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theme/theme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35" r:id="rId2"/>
    <p:sldMasterId id="2147483740" r:id="rId3"/>
    <p:sldMasterId id="2147483742" r:id="rId4"/>
    <p:sldMasterId id="2147483745" r:id="rId5"/>
    <p:sldMasterId id="2147483656" r:id="rId6"/>
    <p:sldMasterId id="2147483648" r:id="rId7"/>
  </p:sldMasterIdLst>
  <p:notesMasterIdLst>
    <p:notesMasterId r:id="rId45"/>
  </p:notesMasterIdLst>
  <p:sldIdLst>
    <p:sldId id="256" r:id="rId8"/>
    <p:sldId id="271" r:id="rId9"/>
    <p:sldId id="270" r:id="rId10"/>
    <p:sldId id="261" r:id="rId11"/>
    <p:sldId id="275" r:id="rId12"/>
    <p:sldId id="264" r:id="rId13"/>
    <p:sldId id="266" r:id="rId14"/>
    <p:sldId id="269" r:id="rId15"/>
    <p:sldId id="258" r:id="rId16"/>
    <p:sldId id="267" r:id="rId17"/>
    <p:sldId id="263" r:id="rId18"/>
    <p:sldId id="296" r:id="rId19"/>
    <p:sldId id="259" r:id="rId20"/>
    <p:sldId id="265" r:id="rId21"/>
    <p:sldId id="273" r:id="rId22"/>
    <p:sldId id="260" r:id="rId23"/>
    <p:sldId id="293" r:id="rId24"/>
    <p:sldId id="282" r:id="rId25"/>
    <p:sldId id="277" r:id="rId26"/>
    <p:sldId id="297" r:id="rId27"/>
    <p:sldId id="281" r:id="rId28"/>
    <p:sldId id="300" r:id="rId29"/>
    <p:sldId id="299" r:id="rId30"/>
    <p:sldId id="279" r:id="rId31"/>
    <p:sldId id="280" r:id="rId32"/>
    <p:sldId id="287" r:id="rId33"/>
    <p:sldId id="276" r:id="rId34"/>
    <p:sldId id="295" r:id="rId35"/>
    <p:sldId id="283" r:id="rId36"/>
    <p:sldId id="278" r:id="rId37"/>
    <p:sldId id="288" r:id="rId38"/>
    <p:sldId id="289" r:id="rId39"/>
    <p:sldId id="291" r:id="rId40"/>
    <p:sldId id="290" r:id="rId41"/>
    <p:sldId id="292" r:id="rId42"/>
    <p:sldId id="294" r:id="rId43"/>
    <p:sldId id="272" r:id="rId4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1330A89E-945D-4E44-BD74-8428BD2B8A91}">
          <p14:sldIdLst>
            <p14:sldId id="256"/>
            <p14:sldId id="271"/>
            <p14:sldId id="270"/>
            <p14:sldId id="261"/>
            <p14:sldId id="275"/>
            <p14:sldId id="264"/>
            <p14:sldId id="266"/>
            <p14:sldId id="269"/>
            <p14:sldId id="258"/>
            <p14:sldId id="267"/>
            <p14:sldId id="263"/>
            <p14:sldId id="296"/>
            <p14:sldId id="259"/>
            <p14:sldId id="265"/>
            <p14:sldId id="273"/>
            <p14:sldId id="260"/>
            <p14:sldId id="293"/>
            <p14:sldId id="282"/>
            <p14:sldId id="277"/>
            <p14:sldId id="297"/>
            <p14:sldId id="281"/>
            <p14:sldId id="300"/>
            <p14:sldId id="299"/>
            <p14:sldId id="279"/>
            <p14:sldId id="280"/>
            <p14:sldId id="287"/>
            <p14:sldId id="276"/>
            <p14:sldId id="295"/>
            <p14:sldId id="283"/>
          </p14:sldIdLst>
        </p14:section>
        <p14:section name="Spare" id="{6BE6FD7E-5AF4-44F9-BA65-7ABF708B352C}">
          <p14:sldIdLst>
            <p14:sldId id="278"/>
            <p14:sldId id="288"/>
            <p14:sldId id="289"/>
            <p14:sldId id="291"/>
            <p14:sldId id="290"/>
            <p14:sldId id="292"/>
            <p14:sldId id="294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32E542A-16F5-44FD-8096-64F9385D4768}" v="190" dt="2025-05-26T16:10:30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viewProps" Target="viewProps.xml"/><Relationship Id="rId50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theme" Target="theme/theme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ricci\OneDrive%20-%20Istituto%20Nazionale%20di%20Fisica%20Nucleare\Calcolo\CCR\WS_CCR%202025\Video%20Sala.mp4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543496854175173"/>
          <c:y val="9.4819425226713924E-2"/>
          <c:w val="0.68385633156057002"/>
          <c:h val="0.65549141329243954"/>
        </c:manualLayout>
      </c:layout>
      <c:barChart>
        <c:barDir val="col"/>
        <c:grouping val="clustered"/>
        <c:varyColors val="0"/>
        <c:ser>
          <c:idx val="12"/>
          <c:order val="0"/>
          <c:tx>
            <c:v>Water</c:v>
          </c:tx>
          <c:spPr>
            <a:solidFill>
              <a:srgbClr val="00B0F0"/>
            </a:solidFill>
            <a:ln w="0">
              <a:solidFill>
                <a:srgbClr val="00B0F0"/>
              </a:solidFill>
            </a:ln>
          </c:spPr>
          <c:invertIfNegative val="0"/>
          <c:cat>
            <c:strRef>
              <c:f>'CONSUMI DCad_crah+MF'!$A$22:$A$33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  <c:extLst xmlns:c15="http://schemas.microsoft.com/office/drawing/2012/chart"/>
            </c:strRef>
          </c:cat>
          <c:val>
            <c:numRef>
              <c:f>'CONSUMI DCad_crah+MF'!$V$5:$V$16</c:f>
              <c:numCache>
                <c:formatCode>0</c:formatCode>
                <c:ptCount val="12"/>
                <c:pt idx="0">
                  <c:v>14.261294200698565</c:v>
                </c:pt>
                <c:pt idx="1">
                  <c:v>71.053339329791882</c:v>
                </c:pt>
                <c:pt idx="2">
                  <c:v>118.67822996117397</c:v>
                </c:pt>
                <c:pt idx="3">
                  <c:v>77.18966519494974</c:v>
                </c:pt>
                <c:pt idx="4" formatCode="0.00">
                  <c:v>21.335189332072627</c:v>
                </c:pt>
                <c:pt idx="5" formatCode="0.00">
                  <c:v>0.82633098293622465</c:v>
                </c:pt>
                <c:pt idx="6" formatCode="0.00">
                  <c:v>3.3917253633129105</c:v>
                </c:pt>
                <c:pt idx="7" formatCode="0.00">
                  <c:v>0</c:v>
                </c:pt>
                <c:pt idx="8" formatCode="0.00">
                  <c:v>0.96526491704384432</c:v>
                </c:pt>
                <c:pt idx="9">
                  <c:v>7.6621696617140334</c:v>
                </c:pt>
                <c:pt idx="10">
                  <c:v>40.155436961957065</c:v>
                </c:pt>
                <c:pt idx="11">
                  <c:v>32.288846710352274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0-9A9E-48EC-9CB1-60DF015E73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1229053616"/>
        <c:axId val="1"/>
        <c:extLst>
          <c:ext xmlns:c15="http://schemas.microsoft.com/office/drawing/2012/chart" uri="{02D57815-91ED-43cb-92C2-25804820EDAC}">
            <c15:filteredBarSeries>
              <c15:ser>
                <c:idx val="1"/>
                <c:order val="3"/>
                <c:tx>
                  <c:v>NF</c:v>
                </c:tx>
                <c:spPr>
                  <a:solidFill>
                    <a:srgbClr val="ED7D31"/>
                  </a:solidFill>
                  <a:ln w="25400">
                    <a:noFill/>
                  </a:ln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'CONSUMI DCad_crah+MF'!$A$22:$A$33</c15:sqref>
                        </c15:formulaRef>
                      </c:ext>
                    </c:extLst>
                    <c:strCache>
                      <c:ptCount val="12"/>
                      <c:pt idx="0">
                        <c:v>GEN</c:v>
                      </c:pt>
                      <c:pt idx="1">
                        <c:v>FEB</c:v>
                      </c:pt>
                      <c:pt idx="2">
                        <c:v>MAR</c:v>
                      </c:pt>
                      <c:pt idx="3">
                        <c:v>APR</c:v>
                      </c:pt>
                      <c:pt idx="4">
                        <c:v>MAG</c:v>
                      </c:pt>
                      <c:pt idx="5">
                        <c:v>GIU</c:v>
                      </c:pt>
                      <c:pt idx="6">
                        <c:v>LUG</c:v>
                      </c:pt>
                      <c:pt idx="7">
                        <c:v>AGO</c:v>
                      </c:pt>
                      <c:pt idx="8">
                        <c:v>SET</c:v>
                      </c:pt>
                      <c:pt idx="9">
                        <c:v>OTT</c:v>
                      </c:pt>
                      <c:pt idx="10">
                        <c:v>NOV</c:v>
                      </c:pt>
                      <c:pt idx="11">
                        <c:v>DIC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'CONSUMI DCad_crah+MF'!$D$5:$D$16</c15:sqref>
                        </c15:formulaRef>
                      </c:ext>
                    </c:extLst>
                    <c:numCache>
                      <c:formatCode>General</c:formatCode>
                      <c:ptCount val="12"/>
                      <c:pt idx="0">
                        <c:v>1</c:v>
                      </c:pt>
                      <c:pt idx="1">
                        <c:v>11</c:v>
                      </c:pt>
                      <c:pt idx="2">
                        <c:v>51</c:v>
                      </c:pt>
                      <c:pt idx="3">
                        <c:v>294</c:v>
                      </c:pt>
                      <c:pt idx="4">
                        <c:v>151</c:v>
                      </c:pt>
                      <c:pt idx="5">
                        <c:v>713</c:v>
                      </c:pt>
                      <c:pt idx="6">
                        <c:v>743</c:v>
                      </c:pt>
                      <c:pt idx="7">
                        <c:v>744</c:v>
                      </c:pt>
                      <c:pt idx="8">
                        <c:v>695</c:v>
                      </c:pt>
                      <c:pt idx="9">
                        <c:v>534</c:v>
                      </c:pt>
                      <c:pt idx="10">
                        <c:v>180</c:v>
                      </c:pt>
                      <c:pt idx="11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4-9A9E-48EC-9CB1-60DF015E73EE}"/>
                  </c:ext>
                </c:extLst>
              </c15:ser>
            </c15:filteredBarSeries>
          </c:ext>
        </c:extLst>
      </c:barChart>
      <c:barChart>
        <c:barDir val="col"/>
        <c:grouping val="stacked"/>
        <c:varyColors val="0"/>
        <c:ser>
          <c:idx val="0"/>
          <c:order val="1"/>
          <c:tx>
            <c:v>dry mode</c:v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'CONSUMI DCad_crah+MF'!$H$5:$H$16</c:f>
              <c:numCache>
                <c:formatCode>0%</c:formatCode>
                <c:ptCount val="12"/>
                <c:pt idx="0">
                  <c:v>0.95833333333333337</c:v>
                </c:pt>
                <c:pt idx="1">
                  <c:v>0.7857142857142857</c:v>
                </c:pt>
                <c:pt idx="2">
                  <c:v>0.67204301075268813</c:v>
                </c:pt>
                <c:pt idx="3">
                  <c:v>0.41805555555555557</c:v>
                </c:pt>
                <c:pt idx="4">
                  <c:v>0.478494623655914</c:v>
                </c:pt>
                <c:pt idx="5">
                  <c:v>5.5555555555555558E-3</c:v>
                </c:pt>
                <c:pt idx="6">
                  <c:v>0</c:v>
                </c:pt>
                <c:pt idx="7">
                  <c:v>0</c:v>
                </c:pt>
                <c:pt idx="8">
                  <c:v>3.0555555555555555E-2</c:v>
                </c:pt>
                <c:pt idx="9">
                  <c:v>0.24059139784946237</c:v>
                </c:pt>
                <c:pt idx="10">
                  <c:v>0.61805555555555558</c:v>
                </c:pt>
                <c:pt idx="11">
                  <c:v>0.91129032258064513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A9E-48EC-9CB1-60DF015E73EE}"/>
            </c:ext>
          </c:extLst>
        </c:ser>
        <c:ser>
          <c:idx val="5"/>
          <c:order val="2"/>
          <c:tx>
            <c:v>adiabatic mode</c:v>
          </c:tx>
          <c:spPr>
            <a:solidFill>
              <a:srgbClr val="70AD47"/>
            </a:solidFill>
            <a:ln w="25400">
              <a:noFill/>
            </a:ln>
          </c:spPr>
          <c:invertIfNegative val="0"/>
          <c:cat>
            <c:strRef>
              <c:f>'CONSUMI DCad_crah+MF'!$A$22:$A$33</c:f>
              <c:strCache>
                <c:ptCount val="12"/>
                <c:pt idx="0">
                  <c:v>GEN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MAG</c:v>
                </c:pt>
                <c:pt idx="5">
                  <c:v>GIU</c:v>
                </c:pt>
                <c:pt idx="6">
                  <c:v>LUG</c:v>
                </c:pt>
                <c:pt idx="7">
                  <c:v>AGO</c:v>
                </c:pt>
                <c:pt idx="8">
                  <c:v>SET</c:v>
                </c:pt>
                <c:pt idx="9">
                  <c:v>OTT</c:v>
                </c:pt>
                <c:pt idx="10">
                  <c:v>NOV</c:v>
                </c:pt>
                <c:pt idx="11">
                  <c:v>DIC</c:v>
                </c:pt>
              </c:strCache>
            </c:strRef>
          </c:cat>
          <c:val>
            <c:numRef>
              <c:f>'CONSUMI DCad_crah+MF'!$J$5:$J$16</c:f>
              <c:numCache>
                <c:formatCode>0%</c:formatCode>
                <c:ptCount val="12"/>
                <c:pt idx="0">
                  <c:v>4.0322580645161289E-2</c:v>
                </c:pt>
                <c:pt idx="1">
                  <c:v>0.19791666666666666</c:v>
                </c:pt>
                <c:pt idx="2">
                  <c:v>0.25940860215053763</c:v>
                </c:pt>
                <c:pt idx="3">
                  <c:v>0.1736111111111111</c:v>
                </c:pt>
                <c:pt idx="4">
                  <c:v>0.31854838709677419</c:v>
                </c:pt>
                <c:pt idx="5">
                  <c:v>4.1666666666666666E-3</c:v>
                </c:pt>
                <c:pt idx="6">
                  <c:v>1.3440860215053765E-3</c:v>
                </c:pt>
                <c:pt idx="7">
                  <c:v>0</c:v>
                </c:pt>
                <c:pt idx="8">
                  <c:v>4.1666666666666666E-3</c:v>
                </c:pt>
                <c:pt idx="9">
                  <c:v>4.1666666666666664E-2</c:v>
                </c:pt>
                <c:pt idx="10">
                  <c:v>0.13194444444444445</c:v>
                </c:pt>
                <c:pt idx="11">
                  <c:v>8.8709677419354843E-2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A9E-48EC-9CB1-60DF015E73EE}"/>
            </c:ext>
          </c:extLst>
        </c:ser>
        <c:ser>
          <c:idx val="2"/>
          <c:order val="4"/>
          <c:tx>
            <c:v>chiller</c:v>
          </c:tx>
          <c:spPr>
            <a:solidFill>
              <a:srgbClr val="002060"/>
            </a:solidFill>
          </c:spPr>
          <c:invertIfNegative val="0"/>
          <c:val>
            <c:numRef>
              <c:f>'CONSUMI DCad_crah+MF'!$L$5:$L$16</c:f>
              <c:numCache>
                <c:formatCode>0%</c:formatCode>
                <c:ptCount val="12"/>
                <c:pt idx="0">
                  <c:v>1.3440860215053765E-3</c:v>
                </c:pt>
                <c:pt idx="1">
                  <c:v>1.636904761904762E-2</c:v>
                </c:pt>
                <c:pt idx="2">
                  <c:v>6.8548387096774188E-2</c:v>
                </c:pt>
                <c:pt idx="3">
                  <c:v>0.40833333333333333</c:v>
                </c:pt>
                <c:pt idx="4">
                  <c:v>0.20295698924731181</c:v>
                </c:pt>
                <c:pt idx="5">
                  <c:v>0.99027777777777781</c:v>
                </c:pt>
                <c:pt idx="6">
                  <c:v>0.99865591397849462</c:v>
                </c:pt>
                <c:pt idx="7">
                  <c:v>1</c:v>
                </c:pt>
                <c:pt idx="8">
                  <c:v>0.96527777777777779</c:v>
                </c:pt>
                <c:pt idx="9">
                  <c:v>0.717741935483871</c:v>
                </c:pt>
                <c:pt idx="10">
                  <c:v>0.25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A9E-48EC-9CB1-60DF015E73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100"/>
        <c:axId val="983217088"/>
        <c:axId val="983218528"/>
      </c:barChart>
      <c:catAx>
        <c:axId val="12290536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/>
                  <a:t>Month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"/>
        <c:crosses val="autoZero"/>
        <c:auto val="0"/>
        <c:lblAlgn val="ctr"/>
        <c:lblOffset val="100"/>
        <c:noMultiLvlLbl val="0"/>
      </c:catAx>
      <c:valAx>
        <c:axId val="1"/>
        <c:scaling>
          <c:orientation val="minMax"/>
          <c:max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000" b="1" i="0" u="none" strike="noStrike" kern="1200" baseline="0">
                    <a:solidFill>
                      <a:srgbClr val="00B0F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sz="1400" b="1" i="0" u="none" strike="noStrike" kern="1200" baseline="0">
                    <a:solidFill>
                      <a:srgbClr val="00B0F0"/>
                    </a:solidFill>
                  </a:rPr>
                  <a:t>Water Cosumption [m3]</a:t>
                </a:r>
                <a:endParaRPr lang="it-IT" sz="1400">
                  <a:solidFill>
                    <a:srgbClr val="00B0F0"/>
                  </a:solidFill>
                </a:endParaRPr>
              </a:p>
            </c:rich>
          </c:tx>
          <c:overlay val="0"/>
          <c:spPr>
            <a:noFill/>
            <a:ln>
              <a:solidFill>
                <a:srgbClr val="00B0F0"/>
              </a:solidFill>
            </a:ln>
          </c:spPr>
        </c:title>
        <c:numFmt formatCode="0" sourceLinked="0"/>
        <c:majorTickMark val="none"/>
        <c:minorTickMark val="none"/>
        <c:tickLblPos val="nextTo"/>
        <c:spPr>
          <a:ln w="6350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B0F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229053616"/>
        <c:crosses val="autoZero"/>
        <c:crossBetween val="between"/>
        <c:majorUnit val="10"/>
      </c:valAx>
      <c:valAx>
        <c:axId val="983218528"/>
        <c:scaling>
          <c:orientation val="minMax"/>
          <c:max val="1"/>
          <c:min val="0"/>
        </c:scaling>
        <c:delete val="0"/>
        <c:axPos val="r"/>
        <c:title>
          <c:tx>
            <c:rich>
              <a:bodyPr/>
              <a:lstStyle/>
              <a:p>
                <a:pPr>
                  <a:defRPr/>
                </a:pPr>
                <a:r>
                  <a:rPr lang="it-IT" sz="1400"/>
                  <a:t>Hours of  functioning </a:t>
                </a:r>
                <a:r>
                  <a:rPr lang="it-IT" sz="1400" baseline="0"/>
                  <a:t> [%]</a:t>
                </a:r>
                <a:endParaRPr lang="it-IT" sz="1400"/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crossAx val="983217088"/>
        <c:crosses val="max"/>
        <c:crossBetween val="between"/>
        <c:majorUnit val="0.1"/>
      </c:valAx>
      <c:catAx>
        <c:axId val="9832170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983218528"/>
        <c:crossesAt val="0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legend>
      <c:legendPos val="b"/>
      <c:layout>
        <c:manualLayout>
          <c:xMode val="edge"/>
          <c:yMode val="edge"/>
          <c:x val="0.28720467569059721"/>
          <c:y val="0.89649825298386376"/>
          <c:w val="0.48161215174213179"/>
          <c:h val="5.7152065062663626E-2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it-IT"/>
    </a:p>
  </c:txPr>
  <c:externalData r:id="rId1">
    <c:autoUpdate val="1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'EER-TER'!$E$1</c:f>
              <c:strCache>
                <c:ptCount val="1"/>
                <c:pt idx="0">
                  <c:v>PotFEvap</c:v>
                </c:pt>
              </c:strCache>
            </c:strRef>
          </c:tx>
          <c:spPr>
            <a:ln w="19050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6">
                  <a:lumMod val="75000"/>
                </a:schemeClr>
              </a:solidFill>
              <a:ln w="9525">
                <a:solidFill>
                  <a:schemeClr val="accent6">
                    <a:lumMod val="75000"/>
                  </a:schemeClr>
                </a:solidFill>
              </a:ln>
              <a:effectLst/>
            </c:spPr>
          </c:marker>
          <c:xVal>
            <c:numRef>
              <c:f>'EER-TER'!$A$3:$A$34</c:f>
              <c:numCache>
                <c:formatCode>General</c:formatCode>
                <c:ptCount val="32"/>
                <c:pt idx="0">
                  <c:v>-1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  <c:pt idx="17">
                  <c:v>16</c:v>
                </c:pt>
                <c:pt idx="18">
                  <c:v>17</c:v>
                </c:pt>
                <c:pt idx="19">
                  <c:v>18</c:v>
                </c:pt>
                <c:pt idx="20">
                  <c:v>19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23</c:v>
                </c:pt>
                <c:pt idx="25">
                  <c:v>24</c:v>
                </c:pt>
                <c:pt idx="26">
                  <c:v>25</c:v>
                </c:pt>
                <c:pt idx="27">
                  <c:v>26</c:v>
                </c:pt>
                <c:pt idx="28">
                  <c:v>27</c:v>
                </c:pt>
                <c:pt idx="29">
                  <c:v>28</c:v>
                </c:pt>
                <c:pt idx="30">
                  <c:v>29</c:v>
                </c:pt>
                <c:pt idx="31">
                  <c:v>30</c:v>
                </c:pt>
              </c:numCache>
            </c:numRef>
          </c:xVal>
          <c:yVal>
            <c:numRef>
              <c:f>'EER-TER'!$E$3:$E$34</c:f>
              <c:numCache>
                <c:formatCode>0.00</c:formatCode>
                <c:ptCount val="32"/>
                <c:pt idx="0">
                  <c:v>476.6</c:v>
                </c:pt>
                <c:pt idx="1">
                  <c:v>476.6</c:v>
                </c:pt>
                <c:pt idx="2">
                  <c:v>476.6</c:v>
                </c:pt>
                <c:pt idx="3">
                  <c:v>476.6</c:v>
                </c:pt>
                <c:pt idx="4">
                  <c:v>472.39667766611888</c:v>
                </c:pt>
                <c:pt idx="5">
                  <c:v>444.7851083916413</c:v>
                </c:pt>
                <c:pt idx="6">
                  <c:v>417.17353911716373</c:v>
                </c:pt>
                <c:pt idx="7">
                  <c:v>389.56196984268615</c:v>
                </c:pt>
                <c:pt idx="8">
                  <c:v>362.03456272797121</c:v>
                </c:pt>
                <c:pt idx="9">
                  <c:v>334.53577101153047</c:v>
                </c:pt>
                <c:pt idx="10">
                  <c:v>306.45779009390299</c:v>
                </c:pt>
                <c:pt idx="11">
                  <c:v>278.34583828415032</c:v>
                </c:pt>
                <c:pt idx="12">
                  <c:v>250.15125445573526</c:v>
                </c:pt>
                <c:pt idx="13">
                  <c:v>222.39255419582065</c:v>
                </c:pt>
                <c:pt idx="14">
                  <c:v>194.78098492134308</c:v>
                </c:pt>
                <c:pt idx="15">
                  <c:v>167.26788550576524</c:v>
                </c:pt>
                <c:pt idx="16">
                  <c:v>139.17291914207516</c:v>
                </c:pt>
                <c:pt idx="17">
                  <c:v>110.97833531366012</c:v>
                </c:pt>
                <c:pt idx="18">
                  <c:v>82.783751485245091</c:v>
                </c:pt>
                <c:pt idx="19">
                  <c:v>54.64260299957008</c:v>
                </c:pt>
                <c:pt idx="20">
                  <c:v>26.541301499785039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B182-46B7-AB81-FE6529146345}"/>
            </c:ext>
          </c:extLst>
        </c:ser>
        <c:ser>
          <c:idx val="3"/>
          <c:order val="2"/>
          <c:tx>
            <c:strRef>
              <c:f>'EER-TER'!$K$1</c:f>
              <c:strCache>
                <c:ptCount val="1"/>
                <c:pt idx="0">
                  <c:v>Pel tot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'EER-TER'!$A$3:$A$34</c:f>
              <c:numCache>
                <c:formatCode>General</c:formatCode>
                <c:ptCount val="32"/>
                <c:pt idx="0">
                  <c:v>-1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  <c:pt idx="17">
                  <c:v>16</c:v>
                </c:pt>
                <c:pt idx="18">
                  <c:v>17</c:v>
                </c:pt>
                <c:pt idx="19">
                  <c:v>18</c:v>
                </c:pt>
                <c:pt idx="20">
                  <c:v>19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23</c:v>
                </c:pt>
                <c:pt idx="25">
                  <c:v>24</c:v>
                </c:pt>
                <c:pt idx="26">
                  <c:v>25</c:v>
                </c:pt>
                <c:pt idx="27">
                  <c:v>26</c:v>
                </c:pt>
                <c:pt idx="28">
                  <c:v>27</c:v>
                </c:pt>
                <c:pt idx="29">
                  <c:v>28</c:v>
                </c:pt>
                <c:pt idx="30">
                  <c:v>29</c:v>
                </c:pt>
                <c:pt idx="31">
                  <c:v>30</c:v>
                </c:pt>
              </c:numCache>
            </c:numRef>
          </c:xVal>
          <c:yVal>
            <c:numRef>
              <c:f>'EER-TER'!$K$3:$K$33</c:f>
              <c:numCache>
                <c:formatCode>0.00</c:formatCode>
                <c:ptCount val="31"/>
                <c:pt idx="0">
                  <c:v>89.002820617183829</c:v>
                </c:pt>
                <c:pt idx="1">
                  <c:v>89.003209394397388</c:v>
                </c:pt>
                <c:pt idx="2">
                  <c:v>89.003674610602246</c:v>
                </c:pt>
                <c:pt idx="3">
                  <c:v>89.004231867194221</c:v>
                </c:pt>
                <c:pt idx="4">
                  <c:v>88.189315671197321</c:v>
                </c:pt>
                <c:pt idx="5">
                  <c:v>82.838695358440063</c:v>
                </c:pt>
                <c:pt idx="6">
                  <c:v>77.512676589935651</c:v>
                </c:pt>
                <c:pt idx="7">
                  <c:v>72.204396587676996</c:v>
                </c:pt>
                <c:pt idx="8">
                  <c:v>66.94019553511913</c:v>
                </c:pt>
                <c:pt idx="9">
                  <c:v>61.5674178693992</c:v>
                </c:pt>
                <c:pt idx="10">
                  <c:v>56.908792551216109</c:v>
                </c:pt>
                <c:pt idx="11">
                  <c:v>52.776201437288009</c:v>
                </c:pt>
                <c:pt idx="12">
                  <c:v>48.799668835032321</c:v>
                </c:pt>
                <c:pt idx="13">
                  <c:v>44.990107268977624</c:v>
                </c:pt>
                <c:pt idx="14">
                  <c:v>42.111291636543186</c:v>
                </c:pt>
                <c:pt idx="15">
                  <c:v>39.694292656136348</c:v>
                </c:pt>
                <c:pt idx="16">
                  <c:v>42.87942131346243</c:v>
                </c:pt>
                <c:pt idx="17">
                  <c:v>38.862877369148322</c:v>
                </c:pt>
                <c:pt idx="18">
                  <c:v>37.212158026861246</c:v>
                </c:pt>
                <c:pt idx="19">
                  <c:v>33.988003341834144</c:v>
                </c:pt>
                <c:pt idx="20">
                  <c:v>30.534001670917075</c:v>
                </c:pt>
                <c:pt idx="21">
                  <c:v>24.8</c:v>
                </c:pt>
                <c:pt idx="22">
                  <c:v>24.8</c:v>
                </c:pt>
                <c:pt idx="23">
                  <c:v>24.8</c:v>
                </c:pt>
                <c:pt idx="24">
                  <c:v>24.8</c:v>
                </c:pt>
                <c:pt idx="25">
                  <c:v>24.8</c:v>
                </c:pt>
                <c:pt idx="26">
                  <c:v>24.8</c:v>
                </c:pt>
                <c:pt idx="27">
                  <c:v>24.8</c:v>
                </c:pt>
                <c:pt idx="28">
                  <c:v>24.8</c:v>
                </c:pt>
                <c:pt idx="29">
                  <c:v>24.8</c:v>
                </c:pt>
                <c:pt idx="30">
                  <c:v>24.8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B182-46B7-AB81-FE6529146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80739855"/>
        <c:axId val="1180731695"/>
      </c:scatterChart>
      <c:scatterChart>
        <c:scatterStyle val="lineMarker"/>
        <c:varyColors val="0"/>
        <c:ser>
          <c:idx val="1"/>
          <c:order val="1"/>
          <c:tx>
            <c:strRef>
              <c:f>'EER-TER'!$L$1</c:f>
              <c:strCache>
                <c:ptCount val="1"/>
                <c:pt idx="0">
                  <c:v>EER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4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'EER-TER'!$A$3:$A$34</c:f>
              <c:numCache>
                <c:formatCode>General</c:formatCode>
                <c:ptCount val="32"/>
                <c:pt idx="0">
                  <c:v>-1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3</c:v>
                </c:pt>
                <c:pt idx="5">
                  <c:v>4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10</c:v>
                </c:pt>
                <c:pt idx="12">
                  <c:v>11</c:v>
                </c:pt>
                <c:pt idx="13">
                  <c:v>12</c:v>
                </c:pt>
                <c:pt idx="14">
                  <c:v>13</c:v>
                </c:pt>
                <c:pt idx="15">
                  <c:v>14</c:v>
                </c:pt>
                <c:pt idx="16">
                  <c:v>15</c:v>
                </c:pt>
                <c:pt idx="17">
                  <c:v>16</c:v>
                </c:pt>
                <c:pt idx="18">
                  <c:v>17</c:v>
                </c:pt>
                <c:pt idx="19">
                  <c:v>18</c:v>
                </c:pt>
                <c:pt idx="20">
                  <c:v>19</c:v>
                </c:pt>
                <c:pt idx="21">
                  <c:v>20</c:v>
                </c:pt>
                <c:pt idx="22">
                  <c:v>21</c:v>
                </c:pt>
                <c:pt idx="23">
                  <c:v>22</c:v>
                </c:pt>
                <c:pt idx="24">
                  <c:v>23</c:v>
                </c:pt>
                <c:pt idx="25">
                  <c:v>24</c:v>
                </c:pt>
                <c:pt idx="26">
                  <c:v>25</c:v>
                </c:pt>
                <c:pt idx="27">
                  <c:v>26</c:v>
                </c:pt>
                <c:pt idx="28">
                  <c:v>27</c:v>
                </c:pt>
                <c:pt idx="29">
                  <c:v>28</c:v>
                </c:pt>
                <c:pt idx="30">
                  <c:v>29</c:v>
                </c:pt>
                <c:pt idx="31">
                  <c:v>30</c:v>
                </c:pt>
              </c:numCache>
            </c:numRef>
          </c:xVal>
          <c:yVal>
            <c:numRef>
              <c:f>'EER-TER'!$L$3:$L$33</c:f>
              <c:numCache>
                <c:formatCode>0.00</c:formatCode>
                <c:ptCount val="31"/>
                <c:pt idx="0">
                  <c:v>6.2919354253799957</c:v>
                </c:pt>
                <c:pt idx="1">
                  <c:v>6.2919079414146513</c:v>
                </c:pt>
                <c:pt idx="2">
                  <c:v>6.2918750540361623</c:v>
                </c:pt>
                <c:pt idx="3">
                  <c:v>6.2918356605289523</c:v>
                </c:pt>
                <c:pt idx="4">
                  <c:v>6.3499755694656823</c:v>
                </c:pt>
                <c:pt idx="5">
                  <c:v>6.7601257791048024</c:v>
                </c:pt>
                <c:pt idx="6">
                  <c:v>7.2246247276759776</c:v>
                </c:pt>
                <c:pt idx="7">
                  <c:v>7.7557604033155823</c:v>
                </c:pt>
                <c:pt idx="8">
                  <c:v>8.365676190865095</c:v>
                </c:pt>
                <c:pt idx="9">
                  <c:v>9.0957200964300355</c:v>
                </c:pt>
                <c:pt idx="10">
                  <c:v>9.840307180933733</c:v>
                </c:pt>
                <c:pt idx="11">
                  <c:v>10.610843235192421</c:v>
                </c:pt>
                <c:pt idx="12">
                  <c:v>11.475487710645837</c:v>
                </c:pt>
                <c:pt idx="13">
                  <c:v>12.447180813595017</c:v>
                </c:pt>
                <c:pt idx="14">
                  <c:v>13.298096026910873</c:v>
                </c:pt>
                <c:pt idx="15">
                  <c:v>14.107821616854773</c:v>
                </c:pt>
                <c:pt idx="16">
                  <c:v>13.059877741964357</c:v>
                </c:pt>
                <c:pt idx="17">
                  <c:v>14.40963814080739</c:v>
                </c:pt>
                <c:pt idx="18">
                  <c:v>15.048845046712133</c:v>
                </c:pt>
                <c:pt idx="19">
                  <c:v>16.476401816482223</c:v>
                </c:pt>
                <c:pt idx="20">
                  <c:v>18.340209908791188</c:v>
                </c:pt>
                <c:pt idx="21">
                  <c:v>22.58064516129032</c:v>
                </c:pt>
                <c:pt idx="22">
                  <c:v>22.58064516129032</c:v>
                </c:pt>
                <c:pt idx="23">
                  <c:v>22.58064516129032</c:v>
                </c:pt>
                <c:pt idx="24">
                  <c:v>22.58064516129032</c:v>
                </c:pt>
                <c:pt idx="25">
                  <c:v>22.58064516129032</c:v>
                </c:pt>
                <c:pt idx="26">
                  <c:v>22.58064516129032</c:v>
                </c:pt>
                <c:pt idx="27">
                  <c:v>22.58064516129032</c:v>
                </c:pt>
                <c:pt idx="28">
                  <c:v>22.58064516129032</c:v>
                </c:pt>
                <c:pt idx="29">
                  <c:v>22.58064516129032</c:v>
                </c:pt>
                <c:pt idx="30">
                  <c:v>22.58064516129032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B182-46B7-AB81-FE65291463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61445087"/>
        <c:axId val="361443647"/>
      </c:scatterChart>
      <c:valAx>
        <c:axId val="11807398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Temperatura esterna [°C]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80731695"/>
        <c:crosses val="autoZero"/>
        <c:crossBetween val="midCat"/>
      </c:valAx>
      <c:valAx>
        <c:axId val="118073169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Potenza [kW]</a:t>
                </a:r>
              </a:p>
            </c:rich>
          </c:tx>
          <c:layout>
            <c:manualLayout>
              <c:xMode val="edge"/>
              <c:yMode val="edge"/>
              <c:x val="1.8094089264173704E-2"/>
              <c:y val="0.3614082388293987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180739855"/>
        <c:crosses val="autoZero"/>
        <c:crossBetween val="midCat"/>
      </c:valAx>
      <c:valAx>
        <c:axId val="361443647"/>
        <c:scaling>
          <c:orientation val="minMax"/>
          <c:max val="30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EER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0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361445087"/>
        <c:crosses val="max"/>
        <c:crossBetween val="midCat"/>
      </c:valAx>
      <c:valAx>
        <c:axId val="361445087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61443647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Foglio3!$B$3</c:f>
              <c:strCache>
                <c:ptCount val="1"/>
                <c:pt idx="0">
                  <c:v>Thermal energy supplied (MWh) 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B41-4379-BDE8-EF03FD256C31}"/>
              </c:ext>
            </c:extLst>
          </c:dPt>
          <c:dPt>
            <c:idx val="8"/>
            <c:invertIfNegative val="0"/>
            <c:bubble3D val="0"/>
            <c:spPr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B41-4379-BDE8-EF03FD256C3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Foglio3!$A$4:$A$12</c:f>
              <c:strCache>
                <c:ptCount val="9"/>
                <c:pt idx="0">
                  <c:v>15/16</c:v>
                </c:pt>
                <c:pt idx="1">
                  <c:v>16/17</c:v>
                </c:pt>
                <c:pt idx="2">
                  <c:v>17/18</c:v>
                </c:pt>
                <c:pt idx="3">
                  <c:v>18/19</c:v>
                </c:pt>
                <c:pt idx="4">
                  <c:v>19/20</c:v>
                </c:pt>
                <c:pt idx="5">
                  <c:v>20/21</c:v>
                </c:pt>
                <c:pt idx="6">
                  <c:v>21/22</c:v>
                </c:pt>
                <c:pt idx="7">
                  <c:v>22/23</c:v>
                </c:pt>
                <c:pt idx="8">
                  <c:v>23/24</c:v>
                </c:pt>
              </c:strCache>
            </c:strRef>
          </c:cat>
          <c:val>
            <c:numRef>
              <c:f>Foglio3!$B$4:$B$12</c:f>
              <c:numCache>
                <c:formatCode>_-* #,##0_-;\-* #,##0_-;_-* "-"??_-;_-@_-</c:formatCode>
                <c:ptCount val="9"/>
                <c:pt idx="0">
                  <c:v>900</c:v>
                </c:pt>
                <c:pt idx="1">
                  <c:v>949.7</c:v>
                </c:pt>
                <c:pt idx="2">
                  <c:v>1114.3320000000001</c:v>
                </c:pt>
                <c:pt idx="3">
                  <c:v>741.48199999999997</c:v>
                </c:pt>
                <c:pt idx="4">
                  <c:v>1027</c:v>
                </c:pt>
                <c:pt idx="5">
                  <c:v>1229</c:v>
                </c:pt>
                <c:pt idx="6">
                  <c:v>953</c:v>
                </c:pt>
                <c:pt idx="7">
                  <c:v>958</c:v>
                </c:pt>
                <c:pt idx="8">
                  <c:v>857.88699999999994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B41-4379-BDE8-EF03FD256C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2764240"/>
        <c:axId val="1762765872"/>
      </c:barChart>
      <c:catAx>
        <c:axId val="176276424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Thermal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62765872"/>
        <c:crosses val="autoZero"/>
        <c:auto val="1"/>
        <c:lblAlgn val="ctr"/>
        <c:lblOffset val="100"/>
        <c:noMultiLvlLbl val="0"/>
      </c:catAx>
      <c:valAx>
        <c:axId val="1762765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762764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E0729F0-3F03-4619-BABD-22B00D7967E2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27B057F-1624-4E35-8230-2D085D1B382C}">
      <dgm:prSet/>
      <dgm:spPr/>
      <dgm:t>
        <a:bodyPr/>
        <a:lstStyle/>
        <a:p>
          <a:r>
            <a:rPr lang="it-IT"/>
            <a:t>Importo complessivo dell’opera da QE: </a:t>
          </a:r>
          <a:r>
            <a:rPr lang="it-IT" b="1" i="0"/>
            <a:t> 5.706.142,01 € </a:t>
          </a:r>
          <a:endParaRPr lang="en-US"/>
        </a:p>
      </dgm:t>
    </dgm:pt>
    <dgm:pt modelId="{82E64644-8E8C-4EAA-B4B5-01EB71B92EBF}" type="parTrans" cxnId="{4EF948A5-9367-47A0-81D3-DC2283D56C56}">
      <dgm:prSet/>
      <dgm:spPr/>
      <dgm:t>
        <a:bodyPr/>
        <a:lstStyle/>
        <a:p>
          <a:endParaRPr lang="en-US"/>
        </a:p>
      </dgm:t>
    </dgm:pt>
    <dgm:pt modelId="{14B113C9-34B0-48AC-A1D0-D73E56792B02}" type="sibTrans" cxnId="{4EF948A5-9367-47A0-81D3-DC2283D56C56}">
      <dgm:prSet/>
      <dgm:spPr/>
      <dgm:t>
        <a:bodyPr/>
        <a:lstStyle/>
        <a:p>
          <a:endParaRPr lang="en-US"/>
        </a:p>
      </dgm:t>
    </dgm:pt>
    <dgm:pt modelId="{F1F3D8B2-016A-4F93-B3EB-DD6D5154AF37}">
      <dgm:prSet/>
      <dgm:spPr/>
      <dgm:t>
        <a:bodyPr/>
        <a:lstStyle/>
        <a:p>
          <a:r>
            <a:rPr lang="it-IT"/>
            <a:t>Base d’asta per Progettazione esecutiva ed esecuzione (appalto integrato):   4.112.981,92 €  (IVA esclusa)</a:t>
          </a:r>
          <a:endParaRPr lang="en-US"/>
        </a:p>
      </dgm:t>
    </dgm:pt>
    <dgm:pt modelId="{20263A23-F5A4-4A89-911B-91A2C10F86E9}" type="parTrans" cxnId="{6800BB4C-96ED-4EB1-84D5-C57CAA4508D3}">
      <dgm:prSet/>
      <dgm:spPr/>
      <dgm:t>
        <a:bodyPr/>
        <a:lstStyle/>
        <a:p>
          <a:endParaRPr lang="en-US"/>
        </a:p>
      </dgm:t>
    </dgm:pt>
    <dgm:pt modelId="{BCAFF18E-068F-4ADB-BF73-E0DF7070B1F1}" type="sibTrans" cxnId="{6800BB4C-96ED-4EB1-84D5-C57CAA4508D3}">
      <dgm:prSet/>
      <dgm:spPr/>
      <dgm:t>
        <a:bodyPr/>
        <a:lstStyle/>
        <a:p>
          <a:endParaRPr lang="en-US"/>
        </a:p>
      </dgm:t>
    </dgm:pt>
    <dgm:pt modelId="{16CBDCA0-FFEF-4A4D-B4D4-3A021446E1D6}">
      <dgm:prSet/>
      <dgm:spPr/>
      <dgm:t>
        <a:bodyPr/>
        <a:lstStyle/>
        <a:p>
          <a:r>
            <a:rPr lang="it-IT"/>
            <a:t>Aggiudicazione: </a:t>
          </a:r>
          <a:r>
            <a:rPr lang="it-IT" b="1" i="0"/>
            <a:t>  3.229.447,21 €  Iva esclusa</a:t>
          </a:r>
          <a:endParaRPr lang="en-US"/>
        </a:p>
      </dgm:t>
    </dgm:pt>
    <dgm:pt modelId="{0603DFED-CC13-429A-B7F7-108FBDBE4DFF}" type="parTrans" cxnId="{4522168C-9D7E-489B-A6CF-B7428A837B7A}">
      <dgm:prSet/>
      <dgm:spPr/>
      <dgm:t>
        <a:bodyPr/>
        <a:lstStyle/>
        <a:p>
          <a:endParaRPr lang="en-US"/>
        </a:p>
      </dgm:t>
    </dgm:pt>
    <dgm:pt modelId="{2F63BE10-CB12-4BC0-AD82-0B0CFB81CBB8}" type="sibTrans" cxnId="{4522168C-9D7E-489B-A6CF-B7428A837B7A}">
      <dgm:prSet/>
      <dgm:spPr/>
      <dgm:t>
        <a:bodyPr/>
        <a:lstStyle/>
        <a:p>
          <a:endParaRPr lang="en-US"/>
        </a:p>
      </dgm:t>
    </dgm:pt>
    <dgm:pt modelId="{1AED602A-E076-4F2A-A3F3-30E7B67D6417}">
      <dgm:prSet/>
      <dgm:spPr/>
      <dgm:t>
        <a:bodyPr/>
        <a:lstStyle/>
        <a:p>
          <a:r>
            <a:rPr lang="it-IT" b="1" i="0"/>
            <a:t>3.939.925,60 €  IVA compresa</a:t>
          </a:r>
          <a:endParaRPr lang="en-US"/>
        </a:p>
      </dgm:t>
    </dgm:pt>
    <dgm:pt modelId="{84FD25FC-EFCC-4751-91D7-CC9D116CFB06}" type="parTrans" cxnId="{8335B76C-18E9-436E-A961-078FC84C6994}">
      <dgm:prSet/>
      <dgm:spPr/>
      <dgm:t>
        <a:bodyPr/>
        <a:lstStyle/>
        <a:p>
          <a:endParaRPr lang="en-US"/>
        </a:p>
      </dgm:t>
    </dgm:pt>
    <dgm:pt modelId="{AF4E89DA-412C-44F6-A10C-ABA67074E49E}" type="sibTrans" cxnId="{8335B76C-18E9-436E-A961-078FC84C6994}">
      <dgm:prSet/>
      <dgm:spPr/>
      <dgm:t>
        <a:bodyPr/>
        <a:lstStyle/>
        <a:p>
          <a:endParaRPr lang="en-US"/>
        </a:p>
      </dgm:t>
    </dgm:pt>
    <dgm:pt modelId="{F070CBAC-E26F-467E-9AF0-1A49FB0DBF1A}" type="pres">
      <dgm:prSet presAssocID="{AE0729F0-3F03-4619-BABD-22B00D7967E2}" presName="linear" presStyleCnt="0">
        <dgm:presLayoutVars>
          <dgm:animLvl val="lvl"/>
          <dgm:resizeHandles val="exact"/>
        </dgm:presLayoutVars>
      </dgm:prSet>
      <dgm:spPr/>
    </dgm:pt>
    <dgm:pt modelId="{39CBC65D-F1EB-46AF-B9C4-CDE3688C11BB}" type="pres">
      <dgm:prSet presAssocID="{227B057F-1624-4E35-8230-2D085D1B382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9E207EB-B570-40EF-9332-7FD86F205529}" type="pres">
      <dgm:prSet presAssocID="{14B113C9-34B0-48AC-A1D0-D73E56792B02}" presName="spacer" presStyleCnt="0"/>
      <dgm:spPr/>
    </dgm:pt>
    <dgm:pt modelId="{1FCD3B25-48B3-48C7-B6CD-E91E2AAB8E63}" type="pres">
      <dgm:prSet presAssocID="{F1F3D8B2-016A-4F93-B3EB-DD6D5154AF3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8261471-CAE4-4E7A-B449-1565D22DB840}" type="pres">
      <dgm:prSet presAssocID="{BCAFF18E-068F-4ADB-BF73-E0DF7070B1F1}" presName="spacer" presStyleCnt="0"/>
      <dgm:spPr/>
    </dgm:pt>
    <dgm:pt modelId="{82534058-2C7B-4870-9065-3A085AC28A19}" type="pres">
      <dgm:prSet presAssocID="{16CBDCA0-FFEF-4A4D-B4D4-3A021446E1D6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5A85C3F-C704-4158-98A7-FD6B2B312F22}" type="pres">
      <dgm:prSet presAssocID="{16CBDCA0-FFEF-4A4D-B4D4-3A021446E1D6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8AA79512-3EA1-4CD5-93E1-D88B561F9AF6}" type="presOf" srcId="{F1F3D8B2-016A-4F93-B3EB-DD6D5154AF37}" destId="{1FCD3B25-48B3-48C7-B6CD-E91E2AAB8E63}" srcOrd="0" destOrd="0" presId="urn:microsoft.com/office/officeart/2005/8/layout/vList2"/>
    <dgm:cxn modelId="{9855D522-2776-41C8-A59C-BDDD38863BB2}" type="presOf" srcId="{16CBDCA0-FFEF-4A4D-B4D4-3A021446E1D6}" destId="{82534058-2C7B-4870-9065-3A085AC28A19}" srcOrd="0" destOrd="0" presId="urn:microsoft.com/office/officeart/2005/8/layout/vList2"/>
    <dgm:cxn modelId="{160F1629-BF7E-4C18-B0D5-8790B34DF0A0}" type="presOf" srcId="{227B057F-1624-4E35-8230-2D085D1B382C}" destId="{39CBC65D-F1EB-46AF-B9C4-CDE3688C11BB}" srcOrd="0" destOrd="0" presId="urn:microsoft.com/office/officeart/2005/8/layout/vList2"/>
    <dgm:cxn modelId="{8335B76C-18E9-436E-A961-078FC84C6994}" srcId="{16CBDCA0-FFEF-4A4D-B4D4-3A021446E1D6}" destId="{1AED602A-E076-4F2A-A3F3-30E7B67D6417}" srcOrd="0" destOrd="0" parTransId="{84FD25FC-EFCC-4751-91D7-CC9D116CFB06}" sibTransId="{AF4E89DA-412C-44F6-A10C-ABA67074E49E}"/>
    <dgm:cxn modelId="{6800BB4C-96ED-4EB1-84D5-C57CAA4508D3}" srcId="{AE0729F0-3F03-4619-BABD-22B00D7967E2}" destId="{F1F3D8B2-016A-4F93-B3EB-DD6D5154AF37}" srcOrd="1" destOrd="0" parTransId="{20263A23-F5A4-4A89-911B-91A2C10F86E9}" sibTransId="{BCAFF18E-068F-4ADB-BF73-E0DF7070B1F1}"/>
    <dgm:cxn modelId="{F3071C5A-1127-4590-8BD9-28898A912596}" type="presOf" srcId="{AE0729F0-3F03-4619-BABD-22B00D7967E2}" destId="{F070CBAC-E26F-467E-9AF0-1A49FB0DBF1A}" srcOrd="0" destOrd="0" presId="urn:microsoft.com/office/officeart/2005/8/layout/vList2"/>
    <dgm:cxn modelId="{441BB989-6BA4-48E2-ADB0-532CB3A75260}" type="presOf" srcId="{1AED602A-E076-4F2A-A3F3-30E7B67D6417}" destId="{D5A85C3F-C704-4158-98A7-FD6B2B312F22}" srcOrd="0" destOrd="0" presId="urn:microsoft.com/office/officeart/2005/8/layout/vList2"/>
    <dgm:cxn modelId="{4522168C-9D7E-489B-A6CF-B7428A837B7A}" srcId="{AE0729F0-3F03-4619-BABD-22B00D7967E2}" destId="{16CBDCA0-FFEF-4A4D-B4D4-3A021446E1D6}" srcOrd="2" destOrd="0" parTransId="{0603DFED-CC13-429A-B7F7-108FBDBE4DFF}" sibTransId="{2F63BE10-CB12-4BC0-AD82-0B0CFB81CBB8}"/>
    <dgm:cxn modelId="{4EF948A5-9367-47A0-81D3-DC2283D56C56}" srcId="{AE0729F0-3F03-4619-BABD-22B00D7967E2}" destId="{227B057F-1624-4E35-8230-2D085D1B382C}" srcOrd="0" destOrd="0" parTransId="{82E64644-8E8C-4EAA-B4B5-01EB71B92EBF}" sibTransId="{14B113C9-34B0-48AC-A1D0-D73E56792B02}"/>
    <dgm:cxn modelId="{A22A0A9C-C01E-481B-B9C9-B346D24EBEDE}" type="presParOf" srcId="{F070CBAC-E26F-467E-9AF0-1A49FB0DBF1A}" destId="{39CBC65D-F1EB-46AF-B9C4-CDE3688C11BB}" srcOrd="0" destOrd="0" presId="urn:microsoft.com/office/officeart/2005/8/layout/vList2"/>
    <dgm:cxn modelId="{F9030D14-2EA4-4B87-9B62-05AB3037F4E3}" type="presParOf" srcId="{F070CBAC-E26F-467E-9AF0-1A49FB0DBF1A}" destId="{29E207EB-B570-40EF-9332-7FD86F205529}" srcOrd="1" destOrd="0" presId="urn:microsoft.com/office/officeart/2005/8/layout/vList2"/>
    <dgm:cxn modelId="{C4D636F0-D848-4907-977A-FA269176C98E}" type="presParOf" srcId="{F070CBAC-E26F-467E-9AF0-1A49FB0DBF1A}" destId="{1FCD3B25-48B3-48C7-B6CD-E91E2AAB8E63}" srcOrd="2" destOrd="0" presId="urn:microsoft.com/office/officeart/2005/8/layout/vList2"/>
    <dgm:cxn modelId="{86E08A26-2615-4082-9750-C3A69A5F0714}" type="presParOf" srcId="{F070CBAC-E26F-467E-9AF0-1A49FB0DBF1A}" destId="{88261471-CAE4-4E7A-B449-1565D22DB840}" srcOrd="3" destOrd="0" presId="urn:microsoft.com/office/officeart/2005/8/layout/vList2"/>
    <dgm:cxn modelId="{44D8CA1B-1669-424B-B0B0-EFF94D245E32}" type="presParOf" srcId="{F070CBAC-E26F-467E-9AF0-1A49FB0DBF1A}" destId="{82534058-2C7B-4870-9065-3A085AC28A19}" srcOrd="4" destOrd="0" presId="urn:microsoft.com/office/officeart/2005/8/layout/vList2"/>
    <dgm:cxn modelId="{216718D4-D5C0-4D6C-BC49-6E719A665419}" type="presParOf" srcId="{F070CBAC-E26F-467E-9AF0-1A49FB0DBF1A}" destId="{D5A85C3F-C704-4158-98A7-FD6B2B312F2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E44782C-E3F6-4A59-9BA9-D59ABAE18CED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F7C43AD-A9A6-44B2-AD1B-C3EB09298880}">
      <dgm:prSet custT="1"/>
      <dgm:spPr/>
      <dgm:t>
        <a:bodyPr/>
        <a:lstStyle/>
        <a:p>
          <a:pPr rtl="0"/>
          <a:r>
            <a:rPr lang="en-GB" sz="2400" dirty="0"/>
            <a:t>2. Heat Recovery is not the same of a conventional boiler:</a:t>
          </a:r>
          <a:endParaRPr lang="it-IT" sz="2400" dirty="0"/>
        </a:p>
      </dgm:t>
    </dgm:pt>
    <dgm:pt modelId="{AC371CD4-8CF3-43D6-BF39-5CB4E8D27665}" type="parTrans" cxnId="{E4B6CE85-EF24-4332-8D94-CF341B39D2A4}">
      <dgm:prSet/>
      <dgm:spPr/>
      <dgm:t>
        <a:bodyPr/>
        <a:lstStyle/>
        <a:p>
          <a:endParaRPr lang="it-IT" sz="1600"/>
        </a:p>
      </dgm:t>
    </dgm:pt>
    <dgm:pt modelId="{6BFD4F87-5623-4388-8E09-EBFAF4CAF995}" type="sibTrans" cxnId="{E4B6CE85-EF24-4332-8D94-CF341B39D2A4}">
      <dgm:prSet/>
      <dgm:spPr/>
      <dgm:t>
        <a:bodyPr/>
        <a:lstStyle/>
        <a:p>
          <a:endParaRPr lang="it-IT" sz="1600"/>
        </a:p>
      </dgm:t>
    </dgm:pt>
    <dgm:pt modelId="{A7E6E0AF-3C36-4F97-A360-AF410A30E9FF}">
      <dgm:prSet custT="1"/>
      <dgm:spPr/>
      <dgm:t>
        <a:bodyPr/>
        <a:lstStyle/>
        <a:p>
          <a:pPr rtl="0"/>
          <a:r>
            <a:rPr lang="en-GB" sz="1400" b="1" dirty="0"/>
            <a:t>Low temperature usage is recommended </a:t>
          </a:r>
          <a:r>
            <a:rPr lang="en-GB" sz="1400" dirty="0"/>
            <a:t>(&lt;50 °C)</a:t>
          </a:r>
          <a:endParaRPr lang="it-IT" sz="1400" dirty="0"/>
        </a:p>
      </dgm:t>
    </dgm:pt>
    <dgm:pt modelId="{8DF18A4B-B7E0-4F22-88A7-CF9D69AEF2AA}" type="parTrans" cxnId="{2D2E157F-A101-48A8-8AC2-CE539E048CD9}">
      <dgm:prSet/>
      <dgm:spPr/>
      <dgm:t>
        <a:bodyPr/>
        <a:lstStyle/>
        <a:p>
          <a:endParaRPr lang="it-IT" sz="1600"/>
        </a:p>
      </dgm:t>
    </dgm:pt>
    <dgm:pt modelId="{CB769497-D8C0-4BFC-93AA-72ECF5374196}" type="sibTrans" cxnId="{2D2E157F-A101-48A8-8AC2-CE539E048CD9}">
      <dgm:prSet/>
      <dgm:spPr/>
      <dgm:t>
        <a:bodyPr/>
        <a:lstStyle/>
        <a:p>
          <a:endParaRPr lang="it-IT" sz="1600"/>
        </a:p>
      </dgm:t>
    </dgm:pt>
    <dgm:pt modelId="{86805FF3-62A3-4209-9AF4-0727E0D1DFA0}">
      <dgm:prSet custT="1"/>
      <dgm:spPr/>
      <dgm:t>
        <a:bodyPr/>
        <a:lstStyle/>
        <a:p>
          <a:pPr rtl="0"/>
          <a:r>
            <a:rPr lang="en-GB" sz="1400" dirty="0"/>
            <a:t>Maximum exploitation obtained using HR as baseload, and integrating conventional source for peaks.</a:t>
          </a:r>
          <a:endParaRPr lang="it-IT" sz="1400" dirty="0"/>
        </a:p>
      </dgm:t>
    </dgm:pt>
    <dgm:pt modelId="{55583326-020F-4141-9624-915E8BE649F1}" type="parTrans" cxnId="{5782FB0C-F48E-4119-9DA9-683948396587}">
      <dgm:prSet/>
      <dgm:spPr/>
      <dgm:t>
        <a:bodyPr/>
        <a:lstStyle/>
        <a:p>
          <a:endParaRPr lang="it-IT" sz="1600"/>
        </a:p>
      </dgm:t>
    </dgm:pt>
    <dgm:pt modelId="{D641D2D9-5CE8-44B2-B136-678250B2B648}" type="sibTrans" cxnId="{5782FB0C-F48E-4119-9DA9-683948396587}">
      <dgm:prSet/>
      <dgm:spPr/>
      <dgm:t>
        <a:bodyPr/>
        <a:lstStyle/>
        <a:p>
          <a:endParaRPr lang="it-IT" sz="1600"/>
        </a:p>
      </dgm:t>
    </dgm:pt>
    <dgm:pt modelId="{87555D03-2521-4651-BE90-4F841F050E63}">
      <dgm:prSet custT="1"/>
      <dgm:spPr/>
      <dgm:t>
        <a:bodyPr/>
        <a:lstStyle/>
        <a:p>
          <a:pPr rtl="0"/>
          <a:r>
            <a:rPr lang="en-GB" sz="1400" dirty="0"/>
            <a:t>HR is for free, when available, so can be useful evaluate to avoid ON/OFF of heating in order to spread the power demand in the 24h and avoid  peaks.</a:t>
          </a:r>
          <a:endParaRPr lang="it-IT" sz="1400" dirty="0"/>
        </a:p>
      </dgm:t>
    </dgm:pt>
    <dgm:pt modelId="{75D56442-6BC1-4638-B3BE-A572F8EB37F7}" type="parTrans" cxnId="{36734FE9-67C0-455C-B23D-21E6870564CB}">
      <dgm:prSet/>
      <dgm:spPr/>
      <dgm:t>
        <a:bodyPr/>
        <a:lstStyle/>
        <a:p>
          <a:endParaRPr lang="it-IT" sz="1600"/>
        </a:p>
      </dgm:t>
    </dgm:pt>
    <dgm:pt modelId="{9FEBA74B-0F25-4FF2-8EC6-F765C679AB2B}" type="sibTrans" cxnId="{36734FE9-67C0-455C-B23D-21E6870564CB}">
      <dgm:prSet/>
      <dgm:spPr/>
      <dgm:t>
        <a:bodyPr/>
        <a:lstStyle/>
        <a:p>
          <a:endParaRPr lang="it-IT" sz="1600"/>
        </a:p>
      </dgm:t>
    </dgm:pt>
    <dgm:pt modelId="{B9AC7D20-6F72-4355-BBBE-A9F792DB2EB2}" type="pres">
      <dgm:prSet presAssocID="{DE44782C-E3F6-4A59-9BA9-D59ABAE18CED}" presName="Name0" presStyleCnt="0">
        <dgm:presLayoutVars>
          <dgm:dir/>
          <dgm:animLvl val="lvl"/>
          <dgm:resizeHandles val="exact"/>
        </dgm:presLayoutVars>
      </dgm:prSet>
      <dgm:spPr/>
    </dgm:pt>
    <dgm:pt modelId="{7A6A1FE4-7572-4A02-A70A-CF9B11E20B7B}" type="pres">
      <dgm:prSet presAssocID="{1F7C43AD-A9A6-44B2-AD1B-C3EB09298880}" presName="linNode" presStyleCnt="0"/>
      <dgm:spPr/>
    </dgm:pt>
    <dgm:pt modelId="{B4A64448-7B2C-4A3B-83B4-BFA603392438}" type="pres">
      <dgm:prSet presAssocID="{1F7C43AD-A9A6-44B2-AD1B-C3EB09298880}" presName="parentText" presStyleLbl="node1" presStyleIdx="0" presStyleCnt="1">
        <dgm:presLayoutVars>
          <dgm:chMax val="1"/>
          <dgm:bulletEnabled val="1"/>
        </dgm:presLayoutVars>
      </dgm:prSet>
      <dgm:spPr/>
    </dgm:pt>
    <dgm:pt modelId="{33F99EBF-1C3B-4650-A6D5-A93B9698F728}" type="pres">
      <dgm:prSet presAssocID="{1F7C43AD-A9A6-44B2-AD1B-C3EB09298880}" presName="descendantText" presStyleLbl="alignAccFollowNode1" presStyleIdx="0" presStyleCnt="1" custLinFactNeighborX="157" custLinFactNeighborY="2793">
        <dgm:presLayoutVars>
          <dgm:bulletEnabled val="1"/>
        </dgm:presLayoutVars>
      </dgm:prSet>
      <dgm:spPr/>
    </dgm:pt>
  </dgm:ptLst>
  <dgm:cxnLst>
    <dgm:cxn modelId="{01F87408-8D16-442F-A2D9-CDAA4B6C30D1}" type="presOf" srcId="{1F7C43AD-A9A6-44B2-AD1B-C3EB09298880}" destId="{B4A64448-7B2C-4A3B-83B4-BFA603392438}" srcOrd="0" destOrd="0" presId="urn:microsoft.com/office/officeart/2005/8/layout/vList5"/>
    <dgm:cxn modelId="{5782FB0C-F48E-4119-9DA9-683948396587}" srcId="{1F7C43AD-A9A6-44B2-AD1B-C3EB09298880}" destId="{86805FF3-62A3-4209-9AF4-0727E0D1DFA0}" srcOrd="1" destOrd="0" parTransId="{55583326-020F-4141-9624-915E8BE649F1}" sibTransId="{D641D2D9-5CE8-44B2-B136-678250B2B648}"/>
    <dgm:cxn modelId="{C8E1111C-393B-4C3D-B9B2-2B501D6F026A}" type="presOf" srcId="{DE44782C-E3F6-4A59-9BA9-D59ABAE18CED}" destId="{B9AC7D20-6F72-4355-BBBE-A9F792DB2EB2}" srcOrd="0" destOrd="0" presId="urn:microsoft.com/office/officeart/2005/8/layout/vList5"/>
    <dgm:cxn modelId="{1A7B904A-87D3-417C-B06A-E48B417FFF53}" type="presOf" srcId="{A7E6E0AF-3C36-4F97-A360-AF410A30E9FF}" destId="{33F99EBF-1C3B-4650-A6D5-A93B9698F728}" srcOrd="0" destOrd="0" presId="urn:microsoft.com/office/officeart/2005/8/layout/vList5"/>
    <dgm:cxn modelId="{2D2E157F-A101-48A8-8AC2-CE539E048CD9}" srcId="{1F7C43AD-A9A6-44B2-AD1B-C3EB09298880}" destId="{A7E6E0AF-3C36-4F97-A360-AF410A30E9FF}" srcOrd="0" destOrd="0" parTransId="{8DF18A4B-B7E0-4F22-88A7-CF9D69AEF2AA}" sibTransId="{CB769497-D8C0-4BFC-93AA-72ECF5374196}"/>
    <dgm:cxn modelId="{E4B6CE85-EF24-4332-8D94-CF341B39D2A4}" srcId="{DE44782C-E3F6-4A59-9BA9-D59ABAE18CED}" destId="{1F7C43AD-A9A6-44B2-AD1B-C3EB09298880}" srcOrd="0" destOrd="0" parTransId="{AC371CD4-8CF3-43D6-BF39-5CB4E8D27665}" sibTransId="{6BFD4F87-5623-4388-8E09-EBFAF4CAF995}"/>
    <dgm:cxn modelId="{08EB0D96-0B29-4FDB-8E58-4D4268188646}" type="presOf" srcId="{87555D03-2521-4651-BE90-4F841F050E63}" destId="{33F99EBF-1C3B-4650-A6D5-A93B9698F728}" srcOrd="0" destOrd="2" presId="urn:microsoft.com/office/officeart/2005/8/layout/vList5"/>
    <dgm:cxn modelId="{281DD9C1-2481-4CD7-A8E5-E319029A6D11}" type="presOf" srcId="{86805FF3-62A3-4209-9AF4-0727E0D1DFA0}" destId="{33F99EBF-1C3B-4650-A6D5-A93B9698F728}" srcOrd="0" destOrd="1" presId="urn:microsoft.com/office/officeart/2005/8/layout/vList5"/>
    <dgm:cxn modelId="{36734FE9-67C0-455C-B23D-21E6870564CB}" srcId="{1F7C43AD-A9A6-44B2-AD1B-C3EB09298880}" destId="{87555D03-2521-4651-BE90-4F841F050E63}" srcOrd="2" destOrd="0" parTransId="{75D56442-6BC1-4638-B3BE-A572F8EB37F7}" sibTransId="{9FEBA74B-0F25-4FF2-8EC6-F765C679AB2B}"/>
    <dgm:cxn modelId="{0F83944D-66FB-44AF-8F65-92539A272B9C}" type="presParOf" srcId="{B9AC7D20-6F72-4355-BBBE-A9F792DB2EB2}" destId="{7A6A1FE4-7572-4A02-A70A-CF9B11E20B7B}" srcOrd="0" destOrd="0" presId="urn:microsoft.com/office/officeart/2005/8/layout/vList5"/>
    <dgm:cxn modelId="{38BBD6CF-D5B7-4F0A-8E02-8B31C6F8C217}" type="presParOf" srcId="{7A6A1FE4-7572-4A02-A70A-CF9B11E20B7B}" destId="{B4A64448-7B2C-4A3B-83B4-BFA603392438}" srcOrd="0" destOrd="0" presId="urn:microsoft.com/office/officeart/2005/8/layout/vList5"/>
    <dgm:cxn modelId="{827B6B7A-F416-492A-AA9B-E9907569A3B0}" type="presParOf" srcId="{7A6A1FE4-7572-4A02-A70A-CF9B11E20B7B}" destId="{33F99EBF-1C3B-4650-A6D5-A93B9698F72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BC65D-F1EB-46AF-B9C4-CDE3688C11BB}">
      <dsp:nvSpPr>
        <dsp:cNvPr id="0" name=""/>
        <dsp:cNvSpPr/>
      </dsp:nvSpPr>
      <dsp:spPr>
        <a:xfrm>
          <a:off x="0" y="64973"/>
          <a:ext cx="6666833" cy="1566337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Importo complessivo dell’opera da QE: </a:t>
          </a:r>
          <a:r>
            <a:rPr lang="it-IT" sz="2800" b="1" i="0" kern="1200"/>
            <a:t> 5.706.142,01 € </a:t>
          </a:r>
          <a:endParaRPr lang="en-US" sz="2800" kern="1200"/>
        </a:p>
      </dsp:txBody>
      <dsp:txXfrm>
        <a:off x="76462" y="141435"/>
        <a:ext cx="6513909" cy="1413413"/>
      </dsp:txXfrm>
    </dsp:sp>
    <dsp:sp modelId="{1FCD3B25-48B3-48C7-B6CD-E91E2AAB8E63}">
      <dsp:nvSpPr>
        <dsp:cNvPr id="0" name=""/>
        <dsp:cNvSpPr/>
      </dsp:nvSpPr>
      <dsp:spPr>
        <a:xfrm>
          <a:off x="0" y="1711951"/>
          <a:ext cx="6666833" cy="1566337"/>
        </a:xfrm>
        <a:prstGeom prst="roundRect">
          <a:avLst/>
        </a:prstGeom>
        <a:gradFill rotWithShape="0">
          <a:gsLst>
            <a:gs pos="0">
              <a:schemeClr val="accent2">
                <a:hueOff val="3221807"/>
                <a:satOff val="-9246"/>
                <a:lumOff val="-1480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221807"/>
                <a:satOff val="-9246"/>
                <a:lumOff val="-1480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221807"/>
                <a:satOff val="-9246"/>
                <a:lumOff val="-1480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Base d’asta per Progettazione esecutiva ed esecuzione (appalto integrato):   4.112.981,92 €  (IVA esclusa)</a:t>
          </a:r>
          <a:endParaRPr lang="en-US" sz="2800" kern="1200"/>
        </a:p>
      </dsp:txBody>
      <dsp:txXfrm>
        <a:off x="76462" y="1788413"/>
        <a:ext cx="6513909" cy="1413413"/>
      </dsp:txXfrm>
    </dsp:sp>
    <dsp:sp modelId="{82534058-2C7B-4870-9065-3A085AC28A19}">
      <dsp:nvSpPr>
        <dsp:cNvPr id="0" name=""/>
        <dsp:cNvSpPr/>
      </dsp:nvSpPr>
      <dsp:spPr>
        <a:xfrm>
          <a:off x="0" y="3358928"/>
          <a:ext cx="6666833" cy="1566337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800" kern="1200"/>
            <a:t>Aggiudicazione: </a:t>
          </a:r>
          <a:r>
            <a:rPr lang="it-IT" sz="2800" b="1" i="0" kern="1200"/>
            <a:t>  3.229.447,21 €  Iva esclusa</a:t>
          </a:r>
          <a:endParaRPr lang="en-US" sz="2800" kern="1200"/>
        </a:p>
      </dsp:txBody>
      <dsp:txXfrm>
        <a:off x="76462" y="3435390"/>
        <a:ext cx="6513909" cy="1413413"/>
      </dsp:txXfrm>
    </dsp:sp>
    <dsp:sp modelId="{D5A85C3F-C704-4158-98A7-FD6B2B312F22}">
      <dsp:nvSpPr>
        <dsp:cNvPr id="0" name=""/>
        <dsp:cNvSpPr/>
      </dsp:nvSpPr>
      <dsp:spPr>
        <a:xfrm>
          <a:off x="0" y="4925266"/>
          <a:ext cx="6666833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1672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it-IT" sz="2200" b="1" i="0" kern="1200"/>
            <a:t>3.939.925,60 €  IVA compresa</a:t>
          </a:r>
          <a:endParaRPr lang="en-US" sz="2200" kern="1200"/>
        </a:p>
      </dsp:txBody>
      <dsp:txXfrm>
        <a:off x="0" y="4925266"/>
        <a:ext cx="6666833" cy="4636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99EBF-1C3B-4650-A6D5-A93B9698F728}">
      <dsp:nvSpPr>
        <dsp:cNvPr id="0" name=""/>
        <dsp:cNvSpPr/>
      </dsp:nvSpPr>
      <dsp:spPr>
        <a:xfrm rot="5400000">
          <a:off x="6633490" y="-2560525"/>
          <a:ext cx="1341594" cy="687462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b="1" kern="1200" dirty="0"/>
            <a:t>Low temperature usage is recommended </a:t>
          </a:r>
          <a:r>
            <a:rPr lang="en-GB" sz="1400" kern="1200" dirty="0"/>
            <a:t>(&lt;50 °C)</a:t>
          </a:r>
          <a:endParaRPr lang="it-IT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Maximum exploitation obtained using HR as baseload, and integrating conventional source for peaks.</a:t>
          </a:r>
          <a:endParaRPr lang="it-IT" sz="1400" kern="1200" dirty="0"/>
        </a:p>
        <a:p>
          <a:pPr marL="114300" lvl="1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HR is for free, when available, so can be useful evaluate to avoid ON/OFF of heating in order to spread the power demand in the 24h and avoid  peaks.</a:t>
          </a:r>
          <a:endParaRPr lang="it-IT" sz="1400" kern="1200" dirty="0"/>
        </a:p>
      </dsp:txBody>
      <dsp:txXfrm rot="-5400000">
        <a:off x="3866976" y="271480"/>
        <a:ext cx="6809133" cy="1210612"/>
      </dsp:txXfrm>
    </dsp:sp>
    <dsp:sp modelId="{B4A64448-7B2C-4A3B-83B4-BFA603392438}">
      <dsp:nvSpPr>
        <dsp:cNvPr id="0" name=""/>
        <dsp:cNvSpPr/>
      </dsp:nvSpPr>
      <dsp:spPr>
        <a:xfrm>
          <a:off x="0" y="819"/>
          <a:ext cx="3866976" cy="167699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2. Heat Recovery is not the same of a conventional boiler:</a:t>
          </a:r>
          <a:endParaRPr lang="it-IT" sz="2400" kern="1200" dirty="0"/>
        </a:p>
      </dsp:txBody>
      <dsp:txXfrm>
        <a:off x="81864" y="82683"/>
        <a:ext cx="3703248" cy="15132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1:35.8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5:50.49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24575,'0'0'-8191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5:52.571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24575,'0'0'-8191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6:33.40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7:15.096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80 24449,'7567'-80'0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7:15.81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7:20.32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1931 24072,'0'-1931'0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7:22.202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24575,'0'0'-8191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24:28.73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24197,'0'8176'0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24:32.87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24575,'0'0'-8191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24:50.83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24575,'1'1'0,"0"-1"0,0 1 0,0-1 0,0 1 0,0-1 0,0 1 0,0 0 0,0 0 0,0-1 0,-1 1 0,1 0 0,0 0 0,0 0 0,-1 0 0,1 0 0,-1 0 0,1 0 0,-1 0 0,1 0 0,-1 0 0,0 0 0,1 0 0,-1 0 0,0 0 0,0 0 0,0 0 0,0 0 0,0 0 0,0 1 0,0-1 0,0 2 0,-3 38 0,3-40 0,-14 349-830,14-322 295,0-6-6291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2:23.36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24:51.300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24575,'0'0'-8191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25:54.89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27:02.924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24152,'952'0'0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27:03.763"/>
    </inkml:context>
    <inkml:brush xml:id="br0">
      <inkml:brushProperty name="width" value="0.05" units="cm"/>
      <inkml:brushProperty name="height" value="0.05" units="cm"/>
      <inkml:brushProperty name="color" value="#00A0D7"/>
    </inkml:brush>
  </inkml:definitions>
  <inkml:trace contextRef="#ctx0" brushRef="#br0">0 0 24575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27:12.33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72 24575,'0'-4'0,"0"-7"0,0-5 0,0-5 0,0 2-8191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27:14.948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24575,'5'0'0,"5"0"0,7 0 0,4 0 0,3 0 0,2 0 0,1 0 0,1 0 0,-1 0 0,1 0 0,-1 0 0,0 0 0,0 0 0,-5 0-8191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28:25.086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8493 24362,'0'-8493'0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28:28.70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2:26.74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24157,'0'3335'0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2:35.511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13758 0 24356,'-13758'0'0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4:05.69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4:35.977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4:49.143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0 0 24575,'0'0'-8191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5:46.978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24575,'0'0'-8191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5-20T10:15:49.735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0 0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EF67A3-DA31-4443-B43E-2EE8028FB9AF}" type="datetimeFigureOut">
              <a:rPr lang="it-IT" smtClean="0"/>
              <a:t>26/05/2025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168BF-DD6C-415C-AD0D-88E7A5EA3A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37162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41457D-5A82-461D-8D53-C2EB3353CE9B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020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8168BF-DD6C-415C-AD0D-88E7A5EA3ADF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68186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30280-D94E-461E-A7D3-E825E311847C}" type="slidenum">
              <a:rPr lang="it-IT" altLang="it-IT" smtClean="0"/>
              <a:pPr/>
              <a:t>23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397331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629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56517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1883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2659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F043B-A4C2-40AB-A275-46C23C586791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8224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9AABD0-19A9-DF7D-2293-B91C0CB340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AAD3E36-334A-6157-263C-07C0227AC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E985A67-10DD-3FF1-7647-71B9AC6CE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8515E02-4844-35CC-5E7B-8775F7527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5B8DFE-E06D-6652-3A52-1BD63C0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633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836E568-197D-82E4-80A5-90412E5FF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F4AEFC50-594E-5947-CD1E-789298EFDF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43F0B0F-0481-79D7-FA91-91902189F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2CBA6C-255C-A59D-EC58-1D94B8049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571888F-E1AA-60E7-EE57-506EB6DF3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5230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7409269-54EE-0D5D-59C1-F45B07BA04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D05386A-F928-DDC9-47DC-70A69FA488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504C62B-051E-E4A1-0995-36093D1FD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79DD3E2-4B0D-BE9A-2E5D-F95E42094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3960DF-010E-9D1C-A509-9D11A3539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7601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6AFD66-23A1-7F14-A972-B67C7D5EF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55DAEF2-198F-A350-F301-00AE09734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33745A-D7CA-8F3F-38A0-9BB62C1F3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F80A0C-5835-D538-E0FB-92F154D48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33BD7EE-72B4-0D17-334C-D1A5585F2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158C-B098-4052-B519-9621A7B67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400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2495-8F5A-4937-82A2-AC93E7DCDF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8482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68F83-2CE1-17BF-EA73-E174AB8FB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83445D5-E358-2F08-76EE-4A600DB27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D5A86F-E5E7-B47D-AFF1-4CA596822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Elba, 27/05/25</a:t>
            </a:r>
            <a:endParaRPr lang="it-IT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FA6200-83A0-BE3A-8C1F-D38947C09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R. Ricci     Il nuovo Data Center HPC di LNF</a:t>
            </a:r>
            <a:endParaRPr lang="it-IT" alt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1D6D6A-ACE1-9DDD-1C7D-463F8FBC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3B079-F467-49C2-B75C-596E7490BE53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3310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81E41-6858-B74D-90D3-8E2292E7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18" y="409576"/>
            <a:ext cx="10079567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7EDB77-6FD6-A101-6B69-453ABFF968C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88018" y="1752600"/>
            <a:ext cx="4938183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3145A5E-9AD3-C664-7549-F01D763FC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9400" y="1752600"/>
            <a:ext cx="4938184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78845B0C-F54C-25FA-C059-6A34052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7435" y="6258948"/>
            <a:ext cx="2540000" cy="457200"/>
          </a:xfrm>
        </p:spPr>
        <p:txBody>
          <a:bodyPr/>
          <a:lstStyle/>
          <a:p>
            <a:r>
              <a:rPr lang="it-IT" altLang="it-IT"/>
              <a:t>Elba, 27/05/25</a:t>
            </a:r>
            <a:endParaRPr lang="it-IT" alt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E43F2545-4D9C-9CCC-627E-2D747938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9000" y="6165304"/>
            <a:ext cx="3860800" cy="550844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altLang="it-IT"/>
              <a:t>R. Ricci     Il nuovo Data Center HPC di LNF</a:t>
            </a:r>
            <a:endParaRPr lang="it-IT" altLang="it-IT" dirty="0"/>
          </a:p>
        </p:txBody>
      </p:sp>
      <p:sp>
        <p:nvSpPr>
          <p:cNvPr id="11" name="Segnaposto data 7">
            <a:extLst>
              <a:ext uri="{FF2B5EF4-FFF2-40B4-BE49-F238E27FC236}">
                <a16:creationId xmlns:a16="http://schemas.microsoft.com/office/drawing/2014/main" id="{5A2B2A05-A8C8-09A2-B7A4-C8D35D97694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04512" y="6253674"/>
            <a:ext cx="7157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C4A2C608-3F71-4678-A29E-6D6959D0BCA3}" type="slidenum">
              <a:rPr lang="it-IT" altLang="it-IT" sz="1100" smtClean="0"/>
              <a:t>‹N›</a:t>
            </a:fld>
            <a:endParaRPr lang="it-IT" altLang="it-IT" sz="1100" dirty="0"/>
          </a:p>
        </p:txBody>
      </p:sp>
    </p:spTree>
    <p:extLst>
      <p:ext uri="{BB962C8B-B14F-4D97-AF65-F5344CB8AC3E}">
        <p14:creationId xmlns:p14="http://schemas.microsoft.com/office/powerpoint/2010/main" val="1837975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87553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718EFD09-2501-410F-D049-77E27E844A1D}"/>
              </a:ext>
            </a:extLst>
          </p:cNvPr>
          <p:cNvSpPr/>
          <p:nvPr userDrawn="1"/>
        </p:nvSpPr>
        <p:spPr>
          <a:xfrm>
            <a:off x="0" y="0"/>
            <a:ext cx="4139921" cy="6858000"/>
          </a:xfrm>
          <a:prstGeom prst="rect">
            <a:avLst/>
          </a:prstGeom>
          <a:solidFill>
            <a:srgbClr val="FFC5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37E07D-450F-0244-6F9C-62CF9F415BD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042333" y="287333"/>
            <a:ext cx="922917" cy="45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4E329A60-C144-2B59-2B5A-A4A24840B121}"/>
              </a:ext>
            </a:extLst>
          </p:cNvPr>
          <p:cNvGrpSpPr/>
          <p:nvPr userDrawn="1"/>
        </p:nvGrpSpPr>
        <p:grpSpPr>
          <a:xfrm>
            <a:off x="9727527" y="6328398"/>
            <a:ext cx="2464473" cy="529602"/>
            <a:chOff x="9727527" y="6328398"/>
            <a:chExt cx="2464473" cy="529602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E63BA20C-DA76-F884-B173-B056AB5E8FC1}"/>
                </a:ext>
              </a:extLst>
            </p:cNvPr>
            <p:cNvSpPr/>
            <p:nvPr userDrawn="1"/>
          </p:nvSpPr>
          <p:spPr>
            <a:xfrm>
              <a:off x="9727527" y="6328398"/>
              <a:ext cx="521257" cy="529602"/>
            </a:xfrm>
            <a:prstGeom prst="rect">
              <a:avLst/>
            </a:prstGeom>
            <a:solidFill>
              <a:srgbClr val="2C4E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638E0ECD-C38F-89FF-4D73-BB80E6F031F1}"/>
                </a:ext>
              </a:extLst>
            </p:cNvPr>
            <p:cNvSpPr/>
            <p:nvPr userDrawn="1"/>
          </p:nvSpPr>
          <p:spPr>
            <a:xfrm>
              <a:off x="10378593" y="6328398"/>
              <a:ext cx="521257" cy="529602"/>
            </a:xfrm>
            <a:prstGeom prst="rect">
              <a:avLst/>
            </a:prstGeom>
            <a:solidFill>
              <a:srgbClr val="00215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5BBF2C6-8897-B2CB-9B80-B6310687822F}"/>
                </a:ext>
              </a:extLst>
            </p:cNvPr>
            <p:cNvSpPr/>
            <p:nvPr userDrawn="1"/>
          </p:nvSpPr>
          <p:spPr>
            <a:xfrm>
              <a:off x="11024668" y="6328398"/>
              <a:ext cx="521257" cy="529602"/>
            </a:xfrm>
            <a:prstGeom prst="rect">
              <a:avLst/>
            </a:prstGeom>
            <a:solidFill>
              <a:srgbClr val="FFC55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8E7EE461-0CFC-1971-5C11-8B1E4DB0872E}"/>
                </a:ext>
              </a:extLst>
            </p:cNvPr>
            <p:cNvSpPr/>
            <p:nvPr userDrawn="1"/>
          </p:nvSpPr>
          <p:spPr>
            <a:xfrm>
              <a:off x="11670743" y="6328398"/>
              <a:ext cx="521257" cy="529602"/>
            </a:xfrm>
            <a:prstGeom prst="rect">
              <a:avLst/>
            </a:prstGeom>
            <a:solidFill>
              <a:srgbClr val="FE929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EB124C-6D52-693A-344A-306A09404D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665" b="-10836"/>
          <a:stretch/>
        </p:blipFill>
        <p:spPr bwMode="auto">
          <a:xfrm>
            <a:off x="11500575" y="61370"/>
            <a:ext cx="550592" cy="35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0D67AE-201C-9404-1E94-E8CA957FF84E}"/>
              </a:ext>
            </a:extLst>
          </p:cNvPr>
          <p:cNvSpPr txBox="1"/>
          <p:nvPr userDrawn="1"/>
        </p:nvSpPr>
        <p:spPr>
          <a:xfrm>
            <a:off x="1" y="6519446"/>
            <a:ext cx="90921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 8 - 10 Maggio 2025 - 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Biodola</a:t>
            </a:r>
            <a:r>
              <a:rPr lang="en-US" altLang="ko-KR" sz="1600" dirty="0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, Isola </a:t>
            </a:r>
            <a:r>
              <a:rPr lang="en-US" altLang="ko-KR" sz="1600" dirty="0" err="1">
                <a:solidFill>
                  <a:schemeClr val="accent1"/>
                </a:solidFill>
                <a:latin typeface="Berlari" panose="02000503000000000000" pitchFamily="2" charset="0"/>
                <a:cs typeface="Arial"/>
              </a:rPr>
              <a:t>D’Elba</a:t>
            </a:r>
            <a:endParaRPr lang="ko-KR" altLang="en-US" sz="1600" dirty="0">
              <a:solidFill>
                <a:schemeClr val="accent1"/>
              </a:solidFill>
              <a:latin typeface="Berlari" panose="02000503000000000000" pitchFamily="2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36777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381E41-6858-B74D-90D3-8E2292E77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8018" y="409576"/>
            <a:ext cx="10079567" cy="50482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BC7EDB77-6FD6-A101-6B69-453ABFF968C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1488018" y="1752600"/>
            <a:ext cx="4938183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3145A5E-9AD3-C664-7549-F01D763FC3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29400" y="1752600"/>
            <a:ext cx="4938184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78845B0C-F54C-25FA-C059-6A34052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7435" y="6258948"/>
            <a:ext cx="2540000" cy="457200"/>
          </a:xfrm>
        </p:spPr>
        <p:txBody>
          <a:bodyPr/>
          <a:lstStyle/>
          <a:p>
            <a:r>
              <a:rPr lang="it-IT" altLang="it-IT"/>
              <a:t>22/05/2025</a:t>
            </a:r>
            <a:endParaRPr lang="it-IT" altLang="it-IT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E43F2545-4D9C-9CCC-627E-2D747938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99000" y="6165304"/>
            <a:ext cx="3860800" cy="550844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altLang="it-IT"/>
              <a:t>Modellizzazione e analisi energetica del sistema di raffreddamento con recupero di calore di un data center presso i LNF-INFN </a:t>
            </a:r>
            <a:endParaRPr lang="it-IT" altLang="it-IT" dirty="0"/>
          </a:p>
        </p:txBody>
      </p:sp>
      <p:sp>
        <p:nvSpPr>
          <p:cNvPr id="11" name="Segnaposto data 7">
            <a:extLst>
              <a:ext uri="{FF2B5EF4-FFF2-40B4-BE49-F238E27FC236}">
                <a16:creationId xmlns:a16="http://schemas.microsoft.com/office/drawing/2014/main" id="{5A2B2A05-A8C8-09A2-B7A4-C8D35D97694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0704512" y="6253674"/>
            <a:ext cx="71579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it-IT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sz="900" kern="1200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9pPr>
          </a:lstStyle>
          <a:p>
            <a:fld id="{C4A2C608-3F71-4678-A29E-6D6959D0BCA3}" type="slidenum">
              <a:rPr lang="it-IT" altLang="it-IT" sz="1100" smtClean="0"/>
              <a:t>‹N›</a:t>
            </a:fld>
            <a:endParaRPr lang="it-IT" altLang="it-IT" sz="1100" dirty="0"/>
          </a:p>
        </p:txBody>
      </p:sp>
    </p:spTree>
    <p:extLst>
      <p:ext uri="{BB962C8B-B14F-4D97-AF65-F5344CB8AC3E}">
        <p14:creationId xmlns:p14="http://schemas.microsoft.com/office/powerpoint/2010/main" val="18379751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168F83-2CE1-17BF-EA73-E174AB8FB0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83445D5-E358-2F08-76EE-4A600DB273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D5A86F-E5E7-B47D-AFF1-4CA596822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22/05/2025</a:t>
            </a:r>
            <a:endParaRPr lang="it-IT" alt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BFA6200-83A0-BE3A-8C1F-D38947C09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Modellizzazione e analisi energetica del sistema di raffreddamento con recupero di calore di un data center presso i LNF-INFN </a:t>
            </a:r>
            <a:endParaRPr lang="it-IT" alt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D1D6D6A-ACE1-9DDD-1C7D-463F8FBCB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53B079-F467-49C2-B75C-596E7490BE53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</p:spTree>
    <p:extLst>
      <p:ext uri="{BB962C8B-B14F-4D97-AF65-F5344CB8AC3E}">
        <p14:creationId xmlns:p14="http://schemas.microsoft.com/office/powerpoint/2010/main" val="12331070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0E6087-477B-39DC-AED6-D53D44142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213F3F-1B5F-2DC0-F522-36D773DE3B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D5257DC-37B4-75DE-22FD-6CFCB98F5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B45B95F-F1F4-1B3A-0B7C-40099D81A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993A07-45B1-15C7-8DF4-5063C0CA4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31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2BF6E8-0792-D43C-8224-043EBD0A9B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229E6BF-F2C7-183C-F842-4505A98B1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8045C7-0F04-6D70-0F15-F6C9C39C7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18C9AF-2453-3415-41DB-06F9D7CD0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C2A75C-6117-6DD8-5A94-147475867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3842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B18325-5B56-E8C1-6DE9-6ABBEA9EA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3669A2B-03AA-AD1F-9B76-475BE2159D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6641B51-210F-5FE6-B42D-F5D47599F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C57AF18-77C2-5A1C-8DAF-A299F7AC5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34DCC4C-42C2-9E72-F9B2-9C484D662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221C94-D825-CD31-93E6-288240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3492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ED2B151-4429-A952-1D38-646886559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7F458A9-1EBC-DCDC-8175-B0FA3CC581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448C156-7593-9834-95A6-54E3BC8BF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18D0558-6582-A405-CBBF-B9CC1B1C1A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10A84F4-2E45-D9B1-EA91-A6F169FBA4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0F30D956-195E-6F36-07D3-1942028C5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E80A5521-FE30-1C9B-9E89-9FF1EC451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8FBB9E4E-8D09-7D73-FD14-C443F334B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3264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5527A4-7814-5AB2-A64C-14F0DF9A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3950737-94DE-72AB-9510-A2A887A0D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BD264E8-5879-F4D7-7621-DDD1EC2FC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30FE153-DC7D-F3F7-1F50-0BEAED622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464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546E757-3FB0-06EA-F6C7-BBBAB6D2A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02E88C30-D0EF-C28D-E01D-A80EA31B5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B57D41-702D-8DA2-64A2-DDDBBCB9A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145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BE16EAD-F8E5-FF27-0A05-45C253C9E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B5DEA8-0EBC-233B-CD20-DD5AB03679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AE7356D-906E-18F8-90D9-966784618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976A5D6-B4F2-F188-F9C9-BE055830D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5628094-7D09-F504-F7B9-2C5467465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AD164F1-3ECB-6C6A-7BBB-19165EE7C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426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9C948D-AE02-39C2-30D3-2B1BE745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DEC7A2B-F1C0-1E4F-9C4F-A05ECB16C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118368A-C60C-9C67-EAD4-ED0087F5C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F81731F-812F-E7BB-9D37-11787FE7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02B01E-C550-0C6F-E66E-3B2E84E3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43EF656-39A5-0776-F62A-922C933F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31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6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7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132FC0E1-6D6A-A828-FB2C-88415AEC1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CEBFE2-845B-52DE-09EE-DFBF87AF0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2730397-0E47-9994-7A50-AAF58A9672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EEA1F9D-FFD3-B2C4-EBCC-425937F658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5282FC-460C-9DD8-AEC7-4639572666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0DD4E6-6E43-456D-81FD-E6406EA6F8F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48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44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75E25DD4-4016-1EF5-0367-D417D03CD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6014AB8-D907-C272-F8A7-7A6CBF8E9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B0BB9D4-84F0-4DF9-5BFF-1E0F5FF7B0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C1AEED-7E3F-F894-343C-4E305800B1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F057F5-37DF-8C56-6B18-60F5240668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A1158C-B098-4052-B519-9621A7B6785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3873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Elba, 27/05/25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R. Ricci     Il nuovo Data Center HPC di LNF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42495-8F5A-4937-82A2-AC93E7DCDF6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540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>
            <a:extLst>
              <a:ext uri="{FF2B5EF4-FFF2-40B4-BE49-F238E27FC236}">
                <a16:creationId xmlns:a16="http://schemas.microsoft.com/office/drawing/2014/main" id="{A231985D-218A-9F24-480F-B737365DC74F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0"/>
            <a:ext cx="12192000" cy="762000"/>
            <a:chOff x="0" y="3840"/>
            <a:chExt cx="5760" cy="480"/>
          </a:xfrm>
        </p:grpSpPr>
        <p:sp>
          <p:nvSpPr>
            <p:cNvPr id="1037" name="Rectangle 13">
              <a:extLst>
                <a:ext uri="{FF2B5EF4-FFF2-40B4-BE49-F238E27FC236}">
                  <a16:creationId xmlns:a16="http://schemas.microsoft.com/office/drawing/2014/main" id="{34FC9143-B0AC-F2ED-76D4-F848E9BA5A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900" dirty="0"/>
            </a:p>
          </p:txBody>
        </p:sp>
        <p:sp>
          <p:nvSpPr>
            <p:cNvPr id="1038" name="Rectangle 14">
              <a:extLst>
                <a:ext uri="{FF2B5EF4-FFF2-40B4-BE49-F238E27FC236}">
                  <a16:creationId xmlns:a16="http://schemas.microsoft.com/office/drawing/2014/main" id="{000BB763-C6BE-9230-6640-1B434CA5DF5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900" dirty="0"/>
            </a:p>
          </p:txBody>
        </p:sp>
      </p:grpSp>
      <p:sp>
        <p:nvSpPr>
          <p:cNvPr id="1026" name="Rectangle 2">
            <a:extLst>
              <a:ext uri="{FF2B5EF4-FFF2-40B4-BE49-F238E27FC236}">
                <a16:creationId xmlns:a16="http://schemas.microsoft.com/office/drawing/2014/main" id="{F0216E79-1BDE-0589-5AB8-D355D93F9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8018" y="409576"/>
            <a:ext cx="100795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A6BE64-6B21-F130-5AC7-2F4BF6D23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18" y="1752600"/>
            <a:ext cx="1007956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6A1C878-6191-EB8F-73C4-9F222C4F583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2501" y="6238875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r>
              <a:rPr lang="it-IT" altLang="it-IT"/>
              <a:t>Elba, 27/05/25</a:t>
            </a:r>
            <a:endParaRPr lang="it-IT" altLang="it-IT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DE87314-8702-9751-36AD-2F4FDAD335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51851" y="6123732"/>
            <a:ext cx="3860800" cy="5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r>
              <a:rPr lang="it-IT" altLang="it-IT"/>
              <a:t>R. Ricci     Il nuovo Data Center HPC di LNF</a:t>
            </a:r>
            <a:endParaRPr lang="it-IT" altLang="it-IT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A28B97-5693-F9CE-58BF-DDC4628F2A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299" y="6238875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6F6C0BA-7232-42CE-8081-F5ECFAD7330A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6" r:id="rId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Elba, 27/05/25</a:t>
            </a: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1DA4-AB7C-488A-9B74-2B77C20DD5C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9286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>
            <a:extLst>
              <a:ext uri="{FF2B5EF4-FFF2-40B4-BE49-F238E27FC236}">
                <a16:creationId xmlns:a16="http://schemas.microsoft.com/office/drawing/2014/main" id="{A231985D-218A-9F24-480F-B737365DC74F}"/>
              </a:ext>
            </a:extLst>
          </p:cNvPr>
          <p:cNvGrpSpPr>
            <a:grpSpLocks/>
          </p:cNvGrpSpPr>
          <p:nvPr/>
        </p:nvGrpSpPr>
        <p:grpSpPr bwMode="auto">
          <a:xfrm>
            <a:off x="0" y="6096000"/>
            <a:ext cx="12192000" cy="762000"/>
            <a:chOff x="0" y="3840"/>
            <a:chExt cx="5760" cy="480"/>
          </a:xfrm>
        </p:grpSpPr>
        <p:sp>
          <p:nvSpPr>
            <p:cNvPr id="1037" name="Rectangle 13">
              <a:extLst>
                <a:ext uri="{FF2B5EF4-FFF2-40B4-BE49-F238E27FC236}">
                  <a16:creationId xmlns:a16="http://schemas.microsoft.com/office/drawing/2014/main" id="{34FC9143-B0AC-F2ED-76D4-F848E9BA5A0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900" dirty="0"/>
            </a:p>
          </p:txBody>
        </p:sp>
        <p:sp>
          <p:nvSpPr>
            <p:cNvPr id="1038" name="Rectangle 14">
              <a:extLst>
                <a:ext uri="{FF2B5EF4-FFF2-40B4-BE49-F238E27FC236}">
                  <a16:creationId xmlns:a16="http://schemas.microsoft.com/office/drawing/2014/main" id="{000BB763-C6BE-9230-6640-1B434CA5DF5F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900" dirty="0"/>
            </a:p>
          </p:txBody>
        </p:sp>
      </p:grpSp>
      <p:sp>
        <p:nvSpPr>
          <p:cNvPr id="1026" name="Rectangle 2">
            <a:extLst>
              <a:ext uri="{FF2B5EF4-FFF2-40B4-BE49-F238E27FC236}">
                <a16:creationId xmlns:a16="http://schemas.microsoft.com/office/drawing/2014/main" id="{F0216E79-1BDE-0589-5AB8-D355D93F96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488018" y="409576"/>
            <a:ext cx="10079567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BA6BE64-6B21-F130-5AC7-2F4BF6D234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18" y="1752600"/>
            <a:ext cx="10079567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6A1C878-6191-EB8F-73C4-9F222C4F583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72501" y="6238875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r>
              <a:rPr lang="it-IT" altLang="it-IT"/>
              <a:t>22/05/2025</a:t>
            </a:r>
            <a:endParaRPr lang="it-IT" altLang="it-IT" dirty="0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DE87314-8702-9751-36AD-2F4FDAD335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751851" y="6123732"/>
            <a:ext cx="3860800" cy="5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r>
              <a:rPr lang="it-IT" altLang="it-IT"/>
              <a:t>Modellizzazione e analisi energetica del sistema di raffreddamento con recupero di calore di un data center presso i LNF-INFN </a:t>
            </a:r>
            <a:endParaRPr lang="it-IT" altLang="it-IT" dirty="0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2A28B97-5693-F9CE-58BF-DDC4628F2A5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84299" y="6238875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fld id="{A6F6C0BA-7232-42CE-8081-F5ECFAD7330A}" type="slidenum">
              <a:rPr lang="it-IT" altLang="it-IT" smtClean="0"/>
              <a:pPr/>
              <a:t>‹N›</a:t>
            </a:fld>
            <a:endParaRPr lang="it-IT" alt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</p:sldLayoutIdLst>
  <p:hf sldNum="0" hdr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.xml"/><Relationship Id="rId18" Type="http://schemas.openxmlformats.org/officeDocument/2006/relationships/customXml" Target="../ink/ink11.xml"/><Relationship Id="rId26" Type="http://schemas.openxmlformats.org/officeDocument/2006/relationships/customXml" Target="../ink/ink16.xml"/><Relationship Id="rId39" Type="http://schemas.openxmlformats.org/officeDocument/2006/relationships/image" Target="../media/image21.png"/><Relationship Id="rId21" Type="http://schemas.openxmlformats.org/officeDocument/2006/relationships/image" Target="../media/image140.png"/><Relationship Id="rId34" Type="http://schemas.openxmlformats.org/officeDocument/2006/relationships/customXml" Target="../ink/ink21.xml"/><Relationship Id="rId42" Type="http://schemas.openxmlformats.org/officeDocument/2006/relationships/customXml" Target="../ink/ink26.xml"/><Relationship Id="rId7" Type="http://schemas.openxmlformats.org/officeDocument/2006/relationships/customXml" Target="../ink/ink3.xml"/><Relationship Id="rId2" Type="http://schemas.openxmlformats.org/officeDocument/2006/relationships/image" Target="../media/image13.png"/><Relationship Id="rId16" Type="http://schemas.openxmlformats.org/officeDocument/2006/relationships/customXml" Target="../ink/ink9.xml"/><Relationship Id="rId20" Type="http://schemas.openxmlformats.org/officeDocument/2006/relationships/customXml" Target="../ink/ink13.xml"/><Relationship Id="rId29" Type="http://schemas.openxmlformats.org/officeDocument/2006/relationships/image" Target="../media/image18.png"/><Relationship Id="rId41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2.xml"/><Relationship Id="rId11" Type="http://schemas.openxmlformats.org/officeDocument/2006/relationships/customXml" Target="../ink/ink5.xml"/><Relationship Id="rId24" Type="http://schemas.openxmlformats.org/officeDocument/2006/relationships/customXml" Target="../ink/ink15.xml"/><Relationship Id="rId32" Type="http://schemas.openxmlformats.org/officeDocument/2006/relationships/image" Target="../media/image19.png"/><Relationship Id="rId37" Type="http://schemas.openxmlformats.org/officeDocument/2006/relationships/customXml" Target="../ink/ink23.xml"/><Relationship Id="rId40" Type="http://schemas.openxmlformats.org/officeDocument/2006/relationships/customXml" Target="../ink/ink25.xml"/><Relationship Id="rId5" Type="http://schemas.openxmlformats.org/officeDocument/2006/relationships/image" Target="../media/image100.png"/><Relationship Id="rId15" Type="http://schemas.openxmlformats.org/officeDocument/2006/relationships/image" Target="../media/image130.png"/><Relationship Id="rId23" Type="http://schemas.openxmlformats.org/officeDocument/2006/relationships/image" Target="../media/image15.png"/><Relationship Id="rId28" Type="http://schemas.openxmlformats.org/officeDocument/2006/relationships/customXml" Target="../ink/ink17.xml"/><Relationship Id="rId36" Type="http://schemas.openxmlformats.org/officeDocument/2006/relationships/image" Target="../media/image20.png"/><Relationship Id="rId10" Type="http://schemas.openxmlformats.org/officeDocument/2006/relationships/image" Target="../media/image120.png"/><Relationship Id="rId19" Type="http://schemas.openxmlformats.org/officeDocument/2006/relationships/customXml" Target="../ink/ink12.xml"/><Relationship Id="rId31" Type="http://schemas.openxmlformats.org/officeDocument/2006/relationships/customXml" Target="../ink/ink19.xml"/><Relationship Id="rId44" Type="http://schemas.openxmlformats.org/officeDocument/2006/relationships/customXml" Target="../ink/ink27.xml"/><Relationship Id="rId4" Type="http://schemas.openxmlformats.org/officeDocument/2006/relationships/customXml" Target="../ink/ink1.xml"/><Relationship Id="rId9" Type="http://schemas.openxmlformats.org/officeDocument/2006/relationships/customXml" Target="../ink/ink4.xml"/><Relationship Id="rId14" Type="http://schemas.openxmlformats.org/officeDocument/2006/relationships/customXml" Target="../ink/ink8.xml"/><Relationship Id="rId22" Type="http://schemas.openxmlformats.org/officeDocument/2006/relationships/customXml" Target="../ink/ink14.xml"/><Relationship Id="rId27" Type="http://schemas.openxmlformats.org/officeDocument/2006/relationships/image" Target="../media/image17.png"/><Relationship Id="rId30" Type="http://schemas.openxmlformats.org/officeDocument/2006/relationships/customXml" Target="../ink/ink18.xml"/><Relationship Id="rId35" Type="http://schemas.openxmlformats.org/officeDocument/2006/relationships/customXml" Target="../ink/ink22.xml"/><Relationship Id="rId43" Type="http://schemas.openxmlformats.org/officeDocument/2006/relationships/image" Target="../media/image23.png"/><Relationship Id="rId8" Type="http://schemas.openxmlformats.org/officeDocument/2006/relationships/image" Target="../media/image110.png"/><Relationship Id="rId3" Type="http://schemas.openxmlformats.org/officeDocument/2006/relationships/image" Target="../media/image14.png"/><Relationship Id="rId12" Type="http://schemas.openxmlformats.org/officeDocument/2006/relationships/customXml" Target="../ink/ink6.xml"/><Relationship Id="rId17" Type="http://schemas.openxmlformats.org/officeDocument/2006/relationships/customXml" Target="../ink/ink10.xml"/><Relationship Id="rId25" Type="http://schemas.openxmlformats.org/officeDocument/2006/relationships/image" Target="../media/image16.png"/><Relationship Id="rId33" Type="http://schemas.openxmlformats.org/officeDocument/2006/relationships/customXml" Target="../ink/ink20.xml"/><Relationship Id="rId38" Type="http://schemas.openxmlformats.org/officeDocument/2006/relationships/customXml" Target="../ink/ink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0.png"/><Relationship Id="rId4" Type="http://schemas.openxmlformats.org/officeDocument/2006/relationships/image" Target="../media/image29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11" Type="http://schemas.openxmlformats.org/officeDocument/2006/relationships/image" Target="../media/image44.png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e3p.jrc.ec.europa.eu/publications/2021-best-practice-guidelines-eu-code-conduct-data-centre-energy-efficiency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rricci\OneDrive%20-%20Istituto%20Nazionale%20di%20Fisica%20Nucleare\Calcolo\CCR\WS_CCR%202025\Video%20Sala.mp4" TargetMode="External"/><Relationship Id="rId2" Type="http://schemas.openxmlformats.org/officeDocument/2006/relationships/hyperlink" Target="mailto:Ruggero.ricci@LNF.INFN.IT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2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6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4.png"/><Relationship Id="rId11" Type="http://schemas.openxmlformats.org/officeDocument/2006/relationships/image" Target="../media/image59.jpeg"/><Relationship Id="rId5" Type="http://schemas.openxmlformats.org/officeDocument/2006/relationships/image" Target="../media/image53.png"/><Relationship Id="rId10" Type="http://schemas.openxmlformats.org/officeDocument/2006/relationships/image" Target="../media/image58.jpe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chart" Target="../charts/chart3.xml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51.png"/><Relationship Id="rId7" Type="http://schemas.openxmlformats.org/officeDocument/2006/relationships/image" Target="../media/image65.jpeg"/><Relationship Id="rId12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4.jpeg"/><Relationship Id="rId11" Type="http://schemas.openxmlformats.org/officeDocument/2006/relationships/image" Target="../media/image69.jpeg"/><Relationship Id="rId5" Type="http://schemas.openxmlformats.org/officeDocument/2006/relationships/image" Target="../media/image63.PNG"/><Relationship Id="rId10" Type="http://schemas.openxmlformats.org/officeDocument/2006/relationships/image" Target="../media/image68.jpeg"/><Relationship Id="rId4" Type="http://schemas.openxmlformats.org/officeDocument/2006/relationships/image" Target="../media/image52.png"/><Relationship Id="rId9" Type="http://schemas.openxmlformats.org/officeDocument/2006/relationships/image" Target="../media/image67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5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71.png"/><Relationship Id="rId4" Type="http://schemas.openxmlformats.org/officeDocument/2006/relationships/image" Target="../media/image52.png"/><Relationship Id="rId9" Type="http://schemas.microsoft.com/office/2007/relationships/diagramDrawing" Target="../diagrams/drawing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77.png"/><Relationship Id="rId4" Type="http://schemas.openxmlformats.org/officeDocument/2006/relationships/hyperlink" Target="https://www.rack.i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ur-lex.europa.eu/legal-content/IT/TXT/PDF/?uri=CELEX:32021R0341" TargetMode="External"/><Relationship Id="rId2" Type="http://schemas.openxmlformats.org/officeDocument/2006/relationships/hyperlink" Target="https://e3p.jrc.ec.europa.eu/publications/2023-best-practice-guidelines-eu-code-conduct-data-centre-energy-efficiency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F2CE02B-C233-9D02-1F9E-F2C411A74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85925" y="2465924"/>
            <a:ext cx="9144000" cy="1225963"/>
          </a:xfrm>
        </p:spPr>
        <p:txBody>
          <a:bodyPr anchor="ctr">
            <a:normAutofit/>
          </a:bodyPr>
          <a:lstStyle/>
          <a:p>
            <a:r>
              <a:rPr lang="it-IT" sz="5400" dirty="0">
                <a:latin typeface="Titillium"/>
              </a:rPr>
              <a:t>Il nuovo Data Center HPC di LNF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20702E7-52A1-C890-D687-237D529C96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94622" y="3919628"/>
            <a:ext cx="9144000" cy="555633"/>
          </a:xfrm>
        </p:spPr>
        <p:txBody>
          <a:bodyPr/>
          <a:lstStyle/>
          <a:p>
            <a:r>
              <a:rPr lang="it-IT" dirty="0">
                <a:latin typeface="Titillium"/>
              </a:rPr>
              <a:t>infrastruttura e scelte progettuali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AE45777-0962-ECF1-2C4D-8E12E5B27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C5075A-2488-CD5A-4021-F94DB071F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8CA654-1977-1C95-D2D4-C0C0A0E4A62E}"/>
              </a:ext>
            </a:extLst>
          </p:cNvPr>
          <p:cNvSpPr txBox="1"/>
          <p:nvPr/>
        </p:nvSpPr>
        <p:spPr>
          <a:xfrm>
            <a:off x="5674259" y="6001725"/>
            <a:ext cx="62129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Workshop sul Calcolo nell'INFN: La Biodola, 26 maggio 2025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820C6D9-79FB-8139-D511-E86BC0974414}"/>
              </a:ext>
            </a:extLst>
          </p:cNvPr>
          <p:cNvSpPr txBox="1"/>
          <p:nvPr/>
        </p:nvSpPr>
        <p:spPr>
          <a:xfrm>
            <a:off x="939298" y="5618466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Ruggero Ricci  INFN-LNF</a:t>
            </a:r>
          </a:p>
        </p:txBody>
      </p:sp>
      <p:pic>
        <p:nvPicPr>
          <p:cNvPr id="2050" name="Immagine 1">
            <a:extLst>
              <a:ext uri="{FF2B5EF4-FFF2-40B4-BE49-F238E27FC236}">
                <a16:creationId xmlns:a16="http://schemas.microsoft.com/office/drawing/2014/main" id="{1D087468-D86A-7705-210A-FB5A29F1F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3371850" cy="75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Immagine 13">
            <a:extLst>
              <a:ext uri="{FF2B5EF4-FFF2-40B4-BE49-F238E27FC236}">
                <a16:creationId xmlns:a16="http://schemas.microsoft.com/office/drawing/2014/main" id="{9E191203-5BE1-CCB1-C79A-B8F3BC802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123" y="2398407"/>
            <a:ext cx="1079500" cy="1008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75661838-2234-5056-ACC0-ADF9AA046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A63BC52E-0C96-6989-49CE-15F55CC2A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0967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1F0EF9DA-9858-96A1-4EE8-3B988FE746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123" y="1247601"/>
            <a:ext cx="1120210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48DD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BkwnxrHelveticaLTCom" charset="0"/>
              </a:rPr>
              <a:t>“Rafforzamento e creazione di Infrastrutture di Ricerca” da finanziare nell’ambito del PNRR, Missione 4, “Istruzione e Ricerca” - Componente 2, “Dalla ricerca all’impresa” –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48DD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BkwnxrHelveticaLTCom" charset="0"/>
              </a:rPr>
              <a:t>Linea di investimento 1.4 Potenziamento strutture di ricerca e creazione di "campioni nazionali" di R&amp;S su alcune Key </a:t>
            </a:r>
            <a:r>
              <a:rPr kumimoji="0" lang="it-IT" altLang="it-IT" sz="1200" b="0" i="0" u="none" strike="noStrike" cap="none" normalizeH="0" baseline="0" dirty="0" err="1">
                <a:ln>
                  <a:noFill/>
                </a:ln>
                <a:solidFill>
                  <a:srgbClr val="548DD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BkwnxrHelveticaLTCom" charset="0"/>
              </a:rPr>
              <a:t>enabling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48DD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BkwnxrHelveticaLTCom" charset="0"/>
              </a:rPr>
              <a:t> </a:t>
            </a:r>
            <a:r>
              <a:rPr kumimoji="0" lang="it-IT" altLang="it-IT" sz="1200" b="0" i="0" u="none" strike="noStrike" cap="none" normalizeH="0" baseline="0" dirty="0" err="1">
                <a:ln>
                  <a:noFill/>
                </a:ln>
                <a:solidFill>
                  <a:srgbClr val="548DD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BkwnxrHelveticaLTCom" charset="0"/>
              </a:rPr>
              <a:t>technologies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48DD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BkwnxrHelveticaLTCom" charset="0"/>
              </a:rPr>
              <a:t>.</a:t>
            </a: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48DD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BkwnxrHelveticaLTCom" charset="0"/>
              </a:rPr>
              <a:t>Finanziato dall’Unione europea – Next Generation EU. </a:t>
            </a:r>
            <a:endParaRPr kumimoji="0" lang="it-IT" altLang="it-IT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48DD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BkwnxrHelveticaLTCom" charset="0"/>
              </a:rPr>
              <a:t>Progetto CN00000013 - PNRR: ICSC - Centro Nazionale di Ricerca in High-Performance Computing (HPC), Big Data and Quantum Computing  </a:t>
            </a:r>
            <a:b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48DD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BkwnxrHelveticaLTCom" charset="0"/>
              </a:rPr>
            </a:b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548DD4"/>
                </a:solidFill>
                <a:effectLst/>
                <a:latin typeface="Titillium Web" panose="00000500000000000000" pitchFamily="2" charset="0"/>
                <a:ea typeface="Calibri" panose="020F0502020204030204" pitchFamily="34" charset="0"/>
                <a:cs typeface="BkwnxrHelveticaLTCom" charset="0"/>
              </a:rPr>
              <a:t>CUP_I53C21000340006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73084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B2E6752B-DAFF-79A3-C52A-53E3475FD6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48457" y="-14990"/>
            <a:ext cx="8485035" cy="6872990"/>
          </a:xfr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CD4DB0C-90F7-C669-B325-35D72FAFB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0452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>
                <a:solidFill>
                  <a:srgbClr val="0070C0"/>
                </a:solidFill>
              </a:rPr>
              <a:t>Alimentazione DC ICSC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0C22A82-E006-DBFE-274F-D7ED5DE4C0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0736" y="-1431"/>
            <a:ext cx="6355599" cy="30099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put penna 11">
                <a:extLst>
                  <a:ext uri="{FF2B5EF4-FFF2-40B4-BE49-F238E27FC236}">
                    <a16:creationId xmlns:a16="http://schemas.microsoft.com/office/drawing/2014/main" id="{0E215A52-7CFD-4453-F47D-3CC894F23DCF}"/>
                  </a:ext>
                </a:extLst>
              </p14:cNvPr>
              <p14:cNvContentPartPr/>
              <p14:nvPr/>
            </p14:nvContentPartPr>
            <p14:xfrm>
              <a:off x="10677180" y="2046549"/>
              <a:ext cx="360" cy="360"/>
            </p14:xfrm>
          </p:contentPart>
        </mc:Choice>
        <mc:Fallback xmlns="">
          <p:pic>
            <p:nvPicPr>
              <p:cNvPr id="12" name="Input penna 11">
                <a:extLst>
                  <a:ext uri="{FF2B5EF4-FFF2-40B4-BE49-F238E27FC236}">
                    <a16:creationId xmlns:a16="http://schemas.microsoft.com/office/drawing/2014/main" id="{0E215A52-7CFD-4453-F47D-3CC894F23DC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71060" y="204042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put penna 18">
                <a:extLst>
                  <a:ext uri="{FF2B5EF4-FFF2-40B4-BE49-F238E27FC236}">
                    <a16:creationId xmlns:a16="http://schemas.microsoft.com/office/drawing/2014/main" id="{EC4D8E9C-DAEF-C86B-A374-E1E0F7143D9B}"/>
                  </a:ext>
                </a:extLst>
              </p14:cNvPr>
              <p14:cNvContentPartPr/>
              <p14:nvPr/>
            </p14:nvContentPartPr>
            <p14:xfrm>
              <a:off x="10686900" y="2056269"/>
              <a:ext cx="360" cy="360"/>
            </p14:xfrm>
          </p:contentPart>
        </mc:Choice>
        <mc:Fallback xmlns="">
          <p:pic>
            <p:nvPicPr>
              <p:cNvPr id="19" name="Input penna 18">
                <a:extLst>
                  <a:ext uri="{FF2B5EF4-FFF2-40B4-BE49-F238E27FC236}">
                    <a16:creationId xmlns:a16="http://schemas.microsoft.com/office/drawing/2014/main" id="{EC4D8E9C-DAEF-C86B-A374-E1E0F7143D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680780" y="205014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1" name="Input penna 20">
                <a:extLst>
                  <a:ext uri="{FF2B5EF4-FFF2-40B4-BE49-F238E27FC236}">
                    <a16:creationId xmlns:a16="http://schemas.microsoft.com/office/drawing/2014/main" id="{84BD2A30-C02B-2370-FF23-9D3CCCF89702}"/>
                  </a:ext>
                </a:extLst>
              </p14:cNvPr>
              <p14:cNvContentPartPr/>
              <p14:nvPr/>
            </p14:nvContentPartPr>
            <p14:xfrm>
              <a:off x="10620190" y="1979409"/>
              <a:ext cx="720" cy="1200780"/>
            </p14:xfrm>
          </p:contentPart>
        </mc:Choice>
        <mc:Fallback xmlns="">
          <p:pic>
            <p:nvPicPr>
              <p:cNvPr id="21" name="Input penna 20">
                <a:extLst>
                  <a:ext uri="{FF2B5EF4-FFF2-40B4-BE49-F238E27FC236}">
                    <a16:creationId xmlns:a16="http://schemas.microsoft.com/office/drawing/2014/main" id="{84BD2A30-C02B-2370-FF23-9D3CCCF8970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607950" y="1973290"/>
                <a:ext cx="25200" cy="12130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Input penna 22">
                <a:extLst>
                  <a:ext uri="{FF2B5EF4-FFF2-40B4-BE49-F238E27FC236}">
                    <a16:creationId xmlns:a16="http://schemas.microsoft.com/office/drawing/2014/main" id="{51E66821-BF0D-D727-4891-A1B2B7E12128}"/>
                  </a:ext>
                </a:extLst>
              </p14:cNvPr>
              <p14:cNvContentPartPr/>
              <p14:nvPr/>
            </p14:nvContentPartPr>
            <p14:xfrm>
              <a:off x="5762460" y="3180189"/>
              <a:ext cx="4953240" cy="360"/>
            </p14:xfrm>
          </p:contentPart>
        </mc:Choice>
        <mc:Fallback xmlns="">
          <p:pic>
            <p:nvPicPr>
              <p:cNvPr id="23" name="Input penna 22">
                <a:extLst>
                  <a:ext uri="{FF2B5EF4-FFF2-40B4-BE49-F238E27FC236}">
                    <a16:creationId xmlns:a16="http://schemas.microsoft.com/office/drawing/2014/main" id="{51E66821-BF0D-D727-4891-A1B2B7E1212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56340" y="3174069"/>
                <a:ext cx="496548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Input penna 33">
                <a:extLst>
                  <a:ext uri="{FF2B5EF4-FFF2-40B4-BE49-F238E27FC236}">
                    <a16:creationId xmlns:a16="http://schemas.microsoft.com/office/drawing/2014/main" id="{CBE3AF4C-868C-AB56-0822-4EBB560E8DA5}"/>
                  </a:ext>
                </a:extLst>
              </p14:cNvPr>
              <p14:cNvContentPartPr/>
              <p14:nvPr/>
            </p14:nvContentPartPr>
            <p14:xfrm>
              <a:off x="5095740" y="579909"/>
              <a:ext cx="360" cy="360"/>
            </p14:xfrm>
          </p:contentPart>
        </mc:Choice>
        <mc:Fallback xmlns="">
          <p:pic>
            <p:nvPicPr>
              <p:cNvPr id="34" name="Input penna 33">
                <a:extLst>
                  <a:ext uri="{FF2B5EF4-FFF2-40B4-BE49-F238E27FC236}">
                    <a16:creationId xmlns:a16="http://schemas.microsoft.com/office/drawing/2014/main" id="{CBE3AF4C-868C-AB56-0822-4EBB560E8D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9620" y="57378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3" name="Input penna 42">
                <a:extLst>
                  <a:ext uri="{FF2B5EF4-FFF2-40B4-BE49-F238E27FC236}">
                    <a16:creationId xmlns:a16="http://schemas.microsoft.com/office/drawing/2014/main" id="{7334E062-2996-9279-43FC-7A0CBC0BEF12}"/>
                  </a:ext>
                </a:extLst>
              </p14:cNvPr>
              <p14:cNvContentPartPr/>
              <p14:nvPr/>
            </p14:nvContentPartPr>
            <p14:xfrm>
              <a:off x="5095740" y="208389"/>
              <a:ext cx="360" cy="360"/>
            </p14:xfrm>
          </p:contentPart>
        </mc:Choice>
        <mc:Fallback xmlns="">
          <p:pic>
            <p:nvPicPr>
              <p:cNvPr id="43" name="Input penna 42">
                <a:extLst>
                  <a:ext uri="{FF2B5EF4-FFF2-40B4-BE49-F238E27FC236}">
                    <a16:creationId xmlns:a16="http://schemas.microsoft.com/office/drawing/2014/main" id="{7334E062-2996-9279-43FC-7A0CBC0BEF1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089620" y="20226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48" name="Input penna 47">
                <a:extLst>
                  <a:ext uri="{FF2B5EF4-FFF2-40B4-BE49-F238E27FC236}">
                    <a16:creationId xmlns:a16="http://schemas.microsoft.com/office/drawing/2014/main" id="{281EB125-246A-3295-0BE0-C0A55FB82C85}"/>
                  </a:ext>
                </a:extLst>
              </p14:cNvPr>
              <p14:cNvContentPartPr/>
              <p14:nvPr/>
            </p14:nvContentPartPr>
            <p14:xfrm>
              <a:off x="5895660" y="3056349"/>
              <a:ext cx="360" cy="360"/>
            </p14:xfrm>
          </p:contentPart>
        </mc:Choice>
        <mc:Fallback xmlns="">
          <p:pic>
            <p:nvPicPr>
              <p:cNvPr id="48" name="Input penna 47">
                <a:extLst>
                  <a:ext uri="{FF2B5EF4-FFF2-40B4-BE49-F238E27FC236}">
                    <a16:creationId xmlns:a16="http://schemas.microsoft.com/office/drawing/2014/main" id="{281EB125-246A-3295-0BE0-C0A55FB82C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89540" y="3050229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4" name="Input penna 53">
                <a:extLst>
                  <a:ext uri="{FF2B5EF4-FFF2-40B4-BE49-F238E27FC236}">
                    <a16:creationId xmlns:a16="http://schemas.microsoft.com/office/drawing/2014/main" id="{DF55969C-1190-6164-1016-ACFE4D620E8C}"/>
                  </a:ext>
                </a:extLst>
              </p14:cNvPr>
              <p14:cNvContentPartPr/>
              <p14:nvPr/>
            </p14:nvContentPartPr>
            <p14:xfrm>
              <a:off x="8096085" y="4123950"/>
              <a:ext cx="360" cy="360"/>
            </p14:xfrm>
          </p:contentPart>
        </mc:Choice>
        <mc:Fallback xmlns="">
          <p:pic>
            <p:nvPicPr>
              <p:cNvPr id="54" name="Input penna 53">
                <a:extLst>
                  <a:ext uri="{FF2B5EF4-FFF2-40B4-BE49-F238E27FC236}">
                    <a16:creationId xmlns:a16="http://schemas.microsoft.com/office/drawing/2014/main" id="{DF55969C-1190-6164-1016-ACFE4D620E8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87085" y="411495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uppo 56">
            <a:extLst>
              <a:ext uri="{FF2B5EF4-FFF2-40B4-BE49-F238E27FC236}">
                <a16:creationId xmlns:a16="http://schemas.microsoft.com/office/drawing/2014/main" id="{51721A9C-B1FC-4088-D248-FF2205E9D8EA}"/>
              </a:ext>
            </a:extLst>
          </p:cNvPr>
          <p:cNvGrpSpPr/>
          <p:nvPr/>
        </p:nvGrpSpPr>
        <p:grpSpPr>
          <a:xfrm>
            <a:off x="8296140" y="3037269"/>
            <a:ext cx="9720" cy="28800"/>
            <a:chOff x="7429365" y="2952510"/>
            <a:chExt cx="9720" cy="2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55" name="Input penna 54">
                  <a:extLst>
                    <a:ext uri="{FF2B5EF4-FFF2-40B4-BE49-F238E27FC236}">
                      <a16:creationId xmlns:a16="http://schemas.microsoft.com/office/drawing/2014/main" id="{A77A1728-1852-4FEF-4B54-AA8204D3918C}"/>
                    </a:ext>
                  </a:extLst>
                </p14:cNvPr>
                <p14:cNvContentPartPr/>
                <p14:nvPr/>
              </p14:nvContentPartPr>
              <p14:xfrm>
                <a:off x="7429365" y="2980950"/>
                <a:ext cx="360" cy="360"/>
              </p14:xfrm>
            </p:contentPart>
          </mc:Choice>
          <mc:Fallback xmlns="">
            <p:pic>
              <p:nvPicPr>
                <p:cNvPr id="55" name="Input penna 54">
                  <a:extLst>
                    <a:ext uri="{FF2B5EF4-FFF2-40B4-BE49-F238E27FC236}">
                      <a16:creationId xmlns:a16="http://schemas.microsoft.com/office/drawing/2014/main" id="{A77A1728-1852-4FEF-4B54-AA8204D3918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420365" y="297195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6" name="Input penna 55">
                  <a:extLst>
                    <a:ext uri="{FF2B5EF4-FFF2-40B4-BE49-F238E27FC236}">
                      <a16:creationId xmlns:a16="http://schemas.microsoft.com/office/drawing/2014/main" id="{C224901B-6708-C05C-0159-C9DE81300D67}"/>
                    </a:ext>
                  </a:extLst>
                </p14:cNvPr>
                <p14:cNvContentPartPr/>
                <p14:nvPr/>
              </p14:nvContentPartPr>
              <p14:xfrm>
                <a:off x="7438725" y="2952510"/>
                <a:ext cx="360" cy="360"/>
              </p14:xfrm>
            </p:contentPart>
          </mc:Choice>
          <mc:Fallback xmlns="">
            <p:pic>
              <p:nvPicPr>
                <p:cNvPr id="56" name="Input penna 55">
                  <a:extLst>
                    <a:ext uri="{FF2B5EF4-FFF2-40B4-BE49-F238E27FC236}">
                      <a16:creationId xmlns:a16="http://schemas.microsoft.com/office/drawing/2014/main" id="{C224901B-6708-C05C-0159-C9DE81300D6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429725" y="294351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8" name="Input penna 57">
                <a:extLst>
                  <a:ext uri="{FF2B5EF4-FFF2-40B4-BE49-F238E27FC236}">
                    <a16:creationId xmlns:a16="http://schemas.microsoft.com/office/drawing/2014/main" id="{9964DA3C-4FA3-1653-2723-EE8251FA06D4}"/>
                  </a:ext>
                </a:extLst>
              </p14:cNvPr>
              <p14:cNvContentPartPr/>
              <p14:nvPr/>
            </p14:nvContentPartPr>
            <p14:xfrm>
              <a:off x="5638620" y="227469"/>
              <a:ext cx="360" cy="360"/>
            </p14:xfrm>
          </p:contentPart>
        </mc:Choice>
        <mc:Fallback xmlns="">
          <p:pic>
            <p:nvPicPr>
              <p:cNvPr id="58" name="Input penna 57">
                <a:extLst>
                  <a:ext uri="{FF2B5EF4-FFF2-40B4-BE49-F238E27FC236}">
                    <a16:creationId xmlns:a16="http://schemas.microsoft.com/office/drawing/2014/main" id="{9964DA3C-4FA3-1653-2723-EE8251FA06D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29620" y="21846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59" name="Input penna 58">
                <a:extLst>
                  <a:ext uri="{FF2B5EF4-FFF2-40B4-BE49-F238E27FC236}">
                    <a16:creationId xmlns:a16="http://schemas.microsoft.com/office/drawing/2014/main" id="{FDCCCCDA-C4E9-5D50-52A0-E28180342818}"/>
                  </a:ext>
                </a:extLst>
              </p14:cNvPr>
              <p14:cNvContentPartPr/>
              <p14:nvPr/>
            </p14:nvContentPartPr>
            <p14:xfrm>
              <a:off x="5105100" y="560829"/>
              <a:ext cx="360" cy="360"/>
            </p14:xfrm>
          </p:contentPart>
        </mc:Choice>
        <mc:Fallback xmlns="">
          <p:pic>
            <p:nvPicPr>
              <p:cNvPr id="59" name="Input penna 58">
                <a:extLst>
                  <a:ext uri="{FF2B5EF4-FFF2-40B4-BE49-F238E27FC236}">
                    <a16:creationId xmlns:a16="http://schemas.microsoft.com/office/drawing/2014/main" id="{FDCCCCDA-C4E9-5D50-52A0-E2818034281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96100" y="55182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8" name="Input penna 67">
                <a:extLst>
                  <a:ext uri="{FF2B5EF4-FFF2-40B4-BE49-F238E27FC236}">
                    <a16:creationId xmlns:a16="http://schemas.microsoft.com/office/drawing/2014/main" id="{C9F5FEC8-28A8-3F5C-AB04-BD9AA0C27037}"/>
                  </a:ext>
                </a:extLst>
              </p14:cNvPr>
              <p14:cNvContentPartPr/>
              <p14:nvPr/>
            </p14:nvContentPartPr>
            <p14:xfrm>
              <a:off x="5905380" y="3027549"/>
              <a:ext cx="2724480" cy="29160"/>
            </p14:xfrm>
          </p:contentPart>
        </mc:Choice>
        <mc:Fallback xmlns="">
          <p:pic>
            <p:nvPicPr>
              <p:cNvPr id="68" name="Input penna 67">
                <a:extLst>
                  <a:ext uri="{FF2B5EF4-FFF2-40B4-BE49-F238E27FC236}">
                    <a16:creationId xmlns:a16="http://schemas.microsoft.com/office/drawing/2014/main" id="{C9F5FEC8-28A8-3F5C-AB04-BD9AA0C2703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96380" y="3018549"/>
                <a:ext cx="2742120" cy="4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9" name="Input penna 68">
                <a:extLst>
                  <a:ext uri="{FF2B5EF4-FFF2-40B4-BE49-F238E27FC236}">
                    <a16:creationId xmlns:a16="http://schemas.microsoft.com/office/drawing/2014/main" id="{941113AA-6346-5598-7EE0-EE1A1FA24777}"/>
                  </a:ext>
                </a:extLst>
              </p14:cNvPr>
              <p14:cNvContentPartPr/>
              <p14:nvPr/>
            </p14:nvContentPartPr>
            <p14:xfrm>
              <a:off x="8638860" y="3027549"/>
              <a:ext cx="360" cy="360"/>
            </p14:xfrm>
          </p:contentPart>
        </mc:Choice>
        <mc:Fallback xmlns="">
          <p:pic>
            <p:nvPicPr>
              <p:cNvPr id="69" name="Input penna 68">
                <a:extLst>
                  <a:ext uri="{FF2B5EF4-FFF2-40B4-BE49-F238E27FC236}">
                    <a16:creationId xmlns:a16="http://schemas.microsoft.com/office/drawing/2014/main" id="{941113AA-6346-5598-7EE0-EE1A1FA2477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629860" y="3018549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1" name="Input penna 70">
                <a:extLst>
                  <a:ext uri="{FF2B5EF4-FFF2-40B4-BE49-F238E27FC236}">
                    <a16:creationId xmlns:a16="http://schemas.microsoft.com/office/drawing/2014/main" id="{F296DE41-305C-6A2D-8887-C5B800AF0E69}"/>
                  </a:ext>
                </a:extLst>
              </p14:cNvPr>
              <p14:cNvContentPartPr/>
              <p14:nvPr/>
            </p14:nvContentPartPr>
            <p14:xfrm>
              <a:off x="8657940" y="2332389"/>
              <a:ext cx="720" cy="695520"/>
            </p14:xfrm>
          </p:contentPart>
        </mc:Choice>
        <mc:Fallback xmlns="">
          <p:pic>
            <p:nvPicPr>
              <p:cNvPr id="71" name="Input penna 70">
                <a:extLst>
                  <a:ext uri="{FF2B5EF4-FFF2-40B4-BE49-F238E27FC236}">
                    <a16:creationId xmlns:a16="http://schemas.microsoft.com/office/drawing/2014/main" id="{F296DE41-305C-6A2D-8887-C5B800AF0E6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639940" y="2323389"/>
                <a:ext cx="36000" cy="71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2" name="Input penna 71">
                <a:extLst>
                  <a:ext uri="{FF2B5EF4-FFF2-40B4-BE49-F238E27FC236}">
                    <a16:creationId xmlns:a16="http://schemas.microsoft.com/office/drawing/2014/main" id="{ED86D079-52F2-B72B-CCE1-79BF164001A9}"/>
                  </a:ext>
                </a:extLst>
              </p14:cNvPr>
              <p14:cNvContentPartPr/>
              <p14:nvPr/>
            </p14:nvContentPartPr>
            <p14:xfrm>
              <a:off x="8686380" y="2332389"/>
              <a:ext cx="360" cy="360"/>
            </p14:xfrm>
          </p:contentPart>
        </mc:Choice>
        <mc:Fallback xmlns="">
          <p:pic>
            <p:nvPicPr>
              <p:cNvPr id="72" name="Input penna 71">
                <a:extLst>
                  <a:ext uri="{FF2B5EF4-FFF2-40B4-BE49-F238E27FC236}">
                    <a16:creationId xmlns:a16="http://schemas.microsoft.com/office/drawing/2014/main" id="{ED86D079-52F2-B72B-CCE1-79BF164001A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677380" y="2323389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3" name="Immagine 72">
            <a:extLst>
              <a:ext uri="{FF2B5EF4-FFF2-40B4-BE49-F238E27FC236}">
                <a16:creationId xmlns:a16="http://schemas.microsoft.com/office/drawing/2014/main" id="{18B25F56-8833-896B-4126-F3FF975449A8}"/>
              </a:ext>
            </a:extLst>
          </p:cNvPr>
          <p:cNvPicPr>
            <a:picLocks noChangeAspect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109" y="1867414"/>
            <a:ext cx="1319492" cy="14168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9" name="Input penna 78">
                <a:extLst>
                  <a:ext uri="{FF2B5EF4-FFF2-40B4-BE49-F238E27FC236}">
                    <a16:creationId xmlns:a16="http://schemas.microsoft.com/office/drawing/2014/main" id="{910AE3DC-DE15-7065-F929-F67168846AEB}"/>
                  </a:ext>
                </a:extLst>
              </p14:cNvPr>
              <p14:cNvContentPartPr/>
              <p14:nvPr/>
            </p14:nvContentPartPr>
            <p14:xfrm>
              <a:off x="5857545" y="95070"/>
              <a:ext cx="720" cy="2943720"/>
            </p14:xfrm>
          </p:contentPart>
        </mc:Choice>
        <mc:Fallback xmlns="">
          <p:pic>
            <p:nvPicPr>
              <p:cNvPr id="79" name="Input penna 78">
                <a:extLst>
                  <a:ext uri="{FF2B5EF4-FFF2-40B4-BE49-F238E27FC236}">
                    <a16:creationId xmlns:a16="http://schemas.microsoft.com/office/drawing/2014/main" id="{910AE3DC-DE15-7065-F929-F67168846AE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839545" y="86070"/>
                <a:ext cx="36000" cy="29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0" name="Input penna 79">
                <a:extLst>
                  <a:ext uri="{FF2B5EF4-FFF2-40B4-BE49-F238E27FC236}">
                    <a16:creationId xmlns:a16="http://schemas.microsoft.com/office/drawing/2014/main" id="{E015FB44-98CD-2E74-EF25-2D2CCA4B2848}"/>
                  </a:ext>
                </a:extLst>
              </p14:cNvPr>
              <p14:cNvContentPartPr/>
              <p14:nvPr/>
            </p14:nvContentPartPr>
            <p14:xfrm>
              <a:off x="5857545" y="3057150"/>
              <a:ext cx="360" cy="360"/>
            </p14:xfrm>
          </p:contentPart>
        </mc:Choice>
        <mc:Fallback xmlns="">
          <p:pic>
            <p:nvPicPr>
              <p:cNvPr id="80" name="Input penna 79">
                <a:extLst>
                  <a:ext uri="{FF2B5EF4-FFF2-40B4-BE49-F238E27FC236}">
                    <a16:creationId xmlns:a16="http://schemas.microsoft.com/office/drawing/2014/main" id="{E015FB44-98CD-2E74-EF25-2D2CCA4B284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48545" y="3048150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84" name="Gruppo 83">
            <a:extLst>
              <a:ext uri="{FF2B5EF4-FFF2-40B4-BE49-F238E27FC236}">
                <a16:creationId xmlns:a16="http://schemas.microsoft.com/office/drawing/2014/main" id="{FF6A3587-EE36-4DEE-3AB9-EE11C5D57E32}"/>
              </a:ext>
            </a:extLst>
          </p:cNvPr>
          <p:cNvGrpSpPr/>
          <p:nvPr/>
        </p:nvGrpSpPr>
        <p:grpSpPr>
          <a:xfrm>
            <a:off x="5505120" y="55368"/>
            <a:ext cx="6480" cy="181080"/>
            <a:chOff x="5657385" y="75990"/>
            <a:chExt cx="6480" cy="18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82" name="Input penna 81">
                  <a:extLst>
                    <a:ext uri="{FF2B5EF4-FFF2-40B4-BE49-F238E27FC236}">
                      <a16:creationId xmlns:a16="http://schemas.microsoft.com/office/drawing/2014/main" id="{888B4C73-E871-62F9-E72D-62E46D4BFBDB}"/>
                    </a:ext>
                  </a:extLst>
                </p14:cNvPr>
                <p14:cNvContentPartPr/>
                <p14:nvPr/>
              </p14:nvContentPartPr>
              <p14:xfrm>
                <a:off x="5657385" y="75990"/>
                <a:ext cx="6480" cy="170640"/>
              </p14:xfrm>
            </p:contentPart>
          </mc:Choice>
          <mc:Fallback xmlns="">
            <p:pic>
              <p:nvPicPr>
                <p:cNvPr id="82" name="Input penna 81">
                  <a:extLst>
                    <a:ext uri="{FF2B5EF4-FFF2-40B4-BE49-F238E27FC236}">
                      <a16:creationId xmlns:a16="http://schemas.microsoft.com/office/drawing/2014/main" id="{888B4C73-E871-62F9-E72D-62E46D4BFBD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648385" y="66990"/>
                  <a:ext cx="2412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83" name="Input penna 82">
                  <a:extLst>
                    <a:ext uri="{FF2B5EF4-FFF2-40B4-BE49-F238E27FC236}">
                      <a16:creationId xmlns:a16="http://schemas.microsoft.com/office/drawing/2014/main" id="{F6A45152-FCB2-AC01-1CDD-276333085A43}"/>
                    </a:ext>
                  </a:extLst>
                </p14:cNvPr>
                <p14:cNvContentPartPr/>
                <p14:nvPr/>
              </p14:nvContentPartPr>
              <p14:xfrm>
                <a:off x="5657385" y="256710"/>
                <a:ext cx="360" cy="360"/>
              </p14:xfrm>
            </p:contentPart>
          </mc:Choice>
          <mc:Fallback xmlns="">
            <p:pic>
              <p:nvPicPr>
                <p:cNvPr id="83" name="Input penna 82">
                  <a:extLst>
                    <a:ext uri="{FF2B5EF4-FFF2-40B4-BE49-F238E27FC236}">
                      <a16:creationId xmlns:a16="http://schemas.microsoft.com/office/drawing/2014/main" id="{F6A45152-FCB2-AC01-1CDD-276333085A4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648385" y="247710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0" name="Input penna 89">
                <a:extLst>
                  <a:ext uri="{FF2B5EF4-FFF2-40B4-BE49-F238E27FC236}">
                    <a16:creationId xmlns:a16="http://schemas.microsoft.com/office/drawing/2014/main" id="{1EC07689-3B3B-5331-1BF0-C6B0EAF99874}"/>
                  </a:ext>
                </a:extLst>
              </p14:cNvPr>
              <p14:cNvContentPartPr/>
              <p14:nvPr/>
            </p14:nvContentPartPr>
            <p14:xfrm>
              <a:off x="5705265" y="3171630"/>
              <a:ext cx="360" cy="360"/>
            </p14:xfrm>
          </p:contentPart>
        </mc:Choice>
        <mc:Fallback xmlns="">
          <p:pic>
            <p:nvPicPr>
              <p:cNvPr id="90" name="Input penna 89">
                <a:extLst>
                  <a:ext uri="{FF2B5EF4-FFF2-40B4-BE49-F238E27FC236}">
                    <a16:creationId xmlns:a16="http://schemas.microsoft.com/office/drawing/2014/main" id="{1EC07689-3B3B-5331-1BF0-C6B0EAF998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99145" y="3165510"/>
                <a:ext cx="126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93" name="Input penna 92">
                <a:extLst>
                  <a:ext uri="{FF2B5EF4-FFF2-40B4-BE49-F238E27FC236}">
                    <a16:creationId xmlns:a16="http://schemas.microsoft.com/office/drawing/2014/main" id="{91BE1D9B-B089-D4A0-513F-54D1F3C9318C}"/>
                  </a:ext>
                </a:extLst>
              </p14:cNvPr>
              <p14:cNvContentPartPr/>
              <p14:nvPr/>
            </p14:nvContentPartPr>
            <p14:xfrm>
              <a:off x="5514825" y="56910"/>
              <a:ext cx="343080" cy="360"/>
            </p14:xfrm>
          </p:contentPart>
        </mc:Choice>
        <mc:Fallback xmlns="">
          <p:pic>
            <p:nvPicPr>
              <p:cNvPr id="93" name="Input penna 92">
                <a:extLst>
                  <a:ext uri="{FF2B5EF4-FFF2-40B4-BE49-F238E27FC236}">
                    <a16:creationId xmlns:a16="http://schemas.microsoft.com/office/drawing/2014/main" id="{91BE1D9B-B089-D4A0-513F-54D1F3C9318C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505825" y="47910"/>
                <a:ext cx="360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94" name="Input penna 93">
                <a:extLst>
                  <a:ext uri="{FF2B5EF4-FFF2-40B4-BE49-F238E27FC236}">
                    <a16:creationId xmlns:a16="http://schemas.microsoft.com/office/drawing/2014/main" id="{FA0E02BC-3370-579A-C6EA-54E4B05CCDA1}"/>
                  </a:ext>
                </a:extLst>
              </p14:cNvPr>
              <p14:cNvContentPartPr/>
              <p14:nvPr/>
            </p14:nvContentPartPr>
            <p14:xfrm>
              <a:off x="5867265" y="56910"/>
              <a:ext cx="360" cy="360"/>
            </p14:xfrm>
          </p:contentPart>
        </mc:Choice>
        <mc:Fallback xmlns="">
          <p:pic>
            <p:nvPicPr>
              <p:cNvPr id="94" name="Input penna 93">
                <a:extLst>
                  <a:ext uri="{FF2B5EF4-FFF2-40B4-BE49-F238E27FC236}">
                    <a16:creationId xmlns:a16="http://schemas.microsoft.com/office/drawing/2014/main" id="{FA0E02BC-3370-579A-C6EA-54E4B05CCDA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858265" y="4791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95" name="Input penna 94">
                <a:extLst>
                  <a:ext uri="{FF2B5EF4-FFF2-40B4-BE49-F238E27FC236}">
                    <a16:creationId xmlns:a16="http://schemas.microsoft.com/office/drawing/2014/main" id="{80BBA3E7-C1EA-65E0-F99B-EA613B335442}"/>
                  </a:ext>
                </a:extLst>
              </p14:cNvPr>
              <p14:cNvContentPartPr/>
              <p14:nvPr/>
            </p14:nvContentPartPr>
            <p14:xfrm>
              <a:off x="5657385" y="135750"/>
              <a:ext cx="360" cy="26280"/>
            </p14:xfrm>
          </p:contentPart>
        </mc:Choice>
        <mc:Fallback xmlns="">
          <p:pic>
            <p:nvPicPr>
              <p:cNvPr id="95" name="Input penna 94">
                <a:extLst>
                  <a:ext uri="{FF2B5EF4-FFF2-40B4-BE49-F238E27FC236}">
                    <a16:creationId xmlns:a16="http://schemas.microsoft.com/office/drawing/2014/main" id="{80BBA3E7-C1EA-65E0-F99B-EA613B335442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651265" y="129630"/>
                <a:ext cx="1260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6" name="Input penna 95">
                <a:extLst>
                  <a:ext uri="{FF2B5EF4-FFF2-40B4-BE49-F238E27FC236}">
                    <a16:creationId xmlns:a16="http://schemas.microsoft.com/office/drawing/2014/main" id="{B3C10750-CE52-6EA4-E23F-2FC1EDA062F6}"/>
                  </a:ext>
                </a:extLst>
              </p14:cNvPr>
              <p14:cNvContentPartPr/>
              <p14:nvPr/>
            </p14:nvContentPartPr>
            <p14:xfrm>
              <a:off x="5657385" y="104430"/>
              <a:ext cx="113760" cy="360"/>
            </p14:xfrm>
          </p:contentPart>
        </mc:Choice>
        <mc:Fallback xmlns="">
          <p:pic>
            <p:nvPicPr>
              <p:cNvPr id="96" name="Input penna 95">
                <a:extLst>
                  <a:ext uri="{FF2B5EF4-FFF2-40B4-BE49-F238E27FC236}">
                    <a16:creationId xmlns:a16="http://schemas.microsoft.com/office/drawing/2014/main" id="{B3C10750-CE52-6EA4-E23F-2FC1EDA062F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651265" y="98310"/>
                <a:ext cx="126000" cy="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8" name="Input penna 107">
                <a:extLst>
                  <a:ext uri="{FF2B5EF4-FFF2-40B4-BE49-F238E27FC236}">
                    <a16:creationId xmlns:a16="http://schemas.microsoft.com/office/drawing/2014/main" id="{73549064-73C3-C544-D936-645B9D4E3B0D}"/>
                  </a:ext>
                </a:extLst>
              </p14:cNvPr>
              <p14:cNvContentPartPr/>
              <p14:nvPr/>
            </p14:nvContentPartPr>
            <p14:xfrm>
              <a:off x="5733705" y="114150"/>
              <a:ext cx="720" cy="3057840"/>
            </p14:xfrm>
          </p:contentPart>
        </mc:Choice>
        <mc:Fallback xmlns="">
          <p:pic>
            <p:nvPicPr>
              <p:cNvPr id="108" name="Input penna 107">
                <a:extLst>
                  <a:ext uri="{FF2B5EF4-FFF2-40B4-BE49-F238E27FC236}">
                    <a16:creationId xmlns:a16="http://schemas.microsoft.com/office/drawing/2014/main" id="{73549064-73C3-C544-D936-645B9D4E3B0D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721465" y="108030"/>
                <a:ext cx="25200" cy="307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9" name="Input penna 108">
                <a:extLst>
                  <a:ext uri="{FF2B5EF4-FFF2-40B4-BE49-F238E27FC236}">
                    <a16:creationId xmlns:a16="http://schemas.microsoft.com/office/drawing/2014/main" id="{1864861D-96B8-4100-A37A-68A5B1980160}"/>
                  </a:ext>
                </a:extLst>
              </p14:cNvPr>
              <p14:cNvContentPartPr/>
              <p14:nvPr/>
            </p14:nvContentPartPr>
            <p14:xfrm>
              <a:off x="5733705" y="104430"/>
              <a:ext cx="360" cy="360"/>
            </p14:xfrm>
          </p:contentPart>
        </mc:Choice>
        <mc:Fallback xmlns="">
          <p:pic>
            <p:nvPicPr>
              <p:cNvPr id="109" name="Input penna 108">
                <a:extLst>
                  <a:ext uri="{FF2B5EF4-FFF2-40B4-BE49-F238E27FC236}">
                    <a16:creationId xmlns:a16="http://schemas.microsoft.com/office/drawing/2014/main" id="{1864861D-96B8-4100-A37A-68A5B198016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7585" y="98310"/>
                <a:ext cx="12600" cy="12600"/>
              </a:xfrm>
              <a:prstGeom prst="rect">
                <a:avLst/>
              </a:prstGeom>
            </p:spPr>
          </p:pic>
        </mc:Fallback>
      </mc:AlternateContent>
      <p:sp>
        <p:nvSpPr>
          <p:cNvPr id="110" name="CasellaDiTesto 109">
            <a:extLst>
              <a:ext uri="{FF2B5EF4-FFF2-40B4-BE49-F238E27FC236}">
                <a16:creationId xmlns:a16="http://schemas.microsoft.com/office/drawing/2014/main" id="{32F75537-7DD5-1938-36D3-E864BF13E0AE}"/>
              </a:ext>
            </a:extLst>
          </p:cNvPr>
          <p:cNvSpPr txBox="1"/>
          <p:nvPr/>
        </p:nvSpPr>
        <p:spPr>
          <a:xfrm>
            <a:off x="4212786" y="2021329"/>
            <a:ext cx="80141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/>
              <a:t>2 MVA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DB3F7C-67A3-7AC3-3930-3565B9E06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D96CD9E-9C5D-6BF5-C1B4-3F5AB7076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E7DD32C-99B3-69DA-0099-93A4FC699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158C-B098-4052-B519-9621A7B6785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191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496FA6-FF5F-4AE5-9720-E3679D287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757" y="374179"/>
            <a:ext cx="10515600" cy="1325563"/>
          </a:xfrm>
        </p:spPr>
        <p:txBody>
          <a:bodyPr/>
          <a:lstStyle/>
          <a:p>
            <a:r>
              <a:rPr lang="it-IT" dirty="0"/>
              <a:t>Il sistema di alimentazione	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EA87CD7-D9BA-064F-4E1D-D84C99289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2266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b="1" dirty="0"/>
              <a:t>Utenze ordinarie IT</a:t>
            </a:r>
          </a:p>
          <a:p>
            <a:r>
              <a:rPr lang="it-IT" sz="2000" dirty="0"/>
              <a:t>Tutte le utenze IT hanno doppia alimentazione</a:t>
            </a:r>
          </a:p>
          <a:p>
            <a:pPr marL="0" indent="0">
              <a:buNone/>
            </a:pPr>
            <a:r>
              <a:rPr lang="it-IT" sz="2000" dirty="0"/>
              <a:t>	- 2 UPS autonomia 10’ (senza Gruppo elettrogeno) con batterie al litio</a:t>
            </a:r>
          </a:p>
          <a:p>
            <a:pPr marL="0" indent="0">
              <a:buNone/>
            </a:pPr>
            <a:r>
              <a:rPr lang="it-IT" sz="2000" dirty="0"/>
              <a:t>	- Linea Normale, indipendente</a:t>
            </a:r>
          </a:p>
          <a:p>
            <a:pPr marL="0" indent="0">
              <a:buNone/>
            </a:pPr>
            <a:endParaRPr lang="it-IT" sz="2000" dirty="0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DEDF4B4-E9DB-2107-2CA5-A7AC0B1DE8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6643" y="1563075"/>
            <a:ext cx="5181600" cy="4351338"/>
          </a:xfrm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b="1" dirty="0"/>
              <a:t>Utenze critiche</a:t>
            </a:r>
            <a:r>
              <a:rPr lang="it-IT" sz="2400" dirty="0"/>
              <a:t>:</a:t>
            </a:r>
          </a:p>
          <a:p>
            <a:r>
              <a:rPr lang="it-IT" sz="2400" dirty="0"/>
              <a:t>Apparati di Rete</a:t>
            </a:r>
          </a:p>
          <a:p>
            <a:r>
              <a:rPr lang="it-IT" sz="2400" dirty="0"/>
              <a:t>Server e servizi destinati al front-end </a:t>
            </a:r>
          </a:p>
          <a:p>
            <a:r>
              <a:rPr lang="it-IT" sz="2400" dirty="0"/>
              <a:t>Sistemi di sicurezza</a:t>
            </a:r>
          </a:p>
          <a:p>
            <a:r>
              <a:rPr lang="it-IT" sz="2400" dirty="0"/>
              <a:t>Sistemi di ventilazione e raffreddamento d’emergenza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/>
              <a:t>Alimentazione assicurata da UPS 160 </a:t>
            </a:r>
            <a:r>
              <a:rPr lang="it-IT" sz="2400" dirty="0" err="1"/>
              <a:t>kVA</a:t>
            </a:r>
            <a:r>
              <a:rPr lang="it-IT" sz="2400" dirty="0"/>
              <a:t> e Gruppo Elettrogeno da 200 </a:t>
            </a:r>
            <a:r>
              <a:rPr lang="it-IT" sz="2400" dirty="0" err="1"/>
              <a:t>kVA</a:t>
            </a:r>
            <a:endParaRPr lang="it-IT" sz="240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6716818-6C16-FECC-9F16-BAF12D97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5A66EA4-2850-8A8A-9E9E-8D3315F89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2E2BEAF-D081-AA01-776E-5F582202B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11</a:t>
            </a:fld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D75A3E6-A61C-B8A5-3E21-E852FB212ADA}"/>
              </a:ext>
            </a:extLst>
          </p:cNvPr>
          <p:cNvSpPr txBox="1"/>
          <p:nvPr/>
        </p:nvSpPr>
        <p:spPr>
          <a:xfrm>
            <a:off x="442762" y="5149516"/>
            <a:ext cx="55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Predisposizione per eventuale installazione di un gruppo elettrogeno a copertura totale</a:t>
            </a:r>
          </a:p>
        </p:txBody>
      </p:sp>
    </p:spTree>
    <p:extLst>
      <p:ext uri="{BB962C8B-B14F-4D97-AF65-F5344CB8AC3E}">
        <p14:creationId xmlns:p14="http://schemas.microsoft.com/office/powerpoint/2010/main" val="213716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D3D345-3529-97D4-AC0F-E956200E9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800" y="206448"/>
            <a:ext cx="5070987" cy="1325563"/>
          </a:xfrm>
        </p:spPr>
        <p:txBody>
          <a:bodyPr/>
          <a:lstStyle/>
          <a:p>
            <a:r>
              <a:rPr lang="it-IT" dirty="0"/>
              <a:t>Componenti elettici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42F520-EBC6-3379-896A-D6E786940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516" y="1238584"/>
            <a:ext cx="4106426" cy="13255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2400" dirty="0"/>
              <a:t>3 UPS Monolitici </a:t>
            </a:r>
          </a:p>
          <a:p>
            <a:pPr marL="0" indent="0">
              <a:buNone/>
            </a:pPr>
            <a:r>
              <a:rPr lang="it-IT" sz="2400" dirty="0"/>
              <a:t>Riello NXE 600+500+120 kW</a:t>
            </a:r>
          </a:p>
          <a:p>
            <a:pPr marL="0" indent="0">
              <a:buNone/>
            </a:pPr>
            <a:r>
              <a:rPr lang="it-IT" sz="2400" dirty="0" err="1"/>
              <a:t>Eta</a:t>
            </a:r>
            <a:r>
              <a:rPr lang="it-IT" sz="2400" dirty="0"/>
              <a:t>: 97%</a:t>
            </a:r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6EFA177-64BD-A90A-E352-C6A8D6BC7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787" y="1157674"/>
            <a:ext cx="2339543" cy="243861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BAED2F15-0966-727E-1AD8-6B7412CDB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330" y="365125"/>
            <a:ext cx="3642676" cy="382557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4EBCF95-9CD4-DA21-4731-E30CE0039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8142" y="3669824"/>
            <a:ext cx="2225233" cy="594412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ACE98A9-3815-CBBD-4F96-2460D6965F82}"/>
              </a:ext>
            </a:extLst>
          </p:cNvPr>
          <p:cNvSpPr txBox="1"/>
          <p:nvPr/>
        </p:nvSpPr>
        <p:spPr>
          <a:xfrm>
            <a:off x="7932330" y="824953"/>
            <a:ext cx="1296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+ Batterie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AB2B9E9-5C0A-7E36-AE02-ABAC3CFDA935}"/>
              </a:ext>
            </a:extLst>
          </p:cNvPr>
          <p:cNvSpPr txBox="1"/>
          <p:nvPr/>
        </p:nvSpPr>
        <p:spPr>
          <a:xfrm>
            <a:off x="774516" y="2531878"/>
            <a:ext cx="431797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000" b="0" i="0" u="none" strike="noStrike" baseline="0" dirty="0" err="1">
                <a:latin typeface="Work Sans Light" panose="020F0502020204030204" pitchFamily="2" charset="0"/>
              </a:rPr>
              <a:t>NextEnergy</a:t>
            </a:r>
            <a:r>
              <a:rPr lang="it-IT" sz="2000" b="0" i="0" u="none" strike="noStrike" baseline="0" dirty="0">
                <a:latin typeface="Work Sans Light" panose="020F0502020204030204" pitchFamily="2" charset="0"/>
              </a:rPr>
              <a:t> </a:t>
            </a:r>
            <a:r>
              <a:rPr lang="it-IT" sz="1200" b="0" i="0" u="none" strike="noStrike" baseline="0" dirty="0">
                <a:latin typeface="Work Sans Light" panose="020F0502020204030204" pitchFamily="2" charset="0"/>
              </a:rPr>
              <a:t>è in grado di funzionare a una </a:t>
            </a:r>
            <a:r>
              <a:rPr lang="it-IT" sz="1100" b="0" i="0" u="none" strike="noStrike" baseline="0" dirty="0">
                <a:latin typeface="Work Sans Light" panose="020F0502020204030204" pitchFamily="2" charset="0"/>
              </a:rPr>
              <a:t>temperatura ambiente estremamente elevata, oltre </a:t>
            </a:r>
            <a:r>
              <a:rPr lang="it-IT" sz="1100" b="1" i="0" u="none" strike="noStrike" baseline="0" dirty="0">
                <a:latin typeface="Work Sans Light" panose="020F0502020204030204" pitchFamily="2" charset="0"/>
              </a:rPr>
              <a:t>40 °C. </a:t>
            </a:r>
            <a:r>
              <a:rPr lang="it-IT" sz="1100" b="0" i="0" u="none" strike="noStrike" baseline="0" dirty="0">
                <a:latin typeface="Work Sans Light" panose="020F0502020204030204" pitchFamily="2" charset="0"/>
              </a:rPr>
              <a:t>L’UPS è progettato con margini di sicurezza costanti che </a:t>
            </a:r>
            <a:r>
              <a:rPr lang="it-IT" sz="1100" b="1" i="0" u="none" strike="noStrike" baseline="0" dirty="0">
                <a:latin typeface="Work Sans Light" panose="020F0502020204030204" pitchFamily="2" charset="0"/>
              </a:rPr>
              <a:t>garantiscono un funzionamento fino a 55 °C </a:t>
            </a:r>
            <a:r>
              <a:rPr lang="it-IT" sz="1100" b="0" i="0" u="none" strike="noStrike" baseline="0" dirty="0">
                <a:latin typeface="Work Sans Light" panose="020F0502020204030204" pitchFamily="2" charset="0"/>
              </a:rPr>
              <a:t>(a seconda delle condizioni). </a:t>
            </a:r>
            <a:endParaRPr lang="it-IT" sz="11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A706F4D5-58E3-5B42-AE2E-8D9A5FE3303E}"/>
              </a:ext>
            </a:extLst>
          </p:cNvPr>
          <p:cNvSpPr txBox="1"/>
          <p:nvPr/>
        </p:nvSpPr>
        <p:spPr>
          <a:xfrm>
            <a:off x="489577" y="42299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800" dirty="0"/>
              <a:t>Alimentazione diretta su blindo</a:t>
            </a:r>
          </a:p>
          <a:p>
            <a:pPr marL="0" indent="0">
              <a:buNone/>
            </a:pPr>
            <a:r>
              <a:rPr lang="it-IT" sz="1800" dirty="0"/>
              <a:t>No Paralleli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9869D8DD-7306-2C26-760A-546F801743F8}"/>
              </a:ext>
            </a:extLst>
          </p:cNvPr>
          <p:cNvSpPr txBox="1"/>
          <p:nvPr/>
        </p:nvSpPr>
        <p:spPr>
          <a:xfrm>
            <a:off x="398767" y="3810619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400" dirty="0"/>
              <a:t>Compatibile</a:t>
            </a:r>
            <a:r>
              <a:rPr lang="it-IT" sz="1800" dirty="0"/>
              <a:t> con raffreddamento per sola ventilazione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D659A6BA-73EA-0D52-E8F3-EB423F3B94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7074" y="4264236"/>
            <a:ext cx="2301439" cy="2514818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8C495E5-E5A4-D065-0600-880DA1081A21}"/>
              </a:ext>
            </a:extLst>
          </p:cNvPr>
          <p:cNvSpPr txBox="1"/>
          <p:nvPr/>
        </p:nvSpPr>
        <p:spPr>
          <a:xfrm>
            <a:off x="1375326" y="54254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800" dirty="0"/>
              <a:t>Componenti per Media tensione SF6 free</a:t>
            </a:r>
            <a:br>
              <a:rPr lang="it-IT" sz="1800" dirty="0"/>
            </a:br>
            <a:endParaRPr lang="it-IT" sz="1800" dirty="0"/>
          </a:p>
        </p:txBody>
      </p:sp>
      <p:sp>
        <p:nvSpPr>
          <p:cNvPr id="22" name="Segnaposto data 21">
            <a:extLst>
              <a:ext uri="{FF2B5EF4-FFF2-40B4-BE49-F238E27FC236}">
                <a16:creationId xmlns:a16="http://schemas.microsoft.com/office/drawing/2014/main" id="{AC55EEF6-E144-0466-F2B6-6C3C4CC29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23" name="Segnaposto piè di pagina 22">
            <a:extLst>
              <a:ext uri="{FF2B5EF4-FFF2-40B4-BE49-F238E27FC236}">
                <a16:creationId xmlns:a16="http://schemas.microsoft.com/office/drawing/2014/main" id="{03178DF3-64F2-CBD5-C4A7-7E37C8CA5B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24" name="Segnaposto numero diapositiva 23">
            <a:extLst>
              <a:ext uri="{FF2B5EF4-FFF2-40B4-BE49-F238E27FC236}">
                <a16:creationId xmlns:a16="http://schemas.microsoft.com/office/drawing/2014/main" id="{C8DF26FC-962A-6075-1432-6D47C1A94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158C-B098-4052-B519-9621A7B6785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53445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6FEC745-CEBB-7B27-9A26-38CEF9616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it-IT" b="1" cap="all">
                <a:solidFill>
                  <a:srgbClr val="FFFFFF"/>
                </a:solidFill>
                <a:effectLst/>
                <a:latin typeface="Titillium"/>
                <a:ea typeface="Times New Roman" panose="02020603050405020304" pitchFamily="18" charset="0"/>
                <a:cs typeface="Times New Roman" panose="02020603050405020304" pitchFamily="18" charset="0"/>
              </a:rPr>
              <a:t>Livello di resilienza del sistema</a:t>
            </a:r>
            <a:endParaRPr lang="it-IT">
              <a:solidFill>
                <a:srgbClr val="FFFFFF"/>
              </a:solidFill>
            </a:endParaRP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C9CC580-2EDD-01C0-9C63-4C5863D78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401934"/>
            <a:ext cx="7520279" cy="5775029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it-IT" sz="1600" dirty="0"/>
              <a:t>prevista la tolleranza all’indisponibilità di:</a:t>
            </a:r>
          </a:p>
          <a:p>
            <a:pPr lvl="1"/>
            <a:r>
              <a:rPr lang="it-IT" sz="1600" dirty="0"/>
              <a:t>un trasformatore MT/BT</a:t>
            </a:r>
          </a:p>
          <a:p>
            <a:pPr lvl="1"/>
            <a:r>
              <a:rPr lang="it-IT" sz="1600" dirty="0"/>
              <a:t>una linea MT</a:t>
            </a:r>
          </a:p>
          <a:p>
            <a:pPr lvl="1"/>
            <a:r>
              <a:rPr lang="it-IT" sz="1600" dirty="0"/>
              <a:t>uno dei due circuiti di alimentazione afferenti a ciascuna utenza IT </a:t>
            </a:r>
          </a:p>
          <a:p>
            <a:pPr lvl="1"/>
            <a:r>
              <a:rPr lang="it-IT" sz="1600" dirty="0"/>
              <a:t>Due gruppi frigo condensati ad aria nel funzionamento estivo </a:t>
            </a:r>
          </a:p>
          <a:p>
            <a:pPr lvl="1"/>
            <a:r>
              <a:rPr lang="it-IT" sz="1600" dirty="0"/>
              <a:t>Un gruppo frigo condensati ad acqua nel funzionamento invernale</a:t>
            </a:r>
          </a:p>
          <a:p>
            <a:pPr lvl="1"/>
            <a:r>
              <a:rPr lang="it-IT" sz="1600" dirty="0"/>
              <a:t>2 CRAH</a:t>
            </a:r>
          </a:p>
          <a:p>
            <a:pPr lvl="1"/>
            <a:r>
              <a:rPr lang="it-IT" sz="1600" dirty="0"/>
              <a:t>Un Dry cooler DLC</a:t>
            </a:r>
          </a:p>
          <a:p>
            <a:pPr lvl="1"/>
            <a:r>
              <a:rPr lang="it-IT" sz="1600" dirty="0"/>
              <a:t>Singole pompe (tutte ridondate) e relativi ausiliari</a:t>
            </a:r>
          </a:p>
          <a:p>
            <a:pPr lvl="1"/>
            <a:r>
              <a:rPr lang="it-IT" sz="1600" dirty="0"/>
              <a:t>Singoli sistemi di controllo</a:t>
            </a:r>
          </a:p>
          <a:p>
            <a:pPr marL="0" indent="0">
              <a:buNone/>
            </a:pPr>
            <a:r>
              <a:rPr lang="it-IT" sz="1600" b="1" dirty="0"/>
              <a:t>Con tale configurazione è possibile realizzare la manutenzione di tutti i componenti senza compromettere il funzionamento delle apparecchiature IT.</a:t>
            </a:r>
          </a:p>
          <a:p>
            <a:pPr marL="0" indent="0">
              <a:buNone/>
            </a:pPr>
            <a:r>
              <a:rPr lang="it-IT" sz="1600" dirty="0"/>
              <a:t>La configurazione invece non è in grado di tollerare (salvo le utenze critiche):</a:t>
            </a:r>
          </a:p>
          <a:p>
            <a:r>
              <a:rPr lang="it-IT" sz="1600" dirty="0"/>
              <a:t> interruzioni lunghe (&gt;10 min) dell’alimentazione (per black out o manutenzione programmata di alcune parti dell’impianto AT/MT INFN)</a:t>
            </a:r>
          </a:p>
          <a:p>
            <a:r>
              <a:rPr lang="it-IT" sz="1600" dirty="0"/>
              <a:t>guasti importanti della rete di distribuzione dell’acqua refrigerata o dell’acqua del sistema DLC.</a:t>
            </a:r>
          </a:p>
          <a:p>
            <a:pPr marL="0" indent="0">
              <a:buNone/>
            </a:pPr>
            <a:r>
              <a:rPr lang="it-IT" sz="1600" b="1" dirty="0"/>
              <a:t>Pertanto si accetta consapevolmente il fermo della produzione in caso di manutenzioni programmate di alcune apparecchiature della rete AT/MT o di fuori servizi richiesti da parte del Distributore. </a:t>
            </a:r>
          </a:p>
          <a:p>
            <a:pPr marL="0" indent="0">
              <a:buNone/>
            </a:pPr>
            <a:r>
              <a:rPr lang="it-IT" sz="1600" dirty="0"/>
              <a:t>I sistemi prevedono la messa in sicurezza delle apparecchiature per gestire tali eventi.</a:t>
            </a:r>
          </a:p>
          <a:p>
            <a:pPr marL="0" indent="0">
              <a:buNone/>
            </a:pPr>
            <a:endParaRPr lang="it-IT" sz="160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4B93BE5-AD4C-6812-5FF0-ED46EE41DD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7293ACE-0576-668A-94C6-220CDCFA1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040BE89-FB78-12EE-2179-845C564BF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60DD4E6-6E43-456D-81FD-E6406EA6F8F7}" type="slidenum">
              <a:rPr lang="it-IT" smtClean="0"/>
              <a:pPr>
                <a:spcAft>
                  <a:spcPts val="600"/>
                </a:spcAft>
              </a:pPr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15829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14E2D30-C5E1-5559-CC70-DCB79CE6E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FFFFFF"/>
                </a:solidFill>
              </a:rPr>
              <a:t>Gestione dei black out</a:t>
            </a:r>
          </a:p>
        </p:txBody>
      </p:sp>
      <p:sp>
        <p:nvSpPr>
          <p:cNvPr id="22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Segnaposto contenuto 4">
            <a:extLst>
              <a:ext uri="{FF2B5EF4-FFF2-40B4-BE49-F238E27FC236}">
                <a16:creationId xmlns:a16="http://schemas.microsoft.com/office/drawing/2014/main" id="{422B10F5-AFDD-EDDA-33DD-8D7E6C8A40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it-IT" sz="2200" dirty="0"/>
              <a:t>Parte il GRACEFUL SHUTDOWN delle utenze IT ordinarie entro 10’</a:t>
            </a:r>
          </a:p>
          <a:p>
            <a:r>
              <a:rPr lang="it-IT" sz="2200" dirty="0"/>
              <a:t>Nel frattempo le utenze sono alimentate dagli UPS</a:t>
            </a:r>
          </a:p>
          <a:p>
            <a:r>
              <a:rPr lang="it-IT" sz="2200" dirty="0"/>
              <a:t>Si ferma il sistema di raffreddamento principale</a:t>
            </a:r>
          </a:p>
          <a:p>
            <a:r>
              <a:rPr lang="it-IT" sz="2200" dirty="0"/>
              <a:t>Parte la ventilazione forzata che ha un controllo indipendente ed è alimentata dagli UPS</a:t>
            </a:r>
          </a:p>
          <a:p>
            <a:r>
              <a:rPr lang="it-IT" sz="2200" dirty="0"/>
              <a:t>Restano attive le sole pompe del sistema DLC</a:t>
            </a:r>
          </a:p>
          <a:p>
            <a:r>
              <a:rPr lang="it-IT" sz="2200" dirty="0"/>
              <a:t>Terminato lo </a:t>
            </a:r>
            <a:r>
              <a:rPr lang="it-IT" sz="2200" dirty="0" err="1"/>
              <a:t>shutdown</a:t>
            </a:r>
            <a:r>
              <a:rPr lang="it-IT" sz="2200" dirty="0"/>
              <a:t> rimangono attive le sole utenze critiche raffreddate da una coppia di ventilatori di emergenza.</a:t>
            </a:r>
          </a:p>
          <a:p>
            <a:endParaRPr lang="it-IT" sz="2200" dirty="0"/>
          </a:p>
          <a:p>
            <a:pPr marL="0" indent="0">
              <a:buNone/>
            </a:pPr>
            <a:r>
              <a:rPr lang="it-IT" sz="2200" dirty="0"/>
              <a:t>Il sistema di ventilazione d’emergenza interviene anche in caso di fault del sistema di climatizzazione principale (es: problema sul controllo, o perdita di acqua)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69A31DD4-BD40-D5BD-46FF-72AA9415CA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639957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>
                <a:solidFill>
                  <a:srgbClr val="FFFFFF"/>
                </a:solidFill>
              </a:rPr>
              <a:t>Elba, 27/05/25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982B51A-2D80-D199-26C8-8E20BB357A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251174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48D17C-B077-1BE1-D17C-97DB59B3F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541564" y="6356350"/>
            <a:ext cx="181223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60DD4E6-6E43-456D-81FD-E6406EA6F8F7}" type="slidenum">
              <a:rPr lang="it-IT" smtClean="0"/>
              <a:pPr>
                <a:spcAft>
                  <a:spcPts val="600"/>
                </a:spcAft>
              </a:pPr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0784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1ABBD0-2FE4-F2C8-B3FE-9594D76BC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Temperature in sala</a:t>
            </a: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353A90EF-C693-5380-522B-769316A624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53004221"/>
              </p:ext>
            </p:extLst>
          </p:nvPr>
        </p:nvGraphicFramePr>
        <p:xfrm>
          <a:off x="415607" y="1856390"/>
          <a:ext cx="5512435" cy="27298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5630">
                  <a:extLst>
                    <a:ext uri="{9D8B030D-6E8A-4147-A177-3AD203B41FA5}">
                      <a16:colId xmlns:a16="http://schemas.microsoft.com/office/drawing/2014/main" val="3606357605"/>
                    </a:ext>
                  </a:extLst>
                </a:gridCol>
                <a:gridCol w="598805">
                  <a:extLst>
                    <a:ext uri="{9D8B030D-6E8A-4147-A177-3AD203B41FA5}">
                      <a16:colId xmlns:a16="http://schemas.microsoft.com/office/drawing/2014/main" val="2777756983"/>
                    </a:ext>
                  </a:extLst>
                </a:gridCol>
                <a:gridCol w="598805">
                  <a:extLst>
                    <a:ext uri="{9D8B030D-6E8A-4147-A177-3AD203B41FA5}">
                      <a16:colId xmlns:a16="http://schemas.microsoft.com/office/drawing/2014/main" val="1327763268"/>
                    </a:ext>
                  </a:extLst>
                </a:gridCol>
                <a:gridCol w="1543685">
                  <a:extLst>
                    <a:ext uri="{9D8B030D-6E8A-4147-A177-3AD203B41FA5}">
                      <a16:colId xmlns:a16="http://schemas.microsoft.com/office/drawing/2014/main" val="848782807"/>
                    </a:ext>
                  </a:extLst>
                </a:gridCol>
                <a:gridCol w="990918">
                  <a:extLst>
                    <a:ext uri="{9D8B030D-6E8A-4147-A177-3AD203B41FA5}">
                      <a16:colId xmlns:a16="http://schemas.microsoft.com/office/drawing/2014/main" val="2330428498"/>
                    </a:ext>
                  </a:extLst>
                </a:gridCol>
                <a:gridCol w="582612">
                  <a:extLst>
                    <a:ext uri="{9D8B030D-6E8A-4147-A177-3AD203B41FA5}">
                      <a16:colId xmlns:a16="http://schemas.microsoft.com/office/drawing/2014/main" val="1954239144"/>
                    </a:ext>
                  </a:extLst>
                </a:gridCol>
                <a:gridCol w="601980">
                  <a:extLst>
                    <a:ext uri="{9D8B030D-6E8A-4147-A177-3AD203B41FA5}">
                      <a16:colId xmlns:a16="http://schemas.microsoft.com/office/drawing/2014/main" val="2305768322"/>
                    </a:ext>
                  </a:extLst>
                </a:gridCol>
              </a:tblGrid>
              <a:tr h="224155">
                <a:tc>
                  <a:txBody>
                    <a:bodyPr/>
                    <a:lstStyle/>
                    <a:p>
                      <a:pPr algn="l" eaLnBrk="0" hangingPunct="0">
                        <a:lnSpc>
                          <a:spcPct val="115000"/>
                        </a:lnSpc>
                        <a:buNone/>
                      </a:pPr>
                      <a:r>
                        <a:rPr lang="it-IT" sz="900">
                          <a:effectLst/>
                        </a:rPr>
                        <a:t> 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212725" algn="l" eaLnBrk="0" hangingPunct="0">
                        <a:lnSpc>
                          <a:spcPct val="115000"/>
                        </a:lnSpc>
                        <a:spcBef>
                          <a:spcPts val="305"/>
                        </a:spcBef>
                        <a:buNone/>
                      </a:pPr>
                      <a:r>
                        <a:rPr lang="it-IT" sz="850">
                          <a:effectLst/>
                        </a:rPr>
                        <a:t>Dry bulb temp °C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549275" algn="l" eaLnBrk="0" hangingPunct="0">
                        <a:lnSpc>
                          <a:spcPct val="115000"/>
                        </a:lnSpc>
                        <a:spcBef>
                          <a:spcPts val="305"/>
                        </a:spcBef>
                        <a:buNone/>
                      </a:pPr>
                      <a:r>
                        <a:rPr lang="it-IT" sz="850">
                          <a:effectLst/>
                        </a:rPr>
                        <a:t>Humidity range,</a:t>
                      </a:r>
                      <a:r>
                        <a:rPr lang="it-IT" sz="850" spc="-5">
                          <a:effectLst/>
                        </a:rPr>
                        <a:t> </a:t>
                      </a:r>
                      <a:r>
                        <a:rPr lang="it-IT" sz="850">
                          <a:effectLst/>
                        </a:rPr>
                        <a:t>non-condensing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eaLnBrk="0" hangingPunct="0">
                        <a:lnSpc>
                          <a:spcPct val="115000"/>
                        </a:lnSpc>
                        <a:buNone/>
                      </a:pPr>
                      <a:r>
                        <a:rPr lang="it-IT" sz="900">
                          <a:effectLst/>
                        </a:rPr>
                        <a:t> 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eaLnBrk="0" hangingPunct="0">
                        <a:lnSpc>
                          <a:spcPct val="115000"/>
                        </a:lnSpc>
                        <a:buNone/>
                      </a:pPr>
                      <a:r>
                        <a:rPr lang="it-IT" sz="900">
                          <a:effectLst/>
                        </a:rPr>
                        <a:t> 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25895470"/>
                  </a:ext>
                </a:extLst>
              </a:tr>
              <a:tr h="581660">
                <a:tc>
                  <a:txBody>
                    <a:bodyPr/>
                    <a:lstStyle/>
                    <a:p>
                      <a:pPr marL="81915" marR="79375" algn="ctr" eaLnBrk="0" hangingPunct="0">
                        <a:lnSpc>
                          <a:spcPct val="93000"/>
                        </a:lnSpc>
                        <a:spcBef>
                          <a:spcPts val="830"/>
                        </a:spcBef>
                        <a:buNone/>
                      </a:pPr>
                      <a:r>
                        <a:rPr lang="it-IT" sz="850" spc="-10">
                          <a:effectLst/>
                        </a:rPr>
                        <a:t>Operating</a:t>
                      </a:r>
                      <a:r>
                        <a:rPr lang="it-IT" sz="850" spc="200">
                          <a:effectLst/>
                        </a:rPr>
                        <a:t> </a:t>
                      </a:r>
                      <a:r>
                        <a:rPr lang="it-IT" sz="850" spc="-20">
                          <a:effectLst/>
                        </a:rPr>
                        <a:t>condition</a:t>
                      </a:r>
                      <a:r>
                        <a:rPr lang="it-IT" sz="850" spc="200">
                          <a:effectLst/>
                        </a:rPr>
                        <a:t> </a:t>
                      </a:r>
                      <a:r>
                        <a:rPr lang="it-IT" sz="850" spc="-10">
                          <a:effectLst/>
                        </a:rPr>
                        <a:t>class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eaLnBrk="0" hangingPunct="0">
                        <a:lnSpc>
                          <a:spcPct val="115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it-IT" sz="1100">
                        <a:effectLst/>
                      </a:endParaRPr>
                    </a:p>
                    <a:p>
                      <a:pPr marL="177800" indent="-96520" algn="l" eaLnBrk="0" hangingPunct="0">
                        <a:lnSpc>
                          <a:spcPct val="93000"/>
                        </a:lnSpc>
                        <a:buNone/>
                      </a:pPr>
                      <a:r>
                        <a:rPr lang="en-GB" sz="850" spc="-10">
                          <a:effectLst/>
                        </a:rPr>
                        <a:t>Allowable</a:t>
                      </a:r>
                      <a:r>
                        <a:rPr lang="en-GB" sz="850" spc="200">
                          <a:effectLst/>
                        </a:rPr>
                        <a:t> </a:t>
                      </a:r>
                      <a:r>
                        <a:rPr lang="it-IT" sz="850" spc="-10">
                          <a:effectLst/>
                        </a:rPr>
                        <a:t>range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5095" marR="123190" indent="4445" algn="just" eaLnBrk="0" hangingPunct="0">
                        <a:lnSpc>
                          <a:spcPct val="93000"/>
                        </a:lnSpc>
                        <a:spcBef>
                          <a:spcPts val="830"/>
                        </a:spcBef>
                        <a:buNone/>
                      </a:pPr>
                      <a:r>
                        <a:rPr lang="it-IT" sz="850" spc="-30">
                          <a:effectLst/>
                        </a:rPr>
                        <a:t>Recom­</a:t>
                      </a:r>
                      <a:r>
                        <a:rPr lang="it-IT" sz="850" spc="200">
                          <a:effectLst/>
                        </a:rPr>
                        <a:t> </a:t>
                      </a:r>
                      <a:r>
                        <a:rPr lang="it-IT" sz="850" spc="-10">
                          <a:effectLst/>
                        </a:rPr>
                        <a:t>mended</a:t>
                      </a:r>
                      <a:r>
                        <a:rPr lang="it-IT" sz="850" spc="200">
                          <a:effectLst/>
                        </a:rPr>
                        <a:t> </a:t>
                      </a:r>
                      <a:r>
                        <a:rPr lang="it-IT" sz="850" spc="-10">
                          <a:effectLst/>
                        </a:rPr>
                        <a:t>range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eaLnBrk="0" hangingPunct="0">
                        <a:lnSpc>
                          <a:spcPct val="115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100">
                        <a:effectLst/>
                      </a:endParaRPr>
                    </a:p>
                    <a:p>
                      <a:pPr marL="421005" algn="l" eaLnBrk="0" hangingPunct="0">
                        <a:lnSpc>
                          <a:spcPct val="115000"/>
                        </a:lnSpc>
                        <a:buNone/>
                      </a:pPr>
                      <a:r>
                        <a:rPr lang="it-IT" sz="850">
                          <a:effectLst/>
                        </a:rPr>
                        <a:t>Allowable range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eaLnBrk="0" hangingPunct="0">
                        <a:lnSpc>
                          <a:spcPct val="115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100">
                        <a:effectLst/>
                      </a:endParaRPr>
                    </a:p>
                    <a:p>
                      <a:pPr marL="32385" algn="l" eaLnBrk="0" hangingPunct="0">
                        <a:lnSpc>
                          <a:spcPct val="115000"/>
                        </a:lnSpc>
                        <a:buNone/>
                      </a:pPr>
                      <a:r>
                        <a:rPr lang="it-IT" sz="850" spc="-30">
                          <a:effectLst/>
                        </a:rPr>
                        <a:t>Recommended</a:t>
                      </a:r>
                      <a:r>
                        <a:rPr lang="it-IT" sz="850" spc="-20">
                          <a:effectLst/>
                        </a:rPr>
                        <a:t> </a:t>
                      </a:r>
                      <a:r>
                        <a:rPr lang="it-IT" sz="850" spc="-30">
                          <a:effectLst/>
                        </a:rPr>
                        <a:t>range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 eaLnBrk="0" hangingPunct="0">
                        <a:lnSpc>
                          <a:spcPct val="115000"/>
                        </a:lnSpc>
                        <a:spcBef>
                          <a:spcPts val="30"/>
                        </a:spcBef>
                        <a:buNone/>
                      </a:pPr>
                      <a:r>
                        <a:rPr lang="it-IT" sz="105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</a:endParaRPr>
                    </a:p>
                    <a:p>
                      <a:pPr marL="88265" marR="81915" indent="12065" algn="l" eaLnBrk="0" hangingPunct="0">
                        <a:lnSpc>
                          <a:spcPct val="93000"/>
                        </a:lnSpc>
                        <a:buNone/>
                      </a:pPr>
                      <a:r>
                        <a:rPr lang="it-IT" sz="850" spc="-20" dirty="0">
                          <a:effectLst/>
                        </a:rPr>
                        <a:t>Max</a:t>
                      </a:r>
                      <a:r>
                        <a:rPr lang="it-IT" sz="850" spc="-30" dirty="0">
                          <a:effectLst/>
                        </a:rPr>
                        <a:t> </a:t>
                      </a:r>
                      <a:r>
                        <a:rPr lang="it-IT" sz="850" spc="-20" dirty="0" err="1">
                          <a:effectLst/>
                        </a:rPr>
                        <a:t>dew</a:t>
                      </a:r>
                      <a:r>
                        <a:rPr lang="it-IT" sz="850" spc="200" dirty="0">
                          <a:effectLst/>
                        </a:rPr>
                        <a:t> </a:t>
                      </a:r>
                      <a:r>
                        <a:rPr lang="it-IT" sz="850" dirty="0">
                          <a:effectLst/>
                        </a:rPr>
                        <a:t>point</a:t>
                      </a:r>
                      <a:r>
                        <a:rPr lang="it-IT" sz="850" spc="-5" dirty="0">
                          <a:effectLst/>
                        </a:rPr>
                        <a:t> </a:t>
                      </a:r>
                      <a:r>
                        <a:rPr lang="it-IT" sz="850" dirty="0">
                          <a:effectLst/>
                        </a:rPr>
                        <a:t>(°C)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 marR="81915" algn="ctr" eaLnBrk="0" hangingPunct="0">
                        <a:lnSpc>
                          <a:spcPct val="93000"/>
                        </a:lnSpc>
                        <a:spcBef>
                          <a:spcPts val="360"/>
                        </a:spcBef>
                        <a:buNone/>
                      </a:pPr>
                      <a:r>
                        <a:rPr lang="en-GB" sz="850" spc="-10">
                          <a:effectLst/>
                        </a:rPr>
                        <a:t>Maximum</a:t>
                      </a:r>
                      <a:r>
                        <a:rPr lang="en-GB" sz="850" spc="200">
                          <a:effectLst/>
                        </a:rPr>
                        <a:t> </a:t>
                      </a:r>
                      <a:r>
                        <a:rPr lang="en-GB" sz="850">
                          <a:effectLst/>
                        </a:rPr>
                        <a:t>rate of</a:t>
                      </a:r>
                      <a:r>
                        <a:rPr lang="en-GB" sz="850" spc="200">
                          <a:effectLst/>
                        </a:rPr>
                        <a:t> </a:t>
                      </a:r>
                      <a:r>
                        <a:rPr lang="en-GB" sz="850" spc="-10">
                          <a:effectLst/>
                        </a:rPr>
                        <a:t>change</a:t>
                      </a:r>
                      <a:r>
                        <a:rPr lang="en-GB" sz="850" spc="200">
                          <a:effectLst/>
                        </a:rPr>
                        <a:t> </a:t>
                      </a:r>
                      <a:r>
                        <a:rPr lang="en-GB" sz="850" spc="-10">
                          <a:effectLst/>
                        </a:rPr>
                        <a:t>(°C/hr)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105346769"/>
                  </a:ext>
                </a:extLst>
              </a:tr>
              <a:tr h="588645">
                <a:tc>
                  <a:txBody>
                    <a:bodyPr/>
                    <a:lstStyle/>
                    <a:p>
                      <a:pPr marR="220345" algn="r" eaLnBrk="0" hangingPunct="0">
                        <a:lnSpc>
                          <a:spcPct val="115000"/>
                        </a:lnSpc>
                        <a:spcBef>
                          <a:spcPts val="515"/>
                        </a:spcBef>
                        <a:buNone/>
                      </a:pPr>
                      <a:r>
                        <a:rPr lang="it-IT" sz="950" spc="-30">
                          <a:effectLst/>
                          <a:highlight>
                            <a:srgbClr val="FFFF00"/>
                          </a:highlight>
                        </a:rPr>
                        <a:t>A1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ctr" eaLnBrk="0" hangingPunct="0">
                        <a:lnSpc>
                          <a:spcPct val="115000"/>
                        </a:lnSpc>
                        <a:spcBef>
                          <a:spcPts val="515"/>
                        </a:spcBef>
                        <a:buNone/>
                      </a:pPr>
                      <a:r>
                        <a:rPr lang="it-IT" sz="950">
                          <a:effectLst/>
                        </a:rPr>
                        <a:t>15- 32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300" algn="ctr" eaLnBrk="0" hangingPunct="0">
                        <a:lnSpc>
                          <a:spcPct val="115000"/>
                        </a:lnSpc>
                        <a:spcBef>
                          <a:spcPts val="515"/>
                        </a:spcBef>
                        <a:buNone/>
                      </a:pPr>
                      <a:r>
                        <a:rPr lang="it-IT" sz="950" spc="-10">
                          <a:effectLst/>
                        </a:rPr>
                        <a:t>18-27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70" marR="34925" algn="l" eaLnBrk="0" hangingPunct="0">
                        <a:lnSpc>
                          <a:spcPct val="95000"/>
                        </a:lnSpc>
                        <a:spcBef>
                          <a:spcPts val="565"/>
                        </a:spcBef>
                        <a:buNone/>
                      </a:pPr>
                      <a:r>
                        <a:rPr lang="en-GB" sz="950">
                          <a:effectLst/>
                        </a:rPr>
                        <a:t>–</a:t>
                      </a:r>
                      <a:r>
                        <a:rPr lang="en-GB" sz="950" spc="-1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12</a:t>
                      </a:r>
                      <a:r>
                        <a:rPr lang="en-GB" sz="950" spc="-1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°C</a:t>
                      </a:r>
                      <a:r>
                        <a:rPr lang="en-GB" sz="950" spc="-1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Dew</a:t>
                      </a:r>
                      <a:r>
                        <a:rPr lang="en-GB" sz="950" spc="-1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Point</a:t>
                      </a:r>
                      <a:r>
                        <a:rPr lang="en-GB" sz="950" spc="-5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(DP)</a:t>
                      </a:r>
                      <a:r>
                        <a:rPr lang="en-GB" sz="950" spc="-1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and 8 % relative humidity (RH) to</a:t>
                      </a:r>
                      <a:endParaRPr lang="it-IT" sz="1100">
                        <a:effectLst/>
                      </a:endParaRPr>
                    </a:p>
                    <a:p>
                      <a:pPr marL="52070" algn="l" eaLnBrk="0" hangingPunct="0">
                        <a:lnSpc>
                          <a:spcPct val="115000"/>
                        </a:lnSpc>
                        <a:spcBef>
                          <a:spcPts val="370"/>
                        </a:spcBef>
                        <a:buNone/>
                      </a:pPr>
                      <a:r>
                        <a:rPr lang="it-IT" sz="950">
                          <a:effectLst/>
                        </a:rPr>
                        <a:t>17 °C DP and 80 % RH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70" algn="l" eaLnBrk="0" hangingPunct="0">
                        <a:lnSpc>
                          <a:spcPct val="115000"/>
                        </a:lnSpc>
                        <a:spcBef>
                          <a:spcPts val="515"/>
                        </a:spcBef>
                        <a:buNone/>
                      </a:pPr>
                      <a:r>
                        <a:rPr lang="en-GB" sz="950">
                          <a:effectLst/>
                        </a:rPr>
                        <a:t>– 9 °C DP to</a:t>
                      </a:r>
                      <a:endParaRPr lang="it-IT" sz="1100">
                        <a:effectLst/>
                      </a:endParaRPr>
                    </a:p>
                    <a:p>
                      <a:pPr marL="52070" marR="144145" algn="l" eaLnBrk="0" hangingPunct="0">
                        <a:lnSpc>
                          <a:spcPct val="95000"/>
                        </a:lnSpc>
                        <a:spcBef>
                          <a:spcPts val="415"/>
                        </a:spcBef>
                        <a:buNone/>
                      </a:pPr>
                      <a:r>
                        <a:rPr lang="en-GB" sz="950">
                          <a:effectLst/>
                        </a:rPr>
                        <a:t>15</a:t>
                      </a:r>
                      <a:r>
                        <a:rPr lang="en-GB" sz="950" spc="-55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°C</a:t>
                      </a:r>
                      <a:r>
                        <a:rPr lang="en-GB" sz="950" spc="-5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DP</a:t>
                      </a:r>
                      <a:r>
                        <a:rPr lang="en-GB" sz="950" spc="-55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and 60 % RH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27965" algn="r" eaLnBrk="0" hangingPunct="0">
                        <a:lnSpc>
                          <a:spcPct val="115000"/>
                        </a:lnSpc>
                        <a:spcBef>
                          <a:spcPts val="515"/>
                        </a:spcBef>
                        <a:buNone/>
                      </a:pPr>
                      <a:r>
                        <a:rPr lang="it-IT" sz="950" spc="-30">
                          <a:effectLst/>
                        </a:rPr>
                        <a:t>17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 marR="81915" algn="ctr" eaLnBrk="0" hangingPunct="0">
                        <a:lnSpc>
                          <a:spcPct val="115000"/>
                        </a:lnSpc>
                        <a:spcBef>
                          <a:spcPts val="515"/>
                        </a:spcBef>
                        <a:buNone/>
                      </a:pPr>
                      <a:r>
                        <a:rPr lang="it-IT" sz="950" spc="-20">
                          <a:effectLst/>
                        </a:rPr>
                        <a:t>5/20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133996305"/>
                  </a:ext>
                </a:extLst>
              </a:tr>
              <a:tr h="427355">
                <a:tc>
                  <a:txBody>
                    <a:bodyPr/>
                    <a:lstStyle/>
                    <a:p>
                      <a:pPr marR="220345" algn="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 spc="-30">
                          <a:effectLst/>
                        </a:rPr>
                        <a:t>A2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93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 spc="-10">
                          <a:effectLst/>
                        </a:rPr>
                        <a:t>10-35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30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 spc="-10">
                          <a:effectLst/>
                        </a:rPr>
                        <a:t>18-27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70" marR="83185" algn="l" eaLnBrk="0" hangingPunct="0">
                        <a:lnSpc>
                          <a:spcPct val="132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en-GB" sz="950">
                          <a:effectLst/>
                        </a:rPr>
                        <a:t>–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12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°C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DP</a:t>
                      </a:r>
                      <a:r>
                        <a:rPr lang="en-GB" sz="950" spc="-25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and</a:t>
                      </a:r>
                      <a:r>
                        <a:rPr lang="en-GB" sz="950" spc="-15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8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%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RH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to 21 °C DP and 80 % RH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70" algn="l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>
                          <a:effectLst/>
                        </a:rPr>
                        <a:t>Same as A1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27965" algn="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 spc="-30">
                          <a:effectLst/>
                        </a:rPr>
                        <a:t>21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 marR="8191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 spc="-20">
                          <a:effectLst/>
                        </a:rPr>
                        <a:t>5/20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297918371"/>
                  </a:ext>
                </a:extLst>
              </a:tr>
              <a:tr h="427355">
                <a:tc>
                  <a:txBody>
                    <a:bodyPr/>
                    <a:lstStyle/>
                    <a:p>
                      <a:pPr marR="220345" algn="r" eaLnBrk="0" hangingPunct="0">
                        <a:lnSpc>
                          <a:spcPct val="115000"/>
                        </a:lnSpc>
                        <a:spcBef>
                          <a:spcPts val="305"/>
                        </a:spcBef>
                        <a:buNone/>
                      </a:pPr>
                      <a:r>
                        <a:rPr lang="it-IT" sz="950" spc="-30">
                          <a:effectLst/>
                        </a:rPr>
                        <a:t>A3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300" algn="ctr" eaLnBrk="0" hangingPunct="0">
                        <a:lnSpc>
                          <a:spcPct val="115000"/>
                        </a:lnSpc>
                        <a:spcBef>
                          <a:spcPts val="305"/>
                        </a:spcBef>
                        <a:buNone/>
                      </a:pPr>
                      <a:r>
                        <a:rPr lang="it-IT" sz="950" spc="-20">
                          <a:effectLst/>
                        </a:rPr>
                        <a:t>5-40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300" algn="ctr" eaLnBrk="0" hangingPunct="0">
                        <a:lnSpc>
                          <a:spcPct val="115000"/>
                        </a:lnSpc>
                        <a:spcBef>
                          <a:spcPts val="305"/>
                        </a:spcBef>
                        <a:buNone/>
                      </a:pPr>
                      <a:r>
                        <a:rPr lang="it-IT" sz="950" spc="-10">
                          <a:effectLst/>
                        </a:rPr>
                        <a:t>18-27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70" marR="83185" algn="l" eaLnBrk="0" hangingPunct="0">
                        <a:lnSpc>
                          <a:spcPct val="132000"/>
                        </a:lnSpc>
                        <a:spcBef>
                          <a:spcPts val="305"/>
                        </a:spcBef>
                        <a:buNone/>
                      </a:pPr>
                      <a:r>
                        <a:rPr lang="en-GB" sz="950">
                          <a:effectLst/>
                        </a:rPr>
                        <a:t>–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12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°C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DP</a:t>
                      </a:r>
                      <a:r>
                        <a:rPr lang="en-GB" sz="950" spc="-25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and</a:t>
                      </a:r>
                      <a:r>
                        <a:rPr lang="en-GB" sz="950" spc="-15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8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%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RH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to 24 °C DP and 85 % RH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70" algn="l" eaLnBrk="0" hangingPunct="0">
                        <a:lnSpc>
                          <a:spcPct val="115000"/>
                        </a:lnSpc>
                        <a:spcBef>
                          <a:spcPts val="305"/>
                        </a:spcBef>
                        <a:buNone/>
                      </a:pPr>
                      <a:r>
                        <a:rPr lang="it-IT" sz="950">
                          <a:effectLst/>
                        </a:rPr>
                        <a:t>Same as A1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27965" algn="r" eaLnBrk="0" hangingPunct="0">
                        <a:lnSpc>
                          <a:spcPct val="115000"/>
                        </a:lnSpc>
                        <a:spcBef>
                          <a:spcPts val="305"/>
                        </a:spcBef>
                        <a:buNone/>
                      </a:pPr>
                      <a:r>
                        <a:rPr lang="it-IT" sz="950" spc="-30">
                          <a:effectLst/>
                        </a:rPr>
                        <a:t>24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 marR="81915" algn="ctr" eaLnBrk="0" hangingPunct="0">
                        <a:lnSpc>
                          <a:spcPct val="115000"/>
                        </a:lnSpc>
                        <a:spcBef>
                          <a:spcPts val="305"/>
                        </a:spcBef>
                        <a:buNone/>
                      </a:pPr>
                      <a:r>
                        <a:rPr lang="it-IT" sz="950" spc="-20">
                          <a:effectLst/>
                        </a:rPr>
                        <a:t>5/20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984657619"/>
                  </a:ext>
                </a:extLst>
              </a:tr>
              <a:tr h="427355">
                <a:tc>
                  <a:txBody>
                    <a:bodyPr/>
                    <a:lstStyle/>
                    <a:p>
                      <a:pPr marR="220345" algn="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 spc="-30">
                          <a:effectLst/>
                        </a:rPr>
                        <a:t>A4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30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 spc="-20" dirty="0">
                          <a:effectLst/>
                        </a:rPr>
                        <a:t>5-45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4300" marR="114300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 spc="-10">
                          <a:effectLst/>
                        </a:rPr>
                        <a:t>18-27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70" marR="83185" algn="l" eaLnBrk="0" hangingPunct="0">
                        <a:lnSpc>
                          <a:spcPct val="132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en-GB" sz="950">
                          <a:effectLst/>
                        </a:rPr>
                        <a:t>–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12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°C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DP</a:t>
                      </a:r>
                      <a:r>
                        <a:rPr lang="en-GB" sz="950" spc="-25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and</a:t>
                      </a:r>
                      <a:r>
                        <a:rPr lang="en-GB" sz="950" spc="-15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8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%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RH</a:t>
                      </a:r>
                      <a:r>
                        <a:rPr lang="en-GB" sz="950" spc="-20">
                          <a:effectLst/>
                        </a:rPr>
                        <a:t> </a:t>
                      </a:r>
                      <a:r>
                        <a:rPr lang="en-GB" sz="950">
                          <a:effectLst/>
                        </a:rPr>
                        <a:t>to 24 °C DP and 90 % RH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52070" algn="l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>
                          <a:effectLst/>
                        </a:rPr>
                        <a:t>Same as A1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R="227965" algn="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 spc="-30">
                          <a:effectLst/>
                        </a:rPr>
                        <a:t>24</a:t>
                      </a:r>
                      <a:endParaRPr lang="it-IT" sz="110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1915" marR="81915" algn="ctr" eaLnBrk="0" hangingPunct="0">
                        <a:lnSpc>
                          <a:spcPct val="115000"/>
                        </a:lnSpc>
                        <a:spcBef>
                          <a:spcPts val="300"/>
                        </a:spcBef>
                        <a:buNone/>
                      </a:pPr>
                      <a:r>
                        <a:rPr lang="it-IT" sz="950" spc="-20" dirty="0">
                          <a:effectLst/>
                        </a:rPr>
                        <a:t>5/20</a:t>
                      </a:r>
                      <a:endParaRPr lang="it-IT" sz="1100" dirty="0">
                        <a:solidFill>
                          <a:srgbClr val="000000"/>
                        </a:solidFill>
                        <a:effectLst/>
                        <a:latin typeface="Titillium"/>
                        <a:ea typeface="Times New Roman" panose="02020603050405020304" pitchFamily="18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51995063"/>
                  </a:ext>
                </a:extLst>
              </a:tr>
            </a:tbl>
          </a:graphicData>
        </a:graphic>
      </p:graphicFrame>
      <p:sp>
        <p:nvSpPr>
          <p:cNvPr id="14" name="Segnaposto data 13">
            <a:extLst>
              <a:ext uri="{FF2B5EF4-FFF2-40B4-BE49-F238E27FC236}">
                <a16:creationId xmlns:a16="http://schemas.microsoft.com/office/drawing/2014/main" id="{332DC700-010F-A6C8-02F6-0F26E6352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16" name="Segnaposto piè di pagina 15">
            <a:extLst>
              <a:ext uri="{FF2B5EF4-FFF2-40B4-BE49-F238E27FC236}">
                <a16:creationId xmlns:a16="http://schemas.microsoft.com/office/drawing/2014/main" id="{025ABD99-4274-8B83-1438-800C9BA81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4F7640CC-508D-5E49-E552-F982BB9DF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D44B-AAEE-4B2E-9559-C7096E9A204A}" type="slidenum">
              <a:rPr lang="it-IT" smtClean="0"/>
              <a:t>15</a:t>
            </a:fld>
            <a:endParaRPr lang="it-IT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4F6B2A3-A222-4AF0-9AC5-5E970A05FB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14650" y="-8001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2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ja-JP" sz="9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tillium" charset="0"/>
                <a:ea typeface="Calibri" panose="020F0502020204030204" pitchFamily="34" charset="0"/>
                <a:cs typeface="Book Antiqua" panose="02040602050305030304" pitchFamily="18" charset="0"/>
              </a:rPr>
              <a:t>Operating condition classes</a:t>
            </a:r>
            <a:endParaRPr kumimoji="0" lang="it-IT" altLang="ja-JP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12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ja-JP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5D9AD03-7D5E-0DE1-20E5-CE486D9D6CC1}"/>
              </a:ext>
            </a:extLst>
          </p:cNvPr>
          <p:cNvSpPr txBox="1"/>
          <p:nvPr/>
        </p:nvSpPr>
        <p:spPr>
          <a:xfrm>
            <a:off x="571500" y="1398374"/>
            <a:ext cx="34930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Classificazione ASHRAE TC 9.9 2021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DBB6D47-1ACC-A0A0-183C-542224AC5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39" y="2050002"/>
            <a:ext cx="5512436" cy="171798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8569D5CD-C4DC-0866-BC7B-D802483704DD}"/>
              </a:ext>
            </a:extLst>
          </p:cNvPr>
          <p:cNvSpPr txBox="1"/>
          <p:nvPr/>
        </p:nvSpPr>
        <p:spPr>
          <a:xfrm>
            <a:off x="6868160" y="6185096"/>
            <a:ext cx="44053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Dell EMC PowerEdge C6525 Technical Specifications Guide</a:t>
            </a:r>
            <a:endParaRPr lang="it-IT" sz="140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B0B4B14-0A92-B999-933B-031D7D0121B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5239" y="3873286"/>
            <a:ext cx="5411154" cy="2272791"/>
          </a:xfrm>
          <a:prstGeom prst="rect">
            <a:avLst/>
          </a:prstGeom>
        </p:spPr>
      </p:pic>
      <p:sp>
        <p:nvSpPr>
          <p:cNvPr id="11" name="Bolla: nuvola 10">
            <a:extLst>
              <a:ext uri="{FF2B5EF4-FFF2-40B4-BE49-F238E27FC236}">
                <a16:creationId xmlns:a16="http://schemas.microsoft.com/office/drawing/2014/main" id="{4F8CE7D6-2471-A6F9-44B4-787F61702216}"/>
              </a:ext>
            </a:extLst>
          </p:cNvPr>
          <p:cNvSpPr/>
          <p:nvPr/>
        </p:nvSpPr>
        <p:spPr>
          <a:xfrm>
            <a:off x="7562851" y="416179"/>
            <a:ext cx="4114800" cy="1577206"/>
          </a:xfrm>
          <a:prstGeom prst="cloudCallout">
            <a:avLst/>
          </a:prstGeom>
          <a:gradFill flip="none" rotWithShape="1">
            <a:gsLst>
              <a:gs pos="0">
                <a:srgbClr val="FFC000">
                  <a:tint val="66000"/>
                  <a:satMod val="160000"/>
                </a:srgbClr>
              </a:gs>
              <a:gs pos="50000">
                <a:srgbClr val="FFC000">
                  <a:tint val="44500"/>
                  <a:satMod val="160000"/>
                </a:srgbClr>
              </a:gs>
              <a:gs pos="100000">
                <a:srgbClr val="FFC000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rgbClr val="C00000"/>
                </a:solidFill>
              </a:rPr>
              <a:t>Ma non sempre !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Attenzione alle specifiche e alle configurazioni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84BC4D2-5717-4AF0-C636-9160750EF572}"/>
              </a:ext>
            </a:extLst>
          </p:cNvPr>
          <p:cNvSpPr txBox="1"/>
          <p:nvPr/>
        </p:nvSpPr>
        <p:spPr>
          <a:xfrm>
            <a:off x="638175" y="4981575"/>
            <a:ext cx="296305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Temperatura di progetto 25°C</a:t>
            </a:r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058F5ED-9732-2BE2-02A7-F7A1E9141616}"/>
              </a:ext>
            </a:extLst>
          </p:cNvPr>
          <p:cNvCxnSpPr/>
          <p:nvPr/>
        </p:nvCxnSpPr>
        <p:spPr>
          <a:xfrm flipV="1">
            <a:off x="1447800" y="2876550"/>
            <a:ext cx="523875" cy="2181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>
            <a:extLst>
              <a:ext uri="{FF2B5EF4-FFF2-40B4-BE49-F238E27FC236}">
                <a16:creationId xmlns:a16="http://schemas.microsoft.com/office/drawing/2014/main" id="{54565E9A-7E45-7F2E-7572-24CD35BCFC28}"/>
              </a:ext>
            </a:extLst>
          </p:cNvPr>
          <p:cNvSpPr/>
          <p:nvPr/>
        </p:nvSpPr>
        <p:spPr>
          <a:xfrm>
            <a:off x="8304245" y="2799183"/>
            <a:ext cx="1903445" cy="133983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D3C021DF-C632-F247-DE91-28B97E4F03B5}"/>
              </a:ext>
            </a:extLst>
          </p:cNvPr>
          <p:cNvSpPr txBox="1">
            <a:spLocks/>
          </p:cNvSpPr>
          <p:nvPr/>
        </p:nvSpPr>
        <p:spPr>
          <a:xfrm>
            <a:off x="648223" y="5459626"/>
            <a:ext cx="3161522" cy="400483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dirty="0"/>
              <a:t>Temperatura di ASPIRAZIONE= davanti alla macchina 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F3534E1D-8DA4-B5DF-AADF-5BF727302E56}"/>
              </a:ext>
            </a:extLst>
          </p:cNvPr>
          <p:cNvSpPr txBox="1">
            <a:spLocks/>
          </p:cNvSpPr>
          <p:nvPr/>
        </p:nvSpPr>
        <p:spPr>
          <a:xfrm>
            <a:off x="1158550" y="5945835"/>
            <a:ext cx="2816291" cy="4004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0" dirty="0">
                <a:solidFill>
                  <a:schemeClr val="bg1"/>
                </a:solidFill>
              </a:rPr>
              <a:t>Temperatura di Espulsione= retro </a:t>
            </a:r>
            <a:r>
              <a:rPr lang="it-IT" sz="1050" b="0" u="sng" dirty="0">
                <a:solidFill>
                  <a:schemeClr val="bg1"/>
                </a:solidFill>
              </a:rPr>
              <a:t>DT 20-25°C  </a:t>
            </a:r>
          </a:p>
        </p:txBody>
      </p:sp>
    </p:spTree>
    <p:extLst>
      <p:ext uri="{BB962C8B-B14F-4D97-AF65-F5344CB8AC3E}">
        <p14:creationId xmlns:p14="http://schemas.microsoft.com/office/powerpoint/2010/main" val="132861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3" grpId="0" animBg="1"/>
      <p:bldP spid="8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BB1AFB-71C7-C0B1-5175-DCDD54FE4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Raffreddamento sala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EE851F84-7376-DA9F-BE08-193CCEBE20F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396523"/>
            <a:ext cx="9189267" cy="5472260"/>
          </a:xfrm>
        </p:spPr>
      </p:pic>
      <p:sp>
        <p:nvSpPr>
          <p:cNvPr id="6" name="Segnaposto data 5">
            <a:extLst>
              <a:ext uri="{FF2B5EF4-FFF2-40B4-BE49-F238E27FC236}">
                <a16:creationId xmlns:a16="http://schemas.microsoft.com/office/drawing/2014/main" id="{3834C059-6D7C-E9E1-CD95-E14BB7BF7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B9FE220-190B-4B38-04EB-9E7E2FF3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71837E3B-0A1A-A3E1-52AE-920E6E157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16</a:t>
            </a:fld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8C3622AA-0556-C244-788F-2D4BAA4C4447}"/>
              </a:ext>
            </a:extLst>
          </p:cNvPr>
          <p:cNvCxnSpPr/>
          <p:nvPr/>
        </p:nvCxnSpPr>
        <p:spPr>
          <a:xfrm flipV="1">
            <a:off x="1524000" y="3543300"/>
            <a:ext cx="0" cy="10820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559D5794-ABB4-7309-4352-3FF7C3FCB1B9}"/>
              </a:ext>
            </a:extLst>
          </p:cNvPr>
          <p:cNvCxnSpPr/>
          <p:nvPr/>
        </p:nvCxnSpPr>
        <p:spPr>
          <a:xfrm flipV="1">
            <a:off x="8374380" y="3543300"/>
            <a:ext cx="0" cy="108204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C03A27D0-3F19-3A97-0049-040A3064D384}"/>
              </a:ext>
            </a:extLst>
          </p:cNvPr>
          <p:cNvCxnSpPr>
            <a:cxnSpLocks/>
          </p:cNvCxnSpPr>
          <p:nvPr/>
        </p:nvCxnSpPr>
        <p:spPr>
          <a:xfrm flipV="1">
            <a:off x="5920740" y="3543300"/>
            <a:ext cx="0" cy="8763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Connettore diritto 13">
            <a:extLst>
              <a:ext uri="{FF2B5EF4-FFF2-40B4-BE49-F238E27FC236}">
                <a16:creationId xmlns:a16="http://schemas.microsoft.com/office/drawing/2014/main" id="{C498CDDC-0B59-A748-133B-C1F88A6DF780}"/>
              </a:ext>
            </a:extLst>
          </p:cNvPr>
          <p:cNvCxnSpPr>
            <a:cxnSpLocks/>
          </p:cNvCxnSpPr>
          <p:nvPr/>
        </p:nvCxnSpPr>
        <p:spPr>
          <a:xfrm flipV="1">
            <a:off x="4686300" y="3543300"/>
            <a:ext cx="0" cy="8763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Connettore curvo 19">
            <a:extLst>
              <a:ext uri="{FF2B5EF4-FFF2-40B4-BE49-F238E27FC236}">
                <a16:creationId xmlns:a16="http://schemas.microsoft.com/office/drawing/2014/main" id="{2D214D16-2E3F-1019-7A85-EAA3CDDD765A}"/>
              </a:ext>
            </a:extLst>
          </p:cNvPr>
          <p:cNvCxnSpPr/>
          <p:nvPr/>
        </p:nvCxnSpPr>
        <p:spPr>
          <a:xfrm rot="5400000" flipH="1" flipV="1">
            <a:off x="5572125" y="3200400"/>
            <a:ext cx="266700" cy="190500"/>
          </a:xfrm>
          <a:prstGeom prst="curvedConnector3">
            <a:avLst>
              <a:gd name="adj1" fmla="val 71429"/>
            </a:avLst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curvo 21">
            <a:extLst>
              <a:ext uri="{FF2B5EF4-FFF2-40B4-BE49-F238E27FC236}">
                <a16:creationId xmlns:a16="http://schemas.microsoft.com/office/drawing/2014/main" id="{8561B7C0-66A1-0CCF-3745-788F638E7D6E}"/>
              </a:ext>
            </a:extLst>
          </p:cNvPr>
          <p:cNvCxnSpPr>
            <a:cxnSpLocks/>
          </p:cNvCxnSpPr>
          <p:nvPr/>
        </p:nvCxnSpPr>
        <p:spPr>
          <a:xfrm flipV="1">
            <a:off x="6094766" y="3038475"/>
            <a:ext cx="715609" cy="123825"/>
          </a:xfrm>
          <a:prstGeom prst="curvedConnector3">
            <a:avLst>
              <a:gd name="adj1" fmla="val 36690"/>
            </a:avLst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curvo 27">
            <a:extLst>
              <a:ext uri="{FF2B5EF4-FFF2-40B4-BE49-F238E27FC236}">
                <a16:creationId xmlns:a16="http://schemas.microsoft.com/office/drawing/2014/main" id="{FDBC9630-F639-8A3E-1E55-94B6C0CBFF62}"/>
              </a:ext>
            </a:extLst>
          </p:cNvPr>
          <p:cNvCxnSpPr>
            <a:cxnSpLocks/>
          </p:cNvCxnSpPr>
          <p:nvPr/>
        </p:nvCxnSpPr>
        <p:spPr>
          <a:xfrm>
            <a:off x="7494324" y="3100387"/>
            <a:ext cx="763851" cy="195263"/>
          </a:xfrm>
          <a:prstGeom prst="curvedConnector3">
            <a:avLst>
              <a:gd name="adj1" fmla="val 66211"/>
            </a:avLst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curvo 30">
            <a:extLst>
              <a:ext uri="{FF2B5EF4-FFF2-40B4-BE49-F238E27FC236}">
                <a16:creationId xmlns:a16="http://schemas.microsoft.com/office/drawing/2014/main" id="{70DC1DB5-56B7-FCDC-8679-8BC17E75D042}"/>
              </a:ext>
            </a:extLst>
          </p:cNvPr>
          <p:cNvCxnSpPr>
            <a:cxnSpLocks/>
          </p:cNvCxnSpPr>
          <p:nvPr/>
        </p:nvCxnSpPr>
        <p:spPr>
          <a:xfrm rot="16200000" flipH="1">
            <a:off x="8329613" y="3929062"/>
            <a:ext cx="857249" cy="123825"/>
          </a:xfrm>
          <a:prstGeom prst="curvedConnector3">
            <a:avLst>
              <a:gd name="adj1" fmla="val 50000"/>
            </a:avLst>
          </a:prstGeom>
          <a:ln w="31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5A7DA40-60E7-40E0-A97C-49E25E7C0C63}"/>
              </a:ext>
            </a:extLst>
          </p:cNvPr>
          <p:cNvSpPr txBox="1"/>
          <p:nvPr/>
        </p:nvSpPr>
        <p:spPr>
          <a:xfrm>
            <a:off x="9420854" y="4145775"/>
            <a:ext cx="2178085" cy="17543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N 6 CRAH 200 kW </a:t>
            </a:r>
          </a:p>
          <a:p>
            <a:r>
              <a:rPr lang="it-IT" dirty="0"/>
              <a:t>(N+2) </a:t>
            </a:r>
            <a:br>
              <a:rPr lang="it-IT" dirty="0"/>
            </a:br>
            <a:r>
              <a:rPr lang="it-IT" dirty="0" err="1"/>
              <a:t>Tacqua</a:t>
            </a:r>
            <a:r>
              <a:rPr lang="it-IT" dirty="0"/>
              <a:t> 20 °C</a:t>
            </a:r>
          </a:p>
          <a:p>
            <a:endParaRPr lang="it-IT" dirty="0"/>
          </a:p>
          <a:p>
            <a:r>
              <a:rPr lang="it-IT" dirty="0"/>
              <a:t>Calcolati con aria 35-&gt;25 °C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121C1458-B845-A509-AB0E-051AEAC81DF6}"/>
              </a:ext>
            </a:extLst>
          </p:cNvPr>
          <p:cNvSpPr txBox="1"/>
          <p:nvPr/>
        </p:nvSpPr>
        <p:spPr>
          <a:xfrm>
            <a:off x="7231536" y="4492020"/>
            <a:ext cx="95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chemeClr val="accent4"/>
                </a:solidFill>
              </a:rPr>
              <a:t>Corridoio freddo (ambiente) T=25 °C</a:t>
            </a: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E848F3DF-DA4F-C88F-4874-17DA6D2A02C2}"/>
              </a:ext>
            </a:extLst>
          </p:cNvPr>
          <p:cNvSpPr txBox="1"/>
          <p:nvPr/>
        </p:nvSpPr>
        <p:spPr>
          <a:xfrm>
            <a:off x="4960465" y="4431267"/>
            <a:ext cx="95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Corridoio caldo T=40-45 °C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BAC2E8C4-1961-20B3-077D-FD4C5584B068}"/>
              </a:ext>
            </a:extLst>
          </p:cNvPr>
          <p:cNvSpPr txBox="1"/>
          <p:nvPr/>
        </p:nvSpPr>
        <p:spPr>
          <a:xfrm>
            <a:off x="4352925" y="2731055"/>
            <a:ext cx="1731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FF0000"/>
                </a:solidFill>
              </a:rPr>
              <a:t>Plenum di ripresa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1E4B788C-7A36-4340-1178-F977D3ABFC0E}"/>
              </a:ext>
            </a:extLst>
          </p:cNvPr>
          <p:cNvSpPr txBox="1"/>
          <p:nvPr/>
        </p:nvSpPr>
        <p:spPr>
          <a:xfrm>
            <a:off x="9358595" y="6083855"/>
            <a:ext cx="19100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solidFill>
                  <a:srgbClr val="0070C0"/>
                </a:solidFill>
              </a:rPr>
              <a:t>Plenum di mandata</a:t>
            </a: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6C87876F-65A7-D3D7-5862-ABA67DF5BBD7}"/>
              </a:ext>
            </a:extLst>
          </p:cNvPr>
          <p:cNvSpPr txBox="1"/>
          <p:nvPr/>
        </p:nvSpPr>
        <p:spPr>
          <a:xfrm>
            <a:off x="9528699" y="2469802"/>
            <a:ext cx="24868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Sistema di </a:t>
            </a:r>
            <a:r>
              <a:rPr lang="it-IT" sz="1400" dirty="0">
                <a:solidFill>
                  <a:srgbClr val="FF0000"/>
                </a:solidFill>
              </a:rPr>
              <a:t>ventilazione d’emergenza:  </a:t>
            </a:r>
          </a:p>
          <a:p>
            <a:r>
              <a:rPr lang="it-IT" sz="1400" dirty="0"/>
              <a:t>3 coppie di ventilatori indipendenti alimentati da circuiti diversi e controllo indipendente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608CFD8-2CA3-75F9-6C9F-D77D38316B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89266" y="235012"/>
            <a:ext cx="2926233" cy="2198879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527B5603-A8BB-B2A5-BC6B-69F4EAF2E0B6}"/>
              </a:ext>
            </a:extLst>
          </p:cNvPr>
          <p:cNvCxnSpPr/>
          <p:nvPr/>
        </p:nvCxnSpPr>
        <p:spPr>
          <a:xfrm flipH="1">
            <a:off x="8820150" y="4994787"/>
            <a:ext cx="538444" cy="23071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132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739438B-E856-6DE8-193B-B62024725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42121"/>
            <a:ext cx="8444066" cy="52158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ED3B64C-19F2-DB95-7DE7-54980CFCD618}"/>
              </a:ext>
            </a:extLst>
          </p:cNvPr>
          <p:cNvSpPr txBox="1"/>
          <p:nvPr/>
        </p:nvSpPr>
        <p:spPr>
          <a:xfrm>
            <a:off x="8760542" y="6402947"/>
            <a:ext cx="32741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Elaborazione di Noemi Quaglieri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E1870CCB-DC97-6C9F-3A65-885530BDEFF4}"/>
              </a:ext>
            </a:extLst>
          </p:cNvPr>
          <p:cNvSpPr txBox="1"/>
          <p:nvPr/>
        </p:nvSpPr>
        <p:spPr>
          <a:xfrm>
            <a:off x="9079681" y="2576051"/>
            <a:ext cx="1549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Box in the box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B91987-F9B1-760C-065D-B0C4DC933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EDE1BC-520C-F204-EBDA-D8E13BAC3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32D986-2BC9-C948-98F2-DA26E8FA8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17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F34DD70-6408-FD21-B33E-F0A1F852D03F}"/>
              </a:ext>
            </a:extLst>
          </p:cNvPr>
          <p:cNvSpPr txBox="1"/>
          <p:nvPr/>
        </p:nvSpPr>
        <p:spPr>
          <a:xfrm>
            <a:off x="9079681" y="3318386"/>
            <a:ext cx="25864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Prevenzione incendi</a:t>
            </a:r>
          </a:p>
          <a:p>
            <a:endParaRPr lang="it-IT" dirty="0"/>
          </a:p>
          <a:p>
            <a:r>
              <a:rPr lang="it-IT" dirty="0"/>
              <a:t>Impianto di spegnimento a saturazione di gas</a:t>
            </a:r>
          </a:p>
        </p:txBody>
      </p:sp>
    </p:spTree>
    <p:extLst>
      <p:ext uri="{BB962C8B-B14F-4D97-AF65-F5344CB8AC3E}">
        <p14:creationId xmlns:p14="http://schemas.microsoft.com/office/powerpoint/2010/main" val="894131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356F8D-B257-C09A-D0B8-C5E0F2BA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5561" y="188641"/>
            <a:ext cx="7559675" cy="504825"/>
          </a:xfrm>
        </p:spPr>
        <p:txBody>
          <a:bodyPr/>
          <a:lstStyle/>
          <a:p>
            <a:r>
              <a:rPr lang="it-IT" dirty="0"/>
              <a:t>Centrale termo-frigorifera</a:t>
            </a:r>
          </a:p>
        </p:txBody>
      </p:sp>
      <p:grpSp>
        <p:nvGrpSpPr>
          <p:cNvPr id="37" name="Gruppo 36">
            <a:extLst>
              <a:ext uri="{FF2B5EF4-FFF2-40B4-BE49-F238E27FC236}">
                <a16:creationId xmlns:a16="http://schemas.microsoft.com/office/drawing/2014/main" id="{C1E2CF13-B4E9-A6A9-4497-062596EF66B1}"/>
              </a:ext>
            </a:extLst>
          </p:cNvPr>
          <p:cNvGrpSpPr/>
          <p:nvPr/>
        </p:nvGrpSpPr>
        <p:grpSpPr>
          <a:xfrm>
            <a:off x="3060900" y="1089000"/>
            <a:ext cx="8280000" cy="4680000"/>
            <a:chOff x="761999" y="46225"/>
            <a:chExt cx="11082867" cy="6252975"/>
          </a:xfrm>
        </p:grpSpPr>
        <p:sp>
          <p:nvSpPr>
            <p:cNvPr id="38" name="Rettangolo 37">
              <a:extLst>
                <a:ext uri="{FF2B5EF4-FFF2-40B4-BE49-F238E27FC236}">
                  <a16:creationId xmlns:a16="http://schemas.microsoft.com/office/drawing/2014/main" id="{B766ACDC-8EC9-6832-09AD-03BC17B9511B}"/>
                </a:ext>
              </a:extLst>
            </p:cNvPr>
            <p:cNvSpPr/>
            <p:nvPr/>
          </p:nvSpPr>
          <p:spPr>
            <a:xfrm>
              <a:off x="9677399" y="2709333"/>
              <a:ext cx="2167467" cy="1439334"/>
            </a:xfrm>
            <a:prstGeom prst="rect">
              <a:avLst/>
            </a:prstGeom>
            <a:solidFill>
              <a:srgbClr val="4EA72E">
                <a:lumMod val="40000"/>
                <a:lumOff val="6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39" name="Rettangolo 38">
              <a:extLst>
                <a:ext uri="{FF2B5EF4-FFF2-40B4-BE49-F238E27FC236}">
                  <a16:creationId xmlns:a16="http://schemas.microsoft.com/office/drawing/2014/main" id="{1698DF25-E0CB-A93A-92D5-01353020DF3B}"/>
                </a:ext>
              </a:extLst>
            </p:cNvPr>
            <p:cNvSpPr/>
            <p:nvPr/>
          </p:nvSpPr>
          <p:spPr>
            <a:xfrm>
              <a:off x="4648200" y="4758267"/>
              <a:ext cx="2167467" cy="1176866"/>
            </a:xfrm>
            <a:prstGeom prst="rect">
              <a:avLst/>
            </a:prstGeom>
            <a:solidFill>
              <a:srgbClr val="A02B93">
                <a:lumMod val="40000"/>
                <a:lumOff val="6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Dry cooler </a:t>
              </a:r>
              <a:r>
                <a:rPr lang="it-IT" sz="16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ptos" panose="02110004020202020204"/>
                  <a:ea typeface="+mn-ea"/>
                </a:rPr>
                <a:t>con umidificazione</a:t>
              </a:r>
              <a:endPara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1086CA54-50D2-2089-7E7E-16E9F64FFF49}"/>
                </a:ext>
              </a:extLst>
            </p:cNvPr>
            <p:cNvSpPr/>
            <p:nvPr/>
          </p:nvSpPr>
          <p:spPr>
            <a:xfrm>
              <a:off x="4648200" y="2840567"/>
              <a:ext cx="2167467" cy="1176866"/>
            </a:xfrm>
            <a:prstGeom prst="rect">
              <a:avLst/>
            </a:prstGeom>
            <a:solidFill>
              <a:srgbClr val="0E2841">
                <a:lumMod val="25000"/>
                <a:lumOff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Gruppi frigoriferi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aria/acqua</a:t>
              </a:r>
            </a:p>
          </p:txBody>
        </p: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3DFEBABC-9E10-47DD-8B82-85D45A82B434}"/>
                </a:ext>
              </a:extLst>
            </p:cNvPr>
            <p:cNvCxnSpPr>
              <a:cxnSpLocks/>
              <a:stCxn id="58" idx="1"/>
              <a:endCxn id="40" idx="3"/>
            </p:cNvCxnSpPr>
            <p:nvPr/>
          </p:nvCxnSpPr>
          <p:spPr>
            <a:xfrm flipH="1">
              <a:off x="6815667" y="3426368"/>
              <a:ext cx="3022250" cy="2632"/>
            </a:xfrm>
            <a:prstGeom prst="straightConnector1">
              <a:avLst/>
            </a:prstGeom>
            <a:noFill/>
            <a:ln w="3810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42" name="Connettore a gomito 41">
              <a:extLst>
                <a:ext uri="{FF2B5EF4-FFF2-40B4-BE49-F238E27FC236}">
                  <a16:creationId xmlns:a16="http://schemas.microsoft.com/office/drawing/2014/main" id="{B810AEBD-F571-76E6-F91B-ADD2E26126A4}"/>
                </a:ext>
              </a:extLst>
            </p:cNvPr>
            <p:cNvCxnSpPr>
              <a:cxnSpLocks/>
              <a:endCxn id="46" idx="3"/>
            </p:cNvCxnSpPr>
            <p:nvPr/>
          </p:nvCxnSpPr>
          <p:spPr>
            <a:xfrm rot="16200000" flipV="1">
              <a:off x="6572251" y="1754716"/>
              <a:ext cx="1917700" cy="1430868"/>
            </a:xfrm>
            <a:prstGeom prst="bentConnector2">
              <a:avLst/>
            </a:prstGeom>
            <a:noFill/>
            <a:ln w="3810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43" name="Connettore a gomito 42">
              <a:extLst>
                <a:ext uri="{FF2B5EF4-FFF2-40B4-BE49-F238E27FC236}">
                  <a16:creationId xmlns:a16="http://schemas.microsoft.com/office/drawing/2014/main" id="{13B670DC-EDF7-A716-F728-F31DADB68950}"/>
                </a:ext>
              </a:extLst>
            </p:cNvPr>
            <p:cNvCxnSpPr>
              <a:cxnSpLocks/>
              <a:endCxn id="39" idx="3"/>
            </p:cNvCxnSpPr>
            <p:nvPr/>
          </p:nvCxnSpPr>
          <p:spPr>
            <a:xfrm rot="5400000">
              <a:off x="6570933" y="3671101"/>
              <a:ext cx="1920333" cy="1430864"/>
            </a:xfrm>
            <a:prstGeom prst="bentConnector2">
              <a:avLst/>
            </a:prstGeom>
            <a:noFill/>
            <a:ln w="3810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4" name="Rettangolo 43">
              <a:extLst>
                <a:ext uri="{FF2B5EF4-FFF2-40B4-BE49-F238E27FC236}">
                  <a16:creationId xmlns:a16="http://schemas.microsoft.com/office/drawing/2014/main" id="{BA2A32D2-702F-D659-9165-0A15AD205D38}"/>
                </a:ext>
              </a:extLst>
            </p:cNvPr>
            <p:cNvSpPr/>
            <p:nvPr/>
          </p:nvSpPr>
          <p:spPr>
            <a:xfrm>
              <a:off x="1049864" y="922867"/>
              <a:ext cx="2598236" cy="1176866"/>
            </a:xfrm>
            <a:prstGeom prst="rect">
              <a:avLst/>
            </a:prstGeom>
            <a:solidFill>
              <a:srgbClr val="E97132">
                <a:lumMod val="75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Rete di teleriscaldamento</a:t>
              </a:r>
            </a:p>
          </p:txBody>
        </p:sp>
        <p:cxnSp>
          <p:nvCxnSpPr>
            <p:cNvPr id="45" name="Connettore 2 44">
              <a:extLst>
                <a:ext uri="{FF2B5EF4-FFF2-40B4-BE49-F238E27FC236}">
                  <a16:creationId xmlns:a16="http://schemas.microsoft.com/office/drawing/2014/main" id="{DD65DBBB-A689-3E13-EF6C-127469C6FCF1}"/>
                </a:ext>
              </a:extLst>
            </p:cNvPr>
            <p:cNvCxnSpPr>
              <a:cxnSpLocks/>
              <a:stCxn id="46" idx="1"/>
              <a:endCxn id="44" idx="3"/>
            </p:cNvCxnSpPr>
            <p:nvPr/>
          </p:nvCxnSpPr>
          <p:spPr>
            <a:xfrm flipH="1">
              <a:off x="3648101" y="1511300"/>
              <a:ext cx="1000099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6" name="Rettangolo 45">
              <a:extLst>
                <a:ext uri="{FF2B5EF4-FFF2-40B4-BE49-F238E27FC236}">
                  <a16:creationId xmlns:a16="http://schemas.microsoft.com/office/drawing/2014/main" id="{4F94B51E-E6A4-D6E0-F8E4-1A1B67A98A79}"/>
                </a:ext>
              </a:extLst>
            </p:cNvPr>
            <p:cNvSpPr/>
            <p:nvPr/>
          </p:nvSpPr>
          <p:spPr>
            <a:xfrm>
              <a:off x="4648200" y="922867"/>
              <a:ext cx="2167467" cy="1176866"/>
            </a:xfrm>
            <a:prstGeom prst="rect">
              <a:avLst/>
            </a:prstGeom>
            <a:solidFill>
              <a:srgbClr val="E97132">
                <a:lumMod val="60000"/>
                <a:lumOff val="40000"/>
              </a:srgbClr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Pompa di calore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  <a:cs typeface="+mn-cs"/>
                </a:rPr>
                <a:t>acqua/acqua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CasellaDiTesto 46">
                  <a:extLst>
                    <a:ext uri="{FF2B5EF4-FFF2-40B4-BE49-F238E27FC236}">
                      <a16:creationId xmlns:a16="http://schemas.microsoft.com/office/drawing/2014/main" id="{EE61953C-BD14-9AA7-B91A-FE8704EF1AB1}"/>
                    </a:ext>
                  </a:extLst>
                </p:cNvPr>
                <p:cNvSpPr txBox="1"/>
                <p:nvPr/>
              </p:nvSpPr>
              <p:spPr>
                <a:xfrm>
                  <a:off x="3938401" y="1126069"/>
                  <a:ext cx="638627" cy="3489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45°</m:t>
                        </m:r>
                        <m:r>
                          <a:rPr kumimoji="0" lang="it-IT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𝐶</m:t>
                        </m:r>
                      </m:oMath>
                    </m:oMathPara>
                  </a14:m>
                  <a:endParaRPr kumimoji="0" lang="it-IT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47" name="CasellaDiTesto 46">
                  <a:extLst>
                    <a:ext uri="{FF2B5EF4-FFF2-40B4-BE49-F238E27FC236}">
                      <a16:creationId xmlns:a16="http://schemas.microsoft.com/office/drawing/2014/main" id="{EE61953C-BD14-9AA7-B91A-FE8704EF1A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8401" y="1126069"/>
                  <a:ext cx="638627" cy="348952"/>
                </a:xfrm>
                <a:prstGeom prst="rect">
                  <a:avLst/>
                </a:prstGeom>
                <a:blipFill>
                  <a:blip r:embed="rId2"/>
                  <a:stretch>
                    <a:fillRect l="-10127" r="-632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Connettore 2 47">
              <a:extLst>
                <a:ext uri="{FF2B5EF4-FFF2-40B4-BE49-F238E27FC236}">
                  <a16:creationId xmlns:a16="http://schemas.microsoft.com/office/drawing/2014/main" id="{EBED30A9-64FE-57D7-0C12-C01D2BBBD89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1047" y="3064934"/>
              <a:ext cx="44667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B163738B-AB18-5767-3A60-C58AFAEC57CC}"/>
                </a:ext>
              </a:extLst>
            </p:cNvPr>
            <p:cNvSpPr/>
            <p:nvPr/>
          </p:nvSpPr>
          <p:spPr>
            <a:xfrm>
              <a:off x="761999" y="558800"/>
              <a:ext cx="6375401" cy="1917701"/>
            </a:xfrm>
            <a:prstGeom prst="rect">
              <a:avLst/>
            </a:prstGeom>
            <a:noFill/>
            <a:ln w="38100" cap="flat" cmpd="sng" algn="ctr">
              <a:solidFill>
                <a:srgbClr val="E97132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600" b="0" i="0" u="none" strike="noStrike" kern="0" cap="none" spc="0" normalizeH="0" baseline="0" noProof="0">
                <a:ln>
                  <a:noFill/>
                </a:ln>
                <a:solidFill>
                  <a:srgbClr val="E9713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2B8FC266-650D-F117-3DD0-C5AA28E02C0F}"/>
                </a:ext>
              </a:extLst>
            </p:cNvPr>
            <p:cNvSpPr txBox="1"/>
            <p:nvPr/>
          </p:nvSpPr>
          <p:spPr>
            <a:xfrm>
              <a:off x="1208905" y="46225"/>
              <a:ext cx="5985239" cy="4798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</a:rPr>
                <a:t>Recupero di calore (stagione invernale) </a:t>
              </a:r>
            </a:p>
          </p:txBody>
        </p:sp>
        <p:cxnSp>
          <p:nvCxnSpPr>
            <p:cNvPr id="51" name="Connettore 2 50">
              <a:extLst>
                <a:ext uri="{FF2B5EF4-FFF2-40B4-BE49-F238E27FC236}">
                  <a16:creationId xmlns:a16="http://schemas.microsoft.com/office/drawing/2014/main" id="{A173A2CB-DBEC-39CA-52EC-B5D8D55203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1047" y="3429000"/>
              <a:ext cx="44667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52" name="Connettore 2 51">
              <a:extLst>
                <a:ext uri="{FF2B5EF4-FFF2-40B4-BE49-F238E27FC236}">
                  <a16:creationId xmlns:a16="http://schemas.microsoft.com/office/drawing/2014/main" id="{F00651F1-9FD7-D4F3-E45C-880FBAE275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1572" y="3776134"/>
              <a:ext cx="44667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5942728E-47AF-B972-C13C-2DF3EE687D8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1047" y="5003801"/>
              <a:ext cx="44667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54" name="Connettore 2 53">
              <a:extLst>
                <a:ext uri="{FF2B5EF4-FFF2-40B4-BE49-F238E27FC236}">
                  <a16:creationId xmlns:a16="http://schemas.microsoft.com/office/drawing/2014/main" id="{C74630FD-02BF-FAD5-8376-E1336C3D48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31047" y="5367867"/>
              <a:ext cx="44667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55" name="Connettore 2 54">
              <a:extLst>
                <a:ext uri="{FF2B5EF4-FFF2-40B4-BE49-F238E27FC236}">
                  <a16:creationId xmlns:a16="http://schemas.microsoft.com/office/drawing/2014/main" id="{35DDE174-7682-8BAD-5287-F40D3C27A51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41572" y="5715001"/>
              <a:ext cx="446674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sp>
          <p:nvSpPr>
            <p:cNvPr id="56" name="CasellaDiTesto 55">
              <a:extLst>
                <a:ext uri="{FF2B5EF4-FFF2-40B4-BE49-F238E27FC236}">
                  <a16:creationId xmlns:a16="http://schemas.microsoft.com/office/drawing/2014/main" id="{558FD6EB-E216-E12F-1BAD-698F886F224A}"/>
                </a:ext>
              </a:extLst>
            </p:cNvPr>
            <p:cNvSpPr txBox="1"/>
            <p:nvPr/>
          </p:nvSpPr>
          <p:spPr>
            <a:xfrm>
              <a:off x="1141734" y="3200194"/>
              <a:ext cx="2167467" cy="4523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110004020202020204"/>
                  <a:ea typeface="+mn-ea"/>
                </a:rPr>
                <a:t>Stagione estiva</a:t>
              </a:r>
              <a:endParaRPr kumimoji="0" lang="it-IT" sz="16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 Math" panose="02040503050406030204" pitchFamily="18" charset="0"/>
                <a:ea typeface="+mn-ea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CasellaDiTesto 56">
                  <a:extLst>
                    <a:ext uri="{FF2B5EF4-FFF2-40B4-BE49-F238E27FC236}">
                      <a16:creationId xmlns:a16="http://schemas.microsoft.com/office/drawing/2014/main" id="{E461C17E-D1CF-C184-FBB4-CAEDBC8F60CD}"/>
                    </a:ext>
                  </a:extLst>
                </p:cNvPr>
                <p:cNvSpPr txBox="1"/>
                <p:nvPr/>
              </p:nvSpPr>
              <p:spPr>
                <a:xfrm>
                  <a:off x="1141734" y="5133201"/>
                  <a:ext cx="2167467" cy="47980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it-IT" sz="16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</m:ctrlPr>
                          </m:sSubPr>
                          <m:e>
                            <m:r>
                              <a:rPr kumimoji="0" lang="it-IT" sz="16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𝑻</m:t>
                            </m:r>
                          </m:e>
                          <m:sub>
                            <m:r>
                              <a:rPr kumimoji="0" lang="it-IT" sz="16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</a:rPr>
                              <m:t>𝒆𝒙𝒕</m:t>
                            </m:r>
                          </m:sub>
                        </m:sSub>
                        <m:r>
                          <a:rPr kumimoji="0" lang="it-IT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&lt;</m:t>
                        </m:r>
                        <m:r>
                          <a:rPr kumimoji="0" lang="it-IT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𝟐𝟗</m:t>
                        </m:r>
                        <m:r>
                          <a:rPr kumimoji="0" lang="it-IT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°</m:t>
                        </m:r>
                        <m:r>
                          <a:rPr kumimoji="0" lang="it-IT" sz="16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𝑪</m:t>
                        </m:r>
                      </m:oMath>
                    </m:oMathPara>
                  </a14:m>
                  <a:endParaRPr kumimoji="0" lang="it-IT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57" name="CasellaDiTesto 56">
                  <a:extLst>
                    <a:ext uri="{FF2B5EF4-FFF2-40B4-BE49-F238E27FC236}">
                      <a16:creationId xmlns:a16="http://schemas.microsoft.com/office/drawing/2014/main" id="{E461C17E-D1CF-C184-FBB4-CAEDBC8F60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734" y="5133201"/>
                  <a:ext cx="2167467" cy="47980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8" name="Rettangolo 57">
              <a:extLst>
                <a:ext uri="{FF2B5EF4-FFF2-40B4-BE49-F238E27FC236}">
                  <a16:creationId xmlns:a16="http://schemas.microsoft.com/office/drawing/2014/main" id="{6CF9EA1E-FD88-BC8F-AA08-31D241F45B3A}"/>
                </a:ext>
              </a:extLst>
            </p:cNvPr>
            <p:cNvSpPr/>
            <p:nvPr/>
          </p:nvSpPr>
          <p:spPr>
            <a:xfrm>
              <a:off x="9837917" y="2854870"/>
              <a:ext cx="448735" cy="1142996"/>
            </a:xfrm>
            <a:prstGeom prst="rect">
              <a:avLst/>
            </a:prstGeom>
            <a:solidFill>
              <a:srgbClr val="156082"/>
            </a:solidFill>
            <a:ln w="19050" cap="flat" cmpd="sng" algn="ctr">
              <a:solidFill>
                <a:srgbClr val="156082">
                  <a:shade val="15000"/>
                </a:srgbClr>
              </a:solidFill>
              <a:prstDash val="solid"/>
              <a:miter lim="800000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CRAH</a:t>
              </a:r>
            </a:p>
          </p:txBody>
        </p: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8F5E0660-CF13-0B81-6ED0-89607B02C64A}"/>
                </a:ext>
              </a:extLst>
            </p:cNvPr>
            <p:cNvSpPr txBox="1"/>
            <p:nvPr/>
          </p:nvSpPr>
          <p:spPr>
            <a:xfrm>
              <a:off x="10316026" y="2837509"/>
              <a:ext cx="1354665" cy="1177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</a:rPr>
                <a:t>Centro di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ptos" panose="02110004020202020204"/>
                  <a:ea typeface="+mn-ea"/>
                </a:rPr>
                <a:t>calcolo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FC75D8AD-C85E-DA45-BF8C-88A06AA0D81E}"/>
                    </a:ext>
                  </a:extLst>
                </p:cNvPr>
                <p:cNvSpPr txBox="1"/>
                <p:nvPr/>
              </p:nvSpPr>
              <p:spPr>
                <a:xfrm>
                  <a:off x="8658943" y="3502867"/>
                  <a:ext cx="638627" cy="3289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25°</m:t>
                        </m:r>
                        <m:r>
                          <a:rPr kumimoji="0" lang="it-IT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𝐶</m:t>
                        </m:r>
                      </m:oMath>
                    </m:oMathPara>
                  </a14:m>
                  <a:endParaRPr kumimoji="0" lang="it-IT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60" name="CasellaDiTesto 59">
                  <a:extLst>
                    <a:ext uri="{FF2B5EF4-FFF2-40B4-BE49-F238E27FC236}">
                      <a16:creationId xmlns:a16="http://schemas.microsoft.com/office/drawing/2014/main" id="{FC75D8AD-C85E-DA45-BF8C-88A06AA0D8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658943" y="3502867"/>
                  <a:ext cx="638627" cy="328977"/>
                </a:xfrm>
                <a:prstGeom prst="rect">
                  <a:avLst/>
                </a:prstGeom>
                <a:blipFill>
                  <a:blip r:embed="rId4"/>
                  <a:stretch>
                    <a:fillRect l="-10256" r="-7692" b="-75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20E0A79B-763D-1EF7-1E8B-EF02B8294E26}"/>
                    </a:ext>
                  </a:extLst>
                </p:cNvPr>
                <p:cNvSpPr txBox="1"/>
                <p:nvPr/>
              </p:nvSpPr>
              <p:spPr>
                <a:xfrm>
                  <a:off x="8520881" y="3042348"/>
                  <a:ext cx="997722" cy="34895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it-IT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560 </m:t>
                        </m:r>
                        <m:r>
                          <a:rPr kumimoji="0" lang="it-IT" sz="16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</a:rPr>
                          <m:t>𝑘𝑊</m:t>
                        </m:r>
                      </m:oMath>
                    </m:oMathPara>
                  </a14:m>
                  <a:endParaRPr kumimoji="0" lang="it-IT" sz="1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</a:endParaRPr>
                </a:p>
              </p:txBody>
            </p:sp>
          </mc:Choice>
          <mc:Fallback xmlns="">
            <p:sp>
              <p:nvSpPr>
                <p:cNvPr id="61" name="CasellaDiTesto 60">
                  <a:extLst>
                    <a:ext uri="{FF2B5EF4-FFF2-40B4-BE49-F238E27FC236}">
                      <a16:creationId xmlns:a16="http://schemas.microsoft.com/office/drawing/2014/main" id="{20E0A79B-763D-1EF7-1E8B-EF02B8294E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20881" y="3042348"/>
                  <a:ext cx="997722" cy="348952"/>
                </a:xfrm>
                <a:prstGeom prst="rect">
                  <a:avLst/>
                </a:prstGeom>
                <a:blipFill>
                  <a:blip r:embed="rId5"/>
                  <a:stretch>
                    <a:fillRect l="-6557" r="-491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Rettangolo 64">
              <a:extLst>
                <a:ext uri="{FF2B5EF4-FFF2-40B4-BE49-F238E27FC236}">
                  <a16:creationId xmlns:a16="http://schemas.microsoft.com/office/drawing/2014/main" id="{7824135A-850C-3337-85A7-9C8C8A8A44B4}"/>
                </a:ext>
              </a:extLst>
            </p:cNvPr>
            <p:cNvSpPr/>
            <p:nvPr/>
          </p:nvSpPr>
          <p:spPr>
            <a:xfrm>
              <a:off x="3484027" y="2651670"/>
              <a:ext cx="448735" cy="1691731"/>
            </a:xfrm>
            <a:prstGeom prst="rect">
              <a:avLst/>
            </a:prstGeom>
            <a:noFill/>
            <a:ln w="9525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AMBIENTE</a:t>
              </a:r>
            </a:p>
          </p:txBody>
        </p:sp>
        <p:sp>
          <p:nvSpPr>
            <p:cNvPr id="66" name="Rettangolo 65">
              <a:extLst>
                <a:ext uri="{FF2B5EF4-FFF2-40B4-BE49-F238E27FC236}">
                  <a16:creationId xmlns:a16="http://schemas.microsoft.com/office/drawing/2014/main" id="{B6EED71B-B4DC-0881-C581-4A5C92280BCC}"/>
                </a:ext>
              </a:extLst>
            </p:cNvPr>
            <p:cNvSpPr/>
            <p:nvPr/>
          </p:nvSpPr>
          <p:spPr>
            <a:xfrm>
              <a:off x="3492351" y="4607469"/>
              <a:ext cx="448735" cy="1691731"/>
            </a:xfrm>
            <a:prstGeom prst="rect">
              <a:avLst/>
            </a:prstGeom>
            <a:noFill/>
            <a:ln w="9525" cap="flat" cmpd="sng" algn="ctr">
              <a:solidFill>
                <a:srgbClr val="15608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27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156082"/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AMBIENTE</a:t>
              </a:r>
            </a:p>
          </p:txBody>
        </p:sp>
      </p:grpSp>
      <p:sp>
        <p:nvSpPr>
          <p:cNvPr id="4" name="Segnaposto piè di pagina 5">
            <a:extLst>
              <a:ext uri="{FF2B5EF4-FFF2-40B4-BE49-F238E27FC236}">
                <a16:creationId xmlns:a16="http://schemas.microsoft.com/office/drawing/2014/main" id="{BFCB4EB4-EDA9-7377-D1CD-57EB03226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045465" y="6163025"/>
            <a:ext cx="2895600" cy="644378"/>
          </a:xfrm>
        </p:spPr>
        <p:txBody>
          <a:bodyPr/>
          <a:lstStyle/>
          <a:p>
            <a:pPr algn="ctr"/>
            <a:r>
              <a:rPr lang="it-IT" altLang="it-IT"/>
              <a:t>R. Ricci     Il nuovo Data Center HPC di LNF</a:t>
            </a:r>
            <a:endParaRPr lang="it-IT" altLang="it-IT" dirty="0"/>
          </a:p>
        </p:txBody>
      </p:sp>
      <p:sp>
        <p:nvSpPr>
          <p:cNvPr id="7" name="Segnaposto data 53">
            <a:extLst>
              <a:ext uri="{FF2B5EF4-FFF2-40B4-BE49-F238E27FC236}">
                <a16:creationId xmlns:a16="http://schemas.microsoft.com/office/drawing/2014/main" id="{D90A7D66-B771-CF92-A170-B2331DE8AF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23592" y="6256614"/>
            <a:ext cx="1905000" cy="457200"/>
          </a:xfrm>
        </p:spPr>
        <p:txBody>
          <a:bodyPr/>
          <a:lstStyle/>
          <a:p>
            <a:r>
              <a:rPr lang="it-IT" altLang="it-IT"/>
              <a:t>Elba, 27/05/25</a:t>
            </a:r>
            <a:endParaRPr lang="it-IT" altLang="it-IT" dirty="0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8EE2E54-B961-BC0E-A643-CC554159801A}"/>
              </a:ext>
            </a:extLst>
          </p:cNvPr>
          <p:cNvSpPr/>
          <p:nvPr/>
        </p:nvSpPr>
        <p:spPr bwMode="auto">
          <a:xfrm>
            <a:off x="2340077" y="729711"/>
            <a:ext cx="5673213" cy="222777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1E152B9-A349-4CC7-A66B-0B3055FD71AA}"/>
              </a:ext>
            </a:extLst>
          </p:cNvPr>
          <p:cNvSpPr/>
          <p:nvPr/>
        </p:nvSpPr>
        <p:spPr bwMode="auto">
          <a:xfrm>
            <a:off x="2871019" y="4385187"/>
            <a:ext cx="5299587" cy="15021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2403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D6F17008-4CAD-2B51-D3F7-933B5039D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74F46AC9-E7BB-D842-F00E-3BE252565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90BEAA3A-F874-7FAF-E375-C49AD792A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19</a:t>
            </a:fld>
            <a:endParaRPr lang="it-IT"/>
          </a:p>
        </p:txBody>
      </p:sp>
      <p:pic>
        <p:nvPicPr>
          <p:cNvPr id="7" name="Segnaposto contenuto 6">
            <a:extLst>
              <a:ext uri="{FF2B5EF4-FFF2-40B4-BE49-F238E27FC236}">
                <a16:creationId xmlns:a16="http://schemas.microsoft.com/office/drawing/2014/main" id="{EFBA404A-AD62-D680-268E-4CEF48FA2093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34" y="2119770"/>
            <a:ext cx="8386916" cy="472070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7BE38122-094D-E669-6395-A824B8886C9A}"/>
              </a:ext>
            </a:extLst>
          </p:cNvPr>
          <p:cNvSpPr txBox="1"/>
          <p:nvPr/>
        </p:nvSpPr>
        <p:spPr>
          <a:xfrm>
            <a:off x="8837763" y="3542278"/>
            <a:ext cx="2371012" cy="252376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600" dirty="0"/>
              <a:t>3 </a:t>
            </a:r>
            <a:r>
              <a:rPr lang="it-IT" sz="1600" b="1" dirty="0"/>
              <a:t>Dry Cooler con sezione adiabatica</a:t>
            </a:r>
          </a:p>
          <a:p>
            <a:r>
              <a:rPr lang="it-IT" sz="1400" dirty="0">
                <a:latin typeface="Titillium"/>
              </a:rPr>
              <a:t>2 per DLC</a:t>
            </a:r>
          </a:p>
          <a:p>
            <a:pPr lvl="1"/>
            <a:r>
              <a:rPr lang="it-IT" sz="1400" dirty="0">
                <a:latin typeface="Titillium"/>
              </a:rPr>
              <a:t>703 kW </a:t>
            </a:r>
          </a:p>
          <a:p>
            <a:pPr lvl="1"/>
            <a:r>
              <a:rPr lang="it-IT" sz="1400" dirty="0">
                <a:latin typeface="Titillium"/>
              </a:rPr>
              <a:t>Per acqua a 40°C</a:t>
            </a:r>
          </a:p>
          <a:p>
            <a:pPr lvl="1"/>
            <a:r>
              <a:rPr lang="it-IT" sz="1400" dirty="0">
                <a:latin typeface="Titillium"/>
              </a:rPr>
              <a:t>Aria est 37 °C</a:t>
            </a:r>
          </a:p>
          <a:p>
            <a:endParaRPr lang="it-IT" sz="1400" dirty="0">
              <a:latin typeface="Titillium"/>
            </a:endParaRPr>
          </a:p>
          <a:p>
            <a:r>
              <a:rPr lang="it-IT" sz="1400" dirty="0">
                <a:latin typeface="Titillium"/>
              </a:rPr>
              <a:t>1 per CRAH</a:t>
            </a:r>
          </a:p>
          <a:p>
            <a:pPr lvl="1"/>
            <a:r>
              <a:rPr lang="it-IT" sz="1400" dirty="0">
                <a:latin typeface="Titillium"/>
              </a:rPr>
              <a:t>560 kW</a:t>
            </a:r>
          </a:p>
          <a:p>
            <a:pPr lvl="1"/>
            <a:r>
              <a:rPr lang="it-IT" sz="1400" dirty="0">
                <a:latin typeface="Titillium"/>
              </a:rPr>
              <a:t>Per acqua a 20°C</a:t>
            </a:r>
          </a:p>
          <a:p>
            <a:pPr lvl="1"/>
            <a:r>
              <a:rPr lang="it-IT" sz="1400" dirty="0">
                <a:latin typeface="Titillium"/>
              </a:rPr>
              <a:t>Aria  est 15 °C</a:t>
            </a:r>
            <a:endParaRPr lang="it-IT" sz="1200" dirty="0">
              <a:latin typeface="Titillium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7397FE8-4DE6-71BD-1D13-52CA710BBD3C}"/>
              </a:ext>
            </a:extLst>
          </p:cNvPr>
          <p:cNvSpPr txBox="1"/>
          <p:nvPr/>
        </p:nvSpPr>
        <p:spPr>
          <a:xfrm>
            <a:off x="8724286" y="390330"/>
            <a:ext cx="2860963" cy="92333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2 </a:t>
            </a:r>
            <a:r>
              <a:rPr lang="it-IT" b="1" dirty="0" err="1"/>
              <a:t>chiller</a:t>
            </a:r>
            <a:r>
              <a:rPr lang="it-IT" b="1" dirty="0"/>
              <a:t> principali W/A</a:t>
            </a:r>
          </a:p>
          <a:p>
            <a:r>
              <a:rPr lang="it-IT" sz="1200" dirty="0"/>
              <a:t>Ottimizzati per produrre acqua a 20°C </a:t>
            </a:r>
          </a:p>
          <a:p>
            <a:r>
              <a:rPr lang="it-IT" sz="1200" dirty="0" err="1"/>
              <a:t>Pn</a:t>
            </a:r>
            <a:r>
              <a:rPr lang="it-IT" sz="1200" dirty="0"/>
              <a:t> 623 kW – EER 4,2 aria @38 °C </a:t>
            </a:r>
          </a:p>
          <a:p>
            <a:r>
              <a:rPr lang="it-IT" sz="1200" dirty="0"/>
              <a:t>GWP=6 (R1234ze)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D16E201F-61BC-A8DF-DE9B-11772188A153}"/>
              </a:ext>
            </a:extLst>
          </p:cNvPr>
          <p:cNvCxnSpPr>
            <a:cxnSpLocks/>
          </p:cNvCxnSpPr>
          <p:nvPr/>
        </p:nvCxnSpPr>
        <p:spPr>
          <a:xfrm flipH="1">
            <a:off x="5359652" y="4767794"/>
            <a:ext cx="1840871" cy="217592"/>
          </a:xfrm>
          <a:prstGeom prst="line">
            <a:avLst/>
          </a:prstGeom>
          <a:ln w="38100" cap="flat" cmpd="sng" algn="ctr">
            <a:solidFill>
              <a:schemeClr val="accent4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EAF503FC-3BE4-010A-3962-2552766C47C3}"/>
              </a:ext>
            </a:extLst>
          </p:cNvPr>
          <p:cNvCxnSpPr>
            <a:cxnSpLocks/>
          </p:cNvCxnSpPr>
          <p:nvPr/>
        </p:nvCxnSpPr>
        <p:spPr>
          <a:xfrm flipV="1">
            <a:off x="7406243" y="4804162"/>
            <a:ext cx="569860" cy="72428"/>
          </a:xfrm>
          <a:prstGeom prst="straightConnector1">
            <a:avLst/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923CE97-BEEE-10D6-7189-95A3A9798163}"/>
              </a:ext>
            </a:extLst>
          </p:cNvPr>
          <p:cNvSpPr txBox="1"/>
          <p:nvPr/>
        </p:nvSpPr>
        <p:spPr>
          <a:xfrm rot="21272120">
            <a:off x="5231054" y="5172537"/>
            <a:ext cx="1955877" cy="3077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400" dirty="0"/>
              <a:t>Acqua refrigerata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66791C50-CDD9-DC9E-6B5C-AABFF5223446}"/>
              </a:ext>
            </a:extLst>
          </p:cNvPr>
          <p:cNvSpPr txBox="1"/>
          <p:nvPr/>
        </p:nvSpPr>
        <p:spPr>
          <a:xfrm rot="21272120">
            <a:off x="7231670" y="4920175"/>
            <a:ext cx="1281706" cy="46166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200" dirty="0"/>
              <a:t>Acqua temperata x DLC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8AD3569-7F17-6085-4DAC-F1CF75649D54}"/>
              </a:ext>
            </a:extLst>
          </p:cNvPr>
          <p:cNvSpPr txBox="1"/>
          <p:nvPr/>
        </p:nvSpPr>
        <p:spPr>
          <a:xfrm>
            <a:off x="8724286" y="1871434"/>
            <a:ext cx="2860963" cy="110799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2 </a:t>
            </a:r>
            <a:r>
              <a:rPr lang="it-IT" dirty="0" err="1"/>
              <a:t>chiller</a:t>
            </a:r>
            <a:r>
              <a:rPr lang="it-IT" dirty="0"/>
              <a:t> W/W per PDC</a:t>
            </a:r>
          </a:p>
          <a:p>
            <a:r>
              <a:rPr lang="it-IT" sz="1200" dirty="0"/>
              <a:t>Qt 283  kW per produrre acqua a 45 °C </a:t>
            </a:r>
          </a:p>
          <a:p>
            <a:r>
              <a:rPr lang="it-IT" sz="1200" dirty="0"/>
              <a:t> COP 6,3 </a:t>
            </a:r>
          </a:p>
          <a:p>
            <a:r>
              <a:rPr lang="it-IT" sz="1200" dirty="0" err="1"/>
              <a:t>Qf</a:t>
            </a:r>
            <a:r>
              <a:rPr lang="it-IT" sz="1200" dirty="0"/>
              <a:t> 225 kW acqua </a:t>
            </a:r>
            <a:r>
              <a:rPr lang="it-IT" sz="1200" dirty="0" err="1"/>
              <a:t>evap</a:t>
            </a:r>
            <a:r>
              <a:rPr lang="it-IT" sz="1200" dirty="0"/>
              <a:t>. 20 °C</a:t>
            </a:r>
          </a:p>
          <a:p>
            <a:r>
              <a:rPr lang="it-IT" sz="1200" dirty="0"/>
              <a:t>GWP=6 (R1234ze)</a:t>
            </a: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14504717-A41B-6669-50F4-BB9BE40E8F6B}"/>
              </a:ext>
            </a:extLst>
          </p:cNvPr>
          <p:cNvCxnSpPr/>
          <p:nvPr/>
        </p:nvCxnSpPr>
        <p:spPr>
          <a:xfrm flipH="1">
            <a:off x="5722374" y="1425677"/>
            <a:ext cx="2810073" cy="26743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2D315E6C-6611-8E82-27EA-730CB1ABC62B}"/>
              </a:ext>
            </a:extLst>
          </p:cNvPr>
          <p:cNvCxnSpPr>
            <a:cxnSpLocks/>
          </p:cNvCxnSpPr>
          <p:nvPr/>
        </p:nvCxnSpPr>
        <p:spPr>
          <a:xfrm flipH="1">
            <a:off x="7925848" y="4100052"/>
            <a:ext cx="1000405" cy="24168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83B131D-9549-EBCB-E516-7F6466497470}"/>
              </a:ext>
            </a:extLst>
          </p:cNvPr>
          <p:cNvSpPr txBox="1"/>
          <p:nvPr/>
        </p:nvSpPr>
        <p:spPr>
          <a:xfrm>
            <a:off x="606751" y="445624"/>
            <a:ext cx="51996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>
                <a:solidFill>
                  <a:srgbClr val="0070C0"/>
                </a:solidFill>
                <a:latin typeface="Titillium" panose="00000500000000000000"/>
              </a:rPr>
              <a:t>Macchine per raffreddamento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A58E9DD-3368-5D07-D4C3-D8882441E03F}"/>
              </a:ext>
            </a:extLst>
          </p:cNvPr>
          <p:cNvSpPr txBox="1"/>
          <p:nvPr/>
        </p:nvSpPr>
        <p:spPr>
          <a:xfrm>
            <a:off x="513184" y="1043372"/>
            <a:ext cx="2864695" cy="369332"/>
          </a:xfrm>
          <a:prstGeom prst="rect">
            <a:avLst/>
          </a:prstGeom>
          <a:ln w="28575">
            <a:solidFill>
              <a:srgbClr val="00B05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Acqua refrigerata: 20-25 °C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54C407B4-55DE-2886-60EF-2E5C80AFA4B3}"/>
              </a:ext>
            </a:extLst>
          </p:cNvPr>
          <p:cNvSpPr txBox="1"/>
          <p:nvPr/>
        </p:nvSpPr>
        <p:spPr>
          <a:xfrm>
            <a:off x="504944" y="1642914"/>
            <a:ext cx="288117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Acqua temperata: 40-45 °C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00AA3FB-BABB-8BDB-3510-49E934AFD481}"/>
              </a:ext>
            </a:extLst>
          </p:cNvPr>
          <p:cNvSpPr txBox="1"/>
          <p:nvPr/>
        </p:nvSpPr>
        <p:spPr>
          <a:xfrm>
            <a:off x="4025463" y="1169015"/>
            <a:ext cx="2025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2 impianti separati</a:t>
            </a:r>
          </a:p>
        </p:txBody>
      </p:sp>
    </p:spTree>
    <p:extLst>
      <p:ext uri="{BB962C8B-B14F-4D97-AF65-F5344CB8AC3E}">
        <p14:creationId xmlns:p14="http://schemas.microsoft.com/office/powerpoint/2010/main" val="42019528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FA0565-D0D6-AF2D-C51A-D053AFA27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Sommario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4052E2-E238-BB0D-08B8-C6823B56E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4283"/>
            <a:ext cx="10515600" cy="4351338"/>
          </a:xfrm>
        </p:spPr>
        <p:txBody>
          <a:bodyPr/>
          <a:lstStyle/>
          <a:p>
            <a:r>
              <a:rPr lang="it-IT" dirty="0"/>
              <a:t>Dove siamo </a:t>
            </a:r>
          </a:p>
          <a:p>
            <a:r>
              <a:rPr lang="it-IT" dirty="0"/>
              <a:t>I requisiti</a:t>
            </a:r>
          </a:p>
          <a:p>
            <a:r>
              <a:rPr lang="it-IT" dirty="0"/>
              <a:t>I criteri</a:t>
            </a:r>
          </a:p>
          <a:p>
            <a:r>
              <a:rPr lang="it-IT" dirty="0"/>
              <a:t>Il recupero termico</a:t>
            </a:r>
          </a:p>
          <a:p>
            <a:r>
              <a:rPr lang="it-IT" dirty="0"/>
              <a:t>Le risorse</a:t>
            </a:r>
          </a:p>
          <a:p>
            <a:r>
              <a:rPr lang="it-IT" dirty="0"/>
              <a:t>La squadra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CD8C234-8BEE-D0A4-AE99-39002C3A4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23227DA-24B1-B6AA-134F-56D04585C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CEFC82C-E1DE-A98E-282B-8F40D7532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2641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3AC8D73-DBAF-9B94-A714-9C4559642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/>
              <a:t>Unità interne CRAH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5EFB7E0-D388-D449-1F4A-EFA32EC0E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5678BD1-454C-7BFF-79C5-77D0554DB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81013" y="6356350"/>
            <a:ext cx="685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  <a:defRPr/>
            </a:pPr>
            <a:fld id="{360DD4E6-6E43-456D-81FD-E6406EA6F8F7}" type="slidenum">
              <a:rPr lang="en-US">
                <a:solidFill>
                  <a:srgbClr val="FFFFFF"/>
                </a:solidFill>
                <a:latin typeface="Calibri" panose="020F0502020204030204"/>
              </a:rPr>
              <a:pPr algn="l">
                <a:spcAft>
                  <a:spcPts val="600"/>
                </a:spcAft>
                <a:defRPr/>
              </a:pPr>
              <a:t>20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37D748DF-A9E6-E726-71AA-157FE664D7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30789" y="6356350"/>
            <a:ext cx="252634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Elba, 27/05/25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40744FD-2C71-0BF3-5BD9-F5AFBE116D1B}"/>
              </a:ext>
            </a:extLst>
          </p:cNvPr>
          <p:cNvSpPr txBox="1"/>
          <p:nvPr/>
        </p:nvSpPr>
        <p:spPr>
          <a:xfrm>
            <a:off x="6417734" y="2614612"/>
            <a:ext cx="5291663" cy="3752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Condizioni di funzionamento dichiarate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Acqua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Tin=20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Tout=25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Aria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Tin=35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Tout=23,5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Portata aria: 51,700 mc/h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Potenza nominale: 197 kW netti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673921A-354A-7281-056E-BB299445F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17733" y="6356350"/>
            <a:ext cx="529166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/>
                <a:ea typeface="+mn-ea"/>
                <a:cs typeface="+mn-cs"/>
              </a:rPr>
              <a:t>R. Ricci     Il nuovo Data Center HPC di LNF</a:t>
            </a:r>
          </a:p>
        </p:txBody>
      </p:sp>
    </p:spTree>
    <p:extLst>
      <p:ext uri="{BB962C8B-B14F-4D97-AF65-F5344CB8AC3E}">
        <p14:creationId xmlns:p14="http://schemas.microsoft.com/office/powerpoint/2010/main" val="3689660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8F765076-A892-9CE7-3AFB-DA1568CD6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Valutazioni energetiche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BC2E6A-CD64-93E3-F968-8DA5C30BC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861F19-182F-DEC7-547E-73677493C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FE02CE1-1091-807F-8282-3D8568A4D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21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7562FF0-6A0F-7A2B-53E8-081F3F2D699E}"/>
                  </a:ext>
                </a:extLst>
              </p:cNvPr>
              <p:cNvSpPr txBox="1"/>
              <p:nvPr/>
            </p:nvSpPr>
            <p:spPr>
              <a:xfrm>
                <a:off x="359146" y="1476106"/>
                <a:ext cx="5153141" cy="627672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8BC581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𝑃𝑈𝐸</m:t>
                    </m:r>
                    <m:r>
                      <a:rPr lang="it-IT" sz="24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𝐶𝑜𝑜𝑙𝑖𝑛𝑔</m:t>
                        </m:r>
                        <m:r>
                          <a:rPr lang="it-IT" sz="2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𝑃𝑜𝑤𝑒𝑟</m:t>
                        </m:r>
                        <m:r>
                          <a:rPr lang="it-IT" sz="2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𝐿𝑖𝑔h𝑡𝑖𝑛𝑔</m:t>
                        </m:r>
                        <m:r>
                          <a:rPr lang="it-IT" sz="24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𝐼𝑇</m:t>
                        </m:r>
                      </m:num>
                      <m:den>
                        <m:r>
                          <a:rPr lang="it-IT" sz="24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𝐼𝑇</m:t>
                        </m:r>
                      </m:den>
                    </m:f>
                  </m:oMath>
                </a14:m>
                <a:endParaRPr lang="it-IT" sz="2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7562FF0-6A0F-7A2B-53E8-081F3F2D6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46" y="1476106"/>
                <a:ext cx="5153141" cy="62767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35D5DC78-ADDE-C7BD-999A-48034612059F}"/>
              </a:ext>
            </a:extLst>
          </p:cNvPr>
          <p:cNvSpPr txBox="1"/>
          <p:nvPr/>
        </p:nvSpPr>
        <p:spPr>
          <a:xfrm>
            <a:off x="454351" y="2182398"/>
            <a:ext cx="28099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Ipotesi di funzionamento</a:t>
            </a:r>
            <a:r>
              <a:rPr lang="it-IT" sz="1600" dirty="0"/>
              <a:t>: </a:t>
            </a:r>
            <a:br>
              <a:rPr lang="it-IT" sz="1600" dirty="0"/>
            </a:br>
            <a:r>
              <a:rPr lang="it-IT" sz="1600" dirty="0"/>
              <a:t>Carico IT=560 kW (NO DLC)</a:t>
            </a:r>
          </a:p>
          <a:p>
            <a:r>
              <a:rPr lang="it-IT" sz="1600" dirty="0"/>
              <a:t>Considerati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Macchine frigorifere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Dry coolers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pompe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CRAH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UPS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4ACEFD8-D1A4-97BA-8D9B-42B4B138A274}"/>
              </a:ext>
            </a:extLst>
          </p:cNvPr>
          <p:cNvSpPr txBox="1"/>
          <p:nvPr/>
        </p:nvSpPr>
        <p:spPr>
          <a:xfrm>
            <a:off x="7762107" y="575008"/>
            <a:ext cx="422904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Consumi modellizzati e simulate sulla base dei dati climatici in BIN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Tesi Magistrale in ing. Energetica </a:t>
            </a:r>
            <a:br>
              <a:rPr lang="it-IT" dirty="0"/>
            </a:br>
            <a:r>
              <a:rPr lang="it-IT" dirty="0"/>
              <a:t>Licia Pennacchia La Sapienza 22/5/25</a:t>
            </a:r>
          </a:p>
        </p:txBody>
      </p:sp>
      <p:graphicFrame>
        <p:nvGraphicFramePr>
          <p:cNvPr id="21" name="Tabella 20">
            <a:extLst>
              <a:ext uri="{FF2B5EF4-FFF2-40B4-BE49-F238E27FC236}">
                <a16:creationId xmlns:a16="http://schemas.microsoft.com/office/drawing/2014/main" id="{EC39D169-E024-3C7E-FC46-9A431F6023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702015"/>
              </p:ext>
            </p:extLst>
          </p:nvPr>
        </p:nvGraphicFramePr>
        <p:xfrm>
          <a:off x="454350" y="4343435"/>
          <a:ext cx="3582866" cy="203746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40459">
                  <a:extLst>
                    <a:ext uri="{9D8B030D-6E8A-4147-A177-3AD203B41FA5}">
                      <a16:colId xmlns:a16="http://schemas.microsoft.com/office/drawing/2014/main" val="3553401569"/>
                    </a:ext>
                  </a:extLst>
                </a:gridCol>
                <a:gridCol w="942407">
                  <a:extLst>
                    <a:ext uri="{9D8B030D-6E8A-4147-A177-3AD203B41FA5}">
                      <a16:colId xmlns:a16="http://schemas.microsoft.com/office/drawing/2014/main" val="458259080"/>
                    </a:ext>
                  </a:extLst>
                </a:gridCol>
              </a:tblGrid>
              <a:tr h="238720">
                <a:tc>
                  <a:txBody>
                    <a:bodyPr/>
                    <a:lstStyle/>
                    <a:p>
                      <a:pPr algn="ctr" fontAlgn="b"/>
                      <a:r>
                        <a:rPr lang="it-IT" sz="2400" u="none" strike="noStrike" dirty="0">
                          <a:effectLst/>
                        </a:rPr>
                        <a:t>PUE </a:t>
                      </a:r>
                      <a:endParaRPr lang="it-IT" sz="2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536400626"/>
                  </a:ext>
                </a:extLst>
              </a:tr>
              <a:tr h="2387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u="none" strike="noStrike" dirty="0">
                          <a:effectLst/>
                        </a:rPr>
                        <a:t>Senza recupero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988395414"/>
                  </a:ext>
                </a:extLst>
              </a:tr>
              <a:tr h="238720">
                <a:tc>
                  <a:txBody>
                    <a:bodyPr/>
                    <a:lstStyle/>
                    <a:p>
                      <a:pPr lvl="1" algn="l" fontAlgn="b"/>
                      <a:r>
                        <a:rPr lang="it-IT" sz="1800" u="none" strike="noStrike" dirty="0">
                          <a:effectLst/>
                        </a:rPr>
                        <a:t>Inverno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         1,12 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54457522"/>
                  </a:ext>
                </a:extLst>
              </a:tr>
              <a:tr h="238720">
                <a:tc>
                  <a:txBody>
                    <a:bodyPr/>
                    <a:lstStyle/>
                    <a:p>
                      <a:pPr lvl="1" algn="l" fontAlgn="b"/>
                      <a:r>
                        <a:rPr lang="it-IT" sz="1800" u="none" strike="noStrike" dirty="0">
                          <a:effectLst/>
                        </a:rPr>
                        <a:t>Estate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         1,16 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0677164"/>
                  </a:ext>
                </a:extLst>
              </a:tr>
              <a:tr h="300103">
                <a:tc>
                  <a:txBody>
                    <a:bodyPr/>
                    <a:lstStyle/>
                    <a:p>
                      <a:pPr lvl="1" algn="l" fontAlgn="b"/>
                      <a:r>
                        <a:rPr lang="it-IT" sz="1800" u="none" strike="noStrike" dirty="0">
                          <a:effectLst/>
                        </a:rPr>
                        <a:t>ANNO 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         1,13 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4429664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31236664"/>
                  </a:ext>
                </a:extLst>
              </a:tr>
              <a:tr h="238720"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b="1" u="none" strike="noStrike" dirty="0">
                          <a:effectLst/>
                        </a:rPr>
                        <a:t>Inverno con recupero</a:t>
                      </a:r>
                      <a:endParaRPr lang="it-IT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800" u="none" strike="noStrike" dirty="0">
                          <a:effectLst/>
                        </a:rPr>
                        <a:t>         1,17 </a:t>
                      </a:r>
                      <a:endParaRPr lang="it-IT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669634844"/>
                  </a:ext>
                </a:extLst>
              </a:tr>
            </a:tbl>
          </a:graphicData>
        </a:graphic>
      </p:graphicFrame>
      <p:pic>
        <p:nvPicPr>
          <p:cNvPr id="22" name="Immagine 21">
            <a:extLst>
              <a:ext uri="{FF2B5EF4-FFF2-40B4-BE49-F238E27FC236}">
                <a16:creationId xmlns:a16="http://schemas.microsoft.com/office/drawing/2014/main" id="{8E32DD5F-679A-464E-8099-B6F5CCB2E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924" y="2687041"/>
            <a:ext cx="5706351" cy="3310415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24246FF9-DF1D-248B-A2A2-473811E1B57F}"/>
              </a:ext>
            </a:extLst>
          </p:cNvPr>
          <p:cNvSpPr txBox="1"/>
          <p:nvPr/>
        </p:nvSpPr>
        <p:spPr>
          <a:xfrm>
            <a:off x="6289938" y="5936808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Funzionamento ANNUALE (SENZA RECUPERO TERMICO) AIR COOLING+ CHILLER ARIA ACQUA</a:t>
            </a:r>
            <a:endParaRPr lang="it-IT" sz="12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3F9CBD0F-208F-4DE0-EFA3-FC7F103581B3}"/>
              </a:ext>
            </a:extLst>
          </p:cNvPr>
          <p:cNvSpPr txBox="1"/>
          <p:nvPr/>
        </p:nvSpPr>
        <p:spPr>
          <a:xfrm>
            <a:off x="3889732" y="2256518"/>
            <a:ext cx="37161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= Valutazione del consumo annuale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BBB9AF0-1A21-37F3-F07C-38E390414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0D8C861-E1B8-C962-3066-F1BE6CE8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EAD9926-B8D4-0E53-5209-97AD03163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22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73F7571-2781-6CF6-0683-A5494DBCC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45" y="1296508"/>
            <a:ext cx="5346655" cy="276172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BC473C-B6A4-6669-7C50-F2C14E10B1F9}"/>
              </a:ext>
            </a:extLst>
          </p:cNvPr>
          <p:cNvSpPr txBox="1"/>
          <p:nvPr/>
        </p:nvSpPr>
        <p:spPr>
          <a:xfrm>
            <a:off x="1514959" y="570537"/>
            <a:ext cx="81108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Funzionamento ANNUALE (SENZA</a:t>
            </a:r>
            <a:r>
              <a:rPr lang="it-IT" sz="16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RECUPERO</a:t>
            </a:r>
            <a:r>
              <a:rPr lang="it-IT" sz="16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400" b="1" u="sng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TERMICO) AIR COOLING+ CHILLER ARIA ACQUA</a:t>
            </a:r>
            <a:endParaRPr lang="it-IT" sz="1400" dirty="0"/>
          </a:p>
        </p:txBody>
      </p:sp>
      <p:graphicFrame>
        <p:nvGraphicFramePr>
          <p:cNvPr id="9" name="Grafico 8">
            <a:extLst>
              <a:ext uri="{FF2B5EF4-FFF2-40B4-BE49-F238E27FC236}">
                <a16:creationId xmlns:a16="http://schemas.microsoft.com/office/drawing/2014/main" id="{4F56ED58-BF4D-40B4-B12D-401717BFB70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7093470"/>
              </p:ext>
            </p:extLst>
          </p:nvPr>
        </p:nvGraphicFramePr>
        <p:xfrm>
          <a:off x="6096000" y="1124535"/>
          <a:ext cx="5397500" cy="2933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65929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02D1A7D-A1FD-A283-2299-495A71DCA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724" y="188752"/>
            <a:ext cx="10770781" cy="504825"/>
          </a:xfrm>
        </p:spPr>
        <p:txBody>
          <a:bodyPr/>
          <a:lstStyle/>
          <a:p>
            <a:r>
              <a:rPr lang="it-IT" dirty="0"/>
              <a:t>Valutazioni energetiche SISTEMA INTEGRALE CON RECUPERO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Segnaposto contenuto 7">
                <a:extLst>
                  <a:ext uri="{FF2B5EF4-FFF2-40B4-BE49-F238E27FC236}">
                    <a16:creationId xmlns:a16="http://schemas.microsoft.com/office/drawing/2014/main" id="{A152F604-CE9E-8DE5-6EA9-244C459FD4AF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570135755"/>
                  </p:ext>
                </p:extLst>
              </p:nvPr>
            </p:nvGraphicFramePr>
            <p:xfrm>
              <a:off x="7708141" y="572503"/>
              <a:ext cx="3652460" cy="261852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69224">
                      <a:extLst>
                        <a:ext uri="{9D8B030D-6E8A-4147-A177-3AD203B41FA5}">
                          <a16:colId xmlns:a16="http://schemas.microsoft.com/office/drawing/2014/main" val="1704328749"/>
                        </a:ext>
                      </a:extLst>
                    </a:gridCol>
                    <a:gridCol w="858222">
                      <a:extLst>
                        <a:ext uri="{9D8B030D-6E8A-4147-A177-3AD203B41FA5}">
                          <a16:colId xmlns:a16="http://schemas.microsoft.com/office/drawing/2014/main" val="1436762680"/>
                        </a:ext>
                      </a:extLst>
                    </a:gridCol>
                    <a:gridCol w="1125014">
                      <a:extLst>
                        <a:ext uri="{9D8B030D-6E8A-4147-A177-3AD203B41FA5}">
                          <a16:colId xmlns:a16="http://schemas.microsoft.com/office/drawing/2014/main" val="1569347948"/>
                        </a:ext>
                      </a:extLst>
                    </a:gridCol>
                  </a:tblGrid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it-IT" sz="1400" b="1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it-IT" sz="1400" b="1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𝑸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𝑪𝑬𝑫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𝒌𝑾</m:t>
                                </m:r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560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46372785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𝑬</m:t>
                                </m:r>
                                <m:sSub>
                                  <m:sSubPr>
                                    <m:ctrlP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𝒕𝒐𝒕</m:t>
                                    </m:r>
                                  </m:sub>
                                </m:sSub>
                                <m:r>
                                  <a:rPr lang="it-IT" sz="1400" b="1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𝒄𝒐𝒏</m:t>
                                </m:r>
                                <m:r>
                                  <a:rPr lang="it-IT" sz="1400" b="1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lang="it-IT" sz="1400" b="1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𝒂𝒖𝒙</m:t>
                                </m:r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𝑴𝑾𝒉</m:t>
                                </m:r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230,45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4702400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𝒄𝒐𝒔𝒕</m:t>
                                </m:r>
                                <m:sSub>
                                  <m:sSubPr>
                                    <m:ctrlP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𝒊</m:t>
                                    </m:r>
                                  </m:e>
                                  <m:sub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𝑬𝑬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𝒆𝒖𝒓𝒐</m:t>
                                </m:r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49547,40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0185356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𝒆𝒏𝒆𝒓𝒈𝒊𝒂</m:t>
                                </m:r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𝒑𝒓𝒊𝒎𝒂𝒓𝒊𝒂</m:t>
                                </m:r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𝑴𝑾𝒉</m:t>
                                </m:r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557,70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2738074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𝒆𝒎𝒊𝒔𝒔𝒊𝒐𝒏𝒊</m:t>
                                </m:r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𝑪</m:t>
                                </m:r>
                                <m:sSub>
                                  <m:sSubPr>
                                    <m:ctrlP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𝑶</m:t>
                                    </m:r>
                                  </m:e>
                                  <m:sub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400" b="1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𝑪</m:t>
                                    </m:r>
                                    <m:sSub>
                                      <m:sSubPr>
                                        <m:ctrlPr>
                                          <a:rPr lang="it-IT" sz="1400" b="1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400" b="1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  <m:t>𝑶</m:t>
                                        </m:r>
                                      </m:e>
                                      <m:sub>
                                        <m:r>
                                          <a:rPr lang="it-IT" sz="1400" b="1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59,27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69663901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it-IT" sz="1400" b="1" i="1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𝒓𝒆𝒄𝒖𝒑𝒆𝒓𝒐</m:t>
                                </m:r>
                              </m:oMath>
                            </m:oMathPara>
                          </a14:m>
                          <a:endParaRPr lang="it-IT" sz="1400" b="1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~100%</a:t>
                          </a: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08615948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𝒄𝒐𝒑𝒆𝒓𝒕𝒖𝒓𝒂</m:t>
                                </m:r>
                                <m:r>
                                  <a:rPr lang="it-IT" sz="1400" b="1" i="1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</m:t>
                                </m:r>
                                <m:r>
                                  <a:rPr lang="it-IT" sz="1400" b="1" i="1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𝑪𝑬𝑫</m:t>
                                </m:r>
                              </m:oMath>
                            </m:oMathPara>
                          </a14:m>
                          <a:endParaRPr lang="it-IT" sz="1400" b="1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98%</a:t>
                          </a: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1734544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𝑬𝑬</m:t>
                                </m:r>
                                <m:sSub>
                                  <m:sSubPr>
                                    <m:ctrlP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𝒔𝒊𝒔𝒕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9,68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96921558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𝑻𝑬</m:t>
                                </m:r>
                                <m:sSub>
                                  <m:sSubPr>
                                    <m:ctrlP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it-IT" sz="14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𝒔𝒊𝒔𝒕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14,28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9490095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𝑷𝑼</m:t>
                                </m:r>
                                <m:sSub>
                                  <m:sSubPr>
                                    <m:ctrlPr>
                                      <a:rPr lang="it-IT" sz="1400" b="1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it-IT" sz="1400" b="1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𝒊𝒏𝒗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 b="1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1,14</a:t>
                          </a: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8435790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𝑬𝑹</m:t>
                                </m:r>
                                <m:sSub>
                                  <m:sSubPr>
                                    <m:ctrlPr>
                                      <a:rPr lang="it-IT" sz="1400" b="1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it-IT" sz="1400" b="1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𝒊𝒏𝒗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 b="1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0,67</a:t>
                          </a: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11684909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400" b="1" i="1" dirty="0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𝑬𝑹</m:t>
                                </m:r>
                                <m:sSub>
                                  <m:sSubPr>
                                    <m:ctrlPr>
                                      <a:rPr lang="it-IT" sz="1400" b="1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400" b="1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𝑭</m:t>
                                    </m:r>
                                  </m:e>
                                  <m:sub>
                                    <m:r>
                                      <a:rPr lang="it-IT" sz="1400" b="1" i="1" dirty="0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𝒊𝒏𝒗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400" b="1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0,41</a:t>
                          </a: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0046198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Segnaposto contenuto 7">
                <a:extLst>
                  <a:ext uri="{FF2B5EF4-FFF2-40B4-BE49-F238E27FC236}">
                    <a16:creationId xmlns:a16="http://schemas.microsoft.com/office/drawing/2014/main" id="{A152F604-CE9E-8DE5-6EA9-244C459FD4AF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  <p:extLst>
                  <p:ext uri="{D42A27DB-BD31-4B8C-83A1-F6EECF244321}">
                    <p14:modId xmlns:p14="http://schemas.microsoft.com/office/powerpoint/2010/main" val="570135755"/>
                  </p:ext>
                </p:extLst>
              </p:nvPr>
            </p:nvGraphicFramePr>
            <p:xfrm>
              <a:off x="7708141" y="572503"/>
              <a:ext cx="3652460" cy="2618526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669224">
                      <a:extLst>
                        <a:ext uri="{9D8B030D-6E8A-4147-A177-3AD203B41FA5}">
                          <a16:colId xmlns:a16="http://schemas.microsoft.com/office/drawing/2014/main" val="1704328749"/>
                        </a:ext>
                      </a:extLst>
                    </a:gridCol>
                    <a:gridCol w="858222">
                      <a:extLst>
                        <a:ext uri="{9D8B030D-6E8A-4147-A177-3AD203B41FA5}">
                          <a16:colId xmlns:a16="http://schemas.microsoft.com/office/drawing/2014/main" val="1436762680"/>
                        </a:ext>
                      </a:extLst>
                    </a:gridCol>
                    <a:gridCol w="1125014">
                      <a:extLst>
                        <a:ext uri="{9D8B030D-6E8A-4147-A177-3AD203B41FA5}">
                          <a16:colId xmlns:a16="http://schemas.microsoft.com/office/drawing/2014/main" val="1569347948"/>
                        </a:ext>
                      </a:extLst>
                    </a:gridCol>
                  </a:tblGrid>
                  <a:tr h="221488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22222" r="-119343" b="-11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4326" t="-22222" r="-131915" b="-11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560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46372785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122222" r="-119343" b="-10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l="-194326" t="-122222" r="-131915" b="-10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230,45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4702400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222222" r="-119343" b="-9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4326" t="-222222" r="-131915" b="-9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49547,40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30185356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331429" r="-119343" b="-8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4326" t="-331429" r="-131915" b="-87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557,70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052738074"/>
                      </a:ext>
                    </a:extLst>
                  </a:tr>
                  <a:tr h="231648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387179" r="-119343" b="-6820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997" marR="2199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l="-194326" t="-387179" r="-131915" b="-6820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59,27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997" marR="21997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69663901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542857" r="-119343" b="-66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~100%</a:t>
                          </a: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808615948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625000" r="-119343" b="-54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98%</a:t>
                          </a: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71734544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745714" r="-119343" b="-45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9,68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96921558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3"/>
                          <a:stretch>
                            <a:fillRect t="-822222" r="-119343" b="-3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b="1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14,28</a:t>
                          </a: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9490095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922222" r="-119343" b="-24444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1,14</a:t>
                          </a: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518435790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1051429" r="-119343" b="-15142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0,67</a:t>
                          </a: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11684909"/>
                      </a:ext>
                    </a:extLst>
                  </a:tr>
                  <a:tr h="21653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3"/>
                          <a:stretch>
                            <a:fillRect t="-1119444" r="-119343" b="-4722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endParaRPr lang="it-IT" sz="14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44450" marR="44450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4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a:t>0,41</a:t>
                          </a:r>
                        </a:p>
                      </a:txBody>
                      <a:tcPr marL="44450" marR="44450" marT="0" marB="0" anchor="ctr">
                        <a:lnL w="12700" cap="flat" cmpd="sng" algn="ctr">
                          <a:solidFill>
                            <a:srgbClr val="A2D09A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900461981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E1A48CE-67C4-2947-8F59-FF6878D48E73}"/>
                  </a:ext>
                </a:extLst>
              </p:cNvPr>
              <p:cNvSpPr txBox="1"/>
              <p:nvPr/>
            </p:nvSpPr>
            <p:spPr>
              <a:xfrm>
                <a:off x="4884002" y="3183008"/>
                <a:ext cx="2016224" cy="5334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𝑇𝐸𝑅</m:t>
                      </m:r>
                      <m:r>
                        <a:rPr lang="it-IT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𝐶𝐸𝐷</m:t>
                              </m:r>
                            </m:sub>
                          </m:sSub>
                          <m:r>
                            <a:rPr lang="it-IT" sz="1400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𝑇𝑅</m:t>
                              </m:r>
                            </m:sub>
                          </m:sSub>
                        </m:num>
                        <m:den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1E1A48CE-67C4-2947-8F59-FF6878D48E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4002" y="3183008"/>
                <a:ext cx="2016224" cy="53341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8EAC3911-8798-FE02-00C8-A722E83E1BEC}"/>
                  </a:ext>
                </a:extLst>
              </p:cNvPr>
              <p:cNvSpPr txBox="1"/>
              <p:nvPr/>
            </p:nvSpPr>
            <p:spPr>
              <a:xfrm>
                <a:off x="3091056" y="3157034"/>
                <a:ext cx="1921675" cy="5334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𝐸𝐸𝑅</m:t>
                      </m:r>
                      <m:r>
                        <a:rPr lang="it-IT" sz="1400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𝐶𝐸𝐷</m:t>
                              </m:r>
                            </m:sub>
                          </m:sSub>
                        </m:num>
                        <m:den>
                          <m:r>
                            <a:rPr lang="it-IT" sz="14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sSub>
                            <m:sSubPr>
                              <m:ctrlP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it-IT" sz="14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𝑡𝑜𝑡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it-IT" sz="14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8EAC3911-8798-FE02-00C8-A722E83E1B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1056" y="3157034"/>
                <a:ext cx="1921675" cy="53341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itolo 1">
            <a:extLst>
              <a:ext uri="{FF2B5EF4-FFF2-40B4-BE49-F238E27FC236}">
                <a16:creationId xmlns:a16="http://schemas.microsoft.com/office/drawing/2014/main" id="{E8CDEF92-567F-BC38-76C9-6141F1F2FC60}"/>
              </a:ext>
            </a:extLst>
          </p:cNvPr>
          <p:cNvSpPr txBox="1">
            <a:spLocks/>
          </p:cNvSpPr>
          <p:nvPr/>
        </p:nvSpPr>
        <p:spPr bwMode="auto">
          <a:xfrm>
            <a:off x="2135560" y="623786"/>
            <a:ext cx="3564367" cy="37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eaLnBrk="1" hangingPunct="1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it-IT" sz="1800" dirty="0">
                <a:solidFill>
                  <a:srgbClr val="000000"/>
                </a:solidFill>
              </a:rPr>
              <a:t>Indicatori di efficienza</a:t>
            </a:r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id="{E7403B64-C3D8-369A-AC08-2DDD67630C8E}"/>
              </a:ext>
            </a:extLst>
          </p:cNvPr>
          <p:cNvSpPr txBox="1">
            <a:spLocks/>
          </p:cNvSpPr>
          <p:nvPr/>
        </p:nvSpPr>
        <p:spPr bwMode="auto">
          <a:xfrm>
            <a:off x="215836" y="3191029"/>
            <a:ext cx="3564367" cy="37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rgbClr val="8BC581"/>
              </a:buClr>
              <a:buFont typeface="Arial" panose="020B0604020202020204" pitchFamily="34" charset="0"/>
              <a:buChar char="→"/>
            </a:pPr>
            <a:r>
              <a:rPr lang="it-IT" sz="1600" b="0" dirty="0">
                <a:solidFill>
                  <a:srgbClr val="000000"/>
                </a:solidFill>
              </a:rPr>
              <a:t>Impianto di raffreddamento</a:t>
            </a:r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7F45F47E-EB16-C8EB-1D4A-0BD3F7770610}"/>
              </a:ext>
            </a:extLst>
          </p:cNvPr>
          <p:cNvSpPr txBox="1">
            <a:spLocks/>
          </p:cNvSpPr>
          <p:nvPr/>
        </p:nvSpPr>
        <p:spPr bwMode="auto">
          <a:xfrm>
            <a:off x="2330385" y="920943"/>
            <a:ext cx="3564367" cy="378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Clr>
                <a:srgbClr val="6EB662"/>
              </a:buClr>
              <a:buFont typeface="Arial" panose="020B0604020202020204" pitchFamily="34" charset="0"/>
              <a:buChar char="→"/>
            </a:pPr>
            <a:r>
              <a:rPr lang="it-IT" sz="1600" b="0" dirty="0">
                <a:solidFill>
                  <a:srgbClr val="000000"/>
                </a:solidFill>
              </a:rPr>
              <a:t>Data center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894DFE4-E61D-2B68-DFE8-298EEB848585}"/>
                  </a:ext>
                </a:extLst>
              </p:cNvPr>
              <p:cNvSpPr txBox="1"/>
              <p:nvPr/>
            </p:nvSpPr>
            <p:spPr>
              <a:xfrm>
                <a:off x="2495601" y="1271460"/>
                <a:ext cx="4127603" cy="449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8BC581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𝑃𝑈𝐸</m:t>
                    </m:r>
                    <m:r>
                      <a:rPr lang="it-IT" sz="16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𝐶𝑜𝑜𝑙𝑖𝑛𝑔</m:t>
                        </m:r>
                        <m:r>
                          <a:rPr lang="it-IT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𝑃𝑜𝑤𝑒𝑟</m:t>
                        </m:r>
                        <m:r>
                          <a:rPr lang="it-IT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𝐿𝑖𝑔h𝑡𝑖𝑛𝑔</m:t>
                        </m:r>
                        <m:r>
                          <a:rPr lang="it-IT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𝐼𝑇</m:t>
                        </m:r>
                      </m:num>
                      <m:den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𝐼𝑇</m:t>
                        </m:r>
                      </m:den>
                    </m:f>
                  </m:oMath>
                </a14:m>
                <a:endParaRPr lang="it-IT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F894DFE4-E61D-2B68-DFE8-298EEB8485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5601" y="1271460"/>
                <a:ext cx="4127603" cy="449226"/>
              </a:xfrm>
              <a:prstGeom prst="rect">
                <a:avLst/>
              </a:prstGeom>
              <a:blipFill>
                <a:blip r:embed="rId6"/>
                <a:stretch>
                  <a:fillRect l="-591" b="-13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E7C66900-4CED-FC2E-FC4B-1F7C62A1F95C}"/>
                  </a:ext>
                </a:extLst>
              </p:cNvPr>
              <p:cNvSpPr txBox="1"/>
              <p:nvPr/>
            </p:nvSpPr>
            <p:spPr>
              <a:xfrm>
                <a:off x="2623902" y="2646772"/>
                <a:ext cx="2448272" cy="470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Clr>
                    <a:srgbClr val="8BC581"/>
                  </a:buClr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it-IT" sz="16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𝐸𝑅𝐹</m:t>
                    </m:r>
                    <m:r>
                      <a:rPr lang="it-IT" sz="1600" i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𝑅𝑒𝑢𝑠𝑒</m:t>
                        </m:r>
                        <m:r>
                          <a:rPr lang="it-IT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𝐸𝑛𝑒𝑟𝑔𝑦</m:t>
                        </m:r>
                      </m:num>
                      <m:den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𝑇𝑜𝑡𝑎𝑙</m:t>
                        </m:r>
                        <m:r>
                          <a:rPr lang="it-IT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it-IT" sz="1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𝐸𝑛𝑒𝑟𝑔𝑦</m:t>
                        </m:r>
                        <m:r>
                          <a:rPr lang="it-IT" sz="1600" i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endParaRPr lang="it-IT" sz="16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E7C66900-4CED-FC2E-FC4B-1F7C62A1F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902" y="2646772"/>
                <a:ext cx="2448272" cy="470000"/>
              </a:xfrm>
              <a:prstGeom prst="rect">
                <a:avLst/>
              </a:prstGeom>
              <a:blipFill>
                <a:blip r:embed="rId7"/>
                <a:stretch>
                  <a:fillRect l="-995" b="-38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Segnaposto piè di pagina 5">
            <a:extLst>
              <a:ext uri="{FF2B5EF4-FFF2-40B4-BE49-F238E27FC236}">
                <a16:creationId xmlns:a16="http://schemas.microsoft.com/office/drawing/2014/main" id="{DAB08DA7-4062-A301-896A-65774EE6E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3819" y="6217017"/>
            <a:ext cx="5072473" cy="644378"/>
          </a:xfrm>
          <a:noFill/>
          <a:ln>
            <a:noFill/>
          </a:ln>
        </p:spPr>
        <p:txBody>
          <a:bodyPr/>
          <a:lstStyle/>
          <a:p>
            <a:pPr algn="ctr"/>
            <a:r>
              <a:rPr lang="it-IT" altLang="it-IT" dirty="0">
                <a:solidFill>
                  <a:schemeClr val="bg1">
                    <a:lumMod val="95000"/>
                  </a:schemeClr>
                </a:solidFill>
              </a:rPr>
              <a:t>Modellizzazione e analisi energetica del sistema di raffreddamento con recupero di calore di un data center presso i LNF-INFN </a:t>
            </a:r>
          </a:p>
        </p:txBody>
      </p:sp>
      <p:sp>
        <p:nvSpPr>
          <p:cNvPr id="39" name="Segnaposto data 53">
            <a:extLst>
              <a:ext uri="{FF2B5EF4-FFF2-40B4-BE49-F238E27FC236}">
                <a16:creationId xmlns:a16="http://schemas.microsoft.com/office/drawing/2014/main" id="{E07D9C6D-A2F3-17BA-3A61-8FCE2C158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3966" y="6466061"/>
            <a:ext cx="1905000" cy="457200"/>
          </a:xfrm>
        </p:spPr>
        <p:txBody>
          <a:bodyPr/>
          <a:lstStyle/>
          <a:p>
            <a:r>
              <a:rPr lang="it-IT" altLang="it-IT" dirty="0">
                <a:solidFill>
                  <a:schemeClr val="bg1">
                    <a:lumMod val="95000"/>
                  </a:schemeClr>
                </a:solidFill>
              </a:rPr>
              <a:t>22/05/2025</a:t>
            </a:r>
          </a:p>
        </p:txBody>
      </p:sp>
      <p:graphicFrame>
        <p:nvGraphicFramePr>
          <p:cNvPr id="4" name="Grafico 3">
            <a:extLst>
              <a:ext uri="{FF2B5EF4-FFF2-40B4-BE49-F238E27FC236}">
                <a16:creationId xmlns:a16="http://schemas.microsoft.com/office/drawing/2014/main" id="{89BC205A-ECEB-B129-BE0B-CAE586BC57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45428118"/>
              </p:ext>
            </p:extLst>
          </p:nvPr>
        </p:nvGraphicFramePr>
        <p:xfrm>
          <a:off x="275451" y="3581936"/>
          <a:ext cx="4222800" cy="243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4829" name="Picture 13">
            <a:extLst>
              <a:ext uri="{FF2B5EF4-FFF2-40B4-BE49-F238E27FC236}">
                <a16:creationId xmlns:a16="http://schemas.microsoft.com/office/drawing/2014/main" id="{BBE52CA5-2261-05F1-F18C-05DFDC60B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5506" y="6086632"/>
            <a:ext cx="2229325" cy="74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FD76E5C-EC83-F07E-E32E-E1311EC3D973}"/>
              </a:ext>
            </a:extLst>
          </p:cNvPr>
          <p:cNvSpPr txBox="1"/>
          <p:nvPr/>
        </p:nvSpPr>
        <p:spPr>
          <a:xfrm>
            <a:off x="7578970" y="6277706"/>
            <a:ext cx="6214904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it-IT" sz="1400" dirty="0">
                <a:solidFill>
                  <a:schemeClr val="bg1">
                    <a:lumMod val="95000"/>
                  </a:schemeClr>
                </a:solidFill>
              </a:rPr>
              <a:t>Candidata:</a:t>
            </a:r>
          </a:p>
          <a:p>
            <a:r>
              <a:rPr lang="it-IT" sz="1400" dirty="0">
                <a:solidFill>
                  <a:schemeClr val="bg1">
                    <a:lumMod val="95000"/>
                  </a:schemeClr>
                </a:solidFill>
              </a:rPr>
              <a:t>Licia Pennacchia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5E22AFF-5FF3-8D3F-FD2C-D83F6D1F7A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73623"/>
            <a:ext cx="2470938" cy="18304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Segnaposto contenuto 8">
                <a:extLst>
                  <a:ext uri="{FF2B5EF4-FFF2-40B4-BE49-F238E27FC236}">
                    <a16:creationId xmlns:a16="http://schemas.microsoft.com/office/drawing/2014/main" id="{C6718876-4248-AA6B-BFC5-4B6FBFCAE29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08648236"/>
                  </p:ext>
                </p:extLst>
              </p:nvPr>
            </p:nvGraphicFramePr>
            <p:xfrm>
              <a:off x="6626521" y="4109890"/>
              <a:ext cx="4172445" cy="168768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43112">
                      <a:extLst>
                        <a:ext uri="{9D8B030D-6E8A-4147-A177-3AD203B41FA5}">
                          <a16:colId xmlns:a16="http://schemas.microsoft.com/office/drawing/2014/main" val="1881750738"/>
                        </a:ext>
                      </a:extLst>
                    </a:gridCol>
                    <a:gridCol w="596659">
                      <a:extLst>
                        <a:ext uri="{9D8B030D-6E8A-4147-A177-3AD203B41FA5}">
                          <a16:colId xmlns:a16="http://schemas.microsoft.com/office/drawing/2014/main" val="3026802706"/>
                        </a:ext>
                      </a:extLst>
                    </a:gridCol>
                    <a:gridCol w="843668">
                      <a:extLst>
                        <a:ext uri="{9D8B030D-6E8A-4147-A177-3AD203B41FA5}">
                          <a16:colId xmlns:a16="http://schemas.microsoft.com/office/drawing/2014/main" val="2659680369"/>
                        </a:ext>
                      </a:extLst>
                    </a:gridCol>
                    <a:gridCol w="844503">
                      <a:extLst>
                        <a:ext uri="{9D8B030D-6E8A-4147-A177-3AD203B41FA5}">
                          <a16:colId xmlns:a16="http://schemas.microsoft.com/office/drawing/2014/main" val="365562388"/>
                        </a:ext>
                      </a:extLst>
                    </a:gridCol>
                    <a:gridCol w="844503">
                      <a:extLst>
                        <a:ext uri="{9D8B030D-6E8A-4147-A177-3AD203B41FA5}">
                          <a16:colId xmlns:a16="http://schemas.microsoft.com/office/drawing/2014/main" val="1355492221"/>
                        </a:ext>
                      </a:extLst>
                    </a:gridCol>
                  </a:tblGrid>
                  <a:tr h="201679">
                    <a:tc>
                      <a:txBody>
                        <a:bodyPr/>
                        <a:lstStyle/>
                        <a:p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b="1" dirty="0" err="1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convenz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b="1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REC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b="1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risparmio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41528852"/>
                      </a:ext>
                    </a:extLst>
                  </a:tr>
                  <a:tr h="24418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𝑬</m:t>
                                </m:r>
                                <m:sSub>
                                  <m:sSubPr>
                                    <m:ctrlP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𝑬</m:t>
                                    </m:r>
                                  </m:e>
                                  <m:sub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𝒕𝒐𝒕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𝑴𝑾</m:t>
                                </m:r>
                                <m:sSub>
                                  <m:sSubPr>
                                    <m:ctrlP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𝒉</m:t>
                                    </m:r>
                                  </m:e>
                                  <m:sub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𝒆𝒍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395,35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205,55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189,80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1825661"/>
                      </a:ext>
                    </a:extLst>
                  </a:tr>
                  <a:tr h="24418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𝑬𝒏</m:t>
                                </m:r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𝑷𝒓𝒊𝒎𝒂𝒓𝒊𝒂</m:t>
                                </m:r>
                              </m:oMath>
                            </m:oMathPara>
                          </a14:m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𝑴𝑾𝒉</m:t>
                                </m:r>
                              </m:oMath>
                            </m:oMathPara>
                          </a14:m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956,75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497,44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459,31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3087635"/>
                      </a:ext>
                    </a:extLst>
                  </a:tr>
                  <a:tr h="265109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𝒆𝒎𝒊𝒔𝒔𝒊𝒐𝒏𝒊</m:t>
                                </m:r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 </m:t>
                                </m:r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𝑪</m:t>
                                </m:r>
                                <m:sSub>
                                  <m:sSubPr>
                                    <m:ctrlP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𝑶</m:t>
                                    </m:r>
                                  </m:e>
                                  <m:sub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it-IT" sz="1200" b="1" i="1" smtClean="0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𝒕</m:t>
                                    </m:r>
                                  </m:e>
                                  <m:sub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𝑪</m:t>
                                    </m:r>
                                    <m:sSub>
                                      <m:sSubPr>
                                        <m:ctrlPr>
                                          <a:rPr lang="it-IT" sz="1200" b="1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it-IT" sz="1200" b="1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  <m:t>𝑶</m:t>
                                        </m:r>
                                      </m:e>
                                      <m:sub>
                                        <m:r>
                                          <a:rPr lang="it-IT" sz="1200" b="1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Calibri" panose="020F0502020204030204" pitchFamily="34" charset="0"/>
                                          </a:rPr>
                                          <m:t>𝟐</m:t>
                                        </m:r>
                                      </m:sub>
                                    </m:sSub>
                                  </m:sub>
                                </m:sSub>
                              </m:oMath>
                            </m:oMathPara>
                          </a14:m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101,68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52,87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48,82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3810779"/>
                      </a:ext>
                    </a:extLst>
                  </a:tr>
                  <a:tr h="24418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𝒄𝒐𝒔𝒕𝒊</m:t>
                                </m:r>
                              </m:oMath>
                            </m:oMathPara>
                          </a14:m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𝒆𝒖𝒓𝒐</m:t>
                                </m:r>
                              </m:oMath>
                            </m:oMathPara>
                          </a14:m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85.000,29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44.193,90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40.806,39 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65843213"/>
                      </a:ext>
                    </a:extLst>
                  </a:tr>
                  <a:tr h="24418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Calibri" panose="020F0502020204030204" pitchFamily="34" charset="0"/>
                                  </a:rPr>
                                  <m:t>𝑬𝑬</m:t>
                                </m:r>
                                <m:sSub>
                                  <m:sSubPr>
                                    <m:ctrlP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Calibri" panose="020F0502020204030204" pitchFamily="34" charset="0"/>
                                      </a:rPr>
                                      <m:t>𝒔𝒊𝒔𝒕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5,64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11,40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55745696"/>
                      </a:ext>
                    </a:extLst>
                  </a:tr>
                  <a:tr h="244180"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200" b="1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𝑻𝑬</m:t>
                                </m:r>
                                <m:sSub>
                                  <m:sSubPr>
                                    <m:ctrlP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𝑹</m:t>
                                    </m:r>
                                  </m:e>
                                  <m:sub>
                                    <m:r>
                                      <a:rPr lang="it-IT" sz="1200" b="1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𝒔𝒊𝒔𝒕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12,84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16,01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6870906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Segnaposto contenuto 8">
                <a:extLst>
                  <a:ext uri="{FF2B5EF4-FFF2-40B4-BE49-F238E27FC236}">
                    <a16:creationId xmlns:a16="http://schemas.microsoft.com/office/drawing/2014/main" id="{C6718876-4248-AA6B-BFC5-4B6FBFCAE296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1608648236"/>
                  </p:ext>
                </p:extLst>
              </p:nvPr>
            </p:nvGraphicFramePr>
            <p:xfrm>
              <a:off x="6626521" y="4109890"/>
              <a:ext cx="4172445" cy="1687688"/>
            </p:xfrm>
            <a:graphic>
              <a:graphicData uri="http://schemas.openxmlformats.org/drawingml/2006/table">
                <a:tbl>
                  <a:tblPr firstRow="1" firstCol="1" bandRow="1"/>
                  <a:tblGrid>
                    <a:gridCol w="1043112">
                      <a:extLst>
                        <a:ext uri="{9D8B030D-6E8A-4147-A177-3AD203B41FA5}">
                          <a16:colId xmlns:a16="http://schemas.microsoft.com/office/drawing/2014/main" val="1881750738"/>
                        </a:ext>
                      </a:extLst>
                    </a:gridCol>
                    <a:gridCol w="596659">
                      <a:extLst>
                        <a:ext uri="{9D8B030D-6E8A-4147-A177-3AD203B41FA5}">
                          <a16:colId xmlns:a16="http://schemas.microsoft.com/office/drawing/2014/main" val="3026802706"/>
                        </a:ext>
                      </a:extLst>
                    </a:gridCol>
                    <a:gridCol w="843668">
                      <a:extLst>
                        <a:ext uri="{9D8B030D-6E8A-4147-A177-3AD203B41FA5}">
                          <a16:colId xmlns:a16="http://schemas.microsoft.com/office/drawing/2014/main" val="2659680369"/>
                        </a:ext>
                      </a:extLst>
                    </a:gridCol>
                    <a:gridCol w="844503">
                      <a:extLst>
                        <a:ext uri="{9D8B030D-6E8A-4147-A177-3AD203B41FA5}">
                          <a16:colId xmlns:a16="http://schemas.microsoft.com/office/drawing/2014/main" val="365562388"/>
                        </a:ext>
                      </a:extLst>
                    </a:gridCol>
                    <a:gridCol w="844503">
                      <a:extLst>
                        <a:ext uri="{9D8B030D-6E8A-4147-A177-3AD203B41FA5}">
                          <a16:colId xmlns:a16="http://schemas.microsoft.com/office/drawing/2014/main" val="1355492221"/>
                        </a:ext>
                      </a:extLst>
                    </a:gridCol>
                  </a:tblGrid>
                  <a:tr h="201679">
                    <a:tc>
                      <a:txBody>
                        <a:bodyPr/>
                        <a:lstStyle/>
                        <a:p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b="1" dirty="0" err="1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convenz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b="1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REC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b="1" dirty="0">
                              <a:solidFill>
                                <a:srgbClr val="000000"/>
                              </a:solidFill>
                              <a:effectLst/>
                              <a:latin typeface="Palatino Linotype" panose="02040502050505030304" pitchFamily="18" charset="0"/>
                              <a:ea typeface="Times New Roman" panose="02020603050405020304" pitchFamily="18" charset="0"/>
                              <a:cs typeface="Calibri" panose="020F0502020204030204" pitchFamily="34" charset="0"/>
                            </a:rPr>
                            <a:t>risparmio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641528852"/>
                      </a:ext>
                    </a:extLst>
                  </a:tr>
                  <a:tr h="2441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11"/>
                          <a:stretch>
                            <a:fillRect t="-100000" r="-301170" b="-5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11"/>
                          <a:stretch>
                            <a:fillRect l="-174490" t="-100000" r="-425510" b="-537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395,35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205,55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189,80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highlight>
                              <a:srgbClr val="FFFF00"/>
                            </a:highlight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531825661"/>
                      </a:ext>
                    </a:extLst>
                  </a:tr>
                  <a:tr h="2441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11"/>
                          <a:stretch>
                            <a:fillRect t="-195122" r="-301170" b="-424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11"/>
                          <a:stretch>
                            <a:fillRect l="-174490" t="-195122" r="-425510" b="-42439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956,75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497,44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459,31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253087635"/>
                      </a:ext>
                    </a:extLst>
                  </a:tr>
                  <a:tr h="265109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11"/>
                          <a:stretch>
                            <a:fillRect t="-281395" r="-301170" b="-30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11"/>
                          <a:stretch>
                            <a:fillRect l="-174490" t="-281395" r="-425510" b="-3046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101,68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52,87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48,82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923810779"/>
                      </a:ext>
                    </a:extLst>
                  </a:tr>
                  <a:tr h="2441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t="-400000" r="-301170" b="-2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11"/>
                          <a:stretch>
                            <a:fillRect l="-174490" t="-400000" r="-425510" b="-2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85.000,29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44.193,90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40.806,39 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265843213"/>
                      </a:ext>
                    </a:extLst>
                  </a:tr>
                  <a:tr h="2441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blipFill>
                          <a:blip r:embed="rId11"/>
                          <a:stretch>
                            <a:fillRect t="-512500" r="-301170" b="-1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5,64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11,40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355745696"/>
                      </a:ext>
                    </a:extLst>
                  </a:tr>
                  <a:tr h="244180"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>
                          <a:blip r:embed="rId11"/>
                          <a:stretch>
                            <a:fillRect t="-612500" r="-301170" b="-25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b="1" dirty="0">
                              <a:solidFill>
                                <a:srgbClr val="000000"/>
                              </a:solidFill>
                              <a:effectLst/>
                              <a:latin typeface="Times New Roman" panose="020206030504050203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12,84</a:t>
                          </a:r>
                          <a:endParaRPr lang="it-IT" sz="120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 w="12700" cap="flat" cmpd="sng" algn="ctr">
                          <a:solidFill>
                            <a:srgbClr val="000000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16,01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buNone/>
                          </a:pPr>
                          <a:r>
                            <a:rPr lang="it-IT" sz="1200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 </a:t>
                          </a:r>
                          <a:endParaRPr lang="it-IT" sz="1200" dirty="0">
                            <a:solidFill>
                              <a:srgbClr val="000000"/>
                            </a:solidFill>
                            <a:effectLst/>
                            <a:latin typeface="Palatino Linotype" panose="020405020505050303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21777" marR="21777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36870906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8782EA6C-7E39-CA0D-2CA0-0655C9BCFDE2}"/>
              </a:ext>
            </a:extLst>
          </p:cNvPr>
          <p:cNvSpPr txBox="1"/>
          <p:nvPr/>
        </p:nvSpPr>
        <p:spPr>
          <a:xfrm>
            <a:off x="6492076" y="3682325"/>
            <a:ext cx="5223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Confronto con sistema separato di raffreddamento + riscaldamento edifici con pompa di calore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4EFF857-ADD9-EAE4-FD24-BD4CD505955C}"/>
              </a:ext>
            </a:extLst>
          </p:cNvPr>
          <p:cNvSpPr txBox="1"/>
          <p:nvPr/>
        </p:nvSpPr>
        <p:spPr>
          <a:xfrm>
            <a:off x="6785522" y="3226320"/>
            <a:ext cx="44021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/>
              <a:t>Energia fornita al teleriscaldamento: 1059 MWh/anno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612DD14-9F1D-FE6A-C1C8-6B5AF8EB90C3}"/>
                  </a:ext>
                </a:extLst>
              </p:cNvPr>
              <p:cNvSpPr txBox="1"/>
              <p:nvPr/>
            </p:nvSpPr>
            <p:spPr>
              <a:xfrm>
                <a:off x="2623902" y="1957901"/>
                <a:ext cx="5024936" cy="558486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>
                  <a:buClr>
                    <a:srgbClr val="8BC58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1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𝑬𝑹𝑬</m:t>
                      </m:r>
                      <m:r>
                        <a:rPr lang="it-IT" sz="1600" b="1" i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𝑪𝒐𝒐𝒍𝒊𝒏𝒈</m:t>
                          </m:r>
                          <m:r>
                            <a:rPr lang="it-IT" sz="16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𝑷𝒐𝒘𝒆𝒓</m:t>
                          </m:r>
                          <m:r>
                            <a:rPr lang="it-IT" sz="16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𝑳𝒊𝒈𝒉𝒕𝒊𝒏𝒈</m:t>
                          </m:r>
                          <m:r>
                            <a:rPr lang="it-IT" sz="16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𝑰𝑻</m:t>
                          </m:r>
                          <m:r>
                            <a:rPr lang="it-IT" sz="1600" b="1" i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𝑹𝒆𝒖𝒔𝒆</m:t>
                          </m:r>
                        </m:num>
                        <m:den>
                          <m:r>
                            <a:rPr lang="it-IT" sz="1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𝑰𝑻</m:t>
                          </m:r>
                        </m:den>
                      </m:f>
                    </m:oMath>
                  </m:oMathPara>
                </a14:m>
                <a:endParaRPr lang="it-IT" sz="1600" b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5612DD14-9F1D-FE6A-C1C8-6B5AF8EB90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3902" y="1957901"/>
                <a:ext cx="5024936" cy="55848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9930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A593F5-C6D4-F94E-24F8-E6BF9925D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897" y="278928"/>
            <a:ext cx="10515600" cy="1325563"/>
          </a:xfrm>
        </p:spPr>
        <p:txBody>
          <a:bodyPr/>
          <a:lstStyle/>
          <a:p>
            <a:r>
              <a:rPr lang="it-IT" dirty="0" err="1"/>
              <a:t>Cooling</a:t>
            </a:r>
            <a:r>
              <a:rPr lang="it-IT" dirty="0"/>
              <a:t> DLC: considerazioni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AEEE8A-7E4B-CDE3-F2DC-6A06DF2EA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527" y="1968922"/>
            <a:ext cx="3435035" cy="1593103"/>
          </a:xfrm>
        </p:spPr>
        <p:txBody>
          <a:bodyPr>
            <a:normAutofit/>
          </a:bodyPr>
          <a:lstStyle/>
          <a:p>
            <a:pPr lvl="1"/>
            <a:r>
              <a:rPr lang="it-IT" sz="1600" dirty="0"/>
              <a:t>DELL	32-42</a:t>
            </a:r>
          </a:p>
          <a:p>
            <a:pPr lvl="1"/>
            <a:r>
              <a:rPr lang="it-IT" sz="1600" dirty="0"/>
              <a:t>HPE: 	&lt;40°C </a:t>
            </a:r>
          </a:p>
          <a:p>
            <a:pPr lvl="1"/>
            <a:r>
              <a:rPr lang="it-IT" sz="1600" dirty="0"/>
              <a:t>LENOVO 	40-44°C</a:t>
            </a:r>
          </a:p>
          <a:p>
            <a:pPr lvl="1"/>
            <a:r>
              <a:rPr lang="it-IT" sz="1600" dirty="0"/>
              <a:t>IBM 	…no</a:t>
            </a:r>
          </a:p>
          <a:p>
            <a:pPr lvl="1"/>
            <a:r>
              <a:rPr lang="it-IT" sz="1600" dirty="0"/>
              <a:t>Leonardo CINECA: 37-47°C</a:t>
            </a:r>
          </a:p>
          <a:p>
            <a:endParaRPr lang="it-IT" sz="1800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9F837F0-EABC-818E-C356-4F2FF7AA5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13FFF796-19CD-50DA-03EF-0797646B4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F9E89CC8-9E45-89CE-99F0-A4C5C0A1D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D44B-AAEE-4B2E-9559-C7096E9A204A}" type="slidenum">
              <a:rPr lang="it-IT" smtClean="0"/>
              <a:t>24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709DF2B-0C51-8455-F00E-DE2152B4CD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3327" y="1582834"/>
            <a:ext cx="4541822" cy="24354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B84CBE-6324-1837-AE64-5F1A705A7D9B}"/>
              </a:ext>
            </a:extLst>
          </p:cNvPr>
          <p:cNvSpPr txBox="1"/>
          <p:nvPr/>
        </p:nvSpPr>
        <p:spPr>
          <a:xfrm>
            <a:off x="397481" y="1225672"/>
            <a:ext cx="4892274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dirty="0"/>
              <a:t>Temperature di funzionamento lato facility</a:t>
            </a:r>
          </a:p>
          <a:p>
            <a:pPr marL="0" indent="0">
              <a:buNone/>
            </a:pPr>
            <a:r>
              <a:rPr lang="it-IT" dirty="0"/>
              <a:t>Survey di mercato 2024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A77F907A-A1D3-EA85-A044-75F93465E5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481" y="3562025"/>
            <a:ext cx="3308617" cy="275823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61E85202-5D7A-BFE5-9952-2E36EC405ECF}"/>
              </a:ext>
            </a:extLst>
          </p:cNvPr>
          <p:cNvSpPr txBox="1"/>
          <p:nvPr/>
        </p:nvSpPr>
        <p:spPr>
          <a:xfrm>
            <a:off x="397481" y="6427960"/>
            <a:ext cx="322390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ASHRAE TC 9.9 2016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6E7862F9-66BB-8DFC-1664-ECEABF9460CF}"/>
              </a:ext>
            </a:extLst>
          </p:cNvPr>
          <p:cNvSpPr/>
          <p:nvPr/>
        </p:nvSpPr>
        <p:spPr>
          <a:xfrm>
            <a:off x="316871" y="5468293"/>
            <a:ext cx="706171" cy="24622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BE790D4D-56FB-36F8-0D03-4EE6A013B3CA}"/>
              </a:ext>
            </a:extLst>
          </p:cNvPr>
          <p:cNvSpPr txBox="1">
            <a:spLocks/>
          </p:cNvSpPr>
          <p:nvPr/>
        </p:nvSpPr>
        <p:spPr>
          <a:xfrm>
            <a:off x="3820561" y="4097050"/>
            <a:ext cx="6364587" cy="159310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it-IT" sz="1600" dirty="0"/>
              <a:t>SCELTA DI PROGETTO: W40</a:t>
            </a:r>
          </a:p>
          <a:p>
            <a:r>
              <a:rPr lang="it-IT" sz="1800" dirty="0"/>
              <a:t>Utilizzo diretto per teleriscaldamento</a:t>
            </a:r>
          </a:p>
          <a:p>
            <a:r>
              <a:rPr lang="it-IT" sz="1800" dirty="0"/>
              <a:t>Raffreddamento tramite Dry coolers con sezione adiabatica 1+1</a:t>
            </a:r>
          </a:p>
          <a:p>
            <a:r>
              <a:rPr lang="it-IT" sz="1800" dirty="0"/>
              <a:t>La sezione adiabatica assicura i 40 °C anche in condizioni estive severe </a:t>
            </a:r>
          </a:p>
          <a:p>
            <a:r>
              <a:rPr lang="it-IT" sz="1900" dirty="0"/>
              <a:t>Consente un utilizzo anche a temperature inferiori </a:t>
            </a:r>
          </a:p>
          <a:p>
            <a:pPr marL="0" indent="0">
              <a:buNone/>
            </a:pP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716436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503E5D6-19AF-8351-0326-105037C08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Accorgimenti ulteriori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2C2AC0-07E7-CC31-8030-C2AEAE3FB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548" y="1500260"/>
            <a:ext cx="10515600" cy="19287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b="1" dirty="0"/>
              <a:t>Sostenibilità energetica</a:t>
            </a:r>
          </a:p>
          <a:p>
            <a:r>
              <a:rPr lang="it-IT" sz="2000" dirty="0"/>
              <a:t>Cabina e UPS: solo ventilazione forzata</a:t>
            </a:r>
          </a:p>
          <a:p>
            <a:r>
              <a:rPr lang="it-IT" sz="2000" dirty="0"/>
              <a:t>Climatizzato solo il locale batterie (potenza limitata)</a:t>
            </a:r>
          </a:p>
          <a:p>
            <a:r>
              <a:rPr lang="it-IT" sz="2000" dirty="0"/>
              <a:t>Controllo umidità: solo su aria di rinnovo (1000 mc/h, rispetto ai 80.000 mc/h trattati)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E0CFED2-3E01-B669-501C-19B0547FB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A08E936F-E063-DC5D-973A-68CDFEA33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22E63A1-DFE4-F8BE-1396-F5BCEF03C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D44B-AAEE-4B2E-9559-C7096E9A204A}" type="slidenum">
              <a:rPr lang="it-IT" smtClean="0"/>
              <a:t>25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31B3E27-F093-E3EB-AF70-02E636BD271E}"/>
              </a:ext>
            </a:extLst>
          </p:cNvPr>
          <p:cNvSpPr txBox="1"/>
          <p:nvPr/>
        </p:nvSpPr>
        <p:spPr>
          <a:xfrm>
            <a:off x="769374" y="3663256"/>
            <a:ext cx="9593826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/>
              <a:t>Sostenibilità ambientale</a:t>
            </a:r>
            <a:endParaRPr lang="it-IT" dirty="0"/>
          </a:p>
          <a:p>
            <a:r>
              <a:rPr lang="it-IT" dirty="0"/>
              <a:t>Gas Serra: </a:t>
            </a:r>
          </a:p>
          <a:p>
            <a:r>
              <a:rPr lang="it-IT" dirty="0"/>
              <a:t>	refrigeranti con GWP 6 (R1234ze)   (DNSH  PNRR GWP&lt;675)</a:t>
            </a:r>
          </a:p>
          <a:p>
            <a:r>
              <a:rPr lang="it-IT" dirty="0"/>
              <a:t>	Apparecchiature in MT in «aria secca» anziché SF6</a:t>
            </a:r>
          </a:p>
          <a:p>
            <a:endParaRPr lang="it-IT" dirty="0"/>
          </a:p>
          <a:p>
            <a:r>
              <a:rPr lang="it-IT" dirty="0"/>
              <a:t>Applicazione dei principi del </a:t>
            </a:r>
            <a:r>
              <a:rPr lang="it-IT" i="1" dirty="0">
                <a:hlinkClick r:id="rId2"/>
              </a:rPr>
              <a:t>codice di condotta europeo sull'efficienza energetica dei</a:t>
            </a:r>
          </a:p>
          <a:p>
            <a:r>
              <a:rPr lang="it-IT" i="1" dirty="0">
                <a:hlinkClick r:id="rId2"/>
              </a:rPr>
              <a:t>centri di dati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8268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Materiale composito, cemento, Trave, proprietà&#10;&#10;Il contenuto generato dall'IA potrebbe non essere corretto.">
            <a:extLst>
              <a:ext uri="{FF2B5EF4-FFF2-40B4-BE49-F238E27FC236}">
                <a16:creationId xmlns:a16="http://schemas.microsoft.com/office/drawing/2014/main" id="{27B2FC73-C6BD-61ED-5AA6-01F647D8B88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3143" cy="7019925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0E6FB6D4-AAAB-103E-E752-902C22C3B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8"/>
            <a:ext cx="6153150" cy="755749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it-IT" dirty="0"/>
              <a:t>Stato avanzamento lavori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432CCFA-2767-C1FE-F034-87A43B544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05" y="2419731"/>
            <a:ext cx="7197436" cy="3784423"/>
          </a:xfrm>
          <a:solidFill>
            <a:srgbClr val="F2F2F2">
              <a:alpha val="34118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/>
              <a:t>Cantiere edile in corso</a:t>
            </a:r>
          </a:p>
          <a:p>
            <a:pPr marL="0" indent="0">
              <a:buNone/>
            </a:pPr>
            <a:r>
              <a:rPr lang="it-IT" sz="2400" dirty="0"/>
              <a:t>Consegnate buona parte delle apparecchiature:</a:t>
            </a:r>
          </a:p>
          <a:p>
            <a:pPr>
              <a:buFontTx/>
              <a:buChar char="-"/>
            </a:pPr>
            <a:r>
              <a:rPr lang="it-IT" sz="2400" dirty="0"/>
              <a:t>tutte le macchine frigo e DC</a:t>
            </a:r>
          </a:p>
          <a:p>
            <a:pPr>
              <a:buFontTx/>
              <a:buChar char="-"/>
            </a:pPr>
            <a:r>
              <a:rPr lang="it-IT" sz="2400" dirty="0"/>
              <a:t>CRAH</a:t>
            </a:r>
          </a:p>
          <a:p>
            <a:pPr>
              <a:buFontTx/>
              <a:buChar char="-"/>
            </a:pPr>
            <a:r>
              <a:rPr lang="it-IT" sz="2400" dirty="0"/>
              <a:t>Trasformatori </a:t>
            </a:r>
          </a:p>
          <a:p>
            <a:pPr>
              <a:buFontTx/>
              <a:buChar char="-"/>
            </a:pPr>
            <a:r>
              <a:rPr lang="it-IT" sz="2400" dirty="0"/>
              <a:t>Quadro Media tensione</a:t>
            </a:r>
          </a:p>
          <a:p>
            <a:pPr>
              <a:buFontTx/>
              <a:buChar char="-"/>
            </a:pPr>
            <a:r>
              <a:rPr lang="it-IT" sz="2400" dirty="0"/>
              <a:t>UPS e batteria accettati presso il costruttore</a:t>
            </a:r>
          </a:p>
          <a:p>
            <a:pPr>
              <a:buFontTx/>
              <a:buChar char="-"/>
            </a:pPr>
            <a:endParaRPr lang="it-IT" sz="2400" dirty="0"/>
          </a:p>
          <a:p>
            <a:pPr marL="0" indent="0">
              <a:buNone/>
            </a:pPr>
            <a:endParaRPr lang="it-IT" sz="240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688EC95F-2FA2-C607-D366-1CA346EDA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D30B49F-193D-0E1A-8C3A-39B2609B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EF5A5AEF-706B-AED9-11A3-4FD5B6919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D44B-AAEE-4B2E-9559-C7096E9A204A}" type="slidenum">
              <a:rPr lang="it-IT" smtClean="0"/>
              <a:t>26</a:t>
            </a:fld>
            <a:endParaRPr lang="it-IT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BBD4A28A-EC44-D3F5-42CD-C3A5B4EA5329}"/>
              </a:ext>
            </a:extLst>
          </p:cNvPr>
          <p:cNvSpPr txBox="1">
            <a:spLocks/>
          </p:cNvSpPr>
          <p:nvPr/>
        </p:nvSpPr>
        <p:spPr>
          <a:xfrm>
            <a:off x="5836603" y="1218071"/>
            <a:ext cx="6355397" cy="2085567"/>
          </a:xfrm>
          <a:prstGeom prst="rect">
            <a:avLst/>
          </a:prstGeom>
          <a:solidFill>
            <a:srgbClr val="F2F2F2">
              <a:alpha val="34118"/>
            </a:srgbClr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400" dirty="0"/>
              <a:t>Completate: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/>
              <a:t>Opere di collegamento (e attraversamento strada)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400" dirty="0"/>
              <a:t>Demolizioni (complicazione amianto, risolta)</a:t>
            </a:r>
          </a:p>
          <a:p>
            <a:pPr marL="0" indent="0">
              <a:buNone/>
            </a:pPr>
            <a:r>
              <a:rPr lang="it-IT" sz="2400" dirty="0"/>
              <a:t>Opere strutturali in calcestruzzo</a:t>
            </a:r>
          </a:p>
        </p:txBody>
      </p:sp>
    </p:spTree>
    <p:extLst>
      <p:ext uri="{BB962C8B-B14F-4D97-AF65-F5344CB8AC3E}">
        <p14:creationId xmlns:p14="http://schemas.microsoft.com/office/powerpoint/2010/main" val="393933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16A39C-918A-0674-1266-D34E825A7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gruppo di lavoro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24F1396-1AD3-79E8-3594-82A37B3FBA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184" y="1885297"/>
            <a:ext cx="1950268" cy="1523247"/>
          </a:xfrm>
          <a:ln>
            <a:solidFill>
              <a:schemeClr val="tx1"/>
            </a:solidFill>
          </a:ln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sz="1600" b="1" dirty="0"/>
              <a:t>Impianti elettrici e meccanici</a:t>
            </a:r>
          </a:p>
          <a:p>
            <a:r>
              <a:rPr lang="it-IT" sz="1600" dirty="0"/>
              <a:t>Gaetano </a:t>
            </a:r>
            <a:r>
              <a:rPr lang="it-IT" sz="1600" dirty="0" err="1"/>
              <a:t>Catuscelli</a:t>
            </a:r>
            <a:r>
              <a:rPr lang="it-IT" sz="1600" dirty="0"/>
              <a:t> </a:t>
            </a:r>
          </a:p>
          <a:p>
            <a:r>
              <a:rPr lang="it-IT" sz="1600" dirty="0"/>
              <a:t>Marta Cianfrini</a:t>
            </a:r>
          </a:p>
          <a:p>
            <a:r>
              <a:rPr lang="it-IT" sz="1600" dirty="0"/>
              <a:t>Sergio Cantarella</a:t>
            </a:r>
          </a:p>
          <a:p>
            <a:r>
              <a:rPr lang="it-IT" sz="1600" dirty="0"/>
              <a:t>Gianluca Luminati</a:t>
            </a:r>
          </a:p>
        </p:txBody>
      </p:sp>
      <p:sp>
        <p:nvSpPr>
          <p:cNvPr id="16" name="Segnaposto data 15">
            <a:extLst>
              <a:ext uri="{FF2B5EF4-FFF2-40B4-BE49-F238E27FC236}">
                <a16:creationId xmlns:a16="http://schemas.microsoft.com/office/drawing/2014/main" id="{B0C3E915-426C-0CCC-21E2-7AB0BF248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17" name="Segnaposto piè di pagina 16">
            <a:extLst>
              <a:ext uri="{FF2B5EF4-FFF2-40B4-BE49-F238E27FC236}">
                <a16:creationId xmlns:a16="http://schemas.microsoft.com/office/drawing/2014/main" id="{ADB8ADFA-CC8F-A4F3-AA4C-2A6FC36C4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18" name="Segnaposto numero diapositiva 17">
            <a:extLst>
              <a:ext uri="{FF2B5EF4-FFF2-40B4-BE49-F238E27FC236}">
                <a16:creationId xmlns:a16="http://schemas.microsoft.com/office/drawing/2014/main" id="{D8F19A71-9557-8527-B4A7-1A48B16BC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D44B-AAEE-4B2E-9559-C7096E9A204A}" type="slidenum">
              <a:rPr lang="it-IT" smtClean="0"/>
              <a:t>27</a:t>
            </a:fld>
            <a:endParaRPr lang="it-IT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74CDC1EF-7FC9-FD5B-3121-5B5B6DCF8196}"/>
              </a:ext>
            </a:extLst>
          </p:cNvPr>
          <p:cNvSpPr txBox="1">
            <a:spLocks/>
          </p:cNvSpPr>
          <p:nvPr/>
        </p:nvSpPr>
        <p:spPr>
          <a:xfrm>
            <a:off x="746156" y="4165946"/>
            <a:ext cx="3751907" cy="2692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dirty="0"/>
          </a:p>
        </p:txBody>
      </p:sp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F735CFD9-A338-F804-48BE-589F01A63565}"/>
              </a:ext>
            </a:extLst>
          </p:cNvPr>
          <p:cNvSpPr txBox="1">
            <a:spLocks/>
          </p:cNvSpPr>
          <p:nvPr/>
        </p:nvSpPr>
        <p:spPr>
          <a:xfrm>
            <a:off x="666184" y="4047403"/>
            <a:ext cx="1950268" cy="176542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1200" dirty="0"/>
              <a:t>Affidato a DBA PRO</a:t>
            </a:r>
          </a:p>
          <a:p>
            <a:r>
              <a:rPr lang="it-IT" sz="1200" dirty="0"/>
              <a:t>Strutturale</a:t>
            </a:r>
          </a:p>
          <a:p>
            <a:r>
              <a:rPr lang="it-IT" sz="1200" dirty="0"/>
              <a:t>Architettonico</a:t>
            </a:r>
          </a:p>
          <a:p>
            <a:r>
              <a:rPr lang="it-IT" sz="1200" dirty="0"/>
              <a:t>Antincendio</a:t>
            </a:r>
          </a:p>
          <a:p>
            <a:r>
              <a:rPr lang="it-IT" sz="1200" dirty="0"/>
              <a:t>integrazione</a:t>
            </a:r>
          </a:p>
        </p:txBody>
      </p:sp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8BDFD7E-047F-16AF-07E4-ED45D2CC5E9A}"/>
              </a:ext>
            </a:extLst>
          </p:cNvPr>
          <p:cNvSpPr txBox="1">
            <a:spLocks/>
          </p:cNvSpPr>
          <p:nvPr/>
        </p:nvSpPr>
        <p:spPr>
          <a:xfrm>
            <a:off x="3466722" y="1423369"/>
            <a:ext cx="3993334" cy="22753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2000" b="1" dirty="0"/>
              <a:t>Esecuzione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1600" dirty="0"/>
              <a:t>Direzione Lavori Interna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it-IT" sz="1600" dirty="0"/>
              <a:t>DL: Gaetano </a:t>
            </a:r>
            <a:r>
              <a:rPr lang="it-IT" sz="1600" dirty="0" err="1"/>
              <a:t>Catuscelli</a:t>
            </a:r>
            <a:r>
              <a:rPr lang="it-IT" sz="1600" dirty="0"/>
              <a:t> </a:t>
            </a:r>
          </a:p>
          <a:p>
            <a:r>
              <a:rPr lang="it-IT" sz="1600" dirty="0"/>
              <a:t>Ing. Valeria Padovani, Direttore Operativo per le opere edili e strutturali;</a:t>
            </a:r>
          </a:p>
          <a:p>
            <a:r>
              <a:rPr lang="it-IT" sz="1600" dirty="0"/>
              <a:t>Ing. Marta Cianfrini, Direttore Operativo per le opere impiantistiche;</a:t>
            </a:r>
          </a:p>
          <a:p>
            <a:r>
              <a:rPr lang="it-IT" sz="1600" dirty="0"/>
              <a:t>Ing. Gianluca Luminati, Ispettore Operativo per le opere impiantistiche;</a:t>
            </a:r>
          </a:p>
          <a:p>
            <a:r>
              <a:rPr lang="it-IT" sz="1600" dirty="0"/>
              <a:t>Arch. Marco Campolucci, Coordinatore per la Sicurezza in fase di Esecuzione.</a:t>
            </a:r>
          </a:p>
          <a:p>
            <a:endParaRPr lang="it-IT" sz="16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1B07917-658E-2B2A-932F-40A6701B432E}"/>
              </a:ext>
            </a:extLst>
          </p:cNvPr>
          <p:cNvSpPr txBox="1"/>
          <p:nvPr/>
        </p:nvSpPr>
        <p:spPr>
          <a:xfrm>
            <a:off x="3466722" y="4108467"/>
            <a:ext cx="3406351" cy="143116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1200" b="1" dirty="0"/>
              <a:t>RUP</a:t>
            </a:r>
            <a:r>
              <a:rPr lang="it-IT" sz="1200" dirty="0"/>
              <a:t>: ing. Gaetano Schillaci (LNS)</a:t>
            </a:r>
          </a:p>
          <a:p>
            <a:pPr algn="ctr"/>
            <a:r>
              <a:rPr lang="it-IT" sz="1200" dirty="0"/>
              <a:t>Uff. RUP:</a:t>
            </a:r>
          </a:p>
          <a:p>
            <a:pPr lvl="1"/>
            <a:r>
              <a:rPr lang="it-IT" sz="1050" dirty="0"/>
              <a:t>Ing. Ruggero Ricci – esperto impianti elettrici;</a:t>
            </a:r>
          </a:p>
          <a:p>
            <a:pPr lvl="1"/>
            <a:r>
              <a:rPr lang="it-IT" sz="1050" dirty="0"/>
              <a:t>Ing. Sergio Cantarella – esperto impianti meccanici;</a:t>
            </a:r>
          </a:p>
          <a:p>
            <a:pPr lvl="1"/>
            <a:r>
              <a:rPr lang="it-IT" sz="1050" dirty="0"/>
              <a:t>P.I. Giuseppe D’Emma – esperto lavori pubblici;</a:t>
            </a:r>
          </a:p>
          <a:p>
            <a:pPr lvl="1"/>
            <a:r>
              <a:rPr lang="it-IT" sz="1050" dirty="0"/>
              <a:t>Dott. Giorgio Vigevano – esperto legale</a:t>
            </a:r>
          </a:p>
          <a:p>
            <a:pPr lvl="1"/>
            <a:endParaRPr lang="it-IT" sz="1050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0413424-D412-BFF1-530C-F8D2D5CC87F9}"/>
              </a:ext>
            </a:extLst>
          </p:cNvPr>
          <p:cNvSpPr txBox="1"/>
          <p:nvPr/>
        </p:nvSpPr>
        <p:spPr>
          <a:xfrm>
            <a:off x="985207" y="1411000"/>
            <a:ext cx="10683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it-IT" sz="1800" b="1" dirty="0"/>
              <a:t>SFTE</a:t>
            </a:r>
          </a:p>
        </p:txBody>
      </p:sp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id="{C9651F2C-C948-3D46-D885-33F3D1C5D6F2}"/>
              </a:ext>
            </a:extLst>
          </p:cNvPr>
          <p:cNvSpPr txBox="1">
            <a:spLocks/>
          </p:cNvSpPr>
          <p:nvPr/>
        </p:nvSpPr>
        <p:spPr>
          <a:xfrm>
            <a:off x="8111613" y="2133600"/>
            <a:ext cx="3414203" cy="149450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it-IT" sz="1200" b="1" dirty="0"/>
              <a:t>IMPRESA ESECUTRICE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200" dirty="0"/>
              <a:t>	AIR CONTROL </a:t>
            </a:r>
            <a:r>
              <a:rPr lang="it-IT" sz="1200" dirty="0" err="1"/>
              <a:t>srl</a:t>
            </a:r>
            <a:endParaRPr lang="it-IT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1200" dirty="0"/>
              <a:t>In ATI con RTI di progettisti:</a:t>
            </a:r>
          </a:p>
          <a:p>
            <a:pPr marL="457200" lvl="1" indent="0">
              <a:buNone/>
            </a:pPr>
            <a:r>
              <a:rPr lang="en-US" sz="1200" dirty="0"/>
              <a:t>FMBF </a:t>
            </a:r>
            <a:r>
              <a:rPr lang="en-US" sz="1200" dirty="0" err="1"/>
              <a:t>Ingegneria</a:t>
            </a:r>
            <a:r>
              <a:rPr lang="en-US" sz="1200" dirty="0"/>
              <a:t> e </a:t>
            </a:r>
            <a:r>
              <a:rPr lang="en-US" sz="1200" dirty="0" err="1"/>
              <a:t>Architettura</a:t>
            </a:r>
            <a:r>
              <a:rPr lang="en-US" sz="1200" dirty="0"/>
              <a:t> </a:t>
            </a:r>
            <a:r>
              <a:rPr lang="en-US" sz="1200" dirty="0" err="1"/>
              <a:t>srl</a:t>
            </a:r>
            <a:endParaRPr lang="en-US" sz="1200" dirty="0"/>
          </a:p>
          <a:p>
            <a:pPr marL="457200" lvl="1" indent="0">
              <a:buNone/>
            </a:pPr>
            <a:r>
              <a:rPr lang="en-US" sz="1200" dirty="0"/>
              <a:t>A.T. ADVANCED TECHNOLOGIES SRL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AB6C9E-CC95-DA21-0A3E-BE528B24AA44}"/>
              </a:ext>
            </a:extLst>
          </p:cNvPr>
          <p:cNvSpPr txBox="1"/>
          <p:nvPr/>
        </p:nvSpPr>
        <p:spPr>
          <a:xfrm>
            <a:off x="7360466" y="5174762"/>
            <a:ext cx="3993334" cy="95410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b="1" dirty="0"/>
              <a:t>Contributi tecnici</a:t>
            </a:r>
          </a:p>
          <a:p>
            <a:r>
              <a:rPr lang="it-IT" sz="1400" dirty="0"/>
              <a:t>Mauro Marchetti </a:t>
            </a:r>
          </a:p>
          <a:p>
            <a:r>
              <a:rPr lang="it-IT" sz="1400" dirty="0"/>
              <a:t>Noemi Quaglieri (BIM e 3D) </a:t>
            </a:r>
            <a:r>
              <a:rPr lang="it-IT" sz="1400" dirty="0" err="1"/>
              <a:t>stud</a:t>
            </a:r>
            <a:r>
              <a:rPr lang="it-IT" sz="1400" dirty="0"/>
              <a:t>. Master</a:t>
            </a:r>
          </a:p>
          <a:p>
            <a:r>
              <a:rPr lang="it-IT" sz="1400" dirty="0"/>
              <a:t>Licia Pennacchia (tesi energetica)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9AD941F-E92B-F618-4D17-B0E003528B09}"/>
              </a:ext>
            </a:extLst>
          </p:cNvPr>
          <p:cNvSpPr txBox="1"/>
          <p:nvPr/>
        </p:nvSpPr>
        <p:spPr>
          <a:xfrm>
            <a:off x="1370064" y="3537994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/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583672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3429F27-C855-1F44-E4DA-0E2F8AAF3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it-IT" sz="4000">
                <a:solidFill>
                  <a:srgbClr val="FFFFFF"/>
                </a:solidFill>
              </a:rPr>
              <a:t>Quadro economico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F511D8F-79FF-FDB9-4E31-70198DCF3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828800" y="1984248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it-IT" sz="1100">
                <a:solidFill>
                  <a:srgbClr val="FFFFFF"/>
                </a:solidFill>
              </a:rPr>
              <a:t>R. Ricci     Il nuovo Data Center HPC di LNF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5E7C0A4-9E70-2B78-3B94-CF0495B2B0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70264" y="6455664"/>
            <a:ext cx="2743200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r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t>WS CCR 2025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A6EF695-F5A2-9B1F-BE8C-6936B0B3B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9B32D44B-AAEE-4B2E-9559-C7096E9A204A}" type="slidenum">
              <a:rPr lang="it-IT" sz="11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28</a:t>
            </a:fld>
            <a:endParaRPr lang="it-IT" sz="11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8" name="Segnaposto contenuto 2">
            <a:extLst>
              <a:ext uri="{FF2B5EF4-FFF2-40B4-BE49-F238E27FC236}">
                <a16:creationId xmlns:a16="http://schemas.microsoft.com/office/drawing/2014/main" id="{195EEC49-C778-616A-8C64-5296B5D5F6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0639103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8453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7E005A-7736-5133-1F6E-69B1E12BA0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295" y="3288665"/>
            <a:ext cx="4080309" cy="676943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Grazie dell’attenzione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18C7F5-3AC0-C854-1DDF-0ECBA0BAE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F6A97BD-9683-B938-7046-9A0208BFE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6958A38-7A4B-66F7-E809-84CB91944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D44B-AAEE-4B2E-9559-C7096E9A204A}" type="slidenum">
              <a:rPr lang="it-IT" smtClean="0"/>
              <a:t>29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5F60C37-5624-78BB-3120-C8810DAD6114}"/>
              </a:ext>
            </a:extLst>
          </p:cNvPr>
          <p:cNvSpPr txBox="1"/>
          <p:nvPr/>
        </p:nvSpPr>
        <p:spPr>
          <a:xfrm>
            <a:off x="1076950" y="5194251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hlinkClick r:id="rId2"/>
              </a:rPr>
              <a:t>ruggero.ricci@LNF.INFN.IT</a:t>
            </a:r>
            <a:r>
              <a:rPr lang="it-IT" dirty="0"/>
              <a:t> </a:t>
            </a:r>
          </a:p>
        </p:txBody>
      </p:sp>
      <p:pic>
        <p:nvPicPr>
          <p:cNvPr id="9" name="Elemento grafico 8" descr="Modifiche e adattamento con riempimento a tinta unita">
            <a:hlinkClick r:id="rId3" action="ppaction://hlinkfile"/>
            <a:extLst>
              <a:ext uri="{FF2B5EF4-FFF2-40B4-BE49-F238E27FC236}">
                <a16:creationId xmlns:a16="http://schemas.microsoft.com/office/drawing/2014/main" id="{0CD9B555-C39A-B53C-04C3-A8A76F891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067800" y="414183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58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1A7815-7F7F-A38F-E524-5A2BFAC95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L’ambiente LNF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AB288EE-E81E-A610-77A6-125FF66AB1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3989" y="1690688"/>
            <a:ext cx="5181600" cy="4351338"/>
          </a:xfrm>
        </p:spPr>
        <p:txBody>
          <a:bodyPr>
            <a:normAutofit/>
          </a:bodyPr>
          <a:lstStyle/>
          <a:p>
            <a:r>
              <a:rPr lang="it-IT" sz="2400" dirty="0"/>
              <a:t>Impianti gestiti dai servizi tecnici LNF</a:t>
            </a:r>
          </a:p>
          <a:p>
            <a:r>
              <a:rPr lang="it-IT" sz="2400" dirty="0"/>
              <a:t>Esperienza con torri evaporative e relativi problemi </a:t>
            </a:r>
          </a:p>
          <a:p>
            <a:r>
              <a:rPr lang="it-IT" sz="2400" dirty="0"/>
              <a:t>Carenza di acqua in estate</a:t>
            </a:r>
          </a:p>
          <a:p>
            <a:r>
              <a:rPr lang="it-IT" sz="2400" dirty="0"/>
              <a:t>Dati sulla rete elettrica</a:t>
            </a:r>
          </a:p>
          <a:p>
            <a:r>
              <a:rPr lang="it-IT" sz="2400" dirty="0"/>
              <a:t>Esperienza sul recupero di calore da DC </a:t>
            </a:r>
          </a:p>
          <a:p>
            <a:endParaRPr lang="it-IT" sz="2400" dirty="0"/>
          </a:p>
          <a:p>
            <a:endParaRPr lang="it-IT" sz="240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08C71212-12AC-54A3-4A42-F499396265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411" y="3016251"/>
            <a:ext cx="6610400" cy="3025775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AA81E4-3396-0424-AC61-0B22087F1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163EC79-69DE-93CA-840C-A56C64566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5DD236E-8EC2-50DE-9A99-368ED04CA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3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F5E46F-3434-B43D-6CA1-EF0A306F1676}"/>
              </a:ext>
            </a:extLst>
          </p:cNvPr>
          <p:cNvSpPr txBox="1"/>
          <p:nvPr/>
        </p:nvSpPr>
        <p:spPr>
          <a:xfrm>
            <a:off x="838200" y="1690688"/>
            <a:ext cx="31014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DATI AMBIENTALI</a:t>
            </a:r>
          </a:p>
          <a:p>
            <a:r>
              <a:rPr lang="it-IT" dirty="0" err="1"/>
              <a:t>Tmin</a:t>
            </a:r>
            <a:r>
              <a:rPr lang="it-IT" dirty="0"/>
              <a:t> -5</a:t>
            </a:r>
          </a:p>
          <a:p>
            <a:r>
              <a:rPr lang="it-IT" dirty="0" err="1"/>
              <a:t>Tmax</a:t>
            </a:r>
            <a:r>
              <a:rPr lang="it-IT" dirty="0"/>
              <a:t>  40 (record del 29/7/24) </a:t>
            </a:r>
          </a:p>
        </p:txBody>
      </p:sp>
    </p:spTree>
    <p:extLst>
      <p:ext uri="{BB962C8B-B14F-4D97-AF65-F5344CB8AC3E}">
        <p14:creationId xmlns:p14="http://schemas.microsoft.com/office/powerpoint/2010/main" val="103375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C700E43-F8F9-C363-FE73-7631C8B28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Possibili espansioni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11FE14C-6AB7-BE67-0FDD-DA1F970DD1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C284DC8-1993-6D02-C365-9F149C952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0D4B99D-2008-119E-6882-63B905C19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5796C0A-0403-6666-CC1C-DBB095A23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D44B-AAEE-4B2E-9559-C7096E9A204A}" type="slidenum">
              <a:rPr lang="it-IT" smtClean="0"/>
              <a:t>30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F3A46F-A11B-6573-1AE3-CC5CED16C5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654" y="1520031"/>
            <a:ext cx="9182100" cy="4962525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94818EC-F1BD-7F7E-9157-FD0301E16755}"/>
              </a:ext>
            </a:extLst>
          </p:cNvPr>
          <p:cNvSpPr/>
          <p:nvPr/>
        </p:nvSpPr>
        <p:spPr>
          <a:xfrm>
            <a:off x="4953001" y="1825625"/>
            <a:ext cx="4706754" cy="4832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1F4F6C5-8F65-2763-2EE3-A6B2F598F6A8}"/>
              </a:ext>
            </a:extLst>
          </p:cNvPr>
          <p:cNvSpPr txBox="1"/>
          <p:nvPr/>
        </p:nvSpPr>
        <p:spPr>
          <a:xfrm>
            <a:off x="6631806" y="814904"/>
            <a:ext cx="4001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Predisposizioni per l’ipotesi di raddoppio</a:t>
            </a:r>
          </a:p>
          <a:p>
            <a:r>
              <a:rPr lang="it-IT" dirty="0">
                <a:solidFill>
                  <a:srgbClr val="FF0000"/>
                </a:solidFill>
              </a:rPr>
              <a:t>1,2 -&gt; 2,4 MW</a:t>
            </a:r>
          </a:p>
        </p:txBody>
      </p:sp>
    </p:spTree>
    <p:extLst>
      <p:ext uri="{BB962C8B-B14F-4D97-AF65-F5344CB8AC3E}">
        <p14:creationId xmlns:p14="http://schemas.microsoft.com/office/powerpoint/2010/main" val="32296010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58" y="261849"/>
            <a:ext cx="1596346" cy="71593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2013" y="1054788"/>
            <a:ext cx="10700084" cy="4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31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C10AFB6-301B-A206-E12F-1B5551ED7CCE}"/>
              </a:ext>
            </a:extLst>
          </p:cNvPr>
          <p:cNvGrpSpPr/>
          <p:nvPr/>
        </p:nvGrpSpPr>
        <p:grpSpPr>
          <a:xfrm>
            <a:off x="4646917" y="2597122"/>
            <a:ext cx="2847828" cy="2317513"/>
            <a:chOff x="4633131" y="1471244"/>
            <a:chExt cx="2847828" cy="2317513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D6178DC2-9B43-62D6-AC00-FFB05135A741}"/>
                </a:ext>
              </a:extLst>
            </p:cNvPr>
            <p:cNvGrpSpPr/>
            <p:nvPr/>
          </p:nvGrpSpPr>
          <p:grpSpPr>
            <a:xfrm flipV="1">
              <a:off x="4633131" y="1471244"/>
              <a:ext cx="2847828" cy="2317513"/>
              <a:chOff x="4397339" y="919837"/>
              <a:chExt cx="3431568" cy="2609036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BB29BBBA-8C19-7E30-D38A-149107AC1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8375" y="3041151"/>
                <a:ext cx="2687541" cy="487722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DB2A7E8F-D659-0B32-A0F7-993B095FA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33063" y="919837"/>
                <a:ext cx="2943465" cy="487722"/>
              </a:xfrm>
              <a:prstGeom prst="rect">
                <a:avLst/>
              </a:prstGeom>
            </p:spPr>
          </p:pic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C3948EEE-7935-F31A-7934-C998927F6B5A}"/>
                  </a:ext>
                </a:extLst>
              </p:cNvPr>
              <p:cNvGrpSpPr/>
              <p:nvPr/>
            </p:nvGrpSpPr>
            <p:grpSpPr>
              <a:xfrm>
                <a:off x="4397339" y="1407559"/>
                <a:ext cx="1103288" cy="1633592"/>
                <a:chOff x="2462901" y="1325366"/>
                <a:chExt cx="1099334" cy="1808252"/>
              </a:xfrm>
            </p:grpSpPr>
            <p:pic>
              <p:nvPicPr>
                <p:cNvPr id="18" name="Immagine 17">
                  <a:extLst>
                    <a:ext uri="{FF2B5EF4-FFF2-40B4-BE49-F238E27FC236}">
                      <a16:creationId xmlns:a16="http://schemas.microsoft.com/office/drawing/2014/main" id="{64F3AC34-C204-A1A7-86A3-AD0FA7EE88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7780" y="1325366"/>
                  <a:ext cx="647756" cy="1808252"/>
                </a:xfrm>
                <a:prstGeom prst="rect">
                  <a:avLst/>
                </a:prstGeom>
              </p:spPr>
            </p:pic>
            <p:sp>
              <p:nvSpPr>
                <p:cNvPr id="19" name="Rettangolo con angoli arrotondati 5">
                  <a:extLst>
                    <a:ext uri="{FF2B5EF4-FFF2-40B4-BE49-F238E27FC236}">
                      <a16:creationId xmlns:a16="http://schemas.microsoft.com/office/drawing/2014/main" id="{16E5591B-A548-2BA3-A84F-2EB934F815F8}"/>
                    </a:ext>
                  </a:extLst>
                </p:cNvPr>
                <p:cNvSpPr/>
                <p:nvPr/>
              </p:nvSpPr>
              <p:spPr>
                <a:xfrm>
                  <a:off x="2462901" y="1325366"/>
                  <a:ext cx="1099334" cy="1808252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A216C20F-F842-3B64-0BB0-80E8F37026A7}"/>
                  </a:ext>
                </a:extLst>
              </p:cNvPr>
              <p:cNvGrpSpPr/>
              <p:nvPr/>
            </p:nvGrpSpPr>
            <p:grpSpPr>
              <a:xfrm>
                <a:off x="6725619" y="1407559"/>
                <a:ext cx="1103288" cy="1633592"/>
                <a:chOff x="6729573" y="1407559"/>
                <a:chExt cx="1099334" cy="1808252"/>
              </a:xfrm>
            </p:grpSpPr>
            <p:pic>
              <p:nvPicPr>
                <p:cNvPr id="16" name="Immagine 15">
                  <a:extLst>
                    <a:ext uri="{FF2B5EF4-FFF2-40B4-BE49-F238E27FC236}">
                      <a16:creationId xmlns:a16="http://schemas.microsoft.com/office/drawing/2014/main" id="{5E4AE8D7-42E7-656A-B57C-B2F85A16A2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3931" y="1407559"/>
                  <a:ext cx="670618" cy="1808252"/>
                </a:xfrm>
                <a:prstGeom prst="rect">
                  <a:avLst/>
                </a:prstGeom>
              </p:spPr>
            </p:pic>
            <p:sp>
              <p:nvSpPr>
                <p:cNvPr id="17" name="Rettangolo con angoli arrotondati 2">
                  <a:extLst>
                    <a:ext uri="{FF2B5EF4-FFF2-40B4-BE49-F238E27FC236}">
                      <a16:creationId xmlns:a16="http://schemas.microsoft.com/office/drawing/2014/main" id="{B04FA9B3-C69A-EAA0-9FE5-393350AD679A}"/>
                    </a:ext>
                  </a:extLst>
                </p:cNvPr>
                <p:cNvSpPr/>
                <p:nvPr/>
              </p:nvSpPr>
              <p:spPr>
                <a:xfrm>
                  <a:off x="6729573" y="1407559"/>
                  <a:ext cx="1099334" cy="1808252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</p:grpSp>
        <p:pic>
          <p:nvPicPr>
            <p:cNvPr id="10" name="Immagine 9" descr="Immagine che contiene testo, diagramma, schermata, Piano&#10;&#10;Descrizione generata automaticamente">
              <a:extLst>
                <a:ext uri="{FF2B5EF4-FFF2-40B4-BE49-F238E27FC236}">
                  <a16:creationId xmlns:a16="http://schemas.microsoft.com/office/drawing/2014/main" id="{BFB72788-DDC0-4540-0A05-9353B887C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5055" y="2160243"/>
              <a:ext cx="1403981" cy="935967"/>
            </a:xfrm>
            <a:prstGeom prst="rect">
              <a:avLst/>
            </a:prstGeom>
          </p:spPr>
        </p:pic>
      </p:grp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DFBCEB2C-5E17-8A45-E18A-87A450197AF4}"/>
              </a:ext>
            </a:extLst>
          </p:cNvPr>
          <p:cNvSpPr/>
          <p:nvPr/>
        </p:nvSpPr>
        <p:spPr>
          <a:xfrm rot="5400000">
            <a:off x="5870258" y="2181109"/>
            <a:ext cx="403633" cy="313384"/>
          </a:xfrm>
          <a:prstGeom prst="rightArrow">
            <a:avLst/>
          </a:prstGeom>
          <a:solidFill>
            <a:srgbClr val="072293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F153451-F690-334B-CF4D-1BBDE6EA6F57}"/>
              </a:ext>
            </a:extLst>
          </p:cNvPr>
          <p:cNvSpPr txBox="1"/>
          <p:nvPr/>
        </p:nvSpPr>
        <p:spPr>
          <a:xfrm>
            <a:off x="6093970" y="1393994"/>
            <a:ext cx="1242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90 </a:t>
            </a:r>
            <a:r>
              <a:rPr lang="it-IT" sz="2400" b="1" dirty="0" err="1"/>
              <a:t>kWe</a:t>
            </a:r>
            <a:endParaRPr lang="it-IT" sz="2400" b="1" dirty="0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19B0E010-7990-4288-819B-5C196F43736E}"/>
              </a:ext>
            </a:extLst>
          </p:cNvPr>
          <p:cNvSpPr/>
          <p:nvPr/>
        </p:nvSpPr>
        <p:spPr>
          <a:xfrm>
            <a:off x="3410728" y="3590891"/>
            <a:ext cx="775524" cy="447368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3" name="Immagine 22" descr="Immagine che contiene disegno, schizzo, design&#10;&#10;Descrizione generata automaticamente">
            <a:extLst>
              <a:ext uri="{FF2B5EF4-FFF2-40B4-BE49-F238E27FC236}">
                <a16:creationId xmlns:a16="http://schemas.microsoft.com/office/drawing/2014/main" id="{4F103A68-8622-64CD-DD6E-446A7C95F1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6455" y="813796"/>
            <a:ext cx="678873" cy="745642"/>
          </a:xfrm>
          <a:prstGeom prst="rect">
            <a:avLst/>
          </a:prstGeom>
        </p:spPr>
      </p:pic>
      <p:cxnSp>
        <p:nvCxnSpPr>
          <p:cNvPr id="24" name="Connettore a gomito 30">
            <a:extLst>
              <a:ext uri="{FF2B5EF4-FFF2-40B4-BE49-F238E27FC236}">
                <a16:creationId xmlns:a16="http://schemas.microsoft.com/office/drawing/2014/main" id="{D5C28A98-AF8C-D2B0-7FE5-0A270DE3A4EC}"/>
              </a:ext>
            </a:extLst>
          </p:cNvPr>
          <p:cNvCxnSpPr>
            <a:cxnSpLocks/>
            <a:stCxn id="23" idx="3"/>
            <a:endCxn id="20" idx="1"/>
          </p:cNvCxnSpPr>
          <p:nvPr/>
        </p:nvCxnSpPr>
        <p:spPr>
          <a:xfrm flipH="1">
            <a:off x="6072075" y="1186617"/>
            <a:ext cx="1943253" cy="949368"/>
          </a:xfrm>
          <a:prstGeom prst="bentConnector4">
            <a:avLst>
              <a:gd name="adj1" fmla="val -11764"/>
              <a:gd name="adj2" fmla="val 7201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E35EF70-FA75-9D7F-12EA-AF2A35810827}"/>
              </a:ext>
            </a:extLst>
          </p:cNvPr>
          <p:cNvSpPr txBox="1"/>
          <p:nvPr/>
        </p:nvSpPr>
        <p:spPr>
          <a:xfrm>
            <a:off x="6712582" y="2111113"/>
            <a:ext cx="67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COP </a:t>
            </a:r>
          </a:p>
          <a:p>
            <a:r>
              <a:rPr lang="it-IT" sz="1600" b="1" dirty="0"/>
              <a:t>5,4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9F8E753-F678-4ACC-2A3F-A8C313739041}"/>
              </a:ext>
            </a:extLst>
          </p:cNvPr>
          <p:cNvSpPr txBox="1"/>
          <p:nvPr/>
        </p:nvSpPr>
        <p:spPr>
          <a:xfrm>
            <a:off x="4731897" y="2155914"/>
            <a:ext cx="629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EER </a:t>
            </a:r>
          </a:p>
          <a:p>
            <a:r>
              <a:rPr lang="it-IT" sz="1600" b="1" dirty="0"/>
              <a:t> 4,4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5804C7A-C002-C63B-2B6A-4A33359F01FD}"/>
              </a:ext>
            </a:extLst>
          </p:cNvPr>
          <p:cNvSpPr txBox="1"/>
          <p:nvPr/>
        </p:nvSpPr>
        <p:spPr>
          <a:xfrm>
            <a:off x="2335881" y="5313548"/>
            <a:ext cx="235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COOLING WATER SUPPLY 7 °C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E4739CC-903F-468A-3AF9-28210C3176FA}"/>
              </a:ext>
            </a:extLst>
          </p:cNvPr>
          <p:cNvSpPr txBox="1"/>
          <p:nvPr/>
        </p:nvSpPr>
        <p:spPr>
          <a:xfrm>
            <a:off x="7876827" y="3374577"/>
            <a:ext cx="14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490 </a:t>
            </a:r>
            <a:r>
              <a:rPr lang="it-IT" sz="2400" b="1" dirty="0" err="1"/>
              <a:t>kWt</a:t>
            </a:r>
            <a:endParaRPr lang="it-IT" sz="2400" b="1" dirty="0"/>
          </a:p>
        </p:txBody>
      </p:sp>
      <p:sp>
        <p:nvSpPr>
          <p:cNvPr id="30" name="Freccia a destra 29">
            <a:extLst>
              <a:ext uri="{FF2B5EF4-FFF2-40B4-BE49-F238E27FC236}">
                <a16:creationId xmlns:a16="http://schemas.microsoft.com/office/drawing/2014/main" id="{FC56BC2A-5693-ECED-DB25-22799F98FD63}"/>
              </a:ext>
            </a:extLst>
          </p:cNvPr>
          <p:cNvSpPr/>
          <p:nvPr/>
        </p:nvSpPr>
        <p:spPr>
          <a:xfrm rot="16200000">
            <a:off x="10421144" y="1878041"/>
            <a:ext cx="843762" cy="798998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3" name="Rettangolo con angoli arrotondati 39">
            <a:extLst>
              <a:ext uri="{FF2B5EF4-FFF2-40B4-BE49-F238E27FC236}">
                <a16:creationId xmlns:a16="http://schemas.microsoft.com/office/drawing/2014/main" id="{16670E4C-0C71-C7DC-0FD7-4973B67B5D95}"/>
              </a:ext>
            </a:extLst>
          </p:cNvPr>
          <p:cNvSpPr/>
          <p:nvPr/>
        </p:nvSpPr>
        <p:spPr>
          <a:xfrm>
            <a:off x="217760" y="3523602"/>
            <a:ext cx="1950889" cy="374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DATA CENTER</a:t>
            </a:r>
          </a:p>
        </p:txBody>
      </p:sp>
      <p:sp>
        <p:nvSpPr>
          <p:cNvPr id="34" name="Rettangolo con angoli arrotondati 42">
            <a:extLst>
              <a:ext uri="{FF2B5EF4-FFF2-40B4-BE49-F238E27FC236}">
                <a16:creationId xmlns:a16="http://schemas.microsoft.com/office/drawing/2014/main" id="{712F4651-E0A1-C9B1-76C0-9E1AED7C6D12}"/>
              </a:ext>
            </a:extLst>
          </p:cNvPr>
          <p:cNvSpPr/>
          <p:nvPr/>
        </p:nvSpPr>
        <p:spPr>
          <a:xfrm>
            <a:off x="217760" y="4027742"/>
            <a:ext cx="1968845" cy="7478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Experimental</a:t>
            </a:r>
            <a:r>
              <a:rPr lang="it-IT" sz="1600" dirty="0"/>
              <a:t> </a:t>
            </a:r>
            <a:r>
              <a:rPr lang="it-IT" sz="1600" dirty="0" err="1"/>
              <a:t>electronic</a:t>
            </a:r>
            <a:r>
              <a:rPr lang="it-IT" sz="1600" dirty="0"/>
              <a:t> </a:t>
            </a:r>
            <a:r>
              <a:rPr lang="it-IT" sz="1600" dirty="0" err="1"/>
              <a:t>devices</a:t>
            </a:r>
            <a:endParaRPr lang="it-IT" sz="1600" dirty="0"/>
          </a:p>
        </p:txBody>
      </p:sp>
      <p:sp>
        <p:nvSpPr>
          <p:cNvPr id="35" name="Rettangolo con angoli arrotondati 43">
            <a:extLst>
              <a:ext uri="{FF2B5EF4-FFF2-40B4-BE49-F238E27FC236}">
                <a16:creationId xmlns:a16="http://schemas.microsoft.com/office/drawing/2014/main" id="{CCA397BB-98C9-AC85-9213-B35A23F69ABD}"/>
              </a:ext>
            </a:extLst>
          </p:cNvPr>
          <p:cNvSpPr/>
          <p:nvPr/>
        </p:nvSpPr>
        <p:spPr>
          <a:xfrm>
            <a:off x="359130" y="4934073"/>
            <a:ext cx="1689574" cy="8904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AHU </a:t>
            </a:r>
          </a:p>
          <a:p>
            <a:pPr algn="ctr"/>
            <a:r>
              <a:rPr lang="it-IT" dirty="0"/>
              <a:t>&amp; </a:t>
            </a:r>
            <a:r>
              <a:rPr lang="it-IT" dirty="0" err="1"/>
              <a:t>Aux</a:t>
            </a:r>
            <a:r>
              <a:rPr lang="it-IT" dirty="0"/>
              <a:t> Systems</a:t>
            </a:r>
          </a:p>
        </p:txBody>
      </p:sp>
      <p:sp>
        <p:nvSpPr>
          <p:cNvPr id="36" name="Rettangolo con angoli arrotondati 45">
            <a:extLst>
              <a:ext uri="{FF2B5EF4-FFF2-40B4-BE49-F238E27FC236}">
                <a16:creationId xmlns:a16="http://schemas.microsoft.com/office/drawing/2014/main" id="{D0F1BAF9-D1C8-2C24-2EDC-772F75DC0438}"/>
              </a:ext>
            </a:extLst>
          </p:cNvPr>
          <p:cNvSpPr/>
          <p:nvPr/>
        </p:nvSpPr>
        <p:spPr>
          <a:xfrm>
            <a:off x="157985" y="1761722"/>
            <a:ext cx="2091864" cy="42585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7" name="Connettore a gomito 57">
            <a:extLst>
              <a:ext uri="{FF2B5EF4-FFF2-40B4-BE49-F238E27FC236}">
                <a16:creationId xmlns:a16="http://schemas.microsoft.com/office/drawing/2014/main" id="{8B2147E0-5481-08C9-BBF8-5632C142358C}"/>
              </a:ext>
            </a:extLst>
          </p:cNvPr>
          <p:cNvCxnSpPr>
            <a:cxnSpLocks/>
          </p:cNvCxnSpPr>
          <p:nvPr/>
        </p:nvCxnSpPr>
        <p:spPr>
          <a:xfrm>
            <a:off x="2335881" y="2510514"/>
            <a:ext cx="2289686" cy="721189"/>
          </a:xfrm>
          <a:prstGeom prst="bentConnector3">
            <a:avLst>
              <a:gd name="adj1" fmla="val 101080"/>
            </a:avLst>
          </a:prstGeom>
          <a:ln>
            <a:solidFill>
              <a:srgbClr val="EFA8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a gomito 59">
            <a:extLst>
              <a:ext uri="{FF2B5EF4-FFF2-40B4-BE49-F238E27FC236}">
                <a16:creationId xmlns:a16="http://schemas.microsoft.com/office/drawing/2014/main" id="{06D93A20-C12C-FFEE-FCFD-219E7D7D7D9C}"/>
              </a:ext>
            </a:extLst>
          </p:cNvPr>
          <p:cNvCxnSpPr>
            <a:cxnSpLocks/>
          </p:cNvCxnSpPr>
          <p:nvPr/>
        </p:nvCxnSpPr>
        <p:spPr>
          <a:xfrm flipV="1">
            <a:off x="2302677" y="4346478"/>
            <a:ext cx="2312268" cy="743070"/>
          </a:xfrm>
          <a:prstGeom prst="bentConnector3">
            <a:avLst>
              <a:gd name="adj1" fmla="val 101041"/>
            </a:avLst>
          </a:prstGeom>
          <a:ln>
            <a:solidFill>
              <a:srgbClr val="3D5A9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reccia destra con strisce 60">
            <a:extLst>
              <a:ext uri="{FF2B5EF4-FFF2-40B4-BE49-F238E27FC236}">
                <a16:creationId xmlns:a16="http://schemas.microsoft.com/office/drawing/2014/main" id="{8AE30D97-37BC-04D1-5DA4-8F0202DAF46D}"/>
              </a:ext>
            </a:extLst>
          </p:cNvPr>
          <p:cNvSpPr/>
          <p:nvPr/>
        </p:nvSpPr>
        <p:spPr>
          <a:xfrm>
            <a:off x="3252124" y="2351025"/>
            <a:ext cx="457200" cy="318977"/>
          </a:xfrm>
          <a:prstGeom prst="stripedRightArrow">
            <a:avLst/>
          </a:prstGeom>
          <a:solidFill>
            <a:srgbClr val="F3BD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destra con strisce 61">
            <a:extLst>
              <a:ext uri="{FF2B5EF4-FFF2-40B4-BE49-F238E27FC236}">
                <a16:creationId xmlns:a16="http://schemas.microsoft.com/office/drawing/2014/main" id="{4E3DEE79-8CBE-5E40-CB12-600E87081215}"/>
              </a:ext>
            </a:extLst>
          </p:cNvPr>
          <p:cNvSpPr/>
          <p:nvPr/>
        </p:nvSpPr>
        <p:spPr>
          <a:xfrm flipH="1">
            <a:off x="3288570" y="4929350"/>
            <a:ext cx="457200" cy="318977"/>
          </a:xfrm>
          <a:prstGeom prst="stripedRightArrow">
            <a:avLst/>
          </a:prstGeom>
          <a:solidFill>
            <a:srgbClr val="6E8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a gomito 75">
            <a:extLst>
              <a:ext uri="{FF2B5EF4-FFF2-40B4-BE49-F238E27FC236}">
                <a16:creationId xmlns:a16="http://schemas.microsoft.com/office/drawing/2014/main" id="{D0123281-3F9D-7195-7654-38325997929C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94745" y="2512421"/>
            <a:ext cx="2447902" cy="656267"/>
          </a:xfrm>
          <a:prstGeom prst="bentConnector3">
            <a:avLst>
              <a:gd name="adj1" fmla="val 99951"/>
            </a:avLst>
          </a:prstGeom>
          <a:ln>
            <a:solidFill>
              <a:srgbClr val="C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a gomito 77">
            <a:extLst>
              <a:ext uri="{FF2B5EF4-FFF2-40B4-BE49-F238E27FC236}">
                <a16:creationId xmlns:a16="http://schemas.microsoft.com/office/drawing/2014/main" id="{6880B83F-80E3-4429-F7CA-C4D34F611A61}"/>
              </a:ext>
            </a:extLst>
          </p:cNvPr>
          <p:cNvCxnSpPr>
            <a:cxnSpLocks/>
          </p:cNvCxnSpPr>
          <p:nvPr/>
        </p:nvCxnSpPr>
        <p:spPr>
          <a:xfrm rot="10800000">
            <a:off x="7494746" y="4324350"/>
            <a:ext cx="2436743" cy="764489"/>
          </a:xfrm>
          <a:prstGeom prst="bentConnector3">
            <a:avLst>
              <a:gd name="adj1" fmla="val 99307"/>
            </a:avLst>
          </a:prstGeom>
          <a:ln>
            <a:solidFill>
              <a:srgbClr val="3D5A9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reccia destra con strisce 78">
            <a:extLst>
              <a:ext uri="{FF2B5EF4-FFF2-40B4-BE49-F238E27FC236}">
                <a16:creationId xmlns:a16="http://schemas.microsoft.com/office/drawing/2014/main" id="{99FF0939-112E-AB68-4AB0-A45E1923EDA3}"/>
              </a:ext>
            </a:extLst>
          </p:cNvPr>
          <p:cNvSpPr/>
          <p:nvPr/>
        </p:nvSpPr>
        <p:spPr>
          <a:xfrm>
            <a:off x="8395123" y="2372694"/>
            <a:ext cx="457200" cy="318977"/>
          </a:xfrm>
          <a:prstGeom prst="stripedRightArrow">
            <a:avLst/>
          </a:prstGeom>
          <a:solidFill>
            <a:srgbClr val="CA4B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destra con strisce 80">
            <a:extLst>
              <a:ext uri="{FF2B5EF4-FFF2-40B4-BE49-F238E27FC236}">
                <a16:creationId xmlns:a16="http://schemas.microsoft.com/office/drawing/2014/main" id="{2EC3E0AD-58F3-F580-4909-76B66D2E8860}"/>
              </a:ext>
            </a:extLst>
          </p:cNvPr>
          <p:cNvSpPr/>
          <p:nvPr/>
        </p:nvSpPr>
        <p:spPr>
          <a:xfrm flipH="1">
            <a:off x="8378447" y="4897999"/>
            <a:ext cx="457200" cy="318977"/>
          </a:xfrm>
          <a:prstGeom prst="stripedRightArrow">
            <a:avLst/>
          </a:prstGeom>
          <a:solidFill>
            <a:srgbClr val="6E8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>
            <a:extLst>
              <a:ext uri="{FF2B5EF4-FFF2-40B4-BE49-F238E27FC236}">
                <a16:creationId xmlns:a16="http://schemas.microsoft.com/office/drawing/2014/main" id="{20AE6BDB-04D7-69AF-E253-621F3FCB8927}"/>
              </a:ext>
            </a:extLst>
          </p:cNvPr>
          <p:cNvSpPr/>
          <p:nvPr/>
        </p:nvSpPr>
        <p:spPr>
          <a:xfrm>
            <a:off x="9431764" y="3231703"/>
            <a:ext cx="558542" cy="798998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DA774F8-701D-A721-5086-F12DF7ED094B}"/>
              </a:ext>
            </a:extLst>
          </p:cNvPr>
          <p:cNvSpPr txBox="1"/>
          <p:nvPr/>
        </p:nvSpPr>
        <p:spPr>
          <a:xfrm>
            <a:off x="2249849" y="1656979"/>
            <a:ext cx="250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COOLING WATER RETURN 12°C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C623670-CA4D-C57B-E98A-D80E4231D1B0}"/>
              </a:ext>
            </a:extLst>
          </p:cNvPr>
          <p:cNvSpPr txBox="1"/>
          <p:nvPr/>
        </p:nvSpPr>
        <p:spPr>
          <a:xfrm>
            <a:off x="7336455" y="1838138"/>
            <a:ext cx="298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HOT WATER WASTE </a:t>
            </a:r>
          </a:p>
          <a:p>
            <a:pPr algn="ctr"/>
            <a:r>
              <a:rPr lang="it-IT" sz="1600" b="1" dirty="0"/>
              <a:t>28 °C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ED5D8D6-3282-500D-A73B-6355560DEB58}"/>
              </a:ext>
            </a:extLst>
          </p:cNvPr>
          <p:cNvSpPr txBox="1"/>
          <p:nvPr/>
        </p:nvSpPr>
        <p:spPr>
          <a:xfrm>
            <a:off x="7133689" y="5313548"/>
            <a:ext cx="298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HOT WATER RETURN </a:t>
            </a:r>
          </a:p>
          <a:p>
            <a:pPr algn="ctr"/>
            <a:r>
              <a:rPr lang="it-IT" sz="1600" b="1" dirty="0"/>
              <a:t> 25 °C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160313B-8D16-09B3-95D6-5D52CE9F893F}"/>
              </a:ext>
            </a:extLst>
          </p:cNvPr>
          <p:cNvSpPr txBox="1"/>
          <p:nvPr/>
        </p:nvSpPr>
        <p:spPr>
          <a:xfrm>
            <a:off x="2890475" y="2909724"/>
            <a:ext cx="125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Heat</a:t>
            </a:r>
            <a:r>
              <a:rPr lang="it-IT" sz="1600" b="1" dirty="0"/>
              <a:t> load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7B22214-81BA-30A5-EDC3-48B1F3D0AACE}"/>
              </a:ext>
            </a:extLst>
          </p:cNvPr>
          <p:cNvSpPr txBox="1"/>
          <p:nvPr/>
        </p:nvSpPr>
        <p:spPr>
          <a:xfrm>
            <a:off x="10247696" y="1500409"/>
            <a:ext cx="125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Waste </a:t>
            </a:r>
            <a:r>
              <a:rPr lang="it-IT" sz="1600" b="1" dirty="0" err="1"/>
              <a:t>heat</a:t>
            </a:r>
            <a:endParaRPr lang="it-IT" sz="1600" b="1" dirty="0"/>
          </a:p>
        </p:txBody>
      </p:sp>
      <p:sp>
        <p:nvSpPr>
          <p:cNvPr id="52" name="Rettangolo con angoli arrotondati 120">
            <a:extLst>
              <a:ext uri="{FF2B5EF4-FFF2-40B4-BE49-F238E27FC236}">
                <a16:creationId xmlns:a16="http://schemas.microsoft.com/office/drawing/2014/main" id="{B51E13A3-A8A4-9E11-C7AA-4A8A8732E716}"/>
              </a:ext>
            </a:extLst>
          </p:cNvPr>
          <p:cNvSpPr/>
          <p:nvPr/>
        </p:nvSpPr>
        <p:spPr>
          <a:xfrm>
            <a:off x="10038665" y="4576694"/>
            <a:ext cx="1879310" cy="1024287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COOLING TOWER</a:t>
            </a:r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875091B4-E5FB-18D1-E3B3-C48C8978338E}"/>
              </a:ext>
            </a:extLst>
          </p:cNvPr>
          <p:cNvSpPr txBox="1"/>
          <p:nvPr/>
        </p:nvSpPr>
        <p:spPr>
          <a:xfrm>
            <a:off x="2931326" y="3945417"/>
            <a:ext cx="14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400 </a:t>
            </a:r>
            <a:r>
              <a:rPr lang="it-IT" sz="2400" b="1" dirty="0" err="1"/>
              <a:t>kWt</a:t>
            </a:r>
            <a:endParaRPr lang="it-IT" sz="24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84" y="1801518"/>
            <a:ext cx="2096613" cy="1568529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49122" y="2923303"/>
            <a:ext cx="1650538" cy="1335175"/>
          </a:xfrm>
          <a:prstGeom prst="rect">
            <a:avLst/>
          </a:prstGeom>
        </p:spPr>
      </p:pic>
      <p:sp>
        <p:nvSpPr>
          <p:cNvPr id="28" name="CasellaDiTesto 27"/>
          <p:cNvSpPr txBox="1"/>
          <p:nvPr/>
        </p:nvSpPr>
        <p:spPr>
          <a:xfrm>
            <a:off x="2454197" y="573118"/>
            <a:ext cx="493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70C0"/>
                </a:solidFill>
              </a:rPr>
              <a:t>Before</a:t>
            </a:r>
            <a:r>
              <a:rPr lang="it-IT" sz="2400" dirty="0">
                <a:solidFill>
                  <a:srgbClr val="0070C0"/>
                </a:solidFill>
              </a:rPr>
              <a:t>: </a:t>
            </a:r>
            <a:r>
              <a:rPr lang="it-IT" sz="2400" dirty="0" err="1">
                <a:solidFill>
                  <a:srgbClr val="0070C0"/>
                </a:solidFill>
              </a:rPr>
              <a:t>conventional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cooling</a:t>
            </a:r>
            <a:r>
              <a:rPr lang="it-IT" sz="2400" dirty="0">
                <a:solidFill>
                  <a:srgbClr val="0070C0"/>
                </a:solidFill>
              </a:rPr>
              <a:t> </a:t>
            </a:r>
            <a:r>
              <a:rPr lang="it-IT" sz="2400" dirty="0" err="1">
                <a:solidFill>
                  <a:srgbClr val="0070C0"/>
                </a:solidFill>
              </a:rPr>
              <a:t>system</a:t>
            </a:r>
            <a:endParaRPr lang="it-IT" sz="2400" dirty="0">
              <a:solidFill>
                <a:srgbClr val="0070C0"/>
              </a:solidFill>
            </a:endParaRPr>
          </a:p>
        </p:txBody>
      </p:sp>
      <p:sp>
        <p:nvSpPr>
          <p:cNvPr id="32" name="Fumetto 4 31"/>
          <p:cNvSpPr/>
          <p:nvPr/>
        </p:nvSpPr>
        <p:spPr>
          <a:xfrm>
            <a:off x="8183400" y="945805"/>
            <a:ext cx="1930357" cy="514746"/>
          </a:xfrm>
          <a:prstGeom prst="cloudCallout">
            <a:avLst>
              <a:gd name="adj1" fmla="val 74346"/>
              <a:gd name="adj2" fmla="val 42209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>
                <a:solidFill>
                  <a:srgbClr val="FF0000"/>
                </a:solidFill>
              </a:rPr>
              <a:t>What</a:t>
            </a:r>
            <a:r>
              <a:rPr lang="it-IT" sz="1400" dirty="0">
                <a:solidFill>
                  <a:srgbClr val="FF0000"/>
                </a:solidFill>
              </a:rPr>
              <a:t> a </a:t>
            </a:r>
            <a:r>
              <a:rPr lang="it-IT" sz="1400" dirty="0" err="1">
                <a:solidFill>
                  <a:srgbClr val="FF0000"/>
                </a:solidFill>
              </a:rPr>
              <a:t>pity</a:t>
            </a:r>
            <a:r>
              <a:rPr lang="it-IT" sz="1400" dirty="0">
                <a:solidFill>
                  <a:srgbClr val="FF0000"/>
                </a:solidFill>
              </a:rPr>
              <a:t> !!!</a:t>
            </a:r>
          </a:p>
        </p:txBody>
      </p:sp>
      <p:sp>
        <p:nvSpPr>
          <p:cNvPr id="31" name="Segnaposto data 30">
            <a:extLst>
              <a:ext uri="{FF2B5EF4-FFF2-40B4-BE49-F238E27FC236}">
                <a16:creationId xmlns:a16="http://schemas.microsoft.com/office/drawing/2014/main" id="{A5060A23-D52E-6C2A-F162-AB5A497EA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</p:spTree>
    <p:extLst>
      <p:ext uri="{BB962C8B-B14F-4D97-AF65-F5344CB8AC3E}">
        <p14:creationId xmlns:p14="http://schemas.microsoft.com/office/powerpoint/2010/main" val="6158308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58" y="261849"/>
            <a:ext cx="1596346" cy="71593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2013" y="1054788"/>
            <a:ext cx="10700084" cy="4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32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0C10AFB6-301B-A206-E12F-1B5551ED7CCE}"/>
              </a:ext>
            </a:extLst>
          </p:cNvPr>
          <p:cNvGrpSpPr/>
          <p:nvPr/>
        </p:nvGrpSpPr>
        <p:grpSpPr>
          <a:xfrm>
            <a:off x="4646917" y="2597122"/>
            <a:ext cx="2847828" cy="2317513"/>
            <a:chOff x="4633131" y="1471244"/>
            <a:chExt cx="2847828" cy="2317513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D6178DC2-9B43-62D6-AC00-FFB05135A741}"/>
                </a:ext>
              </a:extLst>
            </p:cNvPr>
            <p:cNvGrpSpPr/>
            <p:nvPr/>
          </p:nvGrpSpPr>
          <p:grpSpPr>
            <a:xfrm flipV="1">
              <a:off x="4633131" y="1471244"/>
              <a:ext cx="2847828" cy="2317513"/>
              <a:chOff x="4397339" y="919837"/>
              <a:chExt cx="3431568" cy="2609036"/>
            </a:xfrm>
          </p:grpSpPr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BB29BBBA-8C19-7E30-D38A-149107AC13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8375" y="3041151"/>
                <a:ext cx="2687541" cy="487722"/>
              </a:xfrm>
              <a:prstGeom prst="rect">
                <a:avLst/>
              </a:prstGeom>
            </p:spPr>
          </p:pic>
          <p:pic>
            <p:nvPicPr>
              <p:cNvPr id="12" name="Immagine 11">
                <a:extLst>
                  <a:ext uri="{FF2B5EF4-FFF2-40B4-BE49-F238E27FC236}">
                    <a16:creationId xmlns:a16="http://schemas.microsoft.com/office/drawing/2014/main" id="{DB2A7E8F-D659-0B32-A0F7-993B095FA6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33063" y="919837"/>
                <a:ext cx="2943465" cy="487722"/>
              </a:xfrm>
              <a:prstGeom prst="rect">
                <a:avLst/>
              </a:prstGeom>
            </p:spPr>
          </p:pic>
          <p:grpSp>
            <p:nvGrpSpPr>
              <p:cNvPr id="13" name="Gruppo 12">
                <a:extLst>
                  <a:ext uri="{FF2B5EF4-FFF2-40B4-BE49-F238E27FC236}">
                    <a16:creationId xmlns:a16="http://schemas.microsoft.com/office/drawing/2014/main" id="{C3948EEE-7935-F31A-7934-C998927F6B5A}"/>
                  </a:ext>
                </a:extLst>
              </p:cNvPr>
              <p:cNvGrpSpPr/>
              <p:nvPr/>
            </p:nvGrpSpPr>
            <p:grpSpPr>
              <a:xfrm>
                <a:off x="4397339" y="1407559"/>
                <a:ext cx="1103288" cy="1633592"/>
                <a:chOff x="2462901" y="1325366"/>
                <a:chExt cx="1099334" cy="1808252"/>
              </a:xfrm>
            </p:grpSpPr>
            <p:pic>
              <p:nvPicPr>
                <p:cNvPr id="18" name="Immagine 17">
                  <a:extLst>
                    <a:ext uri="{FF2B5EF4-FFF2-40B4-BE49-F238E27FC236}">
                      <a16:creationId xmlns:a16="http://schemas.microsoft.com/office/drawing/2014/main" id="{64F3AC34-C204-A1A7-86A3-AD0FA7EE884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7780" y="1325366"/>
                  <a:ext cx="647756" cy="1808252"/>
                </a:xfrm>
                <a:prstGeom prst="rect">
                  <a:avLst/>
                </a:prstGeom>
              </p:spPr>
            </p:pic>
            <p:sp>
              <p:nvSpPr>
                <p:cNvPr id="19" name="Rettangolo con angoli arrotondati 5">
                  <a:extLst>
                    <a:ext uri="{FF2B5EF4-FFF2-40B4-BE49-F238E27FC236}">
                      <a16:creationId xmlns:a16="http://schemas.microsoft.com/office/drawing/2014/main" id="{16E5591B-A548-2BA3-A84F-2EB934F815F8}"/>
                    </a:ext>
                  </a:extLst>
                </p:cNvPr>
                <p:cNvSpPr/>
                <p:nvPr/>
              </p:nvSpPr>
              <p:spPr>
                <a:xfrm>
                  <a:off x="2462901" y="1325366"/>
                  <a:ext cx="1099334" cy="1808252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  <p:grpSp>
            <p:nvGrpSpPr>
              <p:cNvPr id="14" name="Gruppo 13">
                <a:extLst>
                  <a:ext uri="{FF2B5EF4-FFF2-40B4-BE49-F238E27FC236}">
                    <a16:creationId xmlns:a16="http://schemas.microsoft.com/office/drawing/2014/main" id="{A216C20F-F842-3B64-0BB0-80E8F37026A7}"/>
                  </a:ext>
                </a:extLst>
              </p:cNvPr>
              <p:cNvGrpSpPr/>
              <p:nvPr/>
            </p:nvGrpSpPr>
            <p:grpSpPr>
              <a:xfrm>
                <a:off x="6725619" y="1407559"/>
                <a:ext cx="1103288" cy="1633592"/>
                <a:chOff x="6729573" y="1407559"/>
                <a:chExt cx="1099334" cy="1808252"/>
              </a:xfrm>
            </p:grpSpPr>
            <p:pic>
              <p:nvPicPr>
                <p:cNvPr id="16" name="Immagine 15">
                  <a:extLst>
                    <a:ext uri="{FF2B5EF4-FFF2-40B4-BE49-F238E27FC236}">
                      <a16:creationId xmlns:a16="http://schemas.microsoft.com/office/drawing/2014/main" id="{5E4AE8D7-42E7-656A-B57C-B2F85A16A2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43931" y="1407559"/>
                  <a:ext cx="670618" cy="1808252"/>
                </a:xfrm>
                <a:prstGeom prst="rect">
                  <a:avLst/>
                </a:prstGeom>
              </p:spPr>
            </p:pic>
            <p:sp>
              <p:nvSpPr>
                <p:cNvPr id="17" name="Rettangolo con angoli arrotondati 2">
                  <a:extLst>
                    <a:ext uri="{FF2B5EF4-FFF2-40B4-BE49-F238E27FC236}">
                      <a16:creationId xmlns:a16="http://schemas.microsoft.com/office/drawing/2014/main" id="{B04FA9B3-C69A-EAA0-9FE5-393350AD679A}"/>
                    </a:ext>
                  </a:extLst>
                </p:cNvPr>
                <p:cNvSpPr/>
                <p:nvPr/>
              </p:nvSpPr>
              <p:spPr>
                <a:xfrm>
                  <a:off x="6729573" y="1407559"/>
                  <a:ext cx="1099334" cy="1808252"/>
                </a:xfrm>
                <a:prstGeom prst="roundRect">
                  <a:avLst/>
                </a:prstGeom>
                <a:noFill/>
                <a:ln>
                  <a:solidFill>
                    <a:schemeClr val="tx2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it-IT" dirty="0"/>
                </a:p>
              </p:txBody>
            </p:sp>
          </p:grpSp>
        </p:grpSp>
        <p:pic>
          <p:nvPicPr>
            <p:cNvPr id="10" name="Immagine 9" descr="Immagine che contiene testo, diagramma, schermata, Piano&#10;&#10;Descrizione generata automaticamente">
              <a:extLst>
                <a:ext uri="{FF2B5EF4-FFF2-40B4-BE49-F238E27FC236}">
                  <a16:creationId xmlns:a16="http://schemas.microsoft.com/office/drawing/2014/main" id="{BFB72788-DDC0-4540-0A05-9353B887CD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5055" y="2160243"/>
              <a:ext cx="1403981" cy="935967"/>
            </a:xfrm>
            <a:prstGeom prst="rect">
              <a:avLst/>
            </a:prstGeom>
          </p:spPr>
        </p:pic>
      </p:grpSp>
      <p:sp>
        <p:nvSpPr>
          <p:cNvPr id="20" name="Freccia a destra 19">
            <a:extLst>
              <a:ext uri="{FF2B5EF4-FFF2-40B4-BE49-F238E27FC236}">
                <a16:creationId xmlns:a16="http://schemas.microsoft.com/office/drawing/2014/main" id="{DFBCEB2C-5E17-8A45-E18A-87A450197AF4}"/>
              </a:ext>
            </a:extLst>
          </p:cNvPr>
          <p:cNvSpPr/>
          <p:nvPr/>
        </p:nvSpPr>
        <p:spPr>
          <a:xfrm rot="5400000">
            <a:off x="5870258" y="2181109"/>
            <a:ext cx="403633" cy="313384"/>
          </a:xfrm>
          <a:prstGeom prst="rightArrow">
            <a:avLst/>
          </a:prstGeom>
          <a:solidFill>
            <a:srgbClr val="072293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F153451-F690-334B-CF4D-1BBDE6EA6F57}"/>
              </a:ext>
            </a:extLst>
          </p:cNvPr>
          <p:cNvSpPr txBox="1"/>
          <p:nvPr/>
        </p:nvSpPr>
        <p:spPr>
          <a:xfrm>
            <a:off x="6093970" y="1393994"/>
            <a:ext cx="144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111 </a:t>
            </a:r>
            <a:r>
              <a:rPr lang="it-IT" sz="2400" b="1" dirty="0" err="1"/>
              <a:t>kWe</a:t>
            </a:r>
            <a:endParaRPr lang="it-IT" sz="2400" b="1" dirty="0"/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19B0E010-7990-4288-819B-5C196F43736E}"/>
              </a:ext>
            </a:extLst>
          </p:cNvPr>
          <p:cNvSpPr/>
          <p:nvPr/>
        </p:nvSpPr>
        <p:spPr>
          <a:xfrm>
            <a:off x="3410728" y="3590891"/>
            <a:ext cx="775524" cy="447368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3" name="Immagine 22" descr="Immagine che contiene disegno, schizzo, design&#10;&#10;Descrizione generata automaticamente">
            <a:extLst>
              <a:ext uri="{FF2B5EF4-FFF2-40B4-BE49-F238E27FC236}">
                <a16:creationId xmlns:a16="http://schemas.microsoft.com/office/drawing/2014/main" id="{4F103A68-8622-64CD-DD6E-446A7C95F1D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36455" y="813796"/>
            <a:ext cx="678873" cy="745642"/>
          </a:xfrm>
          <a:prstGeom prst="rect">
            <a:avLst/>
          </a:prstGeom>
        </p:spPr>
      </p:pic>
      <p:cxnSp>
        <p:nvCxnSpPr>
          <p:cNvPr id="24" name="Connettore a gomito 30">
            <a:extLst>
              <a:ext uri="{FF2B5EF4-FFF2-40B4-BE49-F238E27FC236}">
                <a16:creationId xmlns:a16="http://schemas.microsoft.com/office/drawing/2014/main" id="{D5C28A98-AF8C-D2B0-7FE5-0A270DE3A4EC}"/>
              </a:ext>
            </a:extLst>
          </p:cNvPr>
          <p:cNvCxnSpPr>
            <a:cxnSpLocks/>
            <a:stCxn id="23" idx="3"/>
            <a:endCxn id="20" idx="1"/>
          </p:cNvCxnSpPr>
          <p:nvPr/>
        </p:nvCxnSpPr>
        <p:spPr>
          <a:xfrm flipH="1">
            <a:off x="6072075" y="1186617"/>
            <a:ext cx="1943253" cy="949368"/>
          </a:xfrm>
          <a:prstGeom prst="bentConnector4">
            <a:avLst>
              <a:gd name="adj1" fmla="val -11764"/>
              <a:gd name="adj2" fmla="val 72012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E35EF70-FA75-9D7F-12EA-AF2A35810827}"/>
              </a:ext>
            </a:extLst>
          </p:cNvPr>
          <p:cNvSpPr txBox="1"/>
          <p:nvPr/>
        </p:nvSpPr>
        <p:spPr>
          <a:xfrm>
            <a:off x="6712582" y="2111113"/>
            <a:ext cx="678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COP </a:t>
            </a:r>
          </a:p>
          <a:p>
            <a:r>
              <a:rPr lang="it-IT" sz="1600" b="1" dirty="0"/>
              <a:t>3,6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9F8E753-F678-4ACC-2A3F-A8C313739041}"/>
              </a:ext>
            </a:extLst>
          </p:cNvPr>
          <p:cNvSpPr txBox="1"/>
          <p:nvPr/>
        </p:nvSpPr>
        <p:spPr>
          <a:xfrm>
            <a:off x="4731897" y="2155914"/>
            <a:ext cx="629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/>
              <a:t>EER </a:t>
            </a:r>
          </a:p>
          <a:p>
            <a:r>
              <a:rPr lang="it-IT" sz="1600" b="1" dirty="0"/>
              <a:t> 2,6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95804C7A-C002-C63B-2B6A-4A33359F01FD}"/>
              </a:ext>
            </a:extLst>
          </p:cNvPr>
          <p:cNvSpPr txBox="1"/>
          <p:nvPr/>
        </p:nvSpPr>
        <p:spPr>
          <a:xfrm>
            <a:off x="2335881" y="5313548"/>
            <a:ext cx="235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COOLING WATER SUPPLY 7 °C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CE4739CC-903F-468A-3AF9-28210C3176FA}"/>
              </a:ext>
            </a:extLst>
          </p:cNvPr>
          <p:cNvSpPr txBox="1"/>
          <p:nvPr/>
        </p:nvSpPr>
        <p:spPr>
          <a:xfrm>
            <a:off x="8306863" y="3396270"/>
            <a:ext cx="14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511 </a:t>
            </a:r>
            <a:r>
              <a:rPr lang="it-IT" sz="2400" b="1" dirty="0" err="1"/>
              <a:t>kWt</a:t>
            </a:r>
            <a:endParaRPr lang="it-IT" sz="2400" b="1" dirty="0"/>
          </a:p>
        </p:txBody>
      </p:sp>
      <p:sp>
        <p:nvSpPr>
          <p:cNvPr id="30" name="Freccia a destra 29">
            <a:extLst>
              <a:ext uri="{FF2B5EF4-FFF2-40B4-BE49-F238E27FC236}">
                <a16:creationId xmlns:a16="http://schemas.microsoft.com/office/drawing/2014/main" id="{FC56BC2A-5693-ECED-DB25-22799F98FD63}"/>
              </a:ext>
            </a:extLst>
          </p:cNvPr>
          <p:cNvSpPr/>
          <p:nvPr/>
        </p:nvSpPr>
        <p:spPr>
          <a:xfrm rot="20026781">
            <a:off x="9569620" y="3090276"/>
            <a:ext cx="682534" cy="478123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3" name="Rettangolo con angoli arrotondati 39">
            <a:extLst>
              <a:ext uri="{FF2B5EF4-FFF2-40B4-BE49-F238E27FC236}">
                <a16:creationId xmlns:a16="http://schemas.microsoft.com/office/drawing/2014/main" id="{16670E4C-0C71-C7DC-0FD7-4973B67B5D95}"/>
              </a:ext>
            </a:extLst>
          </p:cNvPr>
          <p:cNvSpPr/>
          <p:nvPr/>
        </p:nvSpPr>
        <p:spPr>
          <a:xfrm>
            <a:off x="217760" y="3523602"/>
            <a:ext cx="1950889" cy="3740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DATA CENTER</a:t>
            </a:r>
          </a:p>
        </p:txBody>
      </p:sp>
      <p:sp>
        <p:nvSpPr>
          <p:cNvPr id="34" name="Rettangolo con angoli arrotondati 42">
            <a:extLst>
              <a:ext uri="{FF2B5EF4-FFF2-40B4-BE49-F238E27FC236}">
                <a16:creationId xmlns:a16="http://schemas.microsoft.com/office/drawing/2014/main" id="{712F4651-E0A1-C9B1-76C0-9E1AED7C6D12}"/>
              </a:ext>
            </a:extLst>
          </p:cNvPr>
          <p:cNvSpPr/>
          <p:nvPr/>
        </p:nvSpPr>
        <p:spPr>
          <a:xfrm>
            <a:off x="217760" y="4027742"/>
            <a:ext cx="1968845" cy="7478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Experimental</a:t>
            </a:r>
            <a:r>
              <a:rPr lang="it-IT" sz="1600" dirty="0"/>
              <a:t> </a:t>
            </a:r>
            <a:r>
              <a:rPr lang="it-IT" sz="1600" dirty="0" err="1"/>
              <a:t>electronic</a:t>
            </a:r>
            <a:r>
              <a:rPr lang="it-IT" sz="1600" dirty="0"/>
              <a:t> </a:t>
            </a:r>
            <a:r>
              <a:rPr lang="it-IT" sz="1600" dirty="0" err="1"/>
              <a:t>devices</a:t>
            </a:r>
            <a:endParaRPr lang="it-IT" sz="1600" dirty="0"/>
          </a:p>
        </p:txBody>
      </p:sp>
      <p:sp>
        <p:nvSpPr>
          <p:cNvPr id="35" name="Rettangolo con angoli arrotondati 43">
            <a:extLst>
              <a:ext uri="{FF2B5EF4-FFF2-40B4-BE49-F238E27FC236}">
                <a16:creationId xmlns:a16="http://schemas.microsoft.com/office/drawing/2014/main" id="{CCA397BB-98C9-AC85-9213-B35A23F69ABD}"/>
              </a:ext>
            </a:extLst>
          </p:cNvPr>
          <p:cNvSpPr/>
          <p:nvPr/>
        </p:nvSpPr>
        <p:spPr>
          <a:xfrm>
            <a:off x="359130" y="4934073"/>
            <a:ext cx="1689574" cy="89047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AHU </a:t>
            </a:r>
          </a:p>
          <a:p>
            <a:pPr algn="ctr"/>
            <a:r>
              <a:rPr lang="it-IT" dirty="0"/>
              <a:t>&amp; </a:t>
            </a:r>
            <a:r>
              <a:rPr lang="it-IT" dirty="0" err="1"/>
              <a:t>Aux</a:t>
            </a:r>
            <a:r>
              <a:rPr lang="it-IT" dirty="0"/>
              <a:t> Systems</a:t>
            </a:r>
          </a:p>
        </p:txBody>
      </p:sp>
      <p:sp>
        <p:nvSpPr>
          <p:cNvPr id="36" name="Rettangolo con angoli arrotondati 45">
            <a:extLst>
              <a:ext uri="{FF2B5EF4-FFF2-40B4-BE49-F238E27FC236}">
                <a16:creationId xmlns:a16="http://schemas.microsoft.com/office/drawing/2014/main" id="{D0F1BAF9-D1C8-2C24-2EDC-772F75DC0438}"/>
              </a:ext>
            </a:extLst>
          </p:cNvPr>
          <p:cNvSpPr/>
          <p:nvPr/>
        </p:nvSpPr>
        <p:spPr>
          <a:xfrm>
            <a:off x="157985" y="1761722"/>
            <a:ext cx="2091864" cy="425853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7" name="Connettore a gomito 57">
            <a:extLst>
              <a:ext uri="{FF2B5EF4-FFF2-40B4-BE49-F238E27FC236}">
                <a16:creationId xmlns:a16="http://schemas.microsoft.com/office/drawing/2014/main" id="{8B2147E0-5481-08C9-BBF8-5632C142358C}"/>
              </a:ext>
            </a:extLst>
          </p:cNvPr>
          <p:cNvCxnSpPr>
            <a:cxnSpLocks/>
          </p:cNvCxnSpPr>
          <p:nvPr/>
        </p:nvCxnSpPr>
        <p:spPr>
          <a:xfrm>
            <a:off x="2335881" y="2510514"/>
            <a:ext cx="2289686" cy="721189"/>
          </a:xfrm>
          <a:prstGeom prst="bentConnector3">
            <a:avLst>
              <a:gd name="adj1" fmla="val 101080"/>
            </a:avLst>
          </a:prstGeom>
          <a:ln>
            <a:solidFill>
              <a:srgbClr val="EFA86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a gomito 59">
            <a:extLst>
              <a:ext uri="{FF2B5EF4-FFF2-40B4-BE49-F238E27FC236}">
                <a16:creationId xmlns:a16="http://schemas.microsoft.com/office/drawing/2014/main" id="{06D93A20-C12C-FFEE-FCFD-219E7D7D7D9C}"/>
              </a:ext>
            </a:extLst>
          </p:cNvPr>
          <p:cNvCxnSpPr>
            <a:cxnSpLocks/>
          </p:cNvCxnSpPr>
          <p:nvPr/>
        </p:nvCxnSpPr>
        <p:spPr>
          <a:xfrm flipV="1">
            <a:off x="2302677" y="4346478"/>
            <a:ext cx="2312268" cy="743070"/>
          </a:xfrm>
          <a:prstGeom prst="bentConnector3">
            <a:avLst>
              <a:gd name="adj1" fmla="val 101041"/>
            </a:avLst>
          </a:prstGeom>
          <a:ln>
            <a:solidFill>
              <a:srgbClr val="3D5A9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Freccia destra con strisce 60">
            <a:extLst>
              <a:ext uri="{FF2B5EF4-FFF2-40B4-BE49-F238E27FC236}">
                <a16:creationId xmlns:a16="http://schemas.microsoft.com/office/drawing/2014/main" id="{8AE30D97-37BC-04D1-5DA4-8F0202DAF46D}"/>
              </a:ext>
            </a:extLst>
          </p:cNvPr>
          <p:cNvSpPr/>
          <p:nvPr/>
        </p:nvSpPr>
        <p:spPr>
          <a:xfrm>
            <a:off x="3252124" y="2351025"/>
            <a:ext cx="457200" cy="318977"/>
          </a:xfrm>
          <a:prstGeom prst="stripedRightArrow">
            <a:avLst/>
          </a:prstGeom>
          <a:solidFill>
            <a:srgbClr val="F3BD8E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destra con strisce 61">
            <a:extLst>
              <a:ext uri="{FF2B5EF4-FFF2-40B4-BE49-F238E27FC236}">
                <a16:creationId xmlns:a16="http://schemas.microsoft.com/office/drawing/2014/main" id="{4E3DEE79-8CBE-5E40-CB12-600E87081215}"/>
              </a:ext>
            </a:extLst>
          </p:cNvPr>
          <p:cNvSpPr/>
          <p:nvPr/>
        </p:nvSpPr>
        <p:spPr>
          <a:xfrm flipH="1">
            <a:off x="3288570" y="4929350"/>
            <a:ext cx="457200" cy="318977"/>
          </a:xfrm>
          <a:prstGeom prst="stripedRightArrow">
            <a:avLst/>
          </a:prstGeom>
          <a:solidFill>
            <a:srgbClr val="6E8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a gomito 75">
            <a:extLst>
              <a:ext uri="{FF2B5EF4-FFF2-40B4-BE49-F238E27FC236}">
                <a16:creationId xmlns:a16="http://schemas.microsoft.com/office/drawing/2014/main" id="{D0123281-3F9D-7195-7654-38325997929C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94745" y="2512421"/>
            <a:ext cx="2447902" cy="656267"/>
          </a:xfrm>
          <a:prstGeom prst="bentConnector3">
            <a:avLst>
              <a:gd name="adj1" fmla="val 99951"/>
            </a:avLst>
          </a:prstGeom>
          <a:ln>
            <a:solidFill>
              <a:srgbClr val="CC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a gomito 77">
            <a:extLst>
              <a:ext uri="{FF2B5EF4-FFF2-40B4-BE49-F238E27FC236}">
                <a16:creationId xmlns:a16="http://schemas.microsoft.com/office/drawing/2014/main" id="{6880B83F-80E3-4429-F7CA-C4D34F611A61}"/>
              </a:ext>
            </a:extLst>
          </p:cNvPr>
          <p:cNvCxnSpPr>
            <a:cxnSpLocks/>
          </p:cNvCxnSpPr>
          <p:nvPr/>
        </p:nvCxnSpPr>
        <p:spPr>
          <a:xfrm rot="10800000">
            <a:off x="7494746" y="4324350"/>
            <a:ext cx="2436743" cy="764489"/>
          </a:xfrm>
          <a:prstGeom prst="bentConnector3">
            <a:avLst>
              <a:gd name="adj1" fmla="val 99307"/>
            </a:avLst>
          </a:prstGeom>
          <a:ln>
            <a:solidFill>
              <a:srgbClr val="3D5A9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reccia destra con strisce 78">
            <a:extLst>
              <a:ext uri="{FF2B5EF4-FFF2-40B4-BE49-F238E27FC236}">
                <a16:creationId xmlns:a16="http://schemas.microsoft.com/office/drawing/2014/main" id="{99FF0939-112E-AB68-4AB0-A45E1923EDA3}"/>
              </a:ext>
            </a:extLst>
          </p:cNvPr>
          <p:cNvSpPr/>
          <p:nvPr/>
        </p:nvSpPr>
        <p:spPr>
          <a:xfrm>
            <a:off x="8395123" y="2372694"/>
            <a:ext cx="457200" cy="318977"/>
          </a:xfrm>
          <a:prstGeom prst="stripedRightArrow">
            <a:avLst/>
          </a:prstGeom>
          <a:solidFill>
            <a:srgbClr val="CA4B4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destra con strisce 80">
            <a:extLst>
              <a:ext uri="{FF2B5EF4-FFF2-40B4-BE49-F238E27FC236}">
                <a16:creationId xmlns:a16="http://schemas.microsoft.com/office/drawing/2014/main" id="{2EC3E0AD-58F3-F580-4909-76B66D2E8860}"/>
              </a:ext>
            </a:extLst>
          </p:cNvPr>
          <p:cNvSpPr/>
          <p:nvPr/>
        </p:nvSpPr>
        <p:spPr>
          <a:xfrm flipH="1">
            <a:off x="8378447" y="4897999"/>
            <a:ext cx="457200" cy="318977"/>
          </a:xfrm>
          <a:prstGeom prst="stripedRightArrow">
            <a:avLst/>
          </a:prstGeom>
          <a:solidFill>
            <a:srgbClr val="6E83B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>
            <a:extLst>
              <a:ext uri="{FF2B5EF4-FFF2-40B4-BE49-F238E27FC236}">
                <a16:creationId xmlns:a16="http://schemas.microsoft.com/office/drawing/2014/main" id="{20AE6BDB-04D7-69AF-E253-621F3FCB8927}"/>
              </a:ext>
            </a:extLst>
          </p:cNvPr>
          <p:cNvSpPr/>
          <p:nvPr/>
        </p:nvSpPr>
        <p:spPr>
          <a:xfrm>
            <a:off x="7495527" y="3302390"/>
            <a:ext cx="558542" cy="798998"/>
          </a:xfrm>
          <a:prstGeom prst="rightArrow">
            <a:avLst/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6" name="CasellaDiTesto 45">
            <a:extLst>
              <a:ext uri="{FF2B5EF4-FFF2-40B4-BE49-F238E27FC236}">
                <a16:creationId xmlns:a16="http://schemas.microsoft.com/office/drawing/2014/main" id="{CDA774F8-701D-A721-5086-F12DF7ED094B}"/>
              </a:ext>
            </a:extLst>
          </p:cNvPr>
          <p:cNvSpPr txBox="1"/>
          <p:nvPr/>
        </p:nvSpPr>
        <p:spPr>
          <a:xfrm>
            <a:off x="2249849" y="1656979"/>
            <a:ext cx="25078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COOLING WATER RETURN 12°C</a:t>
            </a:r>
          </a:p>
        </p:txBody>
      </p:sp>
      <p:sp>
        <p:nvSpPr>
          <p:cNvPr id="47" name="CasellaDiTesto 46">
            <a:extLst>
              <a:ext uri="{FF2B5EF4-FFF2-40B4-BE49-F238E27FC236}">
                <a16:creationId xmlns:a16="http://schemas.microsoft.com/office/drawing/2014/main" id="{7C623670-CA4D-C57B-E98A-D80E4231D1B0}"/>
              </a:ext>
            </a:extLst>
          </p:cNvPr>
          <p:cNvSpPr txBox="1"/>
          <p:nvPr/>
        </p:nvSpPr>
        <p:spPr>
          <a:xfrm>
            <a:off x="7336455" y="1838138"/>
            <a:ext cx="298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HOT WATER WASTE </a:t>
            </a:r>
          </a:p>
          <a:p>
            <a:pPr algn="ctr"/>
            <a:r>
              <a:rPr lang="it-IT" sz="1600" b="1" dirty="0"/>
              <a:t>42 °C</a:t>
            </a:r>
          </a:p>
        </p:txBody>
      </p:sp>
      <p:sp>
        <p:nvSpPr>
          <p:cNvPr id="48" name="CasellaDiTesto 47">
            <a:extLst>
              <a:ext uri="{FF2B5EF4-FFF2-40B4-BE49-F238E27FC236}">
                <a16:creationId xmlns:a16="http://schemas.microsoft.com/office/drawing/2014/main" id="{AED5D8D6-3282-500D-A73B-6355560DEB58}"/>
              </a:ext>
            </a:extLst>
          </p:cNvPr>
          <p:cNvSpPr txBox="1"/>
          <p:nvPr/>
        </p:nvSpPr>
        <p:spPr>
          <a:xfrm>
            <a:off x="7133689" y="5313548"/>
            <a:ext cx="298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HOT WATER RETURN </a:t>
            </a:r>
          </a:p>
          <a:p>
            <a:pPr algn="ctr"/>
            <a:r>
              <a:rPr lang="it-IT" sz="1600" b="1" dirty="0"/>
              <a:t> 37 °C</a:t>
            </a:r>
          </a:p>
        </p:txBody>
      </p:sp>
      <p:sp>
        <p:nvSpPr>
          <p:cNvPr id="49" name="CasellaDiTesto 48">
            <a:extLst>
              <a:ext uri="{FF2B5EF4-FFF2-40B4-BE49-F238E27FC236}">
                <a16:creationId xmlns:a16="http://schemas.microsoft.com/office/drawing/2014/main" id="{C160313B-8D16-09B3-95D6-5D52CE9F893F}"/>
              </a:ext>
            </a:extLst>
          </p:cNvPr>
          <p:cNvSpPr txBox="1"/>
          <p:nvPr/>
        </p:nvSpPr>
        <p:spPr>
          <a:xfrm>
            <a:off x="2890475" y="2909724"/>
            <a:ext cx="125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Heat</a:t>
            </a:r>
            <a:r>
              <a:rPr lang="it-IT" sz="1600" b="1" dirty="0"/>
              <a:t> load</a:t>
            </a:r>
          </a:p>
        </p:txBody>
      </p:sp>
      <p:sp>
        <p:nvSpPr>
          <p:cNvPr id="50" name="CasellaDiTesto 49">
            <a:extLst>
              <a:ext uri="{FF2B5EF4-FFF2-40B4-BE49-F238E27FC236}">
                <a16:creationId xmlns:a16="http://schemas.microsoft.com/office/drawing/2014/main" id="{B7B22214-81BA-30A5-EDC3-48B1F3D0AACE}"/>
              </a:ext>
            </a:extLst>
          </p:cNvPr>
          <p:cNvSpPr txBox="1"/>
          <p:nvPr/>
        </p:nvSpPr>
        <p:spPr>
          <a:xfrm>
            <a:off x="10535402" y="5681701"/>
            <a:ext cx="12533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Waste </a:t>
            </a:r>
            <a:r>
              <a:rPr lang="it-IT" sz="1600" b="1" dirty="0" err="1"/>
              <a:t>heat</a:t>
            </a:r>
            <a:endParaRPr lang="it-IT" sz="1600" b="1" dirty="0"/>
          </a:p>
        </p:txBody>
      </p:sp>
      <p:sp>
        <p:nvSpPr>
          <p:cNvPr id="52" name="Rettangolo con angoli arrotondati 120">
            <a:extLst>
              <a:ext uri="{FF2B5EF4-FFF2-40B4-BE49-F238E27FC236}">
                <a16:creationId xmlns:a16="http://schemas.microsoft.com/office/drawing/2014/main" id="{B51E13A3-A8A4-9E11-C7AA-4A8A8732E716}"/>
              </a:ext>
            </a:extLst>
          </p:cNvPr>
          <p:cNvSpPr/>
          <p:nvPr/>
        </p:nvSpPr>
        <p:spPr>
          <a:xfrm>
            <a:off x="10038665" y="4576694"/>
            <a:ext cx="1879310" cy="1024287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Balance of </a:t>
            </a:r>
            <a:r>
              <a:rPr lang="it-IT" dirty="0" err="1"/>
              <a:t>Power</a:t>
            </a:r>
            <a:endParaRPr lang="it-IT" dirty="0"/>
          </a:p>
        </p:txBody>
      </p:sp>
      <p:sp>
        <p:nvSpPr>
          <p:cNvPr id="56" name="CasellaDiTesto 55">
            <a:extLst>
              <a:ext uri="{FF2B5EF4-FFF2-40B4-BE49-F238E27FC236}">
                <a16:creationId xmlns:a16="http://schemas.microsoft.com/office/drawing/2014/main" id="{875091B4-E5FB-18D1-E3B3-C48C8978338E}"/>
              </a:ext>
            </a:extLst>
          </p:cNvPr>
          <p:cNvSpPr txBox="1"/>
          <p:nvPr/>
        </p:nvSpPr>
        <p:spPr>
          <a:xfrm>
            <a:off x="2931326" y="3945417"/>
            <a:ext cx="14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400 </a:t>
            </a:r>
            <a:r>
              <a:rPr lang="it-IT" sz="2400" b="1" dirty="0" err="1"/>
              <a:t>kWt</a:t>
            </a:r>
            <a:endParaRPr lang="it-IT" sz="2400" b="1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84" y="1801518"/>
            <a:ext cx="2096613" cy="1568529"/>
          </a:xfrm>
          <a:prstGeom prst="rect">
            <a:avLst/>
          </a:prstGeom>
        </p:spPr>
      </p:pic>
      <p:sp>
        <p:nvSpPr>
          <p:cNvPr id="51" name="CasellaDiTesto 50"/>
          <p:cNvSpPr txBox="1"/>
          <p:nvPr/>
        </p:nvSpPr>
        <p:spPr>
          <a:xfrm>
            <a:off x="2454197" y="573118"/>
            <a:ext cx="49372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70C0"/>
                </a:solidFill>
              </a:rPr>
              <a:t>New </a:t>
            </a:r>
            <a:r>
              <a:rPr lang="it-IT" sz="2400" dirty="0" err="1">
                <a:solidFill>
                  <a:srgbClr val="0070C0"/>
                </a:solidFill>
              </a:rPr>
              <a:t>configuration</a:t>
            </a:r>
            <a:endParaRPr lang="it-IT" sz="2400" dirty="0">
              <a:solidFill>
                <a:srgbClr val="0070C0"/>
              </a:solidFill>
            </a:endParaRPr>
          </a:p>
        </p:txBody>
      </p:sp>
      <p:sp>
        <p:nvSpPr>
          <p:cNvPr id="53" name="Rettangolo con angoli arrotondati 122">
            <a:extLst>
              <a:ext uri="{FF2B5EF4-FFF2-40B4-BE49-F238E27FC236}">
                <a16:creationId xmlns:a16="http://schemas.microsoft.com/office/drawing/2014/main" id="{07C5234C-2C77-AFB5-E9A8-A57D2112DE49}"/>
              </a:ext>
            </a:extLst>
          </p:cNvPr>
          <p:cNvSpPr/>
          <p:nvPr/>
        </p:nvSpPr>
        <p:spPr>
          <a:xfrm>
            <a:off x="10129827" y="2256910"/>
            <a:ext cx="1849952" cy="1427531"/>
          </a:xfrm>
          <a:prstGeom prst="round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dirty="0"/>
              <a:t>LNF</a:t>
            </a:r>
          </a:p>
          <a:p>
            <a:pPr algn="ctr"/>
            <a:r>
              <a:rPr lang="it-IT" dirty="0"/>
              <a:t> </a:t>
            </a:r>
            <a:r>
              <a:rPr lang="it-IT" dirty="0" err="1"/>
              <a:t>District</a:t>
            </a:r>
            <a:r>
              <a:rPr lang="it-IT" dirty="0"/>
              <a:t> </a:t>
            </a:r>
            <a:r>
              <a:rPr lang="it-IT" dirty="0" err="1"/>
              <a:t>Heating</a:t>
            </a:r>
            <a:endParaRPr lang="it-IT" dirty="0"/>
          </a:p>
        </p:txBody>
      </p:sp>
      <p:sp>
        <p:nvSpPr>
          <p:cNvPr id="54" name="Ovale 53">
            <a:extLst>
              <a:ext uri="{FF2B5EF4-FFF2-40B4-BE49-F238E27FC236}">
                <a16:creationId xmlns:a16="http://schemas.microsoft.com/office/drawing/2014/main" id="{5480FD3C-4CF9-EBBA-7D6F-CEDE9B21B0D4}"/>
              </a:ext>
            </a:extLst>
          </p:cNvPr>
          <p:cNvSpPr/>
          <p:nvPr/>
        </p:nvSpPr>
        <p:spPr>
          <a:xfrm>
            <a:off x="8241249" y="3134391"/>
            <a:ext cx="1347521" cy="960945"/>
          </a:xfrm>
          <a:prstGeom prst="ellipse">
            <a:avLst/>
          </a:prstGeom>
          <a:noFill/>
          <a:ln>
            <a:solidFill>
              <a:srgbClr val="CC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Freccia a destra 54">
            <a:extLst>
              <a:ext uri="{FF2B5EF4-FFF2-40B4-BE49-F238E27FC236}">
                <a16:creationId xmlns:a16="http://schemas.microsoft.com/office/drawing/2014/main" id="{B8AF87BB-C6A6-AED3-FFAA-CC917D052683}"/>
              </a:ext>
            </a:extLst>
          </p:cNvPr>
          <p:cNvSpPr/>
          <p:nvPr/>
        </p:nvSpPr>
        <p:spPr>
          <a:xfrm rot="2385606">
            <a:off x="9385638" y="3999587"/>
            <a:ext cx="413202" cy="195799"/>
          </a:xfrm>
          <a:prstGeom prst="rightArrow">
            <a:avLst>
              <a:gd name="adj1" fmla="val 50000"/>
              <a:gd name="adj2" fmla="val 42870"/>
            </a:avLst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7" name="Freccia a destra 56">
            <a:extLst>
              <a:ext uri="{FF2B5EF4-FFF2-40B4-BE49-F238E27FC236}">
                <a16:creationId xmlns:a16="http://schemas.microsoft.com/office/drawing/2014/main" id="{5B62362F-D52A-509B-F4C3-D18AC6EF0022}"/>
              </a:ext>
            </a:extLst>
          </p:cNvPr>
          <p:cNvSpPr/>
          <p:nvPr/>
        </p:nvSpPr>
        <p:spPr>
          <a:xfrm rot="2385606">
            <a:off x="9832064" y="4391179"/>
            <a:ext cx="413202" cy="195799"/>
          </a:xfrm>
          <a:prstGeom prst="rightArrow">
            <a:avLst>
              <a:gd name="adj1" fmla="val 50000"/>
              <a:gd name="adj2" fmla="val 42870"/>
            </a:avLst>
          </a:prstGeom>
          <a:solidFill>
            <a:srgbClr val="FF0000">
              <a:alpha val="50000"/>
            </a:srgbClr>
          </a:solidFill>
          <a:effectLst>
            <a:outerShdw blurRad="50800" dist="38100" dir="2700000" sx="104000" sy="104000" algn="tl" rotWithShape="0">
              <a:prstClr val="black">
                <a:alpha val="40000"/>
              </a:prstClr>
            </a:outerShdw>
            <a:softEdge rad="31750"/>
          </a:effectLst>
          <a:scene3d>
            <a:camera prst="orthographicFront"/>
            <a:lightRig rig="threePt" dir="t"/>
          </a:scene3d>
          <a:sp3d extrusionH="146050" prstMaterial="metal">
            <a:bevelT/>
            <a:bevelB/>
            <a:extrusionClr>
              <a:srgbClr val="CC0000"/>
            </a:extrusionClr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28" name="Immagine 27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8724" y="1082614"/>
            <a:ext cx="2427548" cy="10787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0072" y="823090"/>
            <a:ext cx="957390" cy="463394"/>
          </a:xfrm>
          <a:prstGeom prst="rect">
            <a:avLst/>
          </a:prstGeom>
          <a:gradFill flip="none" rotWithShape="1">
            <a:gsLst>
              <a:gs pos="0">
                <a:schemeClr val="tx2">
                  <a:tint val="66000"/>
                  <a:satMod val="160000"/>
                </a:schemeClr>
              </a:gs>
              <a:gs pos="50000">
                <a:schemeClr val="tx2">
                  <a:tint val="44500"/>
                  <a:satMod val="160000"/>
                </a:schemeClr>
              </a:gs>
              <a:gs pos="100000">
                <a:schemeClr val="tx2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</p:pic>
      <p:cxnSp>
        <p:nvCxnSpPr>
          <p:cNvPr id="32" name="Connettore diritto 31"/>
          <p:cNvCxnSpPr/>
          <p:nvPr/>
        </p:nvCxnSpPr>
        <p:spPr>
          <a:xfrm>
            <a:off x="5562526" y="803950"/>
            <a:ext cx="1386914" cy="482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diritto 58"/>
          <p:cNvCxnSpPr/>
          <p:nvPr/>
        </p:nvCxnSpPr>
        <p:spPr>
          <a:xfrm flipV="1">
            <a:off x="5562526" y="834091"/>
            <a:ext cx="1256011" cy="469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egnaposto data 30">
            <a:extLst>
              <a:ext uri="{FF2B5EF4-FFF2-40B4-BE49-F238E27FC236}">
                <a16:creationId xmlns:a16="http://schemas.microsoft.com/office/drawing/2014/main" id="{6A2F88FE-E15B-4D6F-3A39-FAF290698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</p:spTree>
    <p:extLst>
      <p:ext uri="{BB962C8B-B14F-4D97-AF65-F5344CB8AC3E}">
        <p14:creationId xmlns:p14="http://schemas.microsoft.com/office/powerpoint/2010/main" val="40903030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58" y="261849"/>
            <a:ext cx="1596346" cy="71593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2013" y="1054788"/>
            <a:ext cx="10700084" cy="4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33</a:t>
            </a:fld>
            <a:endParaRPr lang="it-IT"/>
          </a:p>
        </p:txBody>
      </p:sp>
      <p:graphicFrame>
        <p:nvGraphicFramePr>
          <p:cNvPr id="7" name="Grafico 6"/>
          <p:cNvGraphicFramePr>
            <a:graphicFrameLocks/>
          </p:cNvGraphicFramePr>
          <p:nvPr/>
        </p:nvGraphicFramePr>
        <p:xfrm>
          <a:off x="903170" y="1439451"/>
          <a:ext cx="4572000" cy="3043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Rettangolo 1"/>
          <p:cNvSpPr/>
          <p:nvPr/>
        </p:nvSpPr>
        <p:spPr>
          <a:xfrm>
            <a:off x="5995840" y="3035728"/>
            <a:ext cx="610341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calculation based on balancing of the avoided natural gas for conventional boilers and the additional electrical power demand. We can estimate a factor:</a:t>
            </a:r>
          </a:p>
          <a:p>
            <a:r>
              <a:rPr lang="en-US" dirty="0"/>
              <a:t>1 </a:t>
            </a:r>
            <a:r>
              <a:rPr lang="en-US" dirty="0" err="1"/>
              <a:t>kWht</a:t>
            </a:r>
            <a:r>
              <a:rPr lang="en-US" dirty="0"/>
              <a:t> recovered = 0,14 kg CO2</a:t>
            </a:r>
          </a:p>
          <a:p>
            <a:endParaRPr lang="en-US" dirty="0"/>
          </a:p>
          <a:p>
            <a:r>
              <a:rPr lang="en-GB" dirty="0"/>
              <a:t>~ </a:t>
            </a:r>
            <a:r>
              <a:rPr lang="it-IT" dirty="0"/>
              <a:t>100.000 Sm³ of </a:t>
            </a:r>
            <a:r>
              <a:rPr lang="it-IT" dirty="0" err="1"/>
              <a:t>natural</a:t>
            </a:r>
            <a:r>
              <a:rPr lang="it-IT" dirty="0"/>
              <a:t> gas </a:t>
            </a:r>
            <a:r>
              <a:rPr lang="it-IT" dirty="0" err="1"/>
              <a:t>saved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5995840" y="2289398"/>
            <a:ext cx="3441391" cy="6463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US" dirty="0"/>
              <a:t>Environmental result: avoided CO2</a:t>
            </a:r>
            <a:br>
              <a:rPr lang="en-US" dirty="0"/>
            </a:br>
            <a:r>
              <a:rPr lang="en-US" dirty="0"/>
              <a:t>140 TonCO2/year saved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807521" y="977786"/>
            <a:ext cx="38143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9 </a:t>
            </a:r>
            <a:r>
              <a:rPr lang="it-IT" sz="2400" b="1" dirty="0" err="1"/>
              <a:t>years</a:t>
            </a:r>
            <a:r>
              <a:rPr lang="it-IT" sz="2400" b="1" dirty="0"/>
              <a:t> of </a:t>
            </a:r>
            <a:r>
              <a:rPr lang="it-IT" sz="2400" b="1" dirty="0" err="1"/>
              <a:t>experience</a:t>
            </a:r>
            <a:r>
              <a:rPr lang="it-IT" sz="2400" b="1" dirty="0"/>
              <a:t> </a:t>
            </a:r>
            <a:r>
              <a:rPr lang="it-IT" sz="2400" b="1" dirty="0" err="1"/>
              <a:t>results</a:t>
            </a:r>
            <a:endParaRPr lang="it-IT" sz="2400" b="1" dirty="0"/>
          </a:p>
        </p:txBody>
      </p:sp>
      <p:sp>
        <p:nvSpPr>
          <p:cNvPr id="11" name="Rettangolo 10"/>
          <p:cNvSpPr/>
          <p:nvPr/>
        </p:nvSpPr>
        <p:spPr>
          <a:xfrm>
            <a:off x="754512" y="4922162"/>
            <a:ext cx="57753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Heating season: 180 days (~ 4300 h): 1- November / 30 April</a:t>
            </a:r>
          </a:p>
        </p:txBody>
      </p:sp>
      <p:sp>
        <p:nvSpPr>
          <p:cNvPr id="8" name="Rettangolo 7"/>
          <p:cNvSpPr/>
          <p:nvPr/>
        </p:nvSpPr>
        <p:spPr>
          <a:xfrm>
            <a:off x="5813879" y="1614729"/>
            <a:ext cx="41683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Operational result ~ </a:t>
            </a:r>
            <a:r>
              <a:rPr lang="en-US" dirty="0"/>
              <a:t>1 </a:t>
            </a:r>
            <a:r>
              <a:rPr lang="en-US" dirty="0" err="1"/>
              <a:t>GWht</a:t>
            </a:r>
            <a:r>
              <a:rPr lang="en-US" dirty="0"/>
              <a:t>/year supplied</a:t>
            </a:r>
            <a:endParaRPr lang="it-IT" dirty="0"/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1B3530DA-5270-4913-A48C-91A8C4D03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</p:spTree>
    <p:extLst>
      <p:ext uri="{BB962C8B-B14F-4D97-AF65-F5344CB8AC3E}">
        <p14:creationId xmlns:p14="http://schemas.microsoft.com/office/powerpoint/2010/main" val="2743611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58" y="261849"/>
            <a:ext cx="1596346" cy="71593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2013" y="1054788"/>
            <a:ext cx="10700084" cy="44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34</a:t>
            </a:fld>
            <a:endParaRPr lang="it-IT"/>
          </a:p>
        </p:txBody>
      </p:sp>
      <p:pic>
        <p:nvPicPr>
          <p:cNvPr id="7" name="Immagine 6" descr="Immagine che contiene Piano, diagramma, mappa, testo&#10;&#10;Descrizione generata automaticamente">
            <a:extLst>
              <a:ext uri="{FF2B5EF4-FFF2-40B4-BE49-F238E27FC236}">
                <a16:creationId xmlns:a16="http://schemas.microsoft.com/office/drawing/2014/main" id="{DDF94195-5F56-4FA1-3156-104556859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13" y="1047214"/>
            <a:ext cx="11544300" cy="5501856"/>
          </a:xfrm>
          <a:prstGeom prst="rect">
            <a:avLst/>
          </a:prstGeom>
          <a:effectLst>
            <a:softEdge rad="12700"/>
          </a:effectLst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52780307-255B-4542-5B5F-AD77E038427A}"/>
              </a:ext>
            </a:extLst>
          </p:cNvPr>
          <p:cNvGrpSpPr/>
          <p:nvPr/>
        </p:nvGrpSpPr>
        <p:grpSpPr>
          <a:xfrm>
            <a:off x="1054835" y="4735119"/>
            <a:ext cx="3302317" cy="1077218"/>
            <a:chOff x="1009672" y="3946354"/>
            <a:chExt cx="3302317" cy="1077218"/>
          </a:xfrm>
        </p:grpSpPr>
        <p:pic>
          <p:nvPicPr>
            <p:cNvPr id="10" name="Immagine 9" descr="Immagine che contiene aria aperta, cielo, strada, Veicolo terrestre&#10;&#10;Descrizione generata automaticamente">
              <a:extLst>
                <a:ext uri="{FF2B5EF4-FFF2-40B4-BE49-F238E27FC236}">
                  <a16:creationId xmlns:a16="http://schemas.microsoft.com/office/drawing/2014/main" id="{D361034F-41FC-85E9-F2CE-A1C83F9DDE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64026" y="3946354"/>
              <a:ext cx="1547963" cy="1077217"/>
            </a:xfrm>
            <a:prstGeom prst="rect">
              <a:avLst/>
            </a:prstGeom>
          </p:spPr>
        </p:pic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B99A1D53-6959-7189-6E05-3BD035ADAD06}"/>
                </a:ext>
              </a:extLst>
            </p:cNvPr>
            <p:cNvSpPr txBox="1">
              <a:spLocks/>
            </p:cNvSpPr>
            <p:nvPr/>
          </p:nvSpPr>
          <p:spPr>
            <a:xfrm>
              <a:off x="1009672" y="3946354"/>
              <a:ext cx="1688894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600" b="1" dirty="0"/>
                <a:t>Accelerator </a:t>
              </a:r>
              <a:r>
                <a:rPr lang="it-IT" sz="1600" b="1" dirty="0" err="1"/>
                <a:t>Division</a:t>
              </a:r>
              <a:endParaRPr lang="it-IT" sz="1600" b="1" dirty="0">
                <a:solidFill>
                  <a:schemeClr val="tx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it-IT" sz="1600" b="1" dirty="0"/>
                <a:t>13405</a:t>
              </a:r>
              <a:r>
                <a:rPr lang="it-IT" sz="1600" b="1" dirty="0">
                  <a:solidFill>
                    <a:schemeClr val="tx1"/>
                  </a:solidFill>
                </a:rPr>
                <a:t> m</a:t>
              </a:r>
              <a:r>
                <a:rPr lang="it-IT" sz="1600" b="1" baseline="30000" dirty="0">
                  <a:solidFill>
                    <a:schemeClr val="tx1"/>
                  </a:solidFill>
                </a:rPr>
                <a:t>3</a:t>
              </a:r>
            </a:p>
            <a:p>
              <a:pPr marL="285750" indent="-285750">
                <a:buFontTx/>
                <a:buChar char="-"/>
              </a:pPr>
              <a:r>
                <a:rPr lang="it-IT" sz="1600" b="1" dirty="0"/>
                <a:t>100</a:t>
              </a:r>
              <a:r>
                <a:rPr lang="it-IT" sz="1600" b="1" dirty="0">
                  <a:solidFill>
                    <a:schemeClr val="tx1"/>
                  </a:solidFill>
                </a:rPr>
                <a:t> </a:t>
              </a:r>
              <a:r>
                <a:rPr lang="it-IT" sz="1600" b="1" dirty="0"/>
                <a:t>people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92B02F77-7CD3-5282-BC9B-1B870ED6BD1C}"/>
              </a:ext>
            </a:extLst>
          </p:cNvPr>
          <p:cNvGrpSpPr/>
          <p:nvPr/>
        </p:nvGrpSpPr>
        <p:grpSpPr>
          <a:xfrm>
            <a:off x="7647098" y="5040074"/>
            <a:ext cx="3791177" cy="1095554"/>
            <a:chOff x="5833892" y="4985363"/>
            <a:chExt cx="3791177" cy="1095554"/>
          </a:xfrm>
        </p:grpSpPr>
        <p:pic>
          <p:nvPicPr>
            <p:cNvPr id="13" name="Immagine 12" descr="Immagine che contiene cielo, aria aperta, proprietà, edificio&#10;&#10;Descrizione generata automaticamente">
              <a:extLst>
                <a:ext uri="{FF2B5EF4-FFF2-40B4-BE49-F238E27FC236}">
                  <a16:creationId xmlns:a16="http://schemas.microsoft.com/office/drawing/2014/main" id="{EDAD534E-1C17-2877-CAC4-7D6B2315F0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3981" y="4985363"/>
              <a:ext cx="2111088" cy="1095553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40ACC790-5380-C623-E712-1B851DE40ACD}"/>
                </a:ext>
              </a:extLst>
            </p:cNvPr>
            <p:cNvSpPr txBox="1"/>
            <p:nvPr/>
          </p:nvSpPr>
          <p:spPr>
            <a:xfrm>
              <a:off x="5833892" y="5003699"/>
              <a:ext cx="1586509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600" b="1" dirty="0" err="1">
                  <a:solidFill>
                    <a:schemeClr val="tx1"/>
                  </a:solidFill>
                </a:rPr>
                <a:t>Hydraulic</a:t>
              </a:r>
              <a:r>
                <a:rPr lang="it-IT" sz="1600" b="1" dirty="0">
                  <a:solidFill>
                    <a:schemeClr val="tx1"/>
                  </a:solidFill>
                </a:rPr>
                <a:t> workshop </a:t>
              </a:r>
            </a:p>
            <a:p>
              <a:r>
                <a:rPr lang="it-IT" sz="1600" b="1" dirty="0"/>
                <a:t>- 1284</a:t>
              </a:r>
              <a:r>
                <a:rPr lang="it-IT" sz="1600" b="1" dirty="0">
                  <a:solidFill>
                    <a:schemeClr val="tx1"/>
                  </a:solidFill>
                </a:rPr>
                <a:t> m</a:t>
              </a:r>
              <a:r>
                <a:rPr lang="it-IT" sz="1600" b="1" baseline="30000" dirty="0">
                  <a:solidFill>
                    <a:schemeClr val="tx1"/>
                  </a:solidFill>
                </a:rPr>
                <a:t>3</a:t>
              </a:r>
            </a:p>
            <a:p>
              <a:r>
                <a:rPr lang="it-IT" sz="1600" b="1" dirty="0">
                  <a:solidFill>
                    <a:schemeClr val="tx1"/>
                  </a:solidFill>
                </a:rPr>
                <a:t>- 6 </a:t>
              </a:r>
              <a:r>
                <a:rPr lang="it-IT" sz="1600" b="1" dirty="0"/>
                <a:t>people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017030F4-5F92-06BD-0D7F-EA3F23B085DC}"/>
              </a:ext>
            </a:extLst>
          </p:cNvPr>
          <p:cNvGrpSpPr/>
          <p:nvPr/>
        </p:nvGrpSpPr>
        <p:grpSpPr>
          <a:xfrm>
            <a:off x="381297" y="2745450"/>
            <a:ext cx="3320643" cy="1052692"/>
            <a:chOff x="361161" y="2505867"/>
            <a:chExt cx="4552462" cy="842799"/>
          </a:xfrm>
        </p:grpSpPr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9852F47A-139F-EC0C-29FA-A2B2DB9685A9}"/>
                </a:ext>
              </a:extLst>
            </p:cNvPr>
            <p:cNvSpPr txBox="1"/>
            <p:nvPr/>
          </p:nvSpPr>
          <p:spPr>
            <a:xfrm>
              <a:off x="361161" y="2505867"/>
              <a:ext cx="2141946" cy="6653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600" b="1" dirty="0">
                  <a:solidFill>
                    <a:schemeClr val="tx1"/>
                  </a:solidFill>
                </a:rPr>
                <a:t>Administration</a:t>
              </a:r>
            </a:p>
            <a:p>
              <a:pPr marL="285750" indent="-285750">
                <a:buFontTx/>
                <a:buChar char="-"/>
              </a:pPr>
              <a:r>
                <a:rPr lang="it-IT" sz="1600" b="1" dirty="0">
                  <a:solidFill>
                    <a:schemeClr val="tx1"/>
                  </a:solidFill>
                </a:rPr>
                <a:t>6500 m</a:t>
              </a:r>
              <a:r>
                <a:rPr lang="it-IT" sz="1600" b="1" baseline="30000" dirty="0">
                  <a:solidFill>
                    <a:schemeClr val="tx1"/>
                  </a:solidFill>
                </a:rPr>
                <a:t>3</a:t>
              </a:r>
            </a:p>
            <a:p>
              <a:pPr marL="285750" indent="-285750">
                <a:buFontTx/>
                <a:buChar char="-"/>
              </a:pPr>
              <a:r>
                <a:rPr lang="it-IT" sz="1600" b="1" dirty="0">
                  <a:solidFill>
                    <a:schemeClr val="tx1"/>
                  </a:solidFill>
                </a:rPr>
                <a:t>40 </a:t>
              </a:r>
              <a:r>
                <a:rPr lang="it-IT" sz="1600" b="1" dirty="0"/>
                <a:t>people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18" name="Immagine 17" descr="Immagine che contiene aria aperta, cielo, Veicolo terrestre, automobile&#10;&#10;Descrizione generata automaticamente">
              <a:extLst>
                <a:ext uri="{FF2B5EF4-FFF2-40B4-BE49-F238E27FC236}">
                  <a16:creationId xmlns:a16="http://schemas.microsoft.com/office/drawing/2014/main" id="{E4612AEB-A0AA-169A-96D5-671CFC7094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883"/>
            <a:stretch/>
          </p:blipFill>
          <p:spPr>
            <a:xfrm>
              <a:off x="2503108" y="2513999"/>
              <a:ext cx="2410515" cy="834667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453A970B-9E3C-1DBF-8E41-535FCB46D4F0}"/>
              </a:ext>
            </a:extLst>
          </p:cNvPr>
          <p:cNvGrpSpPr/>
          <p:nvPr/>
        </p:nvGrpSpPr>
        <p:grpSpPr>
          <a:xfrm>
            <a:off x="6808790" y="785607"/>
            <a:ext cx="3183440" cy="1101536"/>
            <a:chOff x="6989467" y="796265"/>
            <a:chExt cx="5099200" cy="697486"/>
          </a:xfrm>
        </p:grpSpPr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462ECF52-D58C-46FD-0B8B-C9E3843ED49A}"/>
                </a:ext>
              </a:extLst>
            </p:cNvPr>
            <p:cNvSpPr txBox="1"/>
            <p:nvPr/>
          </p:nvSpPr>
          <p:spPr>
            <a:xfrm flipH="1">
              <a:off x="9737471" y="801611"/>
              <a:ext cx="2351196" cy="6820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600" b="1" dirty="0" err="1"/>
                <a:t>Research</a:t>
              </a:r>
              <a:r>
                <a:rPr lang="it-IT" sz="1600" b="1" dirty="0"/>
                <a:t> </a:t>
              </a:r>
              <a:r>
                <a:rPr lang="it-IT" sz="1600" b="1" dirty="0" err="1"/>
                <a:t>Division</a:t>
              </a:r>
              <a:endParaRPr lang="it-IT" sz="1600" b="1" dirty="0">
                <a:solidFill>
                  <a:schemeClr val="tx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it-IT" sz="1600" b="1" dirty="0"/>
                <a:t>13744</a:t>
              </a:r>
              <a:r>
                <a:rPr lang="it-IT" sz="1600" b="1" dirty="0">
                  <a:solidFill>
                    <a:schemeClr val="tx1"/>
                  </a:solidFill>
                </a:rPr>
                <a:t> m</a:t>
              </a:r>
              <a:r>
                <a:rPr lang="it-IT" sz="1600" b="1" baseline="30000" dirty="0">
                  <a:solidFill>
                    <a:schemeClr val="tx1"/>
                  </a:solidFill>
                </a:rPr>
                <a:t>3</a:t>
              </a:r>
            </a:p>
            <a:p>
              <a:pPr marL="285750" indent="-285750">
                <a:buFontTx/>
                <a:buChar char="-"/>
              </a:pPr>
              <a:r>
                <a:rPr lang="it-IT" sz="1600" b="1" dirty="0">
                  <a:solidFill>
                    <a:schemeClr val="tx1"/>
                  </a:solidFill>
                </a:rPr>
                <a:t>160 </a:t>
              </a:r>
              <a:r>
                <a:rPr lang="it-IT" sz="1600" b="1" dirty="0"/>
                <a:t>people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21" name="Immagine 20" descr="Immagine che contiene aria aperta, veicolo, Veicolo terrestre, cielo&#10;&#10;Descrizione generata automaticamente">
              <a:extLst>
                <a:ext uri="{FF2B5EF4-FFF2-40B4-BE49-F238E27FC236}">
                  <a16:creationId xmlns:a16="http://schemas.microsoft.com/office/drawing/2014/main" id="{37C7D8FE-28C2-9F76-A5CF-1301818616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7604"/>
            <a:stretch/>
          </p:blipFill>
          <p:spPr>
            <a:xfrm>
              <a:off x="6989467" y="796265"/>
              <a:ext cx="2910636" cy="697486"/>
            </a:xfrm>
            <a:prstGeom prst="rect">
              <a:avLst/>
            </a:prstGeom>
          </p:spPr>
        </p:pic>
      </p:grpSp>
      <p:cxnSp>
        <p:nvCxnSpPr>
          <p:cNvPr id="22" name="Connettore curvo 46">
            <a:extLst>
              <a:ext uri="{FF2B5EF4-FFF2-40B4-BE49-F238E27FC236}">
                <a16:creationId xmlns:a16="http://schemas.microsoft.com/office/drawing/2014/main" id="{BE710AE7-7C44-4296-4727-FFC12DE3A5DC}"/>
              </a:ext>
            </a:extLst>
          </p:cNvPr>
          <p:cNvCxnSpPr>
            <a:cxnSpLocks/>
            <a:stCxn id="18" idx="0"/>
          </p:cNvCxnSpPr>
          <p:nvPr/>
        </p:nvCxnSpPr>
        <p:spPr>
          <a:xfrm rot="5400000" flipH="1" flipV="1">
            <a:off x="2915981" y="2000893"/>
            <a:ext cx="661538" cy="847891"/>
          </a:xfrm>
          <a:prstGeom prst="curvedConnector2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curvo 47">
            <a:extLst>
              <a:ext uri="{FF2B5EF4-FFF2-40B4-BE49-F238E27FC236}">
                <a16:creationId xmlns:a16="http://schemas.microsoft.com/office/drawing/2014/main" id="{0D5CD30B-04CA-8E2E-3AAA-0EFC287EF401}"/>
              </a:ext>
            </a:extLst>
          </p:cNvPr>
          <p:cNvCxnSpPr>
            <a:cxnSpLocks/>
            <a:stCxn id="10" idx="0"/>
          </p:cNvCxnSpPr>
          <p:nvPr/>
        </p:nvCxnSpPr>
        <p:spPr>
          <a:xfrm rot="5400000" flipH="1" flipV="1">
            <a:off x="3678451" y="3444463"/>
            <a:ext cx="1195376" cy="1385936"/>
          </a:xfrm>
          <a:prstGeom prst="curvedConnector2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F73533C7-C5E0-A461-BC92-9A1E98D82F3B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7717348" y="1887143"/>
            <a:ext cx="1436908" cy="753101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58F38D76-F6BF-32BD-99D3-C953C9F7DB1A}"/>
              </a:ext>
            </a:extLst>
          </p:cNvPr>
          <p:cNvCxnSpPr>
            <a:cxnSpLocks/>
            <a:stCxn id="13" idx="0"/>
          </p:cNvCxnSpPr>
          <p:nvPr/>
        </p:nvCxnSpPr>
        <p:spPr>
          <a:xfrm flipH="1" flipV="1">
            <a:off x="8676670" y="3798142"/>
            <a:ext cx="1706061" cy="1241932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A4F18984-3B8C-6687-D33F-624CA60BFA5A}"/>
              </a:ext>
            </a:extLst>
          </p:cNvPr>
          <p:cNvGrpSpPr/>
          <p:nvPr/>
        </p:nvGrpSpPr>
        <p:grpSpPr>
          <a:xfrm>
            <a:off x="4703488" y="4026370"/>
            <a:ext cx="3032623" cy="1116706"/>
            <a:chOff x="4605683" y="3833650"/>
            <a:chExt cx="3032623" cy="1116706"/>
          </a:xfrm>
        </p:grpSpPr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0E7567E3-A69B-014B-87B6-FAB6F2BD8BA9}"/>
                </a:ext>
              </a:extLst>
            </p:cNvPr>
            <p:cNvSpPr txBox="1"/>
            <p:nvPr/>
          </p:nvSpPr>
          <p:spPr>
            <a:xfrm>
              <a:off x="4605683" y="3833650"/>
              <a:ext cx="1347645" cy="107721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r>
                <a:rPr lang="it-IT" sz="1600" b="1" dirty="0" err="1"/>
                <a:t>Magnetic</a:t>
              </a:r>
              <a:r>
                <a:rPr lang="it-IT" sz="1600" b="1" dirty="0"/>
                <a:t> test hall</a:t>
              </a:r>
              <a:endParaRPr lang="it-IT" sz="1600" b="1" dirty="0">
                <a:solidFill>
                  <a:schemeClr val="tx1"/>
                </a:solidFill>
              </a:endParaRPr>
            </a:p>
            <a:p>
              <a:pPr marL="285750" indent="-285750">
                <a:buFontTx/>
                <a:buChar char="-"/>
              </a:pPr>
              <a:r>
                <a:rPr lang="it-IT" sz="1600" b="1" dirty="0"/>
                <a:t>1818</a:t>
              </a:r>
              <a:r>
                <a:rPr lang="it-IT" sz="1600" b="1" dirty="0">
                  <a:solidFill>
                    <a:schemeClr val="tx1"/>
                  </a:solidFill>
                </a:rPr>
                <a:t> m</a:t>
              </a:r>
              <a:r>
                <a:rPr lang="it-IT" sz="1600" b="1" baseline="30000" dirty="0">
                  <a:solidFill>
                    <a:schemeClr val="tx1"/>
                  </a:solidFill>
                </a:rPr>
                <a:t>3</a:t>
              </a:r>
            </a:p>
            <a:p>
              <a:pPr marL="285750" indent="-285750">
                <a:buFontTx/>
                <a:buChar char="-"/>
              </a:pPr>
              <a:r>
                <a:rPr lang="it-IT" sz="1600" b="1" dirty="0">
                  <a:solidFill>
                    <a:schemeClr val="tx1"/>
                  </a:solidFill>
                </a:rPr>
                <a:t>6 </a:t>
              </a:r>
              <a:r>
                <a:rPr lang="it-IT" sz="1600" b="1" dirty="0"/>
                <a:t>people</a:t>
              </a:r>
              <a:endParaRPr lang="it-IT" sz="1600" b="1" dirty="0">
                <a:solidFill>
                  <a:schemeClr val="tx1"/>
                </a:solidFill>
              </a:endParaRPr>
            </a:p>
          </p:txBody>
        </p:sp>
        <p:pic>
          <p:nvPicPr>
            <p:cNvPr id="28" name="Immagine 27" descr="Immagine che contiene aria aperta, cielo, nuvola, automobile&#10;&#10;Descrizione generata automaticamente">
              <a:extLst>
                <a:ext uri="{FF2B5EF4-FFF2-40B4-BE49-F238E27FC236}">
                  <a16:creationId xmlns:a16="http://schemas.microsoft.com/office/drawing/2014/main" id="{3BA79569-B225-15B1-A1CE-6A6A192563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83753" y="3833650"/>
              <a:ext cx="1654553" cy="1116706"/>
            </a:xfrm>
            <a:prstGeom prst="rect">
              <a:avLst/>
            </a:prstGeom>
          </p:spPr>
        </p:pic>
      </p:grp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96D5DA63-6702-C512-2DC7-85155ED373F2}"/>
              </a:ext>
            </a:extLst>
          </p:cNvPr>
          <p:cNvCxnSpPr>
            <a:cxnSpLocks/>
            <a:stCxn id="28" idx="0"/>
          </p:cNvCxnSpPr>
          <p:nvPr/>
        </p:nvCxnSpPr>
        <p:spPr>
          <a:xfrm flipH="1" flipV="1">
            <a:off x="6808790" y="3205213"/>
            <a:ext cx="100045" cy="821157"/>
          </a:xfrm>
          <a:prstGeom prst="straightConnector1">
            <a:avLst/>
          </a:prstGeom>
          <a:ln w="381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sellaDiTesto 5"/>
          <p:cNvSpPr txBox="1"/>
          <p:nvPr/>
        </p:nvSpPr>
        <p:spPr>
          <a:xfrm>
            <a:off x="10599011" y="892981"/>
            <a:ext cx="1357162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11 building</a:t>
            </a:r>
          </a:p>
          <a:p>
            <a:r>
              <a:rPr lang="it-IT" dirty="0"/>
              <a:t>12.600 m</a:t>
            </a:r>
            <a:r>
              <a:rPr lang="it-IT" baseline="30000" dirty="0"/>
              <a:t>2</a:t>
            </a:r>
          </a:p>
          <a:p>
            <a:r>
              <a:rPr lang="it-IT" dirty="0"/>
              <a:t>40.000 m</a:t>
            </a:r>
            <a:r>
              <a:rPr lang="it-IT" baseline="30000" dirty="0"/>
              <a:t>3</a:t>
            </a: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3455" y="704206"/>
            <a:ext cx="1485732" cy="928583"/>
          </a:xfrm>
          <a:prstGeom prst="rect">
            <a:avLst/>
          </a:prstGeom>
        </p:spPr>
      </p:pic>
      <p:pic>
        <p:nvPicPr>
          <p:cNvPr id="33" name="Immagine 32" descr="Immagine che contiene aria aperta, cielo, nuvola, automobile&#10;&#10;Descrizione generata automaticamente">
            <a:extLst>
              <a:ext uri="{FF2B5EF4-FFF2-40B4-BE49-F238E27FC236}">
                <a16:creationId xmlns:a16="http://schemas.microsoft.com/office/drawing/2014/main" id="{3BA79569-B225-15B1-A1CE-6A6A192563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18110" y="4035166"/>
            <a:ext cx="1654553" cy="1116706"/>
          </a:xfrm>
          <a:prstGeom prst="rect">
            <a:avLst/>
          </a:prstGeom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0E7567E3-A69B-014B-87B6-FAB6F2BD8BA9}"/>
              </a:ext>
            </a:extLst>
          </p:cNvPr>
          <p:cNvSpPr txBox="1"/>
          <p:nvPr/>
        </p:nvSpPr>
        <p:spPr>
          <a:xfrm>
            <a:off x="3583170" y="405818"/>
            <a:ext cx="1347645" cy="107721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it-IT" sz="1600" b="1" dirty="0" err="1"/>
              <a:t>Sincrotron</a:t>
            </a:r>
            <a:r>
              <a:rPr lang="it-IT" sz="1600" b="1" dirty="0"/>
              <a:t> Light lab</a:t>
            </a:r>
            <a:endParaRPr lang="it-IT" sz="1600" b="1" dirty="0">
              <a:solidFill>
                <a:schemeClr val="tx1"/>
              </a:solidFill>
            </a:endParaRPr>
          </a:p>
          <a:p>
            <a:pPr marL="285750" indent="-285750">
              <a:buFontTx/>
              <a:buChar char="-"/>
            </a:pPr>
            <a:r>
              <a:rPr lang="it-IT" sz="1600" b="1" dirty="0"/>
              <a:t>1500</a:t>
            </a:r>
            <a:r>
              <a:rPr lang="it-IT" sz="1600" b="1" dirty="0">
                <a:solidFill>
                  <a:schemeClr val="tx1"/>
                </a:solidFill>
              </a:rPr>
              <a:t> m</a:t>
            </a:r>
            <a:r>
              <a:rPr lang="it-IT" sz="1600" b="1" baseline="30000" dirty="0">
                <a:solidFill>
                  <a:schemeClr val="tx1"/>
                </a:solidFill>
              </a:rPr>
              <a:t>3</a:t>
            </a:r>
          </a:p>
          <a:p>
            <a:pPr marL="285750" indent="-285750">
              <a:buFontTx/>
              <a:buChar char="-"/>
            </a:pPr>
            <a:r>
              <a:rPr lang="it-IT" sz="1600" b="1" dirty="0">
                <a:solidFill>
                  <a:schemeClr val="tx1"/>
                </a:solidFill>
              </a:rPr>
              <a:t>6 </a:t>
            </a:r>
            <a:r>
              <a:rPr lang="it-IT" sz="1600" b="1" dirty="0"/>
              <a:t>people</a:t>
            </a:r>
            <a:endParaRPr lang="it-IT" sz="1600" b="1" dirty="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636" y="2733415"/>
            <a:ext cx="1641537" cy="971557"/>
          </a:xfrm>
          <a:prstGeom prst="rect">
            <a:avLst/>
          </a:prstGeom>
        </p:spPr>
      </p:pic>
      <p:cxnSp>
        <p:nvCxnSpPr>
          <p:cNvPr id="32" name="Connettore 2 31"/>
          <p:cNvCxnSpPr/>
          <p:nvPr/>
        </p:nvCxnSpPr>
        <p:spPr>
          <a:xfrm flipH="1" flipV="1">
            <a:off x="7469204" y="3160948"/>
            <a:ext cx="2733575" cy="1159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ttangolo 34"/>
          <p:cNvSpPr/>
          <p:nvPr/>
        </p:nvSpPr>
        <p:spPr>
          <a:xfrm>
            <a:off x="10758794" y="3597247"/>
            <a:ext cx="6794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/>
              <a:t>Plant</a:t>
            </a:r>
            <a:endParaRPr lang="it-IT" b="1" dirty="0"/>
          </a:p>
        </p:txBody>
      </p:sp>
      <p:sp>
        <p:nvSpPr>
          <p:cNvPr id="31" name="Segnaposto data 30">
            <a:extLst>
              <a:ext uri="{FF2B5EF4-FFF2-40B4-BE49-F238E27FC236}">
                <a16:creationId xmlns:a16="http://schemas.microsoft.com/office/drawing/2014/main" id="{0C9DB54D-F595-2C1D-A771-0A07DA604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</p:spTree>
    <p:extLst>
      <p:ext uri="{BB962C8B-B14F-4D97-AF65-F5344CB8AC3E}">
        <p14:creationId xmlns:p14="http://schemas.microsoft.com/office/powerpoint/2010/main" val="34227583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215" y="346654"/>
            <a:ext cx="2904637" cy="54632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658" y="261849"/>
            <a:ext cx="1596346" cy="715937"/>
          </a:xfrm>
          <a:prstGeom prst="rect">
            <a:avLst/>
          </a:prstGeom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462013" y="1016555"/>
            <a:ext cx="1070008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sz="2800" dirty="0"/>
              <a:t>DC </a:t>
            </a:r>
            <a:r>
              <a:rPr lang="it-IT" sz="2800" dirty="0" err="1"/>
              <a:t>Heat</a:t>
            </a:r>
            <a:r>
              <a:rPr lang="it-IT" sz="2800" dirty="0"/>
              <a:t> </a:t>
            </a:r>
            <a:r>
              <a:rPr lang="it-IT" sz="2800" dirty="0" err="1"/>
              <a:t>Recovery</a:t>
            </a:r>
            <a:r>
              <a:rPr lang="it-IT" sz="2800" dirty="0"/>
              <a:t> </a:t>
            </a:r>
            <a:r>
              <a:rPr lang="it-IT" sz="2800" dirty="0" err="1"/>
              <a:t>key</a:t>
            </a:r>
            <a:r>
              <a:rPr lang="it-IT" sz="2800" dirty="0"/>
              <a:t> </a:t>
            </a:r>
            <a:r>
              <a:rPr lang="it-IT" sz="2800" dirty="0" err="1"/>
              <a:t>words</a:t>
            </a:r>
            <a:endParaRPr lang="it-IT" sz="2800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1DA4-AB7C-488A-9B74-2B77C20DD5C1}" type="slidenum">
              <a:rPr lang="it-IT" smtClean="0"/>
              <a:t>35</a:t>
            </a:fld>
            <a:endParaRPr lang="it-IT"/>
          </a:p>
        </p:txBody>
      </p:sp>
      <p:graphicFrame>
        <p:nvGraphicFramePr>
          <p:cNvPr id="7" name="Diagramma 6"/>
          <p:cNvGraphicFramePr/>
          <p:nvPr>
            <p:extLst>
              <p:ext uri="{D42A27DB-BD31-4B8C-83A1-F6EECF244321}">
                <p14:modId xmlns:p14="http://schemas.microsoft.com/office/powerpoint/2010/main" val="545700056"/>
              </p:ext>
            </p:extLst>
          </p:nvPr>
        </p:nvGraphicFramePr>
        <p:xfrm>
          <a:off x="414441" y="2499799"/>
          <a:ext cx="10741600" cy="167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Rettangolo 5"/>
          <p:cNvSpPr/>
          <p:nvPr/>
        </p:nvSpPr>
        <p:spPr>
          <a:xfrm>
            <a:off x="732110" y="1753144"/>
            <a:ext cx="6311087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n-GB" sz="2400" dirty="0"/>
              <a:t>1. Data </a:t>
            </a:r>
            <a:r>
              <a:rPr lang="en-GB" sz="2400" dirty="0" err="1"/>
              <a:t>center</a:t>
            </a:r>
            <a:r>
              <a:rPr lang="en-GB" sz="2400" dirty="0"/>
              <a:t> is a cheap and reliable heat source</a:t>
            </a:r>
          </a:p>
        </p:txBody>
      </p:sp>
      <p:sp>
        <p:nvSpPr>
          <p:cNvPr id="8" name="Rettangolo 7"/>
          <p:cNvSpPr/>
          <p:nvPr/>
        </p:nvSpPr>
        <p:spPr>
          <a:xfrm>
            <a:off x="4111058" y="4695541"/>
            <a:ext cx="7044983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/>
              <a:t>3. Reuse of Data Centre Waste Heat strongly recommended in the:</a:t>
            </a:r>
          </a:p>
          <a:p>
            <a:r>
              <a:rPr lang="en-US" dirty="0"/>
              <a:t> </a:t>
            </a:r>
            <a:r>
              <a:rPr lang="en-US" sz="1000" dirty="0">
                <a:solidFill>
                  <a:srgbClr val="000000"/>
                </a:solidFill>
                <a:latin typeface="EC Square Sans Pro"/>
              </a:rPr>
              <a:t> </a:t>
            </a:r>
          </a:p>
          <a:p>
            <a:r>
              <a:rPr lang="en-US" sz="1600" i="1" dirty="0">
                <a:solidFill>
                  <a:srgbClr val="000000"/>
                </a:solidFill>
                <a:latin typeface="EC Square Sans Pro"/>
              </a:rPr>
              <a:t>2023 Best Practice Guidelines for the EU Code of Conduct on Data Centre Energy Efficiency </a:t>
            </a:r>
            <a:endParaRPr lang="it-IT" sz="1600" i="1" dirty="0"/>
          </a:p>
          <a:p>
            <a:r>
              <a:rPr lang="en-US" sz="1600" i="1" dirty="0"/>
              <a:t>  </a:t>
            </a:r>
            <a:endParaRPr lang="it-IT" sz="1600" i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41" y="4695542"/>
            <a:ext cx="2886075" cy="885825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C2C5BDB-1BA1-57E8-8030-638DA7C41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</p:spTree>
    <p:extLst>
      <p:ext uri="{BB962C8B-B14F-4D97-AF65-F5344CB8AC3E}">
        <p14:creationId xmlns:p14="http://schemas.microsoft.com/office/powerpoint/2010/main" val="1448346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lla base della nuova esperienza abbiamo definito 5 pilastri a supporto del modello e che favoriscono il design e la progettazione:">
            <a:extLst>
              <a:ext uri="{FF2B5EF4-FFF2-40B4-BE49-F238E27FC236}">
                <a16:creationId xmlns:a16="http://schemas.microsoft.com/office/drawing/2014/main" id="{35D1A1F3-8B7F-423A-283D-FBE6BEB299BA}"/>
              </a:ext>
            </a:extLst>
          </p:cNvPr>
          <p:cNvSpPr/>
          <p:nvPr/>
        </p:nvSpPr>
        <p:spPr>
          <a:xfrm>
            <a:off x="-11721" y="255639"/>
            <a:ext cx="4070554" cy="4198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4000" tIns="0" rIns="504000" bIns="504000" anchor="b">
            <a:noAutofit/>
          </a:bodyPr>
          <a:lstStyle>
            <a:lvl1pPr defTabSz="822960">
              <a:spcBef>
                <a:spcPts val="0"/>
              </a:spcBef>
              <a:defRPr sz="2800">
                <a:latin typeface="Texta"/>
                <a:ea typeface="Texta"/>
                <a:cs typeface="Texta"/>
                <a:sym typeface="Texta"/>
              </a:defRPr>
            </a:lvl1pPr>
          </a:lstStyle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4000" noProof="0">
                <a:solidFill>
                  <a:srgbClr val="002060"/>
                </a:solidFill>
                <a:latin typeface="+mj-lt"/>
              </a:rPr>
              <a:t>FOTOVOLTAICO LNF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noProof="0">
                <a:solidFill>
                  <a:srgbClr val="002060"/>
                </a:solidFill>
                <a:latin typeface="+mj-lt"/>
              </a:rPr>
              <a:t>Realizzazione in concessione  tramite project financing su proposta di un promotore 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noProof="0">
                <a:solidFill>
                  <a:srgbClr val="002060"/>
                </a:solidFill>
                <a:latin typeface="+mj-lt"/>
              </a:rPr>
              <a:t>Proposta: ottobre 2017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noProof="0">
                <a:solidFill>
                  <a:srgbClr val="002060"/>
                </a:solidFill>
                <a:latin typeface="+mj-lt"/>
              </a:rPr>
              <a:t>Gara: 2023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>
                <a:solidFill>
                  <a:srgbClr val="002060"/>
                </a:solidFill>
                <a:latin typeface="+mj-lt"/>
              </a:rPr>
              <a:t>Contratto 2024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noProof="0">
                <a:solidFill>
                  <a:srgbClr val="002060"/>
                </a:solidFill>
                <a:latin typeface="+mj-lt"/>
              </a:rPr>
              <a:t>Fine lavori: 2025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600">
              <a:solidFill>
                <a:srgbClr val="002060"/>
              </a:solidFill>
              <a:latin typeface="+mj-lt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 noProof="0">
                <a:solidFill>
                  <a:srgbClr val="002060"/>
                </a:solidFill>
                <a:latin typeface="+mj-lt"/>
              </a:rPr>
              <a:t>Importo dell’investimento</a:t>
            </a:r>
            <a:r>
              <a:rPr lang="it-IT" sz="1200">
                <a:solidFill>
                  <a:srgbClr val="002060"/>
                </a:solidFill>
                <a:latin typeface="Titillium Web" pitchFamily="2" charset="77"/>
              </a:rPr>
              <a:t>: </a:t>
            </a:r>
            <a:r>
              <a:rPr lang="it-IT" sz="1600">
                <a:solidFill>
                  <a:srgbClr val="002060"/>
                </a:solidFill>
                <a:latin typeface="+mj-lt"/>
              </a:rPr>
              <a:t>1,6 M€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600">
                <a:solidFill>
                  <a:srgbClr val="002060"/>
                </a:solidFill>
                <a:latin typeface="+mj-lt"/>
              </a:rPr>
              <a:t>Di cui 49% a carico INFN (fondi PNR)</a:t>
            </a:r>
          </a:p>
        </p:txBody>
      </p:sp>
      <p:sp>
        <p:nvSpPr>
          <p:cNvPr id="6" name="Alla base della nuova esperienza abbiamo definito 5 pilastri a supporto del modello e che favoriscono il design e la progettazione:">
            <a:extLst>
              <a:ext uri="{FF2B5EF4-FFF2-40B4-BE49-F238E27FC236}">
                <a16:creationId xmlns:a16="http://schemas.microsoft.com/office/drawing/2014/main" id="{F9494B4C-59D9-3940-190C-4EDB4F1472CB}"/>
              </a:ext>
            </a:extLst>
          </p:cNvPr>
          <p:cNvSpPr/>
          <p:nvPr/>
        </p:nvSpPr>
        <p:spPr>
          <a:xfrm>
            <a:off x="4070554" y="0"/>
            <a:ext cx="8121445" cy="6858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4000" tIns="0" rIns="504000" bIns="0" anchor="ctr">
            <a:noAutofit/>
          </a:bodyPr>
          <a:lstStyle>
            <a:lvl1pPr defTabSz="822960">
              <a:spcBef>
                <a:spcPts val="0"/>
              </a:spcBef>
              <a:defRPr sz="2800">
                <a:latin typeface="Texta"/>
                <a:ea typeface="Texta"/>
                <a:cs typeface="Texta"/>
                <a:sym typeface="Texta"/>
              </a:defRPr>
            </a:lvl1pPr>
          </a:lstStyle>
          <a:p>
            <a:pPr marL="0" marR="0" lvl="0" indent="0" algn="ctr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3600" noProof="0">
              <a:solidFill>
                <a:srgbClr val="00206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Segnaposto numero diapositiva 2">
            <a:extLst>
              <a:ext uri="{FF2B5EF4-FFF2-40B4-BE49-F238E27FC236}">
                <a16:creationId xmlns:a16="http://schemas.microsoft.com/office/drawing/2014/main" id="{4755A5BF-AC35-2D95-5BB7-FB063B2BC895}"/>
              </a:ext>
            </a:extLst>
          </p:cNvPr>
          <p:cNvSpPr txBox="1">
            <a:spLocks/>
          </p:cNvSpPr>
          <p:nvPr/>
        </p:nvSpPr>
        <p:spPr>
          <a:xfrm>
            <a:off x="11665744" y="6333200"/>
            <a:ext cx="526256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>
              <a:defRPr lang="it-IT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kern="12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86CB4B4D-7CA3-9044-876B-883B54F8677D}" type="slidenum">
              <a:rPr kumimoji="0" lang="it-IT" sz="14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alpha val="70000"/>
                  </a:schemeClr>
                </a:solidFill>
                <a:effectLst/>
                <a:uLnTx/>
                <a:uFillTx/>
                <a:latin typeface="+mn-lt"/>
                <a:cs typeface="Arial"/>
                <a:sym typeface="Arial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36</a:t>
            </a:fld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alpha val="70000"/>
                </a:schemeClr>
              </a:solidFill>
              <a:effectLst/>
              <a:uLnTx/>
              <a:uFillTx/>
              <a:latin typeface="+mn-lt"/>
              <a:cs typeface="Arial"/>
              <a:sym typeface="Arial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48B5837-B1BE-0403-CA13-5FFD873863EB}"/>
              </a:ext>
            </a:extLst>
          </p:cNvPr>
          <p:cNvSpPr txBox="1"/>
          <p:nvPr/>
        </p:nvSpPr>
        <p:spPr>
          <a:xfrm>
            <a:off x="4394131" y="424209"/>
            <a:ext cx="609777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noProof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1100 kWp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2380 moduli da 465 W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</a:rPr>
              <a:t>11 edifici interessati dagli impianti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19 edifici con nuova copertura e co</a:t>
            </a:r>
            <a:r>
              <a:rPr lang="it-IT" dirty="0">
                <a:solidFill>
                  <a:prstClr val="black"/>
                </a:solidFill>
              </a:rPr>
              <a:t>ibentazione (e messa in sicurezza)</a:t>
            </a:r>
            <a:endParaRPr lang="it-IT" sz="18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noProof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Producibilità attesa 1,3 GWh/anno  (16% del consumo base LNF)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</a:rPr>
              <a:t>Concessionario: ENGIE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800" noProof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Prezzo di fornitura dell’energia 12,3 €cent/kWh fisso per 18 anni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</a:rPr>
              <a:t>P</a:t>
            </a:r>
            <a:r>
              <a:rPr lang="it-IT" sz="1800" noProof="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rezzo medio LNF 2024 17,7€cent/kWh  (IVA esclusa)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</a:rPr>
              <a:t>Risparmio medio per EE autoprodotta: 80 k€/anno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dirty="0">
              <a:solidFill>
                <a:prstClr val="black"/>
              </a:solidFill>
            </a:endParaRP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>
                <a:solidFill>
                  <a:prstClr val="black"/>
                </a:solidFill>
              </a:rPr>
              <a:t>Gestione e manutenzione a carico del concessionario per 18 anni, poi diventa di proprietà LNF.</a:t>
            </a:r>
          </a:p>
          <a:p>
            <a:pPr marL="0" marR="0" lvl="0" indent="0" algn="l" defTabSz="8229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800" noProof="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Immagine 2" descr="Immagine che contiene cielo, aria aperta, nuvola, albero&#10;&#10;Il contenuto generato dall'IA potrebbe non essere corretto.">
            <a:extLst>
              <a:ext uri="{FF2B5EF4-FFF2-40B4-BE49-F238E27FC236}">
                <a16:creationId xmlns:a16="http://schemas.microsoft.com/office/drawing/2014/main" id="{0E9CC47F-58E4-CDB9-C96E-DC3A9694FC3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"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495" y="4319530"/>
            <a:ext cx="4037375" cy="2276070"/>
          </a:xfrm>
          <a:prstGeom prst="rect">
            <a:avLst/>
          </a:prstGeom>
        </p:spPr>
      </p:pic>
      <p:pic>
        <p:nvPicPr>
          <p:cNvPr id="9" name="Immagine 8" descr="Immagine che contiene edificio, aria aperta, albero, cupola&#10;&#10;Il contenuto generato dall'IA potrebbe non essere corretto.">
            <a:extLst>
              <a:ext uri="{FF2B5EF4-FFF2-40B4-BE49-F238E27FC236}">
                <a16:creationId xmlns:a16="http://schemas.microsoft.com/office/drawing/2014/main" id="{F966BF4B-0F95-53C3-5783-937316BB44D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445" y="4213666"/>
            <a:ext cx="3217831" cy="1814052"/>
          </a:xfrm>
          <a:prstGeom prst="rect">
            <a:avLst/>
          </a:prstGeom>
        </p:spPr>
      </p:pic>
      <p:pic>
        <p:nvPicPr>
          <p:cNvPr id="11" name="Immagine 10" descr="Immagine che contiene aria aperta, nuvola, cielo, edificio&#10;&#10;Il contenuto generato dall'IA potrebbe non essere corretto.">
            <a:extLst>
              <a:ext uri="{FF2B5EF4-FFF2-40B4-BE49-F238E27FC236}">
                <a16:creationId xmlns:a16="http://schemas.microsoft.com/office/drawing/2014/main" id="{6DECC99F-1A2D-31CA-7C72-052535002EF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1379" y="4213666"/>
            <a:ext cx="3148666" cy="177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5508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807" y="273130"/>
            <a:ext cx="8860532" cy="758969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255071" y="1276635"/>
            <a:ext cx="4782511" cy="110030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Titillium" panose="00000500000000000000" pitchFamily="50" charset="0"/>
              </a:rPr>
              <a:t>PIANO NAZIONALE RIPRESA E RESILIENZA (PNRR)</a:t>
            </a:r>
            <a:endParaRPr lang="it-IT" sz="1400" dirty="0">
              <a:latin typeface="Titillium" panose="00000500000000000000" pitchFamily="50" charset="0"/>
            </a:endParaRPr>
          </a:p>
          <a:p>
            <a:pPr algn="ctr"/>
            <a:r>
              <a:rPr lang="it-IT" sz="1100" b="1" dirty="0">
                <a:latin typeface="Titillium" panose="00000500000000000000" pitchFamily="50" charset="0"/>
              </a:rPr>
              <a:t>MISSIONE 4 - COMPONENTE 2 - INVESTIMENTO 1.4</a:t>
            </a:r>
            <a:endParaRPr lang="it-IT" sz="1100" dirty="0">
              <a:latin typeface="Titillium" panose="00000500000000000000" pitchFamily="50" charset="0"/>
            </a:endParaRPr>
          </a:p>
          <a:p>
            <a:pPr algn="ctr"/>
            <a:r>
              <a:rPr lang="it-IT" sz="1100" b="1" dirty="0">
                <a:latin typeface="Titillium" panose="00000500000000000000" pitchFamily="50" charset="0"/>
              </a:rPr>
              <a:t>progetto MUR: CN_00000013, CUP: I53C21000340006</a:t>
            </a:r>
            <a:endParaRPr lang="it-IT" sz="1100" dirty="0">
              <a:latin typeface="Titillium" panose="00000500000000000000" pitchFamily="50" charset="0"/>
            </a:endParaRPr>
          </a:p>
          <a:p>
            <a:pPr algn="ctr"/>
            <a:r>
              <a:rPr lang="it-IT" sz="800" b="1" dirty="0">
                <a:latin typeface="Titillium" panose="00000500000000000000" pitchFamily="50" charset="0"/>
              </a:rPr>
              <a:t>Avviso MUR DD3138 del 26/12/2021 (Decreto Concessione n.1031 del 17/06/2022)</a:t>
            </a:r>
            <a:endParaRPr lang="it-IT" sz="800" dirty="0">
              <a:latin typeface="Titillium" panose="00000500000000000000" pitchFamily="50" charset="0"/>
            </a:endParaRPr>
          </a:p>
          <a:p>
            <a:pPr algn="ctr"/>
            <a:r>
              <a:rPr lang="it-IT" sz="800" b="1" dirty="0">
                <a:latin typeface="Titillium" panose="00000500000000000000" pitchFamily="50" charset="0"/>
              </a:rPr>
              <a:t>Codice:</a:t>
            </a:r>
          </a:p>
          <a:p>
            <a:pPr algn="ctr"/>
            <a:r>
              <a:rPr lang="it-IT" sz="1350" b="1" dirty="0">
                <a:latin typeface="Titillium" panose="00000500000000000000" pitchFamily="50" charset="0"/>
              </a:rPr>
              <a:t>ICSC </a:t>
            </a:r>
            <a:r>
              <a:rPr lang="it-IT" sz="1350" b="1" dirty="0" err="1">
                <a:latin typeface="Titillium" panose="00000500000000000000" pitchFamily="50" charset="0"/>
              </a:rPr>
              <a:t>Italian</a:t>
            </a:r>
            <a:r>
              <a:rPr lang="it-IT" sz="1350" b="1" dirty="0">
                <a:latin typeface="Titillium" panose="00000500000000000000" pitchFamily="50" charset="0"/>
              </a:rPr>
              <a:t> Center for Super Computing</a:t>
            </a:r>
          </a:p>
        </p:txBody>
      </p:sp>
      <p:sp>
        <p:nvSpPr>
          <p:cNvPr id="6" name="Rettangolo 5"/>
          <p:cNvSpPr/>
          <p:nvPr/>
        </p:nvSpPr>
        <p:spPr>
          <a:xfrm>
            <a:off x="3785094" y="4573713"/>
            <a:ext cx="4626193" cy="169270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71450" indent="-171450" algn="just">
              <a:lnSpc>
                <a:spcPct val="120000"/>
              </a:lnSpc>
              <a:spcBef>
                <a:spcPts val="1350"/>
              </a:spcBef>
              <a:spcAft>
                <a:spcPts val="450"/>
              </a:spcAft>
            </a:pPr>
            <a:r>
              <a:rPr lang="it-IT" sz="1400" b="1" kern="0" dirty="0">
                <a:latin typeface="Titillium" panose="00000500000000000000" pitchFamily="50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Scopo</a:t>
            </a:r>
          </a:p>
          <a:p>
            <a:pPr algn="just">
              <a:lnSpc>
                <a:spcPct val="120000"/>
              </a:lnSpc>
            </a:pPr>
            <a:r>
              <a:rPr lang="it-IT" sz="1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aumento della potenza IT installabile grazie ai nuovi rack e a un migliore sfruttamento dei sistemi di condizionamento esistenti, in coerenza con lo standard ASHRAE TC 9.9 a livello A1 ed in ossequio al Codice Europeo di Condotta per l’efficienza energetica dei Data Center </a:t>
            </a:r>
            <a:endParaRPr lang="it-IT" sz="1400" dirty="0"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583" y="2761579"/>
            <a:ext cx="3474753" cy="2610521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8756002" y="1696721"/>
            <a:ext cx="3105337" cy="30008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350" dirty="0">
                <a:latin typeface="Titillium" panose="00000500000000000000" pitchFamily="50" charset="0"/>
              </a:rPr>
              <a:t>Importo di aggiudicazione: € 136.640,00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0342012" y="6049271"/>
            <a:ext cx="15193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>
                <a:latin typeface="Titillium" panose="00000500000000000000" pitchFamily="50" charset="0"/>
                <a:hlinkClick r:id="rId4"/>
              </a:rPr>
              <a:t>https://www.rack.it/</a:t>
            </a:r>
            <a:r>
              <a:rPr lang="it-IT" sz="1200" dirty="0">
                <a:latin typeface="Titillium" panose="00000500000000000000" pitchFamily="50" charset="0"/>
              </a:rPr>
              <a:t>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66347" y="5615584"/>
            <a:ext cx="3257949" cy="9233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350" dirty="0">
                <a:latin typeface="Titillium" panose="00000500000000000000" pitchFamily="50" charset="0"/>
              </a:rPr>
              <a:t>Destinazione d’uso: calcolo TIER 2</a:t>
            </a:r>
          </a:p>
          <a:p>
            <a:r>
              <a:rPr lang="it-IT" sz="1350" dirty="0">
                <a:latin typeface="Titillium" panose="00000500000000000000" pitchFamily="50" charset="0"/>
              </a:rPr>
              <a:t>24 rack di cui 16 esistenti modificati </a:t>
            </a:r>
          </a:p>
          <a:p>
            <a:r>
              <a:rPr lang="it-IT" sz="1350" dirty="0">
                <a:latin typeface="Titillium" panose="00000500000000000000" pitchFamily="50" charset="0"/>
              </a:rPr>
              <a:t>Potenza IT installabile: 160 kW </a:t>
            </a:r>
          </a:p>
          <a:p>
            <a:r>
              <a:rPr lang="it-IT" sz="1350" dirty="0">
                <a:latin typeface="Titillium" panose="00000500000000000000" pitchFamily="50" charset="0"/>
              </a:rPr>
              <a:t>Livello di sicurezza assimilabile a TIER III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5110149" y="1598902"/>
            <a:ext cx="33819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latin typeface="Titillium" panose="00000500000000000000" pitchFamily="50" charset="0"/>
              </a:rPr>
              <a:t>Situazione iniziale </a:t>
            </a:r>
          </a:p>
          <a:p>
            <a:r>
              <a:rPr lang="it-IT" sz="14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16 rack montati in isola con corridoio freddo, ma senza chiusure, idonee per installazioni a bassa densità</a:t>
            </a:r>
            <a:endParaRPr lang="it-IT" sz="1400" dirty="0">
              <a:latin typeface="Titillium" panose="00000500000000000000" pitchFamily="50" charset="0"/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8761688" y="2155836"/>
            <a:ext cx="326153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400" dirty="0">
                <a:latin typeface="Titillium" panose="00000500000000000000" pitchFamily="50" charset="0"/>
              </a:rPr>
              <a:t>Ditta esecutrice: </a:t>
            </a:r>
            <a:r>
              <a:rPr lang="it-IT" sz="1400" dirty="0" err="1">
                <a:latin typeface="Titillium" panose="00000500000000000000" pitchFamily="50" charset="0"/>
              </a:rPr>
              <a:t>Kronecker</a:t>
            </a:r>
            <a:r>
              <a:rPr lang="it-IT" sz="1400" dirty="0">
                <a:latin typeface="Titillium" panose="00000500000000000000" pitchFamily="50" charset="0"/>
              </a:rPr>
              <a:t> Delta (Aprilia)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4271485" y="1328192"/>
            <a:ext cx="72902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400" b="1" dirty="0">
                <a:latin typeface="Titillium" panose="00000500000000000000" pitchFamily="50" charset="0"/>
              </a:rPr>
              <a:t>REALIZZAZIONE  DI UN'ISOLA INFORMATICA NELL’ED.14</a:t>
            </a:r>
            <a:endParaRPr lang="it-IT" sz="1400" dirty="0">
              <a:latin typeface="Titillium" panose="00000500000000000000" pitchFamily="50" charset="0"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A45B36-46AE-3510-5C1A-0B9A613D0CD5}"/>
              </a:ext>
            </a:extLst>
          </p:cNvPr>
          <p:cNvSpPr txBox="1"/>
          <p:nvPr/>
        </p:nvSpPr>
        <p:spPr>
          <a:xfrm>
            <a:off x="3730634" y="2630382"/>
            <a:ext cx="460290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Realizzazione un’</a:t>
            </a:r>
            <a:r>
              <a:rPr lang="it-IT" sz="1800" b="1" u="sng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isola a corridoio freddo</a:t>
            </a:r>
            <a:r>
              <a:rPr lang="it-IT" sz="18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 completamente compartimentata, con 24 rack a media densità (12 kW max) integrando ed ampliando l’installazione iniziale </a:t>
            </a:r>
          </a:p>
          <a:p>
            <a:r>
              <a:rPr lang="it-IT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Recupero dei 16 </a:t>
            </a:r>
            <a:r>
              <a:rPr lang="it-IT" sz="1800" dirty="0">
                <a:latin typeface="Titillium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rack esistenti ed in servizio (prolungati da 1000 a 1200 mm per ospitare i server di nuova generazione). </a:t>
            </a:r>
            <a:endParaRPr lang="it-IT" dirty="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FF6A303-0D79-DCE1-7092-F450D5DD5AE7}"/>
              </a:ext>
            </a:extLst>
          </p:cNvPr>
          <p:cNvSpPr/>
          <p:nvPr/>
        </p:nvSpPr>
        <p:spPr>
          <a:xfrm>
            <a:off x="8761688" y="2578692"/>
            <a:ext cx="3261534" cy="30777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it-IT" sz="1400" dirty="0">
                <a:latin typeface="Titillium" panose="00000500000000000000" pitchFamily="50" charset="0"/>
              </a:rPr>
              <a:t>Inizio Lavori 2023</a:t>
            </a:r>
          </a:p>
        </p:txBody>
      </p:sp>
      <p:sp>
        <p:nvSpPr>
          <p:cNvPr id="8" name="Segnaposto data 7">
            <a:extLst>
              <a:ext uri="{FF2B5EF4-FFF2-40B4-BE49-F238E27FC236}">
                <a16:creationId xmlns:a16="http://schemas.microsoft.com/office/drawing/2014/main" id="{636D0C34-AEE6-8C19-5BCA-49BB76397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3C208370-614A-9028-D8AB-B7CC65331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7DEB89A5-0DC2-074F-A726-64C0B5647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42495-8F5A-4937-82A2-AC93E7DCDF67}" type="slidenum">
              <a:rPr lang="it-IT" smtClean="0"/>
              <a:t>37</a:t>
            </a:fld>
            <a:endParaRPr lang="it-IT"/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9557CB4-7D1A-3AB3-D564-911C66C201A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01295" y="3121495"/>
            <a:ext cx="3749334" cy="281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507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73517" y="24349"/>
            <a:ext cx="7886700" cy="1325563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</a:rPr>
              <a:t>Il sito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5163" y="996597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it-IT" sz="2400" dirty="0"/>
              <a:t>20/12/22 acquisito complesso ex Leoni &amp; </a:t>
            </a:r>
            <a:r>
              <a:rPr lang="it-IT" sz="2400" dirty="0" err="1"/>
              <a:t>Studer</a:t>
            </a:r>
            <a:r>
              <a:rPr lang="it-IT" sz="2400" dirty="0"/>
              <a:t> </a:t>
            </a:r>
          </a:p>
          <a:p>
            <a:pPr marL="0" indent="0">
              <a:buNone/>
            </a:pPr>
            <a:r>
              <a:rPr lang="it-IT" sz="2400" dirty="0"/>
              <a:t>3000 mq coperti - da ristrutturare + 3000 mq scoperti </a:t>
            </a:r>
            <a:endParaRPr lang="it-IT" dirty="0"/>
          </a:p>
        </p:txBody>
      </p:sp>
      <p:sp>
        <p:nvSpPr>
          <p:cNvPr id="20" name="Segnaposto data 19">
            <a:extLst>
              <a:ext uri="{FF2B5EF4-FFF2-40B4-BE49-F238E27FC236}">
                <a16:creationId xmlns:a16="http://schemas.microsoft.com/office/drawing/2014/main" id="{2D0C3499-FEC9-76D8-918B-DF5E9A234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21" name="Segnaposto piè di pagina 20">
            <a:extLst>
              <a:ext uri="{FF2B5EF4-FFF2-40B4-BE49-F238E27FC236}">
                <a16:creationId xmlns:a16="http://schemas.microsoft.com/office/drawing/2014/main" id="{A6BF22BD-5D7C-15FF-5E21-0FF62E1CB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B017E729-022D-78C2-DE7C-697EC5F9A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32D44B-AAEE-4B2E-9559-C7096E9A204A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18" y="1976178"/>
            <a:ext cx="8823807" cy="467995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B6C6F9C-F8AC-7656-8C6F-538F055DD3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2246" y="4810539"/>
            <a:ext cx="3799754" cy="177463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A6498CB-43C8-D2E6-A5D4-0D570A14EB7B}"/>
              </a:ext>
            </a:extLst>
          </p:cNvPr>
          <p:cNvSpPr txBox="1"/>
          <p:nvPr/>
        </p:nvSpPr>
        <p:spPr>
          <a:xfrm>
            <a:off x="7044216" y="4518151"/>
            <a:ext cx="777777" cy="42319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CED ed.14</a:t>
            </a:r>
          </a:p>
          <a:p>
            <a:r>
              <a:rPr lang="it-IT" sz="1000" b="1" dirty="0">
                <a:solidFill>
                  <a:srgbClr val="FF0000"/>
                </a:solidFill>
              </a:rPr>
              <a:t>200 kW IT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41A9FB1-86D6-6178-4C3C-BAF80670510E}"/>
              </a:ext>
            </a:extLst>
          </p:cNvPr>
          <p:cNvCxnSpPr/>
          <p:nvPr/>
        </p:nvCxnSpPr>
        <p:spPr>
          <a:xfrm>
            <a:off x="7353300" y="4941344"/>
            <a:ext cx="468693" cy="40659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2A15242-A98E-2F83-4A77-0C2D344AD592}"/>
              </a:ext>
            </a:extLst>
          </p:cNvPr>
          <p:cNvSpPr txBox="1"/>
          <p:nvPr/>
        </p:nvSpPr>
        <p:spPr>
          <a:xfrm>
            <a:off x="2018616" y="3282866"/>
            <a:ext cx="766557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00" b="1" dirty="0">
                <a:solidFill>
                  <a:srgbClr val="FF0000"/>
                </a:solidFill>
              </a:rPr>
              <a:t>Nuovo DC</a:t>
            </a:r>
            <a:br>
              <a:rPr lang="it-IT" sz="1100" b="1" dirty="0">
                <a:solidFill>
                  <a:srgbClr val="FF0000"/>
                </a:solidFill>
              </a:rPr>
            </a:br>
            <a:r>
              <a:rPr lang="it-IT" sz="1100" b="1" dirty="0">
                <a:solidFill>
                  <a:srgbClr val="FF0000"/>
                </a:solidFill>
              </a:rPr>
              <a:t>ICSC</a:t>
            </a:r>
          </a:p>
          <a:p>
            <a:r>
              <a:rPr lang="it-IT" sz="1000" b="1" dirty="0">
                <a:solidFill>
                  <a:srgbClr val="FF0000"/>
                </a:solidFill>
              </a:rPr>
              <a:t>1,2 MW IT</a:t>
            </a:r>
          </a:p>
        </p:txBody>
      </p: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8B3F41A5-F540-AED7-BAE4-54ECAC667420}"/>
              </a:ext>
            </a:extLst>
          </p:cNvPr>
          <p:cNvCxnSpPr/>
          <p:nvPr/>
        </p:nvCxnSpPr>
        <p:spPr>
          <a:xfrm>
            <a:off x="2316480" y="4065044"/>
            <a:ext cx="468693" cy="40659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5009359-CCA1-9ADF-9281-132EC0926CC6}"/>
              </a:ext>
            </a:extLst>
          </p:cNvPr>
          <p:cNvSpPr txBox="1"/>
          <p:nvPr/>
        </p:nvSpPr>
        <p:spPr>
          <a:xfrm>
            <a:off x="2294307" y="4710233"/>
            <a:ext cx="923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400 mq</a:t>
            </a:r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91EDEAD-F9FC-12C8-F949-846E93AA9FA6}"/>
              </a:ext>
            </a:extLst>
          </p:cNvPr>
          <p:cNvCxnSpPr>
            <a:cxnSpLocks/>
          </p:cNvCxnSpPr>
          <p:nvPr/>
        </p:nvCxnSpPr>
        <p:spPr>
          <a:xfrm>
            <a:off x="2985796" y="5144639"/>
            <a:ext cx="4601850" cy="203296"/>
          </a:xfrm>
          <a:prstGeom prst="straightConnector1">
            <a:avLst/>
          </a:prstGeom>
          <a:ln w="3810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BDDF9E53-7524-6DC9-761D-9E7C5A561C0C}"/>
              </a:ext>
            </a:extLst>
          </p:cNvPr>
          <p:cNvSpPr txBox="1"/>
          <p:nvPr/>
        </p:nvSpPr>
        <p:spPr>
          <a:xfrm rot="233008">
            <a:off x="4352178" y="4919254"/>
            <a:ext cx="1634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b="1" dirty="0">
                <a:solidFill>
                  <a:srgbClr val="FFC000"/>
                </a:solidFill>
              </a:rPr>
              <a:t>Link FO 2x400 Gbps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A122FDD-585E-14F1-B781-3B98D1C8A47B}"/>
              </a:ext>
            </a:extLst>
          </p:cNvPr>
          <p:cNvSpPr txBox="1"/>
          <p:nvPr/>
        </p:nvSpPr>
        <p:spPr>
          <a:xfrm>
            <a:off x="3993586" y="2067883"/>
            <a:ext cx="2351926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1100" b="1" dirty="0">
                <a:solidFill>
                  <a:srgbClr val="00B0F0"/>
                </a:solidFill>
              </a:rPr>
              <a:t>Strada vicinale in fase di acquisizione</a:t>
            </a:r>
            <a:endParaRPr lang="it-IT" sz="1000" b="1" dirty="0">
              <a:solidFill>
                <a:srgbClr val="00B0F0"/>
              </a:solidFill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2FAD972-BBCA-C04A-086C-4F42FE29E807}"/>
              </a:ext>
            </a:extLst>
          </p:cNvPr>
          <p:cNvCxnSpPr/>
          <p:nvPr/>
        </p:nvCxnSpPr>
        <p:spPr>
          <a:xfrm flipH="1">
            <a:off x="3218201" y="2330245"/>
            <a:ext cx="744199" cy="140601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91B9ECE3-546B-F79A-0689-0CF8298E1F21}"/>
              </a:ext>
            </a:extLst>
          </p:cNvPr>
          <p:cNvSpPr txBox="1"/>
          <p:nvPr/>
        </p:nvSpPr>
        <p:spPr>
          <a:xfrm>
            <a:off x="9624780" y="2895493"/>
            <a:ext cx="2323628" cy="116955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/>
              <a:t>CED ed. 14:</a:t>
            </a:r>
          </a:p>
          <a:p>
            <a:r>
              <a:rPr lang="it-IT" sz="1400" dirty="0"/>
              <a:t>POP GARR</a:t>
            </a:r>
          </a:p>
          <a:p>
            <a:r>
              <a:rPr lang="it-IT" sz="1400" dirty="0"/>
              <a:t>Possibile spazio per backup geografico a basso tempo di latenza</a:t>
            </a:r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2AD7C19-D5D8-E5B0-BF65-F6E379005DB2}"/>
              </a:ext>
            </a:extLst>
          </p:cNvPr>
          <p:cNvCxnSpPr>
            <a:cxnSpLocks/>
          </p:cNvCxnSpPr>
          <p:nvPr/>
        </p:nvCxnSpPr>
        <p:spPr>
          <a:xfrm flipH="1">
            <a:off x="7896730" y="3867641"/>
            <a:ext cx="1728050" cy="141439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7087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C6B13127-A091-F7F3-4824-19BFA9387F2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22" y="1609628"/>
            <a:ext cx="6762939" cy="2804253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9CEB54B8-9629-53FC-E2B9-E7F08AD6D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Layout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217A8D-6759-F263-7522-05BC91F9DE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6837" y="2104884"/>
            <a:ext cx="1430448" cy="400483"/>
          </a:xfrm>
        </p:spPr>
        <p:txBody>
          <a:bodyPr>
            <a:normAutofit/>
          </a:bodyPr>
          <a:lstStyle/>
          <a:p>
            <a:r>
              <a:rPr lang="it-IT" sz="1400" b="0" dirty="0">
                <a:solidFill>
                  <a:srgbClr val="FF0000"/>
                </a:solidFill>
              </a:rPr>
              <a:t>300 mq esterni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2AD0D33-1449-2E13-6E32-1E6921D41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20" name="Segnaposto piè di pagina 19">
            <a:extLst>
              <a:ext uri="{FF2B5EF4-FFF2-40B4-BE49-F238E27FC236}">
                <a16:creationId xmlns:a16="http://schemas.microsoft.com/office/drawing/2014/main" id="{BDF5D0C8-2A6C-5B96-1407-50890B450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21" name="Segnaposto numero diapositiva 20">
            <a:extLst>
              <a:ext uri="{FF2B5EF4-FFF2-40B4-BE49-F238E27FC236}">
                <a16:creationId xmlns:a16="http://schemas.microsoft.com/office/drawing/2014/main" id="{93F36E68-CF4A-51FB-1DE2-95CC0675B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5</a:t>
            </a:fld>
            <a:endParaRPr lang="it-IT"/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33D95B6E-9A38-60F5-185E-E0B3A38DD2F8}"/>
              </a:ext>
            </a:extLst>
          </p:cNvPr>
          <p:cNvSpPr txBox="1">
            <a:spLocks/>
          </p:cNvSpPr>
          <p:nvPr/>
        </p:nvSpPr>
        <p:spPr>
          <a:xfrm>
            <a:off x="1490738" y="1562430"/>
            <a:ext cx="1613701" cy="34252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0" dirty="0">
                <a:solidFill>
                  <a:srgbClr val="FF0000"/>
                </a:solidFill>
              </a:rPr>
              <a:t>400 mq coperti</a:t>
            </a:r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24B438BD-6076-F10C-4896-DE7E2A006057}"/>
              </a:ext>
            </a:extLst>
          </p:cNvPr>
          <p:cNvSpPr txBox="1">
            <a:spLocks/>
          </p:cNvSpPr>
          <p:nvPr/>
        </p:nvSpPr>
        <p:spPr>
          <a:xfrm>
            <a:off x="331478" y="3479502"/>
            <a:ext cx="1966111" cy="4004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0" dirty="0">
                <a:solidFill>
                  <a:srgbClr val="FF0000"/>
                </a:solidFill>
              </a:rPr>
              <a:t>Quota apparecchiature: + 1,3 m dal piano strada</a:t>
            </a:r>
          </a:p>
        </p:txBody>
      </p:sp>
      <p:sp>
        <p:nvSpPr>
          <p:cNvPr id="11" name="Segnaposto testo 2">
            <a:extLst>
              <a:ext uri="{FF2B5EF4-FFF2-40B4-BE49-F238E27FC236}">
                <a16:creationId xmlns:a16="http://schemas.microsoft.com/office/drawing/2014/main" id="{FC045D8B-DE7D-8A10-A274-3D6F76F1050E}"/>
              </a:ext>
            </a:extLst>
          </p:cNvPr>
          <p:cNvSpPr txBox="1">
            <a:spLocks/>
          </p:cNvSpPr>
          <p:nvPr/>
        </p:nvSpPr>
        <p:spPr>
          <a:xfrm>
            <a:off x="2449988" y="3743118"/>
            <a:ext cx="2129073" cy="400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0" dirty="0">
                <a:solidFill>
                  <a:srgbClr val="FF0000"/>
                </a:solidFill>
              </a:rPr>
              <a:t>Scarico materiali a livello sponda</a:t>
            </a:r>
          </a:p>
        </p:txBody>
      </p:sp>
      <p:sp>
        <p:nvSpPr>
          <p:cNvPr id="12" name="Segnaposto testo 2">
            <a:extLst>
              <a:ext uri="{FF2B5EF4-FFF2-40B4-BE49-F238E27FC236}">
                <a16:creationId xmlns:a16="http://schemas.microsoft.com/office/drawing/2014/main" id="{4A8FCAD4-264E-292E-FE3A-AC6058E74501}"/>
              </a:ext>
            </a:extLst>
          </p:cNvPr>
          <p:cNvSpPr txBox="1">
            <a:spLocks/>
          </p:cNvSpPr>
          <p:nvPr/>
        </p:nvSpPr>
        <p:spPr>
          <a:xfrm>
            <a:off x="511039" y="3966200"/>
            <a:ext cx="2129073" cy="4004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050" b="0" dirty="0">
                <a:solidFill>
                  <a:srgbClr val="FF0000"/>
                </a:solidFill>
              </a:rPr>
              <a:t>Prevenzione allagamento</a:t>
            </a:r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A076B53-BF32-8B69-E0E6-A38C1768BCD4}"/>
              </a:ext>
            </a:extLst>
          </p:cNvPr>
          <p:cNvGrpSpPr/>
          <p:nvPr/>
        </p:nvGrpSpPr>
        <p:grpSpPr>
          <a:xfrm>
            <a:off x="6955807" y="3077497"/>
            <a:ext cx="5207481" cy="3780503"/>
            <a:chOff x="7108206" y="2964556"/>
            <a:chExt cx="4599774" cy="3251836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9EFBF9E-DAB1-5ED0-38DC-2A1453F7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08206" y="2964556"/>
              <a:ext cx="4599774" cy="3251836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9F832598-CBF6-18C4-1D74-72A3B237F142}"/>
                </a:ext>
              </a:extLst>
            </p:cNvPr>
            <p:cNvSpPr txBox="1"/>
            <p:nvPr/>
          </p:nvSpPr>
          <p:spPr>
            <a:xfrm>
              <a:off x="8854289" y="4790235"/>
              <a:ext cx="13653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Sala Rack 360 mq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2AA5E161-5E74-8186-3353-31663CC9CD25}"/>
                </a:ext>
              </a:extLst>
            </p:cNvPr>
            <p:cNvSpPr txBox="1"/>
            <p:nvPr/>
          </p:nvSpPr>
          <p:spPr>
            <a:xfrm>
              <a:off x="9686901" y="3759494"/>
              <a:ext cx="12465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Cabina elettrica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2FE8D8B-2D55-6EDF-34F5-616B28A68379}"/>
                </a:ext>
              </a:extLst>
            </p:cNvPr>
            <p:cNvSpPr txBox="1"/>
            <p:nvPr/>
          </p:nvSpPr>
          <p:spPr>
            <a:xfrm rot="16200000">
              <a:off x="8780129" y="3543826"/>
              <a:ext cx="70833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Batterie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280A4F0A-0F82-38A2-8DA0-50190A86D6C4}"/>
                </a:ext>
              </a:extLst>
            </p:cNvPr>
            <p:cNvSpPr txBox="1"/>
            <p:nvPr/>
          </p:nvSpPr>
          <p:spPr>
            <a:xfrm>
              <a:off x="10209959" y="3322883"/>
              <a:ext cx="6337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200" dirty="0"/>
                <a:t>TRAFO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1E41EEEF-2003-8E17-732F-7E51BF1AE4A2}"/>
                </a:ext>
              </a:extLst>
            </p:cNvPr>
            <p:cNvSpPr txBox="1"/>
            <p:nvPr/>
          </p:nvSpPr>
          <p:spPr>
            <a:xfrm>
              <a:off x="7858747" y="3322883"/>
              <a:ext cx="1200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dirty="0"/>
                <a:t>Ufficio + assembly hall</a:t>
              </a:r>
            </a:p>
          </p:txBody>
        </p:sp>
      </p:grpSp>
      <p:pic>
        <p:nvPicPr>
          <p:cNvPr id="19" name="Immagine 18">
            <a:extLst>
              <a:ext uri="{FF2B5EF4-FFF2-40B4-BE49-F238E27FC236}">
                <a16:creationId xmlns:a16="http://schemas.microsoft.com/office/drawing/2014/main" id="{01F396A2-0EC3-FB15-37DD-A3C8B42ABA5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0194" y="150860"/>
            <a:ext cx="4525112" cy="279515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823D06-8CF9-07DE-940B-E1844C5A9682}"/>
              </a:ext>
            </a:extLst>
          </p:cNvPr>
          <p:cNvSpPr txBox="1"/>
          <p:nvPr/>
        </p:nvSpPr>
        <p:spPr>
          <a:xfrm>
            <a:off x="613812" y="5176336"/>
            <a:ext cx="3672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Spazio per 36 rack in isola continua</a:t>
            </a:r>
          </a:p>
        </p:txBody>
      </p:sp>
    </p:spTree>
    <p:extLst>
      <p:ext uri="{BB962C8B-B14F-4D97-AF65-F5344CB8AC3E}">
        <p14:creationId xmlns:p14="http://schemas.microsoft.com/office/powerpoint/2010/main" val="122875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961796-BFDB-4A97-C50F-E6958B337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Requisiti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F4B0817-ADA5-2825-0B21-C84A09CCB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612" y="1322100"/>
            <a:ext cx="5157787" cy="823912"/>
          </a:xfrm>
        </p:spPr>
        <p:txBody>
          <a:bodyPr>
            <a:normAutofit lnSpcReduction="10000"/>
          </a:bodyPr>
          <a:lstStyle/>
          <a:p>
            <a:r>
              <a:rPr lang="it-IT" dirty="0"/>
              <a:t>Utenze IT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58F3701-B14A-1FAF-9253-7DC2C4D0D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1148" y="2314604"/>
            <a:ext cx="5157787" cy="3057496"/>
          </a:xfrm>
        </p:spPr>
        <p:txBody>
          <a:bodyPr>
            <a:normAutofit lnSpcReduction="10000"/>
          </a:bodyPr>
          <a:lstStyle/>
          <a:p>
            <a:r>
              <a:rPr lang="it-IT" sz="2000" dirty="0"/>
              <a:t>400 kW in rack ad aria a media densità</a:t>
            </a:r>
          </a:p>
          <a:p>
            <a:r>
              <a:rPr lang="it-IT" sz="2000" dirty="0"/>
              <a:t>800 kW in rack DLC </a:t>
            </a:r>
          </a:p>
          <a:p>
            <a:pPr marL="457200" lvl="1" indent="0">
              <a:buNone/>
            </a:pPr>
            <a:r>
              <a:rPr lang="it-IT" sz="1600" dirty="0"/>
              <a:t>	-&gt; 80% in acqua @ 40°C</a:t>
            </a:r>
          </a:p>
          <a:p>
            <a:endParaRPr lang="it-IT" sz="2400" dirty="0"/>
          </a:p>
          <a:p>
            <a:r>
              <a:rPr lang="it-IT" sz="2400" dirty="0"/>
              <a:t>Tot </a:t>
            </a:r>
            <a:r>
              <a:rPr lang="it-IT" sz="2400" dirty="0" err="1"/>
              <a:t>cooling</a:t>
            </a:r>
            <a:r>
              <a:rPr lang="it-IT" sz="2400" dirty="0"/>
              <a:t>:</a:t>
            </a:r>
          </a:p>
          <a:p>
            <a:pPr lvl="1"/>
            <a:r>
              <a:rPr lang="it-IT" sz="2000" dirty="0"/>
              <a:t>560 kW in aria -&gt; in acqua refrigerata</a:t>
            </a:r>
          </a:p>
          <a:p>
            <a:pPr lvl="1"/>
            <a:r>
              <a:rPr lang="it-IT" sz="2000" dirty="0"/>
              <a:t>640 kW in acqua -&gt; acqua temperata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B3471E4F-6FD4-9465-3A72-E6AF70BD20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698216"/>
            <a:ext cx="5183188" cy="116865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Destinazione d’uso:</a:t>
            </a:r>
          </a:p>
          <a:p>
            <a:r>
              <a:rPr lang="it-IT" dirty="0"/>
              <a:t>FARM HPC destinata alla Space Economy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2FC0059-320C-B2D2-E84A-319D361028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3" y="1933931"/>
            <a:ext cx="5183188" cy="2203503"/>
          </a:xfrm>
        </p:spPr>
        <p:txBody>
          <a:bodyPr>
            <a:normAutofit lnSpcReduction="10000"/>
          </a:bodyPr>
          <a:lstStyle/>
          <a:p>
            <a:r>
              <a:rPr lang="it-IT" sz="1800" dirty="0"/>
              <a:t>Elaborazione di gran mole di dati, con un sistema di pregio, dispendiosa, ma non online. </a:t>
            </a:r>
          </a:p>
          <a:p>
            <a:r>
              <a:rPr lang="it-IT" sz="1800" dirty="0"/>
              <a:t>Non è un servizio pubblico essenziale, né il fermo programmato comporta un pericolo a persone o sistemi</a:t>
            </a:r>
            <a:r>
              <a:rPr lang="it-IT" dirty="0"/>
              <a:t>.</a:t>
            </a:r>
          </a:p>
          <a:p>
            <a:r>
              <a:rPr lang="it-IT" sz="1800" dirty="0"/>
              <a:t>Sono preziosi i dati di input, le macchine, i dati di output, non la continuità operativa. </a:t>
            </a:r>
          </a:p>
          <a:p>
            <a:endParaRPr lang="it-IT" dirty="0"/>
          </a:p>
        </p:txBody>
      </p:sp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7D5A185E-1178-5A6E-F3AC-0BF35BBC1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13" name="Segnaposto piè di pagina 12">
            <a:extLst>
              <a:ext uri="{FF2B5EF4-FFF2-40B4-BE49-F238E27FC236}">
                <a16:creationId xmlns:a16="http://schemas.microsoft.com/office/drawing/2014/main" id="{5F220D5D-5694-9B4F-2448-86C28A93C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8B8597E6-A869-6D8D-E1A0-D40A6D0A4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6</a:t>
            </a:fld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7E1F5D9-DDE6-F5F1-E9B4-941DA992AF19}"/>
              </a:ext>
            </a:extLst>
          </p:cNvPr>
          <p:cNvSpPr txBox="1"/>
          <p:nvPr/>
        </p:nvSpPr>
        <p:spPr>
          <a:xfrm>
            <a:off x="5804852" y="4306936"/>
            <a:ext cx="6096000" cy="206216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GB" sz="1400" b="1" dirty="0" err="1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Riferimenti</a:t>
            </a:r>
            <a:r>
              <a:rPr lang="en-GB" sz="1400" b="1" dirty="0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 normative </a:t>
            </a:r>
            <a:r>
              <a:rPr lang="en-GB" sz="1400" b="1" dirty="0" err="1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adottati</a:t>
            </a:r>
            <a:endParaRPr lang="en-GB" sz="1400" b="1" dirty="0">
              <a:solidFill>
                <a:srgbClr val="000000"/>
              </a:solidFill>
              <a:effectLst/>
              <a:latin typeface="Titillium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EN 50600</a:t>
            </a:r>
            <a:endParaRPr lang="it-IT" sz="1400" dirty="0">
              <a:solidFill>
                <a:srgbClr val="000000"/>
              </a:solidFill>
              <a:effectLst/>
              <a:latin typeface="Titillium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x-none" sz="1400" dirty="0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ASHRAE TC9.9 </a:t>
            </a:r>
            <a:r>
              <a:rPr lang="en-GB" sz="1400" dirty="0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2021</a:t>
            </a:r>
            <a:r>
              <a:rPr lang="en-GB" sz="1400" dirty="0">
                <a:solidFill>
                  <a:srgbClr val="000000"/>
                </a:solidFill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400" u="sng" dirty="0">
                <a:solidFill>
                  <a:srgbClr val="000000"/>
                </a:solidFill>
                <a:latin typeface="Titillium"/>
                <a:ea typeface="Times New Roman" panose="02020603050405020304" pitchFamily="18" charset="0"/>
                <a:cs typeface="Calibri" panose="020F0502020204030204" pitchFamily="34" charset="0"/>
                <a:hlinkClick r:id="rId2"/>
              </a:rPr>
              <a:t>2023 Best Practice Guidelines for the EU Code of Conduct on Data Centre Energy Efficiency</a:t>
            </a:r>
            <a:endParaRPr lang="it-IT" sz="1400" dirty="0">
              <a:solidFill>
                <a:srgbClr val="000000"/>
              </a:solidFill>
              <a:latin typeface="Titillium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400" u="sng" dirty="0" err="1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Direttiva</a:t>
            </a:r>
            <a:r>
              <a:rPr lang="en-GB" sz="1400" u="sng" dirty="0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 EU ECODESIGN</a:t>
            </a:r>
            <a:r>
              <a:rPr lang="en-GB" sz="1400" dirty="0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en-GB" sz="1400" dirty="0" err="1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ecodesign</a:t>
            </a:r>
            <a:r>
              <a:rPr lang="en-GB" sz="1400" dirty="0">
                <a:solidFill>
                  <a:srgbClr val="000000"/>
                </a:solidFill>
                <a:effectLst/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 requirements for servers and data storage products </a:t>
            </a:r>
          </a:p>
          <a:p>
            <a:pPr marL="28575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000000"/>
                </a:solidFill>
                <a:latin typeface="Titillium"/>
                <a:ea typeface="Times New Roman" panose="02020603050405020304" pitchFamily="18" charset="0"/>
                <a:cs typeface="Calibri" panose="020F0502020204030204" pitchFamily="34" charset="0"/>
              </a:rPr>
              <a:t>TIA 942</a:t>
            </a:r>
            <a:endParaRPr lang="it-IT" sz="1800" dirty="0">
              <a:solidFill>
                <a:srgbClr val="000000"/>
              </a:solidFill>
              <a:effectLst/>
              <a:latin typeface="Garamond" panose="02020404030301010803" pitchFamily="18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Segnaposto testo 2">
            <a:extLst>
              <a:ext uri="{FF2B5EF4-FFF2-40B4-BE49-F238E27FC236}">
                <a16:creationId xmlns:a16="http://schemas.microsoft.com/office/drawing/2014/main" id="{02CD0930-2D19-506D-F3B1-A2CB42394939}"/>
              </a:ext>
            </a:extLst>
          </p:cNvPr>
          <p:cNvSpPr txBox="1">
            <a:spLocks/>
          </p:cNvSpPr>
          <p:nvPr/>
        </p:nvSpPr>
        <p:spPr>
          <a:xfrm>
            <a:off x="1011067" y="4835710"/>
            <a:ext cx="3472443" cy="53639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b="0" dirty="0"/>
              <a:t>2 sistemi di raffreddamento separati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97DE49F-110F-2053-3D37-7135C858D0BC}"/>
              </a:ext>
            </a:extLst>
          </p:cNvPr>
          <p:cNvSpPr txBox="1"/>
          <p:nvPr/>
        </p:nvSpPr>
        <p:spPr>
          <a:xfrm>
            <a:off x="445051" y="5713027"/>
            <a:ext cx="4038459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Flessibilità e bilanciamento tra convenzionale e DLC</a:t>
            </a:r>
          </a:p>
        </p:txBody>
      </p:sp>
    </p:spTree>
    <p:extLst>
      <p:ext uri="{BB962C8B-B14F-4D97-AF65-F5344CB8AC3E}">
        <p14:creationId xmlns:p14="http://schemas.microsoft.com/office/powerpoint/2010/main" val="2448905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10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DA2D42-6C61-6F92-3728-4A4A7FAAB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it-IT" dirty="0">
                <a:latin typeface="Titillium"/>
              </a:rPr>
              <a:t>Conseguenze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A78DF6-BD74-CD0D-EAD3-1952E9C524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71292" y="1657217"/>
            <a:ext cx="5157787" cy="823912"/>
          </a:xfrm>
        </p:spPr>
        <p:txBody>
          <a:bodyPr>
            <a:normAutofit/>
          </a:bodyPr>
          <a:lstStyle/>
          <a:p>
            <a:r>
              <a:rPr lang="it-IT" dirty="0">
                <a:latin typeface="Titillium"/>
              </a:rPr>
              <a:t>È ammissibile l’interruzione programmata della produzione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4E23EF6-3CF8-9FFC-8F9B-7B6C1B877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5889" y="3891370"/>
            <a:ext cx="5157788" cy="94162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>
                <a:latin typeface="Titillium"/>
              </a:rPr>
              <a:t>In caso di interruzione prolungata senza preavviso viene attivato il GRACEFUL SHUTDOWN 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75F40F3-8139-CFB7-1C98-F8AC5D8C18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2922" y="2182104"/>
            <a:ext cx="5183188" cy="823912"/>
          </a:xfrm>
        </p:spPr>
        <p:txBody>
          <a:bodyPr>
            <a:normAutofit/>
          </a:bodyPr>
          <a:lstStyle/>
          <a:p>
            <a:r>
              <a:rPr lang="it-IT" dirty="0"/>
              <a:t>Garantiti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7D135FC-91E9-0C77-889E-8B3C9D494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9012" y="3154004"/>
            <a:ext cx="5588251" cy="2941996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Titillium"/>
              </a:rPr>
              <a:t>Il funzionamento in sicurezza di tutte le apparecchiature IT</a:t>
            </a:r>
          </a:p>
          <a:p>
            <a:r>
              <a:rPr lang="it-IT" sz="2000" dirty="0">
                <a:latin typeface="Titillium"/>
              </a:rPr>
              <a:t>La ridondanza delle alimentazione che copre i guasti dei circuiti di distribuzione e dei singoli apparati</a:t>
            </a:r>
          </a:p>
          <a:p>
            <a:r>
              <a:rPr lang="it-IT" sz="2000" dirty="0">
                <a:latin typeface="Titillium"/>
              </a:rPr>
              <a:t>l’interfaccia con gli utenti, che potranno caricare Job e consultare i risultati anche in assenza di alimentazione. (storage e servizi)</a:t>
            </a:r>
          </a:p>
        </p:txBody>
      </p:sp>
      <p:sp>
        <p:nvSpPr>
          <p:cNvPr id="11" name="Segnaposto data 10">
            <a:extLst>
              <a:ext uri="{FF2B5EF4-FFF2-40B4-BE49-F238E27FC236}">
                <a16:creationId xmlns:a16="http://schemas.microsoft.com/office/drawing/2014/main" id="{8AAE45AC-46FA-3F41-249A-3DB4F408F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12" name="Segnaposto piè di pagina 11">
            <a:extLst>
              <a:ext uri="{FF2B5EF4-FFF2-40B4-BE49-F238E27FC236}">
                <a16:creationId xmlns:a16="http://schemas.microsoft.com/office/drawing/2014/main" id="{C75A1A53-FD61-35E5-7298-91EB90A27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46D3164D-8B06-6822-DA7F-0BBEB48AF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7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B5242EF4-91C2-D6DB-CB34-66D1E9CE8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61145" y="401811"/>
            <a:ext cx="3766219" cy="2510812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A9284D-6B93-A7EA-39C7-EC6A10313C1F}"/>
              </a:ext>
            </a:extLst>
          </p:cNvPr>
          <p:cNvSpPr txBox="1"/>
          <p:nvPr/>
        </p:nvSpPr>
        <p:spPr>
          <a:xfrm>
            <a:off x="745890" y="5076182"/>
            <a:ext cx="5157787" cy="94162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indent="0">
              <a:buNone/>
            </a:pPr>
            <a:r>
              <a:rPr lang="it-IT" sz="1800" dirty="0">
                <a:latin typeface="Titillium"/>
              </a:rPr>
              <a:t>In condizioni di emergenza rimane in servizio il 10% del carico IT che assicura la continuità dell’operazione verso gli utenti </a:t>
            </a:r>
          </a:p>
        </p:txBody>
      </p:sp>
      <p:sp>
        <p:nvSpPr>
          <p:cNvPr id="10" name="Segnaposto contenuto 3">
            <a:extLst>
              <a:ext uri="{FF2B5EF4-FFF2-40B4-BE49-F238E27FC236}">
                <a16:creationId xmlns:a16="http://schemas.microsoft.com/office/drawing/2014/main" id="{A32BEE07-5556-959F-E30B-4F1B8A7964D8}"/>
              </a:ext>
            </a:extLst>
          </p:cNvPr>
          <p:cNvSpPr txBox="1">
            <a:spLocks/>
          </p:cNvSpPr>
          <p:nvPr/>
        </p:nvSpPr>
        <p:spPr>
          <a:xfrm>
            <a:off x="745889" y="2724319"/>
            <a:ext cx="5157788" cy="94162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000" dirty="0">
                <a:latin typeface="Titillium"/>
              </a:rPr>
              <a:t>Down della produzione su preavviso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it-IT" sz="2000" dirty="0">
                <a:latin typeface="Titillium"/>
              </a:rPr>
              <a:t>(stima:1 giornata ogni 1-2 anni)</a:t>
            </a:r>
          </a:p>
        </p:txBody>
      </p:sp>
    </p:spTree>
    <p:extLst>
      <p:ext uri="{BB962C8B-B14F-4D97-AF65-F5344CB8AC3E}">
        <p14:creationId xmlns:p14="http://schemas.microsoft.com/office/powerpoint/2010/main" val="351021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build="p"/>
      <p:bldP spid="6" grpId="0" build="p"/>
      <p:bldP spid="9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3A4FA74-4B4A-B6CA-6174-712550CB9767}"/>
              </a:ext>
            </a:extLst>
          </p:cNvPr>
          <p:cNvSpPr txBox="1">
            <a:spLocks/>
          </p:cNvSpPr>
          <p:nvPr/>
        </p:nvSpPr>
        <p:spPr>
          <a:xfrm>
            <a:off x="838201" y="205105"/>
            <a:ext cx="948025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dirty="0"/>
              <a:t>SLA - Livelli di </a:t>
            </a:r>
            <a:r>
              <a:rPr lang="en-GB" sz="4000" dirty="0" err="1"/>
              <a:t>affidabilità</a:t>
            </a:r>
            <a:endParaRPr lang="en-GB" sz="400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FC5A6E0-3121-11C1-ED3C-152530CCAC5A}"/>
              </a:ext>
            </a:extLst>
          </p:cNvPr>
          <p:cNvSpPr/>
          <p:nvPr/>
        </p:nvSpPr>
        <p:spPr>
          <a:xfrm>
            <a:off x="518811" y="1339542"/>
            <a:ext cx="651444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/>
              <a:t>Approccio «CANONICO»</a:t>
            </a:r>
          </a:p>
          <a:p>
            <a:r>
              <a:rPr lang="it-IT" b="1" dirty="0"/>
              <a:t>Continuità</a:t>
            </a:r>
            <a:r>
              <a:rPr lang="it-IT" dirty="0"/>
              <a:t>, in accordo con i requisiti previsti dallo </a:t>
            </a:r>
            <a:r>
              <a:rPr lang="it-IT" b="1" u="sng" dirty="0"/>
              <a:t>standard TIA-942</a:t>
            </a:r>
            <a:r>
              <a:rPr lang="it-IT" dirty="0"/>
              <a:t>, </a:t>
            </a:r>
          </a:p>
          <a:p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TIER I </a:t>
            </a:r>
            <a:r>
              <a:rPr lang="it-IT" dirty="0"/>
              <a:t>Disponibilità: 99.67%   = 28.8 ore di interruzione/anno  -&gt; Nessuna ridondanza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TIER II </a:t>
            </a:r>
            <a:r>
              <a:rPr lang="it-IT" dirty="0"/>
              <a:t>Disponibilità: 99.75% = 22 ore di </a:t>
            </a:r>
            <a:r>
              <a:rPr lang="it-IT" sz="1600" dirty="0"/>
              <a:t>interruzione</a:t>
            </a:r>
            <a:r>
              <a:rPr lang="it-IT" dirty="0"/>
              <a:t>/anno -&gt; Ridondanza parziale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TIER III </a:t>
            </a:r>
            <a:r>
              <a:rPr lang="it-IT" dirty="0"/>
              <a:t>Disponibilità: 99.982% = 1.6 ore di interruzione/anno -&gt; Ridondanza N+1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b="1" dirty="0"/>
              <a:t>TIER IV </a:t>
            </a:r>
            <a:r>
              <a:rPr lang="it-IT" dirty="0"/>
              <a:t>Disponibilità: 99.995% = 0.8 ore di interruzione/anno -&gt;  Ridondanza 2N+1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859799F-4901-B5F0-E2D4-4BA85992522C}"/>
              </a:ext>
            </a:extLst>
          </p:cNvPr>
          <p:cNvSpPr txBox="1"/>
          <p:nvPr/>
        </p:nvSpPr>
        <p:spPr>
          <a:xfrm>
            <a:off x="1089660" y="4838700"/>
            <a:ext cx="4038350" cy="369332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Schemi impiantistici classificati e rigidi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8D0D4AC-717E-9E50-639B-B27482960974}"/>
              </a:ext>
            </a:extLst>
          </p:cNvPr>
          <p:cNvSpPr txBox="1"/>
          <p:nvPr/>
        </p:nvSpPr>
        <p:spPr>
          <a:xfrm>
            <a:off x="1402080" y="5333792"/>
            <a:ext cx="4176913" cy="369332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dirty="0"/>
              <a:t>Certificazione volontaria, ma vincolante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EBC765-FA94-D92C-B95E-93F9155CE44E}"/>
              </a:ext>
            </a:extLst>
          </p:cNvPr>
          <p:cNvSpPr txBox="1"/>
          <p:nvPr/>
        </p:nvSpPr>
        <p:spPr>
          <a:xfrm>
            <a:off x="2575885" y="5911722"/>
            <a:ext cx="2400300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/>
              <a:t>Valore commerciale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CDC3002-3CB3-15E6-34E2-BF7D02D91338}"/>
              </a:ext>
            </a:extLst>
          </p:cNvPr>
          <p:cNvSpPr txBox="1"/>
          <p:nvPr/>
        </p:nvSpPr>
        <p:spPr>
          <a:xfrm>
            <a:off x="8107680" y="1684020"/>
            <a:ext cx="39014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nostro caso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Non vendiamo 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Abbiamo interesse sul risultato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Impianti sono di nostra diretta competenza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Esperienza pregressa 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F2A10649-3D63-1179-0C43-1B13BB46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30D33675-3C59-1C25-2B3B-02B523564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4A9C2F3-D43A-3A60-0095-7634D19DC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A1158C-B098-4052-B519-9621A7B6785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8551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3" grpId="0" animBg="1"/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0E31FE6-A538-B73C-BEDF-162CFB1980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16121460-38B8-BE4F-3999-62ADD2205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5360" y="105698"/>
            <a:ext cx="7311886" cy="1204894"/>
          </a:xfrm>
        </p:spPr>
        <p:txBody>
          <a:bodyPr>
            <a:normAutofit/>
          </a:bodyPr>
          <a:lstStyle/>
          <a:p>
            <a:r>
              <a:rPr lang="it-IT" sz="4000" dirty="0"/>
              <a:t>Il sistema di alimentazione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2CDDB6-DD7E-9B7F-24D8-06D7A5318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341" y="1637470"/>
            <a:ext cx="4327193" cy="1332744"/>
          </a:xfrm>
          <a:solidFill>
            <a:srgbClr val="FFFFFF">
              <a:alpha val="69804"/>
            </a:srgb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dirty="0"/>
              <a:t>LNF è alimentato a 150 kV dalla Rete di Trasmissione Nazionale</a:t>
            </a:r>
          </a:p>
          <a:p>
            <a:pPr marL="0" indent="0">
              <a:buNone/>
            </a:pPr>
            <a:r>
              <a:rPr lang="it-IT" sz="1800" dirty="0"/>
              <a:t>Trasformazione e Distribuzione AT/MT di proprietà e gestione LNF  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2EC815-97FC-BA24-4DE8-C4C1794A6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Elba, 27/05/25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7B2A473-AB9F-B4DF-0118-45EA0D645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R. Ricci     Il nuovo Data Center HPC di LNF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CDDEE3C-8C7C-ABB7-8000-FF715D5EB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0DD4E6-6E43-456D-81FD-E6406EA6F8F7}" type="slidenum">
              <a:rPr lang="it-IT" smtClean="0"/>
              <a:t>9</a:t>
            </a:fld>
            <a:endParaRPr lang="it-IT"/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E2D4024F-B880-09AD-7AD2-6EB37CB408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935522"/>
              </p:ext>
            </p:extLst>
          </p:nvPr>
        </p:nvGraphicFramePr>
        <p:xfrm>
          <a:off x="326288" y="3160567"/>
          <a:ext cx="3976204" cy="18816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976204">
                  <a:extLst>
                    <a:ext uri="{9D8B030D-6E8A-4147-A177-3AD203B41FA5}">
                      <a16:colId xmlns:a16="http://schemas.microsoft.com/office/drawing/2014/main" val="3106714598"/>
                    </a:ext>
                  </a:extLst>
                </a:gridCol>
              </a:tblGrid>
              <a:tr h="36159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Registro delle interruzioni AT - MT </a:t>
                      </a:r>
                      <a:r>
                        <a:rPr lang="it-IT" sz="1200" b="1" u="none" strike="noStrike" dirty="0">
                          <a:effectLst/>
                        </a:rPr>
                        <a:t>dal </a:t>
                      </a:r>
                      <a:r>
                        <a:rPr lang="it-IT" sz="1200" b="1" i="0" u="none" strike="noStrike" dirty="0">
                          <a:effectLst/>
                        </a:rPr>
                        <a:t>1999</a:t>
                      </a:r>
                      <a:r>
                        <a:rPr lang="it-IT" sz="1200" b="1" u="none" strike="noStrike" dirty="0">
                          <a:effectLst/>
                        </a:rPr>
                        <a:t> al 2024</a:t>
                      </a:r>
                      <a:endParaRPr lang="it-I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89621248"/>
                  </a:ext>
                </a:extLst>
              </a:tr>
              <a:tr h="497582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2 interruzioni da Rete senza preavviso (Black out nazionale 2003, guasto 1/1/21)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76599059"/>
                  </a:ext>
                </a:extLst>
              </a:tr>
              <a:tr h="36159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2 interruzioni brevi/micro interruzioni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79687050"/>
                  </a:ext>
                </a:extLst>
              </a:tr>
              <a:tr h="299313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19 interruzioni con preavviso di cui 16 richieste da ENEL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53557217"/>
                  </a:ext>
                </a:extLst>
              </a:tr>
              <a:tr h="361590">
                <a:tc>
                  <a:txBody>
                    <a:bodyPr/>
                    <a:lstStyle/>
                    <a:p>
                      <a:pPr algn="l" fontAlgn="b"/>
                      <a:r>
                        <a:rPr lang="it-IT" sz="1200" u="none" strike="noStrike" dirty="0">
                          <a:effectLst/>
                        </a:rPr>
                        <a:t>3 per guasti interni AT e MT</a:t>
                      </a:r>
                      <a:endParaRPr lang="it-I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2520337"/>
                  </a:ext>
                </a:extLst>
              </a:tr>
            </a:tbl>
          </a:graphicData>
        </a:graphic>
      </p:graphicFrame>
      <p:sp>
        <p:nvSpPr>
          <p:cNvPr id="8" name="CasellaDiTesto 7">
            <a:extLst>
              <a:ext uri="{FF2B5EF4-FFF2-40B4-BE49-F238E27FC236}">
                <a16:creationId xmlns:a16="http://schemas.microsoft.com/office/drawing/2014/main" id="{80A32A1E-4EAE-3921-B83A-785F0FD8140C}"/>
              </a:ext>
            </a:extLst>
          </p:cNvPr>
          <p:cNvSpPr txBox="1"/>
          <p:nvPr/>
        </p:nvSpPr>
        <p:spPr>
          <a:xfrm>
            <a:off x="326288" y="5188584"/>
            <a:ext cx="4327193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1600" dirty="0"/>
              <a:t>+ guasti interni nella rete di distribuzione e sulle utenze terminali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38AD434-777C-C26B-0130-0D6B87B17BBF}"/>
              </a:ext>
            </a:extLst>
          </p:cNvPr>
          <p:cNvSpPr txBox="1"/>
          <p:nvPr/>
        </p:nvSpPr>
        <p:spPr>
          <a:xfrm>
            <a:off x="1041149" y="5946347"/>
            <a:ext cx="4320350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it-IT" sz="1600" dirty="0"/>
              <a:t>Interventi di miglioramento su questa parte:</a:t>
            </a:r>
          </a:p>
          <a:p>
            <a:r>
              <a:rPr lang="it-IT" sz="1600" dirty="0"/>
              <a:t>Ridondanza sui circuiti e sulle apparecchiature</a:t>
            </a: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C65BFAD5-7D75-E318-B8D7-D44BD7B686F8}"/>
              </a:ext>
            </a:extLst>
          </p:cNvPr>
          <p:cNvSpPr/>
          <p:nvPr/>
        </p:nvSpPr>
        <p:spPr>
          <a:xfrm>
            <a:off x="244444" y="6174463"/>
            <a:ext cx="593756" cy="19917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985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s Slide Master">
  <a:themeElements>
    <a:clrScheme name="INFN Condivid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2060"/>
      </a:accent1>
      <a:accent2>
        <a:srgbClr val="B40824"/>
      </a:accent2>
      <a:accent3>
        <a:srgbClr val="C63151"/>
      </a:accent3>
      <a:accent4>
        <a:srgbClr val="EB4D58"/>
      </a:accent4>
      <a:accent5>
        <a:srgbClr val="FF7E63"/>
      </a:accent5>
      <a:accent6>
        <a:srgbClr val="A4F3F3"/>
      </a:accent6>
      <a:hlink>
        <a:srgbClr val="0563C1"/>
      </a:hlink>
      <a:folHlink>
        <a:srgbClr val="954F72"/>
      </a:folHlink>
    </a:clrScheme>
    <a:fontScheme name="INFN">
      <a:majorFont>
        <a:latin typeface="Barlow Condensed Black"/>
        <a:ea typeface="Arial Unicode MS"/>
        <a:cs typeface=""/>
      </a:majorFont>
      <a:minorFont>
        <a:latin typeface="Barlow Condensed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4011</TotalTime>
  <Words>3671</Words>
  <Application>Microsoft Office PowerPoint</Application>
  <PresentationFormat>Widescreen</PresentationFormat>
  <Paragraphs>718</Paragraphs>
  <Slides>37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7</vt:i4>
      </vt:variant>
      <vt:variant>
        <vt:lpstr>Titoli diapositive</vt:lpstr>
      </vt:variant>
      <vt:variant>
        <vt:i4>37</vt:i4>
      </vt:variant>
    </vt:vector>
  </HeadingPairs>
  <TitlesOfParts>
    <vt:vector size="59" baseType="lpstr">
      <vt:lpstr>Aptos</vt:lpstr>
      <vt:lpstr>Aptos Display</vt:lpstr>
      <vt:lpstr>Arial</vt:lpstr>
      <vt:lpstr>Berlari</vt:lpstr>
      <vt:lpstr>Calibri</vt:lpstr>
      <vt:lpstr>Calibri Light</vt:lpstr>
      <vt:lpstr>Cambria Math</vt:lpstr>
      <vt:lpstr>EC Square Sans Pro</vt:lpstr>
      <vt:lpstr>Garamond</vt:lpstr>
      <vt:lpstr>Palatino Linotype</vt:lpstr>
      <vt:lpstr>Times New Roman</vt:lpstr>
      <vt:lpstr>Titillium</vt:lpstr>
      <vt:lpstr>Titillium Web</vt:lpstr>
      <vt:lpstr>Wingdings</vt:lpstr>
      <vt:lpstr>Work Sans Light</vt:lpstr>
      <vt:lpstr>Tema di Office</vt:lpstr>
      <vt:lpstr>Tema di Office</vt:lpstr>
      <vt:lpstr>Tema di Office</vt:lpstr>
      <vt:lpstr>la sapienza</vt:lpstr>
      <vt:lpstr>Tema di Office</vt:lpstr>
      <vt:lpstr>Contents Slide Master</vt:lpstr>
      <vt:lpstr>la sapienza</vt:lpstr>
      <vt:lpstr>Il nuovo Data Center HPC di LNF</vt:lpstr>
      <vt:lpstr>Sommario</vt:lpstr>
      <vt:lpstr>L’ambiente LNF</vt:lpstr>
      <vt:lpstr>Il sito</vt:lpstr>
      <vt:lpstr>Layout</vt:lpstr>
      <vt:lpstr>Requisiti</vt:lpstr>
      <vt:lpstr>Conseguenze</vt:lpstr>
      <vt:lpstr>Presentazione standard di PowerPoint</vt:lpstr>
      <vt:lpstr>Il sistema di alimentazione</vt:lpstr>
      <vt:lpstr>Alimentazione DC ICSC</vt:lpstr>
      <vt:lpstr>Il sistema di alimentazione </vt:lpstr>
      <vt:lpstr>Componenti elettici</vt:lpstr>
      <vt:lpstr>Livello di resilienza del sistema</vt:lpstr>
      <vt:lpstr>Gestione dei black out</vt:lpstr>
      <vt:lpstr>Temperature in sala</vt:lpstr>
      <vt:lpstr>Raffreddamento sala</vt:lpstr>
      <vt:lpstr>Presentazione standard di PowerPoint</vt:lpstr>
      <vt:lpstr>Centrale termo-frigorifera</vt:lpstr>
      <vt:lpstr>Presentazione standard di PowerPoint</vt:lpstr>
      <vt:lpstr>Unità interne CRAH</vt:lpstr>
      <vt:lpstr>Valutazioni energetiche</vt:lpstr>
      <vt:lpstr>Presentazione standard di PowerPoint</vt:lpstr>
      <vt:lpstr>Valutazioni energetiche SISTEMA INTEGRALE CON RECUPERO</vt:lpstr>
      <vt:lpstr>Cooling DLC: considerazioni</vt:lpstr>
      <vt:lpstr>Accorgimenti ulteriori</vt:lpstr>
      <vt:lpstr>Stato avanzamento lavori</vt:lpstr>
      <vt:lpstr>Il gruppo di lavoro</vt:lpstr>
      <vt:lpstr>Quadro economico</vt:lpstr>
      <vt:lpstr>Presentazione standard di PowerPoint</vt:lpstr>
      <vt:lpstr>Possibili espansioni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Ruggero Ricci</dc:creator>
  <cp:lastModifiedBy>Ruggero Ricci</cp:lastModifiedBy>
  <cp:revision>4</cp:revision>
  <dcterms:created xsi:type="dcterms:W3CDTF">2025-05-19T12:25:29Z</dcterms:created>
  <dcterms:modified xsi:type="dcterms:W3CDTF">2025-05-26T16:10:40Z</dcterms:modified>
</cp:coreProperties>
</file>