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3" r:id="rId2"/>
    <p:sldId id="279" r:id="rId3"/>
    <p:sldId id="259" r:id="rId4"/>
    <p:sldId id="277" r:id="rId5"/>
    <p:sldId id="292" r:id="rId6"/>
    <p:sldId id="286" r:id="rId7"/>
    <p:sldId id="305" r:id="rId8"/>
    <p:sldId id="285" r:id="rId9"/>
    <p:sldId id="256" r:id="rId10"/>
    <p:sldId id="295" r:id="rId11"/>
    <p:sldId id="308" r:id="rId12"/>
    <p:sldId id="309" r:id="rId13"/>
    <p:sldId id="291" r:id="rId14"/>
    <p:sldId id="290" r:id="rId15"/>
    <p:sldId id="683" r:id="rId16"/>
    <p:sldId id="31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A47"/>
    <a:srgbClr val="132A47"/>
    <a:srgbClr val="A1F200"/>
    <a:srgbClr val="358AAD"/>
    <a:srgbClr val="B0EA00"/>
    <a:srgbClr val="005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03"/>
    <p:restoredTop sz="87835"/>
  </p:normalViewPr>
  <p:slideViewPr>
    <p:cSldViewPr snapToGrid="0">
      <p:cViewPr varScale="1">
        <p:scale>
          <a:sx n="156" d="100"/>
          <a:sy n="156" d="100"/>
        </p:scale>
        <p:origin x="1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287A9-1F39-CE48-8444-6FA3AE69D501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C5F4E-25E3-4642-A9A9-7762F285B2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73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2F461-40DE-4FA3-BCB4-B4F47AF66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6315324-61B4-D391-59CA-2DFAD0EC8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EE9E746-E9E0-33BB-E913-CC5666DDE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D91CA1-3A58-ACB1-E7BC-F366736BF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800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/>
              <a:t>https://</a:t>
            </a:r>
            <a:r>
              <a:rPr lang="it-IT" sz="1800" dirty="0" err="1"/>
              <a:t>wearesocial.com</a:t>
            </a:r>
            <a:r>
              <a:rPr lang="it-IT" sz="1800" dirty="0"/>
              <a:t>/</a:t>
            </a:r>
            <a:r>
              <a:rPr lang="it-IT" sz="1800" dirty="0" err="1"/>
              <a:t>it</a:t>
            </a:r>
            <a:r>
              <a:rPr lang="it-IT" sz="1800" dirty="0"/>
              <a:t>/blog/2024/02/digital-2024-i-dati-italiani/</a:t>
            </a:r>
          </a:p>
          <a:p>
            <a:r>
              <a:rPr lang="it-IT" sz="1800" dirty="0"/>
              <a:t>https://</a:t>
            </a:r>
            <a:r>
              <a:rPr lang="it-IT" sz="1800" dirty="0" err="1"/>
              <a:t>wearesocial.com</a:t>
            </a:r>
            <a:r>
              <a:rPr lang="it-IT" sz="1800" dirty="0"/>
              <a:t>/</a:t>
            </a:r>
            <a:r>
              <a:rPr lang="it-IT" sz="1800" dirty="0" err="1"/>
              <a:t>it</a:t>
            </a:r>
            <a:r>
              <a:rPr lang="it-IT" sz="1800" dirty="0"/>
              <a:t>/blog/2024/02/digital-2024/</a:t>
            </a:r>
          </a:p>
          <a:p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Altre pagine: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Media INAF – Threads: 2641 follower,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Bluesky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105 follower, TikTok: 1281 follower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MUR – Telegram: 1628 follower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ASI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Whatsapp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58.000 follower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830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569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155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4B711-FE82-F2EE-1D1B-2B286BFA9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0B9EEBC-76A5-DEDD-C4A6-F8E7BD3ED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16630DC-C790-DC6A-9C36-A8BE92EFC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583277-D494-B0E5-D524-6505F9A3A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702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E60A8-2166-17EF-7A73-A45311759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7692000-D12A-2E7F-5C7F-55B8535F5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EB6BC63-5688-736A-680C-B6235E47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6CA475-B1D5-96E5-D660-C60071CBAD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31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2EF88-C98C-017A-CD04-FE1D17B6E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A1C93B1-F834-5445-6AC1-28DF1D4C7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9200EB7-5E83-D729-5422-0A39D699C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5D27FB-C317-6A77-B3A9-19FCDABBC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76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dirty="0"/>
          </a:p>
          <a:p>
            <a:endParaRPr lang="it-IT" sz="1200" dirty="0"/>
          </a:p>
          <a:p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8CA3-6CA4-BB4A-AD4E-E6F42903853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14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8CA3-6CA4-BB4A-AD4E-E6F42903853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301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38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647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592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702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</a:t>
            </a:r>
            <a:r>
              <a:rPr lang="it-IT" dirty="0" err="1"/>
              <a:t>wearesocial.com</a:t>
            </a:r>
            <a:r>
              <a:rPr lang="it-IT" dirty="0"/>
              <a:t>/</a:t>
            </a:r>
            <a:r>
              <a:rPr lang="it-IT" dirty="0" err="1"/>
              <a:t>it</a:t>
            </a:r>
            <a:r>
              <a:rPr lang="it-IT" dirty="0"/>
              <a:t>/blog/2024/02/digital-2024-i-dati-italiani/</a:t>
            </a:r>
          </a:p>
          <a:p>
            <a:r>
              <a:rPr lang="it-IT" dirty="0"/>
              <a:t>https://</a:t>
            </a:r>
            <a:r>
              <a:rPr lang="it-IT" dirty="0" err="1"/>
              <a:t>wearesocial.com</a:t>
            </a:r>
            <a:r>
              <a:rPr lang="it-IT" dirty="0"/>
              <a:t>/</a:t>
            </a:r>
            <a:r>
              <a:rPr lang="it-IT" dirty="0" err="1"/>
              <a:t>it</a:t>
            </a:r>
            <a:r>
              <a:rPr lang="it-IT" dirty="0"/>
              <a:t>/blog/2024/02/digital-2024/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C9447-0676-6B40-A549-F2049DBFE37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91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712654-B6F2-2A4F-E40A-931BF71A9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573C97-A6C2-9E37-88A0-4A33A20DA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F0716C-6478-F3F0-4788-A5B4CB5F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9A0284-22A5-CED0-15D3-663ECA8D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6881-55F8-DCB8-637A-A4CAB1B0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86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330547-D509-9680-A6C4-9FFE0F7F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8DCD97-7D8F-317F-771F-D1234BA3A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44CDB5-968E-90D9-A395-412CED19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41AA1F-8E8B-ECDF-F59F-76FE7C81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02C53B-3C26-8C90-80B4-5959F1A5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13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0928CD7-0192-76F8-E1BB-25CB654D7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59C1B53-D471-B990-B620-F32E99596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50CC3D-4E67-CE81-2B01-F432304F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535DEA-2788-822C-1798-073A5116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091257-CA35-459F-C7AE-B5085D99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55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7C469-255E-B664-7C13-15C36757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83552E-7BAC-DE7F-72D2-AAF68EC54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82D1F8-C4DA-647D-2EA5-CCD74504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222C7A-BA34-320A-68F5-AED2C542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BE88FA-E17E-9C11-2037-8531C4C7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8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AA2CA-D077-232A-FC83-2B5FB338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0151A6-42E1-0502-A61C-E9A8471F7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DE50E5-5944-914A-7A31-813E0778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59E56D-EB52-E2A3-BD51-9EE6E2E2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B6ACEE-ED47-5371-0968-63CAEA0E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36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2EDC6A-1933-AC6E-F342-A3A32562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79FCE0-CA16-5FE2-F5A5-8465B002D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B99D30-B6BD-73EE-508B-CEA781F84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114669-B227-FFB7-183A-1E3B988A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8BB67B-D770-E97F-F3FD-597D15BF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897B75-12F9-6CAC-EF1D-7C1B4318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78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2C351-3AAE-1DB1-F09D-B2D9268B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055D5B-E199-9675-9A14-F949ED68C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4E144F-F52D-7CF8-0781-23B980765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AFBA62-C921-6D68-2299-15E1BA44D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3A6F8B-96D2-DCAA-EA5E-2AFD0C008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2AEE75B-9109-54F5-D831-0D7B857D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CA0E6F-5893-BE39-72DC-25E20DF8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6BD8FF-3A40-628B-BDF2-AD1D4D26B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52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0B4E0-6FE9-4EDC-E98E-CD603A4A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52173F-D899-24B5-4927-E3FEAA6C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F6DC80-846A-2E45-DBDF-5DEB9838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CF244E1-DA6F-B1C4-B9D7-35953FFA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68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2716F1-4AB9-0AAD-4364-3CBFBEDA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F9F168-78FD-3045-9F84-BDCB65CB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AC12C7-D095-E43A-70AE-C4AC7C3C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44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7CB31-2A1D-7A2E-846C-37936F1C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FDE81F-24E5-67AF-F336-5D2E1535B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359119-E9AC-1B64-4F5D-4E02E2948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7B6474-5A1E-92D4-3123-338F9E9C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AF8E1F-A760-EBFC-D8E5-D173C4076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04741D-6ED7-3675-BA25-FBBBE973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30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33C654-6BDF-5A43-261F-5010CB3C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F623E0-F326-9333-84D4-4096FDF42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5EC9AA-5CE7-0EF2-8619-C2B618B64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B7FBC5-A040-5765-ADAA-72CCF66E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43FE3D-A903-805B-DBBC-B5811CE8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4659E1-5A5B-896C-3378-995A4C3F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09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C0A98E7-858D-8D1C-B170-7AC63F9C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F55D68-D759-0801-A945-BE8E132B1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C91749-9BBB-7CB6-6584-3C836D565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72A49-D9BD-6B4D-B3D0-67BD0B51D3DF}" type="datetimeFigureOut">
              <a:rPr lang="it-IT" smtClean="0"/>
              <a:t>04/03/25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9CA0C4-C7ED-1A04-8FEF-ECAD7BB0D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51BF38-3974-7520-69C6-5B273CF1B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65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3AE1A-EAF9-B296-3481-3E74B4C52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E6E88C9-C6CC-D13F-83C0-EC885623BA4F}"/>
              </a:ext>
            </a:extLst>
          </p:cNvPr>
          <p:cNvSpPr/>
          <p:nvPr/>
        </p:nvSpPr>
        <p:spPr>
          <a:xfrm>
            <a:off x="-106017" y="0"/>
            <a:ext cx="12298017" cy="6858000"/>
          </a:xfrm>
          <a:prstGeom prst="rect">
            <a:avLst/>
          </a:prstGeom>
          <a:solidFill>
            <a:srgbClr val="142A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676A3A4-CFAD-06B3-4F20-C4ED0C458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5374" y="2589233"/>
            <a:ext cx="6482522" cy="1094003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La comunicazione </a:t>
            </a:r>
            <a:br>
              <a:rPr lang="it-IT" sz="36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36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istituzionale all’INFN</a:t>
            </a:r>
            <a:endParaRPr lang="it-IT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2753142-1382-C611-392C-25CB00CC18B7}"/>
              </a:ext>
            </a:extLst>
          </p:cNvPr>
          <p:cNvSpPr txBox="1"/>
          <p:nvPr/>
        </p:nvSpPr>
        <p:spPr>
          <a:xfrm>
            <a:off x="5505374" y="3696528"/>
            <a:ext cx="4669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A1F200"/>
                </a:solidFill>
                <a:latin typeface="Oswald" pitchFamily="2" charset="77"/>
              </a:rPr>
              <a:t>Antonella </a:t>
            </a:r>
            <a:r>
              <a:rPr lang="it-IT" sz="2000" b="1" dirty="0" err="1">
                <a:solidFill>
                  <a:srgbClr val="A1F200"/>
                </a:solidFill>
                <a:latin typeface="Oswald" pitchFamily="2" charset="77"/>
              </a:rPr>
              <a:t>Varaschin</a:t>
            </a:r>
            <a:r>
              <a:rPr lang="it-IT" sz="2000" b="1" dirty="0">
                <a:solidFill>
                  <a:srgbClr val="A1F200"/>
                </a:solidFill>
                <a:latin typeface="Oswald" pitchFamily="2" charset="77"/>
              </a:rPr>
              <a:t> </a:t>
            </a:r>
            <a:r>
              <a:rPr lang="it-IT" sz="2000" dirty="0">
                <a:solidFill>
                  <a:srgbClr val="A1F200"/>
                </a:solidFill>
                <a:latin typeface="Oswald ExtraLight" pitchFamily="2" charset="77"/>
              </a:rPr>
              <a:t>Ufficio Comunicazione INFN</a:t>
            </a: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292BEAD2-4FC4-40AF-8B02-9677F3B783CA}"/>
              </a:ext>
            </a:extLst>
          </p:cNvPr>
          <p:cNvCxnSpPr>
            <a:cxnSpLocks/>
          </p:cNvCxnSpPr>
          <p:nvPr/>
        </p:nvCxnSpPr>
        <p:spPr>
          <a:xfrm>
            <a:off x="270364" y="6585172"/>
            <a:ext cx="11717532" cy="0"/>
          </a:xfrm>
          <a:prstGeom prst="line">
            <a:avLst/>
          </a:prstGeom>
          <a:ln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B7FAF4E-1835-48F4-CAC1-5C66998AA331}"/>
              </a:ext>
            </a:extLst>
          </p:cNvPr>
          <p:cNvSpPr txBox="1"/>
          <p:nvPr/>
        </p:nvSpPr>
        <p:spPr>
          <a:xfrm>
            <a:off x="9790826" y="6261985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A1F200"/>
                </a:solidFill>
                <a:latin typeface="Oswald Light" pitchFamily="2" charset="77"/>
              </a:rPr>
              <a:t>LNF 26 febbraio 2025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0AE70920-C214-93D3-35F5-C82C6BFA26C5}"/>
              </a:ext>
            </a:extLst>
          </p:cNvPr>
          <p:cNvCxnSpPr>
            <a:cxnSpLocks/>
          </p:cNvCxnSpPr>
          <p:nvPr/>
        </p:nvCxnSpPr>
        <p:spPr>
          <a:xfrm>
            <a:off x="9638298" y="6557058"/>
            <a:ext cx="1860291" cy="0"/>
          </a:xfrm>
          <a:prstGeom prst="line">
            <a:avLst/>
          </a:prstGeom>
          <a:ln w="5715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772E2DB1-AF9D-398F-825F-A95B98575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422" y="134160"/>
            <a:ext cx="3113167" cy="2160000"/>
          </a:xfrm>
          <a:prstGeom prst="rect">
            <a:avLst/>
          </a:prstGeom>
        </p:spPr>
      </p:pic>
      <p:pic>
        <p:nvPicPr>
          <p:cNvPr id="15" name="Immagine 14" descr="Immagine che contiene arte&#10;&#10;Descrizione generata automaticamente">
            <a:extLst>
              <a:ext uri="{FF2B5EF4-FFF2-40B4-BE49-F238E27FC236}">
                <a16:creationId xmlns:a16="http://schemas.microsoft.com/office/drawing/2014/main" id="{B7BA0D17-BCAC-737A-F5FC-9F286A85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04" y="0"/>
            <a:ext cx="5056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9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E73890-B758-FCA9-2F13-BBB3994D6EE4}"/>
              </a:ext>
            </a:extLst>
          </p:cNvPr>
          <p:cNvSpPr txBox="1">
            <a:spLocks/>
          </p:cNvSpPr>
          <p:nvPr/>
        </p:nvSpPr>
        <p:spPr>
          <a:xfrm>
            <a:off x="351101" y="272828"/>
            <a:ext cx="10515600" cy="850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Social media, un po’ di numeri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B780C41C-9C2B-946A-F1B1-DAC49D5E3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523028"/>
              </p:ext>
            </p:extLst>
          </p:nvPr>
        </p:nvGraphicFramePr>
        <p:xfrm>
          <a:off x="477248" y="1470546"/>
          <a:ext cx="4907553" cy="4782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6995">
                  <a:extLst>
                    <a:ext uri="{9D8B030D-6E8A-4147-A177-3AD203B41FA5}">
                      <a16:colId xmlns:a16="http://schemas.microsoft.com/office/drawing/2014/main" val="432883593"/>
                    </a:ext>
                  </a:extLst>
                </a:gridCol>
                <a:gridCol w="1200293">
                  <a:extLst>
                    <a:ext uri="{9D8B030D-6E8A-4147-A177-3AD203B41FA5}">
                      <a16:colId xmlns:a16="http://schemas.microsoft.com/office/drawing/2014/main" val="3314360249"/>
                    </a:ext>
                  </a:extLst>
                </a:gridCol>
                <a:gridCol w="1219889">
                  <a:extLst>
                    <a:ext uri="{9D8B030D-6E8A-4147-A177-3AD203B41FA5}">
                      <a16:colId xmlns:a16="http://schemas.microsoft.com/office/drawing/2014/main" val="4229262746"/>
                    </a:ext>
                  </a:extLst>
                </a:gridCol>
                <a:gridCol w="1300376">
                  <a:extLst>
                    <a:ext uri="{9D8B030D-6E8A-4147-A177-3AD203B41FA5}">
                      <a16:colId xmlns:a16="http://schemas.microsoft.com/office/drawing/2014/main" val="3417709871"/>
                    </a:ext>
                  </a:extLst>
                </a:gridCol>
              </a:tblGrid>
              <a:tr h="1763448">
                <a:tc>
                  <a:txBody>
                    <a:bodyPr/>
                    <a:lstStyle/>
                    <a:p>
                      <a:pPr marL="71755" algn="just"/>
                      <a:r>
                        <a:rPr lang="it-IT" sz="16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Social Media</a:t>
                      </a:r>
                    </a:p>
                  </a:txBody>
                  <a:tcPr marL="68580" marR="68580" marT="0" marB="0" anchor="ctr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Follower</a:t>
                      </a:r>
                    </a:p>
                  </a:txBody>
                  <a:tcPr marL="68580" marR="68580" marT="0" marB="0" anchor="ctr">
                    <a:solidFill>
                      <a:srgbClr val="132A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Copertura (2024)</a:t>
                      </a:r>
                    </a:p>
                  </a:txBody>
                  <a:tcPr marL="68580" marR="68580" marT="0" marB="0" anchor="ctr">
                    <a:solidFill>
                      <a:srgbClr val="132A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Post </a:t>
                      </a:r>
                    </a:p>
                    <a:p>
                      <a:pPr algn="ctr"/>
                      <a:r>
                        <a:rPr lang="it-IT" sz="1600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(2024)</a:t>
                      </a:r>
                    </a:p>
                  </a:txBody>
                  <a:tcPr marL="68580" marR="68580" marT="0" marB="0" anchor="ctr">
                    <a:solidFill>
                      <a:srgbClr val="132A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334981"/>
                  </a:ext>
                </a:extLst>
              </a:tr>
              <a:tr h="565648">
                <a:tc>
                  <a:txBody>
                    <a:bodyPr/>
                    <a:lstStyle/>
                    <a:p>
                      <a:r>
                        <a:rPr lang="it-IT" sz="16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Facebook</a:t>
                      </a:r>
                    </a:p>
                  </a:txBody>
                  <a:tcPr marL="68580" marR="68580" marT="0" marB="0" anchor="ctr">
                    <a:solidFill>
                      <a:srgbClr val="132A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it-IT" sz="1600" b="1" kern="1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59.600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929.495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436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604218"/>
                  </a:ext>
                </a:extLst>
              </a:tr>
              <a:tr h="756770">
                <a:tc>
                  <a:txBody>
                    <a:bodyPr/>
                    <a:lstStyle/>
                    <a:p>
                      <a:r>
                        <a:rPr lang="it-IT" sz="16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Instagram</a:t>
                      </a:r>
                    </a:p>
                  </a:txBody>
                  <a:tcPr marL="68580" marR="68580" marT="0" marB="0" anchor="ctr">
                    <a:solidFill>
                      <a:srgbClr val="132A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it-IT" sz="16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21.780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273.206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221 post e 500 storie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785009"/>
                  </a:ext>
                </a:extLst>
              </a:tr>
              <a:tr h="565648">
                <a:tc>
                  <a:txBody>
                    <a:bodyPr/>
                    <a:lstStyle/>
                    <a:p>
                      <a:r>
                        <a:rPr lang="it-IT" sz="16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Linkedin</a:t>
                      </a:r>
                    </a:p>
                  </a:txBody>
                  <a:tcPr marL="68580" marR="68580" marT="0" marB="0" anchor="ctr">
                    <a:solidFill>
                      <a:srgbClr val="132A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it-IT" sz="16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31.362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1.285.497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290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589764"/>
                  </a:ext>
                </a:extLst>
              </a:tr>
              <a:tr h="565648">
                <a:tc>
                  <a:txBody>
                    <a:bodyPr/>
                    <a:lstStyle/>
                    <a:p>
                      <a:r>
                        <a:rPr lang="it-IT" sz="16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YouTube</a:t>
                      </a:r>
                    </a:p>
                  </a:txBody>
                  <a:tcPr marL="68580" marR="68580" marT="0" marB="0" anchor="ctr">
                    <a:solidFill>
                      <a:srgbClr val="132A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it-IT" sz="16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11.433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214.442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61599"/>
                  </a:ext>
                </a:extLst>
              </a:tr>
              <a:tr h="565648">
                <a:tc>
                  <a:txBody>
                    <a:bodyPr/>
                    <a:lstStyle/>
                    <a:p>
                      <a:r>
                        <a:rPr lang="it-IT" sz="16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</a:t>
                      </a:r>
                    </a:p>
                  </a:txBody>
                  <a:tcPr marL="68580" marR="68580" marT="0" marB="0" anchor="ctr">
                    <a:solidFill>
                      <a:srgbClr val="132A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16.479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040727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E0F99BAD-30D6-B59D-CC36-2AE255CA1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897722"/>
              </p:ext>
            </p:extLst>
          </p:nvPr>
        </p:nvGraphicFramePr>
        <p:xfrm>
          <a:off x="5608901" y="1542986"/>
          <a:ext cx="6343652" cy="4316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7243">
                  <a:extLst>
                    <a:ext uri="{9D8B030D-6E8A-4147-A177-3AD203B41FA5}">
                      <a16:colId xmlns:a16="http://schemas.microsoft.com/office/drawing/2014/main" val="4028981542"/>
                    </a:ext>
                  </a:extLst>
                </a:gridCol>
                <a:gridCol w="970928">
                  <a:extLst>
                    <a:ext uri="{9D8B030D-6E8A-4147-A177-3AD203B41FA5}">
                      <a16:colId xmlns:a16="http://schemas.microsoft.com/office/drawing/2014/main" val="1572009012"/>
                    </a:ext>
                  </a:extLst>
                </a:gridCol>
                <a:gridCol w="928225">
                  <a:extLst>
                    <a:ext uri="{9D8B030D-6E8A-4147-A177-3AD203B41FA5}">
                      <a16:colId xmlns:a16="http://schemas.microsoft.com/office/drawing/2014/main" val="2978397831"/>
                    </a:ext>
                  </a:extLst>
                </a:gridCol>
                <a:gridCol w="1000198">
                  <a:extLst>
                    <a:ext uri="{9D8B030D-6E8A-4147-A177-3AD203B41FA5}">
                      <a16:colId xmlns:a16="http://schemas.microsoft.com/office/drawing/2014/main" val="3130726447"/>
                    </a:ext>
                  </a:extLst>
                </a:gridCol>
                <a:gridCol w="848833">
                  <a:extLst>
                    <a:ext uri="{9D8B030D-6E8A-4147-A177-3AD203B41FA5}">
                      <a16:colId xmlns:a16="http://schemas.microsoft.com/office/drawing/2014/main" val="2867281076"/>
                    </a:ext>
                  </a:extLst>
                </a:gridCol>
                <a:gridCol w="928225">
                  <a:extLst>
                    <a:ext uri="{9D8B030D-6E8A-4147-A177-3AD203B41FA5}">
                      <a16:colId xmlns:a16="http://schemas.microsoft.com/office/drawing/2014/main" val="982369273"/>
                    </a:ext>
                  </a:extLst>
                </a:gridCol>
              </a:tblGrid>
              <a:tr h="4080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Facebook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(follower)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103.271 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(Media INAF)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80.416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59.600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33.245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(CNR)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4.647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95969"/>
                  </a:ext>
                </a:extLst>
              </a:tr>
              <a:tr h="4639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Facebook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(engagement rate)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5.51%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1.88%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0.84%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(Media INAF)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0.79%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(CNR)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0.59%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53698"/>
                  </a:ext>
                </a:extLst>
              </a:tr>
              <a:tr h="4080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Instagram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(follower)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85.551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48.900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21.780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18.300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(CNR)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15.200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(INAF)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110228"/>
                  </a:ext>
                </a:extLst>
              </a:tr>
              <a:tr h="4533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Instagram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(engagement rate)</a:t>
                      </a: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1.99%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1,46%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0.91%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(Media INAF)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0.34%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0.28%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(CNR)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872020"/>
                  </a:ext>
                </a:extLst>
              </a:tr>
              <a:tr h="4080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YouTube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(follower)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51.600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(Media INAF)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22.100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11.433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1.250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106104"/>
                  </a:ext>
                </a:extLst>
              </a:tr>
              <a:tr h="453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YouTube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(engagement rate)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15.36%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10.21%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7.20%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3.60%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(INAF)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</a:t>
                      </a: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23440"/>
                  </a:ext>
                </a:extLst>
              </a:tr>
              <a:tr h="408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1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(follower)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167.986 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22.364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16.479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14.251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(INAF)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8.225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869124"/>
                  </a:ext>
                </a:extLst>
              </a:tr>
              <a:tr h="408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1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(Engagement rate)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0.09%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0.01%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0.01%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(CNR)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0.00%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(INAF)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0.00%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15692"/>
                  </a:ext>
                </a:extLst>
              </a:tr>
              <a:tr h="408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1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Linkedin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(follower)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92.674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(CNR)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78.504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31.362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6.630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(INAF)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2.199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211149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1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Linkedin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(media interazioni per singolo contenuto 2024)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75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(ASI)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72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b="1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(INFN)</a:t>
                      </a:r>
                      <a:endParaRPr lang="it-IT" sz="1200" b="1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(CNR)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(MUR)</a:t>
                      </a:r>
                      <a:endParaRPr lang="it-IT" sz="1200" kern="10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900" kern="100" dirty="0">
                          <a:solidFill>
                            <a:srgbClr val="132A4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(INAF)</a:t>
                      </a:r>
                      <a:endParaRPr lang="it-IT" sz="1200" kern="100" dirty="0">
                        <a:solidFill>
                          <a:srgbClr val="132A4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6527" marR="66527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225688"/>
                  </a:ext>
                </a:extLst>
              </a:tr>
            </a:tbl>
          </a:graphicData>
        </a:graphic>
      </p:graphicFrame>
      <p:pic>
        <p:nvPicPr>
          <p:cNvPr id="5" name="Immagine 4" descr="Immagine che contiene verde, Elementi grafici, Carattere, schermata&#10;&#10;Descrizione generata automaticamente">
            <a:extLst>
              <a:ext uri="{FF2B5EF4-FFF2-40B4-BE49-F238E27FC236}">
                <a16:creationId xmlns:a16="http://schemas.microsoft.com/office/drawing/2014/main" id="{A3F728EB-19C9-B6B5-9EE1-286ECFB4D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087" y="345269"/>
            <a:ext cx="5994749" cy="11252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F3DF2F-A341-B12C-025D-E1E35B973FC7}"/>
              </a:ext>
            </a:extLst>
          </p:cNvPr>
          <p:cNvSpPr txBox="1"/>
          <p:nvPr/>
        </p:nvSpPr>
        <p:spPr>
          <a:xfrm>
            <a:off x="5608901" y="5941052"/>
            <a:ext cx="6343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Strumento calcolo engagement rate https://</a:t>
            </a:r>
            <a:r>
              <a:rPr lang="it-IT" sz="1600" dirty="0" err="1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phlanx.com</a:t>
            </a:r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2895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te, Elementi grafici&#10;&#10;Descrizione generata automaticamente">
            <a:extLst>
              <a:ext uri="{FF2B5EF4-FFF2-40B4-BE49-F238E27FC236}">
                <a16:creationId xmlns:a16="http://schemas.microsoft.com/office/drawing/2014/main" id="{64478229-20B0-2CDD-794B-E257ED07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65" y="433348"/>
            <a:ext cx="5056125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3D55C4-BD0A-A091-9523-C471AD711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" y="1057788"/>
            <a:ext cx="3661373" cy="435980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Coordinamento con MUR e altre istituzioni, sia politiche sia scientifiche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Einstein </a:t>
            </a:r>
            <a:r>
              <a:rPr lang="it-IT" sz="1600" dirty="0" err="1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Telescope</a:t>
            </a:r>
            <a:endParaRPr lang="it-IT" sz="16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Coordinamento con strutture locali 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Siamo attivi, reattivi e affidabili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Realizziamo prodotti di qualità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Siamo punto di riferimento per le altre istituzioni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51AA14A-513A-0B11-983D-3FCCF0C05518}"/>
              </a:ext>
            </a:extLst>
          </p:cNvPr>
          <p:cNvSpPr txBox="1">
            <a:spLocks/>
          </p:cNvSpPr>
          <p:nvPr/>
        </p:nvSpPr>
        <p:spPr>
          <a:xfrm>
            <a:off x="4006341" y="1057788"/>
            <a:ext cx="3601381" cy="417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Coordinamento con MUR e altre istituzioni, sia politiche sia scientifiche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Einstein </a:t>
            </a:r>
            <a:r>
              <a:rPr lang="it-IT" sz="1600" dirty="0" err="1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Telescope</a:t>
            </a:r>
            <a:endParaRPr lang="it-IT" sz="16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Comunicazione di crisi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Poca consapevolezza che postare informazioni </a:t>
            </a:r>
            <a:r>
              <a:rPr lang="it-IT" sz="1600" cap="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=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renderle pubbliche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riservatezza</a:t>
            </a:r>
            <a:endParaRPr lang="it-IT" sz="16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Brochure e video istituzionali datati</a:t>
            </a:r>
            <a:endParaRPr lang="it-IT" sz="16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Identità visiva INFN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Comunicazione interna</a:t>
            </a:r>
            <a:endParaRPr lang="it-IT" sz="16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itchFamily="2" charset="2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BD9D09D-8A4A-A2BD-0AFE-BA552F9CEA50}"/>
              </a:ext>
            </a:extLst>
          </p:cNvPr>
          <p:cNvGrpSpPr/>
          <p:nvPr/>
        </p:nvGrpSpPr>
        <p:grpSpPr>
          <a:xfrm>
            <a:off x="204104" y="6217496"/>
            <a:ext cx="11783792" cy="644675"/>
            <a:chOff x="204104" y="6217496"/>
            <a:chExt cx="11783792" cy="644675"/>
          </a:xfrm>
        </p:grpSpPr>
        <p:pic>
          <p:nvPicPr>
            <p:cNvPr id="8" name="Immagine 7" descr="Immagine che contiene Elementi grafici, Carattere, grafica, logo&#10;&#10;Descrizione generata automaticamente">
              <a:extLst>
                <a:ext uri="{FF2B5EF4-FFF2-40B4-BE49-F238E27FC236}">
                  <a16:creationId xmlns:a16="http://schemas.microsoft.com/office/drawing/2014/main" id="{48847A3A-451C-4A21-7534-F21F941EA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04" y="6217496"/>
              <a:ext cx="1015329" cy="540000"/>
            </a:xfrm>
            <a:prstGeom prst="rect">
              <a:avLst/>
            </a:prstGeom>
          </p:spPr>
        </p:pic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B52C6DB-42AA-D68D-A605-7C4ED97F07B6}"/>
                </a:ext>
              </a:extLst>
            </p:cNvPr>
            <p:cNvGrpSpPr/>
            <p:nvPr/>
          </p:nvGrpSpPr>
          <p:grpSpPr>
            <a:xfrm>
              <a:off x="9965803" y="6319418"/>
              <a:ext cx="2022093" cy="542753"/>
              <a:chOff x="9965803" y="6319418"/>
              <a:chExt cx="2022093" cy="542753"/>
            </a:xfrm>
          </p:grpSpPr>
          <p:cxnSp>
            <p:nvCxnSpPr>
              <p:cNvPr id="10" name="Connettore 1 9">
                <a:extLst>
                  <a:ext uri="{FF2B5EF4-FFF2-40B4-BE49-F238E27FC236}">
                    <a16:creationId xmlns:a16="http://schemas.microsoft.com/office/drawing/2014/main" id="{C0FA20A0-A723-86AC-AEBC-8D8DDBFD9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5803" y="6585172"/>
                <a:ext cx="2022093" cy="0"/>
              </a:xfrm>
              <a:prstGeom prst="line">
                <a:avLst/>
              </a:prstGeom>
              <a:ln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83CF4D8-FF42-2DC3-C123-11C8D15C3E34}"/>
                  </a:ext>
                </a:extLst>
              </p:cNvPr>
              <p:cNvSpPr txBox="1"/>
              <p:nvPr/>
            </p:nvSpPr>
            <p:spPr>
              <a:xfrm>
                <a:off x="10173588" y="6319418"/>
                <a:ext cx="1563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Antonella </a:t>
                </a:r>
                <a:r>
                  <a:rPr lang="it-IT" sz="1200" b="1" dirty="0" err="1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Varaschin</a:t>
                </a:r>
                <a:endPara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D879B0C-C158-5E34-42FE-BF618B20D1C0}"/>
                  </a:ext>
                </a:extLst>
              </p:cNvPr>
              <p:cNvSpPr txBox="1"/>
              <p:nvPr/>
            </p:nvSpPr>
            <p:spPr>
              <a:xfrm>
                <a:off x="10348310" y="6615950"/>
                <a:ext cx="121379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b="1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LNF 26 FEB 2025</a:t>
                </a:r>
              </a:p>
            </p:txBody>
          </p:sp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A4CB702B-40E2-2415-0808-6FC817CB7F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188" y="6607662"/>
                <a:ext cx="1378040" cy="7334"/>
              </a:xfrm>
              <a:prstGeom prst="line">
                <a:avLst/>
              </a:prstGeom>
              <a:ln w="57150"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itolo 1">
            <a:extLst>
              <a:ext uri="{FF2B5EF4-FFF2-40B4-BE49-F238E27FC236}">
                <a16:creationId xmlns:a16="http://schemas.microsoft.com/office/drawing/2014/main" id="{D0A677D2-2AD7-93A1-C630-69B7AA61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21" y="5138879"/>
            <a:ext cx="7058491" cy="850260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Comunicazione istituzionale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3956D46-B0F0-3E48-DF7A-2193E0450302}"/>
              </a:ext>
            </a:extLst>
          </p:cNvPr>
          <p:cNvCxnSpPr>
            <a:cxnSpLocks/>
          </p:cNvCxnSpPr>
          <p:nvPr/>
        </p:nvCxnSpPr>
        <p:spPr>
          <a:xfrm>
            <a:off x="604569" y="979770"/>
            <a:ext cx="3030815" cy="0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Elemento grafico 20" descr="Faccina sorridente con riempimento a tinta unita">
            <a:extLst>
              <a:ext uri="{FF2B5EF4-FFF2-40B4-BE49-F238E27FC236}">
                <a16:creationId xmlns:a16="http://schemas.microsoft.com/office/drawing/2014/main" id="{8A63C6C8-6099-A0B8-D9A1-C2086EAAD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3038" y="134461"/>
            <a:ext cx="800375" cy="800375"/>
          </a:xfrm>
          <a:prstGeom prst="rect">
            <a:avLst/>
          </a:prstGeom>
        </p:spPr>
      </p:pic>
      <p:pic>
        <p:nvPicPr>
          <p:cNvPr id="25" name="Immagine 24" descr="Immagine che contiene strumento, spazzolino da denti, spazzola&#10;&#10;Descrizione generata automaticamente">
            <a:extLst>
              <a:ext uri="{FF2B5EF4-FFF2-40B4-BE49-F238E27FC236}">
                <a16:creationId xmlns:a16="http://schemas.microsoft.com/office/drawing/2014/main" id="{4F2960AB-5690-9EB0-5F58-67A2C84E7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462" y="117081"/>
            <a:ext cx="2918083" cy="876544"/>
          </a:xfrm>
          <a:prstGeom prst="rect">
            <a:avLst/>
          </a:prstGeom>
        </p:spPr>
      </p:pic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9CEC785A-BED5-F91F-E92F-545C10A22CF9}"/>
              </a:ext>
            </a:extLst>
          </p:cNvPr>
          <p:cNvSpPr txBox="1">
            <a:spLocks/>
          </p:cNvSpPr>
          <p:nvPr/>
        </p:nvSpPr>
        <p:spPr>
          <a:xfrm>
            <a:off x="7798680" y="1106038"/>
            <a:ext cx="4393320" cy="5221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Potenziare coordinamento con MUR </a:t>
            </a:r>
            <a:b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altre istituzioni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Nuova newsletter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Posizionare il nuovo sito INFN 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Analisi SEO del sito a 2 anni 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Aggiornamento brochure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Nuovo video istituzionale INFN + girati + video tematici 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Aggiornamento sito La Mediateca INFN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Identità visiva INFN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Comunicazione interna: strategia, piano, attuazione</a:t>
            </a:r>
          </a:p>
        </p:txBody>
      </p:sp>
      <p:pic>
        <p:nvPicPr>
          <p:cNvPr id="28" name="Elemento grafico 27" descr="Faccina confusa con riempimento a tinta unita">
            <a:extLst>
              <a:ext uri="{FF2B5EF4-FFF2-40B4-BE49-F238E27FC236}">
                <a16:creationId xmlns:a16="http://schemas.microsoft.com/office/drawing/2014/main" id="{C54CEB83-9CF3-08F8-7029-5B2AB241EE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3505" y="134462"/>
            <a:ext cx="800375" cy="800375"/>
          </a:xfrm>
          <a:prstGeom prst="rect">
            <a:avLst/>
          </a:prstGeom>
        </p:spPr>
      </p:pic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8D89080A-09DC-E66D-7C0B-CB8A21CD4694}"/>
              </a:ext>
            </a:extLst>
          </p:cNvPr>
          <p:cNvCxnSpPr>
            <a:cxnSpLocks/>
          </p:cNvCxnSpPr>
          <p:nvPr/>
        </p:nvCxnSpPr>
        <p:spPr>
          <a:xfrm>
            <a:off x="7948333" y="973412"/>
            <a:ext cx="3008921" cy="1128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ED35152A-64FE-4153-429A-D2879A9D94A5}"/>
              </a:ext>
            </a:extLst>
          </p:cNvPr>
          <p:cNvCxnSpPr>
            <a:cxnSpLocks/>
          </p:cNvCxnSpPr>
          <p:nvPr/>
        </p:nvCxnSpPr>
        <p:spPr>
          <a:xfrm>
            <a:off x="3927143" y="973412"/>
            <a:ext cx="3008921" cy="1128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558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8E183-B31C-0B2D-0DF7-3B62AE9C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te, Elementi grafici&#10;&#10;Descrizione generata automaticamente">
            <a:extLst>
              <a:ext uri="{FF2B5EF4-FFF2-40B4-BE49-F238E27FC236}">
                <a16:creationId xmlns:a16="http://schemas.microsoft.com/office/drawing/2014/main" id="{CFD1A666-358A-A165-AEE9-24AA6950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875" y="240322"/>
            <a:ext cx="5056125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4797C1-DF3D-9C62-3548-9FDB68A11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07" y="1082078"/>
            <a:ext cx="3592220" cy="3888450"/>
          </a:xfrm>
        </p:spPr>
        <p:txBody>
          <a:bodyPr>
            <a:normAutofit/>
          </a:bodyPr>
          <a:lstStyle/>
          <a:p>
            <a:r>
              <a:rPr lang="it-IT" sz="1600" kern="1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Aumento delle notizie</a:t>
            </a:r>
          </a:p>
          <a:p>
            <a:r>
              <a:rPr lang="it-IT" sz="1600" kern="100" dirty="0">
                <a:solidFill>
                  <a:srgbClr val="142A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Sappiamo gestire urgenze ed emergenze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Abbiamo costruito rapporti di collaborazione e fiducia con i </a:t>
            </a:r>
            <a:r>
              <a:rPr lang="it-IT" sz="1600" dirty="0">
                <a:solidFill>
                  <a:srgbClr val="142A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giornalisti scientifici, e g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odiamo di a</a:t>
            </a:r>
            <a:r>
              <a:rPr lang="it-IT" sz="1600" dirty="0">
                <a:solidFill>
                  <a:srgbClr val="142A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lta considerazione 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Numeri uscite stampa/web/radio/TV positivi</a:t>
            </a:r>
          </a:p>
          <a:p>
            <a:r>
              <a:rPr lang="it-IT" sz="1600" dirty="0">
                <a:solidFill>
                  <a:srgbClr val="142A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Coordinamento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strutture INFN e Università locali ed E</a:t>
            </a:r>
            <a:r>
              <a:rPr lang="it-IT" sz="1600" dirty="0">
                <a:solidFill>
                  <a:srgbClr val="142A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nti</a:t>
            </a:r>
          </a:p>
          <a:p>
            <a:endParaRPr lang="it-IT" sz="1600" dirty="0">
              <a:solidFill>
                <a:srgbClr val="142A47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1BA83E7-9471-692F-7C2A-3AE4F5425343}"/>
              </a:ext>
            </a:extLst>
          </p:cNvPr>
          <p:cNvSpPr txBox="1">
            <a:spLocks/>
          </p:cNvSpPr>
          <p:nvPr/>
        </p:nvSpPr>
        <p:spPr>
          <a:xfrm>
            <a:off x="3795259" y="1076847"/>
            <a:ext cx="4153074" cy="561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1600" kern="1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Aumento notizie + tempi informazione </a:t>
            </a:r>
            <a:br>
              <a:rPr lang="it-IT" sz="1600" kern="1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kern="1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lavoro in urgenza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Coordinamento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strutture INFN e Università locali ed E</a:t>
            </a:r>
            <a:r>
              <a:rPr lang="it-IT" sz="1600" dirty="0">
                <a:solidFill>
                  <a:srgbClr val="142A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nti e supporto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Poco spazio e calo di interesse per la scienza, poco approfondimento (a pagamento) 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Uscite stampa/web/radio/TV: c’è potenziale + posizionamento all’estero</a:t>
            </a:r>
            <a:endParaRPr lang="it-IT" sz="1600" kern="1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Risorse limitate per strategia, ufficio stampa, </a:t>
            </a:r>
            <a:r>
              <a:rPr lang="it-IT" sz="1600" kern="1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gestione e analisi rassegna stampa,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relazioni con media, materiali media kit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429DFA1-80E2-9CDF-C0D4-7E08C2B0898E}"/>
              </a:ext>
            </a:extLst>
          </p:cNvPr>
          <p:cNvGrpSpPr/>
          <p:nvPr/>
        </p:nvGrpSpPr>
        <p:grpSpPr>
          <a:xfrm>
            <a:off x="204104" y="6217496"/>
            <a:ext cx="11783792" cy="644675"/>
            <a:chOff x="204104" y="6217496"/>
            <a:chExt cx="11783792" cy="644675"/>
          </a:xfrm>
        </p:grpSpPr>
        <p:pic>
          <p:nvPicPr>
            <p:cNvPr id="8" name="Immagine 7" descr="Immagine che contiene Elementi grafici, Carattere, grafica, logo&#10;&#10;Descrizione generata automaticamente">
              <a:extLst>
                <a:ext uri="{FF2B5EF4-FFF2-40B4-BE49-F238E27FC236}">
                  <a16:creationId xmlns:a16="http://schemas.microsoft.com/office/drawing/2014/main" id="{1E8AE2DE-20D3-371A-32AE-5CF88E594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104" y="6217496"/>
              <a:ext cx="1015329" cy="540000"/>
            </a:xfrm>
            <a:prstGeom prst="rect">
              <a:avLst/>
            </a:prstGeom>
          </p:spPr>
        </p:pic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F906167-5168-0140-4CFE-16A307734FDD}"/>
                </a:ext>
              </a:extLst>
            </p:cNvPr>
            <p:cNvGrpSpPr/>
            <p:nvPr/>
          </p:nvGrpSpPr>
          <p:grpSpPr>
            <a:xfrm>
              <a:off x="9965803" y="6319418"/>
              <a:ext cx="2022093" cy="542753"/>
              <a:chOff x="9965803" y="6319418"/>
              <a:chExt cx="2022093" cy="542753"/>
            </a:xfrm>
          </p:grpSpPr>
          <p:cxnSp>
            <p:nvCxnSpPr>
              <p:cNvPr id="10" name="Connettore 1 9">
                <a:extLst>
                  <a:ext uri="{FF2B5EF4-FFF2-40B4-BE49-F238E27FC236}">
                    <a16:creationId xmlns:a16="http://schemas.microsoft.com/office/drawing/2014/main" id="{48587364-7C35-6D27-CD9C-B6780B37C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5803" y="6585172"/>
                <a:ext cx="2022093" cy="0"/>
              </a:xfrm>
              <a:prstGeom prst="line">
                <a:avLst/>
              </a:prstGeom>
              <a:ln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A036493-D761-42E3-BD94-B165BFC0790A}"/>
                  </a:ext>
                </a:extLst>
              </p:cNvPr>
              <p:cNvSpPr txBox="1"/>
              <p:nvPr/>
            </p:nvSpPr>
            <p:spPr>
              <a:xfrm>
                <a:off x="10173588" y="6319418"/>
                <a:ext cx="1563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Antonella </a:t>
                </a:r>
                <a:r>
                  <a:rPr lang="it-IT" sz="1200" b="1" dirty="0" err="1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Varaschin</a:t>
                </a:r>
                <a:endPara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C750BE1-6F55-C0DB-7F3F-778771818E20}"/>
                  </a:ext>
                </a:extLst>
              </p:cNvPr>
              <p:cNvSpPr txBox="1"/>
              <p:nvPr/>
            </p:nvSpPr>
            <p:spPr>
              <a:xfrm>
                <a:off x="10348310" y="6615950"/>
                <a:ext cx="121379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b="1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LNF 26 FEB 2025</a:t>
                </a:r>
              </a:p>
            </p:txBody>
          </p:sp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7FD270F5-FACF-0CBC-EC7A-C3F8016307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188" y="6607662"/>
                <a:ext cx="1378040" cy="7334"/>
              </a:xfrm>
              <a:prstGeom prst="line">
                <a:avLst/>
              </a:prstGeom>
              <a:ln w="57150"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DF99AA3B-1EA4-07C5-E397-C1EF9F0CE612}"/>
              </a:ext>
            </a:extLst>
          </p:cNvPr>
          <p:cNvCxnSpPr>
            <a:cxnSpLocks/>
          </p:cNvCxnSpPr>
          <p:nvPr/>
        </p:nvCxnSpPr>
        <p:spPr>
          <a:xfrm>
            <a:off x="604569" y="979770"/>
            <a:ext cx="3030815" cy="0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BFCA9EC-0D87-61BF-F4DE-18A39468369A}"/>
              </a:ext>
            </a:extLst>
          </p:cNvPr>
          <p:cNvCxnSpPr>
            <a:cxnSpLocks/>
          </p:cNvCxnSpPr>
          <p:nvPr/>
        </p:nvCxnSpPr>
        <p:spPr>
          <a:xfrm>
            <a:off x="3927143" y="973412"/>
            <a:ext cx="3008921" cy="1128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olo 1">
            <a:extLst>
              <a:ext uri="{FF2B5EF4-FFF2-40B4-BE49-F238E27FC236}">
                <a16:creationId xmlns:a16="http://schemas.microsoft.com/office/drawing/2014/main" id="{90887212-7C03-314C-4B9D-41540026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57" y="5051963"/>
            <a:ext cx="3239280" cy="850260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Ufficio stampa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pic>
        <p:nvPicPr>
          <p:cNvPr id="21" name="Elemento grafico 20" descr="Faccina sorridente con riempimento a tinta unita">
            <a:extLst>
              <a:ext uri="{FF2B5EF4-FFF2-40B4-BE49-F238E27FC236}">
                <a16:creationId xmlns:a16="http://schemas.microsoft.com/office/drawing/2014/main" id="{FE1C66B3-A91B-7E3B-9F13-5069D809A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3038" y="134461"/>
            <a:ext cx="800375" cy="800375"/>
          </a:xfrm>
          <a:prstGeom prst="rect">
            <a:avLst/>
          </a:prstGeom>
        </p:spPr>
      </p:pic>
      <p:pic>
        <p:nvPicPr>
          <p:cNvPr id="22" name="Elemento grafico 21" descr="Faccina confusa con riempimento a tinta unita">
            <a:extLst>
              <a:ext uri="{FF2B5EF4-FFF2-40B4-BE49-F238E27FC236}">
                <a16:creationId xmlns:a16="http://schemas.microsoft.com/office/drawing/2014/main" id="{89B82D7C-D83A-B2A6-BB37-A1FAC9B77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3505" y="134462"/>
            <a:ext cx="800375" cy="800375"/>
          </a:xfrm>
          <a:prstGeom prst="rect">
            <a:avLst/>
          </a:prstGeom>
        </p:spPr>
      </p:pic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01062A80-C408-897A-BD53-1BBC4A30E439}"/>
              </a:ext>
            </a:extLst>
          </p:cNvPr>
          <p:cNvSpPr txBox="1">
            <a:spLocks/>
          </p:cNvSpPr>
          <p:nvPr/>
        </p:nvSpPr>
        <p:spPr>
          <a:xfrm>
            <a:off x="7814455" y="1073362"/>
            <a:ext cx="4297469" cy="5044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Documento linee editoriali e flusso di lavoro per notizie, comunicati e social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Potenziare coordinamento e supporto strutture locali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Analisi rassegna stampa e report delle principali campagne stampa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Rafforzare/creare nuove relazioni con i media, anche ai livelli alti delle testate 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Creare relazioni con i principali media internazionali scientifici per promuovere le notizie rilevanti all’estero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Strategia di campagne stampa </a:t>
            </a:r>
            <a:r>
              <a:rPr lang="it-IT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promuovere temi di interesse e innescare cambio narrativa</a:t>
            </a:r>
            <a:endParaRPr lang="it-IT" sz="1600" dirty="0">
              <a:solidFill>
                <a:schemeClr val="bg1"/>
              </a:solidFill>
              <a:highlight>
                <a:srgbClr val="FF00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Produzione di materiale multimediale</a:t>
            </a:r>
          </a:p>
          <a:p>
            <a:endParaRPr lang="it-IT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it-IT" sz="16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7" name="Immagine 26" descr="Immagine che contiene strumento, spazzolino da denti, spazzola&#10;&#10;Descrizione generata automaticamente">
            <a:extLst>
              <a:ext uri="{FF2B5EF4-FFF2-40B4-BE49-F238E27FC236}">
                <a16:creationId xmlns:a16="http://schemas.microsoft.com/office/drawing/2014/main" id="{C57101BB-B822-50AF-99AC-59A8D0EE0D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1462" y="117081"/>
            <a:ext cx="2918083" cy="876544"/>
          </a:xfrm>
          <a:prstGeom prst="rect">
            <a:avLst/>
          </a:prstGeom>
        </p:spPr>
      </p:pic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1DABE554-F278-7999-BDD9-F08FAAFEC7B6}"/>
              </a:ext>
            </a:extLst>
          </p:cNvPr>
          <p:cNvCxnSpPr>
            <a:cxnSpLocks/>
          </p:cNvCxnSpPr>
          <p:nvPr/>
        </p:nvCxnSpPr>
        <p:spPr>
          <a:xfrm>
            <a:off x="7948333" y="973412"/>
            <a:ext cx="3008921" cy="1128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08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97196-FE61-E3A7-4DA6-E7804C081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E2E4FB-46FF-BBD4-8F0A-20B68F614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69" y="1085674"/>
            <a:ext cx="3191576" cy="49802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Reattivi e autonomi nella produzione di contenuti anche multimediali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Sempre presenti con contenuti quotidiani declinati per canali e target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Contenuti pensati per favorire la partecipazione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a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lto livello di ingaggio e interazione del nostro pubblico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Pubblico organico (cioè raggiunto senza pagare – eccetto bandi PNRR)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 adattiamo rapidamente </a:t>
            </a:r>
            <a:b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 cambi di algoritmo e di linguaggio delle piattaforme</a:t>
            </a:r>
          </a:p>
          <a:p>
            <a:endParaRPr lang="it-IT" sz="1600" b="1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9C3D797-ED60-415C-4C76-CA5088A95F7E}"/>
              </a:ext>
            </a:extLst>
          </p:cNvPr>
          <p:cNvSpPr txBox="1">
            <a:spLocks/>
          </p:cNvSpPr>
          <p:nvPr/>
        </p:nvSpPr>
        <p:spPr>
          <a:xfrm>
            <a:off x="3945553" y="1085674"/>
            <a:ext cx="3858666" cy="4774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Proliferazione di account social, spesso non allineati con l’identità dell’Istituto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confusione e frammentazione di pubblico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Alcuni social stanno diventando uno strumento di propaganda e diffusione di disinformazione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Difficile uscire dalla nostra bolla di pubblico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Stiamo perdendo il pubblico 18-25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Frequenti cambi di algoritmo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Produzione di materiale multimediale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Valutazione non strutturata e regolare</a:t>
            </a: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Risorse limitate per crescere</a:t>
            </a:r>
          </a:p>
          <a:p>
            <a:pPr>
              <a:lnSpc>
                <a:spcPct val="100000"/>
              </a:lnSpc>
            </a:pPr>
            <a:endParaRPr lang="it-IT" sz="16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A97ECE1-1C1A-53A3-4088-12542F69C8D6}"/>
              </a:ext>
            </a:extLst>
          </p:cNvPr>
          <p:cNvGrpSpPr/>
          <p:nvPr/>
        </p:nvGrpSpPr>
        <p:grpSpPr>
          <a:xfrm>
            <a:off x="204104" y="6217496"/>
            <a:ext cx="11783792" cy="644675"/>
            <a:chOff x="204104" y="6217496"/>
            <a:chExt cx="11783792" cy="644675"/>
          </a:xfrm>
        </p:grpSpPr>
        <p:pic>
          <p:nvPicPr>
            <p:cNvPr id="17" name="Immagine 16" descr="Immagine che contiene Elementi grafici, Carattere, grafica, logo&#10;&#10;Descrizione generata automaticamente">
              <a:extLst>
                <a:ext uri="{FF2B5EF4-FFF2-40B4-BE49-F238E27FC236}">
                  <a16:creationId xmlns:a16="http://schemas.microsoft.com/office/drawing/2014/main" id="{5BE0A7BB-02A9-8912-012C-56D048E77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04" y="6217496"/>
              <a:ext cx="1015329" cy="540000"/>
            </a:xfrm>
            <a:prstGeom prst="rect">
              <a:avLst/>
            </a:prstGeom>
          </p:spPr>
        </p:pic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27AA9A0-379F-0B06-DD38-E4A9B911EC3A}"/>
                </a:ext>
              </a:extLst>
            </p:cNvPr>
            <p:cNvGrpSpPr/>
            <p:nvPr/>
          </p:nvGrpSpPr>
          <p:grpSpPr>
            <a:xfrm>
              <a:off x="9965803" y="6319418"/>
              <a:ext cx="2022093" cy="542753"/>
              <a:chOff x="9965803" y="6319418"/>
              <a:chExt cx="2022093" cy="542753"/>
            </a:xfrm>
          </p:grpSpPr>
          <p:cxnSp>
            <p:nvCxnSpPr>
              <p:cNvPr id="19" name="Connettore 1 18">
                <a:extLst>
                  <a:ext uri="{FF2B5EF4-FFF2-40B4-BE49-F238E27FC236}">
                    <a16:creationId xmlns:a16="http://schemas.microsoft.com/office/drawing/2014/main" id="{7766FE9A-88C0-A52A-E416-835690DA2B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5803" y="6585172"/>
                <a:ext cx="2022093" cy="0"/>
              </a:xfrm>
              <a:prstGeom prst="line">
                <a:avLst/>
              </a:prstGeom>
              <a:ln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66A5732-9D3C-27EC-E5DC-10B41DC9C0D0}"/>
                  </a:ext>
                </a:extLst>
              </p:cNvPr>
              <p:cNvSpPr txBox="1"/>
              <p:nvPr/>
            </p:nvSpPr>
            <p:spPr>
              <a:xfrm>
                <a:off x="10173588" y="6319418"/>
                <a:ext cx="1563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Antonella </a:t>
                </a:r>
                <a:r>
                  <a:rPr lang="it-IT" sz="1200" b="1" dirty="0" err="1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Varaschin</a:t>
                </a:r>
                <a:endPara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FBB6E8E-B1D7-D3A5-0E98-2A4E1E9690F8}"/>
                  </a:ext>
                </a:extLst>
              </p:cNvPr>
              <p:cNvSpPr txBox="1"/>
              <p:nvPr/>
            </p:nvSpPr>
            <p:spPr>
              <a:xfrm>
                <a:off x="10348310" y="6615950"/>
                <a:ext cx="121379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b="1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LNF 26 FEB 2025</a:t>
                </a:r>
              </a:p>
            </p:txBody>
          </p: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FA70DF7D-FADD-1616-507B-FDDA585CC2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188" y="6607662"/>
                <a:ext cx="1378040" cy="7334"/>
              </a:xfrm>
              <a:prstGeom prst="line">
                <a:avLst/>
              </a:prstGeom>
              <a:ln w="57150"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itolo 1">
            <a:extLst>
              <a:ext uri="{FF2B5EF4-FFF2-40B4-BE49-F238E27FC236}">
                <a16:creationId xmlns:a16="http://schemas.microsoft.com/office/drawing/2014/main" id="{1CFF2805-E0DC-7B52-B26A-F78C871D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00" y="4589376"/>
            <a:ext cx="3686435" cy="850260"/>
          </a:xfrm>
        </p:spPr>
        <p:txBody>
          <a:bodyPr>
            <a:normAutofit/>
          </a:bodyPr>
          <a:lstStyle/>
          <a:p>
            <a:pPr algn="ctr"/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Social media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Immagine 4" descr="Immagine che contiene verde, Elementi grafici, Carattere, schermata&#10;&#10;Descrizione generata automaticamente">
            <a:extLst>
              <a:ext uri="{FF2B5EF4-FFF2-40B4-BE49-F238E27FC236}">
                <a16:creationId xmlns:a16="http://schemas.microsoft.com/office/drawing/2014/main" id="{8A94BE15-7FFB-1496-B374-FA37573A2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142" y="5556535"/>
            <a:ext cx="4529640" cy="85026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71888EA9-BF6B-55D1-FB88-CEA7528B5527}"/>
              </a:ext>
            </a:extLst>
          </p:cNvPr>
          <p:cNvCxnSpPr>
            <a:cxnSpLocks/>
          </p:cNvCxnSpPr>
          <p:nvPr/>
        </p:nvCxnSpPr>
        <p:spPr>
          <a:xfrm>
            <a:off x="604569" y="979770"/>
            <a:ext cx="3030815" cy="0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 descr="Faccina sorridente con riempimento a tinta unita">
            <a:extLst>
              <a:ext uri="{FF2B5EF4-FFF2-40B4-BE49-F238E27FC236}">
                <a16:creationId xmlns:a16="http://schemas.microsoft.com/office/drawing/2014/main" id="{3A276057-A788-5CE0-9327-5282AC0F0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3038" y="134461"/>
            <a:ext cx="800375" cy="800375"/>
          </a:xfrm>
          <a:prstGeom prst="rect">
            <a:avLst/>
          </a:prstGeom>
        </p:spPr>
      </p:pic>
      <p:pic>
        <p:nvPicPr>
          <p:cNvPr id="24" name="Immagine 23" descr="Immagine che contiene strumento, spazzolino da denti, spazzola&#10;&#10;Descrizione generata automaticamente">
            <a:extLst>
              <a:ext uri="{FF2B5EF4-FFF2-40B4-BE49-F238E27FC236}">
                <a16:creationId xmlns:a16="http://schemas.microsoft.com/office/drawing/2014/main" id="{BEA69462-B0E7-5050-8C4F-C9C4DC2E1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1462" y="117081"/>
            <a:ext cx="2918083" cy="876544"/>
          </a:xfrm>
          <a:prstGeom prst="rect">
            <a:avLst/>
          </a:prstGeom>
        </p:spPr>
      </p:pic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07D358BD-5ADA-E4A7-5061-4103D491DF87}"/>
              </a:ext>
            </a:extLst>
          </p:cNvPr>
          <p:cNvSpPr txBox="1">
            <a:spLocks/>
          </p:cNvSpPr>
          <p:nvPr/>
        </p:nvSpPr>
        <p:spPr>
          <a:xfrm>
            <a:off x="7975772" y="1085674"/>
            <a:ext cx="4114627" cy="5221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Documento strategia e linee guida social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 con le strutture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referenti?</a:t>
            </a:r>
            <a:endParaRPr lang="it-IT" sz="1600" dirty="0">
              <a:solidFill>
                <a:srgbClr val="14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Uscire da X? 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v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alutare social alternativi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Creare contenuti multilingua per posizionarci anche all’estero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Campagne con istituzioni e </a:t>
            </a:r>
            <a:r>
              <a:rPr lang="it-IT" sz="1600" dirty="0" err="1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content</a:t>
            </a: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creator di altri ambiti culturali 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Valutazione trimestrale delle performance</a:t>
            </a:r>
          </a:p>
          <a:p>
            <a:r>
              <a:rPr lang="it-IT" sz="1600" dirty="0">
                <a:solidFill>
                  <a:schemeClr val="bg1"/>
                </a:solidFill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Investire sul pubblico 18-25: TikTok? Se sì, come?</a:t>
            </a:r>
          </a:p>
          <a:p>
            <a:endParaRPr lang="it-IT" sz="1600" dirty="0">
              <a:solidFill>
                <a:schemeClr val="bg1"/>
              </a:solidFill>
              <a:highlight>
                <a:srgbClr val="FF00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40FCCA10-9775-A14A-58B1-62AAFE4EF64E}"/>
              </a:ext>
            </a:extLst>
          </p:cNvPr>
          <p:cNvCxnSpPr>
            <a:cxnSpLocks/>
          </p:cNvCxnSpPr>
          <p:nvPr/>
        </p:nvCxnSpPr>
        <p:spPr>
          <a:xfrm>
            <a:off x="3927143" y="973412"/>
            <a:ext cx="3008921" cy="1128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 descr="Faccina confusa con riempimento a tinta unita">
            <a:extLst>
              <a:ext uri="{FF2B5EF4-FFF2-40B4-BE49-F238E27FC236}">
                <a16:creationId xmlns:a16="http://schemas.microsoft.com/office/drawing/2014/main" id="{301BF56D-BA79-717E-40F7-F7919ECCBC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63505" y="134462"/>
            <a:ext cx="800375" cy="800375"/>
          </a:xfrm>
          <a:prstGeom prst="rect">
            <a:avLst/>
          </a:prstGeom>
        </p:spPr>
      </p:pic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B0936D8E-5B65-472B-B4CE-3536ADEEB3FD}"/>
              </a:ext>
            </a:extLst>
          </p:cNvPr>
          <p:cNvCxnSpPr>
            <a:cxnSpLocks/>
          </p:cNvCxnSpPr>
          <p:nvPr/>
        </p:nvCxnSpPr>
        <p:spPr>
          <a:xfrm>
            <a:off x="7948333" y="973412"/>
            <a:ext cx="3008921" cy="1128"/>
          </a:xfrm>
          <a:prstGeom prst="line">
            <a:avLst/>
          </a:prstGeom>
          <a:ln w="381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670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629D2-C694-D3A0-41D7-DD17FE887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 grafico 6" descr="Faccina occhi a stella contorno">
            <a:extLst>
              <a:ext uri="{FF2B5EF4-FFF2-40B4-BE49-F238E27FC236}">
                <a16:creationId xmlns:a16="http://schemas.microsoft.com/office/drawing/2014/main" id="{CAD07252-CB70-8477-BDCF-9CC19A7CB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4325" y="-1644587"/>
            <a:ext cx="10244495" cy="10147174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B38ABC03-1681-169C-C46D-6C1880108532}"/>
              </a:ext>
            </a:extLst>
          </p:cNvPr>
          <p:cNvGrpSpPr/>
          <p:nvPr/>
        </p:nvGrpSpPr>
        <p:grpSpPr>
          <a:xfrm>
            <a:off x="204104" y="6217496"/>
            <a:ext cx="11783792" cy="644675"/>
            <a:chOff x="204104" y="6217496"/>
            <a:chExt cx="11783792" cy="644675"/>
          </a:xfrm>
        </p:grpSpPr>
        <p:pic>
          <p:nvPicPr>
            <p:cNvPr id="12" name="Immagine 11" descr="Immagine che contiene Elementi grafici, Carattere, grafica, logo&#10;&#10;Descrizione generata automaticamente">
              <a:extLst>
                <a:ext uri="{FF2B5EF4-FFF2-40B4-BE49-F238E27FC236}">
                  <a16:creationId xmlns:a16="http://schemas.microsoft.com/office/drawing/2014/main" id="{D602B589-9358-ACC0-C9D7-66267A45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104" y="6217496"/>
              <a:ext cx="1015329" cy="540000"/>
            </a:xfrm>
            <a:prstGeom prst="rect">
              <a:avLst/>
            </a:prstGeom>
          </p:spPr>
        </p:pic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D81906A1-0D12-3BA7-063F-F4BB2B676982}"/>
                </a:ext>
              </a:extLst>
            </p:cNvPr>
            <p:cNvGrpSpPr/>
            <p:nvPr/>
          </p:nvGrpSpPr>
          <p:grpSpPr>
            <a:xfrm>
              <a:off x="9965803" y="6319418"/>
              <a:ext cx="2022093" cy="542753"/>
              <a:chOff x="9965803" y="6319418"/>
              <a:chExt cx="2022093" cy="542753"/>
            </a:xfrm>
          </p:grpSpPr>
          <p:cxnSp>
            <p:nvCxnSpPr>
              <p:cNvPr id="14" name="Connettore 1 13">
                <a:extLst>
                  <a:ext uri="{FF2B5EF4-FFF2-40B4-BE49-F238E27FC236}">
                    <a16:creationId xmlns:a16="http://schemas.microsoft.com/office/drawing/2014/main" id="{EF7E75BC-272A-A413-21C9-F493E1B3C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5803" y="6585172"/>
                <a:ext cx="2022093" cy="0"/>
              </a:xfrm>
              <a:prstGeom prst="line">
                <a:avLst/>
              </a:prstGeom>
              <a:ln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D99044E1-F947-35C3-44E0-AE942C17AD78}"/>
                  </a:ext>
                </a:extLst>
              </p:cNvPr>
              <p:cNvSpPr txBox="1"/>
              <p:nvPr/>
            </p:nvSpPr>
            <p:spPr>
              <a:xfrm>
                <a:off x="10173588" y="6319418"/>
                <a:ext cx="1563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Antonella </a:t>
                </a:r>
                <a:r>
                  <a:rPr lang="it-IT" sz="1200" b="1" dirty="0" err="1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Varaschin</a:t>
                </a:r>
                <a:endPara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AAC40B1-D1F0-43ED-D241-79FE637DA1DD}"/>
                  </a:ext>
                </a:extLst>
              </p:cNvPr>
              <p:cNvSpPr txBox="1"/>
              <p:nvPr/>
            </p:nvSpPr>
            <p:spPr>
              <a:xfrm>
                <a:off x="10348310" y="6615950"/>
                <a:ext cx="121379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b="1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LNF 26 FEB 2025</a:t>
                </a:r>
              </a:p>
            </p:txBody>
          </p:sp>
          <p:cxnSp>
            <p:nvCxnSpPr>
              <p:cNvPr id="17" name="Connettore 1 16">
                <a:extLst>
                  <a:ext uri="{FF2B5EF4-FFF2-40B4-BE49-F238E27FC236}">
                    <a16:creationId xmlns:a16="http://schemas.microsoft.com/office/drawing/2014/main" id="{286C1B32-8D55-1368-2ACE-F0B9BF2134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188" y="6607662"/>
                <a:ext cx="1378040" cy="7334"/>
              </a:xfrm>
              <a:prstGeom prst="line">
                <a:avLst/>
              </a:prstGeom>
              <a:ln w="57150"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5D916F5B-C8CF-F9F0-9715-B660222C342E}"/>
              </a:ext>
            </a:extLst>
          </p:cNvPr>
          <p:cNvSpPr txBox="1">
            <a:spLocks/>
          </p:cNvSpPr>
          <p:nvPr/>
        </p:nvSpPr>
        <p:spPr>
          <a:xfrm>
            <a:off x="325208" y="1692771"/>
            <a:ext cx="4035777" cy="4486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Mediateca INFN: digitalizzazione e catalogazione del materiale già disponibile, ricerca e produzione di altro materiale, e di nuove partnership.</a:t>
            </a:r>
          </a:p>
          <a:p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Valorizzazione del patrimonio della Mediateca INFN: documentario? Miniserie TV?</a:t>
            </a:r>
          </a:p>
          <a:p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Valutazione esterna una tantum </a:t>
            </a:r>
            <a:b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delle attività dell’ufficio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Promuovere il ruolo della scienza: </a:t>
            </a:r>
            <a:b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costituzione comitato scientifico consultivo interministeriale/governativo</a:t>
            </a:r>
            <a:b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diplomazia scientifica </a:t>
            </a:r>
          </a:p>
          <a:p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Trovare il tempo per studiare, ricercare, aggiornarci e fare formazione professionale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1BC097A5-28E5-C979-E4E9-574DBF4006EF}"/>
              </a:ext>
            </a:extLst>
          </p:cNvPr>
          <p:cNvCxnSpPr>
            <a:cxnSpLocks/>
          </p:cNvCxnSpPr>
          <p:nvPr/>
        </p:nvCxnSpPr>
        <p:spPr>
          <a:xfrm>
            <a:off x="603179" y="1584735"/>
            <a:ext cx="2797551" cy="0"/>
          </a:xfrm>
          <a:prstGeom prst="line">
            <a:avLst/>
          </a:prstGeom>
          <a:ln w="508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724CBFF9-C81E-039E-E1E6-3DC98E2AB08F}"/>
              </a:ext>
            </a:extLst>
          </p:cNvPr>
          <p:cNvCxnSpPr>
            <a:cxnSpLocks/>
          </p:cNvCxnSpPr>
          <p:nvPr/>
        </p:nvCxnSpPr>
        <p:spPr>
          <a:xfrm>
            <a:off x="4648293" y="1606389"/>
            <a:ext cx="1584667" cy="0"/>
          </a:xfrm>
          <a:prstGeom prst="line">
            <a:avLst/>
          </a:prstGeom>
          <a:ln w="508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F275EA97-FFD1-33CF-2A1F-912F89544B96}"/>
              </a:ext>
            </a:extLst>
          </p:cNvPr>
          <p:cNvSpPr txBox="1">
            <a:spLocks/>
          </p:cNvSpPr>
          <p:nvPr/>
        </p:nvSpPr>
        <p:spPr>
          <a:xfrm>
            <a:off x="4469346" y="1755477"/>
            <a:ext cx="4015663" cy="258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Costituire un comitato scientifico di redazione per news e comunicati</a:t>
            </a:r>
          </a:p>
          <a:p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Valutazione fattibilità e gestione di un database interno di rassegna stampa </a:t>
            </a:r>
          </a:p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Nuovi progetti e iniziative per coinvolgere i giornalisti (per esempio residenze)</a:t>
            </a: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771B8FAC-82C7-20BE-CD07-1A193AC7012E}"/>
              </a:ext>
            </a:extLst>
          </p:cNvPr>
          <p:cNvCxnSpPr>
            <a:cxnSpLocks/>
          </p:cNvCxnSpPr>
          <p:nvPr/>
        </p:nvCxnSpPr>
        <p:spPr>
          <a:xfrm>
            <a:off x="8681521" y="1606389"/>
            <a:ext cx="1584667" cy="0"/>
          </a:xfrm>
          <a:prstGeom prst="line">
            <a:avLst/>
          </a:prstGeom>
          <a:ln w="5080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7379117C-4D5F-5F87-D779-A2B9890AF4B8}"/>
              </a:ext>
            </a:extLst>
          </p:cNvPr>
          <p:cNvSpPr txBox="1">
            <a:spLocks/>
          </p:cNvSpPr>
          <p:nvPr/>
        </p:nvSpPr>
        <p:spPr>
          <a:xfrm>
            <a:off x="8555614" y="1783765"/>
            <a:ext cx="3311178" cy="4083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Formare un gruppo di giovani che diventino i nostri ambasciatori sui social</a:t>
            </a:r>
          </a:p>
          <a:p>
            <a:r>
              <a:rPr lang="it-IT" sz="16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Sperimentare nuovi linguaggi per essere più incisivi </a:t>
            </a:r>
          </a:p>
        </p:txBody>
      </p:sp>
      <p:pic>
        <p:nvPicPr>
          <p:cNvPr id="29" name="Immagine 28" descr="Immagine che contiene strumento, spazzolino da denti, spazzola&#10;&#10;Descrizione generata automaticamente">
            <a:extLst>
              <a:ext uri="{FF2B5EF4-FFF2-40B4-BE49-F238E27FC236}">
                <a16:creationId xmlns:a16="http://schemas.microsoft.com/office/drawing/2014/main" id="{071C7C61-7EB8-FFA4-1072-604440F96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913" y="272939"/>
            <a:ext cx="4937883" cy="70126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9930985-8B1F-6E0D-6932-A65378F8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2" y="185301"/>
            <a:ext cx="7094992" cy="876543"/>
          </a:xfrm>
          <a:noFill/>
        </p:spPr>
        <p:txBody>
          <a:bodyPr>
            <a:noAutofit/>
          </a:bodyPr>
          <a:lstStyle/>
          <a:p>
            <a:r>
              <a:rPr lang="it-IT" sz="3600" dirty="0">
                <a:solidFill>
                  <a:srgbClr val="142A47"/>
                </a:solidFill>
                <a:latin typeface="Book Antiqua" panose="02040602050305030304" pitchFamily="18" charset="0"/>
              </a:rPr>
              <a:t>Che cosa </a:t>
            </a:r>
            <a:r>
              <a:rPr lang="it-IT" sz="3600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ci piacerebbe</a:t>
            </a:r>
            <a:r>
              <a:rPr lang="it-IT" sz="3600" dirty="0">
                <a:solidFill>
                  <a:srgbClr val="142A47"/>
                </a:solidFill>
                <a:latin typeface="Book Antiqua" panose="02040602050305030304" pitchFamily="18" charset="0"/>
              </a:rPr>
              <a:t> fare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55F409-7182-5FD9-43BD-64C70AB3157E}"/>
              </a:ext>
            </a:extLst>
          </p:cNvPr>
          <p:cNvSpPr txBox="1"/>
          <p:nvPr/>
        </p:nvSpPr>
        <p:spPr>
          <a:xfrm>
            <a:off x="502022" y="1208031"/>
            <a:ext cx="3353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COMUNICAZIONE ISTITUZIONALE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793D32-97B0-CB21-A1AC-DD12BB96F73B}"/>
              </a:ext>
            </a:extLst>
          </p:cNvPr>
          <p:cNvSpPr txBox="1"/>
          <p:nvPr/>
        </p:nvSpPr>
        <p:spPr>
          <a:xfrm>
            <a:off x="4565163" y="1224526"/>
            <a:ext cx="1933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UFFICIO  STAMPA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853754-643D-B546-B79B-556A9867A4CA}"/>
              </a:ext>
            </a:extLst>
          </p:cNvPr>
          <p:cNvSpPr txBox="1"/>
          <p:nvPr/>
        </p:nvSpPr>
        <p:spPr>
          <a:xfrm>
            <a:off x="8639939" y="1228219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425261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3F159-2175-E6B5-6D5B-6EFFEB799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FA57A-983D-0C03-C39B-7477E4207B65}"/>
              </a:ext>
            </a:extLst>
          </p:cNvPr>
          <p:cNvSpPr txBox="1">
            <a:spLocks/>
          </p:cNvSpPr>
          <p:nvPr/>
        </p:nvSpPr>
        <p:spPr>
          <a:xfrm>
            <a:off x="326225" y="284204"/>
            <a:ext cx="11235880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Risorse umane e finanziarie impegnate </a:t>
            </a:r>
          </a:p>
          <a:p>
            <a:pPr algn="l"/>
            <a:r>
              <a:rPr lang="it-IT" sz="32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in attività di public engagement</a:t>
            </a:r>
            <a:endParaRPr lang="it-IT" sz="32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A969A94-6EBF-3A7E-0C18-513AAA43305F}"/>
              </a:ext>
            </a:extLst>
          </p:cNvPr>
          <p:cNvGrpSpPr/>
          <p:nvPr/>
        </p:nvGrpSpPr>
        <p:grpSpPr>
          <a:xfrm>
            <a:off x="204104" y="6217496"/>
            <a:ext cx="11783792" cy="644675"/>
            <a:chOff x="204104" y="6217496"/>
            <a:chExt cx="11783792" cy="644675"/>
          </a:xfrm>
        </p:grpSpPr>
        <p:pic>
          <p:nvPicPr>
            <p:cNvPr id="4" name="Immagine 3" descr="Immagine che contiene Elementi grafici, Carattere, grafica, logo&#10;&#10;Descrizione generata automaticamente">
              <a:extLst>
                <a:ext uri="{FF2B5EF4-FFF2-40B4-BE49-F238E27FC236}">
                  <a16:creationId xmlns:a16="http://schemas.microsoft.com/office/drawing/2014/main" id="{A21A6186-1C30-7C94-5648-56203A388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04" y="6217496"/>
              <a:ext cx="1015329" cy="540000"/>
            </a:xfrm>
            <a:prstGeom prst="rect">
              <a:avLst/>
            </a:prstGeom>
          </p:spPr>
        </p:pic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8DBC0ED1-AAB1-C415-2227-EF040E2F7F78}"/>
                </a:ext>
              </a:extLst>
            </p:cNvPr>
            <p:cNvGrpSpPr/>
            <p:nvPr/>
          </p:nvGrpSpPr>
          <p:grpSpPr>
            <a:xfrm>
              <a:off x="9965803" y="6319418"/>
              <a:ext cx="2022093" cy="542753"/>
              <a:chOff x="9965803" y="6319418"/>
              <a:chExt cx="2022093" cy="542753"/>
            </a:xfrm>
          </p:grpSpPr>
          <p:cxnSp>
            <p:nvCxnSpPr>
              <p:cNvPr id="6" name="Connettore 1 5">
                <a:extLst>
                  <a:ext uri="{FF2B5EF4-FFF2-40B4-BE49-F238E27FC236}">
                    <a16:creationId xmlns:a16="http://schemas.microsoft.com/office/drawing/2014/main" id="{6BB3FB49-45BC-03CA-DCF0-0D5C0F7DBA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5803" y="6585172"/>
                <a:ext cx="2022093" cy="0"/>
              </a:xfrm>
              <a:prstGeom prst="line">
                <a:avLst/>
              </a:prstGeom>
              <a:ln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904D8A2-CDEE-FEB4-EA3C-BAD674501EC2}"/>
                  </a:ext>
                </a:extLst>
              </p:cNvPr>
              <p:cNvSpPr txBox="1"/>
              <p:nvPr/>
            </p:nvSpPr>
            <p:spPr>
              <a:xfrm>
                <a:off x="10173593" y="6319418"/>
                <a:ext cx="15632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Antonella </a:t>
                </a:r>
                <a:r>
                  <a:rPr lang="it-IT" sz="1200" b="1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Varaschin</a:t>
                </a:r>
                <a:endPara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048C027-C8B6-D833-C23E-B6549F5AA260}"/>
                  </a:ext>
                </a:extLst>
              </p:cNvPr>
              <p:cNvSpPr txBox="1"/>
              <p:nvPr/>
            </p:nvSpPr>
            <p:spPr>
              <a:xfrm>
                <a:off x="10348310" y="6615950"/>
                <a:ext cx="121379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b="1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LNF 26 FEB 2025</a:t>
                </a:r>
              </a:p>
            </p:txBody>
          </p:sp>
          <p:cxnSp>
            <p:nvCxnSpPr>
              <p:cNvPr id="9" name="Connettore 1 8">
                <a:extLst>
                  <a:ext uri="{FF2B5EF4-FFF2-40B4-BE49-F238E27FC236}">
                    <a16:creationId xmlns:a16="http://schemas.microsoft.com/office/drawing/2014/main" id="{26B3CF94-D34D-CCCA-CF6A-11E8A5F952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188" y="6607662"/>
                <a:ext cx="1378040" cy="7334"/>
              </a:xfrm>
              <a:prstGeom prst="line">
                <a:avLst/>
              </a:prstGeom>
              <a:ln w="57150"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FA7AC85-BCB8-DC7A-1A4B-83F414491559}"/>
              </a:ext>
            </a:extLst>
          </p:cNvPr>
          <p:cNvSpPr txBox="1"/>
          <p:nvPr/>
        </p:nvSpPr>
        <p:spPr>
          <a:xfrm>
            <a:off x="7873105" y="355701"/>
            <a:ext cx="4185395" cy="1477328"/>
          </a:xfrm>
          <a:prstGeom prst="rect">
            <a:avLst/>
          </a:prstGeom>
          <a:solidFill>
            <a:srgbClr val="A1F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Budget attuale totale </a:t>
            </a:r>
          </a:p>
          <a:p>
            <a:pPr algn="ctr"/>
            <a:r>
              <a:rPr lang="it-IT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Ufficio Comunicazione</a:t>
            </a:r>
          </a:p>
          <a:p>
            <a:pPr algn="ctr"/>
            <a:r>
              <a:rPr lang="it-IT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360k€</a:t>
            </a:r>
            <a:r>
              <a:rPr lang="it-IT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dal 2013</a:t>
            </a:r>
          </a:p>
          <a:p>
            <a:pPr algn="ctr"/>
            <a:r>
              <a:rPr lang="it-IT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2009 Euro 400.000</a:t>
            </a:r>
            <a:br>
              <a:rPr lang="it-IT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it-IT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2010/11 Euro 350.000</a:t>
            </a:r>
            <a:br>
              <a:rPr lang="it-IT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it-IT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2012 Euro 400.000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BBC45DB-012A-5897-C947-7EE662DD94DC}"/>
              </a:ext>
            </a:extLst>
          </p:cNvPr>
          <p:cNvSpPr txBox="1"/>
          <p:nvPr/>
        </p:nvSpPr>
        <p:spPr>
          <a:xfrm>
            <a:off x="6096000" y="2894069"/>
            <a:ext cx="1500733" cy="1384995"/>
          </a:xfrm>
          <a:prstGeom prst="rect">
            <a:avLst/>
          </a:prstGeom>
          <a:noFill/>
          <a:ln>
            <a:solidFill>
              <a:srgbClr val="A1F2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costi per progetti di comunicazione istituzionale variano di anno in anno</a:t>
            </a:r>
          </a:p>
        </p:txBody>
      </p:sp>
      <p:graphicFrame>
        <p:nvGraphicFramePr>
          <p:cNvPr id="25" name="Tabella 24">
            <a:extLst>
              <a:ext uri="{FF2B5EF4-FFF2-40B4-BE49-F238E27FC236}">
                <a16:creationId xmlns:a16="http://schemas.microsoft.com/office/drawing/2014/main" id="{669F8600-7AFF-E12A-A822-79E765962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689776"/>
              </p:ext>
            </p:extLst>
          </p:nvPr>
        </p:nvGraphicFramePr>
        <p:xfrm>
          <a:off x="7873106" y="4737870"/>
          <a:ext cx="4174875" cy="344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3929">
                  <a:extLst>
                    <a:ext uri="{9D8B030D-6E8A-4147-A177-3AD203B41FA5}">
                      <a16:colId xmlns:a16="http://schemas.microsoft.com/office/drawing/2014/main" val="4063389879"/>
                    </a:ext>
                  </a:extLst>
                </a:gridCol>
                <a:gridCol w="2490946">
                  <a:extLst>
                    <a:ext uri="{9D8B030D-6E8A-4147-A177-3AD203B41FA5}">
                      <a16:colId xmlns:a16="http://schemas.microsoft.com/office/drawing/2014/main" val="2151055083"/>
                    </a:ext>
                  </a:extLst>
                </a:gridCol>
              </a:tblGrid>
              <a:tr h="31522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it-IT" sz="11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233.000 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solidFill>
                            <a:srgbClr val="132A47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Media spese per il public engagement (biennio 2023/24)</a:t>
                      </a:r>
                      <a:endParaRPr lang="it-IT" sz="1100" dirty="0">
                        <a:solidFill>
                          <a:srgbClr val="132A47"/>
                        </a:solidFill>
                        <a:highlight>
                          <a:srgbClr val="A1F200"/>
                        </a:highlight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9355829"/>
                  </a:ext>
                </a:extLst>
              </a:tr>
            </a:tbl>
          </a:graphicData>
        </a:graphic>
      </p:graphicFrame>
      <p:graphicFrame>
        <p:nvGraphicFramePr>
          <p:cNvPr id="26" name="Tabella 25">
            <a:extLst>
              <a:ext uri="{FF2B5EF4-FFF2-40B4-BE49-F238E27FC236}">
                <a16:creationId xmlns:a16="http://schemas.microsoft.com/office/drawing/2014/main" id="{0933F78E-67CA-4E65-7A26-89DA22BA9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763781"/>
              </p:ext>
            </p:extLst>
          </p:nvPr>
        </p:nvGraphicFramePr>
        <p:xfrm>
          <a:off x="7883625" y="5211174"/>
          <a:ext cx="4174875" cy="344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3929">
                  <a:extLst>
                    <a:ext uri="{9D8B030D-6E8A-4147-A177-3AD203B41FA5}">
                      <a16:colId xmlns:a16="http://schemas.microsoft.com/office/drawing/2014/main" val="4063389879"/>
                    </a:ext>
                  </a:extLst>
                </a:gridCol>
                <a:gridCol w="2490946">
                  <a:extLst>
                    <a:ext uri="{9D8B030D-6E8A-4147-A177-3AD203B41FA5}">
                      <a16:colId xmlns:a16="http://schemas.microsoft.com/office/drawing/2014/main" val="2151055083"/>
                    </a:ext>
                  </a:extLst>
                </a:gridCol>
              </a:tblGrid>
              <a:tr h="31522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it-IT" sz="11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57.000 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Spese di gestione ufficio </a:t>
                      </a:r>
                      <a:br>
                        <a:rPr lang="it-IT" sz="11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it-IT" sz="11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(buoni pasto, missioni, computer ecc.)</a:t>
                      </a:r>
                      <a:endParaRPr lang="it-IT" sz="110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9355829"/>
                  </a:ext>
                </a:extLst>
              </a:tr>
            </a:tbl>
          </a:graphicData>
        </a:graphic>
      </p:graphicFrame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F9D45C7-EC31-73BA-947B-37F922E4C94A}"/>
              </a:ext>
            </a:extLst>
          </p:cNvPr>
          <p:cNvSpPr txBox="1"/>
          <p:nvPr/>
        </p:nvSpPr>
        <p:spPr>
          <a:xfrm>
            <a:off x="1078049" y="4776023"/>
            <a:ext cx="3294014" cy="738664"/>
          </a:xfrm>
          <a:prstGeom prst="rect">
            <a:avLst/>
          </a:prstGeom>
          <a:noFill/>
          <a:ln>
            <a:solidFill>
              <a:srgbClr val="A1F2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3,7 FTE tecnologo TI</a:t>
            </a:r>
          </a:p>
          <a:p>
            <a:r>
              <a:rPr lang="it-IT" sz="14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   FTE borsa junior</a:t>
            </a:r>
          </a:p>
          <a:p>
            <a:r>
              <a:rPr lang="it-IT" sz="14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0,5 FTE collaborazione</a:t>
            </a:r>
          </a:p>
        </p:txBody>
      </p:sp>
      <p:graphicFrame>
        <p:nvGraphicFramePr>
          <p:cNvPr id="31" name="Tabella 30">
            <a:extLst>
              <a:ext uri="{FF2B5EF4-FFF2-40B4-BE49-F238E27FC236}">
                <a16:creationId xmlns:a16="http://schemas.microsoft.com/office/drawing/2014/main" id="{A81456EB-218C-2EEA-FE39-10A431108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091242"/>
              </p:ext>
            </p:extLst>
          </p:nvPr>
        </p:nvGraphicFramePr>
        <p:xfrm>
          <a:off x="7883625" y="5716239"/>
          <a:ext cx="4174875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3929">
                  <a:extLst>
                    <a:ext uri="{9D8B030D-6E8A-4147-A177-3AD203B41FA5}">
                      <a16:colId xmlns:a16="http://schemas.microsoft.com/office/drawing/2014/main" val="4063389879"/>
                    </a:ext>
                  </a:extLst>
                </a:gridCol>
                <a:gridCol w="2490946">
                  <a:extLst>
                    <a:ext uri="{9D8B030D-6E8A-4147-A177-3AD203B41FA5}">
                      <a16:colId xmlns:a16="http://schemas.microsoft.com/office/drawing/2014/main" val="2151055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it-IT" sz="1100" b="1" u="none" strike="noStrike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360.000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Roboto"/>
                          <a:ea typeface="Roboto"/>
                          <a:cs typeface="Roboto"/>
                        </a:rPr>
                        <a:t>TOT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9355829"/>
                  </a:ext>
                </a:extLst>
              </a:tr>
            </a:tbl>
          </a:graphicData>
        </a:graphic>
      </p:graphicFrame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D3740241-E685-2598-461B-C0C9F9EF6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298593"/>
              </p:ext>
            </p:extLst>
          </p:nvPr>
        </p:nvGraphicFramePr>
        <p:xfrm>
          <a:off x="7862586" y="2601488"/>
          <a:ext cx="4185395" cy="1970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7943">
                  <a:extLst>
                    <a:ext uri="{9D8B030D-6E8A-4147-A177-3AD203B41FA5}">
                      <a16:colId xmlns:a16="http://schemas.microsoft.com/office/drawing/2014/main" val="3445756532"/>
                    </a:ext>
                  </a:extLst>
                </a:gridCol>
                <a:gridCol w="2567452">
                  <a:extLst>
                    <a:ext uri="{9D8B030D-6E8A-4147-A177-3AD203B41FA5}">
                      <a16:colId xmlns:a16="http://schemas.microsoft.com/office/drawing/2014/main" val="623441798"/>
                    </a:ext>
                  </a:extLst>
                </a:gridCol>
              </a:tblGrid>
              <a:tr h="25663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 15.000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ANSA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8326615"/>
                  </a:ext>
                </a:extLst>
              </a:tr>
              <a:tr h="2818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 10.000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RASSEGNA STAMPA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3705383"/>
                  </a:ext>
                </a:extLst>
              </a:tr>
              <a:tr h="2818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   6.000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DATABASE GIORNALISTI E TESTATE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6488510"/>
                  </a:ext>
                </a:extLst>
              </a:tr>
              <a:tr h="2818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   4.000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TRADUZIONI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9303394"/>
                  </a:ext>
                </a:extLst>
              </a:tr>
              <a:tr h="2818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 17.000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1F200"/>
                          </a:highlight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CALENDARIO + SPEDIZIONI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117732"/>
                  </a:ext>
                </a:extLst>
              </a:tr>
              <a:tr h="2818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 18.000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COMUNICAZIONE ISTITUZIONALE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186077"/>
                  </a:ext>
                </a:extLst>
              </a:tr>
              <a:tr h="304253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it-IT" sz="1100" b="1" u="none" strike="noStrike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€              70.000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0494570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EE9110-9D13-82F3-B8F9-246B5BC642F9}"/>
              </a:ext>
            </a:extLst>
          </p:cNvPr>
          <p:cNvSpPr txBox="1"/>
          <p:nvPr/>
        </p:nvSpPr>
        <p:spPr>
          <a:xfrm>
            <a:off x="8016895" y="1987310"/>
            <a:ext cx="404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Media spese ufficio stampa e comunicazione istituzionale (biennio 2023/24)</a:t>
            </a:r>
            <a:endParaRPr lang="it-IT" sz="1400" b="1" dirty="0">
              <a:solidFill>
                <a:srgbClr val="132A47"/>
              </a:solidFill>
              <a:highlight>
                <a:srgbClr val="A1F2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DA108F4E-9A3A-7292-69E5-450FEBB6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834250"/>
              </p:ext>
            </p:extLst>
          </p:nvPr>
        </p:nvGraphicFramePr>
        <p:xfrm>
          <a:off x="632359" y="1385528"/>
          <a:ext cx="4185395" cy="3186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706">
                  <a:extLst>
                    <a:ext uri="{9D8B030D-6E8A-4147-A177-3AD203B41FA5}">
                      <a16:colId xmlns:a16="http://schemas.microsoft.com/office/drawing/2014/main" val="4188052634"/>
                    </a:ext>
                  </a:extLst>
                </a:gridCol>
                <a:gridCol w="3232689">
                  <a:extLst>
                    <a:ext uri="{9D8B030D-6E8A-4147-A177-3AD203B41FA5}">
                      <a16:colId xmlns:a16="http://schemas.microsoft.com/office/drawing/2014/main" val="623441798"/>
                    </a:ext>
                  </a:extLst>
                </a:gridCol>
              </a:tblGrid>
              <a:tr h="5030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RISORSE ATTUALI</a:t>
                      </a:r>
                    </a:p>
                  </a:txBody>
                  <a:tcPr marL="9525" marR="9525" marT="9525" marB="0" anchor="ctr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AMBITO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402416"/>
                  </a:ext>
                </a:extLst>
              </a:tr>
              <a:tr h="38366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1,5 FTE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Comunicazione istituzionale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8326615"/>
                  </a:ext>
                </a:extLst>
              </a:tr>
              <a:tr h="3688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0,5 FTE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Ufficio stampa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3705383"/>
                  </a:ext>
                </a:extLst>
              </a:tr>
              <a:tr h="38001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 FTE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Comunicazione interna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6488510"/>
                  </a:ext>
                </a:extLst>
              </a:tr>
              <a:tr h="41041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0,7 FTE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Comunicazione digitale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9303394"/>
                  </a:ext>
                </a:extLst>
              </a:tr>
              <a:tr h="36481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1,5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FTE</a:t>
                      </a: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Comunicazione visiva istituzionale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117732"/>
                  </a:ext>
                </a:extLst>
              </a:tr>
              <a:tr h="39521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FTE</a:t>
                      </a: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Social media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0773418"/>
                  </a:ext>
                </a:extLst>
              </a:tr>
              <a:tr h="38001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5,2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FTE</a:t>
                      </a: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A1F2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TOTALE</a:t>
                      </a:r>
                    </a:p>
                  </a:txBody>
                  <a:tcPr marL="9525" marR="9525" marT="9525" marB="0" anchor="b">
                    <a:solidFill>
                      <a:srgbClr val="A1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195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632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EF13A-02F2-BB3B-E8E1-C816B51A5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BEE4C42-77A4-DF61-C005-3AC294C51E13}"/>
              </a:ext>
            </a:extLst>
          </p:cNvPr>
          <p:cNvSpPr/>
          <p:nvPr/>
        </p:nvSpPr>
        <p:spPr>
          <a:xfrm>
            <a:off x="-106017" y="0"/>
            <a:ext cx="12298017" cy="6858000"/>
          </a:xfrm>
          <a:prstGeom prst="rect">
            <a:avLst/>
          </a:prstGeom>
          <a:solidFill>
            <a:srgbClr val="142A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2CFAA4-C823-69BA-6894-69899439B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4595" y="2224128"/>
            <a:ext cx="3215545" cy="1254916"/>
          </a:xfrm>
        </p:spPr>
        <p:txBody>
          <a:bodyPr>
            <a:noAutofit/>
          </a:bodyPr>
          <a:lstStyle/>
          <a:p>
            <a:r>
              <a:rPr lang="it-IT" sz="48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Grazie</a:t>
            </a:r>
            <a:endParaRPr lang="it-IT" sz="4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C2F426D-4B97-86B1-BDB2-D3F41A285C7B}"/>
              </a:ext>
            </a:extLst>
          </p:cNvPr>
          <p:cNvSpPr txBox="1"/>
          <p:nvPr/>
        </p:nvSpPr>
        <p:spPr>
          <a:xfrm>
            <a:off x="5540565" y="5330840"/>
            <a:ext cx="4669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A1F200"/>
                </a:solidFill>
                <a:latin typeface="Oswald" pitchFamily="2" charset="77"/>
              </a:rPr>
              <a:t>Antonella </a:t>
            </a:r>
            <a:r>
              <a:rPr lang="it-IT" sz="2000" b="1" dirty="0" err="1">
                <a:solidFill>
                  <a:srgbClr val="A1F200"/>
                </a:solidFill>
                <a:latin typeface="Oswald" pitchFamily="2" charset="77"/>
              </a:rPr>
              <a:t>Varaschin</a:t>
            </a:r>
            <a:r>
              <a:rPr lang="it-IT" sz="2000" b="1" dirty="0">
                <a:solidFill>
                  <a:srgbClr val="A1F200"/>
                </a:solidFill>
                <a:latin typeface="Oswald" pitchFamily="2" charset="77"/>
              </a:rPr>
              <a:t> </a:t>
            </a:r>
            <a:r>
              <a:rPr lang="it-IT" sz="2000" dirty="0">
                <a:solidFill>
                  <a:srgbClr val="A1F200"/>
                </a:solidFill>
                <a:latin typeface="Oswald ExtraLight" pitchFamily="2" charset="77"/>
              </a:rPr>
              <a:t>Ufficio Comunicazione INFN</a:t>
            </a: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6FC4E9AB-5FF2-9B57-FC1B-E7A1A9745989}"/>
              </a:ext>
            </a:extLst>
          </p:cNvPr>
          <p:cNvCxnSpPr>
            <a:cxnSpLocks/>
          </p:cNvCxnSpPr>
          <p:nvPr/>
        </p:nvCxnSpPr>
        <p:spPr>
          <a:xfrm>
            <a:off x="270364" y="6585172"/>
            <a:ext cx="11717532" cy="0"/>
          </a:xfrm>
          <a:prstGeom prst="line">
            <a:avLst/>
          </a:prstGeom>
          <a:ln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0AE1A07-C4E6-794C-CF01-5F4055115586}"/>
              </a:ext>
            </a:extLst>
          </p:cNvPr>
          <p:cNvSpPr txBox="1"/>
          <p:nvPr/>
        </p:nvSpPr>
        <p:spPr>
          <a:xfrm>
            <a:off x="9790826" y="6261985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A1F200"/>
                </a:solidFill>
                <a:latin typeface="Oswald Light" pitchFamily="2" charset="77"/>
              </a:rPr>
              <a:t>LNF 26 febbraio 2025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9A11BF7E-0924-F928-73A6-94DD24288704}"/>
              </a:ext>
            </a:extLst>
          </p:cNvPr>
          <p:cNvCxnSpPr>
            <a:cxnSpLocks/>
          </p:cNvCxnSpPr>
          <p:nvPr/>
        </p:nvCxnSpPr>
        <p:spPr>
          <a:xfrm>
            <a:off x="9638298" y="6557058"/>
            <a:ext cx="1860291" cy="0"/>
          </a:xfrm>
          <a:prstGeom prst="line">
            <a:avLst/>
          </a:prstGeom>
          <a:ln w="5715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2F158FE1-6FB8-4E16-B0B7-7721FF8D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422" y="134160"/>
            <a:ext cx="3113167" cy="2160000"/>
          </a:xfrm>
          <a:prstGeom prst="rect">
            <a:avLst/>
          </a:prstGeom>
        </p:spPr>
      </p:pic>
      <p:pic>
        <p:nvPicPr>
          <p:cNvPr id="15" name="Immagine 14" descr="Immagine che contiene arte&#10;&#10;Descrizione generata automaticamente">
            <a:extLst>
              <a:ext uri="{FF2B5EF4-FFF2-40B4-BE49-F238E27FC236}">
                <a16:creationId xmlns:a16="http://schemas.microsoft.com/office/drawing/2014/main" id="{79D647BC-0976-9DBE-211D-67288657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04" y="0"/>
            <a:ext cx="5056125" cy="685800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2F8D753-D728-D15C-7926-7B4234585C47}"/>
              </a:ext>
            </a:extLst>
          </p:cNvPr>
          <p:cNvSpPr txBox="1">
            <a:spLocks/>
          </p:cNvSpPr>
          <p:nvPr/>
        </p:nvSpPr>
        <p:spPr>
          <a:xfrm>
            <a:off x="4735774" y="4150635"/>
            <a:ext cx="6887440" cy="10940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>
                <a:solidFill>
                  <a:schemeClr val="bg1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La comunicazione istituzionale all’INFN</a:t>
            </a:r>
            <a:endParaRPr lang="it-IT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0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6FAD1-425A-650F-D717-DF522F49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527B9AD5-1337-ED2F-CDD0-D0D4043A7F69}"/>
              </a:ext>
            </a:extLst>
          </p:cNvPr>
          <p:cNvGrpSpPr/>
          <p:nvPr/>
        </p:nvGrpSpPr>
        <p:grpSpPr>
          <a:xfrm>
            <a:off x="204104" y="6217496"/>
            <a:ext cx="11783792" cy="644675"/>
            <a:chOff x="204104" y="6217496"/>
            <a:chExt cx="11783792" cy="644675"/>
          </a:xfrm>
        </p:grpSpPr>
        <p:pic>
          <p:nvPicPr>
            <p:cNvPr id="3" name="Immagine 2" descr="Immagine che contiene Elementi grafici, Carattere, grafica, logo&#10;&#10;Descrizione generata automaticamente">
              <a:extLst>
                <a:ext uri="{FF2B5EF4-FFF2-40B4-BE49-F238E27FC236}">
                  <a16:creationId xmlns:a16="http://schemas.microsoft.com/office/drawing/2014/main" id="{1B7C7794-B186-ABEE-C70C-928DE30D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04" y="6217496"/>
              <a:ext cx="1015329" cy="540000"/>
            </a:xfrm>
            <a:prstGeom prst="rect">
              <a:avLst/>
            </a:prstGeom>
          </p:spPr>
        </p:pic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F8133CB9-170A-5B85-5C2A-65E1C6087ED0}"/>
                </a:ext>
              </a:extLst>
            </p:cNvPr>
            <p:cNvGrpSpPr/>
            <p:nvPr/>
          </p:nvGrpSpPr>
          <p:grpSpPr>
            <a:xfrm>
              <a:off x="9965803" y="6319418"/>
              <a:ext cx="2022093" cy="542753"/>
              <a:chOff x="9965803" y="6319418"/>
              <a:chExt cx="2022093" cy="542753"/>
            </a:xfrm>
          </p:grpSpPr>
          <p:cxnSp>
            <p:nvCxnSpPr>
              <p:cNvPr id="7" name="Connettore 1 6">
                <a:extLst>
                  <a:ext uri="{FF2B5EF4-FFF2-40B4-BE49-F238E27FC236}">
                    <a16:creationId xmlns:a16="http://schemas.microsoft.com/office/drawing/2014/main" id="{B6857C01-6966-A168-B57F-F15BE7E2C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5803" y="6585172"/>
                <a:ext cx="2022093" cy="0"/>
              </a:xfrm>
              <a:prstGeom prst="line">
                <a:avLst/>
              </a:prstGeom>
              <a:ln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14AC5E8-27DA-5DD7-8284-DC33271B953E}"/>
                  </a:ext>
                </a:extLst>
              </p:cNvPr>
              <p:cNvSpPr txBox="1"/>
              <p:nvPr/>
            </p:nvSpPr>
            <p:spPr>
              <a:xfrm>
                <a:off x="10173588" y="6319418"/>
                <a:ext cx="1563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Antonella </a:t>
                </a:r>
                <a:r>
                  <a:rPr lang="it-IT" sz="1200" b="1" dirty="0" err="1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Varaschin</a:t>
                </a:r>
                <a:endPara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8B7DA91-CE30-54EA-B12A-6E28424491C2}"/>
                  </a:ext>
                </a:extLst>
              </p:cNvPr>
              <p:cNvSpPr txBox="1"/>
              <p:nvPr/>
            </p:nvSpPr>
            <p:spPr>
              <a:xfrm>
                <a:off x="10348310" y="6615950"/>
                <a:ext cx="121379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b="1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LNF 26 FEB 2025</a:t>
                </a:r>
              </a:p>
            </p:txBody>
          </p:sp>
          <p:cxnSp>
            <p:nvCxnSpPr>
              <p:cNvPr id="12" name="Connettore 1 11">
                <a:extLst>
                  <a:ext uri="{FF2B5EF4-FFF2-40B4-BE49-F238E27FC236}">
                    <a16:creationId xmlns:a16="http://schemas.microsoft.com/office/drawing/2014/main" id="{A0408BB3-2B4A-ADEF-B982-366ABD7BF1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188" y="6607662"/>
                <a:ext cx="1378040" cy="7334"/>
              </a:xfrm>
              <a:prstGeom prst="line">
                <a:avLst/>
              </a:prstGeom>
              <a:ln w="57150"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olo 1">
            <a:extLst>
              <a:ext uri="{FF2B5EF4-FFF2-40B4-BE49-F238E27FC236}">
                <a16:creationId xmlns:a16="http://schemas.microsoft.com/office/drawing/2014/main" id="{2434F7F5-7A53-BD3E-87CB-D1E64BB9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04" y="1779871"/>
            <a:ext cx="3483938" cy="3298257"/>
          </a:xfrm>
          <a:solidFill>
            <a:srgbClr val="A1F200"/>
          </a:solidFill>
        </p:spPr>
        <p:txBody>
          <a:bodyPr>
            <a:noAutofit/>
          </a:bodyPr>
          <a:lstStyle/>
          <a:p>
            <a:r>
              <a:rPr lang="it-IT" sz="2800" dirty="0">
                <a:latin typeface="Book Antiqua" panose="02040602050305030304" pitchFamily="18" charset="0"/>
              </a:rPr>
              <a:t>Di che cosa parliamo quando parliamo </a:t>
            </a:r>
            <a:br>
              <a:rPr lang="it-IT" sz="2800" dirty="0">
                <a:latin typeface="Book Antiqua" panose="02040602050305030304" pitchFamily="18" charset="0"/>
              </a:rPr>
            </a:br>
            <a:r>
              <a:rPr lang="it-IT" sz="2800" dirty="0">
                <a:latin typeface="Book Antiqua" panose="02040602050305030304" pitchFamily="18" charset="0"/>
              </a:rPr>
              <a:t>di comunicazione istituzionale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D4D3DF3-8859-FC94-6506-58C47AABC959}"/>
              </a:ext>
            </a:extLst>
          </p:cNvPr>
          <p:cNvSpPr txBox="1">
            <a:spLocks/>
          </p:cNvSpPr>
          <p:nvPr/>
        </p:nvSpPr>
        <p:spPr>
          <a:xfrm>
            <a:off x="3861129" y="638192"/>
            <a:ext cx="8046757" cy="568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Processo strategico, pianificato e organizzato </a:t>
            </a:r>
            <a:b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attraverso cui l’Istituzione promuove la propria identità, cultura e missione, </a:t>
            </a:r>
            <a:b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 e condivide le proprie attività con i pubblici di riferimento </a:t>
            </a:r>
            <a:b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 costruire e gestire la propria immagine pubblica, </a:t>
            </a:r>
            <a:b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instaurare relazioni di qualità per realizzare al meglio la propria missione, </a:t>
            </a:r>
            <a:b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contribuire al bene comune, perché un’istituzione (ancor più se pubblica) </a:t>
            </a:r>
            <a:b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è responsabile davanti alla società delle proprie attività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it-IT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1600" cap="all" dirty="0">
                <a:highlight>
                  <a:srgbClr val="A1F2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ciò che si è = ciò che si dice di essere = percezione pubblica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it-IT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sz="1600" dirty="0">
                <a:highlight>
                  <a:srgbClr val="A1F2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ATTENZIONE</a:t>
            </a:r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esistono due tipi di comunicazione istituzionale: formale e informale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it-IT" sz="1600" dirty="0">
              <a:highlight>
                <a:srgbClr val="A1F2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itchFamily="2" charset="2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0BD58C-3B61-2BA9-E31D-5BA58BC3AC2E}"/>
              </a:ext>
            </a:extLst>
          </p:cNvPr>
          <p:cNvSpPr txBox="1"/>
          <p:nvPr/>
        </p:nvSpPr>
        <p:spPr>
          <a:xfrm>
            <a:off x="2156854" y="5078128"/>
            <a:ext cx="15311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i="1" dirty="0">
                <a:solidFill>
                  <a:srgbClr val="A1F200"/>
                </a:solidFill>
                <a:latin typeface="Book Antiqua" panose="02040602050305030304" pitchFamily="18" charset="0"/>
              </a:rPr>
              <a:t>strategia</a:t>
            </a:r>
          </a:p>
        </p:txBody>
      </p:sp>
    </p:spTree>
    <p:extLst>
      <p:ext uri="{BB962C8B-B14F-4D97-AF65-F5344CB8AC3E}">
        <p14:creationId xmlns:p14="http://schemas.microsoft.com/office/powerpoint/2010/main" val="189802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D27F1125-741D-29BA-F7AF-0EC101F9ADB6}"/>
              </a:ext>
            </a:extLst>
          </p:cNvPr>
          <p:cNvSpPr/>
          <p:nvPr/>
        </p:nvSpPr>
        <p:spPr>
          <a:xfrm>
            <a:off x="-106017" y="0"/>
            <a:ext cx="12298017" cy="6858000"/>
          </a:xfrm>
          <a:prstGeom prst="rect">
            <a:avLst/>
          </a:prstGeom>
          <a:solidFill>
            <a:srgbClr val="142A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665583-DB35-54F3-911C-1A38740F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01" y="272828"/>
            <a:ext cx="10515600" cy="850260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Come eravamo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Segnaposto contenuto 3" descr="vecchio sito.tiff">
            <a:extLst>
              <a:ext uri="{FF2B5EF4-FFF2-40B4-BE49-F238E27FC236}">
                <a16:creationId xmlns:a16="http://schemas.microsoft.com/office/drawing/2014/main" id="{3AE712C3-2B9C-B441-ACCE-59F922A4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" t="-820" r="-132" b="820"/>
          <a:stretch/>
        </p:blipFill>
        <p:spPr>
          <a:xfrm>
            <a:off x="259491" y="1283546"/>
            <a:ext cx="3833949" cy="3014477"/>
          </a:xfrm>
          <a:prstGeom prst="rect">
            <a:avLst/>
          </a:prstGeom>
        </p:spPr>
      </p:pic>
      <p:pic>
        <p:nvPicPr>
          <p:cNvPr id="9" name="Immagine 8" descr="infnweb.tiff">
            <a:extLst>
              <a:ext uri="{FF2B5EF4-FFF2-40B4-BE49-F238E27FC236}">
                <a16:creationId xmlns:a16="http://schemas.microsoft.com/office/drawing/2014/main" id="{59505429-72A4-16E7-89CC-AECF83AD4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635" y="1283546"/>
            <a:ext cx="3857099" cy="3014476"/>
          </a:xfrm>
          <a:prstGeom prst="rect">
            <a:avLst/>
          </a:prstGeom>
        </p:spPr>
      </p:pic>
      <p:pic>
        <p:nvPicPr>
          <p:cNvPr id="10" name="Immagine 9" descr="Immagine che contiene testo, schermata, Pubblicità online, Sito Web&#10;&#10;Il contenuto generato dall'IA potrebbe non essere corretto.">
            <a:extLst>
              <a:ext uri="{FF2B5EF4-FFF2-40B4-BE49-F238E27FC236}">
                <a16:creationId xmlns:a16="http://schemas.microsoft.com/office/drawing/2014/main" id="{99549495-D15B-210A-2D12-84D727E7D4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87" r="15874"/>
          <a:stretch/>
        </p:blipFill>
        <p:spPr>
          <a:xfrm>
            <a:off x="8304929" y="1283545"/>
            <a:ext cx="3658620" cy="3014475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D198D9BB-B849-78AF-3513-12AAE83AED2F}"/>
              </a:ext>
            </a:extLst>
          </p:cNvPr>
          <p:cNvCxnSpPr>
            <a:cxnSpLocks/>
          </p:cNvCxnSpPr>
          <p:nvPr/>
        </p:nvCxnSpPr>
        <p:spPr>
          <a:xfrm>
            <a:off x="302858" y="4682845"/>
            <a:ext cx="11750332" cy="0"/>
          </a:xfrm>
          <a:prstGeom prst="line">
            <a:avLst/>
          </a:prstGeom>
          <a:ln w="28575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FC8572F6-6365-2989-9AC1-D171F05D41F4}"/>
              </a:ext>
            </a:extLst>
          </p:cNvPr>
          <p:cNvGrpSpPr/>
          <p:nvPr/>
        </p:nvGrpSpPr>
        <p:grpSpPr>
          <a:xfrm>
            <a:off x="344876" y="4614147"/>
            <a:ext cx="2548720" cy="967531"/>
            <a:chOff x="269504" y="4064000"/>
            <a:chExt cx="2964273" cy="1125281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57590A5-7450-189C-795C-AE05A09D03CE}"/>
                </a:ext>
              </a:extLst>
            </p:cNvPr>
            <p:cNvSpPr txBox="1"/>
            <p:nvPr/>
          </p:nvSpPr>
          <p:spPr>
            <a:xfrm>
              <a:off x="269504" y="4509162"/>
              <a:ext cx="2964273" cy="680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Sito web statico rivolto alla comunità (html)</a:t>
              </a:r>
            </a:p>
          </p:txBody>
        </p:sp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C7169454-198A-A9D4-E89C-17210D2C7878}"/>
                </a:ext>
              </a:extLst>
            </p:cNvPr>
            <p:cNvCxnSpPr/>
            <p:nvPr/>
          </p:nvCxnSpPr>
          <p:spPr>
            <a:xfrm>
              <a:off x="381000" y="4064000"/>
              <a:ext cx="1701800" cy="0"/>
            </a:xfrm>
            <a:prstGeom prst="line">
              <a:avLst/>
            </a:prstGeom>
            <a:ln w="53975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185DC0F-26A1-686C-3E22-9CB413D2A211}"/>
                </a:ext>
              </a:extLst>
            </p:cNvPr>
            <p:cNvSpPr txBox="1"/>
            <p:nvPr/>
          </p:nvSpPr>
          <p:spPr>
            <a:xfrm>
              <a:off x="269504" y="4135139"/>
              <a:ext cx="871030" cy="501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2004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7025310-3BB7-AA8B-4527-0564E24BA21A}"/>
              </a:ext>
            </a:extLst>
          </p:cNvPr>
          <p:cNvGrpSpPr/>
          <p:nvPr/>
        </p:nvGrpSpPr>
        <p:grpSpPr>
          <a:xfrm>
            <a:off x="4360276" y="4614148"/>
            <a:ext cx="2548720" cy="1433080"/>
            <a:chOff x="269504" y="4064000"/>
            <a:chExt cx="2964273" cy="1666735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724EB43-889A-FC2B-62CB-D275ADE6D30A}"/>
                </a:ext>
              </a:extLst>
            </p:cNvPr>
            <p:cNvSpPr txBox="1"/>
            <p:nvPr/>
          </p:nvSpPr>
          <p:spPr>
            <a:xfrm>
              <a:off x="269504" y="4477883"/>
              <a:ext cx="2964273" cy="125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Sito web dinamico con attualità in evidenza e doppio target: esterno e interno (CMS JOOMLA)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DCD79D57-A3BA-6787-16AC-758940F3ABB7}"/>
                </a:ext>
              </a:extLst>
            </p:cNvPr>
            <p:cNvCxnSpPr/>
            <p:nvPr/>
          </p:nvCxnSpPr>
          <p:spPr>
            <a:xfrm>
              <a:off x="381000" y="4064000"/>
              <a:ext cx="1701800" cy="0"/>
            </a:xfrm>
            <a:prstGeom prst="line">
              <a:avLst/>
            </a:prstGeom>
            <a:ln w="53975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3150B73-843C-6826-0E6B-839200EA7504}"/>
                </a:ext>
              </a:extLst>
            </p:cNvPr>
            <p:cNvSpPr txBox="1"/>
            <p:nvPr/>
          </p:nvSpPr>
          <p:spPr>
            <a:xfrm>
              <a:off x="269504" y="4135139"/>
              <a:ext cx="871030" cy="501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2012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B291C49-B3F3-EC90-6CFB-CB0D28118D9E}"/>
              </a:ext>
            </a:extLst>
          </p:cNvPr>
          <p:cNvGrpSpPr/>
          <p:nvPr/>
        </p:nvGrpSpPr>
        <p:grpSpPr>
          <a:xfrm>
            <a:off x="8375676" y="4614148"/>
            <a:ext cx="2548720" cy="1925522"/>
            <a:chOff x="269504" y="4064000"/>
            <a:chExt cx="2964273" cy="2239467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0D51F75-EC62-3EEC-9742-4D6FA856D364}"/>
                </a:ext>
              </a:extLst>
            </p:cNvPr>
            <p:cNvSpPr txBox="1"/>
            <p:nvPr/>
          </p:nvSpPr>
          <p:spPr>
            <a:xfrm>
              <a:off x="269504" y="4477883"/>
              <a:ext cx="2964273" cy="1825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Sito web dinamico con attualità in evidenza rivolto principalmente al pubblico esterno (CMS JOOMLA)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Diversi restyling</a:t>
              </a:r>
            </a:p>
          </p:txBody>
        </p: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62D619B0-F1D3-2DFE-A3C7-301B5F2298E9}"/>
                </a:ext>
              </a:extLst>
            </p:cNvPr>
            <p:cNvCxnSpPr/>
            <p:nvPr/>
          </p:nvCxnSpPr>
          <p:spPr>
            <a:xfrm>
              <a:off x="381000" y="4064000"/>
              <a:ext cx="1701800" cy="0"/>
            </a:xfrm>
            <a:prstGeom prst="line">
              <a:avLst/>
            </a:prstGeom>
            <a:ln w="53975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71E641F-EC67-CA00-AC0B-737982B77859}"/>
                </a:ext>
              </a:extLst>
            </p:cNvPr>
            <p:cNvSpPr txBox="1"/>
            <p:nvPr/>
          </p:nvSpPr>
          <p:spPr>
            <a:xfrm>
              <a:off x="269504" y="4135139"/>
              <a:ext cx="871030" cy="501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2018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C02B7B8-515A-FF8B-1975-79D5C5AC1108}"/>
              </a:ext>
            </a:extLst>
          </p:cNvPr>
          <p:cNvGrpSpPr/>
          <p:nvPr/>
        </p:nvGrpSpPr>
        <p:grpSpPr>
          <a:xfrm>
            <a:off x="9965803" y="6319418"/>
            <a:ext cx="2022093" cy="542753"/>
            <a:chOff x="9965803" y="6319418"/>
            <a:chExt cx="2022093" cy="542753"/>
          </a:xfrm>
        </p:grpSpPr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90A6D542-6C55-5FAF-C3B8-6C0943D57405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6BD1DA3D-64D4-BCBB-81E8-0DF4EBDFCFCE}"/>
                </a:ext>
              </a:extLst>
            </p:cNvPr>
            <p:cNvSpPr txBox="1"/>
            <p:nvPr/>
          </p:nvSpPr>
          <p:spPr>
            <a:xfrm>
              <a:off x="10173588" y="6319418"/>
              <a:ext cx="1563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Antonella </a:t>
              </a:r>
              <a:r>
                <a:rPr lang="it-IT" sz="12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Varaschin</a:t>
              </a:r>
              <a:endParaRPr lang="it-IT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E1C549E-E3B1-7814-CFEF-A043D3414BF4}"/>
                </a:ext>
              </a:extLst>
            </p:cNvPr>
            <p:cNvSpPr txBox="1"/>
            <p:nvPr/>
          </p:nvSpPr>
          <p:spPr>
            <a:xfrm>
              <a:off x="10348310" y="6615950"/>
              <a:ext cx="1213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LNF 26 FEB 2025</a:t>
              </a:r>
            </a:p>
          </p:txBody>
        </p: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2FF89B35-7677-0DE1-6C5D-56FED8ED5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3D7A1B5-143C-0F3B-D24D-B09CE8890136}"/>
              </a:ext>
            </a:extLst>
          </p:cNvPr>
          <p:cNvSpPr txBox="1"/>
          <p:nvPr/>
        </p:nvSpPr>
        <p:spPr>
          <a:xfrm>
            <a:off x="11469706" y="4774807"/>
            <a:ext cx="60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A1F200"/>
                </a:solidFill>
              </a:rPr>
              <a:t>…</a:t>
            </a:r>
          </a:p>
        </p:txBody>
      </p:sp>
      <p:pic>
        <p:nvPicPr>
          <p:cNvPr id="29" name="Immagine 28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8AB44C84-37F6-15E2-2514-21503C1C3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73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7DCC88B-BAB8-B4D9-940C-FD865F51A4DE}"/>
              </a:ext>
            </a:extLst>
          </p:cNvPr>
          <p:cNvSpPr/>
          <p:nvPr/>
        </p:nvSpPr>
        <p:spPr>
          <a:xfrm>
            <a:off x="-106017" y="0"/>
            <a:ext cx="12298017" cy="6858000"/>
          </a:xfrm>
          <a:prstGeom prst="rect">
            <a:avLst/>
          </a:prstGeom>
          <a:solidFill>
            <a:srgbClr val="142A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5" name="Immagine 24" descr="Immagine che contiene testo, Software multimediale, software, Sito Web&#10;&#10;Descrizione generata automaticamente">
            <a:extLst>
              <a:ext uri="{FF2B5EF4-FFF2-40B4-BE49-F238E27FC236}">
                <a16:creationId xmlns:a16="http://schemas.microsoft.com/office/drawing/2014/main" id="{B2ED1C8C-1662-BB3E-F494-E42647CCC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3588"/>
            <a:ext cx="12191998" cy="64625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D4530C-8754-1EC1-9927-2520EB840030}"/>
              </a:ext>
            </a:extLst>
          </p:cNvPr>
          <p:cNvSpPr txBox="1"/>
          <p:nvPr/>
        </p:nvSpPr>
        <p:spPr>
          <a:xfrm>
            <a:off x="3992083" y="529884"/>
            <a:ext cx="530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Nuovo sito web INFN e declinazioni strutture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E10CA0-8145-F5B7-AFDF-68C4803908CE}"/>
              </a:ext>
            </a:extLst>
          </p:cNvPr>
          <p:cNvSpPr txBox="1"/>
          <p:nvPr/>
        </p:nvSpPr>
        <p:spPr>
          <a:xfrm>
            <a:off x="3992083" y="166096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dirty="0">
                <a:solidFill>
                  <a:schemeClr val="bg1"/>
                </a:solidFill>
                <a:latin typeface="Book Antiqua" panose="02040602050305030304" pitchFamily="18" charset="0"/>
              </a:rPr>
              <a:t>2025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D4327CF-DBC0-B628-7DB3-64CADE9CF822}"/>
              </a:ext>
            </a:extLst>
          </p:cNvPr>
          <p:cNvGrpSpPr/>
          <p:nvPr/>
        </p:nvGrpSpPr>
        <p:grpSpPr>
          <a:xfrm>
            <a:off x="4080983" y="907859"/>
            <a:ext cx="7995813" cy="6324311"/>
            <a:chOff x="3992083" y="260861"/>
            <a:chExt cx="7995813" cy="6324311"/>
          </a:xfrm>
        </p:grpSpPr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628E0BCB-C7C0-DEB3-C424-B7BF12B3349A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D62C38E5-4559-A16B-7A80-0471E6C5B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083" y="260861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olo 1">
            <a:extLst>
              <a:ext uri="{FF2B5EF4-FFF2-40B4-BE49-F238E27FC236}">
                <a16:creationId xmlns:a16="http://schemas.microsoft.com/office/drawing/2014/main" id="{1975F632-1024-8036-5FE7-40ACC61C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01" y="272828"/>
            <a:ext cx="10515600" cy="850260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Come siamo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2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459B9-D919-7955-FDD2-906546BD9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57D5C1B-E4FD-13C2-0151-97D769F65F8F}"/>
              </a:ext>
            </a:extLst>
          </p:cNvPr>
          <p:cNvSpPr/>
          <p:nvPr/>
        </p:nvSpPr>
        <p:spPr>
          <a:xfrm>
            <a:off x="-106017" y="0"/>
            <a:ext cx="12298017" cy="6858000"/>
          </a:xfrm>
          <a:prstGeom prst="rect">
            <a:avLst/>
          </a:prstGeom>
          <a:solidFill>
            <a:srgbClr val="142A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FEE9E87-2289-C819-8316-B483B4951FF7}"/>
              </a:ext>
            </a:extLst>
          </p:cNvPr>
          <p:cNvGrpSpPr/>
          <p:nvPr/>
        </p:nvGrpSpPr>
        <p:grpSpPr>
          <a:xfrm>
            <a:off x="204104" y="6217496"/>
            <a:ext cx="11783792" cy="644675"/>
            <a:chOff x="204104" y="6217496"/>
            <a:chExt cx="11783792" cy="644675"/>
          </a:xfrm>
        </p:grpSpPr>
        <p:pic>
          <p:nvPicPr>
            <p:cNvPr id="4" name="Immagine 3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551F86EA-BF85-9F27-FEF2-EA878950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04" y="6217496"/>
              <a:ext cx="1015329" cy="540000"/>
            </a:xfrm>
            <a:prstGeom prst="rect">
              <a:avLst/>
            </a:prstGeom>
          </p:spPr>
        </p:pic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FC0E8708-DADE-84EC-155D-21E98C9604E8}"/>
                </a:ext>
              </a:extLst>
            </p:cNvPr>
            <p:cNvGrpSpPr/>
            <p:nvPr/>
          </p:nvGrpSpPr>
          <p:grpSpPr>
            <a:xfrm>
              <a:off x="9965803" y="6319418"/>
              <a:ext cx="2022093" cy="542753"/>
              <a:chOff x="9965803" y="6319418"/>
              <a:chExt cx="2022093" cy="542753"/>
            </a:xfrm>
          </p:grpSpPr>
          <p:cxnSp>
            <p:nvCxnSpPr>
              <p:cNvPr id="6" name="Connettore 1 5">
                <a:extLst>
                  <a:ext uri="{FF2B5EF4-FFF2-40B4-BE49-F238E27FC236}">
                    <a16:creationId xmlns:a16="http://schemas.microsoft.com/office/drawing/2014/main" id="{0405E6E7-0DA7-0EE8-1749-CA21082D8C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5803" y="6585172"/>
                <a:ext cx="2022093" cy="0"/>
              </a:xfrm>
              <a:prstGeom prst="line">
                <a:avLst/>
              </a:prstGeom>
              <a:ln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0AA4C83-3AC1-FCE8-38B6-3762F4213DF4}"/>
                  </a:ext>
                </a:extLst>
              </p:cNvPr>
              <p:cNvSpPr txBox="1"/>
              <p:nvPr/>
            </p:nvSpPr>
            <p:spPr>
              <a:xfrm>
                <a:off x="10173584" y="6319418"/>
                <a:ext cx="1563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Antonella </a:t>
                </a:r>
                <a:r>
                  <a:rPr lang="it-IT" sz="1200" b="1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Varaschin</a:t>
                </a:r>
                <a:endParaRPr lang="it-IT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429AF4E-1007-BFCB-E0CA-F5B1F004FB2F}"/>
                  </a:ext>
                </a:extLst>
              </p:cNvPr>
              <p:cNvSpPr txBox="1"/>
              <p:nvPr/>
            </p:nvSpPr>
            <p:spPr>
              <a:xfrm>
                <a:off x="10366745" y="6615950"/>
                <a:ext cx="11769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LNF 26 FEB 2025</a:t>
                </a:r>
              </a:p>
            </p:txBody>
          </p:sp>
          <p:cxnSp>
            <p:nvCxnSpPr>
              <p:cNvPr id="9" name="Connettore 1 8">
                <a:extLst>
                  <a:ext uri="{FF2B5EF4-FFF2-40B4-BE49-F238E27FC236}">
                    <a16:creationId xmlns:a16="http://schemas.microsoft.com/office/drawing/2014/main" id="{147C9990-5DF6-CBD2-CB19-40E29798D6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188" y="6607662"/>
                <a:ext cx="1378040" cy="7334"/>
              </a:xfrm>
              <a:prstGeom prst="line">
                <a:avLst/>
              </a:prstGeom>
              <a:ln w="57150"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C13BE2FA-A7A8-7BA8-A05D-EB44BF19E719}"/>
              </a:ext>
            </a:extLst>
          </p:cNvPr>
          <p:cNvSpPr txBox="1">
            <a:spLocks/>
          </p:cNvSpPr>
          <p:nvPr/>
        </p:nvSpPr>
        <p:spPr>
          <a:xfrm>
            <a:off x="8380406" y="1021366"/>
            <a:ext cx="3346593" cy="2641699"/>
          </a:xfrm>
          <a:prstGeom prst="rect">
            <a:avLst/>
          </a:prstGeom>
          <a:solidFill>
            <a:srgbClr val="A1F2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>
                <a:latin typeface="Book Antiqua" panose="02040602050305030304" pitchFamily="18" charset="0"/>
              </a:rPr>
              <a:t> </a:t>
            </a:r>
            <a:br>
              <a:rPr lang="it-IT" sz="3000" dirty="0">
                <a:latin typeface="Book Antiqua" panose="02040602050305030304" pitchFamily="18" charset="0"/>
              </a:rPr>
            </a:br>
            <a:r>
              <a:rPr lang="it-IT" sz="3000" b="1" dirty="0">
                <a:latin typeface="Book Antiqua" panose="02040602050305030304" pitchFamily="18" charset="0"/>
              </a:rPr>
              <a:t>Che cos’è successo</a:t>
            </a:r>
            <a:br>
              <a:rPr lang="it-IT" sz="3000" b="1" dirty="0">
                <a:latin typeface="Book Antiqua" panose="02040602050305030304" pitchFamily="18" charset="0"/>
              </a:rPr>
            </a:br>
            <a:r>
              <a:rPr lang="it-IT" sz="3000" b="1" dirty="0">
                <a:latin typeface="Book Antiqua" panose="02040602050305030304" pitchFamily="18" charset="0"/>
              </a:rPr>
              <a:t>in questi vent’anni</a:t>
            </a:r>
            <a:br>
              <a:rPr lang="it-IT" sz="3000" dirty="0">
                <a:latin typeface="Book Antiqua" panose="02040602050305030304" pitchFamily="18" charset="0"/>
              </a:rPr>
            </a:br>
            <a:endParaRPr lang="it-IT" sz="3000" dirty="0">
              <a:latin typeface="Book Antiqua" panose="02040602050305030304" pitchFamily="18" charset="0"/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6AF52C2-6156-725D-8671-33353256B676}"/>
              </a:ext>
            </a:extLst>
          </p:cNvPr>
          <p:cNvSpPr txBox="1">
            <a:spLocks/>
          </p:cNvSpPr>
          <p:nvPr/>
        </p:nvSpPr>
        <p:spPr>
          <a:xfrm>
            <a:off x="171919" y="491333"/>
            <a:ext cx="10599028" cy="540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Comunicazione ufficio stampa-redazione giornalistica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fax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whatsapp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Redazioni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giornalisti scientifici strutturati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free lance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Testate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cartaceo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social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Approfondimento online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gratuito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pagamento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Informazioni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istituzioni e testate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post di tutti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Contenuti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fonti accreditate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blog di tutti 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Narrazione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testo scritto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immagini, video, podcast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Relazioni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formali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informali</a:t>
            </a:r>
            <a:endParaRPr lang="it-IT" sz="1800" dirty="0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luogo di condivisione di tutti 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</a:t>
            </a:r>
            <a:r>
              <a:rPr lang="it-IT" sz="180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strumento di propaganda e disinformazione nelle mani di pochi</a:t>
            </a:r>
          </a:p>
        </p:txBody>
      </p:sp>
    </p:spTree>
    <p:extLst>
      <p:ext uri="{BB962C8B-B14F-4D97-AF65-F5344CB8AC3E}">
        <p14:creationId xmlns:p14="http://schemas.microsoft.com/office/powerpoint/2010/main" val="133164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BA17625A-EA68-7C10-E807-00957CF8FB5A}"/>
              </a:ext>
            </a:extLst>
          </p:cNvPr>
          <p:cNvGrpSpPr/>
          <p:nvPr/>
        </p:nvGrpSpPr>
        <p:grpSpPr>
          <a:xfrm>
            <a:off x="551265" y="1402701"/>
            <a:ext cx="11452397" cy="4296031"/>
            <a:chOff x="551265" y="1402701"/>
            <a:chExt cx="11452397" cy="4296031"/>
          </a:xfrm>
        </p:grpSpPr>
        <p:pic>
          <p:nvPicPr>
            <p:cNvPr id="2" name="Immagine 1" descr="Immagine che contiene persona, vestiti, pubblico, Attrezzature sceniche&#10;&#10;Descrizione generata automaticamente">
              <a:extLst>
                <a:ext uri="{FF2B5EF4-FFF2-40B4-BE49-F238E27FC236}">
                  <a16:creationId xmlns:a16="http://schemas.microsoft.com/office/drawing/2014/main" id="{8B53295A-FEB2-F306-CF73-5CD69CC45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7" t="6101" r="3587" b="16952"/>
            <a:stretch/>
          </p:blipFill>
          <p:spPr>
            <a:xfrm>
              <a:off x="4231262" y="1402701"/>
              <a:ext cx="7772400" cy="4296031"/>
            </a:xfrm>
            <a:prstGeom prst="rect">
              <a:avLst/>
            </a:prstGeom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D4FD40C-575C-134C-28C1-9C37C2D60042}"/>
                </a:ext>
              </a:extLst>
            </p:cNvPr>
            <p:cNvSpPr txBox="1"/>
            <p:nvPr/>
          </p:nvSpPr>
          <p:spPr>
            <a:xfrm>
              <a:off x="551265" y="3156025"/>
              <a:ext cx="359164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Kick off meeting ICSC</a:t>
              </a:r>
            </a:p>
            <a:p>
              <a:pPr algn="r"/>
              <a:r>
                <a:rPr lang="it-IT" dirty="0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Bologna, novembre 2022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07C4A03-5E9B-AB46-AA1C-47DBBDE7BA77}"/>
              </a:ext>
            </a:extLst>
          </p:cNvPr>
          <p:cNvSpPr txBox="1"/>
          <p:nvPr/>
        </p:nvSpPr>
        <p:spPr>
          <a:xfrm>
            <a:off x="411166" y="1567267"/>
            <a:ext cx="373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8F11762-9BCA-6DE6-A519-A7E15116B79C}"/>
              </a:ext>
            </a:extLst>
          </p:cNvPr>
          <p:cNvGrpSpPr/>
          <p:nvPr/>
        </p:nvGrpSpPr>
        <p:grpSpPr>
          <a:xfrm>
            <a:off x="204104" y="6217496"/>
            <a:ext cx="11783792" cy="644675"/>
            <a:chOff x="204104" y="6217496"/>
            <a:chExt cx="11783792" cy="644675"/>
          </a:xfrm>
        </p:grpSpPr>
        <p:pic>
          <p:nvPicPr>
            <p:cNvPr id="17" name="Immagine 16" descr="Immagine che contiene Elementi grafici, Carattere, grafica, logo&#10;&#10;Descrizione generata automaticamente">
              <a:extLst>
                <a:ext uri="{FF2B5EF4-FFF2-40B4-BE49-F238E27FC236}">
                  <a16:creationId xmlns:a16="http://schemas.microsoft.com/office/drawing/2014/main" id="{955406FC-B168-D121-BB9A-948111F0F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104" y="6217496"/>
              <a:ext cx="1015329" cy="540000"/>
            </a:xfrm>
            <a:prstGeom prst="rect">
              <a:avLst/>
            </a:prstGeom>
          </p:spPr>
        </p:pic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6603D9B6-507C-5142-6B9C-E2289384E53E}"/>
                </a:ext>
              </a:extLst>
            </p:cNvPr>
            <p:cNvGrpSpPr/>
            <p:nvPr/>
          </p:nvGrpSpPr>
          <p:grpSpPr>
            <a:xfrm>
              <a:off x="9965803" y="6319418"/>
              <a:ext cx="2022093" cy="542753"/>
              <a:chOff x="9965803" y="6319418"/>
              <a:chExt cx="2022093" cy="542753"/>
            </a:xfrm>
          </p:grpSpPr>
          <p:cxnSp>
            <p:nvCxnSpPr>
              <p:cNvPr id="19" name="Connettore 1 18">
                <a:extLst>
                  <a:ext uri="{FF2B5EF4-FFF2-40B4-BE49-F238E27FC236}">
                    <a16:creationId xmlns:a16="http://schemas.microsoft.com/office/drawing/2014/main" id="{5A8BBB46-6729-8EC4-A5B8-D3913C93B9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5803" y="6585172"/>
                <a:ext cx="2022093" cy="0"/>
              </a:xfrm>
              <a:prstGeom prst="line">
                <a:avLst/>
              </a:prstGeom>
              <a:ln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845E392-3A57-A6CF-13B6-62378AAA9FFC}"/>
                  </a:ext>
                </a:extLst>
              </p:cNvPr>
              <p:cNvSpPr txBox="1"/>
              <p:nvPr/>
            </p:nvSpPr>
            <p:spPr>
              <a:xfrm>
                <a:off x="10173588" y="6319418"/>
                <a:ext cx="1563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Antonella </a:t>
                </a:r>
                <a:r>
                  <a:rPr lang="it-IT" sz="1200" b="1" dirty="0" err="1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Varaschin</a:t>
                </a:r>
                <a:endPara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D501CDF-2C14-DB1A-1E6F-5D50BA98A4CC}"/>
                  </a:ext>
                </a:extLst>
              </p:cNvPr>
              <p:cNvSpPr txBox="1"/>
              <p:nvPr/>
            </p:nvSpPr>
            <p:spPr>
              <a:xfrm>
                <a:off x="10348310" y="6615950"/>
                <a:ext cx="121379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b="1" dirty="0">
                    <a:solidFill>
                      <a:srgbClr val="142A47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LNF 26 FEB 2025</a:t>
                </a:r>
              </a:p>
            </p:txBody>
          </p: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2FAB5F1D-E2A0-BDDE-0E0D-2105684033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6188" y="6607662"/>
                <a:ext cx="1378040" cy="7334"/>
              </a:xfrm>
              <a:prstGeom prst="line">
                <a:avLst/>
              </a:prstGeom>
              <a:ln w="57150">
                <a:solidFill>
                  <a:srgbClr val="A1F2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B1103D1B-47DE-F1CB-5B09-D5F69021F6A6}"/>
              </a:ext>
            </a:extLst>
          </p:cNvPr>
          <p:cNvCxnSpPr>
            <a:cxnSpLocks/>
          </p:cNvCxnSpPr>
          <p:nvPr/>
        </p:nvCxnSpPr>
        <p:spPr>
          <a:xfrm>
            <a:off x="213217" y="5854609"/>
            <a:ext cx="11750332" cy="0"/>
          </a:xfrm>
          <a:prstGeom prst="line">
            <a:avLst/>
          </a:prstGeom>
          <a:ln w="28575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2A6243D6-C363-FC06-B643-9E846F562BAB}"/>
              </a:ext>
            </a:extLst>
          </p:cNvPr>
          <p:cNvCxnSpPr>
            <a:cxnSpLocks/>
          </p:cNvCxnSpPr>
          <p:nvPr/>
        </p:nvCxnSpPr>
        <p:spPr>
          <a:xfrm>
            <a:off x="237564" y="1360476"/>
            <a:ext cx="11750332" cy="0"/>
          </a:xfrm>
          <a:prstGeom prst="line">
            <a:avLst/>
          </a:prstGeom>
          <a:ln w="28575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olo 1">
            <a:extLst>
              <a:ext uri="{FF2B5EF4-FFF2-40B4-BE49-F238E27FC236}">
                <a16:creationId xmlns:a16="http://schemas.microsoft.com/office/drawing/2014/main" id="{A4A7751A-B9C1-7A27-C570-743BB299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01" y="272828"/>
            <a:ext cx="10515600" cy="850260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Comunicazione istituzionale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AEA007B-472C-EE83-A378-863BFA3D2173}"/>
              </a:ext>
            </a:extLst>
          </p:cNvPr>
          <p:cNvGrpSpPr/>
          <p:nvPr/>
        </p:nvGrpSpPr>
        <p:grpSpPr>
          <a:xfrm>
            <a:off x="0" y="1403655"/>
            <a:ext cx="12003662" cy="4318077"/>
            <a:chOff x="0" y="1403655"/>
            <a:chExt cx="12003662" cy="4318077"/>
          </a:xfrm>
        </p:grpSpPr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A297FCA2-698E-C380-8849-0CAFF8B77C2B}"/>
                </a:ext>
              </a:extLst>
            </p:cNvPr>
            <p:cNvGrpSpPr/>
            <p:nvPr/>
          </p:nvGrpSpPr>
          <p:grpSpPr>
            <a:xfrm>
              <a:off x="479879" y="1403655"/>
              <a:ext cx="11523783" cy="4318077"/>
              <a:chOff x="479622" y="1465274"/>
              <a:chExt cx="11523783" cy="4318077"/>
            </a:xfrm>
          </p:grpSpPr>
          <p:pic>
            <p:nvPicPr>
              <p:cNvPr id="29" name="Immagine 28" descr="Immagine che contiene cielo, aria aperta, nuvola, vestiti&#10;&#10;Descrizione generata automaticamente">
                <a:extLst>
                  <a:ext uri="{FF2B5EF4-FFF2-40B4-BE49-F238E27FC236}">
                    <a16:creationId xmlns:a16="http://schemas.microsoft.com/office/drawing/2014/main" id="{E88CD293-39F0-179D-9A18-0D5B591DD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6701" b="19223"/>
              <a:stretch/>
            </p:blipFill>
            <p:spPr>
              <a:xfrm>
                <a:off x="4231005" y="1465274"/>
                <a:ext cx="7772400" cy="4318077"/>
              </a:xfrm>
              <a:prstGeom prst="rect">
                <a:avLst/>
              </a:prstGeom>
            </p:spPr>
          </p:pic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FA0D0583-E658-F0DE-3709-17063222B7E6}"/>
                  </a:ext>
                </a:extLst>
              </p:cNvPr>
              <p:cNvSpPr txBox="1"/>
              <p:nvPr/>
            </p:nvSpPr>
            <p:spPr>
              <a:xfrm>
                <a:off x="479622" y="3496962"/>
                <a:ext cx="35916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914400" rtl="0" eaLnBrk="1" latinLnBrk="0" hangingPunct="1"/>
                <a:endParaRPr lang="it-IT" dirty="0"/>
              </a:p>
            </p:txBody>
          </p: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6A34FF2-A4A8-9E5A-DF38-C56E43D05250}"/>
                </a:ext>
              </a:extLst>
            </p:cNvPr>
            <p:cNvSpPr txBox="1"/>
            <p:nvPr/>
          </p:nvSpPr>
          <p:spPr>
            <a:xfrm>
              <a:off x="0" y="3020748"/>
              <a:ext cx="407152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G7 Conference </a:t>
              </a:r>
              <a:br>
                <a:rPr lang="it-IT" b="1" dirty="0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it-IT" b="1" dirty="0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on Large </a:t>
              </a:r>
              <a:r>
                <a:rPr lang="it-IT" b="1" dirty="0" err="1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Research</a:t>
              </a:r>
              <a:r>
                <a:rPr lang="it-IT" b="1" dirty="0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it-IT" b="1" dirty="0" err="1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Infrastructures</a:t>
              </a:r>
              <a:endParaRPr lang="it-IT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r"/>
              <a:r>
                <a:rPr lang="it-IT" dirty="0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 </a:t>
              </a:r>
              <a:r>
                <a:rPr lang="it-IT" dirty="0" err="1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Gologone</a:t>
              </a:r>
              <a:r>
                <a:rPr lang="it-IT" dirty="0">
                  <a:solidFill>
                    <a:srgbClr val="13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ottobre 2024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FB3ABA7-7CBD-706B-D67A-318B585FB85F}"/>
              </a:ext>
            </a:extLst>
          </p:cNvPr>
          <p:cNvGrpSpPr/>
          <p:nvPr/>
        </p:nvGrpSpPr>
        <p:grpSpPr>
          <a:xfrm>
            <a:off x="237564" y="1387454"/>
            <a:ext cx="11766098" cy="4398030"/>
            <a:chOff x="4214293" y="1387454"/>
            <a:chExt cx="11766098" cy="4398030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A239ED4-3FEF-EFF8-9CBC-56E18700AAE8}"/>
                </a:ext>
              </a:extLst>
            </p:cNvPr>
            <p:cNvSpPr/>
            <p:nvPr/>
          </p:nvSpPr>
          <p:spPr>
            <a:xfrm>
              <a:off x="4214293" y="1392410"/>
              <a:ext cx="11766098" cy="433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1" name="Immagine 10" descr="Immagine che contiene testo, schermata&#10;&#10;Descrizione generata automaticamente">
              <a:extLst>
                <a:ext uri="{FF2B5EF4-FFF2-40B4-BE49-F238E27FC236}">
                  <a16:creationId xmlns:a16="http://schemas.microsoft.com/office/drawing/2014/main" id="{A481515F-A969-1C5E-2FFA-053D1F2E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4293" y="1387454"/>
              <a:ext cx="6157242" cy="4398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85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nvertebrato, medusa, Bioluminescenza, Invertebrati marini&#10;&#10;Descrizione generata automaticamente">
            <a:extLst>
              <a:ext uri="{FF2B5EF4-FFF2-40B4-BE49-F238E27FC236}">
                <a16:creationId xmlns:a16="http://schemas.microsoft.com/office/drawing/2014/main" id="{84C6A070-6F4A-DD3B-84D6-D24BA2F4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A65B6ED8-2E0D-A381-5429-D091BEB98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17" y="2439200"/>
            <a:ext cx="3409229" cy="1704615"/>
          </a:xfrm>
          <a:prstGeom prst="rect">
            <a:avLst/>
          </a:prstGeom>
        </p:spPr>
      </p:pic>
      <p:pic>
        <p:nvPicPr>
          <p:cNvPr id="15" name="Immagine 14" descr="Immagine che contiene albero, cielo, aria aperta, Blu intenso&#10;&#10;Descrizione generata automaticamente">
            <a:extLst>
              <a:ext uri="{FF2B5EF4-FFF2-40B4-BE49-F238E27FC236}">
                <a16:creationId xmlns:a16="http://schemas.microsoft.com/office/drawing/2014/main" id="{9699BC1F-3BDA-73E4-BDC6-0CF1F5C2BA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0" t="6668" r="9992" b="19112"/>
          <a:stretch/>
        </p:blipFill>
        <p:spPr>
          <a:xfrm>
            <a:off x="634762" y="4297696"/>
            <a:ext cx="3980282" cy="2342923"/>
          </a:xfrm>
          <a:prstGeom prst="rect">
            <a:avLst/>
          </a:prstGeom>
        </p:spPr>
      </p:pic>
      <p:pic>
        <p:nvPicPr>
          <p:cNvPr id="16" name="Immagine 15" descr="Immagine che contiene vestiti, Maglia sportiva, persona, top&#10;&#10;Descrizione generata automaticamente">
            <a:extLst>
              <a:ext uri="{FF2B5EF4-FFF2-40B4-BE49-F238E27FC236}">
                <a16:creationId xmlns:a16="http://schemas.microsoft.com/office/drawing/2014/main" id="{C17BB2E5-A173-6D74-B03B-B8A4FA3DA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482" y="2505921"/>
            <a:ext cx="1710809" cy="1552584"/>
          </a:xfrm>
          <a:prstGeom prst="rect">
            <a:avLst/>
          </a:prstGeom>
        </p:spPr>
      </p:pic>
      <p:pic>
        <p:nvPicPr>
          <p:cNvPr id="17" name="Immagine 16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97AD85C9-CE3A-C517-A887-9504116B67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7521"/>
          <a:stretch/>
        </p:blipFill>
        <p:spPr>
          <a:xfrm>
            <a:off x="5448509" y="9110"/>
            <a:ext cx="3789782" cy="2265069"/>
          </a:xfrm>
          <a:prstGeom prst="rect">
            <a:avLst/>
          </a:prstGeom>
        </p:spPr>
      </p:pic>
      <p:pic>
        <p:nvPicPr>
          <p:cNvPr id="18" name="Immagine 17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998C66AC-A51C-49BF-A82D-4B8E244F4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3782" y="0"/>
            <a:ext cx="2473452" cy="6858000"/>
          </a:xfrm>
          <a:prstGeom prst="rect">
            <a:avLst/>
          </a:prstGeom>
        </p:spPr>
      </p:pic>
      <p:pic>
        <p:nvPicPr>
          <p:cNvPr id="20" name="Immagine 19" descr="Immagine che contiene interno, soffitto, edificio, pavimento&#10;&#10;Descrizione generata automaticamente">
            <a:extLst>
              <a:ext uri="{FF2B5EF4-FFF2-40B4-BE49-F238E27FC236}">
                <a16:creationId xmlns:a16="http://schemas.microsoft.com/office/drawing/2014/main" id="{2D292838-6001-060A-4146-F38DA26A93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9987" t="29640" r="26913" b="28777"/>
          <a:stretch/>
        </p:blipFill>
        <p:spPr>
          <a:xfrm>
            <a:off x="4750535" y="4297696"/>
            <a:ext cx="4487756" cy="2342923"/>
          </a:xfrm>
          <a:prstGeom prst="rect">
            <a:avLst/>
          </a:prstGeom>
        </p:spPr>
      </p:pic>
      <p:pic>
        <p:nvPicPr>
          <p:cNvPr id="22" name="Immagine 21" descr="Immagine che contiene testo, aria aperta, terreno, schermata&#10;&#10;Descrizione generata automaticamente">
            <a:extLst>
              <a:ext uri="{FF2B5EF4-FFF2-40B4-BE49-F238E27FC236}">
                <a16:creationId xmlns:a16="http://schemas.microsoft.com/office/drawing/2014/main" id="{592A7E96-3EEC-AE21-D344-763A9AAC0B0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350" t="33405" r="25427" b="20795"/>
          <a:stretch/>
        </p:blipFill>
        <p:spPr>
          <a:xfrm>
            <a:off x="5448509" y="2516960"/>
            <a:ext cx="1894891" cy="1541545"/>
          </a:xfrm>
          <a:prstGeom prst="rect">
            <a:avLst/>
          </a:prstGeom>
        </p:spPr>
      </p:pic>
      <p:pic>
        <p:nvPicPr>
          <p:cNvPr id="24" name="Immagine 23" descr="Immagine che contiene interno, pavimento, esposizione, muro&#10;&#10;Descrizione generata automaticamente">
            <a:extLst>
              <a:ext uri="{FF2B5EF4-FFF2-40B4-BE49-F238E27FC236}">
                <a16:creationId xmlns:a16="http://schemas.microsoft.com/office/drawing/2014/main" id="{1165D4A9-F311-648B-F31C-9206D7456DD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16" t="-1561" r="-1116" b="11269"/>
          <a:stretch/>
        </p:blipFill>
        <p:spPr>
          <a:xfrm>
            <a:off x="618050" y="252338"/>
            <a:ext cx="3980282" cy="202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o 52">
            <a:extLst>
              <a:ext uri="{FF2B5EF4-FFF2-40B4-BE49-F238E27FC236}">
                <a16:creationId xmlns:a16="http://schemas.microsoft.com/office/drawing/2014/main" id="{895EA527-6E3E-C599-E163-2433AFABE105}"/>
              </a:ext>
            </a:extLst>
          </p:cNvPr>
          <p:cNvGrpSpPr/>
          <p:nvPr/>
        </p:nvGrpSpPr>
        <p:grpSpPr>
          <a:xfrm>
            <a:off x="642392" y="1276247"/>
            <a:ext cx="7772400" cy="4062018"/>
            <a:chOff x="527139" y="1657964"/>
            <a:chExt cx="7772400" cy="4062018"/>
          </a:xfrm>
        </p:grpSpPr>
        <p:pic>
          <p:nvPicPr>
            <p:cNvPr id="42" name="Immagine 41" descr="Immagine che contiene Policromia, linea, design&#10;&#10;Descrizione generata automaticamente">
              <a:extLst>
                <a:ext uri="{FF2B5EF4-FFF2-40B4-BE49-F238E27FC236}">
                  <a16:creationId xmlns:a16="http://schemas.microsoft.com/office/drawing/2014/main" id="{3F9D016C-E272-F693-00BB-4429762E5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139" y="1657964"/>
              <a:ext cx="7772400" cy="4062018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79DFDB91-1361-1C34-B24E-7A76C7E10E0A}"/>
                </a:ext>
              </a:extLst>
            </p:cNvPr>
            <p:cNvSpPr txBox="1"/>
            <p:nvPr/>
          </p:nvSpPr>
          <p:spPr>
            <a:xfrm>
              <a:off x="747935" y="1805567"/>
              <a:ext cx="24256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Comunicati stampa</a:t>
              </a: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6F497B20-5882-62B6-B0DB-1FC8FF6A1216}"/>
              </a:ext>
            </a:extLst>
          </p:cNvPr>
          <p:cNvGrpSpPr/>
          <p:nvPr/>
        </p:nvGrpSpPr>
        <p:grpSpPr>
          <a:xfrm>
            <a:off x="566633" y="1276247"/>
            <a:ext cx="7772400" cy="4062018"/>
            <a:chOff x="1290054" y="1657964"/>
            <a:chExt cx="7772400" cy="4062018"/>
          </a:xfrm>
        </p:grpSpPr>
        <p:pic>
          <p:nvPicPr>
            <p:cNvPr id="44" name="Immagine 43" descr="Immagine che contiene Policromia, linea, design&#10;&#10;Descrizione generata automaticamente">
              <a:extLst>
                <a:ext uri="{FF2B5EF4-FFF2-40B4-BE49-F238E27FC236}">
                  <a16:creationId xmlns:a16="http://schemas.microsoft.com/office/drawing/2014/main" id="{318B52AE-E901-3ED1-9AF6-9074DE3F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0054" y="1657964"/>
              <a:ext cx="7772400" cy="4062018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3AF2B1E-3CE5-57DD-97B2-83514BC45870}"/>
                </a:ext>
              </a:extLst>
            </p:cNvPr>
            <p:cNvSpPr txBox="1"/>
            <p:nvPr/>
          </p:nvSpPr>
          <p:spPr>
            <a:xfrm>
              <a:off x="1589705" y="1823491"/>
              <a:ext cx="824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News</a:t>
              </a:r>
            </a:p>
          </p:txBody>
        </p: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B96CCF43-15F5-50F2-FDC4-1791DE8B2F67}"/>
              </a:ext>
            </a:extLst>
          </p:cNvPr>
          <p:cNvGrpSpPr/>
          <p:nvPr/>
        </p:nvGrpSpPr>
        <p:grpSpPr>
          <a:xfrm>
            <a:off x="542203" y="1347366"/>
            <a:ext cx="7772400" cy="4062018"/>
            <a:chOff x="527139" y="1657964"/>
            <a:chExt cx="7772400" cy="4062018"/>
          </a:xfrm>
        </p:grpSpPr>
        <p:pic>
          <p:nvPicPr>
            <p:cNvPr id="46" name="Immagine 45" descr="Immagine che contiene diagramma, linea, Policromia, design&#10;&#10;Descrizione generata automaticamente">
              <a:extLst>
                <a:ext uri="{FF2B5EF4-FFF2-40B4-BE49-F238E27FC236}">
                  <a16:creationId xmlns:a16="http://schemas.microsoft.com/office/drawing/2014/main" id="{AAFB04FD-B0E9-6E34-FDF1-50918F1F0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139" y="1657964"/>
              <a:ext cx="7772400" cy="4062018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37A0A121-0177-39FB-5F24-E531683922D6}"/>
                </a:ext>
              </a:extLst>
            </p:cNvPr>
            <p:cNvSpPr txBox="1"/>
            <p:nvPr/>
          </p:nvSpPr>
          <p:spPr>
            <a:xfrm>
              <a:off x="843597" y="1701498"/>
              <a:ext cx="21531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Uscite radio e TV</a:t>
              </a:r>
            </a:p>
          </p:txBody>
        </p: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AC68ED84-4ACD-F146-E9FB-F02813F7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01" y="272828"/>
            <a:ext cx="10515600" cy="850260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Ufficio stampa e relazioni con i media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B1C90B54-CD8B-F2C2-69C2-EC65C9321BC3}"/>
              </a:ext>
            </a:extLst>
          </p:cNvPr>
          <p:cNvGrpSpPr/>
          <p:nvPr/>
        </p:nvGrpSpPr>
        <p:grpSpPr>
          <a:xfrm>
            <a:off x="587601" y="1276247"/>
            <a:ext cx="7772400" cy="4062018"/>
            <a:chOff x="527139" y="1657964"/>
            <a:chExt cx="7772400" cy="4062018"/>
          </a:xfrm>
        </p:grpSpPr>
        <p:pic>
          <p:nvPicPr>
            <p:cNvPr id="55" name="Immagine 54" descr="Immagine che contiene diagramma, schermata, testo, linea&#10;&#10;Descrizione generata automaticamente">
              <a:extLst>
                <a:ext uri="{FF2B5EF4-FFF2-40B4-BE49-F238E27FC236}">
                  <a16:creationId xmlns:a16="http://schemas.microsoft.com/office/drawing/2014/main" id="{5B8683A0-7F11-B7C4-862A-BA83A7157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139" y="1657964"/>
              <a:ext cx="7772400" cy="4062018"/>
            </a:xfrm>
            <a:prstGeom prst="rect">
              <a:avLst/>
            </a:prstGeom>
          </p:spPr>
        </p:pic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A4D7E514-933A-F61B-8F23-69A48928809C}"/>
                </a:ext>
              </a:extLst>
            </p:cNvPr>
            <p:cNvSpPr txBox="1"/>
            <p:nvPr/>
          </p:nvSpPr>
          <p:spPr>
            <a:xfrm>
              <a:off x="697228" y="1794411"/>
              <a:ext cx="25715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Uscite stampa e web</a:t>
              </a:r>
            </a:p>
          </p:txBody>
        </p:sp>
      </p:grpSp>
      <p:pic>
        <p:nvPicPr>
          <p:cNvPr id="59" name="Immagine 58" descr="Immagine che contiene schermata, nero&#10;&#10;Descrizione generata automaticamente">
            <a:extLst>
              <a:ext uri="{FF2B5EF4-FFF2-40B4-BE49-F238E27FC236}">
                <a16:creationId xmlns:a16="http://schemas.microsoft.com/office/drawing/2014/main" id="{DD0DADCF-1AB6-59B5-A5EC-92647474F6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4089"/>
          <a:stretch/>
        </p:blipFill>
        <p:spPr>
          <a:xfrm>
            <a:off x="568480" y="4763052"/>
            <a:ext cx="7772400" cy="646331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B2B89687-F224-5BFC-5106-BDF5C4012067}"/>
              </a:ext>
            </a:extLst>
          </p:cNvPr>
          <p:cNvCxnSpPr>
            <a:cxnSpLocks/>
          </p:cNvCxnSpPr>
          <p:nvPr/>
        </p:nvCxnSpPr>
        <p:spPr>
          <a:xfrm>
            <a:off x="237564" y="5157776"/>
            <a:ext cx="11750332" cy="0"/>
          </a:xfrm>
          <a:prstGeom prst="line">
            <a:avLst/>
          </a:prstGeom>
          <a:ln w="28575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1E26B4E-A07B-B5F1-C553-4E4A0BF5D7C3}"/>
              </a:ext>
            </a:extLst>
          </p:cNvPr>
          <p:cNvSpPr txBox="1"/>
          <p:nvPr/>
        </p:nvSpPr>
        <p:spPr>
          <a:xfrm>
            <a:off x="2060686" y="5404164"/>
            <a:ext cx="98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58AAD"/>
                </a:solidFill>
              </a:rPr>
              <a:t>Bosone </a:t>
            </a:r>
          </a:p>
          <a:p>
            <a:r>
              <a:rPr lang="it-IT" dirty="0">
                <a:solidFill>
                  <a:srgbClr val="358AAD"/>
                </a:solidFill>
              </a:rPr>
              <a:t>di Higgs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BDC41DF-5A40-AC1C-5511-EB367102049E}"/>
              </a:ext>
            </a:extLst>
          </p:cNvPr>
          <p:cNvSpPr txBox="1"/>
          <p:nvPr/>
        </p:nvSpPr>
        <p:spPr>
          <a:xfrm>
            <a:off x="113403" y="5404164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358AAD"/>
                </a:solidFill>
              </a:rPr>
              <a:t>Neutrini</a:t>
            </a:r>
          </a:p>
          <a:p>
            <a:pPr algn="r"/>
            <a:r>
              <a:rPr lang="it-IT" dirty="0">
                <a:solidFill>
                  <a:srgbClr val="358AAD"/>
                </a:solidFill>
              </a:rPr>
              <a:t>superluminali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0770D99A-D431-C0DA-FAF9-8FCFC3F77758}"/>
              </a:ext>
            </a:extLst>
          </p:cNvPr>
          <p:cNvCxnSpPr/>
          <p:nvPr/>
        </p:nvCxnSpPr>
        <p:spPr>
          <a:xfrm>
            <a:off x="3957722" y="5114190"/>
            <a:ext cx="0" cy="892719"/>
          </a:xfrm>
          <a:prstGeom prst="line">
            <a:avLst/>
          </a:prstGeom>
          <a:ln w="28575">
            <a:solidFill>
              <a:srgbClr val="358A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05F40741-93AD-82DF-3D54-0F7CCD217BA7}"/>
              </a:ext>
            </a:extLst>
          </p:cNvPr>
          <p:cNvCxnSpPr/>
          <p:nvPr/>
        </p:nvCxnSpPr>
        <p:spPr>
          <a:xfrm>
            <a:off x="2078122" y="5114189"/>
            <a:ext cx="0" cy="892719"/>
          </a:xfrm>
          <a:prstGeom prst="line">
            <a:avLst/>
          </a:prstGeom>
          <a:ln w="28575">
            <a:solidFill>
              <a:srgbClr val="358A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73A174DF-07F8-0E4A-0B0A-9ED8D88BC467}"/>
              </a:ext>
            </a:extLst>
          </p:cNvPr>
          <p:cNvCxnSpPr/>
          <p:nvPr/>
        </p:nvCxnSpPr>
        <p:spPr>
          <a:xfrm>
            <a:off x="1704559" y="5114188"/>
            <a:ext cx="0" cy="892719"/>
          </a:xfrm>
          <a:prstGeom prst="line">
            <a:avLst/>
          </a:prstGeom>
          <a:ln w="28575">
            <a:solidFill>
              <a:srgbClr val="358A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6D2E004-097E-D0D0-1771-AA4BF5CAA79C}"/>
              </a:ext>
            </a:extLst>
          </p:cNvPr>
          <p:cNvSpPr txBox="1"/>
          <p:nvPr/>
        </p:nvSpPr>
        <p:spPr>
          <a:xfrm>
            <a:off x="3957722" y="5456241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58AAD"/>
                </a:solidFill>
              </a:rPr>
              <a:t>Onde</a:t>
            </a:r>
          </a:p>
          <a:p>
            <a:r>
              <a:rPr lang="it-IT" dirty="0">
                <a:solidFill>
                  <a:srgbClr val="358AAD"/>
                </a:solidFill>
              </a:rPr>
              <a:t>gravitazionali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9680032-8FF6-F672-0839-97A38DA40412}"/>
              </a:ext>
            </a:extLst>
          </p:cNvPr>
          <p:cNvGrpSpPr/>
          <p:nvPr/>
        </p:nvGrpSpPr>
        <p:grpSpPr>
          <a:xfrm>
            <a:off x="8150895" y="2834314"/>
            <a:ext cx="4273749" cy="2666226"/>
            <a:chOff x="2161648" y="1034623"/>
            <a:chExt cx="8279643" cy="555196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70E452B-A43C-E615-0D4C-0FD4FA212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1139">
              <a:off x="4838255" y="1645507"/>
              <a:ext cx="2571694" cy="3818695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61B16D7-172B-17B5-5140-3DDD59AB7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01700">
              <a:off x="2175558" y="1115924"/>
              <a:ext cx="2651136" cy="3840543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46BCEEB-D562-DB4B-058B-8B855AB99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05982">
              <a:off x="2161648" y="2509435"/>
              <a:ext cx="2590282" cy="4077151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B19B5CE-212A-D0DE-477F-BD5111ED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0525">
              <a:off x="6727615" y="1034623"/>
              <a:ext cx="2283782" cy="316348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CEE5C50-35FA-D10E-D329-028AF71B2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4290">
              <a:off x="7982317" y="2674708"/>
              <a:ext cx="2458974" cy="3536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211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954B22F5-51ED-83CE-BA9F-447C895ED709}"/>
              </a:ext>
            </a:extLst>
          </p:cNvPr>
          <p:cNvGrpSpPr/>
          <p:nvPr/>
        </p:nvGrpSpPr>
        <p:grpSpPr>
          <a:xfrm>
            <a:off x="171174" y="3198270"/>
            <a:ext cx="11937612" cy="834390"/>
            <a:chOff x="150198" y="3014130"/>
            <a:chExt cx="11937612" cy="834390"/>
          </a:xfrm>
          <a:solidFill>
            <a:srgbClr val="A1F200"/>
          </a:solidFill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011179F-0245-3A6A-BB58-690D3B5C2FE0}"/>
                </a:ext>
              </a:extLst>
            </p:cNvPr>
            <p:cNvSpPr/>
            <p:nvPr/>
          </p:nvSpPr>
          <p:spPr>
            <a:xfrm>
              <a:off x="150198" y="3291840"/>
              <a:ext cx="11490001" cy="3314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4">
              <a:extLst>
                <a:ext uri="{FF2B5EF4-FFF2-40B4-BE49-F238E27FC236}">
                  <a16:creationId xmlns:a16="http://schemas.microsoft.com/office/drawing/2014/main" id="{28694FF3-43ED-22EA-D1BB-E75404EC3E9E}"/>
                </a:ext>
              </a:extLst>
            </p:cNvPr>
            <p:cNvSpPr/>
            <p:nvPr/>
          </p:nvSpPr>
          <p:spPr>
            <a:xfrm rot="5400000">
              <a:off x="11310964" y="3071674"/>
              <a:ext cx="834390" cy="7193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F2922C9-0780-4BA0-B7FC-CA33348A4A66}"/>
              </a:ext>
            </a:extLst>
          </p:cNvPr>
          <p:cNvCxnSpPr>
            <a:cxnSpLocks/>
          </p:cNvCxnSpPr>
          <p:nvPr/>
        </p:nvCxnSpPr>
        <p:spPr>
          <a:xfrm flipH="1">
            <a:off x="5102984" y="3198270"/>
            <a:ext cx="120949" cy="91968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21F4A72-72B0-A456-B817-802423292431}"/>
              </a:ext>
            </a:extLst>
          </p:cNvPr>
          <p:cNvCxnSpPr>
            <a:cxnSpLocks/>
          </p:cNvCxnSpPr>
          <p:nvPr/>
        </p:nvCxnSpPr>
        <p:spPr>
          <a:xfrm flipH="1">
            <a:off x="1204571" y="3176270"/>
            <a:ext cx="120949" cy="91968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483CFF7-B87F-CE86-A6DF-F65AEB83AA06}"/>
              </a:ext>
            </a:extLst>
          </p:cNvPr>
          <p:cNvSpPr txBox="1"/>
          <p:nvPr/>
        </p:nvSpPr>
        <p:spPr>
          <a:xfrm>
            <a:off x="3460803" y="3965359"/>
            <a:ext cx="9504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32A47"/>
                </a:solidFill>
              </a:rPr>
              <a:t>INFN su YouTube </a:t>
            </a:r>
            <a:r>
              <a:rPr lang="it-IT" sz="1200" dirty="0">
                <a:solidFill>
                  <a:srgbClr val="132A47"/>
                </a:solidFill>
              </a:rPr>
              <a:t>(marzo)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D0BB55-6F77-995F-0FF1-63623C5E8F49}"/>
              </a:ext>
            </a:extLst>
          </p:cNvPr>
          <p:cNvSpPr txBox="1"/>
          <p:nvPr/>
        </p:nvSpPr>
        <p:spPr>
          <a:xfrm>
            <a:off x="551800" y="2853576"/>
            <a:ext cx="9504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nasce Facebook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F3DE16-566F-DEE5-6B1E-665DDCFB94F9}"/>
              </a:ext>
            </a:extLst>
          </p:cNvPr>
          <p:cNvSpPr txBox="1"/>
          <p:nvPr/>
        </p:nvSpPr>
        <p:spPr>
          <a:xfrm>
            <a:off x="1523175" y="2707485"/>
            <a:ext cx="9504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rgbClr val="132A47"/>
                </a:solidFill>
              </a:rPr>
              <a:t>boom di Facebook</a:t>
            </a:r>
          </a:p>
          <a:p>
            <a:r>
              <a:rPr lang="it-IT" sz="1200" i="1" dirty="0">
                <a:solidFill>
                  <a:srgbClr val="132A47"/>
                </a:solidFill>
              </a:rPr>
              <a:t>in Italia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02EB1F5-278A-E71D-B3C6-E3A0E800F84E}"/>
              </a:ext>
            </a:extLst>
          </p:cNvPr>
          <p:cNvSpPr txBox="1"/>
          <p:nvPr/>
        </p:nvSpPr>
        <p:spPr>
          <a:xfrm>
            <a:off x="2437305" y="3987273"/>
            <a:ext cx="104316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INFN su Facebook </a:t>
            </a:r>
            <a:r>
              <a:rPr lang="it-IT" sz="12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(gennaio)</a:t>
            </a:r>
          </a:p>
          <a:p>
            <a:r>
              <a:rPr lang="it-IT" sz="12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</a:t>
            </a:r>
            <a:r>
              <a:rPr lang="it-IT" sz="12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 Twitter </a:t>
            </a:r>
            <a:r>
              <a:rPr lang="it-IT" sz="12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(novembre)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8ACD807-D68F-28D7-4D91-603DA9E42845}"/>
              </a:ext>
            </a:extLst>
          </p:cNvPr>
          <p:cNvSpPr txBox="1"/>
          <p:nvPr/>
        </p:nvSpPr>
        <p:spPr>
          <a:xfrm>
            <a:off x="4367796" y="2309232"/>
            <a:ext cx="95043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INFN su Instagram </a:t>
            </a:r>
            <a:r>
              <a:rPr lang="it-IT" sz="12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(gennaio)</a:t>
            </a:r>
          </a:p>
          <a:p>
            <a:r>
              <a:rPr lang="it-IT" sz="12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dirette Facebook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660EF9B-4D9D-BC2E-A753-E7C1ED7BB26D}"/>
              </a:ext>
            </a:extLst>
          </p:cNvPr>
          <p:cNvSpPr txBox="1"/>
          <p:nvPr/>
        </p:nvSpPr>
        <p:spPr>
          <a:xfrm>
            <a:off x="5304780" y="4020453"/>
            <a:ext cx="9504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rgbClr val="132A47"/>
                </a:solidFill>
              </a:rPr>
              <a:t>pandemia </a:t>
            </a:r>
          </a:p>
          <a:p>
            <a:r>
              <a:rPr lang="it-IT" sz="1200" i="1" dirty="0">
                <a:solidFill>
                  <a:srgbClr val="132A47"/>
                </a:solidFill>
              </a:rPr>
              <a:t>Covid-19 </a:t>
            </a:r>
            <a:r>
              <a:rPr lang="it-IT" sz="1200" i="1" dirty="0">
                <a:solidFill>
                  <a:srgbClr val="132A47"/>
                </a:solidFill>
                <a:sym typeface="Wingdings" pitchFamily="2" charset="2"/>
              </a:rPr>
              <a:t></a:t>
            </a:r>
            <a:endParaRPr lang="it-IT" sz="1200" i="1" dirty="0">
              <a:solidFill>
                <a:srgbClr val="132A47"/>
              </a:solidFill>
            </a:endParaRPr>
          </a:p>
          <a:p>
            <a:r>
              <a:rPr lang="it-IT" sz="1200" b="1" dirty="0">
                <a:solidFill>
                  <a:srgbClr val="132A47"/>
                </a:solidFill>
              </a:rPr>
              <a:t>Progetti per DAD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48A9F7E-CF62-2C97-317B-859098ED9076}"/>
              </a:ext>
            </a:extLst>
          </p:cNvPr>
          <p:cNvSpPr txBox="1"/>
          <p:nvPr/>
        </p:nvSpPr>
        <p:spPr>
          <a:xfrm>
            <a:off x="6306976" y="2302408"/>
            <a:ext cx="1163269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INFN su Linkedin</a:t>
            </a:r>
          </a:p>
          <a:p>
            <a:r>
              <a:rPr lang="it-IT" sz="1200" i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boom di TikTok </a:t>
            </a:r>
          </a:p>
          <a:p>
            <a:r>
              <a:rPr lang="it-IT" sz="1200" i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anche in Italia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7E5C1A5-5FD1-AC92-6F45-635FE9C2174E}"/>
              </a:ext>
            </a:extLst>
          </p:cNvPr>
          <p:cNvSpPr txBox="1"/>
          <p:nvPr/>
        </p:nvSpPr>
        <p:spPr>
          <a:xfrm>
            <a:off x="7215077" y="4020452"/>
            <a:ext cx="12606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i="1" dirty="0"/>
              <a:t>Elon Musk acquista Twitter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0BB15C5-4C2D-EB3E-7BC5-A5CDC59EB74B}"/>
              </a:ext>
            </a:extLst>
          </p:cNvPr>
          <p:cNvSpPr txBox="1"/>
          <p:nvPr/>
        </p:nvSpPr>
        <p:spPr>
          <a:xfrm>
            <a:off x="8205104" y="2302408"/>
            <a:ext cx="1348923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 parla di vietare TikTok ai dipendenti della Pubblica Amministrazione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4811C6C-5D8F-A633-F5B0-3EE62FA51B8A}"/>
              </a:ext>
            </a:extLst>
          </p:cNvPr>
          <p:cNvSpPr txBox="1"/>
          <p:nvPr/>
        </p:nvSpPr>
        <p:spPr>
          <a:xfrm>
            <a:off x="9126663" y="4095955"/>
            <a:ext cx="125464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i="1" dirty="0"/>
              <a:t>anche META si allinea a X  </a:t>
            </a:r>
            <a:r>
              <a:rPr lang="it-IT" sz="1200" i="1" dirty="0">
                <a:sym typeface="Wingdings" pitchFamily="2" charset="2"/>
              </a:rPr>
              <a:t></a:t>
            </a:r>
            <a:endParaRPr lang="it-IT" sz="1200" i="1" dirty="0"/>
          </a:p>
          <a:p>
            <a:r>
              <a:rPr lang="it-IT" sz="1200" i="1" dirty="0"/>
              <a:t>politicizzazione delle piattaforme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EE6C63E-999C-D29A-0627-D01AA540B110}"/>
              </a:ext>
            </a:extLst>
          </p:cNvPr>
          <p:cNvSpPr txBox="1"/>
          <p:nvPr/>
        </p:nvSpPr>
        <p:spPr>
          <a:xfrm>
            <a:off x="10141243" y="2216901"/>
            <a:ext cx="1094024" cy="1015663"/>
          </a:xfrm>
          <a:prstGeom prst="rect">
            <a:avLst/>
          </a:prstGeom>
          <a:solidFill>
            <a:srgbClr val="A1F2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INFN è su:</a:t>
            </a:r>
          </a:p>
          <a:p>
            <a:r>
              <a:rPr lang="it-IT" sz="12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Facebook, Instagram, Linkedin, X, YouTube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F0AF61E4-C81D-D478-805E-A0A79DB8046B}"/>
              </a:ext>
            </a:extLst>
          </p:cNvPr>
          <p:cNvSpPr txBox="1">
            <a:spLocks/>
          </p:cNvSpPr>
          <p:nvPr/>
        </p:nvSpPr>
        <p:spPr>
          <a:xfrm>
            <a:off x="351101" y="272828"/>
            <a:ext cx="10515600" cy="850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>
                <a:solidFill>
                  <a:srgbClr val="142A47"/>
                </a:solidFill>
                <a:highlight>
                  <a:srgbClr val="A1F200"/>
                </a:highlight>
                <a:latin typeface="Book Antiqua" panose="02040602050305030304" pitchFamily="18" charset="0"/>
              </a:rPr>
              <a:t>Social media, un po’ di storia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FD9EB9-38B2-6BA6-F727-C4629C7615E6}"/>
              </a:ext>
            </a:extLst>
          </p:cNvPr>
          <p:cNvSpPr txBox="1"/>
          <p:nvPr/>
        </p:nvSpPr>
        <p:spPr>
          <a:xfrm>
            <a:off x="551800" y="3497614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2003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1FC635-D91F-E26E-C0AF-D8522EEFFE88}"/>
              </a:ext>
            </a:extLst>
          </p:cNvPr>
          <p:cNvSpPr txBox="1"/>
          <p:nvPr/>
        </p:nvSpPr>
        <p:spPr>
          <a:xfrm>
            <a:off x="1501440" y="3511500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2008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81E96E-E2E8-B3D5-758F-667B97D97FB1}"/>
              </a:ext>
            </a:extLst>
          </p:cNvPr>
          <p:cNvSpPr txBox="1"/>
          <p:nvPr/>
        </p:nvSpPr>
        <p:spPr>
          <a:xfrm>
            <a:off x="2453471" y="3507472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2009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27CCF5-1704-A439-C2AC-2E96A5A7F3C6}"/>
              </a:ext>
            </a:extLst>
          </p:cNvPr>
          <p:cNvSpPr txBox="1"/>
          <p:nvPr/>
        </p:nvSpPr>
        <p:spPr>
          <a:xfrm>
            <a:off x="3408245" y="3506477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B1B6649-AEE9-C4D5-C2A7-8CF0D8B17525}"/>
              </a:ext>
            </a:extLst>
          </p:cNvPr>
          <p:cNvSpPr txBox="1"/>
          <p:nvPr/>
        </p:nvSpPr>
        <p:spPr>
          <a:xfrm>
            <a:off x="4352748" y="3506476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2017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E26F5D6-DA99-A78D-BC85-E0A40276A48C}"/>
              </a:ext>
            </a:extLst>
          </p:cNvPr>
          <p:cNvSpPr txBox="1"/>
          <p:nvPr/>
        </p:nvSpPr>
        <p:spPr>
          <a:xfrm>
            <a:off x="5307522" y="3506475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DF6B068-3DD4-E7D7-9B76-675352E13D4D}"/>
              </a:ext>
            </a:extLst>
          </p:cNvPr>
          <p:cNvSpPr txBox="1"/>
          <p:nvPr/>
        </p:nvSpPr>
        <p:spPr>
          <a:xfrm>
            <a:off x="6256809" y="3506475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B713FBC-044E-AA68-700A-9C617A729326}"/>
              </a:ext>
            </a:extLst>
          </p:cNvPr>
          <p:cNvSpPr txBox="1"/>
          <p:nvPr/>
        </p:nvSpPr>
        <p:spPr>
          <a:xfrm>
            <a:off x="7205650" y="3506475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9101BF3-04DC-B63F-F210-58FAA2E34343}"/>
              </a:ext>
            </a:extLst>
          </p:cNvPr>
          <p:cNvSpPr txBox="1"/>
          <p:nvPr/>
        </p:nvSpPr>
        <p:spPr>
          <a:xfrm>
            <a:off x="8153696" y="3505065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BBBC0FA-6C1B-1A7A-6A02-55B478A5A214}"/>
              </a:ext>
            </a:extLst>
          </p:cNvPr>
          <p:cNvSpPr txBox="1"/>
          <p:nvPr/>
        </p:nvSpPr>
        <p:spPr>
          <a:xfrm>
            <a:off x="9113605" y="3505065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25B3D41-F03E-68FD-5740-907F0726E97A}"/>
              </a:ext>
            </a:extLst>
          </p:cNvPr>
          <p:cNvSpPr txBox="1"/>
          <p:nvPr/>
        </p:nvSpPr>
        <p:spPr>
          <a:xfrm>
            <a:off x="10077100" y="3497614"/>
            <a:ext cx="5373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2025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9FD6E5FE-528E-B7DE-E305-1343A4C851F3}"/>
              </a:ext>
            </a:extLst>
          </p:cNvPr>
          <p:cNvCxnSpPr>
            <a:cxnSpLocks/>
          </p:cNvCxnSpPr>
          <p:nvPr/>
        </p:nvCxnSpPr>
        <p:spPr>
          <a:xfrm>
            <a:off x="551800" y="2904392"/>
            <a:ext cx="0" cy="1025222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BDF1E070-8F11-A7EB-38B8-C9953C7BDD54}"/>
              </a:ext>
            </a:extLst>
          </p:cNvPr>
          <p:cNvCxnSpPr>
            <a:cxnSpLocks/>
          </p:cNvCxnSpPr>
          <p:nvPr/>
        </p:nvCxnSpPr>
        <p:spPr>
          <a:xfrm>
            <a:off x="2477426" y="3370728"/>
            <a:ext cx="0" cy="1632208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88D914BF-417F-CB3B-9332-47DE8A310926}"/>
              </a:ext>
            </a:extLst>
          </p:cNvPr>
          <p:cNvCxnSpPr>
            <a:cxnSpLocks/>
          </p:cNvCxnSpPr>
          <p:nvPr/>
        </p:nvCxnSpPr>
        <p:spPr>
          <a:xfrm>
            <a:off x="4354991" y="2309232"/>
            <a:ext cx="0" cy="1620382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A36EAD6F-8C57-382E-3CC2-EB5F2EB5650F}"/>
              </a:ext>
            </a:extLst>
          </p:cNvPr>
          <p:cNvCxnSpPr>
            <a:cxnSpLocks/>
          </p:cNvCxnSpPr>
          <p:nvPr/>
        </p:nvCxnSpPr>
        <p:spPr>
          <a:xfrm>
            <a:off x="6255216" y="2309233"/>
            <a:ext cx="0" cy="1620381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A54493F7-3884-29C3-400C-72F71E0D5382}"/>
              </a:ext>
            </a:extLst>
          </p:cNvPr>
          <p:cNvCxnSpPr>
            <a:cxnSpLocks/>
          </p:cNvCxnSpPr>
          <p:nvPr/>
        </p:nvCxnSpPr>
        <p:spPr>
          <a:xfrm>
            <a:off x="8160856" y="2302408"/>
            <a:ext cx="0" cy="1627206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75E8E922-E472-3510-D9DD-31C393F97D79}"/>
              </a:ext>
            </a:extLst>
          </p:cNvPr>
          <p:cNvCxnSpPr>
            <a:cxnSpLocks/>
          </p:cNvCxnSpPr>
          <p:nvPr/>
        </p:nvCxnSpPr>
        <p:spPr>
          <a:xfrm>
            <a:off x="10086482" y="2216901"/>
            <a:ext cx="0" cy="1712713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4204DEBC-EEA4-4F15-4978-1CBD6C04A79E}"/>
              </a:ext>
            </a:extLst>
          </p:cNvPr>
          <p:cNvCxnSpPr>
            <a:cxnSpLocks/>
          </p:cNvCxnSpPr>
          <p:nvPr/>
        </p:nvCxnSpPr>
        <p:spPr>
          <a:xfrm>
            <a:off x="1502234" y="2783062"/>
            <a:ext cx="0" cy="1238044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>
            <a:extLst>
              <a:ext uri="{FF2B5EF4-FFF2-40B4-BE49-F238E27FC236}">
                <a16:creationId xmlns:a16="http://schemas.microsoft.com/office/drawing/2014/main" id="{B9A1AC33-7CE1-B29C-0675-B1A7399CC213}"/>
              </a:ext>
            </a:extLst>
          </p:cNvPr>
          <p:cNvCxnSpPr>
            <a:cxnSpLocks/>
          </p:cNvCxnSpPr>
          <p:nvPr/>
        </p:nvCxnSpPr>
        <p:spPr>
          <a:xfrm>
            <a:off x="3457677" y="3384067"/>
            <a:ext cx="0" cy="1227623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>
            <a:extLst>
              <a:ext uri="{FF2B5EF4-FFF2-40B4-BE49-F238E27FC236}">
                <a16:creationId xmlns:a16="http://schemas.microsoft.com/office/drawing/2014/main" id="{41CA6919-124B-5A7B-AF39-9C6F985A36C7}"/>
              </a:ext>
            </a:extLst>
          </p:cNvPr>
          <p:cNvCxnSpPr>
            <a:cxnSpLocks/>
          </p:cNvCxnSpPr>
          <p:nvPr/>
        </p:nvCxnSpPr>
        <p:spPr>
          <a:xfrm>
            <a:off x="5318232" y="3384067"/>
            <a:ext cx="0" cy="1098051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FF8E405C-9759-0868-5086-5B296ACCBF1C}"/>
              </a:ext>
            </a:extLst>
          </p:cNvPr>
          <p:cNvCxnSpPr>
            <a:cxnSpLocks/>
          </p:cNvCxnSpPr>
          <p:nvPr/>
        </p:nvCxnSpPr>
        <p:spPr>
          <a:xfrm>
            <a:off x="7205650" y="3384067"/>
            <a:ext cx="0" cy="1098050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>
            <a:extLst>
              <a:ext uri="{FF2B5EF4-FFF2-40B4-BE49-F238E27FC236}">
                <a16:creationId xmlns:a16="http://schemas.microsoft.com/office/drawing/2014/main" id="{DD00E50D-D012-1F90-1DDD-9213285B1BED}"/>
              </a:ext>
            </a:extLst>
          </p:cNvPr>
          <p:cNvCxnSpPr>
            <a:cxnSpLocks/>
          </p:cNvCxnSpPr>
          <p:nvPr/>
        </p:nvCxnSpPr>
        <p:spPr>
          <a:xfrm>
            <a:off x="9111290" y="3384067"/>
            <a:ext cx="0" cy="1358219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Immagine che contiene verde, Elementi grafici, Carattere, schermata&#10;&#10;Descrizione generata automaticamente">
            <a:extLst>
              <a:ext uri="{FF2B5EF4-FFF2-40B4-BE49-F238E27FC236}">
                <a16:creationId xmlns:a16="http://schemas.microsoft.com/office/drawing/2014/main" id="{F2023446-7CD9-088B-8CBC-C4098F116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087" y="345269"/>
            <a:ext cx="5994749" cy="1125276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5E11A28C-62B8-493A-46BE-48B35A847C7D}"/>
              </a:ext>
            </a:extLst>
          </p:cNvPr>
          <p:cNvCxnSpPr>
            <a:cxnSpLocks/>
          </p:cNvCxnSpPr>
          <p:nvPr/>
        </p:nvCxnSpPr>
        <p:spPr>
          <a:xfrm flipH="1">
            <a:off x="3186398" y="3100767"/>
            <a:ext cx="120949" cy="91968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274F3051-14F9-DE34-635D-FDE001BDE03D}"/>
              </a:ext>
            </a:extLst>
          </p:cNvPr>
          <p:cNvCxnSpPr>
            <a:cxnSpLocks/>
          </p:cNvCxnSpPr>
          <p:nvPr/>
        </p:nvCxnSpPr>
        <p:spPr>
          <a:xfrm flipH="1">
            <a:off x="4069881" y="3155622"/>
            <a:ext cx="120949" cy="91968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5DF974-05AB-E71D-E58F-B9D9ACDC05BE}"/>
              </a:ext>
            </a:extLst>
          </p:cNvPr>
          <p:cNvSpPr txBox="1"/>
          <p:nvPr/>
        </p:nvSpPr>
        <p:spPr>
          <a:xfrm>
            <a:off x="2503786" y="1973123"/>
            <a:ext cx="1642040" cy="830997"/>
          </a:xfrm>
          <a:prstGeom prst="rect">
            <a:avLst/>
          </a:prstGeom>
          <a:solidFill>
            <a:srgbClr val="A1F2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Nell’ufficio comunicazione entra un profilo dedicato ai social network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7032193D-9897-93E2-27CE-FB766C68B99D}"/>
              </a:ext>
            </a:extLst>
          </p:cNvPr>
          <p:cNvCxnSpPr>
            <a:cxnSpLocks/>
          </p:cNvCxnSpPr>
          <p:nvPr/>
        </p:nvCxnSpPr>
        <p:spPr>
          <a:xfrm>
            <a:off x="4200774" y="1973123"/>
            <a:ext cx="0" cy="1620382"/>
          </a:xfrm>
          <a:prstGeom prst="line">
            <a:avLst/>
          </a:prstGeom>
          <a:ln w="22225">
            <a:solidFill>
              <a:srgbClr val="13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622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1708</Words>
  <Application>Microsoft Macintosh PowerPoint</Application>
  <PresentationFormat>Widescreen</PresentationFormat>
  <Paragraphs>397</Paragraphs>
  <Slides>16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8" baseType="lpstr">
      <vt:lpstr>Aptos</vt:lpstr>
      <vt:lpstr>Aptos Display</vt:lpstr>
      <vt:lpstr>Arial</vt:lpstr>
      <vt:lpstr>Book Antiqua</vt:lpstr>
      <vt:lpstr>Oswald</vt:lpstr>
      <vt:lpstr>Oswald ExtraLight</vt:lpstr>
      <vt:lpstr>Oswald Light</vt:lpstr>
      <vt:lpstr>Roboto</vt:lpstr>
      <vt:lpstr>Roboto Light</vt:lpstr>
      <vt:lpstr>Times New Roman</vt:lpstr>
      <vt:lpstr>Wingdings</vt:lpstr>
      <vt:lpstr>Tema di Office</vt:lpstr>
      <vt:lpstr>La comunicazione  istituzionale all’INFN</vt:lpstr>
      <vt:lpstr>Di che cosa parliamo quando parliamo  di comunicazione istituzionale</vt:lpstr>
      <vt:lpstr>Come eravamo</vt:lpstr>
      <vt:lpstr>Come siamo</vt:lpstr>
      <vt:lpstr>Presentazione standard di PowerPoint</vt:lpstr>
      <vt:lpstr>Comunicazione istituzionale</vt:lpstr>
      <vt:lpstr>Presentazione standard di PowerPoint</vt:lpstr>
      <vt:lpstr>Ufficio stampa e relazioni con i media</vt:lpstr>
      <vt:lpstr>Presentazione standard di PowerPoint</vt:lpstr>
      <vt:lpstr>Presentazione standard di PowerPoint</vt:lpstr>
      <vt:lpstr>Comunicazione istituzionale</vt:lpstr>
      <vt:lpstr>Ufficio stampa</vt:lpstr>
      <vt:lpstr>Social media</vt:lpstr>
      <vt:lpstr>Che cosa ci piacerebbe fare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Francesca Cuicchio</dc:creator>
  <cp:lastModifiedBy>Antonella Varaschin</cp:lastModifiedBy>
  <cp:revision>305</cp:revision>
  <dcterms:created xsi:type="dcterms:W3CDTF">2025-02-19T07:29:19Z</dcterms:created>
  <dcterms:modified xsi:type="dcterms:W3CDTF">2025-03-04T16:54:18Z</dcterms:modified>
</cp:coreProperties>
</file>