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5" r:id="rId5"/>
    <p:sldId id="259" r:id="rId6"/>
    <p:sldId id="260" r:id="rId7"/>
    <p:sldId id="268" r:id="rId8"/>
    <p:sldId id="262" r:id="rId9"/>
    <p:sldId id="263" r:id="rId10"/>
    <p:sldId id="264" r:id="rId11"/>
    <p:sldId id="271" r:id="rId12"/>
    <p:sldId id="266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7" roundtripDataSignature="AMtx7mi+2mIXFKjtneZzvyKqAKJCRnyp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94658"/>
  </p:normalViewPr>
  <p:slideViewPr>
    <p:cSldViewPr snapToGrid="0">
      <p:cViewPr varScale="1">
        <p:scale>
          <a:sx n="116" d="100"/>
          <a:sy n="116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>
          <a:extLst>
            <a:ext uri="{FF2B5EF4-FFF2-40B4-BE49-F238E27FC236}">
              <a16:creationId xmlns:a16="http://schemas.microsoft.com/office/drawing/2014/main" id="{4446F044-6C91-E15B-1C48-9FF192816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>
            <a:extLst>
              <a:ext uri="{FF2B5EF4-FFF2-40B4-BE49-F238E27FC236}">
                <a16:creationId xmlns:a16="http://schemas.microsoft.com/office/drawing/2014/main" id="{6EFBF4A2-11E0-0F19-D31E-BABA484605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:notes">
            <a:extLst>
              <a:ext uri="{FF2B5EF4-FFF2-40B4-BE49-F238E27FC236}">
                <a16:creationId xmlns:a16="http://schemas.microsoft.com/office/drawing/2014/main" id="{62D08303-31C7-D4E1-68EF-569928AD7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804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462b151e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0462b151e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30462b151e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2F98BCBF-7173-5A0C-10AB-7C1B1B2AF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>
            <a:extLst>
              <a:ext uri="{FF2B5EF4-FFF2-40B4-BE49-F238E27FC236}">
                <a16:creationId xmlns:a16="http://schemas.microsoft.com/office/drawing/2014/main" id="{92FC26F7-A435-5BC8-9ACD-C071E61987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>
            <a:extLst>
              <a:ext uri="{FF2B5EF4-FFF2-40B4-BE49-F238E27FC236}">
                <a16:creationId xmlns:a16="http://schemas.microsoft.com/office/drawing/2014/main" id="{A5BC6925-23D3-DD19-72CC-50109066A1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048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3"/>
          <p:cNvPicPr preferRelativeResize="0"/>
          <p:nvPr/>
        </p:nvPicPr>
        <p:blipFill rotWithShape="1">
          <a:blip r:embed="rId2">
            <a:alphaModFix/>
          </a:blip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3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Calibri"/>
              <a:buNone/>
              <a:defRPr sz="45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3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3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04A6BC-C2C2-D8BD-77F6-3416E9A9DC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IT"/>
              <a:t>ETIC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4580D-78FC-2C5B-483A-7EC395332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8A9962E-3EF1-3B44-8058-C50A25BA73FA}" type="slidenum">
              <a:rPr lang="en-IT" smtClean="0"/>
              <a:pPr algn="ctr"/>
              <a:t>‹#›</a:t>
            </a:fld>
            <a:endParaRPr lang="en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5D0C7D-CC96-E07D-073D-DFBA16097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IT"/>
              <a:t>ETIC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F95CE-FB72-142E-FED0-BB936D1D70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8A9962E-3EF1-3B44-8058-C50A25BA73FA}" type="slidenum">
              <a:rPr lang="en-IT" smtClean="0"/>
              <a:pPr algn="ctr"/>
              <a:t>‹#›</a:t>
            </a:fld>
            <a:endParaRPr lang="en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A6205A-9C5A-B3EA-472D-1358F3E90F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IT"/>
              <a:t>ETIC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E925D-1279-789C-B046-F55A333AE1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8A9962E-3EF1-3B44-8058-C50A25BA73FA}" type="slidenum">
              <a:rPr lang="en-IT" smtClean="0"/>
              <a:pPr algn="ctr"/>
              <a:t>‹#›</a:t>
            </a:fld>
            <a:endParaRPr lang="en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9ADC9F-00F0-6DAE-8FA6-DD0C3ED43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IT"/>
              <a:t>ETIC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172973-2258-1950-11F1-37A19F4481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8A9962E-3EF1-3B44-8058-C50A25BA73FA}" type="slidenum">
              <a:rPr lang="en-IT" smtClean="0"/>
              <a:pPr algn="ctr"/>
              <a:t>‹#›</a:t>
            </a:fld>
            <a:endParaRPr lang="en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487FD-013C-4ACD-24A2-976D327C2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IT"/>
              <a:t>ETIC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33463-A7B4-3E05-FC93-435B49426D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8A9962E-3EF1-3B44-8058-C50A25BA73FA}" type="slidenum">
              <a:rPr lang="en-IT" smtClean="0"/>
              <a:pPr algn="ctr"/>
              <a:t>‹#›</a:t>
            </a:fld>
            <a:endParaRPr lang="en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" name="Google Shape;15;p12" descr="A blue and white logo&#10;&#10;Description automatically generated">
            <a:extLst>
              <a:ext uri="{FF2B5EF4-FFF2-40B4-BE49-F238E27FC236}">
                <a16:creationId xmlns:a16="http://schemas.microsoft.com/office/drawing/2014/main" id="{DFD5AFE7-2FA6-FAA5-818F-4745B38FA15F}"/>
              </a:ext>
            </a:extLst>
          </p:cNvPr>
          <p:cNvPicPr preferRelativeResize="0"/>
          <p:nvPr userDrawn="1"/>
        </p:nvPicPr>
        <p:blipFill rotWithShape="1">
          <a:blip r:embed="rId10">
            <a:alphaModFix/>
          </a:blip>
          <a:srcRect t="16048" b="19695"/>
          <a:stretch/>
        </p:blipFill>
        <p:spPr>
          <a:xfrm>
            <a:off x="9718553" y="232973"/>
            <a:ext cx="2037121" cy="70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DA2B820-E29E-F3F9-374D-A3764ED323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9037D-4F31-014B-04C1-E62FFBF81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4301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pPr algn="r"/>
            <a:r>
              <a:rPr lang="en-IT" dirty="0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F046C-6DEA-F389-B9D4-E991DD5D4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pPr algn="ctr"/>
            <a:fld id="{98A9962E-3EF1-3B44-8058-C50A25BA73FA}" type="slidenum">
              <a:rPr lang="en-IT" smtClean="0"/>
              <a:pPr algn="ctr"/>
              <a:t>‹#›</a:t>
            </a:fld>
            <a:endParaRPr lang="en-I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93C2D5-7081-70CD-06C3-9DBE4091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30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28.png"/><Relationship Id="rId5" Type="http://schemas.microsoft.com/office/2007/relationships/media" Target="../media/media3.mov"/><Relationship Id="rId10" Type="http://schemas.openxmlformats.org/officeDocument/2006/relationships/image" Target="../media/image24.png"/><Relationship Id="rId4" Type="http://schemas.microsoft.com/office/2007/relationships/media" Target="../media/media2.mo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Calibri"/>
              <a:buNone/>
            </a:pPr>
            <a:r>
              <a:rPr lang="en-US"/>
              <a:t>ETIC</a:t>
            </a:r>
            <a:br>
              <a:rPr lang="en-US"/>
            </a:br>
            <a:r>
              <a:rPr lang="en-US"/>
              <a:t>INAF-ADONI</a:t>
            </a:r>
            <a:endParaRPr/>
          </a:p>
        </p:txBody>
      </p:sp>
      <p:pic>
        <p:nvPicPr>
          <p:cNvPr id="48" name="Google Shape;48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6" b="26"/>
          <a:stretch/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501" y="1335635"/>
            <a:ext cx="7318524" cy="5018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1"/>
          <p:cNvGrpSpPr/>
          <p:nvPr/>
        </p:nvGrpSpPr>
        <p:grpSpPr>
          <a:xfrm>
            <a:off x="5606774" y="4345351"/>
            <a:ext cx="303415" cy="303520"/>
            <a:chOff x="2685010" y="3926271"/>
            <a:chExt cx="303415" cy="303520"/>
          </a:xfrm>
        </p:grpSpPr>
        <p:sp>
          <p:nvSpPr>
            <p:cNvPr id="51" name="Google Shape;51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Google Shape;54;p1"/>
          <p:cNvSpPr/>
          <p:nvPr/>
        </p:nvSpPr>
        <p:spPr>
          <a:xfrm>
            <a:off x="6377064" y="3848100"/>
            <a:ext cx="2838948" cy="1643905"/>
          </a:xfrm>
          <a:prstGeom prst="wedgeRectCallout">
            <a:avLst>
              <a:gd name="adj1" fmla="val -69541"/>
              <a:gd name="adj2" fmla="val -10235"/>
            </a:avLst>
          </a:prstGeom>
          <a:solidFill>
            <a:srgbClr val="042A5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5050" y="3886197"/>
            <a:ext cx="2840962" cy="15937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"/>
          <p:cNvGrpSpPr/>
          <p:nvPr/>
        </p:nvGrpSpPr>
        <p:grpSpPr>
          <a:xfrm>
            <a:off x="5593979" y="2512649"/>
            <a:ext cx="303415" cy="303520"/>
            <a:chOff x="2685010" y="3926271"/>
            <a:chExt cx="303415" cy="303520"/>
          </a:xfrm>
        </p:grpSpPr>
        <p:sp>
          <p:nvSpPr>
            <p:cNvPr id="58" name="Google Shape;58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1"/>
          <p:cNvGrpSpPr/>
          <p:nvPr/>
        </p:nvGrpSpPr>
        <p:grpSpPr>
          <a:xfrm>
            <a:off x="6825575" y="2254343"/>
            <a:ext cx="303415" cy="303520"/>
            <a:chOff x="2685010" y="3926271"/>
            <a:chExt cx="303415" cy="303520"/>
          </a:xfrm>
        </p:grpSpPr>
        <p:sp>
          <p:nvSpPr>
            <p:cNvPr id="62" name="Google Shape;62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5;p1"/>
          <p:cNvGrpSpPr/>
          <p:nvPr/>
        </p:nvGrpSpPr>
        <p:grpSpPr>
          <a:xfrm>
            <a:off x="6452198" y="2744676"/>
            <a:ext cx="303415" cy="303520"/>
            <a:chOff x="2685010" y="3926271"/>
            <a:chExt cx="303415" cy="303520"/>
          </a:xfrm>
        </p:grpSpPr>
        <p:sp>
          <p:nvSpPr>
            <p:cNvPr id="66" name="Google Shape;66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1"/>
          <p:cNvGrpSpPr/>
          <p:nvPr/>
        </p:nvGrpSpPr>
        <p:grpSpPr>
          <a:xfrm>
            <a:off x="7873531" y="2858140"/>
            <a:ext cx="303415" cy="303520"/>
            <a:chOff x="2685010" y="3926271"/>
            <a:chExt cx="303415" cy="303520"/>
          </a:xfrm>
        </p:grpSpPr>
        <p:sp>
          <p:nvSpPr>
            <p:cNvPr id="70" name="Google Shape;70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1"/>
          <p:cNvGrpSpPr/>
          <p:nvPr/>
        </p:nvGrpSpPr>
        <p:grpSpPr>
          <a:xfrm>
            <a:off x="8452119" y="3373772"/>
            <a:ext cx="303415" cy="303520"/>
            <a:chOff x="2685010" y="3926271"/>
            <a:chExt cx="303415" cy="303520"/>
          </a:xfrm>
        </p:grpSpPr>
        <p:sp>
          <p:nvSpPr>
            <p:cNvPr id="74" name="Google Shape;74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7" name="Google Shape;7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137" y="1355541"/>
            <a:ext cx="1231596" cy="12316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07B5EB97-258A-0555-2D98-36A31FC26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/>
          <a:p>
            <a:r>
              <a:rPr lang="it-IT" dirty="0"/>
              <a:t>A. Riccardi</a:t>
            </a:r>
            <a:br>
              <a:rPr lang="it-IT" dirty="0"/>
            </a:br>
            <a:r>
              <a:rPr lang="it-IT" sz="2000" dirty="0"/>
              <a:t>per conto di ADONI</a:t>
            </a:r>
            <a:endParaRPr lang="it-IT" dirty="0"/>
          </a:p>
        </p:txBody>
      </p:sp>
      <p:pic>
        <p:nvPicPr>
          <p:cNvPr id="3" name="Picture 94">
            <a:extLst>
              <a:ext uri="{FF2B5EF4-FFF2-40B4-BE49-F238E27FC236}">
                <a16:creationId xmlns:a16="http://schemas.microsoft.com/office/drawing/2014/main" id="{620B6B0B-1622-E27C-2394-56EEE8FFF7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9" descr="A machine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59727"/>
            <a:ext cx="77724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 descr="A black machine with a wheel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1838" t="33716" r="29710" b="7459"/>
          <a:stretch/>
        </p:blipFill>
        <p:spPr>
          <a:xfrm>
            <a:off x="2535044" y="5401148"/>
            <a:ext cx="921834" cy="9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 descr="A close-up of several electronic devic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5388" r="21484"/>
          <a:stretch/>
        </p:blipFill>
        <p:spPr>
          <a:xfrm>
            <a:off x="7772400" y="1159727"/>
            <a:ext cx="2880000" cy="30414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9"/>
          <p:cNvCxnSpPr/>
          <p:nvPr/>
        </p:nvCxnSpPr>
        <p:spPr>
          <a:xfrm rot="10800000">
            <a:off x="4326673" y="3429000"/>
            <a:ext cx="2544125" cy="3066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9"/>
          <p:cNvCxnSpPr/>
          <p:nvPr/>
        </p:nvCxnSpPr>
        <p:spPr>
          <a:xfrm rot="10800000">
            <a:off x="2682875" y="3367668"/>
            <a:ext cx="4206063" cy="7589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9"/>
          <p:cNvCxnSpPr/>
          <p:nvPr/>
        </p:nvCxnSpPr>
        <p:spPr>
          <a:xfrm rot="10800000" flipH="1">
            <a:off x="2155902" y="3367668"/>
            <a:ext cx="550127" cy="5872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9"/>
          <p:cNvCxnSpPr/>
          <p:nvPr/>
        </p:nvCxnSpPr>
        <p:spPr>
          <a:xfrm rot="10800000" flipH="1">
            <a:off x="4170556" y="3398334"/>
            <a:ext cx="156117" cy="125544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9"/>
          <p:cNvCxnSpPr/>
          <p:nvPr/>
        </p:nvCxnSpPr>
        <p:spPr>
          <a:xfrm rot="10800000" flipH="1">
            <a:off x="2155902" y="3584575"/>
            <a:ext cx="349173" cy="37039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" name="Google Shape;270;p9"/>
          <p:cNvCxnSpPr/>
          <p:nvPr/>
        </p:nvCxnSpPr>
        <p:spPr>
          <a:xfrm rot="10800000">
            <a:off x="2682874" y="3366119"/>
            <a:ext cx="952501" cy="32215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71" name="Google Shape;271;p9"/>
          <p:cNvCxnSpPr/>
          <p:nvPr/>
        </p:nvCxnSpPr>
        <p:spPr>
          <a:xfrm rot="10800000">
            <a:off x="4276725" y="3398334"/>
            <a:ext cx="2594073" cy="3066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9"/>
          <p:cNvCxnSpPr/>
          <p:nvPr/>
        </p:nvCxnSpPr>
        <p:spPr>
          <a:xfrm flipH="1">
            <a:off x="4276725" y="3396343"/>
            <a:ext cx="9955" cy="4721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9"/>
          <p:cNvCxnSpPr/>
          <p:nvPr/>
        </p:nvCxnSpPr>
        <p:spPr>
          <a:xfrm rot="10800000">
            <a:off x="9027846" y="1561171"/>
            <a:ext cx="297366" cy="264001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4" name="Google Shape;274;p9"/>
          <p:cNvCxnSpPr>
            <a:stCxn id="264" idx="3"/>
          </p:cNvCxnSpPr>
          <p:nvPr/>
        </p:nvCxnSpPr>
        <p:spPr>
          <a:xfrm flipH="1">
            <a:off x="9207900" y="2680454"/>
            <a:ext cx="1444500" cy="114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9"/>
          <p:cNvCxnSpPr/>
          <p:nvPr/>
        </p:nvCxnSpPr>
        <p:spPr>
          <a:xfrm rot="10800000">
            <a:off x="9061997" y="1561169"/>
            <a:ext cx="185156" cy="123407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9"/>
          <p:cNvCxnSpPr/>
          <p:nvPr/>
        </p:nvCxnSpPr>
        <p:spPr>
          <a:xfrm rot="10800000">
            <a:off x="9208047" y="3159149"/>
            <a:ext cx="117165" cy="104203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7" name="Google Shape;277;p9"/>
          <p:cNvCxnSpPr/>
          <p:nvPr/>
        </p:nvCxnSpPr>
        <p:spPr>
          <a:xfrm rot="10800000">
            <a:off x="9061997" y="1619250"/>
            <a:ext cx="146050" cy="121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9"/>
          <p:cNvCxnSpPr/>
          <p:nvPr/>
        </p:nvCxnSpPr>
        <p:spPr>
          <a:xfrm flipH="1">
            <a:off x="9208047" y="2737846"/>
            <a:ext cx="797948" cy="5523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79" name="Google Shape;279;p9"/>
          <p:cNvCxnSpPr/>
          <p:nvPr/>
        </p:nvCxnSpPr>
        <p:spPr>
          <a:xfrm rot="10800000" flipH="1">
            <a:off x="4197302" y="3413667"/>
            <a:ext cx="129371" cy="96582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280" name="Google Shape;280;p9"/>
          <p:cNvSpPr txBox="1"/>
          <p:nvPr/>
        </p:nvSpPr>
        <p:spPr>
          <a:xfrm>
            <a:off x="8036312" y="4415882"/>
            <a:ext cx="394009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Conf3: Heating the glass sample with a 1W-laser @1064. The laser intensity distribution is spatially modulated by the DM deformation.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Absorbing sample @1064nm</a:t>
            </a:r>
            <a:endParaRPr/>
          </a:p>
        </p:txBody>
      </p:sp>
      <p:sp>
        <p:nvSpPr>
          <p:cNvPr id="281" name="Google Shape;281;p9"/>
          <p:cNvSpPr txBox="1"/>
          <p:nvPr/>
        </p:nvSpPr>
        <p:spPr>
          <a:xfrm>
            <a:off x="10679149" y="1293103"/>
            <a:ext cx="145337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SwitchPos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Conf3: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QWL plate @1064nm</a:t>
            </a:r>
            <a:endParaRPr/>
          </a:p>
        </p:txBody>
      </p:sp>
      <p:sp>
        <p:nvSpPr>
          <p:cNvPr id="282" name="Google Shape;282;p9"/>
          <p:cNvSpPr/>
          <p:nvPr/>
        </p:nvSpPr>
        <p:spPr>
          <a:xfrm rot="-3588524">
            <a:off x="1921078" y="4654746"/>
            <a:ext cx="619175" cy="390915"/>
          </a:xfrm>
          <a:custGeom>
            <a:avLst/>
            <a:gdLst/>
            <a:ahLst/>
            <a:cxnLst/>
            <a:rect l="l" t="t" r="r" b="b"/>
            <a:pathLst>
              <a:path w="619175" h="390915" extrusionOk="0">
                <a:moveTo>
                  <a:pt x="0" y="97517"/>
                </a:moveTo>
                <a:lnTo>
                  <a:pt x="329539" y="94473"/>
                </a:lnTo>
                <a:lnTo>
                  <a:pt x="281537" y="0"/>
                </a:lnTo>
                <a:lnTo>
                  <a:pt x="619175" y="183508"/>
                </a:lnTo>
                <a:lnTo>
                  <a:pt x="470097" y="390915"/>
                </a:lnTo>
                <a:lnTo>
                  <a:pt x="418454" y="283868"/>
                </a:lnTo>
                <a:lnTo>
                  <a:pt x="98289" y="296243"/>
                </a:lnTo>
                <a:lnTo>
                  <a:pt x="0" y="97517"/>
                </a:ln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>
          <a:extLst>
            <a:ext uri="{FF2B5EF4-FFF2-40B4-BE49-F238E27FC236}">
              <a16:creationId xmlns:a16="http://schemas.microsoft.com/office/drawing/2014/main" id="{2BF462BB-E037-E5F5-D578-081BBEB3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9" descr="A machine on a table&#10;&#10;Description automatically generated">
            <a:extLst>
              <a:ext uri="{FF2B5EF4-FFF2-40B4-BE49-F238E27FC236}">
                <a16:creationId xmlns:a16="http://schemas.microsoft.com/office/drawing/2014/main" id="{5490C366-C035-A031-FA2B-6289FCD0483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1159727"/>
            <a:ext cx="77724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 descr="A black machine with a wheel&#10;&#10;Description automatically generated with medium confidence">
            <a:extLst>
              <a:ext uri="{FF2B5EF4-FFF2-40B4-BE49-F238E27FC236}">
                <a16:creationId xmlns:a16="http://schemas.microsoft.com/office/drawing/2014/main" id="{E8C650AF-1E6F-83BE-78AE-C539B7EC0D3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1838" t="33716" r="29710" b="7459"/>
          <a:stretch/>
        </p:blipFill>
        <p:spPr>
          <a:xfrm>
            <a:off x="2535044" y="5401148"/>
            <a:ext cx="921834" cy="9401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9">
            <a:extLst>
              <a:ext uri="{FF2B5EF4-FFF2-40B4-BE49-F238E27FC236}">
                <a16:creationId xmlns:a16="http://schemas.microsoft.com/office/drawing/2014/main" id="{84F860C4-1167-476A-47E8-432A4818AAE1}"/>
              </a:ext>
            </a:extLst>
          </p:cNvPr>
          <p:cNvCxnSpPr/>
          <p:nvPr/>
        </p:nvCxnSpPr>
        <p:spPr>
          <a:xfrm rot="10800000">
            <a:off x="4326673" y="3429000"/>
            <a:ext cx="2544125" cy="3066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9">
            <a:extLst>
              <a:ext uri="{FF2B5EF4-FFF2-40B4-BE49-F238E27FC236}">
                <a16:creationId xmlns:a16="http://schemas.microsoft.com/office/drawing/2014/main" id="{D5BF2773-019C-F1C8-69D7-1642393C6D40}"/>
              </a:ext>
            </a:extLst>
          </p:cNvPr>
          <p:cNvCxnSpPr/>
          <p:nvPr/>
        </p:nvCxnSpPr>
        <p:spPr>
          <a:xfrm rot="10800000">
            <a:off x="2682875" y="3367668"/>
            <a:ext cx="4206063" cy="7589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9">
            <a:extLst>
              <a:ext uri="{FF2B5EF4-FFF2-40B4-BE49-F238E27FC236}">
                <a16:creationId xmlns:a16="http://schemas.microsoft.com/office/drawing/2014/main" id="{DE7FEC6C-4848-2790-D804-EBE0E4C47829}"/>
              </a:ext>
            </a:extLst>
          </p:cNvPr>
          <p:cNvCxnSpPr/>
          <p:nvPr/>
        </p:nvCxnSpPr>
        <p:spPr>
          <a:xfrm rot="10800000" flipH="1">
            <a:off x="2155902" y="3367668"/>
            <a:ext cx="550127" cy="5872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9">
            <a:extLst>
              <a:ext uri="{FF2B5EF4-FFF2-40B4-BE49-F238E27FC236}">
                <a16:creationId xmlns:a16="http://schemas.microsoft.com/office/drawing/2014/main" id="{8636DCD2-F702-A0BB-D386-0721471A0589}"/>
              </a:ext>
            </a:extLst>
          </p:cNvPr>
          <p:cNvCxnSpPr/>
          <p:nvPr/>
        </p:nvCxnSpPr>
        <p:spPr>
          <a:xfrm rot="10800000" flipH="1">
            <a:off x="4170556" y="3398334"/>
            <a:ext cx="156117" cy="125544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9">
            <a:extLst>
              <a:ext uri="{FF2B5EF4-FFF2-40B4-BE49-F238E27FC236}">
                <a16:creationId xmlns:a16="http://schemas.microsoft.com/office/drawing/2014/main" id="{FD4D063E-020D-EC84-A02C-2B2AF5918500}"/>
              </a:ext>
            </a:extLst>
          </p:cNvPr>
          <p:cNvCxnSpPr/>
          <p:nvPr/>
        </p:nvCxnSpPr>
        <p:spPr>
          <a:xfrm rot="10800000" flipH="1">
            <a:off x="2155902" y="3584575"/>
            <a:ext cx="349173" cy="37039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" name="Google Shape;270;p9">
            <a:extLst>
              <a:ext uri="{FF2B5EF4-FFF2-40B4-BE49-F238E27FC236}">
                <a16:creationId xmlns:a16="http://schemas.microsoft.com/office/drawing/2014/main" id="{3D1AA53C-691A-35D2-EB26-6EABC1C33F3D}"/>
              </a:ext>
            </a:extLst>
          </p:cNvPr>
          <p:cNvCxnSpPr/>
          <p:nvPr/>
        </p:nvCxnSpPr>
        <p:spPr>
          <a:xfrm rot="10800000">
            <a:off x="2682874" y="3366119"/>
            <a:ext cx="952501" cy="32215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71" name="Google Shape;271;p9">
            <a:extLst>
              <a:ext uri="{FF2B5EF4-FFF2-40B4-BE49-F238E27FC236}">
                <a16:creationId xmlns:a16="http://schemas.microsoft.com/office/drawing/2014/main" id="{3A75A201-6724-46DA-C78D-25149F8AC060}"/>
              </a:ext>
            </a:extLst>
          </p:cNvPr>
          <p:cNvCxnSpPr/>
          <p:nvPr/>
        </p:nvCxnSpPr>
        <p:spPr>
          <a:xfrm rot="10800000">
            <a:off x="4276725" y="3398334"/>
            <a:ext cx="2594073" cy="3066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9">
            <a:extLst>
              <a:ext uri="{FF2B5EF4-FFF2-40B4-BE49-F238E27FC236}">
                <a16:creationId xmlns:a16="http://schemas.microsoft.com/office/drawing/2014/main" id="{C28E1919-10C0-C2B1-F726-260559E4920A}"/>
              </a:ext>
            </a:extLst>
          </p:cNvPr>
          <p:cNvCxnSpPr/>
          <p:nvPr/>
        </p:nvCxnSpPr>
        <p:spPr>
          <a:xfrm flipH="1">
            <a:off x="4276725" y="3396343"/>
            <a:ext cx="9955" cy="4721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9">
            <a:extLst>
              <a:ext uri="{FF2B5EF4-FFF2-40B4-BE49-F238E27FC236}">
                <a16:creationId xmlns:a16="http://schemas.microsoft.com/office/drawing/2014/main" id="{86DB311E-D2D3-8FB9-85C5-B54E2B2951E2}"/>
              </a:ext>
            </a:extLst>
          </p:cNvPr>
          <p:cNvCxnSpPr/>
          <p:nvPr/>
        </p:nvCxnSpPr>
        <p:spPr>
          <a:xfrm rot="10800000" flipH="1">
            <a:off x="4197302" y="3413667"/>
            <a:ext cx="129371" cy="96582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282" name="Google Shape;282;p9">
            <a:extLst>
              <a:ext uri="{FF2B5EF4-FFF2-40B4-BE49-F238E27FC236}">
                <a16:creationId xmlns:a16="http://schemas.microsoft.com/office/drawing/2014/main" id="{AAB344F1-EAEC-0649-5461-2337DC42AB76}"/>
              </a:ext>
            </a:extLst>
          </p:cNvPr>
          <p:cNvSpPr/>
          <p:nvPr/>
        </p:nvSpPr>
        <p:spPr>
          <a:xfrm rot="-3588524">
            <a:off x="1921078" y="4654746"/>
            <a:ext cx="619175" cy="390915"/>
          </a:xfrm>
          <a:custGeom>
            <a:avLst/>
            <a:gdLst/>
            <a:ahLst/>
            <a:cxnLst/>
            <a:rect l="l" t="t" r="r" b="b"/>
            <a:pathLst>
              <a:path w="619175" h="390915" extrusionOk="0">
                <a:moveTo>
                  <a:pt x="0" y="97517"/>
                </a:moveTo>
                <a:lnTo>
                  <a:pt x="329539" y="94473"/>
                </a:lnTo>
                <a:lnTo>
                  <a:pt x="281537" y="0"/>
                </a:lnTo>
                <a:lnTo>
                  <a:pt x="619175" y="183508"/>
                </a:lnTo>
                <a:lnTo>
                  <a:pt x="470097" y="390915"/>
                </a:lnTo>
                <a:lnTo>
                  <a:pt x="418454" y="283868"/>
                </a:lnTo>
                <a:lnTo>
                  <a:pt x="98289" y="296243"/>
                </a:lnTo>
                <a:lnTo>
                  <a:pt x="0" y="97517"/>
                </a:ln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creen Recording 2025-03-16 at 00.38.31">
            <a:hlinkClick r:id="" action="ppaction://media"/>
            <a:extLst>
              <a:ext uri="{FF2B5EF4-FFF2-40B4-BE49-F238E27FC236}">
                <a16:creationId xmlns:a16="http://schemas.microsoft.com/office/drawing/2014/main" id="{734A433C-6069-1EA0-B1FB-D370D9325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9999" y="4066532"/>
            <a:ext cx="2952000" cy="2791468"/>
          </a:xfrm>
          <a:prstGeom prst="rect">
            <a:avLst/>
          </a:prstGeom>
        </p:spPr>
      </p:pic>
      <p:pic>
        <p:nvPicPr>
          <p:cNvPr id="3" name="Screen Recording 2025-03-16 at 00.21.09">
            <a:hlinkClick r:id="" action="ppaction://media"/>
            <a:extLst>
              <a:ext uri="{FF2B5EF4-FFF2-40B4-BE49-F238E27FC236}">
                <a16:creationId xmlns:a16="http://schemas.microsoft.com/office/drawing/2014/main" id="{A8118E00-8314-557E-E63C-50F56322A0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21.5555"/>
                </p14:media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9240000" y="1196041"/>
            <a:ext cx="2952000" cy="2791469"/>
          </a:xfrm>
          <a:prstGeom prst="rect">
            <a:avLst/>
          </a:prstGeom>
        </p:spPr>
      </p:pic>
      <p:pic>
        <p:nvPicPr>
          <p:cNvPr id="4" name="Screen Recording 2025-03-16 at 00.23.05">
            <a:hlinkClick r:id="" action="ppaction://media"/>
            <a:extLst>
              <a:ext uri="{FF2B5EF4-FFF2-40B4-BE49-F238E27FC236}">
                <a16:creationId xmlns:a16="http://schemas.microsoft.com/office/drawing/2014/main" id="{57E12FB6-CD75-A494-B7BD-D7FC9903983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42006" y="4066532"/>
            <a:ext cx="2952000" cy="27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462b151ee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Conclusioni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0041CC-044C-3D72-00ED-5F8BCB356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63753"/>
            <a:ext cx="10515600" cy="4492979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solidFill>
                  <a:schemeClr val="dk1"/>
                </a:solidFill>
              </a:rPr>
              <a:t>AOC: WP3-T018, </a:t>
            </a:r>
            <a:r>
              <a:rPr lang="en-US" sz="2800" dirty="0" err="1">
                <a:solidFill>
                  <a:schemeClr val="dk1"/>
                </a:solidFill>
              </a:rPr>
              <a:t>criostato</a:t>
            </a:r>
            <a:r>
              <a:rPr lang="en-US" sz="2800" dirty="0">
                <a:solidFill>
                  <a:schemeClr val="dk1"/>
                </a:solidFill>
              </a:rPr>
              <a:t> a </a:t>
            </a:r>
            <a:r>
              <a:rPr lang="en-US" sz="2800" dirty="0" err="1">
                <a:solidFill>
                  <a:schemeClr val="dk1"/>
                </a:solidFill>
              </a:rPr>
              <a:t>ciclo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chiuso</a:t>
            </a:r>
            <a:r>
              <a:rPr lang="en-US" sz="2800" dirty="0">
                <a:solidFill>
                  <a:schemeClr val="dk1"/>
                </a:solidFill>
              </a:rPr>
              <a:t>. Deliverable </a:t>
            </a:r>
            <a:r>
              <a:rPr lang="en-US" sz="2800" dirty="0" err="1">
                <a:solidFill>
                  <a:schemeClr val="dk1"/>
                </a:solidFill>
              </a:rPr>
              <a:t>consegnato</a:t>
            </a:r>
            <a:r>
              <a:rPr lang="en-US" sz="2800" dirty="0">
                <a:solidFill>
                  <a:schemeClr val="dk1"/>
                </a:solidFill>
              </a:rPr>
              <a:t> e task </a:t>
            </a:r>
            <a:r>
              <a:rPr lang="en-US" sz="2800" dirty="0" err="1">
                <a:solidFill>
                  <a:schemeClr val="dk1"/>
                </a:solidFill>
              </a:rPr>
              <a:t>rendicontato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</a:p>
          <a:p>
            <a:r>
              <a:rPr lang="en-US" sz="2800" dirty="0">
                <a:solidFill>
                  <a:schemeClr val="dk1"/>
                </a:solidFill>
              </a:rPr>
              <a:t>ADONI: WP2-T043 (DM) e T044 (</a:t>
            </a:r>
            <a:r>
              <a:rPr lang="en-US" sz="2800" dirty="0" err="1">
                <a:solidFill>
                  <a:schemeClr val="dk1"/>
                </a:solidFill>
              </a:rPr>
              <a:t>Interferometro</a:t>
            </a:r>
            <a:r>
              <a:rPr lang="en-US" sz="2800" dirty="0">
                <a:solidFill>
                  <a:schemeClr val="dk1"/>
                </a:solidFill>
              </a:rPr>
              <a:t>). Deliverable </a:t>
            </a:r>
            <a:r>
              <a:rPr lang="en-US" sz="2800" dirty="0" err="1">
                <a:solidFill>
                  <a:schemeClr val="dk1"/>
                </a:solidFill>
              </a:rPr>
              <a:t>consegnati</a:t>
            </a:r>
            <a:r>
              <a:rPr lang="en-US" sz="2800" dirty="0">
                <a:solidFill>
                  <a:schemeClr val="dk1"/>
                </a:solidFill>
              </a:rPr>
              <a:t> e task </a:t>
            </a:r>
            <a:r>
              <a:rPr lang="en-US" sz="2800" dirty="0" err="1">
                <a:solidFill>
                  <a:schemeClr val="dk1"/>
                </a:solidFill>
              </a:rPr>
              <a:t>rendicontati</a:t>
            </a:r>
            <a:endParaRPr lang="en-US" sz="2800" dirty="0">
              <a:solidFill>
                <a:schemeClr val="dk1"/>
              </a:solidFill>
            </a:endParaRPr>
          </a:p>
          <a:p>
            <a:pPr marL="50800" indent="0">
              <a:buNone/>
            </a:pPr>
            <a:endParaRPr lang="en-US" dirty="0"/>
          </a:p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ADONI: WP2-T045 (MAIV): I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dedicato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studio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della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correzione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adattiva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acquisiti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collaudati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sul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banco ad Arcetri. Tutto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l’hardware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rendicontato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1 TD con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scadenza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Ago25.</a:t>
            </a:r>
          </a:p>
          <a:p>
            <a:endParaRPr lang="en-US" dirty="0"/>
          </a:p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Arcetri: Il banco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attualmente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integrazione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allineamento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secondo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tempi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previsti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dal proposal PNRR (06/2025).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Inaugurazione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fissata</a:t>
            </a:r>
            <a:r>
              <a:rPr lang="en-US" sz="2800" dirty="0">
                <a:solidFill>
                  <a:schemeClr val="dk1"/>
                </a:solidFill>
              </a:rPr>
              <a:t> il 13 Maggio</a:t>
            </a:r>
          </a:p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capire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possibile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trovare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fondi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estendere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TD da Ago25 a fine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(Dic25)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/>
          <p:nvPr/>
        </p:nvSpPr>
        <p:spPr>
          <a:xfrm>
            <a:off x="8530200" y="1194500"/>
            <a:ext cx="3519618" cy="5113648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3525251" y="1187164"/>
            <a:ext cx="4851706" cy="5113648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65341" y="1187164"/>
            <a:ext cx="3105685" cy="5113648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344835" y="3177425"/>
            <a:ext cx="29467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Operative Unit (OU) for ETIC: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INAF-ADONI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(Scheda INAF: ETIC-ADONI)</a:t>
            </a:r>
            <a:endParaRPr/>
          </a:p>
        </p:txBody>
      </p:sp>
      <p:sp>
        <p:nvSpPr>
          <p:cNvPr id="86" name="Google Shape;86;p2"/>
          <p:cNvSpPr txBox="1"/>
          <p:nvPr/>
        </p:nvSpPr>
        <p:spPr>
          <a:xfrm>
            <a:off x="3490777" y="2865306"/>
            <a:ext cx="49482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Einstein Telescope Infrastructure Consortium</a:t>
            </a:r>
            <a:b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PNRR MISSIONE 4, COMPONENTE 2, INVESTIMENTO 3.1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Applicant: INFN,  INAF: Co-applicant</a:t>
            </a:r>
            <a:endParaRPr/>
          </a:p>
        </p:txBody>
      </p:sp>
      <p:sp>
        <p:nvSpPr>
          <p:cNvPr id="87" name="Google Shape;87;p2"/>
          <p:cNvSpPr txBox="1"/>
          <p:nvPr/>
        </p:nvSpPr>
        <p:spPr>
          <a:xfrm>
            <a:off x="4334129" y="4636170"/>
            <a:ext cx="3333413" cy="646331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WP2: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Optics, Electronics and Photonics</a:t>
            </a:r>
            <a:endParaRPr/>
          </a:p>
        </p:txBody>
      </p:sp>
      <p:sp>
        <p:nvSpPr>
          <p:cNvPr id="88" name="Google Shape;88;p2"/>
          <p:cNvSpPr txBox="1"/>
          <p:nvPr/>
        </p:nvSpPr>
        <p:spPr>
          <a:xfrm>
            <a:off x="4779538" y="5586859"/>
            <a:ext cx="2442593" cy="64633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WP3: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Vacuum and Cryogenics</a:t>
            </a:r>
            <a:endParaRPr/>
          </a:p>
        </p:txBody>
      </p:sp>
      <p:grpSp>
        <p:nvGrpSpPr>
          <p:cNvPr id="89" name="Google Shape;89;p2"/>
          <p:cNvGrpSpPr/>
          <p:nvPr/>
        </p:nvGrpSpPr>
        <p:grpSpPr>
          <a:xfrm>
            <a:off x="4803196" y="1257816"/>
            <a:ext cx="2412584" cy="1654403"/>
            <a:chOff x="4381501" y="1335635"/>
            <a:chExt cx="7318524" cy="5018598"/>
          </a:xfrm>
        </p:grpSpPr>
        <p:pic>
          <p:nvPicPr>
            <p:cNvPr id="90" name="Google Shape;9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81501" y="1335635"/>
              <a:ext cx="7318524" cy="50185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2"/>
            <p:cNvGrpSpPr/>
            <p:nvPr/>
          </p:nvGrpSpPr>
          <p:grpSpPr>
            <a:xfrm>
              <a:off x="5606774" y="4345351"/>
              <a:ext cx="303415" cy="303520"/>
              <a:chOff x="2685010" y="3926271"/>
              <a:chExt cx="303415" cy="303520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2685010" y="3926271"/>
                <a:ext cx="303415" cy="303520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731993" y="3971365"/>
                <a:ext cx="192741" cy="203947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780607" y="4021975"/>
                <a:ext cx="96982" cy="96980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95;p2"/>
            <p:cNvSpPr/>
            <p:nvPr/>
          </p:nvSpPr>
          <p:spPr>
            <a:xfrm>
              <a:off x="6377064" y="3848100"/>
              <a:ext cx="2838948" cy="1643905"/>
            </a:xfrm>
            <a:prstGeom prst="wedgeRectCallout">
              <a:avLst>
                <a:gd name="adj1" fmla="val -69541"/>
                <a:gd name="adj2" fmla="val -10235"/>
              </a:avLst>
            </a:prstGeom>
            <a:solidFill>
              <a:srgbClr val="042A5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75050" y="3886197"/>
              <a:ext cx="2840962" cy="15937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 descr="A logo with a white letter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3215" y="1367797"/>
            <a:ext cx="2753588" cy="145401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8955925" y="5555913"/>
            <a:ext cx="2663806" cy="64633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Vacuum and Cryogenics &gt; </a:t>
            </a:r>
            <a:b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Pipe-arm vacuum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8683767" y="3980308"/>
            <a:ext cx="31908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ISB (instrument Science Board):</a:t>
            </a:r>
            <a:endParaRPr/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 t="5264" b="7770"/>
          <a:stretch/>
        </p:blipFill>
        <p:spPr>
          <a:xfrm>
            <a:off x="983325" y="1314317"/>
            <a:ext cx="1666921" cy="144965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701080" y="4649860"/>
            <a:ext cx="3173497" cy="64633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Optics &gt; </a:t>
            </a:r>
            <a:b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Wave-front sensing and control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9438307" y="2884414"/>
            <a:ext cx="19319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Collaboration</a:t>
            </a: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1086427" y="5742117"/>
            <a:ext cx="1302572" cy="491073"/>
            <a:chOff x="1082142" y="5701970"/>
            <a:chExt cx="1302572" cy="491073"/>
          </a:xfrm>
        </p:grpSpPr>
        <p:sp>
          <p:nvSpPr>
            <p:cNvPr id="109" name="Google Shape;109;p2"/>
            <p:cNvSpPr/>
            <p:nvPr/>
          </p:nvSpPr>
          <p:spPr>
            <a:xfrm>
              <a:off x="1082142" y="5701970"/>
              <a:ext cx="1302572" cy="4910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6B51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1202799" y="5762840"/>
              <a:ext cx="11246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INAF-OAC</a:t>
              </a:r>
              <a:endParaRPr/>
            </a:p>
          </p:txBody>
        </p:sp>
      </p:grpSp>
      <p:sp>
        <p:nvSpPr>
          <p:cNvPr id="111" name="Google Shape;111;p2"/>
          <p:cNvSpPr txBox="1"/>
          <p:nvPr/>
        </p:nvSpPr>
        <p:spPr>
          <a:xfrm>
            <a:off x="3598127" y="3649749"/>
            <a:ext cx="46760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Co-applicant (INAF) PI: E. Cappellaro (AOPd)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contact point: S. Esposito (OAA/ADONI) </a:t>
            </a: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2537461" y="4782208"/>
            <a:ext cx="1855678" cy="2171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533340" y="5879079"/>
            <a:ext cx="2328591" cy="2171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7692442" y="4744000"/>
            <a:ext cx="1094720" cy="2171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7375374" y="5873842"/>
            <a:ext cx="1649679" cy="2171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5643041" y="1332211"/>
            <a:ext cx="7328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ETIC</a:t>
            </a:r>
            <a:endParaRPr/>
          </a:p>
        </p:txBody>
      </p:sp>
      <p:sp>
        <p:nvSpPr>
          <p:cNvPr id="117" name="Google Shape;117;p2"/>
          <p:cNvSpPr txBox="1"/>
          <p:nvPr/>
        </p:nvSpPr>
        <p:spPr>
          <a:xfrm>
            <a:off x="3827276" y="4257452"/>
            <a:ext cx="4246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Total funds for INAF-ADONI in ETIC: 407 k€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72007D-4CE1-5EFE-0A29-A912B7375D2D}"/>
              </a:ext>
            </a:extLst>
          </p:cNvPr>
          <p:cNvGrpSpPr/>
          <p:nvPr/>
        </p:nvGrpSpPr>
        <p:grpSpPr>
          <a:xfrm>
            <a:off x="1091323" y="4100720"/>
            <a:ext cx="1302572" cy="1340118"/>
            <a:chOff x="1091323" y="4100720"/>
            <a:chExt cx="1302572" cy="1340118"/>
          </a:xfrm>
        </p:grpSpPr>
        <p:sp>
          <p:nvSpPr>
            <p:cNvPr id="104" name="Google Shape;104;p2"/>
            <p:cNvSpPr/>
            <p:nvPr/>
          </p:nvSpPr>
          <p:spPr>
            <a:xfrm>
              <a:off x="1091323" y="4100720"/>
              <a:ext cx="1302572" cy="1340118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6B51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F0F3BA6-62D0-2CC7-4E6B-1896A260062F}"/>
                </a:ext>
              </a:extLst>
            </p:cNvPr>
            <p:cNvGrpSpPr/>
            <p:nvPr/>
          </p:nvGrpSpPr>
          <p:grpSpPr>
            <a:xfrm>
              <a:off x="1108409" y="4145476"/>
              <a:ext cx="1268400" cy="1250606"/>
              <a:chOff x="1140141" y="4152907"/>
              <a:chExt cx="1268400" cy="1250606"/>
            </a:xfrm>
          </p:grpSpPr>
          <p:sp>
            <p:nvSpPr>
              <p:cNvPr id="105" name="Google Shape;105;p2"/>
              <p:cNvSpPr txBox="1"/>
              <p:nvPr/>
            </p:nvSpPr>
            <p:spPr>
              <a:xfrm>
                <a:off x="1201941" y="4152907"/>
                <a:ext cx="1144800" cy="369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INAF-OAA</a:t>
                </a:r>
                <a:endParaRPr dirty="0"/>
              </a:p>
            </p:txBody>
          </p:sp>
          <p:sp>
            <p:nvSpPr>
              <p:cNvPr id="106" name="Google Shape;106;p2"/>
              <p:cNvSpPr txBox="1"/>
              <p:nvPr/>
            </p:nvSpPr>
            <p:spPr>
              <a:xfrm>
                <a:off x="1149591" y="4446676"/>
                <a:ext cx="1249500" cy="369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INAF-</a:t>
                </a:r>
                <a:r>
                  <a:rPr lang="en-US" sz="1800" b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OAPd</a:t>
                </a:r>
                <a:endParaRPr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"/>
              <p:cNvSpPr txBox="1"/>
              <p:nvPr/>
            </p:nvSpPr>
            <p:spPr>
              <a:xfrm>
                <a:off x="1140141" y="4740445"/>
                <a:ext cx="1268400" cy="369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INAF-</a:t>
                </a:r>
                <a:r>
                  <a:rPr lang="en-US" sz="1800" b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OAAb</a:t>
                </a:r>
                <a:endParaRPr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 txBox="1"/>
              <p:nvPr/>
            </p:nvSpPr>
            <p:spPr>
              <a:xfrm>
                <a:off x="1140141" y="5034213"/>
                <a:ext cx="1268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INAF-</a:t>
                </a:r>
                <a:r>
                  <a:rPr lang="en-US" sz="1800" b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OABr</a:t>
                </a:r>
                <a:endParaRPr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/>
          <p:nvPr/>
        </p:nvSpPr>
        <p:spPr>
          <a:xfrm>
            <a:off x="144616" y="1836600"/>
            <a:ext cx="5621154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WP2_T043: ADONI-</a:t>
            </a:r>
            <a:r>
              <a:rPr lang="en-US" sz="1800" b="1" dirty="0" err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actpath</a:t>
            </a:r>
            <a:endParaRPr sz="1800" b="1" dirty="0">
              <a:solidFill>
                <a:srgbClr val="B27F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WP2_T044: ADONI-</a:t>
            </a:r>
            <a:r>
              <a:rPr lang="en-US" sz="1800" b="1" dirty="0" err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visPath</a:t>
            </a:r>
            <a:endParaRPr sz="1800" b="1" dirty="0">
              <a:solidFill>
                <a:srgbClr val="B27F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WP2_T045: ADONI-</a:t>
            </a:r>
            <a:r>
              <a:rPr lang="en-US" sz="1800" b="1" dirty="0" err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mainAIV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INAF-OAA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Armando Riccardi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Runa Briguglio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Ciro Del Vecchio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Fabio Rossi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Tommaso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Lapucci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OAA:  </a:t>
            </a:r>
            <a:r>
              <a:rPr lang="en-US" sz="16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ETIC-funded </a:t>
            </a:r>
            <a:r>
              <a:rPr lang="en-US" sz="1600" u="sng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fino</a:t>
            </a:r>
            <a:r>
              <a:rPr lang="en-US" sz="16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ad Ago25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Simone Lombardi (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UniPD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ETIC-funded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OAPd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Jacopo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Farinato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OABr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Andrea Bianco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OAAb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Gianluca Di Rico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Ivan Di Antonio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Angelo Valentini </a:t>
            </a:r>
            <a:endParaRPr dirty="0"/>
          </a:p>
        </p:txBody>
      </p:sp>
      <p:sp>
        <p:nvSpPr>
          <p:cNvPr id="124" name="Google Shape;124;p3"/>
          <p:cNvSpPr txBox="1">
            <a:spLocks noGrp="1"/>
          </p:cNvSpPr>
          <p:nvPr>
            <p:ph type="sldNum" idx="11"/>
          </p:nvPr>
        </p:nvSpPr>
        <p:spPr>
          <a:xfrm>
            <a:off x="11328400" y="6004073"/>
            <a:ext cx="809523" cy="29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3709727" y="2171082"/>
            <a:ext cx="604192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WP3_T018: CALATIA-hydrocarbon_analysis</a:t>
            </a:r>
            <a:endParaRPr sz="1800" b="1">
              <a:solidFill>
                <a:srgbClr val="B27F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INAF-OANa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Vito Mennella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Aniello Grado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Francesca Giudice (PhD Univ. Federico II Napoli: </a:t>
            </a:r>
            <a:r>
              <a:rPr lang="en-US" sz="16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ETIC-funded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392" y="874454"/>
            <a:ext cx="1165297" cy="116532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7129346" y="1227223"/>
            <a:ext cx="48592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 PI: </a:t>
            </a: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 Cappellaro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(AOPd)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contact point: </a:t>
            </a: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Esposito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(OAA-ADONI) 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5275950" y="4057656"/>
            <a:ext cx="60045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of 16 persons in 5 INAF-Observatories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(including 1 TD + 2 PhD ETIC-funded full-time)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2006853" y="1411889"/>
            <a:ext cx="56211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Team – INAF-ADONI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ED5AFC-4765-B9ED-50B9-066D4076819C}"/>
              </a:ext>
            </a:extLst>
          </p:cNvPr>
          <p:cNvSpPr txBox="1"/>
          <p:nvPr/>
        </p:nvSpPr>
        <p:spPr>
          <a:xfrm>
            <a:off x="5364252" y="5184501"/>
            <a:ext cx="5827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TD </a:t>
            </a:r>
            <a:r>
              <a:rPr lang="en-US" b="1" dirty="0" err="1"/>
              <a:t>fino</a:t>
            </a:r>
            <a:r>
              <a:rPr lang="en-US" b="1" dirty="0"/>
              <a:t> a Ago25 </a:t>
            </a:r>
            <a:r>
              <a:rPr lang="en-US" b="1" dirty="0" err="1"/>
              <a:t>incluso</a:t>
            </a:r>
            <a:r>
              <a:rPr lang="en-US" b="1" dirty="0"/>
              <a:t>, non </a:t>
            </a:r>
            <a:r>
              <a:rPr lang="en-US" b="1" dirty="0" err="1"/>
              <a:t>abbiamo</a:t>
            </a:r>
            <a:r>
              <a:rPr lang="en-US" b="1" dirty="0"/>
              <a:t> </a:t>
            </a:r>
            <a:r>
              <a:rPr lang="en-US" b="1" dirty="0" err="1"/>
              <a:t>residui</a:t>
            </a:r>
            <a:r>
              <a:rPr lang="en-US" b="1" dirty="0"/>
              <a:t> per </a:t>
            </a:r>
            <a:r>
              <a:rPr lang="en-US" b="1" dirty="0" err="1"/>
              <a:t>estendere</a:t>
            </a:r>
            <a:r>
              <a:rPr lang="en-US" b="1" dirty="0"/>
              <a:t> il </a:t>
            </a:r>
            <a:r>
              <a:rPr lang="en-US" b="1" dirty="0" err="1"/>
              <a:t>contratto</a:t>
            </a:r>
            <a:r>
              <a:rPr lang="en-US" b="1" dirty="0"/>
              <a:t> al 31/12/25 (</a:t>
            </a:r>
            <a:r>
              <a:rPr lang="en-US" b="1" dirty="0" err="1"/>
              <a:t>residui</a:t>
            </a:r>
            <a:r>
              <a:rPr lang="en-US" b="1" dirty="0"/>
              <a:t> da </a:t>
            </a:r>
            <a:r>
              <a:rPr lang="en-US" b="1" dirty="0" err="1"/>
              <a:t>Strumentazione</a:t>
            </a:r>
            <a:r>
              <a:rPr lang="en-US" b="1" dirty="0"/>
              <a:t> solo 1200€), </a:t>
            </a:r>
            <a:r>
              <a:rPr lang="en-US" b="1" dirty="0" err="1"/>
              <a:t>esistono</a:t>
            </a:r>
            <a:r>
              <a:rPr lang="en-US" b="1" dirty="0"/>
              <a:t> </a:t>
            </a:r>
            <a:r>
              <a:rPr lang="en-US" b="1" dirty="0" err="1"/>
              <a:t>fondi</a:t>
            </a:r>
            <a:r>
              <a:rPr lang="en-US" b="1" dirty="0"/>
              <a:t> da </a:t>
            </a:r>
            <a:r>
              <a:rPr lang="en-US" b="1" dirty="0" err="1"/>
              <a:t>poter</a:t>
            </a:r>
            <a:r>
              <a:rPr lang="en-US" b="1" dirty="0"/>
              <a:t> </a:t>
            </a:r>
            <a:r>
              <a:rPr lang="en-US" b="1" dirty="0" err="1"/>
              <a:t>trasferire</a:t>
            </a:r>
            <a:r>
              <a:rPr lang="en-US" b="1" dirty="0"/>
              <a:t> </a:t>
            </a:r>
            <a:r>
              <a:rPr lang="en-US" b="1" dirty="0" err="1"/>
              <a:t>allo</a:t>
            </a:r>
            <a:r>
              <a:rPr lang="en-US" b="1" dirty="0"/>
              <a:t> </a:t>
            </a:r>
            <a:r>
              <a:rPr lang="en-US" b="1" dirty="0" err="1"/>
              <a:t>scopo</a:t>
            </a:r>
            <a:r>
              <a:rPr lang="en-US" b="1" dirty="0"/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"/>
          <p:cNvSpPr/>
          <p:nvPr/>
        </p:nvSpPr>
        <p:spPr>
          <a:xfrm>
            <a:off x="5172054" y="2679685"/>
            <a:ext cx="3437690" cy="1527504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 bench AIV</a:t>
            </a:r>
            <a:endParaRPr/>
          </a:p>
        </p:txBody>
      </p:sp>
      <p:sp>
        <p:nvSpPr>
          <p:cNvPr id="288" name="Google Shape;288;p10"/>
          <p:cNvSpPr txBox="1"/>
          <p:nvPr/>
        </p:nvSpPr>
        <p:spPr>
          <a:xfrm>
            <a:off x="474846" y="1396613"/>
            <a:ext cx="112423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Stato delle attività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11328400" y="6004073"/>
            <a:ext cx="809523" cy="29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0"/>
          <p:cNvSpPr txBox="1"/>
          <p:nvPr/>
        </p:nvSpPr>
        <p:spPr>
          <a:xfrm>
            <a:off x="-102157" y="2327077"/>
            <a:ext cx="29281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WP2-T043 – ADONI-ActPath</a:t>
            </a:r>
            <a:endParaRPr sz="18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-203414" y="2979733"/>
            <a:ext cx="29281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WP2-T044 – ADONI-VisPath</a:t>
            </a:r>
            <a:endParaRPr sz="1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-143254" y="3599278"/>
            <a:ext cx="29281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WP2-T045 – ADONI-MainAIV</a:t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0"/>
          <p:cNvSpPr txBox="1"/>
          <p:nvPr/>
        </p:nvSpPr>
        <p:spPr>
          <a:xfrm>
            <a:off x="-41095" y="5395692"/>
            <a:ext cx="43048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WP3-T018 – CALATIA-hydrocarbon_analysis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0"/>
          <p:cNvSpPr/>
          <p:nvPr/>
        </p:nvSpPr>
        <p:spPr>
          <a:xfrm>
            <a:off x="679074" y="2683367"/>
            <a:ext cx="4694309" cy="277404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procurement of DM</a:t>
            </a:r>
            <a:endParaRPr/>
          </a:p>
        </p:txBody>
      </p:sp>
      <p:sp>
        <p:nvSpPr>
          <p:cNvPr id="295" name="Google Shape;295;p10"/>
          <p:cNvSpPr txBox="1"/>
          <p:nvPr/>
        </p:nvSpPr>
        <p:spPr>
          <a:xfrm>
            <a:off x="5387517" y="1199019"/>
            <a:ext cx="5129609" cy="646331"/>
          </a:xfrm>
          <a:prstGeom prst="rect">
            <a:avLst/>
          </a:prstGeom>
          <a:noFill/>
          <a:ln w="762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Deliverable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T043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Procurement of Actuation Channel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CLOSED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Jan24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(ALPAO DM-97) –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Accounted in B07</a:t>
            </a:r>
            <a:endParaRPr b="1" dirty="0"/>
          </a:p>
        </p:txBody>
      </p:sp>
      <p:sp>
        <p:nvSpPr>
          <p:cNvPr id="296" name="Google Shape;296;p10"/>
          <p:cNvSpPr txBox="1"/>
          <p:nvPr/>
        </p:nvSpPr>
        <p:spPr>
          <a:xfrm>
            <a:off x="5373384" y="1955523"/>
            <a:ext cx="6673053" cy="646331"/>
          </a:xfrm>
          <a:prstGeom prst="rect">
            <a:avLst/>
          </a:prstGeom>
          <a:noFill/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Deliverable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T044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Lab acceptance of purchased interferometer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CLOSED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Apr24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(4”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AccuFiz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Interferometer) –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Accounted in B09</a:t>
            </a:r>
            <a:endParaRPr b="1" dirty="0"/>
          </a:p>
        </p:txBody>
      </p:sp>
      <p:sp>
        <p:nvSpPr>
          <p:cNvPr id="297" name="Google Shape;297;p10"/>
          <p:cNvSpPr txBox="1"/>
          <p:nvPr/>
        </p:nvSpPr>
        <p:spPr>
          <a:xfrm>
            <a:off x="8609744" y="2712335"/>
            <a:ext cx="3545811" cy="1446509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Deliverable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T045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Test of functionality of full system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Plan: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Jun25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no delay foreseen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 up to Aug25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rgbClr val="FF0000"/>
                </a:solidFill>
              </a:rPr>
              <a:t>Inaugurazione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0000"/>
                </a:solidFill>
              </a:rPr>
              <a:t>Lab</a:t>
            </a:r>
            <a:r>
              <a:rPr lang="it-IT" sz="1600" dirty="0"/>
              <a:t>: </a:t>
            </a:r>
            <a:r>
              <a:rPr lang="it-IT" sz="1600" b="1" dirty="0"/>
              <a:t>13/05/2025</a:t>
            </a:r>
            <a:endParaRPr sz="1600" b="1" dirty="0"/>
          </a:p>
        </p:txBody>
      </p:sp>
      <p:sp>
        <p:nvSpPr>
          <p:cNvPr id="298" name="Google Shape;298;p10"/>
          <p:cNvSpPr txBox="1"/>
          <p:nvPr/>
        </p:nvSpPr>
        <p:spPr>
          <a:xfrm>
            <a:off x="6842589" y="5647416"/>
            <a:ext cx="5203848" cy="646331"/>
          </a:xfrm>
          <a:prstGeom prst="rect">
            <a:avLst/>
          </a:prstGeom>
          <a:noFill/>
          <a:ln w="762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Deliverable T018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Delivery parcels and Tech Report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CLOSED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Mar24 – Accounted in B09</a:t>
            </a:r>
            <a:endParaRPr dirty="0"/>
          </a:p>
        </p:txBody>
      </p:sp>
      <p:sp>
        <p:nvSpPr>
          <p:cNvPr id="299" name="Google Shape;299;p10"/>
          <p:cNvSpPr/>
          <p:nvPr/>
        </p:nvSpPr>
        <p:spPr>
          <a:xfrm>
            <a:off x="677060" y="3337665"/>
            <a:ext cx="4694309" cy="277404"/>
          </a:xfrm>
          <a:prstGeom prst="homePlate">
            <a:avLst>
              <a:gd name="adj" fmla="val 50000"/>
            </a:avLst>
          </a:prstGeom>
          <a:solidFill>
            <a:srgbClr val="92D05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procurement of interferometer</a:t>
            </a:r>
            <a:endParaRPr/>
          </a:p>
        </p:txBody>
      </p:sp>
      <p:sp>
        <p:nvSpPr>
          <p:cNvPr id="300" name="Google Shape;300;p10"/>
          <p:cNvSpPr/>
          <p:nvPr/>
        </p:nvSpPr>
        <p:spPr>
          <a:xfrm>
            <a:off x="677061" y="3929785"/>
            <a:ext cx="4694308" cy="277404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procurement of optics, mech and tools</a:t>
            </a:r>
            <a:endParaRPr/>
          </a:p>
        </p:txBody>
      </p:sp>
      <p:sp>
        <p:nvSpPr>
          <p:cNvPr id="301" name="Google Shape;301;p10"/>
          <p:cNvSpPr txBox="1"/>
          <p:nvPr/>
        </p:nvSpPr>
        <p:spPr>
          <a:xfrm>
            <a:off x="5371369" y="4287832"/>
            <a:ext cx="6675068" cy="1200288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Procurement of </a:t>
            </a:r>
            <a:r>
              <a:rPr lang="en-US" sz="18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optomech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and lab tools: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CLOSED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Mar24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VIS/IR camera + Lasers + Samples (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Accounted: B08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CLOSED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Feb24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Thermal Camera (FLIR)                     (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Accounted: B08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      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CLOSED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Apr24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Optomech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(Thorlabs)                  (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Accounted: B08/09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302" name="Google Shape;302;p10"/>
          <p:cNvSpPr/>
          <p:nvPr/>
        </p:nvSpPr>
        <p:spPr>
          <a:xfrm>
            <a:off x="677060" y="5748332"/>
            <a:ext cx="5760911" cy="47651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Procurement of Cryostat</a:t>
            </a:r>
            <a:endParaRPr/>
          </a:p>
        </p:txBody>
      </p:sp>
      <p:sp>
        <p:nvSpPr>
          <p:cNvPr id="303" name="Google Shape;303;p10"/>
          <p:cNvSpPr txBox="1"/>
          <p:nvPr/>
        </p:nvSpPr>
        <p:spPr>
          <a:xfrm>
            <a:off x="4686595" y="1341339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OAPd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0"/>
          <p:cNvSpPr txBox="1"/>
          <p:nvPr/>
        </p:nvSpPr>
        <p:spPr>
          <a:xfrm>
            <a:off x="4800346" y="2050182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OAA</a:t>
            </a:r>
            <a:endParaRPr/>
          </a:p>
        </p:txBody>
      </p:sp>
      <p:sp>
        <p:nvSpPr>
          <p:cNvPr id="305" name="Google Shape;305;p10"/>
          <p:cNvSpPr txBox="1"/>
          <p:nvPr/>
        </p:nvSpPr>
        <p:spPr>
          <a:xfrm>
            <a:off x="4714150" y="4559829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OABr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4714149" y="5096472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OAA</a:t>
            </a:r>
            <a:endParaRPr/>
          </a:p>
        </p:txBody>
      </p:sp>
      <p:sp>
        <p:nvSpPr>
          <p:cNvPr id="307" name="Google Shape;307;p10"/>
          <p:cNvSpPr txBox="1"/>
          <p:nvPr/>
        </p:nvSpPr>
        <p:spPr>
          <a:xfrm>
            <a:off x="4714149" y="4813944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OABr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0"/>
          <p:cNvSpPr txBox="1"/>
          <p:nvPr/>
        </p:nvSpPr>
        <p:spPr>
          <a:xfrm>
            <a:off x="8047145" y="2712335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OAA</a:t>
            </a:r>
            <a:endParaRPr dirty="0"/>
          </a:p>
        </p:txBody>
      </p:sp>
      <p:sp>
        <p:nvSpPr>
          <p:cNvPr id="309" name="Google Shape;309;p10"/>
          <p:cNvSpPr txBox="1"/>
          <p:nvPr/>
        </p:nvSpPr>
        <p:spPr>
          <a:xfrm>
            <a:off x="6268573" y="5553763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OAC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/>
        </p:nvSpPr>
        <p:spPr>
          <a:xfrm>
            <a:off x="106072" y="1129044"/>
            <a:ext cx="119796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05013" marR="0" lvl="0" indent="-2005013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WP3 – T018	</a:t>
            </a:r>
            <a:r>
              <a:rPr lang="en-US" sz="2000" b="1">
                <a:solidFill>
                  <a:srgbClr val="C48E48"/>
                </a:solidFill>
                <a:latin typeface="Calibri"/>
                <a:ea typeface="Calibri"/>
                <a:cs typeface="Calibri"/>
                <a:sym typeface="Calibri"/>
              </a:rPr>
              <a:t>Studio dei processi di condensazione di idrocarburi in ultra alto vuoto (UHV) aspettate per le ottiche di ET Low Frequency</a:t>
            </a:r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sldNum" idx="11"/>
          </p:nvPr>
        </p:nvSpPr>
        <p:spPr>
          <a:xfrm>
            <a:off x="11328400" y="6004073"/>
            <a:ext cx="809523" cy="29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106072" y="2337007"/>
            <a:ext cx="35314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Consegnato Marzo 2024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(Task deliverable: CLOSED)</a:t>
            </a:r>
            <a:endParaRPr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47" y="2838198"/>
            <a:ext cx="2175068" cy="342019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551448" y="1976735"/>
            <a:ext cx="26407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48E48"/>
                </a:solidFill>
                <a:latin typeface="Calibri"/>
                <a:ea typeface="Calibri"/>
                <a:cs typeface="Calibri"/>
                <a:sym typeface="Calibri"/>
              </a:rPr>
              <a:t>Criostato a Ciclo chiuso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4819600" y="1976735"/>
            <a:ext cx="39082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48E48"/>
                </a:solidFill>
                <a:latin typeface="Calibri"/>
                <a:ea typeface="Calibri"/>
                <a:cs typeface="Calibri"/>
                <a:sym typeface="Calibri"/>
              </a:rPr>
              <a:t>Criostato integrato e collaudato nel sistema UHV pre-esistente </a:t>
            </a:r>
            <a:endParaRPr/>
          </a:p>
        </p:txBody>
      </p:sp>
      <p:pic>
        <p:nvPicPr>
          <p:cNvPr id="140" name="Google Shape;140;p4" descr="Immagine che contiene macchina, interno, ingegneria, Macchina utensi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2291" y="2763550"/>
            <a:ext cx="1506855" cy="334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 descr="Immagine che contiene interno, macchina, ingegneria, industri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3883" y="2763550"/>
            <a:ext cx="1506855" cy="334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 t="6011" r="3237" b="4326"/>
          <a:stretch/>
        </p:blipFill>
        <p:spPr>
          <a:xfrm>
            <a:off x="6986685" y="2768330"/>
            <a:ext cx="5099009" cy="24477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/>
          <p:nvPr/>
        </p:nvSpPr>
        <p:spPr>
          <a:xfrm>
            <a:off x="-1" y="6032810"/>
            <a:ext cx="12192000" cy="8251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189081" y="1142875"/>
            <a:ext cx="1124230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 – T043/T044/T045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Lab for the test of Adaptive Optics techniques for the WF control of the ET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Test-bench using a DM to spatially modulate a power laser on the CP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150;p5"/>
          <p:cNvGrpSpPr/>
          <p:nvPr/>
        </p:nvGrpSpPr>
        <p:grpSpPr>
          <a:xfrm>
            <a:off x="2184979" y="2340027"/>
            <a:ext cx="5761742" cy="2670995"/>
            <a:chOff x="1682750" y="1220382"/>
            <a:chExt cx="8826500" cy="4266018"/>
          </a:xfrm>
        </p:grpSpPr>
        <p:pic>
          <p:nvPicPr>
            <p:cNvPr id="151" name="Google Shape;151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2750" y="1371600"/>
              <a:ext cx="8826500" cy="411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5"/>
            <p:cNvSpPr txBox="1"/>
            <p:nvPr/>
          </p:nvSpPr>
          <p:spPr>
            <a:xfrm>
              <a:off x="1682750" y="1220382"/>
              <a:ext cx="2053918" cy="442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G. Degallaix, 2013 </a:t>
              </a:r>
              <a:endParaRPr/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8188748" y="2384268"/>
            <a:ext cx="3969555" cy="4261057"/>
            <a:chOff x="8222445" y="2596942"/>
            <a:chExt cx="3969555" cy="4261057"/>
          </a:xfrm>
        </p:grpSpPr>
        <p:grpSp>
          <p:nvGrpSpPr>
            <p:cNvPr id="154" name="Google Shape;154;p5"/>
            <p:cNvGrpSpPr/>
            <p:nvPr/>
          </p:nvGrpSpPr>
          <p:grpSpPr>
            <a:xfrm>
              <a:off x="8222445" y="2596942"/>
              <a:ext cx="3969555" cy="4261057"/>
              <a:chOff x="6311900" y="458401"/>
              <a:chExt cx="5880100" cy="6311900"/>
            </a:xfrm>
          </p:grpSpPr>
          <p:pic>
            <p:nvPicPr>
              <p:cNvPr id="155" name="Google Shape;155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11900" y="458401"/>
                <a:ext cx="5880100" cy="6311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Google Shape;156;p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7334" y="1676619"/>
                <a:ext cx="4274580" cy="8877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7" name="Google Shape;157;p5"/>
            <p:cNvSpPr txBox="1"/>
            <p:nvPr/>
          </p:nvSpPr>
          <p:spPr>
            <a:xfrm>
              <a:off x="9858999" y="4358138"/>
              <a:ext cx="2143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CP=Correction Plates</a:t>
              </a:r>
              <a:endParaRPr/>
            </a:p>
          </p:txBody>
        </p:sp>
        <p:cxnSp>
          <p:nvCxnSpPr>
            <p:cNvPr id="158" name="Google Shape;158;p5"/>
            <p:cNvCxnSpPr/>
            <p:nvPr/>
          </p:nvCxnSpPr>
          <p:spPr>
            <a:xfrm flipH="1">
              <a:off x="9255512" y="4542804"/>
              <a:ext cx="587298" cy="356298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9" name="Google Shape;159;p5"/>
            <p:cNvCxnSpPr>
              <a:stCxn id="157" idx="1"/>
            </p:cNvCxnSpPr>
            <p:nvPr/>
          </p:nvCxnSpPr>
          <p:spPr>
            <a:xfrm flipH="1">
              <a:off x="9307599" y="4542804"/>
              <a:ext cx="551400" cy="5241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60" name="Google Shape;160;p5"/>
          <p:cNvSpPr txBox="1"/>
          <p:nvPr/>
        </p:nvSpPr>
        <p:spPr>
          <a:xfrm>
            <a:off x="205270" y="2404758"/>
            <a:ext cx="197970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Aberrations in the interferometer optics reduces the detection SNR of GWs</a:t>
            </a:r>
            <a:endParaRPr/>
          </a:p>
        </p:txBody>
      </p:sp>
      <p:sp>
        <p:nvSpPr>
          <p:cNvPr id="161" name="Google Shape;161;p5"/>
          <p:cNvSpPr txBox="1"/>
          <p:nvPr/>
        </p:nvSpPr>
        <p:spPr>
          <a:xfrm>
            <a:off x="107046" y="5000216"/>
            <a:ext cx="7839675" cy="18211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t="-1378" r="-484" b="-688"/>
            </a:stretch>
          </a:blip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5B7E9152-C4AF-D35F-87EB-BFE119FAF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>
            <a:extLst>
              <a:ext uri="{FF2B5EF4-FFF2-40B4-BE49-F238E27FC236}">
                <a16:creationId xmlns:a16="http://schemas.microsoft.com/office/drawing/2014/main" id="{F812C5FB-EB2C-AAF8-3481-7A08FCF88373}"/>
              </a:ext>
            </a:extLst>
          </p:cNvPr>
          <p:cNvSpPr/>
          <p:nvPr/>
        </p:nvSpPr>
        <p:spPr>
          <a:xfrm>
            <a:off x="-1" y="6032810"/>
            <a:ext cx="12192000" cy="8251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en standing in a room with a large table with computers&#10;&#10;AI-generated content may be incorrect.">
            <a:extLst>
              <a:ext uri="{FF2B5EF4-FFF2-40B4-BE49-F238E27FC236}">
                <a16:creationId xmlns:a16="http://schemas.microsoft.com/office/drawing/2014/main" id="{C80FDF8C-4EC6-D0F0-6E10-04E674CA32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53" t="3269" r="6965" b="10897"/>
          <a:stretch/>
        </p:blipFill>
        <p:spPr>
          <a:xfrm>
            <a:off x="0" y="1117020"/>
            <a:ext cx="7392318" cy="5740980"/>
          </a:xfrm>
          <a:prstGeom prst="rect">
            <a:avLst/>
          </a:prstGeom>
        </p:spPr>
      </p:pic>
      <p:sp>
        <p:nvSpPr>
          <p:cNvPr id="5" name="Google Shape;217;p6">
            <a:extLst>
              <a:ext uri="{FF2B5EF4-FFF2-40B4-BE49-F238E27FC236}">
                <a16:creationId xmlns:a16="http://schemas.microsoft.com/office/drawing/2014/main" id="{34B8E3D6-4317-AF17-AEE1-236F00AA1F07}"/>
              </a:ext>
            </a:extLst>
          </p:cNvPr>
          <p:cNvSpPr txBox="1"/>
          <p:nvPr/>
        </p:nvSpPr>
        <p:spPr>
          <a:xfrm>
            <a:off x="7513504" y="1190691"/>
            <a:ext cx="4583017" cy="1138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 – T043/T044/T045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Test-bench using a DM to spatially modulate a power laser on a Correction Plate and verify the induced OPD variation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E2B53-3C0B-93D0-0A44-1FC5FFE8CA01}"/>
              </a:ext>
            </a:extLst>
          </p:cNvPr>
          <p:cNvSpPr txBox="1"/>
          <p:nvPr/>
        </p:nvSpPr>
        <p:spPr>
          <a:xfrm>
            <a:off x="7392317" y="2329424"/>
            <a:ext cx="47996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T043 e T044:</a:t>
            </a:r>
          </a:p>
          <a:p>
            <a:r>
              <a:rPr lang="en-US" b="1" dirty="0" err="1"/>
              <a:t>acquisto</a:t>
            </a:r>
            <a:r>
              <a:rPr lang="en-US" b="1" dirty="0"/>
              <a:t> DM e </a:t>
            </a:r>
            <a:r>
              <a:rPr lang="en-US" b="1" dirty="0" err="1"/>
              <a:t>interferometro</a:t>
            </a:r>
            <a:r>
              <a:rPr lang="en-US" b="1" dirty="0"/>
              <a:t>. Task </a:t>
            </a:r>
            <a:r>
              <a:rPr lang="en-US" b="1" dirty="0" err="1"/>
              <a:t>chiusi</a:t>
            </a:r>
            <a:r>
              <a:rPr lang="en-US" b="1" dirty="0"/>
              <a:t> e </a:t>
            </a:r>
            <a:r>
              <a:rPr lang="en-US" b="1" dirty="0" err="1"/>
              <a:t>rendicontati</a:t>
            </a:r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T045:</a:t>
            </a:r>
          </a:p>
          <a:p>
            <a:r>
              <a:rPr lang="en-US" b="1" dirty="0" err="1"/>
              <a:t>Acquisti</a:t>
            </a:r>
            <a:r>
              <a:rPr lang="en-US" b="1" dirty="0"/>
              <a:t> </a:t>
            </a:r>
            <a:r>
              <a:rPr lang="en-US" b="1" dirty="0" err="1"/>
              <a:t>optomeccanica</a:t>
            </a:r>
            <a:r>
              <a:rPr lang="en-US" b="1" dirty="0"/>
              <a:t> e </a:t>
            </a:r>
            <a:r>
              <a:rPr lang="en-US" b="1" dirty="0" err="1"/>
              <a:t>sorgenti</a:t>
            </a:r>
            <a:r>
              <a:rPr lang="en-US" b="1" dirty="0"/>
              <a:t> </a:t>
            </a:r>
            <a:r>
              <a:rPr lang="en-US" b="1" dirty="0" err="1"/>
              <a:t>fatti</a:t>
            </a:r>
            <a:r>
              <a:rPr lang="en-US" b="1" dirty="0"/>
              <a:t> e </a:t>
            </a:r>
            <a:r>
              <a:rPr lang="en-US" b="1" dirty="0" err="1"/>
              <a:t>rendicontati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/>
              <a:t>Attività</a:t>
            </a:r>
            <a:r>
              <a:rPr lang="en-US" b="1" dirty="0"/>
              <a:t> di </a:t>
            </a:r>
            <a:r>
              <a:rPr lang="en-US" b="1" dirty="0" err="1"/>
              <a:t>laboratorio</a:t>
            </a:r>
            <a:r>
              <a:rPr lang="en-US" b="1" dirty="0"/>
              <a:t> in </a:t>
            </a:r>
            <a:r>
              <a:rPr lang="en-US" b="1" dirty="0" err="1"/>
              <a:t>questo</a:t>
            </a:r>
            <a:r>
              <a:rPr lang="en-US" b="1" dirty="0"/>
              <a:t> Task:</a:t>
            </a:r>
          </a:p>
          <a:p>
            <a:r>
              <a:rPr lang="en-US" b="1" dirty="0"/>
              <a:t>PhD (Simone Lombardi) + TD (Tommaso </a:t>
            </a:r>
            <a:r>
              <a:rPr lang="en-US" b="1" dirty="0" err="1"/>
              <a:t>Lapucci</a:t>
            </a:r>
            <a:r>
              <a:rPr lang="en-US" b="1" dirty="0"/>
              <a:t>)</a:t>
            </a:r>
          </a:p>
          <a:p>
            <a:r>
              <a:rPr lang="en-US" b="1" dirty="0"/>
              <a:t>Deliverable: report </a:t>
            </a:r>
            <a:r>
              <a:rPr lang="en-US" b="1" dirty="0" err="1"/>
              <a:t>attività</a:t>
            </a:r>
            <a:r>
              <a:rPr lang="en-US" b="1" dirty="0"/>
              <a:t> </a:t>
            </a:r>
            <a:r>
              <a:rPr lang="en-US" b="1" dirty="0" err="1"/>
              <a:t>previsto</a:t>
            </a:r>
            <a:r>
              <a:rPr lang="en-US" b="1" dirty="0"/>
              <a:t> Giu25</a:t>
            </a:r>
          </a:p>
          <a:p>
            <a:endParaRPr lang="en-US" b="1" dirty="0"/>
          </a:p>
          <a:p>
            <a:r>
              <a:rPr lang="en-US" b="1" dirty="0" err="1"/>
              <a:t>Inaugurazione</a:t>
            </a:r>
            <a:r>
              <a:rPr lang="en-US" b="1" dirty="0"/>
              <a:t> ad Arcetri: 13 Maggio 2025</a:t>
            </a:r>
          </a:p>
        </p:txBody>
      </p:sp>
    </p:spTree>
    <p:extLst>
      <p:ext uri="{BB962C8B-B14F-4D97-AF65-F5344CB8AC3E}">
        <p14:creationId xmlns:p14="http://schemas.microsoft.com/office/powerpoint/2010/main" val="62355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 descr="A machine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59727"/>
            <a:ext cx="77724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 descr="Several electronic devices on a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5388" r="21484"/>
          <a:stretch/>
        </p:blipFill>
        <p:spPr>
          <a:xfrm>
            <a:off x="7772400" y="1159727"/>
            <a:ext cx="2880000" cy="3041455"/>
          </a:xfrm>
          <a:prstGeom prst="rect">
            <a:avLst/>
          </a:prstGeom>
          <a:noFill/>
          <a:ln w="5715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24" name="Google Shape;224;p7"/>
          <p:cNvCxnSpPr/>
          <p:nvPr/>
        </p:nvCxnSpPr>
        <p:spPr>
          <a:xfrm rot="10800000">
            <a:off x="9062224" y="1561171"/>
            <a:ext cx="297366" cy="2640011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5" name="Google Shape;225;p7"/>
          <p:cNvCxnSpPr/>
          <p:nvPr/>
        </p:nvCxnSpPr>
        <p:spPr>
          <a:xfrm rot="10800000">
            <a:off x="9121775" y="2120900"/>
            <a:ext cx="165100" cy="1400175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26" name="Google Shape;226;p7"/>
          <p:cNvSpPr txBox="1"/>
          <p:nvPr/>
        </p:nvSpPr>
        <p:spPr>
          <a:xfrm>
            <a:off x="8036312" y="4415882"/>
            <a:ext cx="39400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Conf1: Measurement of the DM surface deformation with the interferometer</a:t>
            </a:r>
            <a:endParaRPr/>
          </a:p>
        </p:txBody>
      </p:sp>
      <p:sp>
        <p:nvSpPr>
          <p:cNvPr id="227" name="Google Shape;227;p7"/>
          <p:cNvSpPr txBox="1"/>
          <p:nvPr/>
        </p:nvSpPr>
        <p:spPr>
          <a:xfrm>
            <a:off x="10679149" y="1293103"/>
            <a:ext cx="145337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SwitchPos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Conf1: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optics</a:t>
            </a:r>
            <a:endParaRPr/>
          </a:p>
        </p:txBody>
      </p:sp>
      <p:sp>
        <p:nvSpPr>
          <p:cNvPr id="228" name="Google Shape;228;p7"/>
          <p:cNvSpPr/>
          <p:nvPr/>
        </p:nvSpPr>
        <p:spPr>
          <a:xfrm>
            <a:off x="4869366" y="3211551"/>
            <a:ext cx="706244" cy="989631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9" name="Google Shape;229;p7"/>
          <p:cNvCxnSpPr/>
          <p:nvPr/>
        </p:nvCxnSpPr>
        <p:spPr>
          <a:xfrm rot="10800000" flipH="1">
            <a:off x="4854498" y="1159727"/>
            <a:ext cx="2891153" cy="2036956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0" name="Google Shape;230;p7"/>
          <p:cNvCxnSpPr/>
          <p:nvPr/>
        </p:nvCxnSpPr>
        <p:spPr>
          <a:xfrm>
            <a:off x="5575610" y="4201182"/>
            <a:ext cx="2170041" cy="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1" name="Google Shape;231;p7"/>
          <p:cNvCxnSpPr/>
          <p:nvPr/>
        </p:nvCxnSpPr>
        <p:spPr>
          <a:xfrm>
            <a:off x="2155902" y="3367668"/>
            <a:ext cx="4722176" cy="104078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2" name="Google Shape;232;p7"/>
          <p:cNvCxnSpPr/>
          <p:nvPr/>
        </p:nvCxnSpPr>
        <p:spPr>
          <a:xfrm rot="10800000">
            <a:off x="4516990" y="3419707"/>
            <a:ext cx="1471060" cy="37868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8" descr="A machine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868" y="1159727"/>
            <a:ext cx="77724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 descr="A black machine with a wheel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1838" t="33716" r="29710" b="7459"/>
          <a:stretch/>
        </p:blipFill>
        <p:spPr>
          <a:xfrm>
            <a:off x="2535044" y="5401148"/>
            <a:ext cx="921834" cy="940179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8" descr="A close-up of several electronic equipme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5388" r="21484"/>
          <a:stretch/>
        </p:blipFill>
        <p:spPr>
          <a:xfrm>
            <a:off x="7757532" y="1159727"/>
            <a:ext cx="2880000" cy="30414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8"/>
          <p:cNvCxnSpPr/>
          <p:nvPr/>
        </p:nvCxnSpPr>
        <p:spPr>
          <a:xfrm rot="10800000">
            <a:off x="2155902" y="3367668"/>
            <a:ext cx="3040566" cy="61332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p8"/>
          <p:cNvCxnSpPr/>
          <p:nvPr/>
        </p:nvCxnSpPr>
        <p:spPr>
          <a:xfrm flipH="1">
            <a:off x="4118517" y="3429000"/>
            <a:ext cx="252761" cy="1514707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2" name="Google Shape;242;p8"/>
          <p:cNvCxnSpPr/>
          <p:nvPr/>
        </p:nvCxnSpPr>
        <p:spPr>
          <a:xfrm rot="10800000">
            <a:off x="9114263" y="2133600"/>
            <a:ext cx="245327" cy="2067582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3" name="Google Shape;243;p8"/>
          <p:cNvCxnSpPr>
            <a:stCxn id="239" idx="3"/>
          </p:cNvCxnSpPr>
          <p:nvPr/>
        </p:nvCxnSpPr>
        <p:spPr>
          <a:xfrm flipH="1">
            <a:off x="9197532" y="2680454"/>
            <a:ext cx="1440000" cy="114900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4" name="Google Shape;244;p8"/>
          <p:cNvCxnSpPr/>
          <p:nvPr/>
        </p:nvCxnSpPr>
        <p:spPr>
          <a:xfrm rot="10800000">
            <a:off x="9158868" y="2133599"/>
            <a:ext cx="74342" cy="669074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5" name="Google Shape;245;p8"/>
          <p:cNvCxnSpPr/>
          <p:nvPr/>
        </p:nvCxnSpPr>
        <p:spPr>
          <a:xfrm rot="10800000">
            <a:off x="9151434" y="2267415"/>
            <a:ext cx="56613" cy="57103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8"/>
          <p:cNvCxnSpPr/>
          <p:nvPr/>
        </p:nvCxnSpPr>
        <p:spPr>
          <a:xfrm>
            <a:off x="9197532" y="2838450"/>
            <a:ext cx="8028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7" name="Google Shape;247;p8"/>
          <p:cNvCxnSpPr/>
          <p:nvPr/>
        </p:nvCxnSpPr>
        <p:spPr>
          <a:xfrm rot="10800000">
            <a:off x="9248078" y="3263590"/>
            <a:ext cx="66907" cy="587298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48" name="Google Shape;248;p8"/>
          <p:cNvCxnSpPr/>
          <p:nvPr/>
        </p:nvCxnSpPr>
        <p:spPr>
          <a:xfrm flipH="1">
            <a:off x="9586821" y="2725068"/>
            <a:ext cx="638971" cy="43212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49" name="Google Shape;249;p8"/>
          <p:cNvCxnSpPr/>
          <p:nvPr/>
        </p:nvCxnSpPr>
        <p:spPr>
          <a:xfrm rot="10800000">
            <a:off x="2713463" y="3367668"/>
            <a:ext cx="1263805" cy="30666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50" name="Google Shape;250;p8"/>
          <p:cNvCxnSpPr/>
          <p:nvPr/>
        </p:nvCxnSpPr>
        <p:spPr>
          <a:xfrm flipH="1">
            <a:off x="4200293" y="3731941"/>
            <a:ext cx="118946" cy="713679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51" name="Google Shape;251;p8"/>
          <p:cNvCxnSpPr/>
          <p:nvPr/>
        </p:nvCxnSpPr>
        <p:spPr>
          <a:xfrm rot="10800000">
            <a:off x="4333875" y="3416300"/>
            <a:ext cx="803275" cy="1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2" name="Google Shape;252;p8"/>
          <p:cNvCxnSpPr/>
          <p:nvPr/>
        </p:nvCxnSpPr>
        <p:spPr>
          <a:xfrm rot="10800000" flipH="1">
            <a:off x="4327525" y="3416300"/>
            <a:ext cx="6349" cy="476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8"/>
          <p:cNvSpPr txBox="1"/>
          <p:nvPr/>
        </p:nvSpPr>
        <p:spPr>
          <a:xfrm>
            <a:off x="8036312" y="4415882"/>
            <a:ext cx="40367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Conf2: Measurement of the glass sample in transmission with the interferometer.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Transparent sample @633nm</a:t>
            </a:r>
            <a:endParaRPr/>
          </a:p>
        </p:txBody>
      </p:sp>
      <p:sp>
        <p:nvSpPr>
          <p:cNvPr id="254" name="Google Shape;254;p8"/>
          <p:cNvSpPr txBox="1"/>
          <p:nvPr/>
        </p:nvSpPr>
        <p:spPr>
          <a:xfrm>
            <a:off x="10679149" y="1293103"/>
            <a:ext cx="145337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SwitchPos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QWL plate @633nm +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mirror</a:t>
            </a:r>
            <a:endParaRPr/>
          </a:p>
        </p:txBody>
      </p:sp>
      <p:sp>
        <p:nvSpPr>
          <p:cNvPr id="255" name="Google Shape;255;p8"/>
          <p:cNvSpPr/>
          <p:nvPr/>
        </p:nvSpPr>
        <p:spPr>
          <a:xfrm>
            <a:off x="3748668" y="4508809"/>
            <a:ext cx="706244" cy="989631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8"/>
          <p:cNvCxnSpPr/>
          <p:nvPr/>
        </p:nvCxnSpPr>
        <p:spPr>
          <a:xfrm rot="10800000" flipH="1">
            <a:off x="2535044" y="4508809"/>
            <a:ext cx="1213624" cy="899533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8"/>
          <p:cNvCxnSpPr/>
          <p:nvPr/>
        </p:nvCxnSpPr>
        <p:spPr>
          <a:xfrm rot="10800000" flipH="1">
            <a:off x="3456878" y="5498440"/>
            <a:ext cx="998034" cy="842887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832</Words>
  <Application>Microsoft Macintosh PowerPoint</Application>
  <PresentationFormat>Widescreen</PresentationFormat>
  <Paragraphs>139</Paragraphs>
  <Slides>12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Titillium</vt:lpstr>
      <vt:lpstr>Tema di Office</vt:lpstr>
      <vt:lpstr>ETIC INAF-ADONI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Giuseppe Greco</dc:creator>
  <cp:lastModifiedBy>Armando Riccardi</cp:lastModifiedBy>
  <cp:revision>14</cp:revision>
  <dcterms:created xsi:type="dcterms:W3CDTF">2024-01-08T14:25:46Z</dcterms:created>
  <dcterms:modified xsi:type="dcterms:W3CDTF">2025-03-18T08:54:57Z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0x0101000854B9C7EB83A3498968F528FC64EFFC</vt:lpwstr>
  </property>
</Properties>
</file>