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2" r:id="rId1"/>
  </p:sldMasterIdLst>
  <p:notesMasterIdLst>
    <p:notesMasterId r:id="rId50"/>
  </p:notesMasterIdLst>
  <p:handoutMasterIdLst>
    <p:handoutMasterId r:id="rId51"/>
  </p:handoutMasterIdLst>
  <p:sldIdLst>
    <p:sldId id="537" r:id="rId2"/>
    <p:sldId id="539" r:id="rId3"/>
    <p:sldId id="491" r:id="rId4"/>
    <p:sldId id="467" r:id="rId5"/>
    <p:sldId id="453" r:id="rId6"/>
    <p:sldId id="543" r:id="rId7"/>
    <p:sldId id="540" r:id="rId8"/>
    <p:sldId id="454" r:id="rId9"/>
    <p:sldId id="470" r:id="rId10"/>
    <p:sldId id="471" r:id="rId11"/>
    <p:sldId id="474" r:id="rId12"/>
    <p:sldId id="473" r:id="rId13"/>
    <p:sldId id="475" r:id="rId14"/>
    <p:sldId id="476" r:id="rId15"/>
    <p:sldId id="477" r:id="rId16"/>
    <p:sldId id="478" r:id="rId17"/>
    <p:sldId id="479" r:id="rId18"/>
    <p:sldId id="480" r:id="rId19"/>
    <p:sldId id="481" r:id="rId20"/>
    <p:sldId id="499" r:id="rId21"/>
    <p:sldId id="500" r:id="rId22"/>
    <p:sldId id="482" r:id="rId23"/>
    <p:sldId id="280" r:id="rId24"/>
    <p:sldId id="485" r:id="rId25"/>
    <p:sldId id="486" r:id="rId26"/>
    <p:sldId id="487" r:id="rId27"/>
    <p:sldId id="489" r:id="rId28"/>
    <p:sldId id="532" r:id="rId29"/>
    <p:sldId id="542" r:id="rId30"/>
    <p:sldId id="490" r:id="rId31"/>
    <p:sldId id="285" r:id="rId32"/>
    <p:sldId id="286" r:id="rId33"/>
    <p:sldId id="287" r:id="rId34"/>
    <p:sldId id="541" r:id="rId35"/>
    <p:sldId id="547" r:id="rId36"/>
    <p:sldId id="548" r:id="rId37"/>
    <p:sldId id="515" r:id="rId38"/>
    <p:sldId id="517" r:id="rId39"/>
    <p:sldId id="520" r:id="rId40"/>
    <p:sldId id="521" r:id="rId41"/>
    <p:sldId id="552" r:id="rId42"/>
    <p:sldId id="522" r:id="rId43"/>
    <p:sldId id="549" r:id="rId44"/>
    <p:sldId id="550" r:id="rId45"/>
    <p:sldId id="533" r:id="rId46"/>
    <p:sldId id="494" r:id="rId47"/>
    <p:sldId id="492" r:id="rId48"/>
    <p:sldId id="551"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D550"/>
    <a:srgbClr val="1C396E"/>
    <a:srgbClr val="936FAC"/>
    <a:srgbClr val="CDC4D5"/>
    <a:srgbClr val="E2D8EB"/>
    <a:srgbClr val="554B81"/>
    <a:srgbClr val="9E3DB8"/>
    <a:srgbClr val="040404"/>
    <a:srgbClr val="99D1F7"/>
    <a:srgbClr val="77C3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43"/>
    <p:restoredTop sz="94887"/>
  </p:normalViewPr>
  <p:slideViewPr>
    <p:cSldViewPr snapToGrid="0" snapToObjects="1" showGuides="1">
      <p:cViewPr varScale="1">
        <p:scale>
          <a:sx n="100" d="100"/>
          <a:sy n="100" d="100"/>
        </p:scale>
        <p:origin x="192" y="264"/>
      </p:cViewPr>
      <p:guideLst>
        <p:guide orient="horz" pos="2999"/>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D:\Ale\Doc\Accel\particles\particelle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4394525953578E-2"/>
          <c:y val="7.7733536599252001E-2"/>
          <c:w val="0.92701953237236201"/>
          <c:h val="0.82325155939702699"/>
        </c:manualLayout>
      </c:layout>
      <c:bubbleChart>
        <c:varyColors val="0"/>
        <c:ser>
          <c:idx val="0"/>
          <c:order val="0"/>
          <c:tx>
            <c:v>Particelle</c:v>
          </c:tx>
          <c:spPr>
            <a:solidFill>
              <a:schemeClr val="accent2">
                <a:lumMod val="60000"/>
                <a:lumOff val="40000"/>
              </a:schemeClr>
            </a:solidFill>
            <a:ln w="25400">
              <a:noFill/>
            </a:ln>
            <a:effectLst/>
          </c:spPr>
          <c:invertIfNegative val="0"/>
          <c:dLbls>
            <c:dLbl>
              <c:idx val="0"/>
              <c:tx>
                <c:rich>
                  <a:bodyPr/>
                  <a:lstStyle/>
                  <a:p>
                    <a:fld id="{6013231E-C113-3F45-9377-ABA78A2444FD}"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6CD-174F-85EB-F445C60F901A}"/>
                </c:ext>
              </c:extLst>
            </c:dLbl>
            <c:dLbl>
              <c:idx val="1"/>
              <c:tx>
                <c:rich>
                  <a:bodyPr/>
                  <a:lstStyle/>
                  <a:p>
                    <a:fld id="{F3269056-5F2A-234A-9471-49B2AF1EB705}"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6CD-174F-85EB-F445C60F901A}"/>
                </c:ext>
              </c:extLst>
            </c:dLbl>
            <c:dLbl>
              <c:idx val="2"/>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6CD-174F-85EB-F445C60F901A}"/>
                </c:ext>
              </c:extLst>
            </c:dLbl>
            <c:dLbl>
              <c:idx val="3"/>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6CD-174F-85EB-F445C60F901A}"/>
                </c:ext>
              </c:extLst>
            </c:dLbl>
            <c:dLbl>
              <c:idx val="4"/>
              <c:tx>
                <c:rich>
                  <a:bodyPr/>
                  <a:lstStyle/>
                  <a:p>
                    <a:fld id="{0E50D3ED-E07A-754F-8408-BF9C16881BAB}"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6CD-174F-85EB-F445C60F901A}"/>
                </c:ext>
              </c:extLst>
            </c:dLbl>
            <c:dLbl>
              <c:idx val="5"/>
              <c:tx>
                <c:rich>
                  <a:bodyPr/>
                  <a:lstStyle/>
                  <a:p>
                    <a:fld id="{EDC1B086-40B6-F94D-824B-EF4BA47A6E9E}"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6CD-174F-85EB-F445C60F901A}"/>
                </c:ext>
              </c:extLst>
            </c:dLbl>
            <c:dLbl>
              <c:idx val="6"/>
              <c:tx>
                <c:rich>
                  <a:bodyPr/>
                  <a:lstStyle/>
                  <a:p>
                    <a:fld id="{A7547857-10B9-314B-9CA1-30A2140F4247}"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6CD-174F-85EB-F445C60F901A}"/>
                </c:ext>
              </c:extLst>
            </c:dLbl>
            <c:dLbl>
              <c:idx val="7"/>
              <c:tx>
                <c:rich>
                  <a:bodyPr/>
                  <a:lstStyle/>
                  <a:p>
                    <a:fld id="{8DED6EE0-4F33-AA41-A76C-E0C2AC5D8274}"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6CD-174F-85EB-F445C60F901A}"/>
                </c:ext>
              </c:extLst>
            </c:dLbl>
            <c:dLbl>
              <c:idx val="8"/>
              <c:tx>
                <c:rich>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lumMod val="75000"/>
                            <a:lumOff val="25000"/>
                          </a:sysClr>
                        </a:solidFill>
                        <a:latin typeface="Calibri" panose="020F0502020204030204" pitchFamily="34" charset="0"/>
                        <a:ea typeface="+mn-ea"/>
                        <a:cs typeface="+mn-cs"/>
                      </a:defRPr>
                    </a:pPr>
                    <a:endParaRPr lang="it-IT"/>
                  </a:p>
                </c:rich>
              </c:tx>
              <c:spPr>
                <a:noFill/>
                <a:ln>
                  <a:noFill/>
                </a:ln>
                <a:effectLst/>
              </c:spPr>
              <c:txPr>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lumMod val="75000"/>
                          <a:lumOff val="25000"/>
                        </a:sysClr>
                      </a:solidFill>
                      <a:latin typeface="Calibri" panose="020F0502020204030204" pitchFamily="34" charset="0"/>
                      <a:ea typeface="+mn-ea"/>
                      <a:cs typeface="+mn-cs"/>
                    </a:defRPr>
                  </a:pPr>
                  <a:endParaRPr lang="it-IT"/>
                </a:p>
              </c:txPr>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6CD-174F-85EB-F445C60F901A}"/>
                </c:ext>
              </c:extLst>
            </c:dLbl>
            <c:dLbl>
              <c:idx val="9"/>
              <c:tx>
                <c:rich>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lumMod val="75000"/>
                            <a:lumOff val="25000"/>
                          </a:sysClr>
                        </a:solidFill>
                        <a:latin typeface="Calibri" panose="020F0502020204030204" pitchFamily="34" charset="0"/>
                        <a:ea typeface="+mn-ea"/>
                        <a:cs typeface="+mn-cs"/>
                      </a:defRPr>
                    </a:pPr>
                    <a:endParaRPr lang="it-IT"/>
                  </a:p>
                </c:rich>
              </c:tx>
              <c:spPr>
                <a:noFill/>
                <a:ln>
                  <a:noFill/>
                </a:ln>
                <a:effectLst/>
              </c:spPr>
              <c:txPr>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lumMod val="75000"/>
                          <a:lumOff val="25000"/>
                        </a:sysClr>
                      </a:solidFill>
                      <a:latin typeface="Calibri" panose="020F0502020204030204" pitchFamily="34" charset="0"/>
                      <a:ea typeface="+mn-ea"/>
                      <a:cs typeface="+mn-cs"/>
                    </a:defRPr>
                  </a:pPr>
                  <a:endParaRPr lang="it-IT"/>
                </a:p>
              </c:txPr>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6CD-174F-85EB-F445C60F901A}"/>
                </c:ext>
              </c:extLst>
            </c:dLbl>
            <c:dLbl>
              <c:idx val="10"/>
              <c:tx>
                <c:rich>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lumMod val="75000"/>
                            <a:lumOff val="25000"/>
                          </a:sysClr>
                        </a:solidFill>
                        <a:latin typeface="Calibri" panose="020F0502020204030204" pitchFamily="34" charset="0"/>
                        <a:ea typeface="+mn-ea"/>
                        <a:cs typeface="+mn-cs"/>
                      </a:defRPr>
                    </a:pPr>
                    <a:endParaRPr lang="it-IT"/>
                  </a:p>
                </c:rich>
              </c:tx>
              <c:spPr>
                <a:noFill/>
                <a:ln>
                  <a:noFill/>
                </a:ln>
                <a:effectLst/>
              </c:spPr>
              <c:txPr>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lumMod val="75000"/>
                          <a:lumOff val="25000"/>
                        </a:sysClr>
                      </a:solidFill>
                      <a:latin typeface="Calibri" panose="020F0502020204030204" pitchFamily="34" charset="0"/>
                      <a:ea typeface="+mn-ea"/>
                      <a:cs typeface="+mn-cs"/>
                    </a:defRPr>
                  </a:pPr>
                  <a:endParaRPr lang="it-IT"/>
                </a:p>
              </c:txPr>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6CD-174F-85EB-F445C60F901A}"/>
                </c:ext>
              </c:extLst>
            </c:dLbl>
            <c:dLbl>
              <c:idx val="11"/>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96CD-174F-85EB-F445C60F901A}"/>
                </c:ext>
              </c:extLst>
            </c:dLbl>
            <c:dLbl>
              <c:idx val="12"/>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6CD-174F-85EB-F445C60F901A}"/>
                </c:ext>
              </c:extLst>
            </c:dLbl>
            <c:dLbl>
              <c:idx val="13"/>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6CD-174F-85EB-F445C60F901A}"/>
                </c:ext>
              </c:extLst>
            </c:dLbl>
            <c:dLbl>
              <c:idx val="14"/>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96CD-174F-85EB-F445C60F901A}"/>
                </c:ext>
              </c:extLst>
            </c:dLbl>
            <c:dLbl>
              <c:idx val="15"/>
              <c:tx>
                <c:rich>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lumMod val="75000"/>
                            <a:lumOff val="25000"/>
                          </a:sysClr>
                        </a:solidFill>
                        <a:latin typeface="Calibri" panose="020F0502020204030204" pitchFamily="34" charset="0"/>
                        <a:ea typeface="+mn-ea"/>
                        <a:cs typeface="+mn-cs"/>
                      </a:defRPr>
                    </a:pPr>
                    <a:endParaRPr lang="it-IT"/>
                  </a:p>
                </c:rich>
              </c:tx>
              <c:spPr>
                <a:noFill/>
                <a:ln>
                  <a:noFill/>
                </a:ln>
                <a:effectLst/>
              </c:spPr>
              <c:txPr>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lumMod val="75000"/>
                          <a:lumOff val="25000"/>
                        </a:sysClr>
                      </a:solidFill>
                      <a:latin typeface="Calibri" panose="020F0502020204030204" pitchFamily="34" charset="0"/>
                      <a:ea typeface="+mn-ea"/>
                      <a:cs typeface="+mn-cs"/>
                    </a:defRPr>
                  </a:pPr>
                  <a:endParaRPr lang="it-IT"/>
                </a:p>
              </c:txPr>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96CD-174F-85EB-F445C60F901A}"/>
                </c:ext>
              </c:extLst>
            </c:dLbl>
            <c:dLbl>
              <c:idx val="16"/>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96CD-174F-85EB-F445C60F901A}"/>
                </c:ext>
              </c:extLst>
            </c:dLbl>
            <c:dLbl>
              <c:idx val="17"/>
              <c:tx>
                <c:rich>
                  <a:bodyPr/>
                  <a:lstStyle/>
                  <a:p>
                    <a:fld id="{7CAF14B2-5112-F54C-9945-B8D1E0026F73}"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96CD-174F-85EB-F445C60F901A}"/>
                </c:ext>
              </c:extLst>
            </c:dLbl>
            <c:dLbl>
              <c:idx val="18"/>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96CD-174F-85EB-F445C60F901A}"/>
                </c:ext>
              </c:extLst>
            </c:dLbl>
            <c:dLbl>
              <c:idx val="19"/>
              <c:tx>
                <c:rich>
                  <a:bodyPr/>
                  <a:lstStyle/>
                  <a:p>
                    <a:fld id="{8E1FF0F4-DA68-2347-84B4-EBBDFA536889}"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96CD-174F-85EB-F445C60F901A}"/>
                </c:ext>
              </c:extLst>
            </c:dLbl>
            <c:dLbl>
              <c:idx val="20"/>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96CD-174F-85EB-F445C60F901A}"/>
                </c:ext>
              </c:extLst>
            </c:dLbl>
            <c:dLbl>
              <c:idx val="21"/>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96CD-174F-85EB-F445C60F901A}"/>
                </c:ext>
              </c:extLst>
            </c:dLbl>
            <c:dLbl>
              <c:idx val="22"/>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96CD-174F-85EB-F445C60F901A}"/>
                </c:ext>
              </c:extLst>
            </c:dLbl>
            <c:dLbl>
              <c:idx val="23"/>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96CD-174F-85EB-F445C60F901A}"/>
                </c:ext>
              </c:extLst>
            </c:dLbl>
            <c:dLbl>
              <c:idx val="24"/>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96CD-174F-85EB-F445C60F901A}"/>
                </c:ext>
              </c:extLst>
            </c:dLbl>
            <c:dLbl>
              <c:idx val="25"/>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96CD-174F-85EB-F445C60F901A}"/>
                </c:ext>
              </c:extLst>
            </c:dLbl>
            <c:dLbl>
              <c:idx val="26"/>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96CD-174F-85EB-F445C60F901A}"/>
                </c:ext>
              </c:extLst>
            </c:dLbl>
            <c:dLbl>
              <c:idx val="27"/>
              <c:tx>
                <c:rich>
                  <a:bodyPr/>
                  <a:lstStyle/>
                  <a:p>
                    <a:fld id="{CB3B589B-F73C-0443-8C4C-8CF1EAE49754}"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96CD-174F-85EB-F445C60F901A}"/>
                </c:ext>
              </c:extLst>
            </c:dLbl>
            <c:dLbl>
              <c:idx val="28"/>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96CD-174F-85EB-F445C60F901A}"/>
                </c:ext>
              </c:extLst>
            </c:dLbl>
            <c:dLbl>
              <c:idx val="29"/>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96CD-174F-85EB-F445C60F901A}"/>
                </c:ext>
              </c:extLst>
            </c:dLbl>
            <c:dLbl>
              <c:idx val="30"/>
              <c:tx>
                <c:rich>
                  <a:bodyPr/>
                  <a:lstStyle/>
                  <a:p>
                    <a:fld id="{3446EB8F-9297-0643-86C0-8C3A553F98A8}"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96CD-174F-85EB-F445C60F901A}"/>
                </c:ext>
              </c:extLst>
            </c:dLbl>
            <c:dLbl>
              <c:idx val="31"/>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96CD-174F-85EB-F445C60F901A}"/>
                </c:ext>
              </c:extLst>
            </c:dLbl>
            <c:dLbl>
              <c:idx val="32"/>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96CD-174F-85EB-F445C60F901A}"/>
                </c:ext>
              </c:extLst>
            </c:dLbl>
            <c:dLbl>
              <c:idx val="33"/>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96CD-174F-85EB-F445C60F901A}"/>
                </c:ext>
              </c:extLst>
            </c:dLbl>
            <c:dLbl>
              <c:idx val="34"/>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2-96CD-174F-85EB-F445C60F901A}"/>
                </c:ext>
              </c:extLst>
            </c:dLbl>
            <c:dLbl>
              <c:idx val="35"/>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3-96CD-174F-85EB-F445C60F901A}"/>
                </c:ext>
              </c:extLst>
            </c:dLbl>
            <c:dLbl>
              <c:idx val="36"/>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4-96CD-174F-85EB-F445C60F901A}"/>
                </c:ext>
              </c:extLst>
            </c:dLbl>
            <c:dLbl>
              <c:idx val="37"/>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5-96CD-174F-85EB-F445C60F901A}"/>
                </c:ext>
              </c:extLst>
            </c:dLbl>
            <c:dLbl>
              <c:idx val="38"/>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6-96CD-174F-85EB-F445C60F901A}"/>
                </c:ext>
              </c:extLst>
            </c:dLbl>
            <c:dLbl>
              <c:idx val="39"/>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7-96CD-174F-85EB-F445C60F901A}"/>
                </c:ext>
              </c:extLst>
            </c:dLbl>
            <c:dLbl>
              <c:idx val="40"/>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8-96CD-174F-85EB-F445C60F901A}"/>
                </c:ext>
              </c:extLst>
            </c:dLbl>
            <c:dLbl>
              <c:idx val="41"/>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9-96CD-174F-85EB-F445C60F901A}"/>
                </c:ext>
              </c:extLst>
            </c:dLbl>
            <c:dLbl>
              <c:idx val="42"/>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A-96CD-174F-85EB-F445C60F901A}"/>
                </c:ext>
              </c:extLst>
            </c:dLbl>
            <c:dLbl>
              <c:idx val="43"/>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B-96CD-174F-85EB-F445C60F901A}"/>
                </c:ext>
              </c:extLst>
            </c:dLbl>
            <c:dLbl>
              <c:idx val="44"/>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C-96CD-174F-85EB-F445C60F901A}"/>
                </c:ext>
              </c:extLst>
            </c:dLbl>
            <c:dLbl>
              <c:idx val="45"/>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D-96CD-174F-85EB-F445C60F901A}"/>
                </c:ext>
              </c:extLst>
            </c:dLbl>
            <c:dLbl>
              <c:idx val="46"/>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E-96CD-174F-85EB-F445C60F901A}"/>
                </c:ext>
              </c:extLst>
            </c:dLbl>
            <c:dLbl>
              <c:idx val="47"/>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F-96CD-174F-85EB-F445C60F901A}"/>
                </c:ext>
              </c:extLst>
            </c:dLbl>
            <c:dLbl>
              <c:idx val="48"/>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0-96CD-174F-85EB-F445C60F901A}"/>
                </c:ext>
              </c:extLst>
            </c:dLbl>
            <c:dLbl>
              <c:idx val="49"/>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1-96CD-174F-85EB-F445C60F901A}"/>
                </c:ext>
              </c:extLst>
            </c:dLbl>
            <c:dLbl>
              <c:idx val="50"/>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2-96CD-174F-85EB-F445C60F901A}"/>
                </c:ext>
              </c:extLst>
            </c:dLbl>
            <c:dLbl>
              <c:idx val="51"/>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3-96CD-174F-85EB-F445C60F901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Calibri" panose="020F0502020204030204" pitchFamily="34" charset="0"/>
                    <a:ea typeface="+mn-ea"/>
                    <a:cs typeface="+mn-cs"/>
                  </a:defRPr>
                </a:pPr>
                <a:endParaRPr lang="it-IT"/>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Foglio2!$E$2:$E$53</c:f>
              <c:numCache>
                <c:formatCode>General</c:formatCode>
                <c:ptCount val="52"/>
                <c:pt idx="0">
                  <c:v>1895</c:v>
                </c:pt>
                <c:pt idx="1">
                  <c:v>1897</c:v>
                </c:pt>
                <c:pt idx="2">
                  <c:v>1899</c:v>
                </c:pt>
                <c:pt idx="3">
                  <c:v>1900</c:v>
                </c:pt>
                <c:pt idx="4">
                  <c:v>1911</c:v>
                </c:pt>
                <c:pt idx="5">
                  <c:v>1919</c:v>
                </c:pt>
                <c:pt idx="6">
                  <c:v>1932</c:v>
                </c:pt>
                <c:pt idx="7">
                  <c:v>1932.3</c:v>
                </c:pt>
                <c:pt idx="8">
                  <c:v>1937</c:v>
                </c:pt>
                <c:pt idx="9">
                  <c:v>1947</c:v>
                </c:pt>
                <c:pt idx="10">
                  <c:v>1949</c:v>
                </c:pt>
                <c:pt idx="11">
                  <c:v>1950.6</c:v>
                </c:pt>
                <c:pt idx="12">
                  <c:v>1950.8</c:v>
                </c:pt>
                <c:pt idx="13">
                  <c:v>1952</c:v>
                </c:pt>
                <c:pt idx="14">
                  <c:v>1952.1</c:v>
                </c:pt>
                <c:pt idx="15">
                  <c:v>1953.2</c:v>
                </c:pt>
                <c:pt idx="16">
                  <c:v>1953.3</c:v>
                </c:pt>
                <c:pt idx="17">
                  <c:v>1955.3</c:v>
                </c:pt>
                <c:pt idx="18">
                  <c:v>1956.2</c:v>
                </c:pt>
                <c:pt idx="19">
                  <c:v>1956.3</c:v>
                </c:pt>
                <c:pt idx="20">
                  <c:v>1957.6</c:v>
                </c:pt>
                <c:pt idx="21">
                  <c:v>1958.6</c:v>
                </c:pt>
                <c:pt idx="22">
                  <c:v>1958.7</c:v>
                </c:pt>
                <c:pt idx="23">
                  <c:v>1961.2</c:v>
                </c:pt>
                <c:pt idx="24">
                  <c:v>1961.3</c:v>
                </c:pt>
                <c:pt idx="25">
                  <c:v>1961.4</c:v>
                </c:pt>
                <c:pt idx="26">
                  <c:v>1961.5</c:v>
                </c:pt>
                <c:pt idx="27">
                  <c:v>1961.8</c:v>
                </c:pt>
                <c:pt idx="28">
                  <c:v>1962</c:v>
                </c:pt>
                <c:pt idx="29">
                  <c:v>1962.3</c:v>
                </c:pt>
                <c:pt idx="30">
                  <c:v>1962.4</c:v>
                </c:pt>
              </c:numCache>
            </c:numRef>
          </c:xVal>
          <c:yVal>
            <c:numRef>
              <c:f>Foglio2!$D$2:$D$53</c:f>
              <c:numCache>
                <c:formatCode>General</c:formatCode>
                <c:ptCount val="52"/>
                <c:pt idx="0">
                  <c:v>0.02</c:v>
                </c:pt>
                <c:pt idx="1">
                  <c:v>0.03</c:v>
                </c:pt>
                <c:pt idx="4">
                  <c:v>0.02</c:v>
                </c:pt>
                <c:pt idx="5">
                  <c:v>0.02</c:v>
                </c:pt>
                <c:pt idx="6">
                  <c:v>0.02</c:v>
                </c:pt>
                <c:pt idx="7">
                  <c:v>0.04</c:v>
                </c:pt>
                <c:pt idx="17">
                  <c:v>0.02</c:v>
                </c:pt>
                <c:pt idx="19">
                  <c:v>0.06</c:v>
                </c:pt>
                <c:pt idx="27">
                  <c:v>0.1</c:v>
                </c:pt>
                <c:pt idx="30">
                  <c:v>7.0000000000000007E-2</c:v>
                </c:pt>
              </c:numCache>
            </c:numRef>
          </c:yVal>
          <c:bubbleSize>
            <c:numLit>
              <c:formatCode>General</c:formatCode>
              <c:ptCount val="5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numLit>
          </c:bubbleSize>
          <c:bubble3D val="1"/>
          <c:extLst>
            <c:ext xmlns:c15="http://schemas.microsoft.com/office/drawing/2012/chart" uri="{02D57815-91ED-43cb-92C2-25804820EDAC}">
              <c15:datalabelsRange>
                <c15:f>Foglio2!$C$2:$C$53</c15:f>
                <c15:dlblRangeCache>
                  <c:ptCount val="52"/>
                  <c:pt idx="0">
                    <c:v>X</c:v>
                  </c:pt>
                  <c:pt idx="1">
                    <c:v>e</c:v>
                  </c:pt>
                  <c:pt idx="4">
                    <c:v>N</c:v>
                  </c:pt>
                  <c:pt idx="5">
                    <c:v>p</c:v>
                  </c:pt>
                  <c:pt idx="6">
                    <c:v>n</c:v>
                  </c:pt>
                  <c:pt idx="7">
                    <c:v>e+</c:v>
                  </c:pt>
                  <c:pt idx="17">
                    <c:v>pbar</c:v>
                  </c:pt>
                  <c:pt idx="19">
                    <c:v>nbar</c:v>
                  </c:pt>
                  <c:pt idx="27">
                    <c:v>   Y*</c:v>
                  </c:pt>
                  <c:pt idx="30">
                    <c:v>N*</c:v>
                  </c:pt>
                </c15:dlblRangeCache>
              </c15:datalabelsRange>
            </c:ext>
            <c:ext xmlns:c16="http://schemas.microsoft.com/office/drawing/2014/chart" uri="{C3380CC4-5D6E-409C-BE32-E72D297353CC}">
              <c16:uniqueId val="{00000034-96CD-174F-85EB-F445C60F901A}"/>
            </c:ext>
          </c:extLst>
        </c:ser>
        <c:ser>
          <c:idx val="1"/>
          <c:order val="1"/>
          <c:spPr>
            <a:solidFill>
              <a:schemeClr val="accent2">
                <a:lumMod val="60000"/>
                <a:lumOff val="40000"/>
              </a:schemeClr>
            </a:solidFill>
            <a:ln w="25400">
              <a:noFill/>
            </a:ln>
            <a:effectLst/>
          </c:spPr>
          <c:invertIfNegative val="0"/>
          <c:dLbls>
            <c:dLbl>
              <c:idx val="0"/>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5-96CD-174F-85EB-F445C60F901A}"/>
                </c:ext>
              </c:extLst>
            </c:dLbl>
            <c:dLbl>
              <c:idx val="1"/>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6-96CD-174F-85EB-F445C60F901A}"/>
                </c:ext>
              </c:extLst>
            </c:dLbl>
            <c:dLbl>
              <c:idx val="2"/>
              <c:tx>
                <c:rich>
                  <a:bodyPr/>
                  <a:lstStyle/>
                  <a:p>
                    <a:fld id="{00658013-46EA-CF4E-9E8C-BD6A42CC8A2E}" type="CELLRANGE">
                      <a:rPr lang="en-US"/>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7-96CD-174F-85EB-F445C60F901A}"/>
                </c:ext>
              </c:extLst>
            </c:dLbl>
            <c:dLbl>
              <c:idx val="3"/>
              <c:tx>
                <c:rich>
                  <a:bodyPr/>
                  <a:lstStyle/>
                  <a:p>
                    <a:fld id="{387F8898-70C5-7B45-9906-CA07905062D4}"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8-96CD-174F-85EB-F445C60F901A}"/>
                </c:ext>
              </c:extLst>
            </c:dLbl>
            <c:dLbl>
              <c:idx val="4"/>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9-96CD-174F-85EB-F445C60F901A}"/>
                </c:ext>
              </c:extLst>
            </c:dLbl>
            <c:dLbl>
              <c:idx val="5"/>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A-96CD-174F-85EB-F445C60F901A}"/>
                </c:ext>
              </c:extLst>
            </c:dLbl>
            <c:dLbl>
              <c:idx val="6"/>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B-96CD-174F-85EB-F445C60F901A}"/>
                </c:ext>
              </c:extLst>
            </c:dLbl>
            <c:dLbl>
              <c:idx val="7"/>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C-96CD-174F-85EB-F445C60F901A}"/>
                </c:ext>
              </c:extLst>
            </c:dLbl>
            <c:dLbl>
              <c:idx val="8"/>
              <c:tx>
                <c:rich>
                  <a:bodyPr/>
                  <a:lstStyle/>
                  <a:p>
                    <a:fld id="{CD8ACB72-5BBB-2F44-A4B3-A2D445B8BD57}"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D-96CD-174F-85EB-F445C60F901A}"/>
                </c:ext>
              </c:extLst>
            </c:dLbl>
            <c:dLbl>
              <c:idx val="9"/>
              <c:tx>
                <c:rich>
                  <a:bodyPr/>
                  <a:lstStyle/>
                  <a:p>
                    <a:fld id="{0F749C43-B92B-C44A-A899-2F01D03C3A47}"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E-96CD-174F-85EB-F445C60F901A}"/>
                </c:ext>
              </c:extLst>
            </c:dLbl>
            <c:dLbl>
              <c:idx val="10"/>
              <c:tx>
                <c:rich>
                  <a:bodyPr/>
                  <a:lstStyle/>
                  <a:p>
                    <a:fld id="{B4E53D00-6FD3-3A4B-A13F-DA2E19E2EA06}"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F-96CD-174F-85EB-F445C60F901A}"/>
                </c:ext>
              </c:extLst>
            </c:dLbl>
            <c:dLbl>
              <c:idx val="11"/>
              <c:tx>
                <c:rich>
                  <a:bodyPr/>
                  <a:lstStyle/>
                  <a:p>
                    <a:fld id="{2843C47C-BC09-9744-B868-113C447E875A}"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0-96CD-174F-85EB-F445C60F901A}"/>
                </c:ext>
              </c:extLst>
            </c:dLbl>
            <c:dLbl>
              <c:idx val="12"/>
              <c:tx>
                <c:rich>
                  <a:bodyPr/>
                  <a:lstStyle/>
                  <a:p>
                    <a:fld id="{C3F82256-DD21-234C-8E77-8FA2070EBC48}"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1-96CD-174F-85EB-F445C60F901A}"/>
                </c:ext>
              </c:extLst>
            </c:dLbl>
            <c:dLbl>
              <c:idx val="13"/>
              <c:tx>
                <c:rich>
                  <a:bodyPr/>
                  <a:lstStyle/>
                  <a:p>
                    <a:fld id="{FB664927-4B58-AA4F-8FA6-77CC07CE9170}"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2-96CD-174F-85EB-F445C60F901A}"/>
                </c:ext>
              </c:extLst>
            </c:dLbl>
            <c:dLbl>
              <c:idx val="14"/>
              <c:tx>
                <c:rich>
                  <a:bodyPr/>
                  <a:lstStyle/>
                  <a:p>
                    <a:fld id="{DF85EF4D-4BB8-514D-B262-8C0948E32948}"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3-96CD-174F-85EB-F445C60F901A}"/>
                </c:ext>
              </c:extLst>
            </c:dLbl>
            <c:dLbl>
              <c:idx val="15"/>
              <c:tx>
                <c:rich>
                  <a:bodyPr/>
                  <a:lstStyle/>
                  <a:p>
                    <a:fld id="{692579C3-9927-994E-B5A6-2A87DDE6907A}"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4-96CD-174F-85EB-F445C60F901A}"/>
                </c:ext>
              </c:extLst>
            </c:dLbl>
            <c:dLbl>
              <c:idx val="16"/>
              <c:tx>
                <c:rich>
                  <a:bodyPr/>
                  <a:lstStyle/>
                  <a:p>
                    <a:fld id="{2682BF60-193F-294D-95AD-BCC5498CA750}"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5-96CD-174F-85EB-F445C60F901A}"/>
                </c:ext>
              </c:extLst>
            </c:dLbl>
            <c:dLbl>
              <c:idx val="17"/>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6-96CD-174F-85EB-F445C60F901A}"/>
                </c:ext>
              </c:extLst>
            </c:dLbl>
            <c:dLbl>
              <c:idx val="18"/>
              <c:tx>
                <c:rich>
                  <a:bodyPr/>
                  <a:lstStyle/>
                  <a:p>
                    <a:fld id="{0A3B315E-E7A8-1746-876B-CA8A920D6346}"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7-96CD-174F-85EB-F445C60F901A}"/>
                </c:ext>
              </c:extLst>
            </c:dLbl>
            <c:dLbl>
              <c:idx val="19"/>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8-96CD-174F-85EB-F445C60F901A}"/>
                </c:ext>
              </c:extLst>
            </c:dLbl>
            <c:dLbl>
              <c:idx val="20"/>
              <c:tx>
                <c:rich>
                  <a:bodyPr/>
                  <a:lstStyle/>
                  <a:p>
                    <a:fld id="{D2D67998-DC6B-A546-9C5E-74016A6C54FE}"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9-96CD-174F-85EB-F445C60F901A}"/>
                </c:ext>
              </c:extLst>
            </c:dLbl>
            <c:dLbl>
              <c:idx val="21"/>
              <c:tx>
                <c:rich>
                  <a:bodyPr/>
                  <a:lstStyle/>
                  <a:p>
                    <a:fld id="{386F9853-E066-AC42-8774-A091DCBBA829}"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A-96CD-174F-85EB-F445C60F901A}"/>
                </c:ext>
              </c:extLst>
            </c:dLbl>
            <c:dLbl>
              <c:idx val="22"/>
              <c:tx>
                <c:rich>
                  <a:bodyPr/>
                  <a:lstStyle/>
                  <a:p>
                    <a:fld id="{E3781321-F564-D54C-9BE4-C99F15124865}"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B-96CD-174F-85EB-F445C60F901A}"/>
                </c:ext>
              </c:extLst>
            </c:dLbl>
            <c:dLbl>
              <c:idx val="23"/>
              <c:tx>
                <c:rich>
                  <a:bodyPr/>
                  <a:lstStyle/>
                  <a:p>
                    <a:fld id="{DB71F50E-0668-934A-A5E9-11C0B5F819D2}"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C-96CD-174F-85EB-F445C60F901A}"/>
                </c:ext>
              </c:extLst>
            </c:dLbl>
            <c:dLbl>
              <c:idx val="24"/>
              <c:tx>
                <c:rich>
                  <a:bodyPr/>
                  <a:lstStyle/>
                  <a:p>
                    <a:fld id="{F6B7DED9-2456-2543-BC50-16B6E5FF829E}"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D-96CD-174F-85EB-F445C60F901A}"/>
                </c:ext>
              </c:extLst>
            </c:dLbl>
            <c:dLbl>
              <c:idx val="25"/>
              <c:tx>
                <c:rich>
                  <a:bodyPr/>
                  <a:lstStyle/>
                  <a:p>
                    <a:fld id="{E76682BF-F6FC-1D41-A206-D0304480A0FD}"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E-96CD-174F-85EB-F445C60F901A}"/>
                </c:ext>
              </c:extLst>
            </c:dLbl>
            <c:dLbl>
              <c:idx val="26"/>
              <c:tx>
                <c:rich>
                  <a:bodyPr/>
                  <a:lstStyle/>
                  <a:p>
                    <a:fld id="{14E877D3-4222-7642-8010-3C160BDB59EB}"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F-96CD-174F-85EB-F445C60F901A}"/>
                </c:ext>
              </c:extLst>
            </c:dLbl>
            <c:dLbl>
              <c:idx val="27"/>
              <c:tx>
                <c:rich>
                  <a:bodyPr/>
                  <a:lstStyle/>
                  <a:p>
                    <a:endParaRPr lang="it-IT"/>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50-96CD-174F-85EB-F445C60F901A}"/>
                </c:ext>
              </c:extLst>
            </c:dLbl>
            <c:dLbl>
              <c:idx val="28"/>
              <c:tx>
                <c:rich>
                  <a:bodyPr/>
                  <a:lstStyle/>
                  <a:p>
                    <a:fld id="{9696779E-8A20-7C47-8B08-B6367F048346}"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1-96CD-174F-85EB-F445C60F901A}"/>
                </c:ext>
              </c:extLst>
            </c:dLbl>
            <c:dLbl>
              <c:idx val="29"/>
              <c:tx>
                <c:rich>
                  <a:bodyPr/>
                  <a:lstStyle/>
                  <a:p>
                    <a:fld id="{4ABD9948-D79A-4E49-88E3-4315FFC35867}" type="CELLRANGE">
                      <a:rPr lang="en-GB"/>
                      <a:pPr/>
                      <a:t>[INTERVALLOCELLE]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2-96CD-174F-85EB-F445C60F901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Symbol" panose="05050102010706020507" pitchFamily="18" charset="2"/>
                    <a:ea typeface="+mn-ea"/>
                    <a:cs typeface="+mn-cs"/>
                  </a:defRPr>
                </a:pPr>
                <a:endParaRPr lang="it-IT"/>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Foglio2!$E$2:$E$53</c:f>
              <c:numCache>
                <c:formatCode>General</c:formatCode>
                <c:ptCount val="52"/>
                <c:pt idx="0">
                  <c:v>1895</c:v>
                </c:pt>
                <c:pt idx="1">
                  <c:v>1897</c:v>
                </c:pt>
                <c:pt idx="2">
                  <c:v>1899</c:v>
                </c:pt>
                <c:pt idx="3">
                  <c:v>1900</c:v>
                </c:pt>
                <c:pt idx="4">
                  <c:v>1911</c:v>
                </c:pt>
                <c:pt idx="5">
                  <c:v>1919</c:v>
                </c:pt>
                <c:pt idx="6">
                  <c:v>1932</c:v>
                </c:pt>
                <c:pt idx="7">
                  <c:v>1932.3</c:v>
                </c:pt>
                <c:pt idx="8">
                  <c:v>1937</c:v>
                </c:pt>
                <c:pt idx="9">
                  <c:v>1947</c:v>
                </c:pt>
                <c:pt idx="10">
                  <c:v>1949</c:v>
                </c:pt>
                <c:pt idx="11">
                  <c:v>1950.6</c:v>
                </c:pt>
                <c:pt idx="12">
                  <c:v>1950.8</c:v>
                </c:pt>
                <c:pt idx="13">
                  <c:v>1952</c:v>
                </c:pt>
                <c:pt idx="14">
                  <c:v>1952.1</c:v>
                </c:pt>
                <c:pt idx="15">
                  <c:v>1953.2</c:v>
                </c:pt>
                <c:pt idx="16">
                  <c:v>1953.3</c:v>
                </c:pt>
                <c:pt idx="17">
                  <c:v>1955.3</c:v>
                </c:pt>
                <c:pt idx="18">
                  <c:v>1956.2</c:v>
                </c:pt>
                <c:pt idx="19">
                  <c:v>1956.3</c:v>
                </c:pt>
                <c:pt idx="20">
                  <c:v>1957.6</c:v>
                </c:pt>
                <c:pt idx="21">
                  <c:v>1958.6</c:v>
                </c:pt>
                <c:pt idx="22">
                  <c:v>1958.7</c:v>
                </c:pt>
                <c:pt idx="23">
                  <c:v>1961.2</c:v>
                </c:pt>
                <c:pt idx="24">
                  <c:v>1961.3</c:v>
                </c:pt>
                <c:pt idx="25">
                  <c:v>1961.4</c:v>
                </c:pt>
                <c:pt idx="26">
                  <c:v>1961.5</c:v>
                </c:pt>
                <c:pt idx="27">
                  <c:v>1961.8</c:v>
                </c:pt>
                <c:pt idx="28">
                  <c:v>1962</c:v>
                </c:pt>
                <c:pt idx="29">
                  <c:v>1962.3</c:v>
                </c:pt>
                <c:pt idx="30">
                  <c:v>1962.4</c:v>
                </c:pt>
              </c:numCache>
            </c:numRef>
          </c:xVal>
          <c:yVal>
            <c:numRef>
              <c:f>Foglio2!$B$2:$B$53</c:f>
              <c:numCache>
                <c:formatCode>General</c:formatCode>
                <c:ptCount val="52"/>
                <c:pt idx="2">
                  <c:v>0.02</c:v>
                </c:pt>
                <c:pt idx="3">
                  <c:v>0.04</c:v>
                </c:pt>
                <c:pt idx="8">
                  <c:v>0.02</c:v>
                </c:pt>
                <c:pt idx="9">
                  <c:v>0.02</c:v>
                </c:pt>
                <c:pt idx="10">
                  <c:v>0.04</c:v>
                </c:pt>
                <c:pt idx="11">
                  <c:v>0.06</c:v>
                </c:pt>
                <c:pt idx="12">
                  <c:v>0.08</c:v>
                </c:pt>
                <c:pt idx="13">
                  <c:v>0.02</c:v>
                </c:pt>
                <c:pt idx="14">
                  <c:v>0.03</c:v>
                </c:pt>
                <c:pt idx="15">
                  <c:v>0.05</c:v>
                </c:pt>
                <c:pt idx="16">
                  <c:v>7.0000000000000007E-2</c:v>
                </c:pt>
                <c:pt idx="18">
                  <c:v>0.04</c:v>
                </c:pt>
                <c:pt idx="20">
                  <c:v>0.08</c:v>
                </c:pt>
                <c:pt idx="21">
                  <c:v>0.02</c:v>
                </c:pt>
                <c:pt idx="22">
                  <c:v>0.03</c:v>
                </c:pt>
                <c:pt idx="23">
                  <c:v>0.05</c:v>
                </c:pt>
                <c:pt idx="24">
                  <c:v>0.04</c:v>
                </c:pt>
                <c:pt idx="25">
                  <c:v>0.06</c:v>
                </c:pt>
                <c:pt idx="26">
                  <c:v>0.08</c:v>
                </c:pt>
                <c:pt idx="28">
                  <c:v>0.02</c:v>
                </c:pt>
                <c:pt idx="29">
                  <c:v>0.03</c:v>
                </c:pt>
              </c:numCache>
            </c:numRef>
          </c:yVal>
          <c:bubbleSize>
            <c:numLit>
              <c:formatCode>General</c:formatCode>
              <c:ptCount val="3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numLit>
          </c:bubbleSize>
          <c:bubble3D val="1"/>
          <c:extLst>
            <c:ext xmlns:c15="http://schemas.microsoft.com/office/drawing/2012/chart" uri="{02D57815-91ED-43cb-92C2-25804820EDAC}">
              <c15:datalabelsRange>
                <c15:f>Foglio2!$A$2:$A$53</c15:f>
                <c15:dlblRangeCache>
                  <c:ptCount val="52"/>
                  <c:pt idx="2">
                    <c:v>a</c:v>
                  </c:pt>
                  <c:pt idx="3">
                    <c:v>g</c:v>
                  </c:pt>
                  <c:pt idx="8">
                    <c:v>m</c:v>
                  </c:pt>
                  <c:pt idx="9">
                    <c:v>p+p-</c:v>
                  </c:pt>
                  <c:pt idx="10">
                    <c:v>K+K-</c:v>
                  </c:pt>
                  <c:pt idx="11">
                    <c:v>p°</c:v>
                  </c:pt>
                  <c:pt idx="12">
                    <c:v>K°</c:v>
                  </c:pt>
                  <c:pt idx="13">
                    <c:v>D</c:v>
                  </c:pt>
                  <c:pt idx="14">
                    <c:v>L°</c:v>
                  </c:pt>
                  <c:pt idx="15">
                    <c:v>S+S-</c:v>
                  </c:pt>
                  <c:pt idx="16">
                    <c:v>X-</c:v>
                  </c:pt>
                  <c:pt idx="18">
                    <c:v>n</c:v>
                  </c:pt>
                  <c:pt idx="20">
                    <c:v>S°</c:v>
                  </c:pt>
                  <c:pt idx="21">
                    <c:v>L</c:v>
                  </c:pt>
                  <c:pt idx="22">
                    <c:v>X°</c:v>
                  </c:pt>
                  <c:pt idx="23">
                    <c:v>r</c:v>
                  </c:pt>
                  <c:pt idx="24">
                    <c:v>w</c:v>
                  </c:pt>
                  <c:pt idx="25">
                    <c:v>h</c:v>
                  </c:pt>
                  <c:pt idx="26">
                    <c:v>K*</c:v>
                  </c:pt>
                  <c:pt idx="28">
                    <c:v>n(m)</c:v>
                  </c:pt>
                  <c:pt idx="29">
                    <c:v>j</c:v>
                  </c:pt>
                </c15:dlblRangeCache>
              </c15:datalabelsRange>
            </c:ext>
            <c:ext xmlns:c16="http://schemas.microsoft.com/office/drawing/2014/chart" uri="{C3380CC4-5D6E-409C-BE32-E72D297353CC}">
              <c16:uniqueId val="{00000053-96CD-174F-85EB-F445C60F901A}"/>
            </c:ext>
          </c:extLst>
        </c:ser>
        <c:dLbls>
          <c:showLegendKey val="0"/>
          <c:showVal val="0"/>
          <c:showCatName val="0"/>
          <c:showSerName val="0"/>
          <c:showPercent val="0"/>
          <c:showBubbleSize val="0"/>
        </c:dLbls>
        <c:bubbleScale val="40"/>
        <c:showNegBubbles val="0"/>
        <c:axId val="-2046167480"/>
        <c:axId val="-2122201784"/>
      </c:bubbleChart>
      <c:valAx>
        <c:axId val="-2046167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Helvetica" pitchFamily="2" charset="0"/>
                <a:ea typeface="+mn-ea"/>
                <a:cs typeface="+mn-cs"/>
              </a:defRPr>
            </a:pPr>
            <a:endParaRPr lang="it-IT"/>
          </a:p>
        </c:txPr>
        <c:crossAx val="-2122201784"/>
        <c:crosses val="autoZero"/>
        <c:crossBetween val="midCat"/>
      </c:valAx>
      <c:valAx>
        <c:axId val="-2122201784"/>
        <c:scaling>
          <c:orientation val="minMax"/>
        </c:scaling>
        <c:delete val="1"/>
        <c:axPos val="l"/>
        <c:majorGridlines>
          <c:spPr>
            <a:ln w="9525" cap="flat" cmpd="sng" algn="ctr">
              <a:noFill/>
              <a:round/>
            </a:ln>
            <a:effectLst/>
          </c:spPr>
        </c:majorGridlines>
        <c:numFmt formatCode="General" sourceLinked="1"/>
        <c:majorTickMark val="out"/>
        <c:minorTickMark val="none"/>
        <c:tickLblPos val="nextTo"/>
        <c:crossAx val="-2046167480"/>
        <c:crosses val="autoZero"/>
        <c:crossBetween val="midCat"/>
      </c:valAx>
      <c:spPr>
        <a:gradFill>
          <a:gsLst>
            <a:gs pos="57014">
              <a:srgbClr val="858CB8"/>
            </a:gs>
            <a:gs pos="6000">
              <a:srgbClr val="554B8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554B81"/>
          </a:solidFill>
        </a:ln>
        <a:effectLst/>
      </c:spPr>
    </c:plotArea>
    <c:plotVisOnly val="1"/>
    <c:dispBlanksAs val="gap"/>
    <c:showDLblsOverMax val="0"/>
  </c:chart>
  <c:spPr>
    <a:solidFill>
      <a:srgbClr val="554B81"/>
    </a:soli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Foglio1!$B$1</c:f>
              <c:strCache>
                <c:ptCount val="1"/>
                <c:pt idx="0">
                  <c:v>Vendite</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FD7B-384E-AD3A-99798EA46A18}"/>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FD7B-384E-AD3A-99798EA46A18}"/>
              </c:ext>
            </c:extLst>
          </c:dPt>
          <c:dLbls>
            <c:dLbl>
              <c:idx val="0"/>
              <c:tx>
                <c:rich>
                  <a:bodyPr/>
                  <a:lstStyle/>
                  <a:p>
                    <a:r>
                      <a:rPr lang="en-US" baseline="0" dirty="0" err="1"/>
                      <a:t>atomi</a:t>
                    </a:r>
                    <a:r>
                      <a:rPr lang="en-US" baseline="0" dirty="0"/>
                      <a:t>
5%</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D7B-384E-AD3A-99798EA46A18}"/>
                </c:ext>
              </c:extLst>
            </c:dLbl>
            <c:dLbl>
              <c:idx val="1"/>
              <c:tx>
                <c:rich>
                  <a:bodyPr/>
                  <a:lstStyle/>
                  <a:p>
                    <a:fld id="{1BC110D6-3479-8048-852D-D412425ECB45}" type="CATEGORYNAME">
                      <a:rPr lang="en-US"/>
                      <a:pPr/>
                      <a:t>[NOME CATEGORIA]</a:t>
                    </a:fld>
                    <a:r>
                      <a:rPr lang="en-US" baseline="0"/>
                      <a:t>
95%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D7B-384E-AD3A-99798EA46A1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Helvetica" pitchFamily="2" charset="0"/>
                    <a:ea typeface="+mn-ea"/>
                    <a:cs typeface="+mn-cs"/>
                  </a:defRPr>
                </a:pPr>
                <a:endParaRPr lang="it-IT"/>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Foglio1!$A$2:$A$3</c:f>
              <c:strCache>
                <c:ptCount val="1"/>
                <c:pt idx="0">
                  <c:v>materia MS</c:v>
                </c:pt>
              </c:strCache>
            </c:strRef>
          </c:cat>
          <c:val>
            <c:numRef>
              <c:f>Foglio1!$B$2:$B$3</c:f>
              <c:numCache>
                <c:formatCode>General</c:formatCode>
                <c:ptCount val="2"/>
                <c:pt idx="0">
                  <c:v>0.04</c:v>
                </c:pt>
                <c:pt idx="1">
                  <c:v>0.96</c:v>
                </c:pt>
              </c:numCache>
            </c:numRef>
          </c:val>
          <c:extLst>
            <c:ext xmlns:c16="http://schemas.microsoft.com/office/drawing/2014/chart" uri="{C3380CC4-5D6E-409C-BE32-E72D297353CC}">
              <c16:uniqueId val="{00000004-FD7B-384E-AD3A-99798EA46A1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Avenir Next" panose="020B0503020202020204" pitchFamily="34" charset="0"/>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0CB0709D-CE9A-374C-A822-C80671CC33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1000F080-9F4B-964F-BD76-D210CD8B5D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8BE692-5A76-344C-A246-91D1F6CF5E8C}" type="datetimeFigureOut">
              <a:rPr lang="it-IT" smtClean="0"/>
              <a:t>20/03/25</a:t>
            </a:fld>
            <a:endParaRPr lang="it-IT"/>
          </a:p>
        </p:txBody>
      </p:sp>
      <p:sp>
        <p:nvSpPr>
          <p:cNvPr id="4" name="Segnaposto piè di pagina 3">
            <a:extLst>
              <a:ext uri="{FF2B5EF4-FFF2-40B4-BE49-F238E27FC236}">
                <a16:creationId xmlns:a16="http://schemas.microsoft.com/office/drawing/2014/main" id="{3B640FC1-38B0-C04D-B77F-7007448CE5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5B4DD11E-BC8A-EA41-9CE7-A048E1456E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CD9DB1-ED06-044D-8A54-09EA5FF8FEF8}" type="slidenum">
              <a:rPr lang="it-IT" smtClean="0"/>
              <a:t>‹N›</a:t>
            </a:fld>
            <a:endParaRPr lang="it-IT"/>
          </a:p>
        </p:txBody>
      </p:sp>
    </p:spTree>
    <p:extLst>
      <p:ext uri="{BB962C8B-B14F-4D97-AF65-F5344CB8AC3E}">
        <p14:creationId xmlns:p14="http://schemas.microsoft.com/office/powerpoint/2010/main" val="2761516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B0604-EA5E-1249-B0C9-044459A46DAB}" type="datetimeFigureOut">
              <a:rPr lang="it-IT" smtClean="0"/>
              <a:t>20/03/25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6E0B2-93D6-F846-BA5D-2F915270A126}" type="slidenum">
              <a:rPr lang="it-IT" smtClean="0"/>
              <a:t>‹N›</a:t>
            </a:fld>
            <a:endParaRPr lang="it-IT"/>
          </a:p>
        </p:txBody>
      </p:sp>
    </p:spTree>
    <p:extLst>
      <p:ext uri="{BB962C8B-B14F-4D97-AF65-F5344CB8AC3E}">
        <p14:creationId xmlns:p14="http://schemas.microsoft.com/office/powerpoint/2010/main" val="38555547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0</a:t>
            </a:fld>
            <a:endParaRPr lang="it-IT"/>
          </a:p>
        </p:txBody>
      </p:sp>
    </p:spTree>
    <p:extLst>
      <p:ext uri="{BB962C8B-B14F-4D97-AF65-F5344CB8AC3E}">
        <p14:creationId xmlns:p14="http://schemas.microsoft.com/office/powerpoint/2010/main" val="3492034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18</a:t>
            </a:fld>
            <a:endParaRPr lang="it-IT"/>
          </a:p>
        </p:txBody>
      </p:sp>
    </p:spTree>
    <p:extLst>
      <p:ext uri="{BB962C8B-B14F-4D97-AF65-F5344CB8AC3E}">
        <p14:creationId xmlns:p14="http://schemas.microsoft.com/office/powerpoint/2010/main" val="57945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19</a:t>
            </a:fld>
            <a:endParaRPr lang="it-IT"/>
          </a:p>
        </p:txBody>
      </p:sp>
    </p:spTree>
    <p:extLst>
      <p:ext uri="{BB962C8B-B14F-4D97-AF65-F5344CB8AC3E}">
        <p14:creationId xmlns:p14="http://schemas.microsoft.com/office/powerpoint/2010/main" val="162400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20</a:t>
            </a:fld>
            <a:endParaRPr lang="it-IT"/>
          </a:p>
        </p:txBody>
      </p:sp>
    </p:spTree>
    <p:extLst>
      <p:ext uri="{BB962C8B-B14F-4D97-AF65-F5344CB8AC3E}">
        <p14:creationId xmlns:p14="http://schemas.microsoft.com/office/powerpoint/2010/main" val="972092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21</a:t>
            </a:fld>
            <a:endParaRPr lang="it-IT"/>
          </a:p>
        </p:txBody>
      </p:sp>
    </p:spTree>
    <p:extLst>
      <p:ext uri="{BB962C8B-B14F-4D97-AF65-F5344CB8AC3E}">
        <p14:creationId xmlns:p14="http://schemas.microsoft.com/office/powerpoint/2010/main" val="236308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28</a:t>
            </a:fld>
            <a:endParaRPr lang="it-IT"/>
          </a:p>
        </p:txBody>
      </p:sp>
    </p:spTree>
    <p:extLst>
      <p:ext uri="{BB962C8B-B14F-4D97-AF65-F5344CB8AC3E}">
        <p14:creationId xmlns:p14="http://schemas.microsoft.com/office/powerpoint/2010/main" val="288390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Frase</a:t>
            </a:r>
            <a:r>
              <a:rPr lang="en-GB" dirty="0"/>
              <a:t> di Feynman</a:t>
            </a:r>
          </a:p>
        </p:txBody>
      </p:sp>
      <p:sp>
        <p:nvSpPr>
          <p:cNvPr id="4" name="Segnaposto numero diapositiva 3"/>
          <p:cNvSpPr>
            <a:spLocks noGrp="1"/>
          </p:cNvSpPr>
          <p:nvPr>
            <p:ph type="sldNum" sz="quarter" idx="5"/>
          </p:nvPr>
        </p:nvSpPr>
        <p:spPr/>
        <p:txBody>
          <a:bodyPr/>
          <a:lstStyle/>
          <a:p>
            <a:fld id="{AE56E0B2-93D6-F846-BA5D-2F915270A126}" type="slidenum">
              <a:rPr lang="it-IT" smtClean="0"/>
              <a:t>33</a:t>
            </a:fld>
            <a:endParaRPr lang="it-IT"/>
          </a:p>
        </p:txBody>
      </p:sp>
    </p:spTree>
    <p:extLst>
      <p:ext uri="{BB962C8B-B14F-4D97-AF65-F5344CB8AC3E}">
        <p14:creationId xmlns:p14="http://schemas.microsoft.com/office/powerpoint/2010/main" val="1454396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35</a:t>
            </a:fld>
            <a:endParaRPr lang="it-IT"/>
          </a:p>
        </p:txBody>
      </p:sp>
    </p:spTree>
    <p:extLst>
      <p:ext uri="{BB962C8B-B14F-4D97-AF65-F5344CB8AC3E}">
        <p14:creationId xmlns:p14="http://schemas.microsoft.com/office/powerpoint/2010/main" val="3265902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36</a:t>
            </a:fld>
            <a:endParaRPr lang="it-IT"/>
          </a:p>
        </p:txBody>
      </p:sp>
    </p:spTree>
    <p:extLst>
      <p:ext uri="{BB962C8B-B14F-4D97-AF65-F5344CB8AC3E}">
        <p14:creationId xmlns:p14="http://schemas.microsoft.com/office/powerpoint/2010/main" val="2063402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37</a:t>
            </a:fld>
            <a:endParaRPr lang="it-IT"/>
          </a:p>
        </p:txBody>
      </p:sp>
    </p:spTree>
    <p:extLst>
      <p:ext uri="{BB962C8B-B14F-4D97-AF65-F5344CB8AC3E}">
        <p14:creationId xmlns:p14="http://schemas.microsoft.com/office/powerpoint/2010/main" val="3975805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38</a:t>
            </a:fld>
            <a:endParaRPr lang="it-IT"/>
          </a:p>
        </p:txBody>
      </p:sp>
    </p:spTree>
    <p:extLst>
      <p:ext uri="{BB962C8B-B14F-4D97-AF65-F5344CB8AC3E}">
        <p14:creationId xmlns:p14="http://schemas.microsoft.com/office/powerpoint/2010/main" val="397564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2</a:t>
            </a:fld>
            <a:endParaRPr lang="it-IT"/>
          </a:p>
        </p:txBody>
      </p:sp>
    </p:spTree>
    <p:extLst>
      <p:ext uri="{BB962C8B-B14F-4D97-AF65-F5344CB8AC3E}">
        <p14:creationId xmlns:p14="http://schemas.microsoft.com/office/powerpoint/2010/main" val="2811206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39</a:t>
            </a:fld>
            <a:endParaRPr lang="it-IT"/>
          </a:p>
        </p:txBody>
      </p:sp>
    </p:spTree>
    <p:extLst>
      <p:ext uri="{BB962C8B-B14F-4D97-AF65-F5344CB8AC3E}">
        <p14:creationId xmlns:p14="http://schemas.microsoft.com/office/powerpoint/2010/main" val="1109539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40</a:t>
            </a:fld>
            <a:endParaRPr lang="it-IT"/>
          </a:p>
        </p:txBody>
      </p:sp>
    </p:spTree>
    <p:extLst>
      <p:ext uri="{BB962C8B-B14F-4D97-AF65-F5344CB8AC3E}">
        <p14:creationId xmlns:p14="http://schemas.microsoft.com/office/powerpoint/2010/main" val="2148720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41</a:t>
            </a:fld>
            <a:endParaRPr lang="it-IT"/>
          </a:p>
        </p:txBody>
      </p:sp>
    </p:spTree>
    <p:extLst>
      <p:ext uri="{BB962C8B-B14F-4D97-AF65-F5344CB8AC3E}">
        <p14:creationId xmlns:p14="http://schemas.microsoft.com/office/powerpoint/2010/main" val="130211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Frase</a:t>
            </a:r>
            <a:r>
              <a:rPr lang="en-GB" dirty="0"/>
              <a:t> di Feynman</a:t>
            </a:r>
          </a:p>
        </p:txBody>
      </p:sp>
      <p:sp>
        <p:nvSpPr>
          <p:cNvPr id="4" name="Segnaposto numero diapositiva 3"/>
          <p:cNvSpPr>
            <a:spLocks noGrp="1"/>
          </p:cNvSpPr>
          <p:nvPr>
            <p:ph type="sldNum" sz="quarter" idx="5"/>
          </p:nvPr>
        </p:nvSpPr>
        <p:spPr/>
        <p:txBody>
          <a:bodyPr/>
          <a:lstStyle/>
          <a:p>
            <a:fld id="{AE56E0B2-93D6-F846-BA5D-2F915270A126}" type="slidenum">
              <a:rPr lang="it-IT" smtClean="0"/>
              <a:t>42</a:t>
            </a:fld>
            <a:endParaRPr lang="it-IT"/>
          </a:p>
        </p:txBody>
      </p:sp>
    </p:spTree>
    <p:extLst>
      <p:ext uri="{BB962C8B-B14F-4D97-AF65-F5344CB8AC3E}">
        <p14:creationId xmlns:p14="http://schemas.microsoft.com/office/powerpoint/2010/main" val="2552258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44</a:t>
            </a:fld>
            <a:endParaRPr lang="it-IT"/>
          </a:p>
        </p:txBody>
      </p:sp>
    </p:spTree>
    <p:extLst>
      <p:ext uri="{BB962C8B-B14F-4D97-AF65-F5344CB8AC3E}">
        <p14:creationId xmlns:p14="http://schemas.microsoft.com/office/powerpoint/2010/main" val="2074466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Frase</a:t>
            </a:r>
            <a:r>
              <a:rPr lang="en-GB" dirty="0"/>
              <a:t> di Feynman</a:t>
            </a:r>
          </a:p>
        </p:txBody>
      </p:sp>
      <p:sp>
        <p:nvSpPr>
          <p:cNvPr id="4" name="Segnaposto numero diapositiva 3"/>
          <p:cNvSpPr>
            <a:spLocks noGrp="1"/>
          </p:cNvSpPr>
          <p:nvPr>
            <p:ph type="sldNum" sz="quarter" idx="5"/>
          </p:nvPr>
        </p:nvSpPr>
        <p:spPr/>
        <p:txBody>
          <a:bodyPr/>
          <a:lstStyle/>
          <a:p>
            <a:fld id="{AE56E0B2-93D6-F846-BA5D-2F915270A126}" type="slidenum">
              <a:rPr lang="it-IT" smtClean="0"/>
              <a:t>47</a:t>
            </a:fld>
            <a:endParaRPr lang="it-IT"/>
          </a:p>
        </p:txBody>
      </p:sp>
    </p:spTree>
    <p:extLst>
      <p:ext uri="{BB962C8B-B14F-4D97-AF65-F5344CB8AC3E}">
        <p14:creationId xmlns:p14="http://schemas.microsoft.com/office/powerpoint/2010/main" val="292722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3</a:t>
            </a:fld>
            <a:endParaRPr lang="it-IT"/>
          </a:p>
        </p:txBody>
      </p:sp>
    </p:spTree>
    <p:extLst>
      <p:ext uri="{BB962C8B-B14F-4D97-AF65-F5344CB8AC3E}">
        <p14:creationId xmlns:p14="http://schemas.microsoft.com/office/powerpoint/2010/main" val="402824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5</a:t>
            </a:fld>
            <a:endParaRPr lang="it-IT"/>
          </a:p>
        </p:txBody>
      </p:sp>
    </p:spTree>
    <p:extLst>
      <p:ext uri="{BB962C8B-B14F-4D97-AF65-F5344CB8AC3E}">
        <p14:creationId xmlns:p14="http://schemas.microsoft.com/office/powerpoint/2010/main" val="290896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6</a:t>
            </a:fld>
            <a:endParaRPr lang="it-IT"/>
          </a:p>
        </p:txBody>
      </p:sp>
    </p:spTree>
    <p:extLst>
      <p:ext uri="{BB962C8B-B14F-4D97-AF65-F5344CB8AC3E}">
        <p14:creationId xmlns:p14="http://schemas.microsoft.com/office/powerpoint/2010/main" val="37502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14</a:t>
            </a:fld>
            <a:endParaRPr lang="it-IT"/>
          </a:p>
        </p:txBody>
      </p:sp>
    </p:spTree>
    <p:extLst>
      <p:ext uri="{BB962C8B-B14F-4D97-AF65-F5344CB8AC3E}">
        <p14:creationId xmlns:p14="http://schemas.microsoft.com/office/powerpoint/2010/main" val="130100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15</a:t>
            </a:fld>
            <a:endParaRPr lang="it-IT"/>
          </a:p>
        </p:txBody>
      </p:sp>
    </p:spTree>
    <p:extLst>
      <p:ext uri="{BB962C8B-B14F-4D97-AF65-F5344CB8AC3E}">
        <p14:creationId xmlns:p14="http://schemas.microsoft.com/office/powerpoint/2010/main" val="401622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16</a:t>
            </a:fld>
            <a:endParaRPr lang="it-IT"/>
          </a:p>
        </p:txBody>
      </p:sp>
    </p:spTree>
    <p:extLst>
      <p:ext uri="{BB962C8B-B14F-4D97-AF65-F5344CB8AC3E}">
        <p14:creationId xmlns:p14="http://schemas.microsoft.com/office/powerpoint/2010/main" val="128019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E56E0B2-93D6-F846-BA5D-2F915270A126}" type="slidenum">
              <a:rPr lang="it-IT" smtClean="0"/>
              <a:t>17</a:t>
            </a:fld>
            <a:endParaRPr lang="it-IT"/>
          </a:p>
        </p:txBody>
      </p:sp>
    </p:spTree>
    <p:extLst>
      <p:ext uri="{BB962C8B-B14F-4D97-AF65-F5344CB8AC3E}">
        <p14:creationId xmlns:p14="http://schemas.microsoft.com/office/powerpoint/2010/main" val="82784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r>
              <a:rPr lang="it-IT"/>
              <a:t>10/02/21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3558588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it-IT"/>
              <a:t>10/02/21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84071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it-IT"/>
              <a:t>10/02/21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278606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it-IT"/>
              <a:t>10/02/21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66374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r>
              <a:rPr lang="it-IT"/>
              <a:t>10/02/21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3638205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r>
              <a:rPr lang="it-IT"/>
              <a:t>10/02/21</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2059503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r>
              <a:rPr lang="it-IT"/>
              <a:t>10/02/21</a:t>
            </a:r>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384892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r>
              <a:rPr lang="it-IT"/>
              <a:t>10/02/21</a:t>
            </a:r>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4658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10/02/21</a:t>
            </a:r>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391484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it-IT"/>
              <a:t>10/02/21</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249102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it-IT"/>
              <a:t>10/02/21</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ADA9096-DFC4-7348-8E7D-EF5E44E13F75}" type="slidenum">
              <a:rPr lang="it-IT" smtClean="0"/>
              <a:t>‹N›</a:t>
            </a:fld>
            <a:endParaRPr lang="it-IT"/>
          </a:p>
        </p:txBody>
      </p:sp>
    </p:spTree>
    <p:extLst>
      <p:ext uri="{BB962C8B-B14F-4D97-AF65-F5344CB8AC3E}">
        <p14:creationId xmlns:p14="http://schemas.microsoft.com/office/powerpoint/2010/main" val="2416617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10/02/21</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A9096-DFC4-7348-8E7D-EF5E44E13F75}" type="slidenum">
              <a:rPr lang="it-IT" smtClean="0"/>
              <a:t>‹N›</a:t>
            </a:fld>
            <a:endParaRPr lang="it-IT"/>
          </a:p>
        </p:txBody>
      </p:sp>
    </p:spTree>
    <p:extLst>
      <p:ext uri="{BB962C8B-B14F-4D97-AF65-F5344CB8AC3E}">
        <p14:creationId xmlns:p14="http://schemas.microsoft.com/office/powerpoint/2010/main" val="30711957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00.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9.jpeg"/><Relationship Id="rId2" Type="http://schemas.openxmlformats.org/officeDocument/2006/relationships/image" Target="../media/image45.jp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48.gif"/><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gif"/></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6.xml"/><Relationship Id="rId4" Type="http://schemas.openxmlformats.org/officeDocument/2006/relationships/image" Target="../media/image65.jpg"/></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65.jpg"/></Relationships>
</file>

<file path=ppt/slides/_rels/slide2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10.png"/><Relationship Id="rId4" Type="http://schemas.openxmlformats.org/officeDocument/2006/relationships/image" Target="../media/image340.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2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00.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3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70.png"/><Relationship Id="rId5" Type="http://schemas.openxmlformats.org/officeDocument/2006/relationships/image" Target="../media/image1260.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10.png"/><Relationship Id="rId4" Type="http://schemas.openxmlformats.org/officeDocument/2006/relationships/image" Target="../media/image340.png"/><Relationship Id="rId9"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90.png"/><Relationship Id="rId4" Type="http://schemas.openxmlformats.org/officeDocument/2006/relationships/image" Target="../media/image35.jpg"/></Relationships>
</file>

<file path=ppt/slides/_rels/slide4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jpg"/><Relationship Id="rId9"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10.png"/><Relationship Id="rId4" Type="http://schemas.openxmlformats.org/officeDocument/2006/relationships/image" Target="../media/image340.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magine 3" descr="Immagine che contiene stella, spazio, galassia, costellazione&#10;&#10;Descrizione generata automaticamente">
            <a:extLst>
              <a:ext uri="{FF2B5EF4-FFF2-40B4-BE49-F238E27FC236}">
                <a16:creationId xmlns:a16="http://schemas.microsoft.com/office/drawing/2014/main" id="{79ECF9B8-2F0A-1A4B-8AEF-5B10B4429BE9}"/>
              </a:ext>
            </a:extLst>
          </p:cNvPr>
          <p:cNvPicPr>
            <a:picLocks noChangeAspect="1"/>
          </p:cNvPicPr>
          <p:nvPr/>
        </p:nvPicPr>
        <p:blipFill>
          <a:blip r:embed="rId3"/>
          <a:srcRect t="17598"/>
          <a:stretch/>
        </p:blipFill>
        <p:spPr>
          <a:xfrm>
            <a:off x="20" y="1282"/>
            <a:ext cx="12191980" cy="6856718"/>
          </a:xfrm>
          <a:prstGeom prst="rect">
            <a:avLst/>
          </a:prstGeom>
        </p:spPr>
      </p:pic>
      <p:pic>
        <p:nvPicPr>
          <p:cNvPr id="8" name="Immagine 7">
            <a:extLst>
              <a:ext uri="{FF2B5EF4-FFF2-40B4-BE49-F238E27FC236}">
                <a16:creationId xmlns:a16="http://schemas.microsoft.com/office/drawing/2014/main" id="{D1B69D77-35E4-8E41-94AB-F119C5A85861}"/>
              </a:ext>
            </a:extLst>
          </p:cNvPr>
          <p:cNvPicPr>
            <a:picLocks noChangeAspect="1"/>
          </p:cNvPicPr>
          <p:nvPr/>
        </p:nvPicPr>
        <p:blipFill>
          <a:blip r:embed="rId4">
            <a:lum bright="70000" contrast="-70000"/>
          </a:blip>
          <a:stretch>
            <a:fillRect/>
          </a:stretch>
        </p:blipFill>
        <p:spPr>
          <a:xfrm>
            <a:off x="3705101" y="718806"/>
            <a:ext cx="4580077" cy="267000"/>
          </a:xfrm>
          <a:prstGeom prst="rect">
            <a:avLst/>
          </a:prstGeom>
        </p:spPr>
      </p:pic>
      <p:pic>
        <p:nvPicPr>
          <p:cNvPr id="10" name="Immagine 9">
            <a:extLst>
              <a:ext uri="{FF2B5EF4-FFF2-40B4-BE49-F238E27FC236}">
                <a16:creationId xmlns:a16="http://schemas.microsoft.com/office/drawing/2014/main" id="{3C3D6AA7-66BC-264D-830D-1B9E88F33C5A}"/>
              </a:ext>
            </a:extLst>
          </p:cNvPr>
          <p:cNvPicPr>
            <a:picLocks noChangeAspect="1"/>
          </p:cNvPicPr>
          <p:nvPr/>
        </p:nvPicPr>
        <p:blipFill>
          <a:blip r:embed="rId5">
            <a:lum bright="70000" contrast="-70000"/>
          </a:blip>
          <a:stretch>
            <a:fillRect/>
          </a:stretch>
        </p:blipFill>
        <p:spPr>
          <a:xfrm>
            <a:off x="976184" y="1488531"/>
            <a:ext cx="10239632" cy="662022"/>
          </a:xfrm>
          <a:prstGeom prst="rect">
            <a:avLst/>
          </a:prstGeom>
        </p:spPr>
      </p:pic>
      <p:pic>
        <p:nvPicPr>
          <p:cNvPr id="11" name="Immagine 10">
            <a:extLst>
              <a:ext uri="{FF2B5EF4-FFF2-40B4-BE49-F238E27FC236}">
                <a16:creationId xmlns:a16="http://schemas.microsoft.com/office/drawing/2014/main" id="{570B6A8A-8B63-E942-AB06-9A89A1C24D56}"/>
              </a:ext>
            </a:extLst>
          </p:cNvPr>
          <p:cNvPicPr>
            <a:picLocks noChangeAspect="1"/>
          </p:cNvPicPr>
          <p:nvPr/>
        </p:nvPicPr>
        <p:blipFill>
          <a:blip r:embed="rId6">
            <a:lum bright="70000" contrast="-70000"/>
          </a:blip>
          <a:stretch>
            <a:fillRect/>
          </a:stretch>
        </p:blipFill>
        <p:spPr>
          <a:xfrm>
            <a:off x="5806586" y="2327565"/>
            <a:ext cx="5409230" cy="474116"/>
          </a:xfrm>
          <a:prstGeom prst="rect">
            <a:avLst/>
          </a:prstGeom>
        </p:spPr>
      </p:pic>
      <p:sp>
        <p:nvSpPr>
          <p:cNvPr id="12" name="CasellaDiTesto 11">
            <a:extLst>
              <a:ext uri="{FF2B5EF4-FFF2-40B4-BE49-F238E27FC236}">
                <a16:creationId xmlns:a16="http://schemas.microsoft.com/office/drawing/2014/main" id="{E1E1AD39-71D6-9543-8D7D-8C1093442763}"/>
              </a:ext>
            </a:extLst>
          </p:cNvPr>
          <p:cNvSpPr txBox="1"/>
          <p:nvPr/>
        </p:nvSpPr>
        <p:spPr>
          <a:xfrm>
            <a:off x="976184" y="3714569"/>
            <a:ext cx="3115084" cy="707886"/>
          </a:xfrm>
          <a:prstGeom prst="rect">
            <a:avLst/>
          </a:prstGeom>
          <a:noFill/>
        </p:spPr>
        <p:txBody>
          <a:bodyPr wrap="none" rtlCol="0">
            <a:spAutoFit/>
          </a:bodyPr>
          <a:lstStyle/>
          <a:p>
            <a:r>
              <a:rPr lang="it-IT" sz="2000" dirty="0">
                <a:solidFill>
                  <a:schemeClr val="bg1"/>
                </a:solidFill>
                <a:latin typeface="Helvetica" pitchFamily="2" charset="0"/>
              </a:rPr>
              <a:t>Con la partecipazione di:</a:t>
            </a:r>
          </a:p>
          <a:p>
            <a:r>
              <a:rPr lang="it-IT" sz="2000" dirty="0">
                <a:solidFill>
                  <a:schemeClr val="bg1"/>
                </a:solidFill>
                <a:latin typeface="Helvetica" pitchFamily="2" charset="0"/>
              </a:rPr>
              <a:t>Chiara Aimè</a:t>
            </a:r>
          </a:p>
        </p:txBody>
      </p:sp>
      <p:sp>
        <p:nvSpPr>
          <p:cNvPr id="5" name="Rettangolo 4">
            <a:extLst>
              <a:ext uri="{FF2B5EF4-FFF2-40B4-BE49-F238E27FC236}">
                <a16:creationId xmlns:a16="http://schemas.microsoft.com/office/drawing/2014/main" id="{B758315F-A5A4-6C43-AA95-C6BE2A53B169}"/>
              </a:ext>
            </a:extLst>
          </p:cNvPr>
          <p:cNvSpPr/>
          <p:nvPr/>
        </p:nvSpPr>
        <p:spPr>
          <a:xfrm>
            <a:off x="-1504" y="4953000"/>
            <a:ext cx="12191980" cy="1905000"/>
          </a:xfrm>
          <a:prstGeom prst="rect">
            <a:avLst/>
          </a:prstGeom>
          <a:gradFill flip="none" rotWithShape="1">
            <a:gsLst>
              <a:gs pos="0">
                <a:schemeClr val="tx2">
                  <a:lumMod val="50000"/>
                </a:schemeClr>
              </a:gs>
              <a:gs pos="65000">
                <a:srgbClr val="1C396E">
                  <a:alpha val="60000"/>
                </a:srgbClr>
              </a:gs>
              <a:gs pos="77000">
                <a:srgbClr val="1C396E">
                  <a:alpha val="40000"/>
                </a:srgbClr>
              </a:gs>
              <a:gs pos="100000">
                <a:srgbClr val="1C396E">
                  <a:alpha val="7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magine 14">
            <a:extLst>
              <a:ext uri="{FF2B5EF4-FFF2-40B4-BE49-F238E27FC236}">
                <a16:creationId xmlns:a16="http://schemas.microsoft.com/office/drawing/2014/main" id="{403F68AD-9CB2-C844-BE72-B62D512CF0EE}"/>
              </a:ext>
            </a:extLst>
          </p:cNvPr>
          <p:cNvPicPr>
            <a:picLocks noChangeAspect="1"/>
          </p:cNvPicPr>
          <p:nvPr/>
        </p:nvPicPr>
        <p:blipFill>
          <a:blip r:embed="rId7"/>
          <a:stretch>
            <a:fillRect/>
          </a:stretch>
        </p:blipFill>
        <p:spPr>
          <a:xfrm>
            <a:off x="10894740" y="5536024"/>
            <a:ext cx="1214030" cy="1214030"/>
          </a:xfrm>
          <a:prstGeom prst="rect">
            <a:avLst/>
          </a:prstGeom>
        </p:spPr>
      </p:pic>
      <p:pic>
        <p:nvPicPr>
          <p:cNvPr id="2054" name="Picture 6" descr="Dipartimento di Fisica">
            <a:extLst>
              <a:ext uri="{FF2B5EF4-FFF2-40B4-BE49-F238E27FC236}">
                <a16:creationId xmlns:a16="http://schemas.microsoft.com/office/drawing/2014/main" id="{648E3891-5F4F-1146-A07F-443B50003E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4576" y="5671425"/>
            <a:ext cx="3266189" cy="932650"/>
          </a:xfrm>
          <a:prstGeom prst="rect">
            <a:avLst/>
          </a:prstGeom>
          <a:noFill/>
          <a:effectLst>
            <a:outerShdw blurRad="50800" dist="50800" dir="5400000" algn="ctr" rotWithShape="0">
              <a:schemeClr val="tx1">
                <a:alpha val="42000"/>
              </a:schemeClr>
            </a:outerShdw>
          </a:effectLst>
          <a:extLst>
            <a:ext uri="{909E8E84-426E-40DD-AFC4-6F175D3DCCD1}">
              <a14:hiddenFill xmlns:a14="http://schemas.microsoft.com/office/drawing/2010/main">
                <a:solidFill>
                  <a:srgbClr val="FFFFFF"/>
                </a:solidFill>
              </a14:hiddenFill>
            </a:ext>
          </a:extLst>
        </p:spPr>
      </p:pic>
      <p:pic>
        <p:nvPicPr>
          <p:cNvPr id="21" name="Immagine 20">
            <a:extLst>
              <a:ext uri="{FF2B5EF4-FFF2-40B4-BE49-F238E27FC236}">
                <a16:creationId xmlns:a16="http://schemas.microsoft.com/office/drawing/2014/main" id="{337715C3-CD92-5C4A-B79A-03C4D5DAA4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4863" y="5430191"/>
            <a:ext cx="1280002" cy="1319863"/>
          </a:xfrm>
          <a:prstGeom prst="rect">
            <a:avLst/>
          </a:prstGeom>
          <a:effectLst>
            <a:outerShdw blurRad="50800" dist="38100" dir="2700000" algn="tl" rotWithShape="0">
              <a:prstClr val="black">
                <a:alpha val="40000"/>
              </a:prstClr>
            </a:outerShdw>
          </a:effectLst>
        </p:spPr>
      </p:pic>
      <p:pic>
        <p:nvPicPr>
          <p:cNvPr id="22" name="Immagine 21" descr="Immagine che contiene logo&#10;&#10;Descrizione generata automaticamente">
            <a:extLst>
              <a:ext uri="{FF2B5EF4-FFF2-40B4-BE49-F238E27FC236}">
                <a16:creationId xmlns:a16="http://schemas.microsoft.com/office/drawing/2014/main" id="{A1FC668C-FF14-E744-AAF4-7FAFC74424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85178" y="5407820"/>
            <a:ext cx="2388936" cy="14661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6590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6385722" cy="707886"/>
          </a:xfrm>
          <a:prstGeom prst="rect">
            <a:avLst/>
          </a:prstGeom>
          <a:noFill/>
        </p:spPr>
        <p:txBody>
          <a:bodyPr wrap="none" rtlCol="0">
            <a:spAutoFit/>
          </a:bodyPr>
          <a:lstStyle/>
          <a:p>
            <a:r>
              <a:rPr lang="it-IT" sz="4000" dirty="0">
                <a:solidFill>
                  <a:srgbClr val="554B81"/>
                </a:solidFill>
                <a:latin typeface="Helvetica" pitchFamily="2" charset="0"/>
              </a:rPr>
              <a:t>Esperimento di Rutherford</a:t>
            </a:r>
          </a:p>
        </p:txBody>
      </p:sp>
      <p:pic>
        <p:nvPicPr>
          <p:cNvPr id="19" name="Immagine 18">
            <a:extLst>
              <a:ext uri="{FF2B5EF4-FFF2-40B4-BE49-F238E27FC236}">
                <a16:creationId xmlns:a16="http://schemas.microsoft.com/office/drawing/2014/main" id="{DCB8D0F7-88D7-C349-88F8-5C1B1A34F489}"/>
              </a:ext>
            </a:extLst>
          </p:cNvPr>
          <p:cNvPicPr>
            <a:picLocks noChangeAspect="1"/>
          </p:cNvPicPr>
          <p:nvPr/>
        </p:nvPicPr>
        <p:blipFill>
          <a:blip r:embed="rId2"/>
          <a:stretch>
            <a:fillRect/>
          </a:stretch>
        </p:blipFill>
        <p:spPr>
          <a:xfrm>
            <a:off x="1621626" y="1251891"/>
            <a:ext cx="5545293" cy="3796027"/>
          </a:xfrm>
          <a:prstGeom prst="rect">
            <a:avLst/>
          </a:prstGeom>
        </p:spPr>
      </p:pic>
      <p:sp>
        <p:nvSpPr>
          <p:cNvPr id="20" name="CasellaDiTesto 19">
            <a:extLst>
              <a:ext uri="{FF2B5EF4-FFF2-40B4-BE49-F238E27FC236}">
                <a16:creationId xmlns:a16="http://schemas.microsoft.com/office/drawing/2014/main" id="{A801D05F-20F7-3C49-ACD9-6F9B757D1097}"/>
              </a:ext>
            </a:extLst>
          </p:cNvPr>
          <p:cNvSpPr txBox="1"/>
          <p:nvPr/>
        </p:nvSpPr>
        <p:spPr>
          <a:xfrm>
            <a:off x="170013" y="2338484"/>
            <a:ext cx="862737" cy="707886"/>
          </a:xfrm>
          <a:prstGeom prst="rect">
            <a:avLst/>
          </a:prstGeom>
          <a:noFill/>
        </p:spPr>
        <p:txBody>
          <a:bodyPr wrap="none" rtlCol="0">
            <a:spAutoFit/>
          </a:bodyPr>
          <a:lstStyle/>
          <a:p>
            <a:r>
              <a:rPr lang="it-IT" sz="2000" dirty="0">
                <a:solidFill>
                  <a:srgbClr val="554B81"/>
                </a:solidFill>
                <a:latin typeface="Helvetica" pitchFamily="2" charset="0"/>
              </a:rPr>
              <a:t>1910-</a:t>
            </a:r>
          </a:p>
          <a:p>
            <a:r>
              <a:rPr lang="it-IT" sz="2000" dirty="0">
                <a:solidFill>
                  <a:srgbClr val="554B81"/>
                </a:solidFill>
                <a:latin typeface="Helvetica" pitchFamily="2" charset="0"/>
              </a:rPr>
              <a:t>1920</a:t>
            </a:r>
          </a:p>
        </p:txBody>
      </p:sp>
      <p:sp>
        <p:nvSpPr>
          <p:cNvPr id="4" name="CasellaDiTesto 3">
            <a:extLst>
              <a:ext uri="{FF2B5EF4-FFF2-40B4-BE49-F238E27FC236}">
                <a16:creationId xmlns:a16="http://schemas.microsoft.com/office/drawing/2014/main" id="{DD21E9FB-030C-F249-9F11-D0CDA2B477F7}"/>
              </a:ext>
            </a:extLst>
          </p:cNvPr>
          <p:cNvSpPr txBox="1"/>
          <p:nvPr/>
        </p:nvSpPr>
        <p:spPr>
          <a:xfrm>
            <a:off x="7615784" y="1337999"/>
            <a:ext cx="4197274" cy="1631216"/>
          </a:xfrm>
          <a:prstGeom prst="rect">
            <a:avLst/>
          </a:prstGeom>
          <a:noFill/>
        </p:spPr>
        <p:txBody>
          <a:bodyPr wrap="square" rtlCol="0">
            <a:spAutoFit/>
          </a:bodyPr>
          <a:lstStyle/>
          <a:p>
            <a:r>
              <a:rPr lang="it-IT" sz="2000" dirty="0">
                <a:solidFill>
                  <a:srgbClr val="554B81"/>
                </a:solidFill>
                <a:latin typeface="Helvetica" pitchFamily="2" charset="0"/>
              </a:rPr>
              <a:t>Ipotesi</a:t>
            </a:r>
            <a:r>
              <a:rPr lang="it-IT" sz="2000" dirty="0">
                <a:latin typeface="Helvetica" pitchFamily="2" charset="0"/>
              </a:rPr>
              <a:t>: modello di Thomson; </a:t>
            </a:r>
          </a:p>
          <a:p>
            <a:r>
              <a:rPr lang="it-IT" sz="2000" dirty="0">
                <a:latin typeface="Helvetica" pitchFamily="2" charset="0"/>
                <a:ea typeface="Verdana" panose="020B0604030504040204" pitchFamily="34" charset="0"/>
                <a:cs typeface="Verdana" panose="020B0604030504040204" pitchFamily="34" charset="0"/>
              </a:rPr>
              <a:t>se gli atomi fossero uniformi, le particelle ci passerebbero attraverso come un coltello che taglia il pane.</a:t>
            </a:r>
            <a:endParaRPr lang="it-IT" sz="2000" dirty="0">
              <a:latin typeface="Helvetica" pitchFamily="2" charset="0"/>
            </a:endParaRPr>
          </a:p>
        </p:txBody>
      </p:sp>
      <p:sp>
        <p:nvSpPr>
          <p:cNvPr id="5" name="Rettangolo 4">
            <a:extLst>
              <a:ext uri="{FF2B5EF4-FFF2-40B4-BE49-F238E27FC236}">
                <a16:creationId xmlns:a16="http://schemas.microsoft.com/office/drawing/2014/main" id="{E94D217A-D910-B742-876A-718A5497196F}"/>
              </a:ext>
            </a:extLst>
          </p:cNvPr>
          <p:cNvSpPr/>
          <p:nvPr/>
        </p:nvSpPr>
        <p:spPr>
          <a:xfrm>
            <a:off x="7615784" y="2863212"/>
            <a:ext cx="4305209" cy="2246769"/>
          </a:xfrm>
          <a:prstGeom prst="rect">
            <a:avLst/>
          </a:prstGeom>
        </p:spPr>
        <p:txBody>
          <a:bodyPr wrap="square">
            <a:spAutoFit/>
          </a:bodyPr>
          <a:lstStyle/>
          <a:p>
            <a:r>
              <a:rPr lang="it-IT" sz="2000" dirty="0">
                <a:solidFill>
                  <a:srgbClr val="554B81"/>
                </a:solidFill>
                <a:latin typeface="Helvetica" pitchFamily="2" charset="0"/>
                <a:ea typeface="Verdana" panose="020B0604030504040204" pitchFamily="34" charset="0"/>
                <a:cs typeface="Verdana" panose="020B0604030504040204" pitchFamily="34" charset="0"/>
              </a:rPr>
              <a:t>Risultato esperimento</a:t>
            </a:r>
            <a:r>
              <a:rPr lang="it-IT" sz="2000" dirty="0">
                <a:latin typeface="Helvetica" pitchFamily="2" charset="0"/>
                <a:ea typeface="Verdana" panose="020B0604030504040204" pitchFamily="34" charset="0"/>
                <a:cs typeface="Verdana" panose="020B0604030504040204" pitchFamily="34" charset="0"/>
              </a:rPr>
              <a:t>: alcune particelle passano attraverso deviando di poco.</a:t>
            </a:r>
          </a:p>
          <a:p>
            <a:r>
              <a:rPr lang="it-IT" sz="2000" dirty="0">
                <a:latin typeface="Helvetica" pitchFamily="2" charset="0"/>
                <a:ea typeface="Verdana" panose="020B0604030504040204" pitchFamily="34" charset="0"/>
                <a:cs typeface="Verdana" panose="020B0604030504040204" pitchFamily="34" charset="0"/>
              </a:rPr>
              <a:t>Altre rimbalzano quasi all’indietro (nel pane ci sono dei sassi molto duri che deviano il coltello e la fetta non viene bene!)</a:t>
            </a:r>
          </a:p>
        </p:txBody>
      </p:sp>
      <p:sp>
        <p:nvSpPr>
          <p:cNvPr id="21" name="Rettangolo 20">
            <a:extLst>
              <a:ext uri="{FF2B5EF4-FFF2-40B4-BE49-F238E27FC236}">
                <a16:creationId xmlns:a16="http://schemas.microsoft.com/office/drawing/2014/main" id="{0165E11F-21A3-2541-8B62-D6CA059C7259}"/>
              </a:ext>
            </a:extLst>
          </p:cNvPr>
          <p:cNvSpPr/>
          <p:nvPr/>
        </p:nvSpPr>
        <p:spPr>
          <a:xfrm>
            <a:off x="7615784" y="5025279"/>
            <a:ext cx="4900927" cy="707886"/>
          </a:xfrm>
          <a:prstGeom prst="rect">
            <a:avLst/>
          </a:prstGeom>
        </p:spPr>
        <p:txBody>
          <a:bodyPr wrap="square">
            <a:spAutoFit/>
          </a:bodyPr>
          <a:lstStyle/>
          <a:p>
            <a:r>
              <a:rPr lang="it-IT" sz="2000" dirty="0">
                <a:solidFill>
                  <a:srgbClr val="554B81"/>
                </a:solidFill>
                <a:latin typeface="Helvetica" pitchFamily="2" charset="0"/>
                <a:ea typeface="Verdana" panose="020B0604030504040204" pitchFamily="34" charset="0"/>
                <a:cs typeface="Verdana" panose="020B0604030504040204" pitchFamily="34" charset="0"/>
              </a:rPr>
              <a:t>Nuovo modello</a:t>
            </a:r>
            <a:r>
              <a:rPr lang="it-IT" sz="2000" dirty="0">
                <a:latin typeface="Helvetica" pitchFamily="2" charset="0"/>
                <a:ea typeface="Verdana" panose="020B0604030504040204" pitchFamily="34" charset="0"/>
                <a:cs typeface="Verdana" panose="020B0604030504040204" pitchFamily="34" charset="0"/>
              </a:rPr>
              <a:t>: modello atomico planetario</a:t>
            </a:r>
          </a:p>
        </p:txBody>
      </p:sp>
      <p:graphicFrame>
        <p:nvGraphicFramePr>
          <p:cNvPr id="22" name="Tabella 21">
            <a:extLst>
              <a:ext uri="{FF2B5EF4-FFF2-40B4-BE49-F238E27FC236}">
                <a16:creationId xmlns:a16="http://schemas.microsoft.com/office/drawing/2014/main" id="{165CBB5E-D3AC-F945-97A9-C56D204CE27C}"/>
              </a:ext>
            </a:extLst>
          </p:cNvPr>
          <p:cNvGraphicFramePr>
            <a:graphicFrameLocks noGrp="1"/>
          </p:cNvGraphicFramePr>
          <p:nvPr>
            <p:extLst>
              <p:ext uri="{D42A27DB-BD31-4B8C-83A1-F6EECF244321}">
                <p14:modId xmlns:p14="http://schemas.microsoft.com/office/powerpoint/2010/main" val="27876341"/>
              </p:ext>
            </p:extLst>
          </p:nvPr>
        </p:nvGraphicFramePr>
        <p:xfrm>
          <a:off x="3787960" y="5072709"/>
          <a:ext cx="2904850" cy="1066800"/>
        </p:xfrm>
        <a:graphic>
          <a:graphicData uri="http://schemas.openxmlformats.org/drawingml/2006/table">
            <a:tbl>
              <a:tblPr firstRow="1" bandRow="1">
                <a:tableStyleId>{2D5ABB26-0587-4C30-8999-92F81FD0307C}</a:tableStyleId>
              </a:tblPr>
              <a:tblGrid>
                <a:gridCol w="1452425">
                  <a:extLst>
                    <a:ext uri="{9D8B030D-6E8A-4147-A177-3AD203B41FA5}">
                      <a16:colId xmlns:a16="http://schemas.microsoft.com/office/drawing/2014/main" val="76366260"/>
                    </a:ext>
                  </a:extLst>
                </a:gridCol>
                <a:gridCol w="1452425">
                  <a:extLst>
                    <a:ext uri="{9D8B030D-6E8A-4147-A177-3AD203B41FA5}">
                      <a16:colId xmlns:a16="http://schemas.microsoft.com/office/drawing/2014/main" val="976435762"/>
                    </a:ext>
                  </a:extLst>
                </a:gridCol>
              </a:tblGrid>
              <a:tr h="333213">
                <a:tc gridSpan="2">
                  <a:txBody>
                    <a:bodyPr/>
                    <a:lstStyle/>
                    <a:p>
                      <a:pPr algn="ctr"/>
                      <a:r>
                        <a:rPr lang="it-IT" dirty="0">
                          <a:solidFill>
                            <a:schemeClr val="bg1"/>
                          </a:solidFill>
                          <a:latin typeface="Helvetica" pitchFamily="2" charset="0"/>
                        </a:rPr>
                        <a:t>protone (</a:t>
                      </a:r>
                      <a:r>
                        <a:rPr lang="it-IT" dirty="0" err="1">
                          <a:solidFill>
                            <a:schemeClr val="bg1"/>
                          </a:solidFill>
                          <a:latin typeface="Helvetica" pitchFamily="2" charset="0"/>
                        </a:rPr>
                        <a:t>p</a:t>
                      </a:r>
                      <a:r>
                        <a:rPr lang="it-IT" dirty="0">
                          <a:solidFill>
                            <a:schemeClr val="bg1"/>
                          </a:solidFill>
                          <a:latin typeface="Helvetica" pitchFamily="2" charset="0"/>
                        </a:rPr>
                        <a:t>)</a:t>
                      </a:r>
                    </a:p>
                  </a:txBody>
                  <a:tcPr>
                    <a:solidFill>
                      <a:srgbClr val="554B81"/>
                    </a:solidFill>
                  </a:tcPr>
                </a:tc>
                <a:tc hMerge="1">
                  <a:txBody>
                    <a:bodyPr/>
                    <a:lstStyle/>
                    <a:p>
                      <a:endParaRPr lang="it-IT" dirty="0"/>
                    </a:p>
                  </a:txBody>
                  <a:tcPr/>
                </a:tc>
                <a:extLst>
                  <a:ext uri="{0D108BD9-81ED-4DB2-BD59-A6C34878D82A}">
                    <a16:rowId xmlns:a16="http://schemas.microsoft.com/office/drawing/2014/main" val="1498940331"/>
                  </a:ext>
                </a:extLst>
              </a:tr>
              <a:tr h="333213">
                <a:tc>
                  <a:txBody>
                    <a:bodyPr/>
                    <a:lstStyle/>
                    <a:p>
                      <a:pPr algn="ctr"/>
                      <a:r>
                        <a:rPr lang="it-IT" dirty="0">
                          <a:latin typeface="Helvetica" pitchFamily="2" charset="0"/>
                        </a:rPr>
                        <a:t>carica</a:t>
                      </a:r>
                    </a:p>
                  </a:txBody>
                  <a:tcPr/>
                </a:tc>
                <a:tc>
                  <a:txBody>
                    <a:bodyPr/>
                    <a:lstStyle/>
                    <a:p>
                      <a:pPr algn="ctr"/>
                      <a:r>
                        <a:rPr lang="it-IT" dirty="0">
                          <a:latin typeface="Helvetica" pitchFamily="2" charset="0"/>
                        </a:rPr>
                        <a:t>massa</a:t>
                      </a:r>
                    </a:p>
                  </a:txBody>
                  <a:tcPr/>
                </a:tc>
                <a:extLst>
                  <a:ext uri="{0D108BD9-81ED-4DB2-BD59-A6C34878D82A}">
                    <a16:rowId xmlns:a16="http://schemas.microsoft.com/office/drawing/2014/main" val="3919942597"/>
                  </a:ext>
                </a:extLst>
              </a:tr>
              <a:tr h="333213">
                <a:tc>
                  <a:txBody>
                    <a:bodyPr/>
                    <a:lstStyle/>
                    <a:p>
                      <a:pPr algn="ctr"/>
                      <a:r>
                        <a:rPr lang="it-IT" sz="1600" b="0" i="0" u="none" kern="1200" dirty="0">
                          <a:solidFill>
                            <a:schemeClr val="tx1"/>
                          </a:solidFill>
                          <a:effectLst/>
                          <a:latin typeface="Helvetica" pitchFamily="2" charset="0"/>
                          <a:ea typeface="+mn-ea"/>
                          <a:cs typeface="+mn-cs"/>
                        </a:rPr>
                        <a:t>+e</a:t>
                      </a:r>
                      <a:endParaRPr lang="it-IT" sz="1600" b="0" i="0" u="none" strike="noStrike" kern="1200" dirty="0">
                        <a:solidFill>
                          <a:schemeClr val="tx1"/>
                        </a:solidFill>
                        <a:effectLst/>
                        <a:latin typeface="Helvetica" pitchFamily="2" charset="0"/>
                        <a:ea typeface="+mn-ea"/>
                        <a:cs typeface="+mn-cs"/>
                      </a:endParaRPr>
                    </a:p>
                  </a:txBody>
                  <a:tcPr/>
                </a:tc>
                <a:tc>
                  <a:txBody>
                    <a:bodyPr/>
                    <a:lstStyle/>
                    <a:p>
                      <a:pPr algn="ctr"/>
                      <a:r>
                        <a:rPr lang="it-IT" sz="1600" b="0" i="0" kern="1200" dirty="0">
                          <a:solidFill>
                            <a:schemeClr val="tx1"/>
                          </a:solidFill>
                          <a:effectLst/>
                          <a:latin typeface="Helvetica" pitchFamily="2" charset="0"/>
                          <a:ea typeface="+mn-ea"/>
                          <a:cs typeface="+mn-cs"/>
                        </a:rPr>
                        <a:t>1836 m</a:t>
                      </a:r>
                      <a:r>
                        <a:rPr lang="it-IT" sz="1600" b="0" i="0" kern="1200" baseline="-25000" dirty="0">
                          <a:solidFill>
                            <a:schemeClr val="tx1"/>
                          </a:solidFill>
                          <a:effectLst/>
                          <a:latin typeface="Helvetica" pitchFamily="2" charset="0"/>
                          <a:ea typeface="+mn-ea"/>
                          <a:cs typeface="+mn-cs"/>
                        </a:rPr>
                        <a:t>e</a:t>
                      </a:r>
                      <a:endParaRPr lang="it-IT" sz="1600" dirty="0">
                        <a:latin typeface="Helvetica" pitchFamily="2" charset="0"/>
                      </a:endParaRPr>
                    </a:p>
                  </a:txBody>
                  <a:tcPr/>
                </a:tc>
                <a:extLst>
                  <a:ext uri="{0D108BD9-81ED-4DB2-BD59-A6C34878D82A}">
                    <a16:rowId xmlns:a16="http://schemas.microsoft.com/office/drawing/2014/main" val="1666324924"/>
                  </a:ext>
                </a:extLst>
              </a:tr>
            </a:tbl>
          </a:graphicData>
        </a:graphic>
      </p:graphicFrame>
      <p:pic>
        <p:nvPicPr>
          <p:cNvPr id="23" name="Immagine 22" descr="Immagine che contiene rosso, cappello, indossando&#10;&#10;Descrizione generata automaticamente">
            <a:extLst>
              <a:ext uri="{FF2B5EF4-FFF2-40B4-BE49-F238E27FC236}">
                <a16:creationId xmlns:a16="http://schemas.microsoft.com/office/drawing/2014/main" id="{0261125C-8601-DF4A-A0B9-C6922E1C186E}"/>
              </a:ext>
            </a:extLst>
          </p:cNvPr>
          <p:cNvPicPr>
            <a:picLocks noChangeAspect="1"/>
          </p:cNvPicPr>
          <p:nvPr/>
        </p:nvPicPr>
        <p:blipFill>
          <a:blip r:embed="rId3"/>
          <a:stretch>
            <a:fillRect/>
          </a:stretch>
        </p:blipFill>
        <p:spPr>
          <a:xfrm>
            <a:off x="2841536" y="5200030"/>
            <a:ext cx="891607" cy="707887"/>
          </a:xfrm>
          <a:prstGeom prst="rect">
            <a:avLst/>
          </a:prstGeom>
        </p:spPr>
      </p:pic>
    </p:spTree>
    <p:extLst>
      <p:ext uri="{BB962C8B-B14F-4D97-AF65-F5344CB8AC3E}">
        <p14:creationId xmlns:p14="http://schemas.microsoft.com/office/powerpoint/2010/main" val="290200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5375189" cy="707886"/>
          </a:xfrm>
          <a:prstGeom prst="rect">
            <a:avLst/>
          </a:prstGeom>
          <a:noFill/>
        </p:spPr>
        <p:txBody>
          <a:bodyPr wrap="none" rtlCol="0">
            <a:spAutoFit/>
          </a:bodyPr>
          <a:lstStyle/>
          <a:p>
            <a:r>
              <a:rPr lang="it-IT" sz="4000" dirty="0">
                <a:solidFill>
                  <a:srgbClr val="554B81"/>
                </a:solidFill>
                <a:latin typeface="Helvetica" pitchFamily="2" charset="0"/>
              </a:rPr>
              <a:t>Decadimenti radioattivi</a:t>
            </a:r>
          </a:p>
        </p:txBody>
      </p:sp>
      <mc:AlternateContent xmlns:mc="http://schemas.openxmlformats.org/markup-compatibility/2006">
        <mc:Choice xmlns:a14="http://schemas.microsoft.com/office/drawing/2010/main" Requires="a14">
          <p:graphicFrame>
            <p:nvGraphicFramePr>
              <p:cNvPr id="13" name="Tabella 12">
                <a:extLst>
                  <a:ext uri="{FF2B5EF4-FFF2-40B4-BE49-F238E27FC236}">
                    <a16:creationId xmlns:a16="http://schemas.microsoft.com/office/drawing/2014/main" id="{DE248251-C34D-2C4D-9E41-3A7010D5D6B4}"/>
                  </a:ext>
                </a:extLst>
              </p:cNvPr>
              <p:cNvGraphicFramePr>
                <a:graphicFrameLocks noGrp="1"/>
              </p:cNvGraphicFramePr>
              <p:nvPr>
                <p:extLst>
                  <p:ext uri="{D42A27DB-BD31-4B8C-83A1-F6EECF244321}">
                    <p14:modId xmlns:p14="http://schemas.microsoft.com/office/powerpoint/2010/main" val="723068577"/>
                  </p:ext>
                </p:extLst>
              </p:nvPr>
            </p:nvGraphicFramePr>
            <p:xfrm>
              <a:off x="8265757" y="4949397"/>
              <a:ext cx="2904850" cy="1066800"/>
            </p:xfrm>
            <a:graphic>
              <a:graphicData uri="http://schemas.openxmlformats.org/drawingml/2006/table">
                <a:tbl>
                  <a:tblPr firstRow="1" bandRow="1">
                    <a:tableStyleId>{2D5ABB26-0587-4C30-8999-92F81FD0307C}</a:tableStyleId>
                  </a:tblPr>
                  <a:tblGrid>
                    <a:gridCol w="1452425">
                      <a:extLst>
                        <a:ext uri="{9D8B030D-6E8A-4147-A177-3AD203B41FA5}">
                          <a16:colId xmlns:a16="http://schemas.microsoft.com/office/drawing/2014/main" val="76366260"/>
                        </a:ext>
                      </a:extLst>
                    </a:gridCol>
                    <a:gridCol w="1452425">
                      <a:extLst>
                        <a:ext uri="{9D8B030D-6E8A-4147-A177-3AD203B41FA5}">
                          <a16:colId xmlns:a16="http://schemas.microsoft.com/office/drawing/2014/main" val="976435762"/>
                        </a:ext>
                      </a:extLst>
                    </a:gridCol>
                  </a:tblGrid>
                  <a:tr h="333213">
                    <a:tc gridSpan="2">
                      <a:txBody>
                        <a:bodyPr/>
                        <a:lstStyle/>
                        <a:p>
                          <a:pPr algn="ctr"/>
                          <a:r>
                            <a:rPr lang="it-IT" dirty="0">
                              <a:solidFill>
                                <a:schemeClr val="bg1"/>
                              </a:solidFill>
                              <a:latin typeface="Helvetica" pitchFamily="2" charset="0"/>
                            </a:rPr>
                            <a:t>neutrino (</a:t>
                          </a:r>
                          <a14:m>
                            <m:oMath xmlns:m="http://schemas.openxmlformats.org/officeDocument/2006/math">
                              <m:r>
                                <a:rPr lang="it-IT" i="1" smtClean="0">
                                  <a:solidFill>
                                    <a:schemeClr val="bg1"/>
                                  </a:solidFill>
                                  <a:latin typeface="Cambria Math" panose="02040503050406030204" pitchFamily="18" charset="0"/>
                                  <a:ea typeface="Cambria Math" panose="02040503050406030204" pitchFamily="18" charset="0"/>
                                </a:rPr>
                                <m:t>𝜈</m:t>
                              </m:r>
                            </m:oMath>
                          </a14:m>
                          <a:r>
                            <a:rPr lang="it-IT" dirty="0">
                              <a:solidFill>
                                <a:schemeClr val="bg1"/>
                              </a:solidFill>
                              <a:latin typeface="Helvetica" pitchFamily="2" charset="0"/>
                            </a:rPr>
                            <a:t>)</a:t>
                          </a:r>
                        </a:p>
                      </a:txBody>
                      <a:tcPr>
                        <a:solidFill>
                          <a:srgbClr val="554B81"/>
                        </a:solidFill>
                      </a:tcPr>
                    </a:tc>
                    <a:tc hMerge="1">
                      <a:txBody>
                        <a:bodyPr/>
                        <a:lstStyle/>
                        <a:p>
                          <a:endParaRPr lang="it-IT" dirty="0"/>
                        </a:p>
                      </a:txBody>
                      <a:tcPr/>
                    </a:tc>
                    <a:extLst>
                      <a:ext uri="{0D108BD9-81ED-4DB2-BD59-A6C34878D82A}">
                        <a16:rowId xmlns:a16="http://schemas.microsoft.com/office/drawing/2014/main" val="1498940331"/>
                      </a:ext>
                    </a:extLst>
                  </a:tr>
                  <a:tr h="333213">
                    <a:tc>
                      <a:txBody>
                        <a:bodyPr/>
                        <a:lstStyle/>
                        <a:p>
                          <a:pPr algn="ctr"/>
                          <a:r>
                            <a:rPr lang="it-IT" dirty="0">
                              <a:latin typeface="Helvetica" pitchFamily="2" charset="0"/>
                            </a:rPr>
                            <a:t>carica</a:t>
                          </a:r>
                        </a:p>
                      </a:txBody>
                      <a:tcPr/>
                    </a:tc>
                    <a:tc>
                      <a:txBody>
                        <a:bodyPr/>
                        <a:lstStyle/>
                        <a:p>
                          <a:pPr algn="ctr"/>
                          <a:r>
                            <a:rPr lang="it-IT" dirty="0">
                              <a:latin typeface="Helvetica" pitchFamily="2" charset="0"/>
                            </a:rPr>
                            <a:t>massa</a:t>
                          </a:r>
                        </a:p>
                      </a:txBody>
                      <a:tcPr/>
                    </a:tc>
                    <a:extLst>
                      <a:ext uri="{0D108BD9-81ED-4DB2-BD59-A6C34878D82A}">
                        <a16:rowId xmlns:a16="http://schemas.microsoft.com/office/drawing/2014/main" val="3919942597"/>
                      </a:ext>
                    </a:extLst>
                  </a:tr>
                  <a:tr h="333213">
                    <a:tc>
                      <a:txBody>
                        <a:bodyPr/>
                        <a:lstStyle/>
                        <a:p>
                          <a:pPr algn="ctr"/>
                          <a:r>
                            <a:rPr lang="it-IT" sz="1600" b="0" i="0" u="none" strike="noStrike" kern="1200" dirty="0">
                              <a:solidFill>
                                <a:schemeClr val="tx1"/>
                              </a:solidFill>
                              <a:effectLst/>
                              <a:latin typeface="Helvetica" pitchFamily="2" charset="0"/>
                              <a:ea typeface="+mn-ea"/>
                              <a:cs typeface="+mn-cs"/>
                            </a:rPr>
                            <a:t>0</a:t>
                          </a:r>
                        </a:p>
                      </a:txBody>
                      <a:tcPr/>
                    </a:tc>
                    <a:tc>
                      <a:txBody>
                        <a:bodyPr/>
                        <a:lstStyle/>
                        <a:p>
                          <a:pPr algn="ctr"/>
                          <a:r>
                            <a:rPr lang="it-IT" sz="1600" b="0" i="0" kern="1200" dirty="0">
                              <a:solidFill>
                                <a:schemeClr val="tx1"/>
                              </a:solidFill>
                              <a:effectLst/>
                              <a:latin typeface="Helvetica" pitchFamily="2" charset="0"/>
                              <a:ea typeface="+mn-ea"/>
                              <a:cs typeface="+mn-cs"/>
                            </a:rPr>
                            <a:t>0</a:t>
                          </a:r>
                          <a:endParaRPr lang="it-IT" sz="1600" dirty="0">
                            <a:latin typeface="Helvetica" pitchFamily="2" charset="0"/>
                          </a:endParaRPr>
                        </a:p>
                      </a:txBody>
                      <a:tcPr/>
                    </a:tc>
                    <a:extLst>
                      <a:ext uri="{0D108BD9-81ED-4DB2-BD59-A6C34878D82A}">
                        <a16:rowId xmlns:a16="http://schemas.microsoft.com/office/drawing/2014/main" val="1666324924"/>
                      </a:ext>
                    </a:extLst>
                  </a:tr>
                </a:tbl>
              </a:graphicData>
            </a:graphic>
          </p:graphicFrame>
        </mc:Choice>
        <mc:Fallback>
          <p:graphicFrame>
            <p:nvGraphicFramePr>
              <p:cNvPr id="13" name="Tabella 12">
                <a:extLst>
                  <a:ext uri="{FF2B5EF4-FFF2-40B4-BE49-F238E27FC236}">
                    <a16:creationId xmlns:a16="http://schemas.microsoft.com/office/drawing/2014/main" id="{DE248251-C34D-2C4D-9E41-3A7010D5D6B4}"/>
                  </a:ext>
                </a:extLst>
              </p:cNvPr>
              <p:cNvGraphicFramePr>
                <a:graphicFrameLocks noGrp="1"/>
              </p:cNvGraphicFramePr>
              <p:nvPr>
                <p:extLst>
                  <p:ext uri="{D42A27DB-BD31-4B8C-83A1-F6EECF244321}">
                    <p14:modId xmlns:p14="http://schemas.microsoft.com/office/powerpoint/2010/main" val="723068577"/>
                  </p:ext>
                </p:extLst>
              </p:nvPr>
            </p:nvGraphicFramePr>
            <p:xfrm>
              <a:off x="8265757" y="4949397"/>
              <a:ext cx="2904850" cy="1066800"/>
            </p:xfrm>
            <a:graphic>
              <a:graphicData uri="http://schemas.openxmlformats.org/drawingml/2006/table">
                <a:tbl>
                  <a:tblPr firstRow="1" bandRow="1">
                    <a:tableStyleId>{2D5ABB26-0587-4C30-8999-92F81FD0307C}</a:tableStyleId>
                  </a:tblPr>
                  <a:tblGrid>
                    <a:gridCol w="1452425">
                      <a:extLst>
                        <a:ext uri="{9D8B030D-6E8A-4147-A177-3AD203B41FA5}">
                          <a16:colId xmlns:a16="http://schemas.microsoft.com/office/drawing/2014/main" val="76366260"/>
                        </a:ext>
                      </a:extLst>
                    </a:gridCol>
                    <a:gridCol w="1452425">
                      <a:extLst>
                        <a:ext uri="{9D8B030D-6E8A-4147-A177-3AD203B41FA5}">
                          <a16:colId xmlns:a16="http://schemas.microsoft.com/office/drawing/2014/main" val="976435762"/>
                        </a:ext>
                      </a:extLst>
                    </a:gridCol>
                  </a:tblGrid>
                  <a:tr h="365760">
                    <a:tc gridSpan="2">
                      <a:txBody>
                        <a:bodyPr/>
                        <a:lstStyle/>
                        <a:p>
                          <a:endParaRPr lang="it-IT"/>
                        </a:p>
                      </a:txBody>
                      <a:tcPr>
                        <a:blipFill>
                          <a:blip r:embed="rId2"/>
                          <a:stretch>
                            <a:fillRect t="-6897" b="-213793"/>
                          </a:stretch>
                        </a:blipFill>
                      </a:tcPr>
                    </a:tc>
                    <a:tc hMerge="1">
                      <a:txBody>
                        <a:bodyPr/>
                        <a:lstStyle/>
                        <a:p>
                          <a:endParaRPr lang="it-IT" dirty="0"/>
                        </a:p>
                      </a:txBody>
                      <a:tcPr/>
                    </a:tc>
                    <a:extLst>
                      <a:ext uri="{0D108BD9-81ED-4DB2-BD59-A6C34878D82A}">
                        <a16:rowId xmlns:a16="http://schemas.microsoft.com/office/drawing/2014/main" val="1498940331"/>
                      </a:ext>
                    </a:extLst>
                  </a:tr>
                  <a:tr h="365760">
                    <a:tc>
                      <a:txBody>
                        <a:bodyPr/>
                        <a:lstStyle/>
                        <a:p>
                          <a:pPr algn="ctr"/>
                          <a:r>
                            <a:rPr lang="it-IT" dirty="0">
                              <a:latin typeface="Helvetica" pitchFamily="2" charset="0"/>
                            </a:rPr>
                            <a:t>carica</a:t>
                          </a:r>
                        </a:p>
                      </a:txBody>
                      <a:tcPr/>
                    </a:tc>
                    <a:tc>
                      <a:txBody>
                        <a:bodyPr/>
                        <a:lstStyle/>
                        <a:p>
                          <a:pPr algn="ctr"/>
                          <a:r>
                            <a:rPr lang="it-IT" dirty="0">
                              <a:latin typeface="Helvetica" pitchFamily="2" charset="0"/>
                            </a:rPr>
                            <a:t>massa</a:t>
                          </a:r>
                        </a:p>
                      </a:txBody>
                      <a:tcPr/>
                    </a:tc>
                    <a:extLst>
                      <a:ext uri="{0D108BD9-81ED-4DB2-BD59-A6C34878D82A}">
                        <a16:rowId xmlns:a16="http://schemas.microsoft.com/office/drawing/2014/main" val="3919942597"/>
                      </a:ext>
                    </a:extLst>
                  </a:tr>
                  <a:tr h="335280">
                    <a:tc>
                      <a:txBody>
                        <a:bodyPr/>
                        <a:lstStyle/>
                        <a:p>
                          <a:pPr algn="ctr"/>
                          <a:r>
                            <a:rPr lang="it-IT" sz="1600" b="0" i="0" u="none" strike="noStrike" kern="1200" dirty="0">
                              <a:solidFill>
                                <a:schemeClr val="tx1"/>
                              </a:solidFill>
                              <a:effectLst/>
                              <a:latin typeface="Helvetica" pitchFamily="2" charset="0"/>
                              <a:ea typeface="+mn-ea"/>
                              <a:cs typeface="+mn-cs"/>
                            </a:rPr>
                            <a:t>0</a:t>
                          </a:r>
                        </a:p>
                      </a:txBody>
                      <a:tcPr/>
                    </a:tc>
                    <a:tc>
                      <a:txBody>
                        <a:bodyPr/>
                        <a:lstStyle/>
                        <a:p>
                          <a:pPr algn="ctr"/>
                          <a:r>
                            <a:rPr lang="it-IT" sz="1600" b="0" i="0" kern="1200" dirty="0">
                              <a:solidFill>
                                <a:schemeClr val="tx1"/>
                              </a:solidFill>
                              <a:effectLst/>
                              <a:latin typeface="Helvetica" pitchFamily="2" charset="0"/>
                              <a:ea typeface="+mn-ea"/>
                              <a:cs typeface="+mn-cs"/>
                            </a:rPr>
                            <a:t>0</a:t>
                          </a:r>
                          <a:endParaRPr lang="it-IT" sz="1600" dirty="0">
                            <a:latin typeface="Helvetica" pitchFamily="2" charset="0"/>
                          </a:endParaRPr>
                        </a:p>
                      </a:txBody>
                      <a:tcPr/>
                    </a:tc>
                    <a:extLst>
                      <a:ext uri="{0D108BD9-81ED-4DB2-BD59-A6C34878D82A}">
                        <a16:rowId xmlns:a16="http://schemas.microsoft.com/office/drawing/2014/main" val="1666324924"/>
                      </a:ext>
                    </a:extLst>
                  </a:tr>
                </a:tbl>
              </a:graphicData>
            </a:graphic>
          </p:graphicFrame>
        </mc:Fallback>
      </mc:AlternateContent>
      <p:sp>
        <p:nvSpPr>
          <p:cNvPr id="10" name="CasellaDiTesto 9">
            <a:extLst>
              <a:ext uri="{FF2B5EF4-FFF2-40B4-BE49-F238E27FC236}">
                <a16:creationId xmlns:a16="http://schemas.microsoft.com/office/drawing/2014/main" id="{CE834BD2-B3C7-D44D-BA56-955D80EFDCA6}"/>
              </a:ext>
            </a:extLst>
          </p:cNvPr>
          <p:cNvSpPr txBox="1"/>
          <p:nvPr/>
        </p:nvSpPr>
        <p:spPr>
          <a:xfrm>
            <a:off x="41423" y="2751045"/>
            <a:ext cx="1103187" cy="400110"/>
          </a:xfrm>
          <a:prstGeom prst="rect">
            <a:avLst/>
          </a:prstGeom>
          <a:noFill/>
        </p:spPr>
        <p:txBody>
          <a:bodyPr wrap="none" rtlCol="0">
            <a:spAutoFit/>
          </a:bodyPr>
          <a:lstStyle/>
          <a:p>
            <a:r>
              <a:rPr lang="it-IT" sz="2000" dirty="0">
                <a:solidFill>
                  <a:srgbClr val="554B81"/>
                </a:solidFill>
                <a:latin typeface="Helvetica" pitchFamily="2" charset="0"/>
              </a:rPr>
              <a:t>anni ‘30</a:t>
            </a:r>
          </a:p>
        </p:txBody>
      </p:sp>
      <p:sp>
        <p:nvSpPr>
          <p:cNvPr id="12" name="CasellaDiTesto 11">
            <a:extLst>
              <a:ext uri="{FF2B5EF4-FFF2-40B4-BE49-F238E27FC236}">
                <a16:creationId xmlns:a16="http://schemas.microsoft.com/office/drawing/2014/main" id="{D5F01355-C242-4A41-BAF5-A367ED934B2F}"/>
              </a:ext>
            </a:extLst>
          </p:cNvPr>
          <p:cNvSpPr txBox="1"/>
          <p:nvPr/>
        </p:nvSpPr>
        <p:spPr>
          <a:xfrm>
            <a:off x="1510200" y="1145313"/>
            <a:ext cx="10824254" cy="830997"/>
          </a:xfrm>
          <a:prstGeom prst="rect">
            <a:avLst/>
          </a:prstGeom>
          <a:noFill/>
        </p:spPr>
        <p:txBody>
          <a:bodyPr wrap="square" rtlCol="0">
            <a:spAutoFit/>
          </a:bodyPr>
          <a:lstStyle/>
          <a:p>
            <a:r>
              <a:rPr lang="it-IT" sz="2400" dirty="0">
                <a:latin typeface="Helvetica" pitchFamily="2" charset="0"/>
                <a:ea typeface="Verdana" panose="020B0604030504040204" pitchFamily="34" charset="0"/>
                <a:cs typeface="Verdana" panose="020B0604030504040204" pitchFamily="34" charset="0"/>
              </a:rPr>
              <a:t>Atomi di una certa specie si ‘trasmutano’ in altri che hanno proprietà chimiche completamente diverse.</a:t>
            </a:r>
          </a:p>
        </p:txBody>
      </p:sp>
      <p:sp>
        <p:nvSpPr>
          <p:cNvPr id="2" name="CasellaDiTesto 1">
            <a:extLst>
              <a:ext uri="{FF2B5EF4-FFF2-40B4-BE49-F238E27FC236}">
                <a16:creationId xmlns:a16="http://schemas.microsoft.com/office/drawing/2014/main" id="{3468EC42-2A19-474A-9C75-7D68869DFE96}"/>
              </a:ext>
            </a:extLst>
          </p:cNvPr>
          <p:cNvSpPr txBox="1"/>
          <p:nvPr/>
        </p:nvSpPr>
        <p:spPr>
          <a:xfrm>
            <a:off x="4258159" y="3198313"/>
            <a:ext cx="1637628" cy="369332"/>
          </a:xfrm>
          <a:prstGeom prst="rect">
            <a:avLst/>
          </a:prstGeom>
          <a:noFill/>
        </p:spPr>
        <p:txBody>
          <a:bodyPr wrap="none" rtlCol="0">
            <a:spAutoFit/>
          </a:bodyPr>
          <a:lstStyle/>
          <a:p>
            <a:r>
              <a:rPr lang="it-IT" dirty="0">
                <a:latin typeface="Helvetica" pitchFamily="2" charset="0"/>
              </a:rPr>
              <a:t>Carbonio  </a:t>
            </a:r>
            <a:r>
              <a:rPr lang="it-IT" baseline="30000" dirty="0">
                <a:latin typeface="Helvetica" pitchFamily="2" charset="0"/>
              </a:rPr>
              <a:t>14</a:t>
            </a:r>
            <a:r>
              <a:rPr lang="it-IT" dirty="0">
                <a:latin typeface="Helvetica" pitchFamily="2" charset="0"/>
              </a:rPr>
              <a:t>C</a:t>
            </a:r>
            <a:endParaRPr lang="it-IT" baseline="30000" dirty="0">
              <a:latin typeface="Helvetica" pitchFamily="2" charset="0"/>
            </a:endParaRPr>
          </a:p>
        </p:txBody>
      </p:sp>
      <p:sp>
        <p:nvSpPr>
          <p:cNvPr id="14" name="CasellaDiTesto 13">
            <a:extLst>
              <a:ext uri="{FF2B5EF4-FFF2-40B4-BE49-F238E27FC236}">
                <a16:creationId xmlns:a16="http://schemas.microsoft.com/office/drawing/2014/main" id="{1F422382-AD24-2349-BD24-0214D4F9D15B}"/>
              </a:ext>
            </a:extLst>
          </p:cNvPr>
          <p:cNvSpPr txBox="1"/>
          <p:nvPr/>
        </p:nvSpPr>
        <p:spPr>
          <a:xfrm>
            <a:off x="6711532" y="3198313"/>
            <a:ext cx="1218603" cy="369332"/>
          </a:xfrm>
          <a:prstGeom prst="rect">
            <a:avLst/>
          </a:prstGeom>
          <a:noFill/>
        </p:spPr>
        <p:txBody>
          <a:bodyPr wrap="none" rtlCol="0">
            <a:spAutoFit/>
          </a:bodyPr>
          <a:lstStyle/>
          <a:p>
            <a:r>
              <a:rPr lang="it-IT" dirty="0">
                <a:latin typeface="Helvetica" pitchFamily="2" charset="0"/>
              </a:rPr>
              <a:t>Azoto </a:t>
            </a:r>
            <a:r>
              <a:rPr lang="it-IT" baseline="30000" dirty="0">
                <a:latin typeface="Helvetica" pitchFamily="2" charset="0"/>
              </a:rPr>
              <a:t>14</a:t>
            </a:r>
            <a:r>
              <a:rPr lang="it-IT" dirty="0">
                <a:latin typeface="Helvetica" pitchFamily="2" charset="0"/>
              </a:rPr>
              <a:t>N</a:t>
            </a:r>
          </a:p>
        </p:txBody>
      </p:sp>
      <p:pic>
        <p:nvPicPr>
          <p:cNvPr id="4" name="Immagine 3" descr="Immagine che contiene sedendo, guardando, tavolo, schermo&#10;&#10;Descrizione generata automaticamente">
            <a:extLst>
              <a:ext uri="{FF2B5EF4-FFF2-40B4-BE49-F238E27FC236}">
                <a16:creationId xmlns:a16="http://schemas.microsoft.com/office/drawing/2014/main" id="{FED12686-15F5-0049-BC67-C4704CDC179B}"/>
              </a:ext>
            </a:extLst>
          </p:cNvPr>
          <p:cNvPicPr>
            <a:picLocks noChangeAspect="1"/>
          </p:cNvPicPr>
          <p:nvPr/>
        </p:nvPicPr>
        <p:blipFill rotWithShape="1">
          <a:blip r:embed="rId3"/>
          <a:srcRect l="59666" t="12939" r="27894" b="70332"/>
          <a:stretch/>
        </p:blipFill>
        <p:spPr>
          <a:xfrm>
            <a:off x="4199584" y="1910279"/>
            <a:ext cx="1709708" cy="1415620"/>
          </a:xfrm>
          <a:prstGeom prst="rect">
            <a:avLst/>
          </a:prstGeom>
        </p:spPr>
      </p:pic>
      <p:pic>
        <p:nvPicPr>
          <p:cNvPr id="15" name="Immagine 14" descr="Immagine che contiene sedendo, guardando, tavolo, schermo&#10;&#10;Descrizione generata automaticamente">
            <a:extLst>
              <a:ext uri="{FF2B5EF4-FFF2-40B4-BE49-F238E27FC236}">
                <a16:creationId xmlns:a16="http://schemas.microsoft.com/office/drawing/2014/main" id="{FED2DEB2-19B5-1647-8AF3-32381CFBE79F}"/>
              </a:ext>
            </a:extLst>
          </p:cNvPr>
          <p:cNvPicPr>
            <a:picLocks noChangeAspect="1"/>
          </p:cNvPicPr>
          <p:nvPr/>
        </p:nvPicPr>
        <p:blipFill rotWithShape="1">
          <a:blip r:embed="rId3"/>
          <a:srcRect l="73065" t="12939" r="13243" b="70332"/>
          <a:stretch/>
        </p:blipFill>
        <p:spPr>
          <a:xfrm>
            <a:off x="6383925" y="1843278"/>
            <a:ext cx="1881832" cy="1415620"/>
          </a:xfrm>
          <a:prstGeom prst="rect">
            <a:avLst/>
          </a:prstGeom>
        </p:spPr>
      </p:pic>
      <p:cxnSp>
        <p:nvCxnSpPr>
          <p:cNvPr id="16" name="Connettore 2 15">
            <a:extLst>
              <a:ext uri="{FF2B5EF4-FFF2-40B4-BE49-F238E27FC236}">
                <a16:creationId xmlns:a16="http://schemas.microsoft.com/office/drawing/2014/main" id="{24D3DED9-3277-1246-9785-4DCBE6335D78}"/>
              </a:ext>
            </a:extLst>
          </p:cNvPr>
          <p:cNvCxnSpPr/>
          <p:nvPr/>
        </p:nvCxnSpPr>
        <p:spPr>
          <a:xfrm>
            <a:off x="5743834" y="2551088"/>
            <a:ext cx="852616" cy="0"/>
          </a:xfrm>
          <a:prstGeom prst="straightConnector1">
            <a:avLst/>
          </a:prstGeom>
          <a:ln w="28575">
            <a:solidFill>
              <a:srgbClr val="554B8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94006426-D76A-CA4E-B68A-25C82401F2B5}"/>
              </a:ext>
            </a:extLst>
          </p:cNvPr>
          <p:cNvSpPr txBox="1"/>
          <p:nvPr/>
        </p:nvSpPr>
        <p:spPr>
          <a:xfrm>
            <a:off x="4258159" y="3568538"/>
            <a:ext cx="1210588" cy="646331"/>
          </a:xfrm>
          <a:prstGeom prst="rect">
            <a:avLst/>
          </a:prstGeom>
          <a:noFill/>
        </p:spPr>
        <p:txBody>
          <a:bodyPr wrap="none" rtlCol="0">
            <a:spAutoFit/>
          </a:bodyPr>
          <a:lstStyle/>
          <a:p>
            <a:r>
              <a:rPr lang="it-IT" dirty="0">
                <a:latin typeface="Helvetica" pitchFamily="2" charset="0"/>
              </a:rPr>
              <a:t>6 protoni</a:t>
            </a:r>
          </a:p>
          <a:p>
            <a:r>
              <a:rPr lang="it-IT" dirty="0">
                <a:latin typeface="Helvetica" pitchFamily="2" charset="0"/>
              </a:rPr>
              <a:t>8 neutroni</a:t>
            </a:r>
          </a:p>
        </p:txBody>
      </p:sp>
      <p:sp>
        <p:nvSpPr>
          <p:cNvPr id="18" name="CasellaDiTesto 17">
            <a:extLst>
              <a:ext uri="{FF2B5EF4-FFF2-40B4-BE49-F238E27FC236}">
                <a16:creationId xmlns:a16="http://schemas.microsoft.com/office/drawing/2014/main" id="{00D3CEAF-02CF-8142-A2A4-85E7448398CD}"/>
              </a:ext>
            </a:extLst>
          </p:cNvPr>
          <p:cNvSpPr txBox="1"/>
          <p:nvPr/>
        </p:nvSpPr>
        <p:spPr>
          <a:xfrm>
            <a:off x="6711532" y="3579466"/>
            <a:ext cx="1210588" cy="646331"/>
          </a:xfrm>
          <a:prstGeom prst="rect">
            <a:avLst/>
          </a:prstGeom>
          <a:noFill/>
        </p:spPr>
        <p:txBody>
          <a:bodyPr wrap="none" rtlCol="0">
            <a:spAutoFit/>
          </a:bodyPr>
          <a:lstStyle/>
          <a:p>
            <a:r>
              <a:rPr lang="it-IT" dirty="0">
                <a:latin typeface="Helvetica" pitchFamily="2" charset="0"/>
              </a:rPr>
              <a:t>7 protoni</a:t>
            </a:r>
          </a:p>
          <a:p>
            <a:r>
              <a:rPr lang="it-IT" dirty="0">
                <a:latin typeface="Helvetica" pitchFamily="2" charset="0"/>
              </a:rPr>
              <a:t>7 neutroni</a:t>
            </a:r>
          </a:p>
        </p:txBody>
      </p:sp>
      <p:sp>
        <p:nvSpPr>
          <p:cNvPr id="19" name="CasellaDiTesto 18">
            <a:extLst>
              <a:ext uri="{FF2B5EF4-FFF2-40B4-BE49-F238E27FC236}">
                <a16:creationId xmlns:a16="http://schemas.microsoft.com/office/drawing/2014/main" id="{9E1CCD7F-0D6C-BA4D-B961-6C55A218D13C}"/>
              </a:ext>
            </a:extLst>
          </p:cNvPr>
          <p:cNvSpPr txBox="1"/>
          <p:nvPr/>
        </p:nvSpPr>
        <p:spPr>
          <a:xfrm>
            <a:off x="1510200" y="4287552"/>
            <a:ext cx="10824254" cy="461665"/>
          </a:xfrm>
          <a:prstGeom prst="rect">
            <a:avLst/>
          </a:prstGeom>
          <a:noFill/>
        </p:spPr>
        <p:txBody>
          <a:bodyPr wrap="square" rtlCol="0">
            <a:spAutoFit/>
          </a:bodyPr>
          <a:lstStyle/>
          <a:p>
            <a:r>
              <a:rPr lang="it-IT" sz="2400" dirty="0">
                <a:latin typeface="Helvetica" pitchFamily="2" charset="0"/>
                <a:ea typeface="Verdana" panose="020B0604030504040204" pitchFamily="34" charset="0"/>
                <a:cs typeface="Verdana" panose="020B0604030504040204" pitchFamily="34" charset="0"/>
              </a:rPr>
              <a:t>Un neutrone diventa un protone e viene emesso un elettrone </a:t>
            </a:r>
          </a:p>
        </p:txBody>
      </p:sp>
      <p:sp>
        <p:nvSpPr>
          <p:cNvPr id="20" name="CasellaDiTesto 19">
            <a:extLst>
              <a:ext uri="{FF2B5EF4-FFF2-40B4-BE49-F238E27FC236}">
                <a16:creationId xmlns:a16="http://schemas.microsoft.com/office/drawing/2014/main" id="{5E0E7E1B-EABF-354B-87C1-6E3796D7FA87}"/>
              </a:ext>
            </a:extLst>
          </p:cNvPr>
          <p:cNvSpPr txBox="1"/>
          <p:nvPr/>
        </p:nvSpPr>
        <p:spPr>
          <a:xfrm>
            <a:off x="1510200" y="4734475"/>
            <a:ext cx="5586908" cy="830997"/>
          </a:xfrm>
          <a:prstGeom prst="rect">
            <a:avLst/>
          </a:prstGeom>
          <a:noFill/>
        </p:spPr>
        <p:txBody>
          <a:bodyPr wrap="square" rtlCol="0">
            <a:spAutoFit/>
          </a:bodyPr>
          <a:lstStyle/>
          <a:p>
            <a:r>
              <a:rPr lang="it-IT" sz="2400" dirty="0">
                <a:solidFill>
                  <a:srgbClr val="554B81"/>
                </a:solidFill>
                <a:latin typeface="Helvetica" pitchFamily="2" charset="0"/>
              </a:rPr>
              <a:t>1930: </a:t>
            </a:r>
            <a:r>
              <a:rPr lang="it-IT" sz="2400" dirty="0" err="1">
                <a:solidFill>
                  <a:srgbClr val="554B81"/>
                </a:solidFill>
                <a:latin typeface="Helvetica" pitchFamily="2" charset="0"/>
              </a:rPr>
              <a:t>Wolfang</a:t>
            </a:r>
            <a:r>
              <a:rPr lang="it-IT" sz="2400" dirty="0">
                <a:solidFill>
                  <a:srgbClr val="554B81"/>
                </a:solidFill>
                <a:latin typeface="Helvetica" pitchFamily="2" charset="0"/>
              </a:rPr>
              <a:t> Pauli</a:t>
            </a:r>
          </a:p>
          <a:p>
            <a:r>
              <a:rPr lang="it-IT" sz="2400" dirty="0">
                <a:latin typeface="Helvetica" pitchFamily="2" charset="0"/>
              </a:rPr>
              <a:t>           ipotesi esistenza del neutrino</a:t>
            </a:r>
          </a:p>
        </p:txBody>
      </p:sp>
      <p:sp>
        <p:nvSpPr>
          <p:cNvPr id="21" name="CasellaDiTesto 20">
            <a:extLst>
              <a:ext uri="{FF2B5EF4-FFF2-40B4-BE49-F238E27FC236}">
                <a16:creationId xmlns:a16="http://schemas.microsoft.com/office/drawing/2014/main" id="{13C9B3DA-2B3B-074F-BDBB-13A1FF98083C}"/>
              </a:ext>
            </a:extLst>
          </p:cNvPr>
          <p:cNvSpPr txBox="1"/>
          <p:nvPr/>
        </p:nvSpPr>
        <p:spPr>
          <a:xfrm>
            <a:off x="1510200" y="5596896"/>
            <a:ext cx="5586908" cy="830997"/>
          </a:xfrm>
          <a:prstGeom prst="rect">
            <a:avLst/>
          </a:prstGeom>
          <a:noFill/>
        </p:spPr>
        <p:txBody>
          <a:bodyPr wrap="square" rtlCol="0">
            <a:spAutoFit/>
          </a:bodyPr>
          <a:lstStyle/>
          <a:p>
            <a:r>
              <a:rPr lang="it-IT" sz="2400" dirty="0">
                <a:solidFill>
                  <a:srgbClr val="554B81"/>
                </a:solidFill>
                <a:latin typeface="Helvetica" pitchFamily="2" charset="0"/>
              </a:rPr>
              <a:t>1956: C. </a:t>
            </a:r>
            <a:r>
              <a:rPr lang="it-IT" sz="2400" dirty="0" err="1">
                <a:solidFill>
                  <a:srgbClr val="554B81"/>
                </a:solidFill>
                <a:latin typeface="Helvetica" pitchFamily="2" charset="0"/>
              </a:rPr>
              <a:t>Cowan</a:t>
            </a:r>
            <a:r>
              <a:rPr lang="it-IT" sz="2400" dirty="0">
                <a:solidFill>
                  <a:srgbClr val="554B81"/>
                </a:solidFill>
                <a:latin typeface="Helvetica" pitchFamily="2" charset="0"/>
              </a:rPr>
              <a:t> e </a:t>
            </a:r>
            <a:r>
              <a:rPr lang="it-IT" sz="2400" dirty="0" err="1">
                <a:solidFill>
                  <a:srgbClr val="554B81"/>
                </a:solidFill>
                <a:latin typeface="Helvetica" pitchFamily="2" charset="0"/>
              </a:rPr>
              <a:t>F</a:t>
            </a:r>
            <a:r>
              <a:rPr lang="it-IT" sz="2400" dirty="0">
                <a:solidFill>
                  <a:srgbClr val="554B81"/>
                </a:solidFill>
                <a:latin typeface="Helvetica" pitchFamily="2" charset="0"/>
              </a:rPr>
              <a:t>. </a:t>
            </a:r>
            <a:r>
              <a:rPr lang="it-IT" sz="2400" dirty="0" err="1">
                <a:solidFill>
                  <a:srgbClr val="554B81"/>
                </a:solidFill>
                <a:latin typeface="Helvetica" pitchFamily="2" charset="0"/>
              </a:rPr>
              <a:t>Reines</a:t>
            </a:r>
            <a:endParaRPr lang="it-IT" sz="2400" dirty="0">
              <a:solidFill>
                <a:srgbClr val="554B81"/>
              </a:solidFill>
              <a:latin typeface="Helvetica" pitchFamily="2" charset="0"/>
            </a:endParaRPr>
          </a:p>
          <a:p>
            <a:r>
              <a:rPr lang="it-IT" sz="2400" dirty="0">
                <a:latin typeface="Helvetica" pitchFamily="2" charset="0"/>
              </a:rPr>
              <a:t>           scoperta del neutrino</a:t>
            </a:r>
          </a:p>
        </p:txBody>
      </p:sp>
      <p:pic>
        <p:nvPicPr>
          <p:cNvPr id="22" name="Immagine 21" descr="Immagine che contiene sedendo, paio, giallo, nero&#10;&#10;Descrizione generata automaticamente">
            <a:extLst>
              <a:ext uri="{FF2B5EF4-FFF2-40B4-BE49-F238E27FC236}">
                <a16:creationId xmlns:a16="http://schemas.microsoft.com/office/drawing/2014/main" id="{31AC6968-9CD5-6D45-9316-6BE059F85FFA}"/>
              </a:ext>
            </a:extLst>
          </p:cNvPr>
          <p:cNvPicPr>
            <a:picLocks noChangeAspect="1"/>
          </p:cNvPicPr>
          <p:nvPr/>
        </p:nvPicPr>
        <p:blipFill>
          <a:blip r:embed="rId4"/>
          <a:stretch>
            <a:fillRect/>
          </a:stretch>
        </p:blipFill>
        <p:spPr>
          <a:xfrm>
            <a:off x="6922327" y="5157397"/>
            <a:ext cx="1287422" cy="1035972"/>
          </a:xfrm>
          <a:prstGeom prst="rect">
            <a:avLst/>
          </a:prstGeom>
        </p:spPr>
      </p:pic>
      <p:pic>
        <p:nvPicPr>
          <p:cNvPr id="24" name="Immagine 23" descr="Immagine che contiene segnale, cibo&#10;&#10;Descrizione generata automaticamente">
            <a:extLst>
              <a:ext uri="{FF2B5EF4-FFF2-40B4-BE49-F238E27FC236}">
                <a16:creationId xmlns:a16="http://schemas.microsoft.com/office/drawing/2014/main" id="{B7CFB68B-A1C8-3540-B4B8-8FD213F6147E}"/>
              </a:ext>
            </a:extLst>
          </p:cNvPr>
          <p:cNvPicPr>
            <a:picLocks noChangeAspect="1"/>
          </p:cNvPicPr>
          <p:nvPr/>
        </p:nvPicPr>
        <p:blipFill rotWithShape="1">
          <a:blip r:embed="rId5"/>
          <a:srcRect t="9730"/>
          <a:stretch/>
        </p:blipFill>
        <p:spPr>
          <a:xfrm>
            <a:off x="2409798" y="5450495"/>
            <a:ext cx="2338826" cy="1407505"/>
          </a:xfrm>
          <a:prstGeom prst="rect">
            <a:avLst/>
          </a:prstGeom>
        </p:spPr>
      </p:pic>
    </p:spTree>
    <p:extLst>
      <p:ext uri="{BB962C8B-B14F-4D97-AF65-F5344CB8AC3E}">
        <p14:creationId xmlns:p14="http://schemas.microsoft.com/office/powerpoint/2010/main" val="390834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2" presetClass="exit" presetSubtype="4" fill="hold" nodeType="clickEffect">
                                  <p:stCondLst>
                                    <p:cond delay="0"/>
                                  </p:stCondLst>
                                  <p:childTnLst>
                                    <p:anim calcmode="lin" valueType="num">
                                      <p:cBhvr additive="base">
                                        <p:cTn id="40" dur="500"/>
                                        <p:tgtEl>
                                          <p:spTgt spid="24"/>
                                        </p:tgtEl>
                                        <p:attrNameLst>
                                          <p:attrName>ppt_y</p:attrName>
                                        </p:attrNameLst>
                                      </p:cBhvr>
                                      <p:tavLst>
                                        <p:tav tm="0">
                                          <p:val>
                                            <p:strVal val="#ppt_y"/>
                                          </p:val>
                                        </p:tav>
                                        <p:tav tm="100000">
                                          <p:val>
                                            <p:strVal val="#ppt_y+#ppt_h*1.125000"/>
                                          </p:val>
                                        </p:tav>
                                      </p:tavLst>
                                    </p:anim>
                                    <p:animEffect transition="out" filter="wipe(down)">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4" grpId="0"/>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5284203" cy="707886"/>
          </a:xfrm>
          <a:prstGeom prst="rect">
            <a:avLst/>
          </a:prstGeom>
          <a:noFill/>
        </p:spPr>
        <p:txBody>
          <a:bodyPr wrap="none" rtlCol="0">
            <a:spAutoFit/>
          </a:bodyPr>
          <a:lstStyle/>
          <a:p>
            <a:r>
              <a:rPr lang="it-IT" sz="4000" dirty="0" err="1">
                <a:solidFill>
                  <a:srgbClr val="554B81"/>
                </a:solidFill>
                <a:latin typeface="Helvetica" pitchFamily="2" charset="0"/>
              </a:rPr>
              <a:t>Chadwick</a:t>
            </a:r>
            <a:r>
              <a:rPr lang="it-IT" sz="4000" dirty="0">
                <a:solidFill>
                  <a:srgbClr val="554B81"/>
                </a:solidFill>
                <a:latin typeface="Helvetica" pitchFamily="2" charset="0"/>
              </a:rPr>
              <a:t>: il neutrone</a:t>
            </a:r>
          </a:p>
        </p:txBody>
      </p:sp>
      <p:sp>
        <p:nvSpPr>
          <p:cNvPr id="10" name="CasellaDiTesto 9">
            <a:extLst>
              <a:ext uri="{FF2B5EF4-FFF2-40B4-BE49-F238E27FC236}">
                <a16:creationId xmlns:a16="http://schemas.microsoft.com/office/drawing/2014/main" id="{25BE355F-5040-4C4F-8D57-8E89FB4D570D}"/>
              </a:ext>
            </a:extLst>
          </p:cNvPr>
          <p:cNvSpPr txBox="1"/>
          <p:nvPr/>
        </p:nvSpPr>
        <p:spPr>
          <a:xfrm>
            <a:off x="271006" y="3228945"/>
            <a:ext cx="780983" cy="400110"/>
          </a:xfrm>
          <a:prstGeom prst="rect">
            <a:avLst/>
          </a:prstGeom>
          <a:noFill/>
        </p:spPr>
        <p:txBody>
          <a:bodyPr wrap="none" rtlCol="0">
            <a:spAutoFit/>
          </a:bodyPr>
          <a:lstStyle/>
          <a:p>
            <a:r>
              <a:rPr lang="it-IT" sz="2000" dirty="0">
                <a:solidFill>
                  <a:srgbClr val="554B81"/>
                </a:solidFill>
                <a:latin typeface="Helvetica" pitchFamily="2" charset="0"/>
              </a:rPr>
              <a:t>1932</a:t>
            </a:r>
          </a:p>
        </p:txBody>
      </p:sp>
      <p:pic>
        <p:nvPicPr>
          <p:cNvPr id="5" name="Immagine 4">
            <a:extLst>
              <a:ext uri="{FF2B5EF4-FFF2-40B4-BE49-F238E27FC236}">
                <a16:creationId xmlns:a16="http://schemas.microsoft.com/office/drawing/2014/main" id="{7243684D-15B2-9946-ACA1-A58718686387}"/>
              </a:ext>
            </a:extLst>
          </p:cNvPr>
          <p:cNvPicPr>
            <a:picLocks noChangeAspect="1"/>
          </p:cNvPicPr>
          <p:nvPr/>
        </p:nvPicPr>
        <p:blipFill>
          <a:blip r:embed="rId2"/>
          <a:stretch>
            <a:fillRect/>
          </a:stretch>
        </p:blipFill>
        <p:spPr>
          <a:xfrm>
            <a:off x="1944915" y="1151928"/>
            <a:ext cx="8625853" cy="3841200"/>
          </a:xfrm>
          <a:prstGeom prst="rect">
            <a:avLst/>
          </a:prstGeom>
        </p:spPr>
      </p:pic>
      <p:graphicFrame>
        <p:nvGraphicFramePr>
          <p:cNvPr id="15" name="Tabella 14">
            <a:extLst>
              <a:ext uri="{FF2B5EF4-FFF2-40B4-BE49-F238E27FC236}">
                <a16:creationId xmlns:a16="http://schemas.microsoft.com/office/drawing/2014/main" id="{A5B6AB40-EDBE-3449-A772-955D4C5E4FB8}"/>
              </a:ext>
            </a:extLst>
          </p:cNvPr>
          <p:cNvGraphicFramePr>
            <a:graphicFrameLocks noGrp="1"/>
          </p:cNvGraphicFramePr>
          <p:nvPr>
            <p:extLst>
              <p:ext uri="{D42A27DB-BD31-4B8C-83A1-F6EECF244321}">
                <p14:modId xmlns:p14="http://schemas.microsoft.com/office/powerpoint/2010/main" val="2092916179"/>
              </p:ext>
            </p:extLst>
          </p:nvPr>
        </p:nvGraphicFramePr>
        <p:xfrm>
          <a:off x="1944915" y="5216045"/>
          <a:ext cx="2904850" cy="1066800"/>
        </p:xfrm>
        <a:graphic>
          <a:graphicData uri="http://schemas.openxmlformats.org/drawingml/2006/table">
            <a:tbl>
              <a:tblPr firstRow="1" bandRow="1">
                <a:tableStyleId>{2D5ABB26-0587-4C30-8999-92F81FD0307C}</a:tableStyleId>
              </a:tblPr>
              <a:tblGrid>
                <a:gridCol w="1452425">
                  <a:extLst>
                    <a:ext uri="{9D8B030D-6E8A-4147-A177-3AD203B41FA5}">
                      <a16:colId xmlns:a16="http://schemas.microsoft.com/office/drawing/2014/main" val="76366260"/>
                    </a:ext>
                  </a:extLst>
                </a:gridCol>
                <a:gridCol w="1452425">
                  <a:extLst>
                    <a:ext uri="{9D8B030D-6E8A-4147-A177-3AD203B41FA5}">
                      <a16:colId xmlns:a16="http://schemas.microsoft.com/office/drawing/2014/main" val="976435762"/>
                    </a:ext>
                  </a:extLst>
                </a:gridCol>
              </a:tblGrid>
              <a:tr h="333213">
                <a:tc gridSpan="2">
                  <a:txBody>
                    <a:bodyPr/>
                    <a:lstStyle/>
                    <a:p>
                      <a:pPr algn="ctr"/>
                      <a:r>
                        <a:rPr lang="it-IT" dirty="0">
                          <a:solidFill>
                            <a:schemeClr val="bg1"/>
                          </a:solidFill>
                          <a:latin typeface="Helvetica" pitchFamily="2" charset="0"/>
                        </a:rPr>
                        <a:t>neutrone (</a:t>
                      </a:r>
                      <a:r>
                        <a:rPr lang="it-IT" dirty="0" err="1">
                          <a:solidFill>
                            <a:schemeClr val="bg1"/>
                          </a:solidFill>
                          <a:latin typeface="Helvetica" pitchFamily="2" charset="0"/>
                        </a:rPr>
                        <a:t>n</a:t>
                      </a:r>
                      <a:r>
                        <a:rPr lang="it-IT" dirty="0">
                          <a:solidFill>
                            <a:schemeClr val="bg1"/>
                          </a:solidFill>
                          <a:latin typeface="Helvetica" pitchFamily="2" charset="0"/>
                        </a:rPr>
                        <a:t>)</a:t>
                      </a:r>
                    </a:p>
                  </a:txBody>
                  <a:tcPr>
                    <a:solidFill>
                      <a:srgbClr val="554B81"/>
                    </a:solidFill>
                  </a:tcPr>
                </a:tc>
                <a:tc hMerge="1">
                  <a:txBody>
                    <a:bodyPr/>
                    <a:lstStyle/>
                    <a:p>
                      <a:endParaRPr lang="it-IT" dirty="0"/>
                    </a:p>
                  </a:txBody>
                  <a:tcPr/>
                </a:tc>
                <a:extLst>
                  <a:ext uri="{0D108BD9-81ED-4DB2-BD59-A6C34878D82A}">
                    <a16:rowId xmlns:a16="http://schemas.microsoft.com/office/drawing/2014/main" val="1498940331"/>
                  </a:ext>
                </a:extLst>
              </a:tr>
              <a:tr h="333213">
                <a:tc>
                  <a:txBody>
                    <a:bodyPr/>
                    <a:lstStyle/>
                    <a:p>
                      <a:pPr algn="ctr"/>
                      <a:r>
                        <a:rPr lang="it-IT" dirty="0">
                          <a:latin typeface="Helvetica" pitchFamily="2" charset="0"/>
                        </a:rPr>
                        <a:t>carica</a:t>
                      </a:r>
                    </a:p>
                  </a:txBody>
                  <a:tcPr/>
                </a:tc>
                <a:tc>
                  <a:txBody>
                    <a:bodyPr/>
                    <a:lstStyle/>
                    <a:p>
                      <a:pPr algn="ctr"/>
                      <a:r>
                        <a:rPr lang="it-IT" dirty="0">
                          <a:latin typeface="Helvetica" pitchFamily="2" charset="0"/>
                        </a:rPr>
                        <a:t>massa</a:t>
                      </a:r>
                    </a:p>
                  </a:txBody>
                  <a:tcPr/>
                </a:tc>
                <a:extLst>
                  <a:ext uri="{0D108BD9-81ED-4DB2-BD59-A6C34878D82A}">
                    <a16:rowId xmlns:a16="http://schemas.microsoft.com/office/drawing/2014/main" val="3919942597"/>
                  </a:ext>
                </a:extLst>
              </a:tr>
              <a:tr h="333213">
                <a:tc>
                  <a:txBody>
                    <a:bodyPr/>
                    <a:lstStyle/>
                    <a:p>
                      <a:pPr algn="ctr"/>
                      <a:r>
                        <a:rPr lang="it-IT" sz="1600" b="0" i="0" u="none" strike="noStrike" kern="1200" dirty="0">
                          <a:solidFill>
                            <a:schemeClr val="tx1"/>
                          </a:solidFill>
                          <a:effectLst/>
                          <a:latin typeface="Helvetica" pitchFamily="2" charset="0"/>
                          <a:ea typeface="+mn-ea"/>
                          <a:cs typeface="+mn-cs"/>
                        </a:rPr>
                        <a:t>0</a:t>
                      </a:r>
                    </a:p>
                  </a:txBody>
                  <a:tcPr/>
                </a:tc>
                <a:tc>
                  <a:txBody>
                    <a:bodyPr/>
                    <a:lstStyle/>
                    <a:p>
                      <a:pPr algn="ctr"/>
                      <a:r>
                        <a:rPr lang="it-IT" sz="1600" b="0" i="0" kern="1200" dirty="0">
                          <a:solidFill>
                            <a:schemeClr val="tx1"/>
                          </a:solidFill>
                          <a:effectLst/>
                          <a:latin typeface="Helvetica" pitchFamily="2" charset="0"/>
                          <a:ea typeface="+mn-ea"/>
                          <a:cs typeface="+mn-cs"/>
                        </a:rPr>
                        <a:t>1839 m</a:t>
                      </a:r>
                      <a:r>
                        <a:rPr lang="it-IT" sz="1600" b="0" i="0" kern="1200" baseline="-25000" dirty="0">
                          <a:solidFill>
                            <a:schemeClr val="tx1"/>
                          </a:solidFill>
                          <a:effectLst/>
                          <a:latin typeface="Helvetica" pitchFamily="2" charset="0"/>
                          <a:ea typeface="+mn-ea"/>
                          <a:cs typeface="+mn-cs"/>
                        </a:rPr>
                        <a:t>e</a:t>
                      </a:r>
                      <a:endParaRPr lang="it-IT" sz="1600" dirty="0">
                        <a:latin typeface="Helvetica" pitchFamily="2" charset="0"/>
                      </a:endParaRPr>
                    </a:p>
                  </a:txBody>
                  <a:tcPr/>
                </a:tc>
                <a:extLst>
                  <a:ext uri="{0D108BD9-81ED-4DB2-BD59-A6C34878D82A}">
                    <a16:rowId xmlns:a16="http://schemas.microsoft.com/office/drawing/2014/main" val="1666324924"/>
                  </a:ext>
                </a:extLst>
              </a:tr>
            </a:tbl>
          </a:graphicData>
        </a:graphic>
      </p:graphicFrame>
      <p:pic>
        <p:nvPicPr>
          <p:cNvPr id="16" name="Immagine 15" descr="Immagine che contiene blu, cappello, indossando, faccia&#10;&#10;Descrizione generata automaticamente">
            <a:extLst>
              <a:ext uri="{FF2B5EF4-FFF2-40B4-BE49-F238E27FC236}">
                <a16:creationId xmlns:a16="http://schemas.microsoft.com/office/drawing/2014/main" id="{9EEE07DB-66F0-0B48-985D-90E1F1069DDE}"/>
              </a:ext>
            </a:extLst>
          </p:cNvPr>
          <p:cNvPicPr>
            <a:picLocks noChangeAspect="1"/>
          </p:cNvPicPr>
          <p:nvPr/>
        </p:nvPicPr>
        <p:blipFill>
          <a:blip r:embed="rId3"/>
          <a:stretch>
            <a:fillRect/>
          </a:stretch>
        </p:blipFill>
        <p:spPr>
          <a:xfrm>
            <a:off x="4849765" y="5563065"/>
            <a:ext cx="931801" cy="719780"/>
          </a:xfrm>
          <a:prstGeom prst="rect">
            <a:avLst/>
          </a:prstGeom>
        </p:spPr>
      </p:pic>
      <p:sp>
        <p:nvSpPr>
          <p:cNvPr id="14" name="CasellaDiTesto 13">
            <a:extLst>
              <a:ext uri="{FF2B5EF4-FFF2-40B4-BE49-F238E27FC236}">
                <a16:creationId xmlns:a16="http://schemas.microsoft.com/office/drawing/2014/main" id="{E865F289-F056-FD47-AB5D-E51AED61E9D5}"/>
              </a:ext>
            </a:extLst>
          </p:cNvPr>
          <p:cNvSpPr txBox="1"/>
          <p:nvPr/>
        </p:nvSpPr>
        <p:spPr>
          <a:xfrm>
            <a:off x="8600303" y="1865871"/>
            <a:ext cx="1175963" cy="369332"/>
          </a:xfrm>
          <a:prstGeom prst="rect">
            <a:avLst/>
          </a:prstGeom>
          <a:solidFill>
            <a:schemeClr val="bg1"/>
          </a:solidFill>
        </p:spPr>
        <p:txBody>
          <a:bodyPr wrap="none" rtlCol="0">
            <a:spAutoFit/>
          </a:bodyPr>
          <a:lstStyle/>
          <a:p>
            <a:r>
              <a:rPr lang="it-IT" dirty="0">
                <a:latin typeface="Helvetica" pitchFamily="2" charset="0"/>
              </a:rPr>
              <a:t>rivelatore</a:t>
            </a:r>
          </a:p>
        </p:txBody>
      </p:sp>
      <p:sp>
        <p:nvSpPr>
          <p:cNvPr id="18" name="CasellaDiTesto 17">
            <a:extLst>
              <a:ext uri="{FF2B5EF4-FFF2-40B4-BE49-F238E27FC236}">
                <a16:creationId xmlns:a16="http://schemas.microsoft.com/office/drawing/2014/main" id="{352EFE1A-6E18-374F-9B4C-4D8960908FA7}"/>
              </a:ext>
            </a:extLst>
          </p:cNvPr>
          <p:cNvSpPr txBox="1"/>
          <p:nvPr/>
        </p:nvSpPr>
        <p:spPr>
          <a:xfrm>
            <a:off x="6844218" y="2062894"/>
            <a:ext cx="889987" cy="369332"/>
          </a:xfrm>
          <a:prstGeom prst="rect">
            <a:avLst/>
          </a:prstGeom>
          <a:solidFill>
            <a:schemeClr val="bg1"/>
          </a:solidFill>
        </p:spPr>
        <p:txBody>
          <a:bodyPr wrap="none" rtlCol="0">
            <a:spAutoFit/>
          </a:bodyPr>
          <a:lstStyle/>
          <a:p>
            <a:r>
              <a:rPr lang="it-IT" dirty="0">
                <a:latin typeface="Helvetica" pitchFamily="2" charset="0"/>
              </a:rPr>
              <a:t>protoni</a:t>
            </a:r>
          </a:p>
        </p:txBody>
      </p:sp>
      <p:sp>
        <p:nvSpPr>
          <p:cNvPr id="19" name="CasellaDiTesto 18">
            <a:extLst>
              <a:ext uri="{FF2B5EF4-FFF2-40B4-BE49-F238E27FC236}">
                <a16:creationId xmlns:a16="http://schemas.microsoft.com/office/drawing/2014/main" id="{72FAB8FD-9DB0-D74E-B0CB-10BA42393184}"/>
              </a:ext>
            </a:extLst>
          </p:cNvPr>
          <p:cNvSpPr txBox="1"/>
          <p:nvPr/>
        </p:nvSpPr>
        <p:spPr>
          <a:xfrm>
            <a:off x="5024232" y="2062894"/>
            <a:ext cx="1018227" cy="369332"/>
          </a:xfrm>
          <a:prstGeom prst="rect">
            <a:avLst/>
          </a:prstGeom>
          <a:solidFill>
            <a:schemeClr val="bg1"/>
          </a:solidFill>
        </p:spPr>
        <p:txBody>
          <a:bodyPr wrap="none" rtlCol="0">
            <a:spAutoFit/>
          </a:bodyPr>
          <a:lstStyle/>
          <a:p>
            <a:r>
              <a:rPr lang="it-IT" dirty="0">
                <a:latin typeface="Helvetica" pitchFamily="2" charset="0"/>
              </a:rPr>
              <a:t>neutroni</a:t>
            </a:r>
          </a:p>
        </p:txBody>
      </p:sp>
      <p:sp>
        <p:nvSpPr>
          <p:cNvPr id="22" name="CasellaDiTesto 21">
            <a:extLst>
              <a:ext uri="{FF2B5EF4-FFF2-40B4-BE49-F238E27FC236}">
                <a16:creationId xmlns:a16="http://schemas.microsoft.com/office/drawing/2014/main" id="{83F4BA92-40A5-2948-BC97-BF8AB57137F5}"/>
              </a:ext>
            </a:extLst>
          </p:cNvPr>
          <p:cNvSpPr txBox="1"/>
          <p:nvPr/>
        </p:nvSpPr>
        <p:spPr>
          <a:xfrm>
            <a:off x="5956308" y="1054868"/>
            <a:ext cx="1275114" cy="369332"/>
          </a:xfrm>
          <a:prstGeom prst="rect">
            <a:avLst/>
          </a:prstGeom>
          <a:solidFill>
            <a:schemeClr val="bg1"/>
          </a:solidFill>
        </p:spPr>
        <p:txBody>
          <a:bodyPr wrap="square" rtlCol="0">
            <a:spAutoFit/>
          </a:bodyPr>
          <a:lstStyle/>
          <a:p>
            <a:r>
              <a:rPr lang="it-IT" dirty="0">
                <a:latin typeface="Helvetica" pitchFamily="2" charset="0"/>
              </a:rPr>
              <a:t>paraffina</a:t>
            </a:r>
          </a:p>
        </p:txBody>
      </p:sp>
      <p:sp>
        <p:nvSpPr>
          <p:cNvPr id="23" name="CasellaDiTesto 22">
            <a:extLst>
              <a:ext uri="{FF2B5EF4-FFF2-40B4-BE49-F238E27FC236}">
                <a16:creationId xmlns:a16="http://schemas.microsoft.com/office/drawing/2014/main" id="{A3449072-182E-5447-8061-EE5E3541822D}"/>
              </a:ext>
            </a:extLst>
          </p:cNvPr>
          <p:cNvSpPr txBox="1"/>
          <p:nvPr/>
        </p:nvSpPr>
        <p:spPr>
          <a:xfrm>
            <a:off x="4258894" y="1088233"/>
            <a:ext cx="1059109" cy="369332"/>
          </a:xfrm>
          <a:prstGeom prst="rect">
            <a:avLst/>
          </a:prstGeom>
          <a:solidFill>
            <a:schemeClr val="bg1"/>
          </a:solidFill>
        </p:spPr>
        <p:txBody>
          <a:bodyPr wrap="square" rtlCol="0">
            <a:spAutoFit/>
          </a:bodyPr>
          <a:lstStyle/>
          <a:p>
            <a:r>
              <a:rPr lang="it-IT" dirty="0">
                <a:latin typeface="Helvetica" pitchFamily="2" charset="0"/>
              </a:rPr>
              <a:t>berillio</a:t>
            </a:r>
          </a:p>
        </p:txBody>
      </p:sp>
      <p:sp>
        <p:nvSpPr>
          <p:cNvPr id="24" name="CasellaDiTesto 23">
            <a:extLst>
              <a:ext uri="{FF2B5EF4-FFF2-40B4-BE49-F238E27FC236}">
                <a16:creationId xmlns:a16="http://schemas.microsoft.com/office/drawing/2014/main" id="{108FE12E-0D9A-BA4A-9465-24EFA25E3366}"/>
              </a:ext>
            </a:extLst>
          </p:cNvPr>
          <p:cNvSpPr txBox="1"/>
          <p:nvPr/>
        </p:nvSpPr>
        <p:spPr>
          <a:xfrm>
            <a:off x="1473528" y="2492216"/>
            <a:ext cx="2904850" cy="369332"/>
          </a:xfrm>
          <a:prstGeom prst="rect">
            <a:avLst/>
          </a:prstGeom>
          <a:solidFill>
            <a:schemeClr val="bg1"/>
          </a:solidFill>
        </p:spPr>
        <p:txBody>
          <a:bodyPr wrap="square" rtlCol="0">
            <a:spAutoFit/>
          </a:bodyPr>
          <a:lstStyle/>
          <a:p>
            <a:r>
              <a:rPr lang="it-IT" dirty="0">
                <a:latin typeface="Helvetica" pitchFamily="2" charset="0"/>
              </a:rPr>
              <a:t>sorgente di particelle alfa</a:t>
            </a:r>
          </a:p>
        </p:txBody>
      </p:sp>
      <p:sp>
        <p:nvSpPr>
          <p:cNvPr id="25" name="CasellaDiTesto 24">
            <a:extLst>
              <a:ext uri="{FF2B5EF4-FFF2-40B4-BE49-F238E27FC236}">
                <a16:creationId xmlns:a16="http://schemas.microsoft.com/office/drawing/2014/main" id="{6092F5FA-49F9-B243-BFE5-2F750008C5C9}"/>
              </a:ext>
            </a:extLst>
          </p:cNvPr>
          <p:cNvSpPr txBox="1"/>
          <p:nvPr/>
        </p:nvSpPr>
        <p:spPr>
          <a:xfrm>
            <a:off x="2644278" y="3986597"/>
            <a:ext cx="1940079" cy="369332"/>
          </a:xfrm>
          <a:prstGeom prst="rect">
            <a:avLst/>
          </a:prstGeom>
          <a:solidFill>
            <a:schemeClr val="bg1"/>
          </a:solidFill>
        </p:spPr>
        <p:txBody>
          <a:bodyPr wrap="square" rtlCol="0">
            <a:spAutoFit/>
          </a:bodyPr>
          <a:lstStyle/>
          <a:p>
            <a:r>
              <a:rPr lang="it-IT" dirty="0">
                <a:latin typeface="Helvetica" pitchFamily="2" charset="0"/>
              </a:rPr>
              <a:t>particelle alfa</a:t>
            </a:r>
          </a:p>
        </p:txBody>
      </p:sp>
      <p:grpSp>
        <p:nvGrpSpPr>
          <p:cNvPr id="17" name="Gruppo 16">
            <a:extLst>
              <a:ext uri="{FF2B5EF4-FFF2-40B4-BE49-F238E27FC236}">
                <a16:creationId xmlns:a16="http://schemas.microsoft.com/office/drawing/2014/main" id="{AF7F7E41-369E-194B-BD1B-F0DA66217F69}"/>
              </a:ext>
            </a:extLst>
          </p:cNvPr>
          <p:cNvGrpSpPr/>
          <p:nvPr/>
        </p:nvGrpSpPr>
        <p:grpSpPr>
          <a:xfrm>
            <a:off x="3063923" y="3044279"/>
            <a:ext cx="666833" cy="369332"/>
            <a:chOff x="8823264" y="683396"/>
            <a:chExt cx="666833" cy="369332"/>
          </a:xfrm>
        </p:grpSpPr>
        <p:grpSp>
          <p:nvGrpSpPr>
            <p:cNvPr id="4" name="Gruppo 3">
              <a:extLst>
                <a:ext uri="{FF2B5EF4-FFF2-40B4-BE49-F238E27FC236}">
                  <a16:creationId xmlns:a16="http://schemas.microsoft.com/office/drawing/2014/main" id="{643DF9BC-EE77-D144-8A64-FD8C3A34CDD9}"/>
                </a:ext>
              </a:extLst>
            </p:cNvPr>
            <p:cNvGrpSpPr/>
            <p:nvPr/>
          </p:nvGrpSpPr>
          <p:grpSpPr>
            <a:xfrm>
              <a:off x="8823264" y="683396"/>
              <a:ext cx="382412" cy="369332"/>
              <a:chOff x="8823264" y="683396"/>
              <a:chExt cx="382412" cy="369332"/>
            </a:xfrm>
          </p:grpSpPr>
          <p:sp>
            <p:nvSpPr>
              <p:cNvPr id="2" name="Ovale 1">
                <a:extLst>
                  <a:ext uri="{FF2B5EF4-FFF2-40B4-BE49-F238E27FC236}">
                    <a16:creationId xmlns:a16="http://schemas.microsoft.com/office/drawing/2014/main" id="{655426D2-2F3F-9A47-A302-8ADC8FEA0F1D}"/>
                  </a:ext>
                </a:extLst>
              </p:cNvPr>
              <p:cNvSpPr/>
              <p:nvPr/>
            </p:nvSpPr>
            <p:spPr>
              <a:xfrm>
                <a:off x="8872150" y="729049"/>
                <a:ext cx="284207" cy="284975"/>
              </a:xfrm>
              <a:prstGeom prst="ellipse">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682226DB-9ACF-534F-B291-E96C88E96746}"/>
                      </a:ext>
                    </a:extLst>
                  </p:cNvPr>
                  <p:cNvSpPr txBox="1"/>
                  <p:nvPr/>
                </p:nvSpPr>
                <p:spPr>
                  <a:xfrm>
                    <a:off x="8823264" y="683396"/>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ea typeface="Cambria Math" panose="02040503050406030204" pitchFamily="18" charset="0"/>
                            </a:rPr>
                            <m:t>𝛼</m:t>
                          </m:r>
                        </m:oMath>
                      </m:oMathPara>
                    </a14:m>
                    <a:endParaRPr lang="it-IT" dirty="0"/>
                  </a:p>
                </p:txBody>
              </p:sp>
            </mc:Choice>
            <mc:Fallback xmlns="">
              <p:sp>
                <p:nvSpPr>
                  <p:cNvPr id="3" name="CasellaDiTesto 2">
                    <a:extLst>
                      <a:ext uri="{FF2B5EF4-FFF2-40B4-BE49-F238E27FC236}">
                        <a16:creationId xmlns:a16="http://schemas.microsoft.com/office/drawing/2014/main" id="{682226DB-9ACF-534F-B291-E96C88E96746}"/>
                      </a:ext>
                    </a:extLst>
                  </p:cNvPr>
                  <p:cNvSpPr txBox="1">
                    <a:spLocks noRot="1" noChangeAspect="1" noMove="1" noResize="1" noEditPoints="1" noAdjustHandles="1" noChangeArrowheads="1" noChangeShapeType="1" noTextEdit="1"/>
                  </p:cNvSpPr>
                  <p:nvPr/>
                </p:nvSpPr>
                <p:spPr>
                  <a:xfrm>
                    <a:off x="8823264" y="683396"/>
                    <a:ext cx="382412" cy="369332"/>
                  </a:xfrm>
                  <a:prstGeom prst="rect">
                    <a:avLst/>
                  </a:prstGeom>
                  <a:blipFill>
                    <a:blip r:embed="rId4"/>
                    <a:stretch>
                      <a:fillRect/>
                    </a:stretch>
                  </a:blipFill>
                </p:spPr>
                <p:txBody>
                  <a:bodyPr/>
                  <a:lstStyle/>
                  <a:p>
                    <a:r>
                      <a:rPr lang="it-IT">
                        <a:noFill/>
                      </a:rPr>
                      <a:t> </a:t>
                    </a:r>
                  </a:p>
                </p:txBody>
              </p:sp>
            </mc:Fallback>
          </mc:AlternateContent>
        </p:grpSp>
        <p:cxnSp>
          <p:nvCxnSpPr>
            <p:cNvPr id="13" name="Connettore 2 12">
              <a:extLst>
                <a:ext uri="{FF2B5EF4-FFF2-40B4-BE49-F238E27FC236}">
                  <a16:creationId xmlns:a16="http://schemas.microsoft.com/office/drawing/2014/main" id="{7EE83C91-6D9E-7845-8840-E273D53758FB}"/>
                </a:ext>
              </a:extLst>
            </p:cNvPr>
            <p:cNvCxnSpPr>
              <a:cxnSpLocks/>
            </p:cNvCxnSpPr>
            <p:nvPr/>
          </p:nvCxnSpPr>
          <p:spPr>
            <a:xfrm>
              <a:off x="9156357" y="883508"/>
              <a:ext cx="333740"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grpSp>
      <p:grpSp>
        <p:nvGrpSpPr>
          <p:cNvPr id="26" name="Gruppo 25">
            <a:extLst>
              <a:ext uri="{FF2B5EF4-FFF2-40B4-BE49-F238E27FC236}">
                <a16:creationId xmlns:a16="http://schemas.microsoft.com/office/drawing/2014/main" id="{C05F6D02-FDD5-964D-BB7D-AFEF93754361}"/>
              </a:ext>
            </a:extLst>
          </p:cNvPr>
          <p:cNvGrpSpPr/>
          <p:nvPr/>
        </p:nvGrpSpPr>
        <p:grpSpPr>
          <a:xfrm>
            <a:off x="3947372" y="3233936"/>
            <a:ext cx="666833" cy="369332"/>
            <a:chOff x="8823264" y="683396"/>
            <a:chExt cx="666833" cy="369332"/>
          </a:xfrm>
        </p:grpSpPr>
        <p:grpSp>
          <p:nvGrpSpPr>
            <p:cNvPr id="27" name="Gruppo 26">
              <a:extLst>
                <a:ext uri="{FF2B5EF4-FFF2-40B4-BE49-F238E27FC236}">
                  <a16:creationId xmlns:a16="http://schemas.microsoft.com/office/drawing/2014/main" id="{038FE797-5856-1B4D-97E5-7A34C910F229}"/>
                </a:ext>
              </a:extLst>
            </p:cNvPr>
            <p:cNvGrpSpPr/>
            <p:nvPr/>
          </p:nvGrpSpPr>
          <p:grpSpPr>
            <a:xfrm>
              <a:off x="8823264" y="683396"/>
              <a:ext cx="382412" cy="369332"/>
              <a:chOff x="8823264" y="683396"/>
              <a:chExt cx="382412" cy="369332"/>
            </a:xfrm>
          </p:grpSpPr>
          <p:sp>
            <p:nvSpPr>
              <p:cNvPr id="29" name="Ovale 28">
                <a:extLst>
                  <a:ext uri="{FF2B5EF4-FFF2-40B4-BE49-F238E27FC236}">
                    <a16:creationId xmlns:a16="http://schemas.microsoft.com/office/drawing/2014/main" id="{04BE8120-2445-E741-8431-C4A81E2D04F4}"/>
                  </a:ext>
                </a:extLst>
              </p:cNvPr>
              <p:cNvSpPr/>
              <p:nvPr/>
            </p:nvSpPr>
            <p:spPr>
              <a:xfrm>
                <a:off x="8872150" y="729049"/>
                <a:ext cx="284207" cy="284975"/>
              </a:xfrm>
              <a:prstGeom prst="ellipse">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AC6A2B72-601E-C748-AD15-8A5F50EBC934}"/>
                      </a:ext>
                    </a:extLst>
                  </p:cNvPr>
                  <p:cNvSpPr txBox="1"/>
                  <p:nvPr/>
                </p:nvSpPr>
                <p:spPr>
                  <a:xfrm>
                    <a:off x="8823264" y="683396"/>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ea typeface="Cambria Math" panose="02040503050406030204" pitchFamily="18" charset="0"/>
                            </a:rPr>
                            <m:t>𝛼</m:t>
                          </m:r>
                        </m:oMath>
                      </m:oMathPara>
                    </a14:m>
                    <a:endParaRPr lang="it-IT" dirty="0"/>
                  </a:p>
                </p:txBody>
              </p:sp>
            </mc:Choice>
            <mc:Fallback xmlns="">
              <p:sp>
                <p:nvSpPr>
                  <p:cNvPr id="30" name="CasellaDiTesto 29">
                    <a:extLst>
                      <a:ext uri="{FF2B5EF4-FFF2-40B4-BE49-F238E27FC236}">
                        <a16:creationId xmlns:a16="http://schemas.microsoft.com/office/drawing/2014/main" id="{AC6A2B72-601E-C748-AD15-8A5F50EBC934}"/>
                      </a:ext>
                    </a:extLst>
                  </p:cNvPr>
                  <p:cNvSpPr txBox="1">
                    <a:spLocks noRot="1" noChangeAspect="1" noMove="1" noResize="1" noEditPoints="1" noAdjustHandles="1" noChangeArrowheads="1" noChangeShapeType="1" noTextEdit="1"/>
                  </p:cNvSpPr>
                  <p:nvPr/>
                </p:nvSpPr>
                <p:spPr>
                  <a:xfrm>
                    <a:off x="8823264" y="683396"/>
                    <a:ext cx="382412" cy="369332"/>
                  </a:xfrm>
                  <a:prstGeom prst="rect">
                    <a:avLst/>
                  </a:prstGeom>
                  <a:blipFill>
                    <a:blip r:embed="rId5"/>
                    <a:stretch>
                      <a:fillRect/>
                    </a:stretch>
                  </a:blipFill>
                </p:spPr>
                <p:txBody>
                  <a:bodyPr/>
                  <a:lstStyle/>
                  <a:p>
                    <a:r>
                      <a:rPr lang="it-IT">
                        <a:noFill/>
                      </a:rPr>
                      <a:t> </a:t>
                    </a:r>
                  </a:p>
                </p:txBody>
              </p:sp>
            </mc:Fallback>
          </mc:AlternateContent>
        </p:grpSp>
        <p:cxnSp>
          <p:nvCxnSpPr>
            <p:cNvPr id="28" name="Connettore 2 27">
              <a:extLst>
                <a:ext uri="{FF2B5EF4-FFF2-40B4-BE49-F238E27FC236}">
                  <a16:creationId xmlns:a16="http://schemas.microsoft.com/office/drawing/2014/main" id="{0872FF0A-4C99-6F49-82DB-D5E6C8F12FBD}"/>
                </a:ext>
              </a:extLst>
            </p:cNvPr>
            <p:cNvCxnSpPr>
              <a:cxnSpLocks/>
            </p:cNvCxnSpPr>
            <p:nvPr/>
          </p:nvCxnSpPr>
          <p:spPr>
            <a:xfrm>
              <a:off x="9156357" y="883508"/>
              <a:ext cx="333740"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grpSp>
      <p:grpSp>
        <p:nvGrpSpPr>
          <p:cNvPr id="31" name="Gruppo 30">
            <a:extLst>
              <a:ext uri="{FF2B5EF4-FFF2-40B4-BE49-F238E27FC236}">
                <a16:creationId xmlns:a16="http://schemas.microsoft.com/office/drawing/2014/main" id="{21CC840F-C911-6940-9F2D-157C83A6E86A}"/>
              </a:ext>
            </a:extLst>
          </p:cNvPr>
          <p:cNvGrpSpPr/>
          <p:nvPr/>
        </p:nvGrpSpPr>
        <p:grpSpPr>
          <a:xfrm>
            <a:off x="3805161" y="2887862"/>
            <a:ext cx="666833" cy="369332"/>
            <a:chOff x="8823264" y="683396"/>
            <a:chExt cx="666833" cy="369332"/>
          </a:xfrm>
        </p:grpSpPr>
        <p:grpSp>
          <p:nvGrpSpPr>
            <p:cNvPr id="32" name="Gruppo 31">
              <a:extLst>
                <a:ext uri="{FF2B5EF4-FFF2-40B4-BE49-F238E27FC236}">
                  <a16:creationId xmlns:a16="http://schemas.microsoft.com/office/drawing/2014/main" id="{E5AA82FB-BD32-3A41-A43D-50036E74ED23}"/>
                </a:ext>
              </a:extLst>
            </p:cNvPr>
            <p:cNvGrpSpPr/>
            <p:nvPr/>
          </p:nvGrpSpPr>
          <p:grpSpPr>
            <a:xfrm>
              <a:off x="8823264" y="683396"/>
              <a:ext cx="382412" cy="369332"/>
              <a:chOff x="8823264" y="683396"/>
              <a:chExt cx="382412" cy="369332"/>
            </a:xfrm>
          </p:grpSpPr>
          <p:sp>
            <p:nvSpPr>
              <p:cNvPr id="34" name="Ovale 33">
                <a:extLst>
                  <a:ext uri="{FF2B5EF4-FFF2-40B4-BE49-F238E27FC236}">
                    <a16:creationId xmlns:a16="http://schemas.microsoft.com/office/drawing/2014/main" id="{74E8B15C-24A0-6A43-9396-B99E9968C1BA}"/>
                  </a:ext>
                </a:extLst>
              </p:cNvPr>
              <p:cNvSpPr/>
              <p:nvPr/>
            </p:nvSpPr>
            <p:spPr>
              <a:xfrm>
                <a:off x="8872150" y="729049"/>
                <a:ext cx="284207" cy="284975"/>
              </a:xfrm>
              <a:prstGeom prst="ellipse">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9B90C7FC-0352-124D-811F-3CBBA82EB2B3}"/>
                      </a:ext>
                    </a:extLst>
                  </p:cNvPr>
                  <p:cNvSpPr txBox="1"/>
                  <p:nvPr/>
                </p:nvSpPr>
                <p:spPr>
                  <a:xfrm>
                    <a:off x="8823264" y="683396"/>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ea typeface="Cambria Math" panose="02040503050406030204" pitchFamily="18" charset="0"/>
                            </a:rPr>
                            <m:t>𝛼</m:t>
                          </m:r>
                        </m:oMath>
                      </m:oMathPara>
                    </a14:m>
                    <a:endParaRPr lang="it-IT" dirty="0"/>
                  </a:p>
                </p:txBody>
              </p:sp>
            </mc:Choice>
            <mc:Fallback xmlns="">
              <p:sp>
                <p:nvSpPr>
                  <p:cNvPr id="35" name="CasellaDiTesto 34">
                    <a:extLst>
                      <a:ext uri="{FF2B5EF4-FFF2-40B4-BE49-F238E27FC236}">
                        <a16:creationId xmlns:a16="http://schemas.microsoft.com/office/drawing/2014/main" id="{9B90C7FC-0352-124D-811F-3CBBA82EB2B3}"/>
                      </a:ext>
                    </a:extLst>
                  </p:cNvPr>
                  <p:cNvSpPr txBox="1">
                    <a:spLocks noRot="1" noChangeAspect="1" noMove="1" noResize="1" noEditPoints="1" noAdjustHandles="1" noChangeArrowheads="1" noChangeShapeType="1" noTextEdit="1"/>
                  </p:cNvSpPr>
                  <p:nvPr/>
                </p:nvSpPr>
                <p:spPr>
                  <a:xfrm>
                    <a:off x="8823264" y="683396"/>
                    <a:ext cx="382412" cy="369332"/>
                  </a:xfrm>
                  <a:prstGeom prst="rect">
                    <a:avLst/>
                  </a:prstGeom>
                  <a:blipFill>
                    <a:blip r:embed="rId6"/>
                    <a:stretch>
                      <a:fillRect/>
                    </a:stretch>
                  </a:blipFill>
                </p:spPr>
                <p:txBody>
                  <a:bodyPr/>
                  <a:lstStyle/>
                  <a:p>
                    <a:r>
                      <a:rPr lang="it-IT">
                        <a:noFill/>
                      </a:rPr>
                      <a:t> </a:t>
                    </a:r>
                  </a:p>
                </p:txBody>
              </p:sp>
            </mc:Fallback>
          </mc:AlternateContent>
        </p:grpSp>
        <p:cxnSp>
          <p:nvCxnSpPr>
            <p:cNvPr id="33" name="Connettore 2 32">
              <a:extLst>
                <a:ext uri="{FF2B5EF4-FFF2-40B4-BE49-F238E27FC236}">
                  <a16:creationId xmlns:a16="http://schemas.microsoft.com/office/drawing/2014/main" id="{53773BD8-AB70-E043-9018-14292AC0A4E3}"/>
                </a:ext>
              </a:extLst>
            </p:cNvPr>
            <p:cNvCxnSpPr>
              <a:cxnSpLocks/>
            </p:cNvCxnSpPr>
            <p:nvPr/>
          </p:nvCxnSpPr>
          <p:spPr>
            <a:xfrm>
              <a:off x="9156357" y="883508"/>
              <a:ext cx="333740"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0497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3429400" cy="707886"/>
          </a:xfrm>
          <a:prstGeom prst="rect">
            <a:avLst/>
          </a:prstGeom>
          <a:noFill/>
        </p:spPr>
        <p:txBody>
          <a:bodyPr wrap="none" rtlCol="0">
            <a:spAutoFit/>
          </a:bodyPr>
          <a:lstStyle/>
          <a:p>
            <a:r>
              <a:rPr lang="it-IT" sz="4000" dirty="0">
                <a:solidFill>
                  <a:srgbClr val="554B81"/>
                </a:solidFill>
                <a:latin typeface="Helvetica" pitchFamily="2" charset="0"/>
              </a:rPr>
              <a:t>Raggi cosmici</a:t>
            </a:r>
          </a:p>
        </p:txBody>
      </p:sp>
      <p:sp>
        <p:nvSpPr>
          <p:cNvPr id="2" name="Rettangolo 1">
            <a:extLst>
              <a:ext uri="{FF2B5EF4-FFF2-40B4-BE49-F238E27FC236}">
                <a16:creationId xmlns:a16="http://schemas.microsoft.com/office/drawing/2014/main" id="{D1C85758-BA08-7D40-8ADB-A16EB110FB2D}"/>
              </a:ext>
            </a:extLst>
          </p:cNvPr>
          <p:cNvSpPr/>
          <p:nvPr/>
        </p:nvSpPr>
        <p:spPr>
          <a:xfrm>
            <a:off x="1404009" y="1132957"/>
            <a:ext cx="10557331" cy="1569660"/>
          </a:xfrm>
          <a:prstGeom prst="rect">
            <a:avLst/>
          </a:prstGeom>
        </p:spPr>
        <p:txBody>
          <a:bodyPr wrap="square">
            <a:spAutoFit/>
          </a:bodyPr>
          <a:lstStyle/>
          <a:p>
            <a:r>
              <a:rPr lang="it-IT" sz="2400" dirty="0">
                <a:latin typeface="Helvetica" pitchFamily="2" charset="0"/>
                <a:ea typeface="Verdana" panose="020B0604030504040204" pitchFamily="34" charset="0"/>
                <a:cs typeface="Verdana" panose="020B0604030504040204" pitchFamily="34" charset="0"/>
              </a:rPr>
              <a:t>Nel cosmo viaggiano particelle prodotte dalle reazioni nucleari nelle stelle, dai Quasar, dall’esplosione di </a:t>
            </a:r>
            <a:r>
              <a:rPr lang="it-IT" sz="2400" dirty="0" err="1">
                <a:latin typeface="Helvetica" pitchFamily="2" charset="0"/>
                <a:ea typeface="Verdana" panose="020B0604030504040204" pitchFamily="34" charset="0"/>
                <a:cs typeface="Verdana" panose="020B0604030504040204" pitchFamily="34" charset="0"/>
              </a:rPr>
              <a:t>supernovae</a:t>
            </a:r>
            <a:r>
              <a:rPr lang="it-IT" sz="2400" dirty="0">
                <a:latin typeface="Helvetica" pitchFamily="2" charset="0"/>
                <a:ea typeface="Verdana" panose="020B0604030504040204" pitchFamily="34" charset="0"/>
                <a:cs typeface="Verdana" panose="020B0604030504040204" pitchFamily="34" charset="0"/>
              </a:rPr>
              <a:t>, …</a:t>
            </a:r>
          </a:p>
          <a:p>
            <a:r>
              <a:rPr lang="it-IT" sz="2400" dirty="0">
                <a:latin typeface="Helvetica" pitchFamily="2" charset="0"/>
                <a:ea typeface="Verdana" panose="020B0604030504040204" pitchFamily="34" charset="0"/>
                <a:cs typeface="Verdana" panose="020B0604030504040204" pitchFamily="34" charset="0"/>
              </a:rPr>
              <a:t>Sono per lo più protoni con un’energia elevata che viaggiano ad una velocità vicinissima a quella della luce.</a:t>
            </a:r>
          </a:p>
        </p:txBody>
      </p:sp>
      <p:pic>
        <p:nvPicPr>
          <p:cNvPr id="29" name="Immagine 28">
            <a:extLst>
              <a:ext uri="{FF2B5EF4-FFF2-40B4-BE49-F238E27FC236}">
                <a16:creationId xmlns:a16="http://schemas.microsoft.com/office/drawing/2014/main" id="{60B521A5-C622-714B-AEF9-8EC5C3374A7F}"/>
              </a:ext>
            </a:extLst>
          </p:cNvPr>
          <p:cNvPicPr>
            <a:picLocks noChangeAspect="1"/>
          </p:cNvPicPr>
          <p:nvPr/>
        </p:nvPicPr>
        <p:blipFill>
          <a:blip r:embed="rId2"/>
          <a:stretch>
            <a:fillRect/>
          </a:stretch>
        </p:blipFill>
        <p:spPr>
          <a:xfrm>
            <a:off x="5840023" y="2905154"/>
            <a:ext cx="5968917" cy="3399880"/>
          </a:xfrm>
          <a:prstGeom prst="rect">
            <a:avLst/>
          </a:prstGeom>
        </p:spPr>
      </p:pic>
      <p:sp>
        <p:nvSpPr>
          <p:cNvPr id="30" name="CasellaDiTesto 29">
            <a:extLst>
              <a:ext uri="{FF2B5EF4-FFF2-40B4-BE49-F238E27FC236}">
                <a16:creationId xmlns:a16="http://schemas.microsoft.com/office/drawing/2014/main" id="{04C9C1D8-70A2-444B-8164-A522DBC1C62A}"/>
              </a:ext>
            </a:extLst>
          </p:cNvPr>
          <p:cNvSpPr txBox="1"/>
          <p:nvPr/>
        </p:nvSpPr>
        <p:spPr>
          <a:xfrm>
            <a:off x="143250" y="3228945"/>
            <a:ext cx="1103187" cy="400110"/>
          </a:xfrm>
          <a:prstGeom prst="rect">
            <a:avLst/>
          </a:prstGeom>
          <a:noFill/>
        </p:spPr>
        <p:txBody>
          <a:bodyPr wrap="none" rtlCol="0">
            <a:spAutoFit/>
          </a:bodyPr>
          <a:lstStyle/>
          <a:p>
            <a:r>
              <a:rPr lang="it-IT" sz="2000" dirty="0">
                <a:solidFill>
                  <a:srgbClr val="554B81"/>
                </a:solidFill>
                <a:latin typeface="Helvetica" pitchFamily="2" charset="0"/>
              </a:rPr>
              <a:t>anni ‘30</a:t>
            </a:r>
          </a:p>
        </p:txBody>
      </p:sp>
      <p:sp>
        <p:nvSpPr>
          <p:cNvPr id="3" name="CasellaDiTesto 2">
            <a:extLst>
              <a:ext uri="{FF2B5EF4-FFF2-40B4-BE49-F238E27FC236}">
                <a16:creationId xmlns:a16="http://schemas.microsoft.com/office/drawing/2014/main" id="{F1800C86-39FD-7C4F-8D30-871E04273323}"/>
              </a:ext>
            </a:extLst>
          </p:cNvPr>
          <p:cNvSpPr txBox="1"/>
          <p:nvPr/>
        </p:nvSpPr>
        <p:spPr>
          <a:xfrm>
            <a:off x="1404009" y="2747341"/>
            <a:ext cx="4436014" cy="3785652"/>
          </a:xfrm>
          <a:prstGeom prst="rect">
            <a:avLst/>
          </a:prstGeom>
          <a:noFill/>
        </p:spPr>
        <p:txBody>
          <a:bodyPr wrap="square" rtlCol="0">
            <a:spAutoFit/>
          </a:bodyPr>
          <a:lstStyle/>
          <a:p>
            <a:r>
              <a:rPr lang="it-IT" sz="2400" dirty="0">
                <a:latin typeface="Helvetica" pitchFamily="2" charset="0"/>
                <a:ea typeface="Verdana" panose="020B0604030504040204" pitchFamily="34" charset="0"/>
                <a:cs typeface="Verdana" panose="020B0604030504040204" pitchFamily="34" charset="0"/>
              </a:rPr>
              <a:t>Quando un protone colpisce gli strati superiori della nostra atmosfera, interagisce con le molecole che la costituiscono. La reazione produce una cascata di particelle (raggi cosmici secondari) che colpiscono la superficie terrestre. </a:t>
            </a:r>
          </a:p>
          <a:p>
            <a:endParaRPr lang="it-IT" sz="2400" dirty="0">
              <a:latin typeface="Helvetica" pitchFamily="2" charset="0"/>
            </a:endParaRPr>
          </a:p>
        </p:txBody>
      </p:sp>
    </p:spTree>
    <p:extLst>
      <p:ext uri="{BB962C8B-B14F-4D97-AF65-F5344CB8AC3E}">
        <p14:creationId xmlns:p14="http://schemas.microsoft.com/office/powerpoint/2010/main" val="34976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3429400" cy="707886"/>
          </a:xfrm>
          <a:prstGeom prst="rect">
            <a:avLst/>
          </a:prstGeom>
          <a:noFill/>
        </p:spPr>
        <p:txBody>
          <a:bodyPr wrap="none" rtlCol="0">
            <a:spAutoFit/>
          </a:bodyPr>
          <a:lstStyle/>
          <a:p>
            <a:r>
              <a:rPr lang="it-IT" sz="4000" dirty="0">
                <a:solidFill>
                  <a:srgbClr val="554B81"/>
                </a:solidFill>
                <a:latin typeface="Helvetica" pitchFamily="2" charset="0"/>
              </a:rPr>
              <a:t>Raggi cosmici</a:t>
            </a:r>
          </a:p>
        </p:txBody>
      </p:sp>
      <p:graphicFrame>
        <p:nvGraphicFramePr>
          <p:cNvPr id="15" name="Tabella 14">
            <a:extLst>
              <a:ext uri="{FF2B5EF4-FFF2-40B4-BE49-F238E27FC236}">
                <a16:creationId xmlns:a16="http://schemas.microsoft.com/office/drawing/2014/main" id="{A5B6AB40-EDBE-3449-A772-955D4C5E4FB8}"/>
              </a:ext>
            </a:extLst>
          </p:cNvPr>
          <p:cNvGraphicFramePr>
            <a:graphicFrameLocks noGrp="1"/>
          </p:cNvGraphicFramePr>
          <p:nvPr>
            <p:extLst>
              <p:ext uri="{D42A27DB-BD31-4B8C-83A1-F6EECF244321}">
                <p14:modId xmlns:p14="http://schemas.microsoft.com/office/powerpoint/2010/main" val="3981995156"/>
              </p:ext>
            </p:extLst>
          </p:nvPr>
        </p:nvGraphicFramePr>
        <p:xfrm>
          <a:off x="3870881" y="1759809"/>
          <a:ext cx="2904850" cy="1066800"/>
        </p:xfrm>
        <a:graphic>
          <a:graphicData uri="http://schemas.openxmlformats.org/drawingml/2006/table">
            <a:tbl>
              <a:tblPr firstRow="1" bandRow="1">
                <a:tableStyleId>{2D5ABB26-0587-4C30-8999-92F81FD0307C}</a:tableStyleId>
              </a:tblPr>
              <a:tblGrid>
                <a:gridCol w="1452425">
                  <a:extLst>
                    <a:ext uri="{9D8B030D-6E8A-4147-A177-3AD203B41FA5}">
                      <a16:colId xmlns:a16="http://schemas.microsoft.com/office/drawing/2014/main" val="76366260"/>
                    </a:ext>
                  </a:extLst>
                </a:gridCol>
                <a:gridCol w="1452425">
                  <a:extLst>
                    <a:ext uri="{9D8B030D-6E8A-4147-A177-3AD203B41FA5}">
                      <a16:colId xmlns:a16="http://schemas.microsoft.com/office/drawing/2014/main" val="976435762"/>
                    </a:ext>
                  </a:extLst>
                </a:gridCol>
              </a:tblGrid>
              <a:tr h="333213">
                <a:tc gridSpan="2">
                  <a:txBody>
                    <a:bodyPr/>
                    <a:lstStyle/>
                    <a:p>
                      <a:pPr algn="ctr"/>
                      <a:r>
                        <a:rPr lang="it-IT" dirty="0">
                          <a:solidFill>
                            <a:schemeClr val="bg1"/>
                          </a:solidFill>
                          <a:latin typeface="Helvetica" pitchFamily="2" charset="0"/>
                        </a:rPr>
                        <a:t>positrone (e</a:t>
                      </a:r>
                      <a:r>
                        <a:rPr lang="it-IT" baseline="30000" dirty="0">
                          <a:solidFill>
                            <a:schemeClr val="bg1"/>
                          </a:solidFill>
                          <a:latin typeface="Helvetica" pitchFamily="2" charset="0"/>
                        </a:rPr>
                        <a:t>+</a:t>
                      </a:r>
                      <a:r>
                        <a:rPr lang="it-IT" dirty="0">
                          <a:solidFill>
                            <a:schemeClr val="bg1"/>
                          </a:solidFill>
                          <a:latin typeface="Helvetica" pitchFamily="2" charset="0"/>
                        </a:rPr>
                        <a:t>)</a:t>
                      </a:r>
                    </a:p>
                  </a:txBody>
                  <a:tcPr>
                    <a:solidFill>
                      <a:srgbClr val="554B81"/>
                    </a:solidFill>
                  </a:tcPr>
                </a:tc>
                <a:tc hMerge="1">
                  <a:txBody>
                    <a:bodyPr/>
                    <a:lstStyle/>
                    <a:p>
                      <a:endParaRPr lang="it-IT" dirty="0"/>
                    </a:p>
                  </a:txBody>
                  <a:tcPr/>
                </a:tc>
                <a:extLst>
                  <a:ext uri="{0D108BD9-81ED-4DB2-BD59-A6C34878D82A}">
                    <a16:rowId xmlns:a16="http://schemas.microsoft.com/office/drawing/2014/main" val="1498940331"/>
                  </a:ext>
                </a:extLst>
              </a:tr>
              <a:tr h="333213">
                <a:tc>
                  <a:txBody>
                    <a:bodyPr/>
                    <a:lstStyle/>
                    <a:p>
                      <a:pPr algn="ctr"/>
                      <a:r>
                        <a:rPr lang="it-IT" dirty="0">
                          <a:latin typeface="Helvetica" pitchFamily="2" charset="0"/>
                        </a:rPr>
                        <a:t>carica</a:t>
                      </a:r>
                    </a:p>
                  </a:txBody>
                  <a:tcPr/>
                </a:tc>
                <a:tc>
                  <a:txBody>
                    <a:bodyPr/>
                    <a:lstStyle/>
                    <a:p>
                      <a:pPr algn="ctr"/>
                      <a:r>
                        <a:rPr lang="it-IT" dirty="0">
                          <a:latin typeface="Helvetica" pitchFamily="2" charset="0"/>
                        </a:rPr>
                        <a:t>massa</a:t>
                      </a:r>
                    </a:p>
                  </a:txBody>
                  <a:tcPr/>
                </a:tc>
                <a:extLst>
                  <a:ext uri="{0D108BD9-81ED-4DB2-BD59-A6C34878D82A}">
                    <a16:rowId xmlns:a16="http://schemas.microsoft.com/office/drawing/2014/main" val="3919942597"/>
                  </a:ext>
                </a:extLst>
              </a:tr>
              <a:tr h="333213">
                <a:tc>
                  <a:txBody>
                    <a:bodyPr/>
                    <a:lstStyle/>
                    <a:p>
                      <a:pPr algn="ctr"/>
                      <a:r>
                        <a:rPr lang="it-IT" sz="1600" b="0" i="0" u="none" strike="noStrike" kern="1200" dirty="0">
                          <a:solidFill>
                            <a:schemeClr val="tx1"/>
                          </a:solidFill>
                          <a:effectLst/>
                          <a:latin typeface="Helvetica" pitchFamily="2" charset="0"/>
                          <a:ea typeface="+mn-ea"/>
                          <a:cs typeface="+mn-cs"/>
                        </a:rPr>
                        <a:t>+e</a:t>
                      </a:r>
                    </a:p>
                  </a:txBody>
                  <a:tcPr/>
                </a:tc>
                <a:tc>
                  <a:txBody>
                    <a:bodyPr/>
                    <a:lstStyle/>
                    <a:p>
                      <a:pPr algn="ctr"/>
                      <a:r>
                        <a:rPr lang="it-IT" sz="1600" b="0" i="0" kern="1200" dirty="0">
                          <a:solidFill>
                            <a:schemeClr val="tx1"/>
                          </a:solidFill>
                          <a:effectLst/>
                          <a:latin typeface="Helvetica" pitchFamily="2" charset="0"/>
                          <a:ea typeface="+mn-ea"/>
                          <a:cs typeface="+mn-cs"/>
                        </a:rPr>
                        <a:t>m</a:t>
                      </a:r>
                      <a:r>
                        <a:rPr lang="it-IT" sz="1600" b="0" i="0" kern="1200" baseline="-25000" dirty="0">
                          <a:solidFill>
                            <a:schemeClr val="tx1"/>
                          </a:solidFill>
                          <a:effectLst/>
                          <a:latin typeface="Helvetica" pitchFamily="2" charset="0"/>
                          <a:ea typeface="+mn-ea"/>
                          <a:cs typeface="+mn-cs"/>
                        </a:rPr>
                        <a:t>e</a:t>
                      </a:r>
                      <a:endParaRPr lang="it-IT" sz="1600" dirty="0">
                        <a:latin typeface="Helvetica" pitchFamily="2" charset="0"/>
                      </a:endParaRPr>
                    </a:p>
                  </a:txBody>
                  <a:tcPr/>
                </a:tc>
                <a:extLst>
                  <a:ext uri="{0D108BD9-81ED-4DB2-BD59-A6C34878D82A}">
                    <a16:rowId xmlns:a16="http://schemas.microsoft.com/office/drawing/2014/main" val="1666324924"/>
                  </a:ext>
                </a:extLst>
              </a:tr>
            </a:tbl>
          </a:graphicData>
        </a:graphic>
      </p:graphicFrame>
      <p:pic>
        <p:nvPicPr>
          <p:cNvPr id="20" name="Immagine 19" descr="Immagine che contiene sedendo, faccia, guardando, bianco&#10;&#10;Descrizione generata automaticamente">
            <a:extLst>
              <a:ext uri="{FF2B5EF4-FFF2-40B4-BE49-F238E27FC236}">
                <a16:creationId xmlns:a16="http://schemas.microsoft.com/office/drawing/2014/main" id="{6C5D7FA0-B035-EF4E-BCCC-C1379917C141}"/>
              </a:ext>
            </a:extLst>
          </p:cNvPr>
          <p:cNvPicPr>
            <a:picLocks noChangeAspect="1"/>
          </p:cNvPicPr>
          <p:nvPr/>
        </p:nvPicPr>
        <p:blipFill>
          <a:blip r:embed="rId2"/>
          <a:stretch>
            <a:fillRect/>
          </a:stretch>
        </p:blipFill>
        <p:spPr>
          <a:xfrm>
            <a:off x="6775731" y="1845342"/>
            <a:ext cx="1102440" cy="895733"/>
          </a:xfrm>
          <a:prstGeom prst="rect">
            <a:avLst/>
          </a:prstGeom>
        </p:spPr>
      </p:pic>
      <p:pic>
        <p:nvPicPr>
          <p:cNvPr id="21" name="Immagine 20" descr="Immagine che contiene blu, cappello&#10;&#10;Descrizione generata automaticamente">
            <a:extLst>
              <a:ext uri="{FF2B5EF4-FFF2-40B4-BE49-F238E27FC236}">
                <a16:creationId xmlns:a16="http://schemas.microsoft.com/office/drawing/2014/main" id="{E8775163-4378-AD42-97E4-B68B6260CED2}"/>
              </a:ext>
            </a:extLst>
          </p:cNvPr>
          <p:cNvPicPr>
            <a:picLocks noChangeAspect="1"/>
          </p:cNvPicPr>
          <p:nvPr/>
        </p:nvPicPr>
        <p:blipFill>
          <a:blip r:embed="rId3"/>
          <a:stretch>
            <a:fillRect/>
          </a:stretch>
        </p:blipFill>
        <p:spPr>
          <a:xfrm>
            <a:off x="6775731" y="5225974"/>
            <a:ext cx="1102440" cy="958021"/>
          </a:xfrm>
          <a:prstGeom prst="rect">
            <a:avLst/>
          </a:prstGeom>
        </p:spPr>
      </p:pic>
      <p:sp>
        <p:nvSpPr>
          <p:cNvPr id="26" name="CasellaDiTesto 25">
            <a:extLst>
              <a:ext uri="{FF2B5EF4-FFF2-40B4-BE49-F238E27FC236}">
                <a16:creationId xmlns:a16="http://schemas.microsoft.com/office/drawing/2014/main" id="{B17BE15B-2437-F04E-A790-F667884DBDFF}"/>
              </a:ext>
            </a:extLst>
          </p:cNvPr>
          <p:cNvSpPr txBox="1"/>
          <p:nvPr/>
        </p:nvSpPr>
        <p:spPr>
          <a:xfrm>
            <a:off x="1380070" y="1173530"/>
            <a:ext cx="6393105" cy="461665"/>
          </a:xfrm>
          <a:prstGeom prst="rect">
            <a:avLst/>
          </a:prstGeom>
          <a:noFill/>
        </p:spPr>
        <p:txBody>
          <a:bodyPr wrap="square" rtlCol="0">
            <a:spAutoFit/>
          </a:bodyPr>
          <a:lstStyle/>
          <a:p>
            <a:r>
              <a:rPr lang="it-IT" sz="2400" dirty="0">
                <a:solidFill>
                  <a:srgbClr val="554B81"/>
                </a:solidFill>
                <a:latin typeface="Helvetica" pitchFamily="2" charset="0"/>
              </a:rPr>
              <a:t>1932: Anderson </a:t>
            </a:r>
            <a:r>
              <a:rPr lang="it-IT" sz="2400" dirty="0">
                <a:latin typeface="Helvetica" pitchFamily="2" charset="0"/>
              </a:rPr>
              <a:t>scoperta del positrone</a:t>
            </a:r>
          </a:p>
        </p:txBody>
      </p:sp>
      <p:sp>
        <p:nvSpPr>
          <p:cNvPr id="27" name="CasellaDiTesto 26">
            <a:extLst>
              <a:ext uri="{FF2B5EF4-FFF2-40B4-BE49-F238E27FC236}">
                <a16:creationId xmlns:a16="http://schemas.microsoft.com/office/drawing/2014/main" id="{B222D71B-E26B-6F42-9DB5-1E152F91AAED}"/>
              </a:ext>
            </a:extLst>
          </p:cNvPr>
          <p:cNvSpPr txBox="1"/>
          <p:nvPr/>
        </p:nvSpPr>
        <p:spPr>
          <a:xfrm>
            <a:off x="1330698" y="4474829"/>
            <a:ext cx="6393105" cy="461665"/>
          </a:xfrm>
          <a:prstGeom prst="rect">
            <a:avLst/>
          </a:prstGeom>
          <a:noFill/>
        </p:spPr>
        <p:txBody>
          <a:bodyPr wrap="square" rtlCol="0">
            <a:spAutoFit/>
          </a:bodyPr>
          <a:lstStyle/>
          <a:p>
            <a:r>
              <a:rPr lang="it-IT" sz="2400" dirty="0">
                <a:solidFill>
                  <a:srgbClr val="554B81"/>
                </a:solidFill>
                <a:latin typeface="Helvetica" pitchFamily="2" charset="0"/>
              </a:rPr>
              <a:t>1936: Anderson </a:t>
            </a:r>
            <a:r>
              <a:rPr lang="it-IT" sz="2400" dirty="0">
                <a:latin typeface="Helvetica" pitchFamily="2" charset="0"/>
              </a:rPr>
              <a:t>scoperta del muone</a:t>
            </a:r>
          </a:p>
        </p:txBody>
      </p:sp>
      <mc:AlternateContent xmlns:mc="http://schemas.openxmlformats.org/markup-compatibility/2006">
        <mc:Choice xmlns:a14="http://schemas.microsoft.com/office/drawing/2010/main" Requires="a14">
          <p:graphicFrame>
            <p:nvGraphicFramePr>
              <p:cNvPr id="28" name="Tabella 27">
                <a:extLst>
                  <a:ext uri="{FF2B5EF4-FFF2-40B4-BE49-F238E27FC236}">
                    <a16:creationId xmlns:a16="http://schemas.microsoft.com/office/drawing/2014/main" id="{606879E5-A613-8648-B423-7916E225FA8B}"/>
                  </a:ext>
                </a:extLst>
              </p:cNvPr>
              <p:cNvGraphicFramePr>
                <a:graphicFrameLocks noGrp="1"/>
              </p:cNvGraphicFramePr>
              <p:nvPr>
                <p:extLst>
                  <p:ext uri="{D42A27DB-BD31-4B8C-83A1-F6EECF244321}">
                    <p14:modId xmlns:p14="http://schemas.microsoft.com/office/powerpoint/2010/main" val="2066777456"/>
                  </p:ext>
                </p:extLst>
              </p:nvPr>
            </p:nvGraphicFramePr>
            <p:xfrm>
              <a:off x="3870881" y="4982642"/>
              <a:ext cx="2904850" cy="1066800"/>
            </p:xfrm>
            <a:graphic>
              <a:graphicData uri="http://schemas.openxmlformats.org/drawingml/2006/table">
                <a:tbl>
                  <a:tblPr firstRow="1" bandRow="1">
                    <a:tableStyleId>{2D5ABB26-0587-4C30-8999-92F81FD0307C}</a:tableStyleId>
                  </a:tblPr>
                  <a:tblGrid>
                    <a:gridCol w="1452425">
                      <a:extLst>
                        <a:ext uri="{9D8B030D-6E8A-4147-A177-3AD203B41FA5}">
                          <a16:colId xmlns:a16="http://schemas.microsoft.com/office/drawing/2014/main" val="76366260"/>
                        </a:ext>
                      </a:extLst>
                    </a:gridCol>
                    <a:gridCol w="1452425">
                      <a:extLst>
                        <a:ext uri="{9D8B030D-6E8A-4147-A177-3AD203B41FA5}">
                          <a16:colId xmlns:a16="http://schemas.microsoft.com/office/drawing/2014/main" val="976435762"/>
                        </a:ext>
                      </a:extLst>
                    </a:gridCol>
                  </a:tblGrid>
                  <a:tr h="333213">
                    <a:tc gridSpan="2">
                      <a:txBody>
                        <a:bodyPr/>
                        <a:lstStyle/>
                        <a:p>
                          <a:pPr algn="ctr"/>
                          <a:r>
                            <a:rPr lang="it-IT" dirty="0">
                              <a:solidFill>
                                <a:schemeClr val="bg1"/>
                              </a:solidFill>
                              <a:latin typeface="Helvetica" pitchFamily="2" charset="0"/>
                            </a:rPr>
                            <a:t>muone (</a:t>
                          </a:r>
                          <a14:m>
                            <m:oMath xmlns:m="http://schemas.openxmlformats.org/officeDocument/2006/math">
                              <m:r>
                                <a:rPr lang="it-IT" i="1" smtClean="0">
                                  <a:solidFill>
                                    <a:schemeClr val="bg1"/>
                                  </a:solidFill>
                                  <a:latin typeface="Cambria Math" panose="02040503050406030204" pitchFamily="18" charset="0"/>
                                  <a:ea typeface="Cambria Math" panose="02040503050406030204" pitchFamily="18" charset="0"/>
                                </a:rPr>
                                <m:t>𝜇</m:t>
                              </m:r>
                            </m:oMath>
                          </a14:m>
                          <a:r>
                            <a:rPr lang="it-IT" dirty="0">
                              <a:solidFill>
                                <a:schemeClr val="bg1"/>
                              </a:solidFill>
                              <a:latin typeface="Helvetica" pitchFamily="2" charset="0"/>
                            </a:rPr>
                            <a:t>)</a:t>
                          </a:r>
                        </a:p>
                      </a:txBody>
                      <a:tcPr>
                        <a:solidFill>
                          <a:srgbClr val="554B81"/>
                        </a:solidFill>
                      </a:tcPr>
                    </a:tc>
                    <a:tc hMerge="1">
                      <a:txBody>
                        <a:bodyPr/>
                        <a:lstStyle/>
                        <a:p>
                          <a:endParaRPr lang="it-IT" dirty="0"/>
                        </a:p>
                      </a:txBody>
                      <a:tcPr/>
                    </a:tc>
                    <a:extLst>
                      <a:ext uri="{0D108BD9-81ED-4DB2-BD59-A6C34878D82A}">
                        <a16:rowId xmlns:a16="http://schemas.microsoft.com/office/drawing/2014/main" val="1498940331"/>
                      </a:ext>
                    </a:extLst>
                  </a:tr>
                  <a:tr h="333213">
                    <a:tc>
                      <a:txBody>
                        <a:bodyPr/>
                        <a:lstStyle/>
                        <a:p>
                          <a:pPr algn="ctr"/>
                          <a:r>
                            <a:rPr lang="it-IT" dirty="0">
                              <a:latin typeface="Helvetica" pitchFamily="2" charset="0"/>
                            </a:rPr>
                            <a:t>carica</a:t>
                          </a:r>
                        </a:p>
                      </a:txBody>
                      <a:tcPr/>
                    </a:tc>
                    <a:tc>
                      <a:txBody>
                        <a:bodyPr/>
                        <a:lstStyle/>
                        <a:p>
                          <a:pPr algn="ctr"/>
                          <a:r>
                            <a:rPr lang="it-IT" dirty="0">
                              <a:latin typeface="Helvetica" pitchFamily="2" charset="0"/>
                            </a:rPr>
                            <a:t>massa</a:t>
                          </a:r>
                        </a:p>
                      </a:txBody>
                      <a:tcPr/>
                    </a:tc>
                    <a:extLst>
                      <a:ext uri="{0D108BD9-81ED-4DB2-BD59-A6C34878D82A}">
                        <a16:rowId xmlns:a16="http://schemas.microsoft.com/office/drawing/2014/main" val="3919942597"/>
                      </a:ext>
                    </a:extLst>
                  </a:tr>
                  <a:tr h="333213">
                    <a:tc>
                      <a:txBody>
                        <a:bodyPr/>
                        <a:lstStyle/>
                        <a:p>
                          <a:pPr algn="ctr"/>
                          <a:r>
                            <a:rPr lang="it-IT" sz="1600" b="0" i="0" u="none" strike="noStrike" kern="1200" dirty="0">
                              <a:solidFill>
                                <a:schemeClr val="tx1"/>
                              </a:solidFill>
                              <a:effectLst/>
                              <a:latin typeface="Helvetica" pitchFamily="2" charset="0"/>
                              <a:ea typeface="+mn-ea"/>
                              <a:cs typeface="+mn-cs"/>
                            </a:rPr>
                            <a:t>-e</a:t>
                          </a:r>
                        </a:p>
                      </a:txBody>
                      <a:tcPr/>
                    </a:tc>
                    <a:tc>
                      <a:txBody>
                        <a:bodyPr/>
                        <a:lstStyle/>
                        <a:p>
                          <a:pPr algn="ctr"/>
                          <a:r>
                            <a:rPr lang="it-IT" sz="1600" b="0" i="0" kern="1200" dirty="0">
                              <a:solidFill>
                                <a:schemeClr val="tx1"/>
                              </a:solidFill>
                              <a:effectLst/>
                              <a:latin typeface="Helvetica" pitchFamily="2" charset="0"/>
                              <a:ea typeface="+mn-ea"/>
                              <a:cs typeface="+mn-cs"/>
                            </a:rPr>
                            <a:t>210 m</a:t>
                          </a:r>
                          <a:r>
                            <a:rPr lang="it-IT" sz="1600" b="0" i="0" kern="1200" baseline="-25000" dirty="0">
                              <a:solidFill>
                                <a:schemeClr val="tx1"/>
                              </a:solidFill>
                              <a:effectLst/>
                              <a:latin typeface="Helvetica" pitchFamily="2" charset="0"/>
                              <a:ea typeface="+mn-ea"/>
                              <a:cs typeface="+mn-cs"/>
                            </a:rPr>
                            <a:t>e</a:t>
                          </a:r>
                          <a:endParaRPr lang="it-IT" sz="1600" dirty="0">
                            <a:latin typeface="Helvetica" pitchFamily="2" charset="0"/>
                          </a:endParaRPr>
                        </a:p>
                      </a:txBody>
                      <a:tcPr/>
                    </a:tc>
                    <a:extLst>
                      <a:ext uri="{0D108BD9-81ED-4DB2-BD59-A6C34878D82A}">
                        <a16:rowId xmlns:a16="http://schemas.microsoft.com/office/drawing/2014/main" val="1666324924"/>
                      </a:ext>
                    </a:extLst>
                  </a:tr>
                </a:tbl>
              </a:graphicData>
            </a:graphic>
          </p:graphicFrame>
        </mc:Choice>
        <mc:Fallback>
          <p:graphicFrame>
            <p:nvGraphicFramePr>
              <p:cNvPr id="28" name="Tabella 27">
                <a:extLst>
                  <a:ext uri="{FF2B5EF4-FFF2-40B4-BE49-F238E27FC236}">
                    <a16:creationId xmlns:a16="http://schemas.microsoft.com/office/drawing/2014/main" id="{606879E5-A613-8648-B423-7916E225FA8B}"/>
                  </a:ext>
                </a:extLst>
              </p:cNvPr>
              <p:cNvGraphicFramePr>
                <a:graphicFrameLocks noGrp="1"/>
              </p:cNvGraphicFramePr>
              <p:nvPr>
                <p:extLst>
                  <p:ext uri="{D42A27DB-BD31-4B8C-83A1-F6EECF244321}">
                    <p14:modId xmlns:p14="http://schemas.microsoft.com/office/powerpoint/2010/main" val="2066777456"/>
                  </p:ext>
                </p:extLst>
              </p:nvPr>
            </p:nvGraphicFramePr>
            <p:xfrm>
              <a:off x="3870881" y="4982642"/>
              <a:ext cx="2904850" cy="1066800"/>
            </p:xfrm>
            <a:graphic>
              <a:graphicData uri="http://schemas.openxmlformats.org/drawingml/2006/table">
                <a:tbl>
                  <a:tblPr firstRow="1" bandRow="1">
                    <a:tableStyleId>{2D5ABB26-0587-4C30-8999-92F81FD0307C}</a:tableStyleId>
                  </a:tblPr>
                  <a:tblGrid>
                    <a:gridCol w="1452425">
                      <a:extLst>
                        <a:ext uri="{9D8B030D-6E8A-4147-A177-3AD203B41FA5}">
                          <a16:colId xmlns:a16="http://schemas.microsoft.com/office/drawing/2014/main" val="76366260"/>
                        </a:ext>
                      </a:extLst>
                    </a:gridCol>
                    <a:gridCol w="1452425">
                      <a:extLst>
                        <a:ext uri="{9D8B030D-6E8A-4147-A177-3AD203B41FA5}">
                          <a16:colId xmlns:a16="http://schemas.microsoft.com/office/drawing/2014/main" val="976435762"/>
                        </a:ext>
                      </a:extLst>
                    </a:gridCol>
                  </a:tblGrid>
                  <a:tr h="365760">
                    <a:tc gridSpan="2">
                      <a:txBody>
                        <a:bodyPr/>
                        <a:lstStyle/>
                        <a:p>
                          <a:endParaRPr lang="it-IT"/>
                        </a:p>
                      </a:txBody>
                      <a:tcPr>
                        <a:blipFill>
                          <a:blip r:embed="rId4"/>
                          <a:stretch>
                            <a:fillRect t="-6897" b="-213793"/>
                          </a:stretch>
                        </a:blipFill>
                      </a:tcPr>
                    </a:tc>
                    <a:tc hMerge="1">
                      <a:txBody>
                        <a:bodyPr/>
                        <a:lstStyle/>
                        <a:p>
                          <a:endParaRPr lang="it-IT" dirty="0"/>
                        </a:p>
                      </a:txBody>
                      <a:tcPr/>
                    </a:tc>
                    <a:extLst>
                      <a:ext uri="{0D108BD9-81ED-4DB2-BD59-A6C34878D82A}">
                        <a16:rowId xmlns:a16="http://schemas.microsoft.com/office/drawing/2014/main" val="1498940331"/>
                      </a:ext>
                    </a:extLst>
                  </a:tr>
                  <a:tr h="365760">
                    <a:tc>
                      <a:txBody>
                        <a:bodyPr/>
                        <a:lstStyle/>
                        <a:p>
                          <a:pPr algn="ctr"/>
                          <a:r>
                            <a:rPr lang="it-IT" dirty="0">
                              <a:latin typeface="Helvetica" pitchFamily="2" charset="0"/>
                            </a:rPr>
                            <a:t>carica</a:t>
                          </a:r>
                        </a:p>
                      </a:txBody>
                      <a:tcPr/>
                    </a:tc>
                    <a:tc>
                      <a:txBody>
                        <a:bodyPr/>
                        <a:lstStyle/>
                        <a:p>
                          <a:pPr algn="ctr"/>
                          <a:r>
                            <a:rPr lang="it-IT" dirty="0">
                              <a:latin typeface="Helvetica" pitchFamily="2" charset="0"/>
                            </a:rPr>
                            <a:t>massa</a:t>
                          </a:r>
                        </a:p>
                      </a:txBody>
                      <a:tcPr/>
                    </a:tc>
                    <a:extLst>
                      <a:ext uri="{0D108BD9-81ED-4DB2-BD59-A6C34878D82A}">
                        <a16:rowId xmlns:a16="http://schemas.microsoft.com/office/drawing/2014/main" val="3919942597"/>
                      </a:ext>
                    </a:extLst>
                  </a:tr>
                  <a:tr h="335280">
                    <a:tc>
                      <a:txBody>
                        <a:bodyPr/>
                        <a:lstStyle/>
                        <a:p>
                          <a:pPr algn="ctr"/>
                          <a:r>
                            <a:rPr lang="it-IT" sz="1600" b="0" i="0" u="none" strike="noStrike" kern="1200" dirty="0">
                              <a:solidFill>
                                <a:schemeClr val="tx1"/>
                              </a:solidFill>
                              <a:effectLst/>
                              <a:latin typeface="Helvetica" pitchFamily="2" charset="0"/>
                              <a:ea typeface="+mn-ea"/>
                              <a:cs typeface="+mn-cs"/>
                            </a:rPr>
                            <a:t>-e</a:t>
                          </a:r>
                        </a:p>
                      </a:txBody>
                      <a:tcPr/>
                    </a:tc>
                    <a:tc>
                      <a:txBody>
                        <a:bodyPr/>
                        <a:lstStyle/>
                        <a:p>
                          <a:pPr algn="ctr"/>
                          <a:r>
                            <a:rPr lang="it-IT" sz="1600" b="0" i="0" kern="1200" dirty="0">
                              <a:solidFill>
                                <a:schemeClr val="tx1"/>
                              </a:solidFill>
                              <a:effectLst/>
                              <a:latin typeface="Helvetica" pitchFamily="2" charset="0"/>
                              <a:ea typeface="+mn-ea"/>
                              <a:cs typeface="+mn-cs"/>
                            </a:rPr>
                            <a:t>210 m</a:t>
                          </a:r>
                          <a:r>
                            <a:rPr lang="it-IT" sz="1600" b="0" i="0" kern="1200" baseline="-25000" dirty="0">
                              <a:solidFill>
                                <a:schemeClr val="tx1"/>
                              </a:solidFill>
                              <a:effectLst/>
                              <a:latin typeface="Helvetica" pitchFamily="2" charset="0"/>
                              <a:ea typeface="+mn-ea"/>
                              <a:cs typeface="+mn-cs"/>
                            </a:rPr>
                            <a:t>e</a:t>
                          </a:r>
                          <a:endParaRPr lang="it-IT" sz="1600" dirty="0">
                            <a:latin typeface="Helvetica" pitchFamily="2" charset="0"/>
                          </a:endParaRPr>
                        </a:p>
                      </a:txBody>
                      <a:tcPr/>
                    </a:tc>
                    <a:extLst>
                      <a:ext uri="{0D108BD9-81ED-4DB2-BD59-A6C34878D82A}">
                        <a16:rowId xmlns:a16="http://schemas.microsoft.com/office/drawing/2014/main" val="1666324924"/>
                      </a:ext>
                    </a:extLst>
                  </a:tr>
                </a:tbl>
              </a:graphicData>
            </a:graphic>
          </p:graphicFrame>
        </mc:Fallback>
      </mc:AlternateContent>
      <p:sp>
        <p:nvSpPr>
          <p:cNvPr id="16" name="CasellaDiTesto 15">
            <a:extLst>
              <a:ext uri="{FF2B5EF4-FFF2-40B4-BE49-F238E27FC236}">
                <a16:creationId xmlns:a16="http://schemas.microsoft.com/office/drawing/2014/main" id="{1801CCDE-E846-C144-A0F0-1F1A7D6C213B}"/>
              </a:ext>
            </a:extLst>
          </p:cNvPr>
          <p:cNvSpPr txBox="1"/>
          <p:nvPr/>
        </p:nvSpPr>
        <p:spPr>
          <a:xfrm>
            <a:off x="143250" y="3228945"/>
            <a:ext cx="1103187" cy="400110"/>
          </a:xfrm>
          <a:prstGeom prst="rect">
            <a:avLst/>
          </a:prstGeom>
          <a:noFill/>
        </p:spPr>
        <p:txBody>
          <a:bodyPr wrap="none" rtlCol="0">
            <a:spAutoFit/>
          </a:bodyPr>
          <a:lstStyle/>
          <a:p>
            <a:r>
              <a:rPr lang="it-IT" sz="2000" dirty="0">
                <a:solidFill>
                  <a:srgbClr val="554B81"/>
                </a:solidFill>
                <a:latin typeface="Helvetica" pitchFamily="2" charset="0"/>
              </a:rPr>
              <a:t>anni ‘30</a:t>
            </a:r>
          </a:p>
        </p:txBody>
      </p:sp>
      <p:pic>
        <p:nvPicPr>
          <p:cNvPr id="14" name="Content Placeholder 8">
            <a:extLst>
              <a:ext uri="{FF2B5EF4-FFF2-40B4-BE49-F238E27FC236}">
                <a16:creationId xmlns:a16="http://schemas.microsoft.com/office/drawing/2014/main" id="{63F59708-9C24-3041-9362-47512756A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9207" y="859804"/>
            <a:ext cx="2894432" cy="2894432"/>
          </a:xfrm>
          <a:prstGeom prst="rect">
            <a:avLst/>
          </a:prstGeom>
        </p:spPr>
      </p:pic>
      <p:grpSp>
        <p:nvGrpSpPr>
          <p:cNvPr id="17" name="Gruppo 16">
            <a:extLst>
              <a:ext uri="{FF2B5EF4-FFF2-40B4-BE49-F238E27FC236}">
                <a16:creationId xmlns:a16="http://schemas.microsoft.com/office/drawing/2014/main" id="{4B0F2E21-DB76-C040-B83C-9EED8BFD1A9E}"/>
              </a:ext>
            </a:extLst>
          </p:cNvPr>
          <p:cNvGrpSpPr/>
          <p:nvPr/>
        </p:nvGrpSpPr>
        <p:grpSpPr>
          <a:xfrm>
            <a:off x="1461684" y="1730364"/>
            <a:ext cx="1618076" cy="2023872"/>
            <a:chOff x="10017474" y="776038"/>
            <a:chExt cx="1618076" cy="2023872"/>
          </a:xfrm>
        </p:grpSpPr>
        <p:sp>
          <p:nvSpPr>
            <p:cNvPr id="18" name="Rettangolo con angoli arrotondati 17">
              <a:extLst>
                <a:ext uri="{FF2B5EF4-FFF2-40B4-BE49-F238E27FC236}">
                  <a16:creationId xmlns:a16="http://schemas.microsoft.com/office/drawing/2014/main" id="{D05F9C9F-5DEE-7642-AD6D-BD9FAFEFAAA2}"/>
                </a:ext>
              </a:extLst>
            </p:cNvPr>
            <p:cNvSpPr/>
            <p:nvPr/>
          </p:nvSpPr>
          <p:spPr>
            <a:xfrm>
              <a:off x="10017474" y="776038"/>
              <a:ext cx="1618076" cy="202387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2" descr="Atom svg Science svg Silhouette Cut File SVG File per, Taglio File Atom Clipart Atom Clip Art Atom Immagine, Cameo Vector immagine 1">
              <a:extLst>
                <a:ext uri="{FF2B5EF4-FFF2-40B4-BE49-F238E27FC236}">
                  <a16:creationId xmlns:a16="http://schemas.microsoft.com/office/drawing/2014/main" id="{656A87E9-EC1D-604E-8E63-BED7E659D3B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21130" y="892779"/>
              <a:ext cx="1363230" cy="988943"/>
            </a:xfrm>
            <a:prstGeom prst="rect">
              <a:avLst/>
            </a:prstGeom>
            <a:noFill/>
            <a:extLst>
              <a:ext uri="{909E8E84-426E-40DD-AFC4-6F175D3DCCD1}">
                <a14:hiddenFill xmlns:a14="http://schemas.microsoft.com/office/drawing/2010/main">
                  <a:solidFill>
                    <a:srgbClr val="FFFFFF"/>
                  </a:solidFill>
                </a14:hiddenFill>
              </a:ext>
            </a:extLst>
          </p:spPr>
        </p:pic>
        <p:sp>
          <p:nvSpPr>
            <p:cNvPr id="22" name="Rettangolo con angoli arrotondati 21">
              <a:extLst>
                <a:ext uri="{FF2B5EF4-FFF2-40B4-BE49-F238E27FC236}">
                  <a16:creationId xmlns:a16="http://schemas.microsoft.com/office/drawing/2014/main" id="{D02FE15B-4BBE-6F46-A4CB-25B1F40BF8F1}"/>
                </a:ext>
              </a:extLst>
            </p:cNvPr>
            <p:cNvSpPr/>
            <p:nvPr/>
          </p:nvSpPr>
          <p:spPr>
            <a:xfrm>
              <a:off x="10144897" y="876487"/>
              <a:ext cx="1363230" cy="1830439"/>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2">
              <a:extLst>
                <a:ext uri="{FF2B5EF4-FFF2-40B4-BE49-F238E27FC236}">
                  <a16:creationId xmlns:a16="http://schemas.microsoft.com/office/drawing/2014/main" id="{6F1A7ACC-C3B1-C947-B7DB-4E4AD942E914}"/>
                </a:ext>
              </a:extLst>
            </p:cNvPr>
            <p:cNvSpPr txBox="1"/>
            <p:nvPr/>
          </p:nvSpPr>
          <p:spPr>
            <a:xfrm>
              <a:off x="10121131" y="1729203"/>
              <a:ext cx="1386996" cy="923330"/>
            </a:xfrm>
            <a:prstGeom prst="rect">
              <a:avLst/>
            </a:prstGeom>
            <a:noFill/>
          </p:spPr>
          <p:txBody>
            <a:bodyPr wrap="square" rtlCol="0">
              <a:spAutoFit/>
            </a:bodyPr>
            <a:lstStyle/>
            <a:p>
              <a:pPr algn="ctr"/>
              <a:r>
                <a:rPr lang="en-GB" b="1" dirty="0"/>
                <a:t>THIS IS QUANTUM PHYSICS</a:t>
              </a:r>
            </a:p>
          </p:txBody>
        </p:sp>
      </p:grpSp>
      <p:grpSp>
        <p:nvGrpSpPr>
          <p:cNvPr id="2" name="Gruppo 1">
            <a:extLst>
              <a:ext uri="{FF2B5EF4-FFF2-40B4-BE49-F238E27FC236}">
                <a16:creationId xmlns:a16="http://schemas.microsoft.com/office/drawing/2014/main" id="{8522DB5C-A48B-AE4F-B96A-3A7AE038E4BB}"/>
              </a:ext>
            </a:extLst>
          </p:cNvPr>
          <p:cNvGrpSpPr/>
          <p:nvPr/>
        </p:nvGrpSpPr>
        <p:grpSpPr>
          <a:xfrm>
            <a:off x="8215057" y="4206240"/>
            <a:ext cx="1618076" cy="2511622"/>
            <a:chOff x="8215057" y="4206240"/>
            <a:chExt cx="1618076" cy="2511622"/>
          </a:xfrm>
        </p:grpSpPr>
        <p:grpSp>
          <p:nvGrpSpPr>
            <p:cNvPr id="24" name="Gruppo 23">
              <a:extLst>
                <a:ext uri="{FF2B5EF4-FFF2-40B4-BE49-F238E27FC236}">
                  <a16:creationId xmlns:a16="http://schemas.microsoft.com/office/drawing/2014/main" id="{34222EA5-72FE-BB49-BF69-6CD8CF50B949}"/>
                </a:ext>
              </a:extLst>
            </p:cNvPr>
            <p:cNvGrpSpPr/>
            <p:nvPr/>
          </p:nvGrpSpPr>
          <p:grpSpPr>
            <a:xfrm>
              <a:off x="8215057" y="4206240"/>
              <a:ext cx="1618076" cy="2511622"/>
              <a:chOff x="10017474" y="776038"/>
              <a:chExt cx="1618076" cy="2034511"/>
            </a:xfrm>
          </p:grpSpPr>
          <p:sp>
            <p:nvSpPr>
              <p:cNvPr id="25" name="Rettangolo con angoli arrotondati 24">
                <a:extLst>
                  <a:ext uri="{FF2B5EF4-FFF2-40B4-BE49-F238E27FC236}">
                    <a16:creationId xmlns:a16="http://schemas.microsoft.com/office/drawing/2014/main" id="{97C43BE0-E725-F24F-86CD-CB8F48F84C32}"/>
                  </a:ext>
                </a:extLst>
              </p:cNvPr>
              <p:cNvSpPr/>
              <p:nvPr/>
            </p:nvSpPr>
            <p:spPr>
              <a:xfrm>
                <a:off x="10017474" y="776038"/>
                <a:ext cx="1618076" cy="202387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ttangolo con angoli arrotondati 29">
                <a:extLst>
                  <a:ext uri="{FF2B5EF4-FFF2-40B4-BE49-F238E27FC236}">
                    <a16:creationId xmlns:a16="http://schemas.microsoft.com/office/drawing/2014/main" id="{6AB9854E-D913-3242-B7B0-AC3621FD8A31}"/>
                  </a:ext>
                </a:extLst>
              </p:cNvPr>
              <p:cNvSpPr/>
              <p:nvPr/>
            </p:nvSpPr>
            <p:spPr>
              <a:xfrm>
                <a:off x="10157089" y="844331"/>
                <a:ext cx="1351038" cy="1882347"/>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asellaDiTesto 30">
                <a:extLst>
                  <a:ext uri="{FF2B5EF4-FFF2-40B4-BE49-F238E27FC236}">
                    <a16:creationId xmlns:a16="http://schemas.microsoft.com/office/drawing/2014/main" id="{B313A69B-2AD3-6340-86BB-3E42D629859E}"/>
                  </a:ext>
                </a:extLst>
              </p:cNvPr>
              <p:cNvSpPr txBox="1"/>
              <p:nvPr/>
            </p:nvSpPr>
            <p:spPr>
              <a:xfrm>
                <a:off x="10121131" y="1887219"/>
                <a:ext cx="1386996" cy="923330"/>
              </a:xfrm>
              <a:prstGeom prst="rect">
                <a:avLst/>
              </a:prstGeom>
              <a:noFill/>
            </p:spPr>
            <p:txBody>
              <a:bodyPr wrap="square" rtlCol="0">
                <a:spAutoFit/>
              </a:bodyPr>
              <a:lstStyle/>
              <a:p>
                <a:pPr algn="ctr"/>
                <a:r>
                  <a:rPr lang="en-GB" b="1" dirty="0"/>
                  <a:t>THIS IS</a:t>
                </a:r>
              </a:p>
              <a:p>
                <a:pPr algn="ctr"/>
                <a:r>
                  <a:rPr lang="en-GB" b="1" dirty="0"/>
                  <a:t>SPECIAL RELATIVITY</a:t>
                </a:r>
              </a:p>
            </p:txBody>
          </p:sp>
        </p:grpSp>
        <p:pic>
          <p:nvPicPr>
            <p:cNvPr id="7172" name="Picture 4" descr="Figure : Artist's vision of a Light Cone attached to a local observer... |  Download Scientific Diagram">
              <a:extLst>
                <a:ext uri="{FF2B5EF4-FFF2-40B4-BE49-F238E27FC236}">
                  <a16:creationId xmlns:a16="http://schemas.microsoft.com/office/drawing/2014/main" id="{E804BDAC-1C91-0C43-8211-8A71A6428887}"/>
                </a:ext>
              </a:extLst>
            </p:cNvPr>
            <p:cNvPicPr>
              <a:picLocks noChangeAspect="1" noChangeArrowheads="1"/>
            </p:cNvPicPr>
            <p:nvPr/>
          </p:nvPicPr>
          <p:blipFill>
            <a:blip r:embed="rId7">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8564078" y="4269386"/>
              <a:ext cx="848146" cy="1458217"/>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CasellaDiTesto 31">
            <a:extLst>
              <a:ext uri="{FF2B5EF4-FFF2-40B4-BE49-F238E27FC236}">
                <a16:creationId xmlns:a16="http://schemas.microsoft.com/office/drawing/2014/main" id="{2011794F-8A95-5F41-9891-DF1544408F89}"/>
              </a:ext>
            </a:extLst>
          </p:cNvPr>
          <p:cNvSpPr txBox="1"/>
          <p:nvPr/>
        </p:nvSpPr>
        <p:spPr>
          <a:xfrm>
            <a:off x="3079760" y="3184198"/>
            <a:ext cx="5436973" cy="830997"/>
          </a:xfrm>
          <a:prstGeom prst="rect">
            <a:avLst/>
          </a:prstGeom>
          <a:noFill/>
        </p:spPr>
        <p:txBody>
          <a:bodyPr wrap="square" rtlCol="0">
            <a:spAutoFit/>
          </a:bodyPr>
          <a:lstStyle/>
          <a:p>
            <a:r>
              <a:rPr lang="en-GB" sz="2400" dirty="0">
                <a:latin typeface="Helvetica" pitchFamily="2" charset="0"/>
              </a:rPr>
              <a:t>❗️Per </a:t>
            </a:r>
            <a:r>
              <a:rPr lang="en-GB" sz="2400" dirty="0" err="1">
                <a:latin typeface="Helvetica" pitchFamily="2" charset="0"/>
              </a:rPr>
              <a:t>ogni</a:t>
            </a:r>
            <a:r>
              <a:rPr lang="en-GB" sz="2400" dirty="0">
                <a:latin typeface="Helvetica" pitchFamily="2" charset="0"/>
              </a:rPr>
              <a:t> </a:t>
            </a:r>
            <a:r>
              <a:rPr lang="en-GB" sz="2400" dirty="0" err="1">
                <a:latin typeface="Helvetica" pitchFamily="2" charset="0"/>
              </a:rPr>
              <a:t>particella</a:t>
            </a:r>
            <a:r>
              <a:rPr lang="en-GB" sz="2400" dirty="0">
                <a:latin typeface="Helvetica" pitchFamily="2" charset="0"/>
              </a:rPr>
              <a:t> di </a:t>
            </a:r>
            <a:r>
              <a:rPr lang="en-GB" sz="2400" dirty="0" err="1">
                <a:latin typeface="Helvetica" pitchFamily="2" charset="0"/>
              </a:rPr>
              <a:t>materia</a:t>
            </a:r>
            <a:r>
              <a:rPr lang="en-GB" sz="2400" dirty="0">
                <a:latin typeface="Helvetica" pitchFamily="2" charset="0"/>
              </a:rPr>
              <a:t> </a:t>
            </a:r>
            <a:r>
              <a:rPr lang="en-GB" sz="2400" dirty="0" err="1">
                <a:latin typeface="Helvetica" pitchFamily="2" charset="0"/>
              </a:rPr>
              <a:t>esiste</a:t>
            </a:r>
            <a:r>
              <a:rPr lang="en-GB" sz="2400" dirty="0">
                <a:latin typeface="Helvetica" pitchFamily="2" charset="0"/>
              </a:rPr>
              <a:t> una </a:t>
            </a:r>
            <a:r>
              <a:rPr lang="en-GB" sz="2400" dirty="0" err="1">
                <a:latin typeface="Helvetica" pitchFamily="2" charset="0"/>
              </a:rPr>
              <a:t>particella</a:t>
            </a:r>
            <a:r>
              <a:rPr lang="en-GB" sz="2400" dirty="0">
                <a:latin typeface="Helvetica" pitchFamily="2" charset="0"/>
              </a:rPr>
              <a:t> di </a:t>
            </a:r>
            <a:r>
              <a:rPr lang="en-GB" sz="2400" dirty="0" err="1">
                <a:solidFill>
                  <a:srgbClr val="554B81"/>
                </a:solidFill>
                <a:latin typeface="Helvetica" pitchFamily="2" charset="0"/>
              </a:rPr>
              <a:t>antimateria</a:t>
            </a:r>
            <a:endParaRPr lang="en-GB" sz="2400" dirty="0">
              <a:solidFill>
                <a:srgbClr val="554B81"/>
              </a:solidFill>
              <a:latin typeface="Helvetica" pitchFamily="2" charset="0"/>
            </a:endParaRPr>
          </a:p>
        </p:txBody>
      </p:sp>
    </p:spTree>
    <p:extLst>
      <p:ext uri="{BB962C8B-B14F-4D97-AF65-F5344CB8AC3E}">
        <p14:creationId xmlns:p14="http://schemas.microsoft.com/office/powerpoint/2010/main" val="355342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2760892" y="362842"/>
            <a:ext cx="6597191" cy="707886"/>
          </a:xfrm>
          <a:prstGeom prst="rect">
            <a:avLst/>
          </a:prstGeom>
          <a:noFill/>
        </p:spPr>
        <p:txBody>
          <a:bodyPr wrap="none" rtlCol="0">
            <a:spAutoFit/>
          </a:bodyPr>
          <a:lstStyle/>
          <a:p>
            <a:r>
              <a:rPr lang="it-IT" sz="4000" dirty="0">
                <a:solidFill>
                  <a:srgbClr val="554B81"/>
                </a:solidFill>
                <a:latin typeface="Helvetica" pitchFamily="2" charset="0"/>
              </a:rPr>
              <a:t>Gli acceleratori di particelle</a:t>
            </a:r>
          </a:p>
        </p:txBody>
      </p:sp>
      <p:sp>
        <p:nvSpPr>
          <p:cNvPr id="4" name="CasellaDiTesto 3">
            <a:extLst>
              <a:ext uri="{FF2B5EF4-FFF2-40B4-BE49-F238E27FC236}">
                <a16:creationId xmlns:a16="http://schemas.microsoft.com/office/drawing/2014/main" id="{ADA908B8-CBA3-C94F-90AF-D82BBD9A740C}"/>
              </a:ext>
            </a:extLst>
          </p:cNvPr>
          <p:cNvSpPr txBox="1"/>
          <p:nvPr/>
        </p:nvSpPr>
        <p:spPr>
          <a:xfrm>
            <a:off x="683873" y="1149686"/>
            <a:ext cx="10824254" cy="1200329"/>
          </a:xfrm>
          <a:prstGeom prst="rect">
            <a:avLst/>
          </a:prstGeom>
          <a:noFill/>
        </p:spPr>
        <p:txBody>
          <a:bodyPr wrap="square" rtlCol="0">
            <a:spAutoFit/>
          </a:bodyPr>
          <a:lstStyle/>
          <a:p>
            <a:r>
              <a:rPr lang="it-IT" sz="2400" dirty="0">
                <a:solidFill>
                  <a:srgbClr val="554B81"/>
                </a:solidFill>
                <a:latin typeface="Helvetica" pitchFamily="2" charset="0"/>
                <a:ea typeface="Verdana" panose="020B0604030504040204" pitchFamily="34" charset="0"/>
                <a:cs typeface="Verdana" panose="020B0604030504040204" pitchFamily="34" charset="0"/>
              </a:rPr>
              <a:t>Sorgenti naturali: </a:t>
            </a:r>
            <a:r>
              <a:rPr lang="it-IT" sz="2400" dirty="0">
                <a:latin typeface="Helvetica" pitchFamily="2" charset="0"/>
                <a:ea typeface="Verdana" panose="020B0604030504040204" pitchFamily="34" charset="0"/>
                <a:cs typeface="Verdana" panose="020B0604030504040204" pitchFamily="34" charset="0"/>
              </a:rPr>
              <a:t>radioattività e raggi cosmici</a:t>
            </a:r>
          </a:p>
          <a:p>
            <a:r>
              <a:rPr lang="it-IT" sz="2400" dirty="0">
                <a:solidFill>
                  <a:srgbClr val="554B81"/>
                </a:solidFill>
                <a:latin typeface="Helvetica" pitchFamily="2" charset="0"/>
                <a:ea typeface="Verdana" panose="020B0604030504040204" pitchFamily="34" charset="0"/>
                <a:cs typeface="Verdana" panose="020B0604030504040204" pitchFamily="34" charset="0"/>
              </a:rPr>
              <a:t>Sorgenti artificiali: </a:t>
            </a:r>
            <a:r>
              <a:rPr lang="it-IT" sz="2400" dirty="0">
                <a:latin typeface="Helvetica" pitchFamily="2" charset="0"/>
                <a:ea typeface="Verdana" panose="020B0604030504040204" pitchFamily="34" charset="0"/>
                <a:cs typeface="Verdana" panose="020B0604030504040204" pitchFamily="34" charset="0"/>
              </a:rPr>
              <a:t>acceleratori sono comodi e efficienti</a:t>
            </a:r>
          </a:p>
          <a:p>
            <a:r>
              <a:rPr lang="it-IT" sz="2400" dirty="0">
                <a:solidFill>
                  <a:srgbClr val="554B81"/>
                </a:solidFill>
                <a:latin typeface="Helvetica" pitchFamily="2" charset="0"/>
                <a:ea typeface="Verdana" panose="020B0604030504040204" pitchFamily="34" charset="0"/>
                <a:cs typeface="Verdana" panose="020B0604030504040204" pitchFamily="34" charset="0"/>
              </a:rPr>
              <a:t> </a:t>
            </a:r>
          </a:p>
        </p:txBody>
      </p:sp>
      <p:pic>
        <p:nvPicPr>
          <p:cNvPr id="7" name="Immagine 6">
            <a:extLst>
              <a:ext uri="{FF2B5EF4-FFF2-40B4-BE49-F238E27FC236}">
                <a16:creationId xmlns:a16="http://schemas.microsoft.com/office/drawing/2014/main" id="{FBA551EB-E7CE-5447-9F25-34A18E2CEAE0}"/>
              </a:ext>
            </a:extLst>
          </p:cNvPr>
          <p:cNvPicPr>
            <a:picLocks noChangeAspect="1"/>
          </p:cNvPicPr>
          <p:nvPr/>
        </p:nvPicPr>
        <p:blipFill>
          <a:blip r:embed="rId3"/>
          <a:stretch>
            <a:fillRect/>
          </a:stretch>
        </p:blipFill>
        <p:spPr>
          <a:xfrm>
            <a:off x="777779" y="2350015"/>
            <a:ext cx="5123644" cy="3409551"/>
          </a:xfrm>
          <a:prstGeom prst="rect">
            <a:avLst/>
          </a:prstGeom>
        </p:spPr>
      </p:pic>
      <p:pic>
        <p:nvPicPr>
          <p:cNvPr id="8" name="Immagine 7">
            <a:extLst>
              <a:ext uri="{FF2B5EF4-FFF2-40B4-BE49-F238E27FC236}">
                <a16:creationId xmlns:a16="http://schemas.microsoft.com/office/drawing/2014/main" id="{CB5DDD73-D3EB-9149-8939-EABB73614A8D}"/>
              </a:ext>
            </a:extLst>
          </p:cNvPr>
          <p:cNvPicPr>
            <a:picLocks noChangeAspect="1"/>
          </p:cNvPicPr>
          <p:nvPr/>
        </p:nvPicPr>
        <p:blipFill>
          <a:blip r:embed="rId4"/>
          <a:stretch>
            <a:fillRect/>
          </a:stretch>
        </p:blipFill>
        <p:spPr>
          <a:xfrm>
            <a:off x="6059488" y="2350015"/>
            <a:ext cx="5606704" cy="2464303"/>
          </a:xfrm>
          <a:prstGeom prst="rect">
            <a:avLst/>
          </a:prstGeom>
        </p:spPr>
      </p:pic>
    </p:spTree>
    <p:extLst>
      <p:ext uri="{BB962C8B-B14F-4D97-AF65-F5344CB8AC3E}">
        <p14:creationId xmlns:p14="http://schemas.microsoft.com/office/powerpoint/2010/main" val="5315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2760892" y="362842"/>
            <a:ext cx="6597191" cy="707886"/>
          </a:xfrm>
          <a:prstGeom prst="rect">
            <a:avLst/>
          </a:prstGeom>
          <a:noFill/>
        </p:spPr>
        <p:txBody>
          <a:bodyPr wrap="none" rtlCol="0">
            <a:spAutoFit/>
          </a:bodyPr>
          <a:lstStyle/>
          <a:p>
            <a:r>
              <a:rPr lang="it-IT" sz="4000" dirty="0">
                <a:solidFill>
                  <a:srgbClr val="554B81"/>
                </a:solidFill>
                <a:latin typeface="Helvetica" pitchFamily="2" charset="0"/>
              </a:rPr>
              <a:t>Gli acceleratori di particelle</a:t>
            </a:r>
          </a:p>
        </p:txBody>
      </p:sp>
      <p:sp>
        <p:nvSpPr>
          <p:cNvPr id="4" name="CasellaDiTesto 3">
            <a:extLst>
              <a:ext uri="{FF2B5EF4-FFF2-40B4-BE49-F238E27FC236}">
                <a16:creationId xmlns:a16="http://schemas.microsoft.com/office/drawing/2014/main" id="{ADA908B8-CBA3-C94F-90AF-D82BBD9A740C}"/>
              </a:ext>
            </a:extLst>
          </p:cNvPr>
          <p:cNvSpPr txBox="1"/>
          <p:nvPr/>
        </p:nvSpPr>
        <p:spPr>
          <a:xfrm>
            <a:off x="4267332" y="1334351"/>
            <a:ext cx="3974625" cy="830997"/>
          </a:xfrm>
          <a:prstGeom prst="rect">
            <a:avLst/>
          </a:prstGeom>
          <a:noFill/>
        </p:spPr>
        <p:txBody>
          <a:bodyPr wrap="square" rtlCol="0">
            <a:spAutoFit/>
          </a:bodyPr>
          <a:lstStyle/>
          <a:p>
            <a:r>
              <a:rPr lang="it-IT" sz="2400" dirty="0">
                <a:latin typeface="Helvetica" pitchFamily="2" charset="0"/>
                <a:ea typeface="Verdana" panose="020B0604030504040204" pitchFamily="34" charset="0"/>
                <a:cs typeface="Verdana" panose="020B0604030504040204" pitchFamily="34" charset="0"/>
              </a:rPr>
              <a:t>Scelta di particelle stabili</a:t>
            </a:r>
          </a:p>
          <a:p>
            <a:r>
              <a:rPr lang="it-IT" sz="2400" dirty="0">
                <a:solidFill>
                  <a:srgbClr val="554B81"/>
                </a:solidFill>
                <a:latin typeface="Helvetica" pitchFamily="2" charset="0"/>
                <a:ea typeface="Verdana" panose="020B0604030504040204" pitchFamily="34" charset="0"/>
                <a:cs typeface="Verdana" panose="020B0604030504040204" pitchFamily="34" charset="0"/>
              </a:rPr>
              <a:t> </a:t>
            </a:r>
          </a:p>
        </p:txBody>
      </p:sp>
      <p:pic>
        <p:nvPicPr>
          <p:cNvPr id="6" name="Immagine 5">
            <a:extLst>
              <a:ext uri="{FF2B5EF4-FFF2-40B4-BE49-F238E27FC236}">
                <a16:creationId xmlns:a16="http://schemas.microsoft.com/office/drawing/2014/main" id="{712FCF7E-6805-8C4B-B07A-9724A2564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862" y="3763775"/>
            <a:ext cx="3777614" cy="2306333"/>
          </a:xfrm>
          <a:prstGeom prst="rect">
            <a:avLst/>
          </a:prstGeom>
        </p:spPr>
      </p:pic>
      <p:pic>
        <p:nvPicPr>
          <p:cNvPr id="9" name="Immagine 8">
            <a:extLst>
              <a:ext uri="{FF2B5EF4-FFF2-40B4-BE49-F238E27FC236}">
                <a16:creationId xmlns:a16="http://schemas.microsoft.com/office/drawing/2014/main" id="{760125C5-12E4-4E46-BB50-E96DF7DF769B}"/>
              </a:ext>
            </a:extLst>
          </p:cNvPr>
          <p:cNvPicPr>
            <a:picLocks noChangeAspect="1"/>
          </p:cNvPicPr>
          <p:nvPr/>
        </p:nvPicPr>
        <p:blipFill>
          <a:blip r:embed="rId4"/>
          <a:stretch>
            <a:fillRect/>
          </a:stretch>
        </p:blipFill>
        <p:spPr>
          <a:xfrm>
            <a:off x="7097526" y="3763775"/>
            <a:ext cx="3785566" cy="2308272"/>
          </a:xfrm>
          <a:prstGeom prst="rect">
            <a:avLst/>
          </a:prstGeom>
        </p:spPr>
      </p:pic>
    </p:spTree>
    <p:extLst>
      <p:ext uri="{BB962C8B-B14F-4D97-AF65-F5344CB8AC3E}">
        <p14:creationId xmlns:p14="http://schemas.microsoft.com/office/powerpoint/2010/main" val="50188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2760892" y="362842"/>
            <a:ext cx="6597191" cy="707886"/>
          </a:xfrm>
          <a:prstGeom prst="rect">
            <a:avLst/>
          </a:prstGeom>
          <a:noFill/>
        </p:spPr>
        <p:txBody>
          <a:bodyPr wrap="none" rtlCol="0">
            <a:spAutoFit/>
          </a:bodyPr>
          <a:lstStyle/>
          <a:p>
            <a:r>
              <a:rPr lang="it-IT" sz="4000" dirty="0">
                <a:solidFill>
                  <a:srgbClr val="554B81"/>
                </a:solidFill>
                <a:latin typeface="Helvetica" pitchFamily="2" charset="0"/>
              </a:rPr>
              <a:t>Gli acceleratori di particelle</a:t>
            </a:r>
          </a:p>
        </p:txBody>
      </p:sp>
      <p:sp>
        <p:nvSpPr>
          <p:cNvPr id="4" name="CasellaDiTesto 3">
            <a:extLst>
              <a:ext uri="{FF2B5EF4-FFF2-40B4-BE49-F238E27FC236}">
                <a16:creationId xmlns:a16="http://schemas.microsoft.com/office/drawing/2014/main" id="{ADA908B8-CBA3-C94F-90AF-D82BBD9A740C}"/>
              </a:ext>
            </a:extLst>
          </p:cNvPr>
          <p:cNvSpPr txBox="1"/>
          <p:nvPr/>
        </p:nvSpPr>
        <p:spPr>
          <a:xfrm>
            <a:off x="4071048" y="1308131"/>
            <a:ext cx="3974625" cy="830997"/>
          </a:xfrm>
          <a:prstGeom prst="rect">
            <a:avLst/>
          </a:prstGeom>
          <a:noFill/>
        </p:spPr>
        <p:txBody>
          <a:bodyPr wrap="square" rtlCol="0">
            <a:spAutoFit/>
          </a:bodyPr>
          <a:lstStyle/>
          <a:p>
            <a:r>
              <a:rPr lang="it-IT" sz="2400" dirty="0">
                <a:latin typeface="Helvetica" pitchFamily="2" charset="0"/>
                <a:ea typeface="Verdana" panose="020B0604030504040204" pitchFamily="34" charset="0"/>
                <a:cs typeface="Verdana" panose="020B0604030504040204" pitchFamily="34" charset="0"/>
              </a:rPr>
              <a:t>Accelerazione e scontro</a:t>
            </a:r>
          </a:p>
          <a:p>
            <a:r>
              <a:rPr lang="it-IT" sz="2400" dirty="0">
                <a:solidFill>
                  <a:srgbClr val="554B81"/>
                </a:solidFill>
                <a:latin typeface="Helvetica" pitchFamily="2" charset="0"/>
                <a:ea typeface="Verdana" panose="020B0604030504040204" pitchFamily="34" charset="0"/>
                <a:cs typeface="Verdana" panose="020B0604030504040204" pitchFamily="34" charset="0"/>
              </a:rPr>
              <a:t> </a:t>
            </a:r>
          </a:p>
        </p:txBody>
      </p:sp>
      <p:pic>
        <p:nvPicPr>
          <p:cNvPr id="6" name="Immagine 5">
            <a:extLst>
              <a:ext uri="{FF2B5EF4-FFF2-40B4-BE49-F238E27FC236}">
                <a16:creationId xmlns:a16="http://schemas.microsoft.com/office/drawing/2014/main" id="{712FCF7E-6805-8C4B-B07A-9724A2564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862" y="3763775"/>
            <a:ext cx="3777614" cy="2306333"/>
          </a:xfrm>
          <a:prstGeom prst="rect">
            <a:avLst/>
          </a:prstGeom>
        </p:spPr>
      </p:pic>
      <p:pic>
        <p:nvPicPr>
          <p:cNvPr id="9" name="Immagine 8">
            <a:extLst>
              <a:ext uri="{FF2B5EF4-FFF2-40B4-BE49-F238E27FC236}">
                <a16:creationId xmlns:a16="http://schemas.microsoft.com/office/drawing/2014/main" id="{760125C5-12E4-4E46-BB50-E96DF7DF769B}"/>
              </a:ext>
            </a:extLst>
          </p:cNvPr>
          <p:cNvPicPr>
            <a:picLocks noChangeAspect="1"/>
          </p:cNvPicPr>
          <p:nvPr/>
        </p:nvPicPr>
        <p:blipFill>
          <a:blip r:embed="rId4"/>
          <a:stretch>
            <a:fillRect/>
          </a:stretch>
        </p:blipFill>
        <p:spPr>
          <a:xfrm>
            <a:off x="7097526" y="3763775"/>
            <a:ext cx="3785566" cy="2308272"/>
          </a:xfrm>
          <a:prstGeom prst="rect">
            <a:avLst/>
          </a:prstGeom>
        </p:spPr>
      </p:pic>
      <p:grpSp>
        <p:nvGrpSpPr>
          <p:cNvPr id="55" name="Gruppo 54">
            <a:extLst>
              <a:ext uri="{FF2B5EF4-FFF2-40B4-BE49-F238E27FC236}">
                <a16:creationId xmlns:a16="http://schemas.microsoft.com/office/drawing/2014/main" id="{01B2078A-5D6E-B948-8764-169C911CF5C6}"/>
              </a:ext>
            </a:extLst>
          </p:cNvPr>
          <p:cNvGrpSpPr/>
          <p:nvPr/>
        </p:nvGrpSpPr>
        <p:grpSpPr>
          <a:xfrm>
            <a:off x="6901119" y="2468271"/>
            <a:ext cx="3024335" cy="540000"/>
            <a:chOff x="4351011" y="5262298"/>
            <a:chExt cx="3024335" cy="540000"/>
          </a:xfrm>
        </p:grpSpPr>
        <p:sp>
          <p:nvSpPr>
            <p:cNvPr id="56" name="Rettangolo 55">
              <a:extLst>
                <a:ext uri="{FF2B5EF4-FFF2-40B4-BE49-F238E27FC236}">
                  <a16:creationId xmlns:a16="http://schemas.microsoft.com/office/drawing/2014/main" id="{78F49BFA-5E87-5B46-A0A5-868F490EF120}"/>
                </a:ext>
              </a:extLst>
            </p:cNvPr>
            <p:cNvSpPr/>
            <p:nvPr/>
          </p:nvSpPr>
          <p:spPr>
            <a:xfrm>
              <a:off x="5575346" y="5262298"/>
              <a:ext cx="1800000" cy="540000"/>
            </a:xfrm>
            <a:prstGeom prst="rect">
              <a:avLst/>
            </a:prstGeom>
            <a:solidFill>
              <a:srgbClr val="FFFF00"/>
            </a:solidFill>
            <a:ln w="9525" cap="flat" cmpd="sng" algn="ctr">
              <a:solidFill>
                <a:srgbClr val="FF0000"/>
              </a:solidFill>
              <a:prstDash val="solid"/>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0000"/>
                  </a:solidFill>
                  <a:effectLst/>
                  <a:uLnTx/>
                  <a:uFillTx/>
                  <a:latin typeface="Helvetica" pitchFamily="2" charset="0"/>
                </a:rPr>
                <a:t>PROTONE</a:t>
              </a:r>
            </a:p>
          </p:txBody>
        </p:sp>
        <p:grpSp>
          <p:nvGrpSpPr>
            <p:cNvPr id="57" name="Gruppo 56">
              <a:extLst>
                <a:ext uri="{FF2B5EF4-FFF2-40B4-BE49-F238E27FC236}">
                  <a16:creationId xmlns:a16="http://schemas.microsoft.com/office/drawing/2014/main" id="{323A3A37-E6A8-B74D-B947-B0291C8E1344}"/>
                </a:ext>
              </a:extLst>
            </p:cNvPr>
            <p:cNvGrpSpPr/>
            <p:nvPr/>
          </p:nvGrpSpPr>
          <p:grpSpPr>
            <a:xfrm rot="10800000">
              <a:off x="4351011" y="5445224"/>
              <a:ext cx="1224135" cy="288032"/>
              <a:chOff x="2953782" y="5442258"/>
              <a:chExt cx="1224135" cy="288032"/>
            </a:xfrm>
          </p:grpSpPr>
          <p:sp>
            <p:nvSpPr>
              <p:cNvPr id="58" name="Line 5">
                <a:extLst>
                  <a:ext uri="{FF2B5EF4-FFF2-40B4-BE49-F238E27FC236}">
                    <a16:creationId xmlns:a16="http://schemas.microsoft.com/office/drawing/2014/main" id="{5777D2F6-7718-BB45-93A2-6CE56C8FE4E5}"/>
                  </a:ext>
                </a:extLst>
              </p:cNvPr>
              <p:cNvSpPr/>
              <p:nvPr/>
            </p:nvSpPr>
            <p:spPr>
              <a:xfrm>
                <a:off x="3060226" y="5730290"/>
                <a:ext cx="1117691" cy="0"/>
              </a:xfrm>
              <a:prstGeom prst="line">
                <a:avLst/>
              </a:prstGeom>
              <a:ln w="19050">
                <a:solidFill>
                  <a:srgbClr val="FF0000"/>
                </a:solidFill>
                <a:rou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Helvetica" pitchFamily="2" charset="0"/>
                </a:endParaRPr>
              </a:p>
            </p:txBody>
          </p:sp>
          <p:sp>
            <p:nvSpPr>
              <p:cNvPr id="59" name="Line 5">
                <a:extLst>
                  <a:ext uri="{FF2B5EF4-FFF2-40B4-BE49-F238E27FC236}">
                    <a16:creationId xmlns:a16="http://schemas.microsoft.com/office/drawing/2014/main" id="{2B576554-0729-AE4A-A5FF-97AEF04F1D35}"/>
                  </a:ext>
                </a:extLst>
              </p:cNvPr>
              <p:cNvSpPr/>
              <p:nvPr/>
            </p:nvSpPr>
            <p:spPr>
              <a:xfrm>
                <a:off x="2953782" y="5589240"/>
                <a:ext cx="1117691" cy="0"/>
              </a:xfrm>
              <a:prstGeom prst="line">
                <a:avLst/>
              </a:prstGeom>
              <a:ln w="19050">
                <a:solidFill>
                  <a:srgbClr val="FF0000"/>
                </a:solidFill>
                <a:rou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Helvetica" pitchFamily="2" charset="0"/>
                </a:endParaRPr>
              </a:p>
            </p:txBody>
          </p:sp>
          <p:sp>
            <p:nvSpPr>
              <p:cNvPr id="60" name="Line 5">
                <a:extLst>
                  <a:ext uri="{FF2B5EF4-FFF2-40B4-BE49-F238E27FC236}">
                    <a16:creationId xmlns:a16="http://schemas.microsoft.com/office/drawing/2014/main" id="{1539B566-7DA1-1E41-8F81-633F6C4C7A33}"/>
                  </a:ext>
                </a:extLst>
              </p:cNvPr>
              <p:cNvSpPr/>
              <p:nvPr/>
            </p:nvSpPr>
            <p:spPr>
              <a:xfrm>
                <a:off x="2953782" y="5442258"/>
                <a:ext cx="1117691" cy="0"/>
              </a:xfrm>
              <a:prstGeom prst="line">
                <a:avLst/>
              </a:prstGeom>
              <a:ln w="19050">
                <a:solidFill>
                  <a:srgbClr val="FF0000"/>
                </a:solidFill>
                <a:rou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Helvetica" pitchFamily="2" charset="0"/>
                </a:endParaRPr>
              </a:p>
            </p:txBody>
          </p:sp>
        </p:grpSp>
      </p:grpSp>
      <p:grpSp>
        <p:nvGrpSpPr>
          <p:cNvPr id="61" name="Gruppo 60">
            <a:extLst>
              <a:ext uri="{FF2B5EF4-FFF2-40B4-BE49-F238E27FC236}">
                <a16:creationId xmlns:a16="http://schemas.microsoft.com/office/drawing/2014/main" id="{DEB64845-CD47-BD4E-8ACA-8F842CD0C4B0}"/>
              </a:ext>
            </a:extLst>
          </p:cNvPr>
          <p:cNvGrpSpPr/>
          <p:nvPr/>
        </p:nvGrpSpPr>
        <p:grpSpPr>
          <a:xfrm>
            <a:off x="2508630" y="2504335"/>
            <a:ext cx="3024336" cy="540000"/>
            <a:chOff x="1188219" y="5262298"/>
            <a:chExt cx="3024336" cy="540000"/>
          </a:xfrm>
        </p:grpSpPr>
        <p:sp>
          <p:nvSpPr>
            <p:cNvPr id="62" name="Rettangolo 61">
              <a:extLst>
                <a:ext uri="{FF2B5EF4-FFF2-40B4-BE49-F238E27FC236}">
                  <a16:creationId xmlns:a16="http://schemas.microsoft.com/office/drawing/2014/main" id="{7F9562D4-8194-0F49-8EA4-49E01A1F8B9B}"/>
                </a:ext>
              </a:extLst>
            </p:cNvPr>
            <p:cNvSpPr/>
            <p:nvPr/>
          </p:nvSpPr>
          <p:spPr>
            <a:xfrm>
              <a:off x="1188219" y="5262298"/>
              <a:ext cx="1800000" cy="540000"/>
            </a:xfrm>
            <a:prstGeom prst="rect">
              <a:avLst/>
            </a:prstGeom>
            <a:solidFill>
              <a:srgbClr val="FFFF00"/>
            </a:solidFill>
            <a:ln w="9525" cap="flat" cmpd="sng" algn="ctr">
              <a:solidFill>
                <a:srgbClr val="FF0000"/>
              </a:solidFill>
              <a:prstDash val="solid"/>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0000"/>
                  </a:solidFill>
                  <a:effectLst/>
                  <a:uLnTx/>
                  <a:uFillTx/>
                  <a:latin typeface="Helvetica" pitchFamily="2" charset="0"/>
                </a:rPr>
                <a:t>PROTONE</a:t>
              </a:r>
            </a:p>
          </p:txBody>
        </p:sp>
        <p:sp>
          <p:nvSpPr>
            <p:cNvPr id="63" name="Line 5">
              <a:extLst>
                <a:ext uri="{FF2B5EF4-FFF2-40B4-BE49-F238E27FC236}">
                  <a16:creationId xmlns:a16="http://schemas.microsoft.com/office/drawing/2014/main" id="{9605EC66-0C6F-1149-8D2F-79A5E152B68D}"/>
                </a:ext>
              </a:extLst>
            </p:cNvPr>
            <p:cNvSpPr/>
            <p:nvPr/>
          </p:nvSpPr>
          <p:spPr>
            <a:xfrm>
              <a:off x="2988219" y="5589240"/>
              <a:ext cx="1117691" cy="0"/>
            </a:xfrm>
            <a:prstGeom prst="line">
              <a:avLst/>
            </a:prstGeom>
            <a:ln w="19050">
              <a:solidFill>
                <a:srgbClr val="FF0000"/>
              </a:solidFill>
              <a:rou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Helvetica" pitchFamily="2" charset="0"/>
              </a:endParaRPr>
            </a:p>
          </p:txBody>
        </p:sp>
        <p:sp>
          <p:nvSpPr>
            <p:cNvPr id="64" name="Line 5">
              <a:extLst>
                <a:ext uri="{FF2B5EF4-FFF2-40B4-BE49-F238E27FC236}">
                  <a16:creationId xmlns:a16="http://schemas.microsoft.com/office/drawing/2014/main" id="{DC79A3C5-48AA-3643-8ACA-942D3FEAE0BC}"/>
                </a:ext>
              </a:extLst>
            </p:cNvPr>
            <p:cNvSpPr/>
            <p:nvPr/>
          </p:nvSpPr>
          <p:spPr>
            <a:xfrm>
              <a:off x="2988419" y="5733256"/>
              <a:ext cx="1117691" cy="0"/>
            </a:xfrm>
            <a:prstGeom prst="line">
              <a:avLst/>
            </a:prstGeom>
            <a:ln w="19050">
              <a:solidFill>
                <a:srgbClr val="FF0000"/>
              </a:solidFill>
              <a:rou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Helvetica" pitchFamily="2" charset="0"/>
              </a:endParaRPr>
            </a:p>
          </p:txBody>
        </p:sp>
        <p:sp>
          <p:nvSpPr>
            <p:cNvPr id="65" name="Line 5">
              <a:extLst>
                <a:ext uri="{FF2B5EF4-FFF2-40B4-BE49-F238E27FC236}">
                  <a16:creationId xmlns:a16="http://schemas.microsoft.com/office/drawing/2014/main" id="{90BA4475-F920-2B40-932B-9CEE1080BD49}"/>
                </a:ext>
              </a:extLst>
            </p:cNvPr>
            <p:cNvSpPr/>
            <p:nvPr/>
          </p:nvSpPr>
          <p:spPr>
            <a:xfrm>
              <a:off x="3094864" y="5445224"/>
              <a:ext cx="1117691" cy="0"/>
            </a:xfrm>
            <a:prstGeom prst="line">
              <a:avLst/>
            </a:prstGeom>
            <a:ln w="19050">
              <a:solidFill>
                <a:srgbClr val="FF0000"/>
              </a:solidFill>
              <a:rou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Helvetica" pitchFamily="2" charset="0"/>
              </a:endParaRPr>
            </a:p>
          </p:txBody>
        </p:sp>
      </p:grpSp>
      <p:sp>
        <p:nvSpPr>
          <p:cNvPr id="66" name="Ovale 65">
            <a:extLst>
              <a:ext uri="{FF2B5EF4-FFF2-40B4-BE49-F238E27FC236}">
                <a16:creationId xmlns:a16="http://schemas.microsoft.com/office/drawing/2014/main" id="{1622E3AC-67FB-9446-B6C8-33B4837CEC15}"/>
              </a:ext>
            </a:extLst>
          </p:cNvPr>
          <p:cNvSpPr/>
          <p:nvPr/>
        </p:nvSpPr>
        <p:spPr>
          <a:xfrm>
            <a:off x="5563166" y="2687261"/>
            <a:ext cx="360000" cy="360000"/>
          </a:xfrm>
          <a:prstGeom prst="ellipse">
            <a:avLst/>
          </a:prstGeom>
          <a:solidFill>
            <a:srgbClr val="FF0000"/>
          </a:solidFill>
          <a:ln w="25400" cap="flat" cmpd="sng" algn="ctr">
            <a:noFill/>
            <a:prstDash val="solid"/>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ysClr val="window" lastClr="FFFFFF"/>
              </a:solidFill>
              <a:effectLst/>
              <a:uLnTx/>
              <a:uFillTx/>
              <a:latin typeface="Avenir Next" panose="020B0503020202020204" pitchFamily="34" charset="0"/>
            </a:endParaRPr>
          </a:p>
        </p:txBody>
      </p:sp>
      <p:sp>
        <p:nvSpPr>
          <p:cNvPr id="67" name="Ovale 66">
            <a:extLst>
              <a:ext uri="{FF2B5EF4-FFF2-40B4-BE49-F238E27FC236}">
                <a16:creationId xmlns:a16="http://schemas.microsoft.com/office/drawing/2014/main" id="{DE84C8ED-7C99-7643-9C83-A69A5E71A4B6}"/>
              </a:ext>
            </a:extLst>
          </p:cNvPr>
          <p:cNvSpPr/>
          <p:nvPr/>
        </p:nvSpPr>
        <p:spPr>
          <a:xfrm>
            <a:off x="6541078" y="2684335"/>
            <a:ext cx="360000" cy="360000"/>
          </a:xfrm>
          <a:prstGeom prst="ellipse">
            <a:avLst/>
          </a:prstGeom>
          <a:solidFill>
            <a:srgbClr val="FF0000"/>
          </a:solidFill>
          <a:ln w="25400" cap="flat" cmpd="sng" algn="ctr">
            <a:noFill/>
            <a:prstDash val="solid"/>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ysClr val="window" lastClr="FFFFFF"/>
              </a:solidFill>
              <a:effectLst/>
              <a:uLnTx/>
              <a:uFillTx/>
              <a:latin typeface="Avenir Next" panose="020B0503020202020204" pitchFamily="34" charset="0"/>
            </a:endParaRPr>
          </a:p>
        </p:txBody>
      </p:sp>
      <p:sp>
        <p:nvSpPr>
          <p:cNvPr id="68" name="CasellaDiTesto 67">
            <a:extLst>
              <a:ext uri="{FF2B5EF4-FFF2-40B4-BE49-F238E27FC236}">
                <a16:creationId xmlns:a16="http://schemas.microsoft.com/office/drawing/2014/main" id="{44105686-A4E7-0C49-8B74-20AB7047B9CA}"/>
              </a:ext>
            </a:extLst>
          </p:cNvPr>
          <p:cNvSpPr txBox="1"/>
          <p:nvPr/>
        </p:nvSpPr>
        <p:spPr>
          <a:xfrm>
            <a:off x="2064150" y="2530987"/>
            <a:ext cx="543803"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Avenir Next" panose="020B0503020202020204" pitchFamily="34" charset="0"/>
              </a:rPr>
              <a:t>. . . </a:t>
            </a:r>
          </a:p>
        </p:txBody>
      </p:sp>
      <p:sp>
        <p:nvSpPr>
          <p:cNvPr id="69" name="CasellaDiTesto 68">
            <a:extLst>
              <a:ext uri="{FF2B5EF4-FFF2-40B4-BE49-F238E27FC236}">
                <a16:creationId xmlns:a16="http://schemas.microsoft.com/office/drawing/2014/main" id="{DCE56A4D-C321-2D41-946A-74C4A3E5AD04}"/>
              </a:ext>
            </a:extLst>
          </p:cNvPr>
          <p:cNvSpPr txBox="1"/>
          <p:nvPr/>
        </p:nvSpPr>
        <p:spPr>
          <a:xfrm>
            <a:off x="9903404" y="2530987"/>
            <a:ext cx="543803"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Avenir Next" panose="020B0503020202020204" pitchFamily="34" charset="0"/>
              </a:rPr>
              <a:t>. . . </a:t>
            </a:r>
          </a:p>
        </p:txBody>
      </p:sp>
      <p:grpSp>
        <p:nvGrpSpPr>
          <p:cNvPr id="3" name="Gruppo 2">
            <a:extLst>
              <a:ext uri="{FF2B5EF4-FFF2-40B4-BE49-F238E27FC236}">
                <a16:creationId xmlns:a16="http://schemas.microsoft.com/office/drawing/2014/main" id="{EC10DAD7-A479-7743-BFDD-7CEA7E71F3B8}"/>
              </a:ext>
            </a:extLst>
          </p:cNvPr>
          <p:cNvGrpSpPr/>
          <p:nvPr/>
        </p:nvGrpSpPr>
        <p:grpSpPr>
          <a:xfrm>
            <a:off x="5184438" y="1978649"/>
            <a:ext cx="2167667" cy="1627196"/>
            <a:chOff x="9478762" y="194653"/>
            <a:chExt cx="2167667" cy="1627196"/>
          </a:xfrm>
        </p:grpSpPr>
        <p:sp>
          <p:nvSpPr>
            <p:cNvPr id="70" name="Line 5">
              <a:extLst>
                <a:ext uri="{FF2B5EF4-FFF2-40B4-BE49-F238E27FC236}">
                  <a16:creationId xmlns:a16="http://schemas.microsoft.com/office/drawing/2014/main" id="{6154C179-3344-6E43-AA85-ADFBFDAB0319}"/>
                </a:ext>
              </a:extLst>
            </p:cNvPr>
            <p:cNvSpPr/>
            <p:nvPr/>
          </p:nvSpPr>
          <p:spPr>
            <a:xfrm rot="10800000">
              <a:off x="9478762" y="734382"/>
              <a:ext cx="1104711" cy="300291"/>
            </a:xfrm>
            <a:prstGeom prst="line">
              <a:avLst/>
            </a:prstGeom>
            <a:noFill/>
            <a:ln w="9525" cap="flat" cmpd="sng" algn="ctr">
              <a:solidFill>
                <a:sysClr val="windowText" lastClr="000000">
                  <a:shade val="95000"/>
                  <a:satMod val="105000"/>
                </a:sysClr>
              </a:solidFill>
              <a:prstDash val="soli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Avenir Next" panose="020B0503020202020204" pitchFamily="34" charset="0"/>
              </a:endParaRPr>
            </a:p>
          </p:txBody>
        </p:sp>
        <p:sp>
          <p:nvSpPr>
            <p:cNvPr id="71" name="Line 5">
              <a:extLst>
                <a:ext uri="{FF2B5EF4-FFF2-40B4-BE49-F238E27FC236}">
                  <a16:creationId xmlns:a16="http://schemas.microsoft.com/office/drawing/2014/main" id="{34B3476D-5E2B-3B4D-AB15-E6B7B0CE6D85}"/>
                </a:ext>
              </a:extLst>
            </p:cNvPr>
            <p:cNvSpPr/>
            <p:nvPr/>
          </p:nvSpPr>
          <p:spPr>
            <a:xfrm rot="10800000">
              <a:off x="10397610" y="353747"/>
              <a:ext cx="185863" cy="651038"/>
            </a:xfrm>
            <a:prstGeom prst="line">
              <a:avLst/>
            </a:prstGeom>
            <a:noFill/>
            <a:ln w="9525" cap="flat" cmpd="sng" algn="ctr">
              <a:solidFill>
                <a:sysClr val="windowText" lastClr="000000">
                  <a:shade val="95000"/>
                  <a:satMod val="105000"/>
                </a:sysClr>
              </a:solidFill>
              <a:prstDash val="soli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Avenir Next" panose="020B0503020202020204" pitchFamily="34" charset="0"/>
              </a:endParaRPr>
            </a:p>
          </p:txBody>
        </p:sp>
        <p:sp>
          <p:nvSpPr>
            <p:cNvPr id="72" name="Line 5">
              <a:extLst>
                <a:ext uri="{FF2B5EF4-FFF2-40B4-BE49-F238E27FC236}">
                  <a16:creationId xmlns:a16="http://schemas.microsoft.com/office/drawing/2014/main" id="{12BC66E8-DE95-C845-9669-C29A7ED3F71B}"/>
                </a:ext>
              </a:extLst>
            </p:cNvPr>
            <p:cNvSpPr/>
            <p:nvPr/>
          </p:nvSpPr>
          <p:spPr>
            <a:xfrm rot="10800000" flipV="1">
              <a:off x="10217609" y="1021782"/>
              <a:ext cx="365864" cy="717113"/>
            </a:xfrm>
            <a:prstGeom prst="line">
              <a:avLst/>
            </a:prstGeom>
            <a:noFill/>
            <a:ln w="9525" cap="flat" cmpd="sng" algn="ctr">
              <a:solidFill>
                <a:sysClr val="windowText" lastClr="000000">
                  <a:shade val="95000"/>
                  <a:satMod val="105000"/>
                </a:sysClr>
              </a:solidFill>
              <a:prstDash val="soli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Avenir Next" panose="020B0503020202020204" pitchFamily="34" charset="0"/>
              </a:endParaRPr>
            </a:p>
          </p:txBody>
        </p:sp>
        <p:sp>
          <p:nvSpPr>
            <p:cNvPr id="73" name="Line 5">
              <a:extLst>
                <a:ext uri="{FF2B5EF4-FFF2-40B4-BE49-F238E27FC236}">
                  <a16:creationId xmlns:a16="http://schemas.microsoft.com/office/drawing/2014/main" id="{1596281C-EE70-7C44-8391-4259B3B94A62}"/>
                </a:ext>
              </a:extLst>
            </p:cNvPr>
            <p:cNvSpPr/>
            <p:nvPr/>
          </p:nvSpPr>
          <p:spPr>
            <a:xfrm rot="10800000" flipH="1">
              <a:off x="10583473" y="362842"/>
              <a:ext cx="864094" cy="651038"/>
            </a:xfrm>
            <a:prstGeom prst="line">
              <a:avLst/>
            </a:prstGeom>
            <a:noFill/>
            <a:ln w="9525" cap="flat" cmpd="sng" algn="ctr">
              <a:solidFill>
                <a:sysClr val="windowText" lastClr="000000">
                  <a:shade val="95000"/>
                  <a:satMod val="105000"/>
                </a:sysClr>
              </a:solidFill>
              <a:prstDash val="soli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Avenir Next" panose="020B0503020202020204" pitchFamily="34" charset="0"/>
              </a:endParaRPr>
            </a:p>
          </p:txBody>
        </p:sp>
        <p:sp>
          <p:nvSpPr>
            <p:cNvPr id="74" name="Line 5">
              <a:extLst>
                <a:ext uri="{FF2B5EF4-FFF2-40B4-BE49-F238E27FC236}">
                  <a16:creationId xmlns:a16="http://schemas.microsoft.com/office/drawing/2014/main" id="{B4D8BD67-0608-3C42-A0AF-8E8796705724}"/>
                </a:ext>
              </a:extLst>
            </p:cNvPr>
            <p:cNvSpPr/>
            <p:nvPr/>
          </p:nvSpPr>
          <p:spPr>
            <a:xfrm rot="10800000" flipH="1" flipV="1">
              <a:off x="10583473" y="1012687"/>
              <a:ext cx="432048" cy="717116"/>
            </a:xfrm>
            <a:prstGeom prst="line">
              <a:avLst/>
            </a:prstGeom>
            <a:noFill/>
            <a:ln w="28575" cap="flat" cmpd="sng" algn="ctr">
              <a:solidFill>
                <a:sysClr val="windowText" lastClr="000000">
                  <a:shade val="95000"/>
                  <a:satMod val="105000"/>
                </a:sysClr>
              </a:solidFill>
              <a:prstDash val="soli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Avenir Next" panose="020B0503020202020204" pitchFamily="34" charset="0"/>
              </a:endParaRPr>
            </a:p>
          </p:txBody>
        </p:sp>
        <p:sp>
          <p:nvSpPr>
            <p:cNvPr id="75" name="Ovale 74">
              <a:extLst>
                <a:ext uri="{FF2B5EF4-FFF2-40B4-BE49-F238E27FC236}">
                  <a16:creationId xmlns:a16="http://schemas.microsoft.com/office/drawing/2014/main" id="{7F5FE603-1025-7C4C-9949-CA4B3A62F05E}"/>
                </a:ext>
              </a:extLst>
            </p:cNvPr>
            <p:cNvSpPr/>
            <p:nvPr/>
          </p:nvSpPr>
          <p:spPr>
            <a:xfrm>
              <a:off x="11574429" y="326841"/>
              <a:ext cx="72000" cy="72000"/>
            </a:xfrm>
            <a:prstGeom prst="ellipse">
              <a:avLst/>
            </a:prstGeom>
            <a:solidFill>
              <a:sysClr val="windowText" lastClr="000000"/>
            </a:solidFill>
            <a:ln w="25400" cap="flat" cmpd="sng" algn="ctr">
              <a:noFill/>
              <a:prstDash val="solid"/>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ysClr val="window" lastClr="FFFFFF"/>
                </a:solidFill>
                <a:effectLst/>
                <a:uLnTx/>
                <a:uFillTx/>
                <a:latin typeface="Avenir Next" panose="020B0503020202020204" pitchFamily="34" charset="0"/>
              </a:endParaRPr>
            </a:p>
          </p:txBody>
        </p:sp>
        <p:sp>
          <p:nvSpPr>
            <p:cNvPr id="76" name="Ovale 75">
              <a:extLst>
                <a:ext uri="{FF2B5EF4-FFF2-40B4-BE49-F238E27FC236}">
                  <a16:creationId xmlns:a16="http://schemas.microsoft.com/office/drawing/2014/main" id="{7480DF80-EC5B-C041-A305-2543787DA88C}"/>
                </a:ext>
              </a:extLst>
            </p:cNvPr>
            <p:cNvSpPr/>
            <p:nvPr/>
          </p:nvSpPr>
          <p:spPr>
            <a:xfrm>
              <a:off x="10139305" y="1704395"/>
              <a:ext cx="72000" cy="72000"/>
            </a:xfrm>
            <a:prstGeom prst="ellipse">
              <a:avLst/>
            </a:prstGeom>
            <a:solidFill>
              <a:sysClr val="windowText" lastClr="000000"/>
            </a:solidFill>
            <a:ln w="25400" cap="flat" cmpd="sng" algn="ctr">
              <a:noFill/>
              <a:prstDash val="solid"/>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ysClr val="window" lastClr="FFFFFF"/>
                </a:solidFill>
                <a:effectLst/>
                <a:uLnTx/>
                <a:uFillTx/>
                <a:latin typeface="Avenir Next" panose="020B0503020202020204" pitchFamily="34" charset="0"/>
              </a:endParaRPr>
            </a:p>
          </p:txBody>
        </p:sp>
        <p:sp>
          <p:nvSpPr>
            <p:cNvPr id="77" name="Ovale 76">
              <a:extLst>
                <a:ext uri="{FF2B5EF4-FFF2-40B4-BE49-F238E27FC236}">
                  <a16:creationId xmlns:a16="http://schemas.microsoft.com/office/drawing/2014/main" id="{28E77E2D-C89B-654C-8C11-99F264539156}"/>
                </a:ext>
              </a:extLst>
            </p:cNvPr>
            <p:cNvSpPr/>
            <p:nvPr/>
          </p:nvSpPr>
          <p:spPr>
            <a:xfrm>
              <a:off x="10375207" y="194653"/>
              <a:ext cx="72000" cy="72000"/>
            </a:xfrm>
            <a:prstGeom prst="ellipse">
              <a:avLst/>
            </a:prstGeom>
            <a:solidFill>
              <a:sysClr val="windowText" lastClr="000000"/>
            </a:solidFill>
            <a:ln w="25400" cap="flat" cmpd="sng" algn="ctr">
              <a:noFill/>
              <a:prstDash val="solid"/>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ysClr val="window" lastClr="FFFFFF"/>
                </a:solidFill>
                <a:effectLst/>
                <a:uLnTx/>
                <a:uFillTx/>
                <a:latin typeface="Avenir Next" panose="020B0503020202020204" pitchFamily="34" charset="0"/>
              </a:endParaRPr>
            </a:p>
          </p:txBody>
        </p:sp>
        <p:sp>
          <p:nvSpPr>
            <p:cNvPr id="78" name="Ovale 77">
              <a:extLst>
                <a:ext uri="{FF2B5EF4-FFF2-40B4-BE49-F238E27FC236}">
                  <a16:creationId xmlns:a16="http://schemas.microsoft.com/office/drawing/2014/main" id="{B516E1A8-242A-D54F-9571-0BD6D2F42E8E}"/>
                </a:ext>
              </a:extLst>
            </p:cNvPr>
            <p:cNvSpPr/>
            <p:nvPr/>
          </p:nvSpPr>
          <p:spPr>
            <a:xfrm>
              <a:off x="11019033" y="1749849"/>
              <a:ext cx="72000" cy="72000"/>
            </a:xfrm>
            <a:prstGeom prst="ellipse">
              <a:avLst/>
            </a:prstGeom>
            <a:solidFill>
              <a:sysClr val="windowText" lastClr="000000"/>
            </a:solidFill>
            <a:ln w="25400" cap="flat" cmpd="sng" algn="ctr">
              <a:noFill/>
              <a:prstDash val="solid"/>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ysClr val="window" lastClr="FFFFFF"/>
                </a:solidFill>
                <a:effectLst/>
                <a:uLnTx/>
                <a:uFillTx/>
                <a:latin typeface="Avenir Next" panose="020B0503020202020204" pitchFamily="34" charset="0"/>
              </a:endParaRPr>
            </a:p>
          </p:txBody>
        </p:sp>
      </p:grpSp>
      <p:sp>
        <p:nvSpPr>
          <p:cNvPr id="79" name="Rettangolo arrotondato 35">
            <a:extLst>
              <a:ext uri="{FF2B5EF4-FFF2-40B4-BE49-F238E27FC236}">
                <a16:creationId xmlns:a16="http://schemas.microsoft.com/office/drawing/2014/main" id="{FAC87AD8-0385-1241-8A54-6B58E43107D0}"/>
              </a:ext>
            </a:extLst>
          </p:cNvPr>
          <p:cNvSpPr/>
          <p:nvPr/>
        </p:nvSpPr>
        <p:spPr>
          <a:xfrm>
            <a:off x="2064150" y="2324255"/>
            <a:ext cx="8365360" cy="865580"/>
          </a:xfrm>
          <a:prstGeom prst="roundRect">
            <a:avLst/>
          </a:prstGeom>
          <a:noFill/>
          <a:ln w="9525" cap="flat" cmpd="sng" algn="ctr">
            <a:solidFill>
              <a:sysClr val="windowText" lastClr="000000"/>
            </a:solidFill>
            <a:prstDash val="solid"/>
          </a:ln>
          <a:effectLst/>
        </p:spPr>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ysClr val="window" lastClr="FFFFFF"/>
              </a:solidFill>
              <a:effectLst/>
              <a:uLnTx/>
              <a:uFillTx/>
              <a:latin typeface="Avenir Next" panose="020B0503020202020204" pitchFamily="34" charset="0"/>
            </a:endParaRPr>
          </a:p>
        </p:txBody>
      </p:sp>
      <p:cxnSp>
        <p:nvCxnSpPr>
          <p:cNvPr id="5" name="Connettore 2 4">
            <a:extLst>
              <a:ext uri="{FF2B5EF4-FFF2-40B4-BE49-F238E27FC236}">
                <a16:creationId xmlns:a16="http://schemas.microsoft.com/office/drawing/2014/main" id="{3542E707-5FD8-DB41-8EEE-AC5FAFDDD172}"/>
              </a:ext>
            </a:extLst>
          </p:cNvPr>
          <p:cNvCxnSpPr/>
          <p:nvPr/>
        </p:nvCxnSpPr>
        <p:spPr>
          <a:xfrm>
            <a:off x="5196114" y="4978400"/>
            <a:ext cx="54705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79">
            <a:extLst>
              <a:ext uri="{FF2B5EF4-FFF2-40B4-BE49-F238E27FC236}">
                <a16:creationId xmlns:a16="http://schemas.microsoft.com/office/drawing/2014/main" id="{FCA01BD1-146D-5942-AB26-A40627EC3D78}"/>
              </a:ext>
            </a:extLst>
          </p:cNvPr>
          <p:cNvCxnSpPr>
            <a:cxnSpLocks/>
          </p:cNvCxnSpPr>
          <p:nvPr/>
        </p:nvCxnSpPr>
        <p:spPr>
          <a:xfrm flipH="1">
            <a:off x="6354026" y="4978400"/>
            <a:ext cx="54705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Esplosione 1 80">
            <a:extLst>
              <a:ext uri="{FF2B5EF4-FFF2-40B4-BE49-F238E27FC236}">
                <a16:creationId xmlns:a16="http://schemas.microsoft.com/office/drawing/2014/main" id="{5A72EA98-413C-A745-BC8F-8BFAB3685CE3}"/>
              </a:ext>
            </a:extLst>
          </p:cNvPr>
          <p:cNvSpPr/>
          <p:nvPr/>
        </p:nvSpPr>
        <p:spPr>
          <a:xfrm>
            <a:off x="5772382" y="4586689"/>
            <a:ext cx="637993" cy="783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0888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p:bldP spid="69" grpId="0"/>
      <p:bldP spid="79" grpId="0" animBg="1"/>
      <p:bldP spid="8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2760892" y="362842"/>
            <a:ext cx="6597191" cy="707886"/>
          </a:xfrm>
          <a:prstGeom prst="rect">
            <a:avLst/>
          </a:prstGeom>
          <a:noFill/>
        </p:spPr>
        <p:txBody>
          <a:bodyPr wrap="none" rtlCol="0">
            <a:spAutoFit/>
          </a:bodyPr>
          <a:lstStyle/>
          <a:p>
            <a:r>
              <a:rPr lang="it-IT" sz="4000" dirty="0">
                <a:solidFill>
                  <a:srgbClr val="554B81"/>
                </a:solidFill>
                <a:latin typeface="Helvetica" pitchFamily="2" charset="0"/>
              </a:rPr>
              <a:t>Gli acceleratori di particelle</a:t>
            </a:r>
          </a:p>
        </p:txBody>
      </p:sp>
      <p:sp>
        <p:nvSpPr>
          <p:cNvPr id="4" name="CasellaDiTesto 3">
            <a:extLst>
              <a:ext uri="{FF2B5EF4-FFF2-40B4-BE49-F238E27FC236}">
                <a16:creationId xmlns:a16="http://schemas.microsoft.com/office/drawing/2014/main" id="{ADA908B8-CBA3-C94F-90AF-D82BBD9A740C}"/>
              </a:ext>
            </a:extLst>
          </p:cNvPr>
          <p:cNvSpPr txBox="1"/>
          <p:nvPr/>
        </p:nvSpPr>
        <p:spPr>
          <a:xfrm>
            <a:off x="5135095" y="1386358"/>
            <a:ext cx="1828668" cy="830997"/>
          </a:xfrm>
          <a:prstGeom prst="rect">
            <a:avLst/>
          </a:prstGeom>
          <a:noFill/>
        </p:spPr>
        <p:txBody>
          <a:bodyPr wrap="square" rtlCol="0">
            <a:spAutoFit/>
          </a:bodyPr>
          <a:lstStyle/>
          <a:p>
            <a:r>
              <a:rPr lang="it-IT" sz="2400" dirty="0">
                <a:latin typeface="Helvetica" pitchFamily="2" charset="0"/>
                <a:ea typeface="Verdana" panose="020B0604030504040204" pitchFamily="34" charset="0"/>
                <a:cs typeface="Verdana" panose="020B0604030504040204" pitchFamily="34" charset="0"/>
              </a:rPr>
              <a:t>Tanti cocci </a:t>
            </a:r>
          </a:p>
          <a:p>
            <a:r>
              <a:rPr lang="it-IT" sz="2400" dirty="0">
                <a:solidFill>
                  <a:srgbClr val="554B81"/>
                </a:solidFill>
                <a:latin typeface="Helvetica" pitchFamily="2" charset="0"/>
                <a:ea typeface="Verdana" panose="020B0604030504040204" pitchFamily="34" charset="0"/>
                <a:cs typeface="Verdana" panose="020B0604030504040204" pitchFamily="34" charset="0"/>
              </a:rPr>
              <a:t> </a:t>
            </a:r>
          </a:p>
        </p:txBody>
      </p:sp>
      <p:pic>
        <p:nvPicPr>
          <p:cNvPr id="7" name="Immagine 6" descr="Immagine che contiene esterni, mucchio, parcheggiato, sedendo&#10;&#10;Descrizione generata automaticamente">
            <a:extLst>
              <a:ext uri="{FF2B5EF4-FFF2-40B4-BE49-F238E27FC236}">
                <a16:creationId xmlns:a16="http://schemas.microsoft.com/office/drawing/2014/main" id="{27D8017D-022E-5847-80F5-15A1A9F5F3AC}"/>
              </a:ext>
            </a:extLst>
          </p:cNvPr>
          <p:cNvPicPr>
            <a:picLocks noChangeAspect="1"/>
          </p:cNvPicPr>
          <p:nvPr/>
        </p:nvPicPr>
        <p:blipFill>
          <a:blip r:embed="rId3"/>
          <a:stretch>
            <a:fillRect/>
          </a:stretch>
        </p:blipFill>
        <p:spPr>
          <a:xfrm>
            <a:off x="2448966" y="1918052"/>
            <a:ext cx="7221044" cy="4816380"/>
          </a:xfrm>
          <a:prstGeom prst="rect">
            <a:avLst/>
          </a:prstGeom>
        </p:spPr>
      </p:pic>
    </p:spTree>
    <p:extLst>
      <p:ext uri="{BB962C8B-B14F-4D97-AF65-F5344CB8AC3E}">
        <p14:creationId xmlns:p14="http://schemas.microsoft.com/office/powerpoint/2010/main" val="1150548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2760892" y="362842"/>
            <a:ext cx="6597191" cy="707886"/>
          </a:xfrm>
          <a:prstGeom prst="rect">
            <a:avLst/>
          </a:prstGeom>
          <a:noFill/>
        </p:spPr>
        <p:txBody>
          <a:bodyPr wrap="none" rtlCol="0">
            <a:spAutoFit/>
          </a:bodyPr>
          <a:lstStyle/>
          <a:p>
            <a:r>
              <a:rPr lang="it-IT" sz="4000" dirty="0">
                <a:solidFill>
                  <a:srgbClr val="554B81"/>
                </a:solidFill>
                <a:latin typeface="Helvetica" pitchFamily="2" charset="0"/>
              </a:rPr>
              <a:t>Gli acceleratori di particelle</a:t>
            </a:r>
          </a:p>
        </p:txBody>
      </p:sp>
      <p:sp>
        <p:nvSpPr>
          <p:cNvPr id="4" name="CasellaDiTesto 3">
            <a:extLst>
              <a:ext uri="{FF2B5EF4-FFF2-40B4-BE49-F238E27FC236}">
                <a16:creationId xmlns:a16="http://schemas.microsoft.com/office/drawing/2014/main" id="{ADA908B8-CBA3-C94F-90AF-D82BBD9A740C}"/>
              </a:ext>
            </a:extLst>
          </p:cNvPr>
          <p:cNvSpPr txBox="1"/>
          <p:nvPr/>
        </p:nvSpPr>
        <p:spPr>
          <a:xfrm>
            <a:off x="4728477" y="1374001"/>
            <a:ext cx="2662019" cy="830997"/>
          </a:xfrm>
          <a:prstGeom prst="rect">
            <a:avLst/>
          </a:prstGeom>
          <a:noFill/>
        </p:spPr>
        <p:txBody>
          <a:bodyPr wrap="square" rtlCol="0">
            <a:spAutoFit/>
          </a:bodyPr>
          <a:lstStyle/>
          <a:p>
            <a:r>
              <a:rPr lang="it-IT" sz="2400" dirty="0">
                <a:latin typeface="Helvetica" pitchFamily="2" charset="0"/>
                <a:ea typeface="Verdana" panose="020B0604030504040204" pitchFamily="34" charset="0"/>
                <a:cs typeface="Verdana" panose="020B0604030504040204" pitchFamily="34" charset="0"/>
              </a:rPr>
              <a:t>Fisici al lavoro!</a:t>
            </a:r>
          </a:p>
          <a:p>
            <a:r>
              <a:rPr lang="it-IT" sz="2400" dirty="0">
                <a:solidFill>
                  <a:srgbClr val="554B81"/>
                </a:solidFill>
                <a:latin typeface="Helvetica" pitchFamily="2" charset="0"/>
                <a:ea typeface="Verdana" panose="020B0604030504040204" pitchFamily="34" charset="0"/>
                <a:cs typeface="Verdana" panose="020B0604030504040204" pitchFamily="34" charset="0"/>
              </a:rPr>
              <a:t> </a:t>
            </a:r>
          </a:p>
        </p:txBody>
      </p:sp>
      <p:pic>
        <p:nvPicPr>
          <p:cNvPr id="5" name="Immagine 4">
            <a:extLst>
              <a:ext uri="{FF2B5EF4-FFF2-40B4-BE49-F238E27FC236}">
                <a16:creationId xmlns:a16="http://schemas.microsoft.com/office/drawing/2014/main" id="{AC3B11F9-BCCB-AD40-9DE7-FF091B6E5D38}"/>
              </a:ext>
            </a:extLst>
          </p:cNvPr>
          <p:cNvPicPr>
            <a:picLocks noChangeAspect="1"/>
          </p:cNvPicPr>
          <p:nvPr/>
        </p:nvPicPr>
        <p:blipFill>
          <a:blip r:embed="rId3"/>
          <a:stretch>
            <a:fillRect/>
          </a:stretch>
        </p:blipFill>
        <p:spPr>
          <a:xfrm>
            <a:off x="-156988" y="2147696"/>
            <a:ext cx="6206633" cy="3182382"/>
          </a:xfrm>
          <a:prstGeom prst="rect">
            <a:avLst/>
          </a:prstGeom>
        </p:spPr>
      </p:pic>
      <p:pic>
        <p:nvPicPr>
          <p:cNvPr id="6" name="Immagine 5">
            <a:extLst>
              <a:ext uri="{FF2B5EF4-FFF2-40B4-BE49-F238E27FC236}">
                <a16:creationId xmlns:a16="http://schemas.microsoft.com/office/drawing/2014/main" id="{8DC4C672-83F1-F041-AE76-B6B0B41BC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33" y="2149515"/>
            <a:ext cx="6202098" cy="3180563"/>
          </a:xfrm>
          <a:prstGeom prst="rect">
            <a:avLst/>
          </a:prstGeom>
        </p:spPr>
      </p:pic>
    </p:spTree>
    <p:extLst>
      <p:ext uri="{BB962C8B-B14F-4D97-AF65-F5344CB8AC3E}">
        <p14:creationId xmlns:p14="http://schemas.microsoft.com/office/powerpoint/2010/main" val="1181656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stella, spazio, galassia, costellazione&#10;&#10;Descrizione generata automaticamente">
            <a:extLst>
              <a:ext uri="{FF2B5EF4-FFF2-40B4-BE49-F238E27FC236}">
                <a16:creationId xmlns:a16="http://schemas.microsoft.com/office/drawing/2014/main" id="{79ECF9B8-2F0A-1A4B-8AEF-5B10B4429BE9}"/>
              </a:ext>
            </a:extLst>
          </p:cNvPr>
          <p:cNvPicPr>
            <a:picLocks noChangeAspect="1"/>
          </p:cNvPicPr>
          <p:nvPr/>
        </p:nvPicPr>
        <p:blipFill>
          <a:blip r:embed="rId2"/>
          <a:srcRect t="17598"/>
          <a:stretch/>
        </p:blipFill>
        <p:spPr>
          <a:xfrm>
            <a:off x="20" y="1282"/>
            <a:ext cx="12191980" cy="6856718"/>
          </a:xfrm>
          <a:prstGeom prst="rect">
            <a:avLst/>
          </a:prstGeom>
        </p:spPr>
      </p:pic>
    </p:spTree>
    <p:extLst>
      <p:ext uri="{BB962C8B-B14F-4D97-AF65-F5344CB8AC3E}">
        <p14:creationId xmlns:p14="http://schemas.microsoft.com/office/powerpoint/2010/main" val="1791433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xplosion 1 11">
            <a:extLst>
              <a:ext uri="{FF2B5EF4-FFF2-40B4-BE49-F238E27FC236}">
                <a16:creationId xmlns:a16="http://schemas.microsoft.com/office/drawing/2014/main" id="{84419088-19CE-3F41-AFFB-8DBBDCE40871}"/>
              </a:ext>
            </a:extLst>
          </p:cNvPr>
          <p:cNvSpPr/>
          <p:nvPr/>
        </p:nvSpPr>
        <p:spPr>
          <a:xfrm>
            <a:off x="5136109" y="2252170"/>
            <a:ext cx="1347187" cy="1244479"/>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venir Next" panose="020B0503020202020204" pitchFamily="34" charset="0"/>
            </a:endParaRPr>
          </a:p>
        </p:txBody>
      </p:sp>
      <p:sp>
        <p:nvSpPr>
          <p:cNvPr id="16" name="Rectangle 12">
            <a:extLst>
              <a:ext uri="{FF2B5EF4-FFF2-40B4-BE49-F238E27FC236}">
                <a16:creationId xmlns:a16="http://schemas.microsoft.com/office/drawing/2014/main" id="{779F5CB6-C4D1-594C-BB52-BA30F759F960}"/>
              </a:ext>
            </a:extLst>
          </p:cNvPr>
          <p:cNvSpPr/>
          <p:nvPr/>
        </p:nvSpPr>
        <p:spPr>
          <a:xfrm>
            <a:off x="626490" y="1097695"/>
            <a:ext cx="10759677" cy="830997"/>
          </a:xfrm>
          <a:prstGeom prst="rect">
            <a:avLst/>
          </a:prstGeom>
        </p:spPr>
        <p:txBody>
          <a:bodyPr wrap="none">
            <a:spAutoFit/>
          </a:bodyPr>
          <a:lstStyle/>
          <a:p>
            <a:r>
              <a:rPr lang="it-IT" sz="2400" dirty="0">
                <a:latin typeface="Helvetica" pitchFamily="2" charset="0"/>
                <a:cs typeface="Andalus" panose="02020603050405020304" pitchFamily="18" charset="-78"/>
              </a:rPr>
              <a:t>Una zanzara pesa 2 mg e vola a 2,4 km/h</a:t>
            </a:r>
            <a:r>
              <a:rPr lang="it-IT" sz="2400" dirty="0">
                <a:solidFill>
                  <a:srgbClr val="00B050"/>
                </a:solidFill>
                <a:latin typeface="Helvetica" pitchFamily="2" charset="0"/>
                <a:cs typeface="Andalus" panose="02020603050405020304" pitchFamily="18" charset="-78"/>
              </a:rPr>
              <a:t> </a:t>
            </a:r>
            <a:r>
              <a:rPr lang="it-IT" sz="2400" dirty="0">
                <a:latin typeface="Helvetica" pitchFamily="2" charset="0"/>
                <a:cs typeface="Andalus" panose="02020603050405020304" pitchFamily="18" charset="-78"/>
                <a:sym typeface="Wingdings" panose="05000000000000000000" pitchFamily="2" charset="2"/>
              </a:rPr>
              <a:t> la </a:t>
            </a:r>
            <a:r>
              <a:rPr lang="it-IT" sz="2400" dirty="0">
                <a:latin typeface="Helvetica" pitchFamily="2" charset="0"/>
                <a:cs typeface="Andalus" panose="02020603050405020304" pitchFamily="18" charset="-78"/>
              </a:rPr>
              <a:t>sua energia cinetica è</a:t>
            </a:r>
            <a:r>
              <a:rPr lang="it-IT" sz="2400" dirty="0">
                <a:solidFill>
                  <a:srgbClr val="00B050"/>
                </a:solidFill>
                <a:latin typeface="Helvetica" pitchFamily="2" charset="0"/>
                <a:cs typeface="Andalus" panose="02020603050405020304" pitchFamily="18" charset="-78"/>
              </a:rPr>
              <a:t> </a:t>
            </a:r>
            <a:r>
              <a:rPr lang="it-IT" sz="2400" dirty="0">
                <a:solidFill>
                  <a:srgbClr val="554B81"/>
                </a:solidFill>
                <a:latin typeface="Helvetica" pitchFamily="2" charset="0"/>
                <a:cs typeface="Andalus" panose="02020603050405020304" pitchFamily="18" charset="-78"/>
              </a:rPr>
              <a:t>3 TeV!</a:t>
            </a:r>
            <a:br>
              <a:rPr lang="it-IT" sz="2400" dirty="0">
                <a:solidFill>
                  <a:srgbClr val="554B81"/>
                </a:solidFill>
                <a:latin typeface="Helvetica" pitchFamily="2" charset="0"/>
                <a:cs typeface="Andalus" panose="02020603050405020304" pitchFamily="18" charset="-78"/>
              </a:rPr>
            </a:br>
            <a:r>
              <a:rPr lang="it-IT" sz="2400" dirty="0">
                <a:solidFill>
                  <a:srgbClr val="00B050"/>
                </a:solidFill>
                <a:latin typeface="Helvetica" pitchFamily="2" charset="0"/>
                <a:cs typeface="Andalus" panose="02020603050405020304" pitchFamily="18" charset="-78"/>
              </a:rPr>
              <a:t>						</a:t>
            </a:r>
            <a:r>
              <a:rPr lang="it-IT" sz="2400" dirty="0">
                <a:latin typeface="Helvetica" pitchFamily="2" charset="0"/>
                <a:cs typeface="Andalus" panose="02020603050405020304" pitchFamily="18" charset="-78"/>
              </a:rPr>
              <a:t>Molto simile a quella dei protoni di LHC</a:t>
            </a:r>
          </a:p>
        </p:txBody>
      </p:sp>
      <p:pic>
        <p:nvPicPr>
          <p:cNvPr id="31" name="Picture 2">
            <a:extLst>
              <a:ext uri="{FF2B5EF4-FFF2-40B4-BE49-F238E27FC236}">
                <a16:creationId xmlns:a16="http://schemas.microsoft.com/office/drawing/2014/main" id="{2170E0B4-6FB3-254F-B7DC-A2AFA7D35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4261" y="2637878"/>
            <a:ext cx="1073318" cy="521422"/>
          </a:xfrm>
          <a:prstGeom prst="rect">
            <a:avLst/>
          </a:prstGeom>
        </p:spPr>
      </p:pic>
      <p:pic>
        <p:nvPicPr>
          <p:cNvPr id="32" name="Picture 10">
            <a:extLst>
              <a:ext uri="{FF2B5EF4-FFF2-40B4-BE49-F238E27FC236}">
                <a16:creationId xmlns:a16="http://schemas.microsoft.com/office/drawing/2014/main" id="{5EFA5284-1375-1F49-97DC-E98D899DC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289" y="2631234"/>
            <a:ext cx="1086993" cy="528066"/>
          </a:xfrm>
          <a:prstGeom prst="rect">
            <a:avLst/>
          </a:prstGeom>
        </p:spPr>
      </p:pic>
      <p:sp>
        <p:nvSpPr>
          <p:cNvPr id="34" name="Rectangle 16">
            <a:extLst>
              <a:ext uri="{FF2B5EF4-FFF2-40B4-BE49-F238E27FC236}">
                <a16:creationId xmlns:a16="http://schemas.microsoft.com/office/drawing/2014/main" id="{34243572-F3D5-DA4D-8B44-E97840102E66}"/>
              </a:ext>
            </a:extLst>
          </p:cNvPr>
          <p:cNvSpPr/>
          <p:nvPr/>
        </p:nvSpPr>
        <p:spPr>
          <a:xfrm>
            <a:off x="626490" y="3861842"/>
            <a:ext cx="11187558" cy="2308324"/>
          </a:xfrm>
          <a:prstGeom prst="rect">
            <a:avLst/>
          </a:prstGeom>
        </p:spPr>
        <p:txBody>
          <a:bodyPr wrap="square">
            <a:spAutoFit/>
          </a:bodyPr>
          <a:lstStyle/>
          <a:p>
            <a:r>
              <a:rPr lang="it-IT" sz="2400" dirty="0">
                <a:latin typeface="Helvetica" pitchFamily="2" charset="0"/>
                <a:cs typeface="Andalus" panose="02020603050405020304" pitchFamily="18" charset="-78"/>
                <a:sym typeface="Wingdings" panose="05000000000000000000" pitchFamily="2" charset="2"/>
              </a:rPr>
              <a:t>❗️Non conta solo l’energia, ma in quanto spazio viene concentrata</a:t>
            </a:r>
          </a:p>
          <a:p>
            <a:r>
              <a:rPr lang="it-IT" sz="2400" dirty="0">
                <a:latin typeface="Helvetica" pitchFamily="2" charset="0"/>
                <a:cs typeface="Andalus" panose="02020603050405020304" pitchFamily="18" charset="-78"/>
                <a:sym typeface="Wingdings" panose="05000000000000000000" pitchFamily="2" charset="2"/>
              </a:rPr>
              <a:t>La zanzara occupa uno spazio 1 milione di milioni di volte quello del protone </a:t>
            </a:r>
          </a:p>
          <a:p>
            <a:r>
              <a:rPr lang="it-IT" sz="2400" dirty="0">
                <a:latin typeface="Helvetica" pitchFamily="2" charset="0"/>
                <a:cs typeface="Andalus" panose="02020603050405020304" pitchFamily="18" charset="-78"/>
                <a:sym typeface="Wingdings" panose="05000000000000000000" pitchFamily="2" charset="2"/>
              </a:rPr>
              <a:t>Densità di energia della zanzara: 10</a:t>
            </a:r>
            <a:r>
              <a:rPr lang="it-IT" sz="2400" baseline="30000" dirty="0">
                <a:latin typeface="Helvetica" pitchFamily="2" charset="0"/>
                <a:cs typeface="Andalus" panose="02020603050405020304" pitchFamily="18" charset="-78"/>
                <a:sym typeface="Wingdings" panose="05000000000000000000" pitchFamily="2" charset="2"/>
              </a:rPr>
              <a:t>41</a:t>
            </a:r>
            <a:r>
              <a:rPr lang="it-IT" sz="2400" dirty="0">
                <a:latin typeface="Helvetica" pitchFamily="2" charset="0"/>
                <a:cs typeface="Andalus" panose="02020603050405020304" pitchFamily="18" charset="-78"/>
                <a:sym typeface="Wingdings" panose="05000000000000000000" pitchFamily="2" charset="2"/>
              </a:rPr>
              <a:t> </a:t>
            </a:r>
            <a:r>
              <a:rPr lang="it-IT" sz="2400" dirty="0" err="1">
                <a:latin typeface="Helvetica" pitchFamily="2" charset="0"/>
                <a:cs typeface="Andalus" panose="02020603050405020304" pitchFamily="18" charset="-78"/>
                <a:sym typeface="Wingdings" panose="05000000000000000000" pitchFamily="2" charset="2"/>
              </a:rPr>
              <a:t>TeV</a:t>
            </a:r>
            <a:r>
              <a:rPr lang="it-IT" sz="2400" dirty="0">
                <a:latin typeface="Helvetica" pitchFamily="2" charset="0"/>
                <a:cs typeface="Andalus" panose="02020603050405020304" pitchFamily="18" charset="-78"/>
                <a:sym typeface="Wingdings" panose="05000000000000000000" pitchFamily="2" charset="2"/>
              </a:rPr>
              <a:t>/m</a:t>
            </a:r>
            <a:r>
              <a:rPr lang="it-IT" sz="2400" baseline="30000" dirty="0">
                <a:latin typeface="Helvetica" pitchFamily="2" charset="0"/>
                <a:cs typeface="Andalus" panose="02020603050405020304" pitchFamily="18" charset="-78"/>
                <a:sym typeface="Wingdings" panose="05000000000000000000" pitchFamily="2" charset="2"/>
              </a:rPr>
              <a:t>3</a:t>
            </a:r>
          </a:p>
          <a:p>
            <a:endParaRPr lang="it-IT" sz="2400" dirty="0">
              <a:latin typeface="Helvetica" pitchFamily="2" charset="0"/>
              <a:cs typeface="Andalus" panose="02020603050405020304" pitchFamily="18" charset="-78"/>
              <a:sym typeface="Wingdings" panose="05000000000000000000" pitchFamily="2" charset="2"/>
            </a:endParaRPr>
          </a:p>
          <a:p>
            <a:r>
              <a:rPr lang="it-IT" sz="2400" dirty="0">
                <a:latin typeface="Helvetica" pitchFamily="2" charset="0"/>
                <a:cs typeface="Andalus" panose="02020603050405020304" pitchFamily="18" charset="-78"/>
                <a:sym typeface="Wingdings" panose="05000000000000000000" pitchFamily="2" charset="2"/>
              </a:rPr>
              <a:t>Densità di energia dei protoni di LHC: 4,6 10</a:t>
            </a:r>
            <a:r>
              <a:rPr lang="it-IT" sz="2400" baseline="30000" dirty="0">
                <a:latin typeface="Helvetica" pitchFamily="2" charset="0"/>
                <a:cs typeface="Andalus" panose="02020603050405020304" pitchFamily="18" charset="-78"/>
                <a:sym typeface="Wingdings" panose="05000000000000000000" pitchFamily="2" charset="2"/>
              </a:rPr>
              <a:t>53</a:t>
            </a:r>
            <a:r>
              <a:rPr lang="it-IT" sz="2400" dirty="0">
                <a:latin typeface="Helvetica" pitchFamily="2" charset="0"/>
                <a:cs typeface="Andalus" panose="02020603050405020304" pitchFamily="18" charset="-78"/>
                <a:sym typeface="Wingdings" panose="05000000000000000000" pitchFamily="2" charset="2"/>
              </a:rPr>
              <a:t> </a:t>
            </a:r>
            <a:r>
              <a:rPr lang="it-IT" sz="2400" dirty="0" err="1">
                <a:latin typeface="Helvetica" pitchFamily="2" charset="0"/>
                <a:cs typeface="Andalus" panose="02020603050405020304" pitchFamily="18" charset="-78"/>
                <a:sym typeface="Wingdings" panose="05000000000000000000" pitchFamily="2" charset="2"/>
              </a:rPr>
              <a:t>TeV</a:t>
            </a:r>
            <a:r>
              <a:rPr lang="it-IT" sz="2400" dirty="0">
                <a:latin typeface="Helvetica" pitchFamily="2" charset="0"/>
                <a:cs typeface="Andalus" panose="02020603050405020304" pitchFamily="18" charset="-78"/>
                <a:sym typeface="Wingdings" panose="05000000000000000000" pitchFamily="2" charset="2"/>
              </a:rPr>
              <a:t>/m</a:t>
            </a:r>
            <a:r>
              <a:rPr lang="it-IT" sz="2400" baseline="30000" dirty="0">
                <a:latin typeface="Helvetica" pitchFamily="2" charset="0"/>
                <a:cs typeface="Andalus" panose="02020603050405020304" pitchFamily="18" charset="-78"/>
                <a:sym typeface="Wingdings" panose="05000000000000000000" pitchFamily="2" charset="2"/>
              </a:rPr>
              <a:t>3 </a:t>
            </a:r>
          </a:p>
          <a:p>
            <a:r>
              <a:rPr lang="it-IT" sz="2400" dirty="0">
                <a:latin typeface="Helvetica" pitchFamily="2" charset="0"/>
                <a:cs typeface="Andalus" panose="02020603050405020304" pitchFamily="18" charset="-78"/>
                <a:sym typeface="Wingdings" panose="05000000000000000000" pitchFamily="2" charset="2"/>
              </a:rPr>
              <a:t>Solo con alte densità di energia è possibile produrre </a:t>
            </a:r>
            <a:r>
              <a:rPr lang="it-IT" sz="2400" dirty="0">
                <a:solidFill>
                  <a:srgbClr val="554B81"/>
                </a:solidFill>
                <a:latin typeface="Helvetica" pitchFamily="2" charset="0"/>
                <a:sym typeface="Wingdings" panose="05000000000000000000" pitchFamily="2" charset="2"/>
              </a:rPr>
              <a:t>nuove particelle</a:t>
            </a:r>
            <a:r>
              <a:rPr lang="it-IT" sz="2400" dirty="0">
                <a:latin typeface="Helvetica" pitchFamily="2" charset="0"/>
                <a:cs typeface="Andalus" panose="02020603050405020304" pitchFamily="18" charset="-78"/>
                <a:sym typeface="Wingdings" panose="05000000000000000000" pitchFamily="2" charset="2"/>
              </a:rPr>
              <a:t>. </a:t>
            </a:r>
            <a:endParaRPr lang="it-IT" sz="2400" baseline="30000" dirty="0">
              <a:latin typeface="Helvetica" pitchFamily="2" charset="0"/>
            </a:endParaRPr>
          </a:p>
        </p:txBody>
      </p:sp>
      <p:pic>
        <p:nvPicPr>
          <p:cNvPr id="35" name="Picture 26">
            <a:extLst>
              <a:ext uri="{FF2B5EF4-FFF2-40B4-BE49-F238E27FC236}">
                <a16:creationId xmlns:a16="http://schemas.microsoft.com/office/drawing/2014/main" id="{F99287D7-B89D-C74C-BDA9-DDC92E35D5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119" y="2891714"/>
            <a:ext cx="626884" cy="593890"/>
          </a:xfrm>
          <a:prstGeom prst="rect">
            <a:avLst/>
          </a:prstGeom>
        </p:spPr>
      </p:pic>
      <p:sp>
        <p:nvSpPr>
          <p:cNvPr id="18" name="CasellaDiTesto 17">
            <a:extLst>
              <a:ext uri="{FF2B5EF4-FFF2-40B4-BE49-F238E27FC236}">
                <a16:creationId xmlns:a16="http://schemas.microsoft.com/office/drawing/2014/main" id="{45F1477E-264C-BE47-9509-8EBF1DDB0E8F}"/>
              </a:ext>
            </a:extLst>
          </p:cNvPr>
          <p:cNvSpPr txBox="1"/>
          <p:nvPr/>
        </p:nvSpPr>
        <p:spPr>
          <a:xfrm>
            <a:off x="3839845" y="362842"/>
            <a:ext cx="4453848" cy="707886"/>
          </a:xfrm>
          <a:prstGeom prst="rect">
            <a:avLst/>
          </a:prstGeom>
          <a:noFill/>
        </p:spPr>
        <p:txBody>
          <a:bodyPr wrap="none" rtlCol="0">
            <a:spAutoFit/>
          </a:bodyPr>
          <a:lstStyle/>
          <a:p>
            <a:r>
              <a:rPr lang="it-IT" sz="4000" dirty="0">
                <a:solidFill>
                  <a:srgbClr val="554B81"/>
                </a:solidFill>
                <a:latin typeface="Helvetica" pitchFamily="2" charset="0"/>
              </a:rPr>
              <a:t>Densità di energia</a:t>
            </a:r>
          </a:p>
        </p:txBody>
      </p:sp>
    </p:spTree>
    <p:extLst>
      <p:ext uri="{BB962C8B-B14F-4D97-AF65-F5344CB8AC3E}">
        <p14:creationId xmlns:p14="http://schemas.microsoft.com/office/powerpoint/2010/main" val="179217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1">
            <a:extLst>
              <a:ext uri="{FF2B5EF4-FFF2-40B4-BE49-F238E27FC236}">
                <a16:creationId xmlns:a16="http://schemas.microsoft.com/office/drawing/2014/main" id="{1F3CCA7A-EA61-BC40-802E-85B9B15EE9E9}"/>
              </a:ext>
            </a:extLst>
          </p:cNvPr>
          <p:cNvSpPr/>
          <p:nvPr/>
        </p:nvSpPr>
        <p:spPr>
          <a:xfrm>
            <a:off x="321821" y="425747"/>
            <a:ext cx="1645002" cy="523220"/>
          </a:xfrm>
          <a:prstGeom prst="rect">
            <a:avLst/>
          </a:prstGeom>
        </p:spPr>
        <p:txBody>
          <a:bodyPr wrap="none">
            <a:spAutoFit/>
          </a:bodyPr>
          <a:lstStyle/>
          <a:p>
            <a:r>
              <a:rPr lang="it-IT" sz="2800" dirty="0">
                <a:solidFill>
                  <a:srgbClr val="554B81"/>
                </a:solidFill>
                <a:latin typeface="Helvetica" pitchFamily="2" charset="0"/>
                <a:cs typeface="Andalus" panose="02020603050405020304" pitchFamily="18" charset="-78"/>
                <a:sym typeface="Wingdings" panose="05000000000000000000" pitchFamily="2" charset="2"/>
              </a:rPr>
              <a:t>Incidente</a:t>
            </a:r>
            <a:endParaRPr lang="it-IT" sz="2800" dirty="0">
              <a:solidFill>
                <a:srgbClr val="554B81"/>
              </a:solidFill>
              <a:latin typeface="Helvetica" pitchFamily="2" charset="0"/>
            </a:endParaRPr>
          </a:p>
        </p:txBody>
      </p:sp>
      <p:sp>
        <p:nvSpPr>
          <p:cNvPr id="24" name="Rectangle 26">
            <a:extLst>
              <a:ext uri="{FF2B5EF4-FFF2-40B4-BE49-F238E27FC236}">
                <a16:creationId xmlns:a16="http://schemas.microsoft.com/office/drawing/2014/main" id="{92DAE9D5-C9A4-5C42-B45E-0F464148087E}"/>
              </a:ext>
            </a:extLst>
          </p:cNvPr>
          <p:cNvSpPr/>
          <p:nvPr/>
        </p:nvSpPr>
        <p:spPr>
          <a:xfrm>
            <a:off x="321821" y="4965811"/>
            <a:ext cx="5554723" cy="1569660"/>
          </a:xfrm>
          <a:prstGeom prst="rect">
            <a:avLst/>
          </a:prstGeom>
        </p:spPr>
        <p:txBody>
          <a:bodyPr wrap="square">
            <a:spAutoFit/>
          </a:bodyPr>
          <a:lstStyle/>
          <a:p>
            <a:r>
              <a:rPr lang="it-IT" sz="2400" dirty="0">
                <a:latin typeface="Helvetica" pitchFamily="2" charset="0"/>
                <a:cs typeface="Andalus" panose="02020603050405020304" pitchFamily="18" charset="-78"/>
              </a:rPr>
              <a:t>Gli oggetti si distruggono nell’urto, ma l’unione dei pezzi rimasti continua a dare le automobili originarie.</a:t>
            </a:r>
            <a:br>
              <a:rPr lang="it-IT" sz="2400" dirty="0">
                <a:latin typeface="Helvetica" pitchFamily="2" charset="0"/>
                <a:cs typeface="Andalus" panose="02020603050405020304" pitchFamily="18" charset="-78"/>
              </a:rPr>
            </a:br>
            <a:r>
              <a:rPr lang="it-IT" sz="2400" dirty="0">
                <a:latin typeface="Helvetica" pitchFamily="2" charset="0"/>
                <a:cs typeface="Andalus" panose="02020603050405020304" pitchFamily="18" charset="-78"/>
              </a:rPr>
              <a:t>In realtà </a:t>
            </a:r>
            <a:r>
              <a:rPr lang="it-IT" sz="2400" dirty="0">
                <a:solidFill>
                  <a:srgbClr val="554B81"/>
                </a:solidFill>
                <a:latin typeface="Helvetica" pitchFamily="2" charset="0"/>
                <a:cs typeface="Andalus" panose="02020603050405020304" pitchFamily="18" charset="-78"/>
              </a:rPr>
              <a:t>nulla viene modificato</a:t>
            </a:r>
            <a:endParaRPr lang="it-IT" sz="2400" dirty="0">
              <a:latin typeface="Helvetica" pitchFamily="2" charset="0"/>
              <a:cs typeface="Andalus" panose="02020603050405020304" pitchFamily="18" charset="-78"/>
            </a:endParaRPr>
          </a:p>
        </p:txBody>
      </p:sp>
      <p:sp>
        <p:nvSpPr>
          <p:cNvPr id="25" name="Rectangle 27">
            <a:extLst>
              <a:ext uri="{FF2B5EF4-FFF2-40B4-BE49-F238E27FC236}">
                <a16:creationId xmlns:a16="http://schemas.microsoft.com/office/drawing/2014/main" id="{2664B695-45D4-0641-AB81-E853351CEC0C}"/>
              </a:ext>
            </a:extLst>
          </p:cNvPr>
          <p:cNvSpPr/>
          <p:nvPr/>
        </p:nvSpPr>
        <p:spPr>
          <a:xfrm>
            <a:off x="321821" y="981968"/>
            <a:ext cx="5371844" cy="1200329"/>
          </a:xfrm>
          <a:prstGeom prst="rect">
            <a:avLst/>
          </a:prstGeom>
        </p:spPr>
        <p:txBody>
          <a:bodyPr wrap="square">
            <a:spAutoFit/>
          </a:bodyPr>
          <a:lstStyle/>
          <a:p>
            <a:r>
              <a:rPr lang="it-IT" sz="2400" dirty="0">
                <a:latin typeface="Helvetica" pitchFamily="2" charset="0"/>
                <a:cs typeface="Andalus" panose="02020603050405020304" pitchFamily="18" charset="-78"/>
                <a:sym typeface="Wingdings" panose="05000000000000000000" pitchFamily="2" charset="2"/>
              </a:rPr>
              <a:t>Densità di energia di un’automobile (1500 kg) a 80 km/h: </a:t>
            </a:r>
          </a:p>
          <a:p>
            <a:r>
              <a:rPr lang="it-IT" sz="2400" dirty="0">
                <a:latin typeface="Helvetica" pitchFamily="2" charset="0"/>
                <a:cs typeface="Andalus" panose="02020603050405020304" pitchFamily="18" charset="-78"/>
                <a:sym typeface="Wingdings" panose="05000000000000000000" pitchFamily="2" charset="2"/>
              </a:rPr>
              <a:t>circa 7500 J/m</a:t>
            </a:r>
            <a:r>
              <a:rPr lang="it-IT" sz="2400" baseline="30000" dirty="0">
                <a:latin typeface="Helvetica" pitchFamily="2" charset="0"/>
                <a:cs typeface="Andalus" panose="02020603050405020304" pitchFamily="18" charset="-78"/>
                <a:sym typeface="Wingdings" panose="05000000000000000000" pitchFamily="2" charset="2"/>
              </a:rPr>
              <a:t>3</a:t>
            </a:r>
            <a:r>
              <a:rPr lang="it-IT" sz="2400" dirty="0">
                <a:latin typeface="Helvetica" pitchFamily="2" charset="0"/>
                <a:cs typeface="Andalus" panose="02020603050405020304" pitchFamily="18" charset="-78"/>
                <a:sym typeface="Wingdings" panose="05000000000000000000" pitchFamily="2" charset="2"/>
              </a:rPr>
              <a:t> = 2,9 10</a:t>
            </a:r>
            <a:r>
              <a:rPr lang="it-IT" sz="2400" baseline="30000" dirty="0">
                <a:latin typeface="Helvetica" pitchFamily="2" charset="0"/>
                <a:cs typeface="Andalus" panose="02020603050405020304" pitchFamily="18" charset="-78"/>
                <a:sym typeface="Wingdings" panose="05000000000000000000" pitchFamily="2" charset="2"/>
              </a:rPr>
              <a:t>10</a:t>
            </a:r>
            <a:r>
              <a:rPr lang="it-IT" sz="2400" dirty="0">
                <a:latin typeface="Helvetica" pitchFamily="2" charset="0"/>
                <a:cs typeface="Andalus" panose="02020603050405020304" pitchFamily="18" charset="-78"/>
                <a:sym typeface="Wingdings" panose="05000000000000000000" pitchFamily="2" charset="2"/>
              </a:rPr>
              <a:t> TeV/m</a:t>
            </a:r>
            <a:r>
              <a:rPr lang="it-IT" sz="2400" baseline="30000" dirty="0">
                <a:latin typeface="Helvetica" pitchFamily="2" charset="0"/>
                <a:cs typeface="Andalus" panose="02020603050405020304" pitchFamily="18" charset="-78"/>
                <a:sym typeface="Wingdings" panose="05000000000000000000" pitchFamily="2" charset="2"/>
              </a:rPr>
              <a:t>3</a:t>
            </a:r>
            <a:r>
              <a:rPr lang="it-IT" sz="2400" dirty="0">
                <a:latin typeface="Helvetica" pitchFamily="2" charset="0"/>
                <a:cs typeface="Andalus" panose="02020603050405020304" pitchFamily="18" charset="-78"/>
                <a:sym typeface="Wingdings" panose="05000000000000000000" pitchFamily="2" charset="2"/>
              </a:rPr>
              <a:t> </a:t>
            </a:r>
            <a:endParaRPr lang="it-IT" sz="2400" dirty="0">
              <a:latin typeface="Helvetica" pitchFamily="2" charset="0"/>
            </a:endParaRPr>
          </a:p>
        </p:txBody>
      </p:sp>
      <p:pic>
        <p:nvPicPr>
          <p:cNvPr id="26" name="Picture 9">
            <a:extLst>
              <a:ext uri="{FF2B5EF4-FFF2-40B4-BE49-F238E27FC236}">
                <a16:creationId xmlns:a16="http://schemas.microsoft.com/office/drawing/2014/main" id="{81E9153B-E75B-FF4D-AE1A-1A7B93E96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3511" y="2546837"/>
            <a:ext cx="2242815" cy="1377779"/>
          </a:xfrm>
          <a:prstGeom prst="rect">
            <a:avLst/>
          </a:prstGeom>
        </p:spPr>
      </p:pic>
      <p:pic>
        <p:nvPicPr>
          <p:cNvPr id="15" name="Picture 10">
            <a:extLst>
              <a:ext uri="{FF2B5EF4-FFF2-40B4-BE49-F238E27FC236}">
                <a16:creationId xmlns:a16="http://schemas.microsoft.com/office/drawing/2014/main" id="{66603EDB-17C1-8743-8330-6C6D6CE7F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074" y="1980414"/>
            <a:ext cx="3901939" cy="2197886"/>
          </a:xfrm>
          <a:prstGeom prst="rect">
            <a:avLst/>
          </a:prstGeom>
        </p:spPr>
      </p:pic>
      <p:sp>
        <p:nvSpPr>
          <p:cNvPr id="16" name="Rectangle 30">
            <a:extLst>
              <a:ext uri="{FF2B5EF4-FFF2-40B4-BE49-F238E27FC236}">
                <a16:creationId xmlns:a16="http://schemas.microsoft.com/office/drawing/2014/main" id="{2F067CFF-035D-9D4F-87AF-6C77F2ABD50E}"/>
              </a:ext>
            </a:extLst>
          </p:cNvPr>
          <p:cNvSpPr/>
          <p:nvPr/>
        </p:nvSpPr>
        <p:spPr>
          <a:xfrm>
            <a:off x="6648535" y="4965811"/>
            <a:ext cx="5208946" cy="1569660"/>
          </a:xfrm>
          <a:prstGeom prst="rect">
            <a:avLst/>
          </a:prstGeom>
        </p:spPr>
        <p:txBody>
          <a:bodyPr wrap="square">
            <a:spAutoFit/>
          </a:bodyPr>
          <a:lstStyle/>
          <a:p>
            <a:r>
              <a:rPr lang="it-IT" sz="2400" dirty="0">
                <a:latin typeface="Helvetica" pitchFamily="2" charset="0"/>
                <a:cs typeface="Andalus" panose="02020603050405020304" pitchFamily="18" charset="-78"/>
              </a:rPr>
              <a:t>Prima e dopo l’urto </a:t>
            </a:r>
            <a:r>
              <a:rPr lang="it-IT" sz="2400" dirty="0">
                <a:solidFill>
                  <a:srgbClr val="554B81"/>
                </a:solidFill>
                <a:latin typeface="Helvetica" pitchFamily="2" charset="0"/>
                <a:cs typeface="Andalus" panose="02020603050405020304" pitchFamily="18" charset="-78"/>
              </a:rPr>
              <a:t>cambia l’identità </a:t>
            </a:r>
            <a:r>
              <a:rPr lang="it-IT" sz="2400" dirty="0">
                <a:latin typeface="Helvetica" pitchFamily="2" charset="0"/>
                <a:cs typeface="Andalus" panose="02020603050405020304" pitchFamily="18" charset="-78"/>
              </a:rPr>
              <a:t>delle particelle: quelle prodotte possono essere molto diverse da quelle che si scontrano!</a:t>
            </a:r>
            <a:endParaRPr lang="it-IT" sz="2400" i="1" dirty="0">
              <a:latin typeface="Helvetica" pitchFamily="2" charset="0"/>
              <a:cs typeface="Andalus" panose="02020603050405020304" pitchFamily="18" charset="-78"/>
            </a:endParaRPr>
          </a:p>
        </p:txBody>
      </p:sp>
      <p:sp>
        <p:nvSpPr>
          <p:cNvPr id="17" name="Rectangle 11">
            <a:extLst>
              <a:ext uri="{FF2B5EF4-FFF2-40B4-BE49-F238E27FC236}">
                <a16:creationId xmlns:a16="http://schemas.microsoft.com/office/drawing/2014/main" id="{2206E11B-C2E6-B648-B544-44BFC5B9F581}"/>
              </a:ext>
            </a:extLst>
          </p:cNvPr>
          <p:cNvSpPr/>
          <p:nvPr/>
        </p:nvSpPr>
        <p:spPr>
          <a:xfrm>
            <a:off x="6407570" y="4231741"/>
            <a:ext cx="5208946" cy="647806"/>
          </a:xfrm>
          <a:prstGeom prst="rect">
            <a:avLst/>
          </a:prstGeom>
        </p:spPr>
        <p:txBody>
          <a:bodyPr wrap="square">
            <a:spAutoFit/>
          </a:bodyPr>
          <a:lstStyle/>
          <a:p>
            <a:pPr algn="ctr">
              <a:lnSpc>
                <a:spcPct val="90000"/>
              </a:lnSpc>
            </a:pPr>
            <a:r>
              <a:rPr lang="it-IT" sz="2000" dirty="0">
                <a:latin typeface="Helvetica" pitchFamily="2" charset="0"/>
                <a:cs typeface="Andalus" panose="02020603050405020304" pitchFamily="18" charset="-78"/>
              </a:rPr>
              <a:t>Scontro di due protoni di 7 TeV con produzione di oltre 100 particelle cariche.</a:t>
            </a:r>
          </a:p>
        </p:txBody>
      </p:sp>
      <p:sp>
        <p:nvSpPr>
          <p:cNvPr id="27" name="Rectangle 21">
            <a:extLst>
              <a:ext uri="{FF2B5EF4-FFF2-40B4-BE49-F238E27FC236}">
                <a16:creationId xmlns:a16="http://schemas.microsoft.com/office/drawing/2014/main" id="{70BBAF6C-9DBF-E145-97C6-FC0C346D2CBF}"/>
              </a:ext>
            </a:extLst>
          </p:cNvPr>
          <p:cNvSpPr/>
          <p:nvPr/>
        </p:nvSpPr>
        <p:spPr>
          <a:xfrm>
            <a:off x="6648535" y="425747"/>
            <a:ext cx="2547492" cy="523220"/>
          </a:xfrm>
          <a:prstGeom prst="rect">
            <a:avLst/>
          </a:prstGeom>
        </p:spPr>
        <p:txBody>
          <a:bodyPr wrap="none">
            <a:spAutoFit/>
          </a:bodyPr>
          <a:lstStyle/>
          <a:p>
            <a:r>
              <a:rPr lang="it-IT" sz="2800" dirty="0">
                <a:solidFill>
                  <a:srgbClr val="554B81"/>
                </a:solidFill>
                <a:latin typeface="Helvetica" pitchFamily="2" charset="0"/>
                <a:cs typeface="Andalus" panose="02020603050405020304" pitchFamily="18" charset="-78"/>
                <a:sym typeface="Wingdings" panose="05000000000000000000" pitchFamily="2" charset="2"/>
              </a:rPr>
              <a:t>Protoni di LHC</a:t>
            </a:r>
            <a:endParaRPr lang="it-IT" sz="2800" dirty="0">
              <a:solidFill>
                <a:srgbClr val="554B81"/>
              </a:solidFill>
              <a:latin typeface="Helvetica" pitchFamily="2" charset="0"/>
            </a:endParaRPr>
          </a:p>
        </p:txBody>
      </p:sp>
      <p:sp>
        <p:nvSpPr>
          <p:cNvPr id="10" name="Rectangle 27">
            <a:extLst>
              <a:ext uri="{FF2B5EF4-FFF2-40B4-BE49-F238E27FC236}">
                <a16:creationId xmlns:a16="http://schemas.microsoft.com/office/drawing/2014/main" id="{C207D31E-90E2-6747-8D01-70A4F177D0A1}"/>
              </a:ext>
            </a:extLst>
          </p:cNvPr>
          <p:cNvSpPr/>
          <p:nvPr/>
        </p:nvSpPr>
        <p:spPr>
          <a:xfrm>
            <a:off x="6648535" y="948967"/>
            <a:ext cx="5371844" cy="830997"/>
          </a:xfrm>
          <a:prstGeom prst="rect">
            <a:avLst/>
          </a:prstGeom>
        </p:spPr>
        <p:txBody>
          <a:bodyPr wrap="square">
            <a:spAutoFit/>
          </a:bodyPr>
          <a:lstStyle/>
          <a:p>
            <a:r>
              <a:rPr lang="it-IT" sz="2400" dirty="0">
                <a:latin typeface="Helvetica" pitchFamily="2" charset="0"/>
                <a:cs typeface="Andalus" panose="02020603050405020304" pitchFamily="18" charset="-78"/>
                <a:sym typeface="Wingdings" panose="05000000000000000000" pitchFamily="2" charset="2"/>
              </a:rPr>
              <a:t>Densità di energia: </a:t>
            </a:r>
          </a:p>
          <a:p>
            <a:r>
              <a:rPr lang="it-IT" sz="2400" dirty="0">
                <a:latin typeface="Helvetica" pitchFamily="2" charset="0"/>
                <a:cs typeface="Andalus" panose="02020603050405020304" pitchFamily="18" charset="-78"/>
                <a:sym typeface="Wingdings" panose="05000000000000000000" pitchFamily="2" charset="2"/>
              </a:rPr>
              <a:t>circa 4,6 10</a:t>
            </a:r>
            <a:r>
              <a:rPr lang="it-IT" sz="2400" baseline="30000" dirty="0">
                <a:latin typeface="Helvetica" pitchFamily="2" charset="0"/>
                <a:cs typeface="Andalus" panose="02020603050405020304" pitchFamily="18" charset="-78"/>
                <a:sym typeface="Wingdings" panose="05000000000000000000" pitchFamily="2" charset="2"/>
              </a:rPr>
              <a:t>53</a:t>
            </a:r>
            <a:r>
              <a:rPr lang="it-IT" sz="2400" dirty="0">
                <a:latin typeface="Helvetica" pitchFamily="2" charset="0"/>
                <a:cs typeface="Andalus" panose="02020603050405020304" pitchFamily="18" charset="-78"/>
                <a:sym typeface="Wingdings" panose="05000000000000000000" pitchFamily="2" charset="2"/>
              </a:rPr>
              <a:t> TeV/m</a:t>
            </a:r>
            <a:r>
              <a:rPr lang="it-IT" sz="2400" baseline="30000" dirty="0">
                <a:latin typeface="Helvetica" pitchFamily="2" charset="0"/>
                <a:cs typeface="Andalus" panose="02020603050405020304" pitchFamily="18" charset="-78"/>
                <a:sym typeface="Wingdings" panose="05000000000000000000" pitchFamily="2" charset="2"/>
              </a:rPr>
              <a:t>3</a:t>
            </a:r>
            <a:r>
              <a:rPr lang="it-IT" sz="2400" dirty="0">
                <a:latin typeface="Helvetica" pitchFamily="2" charset="0"/>
                <a:cs typeface="Andalus" panose="02020603050405020304" pitchFamily="18" charset="-78"/>
                <a:sym typeface="Wingdings" panose="05000000000000000000" pitchFamily="2" charset="2"/>
              </a:rPr>
              <a:t> </a:t>
            </a:r>
            <a:endParaRPr lang="it-IT" sz="2400" dirty="0">
              <a:latin typeface="Helvetica" pitchFamily="2" charset="0"/>
            </a:endParaRPr>
          </a:p>
        </p:txBody>
      </p:sp>
    </p:spTree>
    <p:extLst>
      <p:ext uri="{BB962C8B-B14F-4D97-AF65-F5344CB8AC3E}">
        <p14:creationId xmlns:p14="http://schemas.microsoft.com/office/powerpoint/2010/main" val="145241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16" grpId="0"/>
      <p:bldP spid="17" grpId="0"/>
      <p:bldP spid="2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4503194" y="441800"/>
            <a:ext cx="2581156" cy="707886"/>
          </a:xfrm>
          <a:prstGeom prst="rect">
            <a:avLst/>
          </a:prstGeom>
          <a:noFill/>
        </p:spPr>
        <p:txBody>
          <a:bodyPr wrap="none" rtlCol="0">
            <a:spAutoFit/>
          </a:bodyPr>
          <a:lstStyle/>
          <a:p>
            <a:r>
              <a:rPr lang="it-IT" sz="4000" dirty="0">
                <a:solidFill>
                  <a:srgbClr val="554B81"/>
                </a:solidFill>
                <a:latin typeface="Helvetica" pitchFamily="2" charset="0"/>
              </a:rPr>
              <a:t>Ingredienti</a:t>
            </a:r>
          </a:p>
        </p:txBody>
      </p:sp>
      <p:sp>
        <p:nvSpPr>
          <p:cNvPr id="9" name="Rettangolo 8">
            <a:extLst>
              <a:ext uri="{FF2B5EF4-FFF2-40B4-BE49-F238E27FC236}">
                <a16:creationId xmlns:a16="http://schemas.microsoft.com/office/drawing/2014/main" id="{6BAF9695-80AA-E148-A0A0-D0FD0E9F1598}"/>
              </a:ext>
            </a:extLst>
          </p:cNvPr>
          <p:cNvSpPr/>
          <p:nvPr/>
        </p:nvSpPr>
        <p:spPr>
          <a:xfrm>
            <a:off x="1147293" y="1237308"/>
            <a:ext cx="9824389" cy="461665"/>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spcBef>
                <a:spcPts val="0"/>
              </a:spcBef>
              <a:spcAft>
                <a:spcPts val="0"/>
              </a:spcAft>
              <a:buClrTx/>
              <a:buSzTx/>
              <a:tabLst/>
              <a:defRPr/>
            </a:pPr>
            <a:r>
              <a:rPr kumimoji="0" lang="it-IT" sz="2400" i="0" u="none" strike="noStrike" kern="1200" cap="none" spc="0" normalizeH="0" baseline="0" noProof="0" dirty="0">
                <a:ln>
                  <a:noFill/>
                </a:ln>
                <a:effectLst/>
                <a:uLnTx/>
                <a:uFillTx/>
                <a:latin typeface="Helvetica" pitchFamily="2" charset="0"/>
              </a:rPr>
              <a:t>1. campi magnetici per mantenere le particelle in un’orbita circolare</a:t>
            </a:r>
          </a:p>
        </p:txBody>
      </p:sp>
      <p:sp>
        <p:nvSpPr>
          <p:cNvPr id="3" name="Rettangolo 2">
            <a:extLst>
              <a:ext uri="{FF2B5EF4-FFF2-40B4-BE49-F238E27FC236}">
                <a16:creationId xmlns:a16="http://schemas.microsoft.com/office/drawing/2014/main" id="{CC642B25-8438-864B-A7DC-7E85E2A0F6BB}"/>
              </a:ext>
            </a:extLst>
          </p:cNvPr>
          <p:cNvSpPr/>
          <p:nvPr/>
        </p:nvSpPr>
        <p:spPr>
          <a:xfrm>
            <a:off x="1147293" y="2712891"/>
            <a:ext cx="6293454" cy="461665"/>
          </a:xfrm>
          <a:prstGeom prst="rect">
            <a:avLst/>
          </a:prstGeom>
        </p:spPr>
        <p:txBody>
          <a:bodyPr wrap="none">
            <a:spAutoFit/>
          </a:bodyPr>
          <a:lstStyle/>
          <a:p>
            <a:pPr lvl="0" defTabSz="914400">
              <a:defRPr/>
            </a:pPr>
            <a:r>
              <a:rPr lang="it-IT" sz="2400" dirty="0">
                <a:latin typeface="Helvetica" pitchFamily="2" charset="0"/>
              </a:rPr>
              <a:t>2. campi elettrici per accelerare le particelle</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F09EDEBA-478A-4344-9549-C91481169FBF}"/>
                  </a:ext>
                </a:extLst>
              </p:cNvPr>
              <p:cNvSpPr txBox="1"/>
              <p:nvPr/>
            </p:nvSpPr>
            <p:spPr>
              <a:xfrm>
                <a:off x="4503194" y="1703238"/>
                <a:ext cx="3221459" cy="707886"/>
              </a:xfrm>
              <a:prstGeom prst="rect">
                <a:avLst/>
              </a:prstGeom>
              <a:noFill/>
            </p:spPr>
            <p:txBody>
              <a:bodyPr wrap="none" rtlCol="0">
                <a:spAutoFit/>
              </a:bodyPr>
              <a:lstStyle/>
              <a:p>
                <a14:m>
                  <m:oMath xmlns:m="http://schemas.openxmlformats.org/officeDocument/2006/math">
                    <m:r>
                      <a:rPr lang="it-IT" sz="4000" b="1" i="1" smtClean="0">
                        <a:solidFill>
                          <a:srgbClr val="554B81"/>
                        </a:solidFill>
                        <a:latin typeface="Cambria Math" panose="02040503050406030204" pitchFamily="18" charset="0"/>
                      </a:rPr>
                      <m:t>𝑭</m:t>
                    </m:r>
                    <m:r>
                      <a:rPr lang="it-IT" sz="4000" b="0" i="1" smtClean="0">
                        <a:solidFill>
                          <a:srgbClr val="554B81"/>
                        </a:solidFill>
                        <a:latin typeface="Cambria Math" panose="02040503050406030204" pitchFamily="18" charset="0"/>
                      </a:rPr>
                      <m:t>=</m:t>
                    </m:r>
                    <m:r>
                      <a:rPr lang="it-IT" sz="4000" b="0" i="1" smtClean="0">
                        <a:solidFill>
                          <a:srgbClr val="554B81"/>
                        </a:solidFill>
                        <a:latin typeface="Cambria Math" panose="02040503050406030204" pitchFamily="18" charset="0"/>
                      </a:rPr>
                      <m:t>𝑞</m:t>
                    </m:r>
                    <m:r>
                      <a:rPr lang="it-IT" sz="4000" b="0" i="1" smtClean="0">
                        <a:solidFill>
                          <a:srgbClr val="554B81"/>
                        </a:solidFill>
                        <a:latin typeface="Cambria Math" panose="02040503050406030204" pitchFamily="18" charset="0"/>
                      </a:rPr>
                      <m:t> (</m:t>
                    </m:r>
                    <m:r>
                      <a:rPr lang="it-IT" sz="4000" b="1" i="1" smtClean="0">
                        <a:solidFill>
                          <a:srgbClr val="554B81"/>
                        </a:solidFill>
                        <a:latin typeface="Cambria Math" panose="02040503050406030204" pitchFamily="18" charset="0"/>
                      </a:rPr>
                      <m:t>𝒗</m:t>
                    </m:r>
                    <m:r>
                      <a:rPr lang="it-IT" sz="4000" b="0" i="1" smtClean="0">
                        <a:solidFill>
                          <a:srgbClr val="554B81"/>
                        </a:solidFill>
                        <a:latin typeface="Cambria Math" panose="02040503050406030204" pitchFamily="18" charset="0"/>
                      </a:rPr>
                      <m:t> </m:t>
                    </m:r>
                    <m:r>
                      <a:rPr lang="it-IT" sz="4000" b="0" i="1" smtClean="0">
                        <a:solidFill>
                          <a:srgbClr val="554B81"/>
                        </a:solidFill>
                        <a:latin typeface="Cambria Math" panose="02040503050406030204" pitchFamily="18" charset="0"/>
                        <a:ea typeface="Cambria Math" panose="02040503050406030204" pitchFamily="18" charset="0"/>
                      </a:rPr>
                      <m:t>× </m:t>
                    </m:r>
                    <m:r>
                      <a:rPr lang="it-IT" sz="4000" b="1" i="1" smtClean="0">
                        <a:solidFill>
                          <a:srgbClr val="554B81"/>
                        </a:solidFill>
                        <a:latin typeface="Cambria Math" panose="02040503050406030204" pitchFamily="18" charset="0"/>
                      </a:rPr>
                      <m:t>𝑩</m:t>
                    </m:r>
                  </m:oMath>
                </a14:m>
                <a:r>
                  <a:rPr lang="it-IT" sz="4000" dirty="0">
                    <a:solidFill>
                      <a:srgbClr val="554B81"/>
                    </a:solidFill>
                  </a:rPr>
                  <a:t>)</a:t>
                </a:r>
              </a:p>
            </p:txBody>
          </p:sp>
        </mc:Choice>
        <mc:Fallback xmlns="">
          <p:sp>
            <p:nvSpPr>
              <p:cNvPr id="5" name="CasellaDiTesto 4">
                <a:extLst>
                  <a:ext uri="{FF2B5EF4-FFF2-40B4-BE49-F238E27FC236}">
                    <a16:creationId xmlns:a16="http://schemas.microsoft.com/office/drawing/2014/main" id="{F09EDEBA-478A-4344-9549-C91481169FBF}"/>
                  </a:ext>
                </a:extLst>
              </p:cNvPr>
              <p:cNvSpPr txBox="1">
                <a:spLocks noRot="1" noChangeAspect="1" noMove="1" noResize="1" noEditPoints="1" noAdjustHandles="1" noChangeArrowheads="1" noChangeShapeType="1" noTextEdit="1"/>
              </p:cNvSpPr>
              <p:nvPr/>
            </p:nvSpPr>
            <p:spPr>
              <a:xfrm>
                <a:off x="4503194" y="1703238"/>
                <a:ext cx="3221459" cy="707886"/>
              </a:xfrm>
              <a:prstGeom prst="rect">
                <a:avLst/>
              </a:prstGeom>
              <a:blipFill>
                <a:blip r:embed="rId3"/>
                <a:stretch>
                  <a:fillRect l="-2353" t="-12069" r="-5882" b="-344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846E865A-221E-5A4F-84C3-D56BA408FE59}"/>
                  </a:ext>
                </a:extLst>
              </p:cNvPr>
              <p:cNvSpPr txBox="1"/>
              <p:nvPr/>
            </p:nvSpPr>
            <p:spPr>
              <a:xfrm>
                <a:off x="4503194" y="3476323"/>
                <a:ext cx="2039276"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4000" b="1" i="1" smtClean="0">
                          <a:solidFill>
                            <a:srgbClr val="554B81"/>
                          </a:solidFill>
                          <a:latin typeface="Cambria Math" panose="02040503050406030204" pitchFamily="18" charset="0"/>
                        </a:rPr>
                        <m:t>𝑭</m:t>
                      </m:r>
                      <m:r>
                        <a:rPr lang="it-IT" sz="4000" b="0" i="1" smtClean="0">
                          <a:solidFill>
                            <a:srgbClr val="554B81"/>
                          </a:solidFill>
                          <a:latin typeface="Cambria Math" panose="02040503050406030204" pitchFamily="18" charset="0"/>
                        </a:rPr>
                        <m:t>=</m:t>
                      </m:r>
                      <m:r>
                        <a:rPr lang="it-IT" sz="4000" b="0" i="1" smtClean="0">
                          <a:solidFill>
                            <a:srgbClr val="554B81"/>
                          </a:solidFill>
                          <a:latin typeface="Cambria Math" panose="02040503050406030204" pitchFamily="18" charset="0"/>
                        </a:rPr>
                        <m:t>𝑞</m:t>
                      </m:r>
                      <m:r>
                        <a:rPr lang="it-IT" sz="4000" b="0" i="1" smtClean="0">
                          <a:solidFill>
                            <a:srgbClr val="554B81"/>
                          </a:solidFill>
                          <a:latin typeface="Cambria Math" panose="02040503050406030204" pitchFamily="18" charset="0"/>
                        </a:rPr>
                        <m:t> </m:t>
                      </m:r>
                      <m:r>
                        <a:rPr lang="it-IT" sz="4000" b="1" i="1" smtClean="0">
                          <a:solidFill>
                            <a:srgbClr val="554B81"/>
                          </a:solidFill>
                          <a:latin typeface="Cambria Math" panose="02040503050406030204" pitchFamily="18" charset="0"/>
                        </a:rPr>
                        <m:t>𝑬</m:t>
                      </m:r>
                    </m:oMath>
                  </m:oMathPara>
                </a14:m>
                <a:endParaRPr lang="it-IT" sz="4000" b="1" dirty="0">
                  <a:solidFill>
                    <a:srgbClr val="554B81"/>
                  </a:solidFill>
                </a:endParaRPr>
              </a:p>
            </p:txBody>
          </p:sp>
        </mc:Choice>
        <mc:Fallback xmlns="">
          <p:sp>
            <p:nvSpPr>
              <p:cNvPr id="11" name="CasellaDiTesto 10">
                <a:extLst>
                  <a:ext uri="{FF2B5EF4-FFF2-40B4-BE49-F238E27FC236}">
                    <a16:creationId xmlns:a16="http://schemas.microsoft.com/office/drawing/2014/main" id="{846E865A-221E-5A4F-84C3-D56BA408FE59}"/>
                  </a:ext>
                </a:extLst>
              </p:cNvPr>
              <p:cNvSpPr txBox="1">
                <a:spLocks noRot="1" noChangeAspect="1" noMove="1" noResize="1" noEditPoints="1" noAdjustHandles="1" noChangeArrowheads="1" noChangeShapeType="1" noTextEdit="1"/>
              </p:cNvSpPr>
              <p:nvPr/>
            </p:nvSpPr>
            <p:spPr>
              <a:xfrm>
                <a:off x="4503194" y="3476323"/>
                <a:ext cx="2039276" cy="707886"/>
              </a:xfrm>
              <a:prstGeom prst="rect">
                <a:avLst/>
              </a:prstGeom>
              <a:blipFill>
                <a:blip r:embed="rId4"/>
                <a:stretch>
                  <a:fillRect l="-617" b="-26316"/>
                </a:stretch>
              </a:blipFill>
            </p:spPr>
            <p:txBody>
              <a:bodyPr/>
              <a:lstStyle/>
              <a:p>
                <a:r>
                  <a:rPr lang="en-GB">
                    <a:noFill/>
                  </a:rPr>
                  <a:t> </a:t>
                </a:r>
              </a:p>
            </p:txBody>
          </p:sp>
        </mc:Fallback>
      </mc:AlternateContent>
      <p:sp>
        <p:nvSpPr>
          <p:cNvPr id="7" name="Rettangolo 6">
            <a:extLst>
              <a:ext uri="{FF2B5EF4-FFF2-40B4-BE49-F238E27FC236}">
                <a16:creationId xmlns:a16="http://schemas.microsoft.com/office/drawing/2014/main" id="{284D69A3-4B3A-0440-8EB6-0ABFAC57C6F4}"/>
              </a:ext>
            </a:extLst>
          </p:cNvPr>
          <p:cNvSpPr/>
          <p:nvPr/>
        </p:nvSpPr>
        <p:spPr>
          <a:xfrm>
            <a:off x="1147293" y="4385172"/>
            <a:ext cx="5695662" cy="461665"/>
          </a:xfrm>
          <a:prstGeom prst="rect">
            <a:avLst/>
          </a:prstGeom>
        </p:spPr>
        <p:txBody>
          <a:bodyPr wrap="none">
            <a:spAutoFit/>
          </a:bodyPr>
          <a:lstStyle/>
          <a:p>
            <a:pPr lvl="0" defTabSz="914400">
              <a:defRPr/>
            </a:pPr>
            <a:r>
              <a:rPr lang="it-IT" sz="2400" dirty="0">
                <a:latin typeface="Helvetica" pitchFamily="2" charset="0"/>
              </a:rPr>
              <a:t>3. tanta energia per creare tanta massa </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60008002-9621-FF4E-AA15-3C12287B971D}"/>
                  </a:ext>
                </a:extLst>
              </p:cNvPr>
              <p:cNvSpPr txBox="1"/>
              <p:nvPr/>
            </p:nvSpPr>
            <p:spPr>
              <a:xfrm>
                <a:off x="4503194" y="5011247"/>
                <a:ext cx="2286267" cy="7218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4000" b="1" i="1" smtClean="0">
                          <a:solidFill>
                            <a:srgbClr val="554B81"/>
                          </a:solidFill>
                          <a:latin typeface="Cambria Math" panose="02040503050406030204" pitchFamily="18" charset="0"/>
                        </a:rPr>
                        <m:t>𝑬</m:t>
                      </m:r>
                      <m:r>
                        <a:rPr lang="it-IT" sz="4000" b="1" i="1" smtClean="0">
                          <a:solidFill>
                            <a:srgbClr val="554B81"/>
                          </a:solidFill>
                          <a:latin typeface="Cambria Math" panose="02040503050406030204" pitchFamily="18" charset="0"/>
                        </a:rPr>
                        <m:t>=</m:t>
                      </m:r>
                      <m:r>
                        <a:rPr lang="it-IT" sz="4000" b="1" i="1" smtClean="0">
                          <a:solidFill>
                            <a:srgbClr val="554B81"/>
                          </a:solidFill>
                          <a:latin typeface="Cambria Math" panose="02040503050406030204" pitchFamily="18" charset="0"/>
                        </a:rPr>
                        <m:t>𝒎</m:t>
                      </m:r>
                      <m:sSup>
                        <m:sSupPr>
                          <m:ctrlPr>
                            <a:rPr lang="it-IT" sz="4000" b="1" i="1" smtClean="0">
                              <a:solidFill>
                                <a:srgbClr val="554B81"/>
                              </a:solidFill>
                              <a:latin typeface="Cambria Math" panose="02040503050406030204" pitchFamily="18" charset="0"/>
                            </a:rPr>
                          </m:ctrlPr>
                        </m:sSupPr>
                        <m:e>
                          <m:r>
                            <a:rPr lang="it-IT" sz="4000" b="1" i="1" smtClean="0">
                              <a:solidFill>
                                <a:srgbClr val="554B81"/>
                              </a:solidFill>
                              <a:latin typeface="Cambria Math" panose="02040503050406030204" pitchFamily="18" charset="0"/>
                            </a:rPr>
                            <m:t>𝒄</m:t>
                          </m:r>
                        </m:e>
                        <m:sup>
                          <m:r>
                            <a:rPr lang="it-IT" sz="4000" b="1" i="1" smtClean="0">
                              <a:solidFill>
                                <a:srgbClr val="554B81"/>
                              </a:solidFill>
                              <a:latin typeface="Cambria Math" panose="02040503050406030204" pitchFamily="18" charset="0"/>
                            </a:rPr>
                            <m:t>𝟐</m:t>
                          </m:r>
                        </m:sup>
                      </m:sSup>
                    </m:oMath>
                  </m:oMathPara>
                </a14:m>
                <a:endParaRPr lang="it-IT" sz="4000" b="1" dirty="0">
                  <a:solidFill>
                    <a:srgbClr val="554B81"/>
                  </a:solidFill>
                </a:endParaRPr>
              </a:p>
            </p:txBody>
          </p:sp>
        </mc:Choice>
        <mc:Fallback xmlns="">
          <p:sp>
            <p:nvSpPr>
              <p:cNvPr id="8" name="CasellaDiTesto 7">
                <a:extLst>
                  <a:ext uri="{FF2B5EF4-FFF2-40B4-BE49-F238E27FC236}">
                    <a16:creationId xmlns:a16="http://schemas.microsoft.com/office/drawing/2014/main" id="{60008002-9621-FF4E-AA15-3C12287B971D}"/>
                  </a:ext>
                </a:extLst>
              </p:cNvPr>
              <p:cNvSpPr txBox="1">
                <a:spLocks noRot="1" noChangeAspect="1" noMove="1" noResize="1" noEditPoints="1" noAdjustHandles="1" noChangeArrowheads="1" noChangeShapeType="1" noTextEdit="1"/>
              </p:cNvSpPr>
              <p:nvPr/>
            </p:nvSpPr>
            <p:spPr>
              <a:xfrm>
                <a:off x="4503194" y="5011247"/>
                <a:ext cx="2286267" cy="721801"/>
              </a:xfrm>
              <a:prstGeom prst="rect">
                <a:avLst/>
              </a:prstGeom>
              <a:blipFill>
                <a:blip r:embed="rId5"/>
                <a:stretch>
                  <a:fillRect l="-552"/>
                </a:stretch>
              </a:blipFill>
            </p:spPr>
            <p:txBody>
              <a:bodyPr/>
              <a:lstStyle/>
              <a:p>
                <a:r>
                  <a:rPr lang="en-GB">
                    <a:noFill/>
                  </a:rPr>
                  <a:t> </a:t>
                </a:r>
              </a:p>
            </p:txBody>
          </p:sp>
        </mc:Fallback>
      </mc:AlternateContent>
      <p:sp>
        <p:nvSpPr>
          <p:cNvPr id="4" name="CasellaDiTesto 3">
            <a:extLst>
              <a:ext uri="{FF2B5EF4-FFF2-40B4-BE49-F238E27FC236}">
                <a16:creationId xmlns:a16="http://schemas.microsoft.com/office/drawing/2014/main" id="{D01C2292-95E6-0448-9E7D-D4B3F6D3D960}"/>
              </a:ext>
            </a:extLst>
          </p:cNvPr>
          <p:cNvSpPr txBox="1"/>
          <p:nvPr/>
        </p:nvSpPr>
        <p:spPr>
          <a:xfrm>
            <a:off x="7440747" y="3995584"/>
            <a:ext cx="4512905" cy="2031325"/>
          </a:xfrm>
          <a:prstGeom prst="rect">
            <a:avLst/>
          </a:prstGeom>
          <a:noFill/>
          <a:ln w="76200">
            <a:solidFill>
              <a:srgbClr val="554B81"/>
            </a:solidFill>
          </a:ln>
        </p:spPr>
        <p:txBody>
          <a:bodyPr wrap="square" rtlCol="0">
            <a:spAutoFit/>
          </a:bodyPr>
          <a:lstStyle/>
          <a:p>
            <a:r>
              <a:rPr lang="it-IT" dirty="0">
                <a:latin typeface="Helvetica" pitchFamily="2" charset="0"/>
              </a:rPr>
              <a:t>1 Joule (</a:t>
            </a:r>
            <a:r>
              <a:rPr lang="it-IT" dirty="0" err="1">
                <a:latin typeface="Helvetica" pitchFamily="2" charset="0"/>
              </a:rPr>
              <a:t>J</a:t>
            </a:r>
            <a:r>
              <a:rPr lang="it-IT" dirty="0">
                <a:latin typeface="Helvetica" pitchFamily="2" charset="0"/>
              </a:rPr>
              <a:t>) = 6,24x10</a:t>
            </a:r>
            <a:r>
              <a:rPr lang="it-IT" baseline="30000" dirty="0">
                <a:latin typeface="Helvetica" pitchFamily="2" charset="0"/>
              </a:rPr>
              <a:t>18 </a:t>
            </a:r>
            <a:r>
              <a:rPr lang="it-IT" dirty="0" err="1">
                <a:latin typeface="Helvetica" pitchFamily="2" charset="0"/>
              </a:rPr>
              <a:t>elettronVolt</a:t>
            </a:r>
            <a:r>
              <a:rPr lang="it-IT" dirty="0">
                <a:latin typeface="Helvetica" pitchFamily="2" charset="0"/>
              </a:rPr>
              <a:t> (</a:t>
            </a:r>
            <a:r>
              <a:rPr lang="it-IT" dirty="0" err="1">
                <a:latin typeface="Helvetica" pitchFamily="2" charset="0"/>
              </a:rPr>
              <a:t>eV</a:t>
            </a:r>
            <a:r>
              <a:rPr lang="it-IT" dirty="0">
                <a:latin typeface="Helvetica" pitchFamily="2" charset="0"/>
              </a:rPr>
              <a:t>)</a:t>
            </a:r>
          </a:p>
          <a:p>
            <a:endParaRPr lang="it-IT" dirty="0">
              <a:latin typeface="Helvetica" pitchFamily="2" charset="0"/>
            </a:endParaRPr>
          </a:p>
          <a:p>
            <a:r>
              <a:rPr lang="it-IT" dirty="0">
                <a:latin typeface="Helvetica" pitchFamily="2" charset="0"/>
              </a:rPr>
              <a:t>1eV = energia di un elettrone che si muove tra due punti con una differenza di potenziale di 1 V</a:t>
            </a:r>
          </a:p>
          <a:p>
            <a:endParaRPr lang="it-IT" dirty="0">
              <a:latin typeface="Helvetica" pitchFamily="2" charset="0"/>
            </a:endParaRPr>
          </a:p>
          <a:p>
            <a:r>
              <a:rPr lang="it-IT" dirty="0">
                <a:latin typeface="Helvetica" pitchFamily="2" charset="0"/>
              </a:rPr>
              <a:t>Le masse si misurano in </a:t>
            </a:r>
            <a:r>
              <a:rPr lang="it-IT" dirty="0" err="1">
                <a:latin typeface="Helvetica" pitchFamily="2" charset="0"/>
              </a:rPr>
              <a:t>eV</a:t>
            </a:r>
            <a:r>
              <a:rPr lang="it-IT" dirty="0">
                <a:latin typeface="Helvetica" pitchFamily="2" charset="0"/>
              </a:rPr>
              <a:t> e multipli</a:t>
            </a:r>
          </a:p>
        </p:txBody>
      </p:sp>
      <p:sp>
        <p:nvSpPr>
          <p:cNvPr id="17" name="CasellaDiTesto 16">
            <a:extLst>
              <a:ext uri="{FF2B5EF4-FFF2-40B4-BE49-F238E27FC236}">
                <a16:creationId xmlns:a16="http://schemas.microsoft.com/office/drawing/2014/main" id="{1AD8143E-407D-0742-8CC8-687C927CE6BD}"/>
              </a:ext>
            </a:extLst>
          </p:cNvPr>
          <p:cNvSpPr txBox="1"/>
          <p:nvPr/>
        </p:nvSpPr>
        <p:spPr>
          <a:xfrm>
            <a:off x="647413" y="5783657"/>
            <a:ext cx="5436973" cy="954107"/>
          </a:xfrm>
          <a:prstGeom prst="rect">
            <a:avLst/>
          </a:prstGeom>
          <a:noFill/>
        </p:spPr>
        <p:txBody>
          <a:bodyPr wrap="square" rtlCol="0">
            <a:spAutoFit/>
          </a:bodyPr>
          <a:lstStyle/>
          <a:p>
            <a:r>
              <a:rPr lang="en-GB" sz="2800" dirty="0">
                <a:latin typeface="Helvetica" pitchFamily="2" charset="0"/>
              </a:rPr>
              <a:t>❗️Per </a:t>
            </a:r>
            <a:r>
              <a:rPr lang="en-GB" sz="2800" dirty="0" err="1">
                <a:latin typeface="Helvetica" pitchFamily="2" charset="0"/>
              </a:rPr>
              <a:t>creare</a:t>
            </a:r>
            <a:r>
              <a:rPr lang="en-GB" sz="2800" dirty="0">
                <a:latin typeface="Helvetica" pitchFamily="2" charset="0"/>
              </a:rPr>
              <a:t> </a:t>
            </a:r>
            <a:r>
              <a:rPr lang="en-GB" sz="2800" dirty="0" err="1">
                <a:latin typeface="Helvetica" pitchFamily="2" charset="0"/>
              </a:rPr>
              <a:t>particelle</a:t>
            </a:r>
            <a:r>
              <a:rPr lang="en-GB" sz="2800" dirty="0">
                <a:latin typeface="Helvetica" pitchFamily="2" charset="0"/>
              </a:rPr>
              <a:t> </a:t>
            </a:r>
            <a:r>
              <a:rPr lang="en-GB" sz="2800" dirty="0" err="1">
                <a:latin typeface="Helvetica" pitchFamily="2" charset="0"/>
              </a:rPr>
              <a:t>pesanti</a:t>
            </a:r>
            <a:r>
              <a:rPr lang="en-GB" sz="2800" dirty="0">
                <a:latin typeface="Helvetica" pitchFamily="2" charset="0"/>
              </a:rPr>
              <a:t> </a:t>
            </a:r>
            <a:r>
              <a:rPr lang="en-GB" sz="2800" dirty="0" err="1">
                <a:latin typeface="Helvetica" pitchFamily="2" charset="0"/>
              </a:rPr>
              <a:t>servono</a:t>
            </a:r>
            <a:r>
              <a:rPr lang="en-GB" sz="2800" dirty="0">
                <a:latin typeface="Helvetica" pitchFamily="2" charset="0"/>
              </a:rPr>
              <a:t> </a:t>
            </a:r>
            <a:r>
              <a:rPr lang="en-GB" sz="2800" dirty="0" err="1">
                <a:solidFill>
                  <a:srgbClr val="554B81"/>
                </a:solidFill>
                <a:latin typeface="Helvetica" pitchFamily="2" charset="0"/>
              </a:rPr>
              <a:t>alte</a:t>
            </a:r>
            <a:r>
              <a:rPr lang="en-GB" sz="2800" dirty="0">
                <a:solidFill>
                  <a:srgbClr val="554B81"/>
                </a:solidFill>
                <a:latin typeface="Helvetica" pitchFamily="2" charset="0"/>
              </a:rPr>
              <a:t> </a:t>
            </a:r>
            <a:r>
              <a:rPr lang="en-GB" sz="2800" dirty="0" err="1">
                <a:solidFill>
                  <a:srgbClr val="554B81"/>
                </a:solidFill>
                <a:latin typeface="Helvetica" pitchFamily="2" charset="0"/>
              </a:rPr>
              <a:t>energie</a:t>
            </a:r>
            <a:endParaRPr lang="en-GB" sz="2800" dirty="0">
              <a:solidFill>
                <a:srgbClr val="554B81"/>
              </a:solidFill>
              <a:latin typeface="Helvetica" pitchFamily="2" charset="0"/>
            </a:endParaRPr>
          </a:p>
        </p:txBody>
      </p:sp>
    </p:spTree>
    <p:extLst>
      <p:ext uri="{BB962C8B-B14F-4D97-AF65-F5344CB8AC3E}">
        <p14:creationId xmlns:p14="http://schemas.microsoft.com/office/powerpoint/2010/main" val="219297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P spid="11" grpId="0"/>
      <p:bldP spid="7" grpId="0"/>
      <p:bldP spid="8" grpId="0"/>
      <p:bldP spid="4"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co 4"/>
          <p:cNvGraphicFramePr>
            <a:graphicFrameLocks noGrp="1"/>
          </p:cNvGraphicFramePr>
          <p:nvPr>
            <p:extLst>
              <p:ext uri="{D42A27DB-BD31-4B8C-83A1-F6EECF244321}">
                <p14:modId xmlns:p14="http://schemas.microsoft.com/office/powerpoint/2010/main" val="1714372867"/>
              </p:ext>
            </p:extLst>
          </p:nvPr>
        </p:nvGraphicFramePr>
        <p:xfrm>
          <a:off x="1679137" y="0"/>
          <a:ext cx="10512863"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Fumetto 1 2"/>
          <p:cNvSpPr/>
          <p:nvPr/>
        </p:nvSpPr>
        <p:spPr>
          <a:xfrm>
            <a:off x="4034673" y="2222091"/>
            <a:ext cx="2007910" cy="1011304"/>
          </a:xfrm>
          <a:prstGeom prst="wedgeRectCallout">
            <a:avLst>
              <a:gd name="adj1" fmla="val -21891"/>
              <a:gd name="adj2" fmla="val 140785"/>
            </a:avLst>
          </a:prstGeom>
          <a:solidFill>
            <a:srgbClr val="99D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ysClr val="windowText" lastClr="000000"/>
                </a:solidFill>
                <a:latin typeface="Helvetica" pitchFamily="2" charset="0"/>
              </a:rPr>
              <a:t>Esperimento di Rutherford: il nucleo</a:t>
            </a:r>
          </a:p>
        </p:txBody>
      </p:sp>
      <p:sp>
        <p:nvSpPr>
          <p:cNvPr id="6" name="Fumetto 1 5"/>
          <p:cNvSpPr/>
          <p:nvPr/>
        </p:nvSpPr>
        <p:spPr>
          <a:xfrm>
            <a:off x="7514735" y="630017"/>
            <a:ext cx="2007910" cy="978818"/>
          </a:xfrm>
          <a:prstGeom prst="wedgeRectCallout">
            <a:avLst>
              <a:gd name="adj1" fmla="val 23179"/>
              <a:gd name="adj2" fmla="val 189902"/>
            </a:avLst>
          </a:prstGeom>
          <a:solidFill>
            <a:srgbClr val="99D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ysClr val="windowText" lastClr="000000"/>
                </a:solidFill>
                <a:latin typeface="Helvetica" pitchFamily="2" charset="0"/>
              </a:rPr>
              <a:t>Primi grandi acceleratori</a:t>
            </a:r>
          </a:p>
        </p:txBody>
      </p:sp>
      <p:sp>
        <p:nvSpPr>
          <p:cNvPr id="2" name="Fumetto 1 1"/>
          <p:cNvSpPr/>
          <p:nvPr/>
        </p:nvSpPr>
        <p:spPr>
          <a:xfrm>
            <a:off x="2104222" y="2714919"/>
            <a:ext cx="1718631" cy="656242"/>
          </a:xfrm>
          <a:prstGeom prst="wedgeRectCallout">
            <a:avLst>
              <a:gd name="adj1" fmla="val -25412"/>
              <a:gd name="adj2" fmla="val 218494"/>
            </a:avLst>
          </a:prstGeom>
          <a:solidFill>
            <a:srgbClr val="99D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ysClr val="windowText" lastClr="000000"/>
                </a:solidFill>
                <a:latin typeface="Helvetica" pitchFamily="2" charset="0"/>
              </a:rPr>
              <a:t>Raggi </a:t>
            </a:r>
            <a:r>
              <a:rPr lang="it-IT" sz="2000" dirty="0" err="1">
                <a:solidFill>
                  <a:sysClr val="windowText" lastClr="000000"/>
                </a:solidFill>
                <a:latin typeface="Helvetica" pitchFamily="2" charset="0"/>
              </a:rPr>
              <a:t>Röngten</a:t>
            </a:r>
            <a:endParaRPr lang="it-IT" sz="2000" dirty="0">
              <a:solidFill>
                <a:sysClr val="windowText" lastClr="000000"/>
              </a:solidFill>
              <a:latin typeface="Helvetica" pitchFamily="2" charset="0"/>
            </a:endParaRPr>
          </a:p>
        </p:txBody>
      </p:sp>
      <p:sp>
        <p:nvSpPr>
          <p:cNvPr id="8" name="Arco 7"/>
          <p:cNvSpPr/>
          <p:nvPr/>
        </p:nvSpPr>
        <p:spPr>
          <a:xfrm rot="16465852">
            <a:off x="2235967" y="4086637"/>
            <a:ext cx="1205594" cy="1205594"/>
          </a:xfrm>
          <a:prstGeom prst="arc">
            <a:avLst>
              <a:gd name="adj1" fmla="val 14276479"/>
              <a:gd name="adj2" fmla="val 0"/>
            </a:avLst>
          </a:prstGeom>
          <a:ln w="31750">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9" name="Fumetto 1 8"/>
          <p:cNvSpPr/>
          <p:nvPr/>
        </p:nvSpPr>
        <p:spPr>
          <a:xfrm>
            <a:off x="6433516" y="1892963"/>
            <a:ext cx="2007910" cy="1001066"/>
          </a:xfrm>
          <a:prstGeom prst="wedgeRectCallout">
            <a:avLst>
              <a:gd name="adj1" fmla="val -20953"/>
              <a:gd name="adj2" fmla="val 135071"/>
            </a:avLst>
          </a:prstGeom>
          <a:solidFill>
            <a:srgbClr val="99D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ysClr val="windowText" lastClr="000000"/>
                </a:solidFill>
                <a:latin typeface="Helvetica" pitchFamily="2" charset="0"/>
              </a:rPr>
              <a:t>Esperimenti ‘’cosmici</a:t>
            </a:r>
            <a:r>
              <a:rPr lang="it-IT" sz="2400" dirty="0">
                <a:solidFill>
                  <a:sysClr val="windowText" lastClr="000000"/>
                </a:solidFill>
                <a:latin typeface="Helvetica" pitchFamily="2" charset="0"/>
              </a:rPr>
              <a:t>’’</a:t>
            </a:r>
          </a:p>
        </p:txBody>
      </p:sp>
      <p:sp>
        <p:nvSpPr>
          <p:cNvPr id="4" name="CasellaDiTesto 3">
            <a:extLst>
              <a:ext uri="{FF2B5EF4-FFF2-40B4-BE49-F238E27FC236}">
                <a16:creationId xmlns:a16="http://schemas.microsoft.com/office/drawing/2014/main" id="{69A66069-8580-1347-AAD1-94663700FFE4}"/>
              </a:ext>
            </a:extLst>
          </p:cNvPr>
          <p:cNvSpPr txBox="1"/>
          <p:nvPr/>
        </p:nvSpPr>
        <p:spPr>
          <a:xfrm rot="16200000">
            <a:off x="-2297942" y="3142347"/>
            <a:ext cx="6270563" cy="646331"/>
          </a:xfrm>
          <a:prstGeom prst="rect">
            <a:avLst/>
          </a:prstGeom>
          <a:noFill/>
        </p:spPr>
        <p:txBody>
          <a:bodyPr wrap="none" rtlCol="0">
            <a:spAutoFit/>
          </a:bodyPr>
          <a:lstStyle/>
          <a:p>
            <a:r>
              <a:rPr lang="it-IT" sz="3600" dirty="0">
                <a:solidFill>
                  <a:srgbClr val="554B81"/>
                </a:solidFill>
                <a:latin typeface="Helvetica" pitchFamily="2" charset="0"/>
              </a:rPr>
              <a:t>La corsa alle nuove particelle</a:t>
            </a:r>
          </a:p>
        </p:txBody>
      </p:sp>
    </p:spTree>
    <p:extLst>
      <p:ext uri="{BB962C8B-B14F-4D97-AF65-F5344CB8AC3E}">
        <p14:creationId xmlns:p14="http://schemas.microsoft.com/office/powerpoint/2010/main" val="172570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000"/>
                                        <p:tgtEl>
                                          <p:spTgt spid="5">
                                            <p:graphicEl>
                                              <a:chart seriesIdx="-3" categoryIdx="-3" bldStep="gridLegend"/>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5" dur="1000"/>
                                        <p:tgtEl>
                                          <p:spTgt spid="5">
                                            <p:graphicEl>
                                              <a:chart seriesIdx="-4" categoryIdx="0"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20" dur="1000"/>
                                        <p:tgtEl>
                                          <p:spTgt spid="5">
                                            <p:graphicEl>
                                              <a:chart seriesIdx="-4" categoryIdx="1" bldStep="category"/>
                                            </p:graphic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4" dur="1000"/>
                                        <p:tgtEl>
                                          <p:spTgt spid="5">
                                            <p:graphicEl>
                                              <a:chart seriesIdx="-4" categoryIdx="2" bldStep="category"/>
                                            </p:graphic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28" dur="1000"/>
                                        <p:tgtEl>
                                          <p:spTgt spid="5">
                                            <p:graphicEl>
                                              <a:chart seriesIdx="-4" categoryIdx="3" bldStep="category"/>
                                            </p:graphicEl>
                                          </p:spTgt>
                                        </p:tgtEl>
                                      </p:cBhvr>
                                    </p:animEffect>
                                  </p:childTnLst>
                                </p:cTn>
                              </p:par>
                            </p:childTnLst>
                          </p:cTn>
                        </p:par>
                        <p:par>
                          <p:cTn id="29" fill="hold">
                            <p:stCondLst>
                              <p:cond delay="3000"/>
                            </p:stCondLst>
                            <p:childTnLst>
                              <p:par>
                                <p:cTn id="30" presetID="18" presetClass="entr" presetSubtype="3"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41" dur="1000"/>
                                        <p:tgtEl>
                                          <p:spTgt spid="5">
                                            <p:graphicEl>
                                              <a:chart seriesIdx="-4" categoryIdx="4" bldStep="category"/>
                                            </p:graphicEl>
                                          </p:spTgt>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45" dur="1000"/>
                                        <p:tgtEl>
                                          <p:spTgt spid="5">
                                            <p:graphicEl>
                                              <a:chart seriesIdx="-4" categoryIdx="5" bldStep="category"/>
                                            </p:graphicEl>
                                          </p:spTgt>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49" dur="1000"/>
                                        <p:tgtEl>
                                          <p:spTgt spid="5">
                                            <p:graphicEl>
                                              <a:chart seriesIdx="-4" categoryIdx="6" bldStep="category"/>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fade">
                                      <p:cBhvr>
                                        <p:cTn id="58" dur="1000"/>
                                        <p:tgtEl>
                                          <p:spTgt spid="5">
                                            <p:graphicEl>
                                              <a:chart seriesIdx="-4" categoryIdx="7" bldStep="category"/>
                                            </p:graphicEl>
                                          </p:spTgt>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fade">
                                      <p:cBhvr>
                                        <p:cTn id="62" dur="1000"/>
                                        <p:tgtEl>
                                          <p:spTgt spid="5">
                                            <p:graphicEl>
                                              <a:chart seriesIdx="-4" categoryIdx="8" bldStep="category"/>
                                            </p:graphicEl>
                                          </p:spTgt>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fade">
                                      <p:cBhvr>
                                        <p:cTn id="66" dur="500"/>
                                        <p:tgtEl>
                                          <p:spTgt spid="5">
                                            <p:graphicEl>
                                              <a:chart seriesIdx="-4" categoryIdx="9" bldStep="category"/>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fade">
                                      <p:cBhvr>
                                        <p:cTn id="75" dur="500"/>
                                        <p:tgtEl>
                                          <p:spTgt spid="5">
                                            <p:graphicEl>
                                              <a:chart seriesIdx="-4" categoryIdx="10" bldStep="category"/>
                                            </p:graphicEl>
                                          </p:spTgt>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5">
                                            <p:graphicEl>
                                              <a:chart seriesIdx="-4" categoryIdx="11" bldStep="category"/>
                                            </p:graphicEl>
                                          </p:spTgt>
                                        </p:tgtEl>
                                        <p:attrNameLst>
                                          <p:attrName>style.visibility</p:attrName>
                                        </p:attrNameLst>
                                      </p:cBhvr>
                                      <p:to>
                                        <p:strVal val="visible"/>
                                      </p:to>
                                    </p:set>
                                    <p:animEffect transition="in" filter="fade">
                                      <p:cBhvr>
                                        <p:cTn id="79" dur="500"/>
                                        <p:tgtEl>
                                          <p:spTgt spid="5">
                                            <p:graphicEl>
                                              <a:chart seriesIdx="-4" categoryIdx="11" bldStep="category"/>
                                            </p:graphicEl>
                                          </p:spTgt>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5">
                                            <p:graphicEl>
                                              <a:chart seriesIdx="-4" categoryIdx="12" bldStep="category"/>
                                            </p:graphicEl>
                                          </p:spTgt>
                                        </p:tgtEl>
                                        <p:attrNameLst>
                                          <p:attrName>style.visibility</p:attrName>
                                        </p:attrNameLst>
                                      </p:cBhvr>
                                      <p:to>
                                        <p:strVal val="visible"/>
                                      </p:to>
                                    </p:set>
                                    <p:animEffect transition="in" filter="fade">
                                      <p:cBhvr>
                                        <p:cTn id="83" dur="500"/>
                                        <p:tgtEl>
                                          <p:spTgt spid="5">
                                            <p:graphicEl>
                                              <a:chart seriesIdx="-4" categoryIdx="12" bldStep="category"/>
                                            </p:graphicEl>
                                          </p:spTgt>
                                        </p:tgtEl>
                                      </p:cBhvr>
                                    </p:animEffec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5">
                                            <p:graphicEl>
                                              <a:chart seriesIdx="-4" categoryIdx="13" bldStep="category"/>
                                            </p:graphicEl>
                                          </p:spTgt>
                                        </p:tgtEl>
                                        <p:attrNameLst>
                                          <p:attrName>style.visibility</p:attrName>
                                        </p:attrNameLst>
                                      </p:cBhvr>
                                      <p:to>
                                        <p:strVal val="visible"/>
                                      </p:to>
                                    </p:set>
                                    <p:animEffect transition="in" filter="fade">
                                      <p:cBhvr>
                                        <p:cTn id="87" dur="500"/>
                                        <p:tgtEl>
                                          <p:spTgt spid="5">
                                            <p:graphicEl>
                                              <a:chart seriesIdx="-4" categoryIdx="13" bldStep="category"/>
                                            </p:graphicEl>
                                          </p:spTgt>
                                        </p:tgtEl>
                                      </p:cBhvr>
                                    </p:animEffect>
                                  </p:childTnLst>
                                </p:cTn>
                              </p:par>
                            </p:childTnLst>
                          </p:cTn>
                        </p:par>
                        <p:par>
                          <p:cTn id="88" fill="hold">
                            <p:stCondLst>
                              <p:cond delay="2500"/>
                            </p:stCondLst>
                            <p:childTnLst>
                              <p:par>
                                <p:cTn id="89" presetID="10" presetClass="entr" presetSubtype="0" fill="hold" grpId="0" nodeType="afterEffect">
                                  <p:stCondLst>
                                    <p:cond delay="0"/>
                                  </p:stCondLst>
                                  <p:childTnLst>
                                    <p:set>
                                      <p:cBhvr>
                                        <p:cTn id="90" dur="1" fill="hold">
                                          <p:stCondLst>
                                            <p:cond delay="0"/>
                                          </p:stCondLst>
                                        </p:cTn>
                                        <p:tgtEl>
                                          <p:spTgt spid="5">
                                            <p:graphicEl>
                                              <a:chart seriesIdx="-4" categoryIdx="14" bldStep="category"/>
                                            </p:graphicEl>
                                          </p:spTgt>
                                        </p:tgtEl>
                                        <p:attrNameLst>
                                          <p:attrName>style.visibility</p:attrName>
                                        </p:attrNameLst>
                                      </p:cBhvr>
                                      <p:to>
                                        <p:strVal val="visible"/>
                                      </p:to>
                                    </p:set>
                                    <p:animEffect transition="in" filter="fade">
                                      <p:cBhvr>
                                        <p:cTn id="91" dur="500"/>
                                        <p:tgtEl>
                                          <p:spTgt spid="5">
                                            <p:graphicEl>
                                              <a:chart seriesIdx="-4" categoryIdx="14" bldStep="category"/>
                                            </p:graphicEl>
                                          </p:spTgt>
                                        </p:tgtEl>
                                      </p:cBhvr>
                                    </p:animEffect>
                                  </p:childTnLst>
                                </p:cTn>
                              </p:par>
                            </p:childTnLst>
                          </p:cTn>
                        </p:par>
                        <p:par>
                          <p:cTn id="92" fill="hold">
                            <p:stCondLst>
                              <p:cond delay="3000"/>
                            </p:stCondLst>
                            <p:childTnLst>
                              <p:par>
                                <p:cTn id="93" presetID="10" presetClass="entr" presetSubtype="0" fill="hold" grpId="0" nodeType="afterEffect">
                                  <p:stCondLst>
                                    <p:cond delay="0"/>
                                  </p:stCondLst>
                                  <p:childTnLst>
                                    <p:set>
                                      <p:cBhvr>
                                        <p:cTn id="94" dur="1" fill="hold">
                                          <p:stCondLst>
                                            <p:cond delay="0"/>
                                          </p:stCondLst>
                                        </p:cTn>
                                        <p:tgtEl>
                                          <p:spTgt spid="5">
                                            <p:graphicEl>
                                              <a:chart seriesIdx="-4" categoryIdx="15" bldStep="category"/>
                                            </p:graphicEl>
                                          </p:spTgt>
                                        </p:tgtEl>
                                        <p:attrNameLst>
                                          <p:attrName>style.visibility</p:attrName>
                                        </p:attrNameLst>
                                      </p:cBhvr>
                                      <p:to>
                                        <p:strVal val="visible"/>
                                      </p:to>
                                    </p:set>
                                    <p:animEffect transition="in" filter="fade">
                                      <p:cBhvr>
                                        <p:cTn id="95" dur="500"/>
                                        <p:tgtEl>
                                          <p:spTgt spid="5">
                                            <p:graphicEl>
                                              <a:chart seriesIdx="-4" categoryIdx="15" bldStep="category"/>
                                            </p:graphicEl>
                                          </p:spTgt>
                                        </p:tgtEl>
                                      </p:cBhvr>
                                    </p:animEffect>
                                  </p:childTnLst>
                                </p:cTn>
                              </p:par>
                            </p:childTnLst>
                          </p:cTn>
                        </p:par>
                        <p:par>
                          <p:cTn id="96" fill="hold">
                            <p:stCondLst>
                              <p:cond delay="3500"/>
                            </p:stCondLst>
                            <p:childTnLst>
                              <p:par>
                                <p:cTn id="97" presetID="10" presetClass="entr" presetSubtype="0" fill="hold" grpId="0" nodeType="afterEffect">
                                  <p:stCondLst>
                                    <p:cond delay="0"/>
                                  </p:stCondLst>
                                  <p:childTnLst>
                                    <p:set>
                                      <p:cBhvr>
                                        <p:cTn id="98" dur="1" fill="hold">
                                          <p:stCondLst>
                                            <p:cond delay="0"/>
                                          </p:stCondLst>
                                        </p:cTn>
                                        <p:tgtEl>
                                          <p:spTgt spid="5">
                                            <p:graphicEl>
                                              <a:chart seriesIdx="-4" categoryIdx="16" bldStep="category"/>
                                            </p:graphicEl>
                                          </p:spTgt>
                                        </p:tgtEl>
                                        <p:attrNameLst>
                                          <p:attrName>style.visibility</p:attrName>
                                        </p:attrNameLst>
                                      </p:cBhvr>
                                      <p:to>
                                        <p:strVal val="visible"/>
                                      </p:to>
                                    </p:set>
                                    <p:animEffect transition="in" filter="fade">
                                      <p:cBhvr>
                                        <p:cTn id="99" dur="500"/>
                                        <p:tgtEl>
                                          <p:spTgt spid="5">
                                            <p:graphicEl>
                                              <a:chart seriesIdx="-4" categoryIdx="16" bldStep="category"/>
                                            </p:graphicEl>
                                          </p:spTgt>
                                        </p:tgtEl>
                                      </p:cBhvr>
                                    </p:animEffect>
                                  </p:childTnLst>
                                </p:cTn>
                              </p:par>
                            </p:childTnLst>
                          </p:cTn>
                        </p:par>
                        <p:par>
                          <p:cTn id="100" fill="hold">
                            <p:stCondLst>
                              <p:cond delay="4000"/>
                            </p:stCondLst>
                            <p:childTnLst>
                              <p:par>
                                <p:cTn id="101" presetID="10" presetClass="entr" presetSubtype="0" fill="hold" grpId="0" nodeType="afterEffect">
                                  <p:stCondLst>
                                    <p:cond delay="0"/>
                                  </p:stCondLst>
                                  <p:childTnLst>
                                    <p:set>
                                      <p:cBhvr>
                                        <p:cTn id="102" dur="1" fill="hold">
                                          <p:stCondLst>
                                            <p:cond delay="0"/>
                                          </p:stCondLst>
                                        </p:cTn>
                                        <p:tgtEl>
                                          <p:spTgt spid="5">
                                            <p:graphicEl>
                                              <a:chart seriesIdx="-4" categoryIdx="17" bldStep="category"/>
                                            </p:graphicEl>
                                          </p:spTgt>
                                        </p:tgtEl>
                                        <p:attrNameLst>
                                          <p:attrName>style.visibility</p:attrName>
                                        </p:attrNameLst>
                                      </p:cBhvr>
                                      <p:to>
                                        <p:strVal val="visible"/>
                                      </p:to>
                                    </p:set>
                                    <p:animEffect transition="in" filter="fade">
                                      <p:cBhvr>
                                        <p:cTn id="103" dur="500"/>
                                        <p:tgtEl>
                                          <p:spTgt spid="5">
                                            <p:graphicEl>
                                              <a:chart seriesIdx="-4" categoryIdx="17" bldStep="category"/>
                                            </p:graphicEl>
                                          </p:spTgt>
                                        </p:tgtEl>
                                      </p:cBhvr>
                                    </p:animEffect>
                                  </p:childTnLst>
                                </p:cTn>
                              </p:par>
                            </p:childTnLst>
                          </p:cTn>
                        </p:par>
                        <p:par>
                          <p:cTn id="104" fill="hold">
                            <p:stCondLst>
                              <p:cond delay="4500"/>
                            </p:stCondLst>
                            <p:childTnLst>
                              <p:par>
                                <p:cTn id="105" presetID="10" presetClass="entr" presetSubtype="0" fill="hold" grpId="0" nodeType="afterEffect">
                                  <p:stCondLst>
                                    <p:cond delay="0"/>
                                  </p:stCondLst>
                                  <p:childTnLst>
                                    <p:set>
                                      <p:cBhvr>
                                        <p:cTn id="106" dur="1" fill="hold">
                                          <p:stCondLst>
                                            <p:cond delay="0"/>
                                          </p:stCondLst>
                                        </p:cTn>
                                        <p:tgtEl>
                                          <p:spTgt spid="5">
                                            <p:graphicEl>
                                              <a:chart seriesIdx="-4" categoryIdx="18" bldStep="category"/>
                                            </p:graphicEl>
                                          </p:spTgt>
                                        </p:tgtEl>
                                        <p:attrNameLst>
                                          <p:attrName>style.visibility</p:attrName>
                                        </p:attrNameLst>
                                      </p:cBhvr>
                                      <p:to>
                                        <p:strVal val="visible"/>
                                      </p:to>
                                    </p:set>
                                    <p:animEffect transition="in" filter="fade">
                                      <p:cBhvr>
                                        <p:cTn id="107" dur="500"/>
                                        <p:tgtEl>
                                          <p:spTgt spid="5">
                                            <p:graphicEl>
                                              <a:chart seriesIdx="-4" categoryIdx="18" bldStep="category"/>
                                            </p:graphicEl>
                                          </p:spTgt>
                                        </p:tgtEl>
                                      </p:cBhvr>
                                    </p:animEffect>
                                  </p:childTnLst>
                                </p:cTn>
                              </p:par>
                            </p:childTnLst>
                          </p:cTn>
                        </p:par>
                        <p:par>
                          <p:cTn id="108" fill="hold">
                            <p:stCondLst>
                              <p:cond delay="5000"/>
                            </p:stCondLst>
                            <p:childTnLst>
                              <p:par>
                                <p:cTn id="109" presetID="10" presetClass="entr" presetSubtype="0" fill="hold" grpId="0" nodeType="afterEffect">
                                  <p:stCondLst>
                                    <p:cond delay="0"/>
                                  </p:stCondLst>
                                  <p:childTnLst>
                                    <p:set>
                                      <p:cBhvr>
                                        <p:cTn id="110" dur="1" fill="hold">
                                          <p:stCondLst>
                                            <p:cond delay="0"/>
                                          </p:stCondLst>
                                        </p:cTn>
                                        <p:tgtEl>
                                          <p:spTgt spid="5">
                                            <p:graphicEl>
                                              <a:chart seriesIdx="-4" categoryIdx="19" bldStep="category"/>
                                            </p:graphicEl>
                                          </p:spTgt>
                                        </p:tgtEl>
                                        <p:attrNameLst>
                                          <p:attrName>style.visibility</p:attrName>
                                        </p:attrNameLst>
                                      </p:cBhvr>
                                      <p:to>
                                        <p:strVal val="visible"/>
                                      </p:to>
                                    </p:set>
                                    <p:animEffect transition="in" filter="fade">
                                      <p:cBhvr>
                                        <p:cTn id="111" dur="500"/>
                                        <p:tgtEl>
                                          <p:spTgt spid="5">
                                            <p:graphicEl>
                                              <a:chart seriesIdx="-4" categoryIdx="19" bldStep="category"/>
                                            </p:graphicEl>
                                          </p:spTgt>
                                        </p:tgtEl>
                                      </p:cBhvr>
                                    </p:animEffect>
                                  </p:childTnLst>
                                </p:cTn>
                              </p:par>
                            </p:childTnLst>
                          </p:cTn>
                        </p:par>
                        <p:par>
                          <p:cTn id="112" fill="hold">
                            <p:stCondLst>
                              <p:cond delay="5500"/>
                            </p:stCondLst>
                            <p:childTnLst>
                              <p:par>
                                <p:cTn id="113" presetID="10" presetClass="entr" presetSubtype="0" fill="hold" grpId="0" nodeType="afterEffect">
                                  <p:stCondLst>
                                    <p:cond delay="0"/>
                                  </p:stCondLst>
                                  <p:childTnLst>
                                    <p:set>
                                      <p:cBhvr>
                                        <p:cTn id="114" dur="1" fill="hold">
                                          <p:stCondLst>
                                            <p:cond delay="0"/>
                                          </p:stCondLst>
                                        </p:cTn>
                                        <p:tgtEl>
                                          <p:spTgt spid="5">
                                            <p:graphicEl>
                                              <a:chart seriesIdx="-4" categoryIdx="20" bldStep="category"/>
                                            </p:graphicEl>
                                          </p:spTgt>
                                        </p:tgtEl>
                                        <p:attrNameLst>
                                          <p:attrName>style.visibility</p:attrName>
                                        </p:attrNameLst>
                                      </p:cBhvr>
                                      <p:to>
                                        <p:strVal val="visible"/>
                                      </p:to>
                                    </p:set>
                                    <p:animEffect transition="in" filter="fade">
                                      <p:cBhvr>
                                        <p:cTn id="115" dur="500"/>
                                        <p:tgtEl>
                                          <p:spTgt spid="5">
                                            <p:graphicEl>
                                              <a:chart seriesIdx="-4" categoryIdx="20" bldStep="category"/>
                                            </p:graphicEl>
                                          </p:spTgt>
                                        </p:tgtEl>
                                      </p:cBhvr>
                                    </p:animEffect>
                                  </p:childTnLst>
                                </p:cTn>
                              </p:par>
                            </p:childTnLst>
                          </p:cTn>
                        </p:par>
                        <p:par>
                          <p:cTn id="116" fill="hold">
                            <p:stCondLst>
                              <p:cond delay="6000"/>
                            </p:stCondLst>
                            <p:childTnLst>
                              <p:par>
                                <p:cTn id="117" presetID="10" presetClass="entr" presetSubtype="0" fill="hold" grpId="0" nodeType="afterEffect">
                                  <p:stCondLst>
                                    <p:cond delay="0"/>
                                  </p:stCondLst>
                                  <p:childTnLst>
                                    <p:set>
                                      <p:cBhvr>
                                        <p:cTn id="118" dur="1" fill="hold">
                                          <p:stCondLst>
                                            <p:cond delay="0"/>
                                          </p:stCondLst>
                                        </p:cTn>
                                        <p:tgtEl>
                                          <p:spTgt spid="5">
                                            <p:graphicEl>
                                              <a:chart seriesIdx="-4" categoryIdx="21" bldStep="category"/>
                                            </p:graphicEl>
                                          </p:spTgt>
                                        </p:tgtEl>
                                        <p:attrNameLst>
                                          <p:attrName>style.visibility</p:attrName>
                                        </p:attrNameLst>
                                      </p:cBhvr>
                                      <p:to>
                                        <p:strVal val="visible"/>
                                      </p:to>
                                    </p:set>
                                    <p:animEffect transition="in" filter="fade">
                                      <p:cBhvr>
                                        <p:cTn id="119" dur="500"/>
                                        <p:tgtEl>
                                          <p:spTgt spid="5">
                                            <p:graphicEl>
                                              <a:chart seriesIdx="-4" categoryIdx="21" bldStep="category"/>
                                            </p:graphicEl>
                                          </p:spTgt>
                                        </p:tgtEl>
                                      </p:cBhvr>
                                    </p:animEffect>
                                  </p:childTnLst>
                                </p:cTn>
                              </p:par>
                            </p:childTnLst>
                          </p:cTn>
                        </p:par>
                        <p:par>
                          <p:cTn id="120" fill="hold">
                            <p:stCondLst>
                              <p:cond delay="6500"/>
                            </p:stCondLst>
                            <p:childTnLst>
                              <p:par>
                                <p:cTn id="121" presetID="10" presetClass="entr" presetSubtype="0" fill="hold" grpId="0" nodeType="afterEffect">
                                  <p:stCondLst>
                                    <p:cond delay="0"/>
                                  </p:stCondLst>
                                  <p:childTnLst>
                                    <p:set>
                                      <p:cBhvr>
                                        <p:cTn id="122" dur="1" fill="hold">
                                          <p:stCondLst>
                                            <p:cond delay="0"/>
                                          </p:stCondLst>
                                        </p:cTn>
                                        <p:tgtEl>
                                          <p:spTgt spid="5">
                                            <p:graphicEl>
                                              <a:chart seriesIdx="-4" categoryIdx="22" bldStep="category"/>
                                            </p:graphicEl>
                                          </p:spTgt>
                                        </p:tgtEl>
                                        <p:attrNameLst>
                                          <p:attrName>style.visibility</p:attrName>
                                        </p:attrNameLst>
                                      </p:cBhvr>
                                      <p:to>
                                        <p:strVal val="visible"/>
                                      </p:to>
                                    </p:set>
                                    <p:animEffect transition="in" filter="fade">
                                      <p:cBhvr>
                                        <p:cTn id="123" dur="500"/>
                                        <p:tgtEl>
                                          <p:spTgt spid="5">
                                            <p:graphicEl>
                                              <a:chart seriesIdx="-4" categoryIdx="22" bldStep="category"/>
                                            </p:graphicEl>
                                          </p:spTgt>
                                        </p:tgtEl>
                                      </p:cBhvr>
                                    </p:animEffect>
                                  </p:childTnLst>
                                </p:cTn>
                              </p:par>
                            </p:childTnLst>
                          </p:cTn>
                        </p:par>
                        <p:par>
                          <p:cTn id="124" fill="hold">
                            <p:stCondLst>
                              <p:cond delay="7000"/>
                            </p:stCondLst>
                            <p:childTnLst>
                              <p:par>
                                <p:cTn id="125" presetID="10" presetClass="entr" presetSubtype="0" fill="hold" grpId="0" nodeType="afterEffect">
                                  <p:stCondLst>
                                    <p:cond delay="0"/>
                                  </p:stCondLst>
                                  <p:childTnLst>
                                    <p:set>
                                      <p:cBhvr>
                                        <p:cTn id="126" dur="1" fill="hold">
                                          <p:stCondLst>
                                            <p:cond delay="0"/>
                                          </p:stCondLst>
                                        </p:cTn>
                                        <p:tgtEl>
                                          <p:spTgt spid="5">
                                            <p:graphicEl>
                                              <a:chart seriesIdx="-4" categoryIdx="23" bldStep="category"/>
                                            </p:graphicEl>
                                          </p:spTgt>
                                        </p:tgtEl>
                                        <p:attrNameLst>
                                          <p:attrName>style.visibility</p:attrName>
                                        </p:attrNameLst>
                                      </p:cBhvr>
                                      <p:to>
                                        <p:strVal val="visible"/>
                                      </p:to>
                                    </p:set>
                                    <p:animEffect transition="in" filter="fade">
                                      <p:cBhvr>
                                        <p:cTn id="127" dur="500"/>
                                        <p:tgtEl>
                                          <p:spTgt spid="5">
                                            <p:graphicEl>
                                              <a:chart seriesIdx="-4" categoryIdx="23" bldStep="category"/>
                                            </p:graphicEl>
                                          </p:spTgt>
                                        </p:tgtEl>
                                      </p:cBhvr>
                                    </p:animEffect>
                                  </p:childTnLst>
                                </p:cTn>
                              </p:par>
                            </p:childTnLst>
                          </p:cTn>
                        </p:par>
                        <p:par>
                          <p:cTn id="128" fill="hold">
                            <p:stCondLst>
                              <p:cond delay="7500"/>
                            </p:stCondLst>
                            <p:childTnLst>
                              <p:par>
                                <p:cTn id="129" presetID="10" presetClass="entr" presetSubtype="0" fill="hold" grpId="0" nodeType="afterEffect">
                                  <p:stCondLst>
                                    <p:cond delay="0"/>
                                  </p:stCondLst>
                                  <p:childTnLst>
                                    <p:set>
                                      <p:cBhvr>
                                        <p:cTn id="130" dur="1" fill="hold">
                                          <p:stCondLst>
                                            <p:cond delay="0"/>
                                          </p:stCondLst>
                                        </p:cTn>
                                        <p:tgtEl>
                                          <p:spTgt spid="5">
                                            <p:graphicEl>
                                              <a:chart seriesIdx="-4" categoryIdx="24" bldStep="category"/>
                                            </p:graphicEl>
                                          </p:spTgt>
                                        </p:tgtEl>
                                        <p:attrNameLst>
                                          <p:attrName>style.visibility</p:attrName>
                                        </p:attrNameLst>
                                      </p:cBhvr>
                                      <p:to>
                                        <p:strVal val="visible"/>
                                      </p:to>
                                    </p:set>
                                    <p:animEffect transition="in" filter="fade">
                                      <p:cBhvr>
                                        <p:cTn id="131" dur="500"/>
                                        <p:tgtEl>
                                          <p:spTgt spid="5">
                                            <p:graphicEl>
                                              <a:chart seriesIdx="-4" categoryIdx="24" bldStep="category"/>
                                            </p:graphicEl>
                                          </p:spTgt>
                                        </p:tgtEl>
                                      </p:cBhvr>
                                    </p:animEffect>
                                  </p:childTnLst>
                                </p:cTn>
                              </p:par>
                            </p:childTnLst>
                          </p:cTn>
                        </p:par>
                        <p:par>
                          <p:cTn id="132" fill="hold">
                            <p:stCondLst>
                              <p:cond delay="8000"/>
                            </p:stCondLst>
                            <p:childTnLst>
                              <p:par>
                                <p:cTn id="133" presetID="10" presetClass="entr" presetSubtype="0" fill="hold" grpId="0" nodeType="afterEffect">
                                  <p:stCondLst>
                                    <p:cond delay="0"/>
                                  </p:stCondLst>
                                  <p:childTnLst>
                                    <p:set>
                                      <p:cBhvr>
                                        <p:cTn id="134" dur="1" fill="hold">
                                          <p:stCondLst>
                                            <p:cond delay="0"/>
                                          </p:stCondLst>
                                        </p:cTn>
                                        <p:tgtEl>
                                          <p:spTgt spid="5">
                                            <p:graphicEl>
                                              <a:chart seriesIdx="-4" categoryIdx="25" bldStep="category"/>
                                            </p:graphicEl>
                                          </p:spTgt>
                                        </p:tgtEl>
                                        <p:attrNameLst>
                                          <p:attrName>style.visibility</p:attrName>
                                        </p:attrNameLst>
                                      </p:cBhvr>
                                      <p:to>
                                        <p:strVal val="visible"/>
                                      </p:to>
                                    </p:set>
                                    <p:animEffect transition="in" filter="fade">
                                      <p:cBhvr>
                                        <p:cTn id="135" dur="500"/>
                                        <p:tgtEl>
                                          <p:spTgt spid="5">
                                            <p:graphicEl>
                                              <a:chart seriesIdx="-4" categoryIdx="25" bldStep="category"/>
                                            </p:graphicEl>
                                          </p:spTgt>
                                        </p:tgtEl>
                                      </p:cBhvr>
                                    </p:animEffect>
                                  </p:childTnLst>
                                </p:cTn>
                              </p:par>
                            </p:childTnLst>
                          </p:cTn>
                        </p:par>
                        <p:par>
                          <p:cTn id="136" fill="hold">
                            <p:stCondLst>
                              <p:cond delay="8500"/>
                            </p:stCondLst>
                            <p:childTnLst>
                              <p:par>
                                <p:cTn id="137" presetID="10" presetClass="entr" presetSubtype="0" fill="hold" grpId="0" nodeType="afterEffect">
                                  <p:stCondLst>
                                    <p:cond delay="0"/>
                                  </p:stCondLst>
                                  <p:childTnLst>
                                    <p:set>
                                      <p:cBhvr>
                                        <p:cTn id="138" dur="1" fill="hold">
                                          <p:stCondLst>
                                            <p:cond delay="0"/>
                                          </p:stCondLst>
                                        </p:cTn>
                                        <p:tgtEl>
                                          <p:spTgt spid="5">
                                            <p:graphicEl>
                                              <a:chart seriesIdx="-4" categoryIdx="26" bldStep="category"/>
                                            </p:graphicEl>
                                          </p:spTgt>
                                        </p:tgtEl>
                                        <p:attrNameLst>
                                          <p:attrName>style.visibility</p:attrName>
                                        </p:attrNameLst>
                                      </p:cBhvr>
                                      <p:to>
                                        <p:strVal val="visible"/>
                                      </p:to>
                                    </p:set>
                                    <p:animEffect transition="in" filter="fade">
                                      <p:cBhvr>
                                        <p:cTn id="139" dur="500"/>
                                        <p:tgtEl>
                                          <p:spTgt spid="5">
                                            <p:graphicEl>
                                              <a:chart seriesIdx="-4" categoryIdx="26" bldStep="category"/>
                                            </p:graphicEl>
                                          </p:spTgt>
                                        </p:tgtEl>
                                      </p:cBhvr>
                                    </p:animEffect>
                                  </p:childTnLst>
                                </p:cTn>
                              </p:par>
                            </p:childTnLst>
                          </p:cTn>
                        </p:par>
                        <p:par>
                          <p:cTn id="140" fill="hold">
                            <p:stCondLst>
                              <p:cond delay="9000"/>
                            </p:stCondLst>
                            <p:childTnLst>
                              <p:par>
                                <p:cTn id="141" presetID="10" presetClass="entr" presetSubtype="0" fill="hold" grpId="0" nodeType="afterEffect">
                                  <p:stCondLst>
                                    <p:cond delay="0"/>
                                  </p:stCondLst>
                                  <p:childTnLst>
                                    <p:set>
                                      <p:cBhvr>
                                        <p:cTn id="142" dur="1" fill="hold">
                                          <p:stCondLst>
                                            <p:cond delay="0"/>
                                          </p:stCondLst>
                                        </p:cTn>
                                        <p:tgtEl>
                                          <p:spTgt spid="5">
                                            <p:graphicEl>
                                              <a:chart seriesIdx="-4" categoryIdx="27" bldStep="category"/>
                                            </p:graphicEl>
                                          </p:spTgt>
                                        </p:tgtEl>
                                        <p:attrNameLst>
                                          <p:attrName>style.visibility</p:attrName>
                                        </p:attrNameLst>
                                      </p:cBhvr>
                                      <p:to>
                                        <p:strVal val="visible"/>
                                      </p:to>
                                    </p:set>
                                    <p:animEffect transition="in" filter="fade">
                                      <p:cBhvr>
                                        <p:cTn id="143" dur="500"/>
                                        <p:tgtEl>
                                          <p:spTgt spid="5">
                                            <p:graphicEl>
                                              <a:chart seriesIdx="-4" categoryIdx="27" bldStep="category"/>
                                            </p:graphicEl>
                                          </p:spTgt>
                                        </p:tgtEl>
                                      </p:cBhvr>
                                    </p:animEffect>
                                  </p:childTnLst>
                                </p:cTn>
                              </p:par>
                            </p:childTnLst>
                          </p:cTn>
                        </p:par>
                        <p:par>
                          <p:cTn id="144" fill="hold">
                            <p:stCondLst>
                              <p:cond delay="9500"/>
                            </p:stCondLst>
                            <p:childTnLst>
                              <p:par>
                                <p:cTn id="145" presetID="10" presetClass="entr" presetSubtype="0" fill="hold" grpId="0" nodeType="afterEffect">
                                  <p:stCondLst>
                                    <p:cond delay="0"/>
                                  </p:stCondLst>
                                  <p:childTnLst>
                                    <p:set>
                                      <p:cBhvr>
                                        <p:cTn id="146" dur="1" fill="hold">
                                          <p:stCondLst>
                                            <p:cond delay="0"/>
                                          </p:stCondLst>
                                        </p:cTn>
                                        <p:tgtEl>
                                          <p:spTgt spid="5">
                                            <p:graphicEl>
                                              <a:chart seriesIdx="-4" categoryIdx="28" bldStep="category"/>
                                            </p:graphicEl>
                                          </p:spTgt>
                                        </p:tgtEl>
                                        <p:attrNameLst>
                                          <p:attrName>style.visibility</p:attrName>
                                        </p:attrNameLst>
                                      </p:cBhvr>
                                      <p:to>
                                        <p:strVal val="visible"/>
                                      </p:to>
                                    </p:set>
                                    <p:animEffect transition="in" filter="fade">
                                      <p:cBhvr>
                                        <p:cTn id="147" dur="500"/>
                                        <p:tgtEl>
                                          <p:spTgt spid="5">
                                            <p:graphicEl>
                                              <a:chart seriesIdx="-4" categoryIdx="28" bldStep="category"/>
                                            </p:graphicEl>
                                          </p:spTgt>
                                        </p:tgtEl>
                                      </p:cBhvr>
                                    </p:animEffect>
                                  </p:childTnLst>
                                </p:cTn>
                              </p:par>
                            </p:childTnLst>
                          </p:cTn>
                        </p:par>
                        <p:par>
                          <p:cTn id="148" fill="hold">
                            <p:stCondLst>
                              <p:cond delay="10000"/>
                            </p:stCondLst>
                            <p:childTnLst>
                              <p:par>
                                <p:cTn id="149" presetID="10" presetClass="entr" presetSubtype="0" fill="hold" grpId="0" nodeType="afterEffect">
                                  <p:stCondLst>
                                    <p:cond delay="0"/>
                                  </p:stCondLst>
                                  <p:childTnLst>
                                    <p:set>
                                      <p:cBhvr>
                                        <p:cTn id="150" dur="1" fill="hold">
                                          <p:stCondLst>
                                            <p:cond delay="0"/>
                                          </p:stCondLst>
                                        </p:cTn>
                                        <p:tgtEl>
                                          <p:spTgt spid="5">
                                            <p:graphicEl>
                                              <a:chart seriesIdx="-4" categoryIdx="29" bldStep="category"/>
                                            </p:graphicEl>
                                          </p:spTgt>
                                        </p:tgtEl>
                                        <p:attrNameLst>
                                          <p:attrName>style.visibility</p:attrName>
                                        </p:attrNameLst>
                                      </p:cBhvr>
                                      <p:to>
                                        <p:strVal val="visible"/>
                                      </p:to>
                                    </p:set>
                                    <p:animEffect transition="in" filter="fade">
                                      <p:cBhvr>
                                        <p:cTn id="151" dur="500"/>
                                        <p:tgtEl>
                                          <p:spTgt spid="5">
                                            <p:graphicEl>
                                              <a:chart seriesIdx="-4" categoryIdx="29" bldStep="category"/>
                                            </p:graphicEl>
                                          </p:spTgt>
                                        </p:tgtEl>
                                      </p:cBhvr>
                                    </p:animEffect>
                                  </p:childTnLst>
                                </p:cTn>
                              </p:par>
                            </p:childTnLst>
                          </p:cTn>
                        </p:par>
                        <p:par>
                          <p:cTn id="152" fill="hold">
                            <p:stCondLst>
                              <p:cond delay="10500"/>
                            </p:stCondLst>
                            <p:childTnLst>
                              <p:par>
                                <p:cTn id="153" presetID="10" presetClass="entr" presetSubtype="0" fill="hold" grpId="0" nodeType="afterEffect">
                                  <p:stCondLst>
                                    <p:cond delay="0"/>
                                  </p:stCondLst>
                                  <p:childTnLst>
                                    <p:set>
                                      <p:cBhvr>
                                        <p:cTn id="154" dur="1" fill="hold">
                                          <p:stCondLst>
                                            <p:cond delay="0"/>
                                          </p:stCondLst>
                                        </p:cTn>
                                        <p:tgtEl>
                                          <p:spTgt spid="5">
                                            <p:graphicEl>
                                              <a:chart seriesIdx="-4" categoryIdx="30" bldStep="category"/>
                                            </p:graphicEl>
                                          </p:spTgt>
                                        </p:tgtEl>
                                        <p:attrNameLst>
                                          <p:attrName>style.visibility</p:attrName>
                                        </p:attrNameLst>
                                      </p:cBhvr>
                                      <p:to>
                                        <p:strVal val="visible"/>
                                      </p:to>
                                    </p:set>
                                    <p:animEffect transition="in" filter="fade">
                                      <p:cBhvr>
                                        <p:cTn id="155" dur="500"/>
                                        <p:tgtEl>
                                          <p:spTgt spid="5">
                                            <p:graphicEl>
                                              <a:chart seriesIdx="-4" categoryIdx="30" bldStep="category"/>
                                            </p:graphicEl>
                                          </p:spTgt>
                                        </p:tgtEl>
                                      </p:cBhvr>
                                    </p:animEffect>
                                  </p:childTnLst>
                                </p:cTn>
                              </p:par>
                            </p:childTnLst>
                          </p:cTn>
                        </p:par>
                        <p:par>
                          <p:cTn id="156" fill="hold">
                            <p:stCondLst>
                              <p:cond delay="11000"/>
                            </p:stCondLst>
                            <p:childTnLst>
                              <p:par>
                                <p:cTn id="157" presetID="10" presetClass="entr" presetSubtype="0" fill="hold" grpId="0" nodeType="afterEffect">
                                  <p:stCondLst>
                                    <p:cond delay="0"/>
                                  </p:stCondLst>
                                  <p:childTnLst>
                                    <p:set>
                                      <p:cBhvr>
                                        <p:cTn id="158" dur="1" fill="hold">
                                          <p:stCondLst>
                                            <p:cond delay="0"/>
                                          </p:stCondLst>
                                        </p:cTn>
                                        <p:tgtEl>
                                          <p:spTgt spid="5">
                                            <p:graphicEl>
                                              <a:chart seriesIdx="-4" categoryIdx="31" bldStep="category"/>
                                            </p:graphicEl>
                                          </p:spTgt>
                                        </p:tgtEl>
                                        <p:attrNameLst>
                                          <p:attrName>style.visibility</p:attrName>
                                        </p:attrNameLst>
                                      </p:cBhvr>
                                      <p:to>
                                        <p:strVal val="visible"/>
                                      </p:to>
                                    </p:set>
                                    <p:animEffect transition="in" filter="fade">
                                      <p:cBhvr>
                                        <p:cTn id="159" dur="500"/>
                                        <p:tgtEl>
                                          <p:spTgt spid="5">
                                            <p:graphicEl>
                                              <a:chart seriesIdx="-4" categoryIdx="31" bldStep="category"/>
                                            </p:graphicEl>
                                          </p:spTgt>
                                        </p:tgtEl>
                                      </p:cBhvr>
                                    </p:animEffect>
                                  </p:childTnLst>
                                </p:cTn>
                              </p:par>
                            </p:childTnLst>
                          </p:cTn>
                        </p:par>
                        <p:par>
                          <p:cTn id="160" fill="hold">
                            <p:stCondLst>
                              <p:cond delay="11500"/>
                            </p:stCondLst>
                            <p:childTnLst>
                              <p:par>
                                <p:cTn id="161" presetID="10" presetClass="entr" presetSubtype="0" fill="hold" grpId="0" nodeType="afterEffect">
                                  <p:stCondLst>
                                    <p:cond delay="0"/>
                                  </p:stCondLst>
                                  <p:childTnLst>
                                    <p:set>
                                      <p:cBhvr>
                                        <p:cTn id="162" dur="1" fill="hold">
                                          <p:stCondLst>
                                            <p:cond delay="0"/>
                                          </p:stCondLst>
                                        </p:cTn>
                                        <p:tgtEl>
                                          <p:spTgt spid="5">
                                            <p:graphicEl>
                                              <a:chart seriesIdx="-4" categoryIdx="32" bldStep="category"/>
                                            </p:graphicEl>
                                          </p:spTgt>
                                        </p:tgtEl>
                                        <p:attrNameLst>
                                          <p:attrName>style.visibility</p:attrName>
                                        </p:attrNameLst>
                                      </p:cBhvr>
                                      <p:to>
                                        <p:strVal val="visible"/>
                                      </p:to>
                                    </p:set>
                                    <p:animEffect transition="in" filter="fade">
                                      <p:cBhvr>
                                        <p:cTn id="163" dur="500"/>
                                        <p:tgtEl>
                                          <p:spTgt spid="5">
                                            <p:graphicEl>
                                              <a:chart seriesIdx="-4" categoryIdx="32" bldStep="category"/>
                                            </p:graphicEl>
                                          </p:spTgt>
                                        </p:tgtEl>
                                      </p:cBhvr>
                                    </p:animEffect>
                                  </p:childTnLst>
                                </p:cTn>
                              </p:par>
                            </p:childTnLst>
                          </p:cTn>
                        </p:par>
                        <p:par>
                          <p:cTn id="164" fill="hold">
                            <p:stCondLst>
                              <p:cond delay="12000"/>
                            </p:stCondLst>
                            <p:childTnLst>
                              <p:par>
                                <p:cTn id="165" presetID="10" presetClass="entr" presetSubtype="0" fill="hold" grpId="0" nodeType="afterEffect">
                                  <p:stCondLst>
                                    <p:cond delay="0"/>
                                  </p:stCondLst>
                                  <p:childTnLst>
                                    <p:set>
                                      <p:cBhvr>
                                        <p:cTn id="166" dur="1" fill="hold">
                                          <p:stCondLst>
                                            <p:cond delay="0"/>
                                          </p:stCondLst>
                                        </p:cTn>
                                        <p:tgtEl>
                                          <p:spTgt spid="5">
                                            <p:graphicEl>
                                              <a:chart seriesIdx="-4" categoryIdx="33" bldStep="category"/>
                                            </p:graphicEl>
                                          </p:spTgt>
                                        </p:tgtEl>
                                        <p:attrNameLst>
                                          <p:attrName>style.visibility</p:attrName>
                                        </p:attrNameLst>
                                      </p:cBhvr>
                                      <p:to>
                                        <p:strVal val="visible"/>
                                      </p:to>
                                    </p:set>
                                    <p:animEffect transition="in" filter="fade">
                                      <p:cBhvr>
                                        <p:cTn id="167" dur="500"/>
                                        <p:tgtEl>
                                          <p:spTgt spid="5">
                                            <p:graphicEl>
                                              <a:chart seriesIdx="-4" categoryIdx="33" bldStep="category"/>
                                            </p:graphicEl>
                                          </p:spTgt>
                                        </p:tgtEl>
                                      </p:cBhvr>
                                    </p:animEffect>
                                  </p:childTnLst>
                                </p:cTn>
                              </p:par>
                            </p:childTnLst>
                          </p:cTn>
                        </p:par>
                        <p:par>
                          <p:cTn id="168" fill="hold">
                            <p:stCondLst>
                              <p:cond delay="12500"/>
                            </p:stCondLst>
                            <p:childTnLst>
                              <p:par>
                                <p:cTn id="169" presetID="10" presetClass="entr" presetSubtype="0" fill="hold" grpId="0" nodeType="afterEffect">
                                  <p:stCondLst>
                                    <p:cond delay="0"/>
                                  </p:stCondLst>
                                  <p:childTnLst>
                                    <p:set>
                                      <p:cBhvr>
                                        <p:cTn id="170" dur="1" fill="hold">
                                          <p:stCondLst>
                                            <p:cond delay="0"/>
                                          </p:stCondLst>
                                        </p:cTn>
                                        <p:tgtEl>
                                          <p:spTgt spid="5">
                                            <p:graphicEl>
                                              <a:chart seriesIdx="-4" categoryIdx="34" bldStep="category"/>
                                            </p:graphicEl>
                                          </p:spTgt>
                                        </p:tgtEl>
                                        <p:attrNameLst>
                                          <p:attrName>style.visibility</p:attrName>
                                        </p:attrNameLst>
                                      </p:cBhvr>
                                      <p:to>
                                        <p:strVal val="visible"/>
                                      </p:to>
                                    </p:set>
                                    <p:animEffect transition="in" filter="fade">
                                      <p:cBhvr>
                                        <p:cTn id="171" dur="500"/>
                                        <p:tgtEl>
                                          <p:spTgt spid="5">
                                            <p:graphicEl>
                                              <a:chart seriesIdx="-4" categoryIdx="34" bldStep="category"/>
                                            </p:graphicEl>
                                          </p:spTgt>
                                        </p:tgtEl>
                                      </p:cBhvr>
                                    </p:animEffect>
                                  </p:childTnLst>
                                </p:cTn>
                              </p:par>
                            </p:childTnLst>
                          </p:cTn>
                        </p:par>
                        <p:par>
                          <p:cTn id="172" fill="hold">
                            <p:stCondLst>
                              <p:cond delay="13000"/>
                            </p:stCondLst>
                            <p:childTnLst>
                              <p:par>
                                <p:cTn id="173" presetID="10" presetClass="entr" presetSubtype="0" fill="hold" grpId="0" nodeType="afterEffect">
                                  <p:stCondLst>
                                    <p:cond delay="0"/>
                                  </p:stCondLst>
                                  <p:childTnLst>
                                    <p:set>
                                      <p:cBhvr>
                                        <p:cTn id="174" dur="1" fill="hold">
                                          <p:stCondLst>
                                            <p:cond delay="0"/>
                                          </p:stCondLst>
                                        </p:cTn>
                                        <p:tgtEl>
                                          <p:spTgt spid="5">
                                            <p:graphicEl>
                                              <a:chart seriesIdx="-4" categoryIdx="35" bldStep="category"/>
                                            </p:graphicEl>
                                          </p:spTgt>
                                        </p:tgtEl>
                                        <p:attrNameLst>
                                          <p:attrName>style.visibility</p:attrName>
                                        </p:attrNameLst>
                                      </p:cBhvr>
                                      <p:to>
                                        <p:strVal val="visible"/>
                                      </p:to>
                                    </p:set>
                                    <p:animEffect transition="in" filter="fade">
                                      <p:cBhvr>
                                        <p:cTn id="175" dur="500"/>
                                        <p:tgtEl>
                                          <p:spTgt spid="5">
                                            <p:graphicEl>
                                              <a:chart seriesIdx="-4" categoryIdx="35" bldStep="category"/>
                                            </p:graphicEl>
                                          </p:spTgt>
                                        </p:tgtEl>
                                      </p:cBhvr>
                                    </p:animEffect>
                                  </p:childTnLst>
                                </p:cTn>
                              </p:par>
                            </p:childTnLst>
                          </p:cTn>
                        </p:par>
                        <p:par>
                          <p:cTn id="176" fill="hold">
                            <p:stCondLst>
                              <p:cond delay="13500"/>
                            </p:stCondLst>
                            <p:childTnLst>
                              <p:par>
                                <p:cTn id="177" presetID="10" presetClass="entr" presetSubtype="0" fill="hold" grpId="0" nodeType="afterEffect">
                                  <p:stCondLst>
                                    <p:cond delay="0"/>
                                  </p:stCondLst>
                                  <p:childTnLst>
                                    <p:set>
                                      <p:cBhvr>
                                        <p:cTn id="178" dur="1" fill="hold">
                                          <p:stCondLst>
                                            <p:cond delay="0"/>
                                          </p:stCondLst>
                                        </p:cTn>
                                        <p:tgtEl>
                                          <p:spTgt spid="5">
                                            <p:graphicEl>
                                              <a:chart seriesIdx="-4" categoryIdx="36" bldStep="category"/>
                                            </p:graphicEl>
                                          </p:spTgt>
                                        </p:tgtEl>
                                        <p:attrNameLst>
                                          <p:attrName>style.visibility</p:attrName>
                                        </p:attrNameLst>
                                      </p:cBhvr>
                                      <p:to>
                                        <p:strVal val="visible"/>
                                      </p:to>
                                    </p:set>
                                    <p:animEffect transition="in" filter="fade">
                                      <p:cBhvr>
                                        <p:cTn id="179" dur="500"/>
                                        <p:tgtEl>
                                          <p:spTgt spid="5">
                                            <p:graphicEl>
                                              <a:chart seriesIdx="-4" categoryIdx="36" bldStep="category"/>
                                            </p:graphicEl>
                                          </p:spTgt>
                                        </p:tgtEl>
                                      </p:cBhvr>
                                    </p:animEffect>
                                  </p:childTnLst>
                                </p:cTn>
                              </p:par>
                            </p:childTnLst>
                          </p:cTn>
                        </p:par>
                        <p:par>
                          <p:cTn id="180" fill="hold">
                            <p:stCondLst>
                              <p:cond delay="14000"/>
                            </p:stCondLst>
                            <p:childTnLst>
                              <p:par>
                                <p:cTn id="181" presetID="10" presetClass="entr" presetSubtype="0" fill="hold" grpId="0" nodeType="afterEffect">
                                  <p:stCondLst>
                                    <p:cond delay="0"/>
                                  </p:stCondLst>
                                  <p:childTnLst>
                                    <p:set>
                                      <p:cBhvr>
                                        <p:cTn id="182" dur="1" fill="hold">
                                          <p:stCondLst>
                                            <p:cond delay="0"/>
                                          </p:stCondLst>
                                        </p:cTn>
                                        <p:tgtEl>
                                          <p:spTgt spid="5">
                                            <p:graphicEl>
                                              <a:chart seriesIdx="-4" categoryIdx="37" bldStep="category"/>
                                            </p:graphicEl>
                                          </p:spTgt>
                                        </p:tgtEl>
                                        <p:attrNameLst>
                                          <p:attrName>style.visibility</p:attrName>
                                        </p:attrNameLst>
                                      </p:cBhvr>
                                      <p:to>
                                        <p:strVal val="visible"/>
                                      </p:to>
                                    </p:set>
                                    <p:animEffect transition="in" filter="fade">
                                      <p:cBhvr>
                                        <p:cTn id="183" dur="500"/>
                                        <p:tgtEl>
                                          <p:spTgt spid="5">
                                            <p:graphicEl>
                                              <a:chart seriesIdx="-4" categoryIdx="37" bldStep="category"/>
                                            </p:graphicEl>
                                          </p:spTgt>
                                        </p:tgtEl>
                                      </p:cBhvr>
                                    </p:animEffect>
                                  </p:childTnLst>
                                </p:cTn>
                              </p:par>
                            </p:childTnLst>
                          </p:cTn>
                        </p:par>
                        <p:par>
                          <p:cTn id="184" fill="hold">
                            <p:stCondLst>
                              <p:cond delay="14500"/>
                            </p:stCondLst>
                            <p:childTnLst>
                              <p:par>
                                <p:cTn id="185" presetID="10" presetClass="entr" presetSubtype="0" fill="hold" grpId="0" nodeType="afterEffect">
                                  <p:stCondLst>
                                    <p:cond delay="0"/>
                                  </p:stCondLst>
                                  <p:childTnLst>
                                    <p:set>
                                      <p:cBhvr>
                                        <p:cTn id="186" dur="1" fill="hold">
                                          <p:stCondLst>
                                            <p:cond delay="0"/>
                                          </p:stCondLst>
                                        </p:cTn>
                                        <p:tgtEl>
                                          <p:spTgt spid="5">
                                            <p:graphicEl>
                                              <a:chart seriesIdx="-4" categoryIdx="38" bldStep="category"/>
                                            </p:graphicEl>
                                          </p:spTgt>
                                        </p:tgtEl>
                                        <p:attrNameLst>
                                          <p:attrName>style.visibility</p:attrName>
                                        </p:attrNameLst>
                                      </p:cBhvr>
                                      <p:to>
                                        <p:strVal val="visible"/>
                                      </p:to>
                                    </p:set>
                                    <p:animEffect transition="in" filter="fade">
                                      <p:cBhvr>
                                        <p:cTn id="187" dur="500"/>
                                        <p:tgtEl>
                                          <p:spTgt spid="5">
                                            <p:graphicEl>
                                              <a:chart seriesIdx="-4" categoryIdx="38" bldStep="category"/>
                                            </p:graphicEl>
                                          </p:spTgt>
                                        </p:tgtEl>
                                      </p:cBhvr>
                                    </p:animEffect>
                                  </p:childTnLst>
                                </p:cTn>
                              </p:par>
                            </p:childTnLst>
                          </p:cTn>
                        </p:par>
                        <p:par>
                          <p:cTn id="188" fill="hold">
                            <p:stCondLst>
                              <p:cond delay="15000"/>
                            </p:stCondLst>
                            <p:childTnLst>
                              <p:par>
                                <p:cTn id="189" presetID="10" presetClass="entr" presetSubtype="0" fill="hold" grpId="0" nodeType="afterEffect">
                                  <p:stCondLst>
                                    <p:cond delay="0"/>
                                  </p:stCondLst>
                                  <p:childTnLst>
                                    <p:set>
                                      <p:cBhvr>
                                        <p:cTn id="190" dur="1" fill="hold">
                                          <p:stCondLst>
                                            <p:cond delay="0"/>
                                          </p:stCondLst>
                                        </p:cTn>
                                        <p:tgtEl>
                                          <p:spTgt spid="5">
                                            <p:graphicEl>
                                              <a:chart seriesIdx="-4" categoryIdx="39" bldStep="category"/>
                                            </p:graphicEl>
                                          </p:spTgt>
                                        </p:tgtEl>
                                        <p:attrNameLst>
                                          <p:attrName>style.visibility</p:attrName>
                                        </p:attrNameLst>
                                      </p:cBhvr>
                                      <p:to>
                                        <p:strVal val="visible"/>
                                      </p:to>
                                    </p:set>
                                    <p:animEffect transition="in" filter="fade">
                                      <p:cBhvr>
                                        <p:cTn id="191" dur="500"/>
                                        <p:tgtEl>
                                          <p:spTgt spid="5">
                                            <p:graphicEl>
                                              <a:chart seriesIdx="-4" categoryIdx="39" bldStep="category"/>
                                            </p:graphicEl>
                                          </p:spTgt>
                                        </p:tgtEl>
                                      </p:cBhvr>
                                    </p:animEffect>
                                  </p:childTnLst>
                                </p:cTn>
                              </p:par>
                            </p:childTnLst>
                          </p:cTn>
                        </p:par>
                        <p:par>
                          <p:cTn id="192" fill="hold">
                            <p:stCondLst>
                              <p:cond delay="15500"/>
                            </p:stCondLst>
                            <p:childTnLst>
                              <p:par>
                                <p:cTn id="193" presetID="10" presetClass="entr" presetSubtype="0" fill="hold" grpId="0" nodeType="afterEffect">
                                  <p:stCondLst>
                                    <p:cond delay="0"/>
                                  </p:stCondLst>
                                  <p:childTnLst>
                                    <p:set>
                                      <p:cBhvr>
                                        <p:cTn id="194" dur="1" fill="hold">
                                          <p:stCondLst>
                                            <p:cond delay="0"/>
                                          </p:stCondLst>
                                        </p:cTn>
                                        <p:tgtEl>
                                          <p:spTgt spid="5">
                                            <p:graphicEl>
                                              <a:chart seriesIdx="-4" categoryIdx="40" bldStep="category"/>
                                            </p:graphicEl>
                                          </p:spTgt>
                                        </p:tgtEl>
                                        <p:attrNameLst>
                                          <p:attrName>style.visibility</p:attrName>
                                        </p:attrNameLst>
                                      </p:cBhvr>
                                      <p:to>
                                        <p:strVal val="visible"/>
                                      </p:to>
                                    </p:set>
                                    <p:animEffect transition="in" filter="fade">
                                      <p:cBhvr>
                                        <p:cTn id="195" dur="500"/>
                                        <p:tgtEl>
                                          <p:spTgt spid="5">
                                            <p:graphicEl>
                                              <a:chart seriesIdx="-4" categoryIdx="40" bldStep="category"/>
                                            </p:graphicEl>
                                          </p:spTgt>
                                        </p:tgtEl>
                                      </p:cBhvr>
                                    </p:animEffect>
                                  </p:childTnLst>
                                </p:cTn>
                              </p:par>
                            </p:childTnLst>
                          </p:cTn>
                        </p:par>
                        <p:par>
                          <p:cTn id="196" fill="hold">
                            <p:stCondLst>
                              <p:cond delay="16000"/>
                            </p:stCondLst>
                            <p:childTnLst>
                              <p:par>
                                <p:cTn id="197" presetID="10" presetClass="entr" presetSubtype="0" fill="hold" grpId="0" nodeType="afterEffect">
                                  <p:stCondLst>
                                    <p:cond delay="0"/>
                                  </p:stCondLst>
                                  <p:childTnLst>
                                    <p:set>
                                      <p:cBhvr>
                                        <p:cTn id="198" dur="1" fill="hold">
                                          <p:stCondLst>
                                            <p:cond delay="0"/>
                                          </p:stCondLst>
                                        </p:cTn>
                                        <p:tgtEl>
                                          <p:spTgt spid="5">
                                            <p:graphicEl>
                                              <a:chart seriesIdx="-4" categoryIdx="41" bldStep="category"/>
                                            </p:graphicEl>
                                          </p:spTgt>
                                        </p:tgtEl>
                                        <p:attrNameLst>
                                          <p:attrName>style.visibility</p:attrName>
                                        </p:attrNameLst>
                                      </p:cBhvr>
                                      <p:to>
                                        <p:strVal val="visible"/>
                                      </p:to>
                                    </p:set>
                                    <p:animEffect transition="in" filter="fade">
                                      <p:cBhvr>
                                        <p:cTn id="199" dur="500"/>
                                        <p:tgtEl>
                                          <p:spTgt spid="5">
                                            <p:graphicEl>
                                              <a:chart seriesIdx="-4" categoryIdx="41" bldStep="category"/>
                                            </p:graphicEl>
                                          </p:spTgt>
                                        </p:tgtEl>
                                      </p:cBhvr>
                                    </p:animEffect>
                                  </p:childTnLst>
                                </p:cTn>
                              </p:par>
                            </p:childTnLst>
                          </p:cTn>
                        </p:par>
                        <p:par>
                          <p:cTn id="200" fill="hold">
                            <p:stCondLst>
                              <p:cond delay="16500"/>
                            </p:stCondLst>
                            <p:childTnLst>
                              <p:par>
                                <p:cTn id="201" presetID="10" presetClass="entr" presetSubtype="0" fill="hold" grpId="0" nodeType="afterEffect">
                                  <p:stCondLst>
                                    <p:cond delay="0"/>
                                  </p:stCondLst>
                                  <p:childTnLst>
                                    <p:set>
                                      <p:cBhvr>
                                        <p:cTn id="202" dur="1" fill="hold">
                                          <p:stCondLst>
                                            <p:cond delay="0"/>
                                          </p:stCondLst>
                                        </p:cTn>
                                        <p:tgtEl>
                                          <p:spTgt spid="5">
                                            <p:graphicEl>
                                              <a:chart seriesIdx="-4" categoryIdx="42" bldStep="category"/>
                                            </p:graphicEl>
                                          </p:spTgt>
                                        </p:tgtEl>
                                        <p:attrNameLst>
                                          <p:attrName>style.visibility</p:attrName>
                                        </p:attrNameLst>
                                      </p:cBhvr>
                                      <p:to>
                                        <p:strVal val="visible"/>
                                      </p:to>
                                    </p:set>
                                    <p:animEffect transition="in" filter="fade">
                                      <p:cBhvr>
                                        <p:cTn id="203" dur="500"/>
                                        <p:tgtEl>
                                          <p:spTgt spid="5">
                                            <p:graphicEl>
                                              <a:chart seriesIdx="-4" categoryIdx="42" bldStep="category"/>
                                            </p:graphicEl>
                                          </p:spTgt>
                                        </p:tgtEl>
                                      </p:cBhvr>
                                    </p:animEffect>
                                  </p:childTnLst>
                                </p:cTn>
                              </p:par>
                            </p:childTnLst>
                          </p:cTn>
                        </p:par>
                        <p:par>
                          <p:cTn id="204" fill="hold">
                            <p:stCondLst>
                              <p:cond delay="17000"/>
                            </p:stCondLst>
                            <p:childTnLst>
                              <p:par>
                                <p:cTn id="205" presetID="10" presetClass="entr" presetSubtype="0" fill="hold" grpId="0" nodeType="afterEffect">
                                  <p:stCondLst>
                                    <p:cond delay="0"/>
                                  </p:stCondLst>
                                  <p:childTnLst>
                                    <p:set>
                                      <p:cBhvr>
                                        <p:cTn id="206" dur="1" fill="hold">
                                          <p:stCondLst>
                                            <p:cond delay="0"/>
                                          </p:stCondLst>
                                        </p:cTn>
                                        <p:tgtEl>
                                          <p:spTgt spid="5">
                                            <p:graphicEl>
                                              <a:chart seriesIdx="-4" categoryIdx="43" bldStep="category"/>
                                            </p:graphicEl>
                                          </p:spTgt>
                                        </p:tgtEl>
                                        <p:attrNameLst>
                                          <p:attrName>style.visibility</p:attrName>
                                        </p:attrNameLst>
                                      </p:cBhvr>
                                      <p:to>
                                        <p:strVal val="visible"/>
                                      </p:to>
                                    </p:set>
                                    <p:animEffect transition="in" filter="fade">
                                      <p:cBhvr>
                                        <p:cTn id="207" dur="500"/>
                                        <p:tgtEl>
                                          <p:spTgt spid="5">
                                            <p:graphicEl>
                                              <a:chart seriesIdx="-4" categoryIdx="43" bldStep="category"/>
                                            </p:graphicEl>
                                          </p:spTgt>
                                        </p:tgtEl>
                                      </p:cBhvr>
                                    </p:animEffect>
                                  </p:childTnLst>
                                </p:cTn>
                              </p:par>
                            </p:childTnLst>
                          </p:cTn>
                        </p:par>
                        <p:par>
                          <p:cTn id="208" fill="hold">
                            <p:stCondLst>
                              <p:cond delay="17500"/>
                            </p:stCondLst>
                            <p:childTnLst>
                              <p:par>
                                <p:cTn id="209" presetID="10" presetClass="entr" presetSubtype="0" fill="hold" grpId="0" nodeType="afterEffect">
                                  <p:stCondLst>
                                    <p:cond delay="0"/>
                                  </p:stCondLst>
                                  <p:childTnLst>
                                    <p:set>
                                      <p:cBhvr>
                                        <p:cTn id="210" dur="1" fill="hold">
                                          <p:stCondLst>
                                            <p:cond delay="0"/>
                                          </p:stCondLst>
                                        </p:cTn>
                                        <p:tgtEl>
                                          <p:spTgt spid="5">
                                            <p:graphicEl>
                                              <a:chart seriesIdx="-4" categoryIdx="44" bldStep="category"/>
                                            </p:graphicEl>
                                          </p:spTgt>
                                        </p:tgtEl>
                                        <p:attrNameLst>
                                          <p:attrName>style.visibility</p:attrName>
                                        </p:attrNameLst>
                                      </p:cBhvr>
                                      <p:to>
                                        <p:strVal val="visible"/>
                                      </p:to>
                                    </p:set>
                                    <p:animEffect transition="in" filter="fade">
                                      <p:cBhvr>
                                        <p:cTn id="211" dur="500"/>
                                        <p:tgtEl>
                                          <p:spTgt spid="5">
                                            <p:graphicEl>
                                              <a:chart seriesIdx="-4" categoryIdx="44" bldStep="category"/>
                                            </p:graphicEl>
                                          </p:spTgt>
                                        </p:tgtEl>
                                      </p:cBhvr>
                                    </p:animEffect>
                                  </p:childTnLst>
                                </p:cTn>
                              </p:par>
                            </p:childTnLst>
                          </p:cTn>
                        </p:par>
                        <p:par>
                          <p:cTn id="212" fill="hold">
                            <p:stCondLst>
                              <p:cond delay="18000"/>
                            </p:stCondLst>
                            <p:childTnLst>
                              <p:par>
                                <p:cTn id="213" presetID="10" presetClass="entr" presetSubtype="0" fill="hold" grpId="0" nodeType="afterEffect">
                                  <p:stCondLst>
                                    <p:cond delay="0"/>
                                  </p:stCondLst>
                                  <p:childTnLst>
                                    <p:set>
                                      <p:cBhvr>
                                        <p:cTn id="214" dur="1" fill="hold">
                                          <p:stCondLst>
                                            <p:cond delay="0"/>
                                          </p:stCondLst>
                                        </p:cTn>
                                        <p:tgtEl>
                                          <p:spTgt spid="5">
                                            <p:graphicEl>
                                              <a:chart seriesIdx="-4" categoryIdx="45" bldStep="category"/>
                                            </p:graphicEl>
                                          </p:spTgt>
                                        </p:tgtEl>
                                        <p:attrNameLst>
                                          <p:attrName>style.visibility</p:attrName>
                                        </p:attrNameLst>
                                      </p:cBhvr>
                                      <p:to>
                                        <p:strVal val="visible"/>
                                      </p:to>
                                    </p:set>
                                    <p:animEffect transition="in" filter="fade">
                                      <p:cBhvr>
                                        <p:cTn id="215" dur="500"/>
                                        <p:tgtEl>
                                          <p:spTgt spid="5">
                                            <p:graphicEl>
                                              <a:chart seriesIdx="-4" categoryIdx="45" bldStep="category"/>
                                            </p:graphicEl>
                                          </p:spTgt>
                                        </p:tgtEl>
                                      </p:cBhvr>
                                    </p:animEffect>
                                  </p:childTnLst>
                                </p:cTn>
                              </p:par>
                            </p:childTnLst>
                          </p:cTn>
                        </p:par>
                        <p:par>
                          <p:cTn id="216" fill="hold">
                            <p:stCondLst>
                              <p:cond delay="18500"/>
                            </p:stCondLst>
                            <p:childTnLst>
                              <p:par>
                                <p:cTn id="217" presetID="10" presetClass="entr" presetSubtype="0" fill="hold" grpId="0" nodeType="afterEffect">
                                  <p:stCondLst>
                                    <p:cond delay="0"/>
                                  </p:stCondLst>
                                  <p:childTnLst>
                                    <p:set>
                                      <p:cBhvr>
                                        <p:cTn id="218" dur="1" fill="hold">
                                          <p:stCondLst>
                                            <p:cond delay="0"/>
                                          </p:stCondLst>
                                        </p:cTn>
                                        <p:tgtEl>
                                          <p:spTgt spid="5">
                                            <p:graphicEl>
                                              <a:chart seriesIdx="-4" categoryIdx="46" bldStep="category"/>
                                            </p:graphicEl>
                                          </p:spTgt>
                                        </p:tgtEl>
                                        <p:attrNameLst>
                                          <p:attrName>style.visibility</p:attrName>
                                        </p:attrNameLst>
                                      </p:cBhvr>
                                      <p:to>
                                        <p:strVal val="visible"/>
                                      </p:to>
                                    </p:set>
                                    <p:animEffect transition="in" filter="fade">
                                      <p:cBhvr>
                                        <p:cTn id="219" dur="500"/>
                                        <p:tgtEl>
                                          <p:spTgt spid="5">
                                            <p:graphicEl>
                                              <a:chart seriesIdx="-4" categoryIdx="46" bldStep="category"/>
                                            </p:graphicEl>
                                          </p:spTgt>
                                        </p:tgtEl>
                                      </p:cBhvr>
                                    </p:animEffect>
                                  </p:childTnLst>
                                </p:cTn>
                              </p:par>
                            </p:childTnLst>
                          </p:cTn>
                        </p:par>
                        <p:par>
                          <p:cTn id="220" fill="hold">
                            <p:stCondLst>
                              <p:cond delay="19000"/>
                            </p:stCondLst>
                            <p:childTnLst>
                              <p:par>
                                <p:cTn id="221" presetID="10" presetClass="entr" presetSubtype="0" fill="hold" grpId="0" nodeType="afterEffect">
                                  <p:stCondLst>
                                    <p:cond delay="0"/>
                                  </p:stCondLst>
                                  <p:childTnLst>
                                    <p:set>
                                      <p:cBhvr>
                                        <p:cTn id="222" dur="1" fill="hold">
                                          <p:stCondLst>
                                            <p:cond delay="0"/>
                                          </p:stCondLst>
                                        </p:cTn>
                                        <p:tgtEl>
                                          <p:spTgt spid="5">
                                            <p:graphicEl>
                                              <a:chart seriesIdx="-4" categoryIdx="47" bldStep="category"/>
                                            </p:graphicEl>
                                          </p:spTgt>
                                        </p:tgtEl>
                                        <p:attrNameLst>
                                          <p:attrName>style.visibility</p:attrName>
                                        </p:attrNameLst>
                                      </p:cBhvr>
                                      <p:to>
                                        <p:strVal val="visible"/>
                                      </p:to>
                                    </p:set>
                                    <p:animEffect transition="in" filter="fade">
                                      <p:cBhvr>
                                        <p:cTn id="223" dur="500"/>
                                        <p:tgtEl>
                                          <p:spTgt spid="5">
                                            <p:graphicEl>
                                              <a:chart seriesIdx="-4" categoryIdx="47" bldStep="category"/>
                                            </p:graphicEl>
                                          </p:spTgt>
                                        </p:tgtEl>
                                      </p:cBhvr>
                                    </p:animEffect>
                                  </p:childTnLst>
                                </p:cTn>
                              </p:par>
                            </p:childTnLst>
                          </p:cTn>
                        </p:par>
                        <p:par>
                          <p:cTn id="224" fill="hold">
                            <p:stCondLst>
                              <p:cond delay="19500"/>
                            </p:stCondLst>
                            <p:childTnLst>
                              <p:par>
                                <p:cTn id="225" presetID="10" presetClass="entr" presetSubtype="0" fill="hold" grpId="0" nodeType="afterEffect">
                                  <p:stCondLst>
                                    <p:cond delay="0"/>
                                  </p:stCondLst>
                                  <p:childTnLst>
                                    <p:set>
                                      <p:cBhvr>
                                        <p:cTn id="226" dur="1" fill="hold">
                                          <p:stCondLst>
                                            <p:cond delay="0"/>
                                          </p:stCondLst>
                                        </p:cTn>
                                        <p:tgtEl>
                                          <p:spTgt spid="5">
                                            <p:graphicEl>
                                              <a:chart seriesIdx="-4" categoryIdx="48" bldStep="category"/>
                                            </p:graphicEl>
                                          </p:spTgt>
                                        </p:tgtEl>
                                        <p:attrNameLst>
                                          <p:attrName>style.visibility</p:attrName>
                                        </p:attrNameLst>
                                      </p:cBhvr>
                                      <p:to>
                                        <p:strVal val="visible"/>
                                      </p:to>
                                    </p:set>
                                    <p:animEffect transition="in" filter="fade">
                                      <p:cBhvr>
                                        <p:cTn id="227" dur="500"/>
                                        <p:tgtEl>
                                          <p:spTgt spid="5">
                                            <p:graphicEl>
                                              <a:chart seriesIdx="-4" categoryIdx="48" bldStep="category"/>
                                            </p:graphicEl>
                                          </p:spTgt>
                                        </p:tgtEl>
                                      </p:cBhvr>
                                    </p:animEffect>
                                  </p:childTnLst>
                                </p:cTn>
                              </p:par>
                            </p:childTnLst>
                          </p:cTn>
                        </p:par>
                        <p:par>
                          <p:cTn id="228" fill="hold">
                            <p:stCondLst>
                              <p:cond delay="20000"/>
                            </p:stCondLst>
                            <p:childTnLst>
                              <p:par>
                                <p:cTn id="229" presetID="10" presetClass="entr" presetSubtype="0" fill="hold" grpId="0" nodeType="afterEffect">
                                  <p:stCondLst>
                                    <p:cond delay="0"/>
                                  </p:stCondLst>
                                  <p:childTnLst>
                                    <p:set>
                                      <p:cBhvr>
                                        <p:cTn id="230" dur="1" fill="hold">
                                          <p:stCondLst>
                                            <p:cond delay="0"/>
                                          </p:stCondLst>
                                        </p:cTn>
                                        <p:tgtEl>
                                          <p:spTgt spid="5">
                                            <p:graphicEl>
                                              <a:chart seriesIdx="-4" categoryIdx="49" bldStep="category"/>
                                            </p:graphicEl>
                                          </p:spTgt>
                                        </p:tgtEl>
                                        <p:attrNameLst>
                                          <p:attrName>style.visibility</p:attrName>
                                        </p:attrNameLst>
                                      </p:cBhvr>
                                      <p:to>
                                        <p:strVal val="visible"/>
                                      </p:to>
                                    </p:set>
                                    <p:animEffect transition="in" filter="fade">
                                      <p:cBhvr>
                                        <p:cTn id="231" dur="500"/>
                                        <p:tgtEl>
                                          <p:spTgt spid="5">
                                            <p:graphicEl>
                                              <a:chart seriesIdx="-4" categoryIdx="49" bldStep="category"/>
                                            </p:graphicEl>
                                          </p:spTgt>
                                        </p:tgtEl>
                                      </p:cBhvr>
                                    </p:animEffect>
                                  </p:childTnLst>
                                </p:cTn>
                              </p:par>
                            </p:childTnLst>
                          </p:cTn>
                        </p:par>
                        <p:par>
                          <p:cTn id="232" fill="hold">
                            <p:stCondLst>
                              <p:cond delay="20500"/>
                            </p:stCondLst>
                            <p:childTnLst>
                              <p:par>
                                <p:cTn id="233" presetID="10" presetClass="entr" presetSubtype="0" fill="hold" grpId="0" nodeType="afterEffect">
                                  <p:stCondLst>
                                    <p:cond delay="0"/>
                                  </p:stCondLst>
                                  <p:childTnLst>
                                    <p:set>
                                      <p:cBhvr>
                                        <p:cTn id="234" dur="1" fill="hold">
                                          <p:stCondLst>
                                            <p:cond delay="0"/>
                                          </p:stCondLst>
                                        </p:cTn>
                                        <p:tgtEl>
                                          <p:spTgt spid="5">
                                            <p:graphicEl>
                                              <a:chart seriesIdx="-4" categoryIdx="50" bldStep="category"/>
                                            </p:graphicEl>
                                          </p:spTgt>
                                        </p:tgtEl>
                                        <p:attrNameLst>
                                          <p:attrName>style.visibility</p:attrName>
                                        </p:attrNameLst>
                                      </p:cBhvr>
                                      <p:to>
                                        <p:strVal val="visible"/>
                                      </p:to>
                                    </p:set>
                                    <p:animEffect transition="in" filter="fade">
                                      <p:cBhvr>
                                        <p:cTn id="235" dur="500"/>
                                        <p:tgtEl>
                                          <p:spTgt spid="5">
                                            <p:graphicEl>
                                              <a:chart seriesIdx="-4" categoryIdx="50" bldStep="category"/>
                                            </p:graphicEl>
                                          </p:spTgt>
                                        </p:tgtEl>
                                      </p:cBhvr>
                                    </p:animEffect>
                                  </p:childTnLst>
                                </p:cTn>
                              </p:par>
                            </p:childTnLst>
                          </p:cTn>
                        </p:par>
                        <p:par>
                          <p:cTn id="236" fill="hold">
                            <p:stCondLst>
                              <p:cond delay="21000"/>
                            </p:stCondLst>
                            <p:childTnLst>
                              <p:par>
                                <p:cTn id="237" presetID="10" presetClass="entr" presetSubtype="0" fill="hold" grpId="0" nodeType="afterEffect">
                                  <p:stCondLst>
                                    <p:cond delay="0"/>
                                  </p:stCondLst>
                                  <p:childTnLst>
                                    <p:set>
                                      <p:cBhvr>
                                        <p:cTn id="238" dur="1" fill="hold">
                                          <p:stCondLst>
                                            <p:cond delay="0"/>
                                          </p:stCondLst>
                                        </p:cTn>
                                        <p:tgtEl>
                                          <p:spTgt spid="5">
                                            <p:graphicEl>
                                              <a:chart seriesIdx="-4" categoryIdx="51" bldStep="category"/>
                                            </p:graphicEl>
                                          </p:spTgt>
                                        </p:tgtEl>
                                        <p:attrNameLst>
                                          <p:attrName>style.visibility</p:attrName>
                                        </p:attrNameLst>
                                      </p:cBhvr>
                                      <p:to>
                                        <p:strVal val="visible"/>
                                      </p:to>
                                    </p:set>
                                    <p:animEffect transition="in" filter="fade">
                                      <p:cBhvr>
                                        <p:cTn id="239" dur="500"/>
                                        <p:tgtEl>
                                          <p:spTgt spid="5">
                                            <p:graphicEl>
                                              <a:chart seriesIdx="-4" categoryIdx="5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P spid="3" grpId="0" animBg="1"/>
      <p:bldP spid="6" grpId="0" animBg="1"/>
      <p:bldP spid="2"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3987438" cy="707886"/>
          </a:xfrm>
          <a:prstGeom prst="rect">
            <a:avLst/>
          </a:prstGeom>
          <a:noFill/>
        </p:spPr>
        <p:txBody>
          <a:bodyPr wrap="none" rtlCol="0">
            <a:spAutoFit/>
          </a:bodyPr>
          <a:lstStyle/>
          <a:p>
            <a:r>
              <a:rPr lang="it-IT" sz="4000" dirty="0">
                <a:solidFill>
                  <a:srgbClr val="554B81"/>
                </a:solidFill>
                <a:latin typeface="Helvetica" pitchFamily="2" charset="0"/>
              </a:rPr>
              <a:t>Troppe particelle</a:t>
            </a:r>
          </a:p>
        </p:txBody>
      </p:sp>
      <p:sp>
        <p:nvSpPr>
          <p:cNvPr id="17" name="CasellaDiTesto 16">
            <a:extLst>
              <a:ext uri="{FF2B5EF4-FFF2-40B4-BE49-F238E27FC236}">
                <a16:creationId xmlns:a16="http://schemas.microsoft.com/office/drawing/2014/main" id="{29491644-0E36-7E44-A15E-DB37D862D914}"/>
              </a:ext>
            </a:extLst>
          </p:cNvPr>
          <p:cNvSpPr txBox="1"/>
          <p:nvPr/>
        </p:nvSpPr>
        <p:spPr>
          <a:xfrm>
            <a:off x="122423" y="3586487"/>
            <a:ext cx="780983" cy="400110"/>
          </a:xfrm>
          <a:prstGeom prst="rect">
            <a:avLst/>
          </a:prstGeom>
          <a:noFill/>
        </p:spPr>
        <p:txBody>
          <a:bodyPr wrap="none" rtlCol="0">
            <a:spAutoFit/>
          </a:bodyPr>
          <a:lstStyle/>
          <a:p>
            <a:r>
              <a:rPr lang="it-IT" sz="2000" dirty="0">
                <a:solidFill>
                  <a:srgbClr val="554B81"/>
                </a:solidFill>
                <a:latin typeface="Helvetica" pitchFamily="2" charset="0"/>
              </a:rPr>
              <a:t>1956</a:t>
            </a:r>
          </a:p>
        </p:txBody>
      </p:sp>
      <p:sp>
        <p:nvSpPr>
          <p:cNvPr id="18" name="Rettangolo 17">
            <a:extLst>
              <a:ext uri="{FF2B5EF4-FFF2-40B4-BE49-F238E27FC236}">
                <a16:creationId xmlns:a16="http://schemas.microsoft.com/office/drawing/2014/main" id="{20800AD8-661B-3341-AC51-08F0475835E1}"/>
              </a:ext>
            </a:extLst>
          </p:cNvPr>
          <p:cNvSpPr/>
          <p:nvPr/>
        </p:nvSpPr>
        <p:spPr>
          <a:xfrm>
            <a:off x="1404009" y="1175676"/>
            <a:ext cx="10149361" cy="830997"/>
          </a:xfrm>
          <a:prstGeom prst="rect">
            <a:avLst/>
          </a:prstGeom>
        </p:spPr>
        <p:txBody>
          <a:bodyPr wrap="square">
            <a:spAutoFit/>
          </a:bodyPr>
          <a:lstStyle/>
          <a:p>
            <a:r>
              <a:rPr lang="it-IT" sz="2400" dirty="0">
                <a:latin typeface="Helvetica" pitchFamily="2" charset="0"/>
                <a:ea typeface="Verdana" panose="020B0604030504040204" pitchFamily="34" charset="0"/>
                <a:cs typeface="Verdana" panose="020B0604030504040204" pitchFamily="34" charset="0"/>
              </a:rPr>
              <a:t>Con la costruzione di acceleratori sempre più potenti, il numero delle nuove particelle è aumentato vertiginosamente.</a:t>
            </a:r>
          </a:p>
        </p:txBody>
      </p:sp>
      <p:sp>
        <p:nvSpPr>
          <p:cNvPr id="19" name="Rettangolo 18">
            <a:extLst>
              <a:ext uri="{FF2B5EF4-FFF2-40B4-BE49-F238E27FC236}">
                <a16:creationId xmlns:a16="http://schemas.microsoft.com/office/drawing/2014/main" id="{1A0233E3-3078-7A49-8F40-70C929E3C9B3}"/>
              </a:ext>
            </a:extLst>
          </p:cNvPr>
          <p:cNvSpPr/>
          <p:nvPr/>
        </p:nvSpPr>
        <p:spPr>
          <a:xfrm>
            <a:off x="1404009" y="2115175"/>
            <a:ext cx="9615633" cy="1200329"/>
          </a:xfrm>
          <a:prstGeom prst="rect">
            <a:avLst/>
          </a:prstGeom>
        </p:spPr>
        <p:txBody>
          <a:bodyPr wrap="square">
            <a:spAutoFit/>
          </a:bodyPr>
          <a:lstStyle/>
          <a:p>
            <a:r>
              <a:rPr lang="it-IT" sz="2400" dirty="0">
                <a:latin typeface="Helvetica" pitchFamily="2" charset="0"/>
                <a:ea typeface="Verdana" panose="020B0604030504040204" pitchFamily="34" charset="0"/>
                <a:cs typeface="Verdana" panose="020B0604030504040204" pitchFamily="34" charset="0"/>
              </a:rPr>
              <a:t>Le nuove particelle non possono essere tutte elementari. </a:t>
            </a:r>
          </a:p>
          <a:p>
            <a:r>
              <a:rPr lang="it-IT" sz="2400" dirty="0">
                <a:latin typeface="Helvetica" pitchFamily="2" charset="0"/>
                <a:ea typeface="Verdana" panose="020B0604030504040204" pitchFamily="34" charset="0"/>
                <a:cs typeface="Verdana" panose="020B0604030504040204" pitchFamily="34" charset="0"/>
              </a:rPr>
              <a:t>Allora quali sono, quante sono e come si combinano tra di loro le particelle veramente  ‘elementari’?</a:t>
            </a:r>
          </a:p>
        </p:txBody>
      </p:sp>
      <p:sp>
        <p:nvSpPr>
          <p:cNvPr id="22" name="Rettangolo 21">
            <a:extLst>
              <a:ext uri="{FF2B5EF4-FFF2-40B4-BE49-F238E27FC236}">
                <a16:creationId xmlns:a16="http://schemas.microsoft.com/office/drawing/2014/main" id="{07BC171B-80AB-6246-80A3-F954B4211953}"/>
              </a:ext>
            </a:extLst>
          </p:cNvPr>
          <p:cNvSpPr/>
          <p:nvPr/>
        </p:nvSpPr>
        <p:spPr>
          <a:xfrm>
            <a:off x="1404009" y="3524932"/>
            <a:ext cx="11217626" cy="523220"/>
          </a:xfrm>
          <a:prstGeom prst="rect">
            <a:avLst/>
          </a:prstGeom>
        </p:spPr>
        <p:txBody>
          <a:bodyPr wrap="square">
            <a:spAutoFit/>
          </a:bodyPr>
          <a:lstStyle/>
          <a:p>
            <a:r>
              <a:rPr lang="it-IT" sz="2800" dirty="0">
                <a:latin typeface="Helvetica" pitchFamily="2" charset="0"/>
                <a:ea typeface="Verdana" panose="020B0604030504040204" pitchFamily="34" charset="0"/>
                <a:cs typeface="Verdana" panose="020B0604030504040204" pitchFamily="34" charset="0"/>
              </a:rPr>
              <a:t>Il protone non è «monolitico» ma ha una struttura interna</a:t>
            </a:r>
          </a:p>
        </p:txBody>
      </p:sp>
    </p:spTree>
    <p:extLst>
      <p:ext uri="{BB962C8B-B14F-4D97-AF65-F5344CB8AC3E}">
        <p14:creationId xmlns:p14="http://schemas.microsoft.com/office/powerpoint/2010/main" val="34214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4197431" cy="707886"/>
          </a:xfrm>
          <a:prstGeom prst="rect">
            <a:avLst/>
          </a:prstGeom>
          <a:noFill/>
        </p:spPr>
        <p:txBody>
          <a:bodyPr wrap="none" rtlCol="0">
            <a:spAutoFit/>
          </a:bodyPr>
          <a:lstStyle/>
          <a:p>
            <a:r>
              <a:rPr lang="it-IT" sz="4000" dirty="0">
                <a:solidFill>
                  <a:srgbClr val="554B81"/>
                </a:solidFill>
                <a:latin typeface="Helvetica" pitchFamily="2" charset="0"/>
              </a:rPr>
              <a:t>Teoria dei </a:t>
            </a:r>
            <a:r>
              <a:rPr lang="it-IT" sz="4000" dirty="0" err="1">
                <a:solidFill>
                  <a:srgbClr val="554B81"/>
                </a:solidFill>
                <a:latin typeface="Helvetica" pitchFamily="2" charset="0"/>
              </a:rPr>
              <a:t>quarks</a:t>
            </a:r>
            <a:endParaRPr lang="it-IT" sz="4000" dirty="0">
              <a:solidFill>
                <a:srgbClr val="554B81"/>
              </a:solidFill>
              <a:latin typeface="Helvetica" pitchFamily="2" charset="0"/>
            </a:endParaRPr>
          </a:p>
        </p:txBody>
      </p:sp>
      <p:sp>
        <p:nvSpPr>
          <p:cNvPr id="12" name="CasellaDiTesto 11">
            <a:extLst>
              <a:ext uri="{FF2B5EF4-FFF2-40B4-BE49-F238E27FC236}">
                <a16:creationId xmlns:a16="http://schemas.microsoft.com/office/drawing/2014/main" id="{196302FA-DCCA-2743-8F56-BF1BE741F4B1}"/>
              </a:ext>
            </a:extLst>
          </p:cNvPr>
          <p:cNvSpPr txBox="1"/>
          <p:nvPr/>
        </p:nvSpPr>
        <p:spPr>
          <a:xfrm>
            <a:off x="41423" y="3986597"/>
            <a:ext cx="1103187" cy="400110"/>
          </a:xfrm>
          <a:prstGeom prst="rect">
            <a:avLst/>
          </a:prstGeom>
          <a:noFill/>
        </p:spPr>
        <p:txBody>
          <a:bodyPr wrap="none" rtlCol="0">
            <a:spAutoFit/>
          </a:bodyPr>
          <a:lstStyle/>
          <a:p>
            <a:r>
              <a:rPr lang="it-IT" sz="2000" dirty="0">
                <a:solidFill>
                  <a:srgbClr val="554B81"/>
                </a:solidFill>
                <a:latin typeface="Helvetica" pitchFamily="2" charset="0"/>
              </a:rPr>
              <a:t>anni ‘60</a:t>
            </a:r>
          </a:p>
        </p:txBody>
      </p:sp>
      <p:sp>
        <p:nvSpPr>
          <p:cNvPr id="16" name="CasellaDiTesto 15">
            <a:extLst>
              <a:ext uri="{FF2B5EF4-FFF2-40B4-BE49-F238E27FC236}">
                <a16:creationId xmlns:a16="http://schemas.microsoft.com/office/drawing/2014/main" id="{887051B4-3D47-2E40-8FCB-2B81466AFA3D}"/>
              </a:ext>
            </a:extLst>
          </p:cNvPr>
          <p:cNvSpPr txBox="1"/>
          <p:nvPr/>
        </p:nvSpPr>
        <p:spPr>
          <a:xfrm>
            <a:off x="1404010" y="1206496"/>
            <a:ext cx="10787990" cy="830997"/>
          </a:xfrm>
          <a:prstGeom prst="rect">
            <a:avLst/>
          </a:prstGeom>
          <a:noFill/>
        </p:spPr>
        <p:txBody>
          <a:bodyPr wrap="square" rtlCol="0">
            <a:spAutoFit/>
          </a:bodyPr>
          <a:lstStyle/>
          <a:p>
            <a:r>
              <a:rPr lang="it-IT" sz="2400" dirty="0">
                <a:solidFill>
                  <a:srgbClr val="554B81"/>
                </a:solidFill>
                <a:latin typeface="Helvetica" pitchFamily="2" charset="0"/>
              </a:rPr>
              <a:t>1962: </a:t>
            </a:r>
            <a:r>
              <a:rPr lang="it-IT" sz="2400" dirty="0">
                <a:latin typeface="Helvetica" pitchFamily="2" charset="0"/>
              </a:rPr>
              <a:t>esistono particelle più piccole (i </a:t>
            </a:r>
            <a:r>
              <a:rPr lang="it-IT" sz="2400" dirty="0" err="1">
                <a:latin typeface="Helvetica" pitchFamily="2" charset="0"/>
              </a:rPr>
              <a:t>quarks</a:t>
            </a:r>
            <a:r>
              <a:rPr lang="it-IT" sz="2400" dirty="0">
                <a:latin typeface="Helvetica" pitchFamily="2" charset="0"/>
              </a:rPr>
              <a:t>) in tre diverse varietà (sapori)</a:t>
            </a:r>
          </a:p>
          <a:p>
            <a:r>
              <a:rPr lang="it-IT" sz="2400" dirty="0">
                <a:latin typeface="Helvetica" pitchFamily="2" charset="0"/>
              </a:rPr>
              <a:t>con rispettivi </a:t>
            </a:r>
            <a:r>
              <a:rPr lang="it-IT" sz="2400" dirty="0" err="1">
                <a:latin typeface="Helvetica" pitchFamily="2" charset="0"/>
              </a:rPr>
              <a:t>antiquarks</a:t>
            </a:r>
            <a:endParaRPr lang="it-IT" sz="2400" dirty="0">
              <a:latin typeface="Helvetica" pitchFamily="2" charset="0"/>
            </a:endParaRPr>
          </a:p>
        </p:txBody>
      </p:sp>
      <p:pic>
        <p:nvPicPr>
          <p:cNvPr id="27" name="Immagine 26" descr="Immagine che contiene interni, arancia, piccolo, guardando&#10;&#10;Descrizione generata automaticamente">
            <a:extLst>
              <a:ext uri="{FF2B5EF4-FFF2-40B4-BE49-F238E27FC236}">
                <a16:creationId xmlns:a16="http://schemas.microsoft.com/office/drawing/2014/main" id="{C16F7CDC-6D93-234E-877E-137F8E6AC747}"/>
              </a:ext>
            </a:extLst>
          </p:cNvPr>
          <p:cNvPicPr>
            <a:picLocks noChangeAspect="1"/>
          </p:cNvPicPr>
          <p:nvPr/>
        </p:nvPicPr>
        <p:blipFill>
          <a:blip r:embed="rId2"/>
          <a:stretch>
            <a:fillRect/>
          </a:stretch>
        </p:blipFill>
        <p:spPr>
          <a:xfrm>
            <a:off x="3257233" y="2249365"/>
            <a:ext cx="1261218" cy="1679437"/>
          </a:xfrm>
          <a:prstGeom prst="rect">
            <a:avLst/>
          </a:prstGeom>
        </p:spPr>
      </p:pic>
      <p:pic>
        <p:nvPicPr>
          <p:cNvPr id="29" name="Immagine 28">
            <a:extLst>
              <a:ext uri="{FF2B5EF4-FFF2-40B4-BE49-F238E27FC236}">
                <a16:creationId xmlns:a16="http://schemas.microsoft.com/office/drawing/2014/main" id="{2EFD9C86-9ADE-3346-852D-9BCAC2180161}"/>
              </a:ext>
            </a:extLst>
          </p:cNvPr>
          <p:cNvPicPr>
            <a:picLocks noChangeAspect="1"/>
          </p:cNvPicPr>
          <p:nvPr/>
        </p:nvPicPr>
        <p:blipFill>
          <a:blip r:embed="rId3"/>
          <a:stretch>
            <a:fillRect/>
          </a:stretch>
        </p:blipFill>
        <p:spPr>
          <a:xfrm>
            <a:off x="7900594" y="2118870"/>
            <a:ext cx="1606770" cy="1763486"/>
          </a:xfrm>
          <a:prstGeom prst="rect">
            <a:avLst/>
          </a:prstGeom>
        </p:spPr>
      </p:pic>
      <p:pic>
        <p:nvPicPr>
          <p:cNvPr id="31" name="Immagine 30" descr="Immagine che contiene interni, arancia, guardando, sedendo&#10;&#10;Descrizione generata automaticamente">
            <a:extLst>
              <a:ext uri="{FF2B5EF4-FFF2-40B4-BE49-F238E27FC236}">
                <a16:creationId xmlns:a16="http://schemas.microsoft.com/office/drawing/2014/main" id="{AB36C573-6EEF-4643-B1D9-61AF108C5E77}"/>
              </a:ext>
            </a:extLst>
          </p:cNvPr>
          <p:cNvPicPr>
            <a:picLocks noChangeAspect="1"/>
          </p:cNvPicPr>
          <p:nvPr/>
        </p:nvPicPr>
        <p:blipFill>
          <a:blip r:embed="rId4"/>
          <a:stretch>
            <a:fillRect/>
          </a:stretch>
        </p:blipFill>
        <p:spPr>
          <a:xfrm>
            <a:off x="5437432" y="2168349"/>
            <a:ext cx="1916363" cy="1620674"/>
          </a:xfrm>
          <a:prstGeom prst="rect">
            <a:avLst/>
          </a:prstGeom>
        </p:spPr>
      </p:pic>
      <p:sp>
        <p:nvSpPr>
          <p:cNvPr id="35" name="CasellaDiTesto 34">
            <a:extLst>
              <a:ext uri="{FF2B5EF4-FFF2-40B4-BE49-F238E27FC236}">
                <a16:creationId xmlns:a16="http://schemas.microsoft.com/office/drawing/2014/main" id="{FE504E82-4A05-CE42-AE92-8860F4F565C3}"/>
              </a:ext>
            </a:extLst>
          </p:cNvPr>
          <p:cNvSpPr txBox="1"/>
          <p:nvPr/>
        </p:nvSpPr>
        <p:spPr>
          <a:xfrm>
            <a:off x="1404010" y="2235440"/>
            <a:ext cx="1382110" cy="400110"/>
          </a:xfrm>
          <a:prstGeom prst="rect">
            <a:avLst/>
          </a:prstGeom>
          <a:noFill/>
        </p:spPr>
        <p:txBody>
          <a:bodyPr wrap="none" rtlCol="0">
            <a:spAutoFit/>
          </a:bodyPr>
          <a:lstStyle/>
          <a:p>
            <a:r>
              <a:rPr lang="it-IT" sz="2000" dirty="0">
                <a:solidFill>
                  <a:srgbClr val="554B81"/>
                </a:solidFill>
                <a:latin typeface="Helvetica" pitchFamily="2" charset="0"/>
              </a:rPr>
              <a:t>Ingredienti</a:t>
            </a:r>
          </a:p>
        </p:txBody>
      </p:sp>
      <p:graphicFrame>
        <p:nvGraphicFramePr>
          <p:cNvPr id="36" name="Tabella 35">
            <a:extLst>
              <a:ext uri="{FF2B5EF4-FFF2-40B4-BE49-F238E27FC236}">
                <a16:creationId xmlns:a16="http://schemas.microsoft.com/office/drawing/2014/main" id="{98AFF6E5-98BF-4645-820F-08A376E3F466}"/>
              </a:ext>
            </a:extLst>
          </p:cNvPr>
          <p:cNvGraphicFramePr>
            <a:graphicFrameLocks noGrp="1"/>
          </p:cNvGraphicFramePr>
          <p:nvPr>
            <p:extLst>
              <p:ext uri="{D42A27DB-BD31-4B8C-83A1-F6EECF244321}">
                <p14:modId xmlns:p14="http://schemas.microsoft.com/office/powerpoint/2010/main" val="3810660260"/>
              </p:ext>
            </p:extLst>
          </p:nvPr>
        </p:nvGraphicFramePr>
        <p:xfrm>
          <a:off x="1472912" y="3882356"/>
          <a:ext cx="10399775" cy="1641781"/>
        </p:xfrm>
        <a:graphic>
          <a:graphicData uri="http://schemas.openxmlformats.org/drawingml/2006/table">
            <a:tbl>
              <a:tblPr firstRow="1" bandRow="1">
                <a:tableStyleId>{2D5ABB26-0587-4C30-8999-92F81FD0307C}</a:tableStyleId>
              </a:tblPr>
              <a:tblGrid>
                <a:gridCol w="1604117">
                  <a:extLst>
                    <a:ext uri="{9D8B030D-6E8A-4147-A177-3AD203B41FA5}">
                      <a16:colId xmlns:a16="http://schemas.microsoft.com/office/drawing/2014/main" val="1487457314"/>
                    </a:ext>
                  </a:extLst>
                </a:gridCol>
                <a:gridCol w="2162628">
                  <a:extLst>
                    <a:ext uri="{9D8B030D-6E8A-4147-A177-3AD203B41FA5}">
                      <a16:colId xmlns:a16="http://schemas.microsoft.com/office/drawing/2014/main" val="817428073"/>
                    </a:ext>
                  </a:extLst>
                </a:gridCol>
                <a:gridCol w="2307772">
                  <a:extLst>
                    <a:ext uri="{9D8B030D-6E8A-4147-A177-3AD203B41FA5}">
                      <a16:colId xmlns:a16="http://schemas.microsoft.com/office/drawing/2014/main" val="76366260"/>
                    </a:ext>
                  </a:extLst>
                </a:gridCol>
                <a:gridCol w="2307771">
                  <a:extLst>
                    <a:ext uri="{9D8B030D-6E8A-4147-A177-3AD203B41FA5}">
                      <a16:colId xmlns:a16="http://schemas.microsoft.com/office/drawing/2014/main" val="976435762"/>
                    </a:ext>
                  </a:extLst>
                </a:gridCol>
                <a:gridCol w="2017487">
                  <a:extLst>
                    <a:ext uri="{9D8B030D-6E8A-4147-A177-3AD203B41FA5}">
                      <a16:colId xmlns:a16="http://schemas.microsoft.com/office/drawing/2014/main" val="3739401605"/>
                    </a:ext>
                  </a:extLst>
                </a:gridCol>
              </a:tblGrid>
              <a:tr h="442901">
                <a:tc>
                  <a:txBody>
                    <a:bodyPr/>
                    <a:lstStyle/>
                    <a:p>
                      <a:pPr algn="ctr"/>
                      <a:r>
                        <a:rPr lang="it-IT" sz="2000" dirty="0" err="1">
                          <a:latin typeface="Helvetica" pitchFamily="2" charset="0"/>
                        </a:rPr>
                        <a:t>quarks</a:t>
                      </a:r>
                      <a:endParaRPr lang="it-IT" sz="2000" dirty="0">
                        <a:latin typeface="Helvetica" pitchFamily="2" charset="0"/>
                      </a:endParaRPr>
                    </a:p>
                  </a:txBody>
                  <a:tcPr>
                    <a:solidFill>
                      <a:srgbClr val="99D1F7"/>
                    </a:solidFill>
                  </a:tcPr>
                </a:tc>
                <a:tc>
                  <a:txBody>
                    <a:bodyPr/>
                    <a:lstStyle/>
                    <a:p>
                      <a:pPr algn="ctr"/>
                      <a:r>
                        <a:rPr lang="it-IT" sz="2000" dirty="0">
                          <a:solidFill>
                            <a:schemeClr val="bg1"/>
                          </a:solidFill>
                          <a:latin typeface="Helvetica" pitchFamily="2" charset="0"/>
                        </a:rPr>
                        <a:t>up</a:t>
                      </a:r>
                    </a:p>
                  </a:txBody>
                  <a:tcPr>
                    <a:solidFill>
                      <a:srgbClr val="554B81"/>
                    </a:solidFill>
                  </a:tcPr>
                </a:tc>
                <a:tc>
                  <a:txBody>
                    <a:bodyPr/>
                    <a:lstStyle/>
                    <a:p>
                      <a:pPr algn="ctr"/>
                      <a:r>
                        <a:rPr lang="it-IT" sz="2000" dirty="0">
                          <a:solidFill>
                            <a:schemeClr val="bg1"/>
                          </a:solidFill>
                          <a:latin typeface="Helvetica" pitchFamily="2" charset="0"/>
                        </a:rPr>
                        <a:t>down</a:t>
                      </a:r>
                    </a:p>
                  </a:txBody>
                  <a:tcPr>
                    <a:solidFill>
                      <a:srgbClr val="554B81"/>
                    </a:solidFill>
                  </a:tcPr>
                </a:tc>
                <a:tc>
                  <a:txBody>
                    <a:bodyPr/>
                    <a:lstStyle/>
                    <a:p>
                      <a:pPr algn="ctr"/>
                      <a:r>
                        <a:rPr lang="it-IT" sz="2000" dirty="0">
                          <a:solidFill>
                            <a:schemeClr val="bg1"/>
                          </a:solidFill>
                          <a:latin typeface="Helvetica" pitchFamily="2" charset="0"/>
                        </a:rPr>
                        <a:t>strange</a:t>
                      </a:r>
                    </a:p>
                  </a:txBody>
                  <a:tcPr>
                    <a:solidFill>
                      <a:srgbClr val="554B81"/>
                    </a:solidFill>
                  </a:tcPr>
                </a:tc>
                <a:tc>
                  <a:txBody>
                    <a:bodyPr/>
                    <a:lstStyle/>
                    <a:p>
                      <a:pPr algn="ctr"/>
                      <a:endParaRPr lang="it-IT" sz="2000" dirty="0">
                        <a:latin typeface="Helvetica" pitchFamily="2" charset="0"/>
                      </a:endParaRPr>
                    </a:p>
                  </a:txBody>
                  <a:tcPr>
                    <a:noFill/>
                  </a:tcPr>
                </a:tc>
                <a:extLst>
                  <a:ext uri="{0D108BD9-81ED-4DB2-BD59-A6C34878D82A}">
                    <a16:rowId xmlns:a16="http://schemas.microsoft.com/office/drawing/2014/main" val="1498940331"/>
                  </a:ext>
                </a:extLst>
              </a:tr>
              <a:tr h="406400">
                <a:tc>
                  <a:txBody>
                    <a:bodyPr/>
                    <a:lstStyle/>
                    <a:p>
                      <a:pPr algn="ctr"/>
                      <a:endParaRPr lang="it-IT" sz="2000" dirty="0">
                        <a:latin typeface="Helvetica" pitchFamily="2" charset="0"/>
                      </a:endParaRPr>
                    </a:p>
                  </a:txBody>
                  <a:tcPr/>
                </a:tc>
                <a:tc>
                  <a:txBody>
                    <a:bodyPr/>
                    <a:lstStyle/>
                    <a:p>
                      <a:pPr algn="ctr"/>
                      <a:r>
                        <a:rPr lang="it-IT" sz="2000" dirty="0">
                          <a:latin typeface="Helvetica" pitchFamily="2" charset="0"/>
                        </a:rPr>
                        <a:t>+2/3</a:t>
                      </a:r>
                    </a:p>
                  </a:txBody>
                  <a:tcPr/>
                </a:tc>
                <a:tc>
                  <a:txBody>
                    <a:bodyPr/>
                    <a:lstStyle/>
                    <a:p>
                      <a:pPr algn="ctr"/>
                      <a:r>
                        <a:rPr lang="it-IT" sz="2000" dirty="0">
                          <a:latin typeface="Helvetica" pitchFamily="2" charset="0"/>
                        </a:rPr>
                        <a:t>-1/3</a:t>
                      </a:r>
                    </a:p>
                  </a:txBody>
                  <a:tcPr/>
                </a:tc>
                <a:tc>
                  <a:txBody>
                    <a:bodyPr/>
                    <a:lstStyle/>
                    <a:p>
                      <a:pPr algn="ctr"/>
                      <a:r>
                        <a:rPr lang="it-IT" sz="2000" dirty="0">
                          <a:latin typeface="Helvetica" pitchFamily="2" charset="0"/>
                        </a:rPr>
                        <a:t>-1/3</a:t>
                      </a:r>
                    </a:p>
                  </a:txBody>
                  <a:tcPr/>
                </a:tc>
                <a:tc>
                  <a:txBody>
                    <a:bodyPr/>
                    <a:lstStyle/>
                    <a:p>
                      <a:pPr algn="ctr"/>
                      <a:r>
                        <a:rPr lang="it-IT" sz="2000" dirty="0">
                          <a:latin typeface="Helvetica" pitchFamily="2" charset="0"/>
                        </a:rPr>
                        <a:t>carica elettrica</a:t>
                      </a:r>
                    </a:p>
                  </a:txBody>
                  <a:tcPr/>
                </a:tc>
                <a:extLst>
                  <a:ext uri="{0D108BD9-81ED-4DB2-BD59-A6C34878D82A}">
                    <a16:rowId xmlns:a16="http://schemas.microsoft.com/office/drawing/2014/main" val="3919942597"/>
                  </a:ext>
                </a:extLst>
              </a:tr>
              <a:tr h="372015">
                <a:tc>
                  <a:txBody>
                    <a:bodyPr/>
                    <a:lstStyle/>
                    <a:p>
                      <a:pPr algn="ctr"/>
                      <a:r>
                        <a:rPr lang="it-IT" sz="2000" b="0" i="0" u="none" strike="noStrike" kern="1200" dirty="0" err="1">
                          <a:solidFill>
                            <a:schemeClr val="tx1"/>
                          </a:solidFill>
                          <a:effectLst/>
                          <a:latin typeface="Helvetica" pitchFamily="2" charset="0"/>
                          <a:ea typeface="+mn-ea"/>
                          <a:cs typeface="+mn-cs"/>
                        </a:rPr>
                        <a:t>antiquarks</a:t>
                      </a:r>
                      <a:endParaRPr lang="it-IT" sz="1800" b="0" i="0" u="none" strike="noStrike" kern="1200" dirty="0">
                        <a:solidFill>
                          <a:schemeClr val="tx1"/>
                        </a:solidFill>
                        <a:effectLst/>
                        <a:latin typeface="Helvetica" pitchFamily="2" charset="0"/>
                        <a:ea typeface="+mn-ea"/>
                        <a:cs typeface="+mn-cs"/>
                      </a:endParaRPr>
                    </a:p>
                  </a:txBody>
                  <a:tcPr>
                    <a:solidFill>
                      <a:srgbClr val="99D1F7"/>
                    </a:solidFill>
                  </a:tcPr>
                </a:tc>
                <a:tc>
                  <a:txBody>
                    <a:bodyPr/>
                    <a:lstStyle/>
                    <a:p>
                      <a:pPr algn="ctr"/>
                      <a:r>
                        <a:rPr lang="it-IT" sz="2000" b="0" i="0" u="none" strike="noStrike" kern="1200" dirty="0" err="1">
                          <a:solidFill>
                            <a:schemeClr val="bg1"/>
                          </a:solidFill>
                          <a:effectLst/>
                          <a:latin typeface="Helvetica" pitchFamily="2" charset="0"/>
                          <a:ea typeface="+mn-ea"/>
                          <a:cs typeface="+mn-cs"/>
                        </a:rPr>
                        <a:t>antiup</a:t>
                      </a:r>
                      <a:endParaRPr lang="it-IT" sz="2000" b="0" i="0" u="none" strike="noStrike" kern="1200" dirty="0">
                        <a:solidFill>
                          <a:schemeClr val="bg1"/>
                        </a:solidFill>
                        <a:effectLst/>
                        <a:latin typeface="Helvetica" pitchFamily="2" charset="0"/>
                        <a:ea typeface="+mn-ea"/>
                        <a:cs typeface="+mn-cs"/>
                      </a:endParaRPr>
                    </a:p>
                  </a:txBody>
                  <a:tcPr>
                    <a:solidFill>
                      <a:srgbClr val="554B81"/>
                    </a:solidFill>
                  </a:tcPr>
                </a:tc>
                <a:tc>
                  <a:txBody>
                    <a:bodyPr/>
                    <a:lstStyle/>
                    <a:p>
                      <a:pPr algn="ctr"/>
                      <a:r>
                        <a:rPr lang="it-IT" sz="2000" b="0" i="0" u="none" strike="noStrike" kern="1200" dirty="0" err="1">
                          <a:solidFill>
                            <a:schemeClr val="bg1"/>
                          </a:solidFill>
                          <a:effectLst/>
                          <a:latin typeface="Helvetica" pitchFamily="2" charset="0"/>
                          <a:ea typeface="+mn-ea"/>
                          <a:cs typeface="+mn-cs"/>
                        </a:rPr>
                        <a:t>antidown</a:t>
                      </a:r>
                      <a:endParaRPr lang="it-IT" sz="2000" b="0" i="0" u="none" strike="noStrike" kern="1200" dirty="0">
                        <a:solidFill>
                          <a:schemeClr val="bg1"/>
                        </a:solidFill>
                        <a:effectLst/>
                        <a:latin typeface="Helvetica" pitchFamily="2" charset="0"/>
                        <a:ea typeface="+mn-ea"/>
                        <a:cs typeface="+mn-cs"/>
                      </a:endParaRPr>
                    </a:p>
                  </a:txBody>
                  <a:tcPr>
                    <a:solidFill>
                      <a:srgbClr val="554B81"/>
                    </a:solidFill>
                  </a:tcPr>
                </a:tc>
                <a:tc>
                  <a:txBody>
                    <a:bodyPr/>
                    <a:lstStyle/>
                    <a:p>
                      <a:pPr algn="ctr"/>
                      <a:r>
                        <a:rPr lang="it-IT" sz="2000" dirty="0" err="1">
                          <a:solidFill>
                            <a:schemeClr val="bg1"/>
                          </a:solidFill>
                          <a:latin typeface="Helvetica" pitchFamily="2" charset="0"/>
                        </a:rPr>
                        <a:t>antistrange</a:t>
                      </a:r>
                      <a:endParaRPr lang="it-IT" sz="2000" dirty="0">
                        <a:solidFill>
                          <a:schemeClr val="bg1"/>
                        </a:solidFill>
                        <a:latin typeface="Helvetica" pitchFamily="2" charset="0"/>
                      </a:endParaRPr>
                    </a:p>
                  </a:txBody>
                  <a:tcPr>
                    <a:solidFill>
                      <a:srgbClr val="554B81"/>
                    </a:solidFill>
                  </a:tcPr>
                </a:tc>
                <a:tc>
                  <a:txBody>
                    <a:bodyPr/>
                    <a:lstStyle/>
                    <a:p>
                      <a:pPr algn="ctr"/>
                      <a:endParaRPr lang="it-IT" sz="1800" dirty="0">
                        <a:latin typeface="Helvetica" pitchFamily="2" charset="0"/>
                      </a:endParaRPr>
                    </a:p>
                  </a:txBody>
                  <a:tcPr/>
                </a:tc>
                <a:extLst>
                  <a:ext uri="{0D108BD9-81ED-4DB2-BD59-A6C34878D82A}">
                    <a16:rowId xmlns:a16="http://schemas.microsoft.com/office/drawing/2014/main" val="1666324924"/>
                  </a:ext>
                </a:extLst>
              </a:tr>
              <a:tr h="372015">
                <a:tc>
                  <a:txBody>
                    <a:bodyPr/>
                    <a:lstStyle/>
                    <a:p>
                      <a:pPr algn="ctr"/>
                      <a:endParaRPr lang="it-IT" sz="1800" b="0" i="0" u="none" strike="noStrike" kern="1200" dirty="0">
                        <a:solidFill>
                          <a:schemeClr val="tx1"/>
                        </a:solidFill>
                        <a:effectLst/>
                        <a:latin typeface="Helvetica" pitchFamily="2" charset="0"/>
                        <a:ea typeface="+mn-ea"/>
                        <a:cs typeface="+mn-cs"/>
                      </a:endParaRPr>
                    </a:p>
                  </a:txBody>
                  <a:tcPr>
                    <a:solidFill>
                      <a:schemeClr val="bg1"/>
                    </a:solidFill>
                  </a:tcPr>
                </a:tc>
                <a:tc>
                  <a:txBody>
                    <a:bodyPr/>
                    <a:lstStyle/>
                    <a:p>
                      <a:pPr algn="ctr"/>
                      <a:r>
                        <a:rPr lang="it-IT" sz="2000" b="0" i="0" u="none" strike="noStrike" kern="1200" dirty="0">
                          <a:solidFill>
                            <a:schemeClr val="tx1"/>
                          </a:solidFill>
                          <a:effectLst/>
                          <a:latin typeface="Helvetica" pitchFamily="2" charset="0"/>
                          <a:ea typeface="+mn-ea"/>
                          <a:cs typeface="+mn-cs"/>
                        </a:rPr>
                        <a:t>-2/3</a:t>
                      </a:r>
                    </a:p>
                  </a:txBody>
                  <a:tcPr>
                    <a:solidFill>
                      <a:schemeClr val="bg1"/>
                    </a:solidFill>
                  </a:tcPr>
                </a:tc>
                <a:tc>
                  <a:txBody>
                    <a:bodyPr/>
                    <a:lstStyle/>
                    <a:p>
                      <a:pPr algn="ctr"/>
                      <a:r>
                        <a:rPr lang="it-IT" sz="2000" b="0" i="0" u="none" strike="noStrike" kern="1200" dirty="0">
                          <a:solidFill>
                            <a:schemeClr val="tx1"/>
                          </a:solidFill>
                          <a:effectLst/>
                          <a:latin typeface="Helvetica" pitchFamily="2" charset="0"/>
                          <a:ea typeface="+mn-ea"/>
                          <a:cs typeface="+mn-cs"/>
                        </a:rPr>
                        <a:t>+1/3</a:t>
                      </a:r>
                    </a:p>
                  </a:txBody>
                  <a:tcPr>
                    <a:solidFill>
                      <a:schemeClr val="bg1"/>
                    </a:solidFill>
                  </a:tcPr>
                </a:tc>
                <a:tc>
                  <a:txBody>
                    <a:bodyPr/>
                    <a:lstStyle/>
                    <a:p>
                      <a:pPr algn="ctr"/>
                      <a:r>
                        <a:rPr lang="it-IT" sz="2000" dirty="0">
                          <a:latin typeface="Helvetica" pitchFamily="2" charset="0"/>
                        </a:rPr>
                        <a:t>+1/3</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dirty="0">
                          <a:latin typeface="Helvetica" pitchFamily="2" charset="0"/>
                        </a:rPr>
                        <a:t>carica elettrica</a:t>
                      </a:r>
                    </a:p>
                  </a:txBody>
                  <a:tcPr>
                    <a:solidFill>
                      <a:schemeClr val="bg1"/>
                    </a:solidFill>
                  </a:tcPr>
                </a:tc>
                <a:extLst>
                  <a:ext uri="{0D108BD9-81ED-4DB2-BD59-A6C34878D82A}">
                    <a16:rowId xmlns:a16="http://schemas.microsoft.com/office/drawing/2014/main" val="2281194720"/>
                  </a:ext>
                </a:extLst>
              </a:tr>
            </a:tbl>
          </a:graphicData>
        </a:graphic>
      </p:graphicFrame>
      <p:sp>
        <p:nvSpPr>
          <p:cNvPr id="37" name="CasellaDiTesto 36">
            <a:extLst>
              <a:ext uri="{FF2B5EF4-FFF2-40B4-BE49-F238E27FC236}">
                <a16:creationId xmlns:a16="http://schemas.microsoft.com/office/drawing/2014/main" id="{8607BA64-7DE5-AE4F-ADF8-70E51D6F195B}"/>
              </a:ext>
            </a:extLst>
          </p:cNvPr>
          <p:cNvSpPr txBox="1"/>
          <p:nvPr/>
        </p:nvSpPr>
        <p:spPr>
          <a:xfrm>
            <a:off x="1417570" y="5564775"/>
            <a:ext cx="1052019" cy="400110"/>
          </a:xfrm>
          <a:prstGeom prst="rect">
            <a:avLst/>
          </a:prstGeom>
          <a:noFill/>
        </p:spPr>
        <p:txBody>
          <a:bodyPr wrap="none" rtlCol="0">
            <a:spAutoFit/>
          </a:bodyPr>
          <a:lstStyle/>
          <a:p>
            <a:r>
              <a:rPr lang="it-IT" sz="2000" dirty="0">
                <a:solidFill>
                  <a:srgbClr val="554B81"/>
                </a:solidFill>
                <a:latin typeface="Helvetica" pitchFamily="2" charset="0"/>
              </a:rPr>
              <a:t>Ricetta:</a:t>
            </a:r>
          </a:p>
        </p:txBody>
      </p:sp>
      <p:sp>
        <p:nvSpPr>
          <p:cNvPr id="38" name="CasellaDiTesto 37">
            <a:extLst>
              <a:ext uri="{FF2B5EF4-FFF2-40B4-BE49-F238E27FC236}">
                <a16:creationId xmlns:a16="http://schemas.microsoft.com/office/drawing/2014/main" id="{7679964E-11D4-2F4D-BF14-2640B236F4C7}"/>
              </a:ext>
            </a:extLst>
          </p:cNvPr>
          <p:cNvSpPr txBox="1"/>
          <p:nvPr/>
        </p:nvSpPr>
        <p:spPr>
          <a:xfrm>
            <a:off x="2456924" y="5544412"/>
            <a:ext cx="5443670" cy="1200329"/>
          </a:xfrm>
          <a:prstGeom prst="rect">
            <a:avLst/>
          </a:prstGeom>
          <a:noFill/>
        </p:spPr>
        <p:txBody>
          <a:bodyPr wrap="none" rtlCol="0">
            <a:spAutoFit/>
          </a:bodyPr>
          <a:lstStyle/>
          <a:p>
            <a:r>
              <a:rPr lang="it-IT" sz="2400" dirty="0">
                <a:latin typeface="Helvetica" pitchFamily="2" charset="0"/>
              </a:rPr>
              <a:t>La carica deve essere intera (+1, -1, 0)</a:t>
            </a:r>
          </a:p>
          <a:p>
            <a:pPr marL="342900" indent="-342900">
              <a:buFont typeface="Arial" panose="020B0604020202020204" pitchFamily="34" charset="0"/>
              <a:buChar char="•"/>
            </a:pPr>
            <a:r>
              <a:rPr lang="it-IT" sz="2400" dirty="0">
                <a:latin typeface="Helvetica" pitchFamily="2" charset="0"/>
              </a:rPr>
              <a:t>Un quark + un antiquark = mesone</a:t>
            </a:r>
          </a:p>
          <a:p>
            <a:pPr marL="342900" indent="-342900">
              <a:buFont typeface="Arial" panose="020B0604020202020204" pitchFamily="34" charset="0"/>
              <a:buChar char="•"/>
            </a:pPr>
            <a:r>
              <a:rPr lang="it-IT" sz="2400" dirty="0">
                <a:latin typeface="Helvetica" pitchFamily="2" charset="0"/>
              </a:rPr>
              <a:t>3 </a:t>
            </a:r>
            <a:r>
              <a:rPr lang="it-IT" sz="2400" dirty="0" err="1">
                <a:latin typeface="Helvetica" pitchFamily="2" charset="0"/>
              </a:rPr>
              <a:t>quarks</a:t>
            </a:r>
            <a:r>
              <a:rPr lang="it-IT" sz="2400" dirty="0">
                <a:latin typeface="Helvetica" pitchFamily="2" charset="0"/>
              </a:rPr>
              <a:t> = barione </a:t>
            </a:r>
          </a:p>
        </p:txBody>
      </p:sp>
    </p:spTree>
    <p:extLst>
      <p:ext uri="{BB962C8B-B14F-4D97-AF65-F5344CB8AC3E}">
        <p14:creationId xmlns:p14="http://schemas.microsoft.com/office/powerpoint/2010/main" val="9159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196302FA-DCCA-2743-8F56-BF1BE741F4B1}"/>
              </a:ext>
            </a:extLst>
          </p:cNvPr>
          <p:cNvSpPr txBox="1"/>
          <p:nvPr/>
        </p:nvSpPr>
        <p:spPr>
          <a:xfrm>
            <a:off x="41423" y="3986597"/>
            <a:ext cx="1103187" cy="400110"/>
          </a:xfrm>
          <a:prstGeom prst="rect">
            <a:avLst/>
          </a:prstGeom>
          <a:noFill/>
        </p:spPr>
        <p:txBody>
          <a:bodyPr wrap="none" rtlCol="0">
            <a:spAutoFit/>
          </a:bodyPr>
          <a:lstStyle/>
          <a:p>
            <a:r>
              <a:rPr lang="it-IT" sz="2000" dirty="0">
                <a:solidFill>
                  <a:srgbClr val="554B81"/>
                </a:solidFill>
                <a:latin typeface="Helvetica" pitchFamily="2" charset="0"/>
              </a:rPr>
              <a:t>anni ‘60</a:t>
            </a:r>
          </a:p>
        </p:txBody>
      </p:sp>
      <p:graphicFrame>
        <p:nvGraphicFramePr>
          <p:cNvPr id="36" name="Tabella 35">
            <a:extLst>
              <a:ext uri="{FF2B5EF4-FFF2-40B4-BE49-F238E27FC236}">
                <a16:creationId xmlns:a16="http://schemas.microsoft.com/office/drawing/2014/main" id="{98AFF6E5-98BF-4645-820F-08A376E3F466}"/>
              </a:ext>
            </a:extLst>
          </p:cNvPr>
          <p:cNvGraphicFramePr>
            <a:graphicFrameLocks noGrp="1"/>
          </p:cNvGraphicFramePr>
          <p:nvPr>
            <p:extLst>
              <p:ext uri="{D42A27DB-BD31-4B8C-83A1-F6EECF244321}">
                <p14:modId xmlns:p14="http://schemas.microsoft.com/office/powerpoint/2010/main" val="3971826502"/>
              </p:ext>
            </p:extLst>
          </p:nvPr>
        </p:nvGraphicFramePr>
        <p:xfrm>
          <a:off x="1472912" y="4616965"/>
          <a:ext cx="10399775" cy="1641781"/>
        </p:xfrm>
        <a:graphic>
          <a:graphicData uri="http://schemas.openxmlformats.org/drawingml/2006/table">
            <a:tbl>
              <a:tblPr firstRow="1" bandRow="1">
                <a:tableStyleId>{2D5ABB26-0587-4C30-8999-92F81FD0307C}</a:tableStyleId>
              </a:tblPr>
              <a:tblGrid>
                <a:gridCol w="1604117">
                  <a:extLst>
                    <a:ext uri="{9D8B030D-6E8A-4147-A177-3AD203B41FA5}">
                      <a16:colId xmlns:a16="http://schemas.microsoft.com/office/drawing/2014/main" val="1487457314"/>
                    </a:ext>
                  </a:extLst>
                </a:gridCol>
                <a:gridCol w="2162628">
                  <a:extLst>
                    <a:ext uri="{9D8B030D-6E8A-4147-A177-3AD203B41FA5}">
                      <a16:colId xmlns:a16="http://schemas.microsoft.com/office/drawing/2014/main" val="817428073"/>
                    </a:ext>
                  </a:extLst>
                </a:gridCol>
                <a:gridCol w="2307772">
                  <a:extLst>
                    <a:ext uri="{9D8B030D-6E8A-4147-A177-3AD203B41FA5}">
                      <a16:colId xmlns:a16="http://schemas.microsoft.com/office/drawing/2014/main" val="76366260"/>
                    </a:ext>
                  </a:extLst>
                </a:gridCol>
                <a:gridCol w="2307771">
                  <a:extLst>
                    <a:ext uri="{9D8B030D-6E8A-4147-A177-3AD203B41FA5}">
                      <a16:colId xmlns:a16="http://schemas.microsoft.com/office/drawing/2014/main" val="976435762"/>
                    </a:ext>
                  </a:extLst>
                </a:gridCol>
                <a:gridCol w="2017487">
                  <a:extLst>
                    <a:ext uri="{9D8B030D-6E8A-4147-A177-3AD203B41FA5}">
                      <a16:colId xmlns:a16="http://schemas.microsoft.com/office/drawing/2014/main" val="3739401605"/>
                    </a:ext>
                  </a:extLst>
                </a:gridCol>
              </a:tblGrid>
              <a:tr h="442901">
                <a:tc>
                  <a:txBody>
                    <a:bodyPr/>
                    <a:lstStyle/>
                    <a:p>
                      <a:pPr algn="ctr"/>
                      <a:r>
                        <a:rPr lang="it-IT" sz="2000" dirty="0" err="1">
                          <a:latin typeface="Helvetica" pitchFamily="2" charset="0"/>
                        </a:rPr>
                        <a:t>quarks</a:t>
                      </a:r>
                      <a:endParaRPr lang="it-IT" sz="2000" dirty="0">
                        <a:latin typeface="Helvetica" pitchFamily="2" charset="0"/>
                      </a:endParaRPr>
                    </a:p>
                  </a:txBody>
                  <a:tcPr>
                    <a:solidFill>
                      <a:srgbClr val="99D1F7"/>
                    </a:solidFill>
                  </a:tcPr>
                </a:tc>
                <a:tc>
                  <a:txBody>
                    <a:bodyPr/>
                    <a:lstStyle/>
                    <a:p>
                      <a:pPr algn="ctr"/>
                      <a:r>
                        <a:rPr lang="it-IT" sz="2000" dirty="0">
                          <a:solidFill>
                            <a:schemeClr val="bg1"/>
                          </a:solidFill>
                          <a:latin typeface="Helvetica" pitchFamily="2" charset="0"/>
                        </a:rPr>
                        <a:t>charm</a:t>
                      </a:r>
                    </a:p>
                  </a:txBody>
                  <a:tcPr>
                    <a:solidFill>
                      <a:srgbClr val="554B81"/>
                    </a:solidFill>
                  </a:tcPr>
                </a:tc>
                <a:tc>
                  <a:txBody>
                    <a:bodyPr/>
                    <a:lstStyle/>
                    <a:p>
                      <a:pPr algn="ctr"/>
                      <a:r>
                        <a:rPr lang="it-IT" sz="2000" dirty="0">
                          <a:solidFill>
                            <a:schemeClr val="bg1"/>
                          </a:solidFill>
                          <a:latin typeface="Helvetica" pitchFamily="2" charset="0"/>
                        </a:rPr>
                        <a:t>top</a:t>
                      </a:r>
                    </a:p>
                  </a:txBody>
                  <a:tcPr>
                    <a:solidFill>
                      <a:srgbClr val="554B81"/>
                    </a:solidFill>
                  </a:tcPr>
                </a:tc>
                <a:tc>
                  <a:txBody>
                    <a:bodyPr/>
                    <a:lstStyle/>
                    <a:p>
                      <a:pPr algn="ctr"/>
                      <a:r>
                        <a:rPr lang="it-IT" sz="2000" dirty="0">
                          <a:solidFill>
                            <a:schemeClr val="bg1"/>
                          </a:solidFill>
                          <a:latin typeface="Helvetica" pitchFamily="2" charset="0"/>
                        </a:rPr>
                        <a:t>bottom</a:t>
                      </a:r>
                    </a:p>
                  </a:txBody>
                  <a:tcPr>
                    <a:solidFill>
                      <a:srgbClr val="554B81"/>
                    </a:solidFill>
                  </a:tcPr>
                </a:tc>
                <a:tc>
                  <a:txBody>
                    <a:bodyPr/>
                    <a:lstStyle/>
                    <a:p>
                      <a:pPr algn="ctr"/>
                      <a:endParaRPr lang="it-IT" sz="2000" dirty="0">
                        <a:latin typeface="Helvetica" pitchFamily="2" charset="0"/>
                      </a:endParaRPr>
                    </a:p>
                  </a:txBody>
                  <a:tcPr>
                    <a:noFill/>
                  </a:tcPr>
                </a:tc>
                <a:extLst>
                  <a:ext uri="{0D108BD9-81ED-4DB2-BD59-A6C34878D82A}">
                    <a16:rowId xmlns:a16="http://schemas.microsoft.com/office/drawing/2014/main" val="1498940331"/>
                  </a:ext>
                </a:extLst>
              </a:tr>
              <a:tr h="406400">
                <a:tc>
                  <a:txBody>
                    <a:bodyPr/>
                    <a:lstStyle/>
                    <a:p>
                      <a:pPr algn="ctr"/>
                      <a:endParaRPr lang="it-IT" sz="2000" dirty="0">
                        <a:latin typeface="Helvetica" pitchFamily="2" charset="0"/>
                      </a:endParaRPr>
                    </a:p>
                  </a:txBody>
                  <a:tcPr/>
                </a:tc>
                <a:tc>
                  <a:txBody>
                    <a:bodyPr/>
                    <a:lstStyle/>
                    <a:p>
                      <a:pPr algn="ctr"/>
                      <a:r>
                        <a:rPr lang="it-IT" sz="2000" dirty="0">
                          <a:latin typeface="Helvetica" pitchFamily="2" charset="0"/>
                        </a:rPr>
                        <a:t>+2/3</a:t>
                      </a:r>
                    </a:p>
                  </a:txBody>
                  <a:tcPr/>
                </a:tc>
                <a:tc>
                  <a:txBody>
                    <a:bodyPr/>
                    <a:lstStyle/>
                    <a:p>
                      <a:pPr algn="ctr"/>
                      <a:r>
                        <a:rPr lang="it-IT" sz="2000" dirty="0">
                          <a:latin typeface="Helvetica" pitchFamily="2" charset="0"/>
                        </a:rPr>
                        <a:t>+2/3</a:t>
                      </a:r>
                    </a:p>
                  </a:txBody>
                  <a:tcPr/>
                </a:tc>
                <a:tc>
                  <a:txBody>
                    <a:bodyPr/>
                    <a:lstStyle/>
                    <a:p>
                      <a:pPr algn="ctr"/>
                      <a:r>
                        <a:rPr lang="it-IT" sz="2000" dirty="0">
                          <a:latin typeface="Helvetica" pitchFamily="2" charset="0"/>
                        </a:rPr>
                        <a:t>-1/3</a:t>
                      </a:r>
                    </a:p>
                  </a:txBody>
                  <a:tcPr/>
                </a:tc>
                <a:tc>
                  <a:txBody>
                    <a:bodyPr/>
                    <a:lstStyle/>
                    <a:p>
                      <a:pPr algn="ctr"/>
                      <a:r>
                        <a:rPr lang="it-IT" sz="2000" dirty="0">
                          <a:latin typeface="Helvetica" pitchFamily="2" charset="0"/>
                        </a:rPr>
                        <a:t>carica elettrica</a:t>
                      </a:r>
                    </a:p>
                  </a:txBody>
                  <a:tcPr/>
                </a:tc>
                <a:extLst>
                  <a:ext uri="{0D108BD9-81ED-4DB2-BD59-A6C34878D82A}">
                    <a16:rowId xmlns:a16="http://schemas.microsoft.com/office/drawing/2014/main" val="3919942597"/>
                  </a:ext>
                </a:extLst>
              </a:tr>
              <a:tr h="372015">
                <a:tc>
                  <a:txBody>
                    <a:bodyPr/>
                    <a:lstStyle/>
                    <a:p>
                      <a:pPr algn="ctr"/>
                      <a:r>
                        <a:rPr lang="it-IT" sz="2000" b="0" i="0" u="none" strike="noStrike" kern="1200" dirty="0" err="1">
                          <a:solidFill>
                            <a:schemeClr val="tx1"/>
                          </a:solidFill>
                          <a:effectLst/>
                          <a:latin typeface="Helvetica" pitchFamily="2" charset="0"/>
                          <a:ea typeface="+mn-ea"/>
                          <a:cs typeface="+mn-cs"/>
                        </a:rPr>
                        <a:t>antiquarks</a:t>
                      </a:r>
                      <a:endParaRPr lang="it-IT" sz="1800" b="0" i="0" u="none" strike="noStrike" kern="1200" dirty="0">
                        <a:solidFill>
                          <a:schemeClr val="tx1"/>
                        </a:solidFill>
                        <a:effectLst/>
                        <a:latin typeface="Helvetica" pitchFamily="2" charset="0"/>
                        <a:ea typeface="+mn-ea"/>
                        <a:cs typeface="+mn-cs"/>
                      </a:endParaRPr>
                    </a:p>
                  </a:txBody>
                  <a:tcPr>
                    <a:solidFill>
                      <a:srgbClr val="99D1F7"/>
                    </a:solidFill>
                  </a:tcPr>
                </a:tc>
                <a:tc>
                  <a:txBody>
                    <a:bodyPr/>
                    <a:lstStyle/>
                    <a:p>
                      <a:pPr algn="ctr"/>
                      <a:r>
                        <a:rPr lang="it-IT" sz="2000" b="0" i="0" u="none" strike="noStrike" kern="1200" dirty="0" err="1">
                          <a:solidFill>
                            <a:schemeClr val="bg1"/>
                          </a:solidFill>
                          <a:effectLst/>
                          <a:latin typeface="Helvetica" pitchFamily="2" charset="0"/>
                          <a:ea typeface="+mn-ea"/>
                          <a:cs typeface="+mn-cs"/>
                        </a:rPr>
                        <a:t>anticharm</a:t>
                      </a:r>
                      <a:endParaRPr lang="it-IT" sz="2000" b="0" i="0" u="none" strike="noStrike" kern="1200" dirty="0">
                        <a:solidFill>
                          <a:schemeClr val="bg1"/>
                        </a:solidFill>
                        <a:effectLst/>
                        <a:latin typeface="Helvetica" pitchFamily="2" charset="0"/>
                        <a:ea typeface="+mn-ea"/>
                        <a:cs typeface="+mn-cs"/>
                      </a:endParaRPr>
                    </a:p>
                  </a:txBody>
                  <a:tcPr>
                    <a:solidFill>
                      <a:srgbClr val="554B81"/>
                    </a:solidFill>
                  </a:tcPr>
                </a:tc>
                <a:tc>
                  <a:txBody>
                    <a:bodyPr/>
                    <a:lstStyle/>
                    <a:p>
                      <a:pPr algn="ctr"/>
                      <a:r>
                        <a:rPr lang="it-IT" sz="2000" b="0" i="0" u="none" strike="noStrike" kern="1200" dirty="0" err="1">
                          <a:solidFill>
                            <a:schemeClr val="bg1"/>
                          </a:solidFill>
                          <a:effectLst/>
                          <a:latin typeface="Helvetica" pitchFamily="2" charset="0"/>
                          <a:ea typeface="+mn-ea"/>
                          <a:cs typeface="+mn-cs"/>
                        </a:rPr>
                        <a:t>antitop</a:t>
                      </a:r>
                      <a:endParaRPr lang="it-IT" sz="2000" b="0" i="0" u="none" strike="noStrike" kern="1200" dirty="0">
                        <a:solidFill>
                          <a:schemeClr val="bg1"/>
                        </a:solidFill>
                        <a:effectLst/>
                        <a:latin typeface="Helvetica" pitchFamily="2" charset="0"/>
                        <a:ea typeface="+mn-ea"/>
                        <a:cs typeface="+mn-cs"/>
                      </a:endParaRPr>
                    </a:p>
                  </a:txBody>
                  <a:tcPr>
                    <a:solidFill>
                      <a:srgbClr val="554B81"/>
                    </a:solidFill>
                  </a:tcPr>
                </a:tc>
                <a:tc>
                  <a:txBody>
                    <a:bodyPr/>
                    <a:lstStyle/>
                    <a:p>
                      <a:pPr algn="ctr"/>
                      <a:r>
                        <a:rPr lang="it-IT" sz="2000" dirty="0" err="1">
                          <a:solidFill>
                            <a:schemeClr val="bg1"/>
                          </a:solidFill>
                          <a:latin typeface="Helvetica" pitchFamily="2" charset="0"/>
                        </a:rPr>
                        <a:t>antibottom</a:t>
                      </a:r>
                      <a:endParaRPr lang="it-IT" sz="2000" dirty="0">
                        <a:solidFill>
                          <a:schemeClr val="bg1"/>
                        </a:solidFill>
                        <a:latin typeface="Helvetica" pitchFamily="2" charset="0"/>
                      </a:endParaRPr>
                    </a:p>
                  </a:txBody>
                  <a:tcPr>
                    <a:solidFill>
                      <a:srgbClr val="554B81"/>
                    </a:solidFill>
                  </a:tcPr>
                </a:tc>
                <a:tc>
                  <a:txBody>
                    <a:bodyPr/>
                    <a:lstStyle/>
                    <a:p>
                      <a:pPr algn="ctr"/>
                      <a:endParaRPr lang="it-IT" sz="1800" dirty="0">
                        <a:latin typeface="Helvetica" pitchFamily="2" charset="0"/>
                      </a:endParaRPr>
                    </a:p>
                  </a:txBody>
                  <a:tcPr/>
                </a:tc>
                <a:extLst>
                  <a:ext uri="{0D108BD9-81ED-4DB2-BD59-A6C34878D82A}">
                    <a16:rowId xmlns:a16="http://schemas.microsoft.com/office/drawing/2014/main" val="1666324924"/>
                  </a:ext>
                </a:extLst>
              </a:tr>
              <a:tr h="372015">
                <a:tc>
                  <a:txBody>
                    <a:bodyPr/>
                    <a:lstStyle/>
                    <a:p>
                      <a:pPr algn="ctr"/>
                      <a:endParaRPr lang="it-IT" sz="1800" b="0" i="0" u="none" strike="noStrike" kern="1200" dirty="0">
                        <a:solidFill>
                          <a:schemeClr val="tx1"/>
                        </a:solidFill>
                        <a:effectLst/>
                        <a:latin typeface="Helvetica" pitchFamily="2" charset="0"/>
                        <a:ea typeface="+mn-ea"/>
                        <a:cs typeface="+mn-cs"/>
                      </a:endParaRPr>
                    </a:p>
                  </a:txBody>
                  <a:tcPr>
                    <a:solidFill>
                      <a:schemeClr val="bg1"/>
                    </a:solidFill>
                  </a:tcPr>
                </a:tc>
                <a:tc>
                  <a:txBody>
                    <a:bodyPr/>
                    <a:lstStyle/>
                    <a:p>
                      <a:pPr algn="ctr"/>
                      <a:r>
                        <a:rPr lang="it-IT" sz="2000" b="0" i="0" u="none" strike="noStrike" kern="1200" dirty="0">
                          <a:solidFill>
                            <a:schemeClr val="tx1"/>
                          </a:solidFill>
                          <a:effectLst/>
                          <a:latin typeface="Helvetica" pitchFamily="2" charset="0"/>
                          <a:ea typeface="+mn-ea"/>
                          <a:cs typeface="+mn-cs"/>
                        </a:rPr>
                        <a:t>-2/3</a:t>
                      </a:r>
                    </a:p>
                  </a:txBody>
                  <a:tcPr>
                    <a:solidFill>
                      <a:schemeClr val="bg1"/>
                    </a:solidFill>
                  </a:tcPr>
                </a:tc>
                <a:tc>
                  <a:txBody>
                    <a:bodyPr/>
                    <a:lstStyle/>
                    <a:p>
                      <a:pPr algn="ctr"/>
                      <a:r>
                        <a:rPr lang="it-IT" sz="2000" b="0" i="0" u="none" strike="noStrike" kern="1200" dirty="0">
                          <a:solidFill>
                            <a:schemeClr val="tx1"/>
                          </a:solidFill>
                          <a:effectLst/>
                          <a:latin typeface="Helvetica" pitchFamily="2" charset="0"/>
                          <a:ea typeface="+mn-ea"/>
                          <a:cs typeface="+mn-cs"/>
                        </a:rPr>
                        <a:t>-2/3</a:t>
                      </a:r>
                    </a:p>
                  </a:txBody>
                  <a:tcPr>
                    <a:solidFill>
                      <a:schemeClr val="bg1"/>
                    </a:solidFill>
                  </a:tcPr>
                </a:tc>
                <a:tc>
                  <a:txBody>
                    <a:bodyPr/>
                    <a:lstStyle/>
                    <a:p>
                      <a:pPr algn="ctr"/>
                      <a:r>
                        <a:rPr lang="it-IT" sz="2000" dirty="0">
                          <a:latin typeface="Helvetica" pitchFamily="2" charset="0"/>
                        </a:rPr>
                        <a:t>+1/3</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dirty="0">
                          <a:latin typeface="Helvetica" pitchFamily="2" charset="0"/>
                        </a:rPr>
                        <a:t>carica elettrica</a:t>
                      </a:r>
                    </a:p>
                  </a:txBody>
                  <a:tcPr>
                    <a:solidFill>
                      <a:schemeClr val="bg1"/>
                    </a:solidFill>
                  </a:tcPr>
                </a:tc>
                <a:extLst>
                  <a:ext uri="{0D108BD9-81ED-4DB2-BD59-A6C34878D82A}">
                    <a16:rowId xmlns:a16="http://schemas.microsoft.com/office/drawing/2014/main" val="2281194720"/>
                  </a:ext>
                </a:extLst>
              </a:tr>
            </a:tbl>
          </a:graphicData>
        </a:graphic>
      </p:graphicFrame>
      <p:sp>
        <p:nvSpPr>
          <p:cNvPr id="17" name="Rettangolo 16">
            <a:extLst>
              <a:ext uri="{FF2B5EF4-FFF2-40B4-BE49-F238E27FC236}">
                <a16:creationId xmlns:a16="http://schemas.microsoft.com/office/drawing/2014/main" id="{0A18FEE9-7EC5-4741-AEAD-0026D999CBB3}"/>
              </a:ext>
            </a:extLst>
          </p:cNvPr>
          <p:cNvSpPr/>
          <p:nvPr/>
        </p:nvSpPr>
        <p:spPr>
          <a:xfrm>
            <a:off x="1472912" y="380347"/>
            <a:ext cx="9420800" cy="2677656"/>
          </a:xfrm>
          <a:prstGeom prst="rect">
            <a:avLst/>
          </a:prstGeom>
        </p:spPr>
        <p:txBody>
          <a:bodyPr wrap="square">
            <a:spAutoFit/>
          </a:bodyPr>
          <a:lstStyle/>
          <a:p>
            <a:r>
              <a:rPr lang="it-IT" sz="2400" dirty="0">
                <a:latin typeface="Helvetica" pitchFamily="2" charset="0"/>
                <a:ea typeface="Verdana" panose="020B0604030504040204" pitchFamily="34" charset="0"/>
                <a:cs typeface="Verdana" panose="020B0604030504040204" pitchFamily="34" charset="0"/>
              </a:rPr>
              <a:t>Tre </a:t>
            </a:r>
            <a:r>
              <a:rPr lang="it-IT" sz="2400" dirty="0" err="1">
                <a:latin typeface="Helvetica" pitchFamily="2" charset="0"/>
                <a:ea typeface="Verdana" panose="020B0604030504040204" pitchFamily="34" charset="0"/>
                <a:cs typeface="Verdana" panose="020B0604030504040204" pitchFamily="34" charset="0"/>
              </a:rPr>
              <a:t>quarks</a:t>
            </a:r>
            <a:r>
              <a:rPr lang="it-IT" sz="2400" dirty="0">
                <a:latin typeface="Helvetica" pitchFamily="2" charset="0"/>
                <a:ea typeface="Verdana" panose="020B0604030504040204" pitchFamily="34" charset="0"/>
                <a:cs typeface="Verdana" panose="020B0604030504040204" pitchFamily="34" charset="0"/>
              </a:rPr>
              <a:t> non bastano!</a:t>
            </a:r>
          </a:p>
          <a:p>
            <a:r>
              <a:rPr lang="it-IT" sz="2400" dirty="0">
                <a:latin typeface="Helvetica" pitchFamily="2" charset="0"/>
                <a:ea typeface="Verdana" panose="020B0604030504040204" pitchFamily="34" charset="0"/>
                <a:cs typeface="Verdana" panose="020B0604030504040204" pitchFamily="34" charset="0"/>
              </a:rPr>
              <a:t>Per spiegare le proprietà delle nuove particelle si ipotizza che esista un altro sapore.</a:t>
            </a:r>
          </a:p>
          <a:p>
            <a:r>
              <a:rPr lang="it-IT" sz="2400" dirty="0">
                <a:latin typeface="Helvetica" pitchFamily="2" charset="0"/>
                <a:ea typeface="Verdana" panose="020B0604030504040204" pitchFamily="34" charset="0"/>
                <a:cs typeface="Verdana" panose="020B0604030504040204" pitchFamily="34" charset="0"/>
              </a:rPr>
              <a:t>Il metodo è predittivo: se esiste un altro sapore, allora possono esistere molte combinazioni aggiuntive che corrispondono ad altre particelle. E queste vengono regolarmente scoperte.</a:t>
            </a:r>
          </a:p>
          <a:p>
            <a:r>
              <a:rPr lang="it-IT" sz="2400" dirty="0">
                <a:latin typeface="Helvetica" pitchFamily="2" charset="0"/>
                <a:ea typeface="Verdana" panose="020B0604030504040204" pitchFamily="34" charset="0"/>
                <a:cs typeface="Verdana" panose="020B0604030504040204" pitchFamily="34" charset="0"/>
              </a:rPr>
              <a:t>Gli altri 3 sapori (totale 6) sono:</a:t>
            </a:r>
          </a:p>
        </p:txBody>
      </p:sp>
      <p:pic>
        <p:nvPicPr>
          <p:cNvPr id="3" name="Immagine 2" descr="Immagine che contiene verde&#10;&#10;Descrizione generata automaticamente">
            <a:extLst>
              <a:ext uri="{FF2B5EF4-FFF2-40B4-BE49-F238E27FC236}">
                <a16:creationId xmlns:a16="http://schemas.microsoft.com/office/drawing/2014/main" id="{8C81830B-19B2-1742-93B2-93DD530063A1}"/>
              </a:ext>
            </a:extLst>
          </p:cNvPr>
          <p:cNvPicPr>
            <a:picLocks noChangeAspect="1"/>
          </p:cNvPicPr>
          <p:nvPr/>
        </p:nvPicPr>
        <p:blipFill>
          <a:blip r:embed="rId2"/>
          <a:stretch>
            <a:fillRect/>
          </a:stretch>
        </p:blipFill>
        <p:spPr>
          <a:xfrm>
            <a:off x="7885323" y="3092426"/>
            <a:ext cx="1879515" cy="1415143"/>
          </a:xfrm>
          <a:prstGeom prst="rect">
            <a:avLst/>
          </a:prstGeom>
        </p:spPr>
      </p:pic>
      <p:pic>
        <p:nvPicPr>
          <p:cNvPr id="5" name="Immagine 4" descr="Immagine che contiene verde, piccolo, asciugamano&#10;&#10;Descrizione generata automaticamente">
            <a:extLst>
              <a:ext uri="{FF2B5EF4-FFF2-40B4-BE49-F238E27FC236}">
                <a16:creationId xmlns:a16="http://schemas.microsoft.com/office/drawing/2014/main" id="{D8CC6353-1F80-D74F-97F2-FDCF19D204CC}"/>
              </a:ext>
            </a:extLst>
          </p:cNvPr>
          <p:cNvPicPr>
            <a:picLocks noChangeAspect="1"/>
          </p:cNvPicPr>
          <p:nvPr/>
        </p:nvPicPr>
        <p:blipFill>
          <a:blip r:embed="rId3"/>
          <a:stretch>
            <a:fillRect/>
          </a:stretch>
        </p:blipFill>
        <p:spPr>
          <a:xfrm>
            <a:off x="5544457" y="3012475"/>
            <a:ext cx="1390986" cy="1538196"/>
          </a:xfrm>
          <a:prstGeom prst="rect">
            <a:avLst/>
          </a:prstGeom>
        </p:spPr>
      </p:pic>
      <p:pic>
        <p:nvPicPr>
          <p:cNvPr id="13" name="Immagine 12" descr="Immagine che contiene rosso, interni, piccolo, sedendo&#10;&#10;Descrizione generata automaticamente">
            <a:extLst>
              <a:ext uri="{FF2B5EF4-FFF2-40B4-BE49-F238E27FC236}">
                <a16:creationId xmlns:a16="http://schemas.microsoft.com/office/drawing/2014/main" id="{A9925490-D5CB-1C4D-AB66-8057B3D20AE8}"/>
              </a:ext>
            </a:extLst>
          </p:cNvPr>
          <p:cNvPicPr>
            <a:picLocks noChangeAspect="1"/>
          </p:cNvPicPr>
          <p:nvPr/>
        </p:nvPicPr>
        <p:blipFill>
          <a:blip r:embed="rId4"/>
          <a:stretch>
            <a:fillRect/>
          </a:stretch>
        </p:blipFill>
        <p:spPr>
          <a:xfrm>
            <a:off x="3400408" y="3065508"/>
            <a:ext cx="1465548" cy="1543952"/>
          </a:xfrm>
          <a:prstGeom prst="rect">
            <a:avLst/>
          </a:prstGeom>
        </p:spPr>
      </p:pic>
    </p:spTree>
    <p:extLst>
      <p:ext uri="{BB962C8B-B14F-4D97-AF65-F5344CB8AC3E}">
        <p14:creationId xmlns:p14="http://schemas.microsoft.com/office/powerpoint/2010/main" val="384146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ella 15">
            <a:extLst>
              <a:ext uri="{FF2B5EF4-FFF2-40B4-BE49-F238E27FC236}">
                <a16:creationId xmlns:a16="http://schemas.microsoft.com/office/drawing/2014/main" id="{76EAA8DD-8D35-2E4D-8F5B-4A94C5431EA9}"/>
              </a:ext>
            </a:extLst>
          </p:cNvPr>
          <p:cNvGraphicFramePr>
            <a:graphicFrameLocks noGrp="1"/>
          </p:cNvGraphicFramePr>
          <p:nvPr>
            <p:extLst>
              <p:ext uri="{D42A27DB-BD31-4B8C-83A1-F6EECF244321}">
                <p14:modId xmlns:p14="http://schemas.microsoft.com/office/powerpoint/2010/main" val="2647222073"/>
              </p:ext>
            </p:extLst>
          </p:nvPr>
        </p:nvGraphicFramePr>
        <p:xfrm>
          <a:off x="917535" y="645953"/>
          <a:ext cx="4479454" cy="1066800"/>
        </p:xfrm>
        <a:graphic>
          <a:graphicData uri="http://schemas.openxmlformats.org/drawingml/2006/table">
            <a:tbl>
              <a:tblPr firstRow="1" bandRow="1">
                <a:tableStyleId>{2D5ABB26-0587-4C30-8999-92F81FD0307C}</a:tableStyleId>
              </a:tblPr>
              <a:tblGrid>
                <a:gridCol w="2239727">
                  <a:extLst>
                    <a:ext uri="{9D8B030D-6E8A-4147-A177-3AD203B41FA5}">
                      <a16:colId xmlns:a16="http://schemas.microsoft.com/office/drawing/2014/main" val="76366260"/>
                    </a:ext>
                  </a:extLst>
                </a:gridCol>
                <a:gridCol w="2239727">
                  <a:extLst>
                    <a:ext uri="{9D8B030D-6E8A-4147-A177-3AD203B41FA5}">
                      <a16:colId xmlns:a16="http://schemas.microsoft.com/office/drawing/2014/main" val="976435762"/>
                    </a:ext>
                  </a:extLst>
                </a:gridCol>
              </a:tblGrid>
              <a:tr h="333213">
                <a:tc gridSpan="2">
                  <a:txBody>
                    <a:bodyPr/>
                    <a:lstStyle/>
                    <a:p>
                      <a:pPr algn="ctr"/>
                      <a:r>
                        <a:rPr lang="it-IT" dirty="0">
                          <a:solidFill>
                            <a:schemeClr val="bg1"/>
                          </a:solidFill>
                          <a:latin typeface="Helvetica" pitchFamily="2" charset="0"/>
                        </a:rPr>
                        <a:t>protone (</a:t>
                      </a:r>
                      <a:r>
                        <a:rPr lang="it-IT" dirty="0" err="1">
                          <a:solidFill>
                            <a:schemeClr val="bg1"/>
                          </a:solidFill>
                          <a:latin typeface="Helvetica" pitchFamily="2" charset="0"/>
                        </a:rPr>
                        <a:t>p</a:t>
                      </a:r>
                      <a:r>
                        <a:rPr lang="it-IT" dirty="0">
                          <a:solidFill>
                            <a:schemeClr val="bg1"/>
                          </a:solidFill>
                          <a:latin typeface="Helvetica" pitchFamily="2" charset="0"/>
                        </a:rPr>
                        <a:t>)</a:t>
                      </a:r>
                    </a:p>
                  </a:txBody>
                  <a:tcPr>
                    <a:solidFill>
                      <a:srgbClr val="554B81"/>
                    </a:solidFill>
                  </a:tcPr>
                </a:tc>
                <a:tc hMerge="1">
                  <a:txBody>
                    <a:bodyPr/>
                    <a:lstStyle/>
                    <a:p>
                      <a:endParaRPr lang="it-IT" dirty="0"/>
                    </a:p>
                  </a:txBody>
                  <a:tcPr/>
                </a:tc>
                <a:extLst>
                  <a:ext uri="{0D108BD9-81ED-4DB2-BD59-A6C34878D82A}">
                    <a16:rowId xmlns:a16="http://schemas.microsoft.com/office/drawing/2014/main" val="1498940331"/>
                  </a:ext>
                </a:extLst>
              </a:tr>
              <a:tr h="333213">
                <a:tc>
                  <a:txBody>
                    <a:bodyPr/>
                    <a:lstStyle/>
                    <a:p>
                      <a:pPr algn="ctr"/>
                      <a:r>
                        <a:rPr lang="it-IT" dirty="0">
                          <a:latin typeface="Helvetica" pitchFamily="2" charset="0"/>
                        </a:rPr>
                        <a:t>carica</a:t>
                      </a:r>
                    </a:p>
                  </a:txBody>
                  <a:tcPr/>
                </a:tc>
                <a:tc>
                  <a:txBody>
                    <a:bodyPr/>
                    <a:lstStyle/>
                    <a:p>
                      <a:pPr algn="ctr"/>
                      <a:r>
                        <a:rPr lang="it-IT" dirty="0">
                          <a:latin typeface="Helvetica" pitchFamily="2" charset="0"/>
                        </a:rPr>
                        <a:t>massa</a:t>
                      </a:r>
                    </a:p>
                  </a:txBody>
                  <a:tcPr/>
                </a:tc>
                <a:extLst>
                  <a:ext uri="{0D108BD9-81ED-4DB2-BD59-A6C34878D82A}">
                    <a16:rowId xmlns:a16="http://schemas.microsoft.com/office/drawing/2014/main" val="3919942597"/>
                  </a:ext>
                </a:extLst>
              </a:tr>
              <a:tr h="333213">
                <a:tc>
                  <a:txBody>
                    <a:bodyPr/>
                    <a:lstStyle/>
                    <a:p>
                      <a:pPr algn="ctr"/>
                      <a:r>
                        <a:rPr lang="it-IT" sz="1600" b="0" i="0" u="none" kern="1200" dirty="0">
                          <a:solidFill>
                            <a:schemeClr val="tx1"/>
                          </a:solidFill>
                          <a:effectLst/>
                          <a:latin typeface="Helvetica" pitchFamily="2" charset="0"/>
                          <a:ea typeface="+mn-ea"/>
                          <a:cs typeface="+mn-cs"/>
                        </a:rPr>
                        <a:t>+e</a:t>
                      </a:r>
                      <a:endParaRPr lang="it-IT" sz="1600" b="0" i="0" u="none" strike="noStrike" kern="1200" dirty="0">
                        <a:solidFill>
                          <a:schemeClr val="tx1"/>
                        </a:solidFill>
                        <a:effectLst/>
                        <a:latin typeface="Helvetica" pitchFamily="2" charset="0"/>
                        <a:ea typeface="+mn-ea"/>
                        <a:cs typeface="+mn-cs"/>
                      </a:endParaRPr>
                    </a:p>
                  </a:txBody>
                  <a:tcPr/>
                </a:tc>
                <a:tc>
                  <a:txBody>
                    <a:bodyPr/>
                    <a:lstStyle/>
                    <a:p>
                      <a:pPr algn="ctr"/>
                      <a:r>
                        <a:rPr lang="it-IT" sz="1600" b="0" i="0" kern="1200" dirty="0">
                          <a:solidFill>
                            <a:schemeClr val="tx1"/>
                          </a:solidFill>
                          <a:effectLst/>
                          <a:latin typeface="Helvetica" pitchFamily="2" charset="0"/>
                          <a:ea typeface="+mn-ea"/>
                          <a:cs typeface="+mn-cs"/>
                        </a:rPr>
                        <a:t>1836 m</a:t>
                      </a:r>
                      <a:r>
                        <a:rPr lang="it-IT" sz="1600" b="0" i="0" kern="1200" baseline="-25000" dirty="0">
                          <a:solidFill>
                            <a:schemeClr val="tx1"/>
                          </a:solidFill>
                          <a:effectLst/>
                          <a:latin typeface="Helvetica" pitchFamily="2" charset="0"/>
                          <a:ea typeface="+mn-ea"/>
                          <a:cs typeface="+mn-cs"/>
                        </a:rPr>
                        <a:t>e</a:t>
                      </a:r>
                      <a:r>
                        <a:rPr lang="it-IT" sz="1600" b="0" i="0" kern="1200" baseline="0" dirty="0">
                          <a:solidFill>
                            <a:schemeClr val="tx1"/>
                          </a:solidFill>
                          <a:effectLst/>
                          <a:latin typeface="Helvetica" pitchFamily="2" charset="0"/>
                          <a:ea typeface="+mn-ea"/>
                          <a:cs typeface="+mn-cs"/>
                        </a:rPr>
                        <a:t>= 938 </a:t>
                      </a:r>
                      <a:r>
                        <a:rPr lang="it-IT" sz="1600" b="0" i="0" kern="1200" baseline="0" dirty="0" err="1">
                          <a:solidFill>
                            <a:schemeClr val="tx1"/>
                          </a:solidFill>
                          <a:effectLst/>
                          <a:latin typeface="Helvetica" pitchFamily="2" charset="0"/>
                          <a:ea typeface="+mn-ea"/>
                          <a:cs typeface="+mn-cs"/>
                        </a:rPr>
                        <a:t>MeV</a:t>
                      </a:r>
                      <a:endParaRPr lang="it-IT" sz="1600" dirty="0">
                        <a:latin typeface="Helvetica" pitchFamily="2" charset="0"/>
                      </a:endParaRPr>
                    </a:p>
                  </a:txBody>
                  <a:tcPr/>
                </a:tc>
                <a:extLst>
                  <a:ext uri="{0D108BD9-81ED-4DB2-BD59-A6C34878D82A}">
                    <a16:rowId xmlns:a16="http://schemas.microsoft.com/office/drawing/2014/main" val="1666324924"/>
                  </a:ext>
                </a:extLst>
              </a:tr>
            </a:tbl>
          </a:graphicData>
        </a:graphic>
      </p:graphicFrame>
      <p:pic>
        <p:nvPicPr>
          <p:cNvPr id="18" name="Immagine 17" descr="Immagine che contiene rosso, cappello, indossando&#10;&#10;Descrizione generata automaticamente">
            <a:extLst>
              <a:ext uri="{FF2B5EF4-FFF2-40B4-BE49-F238E27FC236}">
                <a16:creationId xmlns:a16="http://schemas.microsoft.com/office/drawing/2014/main" id="{DF08A7AA-2061-5B4E-86E9-FE1DE5D0B1A6}"/>
              </a:ext>
            </a:extLst>
          </p:cNvPr>
          <p:cNvPicPr>
            <a:picLocks noChangeAspect="1"/>
          </p:cNvPicPr>
          <p:nvPr/>
        </p:nvPicPr>
        <p:blipFill>
          <a:blip r:embed="rId2"/>
          <a:stretch>
            <a:fillRect/>
          </a:stretch>
        </p:blipFill>
        <p:spPr>
          <a:xfrm>
            <a:off x="10107474" y="633056"/>
            <a:ext cx="1108432" cy="880034"/>
          </a:xfrm>
          <a:prstGeom prst="rect">
            <a:avLst/>
          </a:prstGeom>
        </p:spPr>
      </p:pic>
      <p:pic>
        <p:nvPicPr>
          <p:cNvPr id="20" name="Immagine 19" descr="Immagine che contiene interni, arancia, piccolo, guardando&#10;&#10;Descrizione generata automaticamente">
            <a:extLst>
              <a:ext uri="{FF2B5EF4-FFF2-40B4-BE49-F238E27FC236}">
                <a16:creationId xmlns:a16="http://schemas.microsoft.com/office/drawing/2014/main" id="{B405B3F9-6289-2B4B-A01F-0764375936A0}"/>
              </a:ext>
            </a:extLst>
          </p:cNvPr>
          <p:cNvPicPr>
            <a:picLocks noChangeAspect="1"/>
          </p:cNvPicPr>
          <p:nvPr/>
        </p:nvPicPr>
        <p:blipFill>
          <a:blip r:embed="rId3"/>
          <a:stretch>
            <a:fillRect/>
          </a:stretch>
        </p:blipFill>
        <p:spPr>
          <a:xfrm>
            <a:off x="5552210" y="513181"/>
            <a:ext cx="896412" cy="1193661"/>
          </a:xfrm>
          <a:prstGeom prst="rect">
            <a:avLst/>
          </a:prstGeom>
        </p:spPr>
      </p:pic>
      <p:pic>
        <p:nvPicPr>
          <p:cNvPr id="21" name="Immagine 20" descr="Immagine che contiene interni, arancia, piccolo, guardando&#10;&#10;Descrizione generata automaticamente">
            <a:extLst>
              <a:ext uri="{FF2B5EF4-FFF2-40B4-BE49-F238E27FC236}">
                <a16:creationId xmlns:a16="http://schemas.microsoft.com/office/drawing/2014/main" id="{02E48BA1-85DB-7342-BF31-A2A29CC10FAC}"/>
              </a:ext>
            </a:extLst>
          </p:cNvPr>
          <p:cNvPicPr>
            <a:picLocks noChangeAspect="1"/>
          </p:cNvPicPr>
          <p:nvPr/>
        </p:nvPicPr>
        <p:blipFill>
          <a:blip r:embed="rId3"/>
          <a:stretch>
            <a:fillRect/>
          </a:stretch>
        </p:blipFill>
        <p:spPr>
          <a:xfrm>
            <a:off x="6909139" y="544019"/>
            <a:ext cx="896412" cy="1193661"/>
          </a:xfrm>
          <a:prstGeom prst="rect">
            <a:avLst/>
          </a:prstGeom>
        </p:spPr>
      </p:pic>
      <p:pic>
        <p:nvPicPr>
          <p:cNvPr id="22" name="Immagine 21" descr="Immagine che contiene interni, arancia, guardando, sedendo&#10;&#10;Descrizione generata automaticamente">
            <a:extLst>
              <a:ext uri="{FF2B5EF4-FFF2-40B4-BE49-F238E27FC236}">
                <a16:creationId xmlns:a16="http://schemas.microsoft.com/office/drawing/2014/main" id="{C5BD04B4-15EE-1F48-AF3C-762E3B604406}"/>
              </a:ext>
            </a:extLst>
          </p:cNvPr>
          <p:cNvPicPr>
            <a:picLocks noChangeAspect="1"/>
          </p:cNvPicPr>
          <p:nvPr/>
        </p:nvPicPr>
        <p:blipFill>
          <a:blip r:embed="rId4"/>
          <a:stretch>
            <a:fillRect/>
          </a:stretch>
        </p:blipFill>
        <p:spPr>
          <a:xfrm>
            <a:off x="8007224" y="499295"/>
            <a:ext cx="1356929" cy="1147559"/>
          </a:xfrm>
          <a:prstGeom prst="rect">
            <a:avLst/>
          </a:prstGeom>
        </p:spPr>
      </p:pic>
      <p:sp>
        <p:nvSpPr>
          <p:cNvPr id="4" name="CasellaDiTesto 3">
            <a:extLst>
              <a:ext uri="{FF2B5EF4-FFF2-40B4-BE49-F238E27FC236}">
                <a16:creationId xmlns:a16="http://schemas.microsoft.com/office/drawing/2014/main" id="{0D5F810B-03EF-3642-B19A-D9AADF6DB206}"/>
              </a:ext>
            </a:extLst>
          </p:cNvPr>
          <p:cNvSpPr txBox="1"/>
          <p:nvPr/>
        </p:nvSpPr>
        <p:spPr>
          <a:xfrm>
            <a:off x="9477840" y="822641"/>
            <a:ext cx="492443" cy="646331"/>
          </a:xfrm>
          <a:prstGeom prst="rect">
            <a:avLst/>
          </a:prstGeom>
          <a:noFill/>
        </p:spPr>
        <p:txBody>
          <a:bodyPr wrap="none" rtlCol="0">
            <a:spAutoFit/>
          </a:bodyPr>
          <a:lstStyle/>
          <a:p>
            <a:r>
              <a:rPr lang="it-IT" sz="3600" dirty="0">
                <a:latin typeface="Avenir Next" panose="020B0503020202020204" pitchFamily="34" charset="0"/>
              </a:rPr>
              <a:t>=</a:t>
            </a:r>
          </a:p>
        </p:txBody>
      </p:sp>
      <p:sp>
        <p:nvSpPr>
          <p:cNvPr id="23" name="CasellaDiTesto 22">
            <a:extLst>
              <a:ext uri="{FF2B5EF4-FFF2-40B4-BE49-F238E27FC236}">
                <a16:creationId xmlns:a16="http://schemas.microsoft.com/office/drawing/2014/main" id="{E5C1E547-2719-984E-9661-7D2E5309B76E}"/>
              </a:ext>
            </a:extLst>
          </p:cNvPr>
          <p:cNvSpPr txBox="1"/>
          <p:nvPr/>
        </p:nvSpPr>
        <p:spPr>
          <a:xfrm>
            <a:off x="6366392" y="749908"/>
            <a:ext cx="492443" cy="646331"/>
          </a:xfrm>
          <a:prstGeom prst="rect">
            <a:avLst/>
          </a:prstGeom>
          <a:noFill/>
        </p:spPr>
        <p:txBody>
          <a:bodyPr wrap="none" rtlCol="0">
            <a:spAutoFit/>
          </a:bodyPr>
          <a:lstStyle/>
          <a:p>
            <a:r>
              <a:rPr lang="it-IT" sz="3600" dirty="0">
                <a:latin typeface="Avenir Next" panose="020B0503020202020204" pitchFamily="34" charset="0"/>
              </a:rPr>
              <a:t>+</a:t>
            </a:r>
          </a:p>
        </p:txBody>
      </p:sp>
      <p:sp>
        <p:nvSpPr>
          <p:cNvPr id="24" name="CasellaDiTesto 23">
            <a:extLst>
              <a:ext uri="{FF2B5EF4-FFF2-40B4-BE49-F238E27FC236}">
                <a16:creationId xmlns:a16="http://schemas.microsoft.com/office/drawing/2014/main" id="{8864B543-ADDD-7546-8A56-012A6F6F6F2D}"/>
              </a:ext>
            </a:extLst>
          </p:cNvPr>
          <p:cNvSpPr txBox="1"/>
          <p:nvPr/>
        </p:nvSpPr>
        <p:spPr>
          <a:xfrm>
            <a:off x="7673017" y="749908"/>
            <a:ext cx="492443" cy="646331"/>
          </a:xfrm>
          <a:prstGeom prst="rect">
            <a:avLst/>
          </a:prstGeom>
          <a:noFill/>
        </p:spPr>
        <p:txBody>
          <a:bodyPr wrap="none" rtlCol="0">
            <a:spAutoFit/>
          </a:bodyPr>
          <a:lstStyle/>
          <a:p>
            <a:r>
              <a:rPr lang="it-IT" sz="3600" dirty="0">
                <a:latin typeface="Avenir Next" panose="020B0503020202020204" pitchFamily="34" charset="0"/>
              </a:rPr>
              <a:t>+</a:t>
            </a:r>
          </a:p>
        </p:txBody>
      </p:sp>
      <p:sp>
        <p:nvSpPr>
          <p:cNvPr id="10" name="CasellaDiTesto 9">
            <a:extLst>
              <a:ext uri="{FF2B5EF4-FFF2-40B4-BE49-F238E27FC236}">
                <a16:creationId xmlns:a16="http://schemas.microsoft.com/office/drawing/2014/main" id="{FF543FFA-D6B6-9C45-89D7-F56DEB123ED3}"/>
              </a:ext>
            </a:extLst>
          </p:cNvPr>
          <p:cNvSpPr txBox="1"/>
          <p:nvPr/>
        </p:nvSpPr>
        <p:spPr>
          <a:xfrm>
            <a:off x="5591091" y="2256866"/>
            <a:ext cx="3355406" cy="523220"/>
          </a:xfrm>
          <a:prstGeom prst="rect">
            <a:avLst/>
          </a:prstGeom>
          <a:noFill/>
        </p:spPr>
        <p:txBody>
          <a:bodyPr wrap="none" rtlCol="0">
            <a:spAutoFit/>
          </a:bodyPr>
          <a:lstStyle/>
          <a:p>
            <a:r>
              <a:rPr lang="it-IT" sz="2800" dirty="0">
                <a:latin typeface="Helvetica" pitchFamily="2" charset="0"/>
              </a:rPr>
              <a:t>2/3    +   2/3   -  1/3 </a:t>
            </a:r>
          </a:p>
        </p:txBody>
      </p:sp>
      <p:sp>
        <p:nvSpPr>
          <p:cNvPr id="25" name="CasellaDiTesto 24">
            <a:extLst>
              <a:ext uri="{FF2B5EF4-FFF2-40B4-BE49-F238E27FC236}">
                <a16:creationId xmlns:a16="http://schemas.microsoft.com/office/drawing/2014/main" id="{F06B43F2-1CB8-4D47-A32B-64F8CEB734B7}"/>
              </a:ext>
            </a:extLst>
          </p:cNvPr>
          <p:cNvSpPr txBox="1"/>
          <p:nvPr/>
        </p:nvSpPr>
        <p:spPr>
          <a:xfrm>
            <a:off x="8946497" y="2256866"/>
            <a:ext cx="811441" cy="523220"/>
          </a:xfrm>
          <a:prstGeom prst="rect">
            <a:avLst/>
          </a:prstGeom>
          <a:noFill/>
        </p:spPr>
        <p:txBody>
          <a:bodyPr wrap="none" rtlCol="0">
            <a:spAutoFit/>
          </a:bodyPr>
          <a:lstStyle/>
          <a:p>
            <a:r>
              <a:rPr lang="it-IT" sz="2800" dirty="0">
                <a:latin typeface="Helvetica" pitchFamily="2" charset="0"/>
              </a:rPr>
              <a:t>= 1 </a:t>
            </a:r>
          </a:p>
        </p:txBody>
      </p:sp>
      <p:sp>
        <p:nvSpPr>
          <p:cNvPr id="11" name="CasellaDiTesto 10">
            <a:extLst>
              <a:ext uri="{FF2B5EF4-FFF2-40B4-BE49-F238E27FC236}">
                <a16:creationId xmlns:a16="http://schemas.microsoft.com/office/drawing/2014/main" id="{E5571812-F142-C846-8530-45D46DB4377F}"/>
              </a:ext>
            </a:extLst>
          </p:cNvPr>
          <p:cNvSpPr txBox="1"/>
          <p:nvPr/>
        </p:nvSpPr>
        <p:spPr>
          <a:xfrm>
            <a:off x="3887813" y="2091071"/>
            <a:ext cx="1107996" cy="1200329"/>
          </a:xfrm>
          <a:prstGeom prst="rect">
            <a:avLst/>
          </a:prstGeom>
          <a:noFill/>
        </p:spPr>
        <p:txBody>
          <a:bodyPr wrap="none" rtlCol="0">
            <a:spAutoFit/>
          </a:bodyPr>
          <a:lstStyle/>
          <a:p>
            <a:r>
              <a:rPr lang="it-IT" sz="7200" dirty="0"/>
              <a:t>😃</a:t>
            </a:r>
          </a:p>
        </p:txBody>
      </p:sp>
      <p:sp>
        <p:nvSpPr>
          <p:cNvPr id="27" name="CasellaDiTesto 26">
            <a:extLst>
              <a:ext uri="{FF2B5EF4-FFF2-40B4-BE49-F238E27FC236}">
                <a16:creationId xmlns:a16="http://schemas.microsoft.com/office/drawing/2014/main" id="{53265E11-CA38-D048-B96B-78C6A6E41B2F}"/>
              </a:ext>
            </a:extLst>
          </p:cNvPr>
          <p:cNvSpPr txBox="1"/>
          <p:nvPr/>
        </p:nvSpPr>
        <p:spPr>
          <a:xfrm>
            <a:off x="5304548" y="3304086"/>
            <a:ext cx="5721823" cy="461665"/>
          </a:xfrm>
          <a:prstGeom prst="rect">
            <a:avLst/>
          </a:prstGeom>
          <a:noFill/>
        </p:spPr>
        <p:txBody>
          <a:bodyPr wrap="none" rtlCol="0">
            <a:spAutoFit/>
          </a:bodyPr>
          <a:lstStyle/>
          <a:p>
            <a:r>
              <a:rPr lang="it-IT" sz="2400" dirty="0">
                <a:latin typeface="Helvetica" pitchFamily="2" charset="0"/>
              </a:rPr>
              <a:t>~2 </a:t>
            </a:r>
            <a:r>
              <a:rPr lang="it-IT" sz="2400" dirty="0" err="1">
                <a:latin typeface="Helvetica" pitchFamily="2" charset="0"/>
              </a:rPr>
              <a:t>MeV</a:t>
            </a:r>
            <a:r>
              <a:rPr lang="it-IT" sz="2400" dirty="0">
                <a:latin typeface="Helvetica" pitchFamily="2" charset="0"/>
              </a:rPr>
              <a:t> + ~2 </a:t>
            </a:r>
            <a:r>
              <a:rPr lang="it-IT" sz="2400" dirty="0" err="1">
                <a:latin typeface="Helvetica" pitchFamily="2" charset="0"/>
              </a:rPr>
              <a:t>MeV</a:t>
            </a:r>
            <a:r>
              <a:rPr lang="it-IT" sz="2400" dirty="0">
                <a:latin typeface="Helvetica" pitchFamily="2" charset="0"/>
              </a:rPr>
              <a:t> + ~5 </a:t>
            </a:r>
            <a:r>
              <a:rPr lang="it-IT" sz="2400" dirty="0" err="1">
                <a:latin typeface="Helvetica" pitchFamily="2" charset="0"/>
              </a:rPr>
              <a:t>MeV</a:t>
            </a:r>
            <a:r>
              <a:rPr lang="it-IT" sz="2400" dirty="0">
                <a:latin typeface="Helvetica" pitchFamily="2" charset="0"/>
              </a:rPr>
              <a:t> = ~9 </a:t>
            </a:r>
            <a:r>
              <a:rPr lang="it-IT" sz="2400" dirty="0" err="1">
                <a:latin typeface="Helvetica" pitchFamily="2" charset="0"/>
              </a:rPr>
              <a:t>MeV</a:t>
            </a:r>
            <a:r>
              <a:rPr lang="it-IT" sz="2400" dirty="0">
                <a:latin typeface="Helvetica" pitchFamily="2" charset="0"/>
              </a:rPr>
              <a:t> </a:t>
            </a:r>
          </a:p>
        </p:txBody>
      </p:sp>
      <p:sp>
        <p:nvSpPr>
          <p:cNvPr id="26" name="CasellaDiTesto 25">
            <a:extLst>
              <a:ext uri="{FF2B5EF4-FFF2-40B4-BE49-F238E27FC236}">
                <a16:creationId xmlns:a16="http://schemas.microsoft.com/office/drawing/2014/main" id="{3997E8FB-0178-3A47-83E1-2DDEAEC94AFB}"/>
              </a:ext>
            </a:extLst>
          </p:cNvPr>
          <p:cNvSpPr txBox="1"/>
          <p:nvPr/>
        </p:nvSpPr>
        <p:spPr>
          <a:xfrm>
            <a:off x="3939109" y="3165586"/>
            <a:ext cx="1107996" cy="1200329"/>
          </a:xfrm>
          <a:prstGeom prst="rect">
            <a:avLst/>
          </a:prstGeom>
          <a:noFill/>
        </p:spPr>
        <p:txBody>
          <a:bodyPr wrap="none" rtlCol="0">
            <a:spAutoFit/>
          </a:bodyPr>
          <a:lstStyle/>
          <a:p>
            <a:r>
              <a:rPr lang="it-IT" sz="7200" dirty="0"/>
              <a:t>😢</a:t>
            </a:r>
          </a:p>
        </p:txBody>
      </p:sp>
      <p:sp>
        <p:nvSpPr>
          <p:cNvPr id="29" name="Rettangolo 28">
            <a:extLst>
              <a:ext uri="{FF2B5EF4-FFF2-40B4-BE49-F238E27FC236}">
                <a16:creationId xmlns:a16="http://schemas.microsoft.com/office/drawing/2014/main" id="{A49DE4C8-E0BB-1148-B001-005CDA6D2731}"/>
              </a:ext>
            </a:extLst>
          </p:cNvPr>
          <p:cNvSpPr/>
          <p:nvPr/>
        </p:nvSpPr>
        <p:spPr>
          <a:xfrm>
            <a:off x="596653" y="4401189"/>
            <a:ext cx="10998694" cy="1938992"/>
          </a:xfrm>
          <a:prstGeom prst="rect">
            <a:avLst/>
          </a:prstGeom>
        </p:spPr>
        <p:txBody>
          <a:bodyPr wrap="square">
            <a:spAutoFit/>
          </a:bodyPr>
          <a:lstStyle/>
          <a:p>
            <a:pPr marL="342900" indent="-342900">
              <a:buClr>
                <a:srgbClr val="554B81"/>
              </a:buClr>
              <a:buFont typeface="Arial" panose="020B0604020202020204" pitchFamily="34" charset="0"/>
              <a:buChar char="•"/>
            </a:pPr>
            <a:r>
              <a:rPr lang="it-IT" sz="2400" dirty="0">
                <a:latin typeface="Helvetica" pitchFamily="2" charset="0"/>
                <a:ea typeface="Verdana" panose="020B0604030504040204" pitchFamily="34" charset="0"/>
                <a:cs typeface="Verdana" panose="020B0604030504040204" pitchFamily="34" charset="0"/>
              </a:rPr>
              <a:t>Perché le particelle hanno masse diverse?</a:t>
            </a:r>
          </a:p>
          <a:p>
            <a:pPr marL="342900" indent="-342900">
              <a:buClr>
                <a:srgbClr val="554B81"/>
              </a:buClr>
              <a:buFont typeface="Arial" panose="020B0604020202020204" pitchFamily="34" charset="0"/>
              <a:buChar char="•"/>
            </a:pPr>
            <a:r>
              <a:rPr lang="it-IT" sz="2400" dirty="0">
                <a:latin typeface="Helvetica" pitchFamily="2" charset="0"/>
                <a:ea typeface="Verdana" panose="020B0604030504040204" pitchFamily="34" charset="0"/>
                <a:cs typeface="Verdana" panose="020B0604030504040204" pitchFamily="34" charset="0"/>
              </a:rPr>
              <a:t>Perché gli adroni, pur essendo costituiti da solo 6 </a:t>
            </a:r>
            <a:r>
              <a:rPr lang="it-IT" sz="2400" dirty="0" err="1">
                <a:latin typeface="Helvetica" pitchFamily="2" charset="0"/>
                <a:ea typeface="Verdana" panose="020B0604030504040204" pitchFamily="34" charset="0"/>
                <a:cs typeface="Verdana" panose="020B0604030504040204" pitchFamily="34" charset="0"/>
              </a:rPr>
              <a:t>quarks</a:t>
            </a:r>
            <a:r>
              <a:rPr lang="it-IT" sz="2400" dirty="0">
                <a:latin typeface="Helvetica" pitchFamily="2" charset="0"/>
                <a:ea typeface="Verdana" panose="020B0604030504040204" pitchFamily="34" charset="0"/>
                <a:cs typeface="Verdana" panose="020B0604030504040204" pitchFamily="34" charset="0"/>
              </a:rPr>
              <a:t> elementari hanno masse così diverse?</a:t>
            </a:r>
          </a:p>
          <a:p>
            <a:pPr marL="342900" indent="-342900">
              <a:buClr>
                <a:srgbClr val="554B81"/>
              </a:buClr>
              <a:buFont typeface="Arial" panose="020B0604020202020204" pitchFamily="34" charset="0"/>
              <a:buChar char="•"/>
            </a:pPr>
            <a:r>
              <a:rPr lang="it-IT" sz="2400" dirty="0">
                <a:latin typeface="Helvetica" pitchFamily="2" charset="0"/>
                <a:ea typeface="Verdana" panose="020B0604030504040204" pitchFamily="34" charset="0"/>
                <a:cs typeface="Verdana" panose="020B0604030504040204" pitchFamily="34" charset="0"/>
              </a:rPr>
              <a:t>Chi da’ la massa alle particelle?</a:t>
            </a:r>
          </a:p>
          <a:p>
            <a:pPr marL="342900" indent="-342900">
              <a:buClr>
                <a:srgbClr val="554B81"/>
              </a:buClr>
              <a:buFont typeface="Arial" panose="020B0604020202020204" pitchFamily="34" charset="0"/>
              <a:buChar char="•"/>
            </a:pPr>
            <a:r>
              <a:rPr lang="it-IT" sz="2400" dirty="0">
                <a:latin typeface="Helvetica" pitchFamily="2"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92087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4" grpId="0"/>
      <p:bldP spid="10" grpId="0"/>
      <p:bldP spid="25" grpId="0"/>
      <p:bldP spid="11" grpId="0"/>
      <p:bldP spid="27" grpId="0"/>
      <p:bldP spid="26"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B42D5605-17BD-544C-96DA-81FD20EE0597}"/>
              </a:ext>
            </a:extLst>
          </p:cNvPr>
          <p:cNvSpPr txBox="1"/>
          <p:nvPr/>
        </p:nvSpPr>
        <p:spPr>
          <a:xfrm>
            <a:off x="823242" y="355634"/>
            <a:ext cx="5411097" cy="584775"/>
          </a:xfrm>
          <a:prstGeom prst="rect">
            <a:avLst/>
          </a:prstGeom>
          <a:noFill/>
        </p:spPr>
        <p:txBody>
          <a:bodyPr wrap="none" rtlCol="0">
            <a:spAutoFit/>
          </a:bodyPr>
          <a:lstStyle/>
          <a:p>
            <a:r>
              <a:rPr lang="it-IT" sz="3200" dirty="0">
                <a:solidFill>
                  <a:srgbClr val="554B81"/>
                </a:solidFill>
                <a:latin typeface="Helvetica" pitchFamily="2" charset="0"/>
              </a:rPr>
              <a:t>Quark di valenza e del mare</a:t>
            </a:r>
          </a:p>
        </p:txBody>
      </p:sp>
      <p:pic>
        <p:nvPicPr>
          <p:cNvPr id="7" name="Immagine 6">
            <a:extLst>
              <a:ext uri="{FF2B5EF4-FFF2-40B4-BE49-F238E27FC236}">
                <a16:creationId xmlns:a16="http://schemas.microsoft.com/office/drawing/2014/main" id="{192C6F1F-3718-9B4B-AB00-F8566B2E33F0}"/>
              </a:ext>
            </a:extLst>
          </p:cNvPr>
          <p:cNvPicPr>
            <a:picLocks noChangeAspect="1"/>
          </p:cNvPicPr>
          <p:nvPr/>
        </p:nvPicPr>
        <p:blipFill>
          <a:blip r:embed="rId2"/>
          <a:stretch>
            <a:fillRect/>
          </a:stretch>
        </p:blipFill>
        <p:spPr>
          <a:xfrm>
            <a:off x="6997576" y="2901602"/>
            <a:ext cx="3039761" cy="3039761"/>
          </a:xfrm>
          <a:prstGeom prst="rect">
            <a:avLst/>
          </a:prstGeom>
        </p:spPr>
      </p:pic>
      <p:sp>
        <p:nvSpPr>
          <p:cNvPr id="28" name="Rettangolo 27">
            <a:extLst>
              <a:ext uri="{FF2B5EF4-FFF2-40B4-BE49-F238E27FC236}">
                <a16:creationId xmlns:a16="http://schemas.microsoft.com/office/drawing/2014/main" id="{C2BC15D1-ABC0-5A4F-B16F-9BF70DF9816B}"/>
              </a:ext>
            </a:extLst>
          </p:cNvPr>
          <p:cNvSpPr/>
          <p:nvPr/>
        </p:nvSpPr>
        <p:spPr>
          <a:xfrm>
            <a:off x="823242" y="940409"/>
            <a:ext cx="10392622" cy="830997"/>
          </a:xfrm>
          <a:prstGeom prst="rect">
            <a:avLst/>
          </a:prstGeom>
        </p:spPr>
        <p:txBody>
          <a:bodyPr wrap="square">
            <a:spAutoFit/>
          </a:bodyPr>
          <a:lstStyle/>
          <a:p>
            <a:pPr>
              <a:buClr>
                <a:srgbClr val="554B81"/>
              </a:buClr>
            </a:pPr>
            <a:r>
              <a:rPr lang="it-IT" sz="2400" dirty="0">
                <a:latin typeface="Helvetica" pitchFamily="2" charset="0"/>
                <a:ea typeface="Verdana" panose="020B0604030504040204" pitchFamily="34" charset="0"/>
                <a:cs typeface="Verdana" panose="020B0604030504040204" pitchFamily="34" charset="0"/>
              </a:rPr>
              <a:t>Descrizione semplice: il protone è formato da due quark up e un quark down (questi tre sono i </a:t>
            </a:r>
            <a:r>
              <a:rPr lang="it-IT" sz="2400" dirty="0">
                <a:solidFill>
                  <a:srgbClr val="554B81"/>
                </a:solidFill>
                <a:latin typeface="Helvetica" pitchFamily="2" charset="0"/>
                <a:ea typeface="Verdana" panose="020B0604030504040204" pitchFamily="34" charset="0"/>
                <a:cs typeface="Verdana" panose="020B0604030504040204" pitchFamily="34" charset="0"/>
              </a:rPr>
              <a:t>«quark di valenza»</a:t>
            </a:r>
            <a:r>
              <a:rPr lang="it-IT" sz="2400" dirty="0">
                <a:latin typeface="Helvetica" pitchFamily="2" charset="0"/>
                <a:ea typeface="Verdana" panose="020B0604030504040204" pitchFamily="34" charset="0"/>
                <a:cs typeface="Verdana" panose="020B0604030504040204" pitchFamily="34" charset="0"/>
              </a:rPr>
              <a:t>) </a:t>
            </a:r>
          </a:p>
        </p:txBody>
      </p:sp>
      <p:sp>
        <p:nvSpPr>
          <p:cNvPr id="30" name="Rettangolo 29">
            <a:extLst>
              <a:ext uri="{FF2B5EF4-FFF2-40B4-BE49-F238E27FC236}">
                <a16:creationId xmlns:a16="http://schemas.microsoft.com/office/drawing/2014/main" id="{37909D69-4805-1340-9926-C907B63428FB}"/>
              </a:ext>
            </a:extLst>
          </p:cNvPr>
          <p:cNvSpPr/>
          <p:nvPr/>
        </p:nvSpPr>
        <p:spPr>
          <a:xfrm>
            <a:off x="823242" y="1940682"/>
            <a:ext cx="10236055" cy="1200329"/>
          </a:xfrm>
          <a:prstGeom prst="rect">
            <a:avLst/>
          </a:prstGeom>
        </p:spPr>
        <p:txBody>
          <a:bodyPr wrap="square">
            <a:spAutoFit/>
          </a:bodyPr>
          <a:lstStyle/>
          <a:p>
            <a:pPr>
              <a:buClr>
                <a:srgbClr val="554B81"/>
              </a:buClr>
            </a:pPr>
            <a:r>
              <a:rPr lang="it-IT" sz="2400" dirty="0">
                <a:latin typeface="Helvetica" pitchFamily="2" charset="0"/>
                <a:ea typeface="Verdana" panose="020B0604030504040204" pitchFamily="34" charset="0"/>
                <a:cs typeface="Verdana" panose="020B0604030504040204" pitchFamily="34" charset="0"/>
              </a:rPr>
              <a:t>Descrizione più realistica: il protone contiene anche una popolazione di quark e antiquark (detti </a:t>
            </a:r>
            <a:r>
              <a:rPr lang="it-IT" sz="2400" dirty="0">
                <a:solidFill>
                  <a:srgbClr val="554B81"/>
                </a:solidFill>
                <a:latin typeface="Helvetica" pitchFamily="2" charset="0"/>
                <a:ea typeface="Verdana" panose="020B0604030504040204" pitchFamily="34" charset="0"/>
                <a:cs typeface="Verdana" panose="020B0604030504040204" pitchFamily="34" charset="0"/>
              </a:rPr>
              <a:t>«quark del mare»</a:t>
            </a:r>
            <a:r>
              <a:rPr lang="it-IT" sz="2400" dirty="0">
                <a:latin typeface="Helvetica" pitchFamily="2" charset="0"/>
                <a:ea typeface="Verdana" panose="020B0604030504040204" pitchFamily="34" charset="0"/>
                <a:cs typeface="Verdana" panose="020B0604030504040204" pitchFamily="34" charset="0"/>
              </a:rPr>
              <a:t>) </a:t>
            </a:r>
          </a:p>
          <a:p>
            <a:pPr>
              <a:buClr>
                <a:srgbClr val="554B81"/>
              </a:buClr>
            </a:pPr>
            <a:endParaRPr lang="it-IT" sz="2400" dirty="0">
              <a:latin typeface="Helvetica" pitchFamily="2" charset="0"/>
              <a:ea typeface="Verdana" panose="020B0604030504040204" pitchFamily="34" charset="0"/>
              <a:cs typeface="Verdana" panose="020B0604030504040204" pitchFamily="34" charset="0"/>
            </a:endParaRPr>
          </a:p>
        </p:txBody>
      </p:sp>
      <p:sp>
        <p:nvSpPr>
          <p:cNvPr id="8" name="CasellaDiTesto 7">
            <a:extLst>
              <a:ext uri="{FF2B5EF4-FFF2-40B4-BE49-F238E27FC236}">
                <a16:creationId xmlns:a16="http://schemas.microsoft.com/office/drawing/2014/main" id="{728AE76A-C0B7-174D-8259-6E360D33EEA2}"/>
              </a:ext>
            </a:extLst>
          </p:cNvPr>
          <p:cNvSpPr txBox="1"/>
          <p:nvPr/>
        </p:nvSpPr>
        <p:spPr>
          <a:xfrm>
            <a:off x="3321145" y="3141011"/>
            <a:ext cx="1111202" cy="461665"/>
          </a:xfrm>
          <a:prstGeom prst="rect">
            <a:avLst/>
          </a:prstGeom>
          <a:noFill/>
        </p:spPr>
        <p:txBody>
          <a:bodyPr wrap="none" rtlCol="0">
            <a:spAutoFit/>
          </a:bodyPr>
          <a:lstStyle/>
          <a:p>
            <a:r>
              <a:rPr lang="it-IT" sz="2400" dirty="0">
                <a:latin typeface="Helvetica" pitchFamily="2" charset="0"/>
              </a:rPr>
              <a:t>gluone</a:t>
            </a:r>
            <a:endParaRPr lang="it-IT" sz="2800" dirty="0">
              <a:latin typeface="Helvetica" pitchFamily="2" charset="0"/>
            </a:endParaRPr>
          </a:p>
        </p:txBody>
      </p:sp>
      <p:sp>
        <p:nvSpPr>
          <p:cNvPr id="31" name="CasellaDiTesto 30">
            <a:extLst>
              <a:ext uri="{FF2B5EF4-FFF2-40B4-BE49-F238E27FC236}">
                <a16:creationId xmlns:a16="http://schemas.microsoft.com/office/drawing/2014/main" id="{8719A6D7-DD87-084C-A1FC-69E1CE6FEE28}"/>
              </a:ext>
            </a:extLst>
          </p:cNvPr>
          <p:cNvSpPr txBox="1"/>
          <p:nvPr/>
        </p:nvSpPr>
        <p:spPr>
          <a:xfrm>
            <a:off x="2570205" y="4957985"/>
            <a:ext cx="2584991" cy="830997"/>
          </a:xfrm>
          <a:prstGeom prst="rect">
            <a:avLst/>
          </a:prstGeom>
          <a:noFill/>
        </p:spPr>
        <p:txBody>
          <a:bodyPr wrap="square" rtlCol="0">
            <a:spAutoFit/>
          </a:bodyPr>
          <a:lstStyle/>
          <a:p>
            <a:pPr algn="ctr"/>
            <a:r>
              <a:rPr lang="it-IT" sz="2400" dirty="0">
                <a:latin typeface="Helvetica" pitchFamily="2" charset="0"/>
              </a:rPr>
              <a:t>coppia </a:t>
            </a:r>
          </a:p>
          <a:p>
            <a:pPr algn="ctr"/>
            <a:r>
              <a:rPr lang="it-IT" sz="2400" dirty="0">
                <a:latin typeface="Helvetica" pitchFamily="2" charset="0"/>
              </a:rPr>
              <a:t>quark-antiquark</a:t>
            </a:r>
          </a:p>
        </p:txBody>
      </p:sp>
      <p:sp>
        <p:nvSpPr>
          <p:cNvPr id="9" name="Freccia circolare a sinistra 8">
            <a:extLst>
              <a:ext uri="{FF2B5EF4-FFF2-40B4-BE49-F238E27FC236}">
                <a16:creationId xmlns:a16="http://schemas.microsoft.com/office/drawing/2014/main" id="{565390A5-DDF4-644C-9F75-6226240FF3A8}"/>
              </a:ext>
            </a:extLst>
          </p:cNvPr>
          <p:cNvSpPr/>
          <p:nvPr/>
        </p:nvSpPr>
        <p:spPr>
          <a:xfrm>
            <a:off x="5155196" y="3232998"/>
            <a:ext cx="864357" cy="2376970"/>
          </a:xfrm>
          <a:prstGeom prst="curvedLeft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2" name="Freccia circolare a sinistra 31">
            <a:extLst>
              <a:ext uri="{FF2B5EF4-FFF2-40B4-BE49-F238E27FC236}">
                <a16:creationId xmlns:a16="http://schemas.microsoft.com/office/drawing/2014/main" id="{8231354E-F8DC-254A-9387-20B0DF1B9131}"/>
              </a:ext>
            </a:extLst>
          </p:cNvPr>
          <p:cNvSpPr/>
          <p:nvPr/>
        </p:nvSpPr>
        <p:spPr>
          <a:xfrm flipH="1" flipV="1">
            <a:off x="2020445" y="3158513"/>
            <a:ext cx="864357" cy="2241389"/>
          </a:xfrm>
          <a:prstGeom prst="curvedLeft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3" name="CasellaDiTesto 32">
            <a:extLst>
              <a:ext uri="{FF2B5EF4-FFF2-40B4-BE49-F238E27FC236}">
                <a16:creationId xmlns:a16="http://schemas.microsoft.com/office/drawing/2014/main" id="{180776DD-40A5-2540-B6AC-13A8DB75FC2E}"/>
              </a:ext>
            </a:extLst>
          </p:cNvPr>
          <p:cNvSpPr txBox="1"/>
          <p:nvPr/>
        </p:nvSpPr>
        <p:spPr>
          <a:xfrm rot="16200000">
            <a:off x="5364981" y="4205427"/>
            <a:ext cx="1647698" cy="338554"/>
          </a:xfrm>
          <a:prstGeom prst="rect">
            <a:avLst/>
          </a:prstGeom>
          <a:noFill/>
        </p:spPr>
        <p:txBody>
          <a:bodyPr wrap="square" rtlCol="0">
            <a:spAutoFit/>
          </a:bodyPr>
          <a:lstStyle/>
          <a:p>
            <a:pPr algn="ctr"/>
            <a:r>
              <a:rPr lang="it-IT" sz="1600" dirty="0">
                <a:latin typeface="Helvetica" pitchFamily="2" charset="0"/>
              </a:rPr>
              <a:t>creazione</a:t>
            </a:r>
          </a:p>
        </p:txBody>
      </p:sp>
      <p:sp>
        <p:nvSpPr>
          <p:cNvPr id="34" name="CasellaDiTesto 33">
            <a:extLst>
              <a:ext uri="{FF2B5EF4-FFF2-40B4-BE49-F238E27FC236}">
                <a16:creationId xmlns:a16="http://schemas.microsoft.com/office/drawing/2014/main" id="{8014040A-5A85-604E-99E6-A68D27BA1C07}"/>
              </a:ext>
            </a:extLst>
          </p:cNvPr>
          <p:cNvSpPr txBox="1"/>
          <p:nvPr/>
        </p:nvSpPr>
        <p:spPr>
          <a:xfrm rot="16200000">
            <a:off x="1023545" y="4205427"/>
            <a:ext cx="1647698" cy="338554"/>
          </a:xfrm>
          <a:prstGeom prst="rect">
            <a:avLst/>
          </a:prstGeom>
          <a:noFill/>
        </p:spPr>
        <p:txBody>
          <a:bodyPr wrap="square" rtlCol="0">
            <a:spAutoFit/>
          </a:bodyPr>
          <a:lstStyle/>
          <a:p>
            <a:pPr algn="ctr"/>
            <a:r>
              <a:rPr lang="it-IT" sz="1600" dirty="0">
                <a:latin typeface="Helvetica" pitchFamily="2" charset="0"/>
              </a:rPr>
              <a:t>annichilazione</a:t>
            </a:r>
          </a:p>
        </p:txBody>
      </p:sp>
    </p:spTree>
    <p:extLst>
      <p:ext uri="{BB962C8B-B14F-4D97-AF65-F5344CB8AC3E}">
        <p14:creationId xmlns:p14="http://schemas.microsoft.com/office/powerpoint/2010/main" val="74566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8" grpId="0"/>
      <p:bldP spid="31" grpId="0"/>
      <p:bldP spid="9" grpId="0" animBg="1"/>
      <p:bldP spid="32" grpId="0" animBg="1"/>
      <p:bldP spid="33"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uppo 42">
            <a:extLst>
              <a:ext uri="{FF2B5EF4-FFF2-40B4-BE49-F238E27FC236}">
                <a16:creationId xmlns:a16="http://schemas.microsoft.com/office/drawing/2014/main" id="{B348B2D8-B014-F240-8A62-6909E0B977B6}"/>
              </a:ext>
            </a:extLst>
          </p:cNvPr>
          <p:cNvGrpSpPr/>
          <p:nvPr/>
        </p:nvGrpSpPr>
        <p:grpSpPr>
          <a:xfrm>
            <a:off x="2135168" y="1075038"/>
            <a:ext cx="7700810" cy="5474043"/>
            <a:chOff x="397630" y="463463"/>
            <a:chExt cx="6366423" cy="4991621"/>
          </a:xfrm>
        </p:grpSpPr>
        <p:sp>
          <p:nvSpPr>
            <p:cNvPr id="3" name="Rettangolo con angoli arrotondati 2">
              <a:extLst>
                <a:ext uri="{FF2B5EF4-FFF2-40B4-BE49-F238E27FC236}">
                  <a16:creationId xmlns:a16="http://schemas.microsoft.com/office/drawing/2014/main" id="{D123BCB5-CC50-514B-A6A1-9DFA1EB00A27}"/>
                </a:ext>
              </a:extLst>
            </p:cNvPr>
            <p:cNvSpPr/>
            <p:nvPr/>
          </p:nvSpPr>
          <p:spPr>
            <a:xfrm>
              <a:off x="926927" y="939452"/>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4" name="Rettangolo con angoli arrotondati 3">
              <a:extLst>
                <a:ext uri="{FF2B5EF4-FFF2-40B4-BE49-F238E27FC236}">
                  <a16:creationId xmlns:a16="http://schemas.microsoft.com/office/drawing/2014/main" id="{10E7775E-EA38-9346-BA5E-3052293C6575}"/>
                </a:ext>
              </a:extLst>
            </p:cNvPr>
            <p:cNvSpPr/>
            <p:nvPr/>
          </p:nvSpPr>
          <p:spPr>
            <a:xfrm>
              <a:off x="942586" y="2106460"/>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5" name="Rettangolo con angoli arrotondati 4">
              <a:extLst>
                <a:ext uri="{FF2B5EF4-FFF2-40B4-BE49-F238E27FC236}">
                  <a16:creationId xmlns:a16="http://schemas.microsoft.com/office/drawing/2014/main" id="{09A6761A-6A1B-A644-9328-81BCA171C6E8}"/>
                </a:ext>
              </a:extLst>
            </p:cNvPr>
            <p:cNvSpPr/>
            <p:nvPr/>
          </p:nvSpPr>
          <p:spPr>
            <a:xfrm>
              <a:off x="2123162" y="2106460"/>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6" name="Rettangolo con angoli arrotondati 5">
              <a:extLst>
                <a:ext uri="{FF2B5EF4-FFF2-40B4-BE49-F238E27FC236}">
                  <a16:creationId xmlns:a16="http://schemas.microsoft.com/office/drawing/2014/main" id="{24766FFB-1D01-8C40-929A-699566BDD8DD}"/>
                </a:ext>
              </a:extLst>
            </p:cNvPr>
            <p:cNvSpPr/>
            <p:nvPr/>
          </p:nvSpPr>
          <p:spPr>
            <a:xfrm>
              <a:off x="2123162" y="939452"/>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7" name="Rettangolo con angoli arrotondati 6">
              <a:extLst>
                <a:ext uri="{FF2B5EF4-FFF2-40B4-BE49-F238E27FC236}">
                  <a16:creationId xmlns:a16="http://schemas.microsoft.com/office/drawing/2014/main" id="{ABD56A92-64CB-E14E-AE2C-53DFEDE07C23}"/>
                </a:ext>
              </a:extLst>
            </p:cNvPr>
            <p:cNvSpPr/>
            <p:nvPr/>
          </p:nvSpPr>
          <p:spPr>
            <a:xfrm>
              <a:off x="3319397" y="939452"/>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8" name="Rettangolo con angoli arrotondati 7">
              <a:extLst>
                <a:ext uri="{FF2B5EF4-FFF2-40B4-BE49-F238E27FC236}">
                  <a16:creationId xmlns:a16="http://schemas.microsoft.com/office/drawing/2014/main" id="{D1968C75-79A6-D445-81D3-19E3AB2ABF30}"/>
                </a:ext>
              </a:extLst>
            </p:cNvPr>
            <p:cNvSpPr/>
            <p:nvPr/>
          </p:nvSpPr>
          <p:spPr>
            <a:xfrm>
              <a:off x="3319397" y="2106460"/>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9" name="Rettangolo con angoli arrotondati 8">
              <a:extLst>
                <a:ext uri="{FF2B5EF4-FFF2-40B4-BE49-F238E27FC236}">
                  <a16:creationId xmlns:a16="http://schemas.microsoft.com/office/drawing/2014/main" id="{07FC7090-601E-DD4A-A761-DB74C4D87BA0}"/>
                </a:ext>
              </a:extLst>
            </p:cNvPr>
            <p:cNvSpPr/>
            <p:nvPr/>
          </p:nvSpPr>
          <p:spPr>
            <a:xfrm>
              <a:off x="926927" y="3273468"/>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0" name="Rettangolo con angoli arrotondati 9">
              <a:extLst>
                <a:ext uri="{FF2B5EF4-FFF2-40B4-BE49-F238E27FC236}">
                  <a16:creationId xmlns:a16="http://schemas.microsoft.com/office/drawing/2014/main" id="{716CD113-3DCF-114E-A6DB-CD6E02B3EBAD}"/>
                </a:ext>
              </a:extLst>
            </p:cNvPr>
            <p:cNvSpPr/>
            <p:nvPr/>
          </p:nvSpPr>
          <p:spPr>
            <a:xfrm>
              <a:off x="942586" y="4440476"/>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1" name="Rettangolo con angoli arrotondati 10">
              <a:extLst>
                <a:ext uri="{FF2B5EF4-FFF2-40B4-BE49-F238E27FC236}">
                  <a16:creationId xmlns:a16="http://schemas.microsoft.com/office/drawing/2014/main" id="{8A093FCB-3869-1A40-8CD6-83986540F0C5}"/>
                </a:ext>
              </a:extLst>
            </p:cNvPr>
            <p:cNvSpPr/>
            <p:nvPr/>
          </p:nvSpPr>
          <p:spPr>
            <a:xfrm>
              <a:off x="2123162" y="4440476"/>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2" name="Rettangolo con angoli arrotondati 11">
              <a:extLst>
                <a:ext uri="{FF2B5EF4-FFF2-40B4-BE49-F238E27FC236}">
                  <a16:creationId xmlns:a16="http://schemas.microsoft.com/office/drawing/2014/main" id="{F9154CD5-05FA-8C45-AFA2-44E4874EC790}"/>
                </a:ext>
              </a:extLst>
            </p:cNvPr>
            <p:cNvSpPr/>
            <p:nvPr/>
          </p:nvSpPr>
          <p:spPr>
            <a:xfrm>
              <a:off x="2123162" y="3273468"/>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3" name="Rettangolo con angoli arrotondati 12">
              <a:extLst>
                <a:ext uri="{FF2B5EF4-FFF2-40B4-BE49-F238E27FC236}">
                  <a16:creationId xmlns:a16="http://schemas.microsoft.com/office/drawing/2014/main" id="{AF6D99E2-6F45-504E-B519-30FF62ABBCFB}"/>
                </a:ext>
              </a:extLst>
            </p:cNvPr>
            <p:cNvSpPr/>
            <p:nvPr/>
          </p:nvSpPr>
          <p:spPr>
            <a:xfrm>
              <a:off x="3319397" y="3273468"/>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4" name="Rettangolo con angoli arrotondati 13">
              <a:extLst>
                <a:ext uri="{FF2B5EF4-FFF2-40B4-BE49-F238E27FC236}">
                  <a16:creationId xmlns:a16="http://schemas.microsoft.com/office/drawing/2014/main" id="{9203CB81-B7E2-9742-8A7C-1D5A27A37BEB}"/>
                </a:ext>
              </a:extLst>
            </p:cNvPr>
            <p:cNvSpPr/>
            <p:nvPr/>
          </p:nvSpPr>
          <p:spPr>
            <a:xfrm>
              <a:off x="3319397" y="4440476"/>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5" name="Rettangolo con angoli arrotondati 14">
              <a:extLst>
                <a:ext uri="{FF2B5EF4-FFF2-40B4-BE49-F238E27FC236}">
                  <a16:creationId xmlns:a16="http://schemas.microsoft.com/office/drawing/2014/main" id="{10EE1676-8115-4E41-96F0-716A8201A87C}"/>
                </a:ext>
              </a:extLst>
            </p:cNvPr>
            <p:cNvSpPr/>
            <p:nvPr/>
          </p:nvSpPr>
          <p:spPr>
            <a:xfrm>
              <a:off x="4515632" y="939452"/>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6" name="Rettangolo con angoli arrotondati 15">
              <a:extLst>
                <a:ext uri="{FF2B5EF4-FFF2-40B4-BE49-F238E27FC236}">
                  <a16:creationId xmlns:a16="http://schemas.microsoft.com/office/drawing/2014/main" id="{B1E23422-AE9F-6044-AEFE-DF4AA1FA1477}"/>
                </a:ext>
              </a:extLst>
            </p:cNvPr>
            <p:cNvSpPr/>
            <p:nvPr/>
          </p:nvSpPr>
          <p:spPr>
            <a:xfrm>
              <a:off x="4515632" y="2106460"/>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7" name="Rettangolo con angoli arrotondati 16">
              <a:extLst>
                <a:ext uri="{FF2B5EF4-FFF2-40B4-BE49-F238E27FC236}">
                  <a16:creationId xmlns:a16="http://schemas.microsoft.com/office/drawing/2014/main" id="{7F8E8C7A-D332-6144-8483-708A84246E40}"/>
                </a:ext>
              </a:extLst>
            </p:cNvPr>
            <p:cNvSpPr/>
            <p:nvPr/>
          </p:nvSpPr>
          <p:spPr>
            <a:xfrm>
              <a:off x="4515632" y="3273468"/>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8" name="Rettangolo con angoli arrotondati 17">
              <a:extLst>
                <a:ext uri="{FF2B5EF4-FFF2-40B4-BE49-F238E27FC236}">
                  <a16:creationId xmlns:a16="http://schemas.microsoft.com/office/drawing/2014/main" id="{D8C1FA77-347F-534C-844E-75BC7AC42FCC}"/>
                </a:ext>
              </a:extLst>
            </p:cNvPr>
            <p:cNvSpPr/>
            <p:nvPr/>
          </p:nvSpPr>
          <p:spPr>
            <a:xfrm>
              <a:off x="4515632" y="4440476"/>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9" name="Rettangolo con angoli arrotondati 18">
              <a:extLst>
                <a:ext uri="{FF2B5EF4-FFF2-40B4-BE49-F238E27FC236}">
                  <a16:creationId xmlns:a16="http://schemas.microsoft.com/office/drawing/2014/main" id="{FCC110F3-0833-4448-AE88-90F4017A3486}"/>
                </a:ext>
              </a:extLst>
            </p:cNvPr>
            <p:cNvSpPr/>
            <p:nvPr/>
          </p:nvSpPr>
          <p:spPr>
            <a:xfrm>
              <a:off x="926927" y="463463"/>
              <a:ext cx="3444656" cy="313151"/>
            </a:xfrm>
            <a:prstGeom prst="roundRect">
              <a:avLst/>
            </a:prstGeom>
            <a:solidFill>
              <a:srgbClr val="BAED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554B81"/>
                  </a:solidFill>
                  <a:latin typeface="Helvetica" pitchFamily="2" charset="0"/>
                  <a:ea typeface="Verdana" panose="020B0604030504040204" pitchFamily="34" charset="0"/>
                  <a:cs typeface="Verdana" panose="020B0604030504040204" pitchFamily="34" charset="0"/>
                </a:rPr>
                <a:t>Particelle elementari</a:t>
              </a:r>
            </a:p>
          </p:txBody>
        </p:sp>
        <p:sp>
          <p:nvSpPr>
            <p:cNvPr id="20" name="Rettangolo con angoli arrotondati 19">
              <a:extLst>
                <a:ext uri="{FF2B5EF4-FFF2-40B4-BE49-F238E27FC236}">
                  <a16:creationId xmlns:a16="http://schemas.microsoft.com/office/drawing/2014/main" id="{34A05B48-08C8-A649-8312-64C75258E0C2}"/>
                </a:ext>
              </a:extLst>
            </p:cNvPr>
            <p:cNvSpPr/>
            <p:nvPr/>
          </p:nvSpPr>
          <p:spPr>
            <a:xfrm>
              <a:off x="5711867" y="939452"/>
              <a:ext cx="1052186" cy="1014608"/>
            </a:xfrm>
            <a:prstGeom prst="roundRect">
              <a:avLst/>
            </a:prstGeom>
            <a:noFill/>
            <a:ln w="57150">
              <a:solidFill>
                <a:schemeClr val="accent1">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21" name="Ovale 20">
              <a:extLst>
                <a:ext uri="{FF2B5EF4-FFF2-40B4-BE49-F238E27FC236}">
                  <a16:creationId xmlns:a16="http://schemas.microsoft.com/office/drawing/2014/main" id="{DCAB6CC6-F3DB-FF4B-84F8-50C0551BCD5D}"/>
                </a:ext>
              </a:extLst>
            </p:cNvPr>
            <p:cNvSpPr/>
            <p:nvPr/>
          </p:nvSpPr>
          <p:spPr>
            <a:xfrm>
              <a:off x="1183710" y="1173271"/>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u</a:t>
              </a:r>
            </a:p>
          </p:txBody>
        </p:sp>
        <p:sp>
          <p:nvSpPr>
            <p:cNvPr id="22" name="Ovale 21">
              <a:extLst>
                <a:ext uri="{FF2B5EF4-FFF2-40B4-BE49-F238E27FC236}">
                  <a16:creationId xmlns:a16="http://schemas.microsoft.com/office/drawing/2014/main" id="{EC335F96-47C3-8942-A93D-9DD12F9E57C8}"/>
                </a:ext>
              </a:extLst>
            </p:cNvPr>
            <p:cNvSpPr/>
            <p:nvPr/>
          </p:nvSpPr>
          <p:spPr>
            <a:xfrm>
              <a:off x="1183709" y="2350717"/>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d</a:t>
              </a:r>
            </a:p>
          </p:txBody>
        </p:sp>
        <p:sp>
          <p:nvSpPr>
            <p:cNvPr id="23" name="Ovale 22">
              <a:extLst>
                <a:ext uri="{FF2B5EF4-FFF2-40B4-BE49-F238E27FC236}">
                  <a16:creationId xmlns:a16="http://schemas.microsoft.com/office/drawing/2014/main" id="{DA2E042A-89AB-8148-AA9F-CBC9C66CE3EE}"/>
                </a:ext>
              </a:extLst>
            </p:cNvPr>
            <p:cNvSpPr/>
            <p:nvPr/>
          </p:nvSpPr>
          <p:spPr>
            <a:xfrm>
              <a:off x="2379945" y="1173270"/>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c</a:t>
              </a:r>
            </a:p>
          </p:txBody>
        </p:sp>
        <p:sp>
          <p:nvSpPr>
            <p:cNvPr id="24" name="Ovale 23">
              <a:extLst>
                <a:ext uri="{FF2B5EF4-FFF2-40B4-BE49-F238E27FC236}">
                  <a16:creationId xmlns:a16="http://schemas.microsoft.com/office/drawing/2014/main" id="{1E857331-8128-F24D-8D22-802529E889E3}"/>
                </a:ext>
              </a:extLst>
            </p:cNvPr>
            <p:cNvSpPr/>
            <p:nvPr/>
          </p:nvSpPr>
          <p:spPr>
            <a:xfrm>
              <a:off x="2379945" y="2345498"/>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venir Next" panose="020B0503020202020204" pitchFamily="34" charset="0"/>
                  <a:ea typeface="Verdana" panose="020B0604030504040204" pitchFamily="34" charset="0"/>
                  <a:cs typeface="Verdana" panose="020B0604030504040204" pitchFamily="34" charset="0"/>
                </a:rPr>
                <a:t>s</a:t>
              </a:r>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25" name="Ovale 24">
              <a:extLst>
                <a:ext uri="{FF2B5EF4-FFF2-40B4-BE49-F238E27FC236}">
                  <a16:creationId xmlns:a16="http://schemas.microsoft.com/office/drawing/2014/main" id="{FDF1FA10-319F-924C-847E-CCDA5F050190}"/>
                </a:ext>
              </a:extLst>
            </p:cNvPr>
            <p:cNvSpPr/>
            <p:nvPr/>
          </p:nvSpPr>
          <p:spPr>
            <a:xfrm>
              <a:off x="3576180" y="1173269"/>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t</a:t>
              </a:r>
            </a:p>
          </p:txBody>
        </p:sp>
        <p:sp>
          <p:nvSpPr>
            <p:cNvPr id="26" name="Ovale 25">
              <a:extLst>
                <a:ext uri="{FF2B5EF4-FFF2-40B4-BE49-F238E27FC236}">
                  <a16:creationId xmlns:a16="http://schemas.microsoft.com/office/drawing/2014/main" id="{291ED687-D870-F442-8014-011059BC818E}"/>
                </a:ext>
              </a:extLst>
            </p:cNvPr>
            <p:cNvSpPr/>
            <p:nvPr/>
          </p:nvSpPr>
          <p:spPr>
            <a:xfrm>
              <a:off x="3576179" y="2345497"/>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b</a:t>
              </a:r>
            </a:p>
          </p:txBody>
        </p:sp>
        <p:sp>
          <p:nvSpPr>
            <p:cNvPr id="27" name="Ovale 26">
              <a:extLst>
                <a:ext uri="{FF2B5EF4-FFF2-40B4-BE49-F238E27FC236}">
                  <a16:creationId xmlns:a16="http://schemas.microsoft.com/office/drawing/2014/main" id="{FB6B6C03-B16E-8F4C-BE32-5EE446DCA34D}"/>
                </a:ext>
              </a:extLst>
            </p:cNvPr>
            <p:cNvSpPr/>
            <p:nvPr/>
          </p:nvSpPr>
          <p:spPr>
            <a:xfrm>
              <a:off x="1183708" y="3497892"/>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e</a:t>
              </a:r>
            </a:p>
          </p:txBody>
        </p:sp>
        <mc:AlternateContent xmlns:mc="http://schemas.openxmlformats.org/markup-compatibility/2006" xmlns:a14="http://schemas.microsoft.com/office/drawing/2010/main">
          <mc:Choice Requires="a14">
            <p:sp>
              <p:nvSpPr>
                <p:cNvPr id="28" name="Ovale 27">
                  <a:extLst>
                    <a:ext uri="{FF2B5EF4-FFF2-40B4-BE49-F238E27FC236}">
                      <a16:creationId xmlns:a16="http://schemas.microsoft.com/office/drawing/2014/main" id="{7A66BAA4-F262-4C46-A9E6-E80DEA04623E}"/>
                    </a:ext>
                  </a:extLst>
                </p:cNvPr>
                <p:cNvSpPr/>
                <p:nvPr/>
              </p:nvSpPr>
              <p:spPr>
                <a:xfrm>
                  <a:off x="2379943" y="3497891"/>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ea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𝜇</m:t>
                        </m:r>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28" name="Ovale 27">
                  <a:extLst>
                    <a:ext uri="{FF2B5EF4-FFF2-40B4-BE49-F238E27FC236}">
                      <a16:creationId xmlns:a16="http://schemas.microsoft.com/office/drawing/2014/main" id="{7A66BAA4-F262-4C46-A9E6-E80DEA04623E}"/>
                    </a:ext>
                  </a:extLst>
                </p:cNvPr>
                <p:cNvSpPr>
                  <a:spLocks noRot="1" noChangeAspect="1" noMove="1" noResize="1" noEditPoints="1" noAdjustHandles="1" noChangeArrowheads="1" noChangeShapeType="1" noTextEdit="1"/>
                </p:cNvSpPr>
                <p:nvPr/>
              </p:nvSpPr>
              <p:spPr>
                <a:xfrm>
                  <a:off x="2379943" y="3497891"/>
                  <a:ext cx="538619" cy="526093"/>
                </a:xfrm>
                <a:prstGeom prst="ellipse">
                  <a:avLst/>
                </a:prstGeom>
                <a:blipFill>
                  <a:blip r:embed="rId3"/>
                  <a:stretch>
                    <a:fillRect b="-434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Ovale 28">
                  <a:extLst>
                    <a:ext uri="{FF2B5EF4-FFF2-40B4-BE49-F238E27FC236}">
                      <a16:creationId xmlns:a16="http://schemas.microsoft.com/office/drawing/2014/main" id="{FE58A364-3030-DF47-AF23-2C6802A50B62}"/>
                    </a:ext>
                  </a:extLst>
                </p:cNvPr>
                <p:cNvSpPr/>
                <p:nvPr/>
              </p:nvSpPr>
              <p:spPr>
                <a:xfrm>
                  <a:off x="3673255" y="3497891"/>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ea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𝜏</m:t>
                        </m:r>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29" name="Ovale 28">
                  <a:extLst>
                    <a:ext uri="{FF2B5EF4-FFF2-40B4-BE49-F238E27FC236}">
                      <a16:creationId xmlns:a16="http://schemas.microsoft.com/office/drawing/2014/main" id="{FE58A364-3030-DF47-AF23-2C6802A50B62}"/>
                    </a:ext>
                  </a:extLst>
                </p:cNvPr>
                <p:cNvSpPr>
                  <a:spLocks noRot="1" noChangeAspect="1" noMove="1" noResize="1" noEditPoints="1" noAdjustHandles="1" noChangeArrowheads="1" noChangeShapeType="1" noTextEdit="1"/>
                </p:cNvSpPr>
                <p:nvPr/>
              </p:nvSpPr>
              <p:spPr>
                <a:xfrm>
                  <a:off x="3673255" y="3497891"/>
                  <a:ext cx="538619" cy="526093"/>
                </a:xfrm>
                <a:prstGeom prst="ellipse">
                  <a:avLst/>
                </a:prstGeom>
                <a:blipFill>
                  <a:blip r:embed="rId4"/>
                  <a:stretch>
                    <a:fillRect b="-434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0" name="Ovale 29">
                  <a:extLst>
                    <a:ext uri="{FF2B5EF4-FFF2-40B4-BE49-F238E27FC236}">
                      <a16:creationId xmlns:a16="http://schemas.microsoft.com/office/drawing/2014/main" id="{164EC46F-EF5F-FA42-BF11-73070436D1F4}"/>
                    </a:ext>
                  </a:extLst>
                </p:cNvPr>
                <p:cNvSpPr/>
                <p:nvPr/>
              </p:nvSpPr>
              <p:spPr>
                <a:xfrm>
                  <a:off x="1183707" y="4690994"/>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𝜈</m:t>
                            </m:r>
                          </m:e>
                          <m:sub>
                            <m:r>
                              <a:rPr lang="it-IT" sz="2400" b="0" i="1" smtClean="0">
                                <a:solidFill>
                                  <a:schemeClr val="tx1"/>
                                </a:solidFill>
                                <a:latin typeface="Cambria Math" panose="02040503050406030204" pitchFamily="18" charset="0"/>
                              </a:rPr>
                              <m:t>𝑒</m:t>
                            </m:r>
                          </m:sub>
                        </m:sSub>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30" name="Ovale 29">
                  <a:extLst>
                    <a:ext uri="{FF2B5EF4-FFF2-40B4-BE49-F238E27FC236}">
                      <a16:creationId xmlns:a16="http://schemas.microsoft.com/office/drawing/2014/main" id="{164EC46F-EF5F-FA42-BF11-73070436D1F4}"/>
                    </a:ext>
                  </a:extLst>
                </p:cNvPr>
                <p:cNvSpPr>
                  <a:spLocks noRot="1" noChangeAspect="1" noMove="1" noResize="1" noEditPoints="1" noAdjustHandles="1" noChangeArrowheads="1" noChangeShapeType="1" noTextEdit="1"/>
                </p:cNvSpPr>
                <p:nvPr/>
              </p:nvSpPr>
              <p:spPr>
                <a:xfrm>
                  <a:off x="1183707" y="4690994"/>
                  <a:ext cx="538619" cy="526093"/>
                </a:xfrm>
                <a:prstGeom prst="ellipse">
                  <a:avLst/>
                </a:prstGeom>
                <a:blipFill>
                  <a:blip r:embed="rId5"/>
                  <a:stretch>
                    <a:fillRect l="-9615" b="-434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1" name="Ovale 30">
                  <a:extLst>
                    <a:ext uri="{FF2B5EF4-FFF2-40B4-BE49-F238E27FC236}">
                      <a16:creationId xmlns:a16="http://schemas.microsoft.com/office/drawing/2014/main" id="{DA4715A9-78DA-834D-AD18-C5D528D88273}"/>
                    </a:ext>
                  </a:extLst>
                </p:cNvPr>
                <p:cNvSpPr/>
                <p:nvPr/>
              </p:nvSpPr>
              <p:spPr>
                <a:xfrm>
                  <a:off x="2379943" y="4684733"/>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𝜈</m:t>
                            </m:r>
                          </m:e>
                          <m:sub>
                            <m:r>
                              <a:rPr lang="it-IT" sz="2400" i="1" smtClean="0">
                                <a:solidFill>
                                  <a:schemeClr val="tx1"/>
                                </a:solidFill>
                                <a:latin typeface="Cambria Math" panose="02040503050406030204" pitchFamily="18" charset="0"/>
                                <a:ea typeface="Cambria Math" panose="02040503050406030204" pitchFamily="18" charset="0"/>
                              </a:rPr>
                              <m:t>𝜇</m:t>
                            </m:r>
                          </m:sub>
                        </m:sSub>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31" name="Ovale 30">
                  <a:extLst>
                    <a:ext uri="{FF2B5EF4-FFF2-40B4-BE49-F238E27FC236}">
                      <a16:creationId xmlns:a16="http://schemas.microsoft.com/office/drawing/2014/main" id="{DA4715A9-78DA-834D-AD18-C5D528D88273}"/>
                    </a:ext>
                  </a:extLst>
                </p:cNvPr>
                <p:cNvSpPr>
                  <a:spLocks noRot="1" noChangeAspect="1" noMove="1" noResize="1" noEditPoints="1" noAdjustHandles="1" noChangeArrowheads="1" noChangeShapeType="1" noTextEdit="1"/>
                </p:cNvSpPr>
                <p:nvPr/>
              </p:nvSpPr>
              <p:spPr>
                <a:xfrm>
                  <a:off x="2379943" y="4684733"/>
                  <a:ext cx="538619" cy="526093"/>
                </a:xfrm>
                <a:prstGeom prst="ellipse">
                  <a:avLst/>
                </a:prstGeom>
                <a:blipFill>
                  <a:blip r:embed="rId6"/>
                  <a:stretch>
                    <a:fillRect l="-11538" b="-212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2" name="Ovale 31">
                  <a:extLst>
                    <a:ext uri="{FF2B5EF4-FFF2-40B4-BE49-F238E27FC236}">
                      <a16:creationId xmlns:a16="http://schemas.microsoft.com/office/drawing/2014/main" id="{938CAEEE-44D2-AE40-A9A3-0E47ED6C276B}"/>
                    </a:ext>
                  </a:extLst>
                </p:cNvPr>
                <p:cNvSpPr/>
                <p:nvPr/>
              </p:nvSpPr>
              <p:spPr>
                <a:xfrm>
                  <a:off x="3573046" y="4681601"/>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𝜈</m:t>
                            </m:r>
                          </m:e>
                          <m:sub>
                            <m:r>
                              <a:rPr lang="it-IT" sz="2400" i="1" smtClean="0">
                                <a:solidFill>
                                  <a:schemeClr val="tx1"/>
                                </a:solidFill>
                                <a:latin typeface="Cambria Math" panose="02040503050406030204" pitchFamily="18" charset="0"/>
                                <a:ea typeface="Cambria Math" panose="02040503050406030204" pitchFamily="18" charset="0"/>
                              </a:rPr>
                              <m:t>𝜏</m:t>
                            </m:r>
                          </m:sub>
                        </m:sSub>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32" name="Ovale 31">
                  <a:extLst>
                    <a:ext uri="{FF2B5EF4-FFF2-40B4-BE49-F238E27FC236}">
                      <a16:creationId xmlns:a16="http://schemas.microsoft.com/office/drawing/2014/main" id="{938CAEEE-44D2-AE40-A9A3-0E47ED6C276B}"/>
                    </a:ext>
                  </a:extLst>
                </p:cNvPr>
                <p:cNvSpPr>
                  <a:spLocks noRot="1" noChangeAspect="1" noMove="1" noResize="1" noEditPoints="1" noAdjustHandles="1" noChangeArrowheads="1" noChangeShapeType="1" noTextEdit="1"/>
                </p:cNvSpPr>
                <p:nvPr/>
              </p:nvSpPr>
              <p:spPr>
                <a:xfrm>
                  <a:off x="3573046" y="4681601"/>
                  <a:ext cx="538619" cy="526093"/>
                </a:xfrm>
                <a:prstGeom prst="ellipse">
                  <a:avLst/>
                </a:prstGeom>
                <a:blipFill>
                  <a:blip r:embed="rId7"/>
                  <a:stretch>
                    <a:fillRect l="-9615" b="-4348"/>
                  </a:stretch>
                </a:blipFill>
                <a:ln>
                  <a:noFill/>
                </a:ln>
              </p:spPr>
              <p:txBody>
                <a:bodyPr/>
                <a:lstStyle/>
                <a:p>
                  <a:r>
                    <a:rPr lang="it-IT">
                      <a:noFill/>
                    </a:rPr>
                    <a:t> </a:t>
                  </a:r>
                </a:p>
              </p:txBody>
            </p:sp>
          </mc:Fallback>
        </mc:AlternateContent>
        <p:sp>
          <p:nvSpPr>
            <p:cNvPr id="33" name="Rettangolo con angoli arrotondati 32">
              <a:extLst>
                <a:ext uri="{FF2B5EF4-FFF2-40B4-BE49-F238E27FC236}">
                  <a16:creationId xmlns:a16="http://schemas.microsoft.com/office/drawing/2014/main" id="{41BF06BD-E39D-6B4E-950E-03D5358A4BD3}"/>
                </a:ext>
              </a:extLst>
            </p:cNvPr>
            <p:cNvSpPr/>
            <p:nvPr/>
          </p:nvSpPr>
          <p:spPr>
            <a:xfrm>
              <a:off x="4515632" y="473901"/>
              <a:ext cx="2248421" cy="313151"/>
            </a:xfrm>
            <a:prstGeom prst="roundRect">
              <a:avLst/>
            </a:prstGeom>
            <a:solidFill>
              <a:srgbClr val="BAED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554B81"/>
                  </a:solidFill>
                  <a:latin typeface="Helvetica" pitchFamily="2" charset="0"/>
                  <a:ea typeface="Verdana" panose="020B0604030504040204" pitchFamily="34" charset="0"/>
                  <a:cs typeface="Verdana" panose="020B0604030504040204" pitchFamily="34" charset="0"/>
                </a:rPr>
                <a:t>Portatori</a:t>
              </a:r>
            </a:p>
          </p:txBody>
        </p:sp>
        <p:sp>
          <p:nvSpPr>
            <p:cNvPr id="34" name="Ovale 33">
              <a:extLst>
                <a:ext uri="{FF2B5EF4-FFF2-40B4-BE49-F238E27FC236}">
                  <a16:creationId xmlns:a16="http://schemas.microsoft.com/office/drawing/2014/main" id="{026C7FAB-5DA6-0E48-9BD0-71709CDC9971}"/>
                </a:ext>
              </a:extLst>
            </p:cNvPr>
            <p:cNvSpPr/>
            <p:nvPr/>
          </p:nvSpPr>
          <p:spPr>
            <a:xfrm>
              <a:off x="4772415" y="1173268"/>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g</a:t>
              </a:r>
            </a:p>
          </p:txBody>
        </p:sp>
        <mc:AlternateContent xmlns:mc="http://schemas.openxmlformats.org/markup-compatibility/2006" xmlns:a14="http://schemas.microsoft.com/office/drawing/2010/main">
          <mc:Choice Requires="a14">
            <p:sp>
              <p:nvSpPr>
                <p:cNvPr id="35" name="Ovale 34">
                  <a:extLst>
                    <a:ext uri="{FF2B5EF4-FFF2-40B4-BE49-F238E27FC236}">
                      <a16:creationId xmlns:a16="http://schemas.microsoft.com/office/drawing/2014/main" id="{B905DBC3-F810-264B-8D2F-2CC68C26C02D}"/>
                    </a:ext>
                  </a:extLst>
                </p:cNvPr>
                <p:cNvSpPr/>
                <p:nvPr/>
              </p:nvSpPr>
              <p:spPr>
                <a:xfrm>
                  <a:off x="4772415" y="2345497"/>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smtClean="0">
                            <a:solidFill>
                              <a:schemeClr val="tx1"/>
                            </a:solidFill>
                            <a:latin typeface="Cambria Math" panose="02040503050406030204" pitchFamily="18" charset="0"/>
                            <a:ea typeface="Cambria Math" panose="02040503050406030204" pitchFamily="18" charset="0"/>
                          </a:rPr>
                          <m:t>𝛾</m:t>
                        </m:r>
                      </m:oMath>
                    </m:oMathPara>
                  </a14:m>
                  <a:endParaRPr lang="it-IT" sz="2400" dirty="0">
                    <a:solidFill>
                      <a:schemeClr val="tx1"/>
                    </a:solidFill>
                    <a:latin typeface="Avenir Next" panose="020B0503020202020204" pitchFamily="34" charset="0"/>
                  </a:endParaRPr>
                </a:p>
              </p:txBody>
            </p:sp>
          </mc:Choice>
          <mc:Fallback xmlns="">
            <p:sp>
              <p:nvSpPr>
                <p:cNvPr id="35" name="Ovale 34">
                  <a:extLst>
                    <a:ext uri="{FF2B5EF4-FFF2-40B4-BE49-F238E27FC236}">
                      <a16:creationId xmlns:a16="http://schemas.microsoft.com/office/drawing/2014/main" id="{B905DBC3-F810-264B-8D2F-2CC68C26C02D}"/>
                    </a:ext>
                  </a:extLst>
                </p:cNvPr>
                <p:cNvSpPr>
                  <a:spLocks noRot="1" noChangeAspect="1" noMove="1" noResize="1" noEditPoints="1" noAdjustHandles="1" noChangeArrowheads="1" noChangeShapeType="1" noTextEdit="1"/>
                </p:cNvSpPr>
                <p:nvPr/>
              </p:nvSpPr>
              <p:spPr>
                <a:xfrm>
                  <a:off x="4772415" y="2345497"/>
                  <a:ext cx="538619" cy="526093"/>
                </a:xfrm>
                <a:prstGeom prst="ellipse">
                  <a:avLst/>
                </a:prstGeom>
                <a:blipFill>
                  <a:blip r:embed="rId8"/>
                  <a:stretch>
                    <a:fillRect/>
                  </a:stretch>
                </a:blipFill>
                <a:ln>
                  <a:noFill/>
                </a:ln>
              </p:spPr>
              <p:txBody>
                <a:bodyPr/>
                <a:lstStyle/>
                <a:p>
                  <a:r>
                    <a:rPr lang="it-IT">
                      <a:noFill/>
                    </a:rPr>
                    <a:t> </a:t>
                  </a:r>
                </a:p>
              </p:txBody>
            </p:sp>
          </mc:Fallback>
        </mc:AlternateContent>
        <p:sp>
          <p:nvSpPr>
            <p:cNvPr id="36" name="Ovale 35">
              <a:extLst>
                <a:ext uri="{FF2B5EF4-FFF2-40B4-BE49-F238E27FC236}">
                  <a16:creationId xmlns:a16="http://schemas.microsoft.com/office/drawing/2014/main" id="{230155C7-FA94-E642-8597-57044FD75A62}"/>
                </a:ext>
              </a:extLst>
            </p:cNvPr>
            <p:cNvSpPr/>
            <p:nvPr/>
          </p:nvSpPr>
          <p:spPr>
            <a:xfrm>
              <a:off x="4772414" y="3497891"/>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venir Next" panose="020B0503020202020204" pitchFamily="34" charset="0"/>
                  <a:ea typeface="Verdana" panose="020B0604030504040204" pitchFamily="34" charset="0"/>
                  <a:cs typeface="Verdana" panose="020B0604030504040204" pitchFamily="34" charset="0"/>
                </a:rPr>
                <a:t>Z</a:t>
              </a:r>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37" name="Ovale 36">
              <a:extLst>
                <a:ext uri="{FF2B5EF4-FFF2-40B4-BE49-F238E27FC236}">
                  <a16:creationId xmlns:a16="http://schemas.microsoft.com/office/drawing/2014/main" id="{09CA6E95-1A82-EF45-81C3-C72F1C92ABF0}"/>
                </a:ext>
              </a:extLst>
            </p:cNvPr>
            <p:cNvSpPr/>
            <p:nvPr/>
          </p:nvSpPr>
          <p:spPr>
            <a:xfrm>
              <a:off x="4772413" y="4681601"/>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venir Next" panose="020B0503020202020204" pitchFamily="34" charset="0"/>
                  <a:ea typeface="Verdana" panose="020B0604030504040204" pitchFamily="34" charset="0"/>
                  <a:cs typeface="Verdana" panose="020B0604030504040204" pitchFamily="34" charset="0"/>
                </a:rPr>
                <a:t>W</a:t>
              </a:r>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38" name="CasellaDiTesto 37">
              <a:extLst>
                <a:ext uri="{FF2B5EF4-FFF2-40B4-BE49-F238E27FC236}">
                  <a16:creationId xmlns:a16="http://schemas.microsoft.com/office/drawing/2014/main" id="{3E49CC43-ECF7-A245-BF5F-7CF34D765323}"/>
                </a:ext>
              </a:extLst>
            </p:cNvPr>
            <p:cNvSpPr txBox="1"/>
            <p:nvPr/>
          </p:nvSpPr>
          <p:spPr>
            <a:xfrm rot="16200000">
              <a:off x="-471550" y="3990247"/>
              <a:ext cx="2120029" cy="381668"/>
            </a:xfrm>
            <a:prstGeom prst="rect">
              <a:avLst/>
            </a:prstGeom>
            <a:noFill/>
          </p:spPr>
          <p:txBody>
            <a:bodyPr wrap="square" rtlCol="0">
              <a:spAutoFit/>
            </a:bodyPr>
            <a:lstStyle/>
            <a:p>
              <a:r>
                <a:rPr lang="it-IT" sz="2400" dirty="0">
                  <a:solidFill>
                    <a:srgbClr val="92D050"/>
                  </a:solidFill>
                  <a:latin typeface="Helvetica" pitchFamily="2" charset="0"/>
                  <a:ea typeface="Verdana" panose="020B0604030504040204" pitchFamily="34" charset="0"/>
                  <a:cs typeface="Verdana" panose="020B0604030504040204" pitchFamily="34" charset="0"/>
                </a:rPr>
                <a:t>Leptoni</a:t>
              </a:r>
            </a:p>
          </p:txBody>
        </p:sp>
        <p:sp>
          <p:nvSpPr>
            <p:cNvPr id="39" name="CasellaDiTesto 38">
              <a:extLst>
                <a:ext uri="{FF2B5EF4-FFF2-40B4-BE49-F238E27FC236}">
                  <a16:creationId xmlns:a16="http://schemas.microsoft.com/office/drawing/2014/main" id="{BEA130E0-E325-1443-B467-CEE46529EA04}"/>
                </a:ext>
              </a:extLst>
            </p:cNvPr>
            <p:cNvSpPr txBox="1"/>
            <p:nvPr/>
          </p:nvSpPr>
          <p:spPr>
            <a:xfrm rot="16200000">
              <a:off x="-471551" y="1499656"/>
              <a:ext cx="2120029" cy="381668"/>
            </a:xfrm>
            <a:prstGeom prst="rect">
              <a:avLst/>
            </a:prstGeom>
            <a:noFill/>
          </p:spPr>
          <p:txBody>
            <a:bodyPr wrap="square" rtlCol="0">
              <a:spAutoFit/>
            </a:bodyPr>
            <a:lstStyle/>
            <a:p>
              <a:r>
                <a:rPr lang="it-IT" sz="2400" dirty="0" err="1">
                  <a:solidFill>
                    <a:srgbClr val="7030A0"/>
                  </a:solidFill>
                  <a:latin typeface="Helvetica" pitchFamily="2" charset="0"/>
                  <a:ea typeface="Verdana" panose="020B0604030504040204" pitchFamily="34" charset="0"/>
                  <a:cs typeface="Verdana" panose="020B0604030504040204" pitchFamily="34" charset="0"/>
                </a:rPr>
                <a:t>Quarks</a:t>
              </a:r>
              <a:endParaRPr lang="it-IT" sz="2400" dirty="0">
                <a:solidFill>
                  <a:srgbClr val="7030A0"/>
                </a:solidFill>
                <a:latin typeface="Helvetica" pitchFamily="2" charset="0"/>
                <a:ea typeface="Verdana" panose="020B0604030504040204" pitchFamily="34" charset="0"/>
                <a:cs typeface="Verdana" panose="020B0604030504040204" pitchFamily="34" charset="0"/>
              </a:endParaRPr>
            </a:p>
          </p:txBody>
        </p:sp>
        <p:sp>
          <p:nvSpPr>
            <p:cNvPr id="40" name="Ovale 39">
              <a:extLst>
                <a:ext uri="{FF2B5EF4-FFF2-40B4-BE49-F238E27FC236}">
                  <a16:creationId xmlns:a16="http://schemas.microsoft.com/office/drawing/2014/main" id="{0152CFE7-E9F5-6846-B345-253C9280E4F9}"/>
                </a:ext>
              </a:extLst>
            </p:cNvPr>
            <p:cNvSpPr/>
            <p:nvPr/>
          </p:nvSpPr>
          <p:spPr>
            <a:xfrm>
              <a:off x="5968650" y="1173267"/>
              <a:ext cx="538619" cy="52609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H</a:t>
              </a:r>
            </a:p>
          </p:txBody>
        </p:sp>
      </p:grpSp>
      <p:sp>
        <p:nvSpPr>
          <p:cNvPr id="2" name="CasellaDiTesto 1">
            <a:extLst>
              <a:ext uri="{FF2B5EF4-FFF2-40B4-BE49-F238E27FC236}">
                <a16:creationId xmlns:a16="http://schemas.microsoft.com/office/drawing/2014/main" id="{9AE95E73-2436-A64E-9412-1C2D974DC41B}"/>
              </a:ext>
            </a:extLst>
          </p:cNvPr>
          <p:cNvSpPr txBox="1"/>
          <p:nvPr/>
        </p:nvSpPr>
        <p:spPr>
          <a:xfrm>
            <a:off x="3682450" y="211470"/>
            <a:ext cx="4605748" cy="707886"/>
          </a:xfrm>
          <a:prstGeom prst="rect">
            <a:avLst/>
          </a:prstGeom>
          <a:noFill/>
        </p:spPr>
        <p:txBody>
          <a:bodyPr wrap="none" rtlCol="0">
            <a:spAutoFit/>
          </a:bodyPr>
          <a:lstStyle/>
          <a:p>
            <a:r>
              <a:rPr lang="it-IT" sz="4000" dirty="0">
                <a:solidFill>
                  <a:srgbClr val="554B81"/>
                </a:solidFill>
                <a:latin typeface="Helvetica" pitchFamily="2" charset="0"/>
              </a:rPr>
              <a:t>Il Modello Standard</a:t>
            </a:r>
          </a:p>
        </p:txBody>
      </p:sp>
      <p:sp>
        <p:nvSpPr>
          <p:cNvPr id="59" name="Rettangolo con angoli arrotondati 58">
            <a:extLst>
              <a:ext uri="{FF2B5EF4-FFF2-40B4-BE49-F238E27FC236}">
                <a16:creationId xmlns:a16="http://schemas.microsoft.com/office/drawing/2014/main" id="{552D8538-E1C4-2043-A200-0216A88843FA}"/>
              </a:ext>
            </a:extLst>
          </p:cNvPr>
          <p:cNvSpPr/>
          <p:nvPr/>
        </p:nvSpPr>
        <p:spPr>
          <a:xfrm>
            <a:off x="8623616" y="1637911"/>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98656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3402602" y="601237"/>
            <a:ext cx="5386796" cy="707886"/>
          </a:xfrm>
          <a:prstGeom prst="rect">
            <a:avLst/>
          </a:prstGeom>
          <a:noFill/>
        </p:spPr>
        <p:txBody>
          <a:bodyPr wrap="none" rtlCol="0">
            <a:spAutoFit/>
          </a:bodyPr>
          <a:lstStyle/>
          <a:p>
            <a:r>
              <a:rPr lang="it-IT" sz="4000" dirty="0">
                <a:solidFill>
                  <a:srgbClr val="554B81"/>
                </a:solidFill>
                <a:latin typeface="Helvetica" pitchFamily="2" charset="0"/>
              </a:rPr>
              <a:t>Le forze fondamentali </a:t>
            </a:r>
          </a:p>
        </p:txBody>
      </p:sp>
      <p:sp>
        <p:nvSpPr>
          <p:cNvPr id="46" name="Freccia destra 45">
            <a:extLst>
              <a:ext uri="{FF2B5EF4-FFF2-40B4-BE49-F238E27FC236}">
                <a16:creationId xmlns:a16="http://schemas.microsoft.com/office/drawing/2014/main" id="{89EE1BB5-0E07-8F4E-BF7F-F5B3F0B689C2}"/>
              </a:ext>
            </a:extLst>
          </p:cNvPr>
          <p:cNvSpPr/>
          <p:nvPr/>
        </p:nvSpPr>
        <p:spPr>
          <a:xfrm>
            <a:off x="659027" y="1437008"/>
            <a:ext cx="10873946" cy="284205"/>
          </a:xfrm>
          <a:prstGeom prst="right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7" name="Connettore 1 46">
            <a:extLst>
              <a:ext uri="{FF2B5EF4-FFF2-40B4-BE49-F238E27FC236}">
                <a16:creationId xmlns:a16="http://schemas.microsoft.com/office/drawing/2014/main" id="{F8CFC1F2-D6EA-8445-B2AD-96A3C610A7D4}"/>
              </a:ext>
            </a:extLst>
          </p:cNvPr>
          <p:cNvCxnSpPr/>
          <p:nvPr/>
        </p:nvCxnSpPr>
        <p:spPr>
          <a:xfrm>
            <a:off x="1768791" y="1591809"/>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095E68DD-53F0-C04D-8E2A-F747D31B87A1}"/>
              </a:ext>
            </a:extLst>
          </p:cNvPr>
          <p:cNvCxnSpPr/>
          <p:nvPr/>
        </p:nvCxnSpPr>
        <p:spPr>
          <a:xfrm>
            <a:off x="6096000" y="1618094"/>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cxnSp>
        <p:nvCxnSpPr>
          <p:cNvPr id="50" name="Connettore 1 49">
            <a:extLst>
              <a:ext uri="{FF2B5EF4-FFF2-40B4-BE49-F238E27FC236}">
                <a16:creationId xmlns:a16="http://schemas.microsoft.com/office/drawing/2014/main" id="{9E307C6D-6FCD-4D40-94D7-3885A41C1EE4}"/>
              </a:ext>
            </a:extLst>
          </p:cNvPr>
          <p:cNvCxnSpPr/>
          <p:nvPr/>
        </p:nvCxnSpPr>
        <p:spPr>
          <a:xfrm>
            <a:off x="8141544" y="1618094"/>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9DDCD767-3E45-9643-9626-3261EDC6FF34}"/>
              </a:ext>
            </a:extLst>
          </p:cNvPr>
          <p:cNvCxnSpPr/>
          <p:nvPr/>
        </p:nvCxnSpPr>
        <p:spPr>
          <a:xfrm>
            <a:off x="8655820" y="1618094"/>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sp>
        <p:nvSpPr>
          <p:cNvPr id="54" name="CasellaDiTesto 53">
            <a:extLst>
              <a:ext uri="{FF2B5EF4-FFF2-40B4-BE49-F238E27FC236}">
                <a16:creationId xmlns:a16="http://schemas.microsoft.com/office/drawing/2014/main" id="{5F2BA3E5-63AA-6540-83B3-65126EADF431}"/>
              </a:ext>
            </a:extLst>
          </p:cNvPr>
          <p:cNvSpPr txBox="1"/>
          <p:nvPr/>
        </p:nvSpPr>
        <p:spPr>
          <a:xfrm>
            <a:off x="704435" y="2990398"/>
            <a:ext cx="2139817" cy="461665"/>
          </a:xfrm>
          <a:prstGeom prst="rect">
            <a:avLst/>
          </a:prstGeom>
          <a:noFill/>
        </p:spPr>
        <p:txBody>
          <a:bodyPr wrap="none" rtlCol="0">
            <a:spAutoFit/>
          </a:bodyPr>
          <a:lstStyle/>
          <a:p>
            <a:r>
              <a:rPr lang="it-IT" sz="2400" dirty="0">
                <a:latin typeface="Helvetica" pitchFamily="2" charset="0"/>
              </a:rPr>
              <a:t>gravitazionale</a:t>
            </a:r>
          </a:p>
        </p:txBody>
      </p:sp>
      <p:sp>
        <p:nvSpPr>
          <p:cNvPr id="55" name="CasellaDiTesto 54">
            <a:extLst>
              <a:ext uri="{FF2B5EF4-FFF2-40B4-BE49-F238E27FC236}">
                <a16:creationId xmlns:a16="http://schemas.microsoft.com/office/drawing/2014/main" id="{6C6C22D7-1BE2-3C42-8941-AEF3C6572C1E}"/>
              </a:ext>
            </a:extLst>
          </p:cNvPr>
          <p:cNvSpPr txBox="1"/>
          <p:nvPr/>
        </p:nvSpPr>
        <p:spPr>
          <a:xfrm>
            <a:off x="4699957" y="2979782"/>
            <a:ext cx="1397434" cy="830997"/>
          </a:xfrm>
          <a:prstGeom prst="rect">
            <a:avLst/>
          </a:prstGeom>
          <a:noFill/>
        </p:spPr>
        <p:txBody>
          <a:bodyPr wrap="none" rtlCol="0">
            <a:spAutoFit/>
          </a:bodyPr>
          <a:lstStyle/>
          <a:p>
            <a:r>
              <a:rPr lang="it-IT" sz="2400" dirty="0">
                <a:latin typeface="Helvetica" pitchFamily="2" charset="0"/>
              </a:rPr>
              <a:t>nucleare</a:t>
            </a:r>
          </a:p>
          <a:p>
            <a:r>
              <a:rPr lang="it-IT" sz="2400" dirty="0">
                <a:latin typeface="Helvetica" pitchFamily="2" charset="0"/>
              </a:rPr>
              <a:t>debole</a:t>
            </a:r>
          </a:p>
        </p:txBody>
      </p:sp>
      <p:sp>
        <p:nvSpPr>
          <p:cNvPr id="56" name="CasellaDiTesto 55">
            <a:extLst>
              <a:ext uri="{FF2B5EF4-FFF2-40B4-BE49-F238E27FC236}">
                <a16:creationId xmlns:a16="http://schemas.microsoft.com/office/drawing/2014/main" id="{1201E405-896F-9E41-96A5-C02E2A5714F1}"/>
              </a:ext>
            </a:extLst>
          </p:cNvPr>
          <p:cNvSpPr txBox="1"/>
          <p:nvPr/>
        </p:nvSpPr>
        <p:spPr>
          <a:xfrm>
            <a:off x="6669990" y="3014604"/>
            <a:ext cx="2462534" cy="461665"/>
          </a:xfrm>
          <a:prstGeom prst="rect">
            <a:avLst/>
          </a:prstGeom>
          <a:noFill/>
        </p:spPr>
        <p:txBody>
          <a:bodyPr wrap="none" rtlCol="0">
            <a:spAutoFit/>
          </a:bodyPr>
          <a:lstStyle/>
          <a:p>
            <a:r>
              <a:rPr lang="it-IT" sz="2400" dirty="0">
                <a:latin typeface="Helvetica" pitchFamily="2" charset="0"/>
              </a:rPr>
              <a:t>elettromagnetica</a:t>
            </a:r>
          </a:p>
        </p:txBody>
      </p:sp>
      <p:sp>
        <p:nvSpPr>
          <p:cNvPr id="57" name="CasellaDiTesto 56">
            <a:extLst>
              <a:ext uri="{FF2B5EF4-FFF2-40B4-BE49-F238E27FC236}">
                <a16:creationId xmlns:a16="http://schemas.microsoft.com/office/drawing/2014/main" id="{8AEFBF17-E29D-1940-A364-B6A30DA26B8A}"/>
              </a:ext>
            </a:extLst>
          </p:cNvPr>
          <p:cNvSpPr txBox="1"/>
          <p:nvPr/>
        </p:nvSpPr>
        <p:spPr>
          <a:xfrm>
            <a:off x="10090131" y="3009266"/>
            <a:ext cx="1397434" cy="830997"/>
          </a:xfrm>
          <a:prstGeom prst="rect">
            <a:avLst/>
          </a:prstGeom>
          <a:noFill/>
        </p:spPr>
        <p:txBody>
          <a:bodyPr wrap="none" rtlCol="0">
            <a:spAutoFit/>
          </a:bodyPr>
          <a:lstStyle/>
          <a:p>
            <a:r>
              <a:rPr lang="it-IT" sz="2400" dirty="0">
                <a:latin typeface="Helvetica" pitchFamily="2" charset="0"/>
              </a:rPr>
              <a:t>nucleare</a:t>
            </a:r>
          </a:p>
          <a:p>
            <a:r>
              <a:rPr lang="it-IT" sz="2400" dirty="0">
                <a:latin typeface="Helvetica" pitchFamily="2" charset="0"/>
              </a:rPr>
              <a:t>forte</a:t>
            </a:r>
          </a:p>
        </p:txBody>
      </p:sp>
      <p:sp>
        <p:nvSpPr>
          <p:cNvPr id="58" name="CasellaDiTesto 57">
            <a:extLst>
              <a:ext uri="{FF2B5EF4-FFF2-40B4-BE49-F238E27FC236}">
                <a16:creationId xmlns:a16="http://schemas.microsoft.com/office/drawing/2014/main" id="{1BBB1096-A7DC-C44D-BC99-F3919854F15D}"/>
              </a:ext>
            </a:extLst>
          </p:cNvPr>
          <p:cNvSpPr txBox="1"/>
          <p:nvPr/>
        </p:nvSpPr>
        <p:spPr>
          <a:xfrm>
            <a:off x="1587490" y="1957907"/>
            <a:ext cx="362600" cy="461665"/>
          </a:xfrm>
          <a:prstGeom prst="rect">
            <a:avLst/>
          </a:prstGeom>
          <a:noFill/>
        </p:spPr>
        <p:txBody>
          <a:bodyPr wrap="none" rtlCol="0">
            <a:spAutoFit/>
          </a:bodyPr>
          <a:lstStyle/>
          <a:p>
            <a:r>
              <a:rPr lang="it-IT" sz="2400" dirty="0">
                <a:latin typeface="Helvetica" pitchFamily="2" charset="0"/>
              </a:rPr>
              <a:t>1</a:t>
            </a:r>
          </a:p>
        </p:txBody>
      </p:sp>
      <p:sp>
        <p:nvSpPr>
          <p:cNvPr id="59" name="CasellaDiTesto 58">
            <a:extLst>
              <a:ext uri="{FF2B5EF4-FFF2-40B4-BE49-F238E27FC236}">
                <a16:creationId xmlns:a16="http://schemas.microsoft.com/office/drawing/2014/main" id="{1FC944E9-5C60-CB40-A1A7-4C97F0A3DE59}"/>
              </a:ext>
            </a:extLst>
          </p:cNvPr>
          <p:cNvSpPr txBox="1"/>
          <p:nvPr/>
        </p:nvSpPr>
        <p:spPr>
          <a:xfrm>
            <a:off x="5813100" y="1998795"/>
            <a:ext cx="777777" cy="461665"/>
          </a:xfrm>
          <a:prstGeom prst="rect">
            <a:avLst/>
          </a:prstGeom>
          <a:noFill/>
        </p:spPr>
        <p:txBody>
          <a:bodyPr wrap="none" rtlCol="0">
            <a:spAutoFit/>
          </a:bodyPr>
          <a:lstStyle/>
          <a:p>
            <a:r>
              <a:rPr lang="it-IT" sz="2400" dirty="0">
                <a:latin typeface="Helvetica" pitchFamily="2" charset="0"/>
              </a:rPr>
              <a:t>10</a:t>
            </a:r>
            <a:r>
              <a:rPr lang="it-IT" sz="2400" baseline="30000" dirty="0">
                <a:latin typeface="Helvetica" pitchFamily="2" charset="0"/>
              </a:rPr>
              <a:t>25</a:t>
            </a:r>
            <a:endParaRPr lang="it-IT" sz="2400" dirty="0">
              <a:latin typeface="Helvetica" pitchFamily="2" charset="0"/>
            </a:endParaRPr>
          </a:p>
        </p:txBody>
      </p:sp>
      <p:sp>
        <p:nvSpPr>
          <p:cNvPr id="60" name="CasellaDiTesto 59">
            <a:extLst>
              <a:ext uri="{FF2B5EF4-FFF2-40B4-BE49-F238E27FC236}">
                <a16:creationId xmlns:a16="http://schemas.microsoft.com/office/drawing/2014/main" id="{5E0D85D6-C83C-0340-8E79-75E109CCB32D}"/>
              </a:ext>
            </a:extLst>
          </p:cNvPr>
          <p:cNvSpPr txBox="1"/>
          <p:nvPr/>
        </p:nvSpPr>
        <p:spPr>
          <a:xfrm>
            <a:off x="7752656" y="1998794"/>
            <a:ext cx="777777" cy="461665"/>
          </a:xfrm>
          <a:prstGeom prst="rect">
            <a:avLst/>
          </a:prstGeom>
          <a:noFill/>
        </p:spPr>
        <p:txBody>
          <a:bodyPr wrap="none" rtlCol="0">
            <a:spAutoFit/>
          </a:bodyPr>
          <a:lstStyle/>
          <a:p>
            <a:r>
              <a:rPr lang="it-IT" sz="2400" dirty="0">
                <a:latin typeface="Helvetica" pitchFamily="2" charset="0"/>
              </a:rPr>
              <a:t>10</a:t>
            </a:r>
            <a:r>
              <a:rPr lang="it-IT" sz="2400" baseline="30000" dirty="0">
                <a:latin typeface="Helvetica" pitchFamily="2" charset="0"/>
              </a:rPr>
              <a:t>36</a:t>
            </a:r>
            <a:endParaRPr lang="it-IT" sz="2400" dirty="0">
              <a:latin typeface="Helvetica" pitchFamily="2" charset="0"/>
            </a:endParaRPr>
          </a:p>
        </p:txBody>
      </p:sp>
      <p:sp>
        <p:nvSpPr>
          <p:cNvPr id="61" name="CasellaDiTesto 60">
            <a:extLst>
              <a:ext uri="{FF2B5EF4-FFF2-40B4-BE49-F238E27FC236}">
                <a16:creationId xmlns:a16="http://schemas.microsoft.com/office/drawing/2014/main" id="{3DE1B314-2C9D-864C-8D26-E28851CBC161}"/>
              </a:ext>
            </a:extLst>
          </p:cNvPr>
          <p:cNvSpPr txBox="1"/>
          <p:nvPr/>
        </p:nvSpPr>
        <p:spPr>
          <a:xfrm>
            <a:off x="8400509" y="1995191"/>
            <a:ext cx="777777" cy="461665"/>
          </a:xfrm>
          <a:prstGeom prst="rect">
            <a:avLst/>
          </a:prstGeom>
          <a:noFill/>
        </p:spPr>
        <p:txBody>
          <a:bodyPr wrap="none" rtlCol="0">
            <a:spAutoFit/>
          </a:bodyPr>
          <a:lstStyle/>
          <a:p>
            <a:r>
              <a:rPr lang="it-IT" sz="2400" dirty="0">
                <a:latin typeface="Helvetica" pitchFamily="2" charset="0"/>
              </a:rPr>
              <a:t>10</a:t>
            </a:r>
            <a:r>
              <a:rPr lang="it-IT" sz="2400" baseline="30000" dirty="0">
                <a:latin typeface="Helvetica" pitchFamily="2" charset="0"/>
              </a:rPr>
              <a:t>38</a:t>
            </a:r>
            <a:endParaRPr lang="it-IT" sz="2400" dirty="0">
              <a:latin typeface="Helvetica" pitchFamily="2" charset="0"/>
            </a:endParaRPr>
          </a:p>
        </p:txBody>
      </p:sp>
      <p:pic>
        <p:nvPicPr>
          <p:cNvPr id="62" name="Immagine 61">
            <a:extLst>
              <a:ext uri="{FF2B5EF4-FFF2-40B4-BE49-F238E27FC236}">
                <a16:creationId xmlns:a16="http://schemas.microsoft.com/office/drawing/2014/main" id="{2BC0E411-FD97-EE4A-ABF6-B7B810958C98}"/>
              </a:ext>
            </a:extLst>
          </p:cNvPr>
          <p:cNvPicPr>
            <a:picLocks noChangeAspect="1"/>
          </p:cNvPicPr>
          <p:nvPr/>
        </p:nvPicPr>
        <p:blipFill>
          <a:blip r:embed="rId3"/>
          <a:stretch>
            <a:fillRect/>
          </a:stretch>
        </p:blipFill>
        <p:spPr>
          <a:xfrm>
            <a:off x="6669990" y="4130100"/>
            <a:ext cx="2963295" cy="2219611"/>
          </a:xfrm>
          <a:prstGeom prst="rect">
            <a:avLst/>
          </a:prstGeom>
        </p:spPr>
      </p:pic>
      <p:pic>
        <p:nvPicPr>
          <p:cNvPr id="63" name="Immagine 62">
            <a:extLst>
              <a:ext uri="{FF2B5EF4-FFF2-40B4-BE49-F238E27FC236}">
                <a16:creationId xmlns:a16="http://schemas.microsoft.com/office/drawing/2014/main" id="{617F1182-105D-6744-9226-0683F2D7B83D}"/>
              </a:ext>
            </a:extLst>
          </p:cNvPr>
          <p:cNvPicPr>
            <a:picLocks noChangeAspect="1"/>
          </p:cNvPicPr>
          <p:nvPr/>
        </p:nvPicPr>
        <p:blipFill>
          <a:blip r:embed="rId4"/>
          <a:stretch>
            <a:fillRect/>
          </a:stretch>
        </p:blipFill>
        <p:spPr>
          <a:xfrm>
            <a:off x="4525306" y="4130100"/>
            <a:ext cx="1746735" cy="1541494"/>
          </a:xfrm>
          <a:prstGeom prst="rect">
            <a:avLst/>
          </a:prstGeom>
        </p:spPr>
      </p:pic>
      <p:pic>
        <p:nvPicPr>
          <p:cNvPr id="64" name="Immagine 63">
            <a:extLst>
              <a:ext uri="{FF2B5EF4-FFF2-40B4-BE49-F238E27FC236}">
                <a16:creationId xmlns:a16="http://schemas.microsoft.com/office/drawing/2014/main" id="{14D58A83-8688-DD48-AF9E-94B1CA877C5B}"/>
              </a:ext>
            </a:extLst>
          </p:cNvPr>
          <p:cNvPicPr>
            <a:picLocks noChangeAspect="1"/>
          </p:cNvPicPr>
          <p:nvPr/>
        </p:nvPicPr>
        <p:blipFill>
          <a:blip r:embed="rId5"/>
          <a:stretch>
            <a:fillRect/>
          </a:stretch>
        </p:blipFill>
        <p:spPr>
          <a:xfrm>
            <a:off x="9883736" y="4130100"/>
            <a:ext cx="2286000" cy="1714500"/>
          </a:xfrm>
          <a:prstGeom prst="rect">
            <a:avLst/>
          </a:prstGeom>
        </p:spPr>
      </p:pic>
      <p:pic>
        <p:nvPicPr>
          <p:cNvPr id="4" name="Immagine 3" descr="Immagine che contiene interni, metallo, forno, sedendo&#10;&#10;Descrizione generata automaticamente">
            <a:extLst>
              <a:ext uri="{FF2B5EF4-FFF2-40B4-BE49-F238E27FC236}">
                <a16:creationId xmlns:a16="http://schemas.microsoft.com/office/drawing/2014/main" id="{2FCBA3D0-7B0E-A647-BDF1-4E585AFA8E86}"/>
              </a:ext>
            </a:extLst>
          </p:cNvPr>
          <p:cNvPicPr>
            <a:picLocks noChangeAspect="1"/>
          </p:cNvPicPr>
          <p:nvPr/>
        </p:nvPicPr>
        <p:blipFill>
          <a:blip r:embed="rId6"/>
          <a:stretch>
            <a:fillRect/>
          </a:stretch>
        </p:blipFill>
        <p:spPr>
          <a:xfrm>
            <a:off x="659027" y="4130100"/>
            <a:ext cx="3615828" cy="2269936"/>
          </a:xfrm>
          <a:prstGeom prst="rect">
            <a:avLst/>
          </a:prstGeom>
        </p:spPr>
      </p:pic>
    </p:spTree>
    <p:extLst>
      <p:ext uri="{BB962C8B-B14F-4D97-AF65-F5344CB8AC3E}">
        <p14:creationId xmlns:p14="http://schemas.microsoft.com/office/powerpoint/2010/main" val="405001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4262705" cy="707886"/>
          </a:xfrm>
          <a:prstGeom prst="rect">
            <a:avLst/>
          </a:prstGeom>
          <a:noFill/>
        </p:spPr>
        <p:txBody>
          <a:bodyPr wrap="none" rtlCol="0">
            <a:spAutoFit/>
          </a:bodyPr>
          <a:lstStyle/>
          <a:p>
            <a:r>
              <a:rPr lang="it-IT" sz="4000" dirty="0">
                <a:solidFill>
                  <a:srgbClr val="554B81"/>
                </a:solidFill>
                <a:latin typeface="Helvetica" pitchFamily="2" charset="0"/>
              </a:rPr>
              <a:t>Il bosone di </a:t>
            </a:r>
            <a:r>
              <a:rPr lang="it-IT" sz="4000" dirty="0" err="1">
                <a:solidFill>
                  <a:srgbClr val="554B81"/>
                </a:solidFill>
                <a:latin typeface="Helvetica" pitchFamily="2" charset="0"/>
              </a:rPr>
              <a:t>Higgs</a:t>
            </a:r>
            <a:endParaRPr lang="it-IT" sz="4000" dirty="0">
              <a:solidFill>
                <a:srgbClr val="554B81"/>
              </a:solidFill>
              <a:latin typeface="Helvetica" pitchFamily="2" charset="0"/>
            </a:endParaRPr>
          </a:p>
        </p:txBody>
      </p:sp>
      <p:sp>
        <p:nvSpPr>
          <p:cNvPr id="12" name="CasellaDiTesto 11">
            <a:extLst>
              <a:ext uri="{FF2B5EF4-FFF2-40B4-BE49-F238E27FC236}">
                <a16:creationId xmlns:a16="http://schemas.microsoft.com/office/drawing/2014/main" id="{196302FA-DCCA-2743-8F56-BF1BE741F4B1}"/>
              </a:ext>
            </a:extLst>
          </p:cNvPr>
          <p:cNvSpPr txBox="1"/>
          <p:nvPr/>
        </p:nvSpPr>
        <p:spPr>
          <a:xfrm>
            <a:off x="226048" y="3986597"/>
            <a:ext cx="845103" cy="400110"/>
          </a:xfrm>
          <a:prstGeom prst="rect">
            <a:avLst/>
          </a:prstGeom>
          <a:noFill/>
        </p:spPr>
        <p:txBody>
          <a:bodyPr wrap="none" rtlCol="0">
            <a:spAutoFit/>
          </a:bodyPr>
          <a:lstStyle/>
          <a:p>
            <a:r>
              <a:rPr lang="it-IT" sz="2000" dirty="0">
                <a:solidFill>
                  <a:srgbClr val="554B81"/>
                </a:solidFill>
                <a:latin typeface="Helvetica" pitchFamily="2" charset="0"/>
              </a:rPr>
              <a:t>1964 </a:t>
            </a:r>
          </a:p>
        </p:txBody>
      </p:sp>
      <p:pic>
        <p:nvPicPr>
          <p:cNvPr id="17" name="Immagine 16">
            <a:extLst>
              <a:ext uri="{FF2B5EF4-FFF2-40B4-BE49-F238E27FC236}">
                <a16:creationId xmlns:a16="http://schemas.microsoft.com/office/drawing/2014/main" id="{537B38BF-7BE5-E34B-86D6-72AEDC8D4E29}"/>
              </a:ext>
            </a:extLst>
          </p:cNvPr>
          <p:cNvPicPr>
            <a:picLocks noChangeAspect="1"/>
          </p:cNvPicPr>
          <p:nvPr/>
        </p:nvPicPr>
        <p:blipFill>
          <a:blip r:embed="rId2"/>
          <a:stretch>
            <a:fillRect/>
          </a:stretch>
        </p:blipFill>
        <p:spPr>
          <a:xfrm>
            <a:off x="7857550" y="719304"/>
            <a:ext cx="3974565" cy="5943781"/>
          </a:xfrm>
          <a:prstGeom prst="rect">
            <a:avLst/>
          </a:prstGeom>
        </p:spPr>
      </p:pic>
      <p:sp>
        <p:nvSpPr>
          <p:cNvPr id="2" name="Rettangolo 1">
            <a:extLst>
              <a:ext uri="{FF2B5EF4-FFF2-40B4-BE49-F238E27FC236}">
                <a16:creationId xmlns:a16="http://schemas.microsoft.com/office/drawing/2014/main" id="{F0AA47AF-3EC3-2B45-901D-B01C8A150D26}"/>
              </a:ext>
            </a:extLst>
          </p:cNvPr>
          <p:cNvSpPr/>
          <p:nvPr/>
        </p:nvSpPr>
        <p:spPr>
          <a:xfrm>
            <a:off x="1404010" y="1078109"/>
            <a:ext cx="5931856" cy="3108543"/>
          </a:xfrm>
          <a:prstGeom prst="rect">
            <a:avLst/>
          </a:prstGeom>
        </p:spPr>
        <p:txBody>
          <a:bodyPr wrap="square">
            <a:spAutoFit/>
          </a:bodyPr>
          <a:lstStyle/>
          <a:p>
            <a:r>
              <a:rPr lang="it-IT" sz="2800" dirty="0">
                <a:latin typeface="Helvetica" pitchFamily="2" charset="0"/>
                <a:ea typeface="Verdana" panose="020B0604030504040204" pitchFamily="34" charset="0"/>
                <a:cs typeface="Verdana" panose="020B0604030504040204" pitchFamily="34" charset="0"/>
              </a:rPr>
              <a:t>«Tutte le particelle del Modello Standard hanno massa nulla e la acquisiscono grazie all’interazione con una particella molto speciale: </a:t>
            </a:r>
            <a:r>
              <a:rPr lang="it-IT" sz="2800" dirty="0">
                <a:solidFill>
                  <a:srgbClr val="554B81"/>
                </a:solidFill>
                <a:latin typeface="Helvetica" pitchFamily="2" charset="0"/>
                <a:ea typeface="Verdana" panose="020B0604030504040204" pitchFamily="34" charset="0"/>
                <a:cs typeface="Verdana" panose="020B0604030504040204" pitchFamily="34" charset="0"/>
              </a:rPr>
              <a:t>il bosone di </a:t>
            </a:r>
            <a:r>
              <a:rPr lang="it-IT" sz="2800" dirty="0" err="1">
                <a:solidFill>
                  <a:srgbClr val="554B81"/>
                </a:solidFill>
                <a:latin typeface="Helvetica" pitchFamily="2" charset="0"/>
                <a:ea typeface="Verdana" panose="020B0604030504040204" pitchFamily="34" charset="0"/>
                <a:cs typeface="Verdana" panose="020B0604030504040204" pitchFamily="34" charset="0"/>
              </a:rPr>
              <a:t>Higgs</a:t>
            </a:r>
            <a:r>
              <a:rPr lang="it-IT" sz="2800" dirty="0">
                <a:latin typeface="Helvetica" pitchFamily="2" charset="0"/>
                <a:ea typeface="Verdana" panose="020B0604030504040204" pitchFamily="34" charset="0"/>
                <a:cs typeface="Verdana" panose="020B0604030504040204" pitchFamily="34" charset="0"/>
              </a:rPr>
              <a:t>. </a:t>
            </a:r>
          </a:p>
          <a:p>
            <a:r>
              <a:rPr lang="it-IT" sz="2800" dirty="0">
                <a:latin typeface="Helvetica" pitchFamily="2" charset="0"/>
                <a:ea typeface="Verdana" panose="020B0604030504040204" pitchFamily="34" charset="0"/>
                <a:cs typeface="Verdana" panose="020B0604030504040204" pitchFamily="34" charset="0"/>
              </a:rPr>
              <a:t>Più questa interazione è forte, più la loro massa sembra grande»</a:t>
            </a:r>
          </a:p>
        </p:txBody>
      </p:sp>
      <p:pic>
        <p:nvPicPr>
          <p:cNvPr id="19" name="Immagine 18" descr="Immagine che contiene disegnando&#10;&#10;Descrizione generata automaticamente">
            <a:extLst>
              <a:ext uri="{FF2B5EF4-FFF2-40B4-BE49-F238E27FC236}">
                <a16:creationId xmlns:a16="http://schemas.microsoft.com/office/drawing/2014/main" id="{580E86E7-B348-474A-98E9-3A3C7027FD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4496197" y="4366805"/>
            <a:ext cx="3125894" cy="2491195"/>
          </a:xfrm>
          <a:prstGeom prst="rect">
            <a:avLst/>
          </a:prstGeom>
        </p:spPr>
      </p:pic>
    </p:spTree>
    <p:extLst>
      <p:ext uri="{BB962C8B-B14F-4D97-AF65-F5344CB8AC3E}">
        <p14:creationId xmlns:p14="http://schemas.microsoft.com/office/powerpoint/2010/main" val="275528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594ACB5-52B8-CE4A-B8E8-BC6E8CFDC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93" y="479269"/>
            <a:ext cx="4932409" cy="3526673"/>
          </a:xfrm>
          <a:prstGeom prst="rect">
            <a:avLst/>
          </a:prstGeom>
        </p:spPr>
      </p:pic>
      <p:sp>
        <p:nvSpPr>
          <p:cNvPr id="5" name="TextBox 2">
            <a:extLst>
              <a:ext uri="{FF2B5EF4-FFF2-40B4-BE49-F238E27FC236}">
                <a16:creationId xmlns:a16="http://schemas.microsoft.com/office/drawing/2014/main" id="{1C02AC15-AA9C-624D-BDC0-0A17C05C43BD}"/>
              </a:ext>
            </a:extLst>
          </p:cNvPr>
          <p:cNvSpPr txBox="1"/>
          <p:nvPr/>
        </p:nvSpPr>
        <p:spPr>
          <a:xfrm>
            <a:off x="5104402" y="706586"/>
            <a:ext cx="7087598" cy="1015663"/>
          </a:xfrm>
          <a:prstGeom prst="rect">
            <a:avLst/>
          </a:prstGeom>
          <a:noFill/>
        </p:spPr>
        <p:txBody>
          <a:bodyPr wrap="square" rtlCol="0">
            <a:spAutoFit/>
          </a:bodyPr>
          <a:lstStyle/>
          <a:p>
            <a:r>
              <a:rPr lang="en-US" sz="2000" dirty="0" err="1">
                <a:latin typeface="Helvetica" pitchFamily="2" charset="0"/>
              </a:rPr>
              <a:t>Immagina</a:t>
            </a:r>
            <a:r>
              <a:rPr lang="en-US" sz="2000" dirty="0">
                <a:latin typeface="Helvetica" pitchFamily="2" charset="0"/>
              </a:rPr>
              <a:t> un party in </a:t>
            </a:r>
            <a:r>
              <a:rPr lang="en-US" sz="2000" dirty="0" err="1">
                <a:latin typeface="Helvetica" pitchFamily="2" charset="0"/>
              </a:rPr>
              <a:t>una</a:t>
            </a:r>
            <a:r>
              <a:rPr lang="en-US" sz="2000" dirty="0">
                <a:latin typeface="Helvetica" pitchFamily="2" charset="0"/>
              </a:rPr>
              <a:t> </a:t>
            </a:r>
            <a:r>
              <a:rPr lang="en-US" sz="2000" dirty="0" err="1">
                <a:latin typeface="Helvetica" pitchFamily="2" charset="0"/>
              </a:rPr>
              <a:t>sala</a:t>
            </a:r>
            <a:r>
              <a:rPr lang="en-US" sz="2000" dirty="0">
                <a:latin typeface="Helvetica" pitchFamily="2" charset="0"/>
              </a:rPr>
              <a:t> </a:t>
            </a:r>
            <a:r>
              <a:rPr lang="en-US" sz="2000" dirty="0" err="1">
                <a:latin typeface="Helvetica" pitchFamily="2" charset="0"/>
              </a:rPr>
              <a:t>piena</a:t>
            </a:r>
            <a:r>
              <a:rPr lang="en-US" sz="2000" dirty="0">
                <a:latin typeface="Helvetica" pitchFamily="2" charset="0"/>
              </a:rPr>
              <a:t> di </a:t>
            </a:r>
            <a:r>
              <a:rPr lang="en-US" sz="2000" dirty="0" err="1">
                <a:latin typeface="Helvetica" pitchFamily="2" charset="0"/>
              </a:rPr>
              <a:t>persone</a:t>
            </a:r>
            <a:r>
              <a:rPr lang="en-US" sz="2000" dirty="0">
                <a:latin typeface="Helvetica" pitchFamily="2" charset="0"/>
              </a:rPr>
              <a:t>:</a:t>
            </a:r>
          </a:p>
          <a:p>
            <a:r>
              <a:rPr lang="en-US" sz="2000" dirty="0" err="1">
                <a:latin typeface="Helvetica" pitchFamily="2" charset="0"/>
              </a:rPr>
              <a:t>i</a:t>
            </a:r>
            <a:r>
              <a:rPr lang="en-US" sz="2000" dirty="0">
                <a:latin typeface="Helvetica" pitchFamily="2" charset="0"/>
              </a:rPr>
              <a:t> </a:t>
            </a:r>
            <a:r>
              <a:rPr lang="en-US" sz="2000" dirty="0" err="1">
                <a:latin typeface="Helvetica" pitchFamily="2" charset="0"/>
              </a:rPr>
              <a:t>partecipanti</a:t>
            </a:r>
            <a:r>
              <a:rPr lang="en-US" sz="2000" dirty="0">
                <a:latin typeface="Helvetica" pitchFamily="2" charset="0"/>
              </a:rPr>
              <a:t>, </a:t>
            </a:r>
            <a:r>
              <a:rPr lang="en-US" sz="2000" dirty="0" err="1">
                <a:latin typeface="Helvetica" pitchFamily="2" charset="0"/>
              </a:rPr>
              <a:t>che</a:t>
            </a:r>
            <a:r>
              <a:rPr lang="en-US" sz="2000" dirty="0">
                <a:latin typeface="Helvetica" pitchFamily="2" charset="0"/>
              </a:rPr>
              <a:t> </a:t>
            </a:r>
            <a:r>
              <a:rPr lang="en-US" sz="2000" dirty="0" err="1">
                <a:latin typeface="Helvetica" pitchFamily="2" charset="0"/>
              </a:rPr>
              <a:t>riempono</a:t>
            </a:r>
            <a:r>
              <a:rPr lang="en-US" sz="2000" dirty="0">
                <a:latin typeface="Helvetica" pitchFamily="2" charset="0"/>
              </a:rPr>
              <a:t> </a:t>
            </a:r>
            <a:r>
              <a:rPr lang="en-US" sz="2000" dirty="0" err="1">
                <a:latin typeface="Helvetica" pitchFamily="2" charset="0"/>
              </a:rPr>
              <a:t>tutta</a:t>
            </a:r>
            <a:r>
              <a:rPr lang="en-US" sz="2000" dirty="0">
                <a:latin typeface="Helvetica" pitchFamily="2" charset="0"/>
              </a:rPr>
              <a:t> la stanza, </a:t>
            </a:r>
            <a:r>
              <a:rPr lang="en-US" sz="2000" dirty="0" err="1">
                <a:latin typeface="Helvetica" pitchFamily="2" charset="0"/>
              </a:rPr>
              <a:t>rappresentano</a:t>
            </a:r>
            <a:r>
              <a:rPr lang="en-US" sz="2000" dirty="0">
                <a:latin typeface="Helvetica" pitchFamily="2" charset="0"/>
              </a:rPr>
              <a:t> </a:t>
            </a:r>
            <a:r>
              <a:rPr lang="en-US" sz="2000" dirty="0" err="1">
                <a:latin typeface="Helvetica" pitchFamily="2" charset="0"/>
              </a:rPr>
              <a:t>il</a:t>
            </a:r>
            <a:r>
              <a:rPr lang="en-US" sz="2000" dirty="0">
                <a:latin typeface="Helvetica" pitchFamily="2" charset="0"/>
              </a:rPr>
              <a:t> campo di Higgs</a:t>
            </a:r>
          </a:p>
        </p:txBody>
      </p:sp>
      <p:pic>
        <p:nvPicPr>
          <p:cNvPr id="6" name="Picture 6">
            <a:extLst>
              <a:ext uri="{FF2B5EF4-FFF2-40B4-BE49-F238E27FC236}">
                <a16:creationId xmlns:a16="http://schemas.microsoft.com/office/drawing/2014/main" id="{9CACA616-1877-2B40-A3FB-754F31326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192" y="2484211"/>
            <a:ext cx="5954001" cy="4237264"/>
          </a:xfrm>
          <a:prstGeom prst="rect">
            <a:avLst/>
          </a:prstGeom>
        </p:spPr>
      </p:pic>
      <p:sp>
        <p:nvSpPr>
          <p:cNvPr id="7" name="TextBox 7">
            <a:extLst>
              <a:ext uri="{FF2B5EF4-FFF2-40B4-BE49-F238E27FC236}">
                <a16:creationId xmlns:a16="http://schemas.microsoft.com/office/drawing/2014/main" id="{9F87ACA9-63A4-ED40-B0D1-4BEED824CC54}"/>
              </a:ext>
            </a:extLst>
          </p:cNvPr>
          <p:cNvSpPr txBox="1"/>
          <p:nvPr/>
        </p:nvSpPr>
        <p:spPr>
          <a:xfrm>
            <a:off x="257807" y="4827203"/>
            <a:ext cx="4067357" cy="707886"/>
          </a:xfrm>
          <a:prstGeom prst="rect">
            <a:avLst/>
          </a:prstGeom>
          <a:noFill/>
        </p:spPr>
        <p:txBody>
          <a:bodyPr wrap="square" rtlCol="0">
            <a:spAutoFit/>
          </a:bodyPr>
          <a:lstStyle/>
          <a:p>
            <a:r>
              <a:rPr lang="en-US" sz="2000" dirty="0" err="1">
                <a:latin typeface="Helvetica" pitchFamily="2" charset="0"/>
              </a:rPr>
              <a:t>Quando</a:t>
            </a:r>
            <a:r>
              <a:rPr lang="en-US" sz="2000" dirty="0">
                <a:latin typeface="Helvetica" pitchFamily="2" charset="0"/>
              </a:rPr>
              <a:t> </a:t>
            </a:r>
            <a:r>
              <a:rPr lang="en-US" sz="2000" dirty="0" err="1">
                <a:latin typeface="Helvetica" pitchFamily="2" charset="0"/>
              </a:rPr>
              <a:t>una</a:t>
            </a:r>
            <a:r>
              <a:rPr lang="en-US" sz="2000" dirty="0">
                <a:latin typeface="Helvetica" pitchFamily="2" charset="0"/>
              </a:rPr>
              <a:t> star </a:t>
            </a:r>
            <a:r>
              <a:rPr lang="en-US" sz="2000" dirty="0" err="1">
                <a:latin typeface="Helvetica" pitchFamily="2" charset="0"/>
              </a:rPr>
              <a:t>entra</a:t>
            </a:r>
            <a:r>
              <a:rPr lang="en-US" sz="2000" dirty="0">
                <a:latin typeface="Helvetica" pitchFamily="2" charset="0"/>
              </a:rPr>
              <a:t> </a:t>
            </a:r>
            <a:r>
              <a:rPr lang="en-US" sz="2000" dirty="0" err="1">
                <a:latin typeface="Helvetica" pitchFamily="2" charset="0"/>
              </a:rPr>
              <a:t>nella</a:t>
            </a:r>
            <a:r>
              <a:rPr lang="en-US" sz="2000" dirty="0">
                <a:latin typeface="Helvetica" pitchFamily="2" charset="0"/>
              </a:rPr>
              <a:t> </a:t>
            </a:r>
            <a:r>
              <a:rPr lang="en-US" sz="2000" dirty="0" err="1">
                <a:latin typeface="Helvetica" pitchFamily="2" charset="0"/>
              </a:rPr>
              <a:t>sala</a:t>
            </a:r>
            <a:r>
              <a:rPr lang="en-US" sz="2000" dirty="0">
                <a:latin typeface="Helvetica" pitchFamily="2" charset="0"/>
              </a:rPr>
              <a:t>….</a:t>
            </a:r>
          </a:p>
        </p:txBody>
      </p:sp>
    </p:spTree>
    <p:extLst>
      <p:ext uri="{BB962C8B-B14F-4D97-AF65-F5344CB8AC3E}">
        <p14:creationId xmlns:p14="http://schemas.microsoft.com/office/powerpoint/2010/main" val="413213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B44B43E-21B7-F44A-A1B5-8FD153BD9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07" y="740440"/>
            <a:ext cx="7546681" cy="5345566"/>
          </a:xfrm>
          <a:prstGeom prst="rect">
            <a:avLst/>
          </a:prstGeom>
        </p:spPr>
      </p:pic>
      <p:sp>
        <p:nvSpPr>
          <p:cNvPr id="3" name="TextBox 5">
            <a:extLst>
              <a:ext uri="{FF2B5EF4-FFF2-40B4-BE49-F238E27FC236}">
                <a16:creationId xmlns:a16="http://schemas.microsoft.com/office/drawing/2014/main" id="{671A64F2-2A57-A541-BC0A-D284E72D68DB}"/>
              </a:ext>
            </a:extLst>
          </p:cNvPr>
          <p:cNvSpPr txBox="1"/>
          <p:nvPr/>
        </p:nvSpPr>
        <p:spPr>
          <a:xfrm>
            <a:off x="8121471" y="1878238"/>
            <a:ext cx="3735749" cy="2554545"/>
          </a:xfrm>
          <a:prstGeom prst="rect">
            <a:avLst/>
          </a:prstGeom>
          <a:noFill/>
        </p:spPr>
        <p:txBody>
          <a:bodyPr wrap="square" rtlCol="0">
            <a:spAutoFit/>
          </a:bodyPr>
          <a:lstStyle/>
          <a:p>
            <a:r>
              <a:rPr lang="en-US" sz="2000" dirty="0">
                <a:latin typeface="Helvetica" pitchFamily="2" charset="0"/>
              </a:rPr>
              <a:t>I </a:t>
            </a:r>
            <a:r>
              <a:rPr lang="en-US" sz="2000" dirty="0" err="1">
                <a:latin typeface="Helvetica" pitchFamily="2" charset="0"/>
              </a:rPr>
              <a:t>presenti</a:t>
            </a:r>
            <a:r>
              <a:rPr lang="en-US" sz="2000" dirty="0">
                <a:latin typeface="Helvetica" pitchFamily="2" charset="0"/>
              </a:rPr>
              <a:t> </a:t>
            </a:r>
            <a:r>
              <a:rPr lang="en-US" sz="2000" dirty="0" err="1">
                <a:latin typeface="Helvetica" pitchFamily="2" charset="0"/>
              </a:rPr>
              <a:t>si</a:t>
            </a:r>
            <a:r>
              <a:rPr lang="en-US" sz="2000" dirty="0">
                <a:latin typeface="Helvetica" pitchFamily="2" charset="0"/>
              </a:rPr>
              <a:t> </a:t>
            </a:r>
            <a:r>
              <a:rPr lang="en-US" sz="2000" dirty="0" err="1">
                <a:latin typeface="Helvetica" pitchFamily="2" charset="0"/>
              </a:rPr>
              <a:t>accalcano</a:t>
            </a:r>
            <a:r>
              <a:rPr lang="en-US" sz="2000" dirty="0">
                <a:latin typeface="Helvetica" pitchFamily="2" charset="0"/>
              </a:rPr>
              <a:t> </a:t>
            </a:r>
            <a:r>
              <a:rPr lang="en-US" sz="2000" dirty="0" err="1">
                <a:latin typeface="Helvetica" pitchFamily="2" charset="0"/>
              </a:rPr>
              <a:t>intorno</a:t>
            </a:r>
            <a:r>
              <a:rPr lang="en-US" sz="2000" dirty="0">
                <a:latin typeface="Helvetica" pitchFamily="2" charset="0"/>
              </a:rPr>
              <a:t> a </a:t>
            </a:r>
            <a:r>
              <a:rPr lang="en-US" sz="2000" dirty="0" err="1">
                <a:latin typeface="Helvetica" pitchFamily="2" charset="0"/>
              </a:rPr>
              <a:t>lui</a:t>
            </a:r>
            <a:r>
              <a:rPr lang="en-US" sz="2000" dirty="0">
                <a:latin typeface="Helvetica" pitchFamily="2" charset="0"/>
              </a:rPr>
              <a:t>, </a:t>
            </a:r>
            <a:r>
              <a:rPr lang="en-US" sz="2000" dirty="0" err="1">
                <a:latin typeface="Helvetica" pitchFamily="2" charset="0"/>
              </a:rPr>
              <a:t>che</a:t>
            </a:r>
            <a:r>
              <a:rPr lang="en-US" sz="2000" dirty="0">
                <a:latin typeface="Helvetica" pitchFamily="2" charset="0"/>
              </a:rPr>
              <a:t> fa </a:t>
            </a:r>
            <a:r>
              <a:rPr lang="en-US" sz="2000" dirty="0" err="1">
                <a:latin typeface="Helvetica" pitchFamily="2" charset="0"/>
              </a:rPr>
              <a:t>fatica</a:t>
            </a:r>
            <a:r>
              <a:rPr lang="en-US" sz="2000" dirty="0">
                <a:latin typeface="Helvetica" pitchFamily="2" charset="0"/>
              </a:rPr>
              <a:t> a </a:t>
            </a:r>
            <a:r>
              <a:rPr lang="en-US" sz="2000" dirty="0" err="1">
                <a:latin typeface="Helvetica" pitchFamily="2" charset="0"/>
              </a:rPr>
              <a:t>muoversi</a:t>
            </a:r>
            <a:r>
              <a:rPr lang="en-US" sz="2000" dirty="0">
                <a:latin typeface="Helvetica" pitchFamily="2" charset="0"/>
              </a:rPr>
              <a:t>, </a:t>
            </a:r>
            <a:r>
              <a:rPr lang="en-US" sz="2000" dirty="0" err="1">
                <a:latin typeface="Helvetica" pitchFamily="2" charset="0"/>
              </a:rPr>
              <a:t>sta</a:t>
            </a:r>
            <a:r>
              <a:rPr lang="en-US" sz="2000" dirty="0">
                <a:latin typeface="Helvetica" pitchFamily="2" charset="0"/>
              </a:rPr>
              <a:t> </a:t>
            </a:r>
            <a:r>
              <a:rPr lang="en-US" sz="2000" dirty="0" err="1">
                <a:latin typeface="Helvetica" pitchFamily="2" charset="0"/>
              </a:rPr>
              <a:t>interagendo</a:t>
            </a:r>
            <a:r>
              <a:rPr lang="en-US" sz="2000" dirty="0">
                <a:latin typeface="Helvetica" pitchFamily="2" charset="0"/>
              </a:rPr>
              <a:t> con </a:t>
            </a:r>
            <a:r>
              <a:rPr lang="en-US" sz="2000" dirty="0" err="1">
                <a:latin typeface="Helvetica" pitchFamily="2" charset="0"/>
              </a:rPr>
              <a:t>il</a:t>
            </a:r>
            <a:r>
              <a:rPr lang="en-US" sz="2000" dirty="0">
                <a:latin typeface="Helvetica" pitchFamily="2" charset="0"/>
              </a:rPr>
              <a:t> campo di Higgs… è </a:t>
            </a:r>
            <a:r>
              <a:rPr lang="en-US" sz="2000" dirty="0" err="1">
                <a:latin typeface="Helvetica" pitchFamily="2" charset="0"/>
              </a:rPr>
              <a:t>diventato</a:t>
            </a:r>
            <a:r>
              <a:rPr lang="en-US" sz="2000" dirty="0">
                <a:latin typeface="Helvetica" pitchFamily="2" charset="0"/>
              </a:rPr>
              <a:t> </a:t>
            </a:r>
            <a:r>
              <a:rPr lang="en-US" sz="2000" dirty="0" err="1">
                <a:latin typeface="Helvetica" pitchFamily="2" charset="0"/>
              </a:rPr>
              <a:t>massivo</a:t>
            </a:r>
            <a:r>
              <a:rPr lang="en-US" sz="2000" dirty="0">
                <a:latin typeface="Helvetica" pitchFamily="2" charset="0"/>
              </a:rPr>
              <a:t>!</a:t>
            </a:r>
          </a:p>
          <a:p>
            <a:endParaRPr lang="en-US" sz="2000" dirty="0">
              <a:latin typeface="Helvetica" pitchFamily="2" charset="0"/>
            </a:endParaRPr>
          </a:p>
          <a:p>
            <a:r>
              <a:rPr lang="en-US" sz="2000" dirty="0" err="1">
                <a:latin typeface="Helvetica" pitchFamily="2" charset="0"/>
              </a:rPr>
              <a:t>Più</a:t>
            </a:r>
            <a:r>
              <a:rPr lang="en-US" sz="2000" dirty="0">
                <a:latin typeface="Helvetica" pitchFamily="2" charset="0"/>
              </a:rPr>
              <a:t> “</a:t>
            </a:r>
            <a:r>
              <a:rPr lang="en-US" sz="2000" dirty="0" err="1">
                <a:latin typeface="Helvetica" pitchFamily="2" charset="0"/>
              </a:rPr>
              <a:t>importante</a:t>
            </a:r>
            <a:r>
              <a:rPr lang="en-US" sz="2000" dirty="0">
                <a:latin typeface="Helvetica" pitchFamily="2" charset="0"/>
              </a:rPr>
              <a:t>” la persona, </a:t>
            </a:r>
            <a:br>
              <a:rPr lang="en-US" sz="2000" dirty="0">
                <a:latin typeface="Helvetica" pitchFamily="2" charset="0"/>
              </a:rPr>
            </a:br>
            <a:r>
              <a:rPr lang="en-US" sz="2000" dirty="0" err="1">
                <a:latin typeface="Helvetica" pitchFamily="2" charset="0"/>
              </a:rPr>
              <a:t>più</a:t>
            </a:r>
            <a:r>
              <a:rPr lang="en-US" sz="2000" dirty="0">
                <a:latin typeface="Helvetica" pitchFamily="2" charset="0"/>
              </a:rPr>
              <a:t> </a:t>
            </a:r>
            <a:r>
              <a:rPr lang="en-US" sz="2000" dirty="0" err="1">
                <a:latin typeface="Helvetica" pitchFamily="2" charset="0"/>
              </a:rPr>
              <a:t>viene</a:t>
            </a:r>
            <a:r>
              <a:rPr lang="en-US" sz="2000" dirty="0">
                <a:latin typeface="Helvetica" pitchFamily="2" charset="0"/>
              </a:rPr>
              <a:t> “</a:t>
            </a:r>
            <a:r>
              <a:rPr lang="en-US" sz="2000" dirty="0" err="1">
                <a:latin typeface="Helvetica" pitchFamily="2" charset="0"/>
              </a:rPr>
              <a:t>trattenuta</a:t>
            </a:r>
            <a:r>
              <a:rPr lang="en-US" sz="2000" dirty="0">
                <a:latin typeface="Helvetica" pitchFamily="2" charset="0"/>
              </a:rPr>
              <a:t>”</a:t>
            </a:r>
            <a:br>
              <a:rPr lang="en-US" sz="2000" dirty="0">
                <a:latin typeface="Helvetica" pitchFamily="2" charset="0"/>
              </a:rPr>
            </a:br>
            <a:r>
              <a:rPr lang="en-US" sz="2000" dirty="0">
                <a:latin typeface="Helvetica" pitchFamily="2" charset="0"/>
              </a:rPr>
              <a:t>(</a:t>
            </a:r>
            <a:r>
              <a:rPr lang="en-US" sz="2000" dirty="0" err="1">
                <a:latin typeface="Helvetica" pitchFamily="2" charset="0"/>
              </a:rPr>
              <a:t>acquista</a:t>
            </a:r>
            <a:r>
              <a:rPr lang="en-US" sz="2000" dirty="0">
                <a:latin typeface="Helvetica" pitchFamily="2" charset="0"/>
              </a:rPr>
              <a:t> </a:t>
            </a:r>
            <a:r>
              <a:rPr lang="en-US" sz="2000" dirty="0" err="1">
                <a:latin typeface="Helvetica" pitchFamily="2" charset="0"/>
              </a:rPr>
              <a:t>più</a:t>
            </a:r>
            <a:r>
              <a:rPr lang="en-US" sz="2000" dirty="0">
                <a:latin typeface="Helvetica" pitchFamily="2" charset="0"/>
              </a:rPr>
              <a:t> </a:t>
            </a:r>
            <a:r>
              <a:rPr lang="en-US" sz="2000" dirty="0" err="1">
                <a:latin typeface="Helvetica" pitchFamily="2" charset="0"/>
              </a:rPr>
              <a:t>massa</a:t>
            </a:r>
            <a:r>
              <a:rPr lang="en-US" sz="2000" dirty="0">
                <a:latin typeface="Helvetica" pitchFamily="2" charset="0"/>
              </a:rPr>
              <a:t>)</a:t>
            </a:r>
          </a:p>
        </p:txBody>
      </p:sp>
    </p:spTree>
    <p:extLst>
      <p:ext uri="{BB962C8B-B14F-4D97-AF65-F5344CB8AC3E}">
        <p14:creationId xmlns:p14="http://schemas.microsoft.com/office/powerpoint/2010/main" val="1105862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4836FE1-A7DB-5049-A900-59D9B32A2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93" y="134785"/>
            <a:ext cx="5127386" cy="3648989"/>
          </a:xfrm>
          <a:prstGeom prst="rect">
            <a:avLst/>
          </a:prstGeom>
        </p:spPr>
      </p:pic>
      <p:sp>
        <p:nvSpPr>
          <p:cNvPr id="5" name="TextBox 5">
            <a:extLst>
              <a:ext uri="{FF2B5EF4-FFF2-40B4-BE49-F238E27FC236}">
                <a16:creationId xmlns:a16="http://schemas.microsoft.com/office/drawing/2014/main" id="{E577F1C6-F59A-6B49-AD13-735179A5E52A}"/>
              </a:ext>
            </a:extLst>
          </p:cNvPr>
          <p:cNvSpPr txBox="1"/>
          <p:nvPr/>
        </p:nvSpPr>
        <p:spPr>
          <a:xfrm>
            <a:off x="5663084" y="968440"/>
            <a:ext cx="3735749" cy="1015663"/>
          </a:xfrm>
          <a:prstGeom prst="rect">
            <a:avLst/>
          </a:prstGeom>
          <a:noFill/>
        </p:spPr>
        <p:txBody>
          <a:bodyPr wrap="square" rtlCol="0">
            <a:spAutoFit/>
          </a:bodyPr>
          <a:lstStyle/>
          <a:p>
            <a:r>
              <a:rPr lang="en-US" sz="2000" dirty="0">
                <a:latin typeface="Helvetica" pitchFamily="2" charset="0"/>
              </a:rPr>
              <a:t>E se </a:t>
            </a:r>
            <a:r>
              <a:rPr lang="en-US" sz="2000" dirty="0" err="1">
                <a:latin typeface="Helvetica" pitchFamily="2" charset="0"/>
              </a:rPr>
              <a:t>qualcuno</a:t>
            </a:r>
            <a:r>
              <a:rPr lang="en-US" sz="2000" dirty="0">
                <a:latin typeface="Helvetica" pitchFamily="2" charset="0"/>
              </a:rPr>
              <a:t> </a:t>
            </a:r>
            <a:r>
              <a:rPr lang="en-US" sz="2000" dirty="0" err="1">
                <a:latin typeface="Helvetica" pitchFamily="2" charset="0"/>
              </a:rPr>
              <a:t>diffonde</a:t>
            </a:r>
            <a:r>
              <a:rPr lang="en-US" sz="2000" dirty="0">
                <a:latin typeface="Helvetica" pitchFamily="2" charset="0"/>
              </a:rPr>
              <a:t> un </a:t>
            </a:r>
            <a:r>
              <a:rPr lang="en-US" sz="2000" dirty="0" err="1">
                <a:latin typeface="Helvetica" pitchFamily="2" charset="0"/>
              </a:rPr>
              <a:t>pettegolezzo</a:t>
            </a:r>
            <a:r>
              <a:rPr lang="en-US" sz="2000" dirty="0">
                <a:latin typeface="Helvetica" pitchFamily="2" charset="0"/>
              </a:rPr>
              <a:t> a </a:t>
            </a:r>
            <a:r>
              <a:rPr lang="en-US" sz="2000" dirty="0" err="1">
                <a:latin typeface="Helvetica" pitchFamily="2" charset="0"/>
              </a:rPr>
              <a:t>un’estremità</a:t>
            </a:r>
            <a:r>
              <a:rPr lang="en-US" sz="2000" dirty="0">
                <a:latin typeface="Helvetica" pitchFamily="2" charset="0"/>
              </a:rPr>
              <a:t> </a:t>
            </a:r>
            <a:r>
              <a:rPr lang="en-US" sz="2000" dirty="0" err="1">
                <a:latin typeface="Helvetica" pitchFamily="2" charset="0"/>
              </a:rPr>
              <a:t>della</a:t>
            </a:r>
            <a:r>
              <a:rPr lang="en-US" sz="2000" dirty="0">
                <a:latin typeface="Helvetica" pitchFamily="2" charset="0"/>
              </a:rPr>
              <a:t> stanza?</a:t>
            </a:r>
          </a:p>
        </p:txBody>
      </p:sp>
      <p:pic>
        <p:nvPicPr>
          <p:cNvPr id="6" name="Picture 3">
            <a:extLst>
              <a:ext uri="{FF2B5EF4-FFF2-40B4-BE49-F238E27FC236}">
                <a16:creationId xmlns:a16="http://schemas.microsoft.com/office/drawing/2014/main" id="{DDB79E58-BAE0-504B-AD51-401A87576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380" y="3102964"/>
            <a:ext cx="6675620" cy="3755036"/>
          </a:xfrm>
          <a:prstGeom prst="rect">
            <a:avLst/>
          </a:prstGeom>
        </p:spPr>
      </p:pic>
      <p:sp>
        <p:nvSpPr>
          <p:cNvPr id="7" name="TextBox 6">
            <a:extLst>
              <a:ext uri="{FF2B5EF4-FFF2-40B4-BE49-F238E27FC236}">
                <a16:creationId xmlns:a16="http://schemas.microsoft.com/office/drawing/2014/main" id="{8A86A9F9-3FE4-BA4F-A7FC-D61F560D9277}"/>
              </a:ext>
            </a:extLst>
          </p:cNvPr>
          <p:cNvSpPr txBox="1"/>
          <p:nvPr/>
        </p:nvSpPr>
        <p:spPr>
          <a:xfrm>
            <a:off x="239093" y="3882637"/>
            <a:ext cx="5366479" cy="2554545"/>
          </a:xfrm>
          <a:prstGeom prst="rect">
            <a:avLst/>
          </a:prstGeom>
          <a:noFill/>
        </p:spPr>
        <p:txBody>
          <a:bodyPr wrap="square" rtlCol="0">
            <a:spAutoFit/>
          </a:bodyPr>
          <a:lstStyle/>
          <a:p>
            <a:r>
              <a:rPr lang="en-US" sz="2000" dirty="0">
                <a:latin typeface="Helvetica" pitchFamily="2" charset="0"/>
              </a:rPr>
              <a:t>La </a:t>
            </a:r>
            <a:r>
              <a:rPr lang="en-US" sz="2000" dirty="0" err="1">
                <a:latin typeface="Helvetica" pitchFamily="2" charset="0"/>
              </a:rPr>
              <a:t>gente</a:t>
            </a:r>
            <a:r>
              <a:rPr lang="en-US" sz="2000" dirty="0">
                <a:latin typeface="Helvetica" pitchFamily="2" charset="0"/>
              </a:rPr>
              <a:t> </a:t>
            </a:r>
            <a:r>
              <a:rPr lang="en-US" sz="2000" dirty="0" err="1">
                <a:latin typeface="Helvetica" pitchFamily="2" charset="0"/>
              </a:rPr>
              <a:t>si</a:t>
            </a:r>
            <a:r>
              <a:rPr lang="en-US" sz="2000" dirty="0">
                <a:latin typeface="Helvetica" pitchFamily="2" charset="0"/>
              </a:rPr>
              <a:t> </a:t>
            </a:r>
            <a:r>
              <a:rPr lang="en-US" sz="2000" dirty="0" err="1">
                <a:latin typeface="Helvetica" pitchFamily="2" charset="0"/>
              </a:rPr>
              <a:t>accalca</a:t>
            </a:r>
            <a:r>
              <a:rPr lang="en-US" sz="2000" dirty="0">
                <a:latin typeface="Helvetica" pitchFamily="2" charset="0"/>
              </a:rPr>
              <a:t> prima </a:t>
            </a:r>
            <a:r>
              <a:rPr lang="en-US" sz="2000" dirty="0" err="1">
                <a:latin typeface="Helvetica" pitchFamily="2" charset="0"/>
              </a:rPr>
              <a:t>vicino</a:t>
            </a:r>
            <a:r>
              <a:rPr lang="en-US" sz="2000" dirty="0">
                <a:latin typeface="Helvetica" pitchFamily="2" charset="0"/>
              </a:rPr>
              <a:t> </a:t>
            </a:r>
            <a:r>
              <a:rPr lang="en-US" sz="2000" dirty="0" err="1">
                <a:latin typeface="Helvetica" pitchFamily="2" charset="0"/>
              </a:rPr>
              <a:t>all’ingresso</a:t>
            </a:r>
            <a:r>
              <a:rPr lang="en-US" sz="2000" dirty="0">
                <a:latin typeface="Helvetica" pitchFamily="2" charset="0"/>
              </a:rPr>
              <a:t> per </a:t>
            </a:r>
            <a:r>
              <a:rPr lang="en-US" sz="2000" dirty="0" err="1">
                <a:latin typeface="Helvetica" pitchFamily="2" charset="0"/>
              </a:rPr>
              <a:t>sentire</a:t>
            </a:r>
            <a:r>
              <a:rPr lang="en-US" sz="2000" dirty="0">
                <a:latin typeface="Helvetica" pitchFamily="2" charset="0"/>
              </a:rPr>
              <a:t>, poi la </a:t>
            </a:r>
            <a:r>
              <a:rPr lang="en-US" sz="2000" dirty="0" err="1">
                <a:latin typeface="Helvetica" pitchFamily="2" charset="0"/>
              </a:rPr>
              <a:t>calca</a:t>
            </a:r>
            <a:r>
              <a:rPr lang="en-US" sz="2000" dirty="0">
                <a:latin typeface="Helvetica" pitchFamily="2" charset="0"/>
              </a:rPr>
              <a:t> </a:t>
            </a:r>
            <a:r>
              <a:rPr lang="en-US" sz="2000" dirty="0" err="1">
                <a:latin typeface="Helvetica" pitchFamily="2" charset="0"/>
              </a:rPr>
              <a:t>si</a:t>
            </a:r>
            <a:r>
              <a:rPr lang="en-US" sz="2000" dirty="0">
                <a:latin typeface="Helvetica" pitchFamily="2" charset="0"/>
              </a:rPr>
              <a:t> </a:t>
            </a:r>
            <a:r>
              <a:rPr lang="en-US" sz="2000" dirty="0" err="1">
                <a:latin typeface="Helvetica" pitchFamily="2" charset="0"/>
              </a:rPr>
              <a:t>sposta</a:t>
            </a:r>
            <a:r>
              <a:rPr lang="en-US" sz="2000" dirty="0">
                <a:latin typeface="Helvetica" pitchFamily="2" charset="0"/>
              </a:rPr>
              <a:t> </a:t>
            </a:r>
            <a:r>
              <a:rPr lang="en-US" sz="2000" dirty="0" err="1">
                <a:latin typeface="Helvetica" pitchFamily="2" charset="0"/>
              </a:rPr>
              <a:t>attraverso</a:t>
            </a:r>
            <a:r>
              <a:rPr lang="en-US" sz="2000" dirty="0">
                <a:latin typeface="Helvetica" pitchFamily="2" charset="0"/>
              </a:rPr>
              <a:t> la </a:t>
            </a:r>
            <a:r>
              <a:rPr lang="en-US" sz="2000" dirty="0" err="1">
                <a:latin typeface="Helvetica" pitchFamily="2" charset="0"/>
              </a:rPr>
              <a:t>sala</a:t>
            </a:r>
            <a:r>
              <a:rPr lang="en-US" sz="2000" dirty="0">
                <a:latin typeface="Helvetica" pitchFamily="2" charset="0"/>
              </a:rPr>
              <a:t> man mano </a:t>
            </a:r>
            <a:r>
              <a:rPr lang="en-US" sz="2000" dirty="0" err="1">
                <a:latin typeface="Helvetica" pitchFamily="2" charset="0"/>
              </a:rPr>
              <a:t>che</a:t>
            </a:r>
            <a:r>
              <a:rPr lang="en-US" sz="2000" dirty="0">
                <a:latin typeface="Helvetica" pitchFamily="2" charset="0"/>
              </a:rPr>
              <a:t> </a:t>
            </a:r>
            <a:r>
              <a:rPr lang="en-US" sz="2000" dirty="0" err="1">
                <a:latin typeface="Helvetica" pitchFamily="2" charset="0"/>
              </a:rPr>
              <a:t>avviene</a:t>
            </a:r>
            <a:r>
              <a:rPr lang="en-US" sz="2000" dirty="0">
                <a:latin typeface="Helvetica" pitchFamily="2" charset="0"/>
              </a:rPr>
              <a:t> </a:t>
            </a:r>
            <a:r>
              <a:rPr lang="en-US" sz="2000" dirty="0" err="1">
                <a:latin typeface="Helvetica" pitchFamily="2" charset="0"/>
              </a:rPr>
              <a:t>il</a:t>
            </a:r>
            <a:r>
              <a:rPr lang="en-US" sz="2000" dirty="0">
                <a:latin typeface="Helvetica" pitchFamily="2" charset="0"/>
              </a:rPr>
              <a:t> </a:t>
            </a:r>
            <a:r>
              <a:rPr lang="en-US" sz="2000" dirty="0" err="1">
                <a:latin typeface="Helvetica" pitchFamily="2" charset="0"/>
              </a:rPr>
              <a:t>passaparola</a:t>
            </a:r>
            <a:r>
              <a:rPr lang="en-US" sz="2000" dirty="0">
                <a:latin typeface="Helvetica" pitchFamily="2" charset="0"/>
              </a:rPr>
              <a:t>, </a:t>
            </a:r>
            <a:r>
              <a:rPr lang="en-US" sz="2000" dirty="0" err="1">
                <a:latin typeface="Helvetica" pitchFamily="2" charset="0"/>
              </a:rPr>
              <a:t>fino</a:t>
            </a:r>
            <a:r>
              <a:rPr lang="en-US" sz="2000" dirty="0">
                <a:latin typeface="Helvetica" pitchFamily="2" charset="0"/>
              </a:rPr>
              <a:t> a </a:t>
            </a:r>
            <a:r>
              <a:rPr lang="en-US" sz="2000" dirty="0" err="1">
                <a:latin typeface="Helvetica" pitchFamily="2" charset="0"/>
              </a:rPr>
              <a:t>raggiungere</a:t>
            </a:r>
            <a:r>
              <a:rPr lang="en-US" sz="2000" dirty="0">
                <a:latin typeface="Helvetica" pitchFamily="2" charset="0"/>
              </a:rPr>
              <a:t> </a:t>
            </a:r>
            <a:r>
              <a:rPr lang="en-US" sz="2000" dirty="0" err="1">
                <a:latin typeface="Helvetica" pitchFamily="2" charset="0"/>
              </a:rPr>
              <a:t>l’altra</a:t>
            </a:r>
            <a:r>
              <a:rPr lang="en-US" sz="2000" dirty="0">
                <a:latin typeface="Helvetica" pitchFamily="2" charset="0"/>
              </a:rPr>
              <a:t> </a:t>
            </a:r>
            <a:r>
              <a:rPr lang="en-US" sz="2000" dirty="0" err="1">
                <a:latin typeface="Helvetica" pitchFamily="2" charset="0"/>
              </a:rPr>
              <a:t>estremità</a:t>
            </a:r>
            <a:r>
              <a:rPr lang="en-US" sz="2000" dirty="0">
                <a:latin typeface="Helvetica" pitchFamily="2" charset="0"/>
              </a:rPr>
              <a:t> </a:t>
            </a:r>
            <a:r>
              <a:rPr lang="en-US" sz="2000" dirty="0" err="1">
                <a:latin typeface="Helvetica" pitchFamily="2" charset="0"/>
              </a:rPr>
              <a:t>della</a:t>
            </a:r>
            <a:r>
              <a:rPr lang="en-US" sz="2000" dirty="0">
                <a:latin typeface="Helvetica" pitchFamily="2" charset="0"/>
              </a:rPr>
              <a:t> </a:t>
            </a:r>
            <a:r>
              <a:rPr lang="en-US" sz="2000" dirty="0" err="1">
                <a:latin typeface="Helvetica" pitchFamily="2" charset="0"/>
              </a:rPr>
              <a:t>sala</a:t>
            </a:r>
            <a:r>
              <a:rPr lang="en-US" sz="2000" dirty="0">
                <a:latin typeface="Helvetica" pitchFamily="2" charset="0"/>
              </a:rPr>
              <a:t>.</a:t>
            </a:r>
          </a:p>
          <a:p>
            <a:endParaRPr lang="en-US" sz="2000" dirty="0">
              <a:latin typeface="Helvetica" pitchFamily="2" charset="0"/>
            </a:endParaRPr>
          </a:p>
          <a:p>
            <a:r>
              <a:rPr lang="en-US" sz="2000" dirty="0">
                <a:latin typeface="Helvetica" pitchFamily="2" charset="0"/>
              </a:rPr>
              <a:t>La </a:t>
            </a:r>
            <a:r>
              <a:rPr lang="en-US" sz="2000" dirty="0" err="1">
                <a:latin typeface="Helvetica" pitchFamily="2" charset="0"/>
              </a:rPr>
              <a:t>calca</a:t>
            </a:r>
            <a:r>
              <a:rPr lang="en-US" sz="2000" dirty="0">
                <a:latin typeface="Helvetica" pitchFamily="2" charset="0"/>
              </a:rPr>
              <a:t> di </a:t>
            </a:r>
            <a:r>
              <a:rPr lang="en-US" sz="2000" dirty="0" err="1">
                <a:latin typeface="Helvetica" pitchFamily="2" charset="0"/>
              </a:rPr>
              <a:t>persone</a:t>
            </a:r>
            <a:r>
              <a:rPr lang="en-US" sz="2000" dirty="0">
                <a:latin typeface="Helvetica" pitchFamily="2" charset="0"/>
              </a:rPr>
              <a:t> </a:t>
            </a:r>
            <a:r>
              <a:rPr lang="en-US" sz="2000" dirty="0" err="1">
                <a:latin typeface="Helvetica" pitchFamily="2" charset="0"/>
              </a:rPr>
              <a:t>che</a:t>
            </a:r>
            <a:r>
              <a:rPr lang="en-US" sz="2000" dirty="0">
                <a:latin typeface="Helvetica" pitchFamily="2" charset="0"/>
              </a:rPr>
              <a:t> </a:t>
            </a:r>
            <a:r>
              <a:rPr lang="en-US" sz="2000" dirty="0" err="1">
                <a:latin typeface="Helvetica" pitchFamily="2" charset="0"/>
              </a:rPr>
              <a:t>si</a:t>
            </a:r>
            <a:r>
              <a:rPr lang="en-US" sz="2000" dirty="0">
                <a:latin typeface="Helvetica" pitchFamily="2" charset="0"/>
              </a:rPr>
              <a:t> </a:t>
            </a:r>
            <a:r>
              <a:rPr lang="en-US" sz="2000" dirty="0" err="1">
                <a:latin typeface="Helvetica" pitchFamily="2" charset="0"/>
              </a:rPr>
              <a:t>sposta</a:t>
            </a:r>
            <a:r>
              <a:rPr lang="en-US" sz="2000" dirty="0">
                <a:latin typeface="Helvetica" pitchFamily="2" charset="0"/>
              </a:rPr>
              <a:t> </a:t>
            </a:r>
            <a:r>
              <a:rPr lang="en-US" sz="2000" dirty="0" err="1">
                <a:latin typeface="Helvetica" pitchFamily="2" charset="0"/>
              </a:rPr>
              <a:t>attraverso</a:t>
            </a:r>
            <a:r>
              <a:rPr lang="en-US" sz="2000" dirty="0">
                <a:latin typeface="Helvetica" pitchFamily="2" charset="0"/>
              </a:rPr>
              <a:t> la </a:t>
            </a:r>
            <a:r>
              <a:rPr lang="en-US" sz="2000" dirty="0" err="1">
                <a:latin typeface="Helvetica" pitchFamily="2" charset="0"/>
              </a:rPr>
              <a:t>sala</a:t>
            </a:r>
            <a:r>
              <a:rPr lang="en-US" sz="2000" dirty="0">
                <a:latin typeface="Helvetica" pitchFamily="2" charset="0"/>
              </a:rPr>
              <a:t> </a:t>
            </a:r>
            <a:r>
              <a:rPr lang="en-US" sz="2000" dirty="0" err="1">
                <a:latin typeface="Helvetica" pitchFamily="2" charset="0"/>
              </a:rPr>
              <a:t>rappresenta</a:t>
            </a:r>
            <a:r>
              <a:rPr lang="en-US" sz="2000" dirty="0">
                <a:latin typeface="Helvetica" pitchFamily="2" charset="0"/>
              </a:rPr>
              <a:t> un </a:t>
            </a:r>
            <a:r>
              <a:rPr lang="en-US" sz="2000" dirty="0" err="1">
                <a:latin typeface="Helvetica" pitchFamily="2" charset="0"/>
              </a:rPr>
              <a:t>bosone</a:t>
            </a:r>
            <a:r>
              <a:rPr lang="en-US" sz="2000" dirty="0">
                <a:latin typeface="Helvetica" pitchFamily="2" charset="0"/>
              </a:rPr>
              <a:t> di Higgs </a:t>
            </a:r>
            <a:r>
              <a:rPr lang="en-US" sz="2000" dirty="0" err="1">
                <a:latin typeface="Helvetica" pitchFamily="2" charset="0"/>
              </a:rPr>
              <a:t>che</a:t>
            </a:r>
            <a:r>
              <a:rPr lang="en-US" sz="2000" dirty="0">
                <a:latin typeface="Helvetica" pitchFamily="2" charset="0"/>
              </a:rPr>
              <a:t> </a:t>
            </a:r>
            <a:r>
              <a:rPr lang="en-US" sz="2000" dirty="0" err="1">
                <a:latin typeface="Helvetica" pitchFamily="2" charset="0"/>
              </a:rPr>
              <a:t>si</a:t>
            </a:r>
            <a:r>
              <a:rPr lang="en-US" sz="2000" dirty="0">
                <a:latin typeface="Helvetica" pitchFamily="2" charset="0"/>
              </a:rPr>
              <a:t> </a:t>
            </a:r>
            <a:r>
              <a:rPr lang="en-US" sz="2000" dirty="0" err="1">
                <a:latin typeface="Helvetica" pitchFamily="2" charset="0"/>
              </a:rPr>
              <a:t>muove</a:t>
            </a:r>
            <a:r>
              <a:rPr lang="en-US" sz="2000" dirty="0">
                <a:latin typeface="Helvetica" pitchFamily="2" charset="0"/>
              </a:rPr>
              <a:t> </a:t>
            </a:r>
            <a:r>
              <a:rPr lang="en-US" sz="2000" dirty="0" err="1">
                <a:latin typeface="Helvetica" pitchFamily="2" charset="0"/>
              </a:rPr>
              <a:t>attraverso</a:t>
            </a:r>
            <a:r>
              <a:rPr lang="en-US" sz="2000" dirty="0">
                <a:latin typeface="Helvetica" pitchFamily="2" charset="0"/>
              </a:rPr>
              <a:t> </a:t>
            </a:r>
            <a:r>
              <a:rPr lang="en-US" sz="2000" dirty="0" err="1">
                <a:latin typeface="Helvetica" pitchFamily="2" charset="0"/>
              </a:rPr>
              <a:t>il</a:t>
            </a:r>
            <a:r>
              <a:rPr lang="en-US" sz="2000" dirty="0">
                <a:latin typeface="Helvetica" pitchFamily="2" charset="0"/>
              </a:rPr>
              <a:t> campo di Higgs.</a:t>
            </a:r>
          </a:p>
        </p:txBody>
      </p:sp>
    </p:spTree>
    <p:extLst>
      <p:ext uri="{BB962C8B-B14F-4D97-AF65-F5344CB8AC3E}">
        <p14:creationId xmlns:p14="http://schemas.microsoft.com/office/powerpoint/2010/main" val="303473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stella, spazio, galassia, costellazione&#10;&#10;Descrizione generata automaticamente">
            <a:extLst>
              <a:ext uri="{FF2B5EF4-FFF2-40B4-BE49-F238E27FC236}">
                <a16:creationId xmlns:a16="http://schemas.microsoft.com/office/drawing/2014/main" id="{79ECF9B8-2F0A-1A4B-8AEF-5B10B4429BE9}"/>
              </a:ext>
            </a:extLst>
          </p:cNvPr>
          <p:cNvPicPr>
            <a:picLocks noChangeAspect="1"/>
          </p:cNvPicPr>
          <p:nvPr/>
        </p:nvPicPr>
        <p:blipFill>
          <a:blip r:embed="rId3"/>
          <a:srcRect t="17598"/>
          <a:stretch/>
        </p:blipFill>
        <p:spPr>
          <a:xfrm>
            <a:off x="20" y="1282"/>
            <a:ext cx="12191980" cy="6856718"/>
          </a:xfrm>
          <a:prstGeom prst="rect">
            <a:avLst/>
          </a:prstGeom>
        </p:spPr>
      </p:pic>
      <p:sp>
        <p:nvSpPr>
          <p:cNvPr id="3" name="CasellaDiTesto 2">
            <a:extLst>
              <a:ext uri="{FF2B5EF4-FFF2-40B4-BE49-F238E27FC236}">
                <a16:creationId xmlns:a16="http://schemas.microsoft.com/office/drawing/2014/main" id="{BDEF1E33-AAD0-A642-80E6-1A303ECE8334}"/>
              </a:ext>
            </a:extLst>
          </p:cNvPr>
          <p:cNvSpPr txBox="1"/>
          <p:nvPr/>
        </p:nvSpPr>
        <p:spPr>
          <a:xfrm>
            <a:off x="4425696" y="265688"/>
            <a:ext cx="7596190" cy="954107"/>
          </a:xfrm>
          <a:prstGeom prst="rect">
            <a:avLst/>
          </a:prstGeom>
          <a:noFill/>
        </p:spPr>
        <p:txBody>
          <a:bodyPr wrap="square" rtlCol="0">
            <a:spAutoFit/>
          </a:bodyPr>
          <a:lstStyle/>
          <a:p>
            <a:pPr algn="r"/>
            <a:r>
              <a:rPr lang="it-IT" sz="2800" i="1" dirty="0" err="1">
                <a:solidFill>
                  <a:schemeClr val="bg1"/>
                </a:solidFill>
                <a:latin typeface="Helvetica" pitchFamily="2" charset="0"/>
              </a:rPr>
              <a:t>It</a:t>
            </a:r>
            <a:r>
              <a:rPr lang="it-IT" sz="2800" i="1" dirty="0">
                <a:solidFill>
                  <a:schemeClr val="bg1"/>
                </a:solidFill>
                <a:latin typeface="Helvetica" pitchFamily="2" charset="0"/>
              </a:rPr>
              <a:t> </a:t>
            </a:r>
            <a:r>
              <a:rPr lang="it-IT" sz="2800" i="1" dirty="0" err="1">
                <a:solidFill>
                  <a:schemeClr val="bg1"/>
                </a:solidFill>
                <a:latin typeface="Helvetica" pitchFamily="2" charset="0"/>
              </a:rPr>
              <a:t>doesn’t</a:t>
            </a:r>
            <a:r>
              <a:rPr lang="it-IT" sz="2800" i="1" dirty="0">
                <a:solidFill>
                  <a:schemeClr val="bg1"/>
                </a:solidFill>
                <a:latin typeface="Helvetica" pitchFamily="2" charset="0"/>
              </a:rPr>
              <a:t> </a:t>
            </a:r>
            <a:r>
              <a:rPr lang="it-IT" sz="2800" i="1" dirty="0" err="1">
                <a:solidFill>
                  <a:schemeClr val="bg1"/>
                </a:solidFill>
                <a:latin typeface="Helvetica" pitchFamily="2" charset="0"/>
              </a:rPr>
              <a:t>matter</a:t>
            </a:r>
            <a:r>
              <a:rPr lang="it-IT" sz="2800" i="1" dirty="0">
                <a:solidFill>
                  <a:schemeClr val="bg1"/>
                </a:solidFill>
                <a:latin typeface="Helvetica" pitchFamily="2" charset="0"/>
              </a:rPr>
              <a:t> </a:t>
            </a:r>
            <a:r>
              <a:rPr lang="it-IT" sz="2800" i="1" dirty="0" err="1">
                <a:solidFill>
                  <a:schemeClr val="bg1"/>
                </a:solidFill>
                <a:latin typeface="Helvetica" pitchFamily="2" charset="0"/>
              </a:rPr>
              <a:t>how</a:t>
            </a:r>
            <a:r>
              <a:rPr lang="it-IT" sz="2800" i="1" dirty="0">
                <a:solidFill>
                  <a:schemeClr val="bg1"/>
                </a:solidFill>
                <a:latin typeface="Helvetica" pitchFamily="2" charset="0"/>
              </a:rPr>
              <a:t> </a:t>
            </a:r>
            <a:r>
              <a:rPr lang="it-IT" sz="2800" i="1" dirty="0" err="1">
                <a:solidFill>
                  <a:schemeClr val="bg1"/>
                </a:solidFill>
                <a:latin typeface="Helvetica" pitchFamily="2" charset="0"/>
              </a:rPr>
              <a:t>beatiful</a:t>
            </a:r>
            <a:r>
              <a:rPr lang="it-IT" sz="2800" i="1" dirty="0">
                <a:solidFill>
                  <a:schemeClr val="bg1"/>
                </a:solidFill>
                <a:latin typeface="Helvetica" pitchFamily="2" charset="0"/>
              </a:rPr>
              <a:t> </a:t>
            </a:r>
            <a:r>
              <a:rPr lang="it-IT" sz="2800" i="1" dirty="0" err="1">
                <a:solidFill>
                  <a:schemeClr val="bg1"/>
                </a:solidFill>
                <a:latin typeface="Helvetica" pitchFamily="2" charset="0"/>
              </a:rPr>
              <a:t>your</a:t>
            </a:r>
            <a:r>
              <a:rPr lang="it-IT" sz="2800" i="1" dirty="0">
                <a:solidFill>
                  <a:schemeClr val="bg1"/>
                </a:solidFill>
                <a:latin typeface="Helvetica" pitchFamily="2" charset="0"/>
              </a:rPr>
              <a:t> </a:t>
            </a:r>
            <a:r>
              <a:rPr lang="it-IT" sz="2800" i="1" dirty="0" err="1">
                <a:solidFill>
                  <a:schemeClr val="bg1"/>
                </a:solidFill>
                <a:latin typeface="Helvetica" pitchFamily="2" charset="0"/>
              </a:rPr>
              <a:t>theory</a:t>
            </a:r>
            <a:r>
              <a:rPr lang="it-IT" sz="2800" i="1" dirty="0">
                <a:solidFill>
                  <a:schemeClr val="bg1"/>
                </a:solidFill>
                <a:latin typeface="Helvetica" pitchFamily="2" charset="0"/>
              </a:rPr>
              <a:t> </a:t>
            </a:r>
            <a:r>
              <a:rPr lang="it-IT" sz="2800" i="1" dirty="0" err="1">
                <a:solidFill>
                  <a:schemeClr val="bg1"/>
                </a:solidFill>
                <a:latin typeface="Helvetica" pitchFamily="2" charset="0"/>
              </a:rPr>
              <a:t>is</a:t>
            </a:r>
            <a:r>
              <a:rPr lang="it-IT" sz="2800" i="1" dirty="0">
                <a:solidFill>
                  <a:schemeClr val="bg1"/>
                </a:solidFill>
                <a:latin typeface="Helvetica" pitchFamily="2" charset="0"/>
              </a:rPr>
              <a:t>. </a:t>
            </a:r>
          </a:p>
          <a:p>
            <a:pPr algn="r"/>
            <a:r>
              <a:rPr lang="it-IT" sz="2800" i="1" dirty="0" err="1">
                <a:solidFill>
                  <a:schemeClr val="bg1"/>
                </a:solidFill>
                <a:latin typeface="Helvetica" pitchFamily="2" charset="0"/>
              </a:rPr>
              <a:t>If</a:t>
            </a:r>
            <a:r>
              <a:rPr lang="it-IT" sz="2800" i="1" dirty="0">
                <a:solidFill>
                  <a:schemeClr val="bg1"/>
                </a:solidFill>
                <a:latin typeface="Helvetica" pitchFamily="2" charset="0"/>
              </a:rPr>
              <a:t> </a:t>
            </a:r>
            <a:r>
              <a:rPr lang="it-IT" sz="2800" i="1" dirty="0" err="1">
                <a:solidFill>
                  <a:schemeClr val="bg1"/>
                </a:solidFill>
                <a:latin typeface="Helvetica" pitchFamily="2" charset="0"/>
              </a:rPr>
              <a:t>it</a:t>
            </a:r>
            <a:r>
              <a:rPr lang="it-IT" sz="2800" i="1" dirty="0">
                <a:solidFill>
                  <a:schemeClr val="bg1"/>
                </a:solidFill>
                <a:latin typeface="Helvetica" pitchFamily="2" charset="0"/>
              </a:rPr>
              <a:t> </a:t>
            </a:r>
            <a:r>
              <a:rPr lang="it-IT" sz="2800" i="1" dirty="0" err="1">
                <a:solidFill>
                  <a:schemeClr val="bg1"/>
                </a:solidFill>
                <a:latin typeface="Helvetica" pitchFamily="2" charset="0"/>
              </a:rPr>
              <a:t>doesnt’t</a:t>
            </a:r>
            <a:r>
              <a:rPr lang="it-IT" sz="2800" i="1" dirty="0">
                <a:solidFill>
                  <a:schemeClr val="bg1"/>
                </a:solidFill>
                <a:latin typeface="Helvetica" pitchFamily="2" charset="0"/>
              </a:rPr>
              <a:t> </a:t>
            </a:r>
            <a:r>
              <a:rPr lang="it-IT" sz="2800" i="1" dirty="0" err="1">
                <a:solidFill>
                  <a:schemeClr val="bg1"/>
                </a:solidFill>
                <a:latin typeface="Helvetica" pitchFamily="2" charset="0"/>
              </a:rPr>
              <a:t>agree</a:t>
            </a:r>
            <a:r>
              <a:rPr lang="it-IT" sz="2800" i="1" dirty="0">
                <a:solidFill>
                  <a:schemeClr val="bg1"/>
                </a:solidFill>
                <a:latin typeface="Helvetica" pitchFamily="2" charset="0"/>
              </a:rPr>
              <a:t> with </a:t>
            </a:r>
            <a:r>
              <a:rPr lang="it-IT" sz="2800" i="1" dirty="0" err="1">
                <a:solidFill>
                  <a:schemeClr val="bg1"/>
                </a:solidFill>
                <a:latin typeface="Helvetica" pitchFamily="2" charset="0"/>
              </a:rPr>
              <a:t>experiment</a:t>
            </a:r>
            <a:r>
              <a:rPr lang="it-IT" sz="2800" i="1" dirty="0">
                <a:solidFill>
                  <a:schemeClr val="bg1"/>
                </a:solidFill>
                <a:latin typeface="Helvetica" pitchFamily="2" charset="0"/>
              </a:rPr>
              <a:t> </a:t>
            </a:r>
            <a:r>
              <a:rPr lang="it-IT" sz="2800" i="1" dirty="0" err="1">
                <a:solidFill>
                  <a:schemeClr val="bg1"/>
                </a:solidFill>
                <a:latin typeface="Helvetica" pitchFamily="2" charset="0"/>
              </a:rPr>
              <a:t>it’s</a:t>
            </a:r>
            <a:r>
              <a:rPr lang="it-IT" sz="2800" i="1" dirty="0">
                <a:solidFill>
                  <a:schemeClr val="bg1"/>
                </a:solidFill>
                <a:latin typeface="Helvetica" pitchFamily="2" charset="0"/>
              </a:rPr>
              <a:t> </a:t>
            </a:r>
            <a:r>
              <a:rPr lang="it-IT" sz="2800" i="1" dirty="0" err="1">
                <a:solidFill>
                  <a:schemeClr val="bg1"/>
                </a:solidFill>
                <a:latin typeface="Helvetica" pitchFamily="2" charset="0"/>
              </a:rPr>
              <a:t>wrong</a:t>
            </a:r>
            <a:r>
              <a:rPr lang="it-IT" sz="2800" i="1" dirty="0">
                <a:solidFill>
                  <a:schemeClr val="bg1"/>
                </a:solidFill>
                <a:latin typeface="Helvetica" pitchFamily="2" charset="0"/>
              </a:rPr>
              <a:t>. </a:t>
            </a:r>
          </a:p>
        </p:txBody>
      </p:sp>
      <p:sp>
        <p:nvSpPr>
          <p:cNvPr id="2" name="Rettangolo con angoli arrotondati 1">
            <a:extLst>
              <a:ext uri="{FF2B5EF4-FFF2-40B4-BE49-F238E27FC236}">
                <a16:creationId xmlns:a16="http://schemas.microsoft.com/office/drawing/2014/main" id="{77EE11E5-3876-AE4E-A12F-1ECC12E8F7B8}"/>
              </a:ext>
            </a:extLst>
          </p:cNvPr>
          <p:cNvSpPr/>
          <p:nvPr/>
        </p:nvSpPr>
        <p:spPr>
          <a:xfrm>
            <a:off x="4194048" y="1316735"/>
            <a:ext cx="7992143" cy="5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sellaDiTesto 4">
            <a:extLst>
              <a:ext uri="{FF2B5EF4-FFF2-40B4-BE49-F238E27FC236}">
                <a16:creationId xmlns:a16="http://schemas.microsoft.com/office/drawing/2014/main" id="{5CC028D9-E116-704A-9D92-9F47B96E34C0}"/>
              </a:ext>
            </a:extLst>
          </p:cNvPr>
          <p:cNvSpPr txBox="1"/>
          <p:nvPr/>
        </p:nvSpPr>
        <p:spPr>
          <a:xfrm>
            <a:off x="10441004" y="1484201"/>
            <a:ext cx="1580882" cy="400110"/>
          </a:xfrm>
          <a:prstGeom prst="rect">
            <a:avLst/>
          </a:prstGeom>
          <a:noFill/>
        </p:spPr>
        <p:txBody>
          <a:bodyPr wrap="none" rtlCol="0">
            <a:spAutoFit/>
          </a:bodyPr>
          <a:lstStyle/>
          <a:p>
            <a:pPr algn="r"/>
            <a:r>
              <a:rPr lang="en-GB" sz="2000" dirty="0">
                <a:solidFill>
                  <a:schemeClr val="bg1"/>
                </a:solidFill>
                <a:latin typeface="Helvetica" pitchFamily="2" charset="0"/>
              </a:rPr>
              <a:t>R. Feynman</a:t>
            </a:r>
          </a:p>
        </p:txBody>
      </p:sp>
    </p:spTree>
    <p:extLst>
      <p:ext uri="{BB962C8B-B14F-4D97-AF65-F5344CB8AC3E}">
        <p14:creationId xmlns:p14="http://schemas.microsoft.com/office/powerpoint/2010/main" val="2439699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ccia giù 4">
            <a:extLst>
              <a:ext uri="{FF2B5EF4-FFF2-40B4-BE49-F238E27FC236}">
                <a16:creationId xmlns:a16="http://schemas.microsoft.com/office/drawing/2014/main" id="{38F6B7B5-A925-D34C-A8BE-3A65FB2DC019}"/>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4A57EA2-1DF5-2646-B7A9-3D317586D815}"/>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29E32AB1-6860-6343-9A97-1BF9843E911A}"/>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04C6F8CE-4415-E64E-99BD-85DDB93F9C9E}"/>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1327C6DB-130C-9248-BA3C-8FA52C62333F}"/>
              </a:ext>
            </a:extLst>
          </p:cNvPr>
          <p:cNvSpPr txBox="1"/>
          <p:nvPr/>
        </p:nvSpPr>
        <p:spPr>
          <a:xfrm>
            <a:off x="226048" y="3986597"/>
            <a:ext cx="780983" cy="400110"/>
          </a:xfrm>
          <a:prstGeom prst="rect">
            <a:avLst/>
          </a:prstGeom>
          <a:noFill/>
        </p:spPr>
        <p:txBody>
          <a:bodyPr wrap="none" rtlCol="0">
            <a:spAutoFit/>
          </a:bodyPr>
          <a:lstStyle/>
          <a:p>
            <a:r>
              <a:rPr lang="it-IT" sz="2000" dirty="0">
                <a:solidFill>
                  <a:srgbClr val="554B81"/>
                </a:solidFill>
                <a:latin typeface="Helvetica" pitchFamily="2" charset="0"/>
              </a:rPr>
              <a:t>2012</a:t>
            </a:r>
          </a:p>
        </p:txBody>
      </p:sp>
      <p:pic>
        <p:nvPicPr>
          <p:cNvPr id="11" name="Picture 2">
            <a:extLst>
              <a:ext uri="{FF2B5EF4-FFF2-40B4-BE49-F238E27FC236}">
                <a16:creationId xmlns:a16="http://schemas.microsoft.com/office/drawing/2014/main" id="{C0888805-99AF-6C43-B1D9-F279D5401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835" y="380347"/>
            <a:ext cx="10549227" cy="5942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5EED6A4-A2DA-2848-A98A-57530A266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9643" y="344887"/>
            <a:ext cx="1839738" cy="181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722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501638" y="270989"/>
            <a:ext cx="4262705" cy="707886"/>
          </a:xfrm>
          <a:prstGeom prst="rect">
            <a:avLst/>
          </a:prstGeom>
          <a:noFill/>
        </p:spPr>
        <p:txBody>
          <a:bodyPr wrap="none" rtlCol="0">
            <a:spAutoFit/>
          </a:bodyPr>
          <a:lstStyle/>
          <a:p>
            <a:r>
              <a:rPr lang="it-IT" sz="4000" dirty="0">
                <a:solidFill>
                  <a:srgbClr val="554B81"/>
                </a:solidFill>
                <a:latin typeface="Helvetica" pitchFamily="2" charset="0"/>
              </a:rPr>
              <a:t>Il bosone di </a:t>
            </a:r>
            <a:r>
              <a:rPr lang="it-IT" sz="4000" dirty="0" err="1">
                <a:solidFill>
                  <a:srgbClr val="554B81"/>
                </a:solidFill>
                <a:latin typeface="Helvetica" pitchFamily="2" charset="0"/>
              </a:rPr>
              <a:t>Higgs</a:t>
            </a:r>
            <a:endParaRPr lang="it-IT" sz="4000" dirty="0">
              <a:solidFill>
                <a:srgbClr val="554B81"/>
              </a:solidFill>
              <a:latin typeface="Helvetica" pitchFamily="2" charset="0"/>
            </a:endParaRPr>
          </a:p>
        </p:txBody>
      </p:sp>
      <p:sp>
        <p:nvSpPr>
          <p:cNvPr id="6" name="TextBox 11">
            <a:extLst>
              <a:ext uri="{FF2B5EF4-FFF2-40B4-BE49-F238E27FC236}">
                <a16:creationId xmlns:a16="http://schemas.microsoft.com/office/drawing/2014/main" id="{6DB548E5-2312-7A40-91BD-DFFB71908E69}"/>
              </a:ext>
            </a:extLst>
          </p:cNvPr>
          <p:cNvSpPr txBox="1"/>
          <p:nvPr/>
        </p:nvSpPr>
        <p:spPr>
          <a:xfrm>
            <a:off x="501638" y="978875"/>
            <a:ext cx="11036646" cy="830997"/>
          </a:xfrm>
          <a:prstGeom prst="rect">
            <a:avLst/>
          </a:prstGeom>
          <a:noFill/>
        </p:spPr>
        <p:txBody>
          <a:bodyPr wrap="square" rtlCol="0">
            <a:spAutoFit/>
          </a:bodyPr>
          <a:lstStyle/>
          <a:p>
            <a:pPr marL="342900" indent="-342900">
              <a:buFont typeface="Arial" panose="020B0604020202020204" pitchFamily="34" charset="0"/>
              <a:buChar char="•"/>
            </a:pPr>
            <a:r>
              <a:rPr lang="it-IT" sz="2400" dirty="0">
                <a:latin typeface="Helvetica" pitchFamily="2" charset="0"/>
                <a:cs typeface="Andalus" panose="02020603050405020304" pitchFamily="18" charset="-78"/>
              </a:rPr>
              <a:t>raro: circa 1 su 10 miliardi di collisioni</a:t>
            </a:r>
          </a:p>
          <a:p>
            <a:pPr marL="342900" indent="-342900">
              <a:buFont typeface="Arial" panose="020B0604020202020204" pitchFamily="34" charset="0"/>
              <a:buChar char="•"/>
            </a:pPr>
            <a:r>
              <a:rPr lang="it-IT" sz="2400" dirty="0">
                <a:latin typeface="Helvetica" pitchFamily="2" charset="0"/>
                <a:cs typeface="Andalus" panose="02020603050405020304" pitchFamily="18" charset="-78"/>
              </a:rPr>
              <a:t>instabile</a:t>
            </a:r>
          </a:p>
        </p:txBody>
      </p:sp>
      <p:sp>
        <p:nvSpPr>
          <p:cNvPr id="8" name="TextBox 22">
            <a:extLst>
              <a:ext uri="{FF2B5EF4-FFF2-40B4-BE49-F238E27FC236}">
                <a16:creationId xmlns:a16="http://schemas.microsoft.com/office/drawing/2014/main" id="{4BD94DF9-EB02-8847-800A-C7078485DE86}"/>
              </a:ext>
            </a:extLst>
          </p:cNvPr>
          <p:cNvSpPr txBox="1"/>
          <p:nvPr/>
        </p:nvSpPr>
        <p:spPr>
          <a:xfrm>
            <a:off x="501638" y="5271222"/>
            <a:ext cx="4659690" cy="461665"/>
          </a:xfrm>
          <a:prstGeom prst="rect">
            <a:avLst/>
          </a:prstGeom>
          <a:noFill/>
        </p:spPr>
        <p:txBody>
          <a:bodyPr wrap="square" rtlCol="0">
            <a:spAutoFit/>
          </a:bodyPr>
          <a:lstStyle/>
          <a:p>
            <a:r>
              <a:rPr lang="it-IT" sz="2400" dirty="0">
                <a:latin typeface="Helvetica" pitchFamily="2" charset="0"/>
                <a:cs typeface="Andalus" panose="02020603050405020304" pitchFamily="18" charset="-78"/>
              </a:rPr>
              <a:t>H decade in </a:t>
            </a:r>
            <a:r>
              <a:rPr lang="it-IT" sz="2400" dirty="0">
                <a:solidFill>
                  <a:srgbClr val="554B81"/>
                </a:solidFill>
                <a:latin typeface="Helvetica" pitchFamily="2" charset="0"/>
                <a:cs typeface="Andalus" panose="02020603050405020304" pitchFamily="18" charset="-78"/>
              </a:rPr>
              <a:t>due </a:t>
            </a:r>
            <a:r>
              <a:rPr lang="it-IT" sz="2400" dirty="0" err="1">
                <a:solidFill>
                  <a:srgbClr val="554B81"/>
                </a:solidFill>
                <a:latin typeface="Helvetica" pitchFamily="2" charset="0"/>
                <a:cs typeface="Andalus" panose="02020603050405020304" pitchFamily="18" charset="-78"/>
              </a:rPr>
              <a:t>Z</a:t>
            </a:r>
            <a:endParaRPr lang="it-IT" sz="2400" dirty="0">
              <a:latin typeface="Helvetica" pitchFamily="2" charset="0"/>
              <a:cs typeface="Andalus" panose="02020603050405020304" pitchFamily="18" charset="-78"/>
            </a:endParaRPr>
          </a:p>
        </p:txBody>
      </p:sp>
      <p:sp>
        <p:nvSpPr>
          <p:cNvPr id="17" name="TextBox 33">
            <a:extLst>
              <a:ext uri="{FF2B5EF4-FFF2-40B4-BE49-F238E27FC236}">
                <a16:creationId xmlns:a16="http://schemas.microsoft.com/office/drawing/2014/main" id="{BA52C95E-D1F7-7842-8894-E0FF8B50C4C8}"/>
              </a:ext>
            </a:extLst>
          </p:cNvPr>
          <p:cNvSpPr txBox="1"/>
          <p:nvPr/>
        </p:nvSpPr>
        <p:spPr>
          <a:xfrm>
            <a:off x="501638" y="2855218"/>
            <a:ext cx="5448039" cy="461665"/>
          </a:xfrm>
          <a:prstGeom prst="rect">
            <a:avLst/>
          </a:prstGeom>
          <a:noFill/>
        </p:spPr>
        <p:txBody>
          <a:bodyPr wrap="square" rtlCol="0">
            <a:spAutoFit/>
          </a:bodyPr>
          <a:lstStyle/>
          <a:p>
            <a:r>
              <a:rPr lang="it-IT" sz="2400" dirty="0">
                <a:latin typeface="Helvetica" pitchFamily="2" charset="0"/>
                <a:cs typeface="Andalus" panose="02020603050405020304" pitchFamily="18" charset="-78"/>
              </a:rPr>
              <a:t>H decade in </a:t>
            </a:r>
            <a:r>
              <a:rPr lang="it-IT" sz="2400" dirty="0">
                <a:solidFill>
                  <a:srgbClr val="554B81"/>
                </a:solidFill>
                <a:latin typeface="Helvetica" pitchFamily="2" charset="0"/>
                <a:cs typeface="Andalus" panose="02020603050405020304" pitchFamily="18" charset="-78"/>
              </a:rPr>
              <a:t>due fotoni</a:t>
            </a:r>
          </a:p>
        </p:txBody>
      </p:sp>
      <p:grpSp>
        <p:nvGrpSpPr>
          <p:cNvPr id="5" name="Gruppo 4">
            <a:extLst>
              <a:ext uri="{FF2B5EF4-FFF2-40B4-BE49-F238E27FC236}">
                <a16:creationId xmlns:a16="http://schemas.microsoft.com/office/drawing/2014/main" id="{50FBA9BC-FD07-9F48-B43B-96389D9D4121}"/>
              </a:ext>
            </a:extLst>
          </p:cNvPr>
          <p:cNvGrpSpPr/>
          <p:nvPr/>
        </p:nvGrpSpPr>
        <p:grpSpPr>
          <a:xfrm>
            <a:off x="5024103" y="4273159"/>
            <a:ext cx="6644859" cy="2375882"/>
            <a:chOff x="5024103" y="3614791"/>
            <a:chExt cx="6644859" cy="2375882"/>
          </a:xfrm>
        </p:grpSpPr>
        <p:pic>
          <p:nvPicPr>
            <p:cNvPr id="7" name="Picture 21">
              <a:extLst>
                <a:ext uri="{FF2B5EF4-FFF2-40B4-BE49-F238E27FC236}">
                  <a16:creationId xmlns:a16="http://schemas.microsoft.com/office/drawing/2014/main" id="{BA76AE9A-150D-3744-A2FF-B2300751F62A}"/>
                </a:ext>
              </a:extLst>
            </p:cNvPr>
            <p:cNvPicPr>
              <a:picLocks noChangeAspect="1"/>
            </p:cNvPicPr>
            <p:nvPr/>
          </p:nvPicPr>
          <p:blipFill rotWithShape="1">
            <a:blip r:embed="rId3">
              <a:extLst>
                <a:ext uri="{28A0092B-C50C-407E-A947-70E740481C1C}">
                  <a14:useLocalDpi xmlns:a14="http://schemas.microsoft.com/office/drawing/2010/main" val="0"/>
                </a:ext>
              </a:extLst>
            </a:blip>
            <a:srcRect t="25131"/>
            <a:stretch/>
          </p:blipFill>
          <p:spPr>
            <a:xfrm>
              <a:off x="5024103" y="3889342"/>
              <a:ext cx="4801270" cy="2039827"/>
            </a:xfrm>
            <a:prstGeom prst="rect">
              <a:avLst/>
            </a:prstGeom>
          </p:spPr>
        </p:pic>
        <p:pic>
          <p:nvPicPr>
            <p:cNvPr id="9" name="Picture 27">
              <a:extLst>
                <a:ext uri="{FF2B5EF4-FFF2-40B4-BE49-F238E27FC236}">
                  <a16:creationId xmlns:a16="http://schemas.microsoft.com/office/drawing/2014/main" id="{AE9F4B0D-891D-1249-A4A7-C46201CFB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958" y="4761777"/>
              <a:ext cx="3077004" cy="1228896"/>
            </a:xfrm>
            <a:prstGeom prst="rect">
              <a:avLst/>
            </a:prstGeom>
          </p:spPr>
        </p:pic>
        <p:pic>
          <p:nvPicPr>
            <p:cNvPr id="18" name="Picture 23">
              <a:extLst>
                <a:ext uri="{FF2B5EF4-FFF2-40B4-BE49-F238E27FC236}">
                  <a16:creationId xmlns:a16="http://schemas.microsoft.com/office/drawing/2014/main" id="{BFC63672-7B30-2C47-B602-BC0DF569F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958" y="3614791"/>
              <a:ext cx="3077004" cy="1228896"/>
            </a:xfrm>
            <a:prstGeom prst="rect">
              <a:avLst/>
            </a:prstGeom>
          </p:spPr>
        </p:pic>
      </p:grpSp>
      <p:grpSp>
        <p:nvGrpSpPr>
          <p:cNvPr id="4" name="Gruppo 3">
            <a:extLst>
              <a:ext uri="{FF2B5EF4-FFF2-40B4-BE49-F238E27FC236}">
                <a16:creationId xmlns:a16="http://schemas.microsoft.com/office/drawing/2014/main" id="{25278918-0E2D-C74D-85A1-A4F32A125109}"/>
              </a:ext>
            </a:extLst>
          </p:cNvPr>
          <p:cNvGrpSpPr/>
          <p:nvPr/>
        </p:nvGrpSpPr>
        <p:grpSpPr>
          <a:xfrm>
            <a:off x="5162608" y="2321386"/>
            <a:ext cx="4870597" cy="2039827"/>
            <a:chOff x="5162608" y="1663018"/>
            <a:chExt cx="4870597" cy="2039827"/>
          </a:xfrm>
        </p:grpSpPr>
        <p:grpSp>
          <p:nvGrpSpPr>
            <p:cNvPr id="10" name="Group 29">
              <a:extLst>
                <a:ext uri="{FF2B5EF4-FFF2-40B4-BE49-F238E27FC236}">
                  <a16:creationId xmlns:a16="http://schemas.microsoft.com/office/drawing/2014/main" id="{A591458E-5FD8-7D49-B958-D7E98B15C89B}"/>
                </a:ext>
              </a:extLst>
            </p:cNvPr>
            <p:cNvGrpSpPr/>
            <p:nvPr/>
          </p:nvGrpSpPr>
          <p:grpSpPr>
            <a:xfrm>
              <a:off x="5162608" y="1663018"/>
              <a:ext cx="4870597" cy="2039827"/>
              <a:chOff x="6792792" y="4168345"/>
              <a:chExt cx="4870597" cy="2039827"/>
            </a:xfrm>
          </p:grpSpPr>
          <p:pic>
            <p:nvPicPr>
              <p:cNvPr id="11" name="Picture 30">
                <a:extLst>
                  <a:ext uri="{FF2B5EF4-FFF2-40B4-BE49-F238E27FC236}">
                    <a16:creationId xmlns:a16="http://schemas.microsoft.com/office/drawing/2014/main" id="{CA77091F-E58D-A043-818C-BB6393136A95}"/>
                  </a:ext>
                </a:extLst>
              </p:cNvPr>
              <p:cNvPicPr>
                <a:picLocks noChangeAspect="1"/>
              </p:cNvPicPr>
              <p:nvPr/>
            </p:nvPicPr>
            <p:blipFill rotWithShape="1">
              <a:blip r:embed="rId5">
                <a:extLst>
                  <a:ext uri="{28A0092B-C50C-407E-A947-70E740481C1C}">
                    <a14:useLocalDpi xmlns:a14="http://schemas.microsoft.com/office/drawing/2010/main" val="0"/>
                  </a:ext>
                </a:extLst>
              </a:blip>
              <a:srcRect t="25131"/>
              <a:stretch/>
            </p:blipFill>
            <p:spPr>
              <a:xfrm>
                <a:off x="6792792" y="4168345"/>
                <a:ext cx="4801270" cy="2039827"/>
              </a:xfrm>
              <a:prstGeom prst="rect">
                <a:avLst/>
              </a:prstGeom>
            </p:spPr>
          </p:pic>
          <p:sp>
            <p:nvSpPr>
              <p:cNvPr id="14" name="TextBox 31">
                <a:extLst>
                  <a:ext uri="{FF2B5EF4-FFF2-40B4-BE49-F238E27FC236}">
                    <a16:creationId xmlns:a16="http://schemas.microsoft.com/office/drawing/2014/main" id="{498DBEE4-3F64-EA45-AE5C-4E31E4EA7E4A}"/>
                  </a:ext>
                </a:extLst>
              </p:cNvPr>
              <p:cNvSpPr txBox="1"/>
              <p:nvPr/>
            </p:nvSpPr>
            <p:spPr>
              <a:xfrm>
                <a:off x="10506669" y="4374292"/>
                <a:ext cx="1128583" cy="400110"/>
              </a:xfrm>
              <a:prstGeom prst="rect">
                <a:avLst/>
              </a:prstGeom>
              <a:noFill/>
            </p:spPr>
            <p:txBody>
              <a:bodyPr wrap="square" rtlCol="0">
                <a:spAutoFit/>
              </a:bodyPr>
              <a:lstStyle/>
              <a:p>
                <a:r>
                  <a:rPr lang="it-IT" sz="2000" b="1" dirty="0">
                    <a:solidFill>
                      <a:srgbClr val="7030A0"/>
                    </a:solidFill>
                    <a:latin typeface="Avenir Next" panose="020B0503020202020204" pitchFamily="34" charset="0"/>
                  </a:rPr>
                  <a:t>g</a:t>
                </a:r>
                <a:endParaRPr lang="it-IT" b="1" dirty="0">
                  <a:solidFill>
                    <a:srgbClr val="7030A0"/>
                  </a:solidFill>
                  <a:latin typeface="Avenir Next" panose="020B0503020202020204" pitchFamily="34" charset="0"/>
                </a:endParaRPr>
              </a:p>
            </p:txBody>
          </p:sp>
          <p:sp>
            <p:nvSpPr>
              <p:cNvPr id="16" name="TextBox 32">
                <a:extLst>
                  <a:ext uri="{FF2B5EF4-FFF2-40B4-BE49-F238E27FC236}">
                    <a16:creationId xmlns:a16="http://schemas.microsoft.com/office/drawing/2014/main" id="{61D91502-DAB1-9449-B07F-6B9DAEFDFB91}"/>
                  </a:ext>
                </a:extLst>
              </p:cNvPr>
              <p:cNvSpPr txBox="1"/>
              <p:nvPr/>
            </p:nvSpPr>
            <p:spPr>
              <a:xfrm>
                <a:off x="10534806" y="5264941"/>
                <a:ext cx="1128583" cy="400110"/>
              </a:xfrm>
              <a:prstGeom prst="rect">
                <a:avLst/>
              </a:prstGeom>
              <a:noFill/>
            </p:spPr>
            <p:txBody>
              <a:bodyPr wrap="square" rtlCol="0">
                <a:spAutoFit/>
              </a:bodyPr>
              <a:lstStyle/>
              <a:p>
                <a:r>
                  <a:rPr lang="it-IT" sz="2000" b="1" dirty="0">
                    <a:solidFill>
                      <a:srgbClr val="7030A0"/>
                    </a:solidFill>
                    <a:latin typeface="Avenir Next" panose="020B0503020202020204" pitchFamily="34" charset="0"/>
                  </a:rPr>
                  <a:t>g</a:t>
                </a:r>
                <a:endParaRPr lang="it-IT" b="1" dirty="0">
                  <a:solidFill>
                    <a:srgbClr val="7030A0"/>
                  </a:solidFill>
                  <a:latin typeface="Avenir Next" panose="020B0503020202020204" pitchFamily="34" charset="0"/>
                </a:endParaRPr>
              </a:p>
            </p:txBody>
          </p:sp>
        </p:gr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381CA588-654C-2C4A-A520-FD0B85F9570C}"/>
                    </a:ext>
                  </a:extLst>
                </p:cNvPr>
                <p:cNvSpPr txBox="1"/>
                <p:nvPr/>
              </p:nvSpPr>
              <p:spPr>
                <a:xfrm>
                  <a:off x="8784305" y="1894216"/>
                  <a:ext cx="490001" cy="476071"/>
                </a:xfrm>
                <a:prstGeom prst="ellipse">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600" b="1" i="1" smtClean="0">
                            <a:solidFill>
                              <a:srgbClr val="9E3DB8"/>
                            </a:solidFill>
                            <a:latin typeface="Cambria Math" panose="02040503050406030204" pitchFamily="18" charset="0"/>
                            <a:ea typeface="Cambria Math" panose="02040503050406030204" pitchFamily="18" charset="0"/>
                          </a:rPr>
                          <m:t>𝜸</m:t>
                        </m:r>
                      </m:oMath>
                    </m:oMathPara>
                  </a14:m>
                  <a:endParaRPr lang="it-IT" sz="1600" b="1" dirty="0">
                    <a:solidFill>
                      <a:srgbClr val="9E3DB8"/>
                    </a:solidFill>
                  </a:endParaRPr>
                </a:p>
              </p:txBody>
            </p:sp>
          </mc:Choice>
          <mc:Fallback xmlns="">
            <p:sp>
              <p:nvSpPr>
                <p:cNvPr id="3" name="CasellaDiTesto 2">
                  <a:extLst>
                    <a:ext uri="{FF2B5EF4-FFF2-40B4-BE49-F238E27FC236}">
                      <a16:creationId xmlns:a16="http://schemas.microsoft.com/office/drawing/2014/main" id="{381CA588-654C-2C4A-A520-FD0B85F9570C}"/>
                    </a:ext>
                  </a:extLst>
                </p:cNvPr>
                <p:cNvSpPr txBox="1">
                  <a:spLocks noRot="1" noChangeAspect="1" noMove="1" noResize="1" noEditPoints="1" noAdjustHandles="1" noChangeArrowheads="1" noChangeShapeType="1" noTextEdit="1"/>
                </p:cNvSpPr>
                <p:nvPr/>
              </p:nvSpPr>
              <p:spPr>
                <a:xfrm>
                  <a:off x="8784305" y="1894216"/>
                  <a:ext cx="490001" cy="476071"/>
                </a:xfrm>
                <a:prstGeom prst="ellipse">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56DB279A-8755-594E-9D44-36EA27962E49}"/>
                    </a:ext>
                  </a:extLst>
                </p:cNvPr>
                <p:cNvSpPr txBox="1"/>
                <p:nvPr/>
              </p:nvSpPr>
              <p:spPr>
                <a:xfrm>
                  <a:off x="8814286" y="2767139"/>
                  <a:ext cx="490001" cy="476071"/>
                </a:xfrm>
                <a:prstGeom prst="ellipse">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600" b="1" i="1" smtClean="0">
                            <a:solidFill>
                              <a:srgbClr val="9E3DB8"/>
                            </a:solidFill>
                            <a:latin typeface="Cambria Math" panose="02040503050406030204" pitchFamily="18" charset="0"/>
                            <a:ea typeface="Cambria Math" panose="02040503050406030204" pitchFamily="18" charset="0"/>
                          </a:rPr>
                          <m:t>𝜸</m:t>
                        </m:r>
                      </m:oMath>
                    </m:oMathPara>
                  </a14:m>
                  <a:endParaRPr lang="it-IT" sz="1600" b="1" dirty="0">
                    <a:solidFill>
                      <a:srgbClr val="9E3DB8"/>
                    </a:solidFill>
                  </a:endParaRPr>
                </a:p>
              </p:txBody>
            </p:sp>
          </mc:Choice>
          <mc:Fallback xmlns="">
            <p:sp>
              <p:nvSpPr>
                <p:cNvPr id="19" name="CasellaDiTesto 18">
                  <a:extLst>
                    <a:ext uri="{FF2B5EF4-FFF2-40B4-BE49-F238E27FC236}">
                      <a16:creationId xmlns:a16="http://schemas.microsoft.com/office/drawing/2014/main" id="{56DB279A-8755-594E-9D44-36EA27962E49}"/>
                    </a:ext>
                  </a:extLst>
                </p:cNvPr>
                <p:cNvSpPr txBox="1">
                  <a:spLocks noRot="1" noChangeAspect="1" noMove="1" noResize="1" noEditPoints="1" noAdjustHandles="1" noChangeArrowheads="1" noChangeShapeType="1" noTextEdit="1"/>
                </p:cNvSpPr>
                <p:nvPr/>
              </p:nvSpPr>
              <p:spPr>
                <a:xfrm>
                  <a:off x="8814286" y="2767139"/>
                  <a:ext cx="490001" cy="476071"/>
                </a:xfrm>
                <a:prstGeom prst="ellipse">
                  <a:avLst/>
                </a:prstGeom>
                <a:blipFill>
                  <a:blip r:embed="rId7"/>
                  <a:stretch>
                    <a:fillRect/>
                  </a:stretch>
                </a:blipFill>
              </p:spPr>
              <p:txBody>
                <a:bodyPr/>
                <a:lstStyle/>
                <a:p>
                  <a:r>
                    <a:rPr lang="it-IT">
                      <a:noFill/>
                    </a:rPr>
                    <a:t> </a:t>
                  </a:r>
                </a:p>
              </p:txBody>
            </p:sp>
          </mc:Fallback>
        </mc:AlternateContent>
      </p:grpSp>
      <p:sp>
        <p:nvSpPr>
          <p:cNvPr id="20" name="TextBox 11">
            <a:extLst>
              <a:ext uri="{FF2B5EF4-FFF2-40B4-BE49-F238E27FC236}">
                <a16:creationId xmlns:a16="http://schemas.microsoft.com/office/drawing/2014/main" id="{3497AB9E-E1EB-DF44-A297-1DAE34B77AC7}"/>
              </a:ext>
            </a:extLst>
          </p:cNvPr>
          <p:cNvSpPr txBox="1"/>
          <p:nvPr/>
        </p:nvSpPr>
        <p:spPr>
          <a:xfrm>
            <a:off x="501638" y="1838430"/>
            <a:ext cx="11036646" cy="461665"/>
          </a:xfrm>
          <a:prstGeom prst="rect">
            <a:avLst/>
          </a:prstGeom>
          <a:noFill/>
        </p:spPr>
        <p:txBody>
          <a:bodyPr wrap="square" rtlCol="0">
            <a:spAutoFit/>
          </a:bodyPr>
          <a:lstStyle/>
          <a:p>
            <a:r>
              <a:rPr lang="it-IT" sz="2400" dirty="0">
                <a:latin typeface="Helvetica" pitchFamily="2" charset="0"/>
                <a:cs typeface="Andalus" panose="02020603050405020304" pitchFamily="18" charset="-78"/>
              </a:rPr>
              <a:t>Può decadere in tantissimi modi....oggi ci concentreremo solo due di essi:</a:t>
            </a:r>
          </a:p>
        </p:txBody>
      </p:sp>
    </p:spTree>
    <p:extLst>
      <p:ext uri="{BB962C8B-B14F-4D97-AF65-F5344CB8AC3E}">
        <p14:creationId xmlns:p14="http://schemas.microsoft.com/office/powerpoint/2010/main" val="333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501638" y="270989"/>
            <a:ext cx="8315866" cy="707886"/>
          </a:xfrm>
          <a:prstGeom prst="rect">
            <a:avLst/>
          </a:prstGeom>
          <a:noFill/>
        </p:spPr>
        <p:txBody>
          <a:bodyPr wrap="none" rtlCol="0">
            <a:spAutoFit/>
          </a:bodyPr>
          <a:lstStyle/>
          <a:p>
            <a:r>
              <a:rPr lang="it-IT" sz="4000" dirty="0">
                <a:solidFill>
                  <a:srgbClr val="554B81"/>
                </a:solidFill>
                <a:latin typeface="Helvetica" pitchFamily="2" charset="0"/>
              </a:rPr>
              <a:t>I bosoni </a:t>
            </a:r>
            <a:r>
              <a:rPr lang="it-IT" sz="4000" dirty="0" err="1">
                <a:solidFill>
                  <a:srgbClr val="554B81"/>
                </a:solidFill>
                <a:latin typeface="Helvetica" pitchFamily="2" charset="0"/>
              </a:rPr>
              <a:t>W</a:t>
            </a:r>
            <a:r>
              <a:rPr lang="it-IT" sz="4000" baseline="30000" dirty="0">
                <a:solidFill>
                  <a:srgbClr val="554B81"/>
                </a:solidFill>
                <a:latin typeface="Helvetica" pitchFamily="2" charset="0"/>
              </a:rPr>
              <a:t>+ </a:t>
            </a:r>
            <a:r>
              <a:rPr lang="it-IT" sz="4000" dirty="0">
                <a:solidFill>
                  <a:srgbClr val="554B81"/>
                </a:solidFill>
                <a:latin typeface="Helvetica" pitchFamily="2" charset="0"/>
              </a:rPr>
              <a:t>e </a:t>
            </a:r>
            <a:r>
              <a:rPr lang="it-IT" sz="4000" dirty="0" err="1">
                <a:solidFill>
                  <a:srgbClr val="554B81"/>
                </a:solidFill>
                <a:latin typeface="Helvetica" pitchFamily="2" charset="0"/>
              </a:rPr>
              <a:t>W</a:t>
            </a:r>
            <a:r>
              <a:rPr lang="it-IT" sz="4000" baseline="30000" dirty="0">
                <a:solidFill>
                  <a:srgbClr val="554B81"/>
                </a:solidFill>
                <a:latin typeface="Helvetica" pitchFamily="2" charset="0"/>
              </a:rPr>
              <a:t>- </a:t>
            </a:r>
            <a:r>
              <a:rPr lang="it-IT" sz="4000" dirty="0">
                <a:solidFill>
                  <a:srgbClr val="554B81"/>
                </a:solidFill>
                <a:latin typeface="Helvetica" pitchFamily="2" charset="0"/>
              </a:rPr>
              <a:t> come decadono?</a:t>
            </a:r>
          </a:p>
        </p:txBody>
      </p:sp>
      <p:sp>
        <p:nvSpPr>
          <p:cNvPr id="19" name="TextBox 8">
            <a:extLst>
              <a:ext uri="{FF2B5EF4-FFF2-40B4-BE49-F238E27FC236}">
                <a16:creationId xmlns:a16="http://schemas.microsoft.com/office/drawing/2014/main" id="{9272096A-F2BE-9C4A-8B10-9DCB61C629F2}"/>
              </a:ext>
            </a:extLst>
          </p:cNvPr>
          <p:cNvSpPr txBox="1"/>
          <p:nvPr/>
        </p:nvSpPr>
        <p:spPr>
          <a:xfrm>
            <a:off x="501638" y="1259050"/>
            <a:ext cx="10995418" cy="830997"/>
          </a:xfrm>
          <a:prstGeom prst="rect">
            <a:avLst/>
          </a:prstGeom>
          <a:noFill/>
        </p:spPr>
        <p:txBody>
          <a:bodyPr wrap="square" rtlCol="0">
            <a:spAutoFit/>
          </a:bodyPr>
          <a:lstStyle/>
          <a:p>
            <a:r>
              <a:rPr lang="it-IT" sz="2400" dirty="0">
                <a:latin typeface="Helvetica" pitchFamily="2" charset="0"/>
                <a:cs typeface="Andalus" panose="02020603050405020304" pitchFamily="18" charset="-78"/>
              </a:rPr>
              <a:t>I bosoni W</a:t>
            </a:r>
            <a:r>
              <a:rPr lang="it-IT" sz="2400" baseline="30000" dirty="0">
                <a:latin typeface="Helvetica" pitchFamily="2" charset="0"/>
                <a:cs typeface="Andalus" panose="02020603050405020304" pitchFamily="18" charset="-78"/>
              </a:rPr>
              <a:t>+/-</a:t>
            </a:r>
            <a:r>
              <a:rPr lang="it-IT" sz="2400" dirty="0">
                <a:latin typeface="Helvetica" pitchFamily="2" charset="0"/>
                <a:cs typeface="Andalus" panose="02020603050405020304" pitchFamily="18" charset="-78"/>
              </a:rPr>
              <a:t> hanno </a:t>
            </a:r>
            <a:r>
              <a:rPr lang="it-IT" sz="2400" dirty="0">
                <a:solidFill>
                  <a:srgbClr val="554B81"/>
                </a:solidFill>
                <a:latin typeface="Helvetica" pitchFamily="2" charset="0"/>
                <a:cs typeface="Andalus" panose="02020603050405020304" pitchFamily="18" charset="-78"/>
              </a:rPr>
              <a:t>carica elettrica +1 o -1 </a:t>
            </a:r>
            <a:r>
              <a:rPr lang="it-IT" sz="2400" dirty="0">
                <a:latin typeface="Helvetica" pitchFamily="2" charset="0"/>
                <a:cs typeface="Andalus" panose="02020603050405020304" pitchFamily="18" charset="-78"/>
                <a:sym typeface="Wingdings" panose="05000000000000000000" pitchFamily="2" charset="2"/>
              </a:rPr>
              <a:t> possono decadere in un </a:t>
            </a:r>
            <a:r>
              <a:rPr lang="it-IT" sz="2400" dirty="0">
                <a:solidFill>
                  <a:srgbClr val="554B81"/>
                </a:solidFill>
                <a:latin typeface="Helvetica" pitchFamily="2" charset="0"/>
                <a:cs typeface="Andalus" panose="02020603050405020304" pitchFamily="18" charset="-78"/>
                <a:sym typeface="Wingdings" panose="05000000000000000000" pitchFamily="2" charset="2"/>
              </a:rPr>
              <a:t>elettrone + neutrino </a:t>
            </a:r>
            <a:r>
              <a:rPr lang="it-IT" sz="2400" dirty="0">
                <a:latin typeface="Helvetica" pitchFamily="2" charset="0"/>
                <a:cs typeface="Andalus" panose="02020603050405020304" pitchFamily="18" charset="-78"/>
                <a:sym typeface="Wingdings" panose="05000000000000000000" pitchFamily="2" charset="2"/>
              </a:rPr>
              <a:t>o in un </a:t>
            </a:r>
            <a:r>
              <a:rPr lang="it-IT" sz="2400" dirty="0">
                <a:solidFill>
                  <a:srgbClr val="554B81"/>
                </a:solidFill>
                <a:latin typeface="Helvetica" pitchFamily="2" charset="0"/>
                <a:cs typeface="Andalus" panose="02020603050405020304" pitchFamily="18" charset="-78"/>
                <a:sym typeface="Wingdings" panose="05000000000000000000" pitchFamily="2" charset="2"/>
              </a:rPr>
              <a:t>muone + neutrino</a:t>
            </a:r>
            <a:endParaRPr lang="it-IT" sz="2400" dirty="0">
              <a:solidFill>
                <a:srgbClr val="554B81"/>
              </a:solidFill>
              <a:latin typeface="Helvetica" pitchFamily="2" charset="0"/>
              <a:cs typeface="Andalus" panose="02020603050405020304" pitchFamily="18" charset="-78"/>
            </a:endParaRPr>
          </a:p>
        </p:txBody>
      </p:sp>
      <p:pic>
        <p:nvPicPr>
          <p:cNvPr id="20" name="Picture 5">
            <a:extLst>
              <a:ext uri="{FF2B5EF4-FFF2-40B4-BE49-F238E27FC236}">
                <a16:creationId xmlns:a16="http://schemas.microsoft.com/office/drawing/2014/main" id="{A6B65906-0D40-F943-83DC-C82F46B3A8D1}"/>
              </a:ext>
            </a:extLst>
          </p:cNvPr>
          <p:cNvPicPr>
            <a:picLocks noChangeAspect="1"/>
          </p:cNvPicPr>
          <p:nvPr/>
        </p:nvPicPr>
        <p:blipFill rotWithShape="1">
          <a:blip r:embed="rId3">
            <a:extLst>
              <a:ext uri="{28A0092B-C50C-407E-A947-70E740481C1C}">
                <a14:useLocalDpi xmlns:a14="http://schemas.microsoft.com/office/drawing/2010/main" val="0"/>
              </a:ext>
            </a:extLst>
          </a:blip>
          <a:srcRect r="55822"/>
          <a:stretch/>
        </p:blipFill>
        <p:spPr>
          <a:xfrm>
            <a:off x="343162" y="2721999"/>
            <a:ext cx="3446785" cy="2876951"/>
          </a:xfrm>
          <a:prstGeom prst="rect">
            <a:avLst/>
          </a:prstGeom>
        </p:spPr>
      </p:pic>
      <p:sp>
        <p:nvSpPr>
          <p:cNvPr id="21" name="TextBox 9">
            <a:extLst>
              <a:ext uri="{FF2B5EF4-FFF2-40B4-BE49-F238E27FC236}">
                <a16:creationId xmlns:a16="http://schemas.microsoft.com/office/drawing/2014/main" id="{45D4B224-6D3B-D04B-B034-223AE48450C8}"/>
              </a:ext>
            </a:extLst>
          </p:cNvPr>
          <p:cNvSpPr txBox="1"/>
          <p:nvPr/>
        </p:nvSpPr>
        <p:spPr>
          <a:xfrm>
            <a:off x="7128610" y="2736893"/>
            <a:ext cx="4239965" cy="1200329"/>
          </a:xfrm>
          <a:prstGeom prst="rect">
            <a:avLst/>
          </a:prstGeom>
          <a:noFill/>
        </p:spPr>
        <p:txBody>
          <a:bodyPr wrap="square" rtlCol="0">
            <a:spAutoFit/>
          </a:bodyPr>
          <a:lstStyle/>
          <a:p>
            <a:r>
              <a:rPr lang="it-IT" sz="2400" dirty="0">
                <a:latin typeface="Helvetica" pitchFamily="2" charset="0"/>
                <a:cs typeface="Andalus" panose="02020603050405020304" pitchFamily="18" charset="-78"/>
              </a:rPr>
              <a:t>Nell’analisi quindi avremo:</a:t>
            </a:r>
          </a:p>
          <a:p>
            <a:pPr marL="285750" indent="-285750">
              <a:buClr>
                <a:srgbClr val="040404"/>
              </a:buClr>
              <a:buFont typeface="Arial" panose="020B0604020202020204" pitchFamily="34" charset="0"/>
              <a:buChar char="•"/>
            </a:pPr>
            <a:r>
              <a:rPr lang="it-IT" sz="2400" dirty="0">
                <a:solidFill>
                  <a:schemeClr val="accent6"/>
                </a:solidFill>
                <a:latin typeface="Helvetica" pitchFamily="2" charset="0"/>
                <a:cs typeface="Andalus" panose="02020603050405020304" pitchFamily="18" charset="-78"/>
              </a:rPr>
              <a:t>Elettrone</a:t>
            </a:r>
            <a:r>
              <a:rPr lang="it-IT" sz="2400" dirty="0">
                <a:latin typeface="Helvetica" pitchFamily="2" charset="0"/>
                <a:cs typeface="Andalus" panose="02020603050405020304" pitchFamily="18" charset="-78"/>
              </a:rPr>
              <a:t> + </a:t>
            </a:r>
            <a:r>
              <a:rPr lang="it-IT" sz="2400" dirty="0" err="1">
                <a:solidFill>
                  <a:schemeClr val="accent3"/>
                </a:solidFill>
                <a:latin typeface="Helvetica" pitchFamily="2" charset="0"/>
                <a:cs typeface="Andalus" panose="02020603050405020304" pitchFamily="18" charset="-78"/>
              </a:rPr>
              <a:t>missing</a:t>
            </a:r>
            <a:r>
              <a:rPr lang="it-IT" sz="2400" dirty="0">
                <a:solidFill>
                  <a:schemeClr val="accent3"/>
                </a:solidFill>
                <a:latin typeface="Helvetica" pitchFamily="2" charset="0"/>
                <a:cs typeface="Andalus" panose="02020603050405020304" pitchFamily="18" charset="-78"/>
              </a:rPr>
              <a:t> </a:t>
            </a:r>
            <a:r>
              <a:rPr lang="it-IT" sz="2400" dirty="0" err="1">
                <a:solidFill>
                  <a:schemeClr val="accent3"/>
                </a:solidFill>
                <a:latin typeface="Helvetica" pitchFamily="2" charset="0"/>
                <a:cs typeface="Andalus" panose="02020603050405020304" pitchFamily="18" charset="-78"/>
              </a:rPr>
              <a:t>energy</a:t>
            </a:r>
            <a:endParaRPr lang="it-IT" sz="2400" dirty="0">
              <a:solidFill>
                <a:schemeClr val="accent3"/>
              </a:solidFill>
              <a:latin typeface="Helvetica" pitchFamily="2" charset="0"/>
              <a:cs typeface="Andalus" panose="02020603050405020304" pitchFamily="18" charset="-78"/>
            </a:endParaRPr>
          </a:p>
          <a:p>
            <a:pPr marL="285750" indent="-285750">
              <a:buClr>
                <a:srgbClr val="040404"/>
              </a:buClr>
              <a:buFont typeface="Arial" panose="020B0604020202020204" pitchFamily="34" charset="0"/>
              <a:buChar char="•"/>
            </a:pPr>
            <a:r>
              <a:rPr lang="it-IT" sz="2400" dirty="0">
                <a:solidFill>
                  <a:schemeClr val="accent6"/>
                </a:solidFill>
                <a:latin typeface="Helvetica" pitchFamily="2" charset="0"/>
                <a:cs typeface="Andalus" panose="02020603050405020304" pitchFamily="18" charset="-78"/>
              </a:rPr>
              <a:t>Muone</a:t>
            </a:r>
            <a:r>
              <a:rPr lang="it-IT" sz="2400" dirty="0">
                <a:latin typeface="Helvetica" pitchFamily="2" charset="0"/>
                <a:cs typeface="Andalus" panose="02020603050405020304" pitchFamily="18" charset="-78"/>
              </a:rPr>
              <a:t> + </a:t>
            </a:r>
            <a:r>
              <a:rPr lang="it-IT" sz="2400" dirty="0" err="1">
                <a:solidFill>
                  <a:schemeClr val="accent3"/>
                </a:solidFill>
                <a:latin typeface="Helvetica" pitchFamily="2" charset="0"/>
                <a:cs typeface="Andalus" panose="02020603050405020304" pitchFamily="18" charset="-78"/>
              </a:rPr>
              <a:t>missing</a:t>
            </a:r>
            <a:r>
              <a:rPr lang="it-IT" sz="2400" dirty="0">
                <a:solidFill>
                  <a:schemeClr val="accent3"/>
                </a:solidFill>
                <a:latin typeface="Helvetica" pitchFamily="2" charset="0"/>
                <a:cs typeface="Andalus" panose="02020603050405020304" pitchFamily="18" charset="-78"/>
              </a:rPr>
              <a:t> </a:t>
            </a:r>
            <a:r>
              <a:rPr lang="it-IT" sz="2400" dirty="0" err="1">
                <a:solidFill>
                  <a:schemeClr val="accent3"/>
                </a:solidFill>
                <a:latin typeface="Helvetica" pitchFamily="2" charset="0"/>
                <a:cs typeface="Andalus" panose="02020603050405020304" pitchFamily="18" charset="-78"/>
              </a:rPr>
              <a:t>energy</a:t>
            </a:r>
            <a:endParaRPr lang="it-IT" sz="2400" dirty="0">
              <a:solidFill>
                <a:schemeClr val="accent3"/>
              </a:solidFill>
              <a:latin typeface="Helvetica" pitchFamily="2" charset="0"/>
              <a:cs typeface="Andalus" panose="02020603050405020304" pitchFamily="18" charset="-78"/>
            </a:endParaRPr>
          </a:p>
        </p:txBody>
      </p:sp>
      <p:pic>
        <p:nvPicPr>
          <p:cNvPr id="22" name="Picture 5">
            <a:extLst>
              <a:ext uri="{FF2B5EF4-FFF2-40B4-BE49-F238E27FC236}">
                <a16:creationId xmlns:a16="http://schemas.microsoft.com/office/drawing/2014/main" id="{AC3DA523-9101-B448-85D1-AAA16BB2239F}"/>
              </a:ext>
            </a:extLst>
          </p:cNvPr>
          <p:cNvPicPr>
            <a:picLocks noChangeAspect="1"/>
          </p:cNvPicPr>
          <p:nvPr/>
        </p:nvPicPr>
        <p:blipFill rotWithShape="1">
          <a:blip r:embed="rId3">
            <a:extLst>
              <a:ext uri="{28A0092B-C50C-407E-A947-70E740481C1C}">
                <a14:useLocalDpi xmlns:a14="http://schemas.microsoft.com/office/drawing/2010/main" val="0"/>
              </a:ext>
            </a:extLst>
          </a:blip>
          <a:srcRect l="53970"/>
          <a:stretch/>
        </p:blipFill>
        <p:spPr>
          <a:xfrm>
            <a:off x="3537283" y="2651020"/>
            <a:ext cx="3591327" cy="2876951"/>
          </a:xfrm>
          <a:prstGeom prst="rect">
            <a:avLst/>
          </a:prstGeom>
        </p:spPr>
      </p:pic>
    </p:spTree>
    <p:extLst>
      <p:ext uri="{BB962C8B-B14F-4D97-AF65-F5344CB8AC3E}">
        <p14:creationId xmlns:p14="http://schemas.microsoft.com/office/powerpoint/2010/main" val="3451423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501638" y="270989"/>
            <a:ext cx="6364243" cy="707886"/>
          </a:xfrm>
          <a:prstGeom prst="rect">
            <a:avLst/>
          </a:prstGeom>
          <a:noFill/>
        </p:spPr>
        <p:txBody>
          <a:bodyPr wrap="none" rtlCol="0">
            <a:spAutoFit/>
          </a:bodyPr>
          <a:lstStyle/>
          <a:p>
            <a:r>
              <a:rPr lang="it-IT" sz="4000" dirty="0">
                <a:solidFill>
                  <a:srgbClr val="554B81"/>
                </a:solidFill>
                <a:latin typeface="Helvetica" pitchFamily="2" charset="0"/>
              </a:rPr>
              <a:t>Il bosone </a:t>
            </a:r>
            <a:r>
              <a:rPr lang="it-IT" sz="4000" dirty="0" err="1">
                <a:solidFill>
                  <a:srgbClr val="554B81"/>
                </a:solidFill>
                <a:latin typeface="Helvetica" pitchFamily="2" charset="0"/>
              </a:rPr>
              <a:t>Z</a:t>
            </a:r>
            <a:r>
              <a:rPr lang="it-IT" sz="4000" dirty="0">
                <a:solidFill>
                  <a:srgbClr val="554B81"/>
                </a:solidFill>
                <a:latin typeface="Helvetica" pitchFamily="2" charset="0"/>
              </a:rPr>
              <a:t> come decade?</a:t>
            </a:r>
          </a:p>
        </p:txBody>
      </p:sp>
      <p:pic>
        <p:nvPicPr>
          <p:cNvPr id="12" name="Picture 5">
            <a:extLst>
              <a:ext uri="{FF2B5EF4-FFF2-40B4-BE49-F238E27FC236}">
                <a16:creationId xmlns:a16="http://schemas.microsoft.com/office/drawing/2014/main" id="{851CBAC1-DB9E-AE4E-ACF7-B2B29883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225" y="2775817"/>
            <a:ext cx="3296110" cy="2876951"/>
          </a:xfrm>
          <a:prstGeom prst="rect">
            <a:avLst/>
          </a:prstGeom>
        </p:spPr>
      </p:pic>
      <p:sp>
        <p:nvSpPr>
          <p:cNvPr id="13" name="TextBox 7">
            <a:extLst>
              <a:ext uri="{FF2B5EF4-FFF2-40B4-BE49-F238E27FC236}">
                <a16:creationId xmlns:a16="http://schemas.microsoft.com/office/drawing/2014/main" id="{EB7AD364-D18D-CD4A-B513-E9F92A9AE98D}"/>
              </a:ext>
            </a:extLst>
          </p:cNvPr>
          <p:cNvSpPr txBox="1"/>
          <p:nvPr/>
        </p:nvSpPr>
        <p:spPr>
          <a:xfrm>
            <a:off x="501637" y="1297903"/>
            <a:ext cx="11000551" cy="830997"/>
          </a:xfrm>
          <a:prstGeom prst="rect">
            <a:avLst/>
          </a:prstGeom>
          <a:noFill/>
        </p:spPr>
        <p:txBody>
          <a:bodyPr wrap="square" rtlCol="0">
            <a:spAutoFit/>
          </a:bodyPr>
          <a:lstStyle/>
          <a:p>
            <a:r>
              <a:rPr lang="it-IT" sz="2400" dirty="0">
                <a:latin typeface="Helvetica" pitchFamily="2" charset="0"/>
                <a:cs typeface="Andalus" panose="02020603050405020304" pitchFamily="18" charset="-78"/>
              </a:rPr>
              <a:t>Il bosone Z ha </a:t>
            </a:r>
            <a:r>
              <a:rPr lang="it-IT" sz="2400" dirty="0">
                <a:solidFill>
                  <a:srgbClr val="554B81"/>
                </a:solidFill>
                <a:latin typeface="Helvetica" pitchFamily="2" charset="0"/>
                <a:cs typeface="Andalus" panose="02020603050405020304" pitchFamily="18" charset="-78"/>
              </a:rPr>
              <a:t>carica elettrica nulla </a:t>
            </a:r>
            <a:r>
              <a:rPr lang="it-IT" sz="2400" dirty="0">
                <a:latin typeface="Helvetica" pitchFamily="2" charset="0"/>
                <a:cs typeface="Andalus" panose="02020603050405020304" pitchFamily="18" charset="-78"/>
                <a:sym typeface="Wingdings" panose="05000000000000000000" pitchFamily="2" charset="2"/>
              </a:rPr>
              <a:t> può decadere in </a:t>
            </a:r>
            <a:r>
              <a:rPr lang="it-IT" sz="2400" dirty="0">
                <a:solidFill>
                  <a:srgbClr val="554B81"/>
                </a:solidFill>
                <a:latin typeface="Helvetica" pitchFamily="2" charset="0"/>
                <a:cs typeface="Andalus" panose="02020603050405020304" pitchFamily="18" charset="-78"/>
                <a:sym typeface="Wingdings" panose="05000000000000000000" pitchFamily="2" charset="2"/>
              </a:rPr>
              <a:t>coppie di leptoni</a:t>
            </a:r>
            <a:r>
              <a:rPr lang="it-IT" sz="2400" dirty="0">
                <a:solidFill>
                  <a:srgbClr val="00B050"/>
                </a:solidFill>
                <a:latin typeface="Helvetica" pitchFamily="2" charset="0"/>
                <a:cs typeface="Andalus" panose="02020603050405020304" pitchFamily="18" charset="-78"/>
                <a:sym typeface="Wingdings" panose="05000000000000000000" pitchFamily="2" charset="2"/>
              </a:rPr>
              <a:t> </a:t>
            </a:r>
            <a:r>
              <a:rPr lang="it-IT" sz="2400" dirty="0">
                <a:latin typeface="Helvetica" pitchFamily="2" charset="0"/>
                <a:cs typeface="Andalus" panose="02020603050405020304" pitchFamily="18" charset="-78"/>
                <a:sym typeface="Wingdings" panose="05000000000000000000" pitchFamily="2" charset="2"/>
              </a:rPr>
              <a:t>di carica opposta</a:t>
            </a:r>
            <a:endParaRPr lang="it-IT" sz="2400" dirty="0">
              <a:latin typeface="Helvetica" pitchFamily="2" charset="0"/>
              <a:cs typeface="Andalus" panose="02020603050405020304" pitchFamily="18" charset="-78"/>
            </a:endParaRPr>
          </a:p>
        </p:txBody>
      </p:sp>
      <p:sp>
        <p:nvSpPr>
          <p:cNvPr id="15" name="TextBox 8">
            <a:extLst>
              <a:ext uri="{FF2B5EF4-FFF2-40B4-BE49-F238E27FC236}">
                <a16:creationId xmlns:a16="http://schemas.microsoft.com/office/drawing/2014/main" id="{EE04DAC7-7845-A14E-B8CD-509850468702}"/>
              </a:ext>
            </a:extLst>
          </p:cNvPr>
          <p:cNvSpPr txBox="1"/>
          <p:nvPr/>
        </p:nvSpPr>
        <p:spPr>
          <a:xfrm>
            <a:off x="5124682" y="2775817"/>
            <a:ext cx="6530870" cy="1200329"/>
          </a:xfrm>
          <a:prstGeom prst="rect">
            <a:avLst/>
          </a:prstGeom>
          <a:noFill/>
        </p:spPr>
        <p:txBody>
          <a:bodyPr wrap="square" rtlCol="0">
            <a:spAutoFit/>
          </a:bodyPr>
          <a:lstStyle/>
          <a:p>
            <a:r>
              <a:rPr lang="it-IT" sz="2400" dirty="0">
                <a:latin typeface="Helvetica" pitchFamily="2" charset="0"/>
                <a:cs typeface="Andalus" panose="02020603050405020304" pitchFamily="18" charset="-78"/>
              </a:rPr>
              <a:t>Nell’analisi i due leptoni possono essere:</a:t>
            </a:r>
          </a:p>
          <a:p>
            <a:pPr marL="285750" indent="-285750">
              <a:buFont typeface="Arial" panose="020B0604020202020204" pitchFamily="34" charset="0"/>
              <a:buChar char="•"/>
            </a:pPr>
            <a:r>
              <a:rPr lang="it-IT" sz="2400" dirty="0">
                <a:latin typeface="Helvetica" pitchFamily="2" charset="0"/>
                <a:cs typeface="Andalus" panose="02020603050405020304" pitchFamily="18" charset="-78"/>
              </a:rPr>
              <a:t>Una coppia elettrone-positrone </a:t>
            </a:r>
            <a:r>
              <a:rPr lang="it-IT" sz="2400" dirty="0">
                <a:solidFill>
                  <a:schemeClr val="accent6"/>
                </a:solidFill>
                <a:latin typeface="Helvetica" pitchFamily="2" charset="0"/>
                <a:cs typeface="Andalus" panose="02020603050405020304" pitchFamily="18" charset="-78"/>
              </a:rPr>
              <a:t>e</a:t>
            </a:r>
            <a:r>
              <a:rPr lang="it-IT" sz="2400" baseline="30000" dirty="0">
                <a:solidFill>
                  <a:schemeClr val="accent6"/>
                </a:solidFill>
                <a:latin typeface="Helvetica" pitchFamily="2" charset="0"/>
                <a:cs typeface="Andalus" panose="02020603050405020304" pitchFamily="18" charset="-78"/>
              </a:rPr>
              <a:t>-</a:t>
            </a:r>
            <a:r>
              <a:rPr lang="it-IT" sz="2400" dirty="0">
                <a:solidFill>
                  <a:schemeClr val="accent6"/>
                </a:solidFill>
                <a:latin typeface="Helvetica" pitchFamily="2" charset="0"/>
                <a:cs typeface="Andalus" panose="02020603050405020304" pitchFamily="18" charset="-78"/>
              </a:rPr>
              <a:t>e</a:t>
            </a:r>
            <a:r>
              <a:rPr lang="it-IT" sz="2400" baseline="30000" dirty="0">
                <a:solidFill>
                  <a:schemeClr val="accent6"/>
                </a:solidFill>
                <a:latin typeface="Helvetica" pitchFamily="2" charset="0"/>
                <a:cs typeface="Andalus" panose="02020603050405020304" pitchFamily="18" charset="-78"/>
              </a:rPr>
              <a:t>+</a:t>
            </a:r>
          </a:p>
          <a:p>
            <a:pPr marL="285750" indent="-285750">
              <a:buFont typeface="Arial" panose="020B0604020202020204" pitchFamily="34" charset="0"/>
              <a:buChar char="•"/>
            </a:pPr>
            <a:r>
              <a:rPr lang="it-IT" sz="2400" dirty="0">
                <a:latin typeface="Helvetica" pitchFamily="2" charset="0"/>
                <a:cs typeface="Andalus" panose="02020603050405020304" pitchFamily="18" charset="-78"/>
              </a:rPr>
              <a:t>Una coppia muone-antimuone </a:t>
            </a:r>
            <a:r>
              <a:rPr lang="it-IT" sz="2400" dirty="0">
                <a:solidFill>
                  <a:schemeClr val="accent6"/>
                </a:solidFill>
                <a:latin typeface="Helvetica" pitchFamily="2" charset="0"/>
                <a:cs typeface="Andalus" panose="02020603050405020304" pitchFamily="18" charset="-78"/>
              </a:rPr>
              <a:t>m</a:t>
            </a:r>
            <a:r>
              <a:rPr lang="it-IT" sz="2400" baseline="30000" dirty="0">
                <a:solidFill>
                  <a:schemeClr val="accent6"/>
                </a:solidFill>
                <a:latin typeface="Helvetica" pitchFamily="2" charset="0"/>
                <a:cs typeface="Andalus" panose="02020603050405020304" pitchFamily="18" charset="-78"/>
              </a:rPr>
              <a:t>-</a:t>
            </a:r>
            <a:r>
              <a:rPr lang="it-IT" sz="2400" dirty="0">
                <a:solidFill>
                  <a:schemeClr val="accent6"/>
                </a:solidFill>
                <a:latin typeface="Helvetica" pitchFamily="2" charset="0"/>
                <a:cs typeface="Andalus" panose="02020603050405020304" pitchFamily="18" charset="-78"/>
              </a:rPr>
              <a:t>m</a:t>
            </a:r>
            <a:r>
              <a:rPr lang="it-IT" sz="2400" baseline="30000" dirty="0">
                <a:solidFill>
                  <a:schemeClr val="accent6"/>
                </a:solidFill>
                <a:latin typeface="Helvetica" pitchFamily="2" charset="0"/>
                <a:cs typeface="Andalus" panose="02020603050405020304" pitchFamily="18" charset="-78"/>
              </a:rPr>
              <a:t>+</a:t>
            </a:r>
          </a:p>
        </p:txBody>
      </p:sp>
    </p:spTree>
    <p:extLst>
      <p:ext uri="{BB962C8B-B14F-4D97-AF65-F5344CB8AC3E}">
        <p14:creationId xmlns:p14="http://schemas.microsoft.com/office/powerpoint/2010/main" val="2142637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B1E0B0-233B-1A45-BEA7-2E928708A21F}"/>
              </a:ext>
            </a:extLst>
          </p:cNvPr>
          <p:cNvSpPr txBox="1">
            <a:spLocks/>
          </p:cNvSpPr>
          <p:nvPr/>
        </p:nvSpPr>
        <p:spPr>
          <a:xfrm>
            <a:off x="422360" y="1190961"/>
            <a:ext cx="10820400" cy="1252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altLang="it-IT" dirty="0">
                <a:latin typeface="Helvetica" pitchFamily="2" charset="0"/>
                <a:ea typeface="ＭＳ Ｐゴシック" panose="020B0600070205080204" pitchFamily="34" charset="-128"/>
              </a:rPr>
              <a:t>La </a:t>
            </a:r>
            <a:r>
              <a:rPr lang="it-IT" altLang="it-IT" dirty="0">
                <a:solidFill>
                  <a:srgbClr val="554B81"/>
                </a:solidFill>
                <a:latin typeface="Helvetica" pitchFamily="2" charset="0"/>
                <a:ea typeface="ＭＳ Ｐゴシック" panose="020B0600070205080204" pitchFamily="34" charset="-128"/>
              </a:rPr>
              <a:t>particella iniziale </a:t>
            </a:r>
            <a:r>
              <a:rPr lang="it-IT" altLang="it-IT" dirty="0">
                <a:latin typeface="Helvetica" pitchFamily="2" charset="0"/>
                <a:ea typeface="ＭＳ Ｐゴシック" panose="020B0600070205080204" pitchFamily="34" charset="-128"/>
              </a:rPr>
              <a:t>decade in due </a:t>
            </a:r>
            <a:r>
              <a:rPr lang="it-IT" altLang="it-IT" dirty="0">
                <a:solidFill>
                  <a:schemeClr val="accent1"/>
                </a:solidFill>
                <a:latin typeface="Helvetica" pitchFamily="2" charset="0"/>
                <a:ea typeface="ＭＳ Ｐゴシック" panose="020B0600070205080204" pitchFamily="34" charset="-128"/>
              </a:rPr>
              <a:t>particelle figlie</a:t>
            </a:r>
            <a:r>
              <a:rPr lang="it-IT" altLang="it-IT" dirty="0">
                <a:latin typeface="Helvetica" pitchFamily="2" charset="0"/>
                <a:ea typeface="ＭＳ Ｐゴシック" panose="020B0600070205080204" pitchFamily="34" charset="-128"/>
              </a:rPr>
              <a:t>. </a:t>
            </a:r>
          </a:p>
          <a:p>
            <a:pPr marL="0" indent="0">
              <a:buFont typeface="Arial" panose="020B0604020202020204" pitchFamily="34" charset="0"/>
              <a:buNone/>
            </a:pPr>
            <a:endParaRPr lang="it-IT" altLang="it-IT" dirty="0">
              <a:latin typeface="Helvetica" pitchFamily="2" charset="0"/>
              <a:ea typeface="ＭＳ Ｐゴシック" panose="020B0600070205080204" pitchFamily="34" charset="-128"/>
            </a:endParaRPr>
          </a:p>
        </p:txBody>
      </p:sp>
      <p:cxnSp>
        <p:nvCxnSpPr>
          <p:cNvPr id="16" name="Connettore 2 15">
            <a:extLst>
              <a:ext uri="{FF2B5EF4-FFF2-40B4-BE49-F238E27FC236}">
                <a16:creationId xmlns:a16="http://schemas.microsoft.com/office/drawing/2014/main" id="{4F77443B-A9B7-0043-BC59-C56C5C32902A}"/>
              </a:ext>
            </a:extLst>
          </p:cNvPr>
          <p:cNvCxnSpPr>
            <a:cxnSpLocks noChangeShapeType="1"/>
          </p:cNvCxnSpPr>
          <p:nvPr/>
        </p:nvCxnSpPr>
        <p:spPr bwMode="auto">
          <a:xfrm>
            <a:off x="4716463" y="2349500"/>
            <a:ext cx="215900"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18" name="CasellaDiTesto 26">
            <a:extLst>
              <a:ext uri="{FF2B5EF4-FFF2-40B4-BE49-F238E27FC236}">
                <a16:creationId xmlns:a16="http://schemas.microsoft.com/office/drawing/2014/main" id="{5A2A4004-7A15-BB48-9B90-840B6041596B}"/>
              </a:ext>
            </a:extLst>
          </p:cNvPr>
          <p:cNvSpPr txBox="1">
            <a:spLocks noChangeArrowheads="1"/>
          </p:cNvSpPr>
          <p:nvPr/>
        </p:nvSpPr>
        <p:spPr bwMode="auto">
          <a:xfrm>
            <a:off x="422360" y="3795713"/>
            <a:ext cx="124153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3478"/>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3478"/>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85C714"/>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800" dirty="0">
                <a:solidFill>
                  <a:schemeClr val="tx1"/>
                </a:solidFill>
                <a:latin typeface="Helvetica" pitchFamily="2" charset="0"/>
              </a:rPr>
              <a:t>Risaliamo alla massa della particella iniziale come alle basse energie usando:</a:t>
            </a:r>
          </a:p>
          <a:p>
            <a:pPr eaLnBrk="1" hangingPunct="1">
              <a:spcBef>
                <a:spcPct val="0"/>
              </a:spcBef>
              <a:buFontTx/>
              <a:buNone/>
            </a:pPr>
            <a:endParaRPr lang="it-IT" altLang="it-IT" sz="2800" dirty="0">
              <a:solidFill>
                <a:schemeClr val="tx1"/>
              </a:solidFill>
              <a:latin typeface="Helvetica" pitchFamily="2" charset="0"/>
            </a:endParaRPr>
          </a:p>
        </p:txBody>
      </p:sp>
      <p:sp>
        <p:nvSpPr>
          <p:cNvPr id="20" name="CasellaDiTesto 28">
            <a:extLst>
              <a:ext uri="{FF2B5EF4-FFF2-40B4-BE49-F238E27FC236}">
                <a16:creationId xmlns:a16="http://schemas.microsoft.com/office/drawing/2014/main" id="{A893EEBD-3BAA-0B4D-8BEA-0E55F1399AB9}"/>
              </a:ext>
            </a:extLst>
          </p:cNvPr>
          <p:cNvSpPr txBox="1">
            <a:spLocks noChangeArrowheads="1"/>
          </p:cNvSpPr>
          <p:nvPr/>
        </p:nvSpPr>
        <p:spPr bwMode="auto">
          <a:xfrm>
            <a:off x="422360" y="4746075"/>
            <a:ext cx="917274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rgbClr val="003478"/>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3478"/>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85C714"/>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it-IT" sz="2800" dirty="0">
                <a:solidFill>
                  <a:schemeClr val="tx1"/>
                </a:solidFill>
                <a:latin typeface="Helvetica" pitchFamily="2" charset="0"/>
              </a:rPr>
              <a:t>Conservazione energia </a:t>
            </a:r>
          </a:p>
          <a:p>
            <a:pPr eaLnBrk="1" hangingPunct="1">
              <a:spcBef>
                <a:spcPct val="0"/>
              </a:spcBef>
            </a:pPr>
            <a:r>
              <a:rPr lang="it-IT" altLang="it-IT" sz="2800" dirty="0">
                <a:solidFill>
                  <a:schemeClr val="tx1"/>
                </a:solidFill>
                <a:latin typeface="Helvetica" pitchFamily="2" charset="0"/>
              </a:rPr>
              <a:t>Conservazione quantità di moto</a:t>
            </a:r>
          </a:p>
          <a:p>
            <a:pPr eaLnBrk="1" hangingPunct="1">
              <a:spcBef>
                <a:spcPct val="0"/>
              </a:spcBef>
            </a:pPr>
            <a:endParaRPr lang="it-IT" altLang="it-IT" sz="2800" dirty="0">
              <a:solidFill>
                <a:schemeClr val="tx1"/>
              </a:solidFill>
              <a:latin typeface="Helvetica" pitchFamily="2" charset="0"/>
            </a:endParaRPr>
          </a:p>
          <a:p>
            <a:pPr marL="0" indent="0" eaLnBrk="1" hangingPunct="1">
              <a:spcBef>
                <a:spcPct val="0"/>
              </a:spcBef>
              <a:buNone/>
            </a:pPr>
            <a:r>
              <a:rPr lang="it-IT" altLang="it-IT" sz="2800" dirty="0">
                <a:solidFill>
                  <a:schemeClr val="tx1"/>
                </a:solidFill>
                <a:latin typeface="Helvetica" pitchFamily="2" charset="0"/>
              </a:rPr>
              <a:t>Nei decadimenti si conserva anche la carica elettrica </a:t>
            </a:r>
          </a:p>
        </p:txBody>
      </p:sp>
      <mc:AlternateContent xmlns:mc="http://schemas.openxmlformats.org/markup-compatibility/2006" xmlns:a14="http://schemas.microsoft.com/office/drawing/2010/main">
        <mc:Choice Requires="a14">
          <p:sp>
            <p:nvSpPr>
              <p:cNvPr id="21" name="CasellaDiTesto 30">
                <a:extLst>
                  <a:ext uri="{FF2B5EF4-FFF2-40B4-BE49-F238E27FC236}">
                    <a16:creationId xmlns:a16="http://schemas.microsoft.com/office/drawing/2014/main" id="{C1117894-2C69-194C-9727-03CA39261018}"/>
                  </a:ext>
                </a:extLst>
              </p:cNvPr>
              <p:cNvSpPr txBox="1">
                <a:spLocks noChangeArrowheads="1"/>
              </p:cNvSpPr>
              <p:nvPr/>
            </p:nvSpPr>
            <p:spPr bwMode="auto">
              <a:xfrm>
                <a:off x="4784843" y="4693139"/>
                <a:ext cx="2287100"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003478"/>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3478"/>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85C714"/>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it-IT" altLang="it-IT" sz="2800" i="1" smtClean="0">
                              <a:solidFill>
                                <a:schemeClr val="tx1"/>
                              </a:solidFill>
                              <a:latin typeface="Cambria Math" panose="02040503050406030204" pitchFamily="18" charset="0"/>
                            </a:rPr>
                          </m:ctrlPr>
                        </m:sSubPr>
                        <m:e>
                          <m:r>
                            <a:rPr lang="it-IT" altLang="it-IT" sz="2800" b="0" i="1" smtClean="0">
                              <a:solidFill>
                                <a:schemeClr val="tx1"/>
                              </a:solidFill>
                              <a:latin typeface="Cambria Math" panose="02040503050406030204" pitchFamily="18" charset="0"/>
                            </a:rPr>
                            <m:t>𝐸</m:t>
                          </m:r>
                        </m:e>
                        <m:sub>
                          <m:r>
                            <a:rPr lang="it-IT" altLang="it-IT" sz="2800" b="0" i="1" smtClean="0">
                              <a:solidFill>
                                <a:schemeClr val="tx1"/>
                              </a:solidFill>
                              <a:latin typeface="Cambria Math" panose="02040503050406030204" pitchFamily="18" charset="0"/>
                            </a:rPr>
                            <m:t>0</m:t>
                          </m:r>
                        </m:sub>
                      </m:sSub>
                      <m:r>
                        <a:rPr lang="it-IT" altLang="it-IT" sz="2800" b="0" i="1" smtClean="0">
                          <a:solidFill>
                            <a:schemeClr val="tx1"/>
                          </a:solidFill>
                          <a:latin typeface="Cambria Math" panose="02040503050406030204" pitchFamily="18" charset="0"/>
                        </a:rPr>
                        <m:t>=</m:t>
                      </m:r>
                      <m:sSub>
                        <m:sSubPr>
                          <m:ctrlPr>
                            <a:rPr lang="it-IT" altLang="it-IT" sz="2800" b="0" i="1" smtClean="0">
                              <a:solidFill>
                                <a:schemeClr val="tx1"/>
                              </a:solidFill>
                              <a:latin typeface="Cambria Math" panose="02040503050406030204" pitchFamily="18" charset="0"/>
                            </a:rPr>
                          </m:ctrlPr>
                        </m:sSubPr>
                        <m:e>
                          <m:r>
                            <a:rPr lang="it-IT" altLang="it-IT" sz="2800" b="0" i="1" smtClean="0">
                              <a:solidFill>
                                <a:schemeClr val="tx1"/>
                              </a:solidFill>
                              <a:latin typeface="Cambria Math" panose="02040503050406030204" pitchFamily="18" charset="0"/>
                            </a:rPr>
                            <m:t>𝐸</m:t>
                          </m:r>
                        </m:e>
                        <m:sub>
                          <m:r>
                            <a:rPr lang="it-IT" altLang="it-IT" sz="2800" b="0" i="1" smtClean="0">
                              <a:solidFill>
                                <a:schemeClr val="tx1"/>
                              </a:solidFill>
                              <a:latin typeface="Cambria Math" panose="02040503050406030204" pitchFamily="18" charset="0"/>
                            </a:rPr>
                            <m:t>1</m:t>
                          </m:r>
                        </m:sub>
                      </m:sSub>
                      <m:r>
                        <a:rPr lang="it-IT" altLang="it-IT" sz="2800" b="0" i="1" smtClean="0">
                          <a:solidFill>
                            <a:schemeClr val="tx1"/>
                          </a:solidFill>
                          <a:latin typeface="Cambria Math" panose="02040503050406030204" pitchFamily="18" charset="0"/>
                        </a:rPr>
                        <m:t>+</m:t>
                      </m:r>
                      <m:sSub>
                        <m:sSubPr>
                          <m:ctrlPr>
                            <a:rPr lang="it-IT" altLang="it-IT" sz="2800" b="0" i="1" smtClean="0">
                              <a:solidFill>
                                <a:schemeClr val="tx1"/>
                              </a:solidFill>
                              <a:latin typeface="Cambria Math" panose="02040503050406030204" pitchFamily="18" charset="0"/>
                            </a:rPr>
                          </m:ctrlPr>
                        </m:sSubPr>
                        <m:e>
                          <m:r>
                            <a:rPr lang="it-IT" altLang="it-IT" sz="2800" b="0" i="1" smtClean="0">
                              <a:solidFill>
                                <a:schemeClr val="tx1"/>
                              </a:solidFill>
                              <a:latin typeface="Cambria Math" panose="02040503050406030204" pitchFamily="18" charset="0"/>
                            </a:rPr>
                            <m:t>𝐸</m:t>
                          </m:r>
                        </m:e>
                        <m:sub>
                          <m:r>
                            <a:rPr lang="it-IT" altLang="it-IT" sz="2800" b="0" i="1" smtClean="0">
                              <a:solidFill>
                                <a:schemeClr val="tx1"/>
                              </a:solidFill>
                              <a:latin typeface="Cambria Math" panose="02040503050406030204" pitchFamily="18" charset="0"/>
                            </a:rPr>
                            <m:t>2</m:t>
                          </m:r>
                        </m:sub>
                      </m:sSub>
                    </m:oMath>
                  </m:oMathPara>
                </a14:m>
                <a:endParaRPr lang="it-IT" altLang="it-IT" sz="2800" dirty="0">
                  <a:solidFill>
                    <a:schemeClr val="tx1"/>
                  </a:solidFill>
                </a:endParaRPr>
              </a:p>
            </p:txBody>
          </p:sp>
        </mc:Choice>
        <mc:Fallback xmlns="">
          <p:sp>
            <p:nvSpPr>
              <p:cNvPr id="21" name="CasellaDiTesto 30">
                <a:extLst>
                  <a:ext uri="{FF2B5EF4-FFF2-40B4-BE49-F238E27FC236}">
                    <a16:creationId xmlns:a16="http://schemas.microsoft.com/office/drawing/2014/main" id="{C1117894-2C69-194C-9727-03CA39261018}"/>
                  </a:ext>
                </a:extLst>
              </p:cNvPr>
              <p:cNvSpPr txBox="1">
                <a:spLocks noRot="1" noChangeAspect="1" noMove="1" noResize="1" noEditPoints="1" noAdjustHandles="1" noChangeArrowheads="1" noChangeShapeType="1" noTextEdit="1"/>
              </p:cNvSpPr>
              <p:nvPr/>
            </p:nvSpPr>
            <p:spPr bwMode="auto">
              <a:xfrm>
                <a:off x="4784843" y="4693139"/>
                <a:ext cx="2287100" cy="523220"/>
              </a:xfrm>
              <a:prstGeom prst="rect">
                <a:avLst/>
              </a:prstGeom>
              <a:blipFill>
                <a:blip r:embed="rId3"/>
                <a:stretch>
                  <a:fillRect b="-47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p:sp>
        <p:nvSpPr>
          <p:cNvPr id="23" name="CasellaDiTesto 22">
            <a:extLst>
              <a:ext uri="{FF2B5EF4-FFF2-40B4-BE49-F238E27FC236}">
                <a16:creationId xmlns:a16="http://schemas.microsoft.com/office/drawing/2014/main" id="{253D5BAA-A64F-AA43-A75A-4598BF77FF4B}"/>
              </a:ext>
            </a:extLst>
          </p:cNvPr>
          <p:cNvSpPr txBox="1"/>
          <p:nvPr/>
        </p:nvSpPr>
        <p:spPr>
          <a:xfrm>
            <a:off x="422360" y="270989"/>
            <a:ext cx="7629012" cy="707886"/>
          </a:xfrm>
          <a:prstGeom prst="rect">
            <a:avLst/>
          </a:prstGeom>
          <a:noFill/>
        </p:spPr>
        <p:txBody>
          <a:bodyPr wrap="none" rtlCol="0">
            <a:spAutoFit/>
          </a:bodyPr>
          <a:lstStyle/>
          <a:p>
            <a:r>
              <a:rPr lang="it-IT" sz="4000" dirty="0">
                <a:solidFill>
                  <a:srgbClr val="554B81"/>
                </a:solidFill>
                <a:latin typeface="Helvetica" pitchFamily="2" charset="0"/>
              </a:rPr>
              <a:t>Che cosa è la massa invariante?</a:t>
            </a:r>
          </a:p>
        </p:txBody>
      </p:sp>
      <mc:AlternateContent xmlns:mc="http://schemas.openxmlformats.org/markup-compatibility/2006" xmlns:a14="http://schemas.microsoft.com/office/drawing/2010/main">
        <mc:Choice Requires="a14">
          <p:sp>
            <p:nvSpPr>
              <p:cNvPr id="24" name="CasellaDiTesto 30">
                <a:extLst>
                  <a:ext uri="{FF2B5EF4-FFF2-40B4-BE49-F238E27FC236}">
                    <a16:creationId xmlns:a16="http://schemas.microsoft.com/office/drawing/2014/main" id="{33EC0D21-17EA-7E48-8E05-78C1EEA31FA4}"/>
                  </a:ext>
                </a:extLst>
              </p:cNvPr>
              <p:cNvSpPr txBox="1">
                <a:spLocks noChangeArrowheads="1"/>
              </p:cNvSpPr>
              <p:nvPr/>
            </p:nvSpPr>
            <p:spPr bwMode="auto">
              <a:xfrm>
                <a:off x="6288756" y="5141313"/>
                <a:ext cx="2238626"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003478"/>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3478"/>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85C714"/>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it-IT" altLang="it-IT" sz="2800" i="1" smtClean="0">
                              <a:solidFill>
                                <a:schemeClr val="tx1"/>
                              </a:solidFill>
                              <a:latin typeface="Cambria Math" panose="02040503050406030204" pitchFamily="18" charset="0"/>
                            </a:rPr>
                          </m:ctrlPr>
                        </m:sSubPr>
                        <m:e>
                          <m:acc>
                            <m:accPr>
                              <m:chr m:val="⃗"/>
                              <m:ctrlPr>
                                <a:rPr lang="it-IT" altLang="it-IT" sz="2800" i="1" smtClean="0">
                                  <a:solidFill>
                                    <a:schemeClr val="tx1"/>
                                  </a:solidFill>
                                  <a:latin typeface="Cambria Math" panose="02040503050406030204" pitchFamily="18" charset="0"/>
                                </a:rPr>
                              </m:ctrlPr>
                            </m:accPr>
                            <m:e>
                              <m:r>
                                <a:rPr lang="it-IT" altLang="it-IT" sz="2800" b="0" i="1" smtClean="0">
                                  <a:solidFill>
                                    <a:schemeClr val="tx1"/>
                                  </a:solidFill>
                                  <a:latin typeface="Cambria Math" panose="02040503050406030204" pitchFamily="18" charset="0"/>
                                </a:rPr>
                                <m:t>𝑝</m:t>
                              </m:r>
                            </m:e>
                          </m:acc>
                        </m:e>
                        <m:sub>
                          <m:r>
                            <a:rPr lang="it-IT" altLang="it-IT" sz="2800" b="0" i="1" smtClean="0">
                              <a:solidFill>
                                <a:schemeClr val="tx1"/>
                              </a:solidFill>
                              <a:latin typeface="Cambria Math" panose="02040503050406030204" pitchFamily="18" charset="0"/>
                            </a:rPr>
                            <m:t>0</m:t>
                          </m:r>
                        </m:sub>
                      </m:sSub>
                      <m:r>
                        <a:rPr lang="it-IT" altLang="it-IT" sz="2800" b="0" i="1" smtClean="0">
                          <a:solidFill>
                            <a:schemeClr val="tx1"/>
                          </a:solidFill>
                          <a:latin typeface="Cambria Math" panose="02040503050406030204" pitchFamily="18" charset="0"/>
                        </a:rPr>
                        <m:t>=</m:t>
                      </m:r>
                      <m:sSub>
                        <m:sSubPr>
                          <m:ctrlPr>
                            <a:rPr lang="it-IT" altLang="it-IT" sz="2800" b="0" i="1" smtClean="0">
                              <a:solidFill>
                                <a:schemeClr val="tx1"/>
                              </a:solidFill>
                              <a:latin typeface="Cambria Math" panose="02040503050406030204" pitchFamily="18" charset="0"/>
                            </a:rPr>
                          </m:ctrlPr>
                        </m:sSubPr>
                        <m:e>
                          <m:acc>
                            <m:accPr>
                              <m:chr m:val="⃗"/>
                              <m:ctrlPr>
                                <a:rPr lang="it-IT" altLang="it-IT" sz="2800" b="0" i="1" smtClean="0">
                                  <a:solidFill>
                                    <a:schemeClr val="tx1"/>
                                  </a:solidFill>
                                  <a:latin typeface="Cambria Math" panose="02040503050406030204" pitchFamily="18" charset="0"/>
                                </a:rPr>
                              </m:ctrlPr>
                            </m:accPr>
                            <m:e>
                              <m:r>
                                <a:rPr lang="it-IT" altLang="it-IT" sz="2800" b="0" i="1" smtClean="0">
                                  <a:solidFill>
                                    <a:schemeClr val="tx1"/>
                                  </a:solidFill>
                                  <a:latin typeface="Cambria Math" panose="02040503050406030204" pitchFamily="18" charset="0"/>
                                </a:rPr>
                                <m:t>𝑝</m:t>
                              </m:r>
                            </m:e>
                          </m:acc>
                        </m:e>
                        <m:sub>
                          <m:r>
                            <a:rPr lang="it-IT" altLang="it-IT" sz="2800" b="0" i="1" smtClean="0">
                              <a:solidFill>
                                <a:schemeClr val="tx1"/>
                              </a:solidFill>
                              <a:latin typeface="Cambria Math" panose="02040503050406030204" pitchFamily="18" charset="0"/>
                            </a:rPr>
                            <m:t>1</m:t>
                          </m:r>
                        </m:sub>
                      </m:sSub>
                      <m:r>
                        <a:rPr lang="it-IT" altLang="it-IT" sz="2800" b="0" i="1" smtClean="0">
                          <a:solidFill>
                            <a:schemeClr val="tx1"/>
                          </a:solidFill>
                          <a:latin typeface="Cambria Math" panose="02040503050406030204" pitchFamily="18" charset="0"/>
                        </a:rPr>
                        <m:t>+</m:t>
                      </m:r>
                      <m:sSub>
                        <m:sSubPr>
                          <m:ctrlPr>
                            <a:rPr lang="it-IT" altLang="it-IT" sz="2800" b="0" i="1" smtClean="0">
                              <a:solidFill>
                                <a:schemeClr val="tx1"/>
                              </a:solidFill>
                              <a:latin typeface="Cambria Math" panose="02040503050406030204" pitchFamily="18" charset="0"/>
                            </a:rPr>
                          </m:ctrlPr>
                        </m:sSubPr>
                        <m:e>
                          <m:acc>
                            <m:accPr>
                              <m:chr m:val="⃗"/>
                              <m:ctrlPr>
                                <a:rPr lang="it-IT" altLang="it-IT" sz="2800" b="0" i="1" smtClean="0">
                                  <a:solidFill>
                                    <a:schemeClr val="tx1"/>
                                  </a:solidFill>
                                  <a:latin typeface="Cambria Math" panose="02040503050406030204" pitchFamily="18" charset="0"/>
                                </a:rPr>
                              </m:ctrlPr>
                            </m:accPr>
                            <m:e>
                              <m:r>
                                <a:rPr lang="it-IT" altLang="it-IT" sz="2800" b="0" i="1" smtClean="0">
                                  <a:solidFill>
                                    <a:schemeClr val="tx1"/>
                                  </a:solidFill>
                                  <a:latin typeface="Cambria Math" panose="02040503050406030204" pitchFamily="18" charset="0"/>
                                </a:rPr>
                                <m:t>𝑝</m:t>
                              </m:r>
                            </m:e>
                          </m:acc>
                        </m:e>
                        <m:sub>
                          <m:r>
                            <a:rPr lang="it-IT" altLang="it-IT" sz="2800" b="0" i="1" smtClean="0">
                              <a:solidFill>
                                <a:schemeClr val="tx1"/>
                              </a:solidFill>
                              <a:latin typeface="Cambria Math" panose="02040503050406030204" pitchFamily="18" charset="0"/>
                            </a:rPr>
                            <m:t>2</m:t>
                          </m:r>
                        </m:sub>
                      </m:sSub>
                    </m:oMath>
                  </m:oMathPara>
                </a14:m>
                <a:endParaRPr lang="it-IT" altLang="it-IT" sz="2800" dirty="0">
                  <a:solidFill>
                    <a:schemeClr val="tx1"/>
                  </a:solidFill>
                </a:endParaRPr>
              </a:p>
            </p:txBody>
          </p:sp>
        </mc:Choice>
        <mc:Fallback xmlns="">
          <p:sp>
            <p:nvSpPr>
              <p:cNvPr id="24" name="CasellaDiTesto 30">
                <a:extLst>
                  <a:ext uri="{FF2B5EF4-FFF2-40B4-BE49-F238E27FC236}">
                    <a16:creationId xmlns:a16="http://schemas.microsoft.com/office/drawing/2014/main" id="{33EC0D21-17EA-7E48-8E05-78C1EEA31FA4}"/>
                  </a:ext>
                </a:extLst>
              </p:cNvPr>
              <p:cNvSpPr txBox="1">
                <a:spLocks noRot="1" noChangeAspect="1" noMove="1" noResize="1" noEditPoints="1" noAdjustHandles="1" noChangeArrowheads="1" noChangeShapeType="1" noTextEdit="1"/>
              </p:cNvSpPr>
              <p:nvPr/>
            </p:nvSpPr>
            <p:spPr bwMode="auto">
              <a:xfrm>
                <a:off x="6288756" y="5141313"/>
                <a:ext cx="2238626" cy="523220"/>
              </a:xfrm>
              <a:prstGeom prst="rect">
                <a:avLst/>
              </a:prstGeom>
              <a:blipFill>
                <a:blip r:embed="rId4"/>
                <a:stretch>
                  <a:fillRect t="-19048" b="-142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p:grpSp>
        <p:nvGrpSpPr>
          <p:cNvPr id="3" name="Gruppo 2">
            <a:extLst>
              <a:ext uri="{FF2B5EF4-FFF2-40B4-BE49-F238E27FC236}">
                <a16:creationId xmlns:a16="http://schemas.microsoft.com/office/drawing/2014/main" id="{D48E66FA-5EF6-2645-A245-09D66326942C}"/>
              </a:ext>
            </a:extLst>
          </p:cNvPr>
          <p:cNvGrpSpPr/>
          <p:nvPr/>
        </p:nvGrpSpPr>
        <p:grpSpPr>
          <a:xfrm>
            <a:off x="4631406" y="2205038"/>
            <a:ext cx="3063875" cy="1590675"/>
            <a:chOff x="4631406" y="2205038"/>
            <a:chExt cx="3063875" cy="1590675"/>
          </a:xfrm>
        </p:grpSpPr>
        <p:cxnSp>
          <p:nvCxnSpPr>
            <p:cNvPr id="10" name="Connettore 2 9">
              <a:extLst>
                <a:ext uri="{FF2B5EF4-FFF2-40B4-BE49-F238E27FC236}">
                  <a16:creationId xmlns:a16="http://schemas.microsoft.com/office/drawing/2014/main" id="{E1BCB5F8-6BA5-CA4D-AACB-633974C20C80}"/>
                </a:ext>
              </a:extLst>
            </p:cNvPr>
            <p:cNvCxnSpPr>
              <a:cxnSpLocks noChangeShapeType="1"/>
            </p:cNvCxnSpPr>
            <p:nvPr/>
          </p:nvCxnSpPr>
          <p:spPr bwMode="auto">
            <a:xfrm>
              <a:off x="6443663" y="2997200"/>
              <a:ext cx="576262" cy="287338"/>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grpSp>
          <p:nvGrpSpPr>
            <p:cNvPr id="2" name="Gruppo 1">
              <a:extLst>
                <a:ext uri="{FF2B5EF4-FFF2-40B4-BE49-F238E27FC236}">
                  <a16:creationId xmlns:a16="http://schemas.microsoft.com/office/drawing/2014/main" id="{AFECE951-C6E4-FB4E-ACDB-6D54929BE682}"/>
                </a:ext>
              </a:extLst>
            </p:cNvPr>
            <p:cNvGrpSpPr/>
            <p:nvPr/>
          </p:nvGrpSpPr>
          <p:grpSpPr>
            <a:xfrm>
              <a:off x="4631406" y="2205038"/>
              <a:ext cx="3063875" cy="1590675"/>
              <a:chOff x="4643438" y="2205038"/>
              <a:chExt cx="3063875" cy="1590675"/>
            </a:xfrm>
          </p:grpSpPr>
          <p:sp>
            <p:nvSpPr>
              <p:cNvPr id="7" name="Ovale 6">
                <a:extLst>
                  <a:ext uri="{FF2B5EF4-FFF2-40B4-BE49-F238E27FC236}">
                    <a16:creationId xmlns:a16="http://schemas.microsoft.com/office/drawing/2014/main" id="{BC68C3BB-1CEA-FA40-A0C5-09E109321EA8}"/>
                  </a:ext>
                </a:extLst>
              </p:cNvPr>
              <p:cNvSpPr>
                <a:spLocks noChangeArrowheads="1"/>
              </p:cNvSpPr>
              <p:nvPr/>
            </p:nvSpPr>
            <p:spPr bwMode="auto">
              <a:xfrm>
                <a:off x="5948363" y="2565400"/>
                <a:ext cx="504825" cy="503238"/>
              </a:xfrm>
              <a:prstGeom prst="ellipse">
                <a:avLst/>
              </a:prstGeom>
              <a:solidFill>
                <a:srgbClr val="554B81"/>
              </a:solidFill>
              <a:ln w="9525">
                <a:solidFill>
                  <a:srgbClr val="554B81"/>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it-IT">
                  <a:solidFill>
                    <a:schemeClr val="lt1"/>
                  </a:solidFill>
                  <a:latin typeface="+mn-lt"/>
                  <a:ea typeface="+mn-ea"/>
                </a:endParaRPr>
              </a:p>
            </p:txBody>
          </p:sp>
          <p:sp>
            <p:nvSpPr>
              <p:cNvPr id="8" name="Ovale 7">
                <a:extLst>
                  <a:ext uri="{FF2B5EF4-FFF2-40B4-BE49-F238E27FC236}">
                    <a16:creationId xmlns:a16="http://schemas.microsoft.com/office/drawing/2014/main" id="{7F3E23CD-C53B-904B-9373-E785C3A2FBC3}"/>
                  </a:ext>
                </a:extLst>
              </p:cNvPr>
              <p:cNvSpPr>
                <a:spLocks noChangeArrowheads="1"/>
              </p:cNvSpPr>
              <p:nvPr/>
            </p:nvSpPr>
            <p:spPr bwMode="auto">
              <a:xfrm>
                <a:off x="5003800" y="2276475"/>
                <a:ext cx="288925" cy="2889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it-IT">
                  <a:solidFill>
                    <a:schemeClr val="lt1"/>
                  </a:solidFill>
                  <a:latin typeface="+mn-lt"/>
                  <a:ea typeface="+mn-ea"/>
                </a:endParaRPr>
              </a:p>
            </p:txBody>
          </p:sp>
          <p:sp>
            <p:nvSpPr>
              <p:cNvPr id="9" name="Ovale 8">
                <a:extLst>
                  <a:ext uri="{FF2B5EF4-FFF2-40B4-BE49-F238E27FC236}">
                    <a16:creationId xmlns:a16="http://schemas.microsoft.com/office/drawing/2014/main" id="{C2D5C37F-CCCA-BB45-9968-DEE6BDF36A30}"/>
                  </a:ext>
                </a:extLst>
              </p:cNvPr>
              <p:cNvSpPr>
                <a:spLocks noChangeArrowheads="1"/>
              </p:cNvSpPr>
              <p:nvPr/>
            </p:nvSpPr>
            <p:spPr bwMode="auto">
              <a:xfrm>
                <a:off x="7019925" y="3213100"/>
                <a:ext cx="288925" cy="287338"/>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it-IT">
                  <a:solidFill>
                    <a:schemeClr val="lt1"/>
                  </a:solidFill>
                  <a:latin typeface="+mn-lt"/>
                  <a:ea typeface="+mn-ea"/>
                </a:endParaRPr>
              </a:p>
            </p:txBody>
          </p:sp>
          <p:cxnSp>
            <p:nvCxnSpPr>
              <p:cNvPr id="11" name="Connettore 2 10">
                <a:extLst>
                  <a:ext uri="{FF2B5EF4-FFF2-40B4-BE49-F238E27FC236}">
                    <a16:creationId xmlns:a16="http://schemas.microsoft.com/office/drawing/2014/main" id="{9EEFFFC6-FCB7-5142-82FE-48B6ABFF3B54}"/>
                  </a:ext>
                </a:extLst>
              </p:cNvPr>
              <p:cNvCxnSpPr>
                <a:cxnSpLocks noChangeShapeType="1"/>
              </p:cNvCxnSpPr>
              <p:nvPr/>
            </p:nvCxnSpPr>
            <p:spPr bwMode="auto">
              <a:xfrm flipH="1" flipV="1">
                <a:off x="5292725" y="2492375"/>
                <a:ext cx="647700" cy="288925"/>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sp>
            <p:nvSpPr>
              <p:cNvPr id="12" name="CasellaDiTesto 21">
                <a:extLst>
                  <a:ext uri="{FF2B5EF4-FFF2-40B4-BE49-F238E27FC236}">
                    <a16:creationId xmlns:a16="http://schemas.microsoft.com/office/drawing/2014/main" id="{22CFADE8-F31E-CB49-915D-B13E9A50C055}"/>
                  </a:ext>
                </a:extLst>
              </p:cNvPr>
              <p:cNvSpPr txBox="1">
                <a:spLocks noChangeArrowheads="1"/>
              </p:cNvSpPr>
              <p:nvPr/>
            </p:nvSpPr>
            <p:spPr bwMode="auto">
              <a:xfrm>
                <a:off x="4643438" y="2266950"/>
                <a:ext cx="50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3478"/>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3478"/>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85C714"/>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1800">
                    <a:solidFill>
                      <a:schemeClr val="tx1"/>
                    </a:solidFill>
                  </a:rPr>
                  <a:t>p</a:t>
                </a:r>
                <a:r>
                  <a:rPr lang="it-IT" altLang="it-IT" sz="1800" baseline="-25000">
                    <a:solidFill>
                      <a:schemeClr val="tx1"/>
                    </a:solidFill>
                  </a:rPr>
                  <a:t>1</a:t>
                </a:r>
                <a:endParaRPr lang="it-IT" altLang="it-IT" sz="1800">
                  <a:solidFill>
                    <a:schemeClr val="tx1"/>
                  </a:solidFill>
                </a:endParaRPr>
              </a:p>
            </p:txBody>
          </p:sp>
          <p:sp>
            <p:nvSpPr>
              <p:cNvPr id="14" name="CasellaDiTesto 22">
                <a:extLst>
                  <a:ext uri="{FF2B5EF4-FFF2-40B4-BE49-F238E27FC236}">
                    <a16:creationId xmlns:a16="http://schemas.microsoft.com/office/drawing/2014/main" id="{604E1697-8605-C649-96FC-C430D670E383}"/>
                  </a:ext>
                </a:extLst>
              </p:cNvPr>
              <p:cNvSpPr txBox="1">
                <a:spLocks noChangeArrowheads="1"/>
              </p:cNvSpPr>
              <p:nvPr/>
            </p:nvSpPr>
            <p:spPr bwMode="auto">
              <a:xfrm>
                <a:off x="7308850" y="3149600"/>
                <a:ext cx="398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003478"/>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3478"/>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85C714"/>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s-IS" altLang="it-IT" sz="1800">
                    <a:solidFill>
                      <a:schemeClr val="tx1"/>
                    </a:solidFill>
                  </a:rPr>
                  <a:t>p</a:t>
                </a:r>
                <a:r>
                  <a:rPr lang="is-IS" altLang="it-IT" sz="1800" baseline="-25000">
                    <a:solidFill>
                      <a:schemeClr val="tx1"/>
                    </a:solidFill>
                  </a:rPr>
                  <a:t>2</a:t>
                </a:r>
                <a:endParaRPr lang="it-IT" altLang="it-IT" sz="1800" baseline="-25000">
                  <a:solidFill>
                    <a:schemeClr val="tx1"/>
                  </a:solidFill>
                </a:endParaRPr>
              </a:p>
              <a:p>
                <a:pPr eaLnBrk="1" hangingPunct="1">
                  <a:spcBef>
                    <a:spcPct val="0"/>
                  </a:spcBef>
                  <a:buFontTx/>
                  <a:buNone/>
                </a:pPr>
                <a:endParaRPr lang="it-IT" altLang="it-IT" sz="1800">
                  <a:solidFill>
                    <a:schemeClr val="tx1"/>
                  </a:solidFill>
                </a:endParaRPr>
              </a:p>
            </p:txBody>
          </p:sp>
          <p:sp>
            <p:nvSpPr>
              <p:cNvPr id="17" name="CasellaDiTesto 25">
                <a:extLst>
                  <a:ext uri="{FF2B5EF4-FFF2-40B4-BE49-F238E27FC236}">
                    <a16:creationId xmlns:a16="http://schemas.microsoft.com/office/drawing/2014/main" id="{AEA2DC56-8B2D-684A-9341-65C323E44CE9}"/>
                  </a:ext>
                </a:extLst>
              </p:cNvPr>
              <p:cNvSpPr txBox="1">
                <a:spLocks noChangeArrowheads="1"/>
              </p:cNvSpPr>
              <p:nvPr/>
            </p:nvSpPr>
            <p:spPr bwMode="auto">
              <a:xfrm>
                <a:off x="6300788" y="2205038"/>
                <a:ext cx="398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003478"/>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3478"/>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85C714"/>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5C714"/>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1800">
                    <a:solidFill>
                      <a:schemeClr val="tx1"/>
                    </a:solidFill>
                  </a:rPr>
                  <a:t>p</a:t>
                </a:r>
                <a:r>
                  <a:rPr lang="it-IT" altLang="it-IT" sz="1800" baseline="-25000">
                    <a:solidFill>
                      <a:schemeClr val="tx1"/>
                    </a:solidFill>
                  </a:rPr>
                  <a:t>0</a:t>
                </a:r>
                <a:endParaRPr lang="it-IT" altLang="it-IT" sz="1800">
                  <a:solidFill>
                    <a:schemeClr val="tx1"/>
                  </a:solidFill>
                </a:endParaRPr>
              </a:p>
            </p:txBody>
          </p:sp>
          <p:cxnSp>
            <p:nvCxnSpPr>
              <p:cNvPr id="25" name="Connettore 2 24">
                <a:extLst>
                  <a:ext uri="{FF2B5EF4-FFF2-40B4-BE49-F238E27FC236}">
                    <a16:creationId xmlns:a16="http://schemas.microsoft.com/office/drawing/2014/main" id="{87416A37-C9B8-E344-8D33-A72A8793934F}"/>
                  </a:ext>
                </a:extLst>
              </p:cNvPr>
              <p:cNvCxnSpPr>
                <a:cxnSpLocks noChangeShapeType="1"/>
              </p:cNvCxnSpPr>
              <p:nvPr/>
            </p:nvCxnSpPr>
            <p:spPr bwMode="auto">
              <a:xfrm>
                <a:off x="6392069" y="2276475"/>
                <a:ext cx="215900"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cxnSp>
            <p:nvCxnSpPr>
              <p:cNvPr id="26" name="Connettore 2 25">
                <a:extLst>
                  <a:ext uri="{FF2B5EF4-FFF2-40B4-BE49-F238E27FC236}">
                    <a16:creationId xmlns:a16="http://schemas.microsoft.com/office/drawing/2014/main" id="{52B83054-ABD3-EE4D-9F54-EC9514A8193F}"/>
                  </a:ext>
                </a:extLst>
              </p:cNvPr>
              <p:cNvCxnSpPr>
                <a:cxnSpLocks noChangeShapeType="1"/>
              </p:cNvCxnSpPr>
              <p:nvPr/>
            </p:nvCxnSpPr>
            <p:spPr bwMode="auto">
              <a:xfrm>
                <a:off x="7400131" y="3213100"/>
                <a:ext cx="215900"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grpSp>
      </p:grpSp>
    </p:spTree>
    <p:extLst>
      <p:ext uri="{BB962C8B-B14F-4D97-AF65-F5344CB8AC3E}">
        <p14:creationId xmlns:p14="http://schemas.microsoft.com/office/powerpoint/2010/main" val="1614945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4851781" y="362842"/>
            <a:ext cx="2353529" cy="707886"/>
          </a:xfrm>
          <a:prstGeom prst="rect">
            <a:avLst/>
          </a:prstGeom>
          <a:noFill/>
        </p:spPr>
        <p:txBody>
          <a:bodyPr wrap="none" rtlCol="0">
            <a:spAutoFit/>
          </a:bodyPr>
          <a:lstStyle/>
          <a:p>
            <a:r>
              <a:rPr lang="it-IT" sz="4000" dirty="0">
                <a:solidFill>
                  <a:srgbClr val="554B81"/>
                </a:solidFill>
                <a:latin typeface="Helvetica" pitchFamily="2" charset="0"/>
              </a:rPr>
              <a:t>I portatori</a:t>
            </a:r>
          </a:p>
        </p:txBody>
      </p:sp>
      <p:sp>
        <p:nvSpPr>
          <p:cNvPr id="4" name="CasellaDiTesto 3">
            <a:extLst>
              <a:ext uri="{FF2B5EF4-FFF2-40B4-BE49-F238E27FC236}">
                <a16:creationId xmlns:a16="http://schemas.microsoft.com/office/drawing/2014/main" id="{ADA908B8-CBA3-C94F-90AF-D82BBD9A740C}"/>
              </a:ext>
            </a:extLst>
          </p:cNvPr>
          <p:cNvSpPr txBox="1"/>
          <p:nvPr/>
        </p:nvSpPr>
        <p:spPr>
          <a:xfrm>
            <a:off x="683873" y="2170386"/>
            <a:ext cx="10824254" cy="830997"/>
          </a:xfrm>
          <a:prstGeom prst="rect">
            <a:avLst/>
          </a:prstGeom>
          <a:noFill/>
        </p:spPr>
        <p:txBody>
          <a:bodyPr wrap="square" rtlCol="0">
            <a:spAutoFit/>
          </a:bodyPr>
          <a:lstStyle/>
          <a:p>
            <a:r>
              <a:rPr lang="it-IT" sz="2400" dirty="0">
                <a:latin typeface="Helvetica" pitchFamily="2" charset="0"/>
                <a:ea typeface="Verdana" panose="020B0604030504040204" pitchFamily="34" charset="0"/>
                <a:cs typeface="Verdana" panose="020B0604030504040204" pitchFamily="34" charset="0"/>
              </a:rPr>
              <a:t>Tra due cariche si esercita la forza elettrica.</a:t>
            </a:r>
          </a:p>
          <a:p>
            <a:r>
              <a:rPr lang="it-IT" sz="2400" dirty="0">
                <a:latin typeface="Helvetica" pitchFamily="2" charset="0"/>
                <a:ea typeface="Verdana" panose="020B0604030504040204" pitchFamily="34" charset="0"/>
                <a:cs typeface="Verdana" panose="020B0604030504040204" pitchFamily="34" charset="0"/>
              </a:rPr>
              <a:t>Come può agire la forza elettrica se le due cariche non si toccano?</a:t>
            </a:r>
          </a:p>
        </p:txBody>
      </p:sp>
      <p:pic>
        <p:nvPicPr>
          <p:cNvPr id="5" name="Immagine 4">
            <a:extLst>
              <a:ext uri="{FF2B5EF4-FFF2-40B4-BE49-F238E27FC236}">
                <a16:creationId xmlns:a16="http://schemas.microsoft.com/office/drawing/2014/main" id="{5D76B176-CCB1-0F44-ADF3-FF6BC2FD848B}"/>
              </a:ext>
            </a:extLst>
          </p:cNvPr>
          <p:cNvPicPr>
            <a:picLocks noChangeAspect="1"/>
          </p:cNvPicPr>
          <p:nvPr/>
        </p:nvPicPr>
        <p:blipFill>
          <a:blip r:embed="rId3"/>
          <a:stretch>
            <a:fillRect/>
          </a:stretch>
        </p:blipFill>
        <p:spPr>
          <a:xfrm>
            <a:off x="620161" y="2922926"/>
            <a:ext cx="4955611" cy="2186483"/>
          </a:xfrm>
          <a:prstGeom prst="rect">
            <a:avLst/>
          </a:prstGeom>
        </p:spPr>
      </p:pic>
      <p:sp>
        <p:nvSpPr>
          <p:cNvPr id="6" name="Rettangolo 5">
            <a:extLst>
              <a:ext uri="{FF2B5EF4-FFF2-40B4-BE49-F238E27FC236}">
                <a16:creationId xmlns:a16="http://schemas.microsoft.com/office/drawing/2014/main" id="{A43F1C95-76CA-8F4B-A046-557EFF7E6AB9}"/>
              </a:ext>
            </a:extLst>
          </p:cNvPr>
          <p:cNvSpPr/>
          <p:nvPr/>
        </p:nvSpPr>
        <p:spPr>
          <a:xfrm>
            <a:off x="620161" y="5077119"/>
            <a:ext cx="4644547" cy="1569660"/>
          </a:xfrm>
          <a:prstGeom prst="rect">
            <a:avLst/>
          </a:prstGeom>
        </p:spPr>
        <p:txBody>
          <a:bodyPr wrap="square">
            <a:spAutoFit/>
          </a:bodyPr>
          <a:lstStyle/>
          <a:p>
            <a:r>
              <a:rPr lang="it-IT" sz="2400" dirty="0">
                <a:latin typeface="Helvetica" pitchFamily="2" charset="0"/>
                <a:ea typeface="Verdana" panose="020B0604030504040204" pitchFamily="34" charset="0"/>
                <a:cs typeface="Verdana" panose="020B0604030504040204" pitchFamily="34" charset="0"/>
              </a:rPr>
              <a:t>Lo scambio di una particella chiamata </a:t>
            </a:r>
            <a:r>
              <a:rPr lang="it-IT" sz="2400" dirty="0">
                <a:solidFill>
                  <a:srgbClr val="554B81"/>
                </a:solidFill>
                <a:latin typeface="Helvetica" pitchFamily="2" charset="0"/>
                <a:ea typeface="Verdana" panose="020B0604030504040204" pitchFamily="34" charset="0"/>
                <a:cs typeface="Verdana" panose="020B0604030504040204" pitchFamily="34" charset="0"/>
              </a:rPr>
              <a:t>fotone</a:t>
            </a:r>
            <a:r>
              <a:rPr lang="it-IT" sz="2400" dirty="0">
                <a:latin typeface="Helvetica" pitchFamily="2" charset="0"/>
                <a:ea typeface="Verdana" panose="020B0604030504040204" pitchFamily="34" charset="0"/>
                <a:cs typeface="Verdana" panose="020B0604030504040204" pitchFamily="34" charset="0"/>
              </a:rPr>
              <a:t> è responsabile della forza tra due cariche elettriche.</a:t>
            </a:r>
            <a:endParaRPr lang="it-IT" sz="2400" dirty="0">
              <a:latin typeface="Helvetica" pitchFamily="2" charset="0"/>
            </a:endParaRPr>
          </a:p>
        </p:txBody>
      </p:sp>
      <p:sp>
        <p:nvSpPr>
          <p:cNvPr id="3" name="CasellaDiTesto 2">
            <a:extLst>
              <a:ext uri="{FF2B5EF4-FFF2-40B4-BE49-F238E27FC236}">
                <a16:creationId xmlns:a16="http://schemas.microsoft.com/office/drawing/2014/main" id="{28C7559D-73D5-E943-8D20-D4B983744297}"/>
              </a:ext>
            </a:extLst>
          </p:cNvPr>
          <p:cNvSpPr txBox="1"/>
          <p:nvPr/>
        </p:nvSpPr>
        <p:spPr>
          <a:xfrm>
            <a:off x="6539279" y="5680294"/>
            <a:ext cx="5053534" cy="954107"/>
          </a:xfrm>
          <a:prstGeom prst="rect">
            <a:avLst/>
          </a:prstGeom>
          <a:noFill/>
        </p:spPr>
        <p:txBody>
          <a:bodyPr wrap="square" rtlCol="0">
            <a:spAutoFit/>
          </a:bodyPr>
          <a:lstStyle/>
          <a:p>
            <a:r>
              <a:rPr lang="it-IT" sz="2800" dirty="0">
                <a:solidFill>
                  <a:srgbClr val="554B81"/>
                </a:solidFill>
                <a:latin typeface="Helvetica" pitchFamily="2" charset="0"/>
              </a:rPr>
              <a:t>Portatore = particella responsabile di una forza</a:t>
            </a:r>
          </a:p>
        </p:txBody>
      </p:sp>
      <p:sp>
        <p:nvSpPr>
          <p:cNvPr id="8" name="Anello 7">
            <a:extLst>
              <a:ext uri="{FF2B5EF4-FFF2-40B4-BE49-F238E27FC236}">
                <a16:creationId xmlns:a16="http://schemas.microsoft.com/office/drawing/2014/main" id="{E4543035-61A6-6C47-B965-487FEEEFA3DE}"/>
              </a:ext>
            </a:extLst>
          </p:cNvPr>
          <p:cNvSpPr/>
          <p:nvPr/>
        </p:nvSpPr>
        <p:spPr>
          <a:xfrm>
            <a:off x="3426941" y="1294747"/>
            <a:ext cx="691978" cy="709354"/>
          </a:xfrm>
          <a:prstGeom prst="donut">
            <a:avLst>
              <a:gd name="adj" fmla="val 5473"/>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a:solidFill>
                  <a:schemeClr val="tx1"/>
                </a:solidFill>
                <a:latin typeface="Avenir Next" panose="020B0503020202020204" pitchFamily="34" charset="0"/>
              </a:rPr>
              <a:t>+</a:t>
            </a:r>
          </a:p>
        </p:txBody>
      </p:sp>
      <p:sp>
        <p:nvSpPr>
          <p:cNvPr id="10" name="Anello 9">
            <a:extLst>
              <a:ext uri="{FF2B5EF4-FFF2-40B4-BE49-F238E27FC236}">
                <a16:creationId xmlns:a16="http://schemas.microsoft.com/office/drawing/2014/main" id="{7B78BB19-3EE2-0E4B-B946-89F91DD5F8BD}"/>
              </a:ext>
            </a:extLst>
          </p:cNvPr>
          <p:cNvSpPr/>
          <p:nvPr/>
        </p:nvSpPr>
        <p:spPr>
          <a:xfrm>
            <a:off x="2047103" y="1294747"/>
            <a:ext cx="691978" cy="709354"/>
          </a:xfrm>
          <a:prstGeom prst="donut">
            <a:avLst>
              <a:gd name="adj" fmla="val 5473"/>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a:solidFill>
                  <a:schemeClr val="tx1"/>
                </a:solidFill>
                <a:latin typeface="Avenir Next" panose="020B0503020202020204" pitchFamily="34" charset="0"/>
              </a:rPr>
              <a:t>+</a:t>
            </a:r>
          </a:p>
        </p:txBody>
      </p:sp>
      <p:cxnSp>
        <p:nvCxnSpPr>
          <p:cNvPr id="12" name="Connettore 2 11">
            <a:extLst>
              <a:ext uri="{FF2B5EF4-FFF2-40B4-BE49-F238E27FC236}">
                <a16:creationId xmlns:a16="http://schemas.microsoft.com/office/drawing/2014/main" id="{EB809522-820C-2644-9CA5-760A8D734FAC}"/>
              </a:ext>
            </a:extLst>
          </p:cNvPr>
          <p:cNvCxnSpPr/>
          <p:nvPr/>
        </p:nvCxnSpPr>
        <p:spPr>
          <a:xfrm>
            <a:off x="4118919" y="1653093"/>
            <a:ext cx="601057" cy="0"/>
          </a:xfrm>
          <a:prstGeom prst="straightConnector1">
            <a:avLst/>
          </a:prstGeom>
          <a:ln w="38100">
            <a:solidFill>
              <a:srgbClr val="554B8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1BF04610-BB7F-1548-8E20-BE74C0D19862}"/>
              </a:ext>
            </a:extLst>
          </p:cNvPr>
          <p:cNvCxnSpPr>
            <a:cxnSpLocks/>
          </p:cNvCxnSpPr>
          <p:nvPr/>
        </p:nvCxnSpPr>
        <p:spPr>
          <a:xfrm flipH="1">
            <a:off x="1446046" y="1649424"/>
            <a:ext cx="601057" cy="0"/>
          </a:xfrm>
          <a:prstGeom prst="straightConnector1">
            <a:avLst/>
          </a:prstGeom>
          <a:ln w="38100">
            <a:solidFill>
              <a:srgbClr val="554B81"/>
            </a:solidFill>
            <a:tailEnd type="triangle"/>
          </a:ln>
        </p:spPr>
        <p:style>
          <a:lnRef idx="1">
            <a:schemeClr val="accent1"/>
          </a:lnRef>
          <a:fillRef idx="0">
            <a:schemeClr val="accent1"/>
          </a:fillRef>
          <a:effectRef idx="0">
            <a:schemeClr val="accent1"/>
          </a:effectRef>
          <a:fontRef idx="minor">
            <a:schemeClr val="tx1"/>
          </a:fontRef>
        </p:style>
      </p:cxnSp>
      <p:sp>
        <p:nvSpPr>
          <p:cNvPr id="14" name="Anello 13">
            <a:extLst>
              <a:ext uri="{FF2B5EF4-FFF2-40B4-BE49-F238E27FC236}">
                <a16:creationId xmlns:a16="http://schemas.microsoft.com/office/drawing/2014/main" id="{9F466BDA-CFD5-CE47-8DF5-9427BBDC998A}"/>
              </a:ext>
            </a:extLst>
          </p:cNvPr>
          <p:cNvSpPr/>
          <p:nvPr/>
        </p:nvSpPr>
        <p:spPr>
          <a:xfrm>
            <a:off x="8720057" y="1310826"/>
            <a:ext cx="691978" cy="709354"/>
          </a:xfrm>
          <a:prstGeom prst="donut">
            <a:avLst>
              <a:gd name="adj" fmla="val 5473"/>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a:solidFill>
                  <a:schemeClr val="tx1"/>
                </a:solidFill>
                <a:latin typeface="Avenir Next" panose="020B0503020202020204" pitchFamily="34" charset="0"/>
              </a:rPr>
              <a:t>+</a:t>
            </a:r>
          </a:p>
        </p:txBody>
      </p:sp>
      <p:sp>
        <p:nvSpPr>
          <p:cNvPr id="15" name="Anello 14">
            <a:extLst>
              <a:ext uri="{FF2B5EF4-FFF2-40B4-BE49-F238E27FC236}">
                <a16:creationId xmlns:a16="http://schemas.microsoft.com/office/drawing/2014/main" id="{D5129B31-C54B-034C-87C9-5EDABDEF87EF}"/>
              </a:ext>
            </a:extLst>
          </p:cNvPr>
          <p:cNvSpPr/>
          <p:nvPr/>
        </p:nvSpPr>
        <p:spPr>
          <a:xfrm>
            <a:off x="6302252" y="1310826"/>
            <a:ext cx="691978" cy="709354"/>
          </a:xfrm>
          <a:prstGeom prst="donut">
            <a:avLst>
              <a:gd name="adj" fmla="val 5473"/>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a:solidFill>
                  <a:schemeClr val="tx1"/>
                </a:solidFill>
                <a:latin typeface="Avenir Next" panose="020B0503020202020204" pitchFamily="34" charset="0"/>
              </a:rPr>
              <a:t>-</a:t>
            </a:r>
          </a:p>
        </p:txBody>
      </p:sp>
      <p:cxnSp>
        <p:nvCxnSpPr>
          <p:cNvPr id="18" name="Connettore 2 17">
            <a:extLst>
              <a:ext uri="{FF2B5EF4-FFF2-40B4-BE49-F238E27FC236}">
                <a16:creationId xmlns:a16="http://schemas.microsoft.com/office/drawing/2014/main" id="{05E462E6-CA69-7F46-8B0D-6583FC8C5D44}"/>
              </a:ext>
            </a:extLst>
          </p:cNvPr>
          <p:cNvCxnSpPr>
            <a:cxnSpLocks/>
          </p:cNvCxnSpPr>
          <p:nvPr/>
        </p:nvCxnSpPr>
        <p:spPr>
          <a:xfrm flipH="1">
            <a:off x="8119000" y="1664206"/>
            <a:ext cx="601057" cy="0"/>
          </a:xfrm>
          <a:prstGeom prst="straightConnector1">
            <a:avLst/>
          </a:prstGeom>
          <a:ln w="38100">
            <a:solidFill>
              <a:srgbClr val="554B8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308D4C8F-8170-4740-A47A-A6D709768DFB}"/>
              </a:ext>
            </a:extLst>
          </p:cNvPr>
          <p:cNvCxnSpPr/>
          <p:nvPr/>
        </p:nvCxnSpPr>
        <p:spPr>
          <a:xfrm>
            <a:off x="6994230" y="1664206"/>
            <a:ext cx="601057" cy="0"/>
          </a:xfrm>
          <a:prstGeom prst="straightConnector1">
            <a:avLst/>
          </a:prstGeom>
          <a:ln w="38100">
            <a:solidFill>
              <a:srgbClr val="554B81"/>
            </a:solidFill>
            <a:tailEnd type="triangle"/>
          </a:ln>
        </p:spPr>
        <p:style>
          <a:lnRef idx="1">
            <a:schemeClr val="accent1"/>
          </a:lnRef>
          <a:fillRef idx="0">
            <a:schemeClr val="accent1"/>
          </a:fillRef>
          <a:effectRef idx="0">
            <a:schemeClr val="accent1"/>
          </a:effectRef>
          <a:fontRef idx="minor">
            <a:schemeClr val="tx1"/>
          </a:fontRef>
        </p:style>
      </p:cxnSp>
      <p:pic>
        <p:nvPicPr>
          <p:cNvPr id="9" name="Immagine 8" descr="Immagine che contiene interni, sedendo, bianco, piccolo&#10;&#10;Descrizione generata automaticamente">
            <a:extLst>
              <a:ext uri="{FF2B5EF4-FFF2-40B4-BE49-F238E27FC236}">
                <a16:creationId xmlns:a16="http://schemas.microsoft.com/office/drawing/2014/main" id="{DF0346AC-807B-C64A-B67B-D33C487522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4664543" y="5657671"/>
            <a:ext cx="1200329" cy="1200329"/>
          </a:xfrm>
          <a:prstGeom prst="rect">
            <a:avLst/>
          </a:prstGeom>
        </p:spPr>
      </p:pic>
      <p:grpSp>
        <p:nvGrpSpPr>
          <p:cNvPr id="20" name="Gruppo 19">
            <a:extLst>
              <a:ext uri="{FF2B5EF4-FFF2-40B4-BE49-F238E27FC236}">
                <a16:creationId xmlns:a16="http://schemas.microsoft.com/office/drawing/2014/main" id="{AAC3686D-68C7-7742-981A-158E85BE8AAC}"/>
              </a:ext>
            </a:extLst>
          </p:cNvPr>
          <p:cNvGrpSpPr/>
          <p:nvPr/>
        </p:nvGrpSpPr>
        <p:grpSpPr>
          <a:xfrm>
            <a:off x="10328824" y="1155601"/>
            <a:ext cx="1618076" cy="2023872"/>
            <a:chOff x="10017474" y="776038"/>
            <a:chExt cx="1618076" cy="2023872"/>
          </a:xfrm>
        </p:grpSpPr>
        <p:sp>
          <p:nvSpPr>
            <p:cNvPr id="7" name="Rettangolo con angoli arrotondati 6">
              <a:extLst>
                <a:ext uri="{FF2B5EF4-FFF2-40B4-BE49-F238E27FC236}">
                  <a16:creationId xmlns:a16="http://schemas.microsoft.com/office/drawing/2014/main" id="{4509FA49-2482-6C40-BB34-385A4B4B4133}"/>
                </a:ext>
              </a:extLst>
            </p:cNvPr>
            <p:cNvSpPr/>
            <p:nvPr/>
          </p:nvSpPr>
          <p:spPr>
            <a:xfrm>
              <a:off x="10017474" y="776038"/>
              <a:ext cx="1618076" cy="202387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46" name="Picture 2" descr="Atom svg Science svg Silhouette Cut File SVG File per, Taglio File Atom Clipart Atom Clip Art Atom Immagine, Cameo Vector immagine 1">
              <a:extLst>
                <a:ext uri="{FF2B5EF4-FFF2-40B4-BE49-F238E27FC236}">
                  <a16:creationId xmlns:a16="http://schemas.microsoft.com/office/drawing/2014/main" id="{8A0B2C00-D583-BF4C-9934-70A18730885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21130" y="892779"/>
              <a:ext cx="1363230" cy="988943"/>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con angoli arrotondati 15">
              <a:extLst>
                <a:ext uri="{FF2B5EF4-FFF2-40B4-BE49-F238E27FC236}">
                  <a16:creationId xmlns:a16="http://schemas.microsoft.com/office/drawing/2014/main" id="{E9CA28D3-0609-5D4E-A608-D86264D82BB8}"/>
                </a:ext>
              </a:extLst>
            </p:cNvPr>
            <p:cNvSpPr/>
            <p:nvPr/>
          </p:nvSpPr>
          <p:spPr>
            <a:xfrm>
              <a:off x="10144897" y="876487"/>
              <a:ext cx="1363230" cy="1830439"/>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6">
              <a:extLst>
                <a:ext uri="{FF2B5EF4-FFF2-40B4-BE49-F238E27FC236}">
                  <a16:creationId xmlns:a16="http://schemas.microsoft.com/office/drawing/2014/main" id="{3E4F8201-4727-EA48-AE3D-2AB64A22CAE2}"/>
                </a:ext>
              </a:extLst>
            </p:cNvPr>
            <p:cNvSpPr txBox="1"/>
            <p:nvPr/>
          </p:nvSpPr>
          <p:spPr>
            <a:xfrm>
              <a:off x="10121131" y="1729203"/>
              <a:ext cx="1386996" cy="923330"/>
            </a:xfrm>
            <a:prstGeom prst="rect">
              <a:avLst/>
            </a:prstGeom>
            <a:noFill/>
          </p:spPr>
          <p:txBody>
            <a:bodyPr wrap="square" rtlCol="0">
              <a:spAutoFit/>
            </a:bodyPr>
            <a:lstStyle/>
            <a:p>
              <a:pPr algn="ctr"/>
              <a:r>
                <a:rPr lang="en-GB" b="1" dirty="0"/>
                <a:t>THIS IS QUANTUM PHYSICS</a:t>
              </a:r>
            </a:p>
          </p:txBody>
        </p:sp>
      </p:grpSp>
      <p:pic>
        <p:nvPicPr>
          <p:cNvPr id="6148" name="Picture 4">
            <a:extLst>
              <a:ext uri="{FF2B5EF4-FFF2-40B4-BE49-F238E27FC236}">
                <a16:creationId xmlns:a16="http://schemas.microsoft.com/office/drawing/2014/main" id="{22187B6F-F4FD-4445-BCFE-F13D6C2E75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3982" y="3202360"/>
            <a:ext cx="2794000" cy="2413000"/>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id="{F95C7286-D255-EE49-9DA7-8B9FD80CE7E8}"/>
              </a:ext>
            </a:extLst>
          </p:cNvPr>
          <p:cNvSpPr txBox="1"/>
          <p:nvPr/>
        </p:nvSpPr>
        <p:spPr>
          <a:xfrm>
            <a:off x="9868279" y="3993362"/>
            <a:ext cx="1923559" cy="830997"/>
          </a:xfrm>
          <a:prstGeom prst="rect">
            <a:avLst/>
          </a:prstGeom>
          <a:noFill/>
        </p:spPr>
        <p:txBody>
          <a:bodyPr wrap="square" rtlCol="0">
            <a:spAutoFit/>
          </a:bodyPr>
          <a:lstStyle/>
          <a:p>
            <a:r>
              <a:rPr lang="it-IT" sz="2400" dirty="0">
                <a:latin typeface="Helvetica" pitchFamily="2" charset="0"/>
                <a:ea typeface="Verdana" panose="020B0604030504040204" pitchFamily="34" charset="0"/>
                <a:cs typeface="Verdana" panose="020B0604030504040204" pitchFamily="34" charset="0"/>
              </a:rPr>
              <a:t>Diagrammi di </a:t>
            </a:r>
            <a:r>
              <a:rPr lang="it-IT" sz="2400" dirty="0" err="1">
                <a:latin typeface="Helvetica" pitchFamily="2" charset="0"/>
                <a:ea typeface="Verdana" panose="020B0604030504040204" pitchFamily="34" charset="0"/>
                <a:cs typeface="Verdana" panose="020B0604030504040204" pitchFamily="34" charset="0"/>
              </a:rPr>
              <a:t>Feynman</a:t>
            </a:r>
            <a:endParaRPr lang="it-IT" sz="2400" dirty="0">
              <a:latin typeface="Helvetica" pitchFamily="2"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408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P spid="8" grpId="0" animBg="1"/>
      <p:bldP spid="10" grpId="0" animBg="1"/>
      <p:bldP spid="14" grpId="0" animBg="1"/>
      <p:bldP spid="15" grpId="0"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llaDiTesto 22">
            <a:extLst>
              <a:ext uri="{FF2B5EF4-FFF2-40B4-BE49-F238E27FC236}">
                <a16:creationId xmlns:a16="http://schemas.microsoft.com/office/drawing/2014/main" id="{253D5BAA-A64F-AA43-A75A-4598BF77FF4B}"/>
              </a:ext>
            </a:extLst>
          </p:cNvPr>
          <p:cNvSpPr txBox="1"/>
          <p:nvPr/>
        </p:nvSpPr>
        <p:spPr>
          <a:xfrm>
            <a:off x="501638" y="270989"/>
            <a:ext cx="7629012" cy="707886"/>
          </a:xfrm>
          <a:prstGeom prst="rect">
            <a:avLst/>
          </a:prstGeom>
          <a:noFill/>
        </p:spPr>
        <p:txBody>
          <a:bodyPr wrap="none" rtlCol="0">
            <a:spAutoFit/>
          </a:bodyPr>
          <a:lstStyle/>
          <a:p>
            <a:r>
              <a:rPr lang="it-IT" sz="4000" dirty="0">
                <a:solidFill>
                  <a:srgbClr val="554B81"/>
                </a:solidFill>
                <a:latin typeface="Helvetica" pitchFamily="2" charset="0"/>
              </a:rPr>
              <a:t>Che cosa è la massa invariante?</a:t>
            </a:r>
          </a:p>
        </p:txBody>
      </p:sp>
      <p:sp>
        <p:nvSpPr>
          <p:cNvPr id="19" name="Rectangle 5">
            <a:extLst>
              <a:ext uri="{FF2B5EF4-FFF2-40B4-BE49-F238E27FC236}">
                <a16:creationId xmlns:a16="http://schemas.microsoft.com/office/drawing/2014/main" id="{9C0E1A42-BD4C-364D-828C-84BB417133CD}"/>
              </a:ext>
            </a:extLst>
          </p:cNvPr>
          <p:cNvSpPr txBox="1">
            <a:spLocks/>
          </p:cNvSpPr>
          <p:nvPr/>
        </p:nvSpPr>
        <p:spPr>
          <a:xfrm>
            <a:off x="501638" y="1110234"/>
            <a:ext cx="11080762" cy="4038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altLang="it-IT" dirty="0">
                <a:latin typeface="Helvetica" pitchFamily="2" charset="0"/>
                <a:ea typeface="ＭＳ Ｐゴシック" panose="020B0600070205080204" pitchFamily="34" charset="-128"/>
              </a:rPr>
              <a:t>Ma rispetto al caso classico ci sono due differenze fondamentali:</a:t>
            </a:r>
          </a:p>
          <a:p>
            <a:pPr marL="0" indent="0">
              <a:lnSpc>
                <a:spcPct val="50000"/>
              </a:lnSpc>
              <a:spcBef>
                <a:spcPct val="0"/>
              </a:spcBef>
              <a:buFont typeface="Arial" panose="020B0604020202020204" pitchFamily="34" charset="0"/>
              <a:buNone/>
            </a:pPr>
            <a:endParaRPr lang="it-IT" altLang="it-IT" dirty="0">
              <a:latin typeface="Helvetica" pitchFamily="2" charset="0"/>
              <a:ea typeface="ＭＳ Ｐゴシック" panose="020B0600070205080204" pitchFamily="34" charset="-128"/>
            </a:endParaRPr>
          </a:p>
          <a:p>
            <a:r>
              <a:rPr lang="it-IT" altLang="it-IT" dirty="0">
                <a:latin typeface="Helvetica" pitchFamily="2" charset="0"/>
                <a:ea typeface="ＭＳ Ｐゴシック" panose="020B0600070205080204" pitchFamily="34" charset="-128"/>
              </a:rPr>
              <a:t> L’energia è quella relativistica </a:t>
            </a:r>
          </a:p>
          <a:p>
            <a:endParaRPr lang="it-IT" altLang="it-IT" dirty="0">
              <a:latin typeface="Helvetica" pitchFamily="2" charset="0"/>
              <a:ea typeface="ＭＳ Ｐゴシック" panose="020B0600070205080204" pitchFamily="34" charset="-128"/>
            </a:endParaRPr>
          </a:p>
          <a:p>
            <a:pPr>
              <a:lnSpc>
                <a:spcPct val="80000"/>
              </a:lnSpc>
            </a:pPr>
            <a:endParaRPr lang="it-IT" altLang="it-IT" dirty="0">
              <a:latin typeface="Helvetica" pitchFamily="2" charset="0"/>
              <a:ea typeface="ＭＳ Ｐゴシック" panose="020B0600070205080204" pitchFamily="34" charset="-128"/>
            </a:endParaRPr>
          </a:p>
          <a:p>
            <a:r>
              <a:rPr lang="it-IT" altLang="it-IT" dirty="0">
                <a:latin typeface="Helvetica" pitchFamily="2" charset="0"/>
                <a:ea typeface="ＭＳ Ｐゴシック" panose="020B0600070205080204" pitchFamily="34" charset="-128"/>
              </a:rPr>
              <a:t> Dopo l’urto le particelle prodotte possono essere molto diverse da quelle iniziali  </a:t>
            </a:r>
          </a:p>
        </p:txBody>
      </p:sp>
      <p:pic>
        <p:nvPicPr>
          <p:cNvPr id="25" name="Picture 28">
            <a:extLst>
              <a:ext uri="{FF2B5EF4-FFF2-40B4-BE49-F238E27FC236}">
                <a16:creationId xmlns:a16="http://schemas.microsoft.com/office/drawing/2014/main" id="{E1AFA0CB-1763-BE47-BE82-5F7E2A97B9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1604" y="2449152"/>
            <a:ext cx="8540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a:extLst>
              <a:ext uri="{FF2B5EF4-FFF2-40B4-BE49-F238E27FC236}">
                <a16:creationId xmlns:a16="http://schemas.microsoft.com/office/drawing/2014/main" id="{6162DA76-112F-2E4C-90FB-6FA1F4F3C823}"/>
              </a:ext>
            </a:extLst>
          </p:cNvPr>
          <p:cNvGrpSpPr/>
          <p:nvPr/>
        </p:nvGrpSpPr>
        <p:grpSpPr>
          <a:xfrm>
            <a:off x="3090039" y="2372837"/>
            <a:ext cx="1439862" cy="940774"/>
            <a:chOff x="3998734" y="2399284"/>
            <a:chExt cx="1439862" cy="940774"/>
          </a:xfrm>
        </p:grpSpPr>
        <p:cxnSp>
          <p:nvCxnSpPr>
            <p:cNvPr id="26" name="Connettore 1 25">
              <a:extLst>
                <a:ext uri="{FF2B5EF4-FFF2-40B4-BE49-F238E27FC236}">
                  <a16:creationId xmlns:a16="http://schemas.microsoft.com/office/drawing/2014/main" id="{7F104286-CC37-3C4C-BF94-A8862D3186DD}"/>
                </a:ext>
              </a:extLst>
            </p:cNvPr>
            <p:cNvCxnSpPr>
              <a:cxnSpLocks noChangeShapeType="1"/>
            </p:cNvCxnSpPr>
            <p:nvPr/>
          </p:nvCxnSpPr>
          <p:spPr bwMode="auto">
            <a:xfrm>
              <a:off x="3998734" y="2411371"/>
              <a:ext cx="1439862" cy="928687"/>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cxnSp>
          <p:nvCxnSpPr>
            <p:cNvPr id="27" name="Connettore 1 26">
              <a:extLst>
                <a:ext uri="{FF2B5EF4-FFF2-40B4-BE49-F238E27FC236}">
                  <a16:creationId xmlns:a16="http://schemas.microsoft.com/office/drawing/2014/main" id="{6F5F732B-9A65-8B4A-AF3B-F5A4E3B2A0AD}"/>
                </a:ext>
              </a:extLst>
            </p:cNvPr>
            <p:cNvCxnSpPr>
              <a:cxnSpLocks noChangeShapeType="1"/>
            </p:cNvCxnSpPr>
            <p:nvPr/>
          </p:nvCxnSpPr>
          <p:spPr bwMode="auto">
            <a:xfrm flipV="1">
              <a:off x="3998734" y="2399284"/>
              <a:ext cx="1439862" cy="928687"/>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grpSp>
      <p:pic>
        <p:nvPicPr>
          <p:cNvPr id="28" name="Picture 29">
            <a:extLst>
              <a:ext uri="{FF2B5EF4-FFF2-40B4-BE49-F238E27FC236}">
                <a16:creationId xmlns:a16="http://schemas.microsoft.com/office/drawing/2014/main" id="{3E3C1CC4-92F7-3B41-8398-7507FA7D1C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8983" y="2446929"/>
            <a:ext cx="10890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5">
            <a:extLst>
              <a:ext uri="{FF2B5EF4-FFF2-40B4-BE49-F238E27FC236}">
                <a16:creationId xmlns:a16="http://schemas.microsoft.com/office/drawing/2014/main" id="{AD21187C-5B03-164C-B699-7DB9CC8558C9}"/>
              </a:ext>
            </a:extLst>
          </p:cNvPr>
          <p:cNvSpPr txBox="1">
            <a:spLocks/>
          </p:cNvSpPr>
          <p:nvPr/>
        </p:nvSpPr>
        <p:spPr>
          <a:xfrm>
            <a:off x="501638" y="5188724"/>
            <a:ext cx="11487993" cy="2547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altLang="it-IT" dirty="0">
                <a:latin typeface="Helvetica" pitchFamily="2" charset="0"/>
                <a:ea typeface="ＭＳ Ｐゴシック" panose="020B0600070205080204" pitchFamily="34" charset="-128"/>
              </a:rPr>
              <a:t>Poiché si dimostra che la formula vale in tutti i sistemi di riferimento, anche quando la particella iniziale è in moto, si chiama </a:t>
            </a:r>
            <a:r>
              <a:rPr lang="it-IT" altLang="it-IT" dirty="0">
                <a:solidFill>
                  <a:srgbClr val="554B81"/>
                </a:solidFill>
                <a:latin typeface="Helvetica" pitchFamily="2" charset="0"/>
                <a:ea typeface="ＭＳ Ｐゴシック" panose="020B0600070205080204" pitchFamily="34" charset="-128"/>
              </a:rPr>
              <a:t>massa invariante.</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18B87F3E-8F15-6643-BBF7-BDC774E37423}"/>
                  </a:ext>
                </a:extLst>
              </p:cNvPr>
              <p:cNvSpPr txBox="1"/>
              <p:nvPr/>
            </p:nvSpPr>
            <p:spPr>
              <a:xfrm>
                <a:off x="2894096" y="2283589"/>
                <a:ext cx="1839889"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800" b="0" i="1" smtClean="0">
                          <a:latin typeface="Cambria Math" panose="02040503050406030204" pitchFamily="18" charset="0"/>
                        </a:rPr>
                        <m:t>𝐸</m:t>
                      </m:r>
                      <m:r>
                        <a:rPr lang="it-IT" sz="2800" b="0" i="1" smtClean="0">
                          <a:latin typeface="Cambria Math" panose="02040503050406030204" pitchFamily="18" charset="0"/>
                        </a:rPr>
                        <m:t>=</m:t>
                      </m:r>
                      <m:f>
                        <m:fPr>
                          <m:ctrlPr>
                            <a:rPr lang="it-IT" sz="2800" b="0" i="1" smtClean="0">
                              <a:latin typeface="Cambria Math" panose="02040503050406030204" pitchFamily="18" charset="0"/>
                            </a:rPr>
                          </m:ctrlPr>
                        </m:fPr>
                        <m:num>
                          <m:r>
                            <a:rPr lang="it-IT" sz="2800" b="0" i="1" smtClean="0">
                              <a:latin typeface="Cambria Math" panose="02040503050406030204" pitchFamily="18" charset="0"/>
                            </a:rPr>
                            <m:t>1</m:t>
                          </m:r>
                        </m:num>
                        <m:den>
                          <m:r>
                            <a:rPr lang="it-IT" sz="2800" b="0" i="1" smtClean="0">
                              <a:latin typeface="Cambria Math" panose="02040503050406030204" pitchFamily="18" charset="0"/>
                            </a:rPr>
                            <m:t>2</m:t>
                          </m:r>
                        </m:den>
                      </m:f>
                      <m:r>
                        <a:rPr lang="it-IT" sz="2800" b="0" i="1" smtClean="0">
                          <a:latin typeface="Cambria Math" panose="02040503050406030204" pitchFamily="18" charset="0"/>
                        </a:rPr>
                        <m:t>𝑚</m:t>
                      </m:r>
                      <m:sSup>
                        <m:sSupPr>
                          <m:ctrlPr>
                            <a:rPr lang="it-IT" sz="2800" b="0" i="1" smtClean="0">
                              <a:latin typeface="Cambria Math" panose="02040503050406030204" pitchFamily="18" charset="0"/>
                            </a:rPr>
                          </m:ctrlPr>
                        </m:sSupPr>
                        <m:e>
                          <m:r>
                            <a:rPr lang="it-IT" sz="2800" b="0" i="1" smtClean="0">
                              <a:latin typeface="Cambria Math" panose="02040503050406030204" pitchFamily="18" charset="0"/>
                            </a:rPr>
                            <m:t>𝑣</m:t>
                          </m:r>
                        </m:e>
                        <m:sup>
                          <m:r>
                            <a:rPr lang="it-IT" sz="2800" b="0" i="1" smtClean="0">
                              <a:latin typeface="Cambria Math" panose="02040503050406030204" pitchFamily="18" charset="0"/>
                            </a:rPr>
                            <m:t>2</m:t>
                          </m:r>
                        </m:sup>
                      </m:sSup>
                    </m:oMath>
                  </m:oMathPara>
                </a14:m>
                <a:endParaRPr lang="it-IT" sz="2800" dirty="0"/>
              </a:p>
            </p:txBody>
          </p:sp>
        </mc:Choice>
        <mc:Fallback xmlns="">
          <p:sp>
            <p:nvSpPr>
              <p:cNvPr id="2" name="CasellaDiTesto 1">
                <a:extLst>
                  <a:ext uri="{FF2B5EF4-FFF2-40B4-BE49-F238E27FC236}">
                    <a16:creationId xmlns:a16="http://schemas.microsoft.com/office/drawing/2014/main" id="{18B87F3E-8F15-6643-BBF7-BDC774E37423}"/>
                  </a:ext>
                </a:extLst>
              </p:cNvPr>
              <p:cNvSpPr txBox="1">
                <a:spLocks noRot="1" noChangeAspect="1" noMove="1" noResize="1" noEditPoints="1" noAdjustHandles="1" noChangeArrowheads="1" noChangeShapeType="1" noTextEdit="1"/>
              </p:cNvSpPr>
              <p:nvPr/>
            </p:nvSpPr>
            <p:spPr>
              <a:xfrm>
                <a:off x="2894096" y="2283589"/>
                <a:ext cx="1839889" cy="898964"/>
              </a:xfrm>
              <a:prstGeom prst="rect">
                <a:avLst/>
              </a:prstGeom>
              <a:blipFill>
                <a:blip r:embed="rId5"/>
                <a:stretch>
                  <a:fillRect l="-1379" b="-704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5672FF61-FA26-6D41-82D0-0333F9FCB004}"/>
                  </a:ext>
                </a:extLst>
              </p:cNvPr>
              <p:cNvSpPr txBox="1"/>
              <p:nvPr/>
            </p:nvSpPr>
            <p:spPr>
              <a:xfrm>
                <a:off x="7558958" y="2449545"/>
                <a:ext cx="311630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it-IT" sz="2800" i="1" smtClean="0">
                              <a:latin typeface="Cambria Math" panose="02040503050406030204" pitchFamily="18" charset="0"/>
                            </a:rPr>
                          </m:ctrlPr>
                        </m:sSupPr>
                        <m:e>
                          <m:r>
                            <a:rPr lang="it-IT" sz="2800" b="0" i="1" smtClean="0">
                              <a:latin typeface="Cambria Math" panose="02040503050406030204" pitchFamily="18" charset="0"/>
                            </a:rPr>
                            <m:t>𝐸</m:t>
                          </m:r>
                        </m:e>
                        <m:sup>
                          <m:r>
                            <a:rPr lang="it-IT" sz="2800" b="0" i="1" smtClean="0">
                              <a:latin typeface="Cambria Math" panose="02040503050406030204" pitchFamily="18" charset="0"/>
                            </a:rPr>
                            <m:t>2</m:t>
                          </m:r>
                        </m:sup>
                      </m:sSup>
                      <m:r>
                        <a:rPr lang="it-IT" sz="2800" b="0" i="1" smtClean="0">
                          <a:latin typeface="Cambria Math" panose="02040503050406030204" pitchFamily="18" charset="0"/>
                        </a:rPr>
                        <m:t>=</m:t>
                      </m:r>
                      <m:sSup>
                        <m:sSupPr>
                          <m:ctrlPr>
                            <a:rPr lang="it-IT" sz="2800" b="0" i="1" smtClean="0">
                              <a:latin typeface="Cambria Math" panose="02040503050406030204" pitchFamily="18" charset="0"/>
                            </a:rPr>
                          </m:ctrlPr>
                        </m:sSupPr>
                        <m:e>
                          <m:r>
                            <a:rPr lang="it-IT" sz="2800" b="0" i="1" smtClean="0">
                              <a:latin typeface="Cambria Math" panose="02040503050406030204" pitchFamily="18" charset="0"/>
                            </a:rPr>
                            <m:t>𝑝</m:t>
                          </m:r>
                        </m:e>
                        <m:sup>
                          <m:r>
                            <a:rPr lang="it-IT" sz="2800" b="0" i="1" smtClean="0">
                              <a:latin typeface="Cambria Math" panose="02040503050406030204" pitchFamily="18" charset="0"/>
                            </a:rPr>
                            <m:t>2</m:t>
                          </m:r>
                        </m:sup>
                      </m:sSup>
                      <m:sSup>
                        <m:sSupPr>
                          <m:ctrlPr>
                            <a:rPr lang="it-IT" sz="2800" b="0" i="1" smtClean="0">
                              <a:latin typeface="Cambria Math" panose="02040503050406030204" pitchFamily="18" charset="0"/>
                            </a:rPr>
                          </m:ctrlPr>
                        </m:sSupPr>
                        <m:e>
                          <m:r>
                            <a:rPr lang="it-IT" sz="2800" b="0" i="1" smtClean="0">
                              <a:latin typeface="Cambria Math" panose="02040503050406030204" pitchFamily="18" charset="0"/>
                            </a:rPr>
                            <m:t>𝑐</m:t>
                          </m:r>
                        </m:e>
                        <m:sup>
                          <m:r>
                            <a:rPr lang="it-IT" sz="2800" b="0" i="1" smtClean="0">
                              <a:latin typeface="Cambria Math" panose="02040503050406030204" pitchFamily="18" charset="0"/>
                            </a:rPr>
                            <m:t>2</m:t>
                          </m:r>
                        </m:sup>
                      </m:sSup>
                      <m:r>
                        <a:rPr lang="it-IT" sz="2800" b="0" i="1" smtClean="0">
                          <a:latin typeface="Cambria Math" panose="02040503050406030204" pitchFamily="18" charset="0"/>
                        </a:rPr>
                        <m:t>+</m:t>
                      </m:r>
                      <m:sSup>
                        <m:sSupPr>
                          <m:ctrlPr>
                            <a:rPr lang="it-IT" sz="2800" b="0" i="1" smtClean="0">
                              <a:latin typeface="Cambria Math" panose="02040503050406030204" pitchFamily="18" charset="0"/>
                            </a:rPr>
                          </m:ctrlPr>
                        </m:sSupPr>
                        <m:e>
                          <m:r>
                            <a:rPr lang="it-IT" sz="2800" b="0" i="1" smtClean="0">
                              <a:latin typeface="Cambria Math" panose="02040503050406030204" pitchFamily="18" charset="0"/>
                            </a:rPr>
                            <m:t>𝑚</m:t>
                          </m:r>
                        </m:e>
                        <m:sup>
                          <m:r>
                            <a:rPr lang="it-IT" sz="2800" b="0" i="1" smtClean="0">
                              <a:latin typeface="Cambria Math" panose="02040503050406030204" pitchFamily="18" charset="0"/>
                            </a:rPr>
                            <m:t>2</m:t>
                          </m:r>
                        </m:sup>
                      </m:sSup>
                      <m:sSup>
                        <m:sSupPr>
                          <m:ctrlPr>
                            <a:rPr lang="it-IT" sz="2800" b="0" i="1" smtClean="0">
                              <a:latin typeface="Cambria Math" panose="02040503050406030204" pitchFamily="18" charset="0"/>
                            </a:rPr>
                          </m:ctrlPr>
                        </m:sSupPr>
                        <m:e>
                          <m:r>
                            <a:rPr lang="it-IT" sz="2800" b="0" i="1" smtClean="0">
                              <a:latin typeface="Cambria Math" panose="02040503050406030204" pitchFamily="18" charset="0"/>
                            </a:rPr>
                            <m:t>𝑐</m:t>
                          </m:r>
                        </m:e>
                        <m:sup>
                          <m:r>
                            <a:rPr lang="it-IT" sz="2800" b="0" i="1" smtClean="0">
                              <a:latin typeface="Cambria Math" panose="02040503050406030204" pitchFamily="18" charset="0"/>
                            </a:rPr>
                            <m:t>4</m:t>
                          </m:r>
                        </m:sup>
                      </m:sSup>
                    </m:oMath>
                  </m:oMathPara>
                </a14:m>
                <a:endParaRPr lang="it-IT" sz="2800" dirty="0"/>
              </a:p>
            </p:txBody>
          </p:sp>
        </mc:Choice>
        <mc:Fallback xmlns="">
          <p:sp>
            <p:nvSpPr>
              <p:cNvPr id="30" name="CasellaDiTesto 29">
                <a:extLst>
                  <a:ext uri="{FF2B5EF4-FFF2-40B4-BE49-F238E27FC236}">
                    <a16:creationId xmlns:a16="http://schemas.microsoft.com/office/drawing/2014/main" id="{5672FF61-FA26-6D41-82D0-0333F9FCB004}"/>
                  </a:ext>
                </a:extLst>
              </p:cNvPr>
              <p:cNvSpPr txBox="1">
                <a:spLocks noRot="1" noChangeAspect="1" noMove="1" noResize="1" noEditPoints="1" noAdjustHandles="1" noChangeArrowheads="1" noChangeShapeType="1" noTextEdit="1"/>
              </p:cNvSpPr>
              <p:nvPr/>
            </p:nvSpPr>
            <p:spPr>
              <a:xfrm>
                <a:off x="7558958" y="2449545"/>
                <a:ext cx="3116302" cy="523220"/>
              </a:xfrm>
              <a:prstGeom prst="rect">
                <a:avLst/>
              </a:prstGeom>
              <a:blipFill>
                <a:blip r:embed="rId6"/>
                <a:stretch>
                  <a:fillRect b="-9302"/>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31" name="CasellaDiTesto 30">
                <a:extLst>
                  <a:ext uri="{FF2B5EF4-FFF2-40B4-BE49-F238E27FC236}">
                    <a16:creationId xmlns:a16="http://schemas.microsoft.com/office/drawing/2014/main" id="{36830106-C1A8-1D45-842D-6338AE566B51}"/>
                  </a:ext>
                </a:extLst>
              </p:cNvPr>
              <p:cNvSpPr txBox="1"/>
              <p:nvPr/>
            </p:nvSpPr>
            <p:spPr>
              <a:xfrm>
                <a:off x="3515340" y="4286624"/>
                <a:ext cx="5104987" cy="614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800" i="1" smtClean="0">
                              <a:solidFill>
                                <a:srgbClr val="554B81"/>
                              </a:solidFill>
                              <a:latin typeface="Cambria Math" panose="02040503050406030204" pitchFamily="18" charset="0"/>
                            </a:rPr>
                          </m:ctrlPr>
                        </m:sSubPr>
                        <m:e>
                          <m:r>
                            <a:rPr lang="it-IT" sz="2800" b="0" i="1" smtClean="0">
                              <a:solidFill>
                                <a:srgbClr val="554B81"/>
                              </a:solidFill>
                              <a:latin typeface="Cambria Math" panose="02040503050406030204" pitchFamily="18" charset="0"/>
                            </a:rPr>
                            <m:t>𝑀</m:t>
                          </m:r>
                        </m:e>
                        <m:sub>
                          <m:r>
                            <a:rPr lang="it-IT" sz="2800" b="0" i="1" smtClean="0">
                              <a:solidFill>
                                <a:srgbClr val="554B81"/>
                              </a:solidFill>
                              <a:latin typeface="Cambria Math" panose="02040503050406030204" pitchFamily="18" charset="0"/>
                            </a:rPr>
                            <m:t>0</m:t>
                          </m:r>
                        </m:sub>
                      </m:sSub>
                      <m:r>
                        <a:rPr lang="it-IT" sz="2800" b="0" i="1" smtClean="0">
                          <a:solidFill>
                            <a:srgbClr val="554B81"/>
                          </a:solidFill>
                          <a:latin typeface="Cambria Math" panose="02040503050406030204" pitchFamily="18" charset="0"/>
                        </a:rPr>
                        <m:t>=</m:t>
                      </m:r>
                      <m:rad>
                        <m:radPr>
                          <m:degHide m:val="on"/>
                          <m:ctrlPr>
                            <a:rPr lang="it-IT" sz="2800" b="0" i="1" smtClean="0">
                              <a:solidFill>
                                <a:srgbClr val="554B81"/>
                              </a:solidFill>
                              <a:latin typeface="Cambria Math" panose="02040503050406030204" pitchFamily="18" charset="0"/>
                            </a:rPr>
                          </m:ctrlPr>
                        </m:radPr>
                        <m:deg/>
                        <m:e>
                          <m:sSup>
                            <m:sSupPr>
                              <m:ctrlPr>
                                <a:rPr lang="it-IT" sz="2800" b="0" i="1" smtClean="0">
                                  <a:solidFill>
                                    <a:srgbClr val="554B81"/>
                                  </a:solidFill>
                                  <a:latin typeface="Cambria Math" panose="02040503050406030204" pitchFamily="18" charset="0"/>
                                </a:rPr>
                              </m:ctrlPr>
                            </m:sSupPr>
                            <m:e>
                              <m:d>
                                <m:dPr>
                                  <m:ctrlPr>
                                    <a:rPr lang="it-IT" sz="2800" b="0" i="1" smtClean="0">
                                      <a:solidFill>
                                        <a:srgbClr val="554B81"/>
                                      </a:solidFill>
                                      <a:latin typeface="Cambria Math" panose="02040503050406030204" pitchFamily="18" charset="0"/>
                                    </a:rPr>
                                  </m:ctrlPr>
                                </m:dPr>
                                <m:e>
                                  <m:sSub>
                                    <m:sSubPr>
                                      <m:ctrlPr>
                                        <a:rPr lang="it-IT" sz="2800" b="0" i="1" smtClean="0">
                                          <a:solidFill>
                                            <a:srgbClr val="554B81"/>
                                          </a:solidFill>
                                          <a:latin typeface="Cambria Math" panose="02040503050406030204" pitchFamily="18" charset="0"/>
                                        </a:rPr>
                                      </m:ctrlPr>
                                    </m:sSubPr>
                                    <m:e>
                                      <m:r>
                                        <a:rPr lang="it-IT" sz="2800" b="0" i="1" smtClean="0">
                                          <a:solidFill>
                                            <a:srgbClr val="554B81"/>
                                          </a:solidFill>
                                          <a:latin typeface="Cambria Math" panose="02040503050406030204" pitchFamily="18" charset="0"/>
                                        </a:rPr>
                                        <m:t>𝐸</m:t>
                                      </m:r>
                                    </m:e>
                                    <m:sub>
                                      <m:r>
                                        <a:rPr lang="it-IT" sz="2800" b="0" i="1" smtClean="0">
                                          <a:solidFill>
                                            <a:srgbClr val="554B81"/>
                                          </a:solidFill>
                                          <a:latin typeface="Cambria Math" panose="02040503050406030204" pitchFamily="18" charset="0"/>
                                        </a:rPr>
                                        <m:t>1</m:t>
                                      </m:r>
                                    </m:sub>
                                  </m:sSub>
                                  <m:r>
                                    <a:rPr lang="it-IT" sz="2800" b="0" i="1" smtClean="0">
                                      <a:solidFill>
                                        <a:srgbClr val="554B81"/>
                                      </a:solidFill>
                                      <a:latin typeface="Cambria Math" panose="02040503050406030204" pitchFamily="18" charset="0"/>
                                    </a:rPr>
                                    <m:t>+</m:t>
                                  </m:r>
                                  <m:sSub>
                                    <m:sSubPr>
                                      <m:ctrlPr>
                                        <a:rPr lang="it-IT" sz="2800" b="0" i="1" smtClean="0">
                                          <a:solidFill>
                                            <a:srgbClr val="554B81"/>
                                          </a:solidFill>
                                          <a:latin typeface="Cambria Math" panose="02040503050406030204" pitchFamily="18" charset="0"/>
                                        </a:rPr>
                                      </m:ctrlPr>
                                    </m:sSubPr>
                                    <m:e>
                                      <m:r>
                                        <a:rPr lang="it-IT" sz="2800" b="0" i="1" smtClean="0">
                                          <a:solidFill>
                                            <a:srgbClr val="554B81"/>
                                          </a:solidFill>
                                          <a:latin typeface="Cambria Math" panose="02040503050406030204" pitchFamily="18" charset="0"/>
                                        </a:rPr>
                                        <m:t>𝐸</m:t>
                                      </m:r>
                                    </m:e>
                                    <m:sub>
                                      <m:r>
                                        <a:rPr lang="it-IT" sz="2800" b="0" i="1" smtClean="0">
                                          <a:solidFill>
                                            <a:srgbClr val="554B81"/>
                                          </a:solidFill>
                                          <a:latin typeface="Cambria Math" panose="02040503050406030204" pitchFamily="18" charset="0"/>
                                        </a:rPr>
                                        <m:t>2</m:t>
                                      </m:r>
                                    </m:sub>
                                  </m:sSub>
                                </m:e>
                              </m:d>
                            </m:e>
                            <m:sup>
                              <m:r>
                                <a:rPr lang="it-IT" sz="2800" b="0" i="1" smtClean="0">
                                  <a:solidFill>
                                    <a:srgbClr val="554B81"/>
                                  </a:solidFill>
                                  <a:latin typeface="Cambria Math" panose="02040503050406030204" pitchFamily="18" charset="0"/>
                                </a:rPr>
                                <m:t>2</m:t>
                              </m:r>
                            </m:sup>
                          </m:sSup>
                          <m:r>
                            <a:rPr lang="it-IT" sz="2800" b="0" i="1" smtClean="0">
                              <a:solidFill>
                                <a:srgbClr val="554B81"/>
                              </a:solidFill>
                              <a:latin typeface="Cambria Math" panose="02040503050406030204" pitchFamily="18" charset="0"/>
                            </a:rPr>
                            <m:t>−</m:t>
                          </m:r>
                          <m:sSup>
                            <m:sSupPr>
                              <m:ctrlPr>
                                <a:rPr lang="it-IT" sz="2800" b="0" i="1" smtClean="0">
                                  <a:solidFill>
                                    <a:srgbClr val="554B81"/>
                                  </a:solidFill>
                                  <a:latin typeface="Cambria Math" panose="02040503050406030204" pitchFamily="18" charset="0"/>
                                </a:rPr>
                              </m:ctrlPr>
                            </m:sSupPr>
                            <m:e>
                              <m:d>
                                <m:dPr>
                                  <m:ctrlPr>
                                    <a:rPr lang="it-IT" sz="2800" b="0" i="1" smtClean="0">
                                      <a:solidFill>
                                        <a:srgbClr val="554B81"/>
                                      </a:solidFill>
                                      <a:latin typeface="Cambria Math" panose="02040503050406030204" pitchFamily="18" charset="0"/>
                                    </a:rPr>
                                  </m:ctrlPr>
                                </m:dPr>
                                <m:e>
                                  <m:sSub>
                                    <m:sSubPr>
                                      <m:ctrlPr>
                                        <a:rPr lang="it-IT" sz="2800" b="0" i="1" smtClean="0">
                                          <a:solidFill>
                                            <a:srgbClr val="554B81"/>
                                          </a:solidFill>
                                          <a:latin typeface="Cambria Math" panose="02040503050406030204" pitchFamily="18" charset="0"/>
                                        </a:rPr>
                                      </m:ctrlPr>
                                    </m:sSubPr>
                                    <m:e>
                                      <m:acc>
                                        <m:accPr>
                                          <m:chr m:val="⃗"/>
                                          <m:ctrlPr>
                                            <a:rPr lang="it-IT" sz="2800" b="0" i="1" smtClean="0">
                                              <a:solidFill>
                                                <a:srgbClr val="554B81"/>
                                              </a:solidFill>
                                              <a:latin typeface="Cambria Math" panose="02040503050406030204" pitchFamily="18" charset="0"/>
                                            </a:rPr>
                                          </m:ctrlPr>
                                        </m:accPr>
                                        <m:e>
                                          <m:r>
                                            <a:rPr lang="it-IT" sz="2800" b="0" i="1" smtClean="0">
                                              <a:solidFill>
                                                <a:srgbClr val="554B81"/>
                                              </a:solidFill>
                                              <a:latin typeface="Cambria Math" panose="02040503050406030204" pitchFamily="18" charset="0"/>
                                            </a:rPr>
                                            <m:t>𝑝</m:t>
                                          </m:r>
                                        </m:e>
                                      </m:acc>
                                    </m:e>
                                    <m:sub>
                                      <m:r>
                                        <a:rPr lang="it-IT" sz="2800" b="0" i="1" smtClean="0">
                                          <a:solidFill>
                                            <a:srgbClr val="554B81"/>
                                          </a:solidFill>
                                          <a:latin typeface="Cambria Math" panose="02040503050406030204" pitchFamily="18" charset="0"/>
                                        </a:rPr>
                                        <m:t>1</m:t>
                                      </m:r>
                                    </m:sub>
                                  </m:sSub>
                                  <m:r>
                                    <a:rPr lang="it-IT" sz="2800" b="0" i="1" smtClean="0">
                                      <a:solidFill>
                                        <a:srgbClr val="554B81"/>
                                      </a:solidFill>
                                      <a:latin typeface="Cambria Math" panose="02040503050406030204" pitchFamily="18" charset="0"/>
                                    </a:rPr>
                                    <m:t>+</m:t>
                                  </m:r>
                                  <m:sSub>
                                    <m:sSubPr>
                                      <m:ctrlPr>
                                        <a:rPr lang="it-IT" sz="2800" b="0" i="1" smtClean="0">
                                          <a:solidFill>
                                            <a:srgbClr val="554B81"/>
                                          </a:solidFill>
                                          <a:latin typeface="Cambria Math" panose="02040503050406030204" pitchFamily="18" charset="0"/>
                                        </a:rPr>
                                      </m:ctrlPr>
                                    </m:sSubPr>
                                    <m:e>
                                      <m:acc>
                                        <m:accPr>
                                          <m:chr m:val="⃗"/>
                                          <m:ctrlPr>
                                            <a:rPr lang="it-IT" sz="2800" b="0" i="1" smtClean="0">
                                              <a:solidFill>
                                                <a:srgbClr val="554B81"/>
                                              </a:solidFill>
                                              <a:latin typeface="Cambria Math" panose="02040503050406030204" pitchFamily="18" charset="0"/>
                                            </a:rPr>
                                          </m:ctrlPr>
                                        </m:accPr>
                                        <m:e>
                                          <m:r>
                                            <a:rPr lang="it-IT" sz="2800" b="0" i="1" smtClean="0">
                                              <a:solidFill>
                                                <a:srgbClr val="554B81"/>
                                              </a:solidFill>
                                              <a:latin typeface="Cambria Math" panose="02040503050406030204" pitchFamily="18" charset="0"/>
                                            </a:rPr>
                                            <m:t>𝑝</m:t>
                                          </m:r>
                                        </m:e>
                                      </m:acc>
                                    </m:e>
                                    <m:sub>
                                      <m:r>
                                        <a:rPr lang="it-IT" sz="2800" b="0" i="1" smtClean="0">
                                          <a:solidFill>
                                            <a:srgbClr val="554B81"/>
                                          </a:solidFill>
                                          <a:latin typeface="Cambria Math" panose="02040503050406030204" pitchFamily="18" charset="0"/>
                                        </a:rPr>
                                        <m:t>2</m:t>
                                      </m:r>
                                    </m:sub>
                                  </m:sSub>
                                </m:e>
                              </m:d>
                            </m:e>
                            <m:sup>
                              <m:r>
                                <a:rPr lang="it-IT" sz="2800" b="0" i="1" smtClean="0">
                                  <a:solidFill>
                                    <a:srgbClr val="554B81"/>
                                  </a:solidFill>
                                  <a:latin typeface="Cambria Math" panose="02040503050406030204" pitchFamily="18" charset="0"/>
                                </a:rPr>
                                <m:t>2</m:t>
                              </m:r>
                            </m:sup>
                          </m:sSup>
                        </m:e>
                      </m:rad>
                    </m:oMath>
                  </m:oMathPara>
                </a14:m>
                <a:endParaRPr lang="it-IT" sz="2800" dirty="0">
                  <a:solidFill>
                    <a:srgbClr val="554B81"/>
                  </a:solidFill>
                  <a:latin typeface="Helvetica" pitchFamily="2" charset="0"/>
                </a:endParaRPr>
              </a:p>
            </p:txBody>
          </p:sp>
        </mc:Choice>
        <mc:Fallback>
          <p:sp>
            <p:nvSpPr>
              <p:cNvPr id="31" name="CasellaDiTesto 30">
                <a:extLst>
                  <a:ext uri="{FF2B5EF4-FFF2-40B4-BE49-F238E27FC236}">
                    <a16:creationId xmlns:a16="http://schemas.microsoft.com/office/drawing/2014/main" id="{36830106-C1A8-1D45-842D-6338AE566B51}"/>
                  </a:ext>
                </a:extLst>
              </p:cNvPr>
              <p:cNvSpPr txBox="1">
                <a:spLocks noRot="1" noChangeAspect="1" noMove="1" noResize="1" noEditPoints="1" noAdjustHandles="1" noChangeArrowheads="1" noChangeShapeType="1" noTextEdit="1"/>
              </p:cNvSpPr>
              <p:nvPr/>
            </p:nvSpPr>
            <p:spPr>
              <a:xfrm>
                <a:off x="3515340" y="4286624"/>
                <a:ext cx="5104987" cy="614464"/>
              </a:xfrm>
              <a:prstGeom prst="rect">
                <a:avLst/>
              </a:prstGeom>
              <a:blipFill>
                <a:blip r:embed="rId7"/>
                <a:stretch>
                  <a:fillRect t="-4082" b="-8163"/>
                </a:stretch>
              </a:blipFill>
            </p:spPr>
            <p:txBody>
              <a:bodyPr/>
              <a:lstStyle/>
              <a:p>
                <a:r>
                  <a:rPr lang="en-GB">
                    <a:noFill/>
                  </a:rPr>
                  <a:t> </a:t>
                </a:r>
              </a:p>
            </p:txBody>
          </p:sp>
        </mc:Fallback>
      </mc:AlternateContent>
    </p:spTree>
    <p:extLst>
      <p:ext uri="{BB962C8B-B14F-4D97-AF65-F5344CB8AC3E}">
        <p14:creationId xmlns:p14="http://schemas.microsoft.com/office/powerpoint/2010/main" val="20535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25"/>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fltVal val="0"/>
                                          </p:val>
                                        </p:tav>
                                        <p:tav tm="100000">
                                          <p:val>
                                            <p:strVal val="#ppt_h"/>
                                          </p:val>
                                        </p:tav>
                                      </p:tavLst>
                                    </p:anim>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uppo 42">
            <a:extLst>
              <a:ext uri="{FF2B5EF4-FFF2-40B4-BE49-F238E27FC236}">
                <a16:creationId xmlns:a16="http://schemas.microsoft.com/office/drawing/2014/main" id="{B348B2D8-B014-F240-8A62-6909E0B977B6}"/>
              </a:ext>
            </a:extLst>
          </p:cNvPr>
          <p:cNvGrpSpPr/>
          <p:nvPr/>
        </p:nvGrpSpPr>
        <p:grpSpPr>
          <a:xfrm>
            <a:off x="2135168" y="1075038"/>
            <a:ext cx="7700810" cy="5474043"/>
            <a:chOff x="397630" y="463463"/>
            <a:chExt cx="6366423" cy="4991621"/>
          </a:xfrm>
        </p:grpSpPr>
        <p:sp>
          <p:nvSpPr>
            <p:cNvPr id="3" name="Rettangolo con angoli arrotondati 2">
              <a:extLst>
                <a:ext uri="{FF2B5EF4-FFF2-40B4-BE49-F238E27FC236}">
                  <a16:creationId xmlns:a16="http://schemas.microsoft.com/office/drawing/2014/main" id="{D123BCB5-CC50-514B-A6A1-9DFA1EB00A27}"/>
                </a:ext>
              </a:extLst>
            </p:cNvPr>
            <p:cNvSpPr/>
            <p:nvPr/>
          </p:nvSpPr>
          <p:spPr>
            <a:xfrm>
              <a:off x="926927" y="939452"/>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4" name="Rettangolo con angoli arrotondati 3">
              <a:extLst>
                <a:ext uri="{FF2B5EF4-FFF2-40B4-BE49-F238E27FC236}">
                  <a16:creationId xmlns:a16="http://schemas.microsoft.com/office/drawing/2014/main" id="{10E7775E-EA38-9346-BA5E-3052293C6575}"/>
                </a:ext>
              </a:extLst>
            </p:cNvPr>
            <p:cNvSpPr/>
            <p:nvPr/>
          </p:nvSpPr>
          <p:spPr>
            <a:xfrm>
              <a:off x="942586" y="2106460"/>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5" name="Rettangolo con angoli arrotondati 4">
              <a:extLst>
                <a:ext uri="{FF2B5EF4-FFF2-40B4-BE49-F238E27FC236}">
                  <a16:creationId xmlns:a16="http://schemas.microsoft.com/office/drawing/2014/main" id="{09A6761A-6A1B-A644-9328-81BCA171C6E8}"/>
                </a:ext>
              </a:extLst>
            </p:cNvPr>
            <p:cNvSpPr/>
            <p:nvPr/>
          </p:nvSpPr>
          <p:spPr>
            <a:xfrm>
              <a:off x="2123162" y="2106460"/>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6" name="Rettangolo con angoli arrotondati 5">
              <a:extLst>
                <a:ext uri="{FF2B5EF4-FFF2-40B4-BE49-F238E27FC236}">
                  <a16:creationId xmlns:a16="http://schemas.microsoft.com/office/drawing/2014/main" id="{24766FFB-1D01-8C40-929A-699566BDD8DD}"/>
                </a:ext>
              </a:extLst>
            </p:cNvPr>
            <p:cNvSpPr/>
            <p:nvPr/>
          </p:nvSpPr>
          <p:spPr>
            <a:xfrm>
              <a:off x="2123162" y="939452"/>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7" name="Rettangolo con angoli arrotondati 6">
              <a:extLst>
                <a:ext uri="{FF2B5EF4-FFF2-40B4-BE49-F238E27FC236}">
                  <a16:creationId xmlns:a16="http://schemas.microsoft.com/office/drawing/2014/main" id="{ABD56A92-64CB-E14E-AE2C-53DFEDE07C23}"/>
                </a:ext>
              </a:extLst>
            </p:cNvPr>
            <p:cNvSpPr/>
            <p:nvPr/>
          </p:nvSpPr>
          <p:spPr>
            <a:xfrm>
              <a:off x="3319397" y="939452"/>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8" name="Rettangolo con angoli arrotondati 7">
              <a:extLst>
                <a:ext uri="{FF2B5EF4-FFF2-40B4-BE49-F238E27FC236}">
                  <a16:creationId xmlns:a16="http://schemas.microsoft.com/office/drawing/2014/main" id="{D1968C75-79A6-D445-81D3-19E3AB2ABF30}"/>
                </a:ext>
              </a:extLst>
            </p:cNvPr>
            <p:cNvSpPr/>
            <p:nvPr/>
          </p:nvSpPr>
          <p:spPr>
            <a:xfrm>
              <a:off x="3319397" y="2106460"/>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9" name="Rettangolo con angoli arrotondati 8">
              <a:extLst>
                <a:ext uri="{FF2B5EF4-FFF2-40B4-BE49-F238E27FC236}">
                  <a16:creationId xmlns:a16="http://schemas.microsoft.com/office/drawing/2014/main" id="{07FC7090-601E-DD4A-A761-DB74C4D87BA0}"/>
                </a:ext>
              </a:extLst>
            </p:cNvPr>
            <p:cNvSpPr/>
            <p:nvPr/>
          </p:nvSpPr>
          <p:spPr>
            <a:xfrm>
              <a:off x="926927" y="3273468"/>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0" name="Rettangolo con angoli arrotondati 9">
              <a:extLst>
                <a:ext uri="{FF2B5EF4-FFF2-40B4-BE49-F238E27FC236}">
                  <a16:creationId xmlns:a16="http://schemas.microsoft.com/office/drawing/2014/main" id="{716CD113-3DCF-114E-A6DB-CD6E02B3EBAD}"/>
                </a:ext>
              </a:extLst>
            </p:cNvPr>
            <p:cNvSpPr/>
            <p:nvPr/>
          </p:nvSpPr>
          <p:spPr>
            <a:xfrm>
              <a:off x="942586" y="4440476"/>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1" name="Rettangolo con angoli arrotondati 10">
              <a:extLst>
                <a:ext uri="{FF2B5EF4-FFF2-40B4-BE49-F238E27FC236}">
                  <a16:creationId xmlns:a16="http://schemas.microsoft.com/office/drawing/2014/main" id="{8A093FCB-3869-1A40-8CD6-83986540F0C5}"/>
                </a:ext>
              </a:extLst>
            </p:cNvPr>
            <p:cNvSpPr/>
            <p:nvPr/>
          </p:nvSpPr>
          <p:spPr>
            <a:xfrm>
              <a:off x="2123162" y="4440476"/>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2" name="Rettangolo con angoli arrotondati 11">
              <a:extLst>
                <a:ext uri="{FF2B5EF4-FFF2-40B4-BE49-F238E27FC236}">
                  <a16:creationId xmlns:a16="http://schemas.microsoft.com/office/drawing/2014/main" id="{F9154CD5-05FA-8C45-AFA2-44E4874EC790}"/>
                </a:ext>
              </a:extLst>
            </p:cNvPr>
            <p:cNvSpPr/>
            <p:nvPr/>
          </p:nvSpPr>
          <p:spPr>
            <a:xfrm>
              <a:off x="2123162" y="3273468"/>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3" name="Rettangolo con angoli arrotondati 12">
              <a:extLst>
                <a:ext uri="{FF2B5EF4-FFF2-40B4-BE49-F238E27FC236}">
                  <a16:creationId xmlns:a16="http://schemas.microsoft.com/office/drawing/2014/main" id="{AF6D99E2-6F45-504E-B519-30FF62ABBCFB}"/>
                </a:ext>
              </a:extLst>
            </p:cNvPr>
            <p:cNvSpPr/>
            <p:nvPr/>
          </p:nvSpPr>
          <p:spPr>
            <a:xfrm>
              <a:off x="3319397" y="3273468"/>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4" name="Rettangolo con angoli arrotondati 13">
              <a:extLst>
                <a:ext uri="{FF2B5EF4-FFF2-40B4-BE49-F238E27FC236}">
                  <a16:creationId xmlns:a16="http://schemas.microsoft.com/office/drawing/2014/main" id="{9203CB81-B7E2-9742-8A7C-1D5A27A37BEB}"/>
                </a:ext>
              </a:extLst>
            </p:cNvPr>
            <p:cNvSpPr/>
            <p:nvPr/>
          </p:nvSpPr>
          <p:spPr>
            <a:xfrm>
              <a:off x="3319397" y="4440476"/>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5" name="Rettangolo con angoli arrotondati 14">
              <a:extLst>
                <a:ext uri="{FF2B5EF4-FFF2-40B4-BE49-F238E27FC236}">
                  <a16:creationId xmlns:a16="http://schemas.microsoft.com/office/drawing/2014/main" id="{10EE1676-8115-4E41-96F0-716A8201A87C}"/>
                </a:ext>
              </a:extLst>
            </p:cNvPr>
            <p:cNvSpPr/>
            <p:nvPr/>
          </p:nvSpPr>
          <p:spPr>
            <a:xfrm>
              <a:off x="4515632" y="939452"/>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6" name="Rettangolo con angoli arrotondati 15">
              <a:extLst>
                <a:ext uri="{FF2B5EF4-FFF2-40B4-BE49-F238E27FC236}">
                  <a16:creationId xmlns:a16="http://schemas.microsoft.com/office/drawing/2014/main" id="{B1E23422-AE9F-6044-AEFE-DF4AA1FA1477}"/>
                </a:ext>
              </a:extLst>
            </p:cNvPr>
            <p:cNvSpPr/>
            <p:nvPr/>
          </p:nvSpPr>
          <p:spPr>
            <a:xfrm>
              <a:off x="4515632" y="2106460"/>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7" name="Rettangolo con angoli arrotondati 16">
              <a:extLst>
                <a:ext uri="{FF2B5EF4-FFF2-40B4-BE49-F238E27FC236}">
                  <a16:creationId xmlns:a16="http://schemas.microsoft.com/office/drawing/2014/main" id="{7F8E8C7A-D332-6144-8483-708A84246E40}"/>
                </a:ext>
              </a:extLst>
            </p:cNvPr>
            <p:cNvSpPr/>
            <p:nvPr/>
          </p:nvSpPr>
          <p:spPr>
            <a:xfrm>
              <a:off x="4515632" y="3273468"/>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8" name="Rettangolo con angoli arrotondati 17">
              <a:extLst>
                <a:ext uri="{FF2B5EF4-FFF2-40B4-BE49-F238E27FC236}">
                  <a16:creationId xmlns:a16="http://schemas.microsoft.com/office/drawing/2014/main" id="{D8C1FA77-347F-534C-844E-75BC7AC42FCC}"/>
                </a:ext>
              </a:extLst>
            </p:cNvPr>
            <p:cNvSpPr/>
            <p:nvPr/>
          </p:nvSpPr>
          <p:spPr>
            <a:xfrm>
              <a:off x="4515632" y="4440476"/>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9" name="Rettangolo con angoli arrotondati 18">
              <a:extLst>
                <a:ext uri="{FF2B5EF4-FFF2-40B4-BE49-F238E27FC236}">
                  <a16:creationId xmlns:a16="http://schemas.microsoft.com/office/drawing/2014/main" id="{FCC110F3-0833-4448-AE88-90F4017A3486}"/>
                </a:ext>
              </a:extLst>
            </p:cNvPr>
            <p:cNvSpPr/>
            <p:nvPr/>
          </p:nvSpPr>
          <p:spPr>
            <a:xfrm>
              <a:off x="926927" y="463463"/>
              <a:ext cx="3444656" cy="313151"/>
            </a:xfrm>
            <a:prstGeom prst="roundRect">
              <a:avLst/>
            </a:prstGeom>
            <a:solidFill>
              <a:srgbClr val="BAED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554B81"/>
                  </a:solidFill>
                  <a:latin typeface="Helvetica" pitchFamily="2" charset="0"/>
                  <a:ea typeface="Verdana" panose="020B0604030504040204" pitchFamily="34" charset="0"/>
                  <a:cs typeface="Verdana" panose="020B0604030504040204" pitchFamily="34" charset="0"/>
                </a:rPr>
                <a:t>Particelle elementari</a:t>
              </a:r>
            </a:p>
          </p:txBody>
        </p:sp>
        <p:sp>
          <p:nvSpPr>
            <p:cNvPr id="20" name="Rettangolo con angoli arrotondati 19">
              <a:extLst>
                <a:ext uri="{FF2B5EF4-FFF2-40B4-BE49-F238E27FC236}">
                  <a16:creationId xmlns:a16="http://schemas.microsoft.com/office/drawing/2014/main" id="{34A05B48-08C8-A649-8312-64C75258E0C2}"/>
                </a:ext>
              </a:extLst>
            </p:cNvPr>
            <p:cNvSpPr/>
            <p:nvPr/>
          </p:nvSpPr>
          <p:spPr>
            <a:xfrm>
              <a:off x="5711867" y="939452"/>
              <a:ext cx="1052186" cy="1014608"/>
            </a:xfrm>
            <a:prstGeom prst="roundRect">
              <a:avLst/>
            </a:prstGeom>
            <a:noFill/>
            <a:ln w="57150">
              <a:solidFill>
                <a:schemeClr val="accent1">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21" name="Ovale 20">
              <a:extLst>
                <a:ext uri="{FF2B5EF4-FFF2-40B4-BE49-F238E27FC236}">
                  <a16:creationId xmlns:a16="http://schemas.microsoft.com/office/drawing/2014/main" id="{DCAB6CC6-F3DB-FF4B-84F8-50C0551BCD5D}"/>
                </a:ext>
              </a:extLst>
            </p:cNvPr>
            <p:cNvSpPr/>
            <p:nvPr/>
          </p:nvSpPr>
          <p:spPr>
            <a:xfrm>
              <a:off x="1183710" y="1173271"/>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u</a:t>
              </a:r>
            </a:p>
          </p:txBody>
        </p:sp>
        <p:sp>
          <p:nvSpPr>
            <p:cNvPr id="22" name="Ovale 21">
              <a:extLst>
                <a:ext uri="{FF2B5EF4-FFF2-40B4-BE49-F238E27FC236}">
                  <a16:creationId xmlns:a16="http://schemas.microsoft.com/office/drawing/2014/main" id="{EC335F96-47C3-8942-A93D-9DD12F9E57C8}"/>
                </a:ext>
              </a:extLst>
            </p:cNvPr>
            <p:cNvSpPr/>
            <p:nvPr/>
          </p:nvSpPr>
          <p:spPr>
            <a:xfrm>
              <a:off x="1183709" y="2350717"/>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d</a:t>
              </a:r>
            </a:p>
          </p:txBody>
        </p:sp>
        <p:sp>
          <p:nvSpPr>
            <p:cNvPr id="23" name="Ovale 22">
              <a:extLst>
                <a:ext uri="{FF2B5EF4-FFF2-40B4-BE49-F238E27FC236}">
                  <a16:creationId xmlns:a16="http://schemas.microsoft.com/office/drawing/2014/main" id="{DA2E042A-89AB-8148-AA9F-CBC9C66CE3EE}"/>
                </a:ext>
              </a:extLst>
            </p:cNvPr>
            <p:cNvSpPr/>
            <p:nvPr/>
          </p:nvSpPr>
          <p:spPr>
            <a:xfrm>
              <a:off x="2379945" y="1173270"/>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c</a:t>
              </a:r>
            </a:p>
          </p:txBody>
        </p:sp>
        <p:sp>
          <p:nvSpPr>
            <p:cNvPr id="24" name="Ovale 23">
              <a:extLst>
                <a:ext uri="{FF2B5EF4-FFF2-40B4-BE49-F238E27FC236}">
                  <a16:creationId xmlns:a16="http://schemas.microsoft.com/office/drawing/2014/main" id="{1E857331-8128-F24D-8D22-802529E889E3}"/>
                </a:ext>
              </a:extLst>
            </p:cNvPr>
            <p:cNvSpPr/>
            <p:nvPr/>
          </p:nvSpPr>
          <p:spPr>
            <a:xfrm>
              <a:off x="2379945" y="2345498"/>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venir Next" panose="020B0503020202020204" pitchFamily="34" charset="0"/>
                  <a:ea typeface="Verdana" panose="020B0604030504040204" pitchFamily="34" charset="0"/>
                  <a:cs typeface="Verdana" panose="020B0604030504040204" pitchFamily="34" charset="0"/>
                </a:rPr>
                <a:t>s</a:t>
              </a:r>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25" name="Ovale 24">
              <a:extLst>
                <a:ext uri="{FF2B5EF4-FFF2-40B4-BE49-F238E27FC236}">
                  <a16:creationId xmlns:a16="http://schemas.microsoft.com/office/drawing/2014/main" id="{FDF1FA10-319F-924C-847E-CCDA5F050190}"/>
                </a:ext>
              </a:extLst>
            </p:cNvPr>
            <p:cNvSpPr/>
            <p:nvPr/>
          </p:nvSpPr>
          <p:spPr>
            <a:xfrm>
              <a:off x="3576180" y="1173269"/>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t</a:t>
              </a:r>
            </a:p>
          </p:txBody>
        </p:sp>
        <p:sp>
          <p:nvSpPr>
            <p:cNvPr id="26" name="Ovale 25">
              <a:extLst>
                <a:ext uri="{FF2B5EF4-FFF2-40B4-BE49-F238E27FC236}">
                  <a16:creationId xmlns:a16="http://schemas.microsoft.com/office/drawing/2014/main" id="{291ED687-D870-F442-8014-011059BC818E}"/>
                </a:ext>
              </a:extLst>
            </p:cNvPr>
            <p:cNvSpPr/>
            <p:nvPr/>
          </p:nvSpPr>
          <p:spPr>
            <a:xfrm>
              <a:off x="3576179" y="2345497"/>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b</a:t>
              </a:r>
            </a:p>
          </p:txBody>
        </p:sp>
        <p:sp>
          <p:nvSpPr>
            <p:cNvPr id="27" name="Ovale 26">
              <a:extLst>
                <a:ext uri="{FF2B5EF4-FFF2-40B4-BE49-F238E27FC236}">
                  <a16:creationId xmlns:a16="http://schemas.microsoft.com/office/drawing/2014/main" id="{FB6B6C03-B16E-8F4C-BE32-5EE446DCA34D}"/>
                </a:ext>
              </a:extLst>
            </p:cNvPr>
            <p:cNvSpPr/>
            <p:nvPr/>
          </p:nvSpPr>
          <p:spPr>
            <a:xfrm>
              <a:off x="1183708" y="3497892"/>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e</a:t>
              </a:r>
            </a:p>
          </p:txBody>
        </p:sp>
        <mc:AlternateContent xmlns:mc="http://schemas.openxmlformats.org/markup-compatibility/2006" xmlns:a14="http://schemas.microsoft.com/office/drawing/2010/main">
          <mc:Choice Requires="a14">
            <p:sp>
              <p:nvSpPr>
                <p:cNvPr id="28" name="Ovale 27">
                  <a:extLst>
                    <a:ext uri="{FF2B5EF4-FFF2-40B4-BE49-F238E27FC236}">
                      <a16:creationId xmlns:a16="http://schemas.microsoft.com/office/drawing/2014/main" id="{7A66BAA4-F262-4C46-A9E6-E80DEA04623E}"/>
                    </a:ext>
                  </a:extLst>
                </p:cNvPr>
                <p:cNvSpPr/>
                <p:nvPr/>
              </p:nvSpPr>
              <p:spPr>
                <a:xfrm>
                  <a:off x="2379943" y="3497891"/>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ea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𝜇</m:t>
                        </m:r>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28" name="Ovale 27">
                  <a:extLst>
                    <a:ext uri="{FF2B5EF4-FFF2-40B4-BE49-F238E27FC236}">
                      <a16:creationId xmlns:a16="http://schemas.microsoft.com/office/drawing/2014/main" id="{7A66BAA4-F262-4C46-A9E6-E80DEA04623E}"/>
                    </a:ext>
                  </a:extLst>
                </p:cNvPr>
                <p:cNvSpPr>
                  <a:spLocks noRot="1" noChangeAspect="1" noMove="1" noResize="1" noEditPoints="1" noAdjustHandles="1" noChangeArrowheads="1" noChangeShapeType="1" noTextEdit="1"/>
                </p:cNvSpPr>
                <p:nvPr/>
              </p:nvSpPr>
              <p:spPr>
                <a:xfrm>
                  <a:off x="2379943" y="3497891"/>
                  <a:ext cx="538619" cy="526093"/>
                </a:xfrm>
                <a:prstGeom prst="ellipse">
                  <a:avLst/>
                </a:prstGeom>
                <a:blipFill>
                  <a:blip r:embed="rId3"/>
                  <a:stretch>
                    <a:fillRect b="-434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Ovale 28">
                  <a:extLst>
                    <a:ext uri="{FF2B5EF4-FFF2-40B4-BE49-F238E27FC236}">
                      <a16:creationId xmlns:a16="http://schemas.microsoft.com/office/drawing/2014/main" id="{FE58A364-3030-DF47-AF23-2C6802A50B62}"/>
                    </a:ext>
                  </a:extLst>
                </p:cNvPr>
                <p:cNvSpPr/>
                <p:nvPr/>
              </p:nvSpPr>
              <p:spPr>
                <a:xfrm>
                  <a:off x="3673255" y="3497891"/>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ea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𝜏</m:t>
                        </m:r>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29" name="Ovale 28">
                  <a:extLst>
                    <a:ext uri="{FF2B5EF4-FFF2-40B4-BE49-F238E27FC236}">
                      <a16:creationId xmlns:a16="http://schemas.microsoft.com/office/drawing/2014/main" id="{FE58A364-3030-DF47-AF23-2C6802A50B62}"/>
                    </a:ext>
                  </a:extLst>
                </p:cNvPr>
                <p:cNvSpPr>
                  <a:spLocks noRot="1" noChangeAspect="1" noMove="1" noResize="1" noEditPoints="1" noAdjustHandles="1" noChangeArrowheads="1" noChangeShapeType="1" noTextEdit="1"/>
                </p:cNvSpPr>
                <p:nvPr/>
              </p:nvSpPr>
              <p:spPr>
                <a:xfrm>
                  <a:off x="3673255" y="3497891"/>
                  <a:ext cx="538619" cy="526093"/>
                </a:xfrm>
                <a:prstGeom prst="ellipse">
                  <a:avLst/>
                </a:prstGeom>
                <a:blipFill>
                  <a:blip r:embed="rId4"/>
                  <a:stretch>
                    <a:fillRect b="-434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0" name="Ovale 29">
                  <a:extLst>
                    <a:ext uri="{FF2B5EF4-FFF2-40B4-BE49-F238E27FC236}">
                      <a16:creationId xmlns:a16="http://schemas.microsoft.com/office/drawing/2014/main" id="{164EC46F-EF5F-FA42-BF11-73070436D1F4}"/>
                    </a:ext>
                  </a:extLst>
                </p:cNvPr>
                <p:cNvSpPr/>
                <p:nvPr/>
              </p:nvSpPr>
              <p:spPr>
                <a:xfrm>
                  <a:off x="1183707" y="4690994"/>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𝜈</m:t>
                            </m:r>
                          </m:e>
                          <m:sub>
                            <m:r>
                              <a:rPr lang="it-IT" sz="2400" b="0" i="1" smtClean="0">
                                <a:solidFill>
                                  <a:schemeClr val="tx1"/>
                                </a:solidFill>
                                <a:latin typeface="Cambria Math" panose="02040503050406030204" pitchFamily="18" charset="0"/>
                              </a:rPr>
                              <m:t>𝑒</m:t>
                            </m:r>
                          </m:sub>
                        </m:sSub>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30" name="Ovale 29">
                  <a:extLst>
                    <a:ext uri="{FF2B5EF4-FFF2-40B4-BE49-F238E27FC236}">
                      <a16:creationId xmlns:a16="http://schemas.microsoft.com/office/drawing/2014/main" id="{164EC46F-EF5F-FA42-BF11-73070436D1F4}"/>
                    </a:ext>
                  </a:extLst>
                </p:cNvPr>
                <p:cNvSpPr>
                  <a:spLocks noRot="1" noChangeAspect="1" noMove="1" noResize="1" noEditPoints="1" noAdjustHandles="1" noChangeArrowheads="1" noChangeShapeType="1" noTextEdit="1"/>
                </p:cNvSpPr>
                <p:nvPr/>
              </p:nvSpPr>
              <p:spPr>
                <a:xfrm>
                  <a:off x="1183707" y="4690994"/>
                  <a:ext cx="538619" cy="526093"/>
                </a:xfrm>
                <a:prstGeom prst="ellipse">
                  <a:avLst/>
                </a:prstGeom>
                <a:blipFill>
                  <a:blip r:embed="rId5"/>
                  <a:stretch>
                    <a:fillRect l="-9615" b="-434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1" name="Ovale 30">
                  <a:extLst>
                    <a:ext uri="{FF2B5EF4-FFF2-40B4-BE49-F238E27FC236}">
                      <a16:creationId xmlns:a16="http://schemas.microsoft.com/office/drawing/2014/main" id="{DA4715A9-78DA-834D-AD18-C5D528D88273}"/>
                    </a:ext>
                  </a:extLst>
                </p:cNvPr>
                <p:cNvSpPr/>
                <p:nvPr/>
              </p:nvSpPr>
              <p:spPr>
                <a:xfrm>
                  <a:off x="2379943" y="4684733"/>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𝜈</m:t>
                            </m:r>
                          </m:e>
                          <m:sub>
                            <m:r>
                              <a:rPr lang="it-IT" sz="2400" i="1" smtClean="0">
                                <a:solidFill>
                                  <a:schemeClr val="tx1"/>
                                </a:solidFill>
                                <a:latin typeface="Cambria Math" panose="02040503050406030204" pitchFamily="18" charset="0"/>
                                <a:ea typeface="Cambria Math" panose="02040503050406030204" pitchFamily="18" charset="0"/>
                              </a:rPr>
                              <m:t>𝜇</m:t>
                            </m:r>
                          </m:sub>
                        </m:sSub>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31" name="Ovale 30">
                  <a:extLst>
                    <a:ext uri="{FF2B5EF4-FFF2-40B4-BE49-F238E27FC236}">
                      <a16:creationId xmlns:a16="http://schemas.microsoft.com/office/drawing/2014/main" id="{DA4715A9-78DA-834D-AD18-C5D528D88273}"/>
                    </a:ext>
                  </a:extLst>
                </p:cNvPr>
                <p:cNvSpPr>
                  <a:spLocks noRot="1" noChangeAspect="1" noMove="1" noResize="1" noEditPoints="1" noAdjustHandles="1" noChangeArrowheads="1" noChangeShapeType="1" noTextEdit="1"/>
                </p:cNvSpPr>
                <p:nvPr/>
              </p:nvSpPr>
              <p:spPr>
                <a:xfrm>
                  <a:off x="2379943" y="4684733"/>
                  <a:ext cx="538619" cy="526093"/>
                </a:xfrm>
                <a:prstGeom prst="ellipse">
                  <a:avLst/>
                </a:prstGeom>
                <a:blipFill>
                  <a:blip r:embed="rId6"/>
                  <a:stretch>
                    <a:fillRect l="-11538" b="-212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2" name="Ovale 31">
                  <a:extLst>
                    <a:ext uri="{FF2B5EF4-FFF2-40B4-BE49-F238E27FC236}">
                      <a16:creationId xmlns:a16="http://schemas.microsoft.com/office/drawing/2014/main" id="{938CAEEE-44D2-AE40-A9A3-0E47ED6C276B}"/>
                    </a:ext>
                  </a:extLst>
                </p:cNvPr>
                <p:cNvSpPr/>
                <p:nvPr/>
              </p:nvSpPr>
              <p:spPr>
                <a:xfrm>
                  <a:off x="3573046" y="4681601"/>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𝜈</m:t>
                            </m:r>
                          </m:e>
                          <m:sub>
                            <m:r>
                              <a:rPr lang="it-IT" sz="2400" i="1" smtClean="0">
                                <a:solidFill>
                                  <a:schemeClr val="tx1"/>
                                </a:solidFill>
                                <a:latin typeface="Cambria Math" panose="02040503050406030204" pitchFamily="18" charset="0"/>
                                <a:ea typeface="Cambria Math" panose="02040503050406030204" pitchFamily="18" charset="0"/>
                              </a:rPr>
                              <m:t>𝜏</m:t>
                            </m:r>
                          </m:sub>
                        </m:sSub>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32" name="Ovale 31">
                  <a:extLst>
                    <a:ext uri="{FF2B5EF4-FFF2-40B4-BE49-F238E27FC236}">
                      <a16:creationId xmlns:a16="http://schemas.microsoft.com/office/drawing/2014/main" id="{938CAEEE-44D2-AE40-A9A3-0E47ED6C276B}"/>
                    </a:ext>
                  </a:extLst>
                </p:cNvPr>
                <p:cNvSpPr>
                  <a:spLocks noRot="1" noChangeAspect="1" noMove="1" noResize="1" noEditPoints="1" noAdjustHandles="1" noChangeArrowheads="1" noChangeShapeType="1" noTextEdit="1"/>
                </p:cNvSpPr>
                <p:nvPr/>
              </p:nvSpPr>
              <p:spPr>
                <a:xfrm>
                  <a:off x="3573046" y="4681601"/>
                  <a:ext cx="538619" cy="526093"/>
                </a:xfrm>
                <a:prstGeom prst="ellipse">
                  <a:avLst/>
                </a:prstGeom>
                <a:blipFill>
                  <a:blip r:embed="rId7"/>
                  <a:stretch>
                    <a:fillRect l="-9615" b="-4348"/>
                  </a:stretch>
                </a:blipFill>
                <a:ln>
                  <a:noFill/>
                </a:ln>
              </p:spPr>
              <p:txBody>
                <a:bodyPr/>
                <a:lstStyle/>
                <a:p>
                  <a:r>
                    <a:rPr lang="it-IT">
                      <a:noFill/>
                    </a:rPr>
                    <a:t> </a:t>
                  </a:r>
                </a:p>
              </p:txBody>
            </p:sp>
          </mc:Fallback>
        </mc:AlternateContent>
        <p:sp>
          <p:nvSpPr>
            <p:cNvPr id="33" name="Rettangolo con angoli arrotondati 32">
              <a:extLst>
                <a:ext uri="{FF2B5EF4-FFF2-40B4-BE49-F238E27FC236}">
                  <a16:creationId xmlns:a16="http://schemas.microsoft.com/office/drawing/2014/main" id="{41BF06BD-E39D-6B4E-950E-03D5358A4BD3}"/>
                </a:ext>
              </a:extLst>
            </p:cNvPr>
            <p:cNvSpPr/>
            <p:nvPr/>
          </p:nvSpPr>
          <p:spPr>
            <a:xfrm>
              <a:off x="4515632" y="473901"/>
              <a:ext cx="2248421" cy="313151"/>
            </a:xfrm>
            <a:prstGeom prst="roundRect">
              <a:avLst/>
            </a:prstGeom>
            <a:solidFill>
              <a:srgbClr val="BAED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554B81"/>
                  </a:solidFill>
                  <a:latin typeface="Helvetica" pitchFamily="2" charset="0"/>
                  <a:ea typeface="Verdana" panose="020B0604030504040204" pitchFamily="34" charset="0"/>
                  <a:cs typeface="Verdana" panose="020B0604030504040204" pitchFamily="34" charset="0"/>
                </a:rPr>
                <a:t>Portatori</a:t>
              </a:r>
            </a:p>
          </p:txBody>
        </p:sp>
        <p:sp>
          <p:nvSpPr>
            <p:cNvPr id="34" name="Ovale 33">
              <a:extLst>
                <a:ext uri="{FF2B5EF4-FFF2-40B4-BE49-F238E27FC236}">
                  <a16:creationId xmlns:a16="http://schemas.microsoft.com/office/drawing/2014/main" id="{026C7FAB-5DA6-0E48-9BD0-71709CDC9971}"/>
                </a:ext>
              </a:extLst>
            </p:cNvPr>
            <p:cNvSpPr/>
            <p:nvPr/>
          </p:nvSpPr>
          <p:spPr>
            <a:xfrm>
              <a:off x="4772415" y="1173268"/>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g</a:t>
              </a:r>
            </a:p>
          </p:txBody>
        </p:sp>
        <mc:AlternateContent xmlns:mc="http://schemas.openxmlformats.org/markup-compatibility/2006" xmlns:a14="http://schemas.microsoft.com/office/drawing/2010/main">
          <mc:Choice Requires="a14">
            <p:sp>
              <p:nvSpPr>
                <p:cNvPr id="35" name="Ovale 34">
                  <a:extLst>
                    <a:ext uri="{FF2B5EF4-FFF2-40B4-BE49-F238E27FC236}">
                      <a16:creationId xmlns:a16="http://schemas.microsoft.com/office/drawing/2014/main" id="{B905DBC3-F810-264B-8D2F-2CC68C26C02D}"/>
                    </a:ext>
                  </a:extLst>
                </p:cNvPr>
                <p:cNvSpPr/>
                <p:nvPr/>
              </p:nvSpPr>
              <p:spPr>
                <a:xfrm>
                  <a:off x="4772415" y="2345497"/>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smtClean="0">
                            <a:solidFill>
                              <a:schemeClr val="tx1"/>
                            </a:solidFill>
                            <a:latin typeface="Cambria Math" panose="02040503050406030204" pitchFamily="18" charset="0"/>
                            <a:ea typeface="Cambria Math" panose="02040503050406030204" pitchFamily="18" charset="0"/>
                          </a:rPr>
                          <m:t>𝛾</m:t>
                        </m:r>
                      </m:oMath>
                    </m:oMathPara>
                  </a14:m>
                  <a:endParaRPr lang="it-IT" sz="2400" dirty="0">
                    <a:solidFill>
                      <a:schemeClr val="tx1"/>
                    </a:solidFill>
                    <a:latin typeface="Avenir Next" panose="020B0503020202020204" pitchFamily="34" charset="0"/>
                  </a:endParaRPr>
                </a:p>
              </p:txBody>
            </p:sp>
          </mc:Choice>
          <mc:Fallback xmlns="">
            <p:sp>
              <p:nvSpPr>
                <p:cNvPr id="35" name="Ovale 34">
                  <a:extLst>
                    <a:ext uri="{FF2B5EF4-FFF2-40B4-BE49-F238E27FC236}">
                      <a16:creationId xmlns:a16="http://schemas.microsoft.com/office/drawing/2014/main" id="{B905DBC3-F810-264B-8D2F-2CC68C26C02D}"/>
                    </a:ext>
                  </a:extLst>
                </p:cNvPr>
                <p:cNvSpPr>
                  <a:spLocks noRot="1" noChangeAspect="1" noMove="1" noResize="1" noEditPoints="1" noAdjustHandles="1" noChangeArrowheads="1" noChangeShapeType="1" noTextEdit="1"/>
                </p:cNvSpPr>
                <p:nvPr/>
              </p:nvSpPr>
              <p:spPr>
                <a:xfrm>
                  <a:off x="4772415" y="2345497"/>
                  <a:ext cx="538619" cy="526093"/>
                </a:xfrm>
                <a:prstGeom prst="ellipse">
                  <a:avLst/>
                </a:prstGeom>
                <a:blipFill>
                  <a:blip r:embed="rId8"/>
                  <a:stretch>
                    <a:fillRect/>
                  </a:stretch>
                </a:blipFill>
                <a:ln>
                  <a:noFill/>
                </a:ln>
              </p:spPr>
              <p:txBody>
                <a:bodyPr/>
                <a:lstStyle/>
                <a:p>
                  <a:r>
                    <a:rPr lang="it-IT">
                      <a:noFill/>
                    </a:rPr>
                    <a:t> </a:t>
                  </a:r>
                </a:p>
              </p:txBody>
            </p:sp>
          </mc:Fallback>
        </mc:AlternateContent>
        <p:sp>
          <p:nvSpPr>
            <p:cNvPr id="36" name="Ovale 35">
              <a:extLst>
                <a:ext uri="{FF2B5EF4-FFF2-40B4-BE49-F238E27FC236}">
                  <a16:creationId xmlns:a16="http://schemas.microsoft.com/office/drawing/2014/main" id="{230155C7-FA94-E642-8597-57044FD75A62}"/>
                </a:ext>
              </a:extLst>
            </p:cNvPr>
            <p:cNvSpPr/>
            <p:nvPr/>
          </p:nvSpPr>
          <p:spPr>
            <a:xfrm>
              <a:off x="4772414" y="3497891"/>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venir Next" panose="020B0503020202020204" pitchFamily="34" charset="0"/>
                  <a:ea typeface="Verdana" panose="020B0604030504040204" pitchFamily="34" charset="0"/>
                  <a:cs typeface="Verdana" panose="020B0604030504040204" pitchFamily="34" charset="0"/>
                </a:rPr>
                <a:t>Z</a:t>
              </a:r>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37" name="Ovale 36">
              <a:extLst>
                <a:ext uri="{FF2B5EF4-FFF2-40B4-BE49-F238E27FC236}">
                  <a16:creationId xmlns:a16="http://schemas.microsoft.com/office/drawing/2014/main" id="{09CA6E95-1A82-EF45-81C3-C72F1C92ABF0}"/>
                </a:ext>
              </a:extLst>
            </p:cNvPr>
            <p:cNvSpPr/>
            <p:nvPr/>
          </p:nvSpPr>
          <p:spPr>
            <a:xfrm>
              <a:off x="4772413" y="4681601"/>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venir Next" panose="020B0503020202020204" pitchFamily="34" charset="0"/>
                  <a:ea typeface="Verdana" panose="020B0604030504040204" pitchFamily="34" charset="0"/>
                  <a:cs typeface="Verdana" panose="020B0604030504040204" pitchFamily="34" charset="0"/>
                </a:rPr>
                <a:t>W</a:t>
              </a:r>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38" name="CasellaDiTesto 37">
              <a:extLst>
                <a:ext uri="{FF2B5EF4-FFF2-40B4-BE49-F238E27FC236}">
                  <a16:creationId xmlns:a16="http://schemas.microsoft.com/office/drawing/2014/main" id="{3E49CC43-ECF7-A245-BF5F-7CF34D765323}"/>
                </a:ext>
              </a:extLst>
            </p:cNvPr>
            <p:cNvSpPr txBox="1"/>
            <p:nvPr/>
          </p:nvSpPr>
          <p:spPr>
            <a:xfrm rot="16200000">
              <a:off x="-471550" y="3990247"/>
              <a:ext cx="2120029" cy="381668"/>
            </a:xfrm>
            <a:prstGeom prst="rect">
              <a:avLst/>
            </a:prstGeom>
            <a:noFill/>
          </p:spPr>
          <p:txBody>
            <a:bodyPr wrap="square" rtlCol="0">
              <a:spAutoFit/>
            </a:bodyPr>
            <a:lstStyle/>
            <a:p>
              <a:r>
                <a:rPr lang="it-IT" sz="2400" dirty="0">
                  <a:solidFill>
                    <a:srgbClr val="92D050"/>
                  </a:solidFill>
                  <a:latin typeface="Helvetica" pitchFamily="2" charset="0"/>
                  <a:ea typeface="Verdana" panose="020B0604030504040204" pitchFamily="34" charset="0"/>
                  <a:cs typeface="Verdana" panose="020B0604030504040204" pitchFamily="34" charset="0"/>
                </a:rPr>
                <a:t>Leptoni</a:t>
              </a:r>
            </a:p>
          </p:txBody>
        </p:sp>
        <p:sp>
          <p:nvSpPr>
            <p:cNvPr id="39" name="CasellaDiTesto 38">
              <a:extLst>
                <a:ext uri="{FF2B5EF4-FFF2-40B4-BE49-F238E27FC236}">
                  <a16:creationId xmlns:a16="http://schemas.microsoft.com/office/drawing/2014/main" id="{BEA130E0-E325-1443-B467-CEE46529EA04}"/>
                </a:ext>
              </a:extLst>
            </p:cNvPr>
            <p:cNvSpPr txBox="1"/>
            <p:nvPr/>
          </p:nvSpPr>
          <p:spPr>
            <a:xfrm rot="16200000">
              <a:off x="-471551" y="1499656"/>
              <a:ext cx="2120029" cy="381668"/>
            </a:xfrm>
            <a:prstGeom prst="rect">
              <a:avLst/>
            </a:prstGeom>
            <a:noFill/>
          </p:spPr>
          <p:txBody>
            <a:bodyPr wrap="square" rtlCol="0">
              <a:spAutoFit/>
            </a:bodyPr>
            <a:lstStyle/>
            <a:p>
              <a:r>
                <a:rPr lang="it-IT" sz="2400" dirty="0" err="1">
                  <a:solidFill>
                    <a:srgbClr val="7030A0"/>
                  </a:solidFill>
                  <a:latin typeface="Helvetica" pitchFamily="2" charset="0"/>
                  <a:ea typeface="Verdana" panose="020B0604030504040204" pitchFamily="34" charset="0"/>
                  <a:cs typeface="Verdana" panose="020B0604030504040204" pitchFamily="34" charset="0"/>
                </a:rPr>
                <a:t>Quarks</a:t>
              </a:r>
              <a:endParaRPr lang="it-IT" sz="2400" dirty="0">
                <a:solidFill>
                  <a:srgbClr val="7030A0"/>
                </a:solidFill>
                <a:latin typeface="Helvetica" pitchFamily="2" charset="0"/>
                <a:ea typeface="Verdana" panose="020B0604030504040204" pitchFamily="34" charset="0"/>
                <a:cs typeface="Verdana" panose="020B0604030504040204" pitchFamily="34" charset="0"/>
              </a:endParaRPr>
            </a:p>
          </p:txBody>
        </p:sp>
        <p:sp>
          <p:nvSpPr>
            <p:cNvPr id="40" name="Ovale 39">
              <a:extLst>
                <a:ext uri="{FF2B5EF4-FFF2-40B4-BE49-F238E27FC236}">
                  <a16:creationId xmlns:a16="http://schemas.microsoft.com/office/drawing/2014/main" id="{0152CFE7-E9F5-6846-B345-253C9280E4F9}"/>
                </a:ext>
              </a:extLst>
            </p:cNvPr>
            <p:cNvSpPr/>
            <p:nvPr/>
          </p:nvSpPr>
          <p:spPr>
            <a:xfrm>
              <a:off x="5968650" y="1173267"/>
              <a:ext cx="538619" cy="52609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H</a:t>
              </a:r>
            </a:p>
          </p:txBody>
        </p:sp>
      </p:grpSp>
      <p:sp>
        <p:nvSpPr>
          <p:cNvPr id="2" name="CasellaDiTesto 1">
            <a:extLst>
              <a:ext uri="{FF2B5EF4-FFF2-40B4-BE49-F238E27FC236}">
                <a16:creationId xmlns:a16="http://schemas.microsoft.com/office/drawing/2014/main" id="{9AE95E73-2436-A64E-9412-1C2D974DC41B}"/>
              </a:ext>
            </a:extLst>
          </p:cNvPr>
          <p:cNvSpPr txBox="1"/>
          <p:nvPr/>
        </p:nvSpPr>
        <p:spPr>
          <a:xfrm>
            <a:off x="3682450" y="211470"/>
            <a:ext cx="4605748" cy="707886"/>
          </a:xfrm>
          <a:prstGeom prst="rect">
            <a:avLst/>
          </a:prstGeom>
          <a:noFill/>
        </p:spPr>
        <p:txBody>
          <a:bodyPr wrap="none" rtlCol="0">
            <a:spAutoFit/>
          </a:bodyPr>
          <a:lstStyle/>
          <a:p>
            <a:r>
              <a:rPr lang="it-IT" sz="4000" dirty="0">
                <a:solidFill>
                  <a:srgbClr val="554B81"/>
                </a:solidFill>
                <a:latin typeface="Helvetica" pitchFamily="2" charset="0"/>
              </a:rPr>
              <a:t>Il Modello Standard</a:t>
            </a:r>
          </a:p>
        </p:txBody>
      </p:sp>
      <p:sp>
        <p:nvSpPr>
          <p:cNvPr id="59" name="Rettangolo con angoli arrotondati 58">
            <a:extLst>
              <a:ext uri="{FF2B5EF4-FFF2-40B4-BE49-F238E27FC236}">
                <a16:creationId xmlns:a16="http://schemas.microsoft.com/office/drawing/2014/main" id="{552D8538-E1C4-2043-A200-0216A88843FA}"/>
              </a:ext>
            </a:extLst>
          </p:cNvPr>
          <p:cNvSpPr/>
          <p:nvPr/>
        </p:nvSpPr>
        <p:spPr>
          <a:xfrm>
            <a:off x="8623616" y="1637911"/>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79975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9"/>
                                        </p:tgtEl>
                                      </p:cBhvr>
                                    </p:animEffect>
                                    <p:set>
                                      <p:cBhvr>
                                        <p:cTn id="7"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llaDiTesto 22">
            <a:extLst>
              <a:ext uri="{FF2B5EF4-FFF2-40B4-BE49-F238E27FC236}">
                <a16:creationId xmlns:a16="http://schemas.microsoft.com/office/drawing/2014/main" id="{253D5BAA-A64F-AA43-A75A-4598BF77FF4B}"/>
              </a:ext>
            </a:extLst>
          </p:cNvPr>
          <p:cNvSpPr txBox="1"/>
          <p:nvPr/>
        </p:nvSpPr>
        <p:spPr>
          <a:xfrm>
            <a:off x="501637" y="270989"/>
            <a:ext cx="2946640" cy="707886"/>
          </a:xfrm>
          <a:prstGeom prst="rect">
            <a:avLst/>
          </a:prstGeom>
          <a:noFill/>
        </p:spPr>
        <p:txBody>
          <a:bodyPr wrap="none" rtlCol="0">
            <a:spAutoFit/>
          </a:bodyPr>
          <a:lstStyle/>
          <a:p>
            <a:r>
              <a:rPr lang="it-IT" sz="4000" dirty="0">
                <a:solidFill>
                  <a:srgbClr val="554B81"/>
                </a:solidFill>
                <a:latin typeface="Helvetica" pitchFamily="2" charset="0"/>
              </a:rPr>
              <a:t>Conclusioni</a:t>
            </a:r>
          </a:p>
        </p:txBody>
      </p:sp>
      <p:sp>
        <p:nvSpPr>
          <p:cNvPr id="13" name="TextBox 11">
            <a:extLst>
              <a:ext uri="{FF2B5EF4-FFF2-40B4-BE49-F238E27FC236}">
                <a16:creationId xmlns:a16="http://schemas.microsoft.com/office/drawing/2014/main" id="{B04ADE99-CFE3-344A-BA68-288E1B87898B}"/>
              </a:ext>
            </a:extLst>
          </p:cNvPr>
          <p:cNvSpPr txBox="1"/>
          <p:nvPr/>
        </p:nvSpPr>
        <p:spPr>
          <a:xfrm>
            <a:off x="501637" y="1159349"/>
            <a:ext cx="10627573" cy="954107"/>
          </a:xfrm>
          <a:prstGeom prst="rect">
            <a:avLst/>
          </a:prstGeom>
          <a:noFill/>
        </p:spPr>
        <p:txBody>
          <a:bodyPr wrap="square" rtlCol="0">
            <a:spAutoFit/>
          </a:bodyPr>
          <a:lstStyle/>
          <a:p>
            <a:r>
              <a:rPr lang="it-IT" sz="2800" dirty="0">
                <a:latin typeface="Helvetica" pitchFamily="2" charset="0"/>
                <a:cs typeface="Andalus" panose="02020603050405020304" pitchFamily="18" charset="-78"/>
              </a:rPr>
              <a:t>I fisici descrivono la materia «ordinaria» e le sue interazioni con il </a:t>
            </a:r>
            <a:r>
              <a:rPr lang="it-IT" sz="2800" dirty="0">
                <a:solidFill>
                  <a:srgbClr val="554B81"/>
                </a:solidFill>
                <a:latin typeface="Helvetica" pitchFamily="2" charset="0"/>
                <a:cs typeface="Andalus" panose="02020603050405020304" pitchFamily="18" charset="-78"/>
              </a:rPr>
              <a:t>Modello Standard</a:t>
            </a:r>
            <a:r>
              <a:rPr lang="it-IT" sz="2800" dirty="0">
                <a:latin typeface="Helvetica" pitchFamily="2" charset="0"/>
                <a:cs typeface="Andalus" panose="02020603050405020304" pitchFamily="18" charset="-78"/>
              </a:rPr>
              <a:t>: 12 particelle, 4  portatori e il bosone di </a:t>
            </a:r>
            <a:r>
              <a:rPr lang="it-IT" sz="2800" dirty="0" err="1">
                <a:latin typeface="Helvetica" pitchFamily="2" charset="0"/>
                <a:cs typeface="Andalus" panose="02020603050405020304" pitchFamily="18" charset="-78"/>
              </a:rPr>
              <a:t>Higgs</a:t>
            </a:r>
            <a:r>
              <a:rPr lang="it-IT" sz="2800" dirty="0">
                <a:latin typeface="Helvetica" pitchFamily="2" charset="0"/>
                <a:cs typeface="Andalus" panose="02020603050405020304" pitchFamily="18" charset="-78"/>
              </a:rPr>
              <a:t>.</a:t>
            </a:r>
          </a:p>
        </p:txBody>
      </p:sp>
      <p:sp>
        <p:nvSpPr>
          <p:cNvPr id="14" name="TextBox 11">
            <a:extLst>
              <a:ext uri="{FF2B5EF4-FFF2-40B4-BE49-F238E27FC236}">
                <a16:creationId xmlns:a16="http://schemas.microsoft.com/office/drawing/2014/main" id="{FF63EA2C-32AB-B147-AA7C-E81C51F19B87}"/>
              </a:ext>
            </a:extLst>
          </p:cNvPr>
          <p:cNvSpPr txBox="1"/>
          <p:nvPr/>
        </p:nvSpPr>
        <p:spPr>
          <a:xfrm>
            <a:off x="501637" y="2590203"/>
            <a:ext cx="10627573" cy="954107"/>
          </a:xfrm>
          <a:prstGeom prst="rect">
            <a:avLst/>
          </a:prstGeom>
          <a:noFill/>
        </p:spPr>
        <p:txBody>
          <a:bodyPr wrap="square" rtlCol="0">
            <a:spAutoFit/>
          </a:bodyPr>
          <a:lstStyle/>
          <a:p>
            <a:r>
              <a:rPr lang="it-IT" sz="2800" dirty="0">
                <a:latin typeface="Helvetica" pitchFamily="2" charset="0"/>
                <a:cs typeface="Andalus" panose="02020603050405020304" pitchFamily="18" charset="-78"/>
              </a:rPr>
              <a:t>Acceleratori e rivelatori sono gli strumenti che permettono di cercare queste particelle.</a:t>
            </a:r>
          </a:p>
        </p:txBody>
      </p:sp>
    </p:spTree>
    <p:extLst>
      <p:ext uri="{BB962C8B-B14F-4D97-AF65-F5344CB8AC3E}">
        <p14:creationId xmlns:p14="http://schemas.microsoft.com/office/powerpoint/2010/main" val="1357692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stella, spazio, galassia, costellazione&#10;&#10;Descrizione generata automaticamente">
            <a:extLst>
              <a:ext uri="{FF2B5EF4-FFF2-40B4-BE49-F238E27FC236}">
                <a16:creationId xmlns:a16="http://schemas.microsoft.com/office/drawing/2014/main" id="{79ECF9B8-2F0A-1A4B-8AEF-5B10B4429BE9}"/>
              </a:ext>
            </a:extLst>
          </p:cNvPr>
          <p:cNvPicPr>
            <a:picLocks noChangeAspect="1"/>
          </p:cNvPicPr>
          <p:nvPr/>
        </p:nvPicPr>
        <p:blipFill>
          <a:blip r:embed="rId3"/>
          <a:srcRect t="17598"/>
          <a:stretch/>
        </p:blipFill>
        <p:spPr>
          <a:xfrm>
            <a:off x="20" y="1282"/>
            <a:ext cx="12191980" cy="6856718"/>
          </a:xfrm>
          <a:prstGeom prst="rect">
            <a:avLst/>
          </a:prstGeom>
        </p:spPr>
      </p:pic>
    </p:spTree>
    <p:extLst>
      <p:ext uri="{BB962C8B-B14F-4D97-AF65-F5344CB8AC3E}">
        <p14:creationId xmlns:p14="http://schemas.microsoft.com/office/powerpoint/2010/main" val="3388595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1F32B67-2118-944C-8EA9-CE52F0C0EB0B}"/>
              </a:ext>
            </a:extLst>
          </p:cNvPr>
          <p:cNvSpPr txBox="1"/>
          <p:nvPr/>
        </p:nvSpPr>
        <p:spPr>
          <a:xfrm>
            <a:off x="3956846" y="1724104"/>
            <a:ext cx="4214615" cy="2215991"/>
          </a:xfrm>
          <a:prstGeom prst="rect">
            <a:avLst/>
          </a:prstGeom>
          <a:noFill/>
        </p:spPr>
        <p:txBody>
          <a:bodyPr wrap="none" rtlCol="0">
            <a:spAutoFit/>
          </a:bodyPr>
          <a:lstStyle/>
          <a:p>
            <a:r>
              <a:rPr lang="it-IT" sz="13800" dirty="0">
                <a:solidFill>
                  <a:srgbClr val="554B81"/>
                </a:solidFill>
                <a:latin typeface="Helvetica" pitchFamily="2" charset="0"/>
              </a:rPr>
              <a:t>FINE</a:t>
            </a:r>
          </a:p>
        </p:txBody>
      </p:sp>
      <p:sp>
        <p:nvSpPr>
          <p:cNvPr id="3" name="CasellaDiTesto 2">
            <a:extLst>
              <a:ext uri="{FF2B5EF4-FFF2-40B4-BE49-F238E27FC236}">
                <a16:creationId xmlns:a16="http://schemas.microsoft.com/office/drawing/2014/main" id="{8A6B4320-006C-9549-B878-F8805891717F}"/>
              </a:ext>
            </a:extLst>
          </p:cNvPr>
          <p:cNvSpPr txBox="1"/>
          <p:nvPr/>
        </p:nvSpPr>
        <p:spPr>
          <a:xfrm>
            <a:off x="7513862" y="5746909"/>
            <a:ext cx="4422364" cy="861774"/>
          </a:xfrm>
          <a:prstGeom prst="rect">
            <a:avLst/>
          </a:prstGeom>
          <a:noFill/>
        </p:spPr>
        <p:txBody>
          <a:bodyPr wrap="none" rtlCol="0">
            <a:spAutoFit/>
          </a:bodyPr>
          <a:lstStyle/>
          <a:p>
            <a:r>
              <a:rPr lang="it-IT" sz="5000" dirty="0">
                <a:solidFill>
                  <a:srgbClr val="554B81"/>
                </a:solidFill>
                <a:latin typeface="Helvetica" pitchFamily="2" charset="0"/>
              </a:rPr>
              <a:t>Vi piacerebbe </a:t>
            </a:r>
          </a:p>
        </p:txBody>
      </p:sp>
    </p:spTree>
    <p:extLst>
      <p:ext uri="{BB962C8B-B14F-4D97-AF65-F5344CB8AC3E}">
        <p14:creationId xmlns:p14="http://schemas.microsoft.com/office/powerpoint/2010/main" val="22895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6">
            <a:extLst>
              <a:ext uri="{FF2B5EF4-FFF2-40B4-BE49-F238E27FC236}">
                <a16:creationId xmlns:a16="http://schemas.microsoft.com/office/drawing/2014/main" id="{51A99367-0443-6443-A032-4F4D0B09EC4B}"/>
              </a:ext>
            </a:extLst>
          </p:cNvPr>
          <p:cNvSpPr txBox="1"/>
          <p:nvPr/>
        </p:nvSpPr>
        <p:spPr>
          <a:xfrm>
            <a:off x="3129192" y="362842"/>
            <a:ext cx="5832046" cy="707886"/>
          </a:xfrm>
          <a:prstGeom prst="rect">
            <a:avLst/>
          </a:prstGeom>
          <a:noFill/>
        </p:spPr>
        <p:txBody>
          <a:bodyPr wrap="none" rtlCol="0">
            <a:spAutoFit/>
          </a:bodyPr>
          <a:lstStyle/>
          <a:p>
            <a:r>
              <a:rPr lang="it-IT" sz="4000" dirty="0">
                <a:solidFill>
                  <a:srgbClr val="554B81"/>
                </a:solidFill>
                <a:latin typeface="Helvetica" pitchFamily="2" charset="0"/>
              </a:rPr>
              <a:t>Oltre il Modello Standard</a:t>
            </a:r>
          </a:p>
        </p:txBody>
      </p:sp>
      <p:graphicFrame>
        <p:nvGraphicFramePr>
          <p:cNvPr id="4" name="Grafico 3">
            <a:extLst>
              <a:ext uri="{FF2B5EF4-FFF2-40B4-BE49-F238E27FC236}">
                <a16:creationId xmlns:a16="http://schemas.microsoft.com/office/drawing/2014/main" id="{E4AA0FB5-B672-B048-B936-67F3C8E5E9C8}"/>
              </a:ext>
            </a:extLst>
          </p:cNvPr>
          <p:cNvGraphicFramePr/>
          <p:nvPr>
            <p:extLst>
              <p:ext uri="{D42A27DB-BD31-4B8C-83A1-F6EECF244321}">
                <p14:modId xmlns:p14="http://schemas.microsoft.com/office/powerpoint/2010/main" val="374223777"/>
              </p:ext>
            </p:extLst>
          </p:nvPr>
        </p:nvGraphicFramePr>
        <p:xfrm>
          <a:off x="1505864" y="2437101"/>
          <a:ext cx="4704595" cy="2572447"/>
        </p:xfrm>
        <a:graphic>
          <a:graphicData uri="http://schemas.openxmlformats.org/drawingml/2006/chart">
            <c:chart xmlns:c="http://schemas.openxmlformats.org/drawingml/2006/chart" xmlns:r="http://schemas.openxmlformats.org/officeDocument/2006/relationships" r:id="rId3"/>
          </a:graphicData>
        </a:graphic>
      </p:graphicFrame>
      <p:sp>
        <p:nvSpPr>
          <p:cNvPr id="5" name="CasellaDiTesto 4">
            <a:extLst>
              <a:ext uri="{FF2B5EF4-FFF2-40B4-BE49-F238E27FC236}">
                <a16:creationId xmlns:a16="http://schemas.microsoft.com/office/drawing/2014/main" id="{481CDC43-E041-8941-A637-68ED603F5310}"/>
              </a:ext>
            </a:extLst>
          </p:cNvPr>
          <p:cNvSpPr txBox="1"/>
          <p:nvPr/>
        </p:nvSpPr>
        <p:spPr>
          <a:xfrm>
            <a:off x="716692" y="3680792"/>
            <a:ext cx="2263248" cy="646331"/>
          </a:xfrm>
          <a:prstGeom prst="rect">
            <a:avLst/>
          </a:prstGeom>
          <a:noFill/>
        </p:spPr>
        <p:txBody>
          <a:bodyPr wrap="none" rtlCol="0">
            <a:spAutoFit/>
          </a:bodyPr>
          <a:lstStyle/>
          <a:p>
            <a:r>
              <a:rPr lang="it-IT" dirty="0">
                <a:latin typeface="Helvetica" pitchFamily="2" charset="0"/>
              </a:rPr>
              <a:t>23% materia oscura</a:t>
            </a:r>
          </a:p>
          <a:p>
            <a:r>
              <a:rPr lang="it-IT" dirty="0">
                <a:latin typeface="Helvetica" pitchFamily="2" charset="0"/>
              </a:rPr>
              <a:t>72% energia oscura</a:t>
            </a:r>
          </a:p>
        </p:txBody>
      </p:sp>
      <p:sp>
        <p:nvSpPr>
          <p:cNvPr id="6" name="CasellaDiTesto 5">
            <a:extLst>
              <a:ext uri="{FF2B5EF4-FFF2-40B4-BE49-F238E27FC236}">
                <a16:creationId xmlns:a16="http://schemas.microsoft.com/office/drawing/2014/main" id="{9B077229-A6E3-DB43-A297-0029535ABF88}"/>
              </a:ext>
            </a:extLst>
          </p:cNvPr>
          <p:cNvSpPr txBox="1"/>
          <p:nvPr/>
        </p:nvSpPr>
        <p:spPr>
          <a:xfrm>
            <a:off x="578865" y="1621493"/>
            <a:ext cx="3368614" cy="523220"/>
          </a:xfrm>
          <a:prstGeom prst="rect">
            <a:avLst/>
          </a:prstGeom>
          <a:noFill/>
        </p:spPr>
        <p:txBody>
          <a:bodyPr wrap="none" rtlCol="0">
            <a:spAutoFit/>
          </a:bodyPr>
          <a:lstStyle/>
          <a:p>
            <a:r>
              <a:rPr lang="it-IT" sz="2800" dirty="0">
                <a:solidFill>
                  <a:srgbClr val="554B81"/>
                </a:solidFill>
                <a:latin typeface="Helvetica" pitchFamily="2" charset="0"/>
              </a:rPr>
              <a:t>MATERIA OSCURA</a:t>
            </a:r>
          </a:p>
        </p:txBody>
      </p:sp>
      <p:pic>
        <p:nvPicPr>
          <p:cNvPr id="10" name="Immagine 9" descr="Immagine che contiene metro, luce, stella&#10;&#10;Descrizione generata automaticamente">
            <a:extLst>
              <a:ext uri="{FF2B5EF4-FFF2-40B4-BE49-F238E27FC236}">
                <a16:creationId xmlns:a16="http://schemas.microsoft.com/office/drawing/2014/main" id="{7B95CF81-DAF3-6B4D-A6BB-E369C301C450}"/>
              </a:ext>
            </a:extLst>
          </p:cNvPr>
          <p:cNvPicPr>
            <a:picLocks noChangeAspect="1"/>
          </p:cNvPicPr>
          <p:nvPr/>
        </p:nvPicPr>
        <p:blipFill rotWithShape="1">
          <a:blip r:embed="rId4"/>
          <a:srcRect t="-1" r="575" b="63001"/>
          <a:stretch/>
        </p:blipFill>
        <p:spPr>
          <a:xfrm>
            <a:off x="6093302" y="2265163"/>
            <a:ext cx="5561859" cy="2421217"/>
          </a:xfrm>
          <a:prstGeom prst="rect">
            <a:avLst/>
          </a:prstGeom>
        </p:spPr>
      </p:pic>
      <p:sp>
        <p:nvSpPr>
          <p:cNvPr id="11" name="CasellaDiTesto 10">
            <a:extLst>
              <a:ext uri="{FF2B5EF4-FFF2-40B4-BE49-F238E27FC236}">
                <a16:creationId xmlns:a16="http://schemas.microsoft.com/office/drawing/2014/main" id="{976B2FF0-3F86-2C41-A0C3-83006B238BED}"/>
              </a:ext>
            </a:extLst>
          </p:cNvPr>
          <p:cNvSpPr txBox="1"/>
          <p:nvPr/>
        </p:nvSpPr>
        <p:spPr>
          <a:xfrm>
            <a:off x="578865" y="5473251"/>
            <a:ext cx="5041765" cy="523220"/>
          </a:xfrm>
          <a:prstGeom prst="rect">
            <a:avLst/>
          </a:prstGeom>
          <a:noFill/>
        </p:spPr>
        <p:txBody>
          <a:bodyPr wrap="none" rtlCol="0">
            <a:spAutoFit/>
          </a:bodyPr>
          <a:lstStyle/>
          <a:p>
            <a:r>
              <a:rPr lang="it-IT" sz="2800" dirty="0">
                <a:latin typeface="Helvetica" pitchFamily="2" charset="0"/>
              </a:rPr>
              <a:t>Di che cosa è fatto l’Universo?</a:t>
            </a:r>
          </a:p>
        </p:txBody>
      </p:sp>
    </p:spTree>
    <p:extLst>
      <p:ext uri="{BB962C8B-B14F-4D97-AF65-F5344CB8AC3E}">
        <p14:creationId xmlns:p14="http://schemas.microsoft.com/office/powerpoint/2010/main" val="490292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4760913"/>
            <a:ext cx="308919" cy="1544121"/>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464923"/>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4422575"/>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4098600"/>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35AC851-834B-8E45-B3F6-CA248A91D6CC}"/>
              </a:ext>
            </a:extLst>
          </p:cNvPr>
          <p:cNvSpPr txBox="1"/>
          <p:nvPr/>
        </p:nvSpPr>
        <p:spPr>
          <a:xfrm>
            <a:off x="-72513" y="4557770"/>
            <a:ext cx="1300356" cy="646331"/>
          </a:xfrm>
          <a:prstGeom prst="rect">
            <a:avLst/>
          </a:prstGeom>
          <a:noFill/>
        </p:spPr>
        <p:txBody>
          <a:bodyPr wrap="none" rtlCol="0">
            <a:spAutoFit/>
          </a:bodyPr>
          <a:lstStyle/>
          <a:p>
            <a:r>
              <a:rPr lang="it-IT" dirty="0">
                <a:solidFill>
                  <a:srgbClr val="554B81"/>
                </a:solidFill>
                <a:latin typeface="Helvetica" pitchFamily="2" charset="0"/>
              </a:rPr>
              <a:t>14 miliardi </a:t>
            </a:r>
          </a:p>
          <a:p>
            <a:r>
              <a:rPr lang="it-IT" dirty="0">
                <a:solidFill>
                  <a:srgbClr val="554B81"/>
                </a:solidFill>
                <a:latin typeface="Helvetica" pitchFamily="2" charset="0"/>
              </a:rPr>
              <a:t>di anni fa</a:t>
            </a:r>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09" y="5746082"/>
            <a:ext cx="5583580" cy="523220"/>
          </a:xfrm>
          <a:prstGeom prst="rect">
            <a:avLst/>
          </a:prstGeom>
          <a:noFill/>
        </p:spPr>
        <p:txBody>
          <a:bodyPr wrap="none" rtlCol="0">
            <a:spAutoFit/>
          </a:bodyPr>
          <a:lstStyle/>
          <a:p>
            <a:pPr>
              <a:buClr>
                <a:srgbClr val="554B81"/>
              </a:buClr>
            </a:pPr>
            <a:r>
              <a:rPr lang="it-IT" sz="2800" dirty="0">
                <a:latin typeface="Helvetica" pitchFamily="2" charset="0"/>
              </a:rPr>
              <a:t>Ma che fine ha fatto l’antimateria?</a:t>
            </a:r>
          </a:p>
        </p:txBody>
      </p:sp>
      <p:pic>
        <p:nvPicPr>
          <p:cNvPr id="21" name="Picture 263">
            <a:extLst>
              <a:ext uri="{FF2B5EF4-FFF2-40B4-BE49-F238E27FC236}">
                <a16:creationId xmlns:a16="http://schemas.microsoft.com/office/drawing/2014/main" id="{FA5CAC27-5A01-7545-BED1-EDF4BF8B723B}"/>
              </a:ext>
            </a:extLst>
          </p:cNvPr>
          <p:cNvPicPr/>
          <p:nvPr/>
        </p:nvPicPr>
        <p:blipFill>
          <a:blip r:embed="rId2"/>
          <a:stretch>
            <a:fillRect/>
          </a:stretch>
        </p:blipFill>
        <p:spPr>
          <a:xfrm>
            <a:off x="8420100" y="3289300"/>
            <a:ext cx="3771900" cy="3568700"/>
          </a:xfrm>
          <a:prstGeom prst="rect">
            <a:avLst/>
          </a:prstGeom>
          <a:effectLst>
            <a:outerShdw blurRad="50800" dist="38100" dir="2700000" algn="tl" rotWithShape="0">
              <a:prstClr val="black">
                <a:alpha val="40000"/>
              </a:prstClr>
            </a:outerShdw>
          </a:effectLst>
        </p:spPr>
      </p:pic>
      <p:sp>
        <p:nvSpPr>
          <p:cNvPr id="22" name="Rettangolo 21">
            <a:extLst>
              <a:ext uri="{FF2B5EF4-FFF2-40B4-BE49-F238E27FC236}">
                <a16:creationId xmlns:a16="http://schemas.microsoft.com/office/drawing/2014/main" id="{3C9A282C-A6B1-9A44-AF04-F19C7BB5B376}"/>
              </a:ext>
            </a:extLst>
          </p:cNvPr>
          <p:cNvSpPr/>
          <p:nvPr/>
        </p:nvSpPr>
        <p:spPr>
          <a:xfrm>
            <a:off x="1404009" y="4559658"/>
            <a:ext cx="6274333" cy="830997"/>
          </a:xfrm>
          <a:prstGeom prst="rect">
            <a:avLst/>
          </a:prstGeom>
        </p:spPr>
        <p:txBody>
          <a:bodyPr wrap="square">
            <a:spAutoFit/>
          </a:bodyPr>
          <a:lstStyle/>
          <a:p>
            <a:pPr>
              <a:buClr>
                <a:srgbClr val="554B81"/>
              </a:buClr>
            </a:pPr>
            <a:r>
              <a:rPr lang="it-IT" sz="2400" dirty="0">
                <a:latin typeface="Helvetica" pitchFamily="2" charset="0"/>
              </a:rPr>
              <a:t>Big Bang: materia e antimateria sono prodotte </a:t>
            </a:r>
            <a:r>
              <a:rPr lang="it-IT" sz="2400" dirty="0">
                <a:latin typeface="Helvetica" pitchFamily="2" charset="0"/>
                <a:ea typeface="Verdana" panose="020B0604030504040204" pitchFamily="34" charset="0"/>
                <a:cs typeface="Verdana" panose="020B0604030504040204" pitchFamily="34" charset="0"/>
              </a:rPr>
              <a:t>in coppia</a:t>
            </a:r>
          </a:p>
        </p:txBody>
      </p:sp>
      <p:sp>
        <p:nvSpPr>
          <p:cNvPr id="23" name="Rettangolo 22">
            <a:extLst>
              <a:ext uri="{FF2B5EF4-FFF2-40B4-BE49-F238E27FC236}">
                <a16:creationId xmlns:a16="http://schemas.microsoft.com/office/drawing/2014/main" id="{9FC1CB27-B609-4F43-A4D5-9348DFE4E37D}"/>
              </a:ext>
            </a:extLst>
          </p:cNvPr>
          <p:cNvSpPr/>
          <p:nvPr/>
        </p:nvSpPr>
        <p:spPr>
          <a:xfrm>
            <a:off x="1404009" y="5224990"/>
            <a:ext cx="10613819" cy="461665"/>
          </a:xfrm>
          <a:prstGeom prst="rect">
            <a:avLst/>
          </a:prstGeom>
        </p:spPr>
        <p:txBody>
          <a:bodyPr wrap="square">
            <a:spAutoFit/>
          </a:bodyPr>
          <a:lstStyle/>
          <a:p>
            <a:pPr>
              <a:buClr>
                <a:srgbClr val="554B81"/>
              </a:buClr>
            </a:pPr>
            <a:r>
              <a:rPr lang="it-IT" sz="2400" dirty="0">
                <a:latin typeface="Helvetica" pitchFamily="2" charset="0"/>
              </a:rPr>
              <a:t>Solo 1 particella su 1 miliardo è antimateria</a:t>
            </a:r>
          </a:p>
        </p:txBody>
      </p:sp>
      <p:sp>
        <p:nvSpPr>
          <p:cNvPr id="24" name="CasellaDiTesto 23">
            <a:extLst>
              <a:ext uri="{FF2B5EF4-FFF2-40B4-BE49-F238E27FC236}">
                <a16:creationId xmlns:a16="http://schemas.microsoft.com/office/drawing/2014/main" id="{48CD5FCA-32F5-734A-B647-34364DE90186}"/>
              </a:ext>
            </a:extLst>
          </p:cNvPr>
          <p:cNvSpPr txBox="1"/>
          <p:nvPr/>
        </p:nvSpPr>
        <p:spPr>
          <a:xfrm>
            <a:off x="-49259" y="5267601"/>
            <a:ext cx="949299" cy="369332"/>
          </a:xfrm>
          <a:prstGeom prst="rect">
            <a:avLst/>
          </a:prstGeom>
          <a:noFill/>
        </p:spPr>
        <p:txBody>
          <a:bodyPr wrap="none" rtlCol="0">
            <a:spAutoFit/>
          </a:bodyPr>
          <a:lstStyle/>
          <a:p>
            <a:r>
              <a:rPr lang="it-IT" dirty="0">
                <a:solidFill>
                  <a:srgbClr val="554B81"/>
                </a:solidFill>
                <a:latin typeface="Helvetica" pitchFamily="2" charset="0"/>
              </a:rPr>
              <a:t>…e poi</a:t>
            </a:r>
          </a:p>
        </p:txBody>
      </p:sp>
      <p:sp>
        <p:nvSpPr>
          <p:cNvPr id="13" name="CasellaDiTesto 12">
            <a:extLst>
              <a:ext uri="{FF2B5EF4-FFF2-40B4-BE49-F238E27FC236}">
                <a16:creationId xmlns:a16="http://schemas.microsoft.com/office/drawing/2014/main" id="{20F9B0EB-88AB-6541-9159-43B3E949D1D5}"/>
              </a:ext>
            </a:extLst>
          </p:cNvPr>
          <p:cNvSpPr txBox="1"/>
          <p:nvPr/>
        </p:nvSpPr>
        <p:spPr>
          <a:xfrm>
            <a:off x="460581" y="394861"/>
            <a:ext cx="2229841" cy="461665"/>
          </a:xfrm>
          <a:prstGeom prst="rect">
            <a:avLst/>
          </a:prstGeom>
          <a:noFill/>
        </p:spPr>
        <p:txBody>
          <a:bodyPr wrap="none" rtlCol="0">
            <a:spAutoFit/>
          </a:bodyPr>
          <a:lstStyle/>
          <a:p>
            <a:r>
              <a:rPr lang="it-IT" sz="2400" dirty="0">
                <a:solidFill>
                  <a:srgbClr val="554B81"/>
                </a:solidFill>
                <a:latin typeface="Helvetica" pitchFamily="2" charset="0"/>
              </a:rPr>
              <a:t>ANTIMATERIA</a:t>
            </a:r>
          </a:p>
        </p:txBody>
      </p:sp>
      <p:sp>
        <p:nvSpPr>
          <p:cNvPr id="17" name="CasellaDiTesto 16">
            <a:extLst>
              <a:ext uri="{FF2B5EF4-FFF2-40B4-BE49-F238E27FC236}">
                <a16:creationId xmlns:a16="http://schemas.microsoft.com/office/drawing/2014/main" id="{764DF351-7E1B-B949-B9D1-3E01B9F0D70B}"/>
              </a:ext>
            </a:extLst>
          </p:cNvPr>
          <p:cNvSpPr txBox="1"/>
          <p:nvPr/>
        </p:nvSpPr>
        <p:spPr>
          <a:xfrm>
            <a:off x="451160" y="881085"/>
            <a:ext cx="5392630" cy="461665"/>
          </a:xfrm>
          <a:prstGeom prst="rect">
            <a:avLst/>
          </a:prstGeom>
          <a:noFill/>
        </p:spPr>
        <p:txBody>
          <a:bodyPr wrap="none" rtlCol="0">
            <a:spAutoFit/>
          </a:bodyPr>
          <a:lstStyle/>
          <a:p>
            <a:r>
              <a:rPr lang="it-IT" sz="2400" dirty="0">
                <a:latin typeface="Helvetica" pitchFamily="2" charset="0"/>
              </a:rPr>
              <a:t>L’antimateria viene prodotta al CERN </a:t>
            </a:r>
          </a:p>
        </p:txBody>
      </p:sp>
      <p:sp>
        <p:nvSpPr>
          <p:cNvPr id="18" name="CasellaDiTesto 17">
            <a:extLst>
              <a:ext uri="{FF2B5EF4-FFF2-40B4-BE49-F238E27FC236}">
                <a16:creationId xmlns:a16="http://schemas.microsoft.com/office/drawing/2014/main" id="{B24075AC-0C42-FF47-89E2-21C677980B5E}"/>
              </a:ext>
            </a:extLst>
          </p:cNvPr>
          <p:cNvSpPr txBox="1"/>
          <p:nvPr/>
        </p:nvSpPr>
        <p:spPr>
          <a:xfrm>
            <a:off x="460581" y="1501517"/>
            <a:ext cx="5443606" cy="830997"/>
          </a:xfrm>
          <a:prstGeom prst="rect">
            <a:avLst/>
          </a:prstGeom>
          <a:noFill/>
        </p:spPr>
        <p:txBody>
          <a:bodyPr wrap="none" rtlCol="0">
            <a:spAutoFit/>
          </a:bodyPr>
          <a:lstStyle/>
          <a:p>
            <a:r>
              <a:rPr lang="it-IT" sz="2400" dirty="0">
                <a:latin typeface="Helvetica" pitchFamily="2" charset="0"/>
              </a:rPr>
              <a:t>E viene usata in applicazioni pratiche:</a:t>
            </a:r>
          </a:p>
          <a:p>
            <a:r>
              <a:rPr lang="it-IT" sz="2400" dirty="0">
                <a:latin typeface="Helvetica" pitchFamily="2" charset="0"/>
              </a:rPr>
              <a:t>PET (</a:t>
            </a:r>
            <a:r>
              <a:rPr lang="it-IT" sz="2400" dirty="0" err="1">
                <a:latin typeface="Helvetica" pitchFamily="2" charset="0"/>
              </a:rPr>
              <a:t>Positron</a:t>
            </a:r>
            <a:r>
              <a:rPr lang="it-IT" sz="2400" dirty="0">
                <a:latin typeface="Helvetica" pitchFamily="2" charset="0"/>
              </a:rPr>
              <a:t> </a:t>
            </a:r>
            <a:r>
              <a:rPr lang="it-IT" sz="2400" dirty="0" err="1">
                <a:latin typeface="Helvetica" pitchFamily="2" charset="0"/>
              </a:rPr>
              <a:t>Emission</a:t>
            </a:r>
            <a:r>
              <a:rPr lang="it-IT" sz="2400" dirty="0">
                <a:latin typeface="Helvetica" pitchFamily="2" charset="0"/>
              </a:rPr>
              <a:t> </a:t>
            </a:r>
            <a:r>
              <a:rPr lang="it-IT" sz="2400" dirty="0" err="1">
                <a:latin typeface="Helvetica" pitchFamily="2" charset="0"/>
              </a:rPr>
              <a:t>Tomography</a:t>
            </a:r>
            <a:r>
              <a:rPr lang="it-IT" sz="2400" dirty="0">
                <a:latin typeface="Helvetica" pitchFamily="2" charset="0"/>
              </a:rPr>
              <a:t>)</a:t>
            </a:r>
          </a:p>
        </p:txBody>
      </p:sp>
      <p:pic>
        <p:nvPicPr>
          <p:cNvPr id="19" name="Immagine 18" descr="Immagine che contiene sedendo, faccia, guardando, bianco&#10;&#10;Descrizione generata automaticamente">
            <a:extLst>
              <a:ext uri="{FF2B5EF4-FFF2-40B4-BE49-F238E27FC236}">
                <a16:creationId xmlns:a16="http://schemas.microsoft.com/office/drawing/2014/main" id="{2F123F5A-1B55-B44B-B661-2680D8A25E82}"/>
              </a:ext>
            </a:extLst>
          </p:cNvPr>
          <p:cNvPicPr>
            <a:picLocks noChangeAspect="1"/>
          </p:cNvPicPr>
          <p:nvPr/>
        </p:nvPicPr>
        <p:blipFill>
          <a:blip r:embed="rId3"/>
          <a:stretch>
            <a:fillRect/>
          </a:stretch>
        </p:blipFill>
        <p:spPr>
          <a:xfrm>
            <a:off x="6565075" y="285725"/>
            <a:ext cx="1102440" cy="895733"/>
          </a:xfrm>
          <a:prstGeom prst="rect">
            <a:avLst/>
          </a:prstGeom>
        </p:spPr>
      </p:pic>
      <p:pic>
        <p:nvPicPr>
          <p:cNvPr id="20" name="Immagine 19" descr="Immagine che contiene gatto&#10;&#10;Descrizione generata automaticamente">
            <a:extLst>
              <a:ext uri="{FF2B5EF4-FFF2-40B4-BE49-F238E27FC236}">
                <a16:creationId xmlns:a16="http://schemas.microsoft.com/office/drawing/2014/main" id="{B04BA9F0-7DCE-8047-8F22-2092D6FAD1FD}"/>
              </a:ext>
            </a:extLst>
          </p:cNvPr>
          <p:cNvPicPr>
            <a:picLocks noChangeAspect="1"/>
          </p:cNvPicPr>
          <p:nvPr/>
        </p:nvPicPr>
        <p:blipFill>
          <a:blip r:embed="rId4"/>
          <a:stretch>
            <a:fillRect/>
          </a:stretch>
        </p:blipFill>
        <p:spPr>
          <a:xfrm>
            <a:off x="6827032" y="1239832"/>
            <a:ext cx="1013310" cy="1013310"/>
          </a:xfrm>
          <a:prstGeom prst="rect">
            <a:avLst/>
          </a:prstGeom>
        </p:spPr>
      </p:pic>
      <p:cxnSp>
        <p:nvCxnSpPr>
          <p:cNvPr id="25" name="Connettore 1 24">
            <a:extLst>
              <a:ext uri="{FF2B5EF4-FFF2-40B4-BE49-F238E27FC236}">
                <a16:creationId xmlns:a16="http://schemas.microsoft.com/office/drawing/2014/main" id="{31EFE811-31E8-634B-87B8-FD10D39BFC60}"/>
              </a:ext>
            </a:extLst>
          </p:cNvPr>
          <p:cNvCxnSpPr/>
          <p:nvPr/>
        </p:nvCxnSpPr>
        <p:spPr>
          <a:xfrm>
            <a:off x="7840342" y="733591"/>
            <a:ext cx="998145" cy="5062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98B10F71-58E7-0941-9E7F-21F8D7AD648A}"/>
              </a:ext>
            </a:extLst>
          </p:cNvPr>
          <p:cNvCxnSpPr>
            <a:cxnSpLocks/>
          </p:cNvCxnSpPr>
          <p:nvPr/>
        </p:nvCxnSpPr>
        <p:spPr>
          <a:xfrm flipV="1">
            <a:off x="7860769" y="1239832"/>
            <a:ext cx="977718" cy="678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Immagine 26">
            <a:extLst>
              <a:ext uri="{FF2B5EF4-FFF2-40B4-BE49-F238E27FC236}">
                <a16:creationId xmlns:a16="http://schemas.microsoft.com/office/drawing/2014/main" id="{838909A5-602B-2D45-9183-B2D24F28E1E6}"/>
              </a:ext>
            </a:extLst>
          </p:cNvPr>
          <p:cNvPicPr>
            <a:picLocks noChangeAspect="1"/>
          </p:cNvPicPr>
          <p:nvPr/>
        </p:nvPicPr>
        <p:blipFill rotWithShape="1">
          <a:blip r:embed="rId5"/>
          <a:srcRect t="44120" r="34323" b="45126"/>
          <a:stretch/>
        </p:blipFill>
        <p:spPr>
          <a:xfrm>
            <a:off x="8717733" y="1137933"/>
            <a:ext cx="1470584" cy="240812"/>
          </a:xfrm>
          <a:prstGeom prst="rect">
            <a:avLst/>
          </a:prstGeom>
        </p:spPr>
      </p:pic>
      <p:pic>
        <p:nvPicPr>
          <p:cNvPr id="28" name="Immagine 27" descr="Immagine che contiene interni, sedendo, bianco, piccolo&#10;&#10;Descrizione generata automaticamente">
            <a:extLst>
              <a:ext uri="{FF2B5EF4-FFF2-40B4-BE49-F238E27FC236}">
                <a16:creationId xmlns:a16="http://schemas.microsoft.com/office/drawing/2014/main" id="{5A32FFC3-E566-3F4B-B459-D83AB132243E}"/>
              </a:ext>
            </a:extLst>
          </p:cNvPr>
          <p:cNvPicPr>
            <a:picLocks noChangeAspect="1"/>
          </p:cNvPicPr>
          <p:nvPr/>
        </p:nvPicPr>
        <p:blipFill>
          <a:blip r:embed="rId6"/>
          <a:stretch>
            <a:fillRect/>
          </a:stretch>
        </p:blipFill>
        <p:spPr>
          <a:xfrm>
            <a:off x="10188317" y="326590"/>
            <a:ext cx="1622685" cy="1622685"/>
          </a:xfrm>
          <a:prstGeom prst="rect">
            <a:avLst/>
          </a:prstGeom>
        </p:spPr>
      </p:pic>
    </p:spTree>
    <p:extLst>
      <p:ext uri="{BB962C8B-B14F-4D97-AF65-F5344CB8AC3E}">
        <p14:creationId xmlns:p14="http://schemas.microsoft.com/office/powerpoint/2010/main" val="388297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22" grpId="0"/>
      <p:bldP spid="23" grpId="0"/>
      <p:bldP spid="24"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35AC851-834B-8E45-B3F6-CA248A91D6CC}"/>
              </a:ext>
            </a:extLst>
          </p:cNvPr>
          <p:cNvSpPr txBox="1"/>
          <p:nvPr/>
        </p:nvSpPr>
        <p:spPr>
          <a:xfrm>
            <a:off x="296301" y="1637421"/>
            <a:ext cx="774850" cy="400110"/>
          </a:xfrm>
          <a:prstGeom prst="rect">
            <a:avLst/>
          </a:prstGeom>
          <a:noFill/>
        </p:spPr>
        <p:txBody>
          <a:bodyPr wrap="square" rtlCol="0">
            <a:spAutoFit/>
          </a:bodyPr>
          <a:lstStyle/>
          <a:p>
            <a:r>
              <a:rPr lang="it-IT" sz="2000" dirty="0">
                <a:solidFill>
                  <a:srgbClr val="554B81"/>
                </a:solidFill>
                <a:latin typeface="Helvetica" pitchFamily="2" charset="0"/>
              </a:rPr>
              <a:t>1687</a:t>
            </a:r>
          </a:p>
        </p:txBody>
      </p:sp>
      <p:pic>
        <p:nvPicPr>
          <p:cNvPr id="3" name="Immagine 2" descr="Immagine che contiene disegnando, stanza&#10;&#10;Descrizione generata automaticamente">
            <a:extLst>
              <a:ext uri="{FF2B5EF4-FFF2-40B4-BE49-F238E27FC236}">
                <a16:creationId xmlns:a16="http://schemas.microsoft.com/office/drawing/2014/main" id="{54B3D688-18DA-E744-B696-343C15FC484A}"/>
              </a:ext>
            </a:extLst>
          </p:cNvPr>
          <p:cNvPicPr>
            <a:picLocks noChangeAspect="1"/>
          </p:cNvPicPr>
          <p:nvPr/>
        </p:nvPicPr>
        <p:blipFill>
          <a:blip r:embed="rId2"/>
          <a:stretch>
            <a:fillRect/>
          </a:stretch>
        </p:blipFill>
        <p:spPr>
          <a:xfrm>
            <a:off x="1316366" y="1118973"/>
            <a:ext cx="2438745" cy="2285043"/>
          </a:xfrm>
          <a:prstGeom prst="rect">
            <a:avLst/>
          </a:prstGeom>
        </p:spPr>
      </p:pic>
      <p:sp>
        <p:nvSpPr>
          <p:cNvPr id="12" name="Rettangolo 11">
            <a:extLst>
              <a:ext uri="{FF2B5EF4-FFF2-40B4-BE49-F238E27FC236}">
                <a16:creationId xmlns:a16="http://schemas.microsoft.com/office/drawing/2014/main" id="{2F4EA7A7-CCF7-AD48-B06B-355FCC917C2C}"/>
              </a:ext>
            </a:extLst>
          </p:cNvPr>
          <p:cNvSpPr/>
          <p:nvPr/>
        </p:nvSpPr>
        <p:spPr>
          <a:xfrm>
            <a:off x="3193927" y="1384809"/>
            <a:ext cx="4981992" cy="1569660"/>
          </a:xfrm>
          <a:prstGeom prst="rect">
            <a:avLst/>
          </a:prstGeom>
        </p:spPr>
        <p:txBody>
          <a:bodyPr wrap="square">
            <a:spAutoFit/>
          </a:bodyPr>
          <a:lstStyle/>
          <a:p>
            <a:pPr>
              <a:buClr>
                <a:srgbClr val="554B81"/>
              </a:buClr>
            </a:pPr>
            <a:r>
              <a:rPr lang="it-IT" sz="2400" dirty="0">
                <a:latin typeface="Helvetica" pitchFamily="2" charset="0"/>
                <a:ea typeface="Verdana" panose="020B0604030504040204" pitchFamily="34" charset="0"/>
                <a:cs typeface="Verdana" panose="020B0604030504040204" pitchFamily="34" charset="0"/>
              </a:rPr>
              <a:t>La gravità è la più debole delle interazioni</a:t>
            </a:r>
          </a:p>
          <a:p>
            <a:pPr marL="342900" indent="-342900">
              <a:buClr>
                <a:srgbClr val="554B81"/>
              </a:buClr>
              <a:buFont typeface="Arial" panose="020B0604020202020204" pitchFamily="34" charset="0"/>
              <a:buChar char="•"/>
            </a:pPr>
            <a:r>
              <a:rPr lang="it-IT" sz="2400" dirty="0">
                <a:latin typeface="Helvetica" pitchFamily="2" charset="0"/>
                <a:ea typeface="Verdana" panose="020B0604030504040204" pitchFamily="34" charset="0"/>
                <a:cs typeface="Verdana" panose="020B0604030504040204" pitchFamily="34" charset="0"/>
              </a:rPr>
              <a:t>ha un suo portatore? </a:t>
            </a:r>
          </a:p>
          <a:p>
            <a:pPr marL="342900" indent="-342900">
              <a:buClr>
                <a:srgbClr val="554B81"/>
              </a:buClr>
              <a:buFont typeface="Arial" panose="020B0604020202020204" pitchFamily="34" charset="0"/>
              <a:buChar char="•"/>
            </a:pPr>
            <a:r>
              <a:rPr lang="it-IT" sz="2400" dirty="0">
                <a:latin typeface="Helvetica" pitchFamily="2" charset="0"/>
                <a:ea typeface="Verdana" panose="020B0604030504040204" pitchFamily="34" charset="0"/>
                <a:cs typeface="Verdana" panose="020B0604030504040204" pitchFamily="34" charset="0"/>
              </a:rPr>
              <a:t>si può unificare alle altre?</a:t>
            </a:r>
          </a:p>
        </p:txBody>
      </p:sp>
      <p:sp>
        <p:nvSpPr>
          <p:cNvPr id="5" name="CasellaDiTesto 4">
            <a:extLst>
              <a:ext uri="{FF2B5EF4-FFF2-40B4-BE49-F238E27FC236}">
                <a16:creationId xmlns:a16="http://schemas.microsoft.com/office/drawing/2014/main" id="{4B721382-1CD0-074A-A2A7-5A2778BA6506}"/>
              </a:ext>
            </a:extLst>
          </p:cNvPr>
          <p:cNvSpPr txBox="1"/>
          <p:nvPr/>
        </p:nvSpPr>
        <p:spPr>
          <a:xfrm>
            <a:off x="1593584" y="3700592"/>
            <a:ext cx="5141560" cy="1938992"/>
          </a:xfrm>
          <a:prstGeom prst="rect">
            <a:avLst/>
          </a:prstGeom>
          <a:noFill/>
        </p:spPr>
        <p:txBody>
          <a:bodyPr wrap="square" rtlCol="0">
            <a:spAutoFit/>
          </a:bodyPr>
          <a:lstStyle/>
          <a:p>
            <a:r>
              <a:rPr lang="it-IT" sz="2400" dirty="0">
                <a:solidFill>
                  <a:srgbClr val="554B81"/>
                </a:solidFill>
                <a:latin typeface="Helvetica" pitchFamily="2" charset="0"/>
              </a:rPr>
              <a:t>Scala di </a:t>
            </a:r>
            <a:r>
              <a:rPr lang="it-IT" sz="2400" dirty="0" err="1">
                <a:solidFill>
                  <a:srgbClr val="554B81"/>
                </a:solidFill>
                <a:latin typeface="Helvetica" pitchFamily="2" charset="0"/>
              </a:rPr>
              <a:t>Planck</a:t>
            </a:r>
            <a:r>
              <a:rPr lang="it-IT" sz="2400" dirty="0">
                <a:solidFill>
                  <a:srgbClr val="554B81"/>
                </a:solidFill>
                <a:latin typeface="Helvetica" pitchFamily="2" charset="0"/>
              </a:rPr>
              <a:t> </a:t>
            </a:r>
            <a:r>
              <a:rPr lang="it-IT" sz="2400" dirty="0">
                <a:latin typeface="Helvetica" pitchFamily="2" charset="0"/>
              </a:rPr>
              <a:t>= i fenomeni quantistici diventano rilevanti per il campo gravitazionale</a:t>
            </a:r>
          </a:p>
          <a:p>
            <a:endParaRPr lang="it-IT" sz="2400" dirty="0">
              <a:latin typeface="Helvetica" pitchFamily="2" charset="0"/>
            </a:endParaRPr>
          </a:p>
          <a:p>
            <a:r>
              <a:rPr lang="it-IT" sz="2400" dirty="0">
                <a:latin typeface="Helvetica" pitchFamily="2" charset="0"/>
              </a:rPr>
              <a:t>Lunghezza di </a:t>
            </a:r>
            <a:r>
              <a:rPr lang="it-IT" sz="2400" dirty="0" err="1">
                <a:latin typeface="Helvetica" pitchFamily="2" charset="0"/>
              </a:rPr>
              <a:t>Planck</a:t>
            </a:r>
            <a:r>
              <a:rPr lang="it-IT" sz="2400" dirty="0">
                <a:latin typeface="Helvetica" pitchFamily="2" charset="0"/>
              </a:rPr>
              <a:t> =</a:t>
            </a:r>
            <a:r>
              <a:rPr lang="it-IT" dirty="0">
                <a:latin typeface="Helvetica" pitchFamily="2" charset="0"/>
              </a:rPr>
              <a:t> </a:t>
            </a:r>
            <a:r>
              <a:rPr lang="it-IT" sz="2400" dirty="0">
                <a:latin typeface="Helvetica" pitchFamily="2" charset="0"/>
              </a:rPr>
              <a:t>1,6×10</a:t>
            </a:r>
            <a:r>
              <a:rPr lang="it-IT" sz="2400" baseline="30000" dirty="0">
                <a:latin typeface="Helvetica" pitchFamily="2" charset="0"/>
              </a:rPr>
              <a:t>-35 </a:t>
            </a:r>
            <a:r>
              <a:rPr lang="it-IT" sz="2400" dirty="0">
                <a:latin typeface="Helvetica" pitchFamily="2" charset="0"/>
              </a:rPr>
              <a:t>m</a:t>
            </a:r>
          </a:p>
        </p:txBody>
      </p:sp>
      <p:grpSp>
        <p:nvGrpSpPr>
          <p:cNvPr id="2" name="Gruppo 1">
            <a:extLst>
              <a:ext uri="{FF2B5EF4-FFF2-40B4-BE49-F238E27FC236}">
                <a16:creationId xmlns:a16="http://schemas.microsoft.com/office/drawing/2014/main" id="{E9417CA0-A52F-AA40-8682-A59B9C66C6B5}"/>
              </a:ext>
            </a:extLst>
          </p:cNvPr>
          <p:cNvGrpSpPr/>
          <p:nvPr/>
        </p:nvGrpSpPr>
        <p:grpSpPr>
          <a:xfrm>
            <a:off x="7840359" y="89117"/>
            <a:ext cx="3814612" cy="6768883"/>
            <a:chOff x="7840359" y="89117"/>
            <a:chExt cx="3814612" cy="6768883"/>
          </a:xfrm>
        </p:grpSpPr>
        <p:pic>
          <p:nvPicPr>
            <p:cNvPr id="13" name="Immagine 12">
              <a:extLst>
                <a:ext uri="{FF2B5EF4-FFF2-40B4-BE49-F238E27FC236}">
                  <a16:creationId xmlns:a16="http://schemas.microsoft.com/office/drawing/2014/main" id="{D48E5492-A739-C148-9C57-3B3CB7AAC51A}"/>
                </a:ext>
              </a:extLst>
            </p:cNvPr>
            <p:cNvPicPr>
              <a:picLocks noChangeAspect="1"/>
            </p:cNvPicPr>
            <p:nvPr/>
          </p:nvPicPr>
          <p:blipFill>
            <a:blip r:embed="rId3"/>
            <a:stretch>
              <a:fillRect/>
            </a:stretch>
          </p:blipFill>
          <p:spPr>
            <a:xfrm>
              <a:off x="7840359" y="106474"/>
              <a:ext cx="3814612" cy="6751526"/>
            </a:xfrm>
            <a:prstGeom prst="rect">
              <a:avLst/>
            </a:prstGeom>
          </p:spPr>
        </p:pic>
        <p:sp>
          <p:nvSpPr>
            <p:cNvPr id="14" name="CasellaDiTesto 13">
              <a:extLst>
                <a:ext uri="{FF2B5EF4-FFF2-40B4-BE49-F238E27FC236}">
                  <a16:creationId xmlns:a16="http://schemas.microsoft.com/office/drawing/2014/main" id="{8C88AFFF-E7CD-D84F-BFCB-1FA7C00EA64E}"/>
                </a:ext>
              </a:extLst>
            </p:cNvPr>
            <p:cNvSpPr txBox="1"/>
            <p:nvPr/>
          </p:nvSpPr>
          <p:spPr>
            <a:xfrm rot="16200000">
              <a:off x="8339759" y="2794376"/>
              <a:ext cx="2815812" cy="400110"/>
            </a:xfrm>
            <a:prstGeom prst="rect">
              <a:avLst/>
            </a:prstGeom>
            <a:solidFill>
              <a:schemeClr val="bg1"/>
            </a:solidFill>
          </p:spPr>
          <p:txBody>
            <a:bodyPr wrap="square" rtlCol="0">
              <a:spAutoFit/>
            </a:bodyPr>
            <a:lstStyle/>
            <a:p>
              <a:r>
                <a:rPr lang="it-IT" sz="2000" dirty="0">
                  <a:latin typeface="Helvetica" pitchFamily="2" charset="0"/>
                </a:rPr>
                <a:t>16 ordini di grandezza</a:t>
              </a:r>
            </a:p>
          </p:txBody>
        </p:sp>
        <p:sp>
          <p:nvSpPr>
            <p:cNvPr id="15" name="CasellaDiTesto 14">
              <a:extLst>
                <a:ext uri="{FF2B5EF4-FFF2-40B4-BE49-F238E27FC236}">
                  <a16:creationId xmlns:a16="http://schemas.microsoft.com/office/drawing/2014/main" id="{66AA9E83-1328-2B43-9D8E-8FD2D7A2CCBD}"/>
                </a:ext>
              </a:extLst>
            </p:cNvPr>
            <p:cNvSpPr txBox="1"/>
            <p:nvPr/>
          </p:nvSpPr>
          <p:spPr>
            <a:xfrm>
              <a:off x="8175919" y="89117"/>
              <a:ext cx="1044517" cy="369332"/>
            </a:xfrm>
            <a:prstGeom prst="rect">
              <a:avLst/>
            </a:prstGeom>
            <a:solidFill>
              <a:schemeClr val="bg1"/>
            </a:solidFill>
          </p:spPr>
          <p:txBody>
            <a:bodyPr wrap="none" rtlCol="0">
              <a:spAutoFit/>
            </a:bodyPr>
            <a:lstStyle/>
            <a:p>
              <a:r>
                <a:rPr lang="it-IT" b="1" dirty="0">
                  <a:latin typeface="Helvetica" pitchFamily="2" charset="0"/>
                </a:rPr>
                <a:t>Energia</a:t>
              </a:r>
            </a:p>
          </p:txBody>
        </p:sp>
        <p:sp>
          <p:nvSpPr>
            <p:cNvPr id="16" name="CasellaDiTesto 15">
              <a:extLst>
                <a:ext uri="{FF2B5EF4-FFF2-40B4-BE49-F238E27FC236}">
                  <a16:creationId xmlns:a16="http://schemas.microsoft.com/office/drawing/2014/main" id="{BC643F50-8089-0F4B-917C-74ED5238B7B7}"/>
                </a:ext>
              </a:extLst>
            </p:cNvPr>
            <p:cNvSpPr txBox="1"/>
            <p:nvPr/>
          </p:nvSpPr>
          <p:spPr>
            <a:xfrm>
              <a:off x="10263243" y="106474"/>
              <a:ext cx="1391728" cy="369332"/>
            </a:xfrm>
            <a:prstGeom prst="rect">
              <a:avLst/>
            </a:prstGeom>
            <a:solidFill>
              <a:schemeClr val="bg1"/>
            </a:solidFill>
          </p:spPr>
          <p:txBody>
            <a:bodyPr wrap="none" rtlCol="0">
              <a:spAutoFit/>
            </a:bodyPr>
            <a:lstStyle/>
            <a:p>
              <a:r>
                <a:rPr lang="it-IT" b="1" dirty="0">
                  <a:latin typeface="Helvetica" pitchFamily="2" charset="0"/>
                </a:rPr>
                <a:t>Lunghezza</a:t>
              </a:r>
            </a:p>
          </p:txBody>
        </p:sp>
        <p:sp>
          <p:nvSpPr>
            <p:cNvPr id="17" name="CasellaDiTesto 16">
              <a:extLst>
                <a:ext uri="{FF2B5EF4-FFF2-40B4-BE49-F238E27FC236}">
                  <a16:creationId xmlns:a16="http://schemas.microsoft.com/office/drawing/2014/main" id="{908678BC-EBDF-2347-88BE-BAD5AE57FD7F}"/>
                </a:ext>
              </a:extLst>
            </p:cNvPr>
            <p:cNvSpPr txBox="1"/>
            <p:nvPr/>
          </p:nvSpPr>
          <p:spPr>
            <a:xfrm>
              <a:off x="8993956" y="932901"/>
              <a:ext cx="1586960" cy="338554"/>
            </a:xfrm>
            <a:prstGeom prst="rect">
              <a:avLst/>
            </a:prstGeom>
            <a:solidFill>
              <a:schemeClr val="bg1"/>
            </a:solidFill>
          </p:spPr>
          <p:txBody>
            <a:bodyPr wrap="square" rtlCol="0">
              <a:spAutoFit/>
            </a:bodyPr>
            <a:lstStyle/>
            <a:p>
              <a:r>
                <a:rPr lang="it-IT" sz="1600" dirty="0">
                  <a:latin typeface="Helvetica" pitchFamily="2" charset="0"/>
                </a:rPr>
                <a:t>Scala di </a:t>
              </a:r>
              <a:r>
                <a:rPr lang="it-IT" sz="1600" dirty="0" err="1">
                  <a:latin typeface="Helvetica" pitchFamily="2" charset="0"/>
                </a:rPr>
                <a:t>Planck</a:t>
              </a:r>
              <a:endParaRPr lang="it-IT" sz="1600" dirty="0">
                <a:latin typeface="Helvetica" pitchFamily="2" charset="0"/>
              </a:endParaRPr>
            </a:p>
          </p:txBody>
        </p:sp>
        <p:sp>
          <p:nvSpPr>
            <p:cNvPr id="18" name="CasellaDiTesto 17">
              <a:extLst>
                <a:ext uri="{FF2B5EF4-FFF2-40B4-BE49-F238E27FC236}">
                  <a16:creationId xmlns:a16="http://schemas.microsoft.com/office/drawing/2014/main" id="{7E91BFCA-2932-B748-A582-010BA9F5B63E}"/>
                </a:ext>
              </a:extLst>
            </p:cNvPr>
            <p:cNvSpPr txBox="1"/>
            <p:nvPr/>
          </p:nvSpPr>
          <p:spPr>
            <a:xfrm>
              <a:off x="9068170" y="4548130"/>
              <a:ext cx="1481586" cy="338554"/>
            </a:xfrm>
            <a:prstGeom prst="rect">
              <a:avLst/>
            </a:prstGeom>
            <a:solidFill>
              <a:schemeClr val="bg1"/>
            </a:solidFill>
          </p:spPr>
          <p:txBody>
            <a:bodyPr wrap="square" rtlCol="0">
              <a:spAutoFit/>
            </a:bodyPr>
            <a:lstStyle/>
            <a:p>
              <a:r>
                <a:rPr lang="it-IT" sz="1600" dirty="0">
                  <a:latin typeface="Helvetica" pitchFamily="2" charset="0"/>
                </a:rPr>
                <a:t>Scala debole</a:t>
              </a:r>
            </a:p>
          </p:txBody>
        </p:sp>
        <p:sp>
          <p:nvSpPr>
            <p:cNvPr id="19" name="CasellaDiTesto 18">
              <a:extLst>
                <a:ext uri="{FF2B5EF4-FFF2-40B4-BE49-F238E27FC236}">
                  <a16:creationId xmlns:a16="http://schemas.microsoft.com/office/drawing/2014/main" id="{A432E103-7218-554E-A968-B0EE43E98BE3}"/>
                </a:ext>
              </a:extLst>
            </p:cNvPr>
            <p:cNvSpPr txBox="1"/>
            <p:nvPr/>
          </p:nvSpPr>
          <p:spPr>
            <a:xfrm>
              <a:off x="9068170" y="5049441"/>
              <a:ext cx="1481586" cy="338554"/>
            </a:xfrm>
            <a:prstGeom prst="rect">
              <a:avLst/>
            </a:prstGeom>
            <a:solidFill>
              <a:schemeClr val="bg1"/>
            </a:solidFill>
          </p:spPr>
          <p:txBody>
            <a:bodyPr wrap="square" rtlCol="0">
              <a:spAutoFit/>
            </a:bodyPr>
            <a:lstStyle/>
            <a:p>
              <a:r>
                <a:rPr lang="it-IT" sz="1600" dirty="0">
                  <a:latin typeface="Helvetica" pitchFamily="2" charset="0"/>
                </a:rPr>
                <a:t>protone</a:t>
              </a:r>
            </a:p>
          </p:txBody>
        </p:sp>
        <p:sp>
          <p:nvSpPr>
            <p:cNvPr id="20" name="CasellaDiTesto 19">
              <a:extLst>
                <a:ext uri="{FF2B5EF4-FFF2-40B4-BE49-F238E27FC236}">
                  <a16:creationId xmlns:a16="http://schemas.microsoft.com/office/drawing/2014/main" id="{6AD23CAB-4246-4543-B212-E04E88BFA2D2}"/>
                </a:ext>
              </a:extLst>
            </p:cNvPr>
            <p:cNvSpPr txBox="1"/>
            <p:nvPr/>
          </p:nvSpPr>
          <p:spPr>
            <a:xfrm>
              <a:off x="9068170" y="5784443"/>
              <a:ext cx="1481586" cy="338554"/>
            </a:xfrm>
            <a:prstGeom prst="rect">
              <a:avLst/>
            </a:prstGeom>
            <a:solidFill>
              <a:schemeClr val="bg1"/>
            </a:solidFill>
          </p:spPr>
          <p:txBody>
            <a:bodyPr wrap="square" rtlCol="0">
              <a:spAutoFit/>
            </a:bodyPr>
            <a:lstStyle/>
            <a:p>
              <a:r>
                <a:rPr lang="it-IT" sz="1600" dirty="0">
                  <a:latin typeface="Helvetica" pitchFamily="2" charset="0"/>
                </a:rPr>
                <a:t>elettrone</a:t>
              </a:r>
            </a:p>
          </p:txBody>
        </p:sp>
      </p:grpSp>
      <p:sp>
        <p:nvSpPr>
          <p:cNvPr id="21" name="CasellaDiTesto 20">
            <a:extLst>
              <a:ext uri="{FF2B5EF4-FFF2-40B4-BE49-F238E27FC236}">
                <a16:creationId xmlns:a16="http://schemas.microsoft.com/office/drawing/2014/main" id="{4234F298-61D8-5A4D-9EB4-3EA65C3FC991}"/>
              </a:ext>
            </a:extLst>
          </p:cNvPr>
          <p:cNvSpPr txBox="1"/>
          <p:nvPr/>
        </p:nvSpPr>
        <p:spPr>
          <a:xfrm>
            <a:off x="1464812" y="380347"/>
            <a:ext cx="1538755" cy="461665"/>
          </a:xfrm>
          <a:prstGeom prst="rect">
            <a:avLst/>
          </a:prstGeom>
          <a:noFill/>
        </p:spPr>
        <p:txBody>
          <a:bodyPr wrap="none" rtlCol="0">
            <a:spAutoFit/>
          </a:bodyPr>
          <a:lstStyle/>
          <a:p>
            <a:r>
              <a:rPr lang="it-IT" sz="2400" dirty="0">
                <a:solidFill>
                  <a:srgbClr val="554B81"/>
                </a:solidFill>
                <a:latin typeface="Helvetica" pitchFamily="2" charset="0"/>
              </a:rPr>
              <a:t>GRAVITA’</a:t>
            </a:r>
          </a:p>
        </p:txBody>
      </p:sp>
    </p:spTree>
    <p:extLst>
      <p:ext uri="{BB962C8B-B14F-4D97-AF65-F5344CB8AC3E}">
        <p14:creationId xmlns:p14="http://schemas.microsoft.com/office/powerpoint/2010/main" val="3094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stella, spazio, galassia, costellazione&#10;&#10;Descrizione generata automaticamente">
            <a:extLst>
              <a:ext uri="{FF2B5EF4-FFF2-40B4-BE49-F238E27FC236}">
                <a16:creationId xmlns:a16="http://schemas.microsoft.com/office/drawing/2014/main" id="{79ECF9B8-2F0A-1A4B-8AEF-5B10B4429BE9}"/>
              </a:ext>
            </a:extLst>
          </p:cNvPr>
          <p:cNvPicPr>
            <a:picLocks noChangeAspect="1"/>
          </p:cNvPicPr>
          <p:nvPr/>
        </p:nvPicPr>
        <p:blipFill>
          <a:blip r:embed="rId3"/>
          <a:srcRect t="17598"/>
          <a:stretch/>
        </p:blipFill>
        <p:spPr>
          <a:xfrm>
            <a:off x="20" y="1282"/>
            <a:ext cx="12191980" cy="6856718"/>
          </a:xfrm>
          <a:prstGeom prst="rect">
            <a:avLst/>
          </a:prstGeom>
        </p:spPr>
      </p:pic>
      <p:sp>
        <p:nvSpPr>
          <p:cNvPr id="3" name="CasellaDiTesto 2">
            <a:extLst>
              <a:ext uri="{FF2B5EF4-FFF2-40B4-BE49-F238E27FC236}">
                <a16:creationId xmlns:a16="http://schemas.microsoft.com/office/drawing/2014/main" id="{BDEF1E33-AAD0-A642-80E6-1A303ECE8334}"/>
              </a:ext>
            </a:extLst>
          </p:cNvPr>
          <p:cNvSpPr txBox="1"/>
          <p:nvPr/>
        </p:nvSpPr>
        <p:spPr>
          <a:xfrm>
            <a:off x="2243328" y="265688"/>
            <a:ext cx="9778558" cy="1815882"/>
          </a:xfrm>
          <a:prstGeom prst="rect">
            <a:avLst/>
          </a:prstGeom>
          <a:noFill/>
        </p:spPr>
        <p:txBody>
          <a:bodyPr wrap="square" rtlCol="0">
            <a:spAutoFit/>
          </a:bodyPr>
          <a:lstStyle/>
          <a:p>
            <a:pPr algn="r"/>
            <a:r>
              <a:rPr lang="it-IT" sz="2800" i="1" dirty="0" err="1">
                <a:solidFill>
                  <a:schemeClr val="bg1"/>
                </a:solidFill>
                <a:latin typeface="Helvetica" pitchFamily="2" charset="0"/>
              </a:rPr>
              <a:t>It’s</a:t>
            </a:r>
            <a:r>
              <a:rPr lang="it-IT" sz="2800" i="1" dirty="0">
                <a:solidFill>
                  <a:schemeClr val="bg1"/>
                </a:solidFill>
                <a:latin typeface="Helvetica" pitchFamily="2" charset="0"/>
              </a:rPr>
              <a:t> the </a:t>
            </a:r>
            <a:r>
              <a:rPr lang="it-IT" sz="2800" i="1" dirty="0" err="1">
                <a:solidFill>
                  <a:schemeClr val="bg1"/>
                </a:solidFill>
                <a:latin typeface="Helvetica" pitchFamily="2" charset="0"/>
              </a:rPr>
              <a:t>questions</a:t>
            </a:r>
            <a:r>
              <a:rPr lang="it-IT" sz="2800" i="1" dirty="0">
                <a:solidFill>
                  <a:schemeClr val="bg1"/>
                </a:solidFill>
                <a:latin typeface="Helvetica" pitchFamily="2" charset="0"/>
              </a:rPr>
              <a:t> </a:t>
            </a:r>
            <a:r>
              <a:rPr lang="it-IT" sz="2800" i="1" dirty="0" err="1">
                <a:solidFill>
                  <a:schemeClr val="bg1"/>
                </a:solidFill>
                <a:latin typeface="Helvetica" pitchFamily="2" charset="0"/>
              </a:rPr>
              <a:t>we</a:t>
            </a:r>
            <a:r>
              <a:rPr lang="it-IT" sz="2800" i="1" dirty="0">
                <a:solidFill>
                  <a:schemeClr val="bg1"/>
                </a:solidFill>
                <a:latin typeface="Helvetica" pitchFamily="2" charset="0"/>
              </a:rPr>
              <a:t> </a:t>
            </a:r>
            <a:r>
              <a:rPr lang="it-IT" sz="2800" i="1" dirty="0" err="1">
                <a:solidFill>
                  <a:schemeClr val="bg1"/>
                </a:solidFill>
                <a:latin typeface="Helvetica" pitchFamily="2" charset="0"/>
              </a:rPr>
              <a:t>can’t</a:t>
            </a:r>
            <a:r>
              <a:rPr lang="it-IT" sz="2800" i="1" dirty="0">
                <a:solidFill>
                  <a:schemeClr val="bg1"/>
                </a:solidFill>
                <a:latin typeface="Helvetica" pitchFamily="2" charset="0"/>
              </a:rPr>
              <a:t> </a:t>
            </a:r>
            <a:r>
              <a:rPr lang="it-IT" sz="2800" i="1" dirty="0" err="1">
                <a:solidFill>
                  <a:schemeClr val="bg1"/>
                </a:solidFill>
                <a:latin typeface="Helvetica" pitchFamily="2" charset="0"/>
              </a:rPr>
              <a:t>answer</a:t>
            </a:r>
            <a:r>
              <a:rPr lang="it-IT" sz="2800" i="1" dirty="0">
                <a:solidFill>
                  <a:schemeClr val="bg1"/>
                </a:solidFill>
                <a:latin typeface="Helvetica" pitchFamily="2" charset="0"/>
              </a:rPr>
              <a:t> </a:t>
            </a:r>
            <a:r>
              <a:rPr lang="it-IT" sz="2800" i="1" dirty="0" err="1">
                <a:solidFill>
                  <a:schemeClr val="bg1"/>
                </a:solidFill>
                <a:latin typeface="Helvetica" pitchFamily="2" charset="0"/>
              </a:rPr>
              <a:t>that</a:t>
            </a:r>
            <a:r>
              <a:rPr lang="it-IT" sz="2800" i="1" dirty="0">
                <a:solidFill>
                  <a:schemeClr val="bg1"/>
                </a:solidFill>
                <a:latin typeface="Helvetica" pitchFamily="2" charset="0"/>
              </a:rPr>
              <a:t> </a:t>
            </a:r>
            <a:r>
              <a:rPr lang="it-IT" sz="2800" i="1" dirty="0" err="1">
                <a:solidFill>
                  <a:schemeClr val="bg1"/>
                </a:solidFill>
                <a:latin typeface="Helvetica" pitchFamily="2" charset="0"/>
              </a:rPr>
              <a:t>teach</a:t>
            </a:r>
            <a:r>
              <a:rPr lang="it-IT" sz="2800" i="1" dirty="0">
                <a:solidFill>
                  <a:schemeClr val="bg1"/>
                </a:solidFill>
                <a:latin typeface="Helvetica" pitchFamily="2" charset="0"/>
              </a:rPr>
              <a:t> </a:t>
            </a:r>
            <a:r>
              <a:rPr lang="it-IT" sz="2800" i="1" dirty="0" err="1">
                <a:solidFill>
                  <a:schemeClr val="bg1"/>
                </a:solidFill>
                <a:latin typeface="Helvetica" pitchFamily="2" charset="0"/>
              </a:rPr>
              <a:t>us</a:t>
            </a:r>
            <a:r>
              <a:rPr lang="it-IT" sz="2800" i="1" dirty="0">
                <a:solidFill>
                  <a:schemeClr val="bg1"/>
                </a:solidFill>
                <a:latin typeface="Helvetica" pitchFamily="2" charset="0"/>
              </a:rPr>
              <a:t> the </a:t>
            </a:r>
            <a:r>
              <a:rPr lang="it-IT" sz="2800" i="1" dirty="0" err="1">
                <a:solidFill>
                  <a:schemeClr val="bg1"/>
                </a:solidFill>
                <a:latin typeface="Helvetica" pitchFamily="2" charset="0"/>
              </a:rPr>
              <a:t>most</a:t>
            </a:r>
            <a:r>
              <a:rPr lang="it-IT" sz="2800" i="1" dirty="0">
                <a:solidFill>
                  <a:schemeClr val="bg1"/>
                </a:solidFill>
                <a:latin typeface="Helvetica" pitchFamily="2" charset="0"/>
              </a:rPr>
              <a:t>.</a:t>
            </a:r>
          </a:p>
          <a:p>
            <a:pPr algn="r"/>
            <a:r>
              <a:rPr lang="it-IT" sz="2800" i="1" dirty="0" err="1">
                <a:solidFill>
                  <a:schemeClr val="bg1"/>
                </a:solidFill>
                <a:latin typeface="Helvetica" pitchFamily="2" charset="0"/>
              </a:rPr>
              <a:t>They</a:t>
            </a:r>
            <a:r>
              <a:rPr lang="it-IT" sz="2800" i="1" dirty="0">
                <a:solidFill>
                  <a:schemeClr val="bg1"/>
                </a:solidFill>
                <a:latin typeface="Helvetica" pitchFamily="2" charset="0"/>
              </a:rPr>
              <a:t> </a:t>
            </a:r>
            <a:r>
              <a:rPr lang="it-IT" sz="2800" i="1" dirty="0" err="1">
                <a:solidFill>
                  <a:schemeClr val="bg1"/>
                </a:solidFill>
                <a:latin typeface="Helvetica" pitchFamily="2" charset="0"/>
              </a:rPr>
              <a:t>teach</a:t>
            </a:r>
            <a:r>
              <a:rPr lang="it-IT" sz="2800" i="1" dirty="0">
                <a:solidFill>
                  <a:schemeClr val="bg1"/>
                </a:solidFill>
                <a:latin typeface="Helvetica" pitchFamily="2" charset="0"/>
              </a:rPr>
              <a:t> </a:t>
            </a:r>
            <a:r>
              <a:rPr lang="it-IT" sz="2800" i="1" dirty="0" err="1">
                <a:solidFill>
                  <a:schemeClr val="bg1"/>
                </a:solidFill>
                <a:latin typeface="Helvetica" pitchFamily="2" charset="0"/>
              </a:rPr>
              <a:t>us</a:t>
            </a:r>
            <a:r>
              <a:rPr lang="it-IT" sz="2800" i="1" dirty="0">
                <a:solidFill>
                  <a:schemeClr val="bg1"/>
                </a:solidFill>
                <a:latin typeface="Helvetica" pitchFamily="2" charset="0"/>
              </a:rPr>
              <a:t> </a:t>
            </a:r>
            <a:r>
              <a:rPr lang="it-IT" sz="2800" i="1" dirty="0" err="1">
                <a:solidFill>
                  <a:schemeClr val="bg1"/>
                </a:solidFill>
                <a:latin typeface="Helvetica" pitchFamily="2" charset="0"/>
              </a:rPr>
              <a:t>how</a:t>
            </a:r>
            <a:r>
              <a:rPr lang="it-IT" sz="2800" i="1" dirty="0">
                <a:solidFill>
                  <a:schemeClr val="bg1"/>
                </a:solidFill>
                <a:latin typeface="Helvetica" pitchFamily="2" charset="0"/>
              </a:rPr>
              <a:t> to </a:t>
            </a:r>
            <a:r>
              <a:rPr lang="it-IT" sz="2800" i="1" dirty="0" err="1">
                <a:solidFill>
                  <a:schemeClr val="bg1"/>
                </a:solidFill>
                <a:latin typeface="Helvetica" pitchFamily="2" charset="0"/>
              </a:rPr>
              <a:t>think</a:t>
            </a:r>
            <a:r>
              <a:rPr lang="it-IT" sz="2800" i="1" dirty="0">
                <a:solidFill>
                  <a:schemeClr val="bg1"/>
                </a:solidFill>
                <a:latin typeface="Helvetica" pitchFamily="2" charset="0"/>
              </a:rPr>
              <a:t>. </a:t>
            </a:r>
            <a:r>
              <a:rPr lang="it-IT" sz="2800" i="1" dirty="0" err="1">
                <a:solidFill>
                  <a:schemeClr val="bg1"/>
                </a:solidFill>
                <a:latin typeface="Helvetica" pitchFamily="2" charset="0"/>
              </a:rPr>
              <a:t>If</a:t>
            </a:r>
            <a:r>
              <a:rPr lang="it-IT" sz="2800" i="1" dirty="0">
                <a:solidFill>
                  <a:schemeClr val="bg1"/>
                </a:solidFill>
                <a:latin typeface="Helvetica" pitchFamily="2" charset="0"/>
              </a:rPr>
              <a:t> </a:t>
            </a:r>
            <a:r>
              <a:rPr lang="it-IT" sz="2800" i="1" dirty="0" err="1">
                <a:solidFill>
                  <a:schemeClr val="bg1"/>
                </a:solidFill>
                <a:latin typeface="Helvetica" pitchFamily="2" charset="0"/>
              </a:rPr>
              <a:t>you</a:t>
            </a:r>
            <a:r>
              <a:rPr lang="it-IT" sz="2800" i="1" dirty="0">
                <a:solidFill>
                  <a:schemeClr val="bg1"/>
                </a:solidFill>
                <a:latin typeface="Helvetica" pitchFamily="2" charset="0"/>
              </a:rPr>
              <a:t> </a:t>
            </a:r>
            <a:r>
              <a:rPr lang="it-IT" sz="2800" i="1" dirty="0" err="1">
                <a:solidFill>
                  <a:schemeClr val="bg1"/>
                </a:solidFill>
                <a:latin typeface="Helvetica" pitchFamily="2" charset="0"/>
              </a:rPr>
              <a:t>give</a:t>
            </a:r>
            <a:r>
              <a:rPr lang="it-IT" sz="2800" i="1" dirty="0">
                <a:solidFill>
                  <a:schemeClr val="bg1"/>
                </a:solidFill>
                <a:latin typeface="Helvetica" pitchFamily="2" charset="0"/>
              </a:rPr>
              <a:t> a man an </a:t>
            </a:r>
            <a:r>
              <a:rPr lang="it-IT" sz="2800" i="1" dirty="0" err="1">
                <a:solidFill>
                  <a:schemeClr val="bg1"/>
                </a:solidFill>
                <a:latin typeface="Helvetica" pitchFamily="2" charset="0"/>
              </a:rPr>
              <a:t>answer</a:t>
            </a:r>
            <a:r>
              <a:rPr lang="it-IT" sz="2800" i="1" dirty="0">
                <a:solidFill>
                  <a:schemeClr val="bg1"/>
                </a:solidFill>
                <a:latin typeface="Helvetica" pitchFamily="2" charset="0"/>
              </a:rPr>
              <a:t>, </a:t>
            </a:r>
            <a:r>
              <a:rPr lang="it-IT" sz="2800" i="1" dirty="0" err="1">
                <a:solidFill>
                  <a:schemeClr val="bg1"/>
                </a:solidFill>
                <a:latin typeface="Helvetica" pitchFamily="2" charset="0"/>
              </a:rPr>
              <a:t>all</a:t>
            </a:r>
            <a:r>
              <a:rPr lang="it-IT" sz="2800" i="1" dirty="0">
                <a:solidFill>
                  <a:schemeClr val="bg1"/>
                </a:solidFill>
                <a:latin typeface="Helvetica" pitchFamily="2" charset="0"/>
              </a:rPr>
              <a:t> he </a:t>
            </a:r>
            <a:r>
              <a:rPr lang="it-IT" sz="2800" i="1" dirty="0" err="1">
                <a:solidFill>
                  <a:schemeClr val="bg1"/>
                </a:solidFill>
                <a:latin typeface="Helvetica" pitchFamily="2" charset="0"/>
              </a:rPr>
              <a:t>gains</a:t>
            </a:r>
            <a:r>
              <a:rPr lang="it-IT" sz="2800" i="1" dirty="0">
                <a:solidFill>
                  <a:schemeClr val="bg1"/>
                </a:solidFill>
                <a:latin typeface="Helvetica" pitchFamily="2" charset="0"/>
              </a:rPr>
              <a:t> </a:t>
            </a:r>
            <a:r>
              <a:rPr lang="it-IT" sz="2800" i="1" dirty="0" err="1">
                <a:solidFill>
                  <a:schemeClr val="bg1"/>
                </a:solidFill>
                <a:latin typeface="Helvetica" pitchFamily="2" charset="0"/>
              </a:rPr>
              <a:t>is</a:t>
            </a:r>
            <a:r>
              <a:rPr lang="it-IT" sz="2800" i="1" dirty="0">
                <a:solidFill>
                  <a:schemeClr val="bg1"/>
                </a:solidFill>
                <a:latin typeface="Helvetica" pitchFamily="2" charset="0"/>
              </a:rPr>
              <a:t> a </a:t>
            </a:r>
            <a:r>
              <a:rPr lang="it-IT" sz="2800" i="1" dirty="0" err="1">
                <a:solidFill>
                  <a:schemeClr val="bg1"/>
                </a:solidFill>
                <a:latin typeface="Helvetica" pitchFamily="2" charset="0"/>
              </a:rPr>
              <a:t>little</a:t>
            </a:r>
            <a:r>
              <a:rPr lang="it-IT" sz="2800" i="1" dirty="0">
                <a:solidFill>
                  <a:schemeClr val="bg1"/>
                </a:solidFill>
                <a:latin typeface="Helvetica" pitchFamily="2" charset="0"/>
              </a:rPr>
              <a:t> </a:t>
            </a:r>
            <a:r>
              <a:rPr lang="it-IT" sz="2800" i="1" dirty="0" err="1">
                <a:solidFill>
                  <a:schemeClr val="bg1"/>
                </a:solidFill>
                <a:latin typeface="Helvetica" pitchFamily="2" charset="0"/>
              </a:rPr>
              <a:t>fact</a:t>
            </a:r>
            <a:r>
              <a:rPr lang="it-IT" sz="2800" i="1" dirty="0">
                <a:solidFill>
                  <a:schemeClr val="bg1"/>
                </a:solidFill>
                <a:latin typeface="Helvetica" pitchFamily="2" charset="0"/>
              </a:rPr>
              <a:t>. </a:t>
            </a:r>
          </a:p>
          <a:p>
            <a:pPr algn="r"/>
            <a:r>
              <a:rPr lang="it-IT" sz="2800" i="1" dirty="0" err="1">
                <a:solidFill>
                  <a:schemeClr val="bg1"/>
                </a:solidFill>
                <a:latin typeface="Helvetica" pitchFamily="2" charset="0"/>
              </a:rPr>
              <a:t>But</a:t>
            </a:r>
            <a:r>
              <a:rPr lang="it-IT" sz="2800" i="1" dirty="0">
                <a:solidFill>
                  <a:schemeClr val="bg1"/>
                </a:solidFill>
                <a:latin typeface="Helvetica" pitchFamily="2" charset="0"/>
              </a:rPr>
              <a:t> </a:t>
            </a:r>
            <a:r>
              <a:rPr lang="it-IT" sz="2800" i="1" dirty="0" err="1">
                <a:solidFill>
                  <a:schemeClr val="bg1"/>
                </a:solidFill>
                <a:latin typeface="Helvetica" pitchFamily="2" charset="0"/>
              </a:rPr>
              <a:t>give</a:t>
            </a:r>
            <a:r>
              <a:rPr lang="it-IT" sz="2800" i="1" dirty="0">
                <a:solidFill>
                  <a:schemeClr val="bg1"/>
                </a:solidFill>
                <a:latin typeface="Helvetica" pitchFamily="2" charset="0"/>
              </a:rPr>
              <a:t> </a:t>
            </a:r>
            <a:r>
              <a:rPr lang="it-IT" sz="2800" i="1" dirty="0" err="1">
                <a:solidFill>
                  <a:schemeClr val="bg1"/>
                </a:solidFill>
                <a:latin typeface="Helvetica" pitchFamily="2" charset="0"/>
              </a:rPr>
              <a:t>him</a:t>
            </a:r>
            <a:r>
              <a:rPr lang="it-IT" sz="2800" i="1" dirty="0">
                <a:solidFill>
                  <a:schemeClr val="bg1"/>
                </a:solidFill>
                <a:latin typeface="Helvetica" pitchFamily="2" charset="0"/>
              </a:rPr>
              <a:t> a </a:t>
            </a:r>
            <a:r>
              <a:rPr lang="it-IT" sz="2800" i="1" dirty="0" err="1">
                <a:solidFill>
                  <a:schemeClr val="bg1"/>
                </a:solidFill>
                <a:latin typeface="Helvetica" pitchFamily="2" charset="0"/>
              </a:rPr>
              <a:t>question</a:t>
            </a:r>
            <a:r>
              <a:rPr lang="it-IT" sz="2800" i="1" dirty="0">
                <a:solidFill>
                  <a:schemeClr val="bg1"/>
                </a:solidFill>
                <a:latin typeface="Helvetica" pitchFamily="2" charset="0"/>
              </a:rPr>
              <a:t> and </a:t>
            </a:r>
            <a:r>
              <a:rPr lang="it-IT" sz="2800" i="1" dirty="0" err="1">
                <a:solidFill>
                  <a:schemeClr val="bg1"/>
                </a:solidFill>
                <a:latin typeface="Helvetica" pitchFamily="2" charset="0"/>
              </a:rPr>
              <a:t>he’ll</a:t>
            </a:r>
            <a:r>
              <a:rPr lang="it-IT" sz="2800" i="1" dirty="0">
                <a:solidFill>
                  <a:schemeClr val="bg1"/>
                </a:solidFill>
                <a:latin typeface="Helvetica" pitchFamily="2" charset="0"/>
              </a:rPr>
              <a:t> look for </a:t>
            </a:r>
            <a:r>
              <a:rPr lang="it-IT" sz="2800" i="1" dirty="0" err="1">
                <a:solidFill>
                  <a:schemeClr val="bg1"/>
                </a:solidFill>
                <a:latin typeface="Helvetica" pitchFamily="2" charset="0"/>
              </a:rPr>
              <a:t>his</a:t>
            </a:r>
            <a:r>
              <a:rPr lang="it-IT" sz="2800" i="1" dirty="0">
                <a:solidFill>
                  <a:schemeClr val="bg1"/>
                </a:solidFill>
                <a:latin typeface="Helvetica" pitchFamily="2" charset="0"/>
              </a:rPr>
              <a:t> </a:t>
            </a:r>
            <a:r>
              <a:rPr lang="it-IT" sz="2800" i="1" dirty="0" err="1">
                <a:solidFill>
                  <a:schemeClr val="bg1"/>
                </a:solidFill>
                <a:latin typeface="Helvetica" pitchFamily="2" charset="0"/>
              </a:rPr>
              <a:t>own</a:t>
            </a:r>
            <a:r>
              <a:rPr lang="it-IT" sz="2800" i="1" dirty="0">
                <a:solidFill>
                  <a:schemeClr val="bg1"/>
                </a:solidFill>
                <a:latin typeface="Helvetica" pitchFamily="2" charset="0"/>
              </a:rPr>
              <a:t> </a:t>
            </a:r>
            <a:r>
              <a:rPr lang="it-IT" sz="2800" i="1" dirty="0" err="1">
                <a:solidFill>
                  <a:schemeClr val="bg1"/>
                </a:solidFill>
                <a:latin typeface="Helvetica" pitchFamily="2" charset="0"/>
              </a:rPr>
              <a:t>answers</a:t>
            </a:r>
            <a:r>
              <a:rPr lang="it-IT" sz="2800" i="1" dirty="0">
                <a:solidFill>
                  <a:schemeClr val="bg1"/>
                </a:solidFill>
                <a:latin typeface="Helvetica" pitchFamily="2" charset="0"/>
              </a:rPr>
              <a:t>.</a:t>
            </a:r>
          </a:p>
        </p:txBody>
      </p:sp>
      <p:sp>
        <p:nvSpPr>
          <p:cNvPr id="2" name="Rettangolo con angoli arrotondati 1">
            <a:extLst>
              <a:ext uri="{FF2B5EF4-FFF2-40B4-BE49-F238E27FC236}">
                <a16:creationId xmlns:a16="http://schemas.microsoft.com/office/drawing/2014/main" id="{77EE11E5-3876-AE4E-A12F-1ECC12E8F7B8}"/>
              </a:ext>
            </a:extLst>
          </p:cNvPr>
          <p:cNvSpPr/>
          <p:nvPr/>
        </p:nvSpPr>
        <p:spPr>
          <a:xfrm>
            <a:off x="2056607" y="2175248"/>
            <a:ext cx="10152000" cy="5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sellaDiTesto 4">
            <a:extLst>
              <a:ext uri="{FF2B5EF4-FFF2-40B4-BE49-F238E27FC236}">
                <a16:creationId xmlns:a16="http://schemas.microsoft.com/office/drawing/2014/main" id="{5CC028D9-E116-704A-9D92-9F47B96E34C0}"/>
              </a:ext>
            </a:extLst>
          </p:cNvPr>
          <p:cNvSpPr txBox="1"/>
          <p:nvPr/>
        </p:nvSpPr>
        <p:spPr>
          <a:xfrm>
            <a:off x="10546225" y="2345976"/>
            <a:ext cx="1475661" cy="400110"/>
          </a:xfrm>
          <a:prstGeom prst="rect">
            <a:avLst/>
          </a:prstGeom>
          <a:noFill/>
        </p:spPr>
        <p:txBody>
          <a:bodyPr wrap="none" rtlCol="0">
            <a:spAutoFit/>
          </a:bodyPr>
          <a:lstStyle/>
          <a:p>
            <a:pPr algn="r"/>
            <a:r>
              <a:rPr lang="en-GB" sz="2000" dirty="0">
                <a:solidFill>
                  <a:schemeClr val="bg1"/>
                </a:solidFill>
                <a:latin typeface="Helvetica" pitchFamily="2" charset="0"/>
              </a:rPr>
              <a:t>P. </a:t>
            </a:r>
            <a:r>
              <a:rPr lang="en-GB" sz="2000" dirty="0" err="1">
                <a:solidFill>
                  <a:schemeClr val="bg1"/>
                </a:solidFill>
                <a:latin typeface="Helvetica" pitchFamily="2" charset="0"/>
              </a:rPr>
              <a:t>Rothfuss</a:t>
            </a:r>
            <a:endParaRPr lang="en-GB" sz="2000" dirty="0">
              <a:solidFill>
                <a:schemeClr val="bg1"/>
              </a:solidFill>
              <a:latin typeface="Helvetica" pitchFamily="2" charset="0"/>
            </a:endParaRPr>
          </a:p>
        </p:txBody>
      </p:sp>
    </p:spTree>
    <p:extLst>
      <p:ext uri="{BB962C8B-B14F-4D97-AF65-F5344CB8AC3E}">
        <p14:creationId xmlns:p14="http://schemas.microsoft.com/office/powerpoint/2010/main" val="4161980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ccia destra 3">
            <a:extLst>
              <a:ext uri="{FF2B5EF4-FFF2-40B4-BE49-F238E27FC236}">
                <a16:creationId xmlns:a16="http://schemas.microsoft.com/office/drawing/2014/main" id="{CC10735A-1990-9145-A9AB-8AA49A0ED7AF}"/>
              </a:ext>
            </a:extLst>
          </p:cNvPr>
          <p:cNvSpPr/>
          <p:nvPr/>
        </p:nvSpPr>
        <p:spPr>
          <a:xfrm>
            <a:off x="659027" y="531339"/>
            <a:ext cx="10873946" cy="284205"/>
          </a:xfrm>
          <a:prstGeom prst="right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54B81"/>
              </a:solidFill>
            </a:endParaRPr>
          </a:p>
        </p:txBody>
      </p:sp>
      <p:sp>
        <p:nvSpPr>
          <p:cNvPr id="7" name="CasellaDiTesto 6">
            <a:extLst>
              <a:ext uri="{FF2B5EF4-FFF2-40B4-BE49-F238E27FC236}">
                <a16:creationId xmlns:a16="http://schemas.microsoft.com/office/drawing/2014/main" id="{EA6F62D4-D7A9-5F41-946F-66C3B89C1900}"/>
              </a:ext>
            </a:extLst>
          </p:cNvPr>
          <p:cNvSpPr txBox="1"/>
          <p:nvPr/>
        </p:nvSpPr>
        <p:spPr>
          <a:xfrm>
            <a:off x="10518493" y="211776"/>
            <a:ext cx="869149" cy="461665"/>
          </a:xfrm>
          <a:prstGeom prst="rect">
            <a:avLst/>
          </a:prstGeom>
          <a:noFill/>
        </p:spPr>
        <p:txBody>
          <a:bodyPr wrap="none" rtlCol="0">
            <a:spAutoFit/>
          </a:bodyPr>
          <a:lstStyle/>
          <a:p>
            <a:r>
              <a:rPr lang="it-IT" sz="2400" dirty="0">
                <a:latin typeface="Helvetica" pitchFamily="2" charset="0"/>
              </a:rPr>
              <a:t>metri</a:t>
            </a:r>
          </a:p>
        </p:txBody>
      </p:sp>
      <p:cxnSp>
        <p:nvCxnSpPr>
          <p:cNvPr id="9" name="Connettore 1 8">
            <a:extLst>
              <a:ext uri="{FF2B5EF4-FFF2-40B4-BE49-F238E27FC236}">
                <a16:creationId xmlns:a16="http://schemas.microsoft.com/office/drawing/2014/main" id="{29BF9AB6-3A73-3947-8FF1-D9097266F1A8}"/>
              </a:ext>
            </a:extLst>
          </p:cNvPr>
          <p:cNvCxnSpPr/>
          <p:nvPr/>
        </p:nvCxnSpPr>
        <p:spPr>
          <a:xfrm>
            <a:off x="11170517" y="648727"/>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0942C9C2-A071-344A-B966-DFEBD2DF705B}"/>
              </a:ext>
            </a:extLst>
          </p:cNvPr>
          <p:cNvCxnSpPr/>
          <p:nvPr/>
        </p:nvCxnSpPr>
        <p:spPr>
          <a:xfrm>
            <a:off x="9716538" y="648725"/>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DE84357C-8728-2F48-BE79-FE88386801E2}"/>
              </a:ext>
            </a:extLst>
          </p:cNvPr>
          <p:cNvCxnSpPr/>
          <p:nvPr/>
        </p:nvCxnSpPr>
        <p:spPr>
          <a:xfrm>
            <a:off x="10424986" y="648727"/>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9F6CB2B8-DB34-854C-95A8-6225B73A0958}"/>
              </a:ext>
            </a:extLst>
          </p:cNvPr>
          <p:cNvCxnSpPr/>
          <p:nvPr/>
        </p:nvCxnSpPr>
        <p:spPr>
          <a:xfrm>
            <a:off x="7545869" y="640485"/>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77210B89-190B-E544-814B-05844A49F844}"/>
              </a:ext>
            </a:extLst>
          </p:cNvPr>
          <p:cNvCxnSpPr/>
          <p:nvPr/>
        </p:nvCxnSpPr>
        <p:spPr>
          <a:xfrm>
            <a:off x="4658507" y="648727"/>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0BFC7457-D073-4745-86D4-C3E3D10AEFF6}"/>
              </a:ext>
            </a:extLst>
          </p:cNvPr>
          <p:cNvCxnSpPr/>
          <p:nvPr/>
        </p:nvCxnSpPr>
        <p:spPr>
          <a:xfrm>
            <a:off x="1042096" y="648727"/>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1972ADB8-F322-B44D-A1A7-310F6A5D387A}"/>
              </a:ext>
            </a:extLst>
          </p:cNvPr>
          <p:cNvSpPr txBox="1"/>
          <p:nvPr/>
        </p:nvSpPr>
        <p:spPr>
          <a:xfrm>
            <a:off x="10078977" y="1007094"/>
            <a:ext cx="724878" cy="461665"/>
          </a:xfrm>
          <a:prstGeom prst="rect">
            <a:avLst/>
          </a:prstGeom>
          <a:noFill/>
        </p:spPr>
        <p:txBody>
          <a:bodyPr wrap="none" rtlCol="0">
            <a:spAutoFit/>
          </a:bodyPr>
          <a:lstStyle/>
          <a:p>
            <a:r>
              <a:rPr lang="it-IT" sz="2400" dirty="0">
                <a:latin typeface="Helvetica" pitchFamily="2" charset="0"/>
              </a:rPr>
              <a:t>10</a:t>
            </a:r>
            <a:r>
              <a:rPr lang="it-IT" sz="2400" baseline="30000" dirty="0">
                <a:latin typeface="Helvetica" pitchFamily="2" charset="0"/>
              </a:rPr>
              <a:t>-2</a:t>
            </a:r>
            <a:endParaRPr lang="it-IT" sz="2400" dirty="0">
              <a:latin typeface="Helvetica" pitchFamily="2" charset="0"/>
            </a:endParaRPr>
          </a:p>
        </p:txBody>
      </p:sp>
      <p:sp>
        <p:nvSpPr>
          <p:cNvPr id="18" name="CasellaDiTesto 17">
            <a:extLst>
              <a:ext uri="{FF2B5EF4-FFF2-40B4-BE49-F238E27FC236}">
                <a16:creationId xmlns:a16="http://schemas.microsoft.com/office/drawing/2014/main" id="{18187861-F7B0-444B-8FD5-C5E2A83FD502}"/>
              </a:ext>
            </a:extLst>
          </p:cNvPr>
          <p:cNvSpPr txBox="1"/>
          <p:nvPr/>
        </p:nvSpPr>
        <p:spPr>
          <a:xfrm>
            <a:off x="10989217" y="1007093"/>
            <a:ext cx="362600" cy="461665"/>
          </a:xfrm>
          <a:prstGeom prst="rect">
            <a:avLst/>
          </a:prstGeom>
          <a:noFill/>
        </p:spPr>
        <p:txBody>
          <a:bodyPr wrap="none" rtlCol="0">
            <a:spAutoFit/>
          </a:bodyPr>
          <a:lstStyle/>
          <a:p>
            <a:r>
              <a:rPr lang="it-IT" sz="2400" dirty="0">
                <a:latin typeface="Helvetica" pitchFamily="2" charset="0"/>
              </a:rPr>
              <a:t>1</a:t>
            </a:r>
          </a:p>
        </p:txBody>
      </p:sp>
      <p:sp>
        <p:nvSpPr>
          <p:cNvPr id="19" name="CasellaDiTesto 18">
            <a:extLst>
              <a:ext uri="{FF2B5EF4-FFF2-40B4-BE49-F238E27FC236}">
                <a16:creationId xmlns:a16="http://schemas.microsoft.com/office/drawing/2014/main" id="{8096D345-252F-C64F-8E4F-8DA31A063F48}"/>
              </a:ext>
            </a:extLst>
          </p:cNvPr>
          <p:cNvSpPr txBox="1"/>
          <p:nvPr/>
        </p:nvSpPr>
        <p:spPr>
          <a:xfrm>
            <a:off x="9354099" y="1010174"/>
            <a:ext cx="724878" cy="461665"/>
          </a:xfrm>
          <a:prstGeom prst="rect">
            <a:avLst/>
          </a:prstGeom>
          <a:noFill/>
        </p:spPr>
        <p:txBody>
          <a:bodyPr wrap="none" rtlCol="0">
            <a:spAutoFit/>
          </a:bodyPr>
          <a:lstStyle/>
          <a:p>
            <a:r>
              <a:rPr lang="it-IT" sz="2400" dirty="0">
                <a:latin typeface="Helvetica" pitchFamily="2" charset="0"/>
              </a:rPr>
              <a:t>10</a:t>
            </a:r>
            <a:r>
              <a:rPr lang="it-IT" sz="2400" baseline="30000" dirty="0">
                <a:latin typeface="Helvetica" pitchFamily="2" charset="0"/>
              </a:rPr>
              <a:t>-3</a:t>
            </a:r>
            <a:endParaRPr lang="it-IT" sz="2400" dirty="0">
              <a:latin typeface="Helvetica" pitchFamily="2" charset="0"/>
            </a:endParaRPr>
          </a:p>
        </p:txBody>
      </p:sp>
      <p:sp>
        <p:nvSpPr>
          <p:cNvPr id="20" name="CasellaDiTesto 19">
            <a:extLst>
              <a:ext uri="{FF2B5EF4-FFF2-40B4-BE49-F238E27FC236}">
                <a16:creationId xmlns:a16="http://schemas.microsoft.com/office/drawing/2014/main" id="{03E827ED-4BCF-824B-A985-A2B2FF2DD38F}"/>
              </a:ext>
            </a:extLst>
          </p:cNvPr>
          <p:cNvSpPr txBox="1"/>
          <p:nvPr/>
        </p:nvSpPr>
        <p:spPr>
          <a:xfrm>
            <a:off x="7195787" y="1013254"/>
            <a:ext cx="724878" cy="461665"/>
          </a:xfrm>
          <a:prstGeom prst="rect">
            <a:avLst/>
          </a:prstGeom>
          <a:noFill/>
        </p:spPr>
        <p:txBody>
          <a:bodyPr wrap="none" rtlCol="0">
            <a:spAutoFit/>
          </a:bodyPr>
          <a:lstStyle/>
          <a:p>
            <a:r>
              <a:rPr lang="it-IT" sz="2400" dirty="0">
                <a:latin typeface="Helvetica" pitchFamily="2" charset="0"/>
              </a:rPr>
              <a:t>10</a:t>
            </a:r>
            <a:r>
              <a:rPr lang="it-IT" sz="2400" baseline="30000" dirty="0">
                <a:latin typeface="Helvetica" pitchFamily="2" charset="0"/>
              </a:rPr>
              <a:t>-6</a:t>
            </a:r>
            <a:endParaRPr lang="it-IT" sz="2400" dirty="0">
              <a:latin typeface="Helvetica" pitchFamily="2" charset="0"/>
            </a:endParaRPr>
          </a:p>
        </p:txBody>
      </p:sp>
      <p:sp>
        <p:nvSpPr>
          <p:cNvPr id="21" name="CasellaDiTesto 20">
            <a:extLst>
              <a:ext uri="{FF2B5EF4-FFF2-40B4-BE49-F238E27FC236}">
                <a16:creationId xmlns:a16="http://schemas.microsoft.com/office/drawing/2014/main" id="{8638FA79-B203-BB42-B7DC-CF41A8D9E52E}"/>
              </a:ext>
            </a:extLst>
          </p:cNvPr>
          <p:cNvSpPr txBox="1"/>
          <p:nvPr/>
        </p:nvSpPr>
        <p:spPr>
          <a:xfrm>
            <a:off x="4236756" y="1013254"/>
            <a:ext cx="843501" cy="461665"/>
          </a:xfrm>
          <a:prstGeom prst="rect">
            <a:avLst/>
          </a:prstGeom>
          <a:noFill/>
        </p:spPr>
        <p:txBody>
          <a:bodyPr wrap="none" rtlCol="0">
            <a:spAutoFit/>
          </a:bodyPr>
          <a:lstStyle/>
          <a:p>
            <a:r>
              <a:rPr lang="it-IT" sz="2400" dirty="0">
                <a:latin typeface="Helvetica" pitchFamily="2" charset="0"/>
              </a:rPr>
              <a:t>10</a:t>
            </a:r>
            <a:r>
              <a:rPr lang="it-IT" sz="2400" baseline="30000" dirty="0">
                <a:latin typeface="Helvetica" pitchFamily="2" charset="0"/>
              </a:rPr>
              <a:t>-10</a:t>
            </a:r>
            <a:endParaRPr lang="it-IT" sz="2400" dirty="0">
              <a:latin typeface="Helvetica" pitchFamily="2" charset="0"/>
            </a:endParaRPr>
          </a:p>
        </p:txBody>
      </p:sp>
      <p:sp>
        <p:nvSpPr>
          <p:cNvPr id="22" name="CasellaDiTesto 21">
            <a:extLst>
              <a:ext uri="{FF2B5EF4-FFF2-40B4-BE49-F238E27FC236}">
                <a16:creationId xmlns:a16="http://schemas.microsoft.com/office/drawing/2014/main" id="{BA064A69-DCA9-6E49-8D38-27E65ECEBDFE}"/>
              </a:ext>
            </a:extLst>
          </p:cNvPr>
          <p:cNvSpPr txBox="1"/>
          <p:nvPr/>
        </p:nvSpPr>
        <p:spPr>
          <a:xfrm>
            <a:off x="633492" y="1013254"/>
            <a:ext cx="843501" cy="461665"/>
          </a:xfrm>
          <a:prstGeom prst="rect">
            <a:avLst/>
          </a:prstGeom>
          <a:noFill/>
        </p:spPr>
        <p:txBody>
          <a:bodyPr wrap="none" rtlCol="0">
            <a:spAutoFit/>
          </a:bodyPr>
          <a:lstStyle/>
          <a:p>
            <a:r>
              <a:rPr lang="it-IT" sz="2400" dirty="0">
                <a:latin typeface="Helvetica" pitchFamily="2" charset="0"/>
              </a:rPr>
              <a:t>10</a:t>
            </a:r>
            <a:r>
              <a:rPr lang="it-IT" sz="2400" baseline="30000" dirty="0">
                <a:latin typeface="Helvetica" pitchFamily="2" charset="0"/>
              </a:rPr>
              <a:t>-15</a:t>
            </a:r>
            <a:endParaRPr lang="it-IT" sz="2400" dirty="0">
              <a:latin typeface="Helvetica" pitchFamily="2" charset="0"/>
            </a:endParaRPr>
          </a:p>
        </p:txBody>
      </p:sp>
      <p:pic>
        <p:nvPicPr>
          <p:cNvPr id="23" name="Picture 254">
            <a:extLst>
              <a:ext uri="{FF2B5EF4-FFF2-40B4-BE49-F238E27FC236}">
                <a16:creationId xmlns:a16="http://schemas.microsoft.com/office/drawing/2014/main" id="{59A6C164-E55E-7749-9073-7FF39E60658E}"/>
              </a:ext>
            </a:extLst>
          </p:cNvPr>
          <p:cNvPicPr/>
          <p:nvPr/>
        </p:nvPicPr>
        <p:blipFill>
          <a:blip r:embed="rId2"/>
          <a:stretch>
            <a:fillRect/>
          </a:stretch>
        </p:blipFill>
        <p:spPr>
          <a:xfrm>
            <a:off x="9178967" y="4635685"/>
            <a:ext cx="2784547" cy="1690976"/>
          </a:xfrm>
          <a:prstGeom prst="rect">
            <a:avLst/>
          </a:prstGeom>
        </p:spPr>
      </p:pic>
      <p:pic>
        <p:nvPicPr>
          <p:cNvPr id="24" name="Picture 253">
            <a:extLst>
              <a:ext uri="{FF2B5EF4-FFF2-40B4-BE49-F238E27FC236}">
                <a16:creationId xmlns:a16="http://schemas.microsoft.com/office/drawing/2014/main" id="{ADE19B21-C79F-784E-99D0-F8F4F717BABC}"/>
              </a:ext>
            </a:extLst>
          </p:cNvPr>
          <p:cNvPicPr/>
          <p:nvPr/>
        </p:nvPicPr>
        <p:blipFill>
          <a:blip r:embed="rId3"/>
          <a:stretch>
            <a:fillRect/>
          </a:stretch>
        </p:blipFill>
        <p:spPr>
          <a:xfrm>
            <a:off x="9178967" y="1797910"/>
            <a:ext cx="2524897" cy="1791728"/>
          </a:xfrm>
          <a:prstGeom prst="rect">
            <a:avLst/>
          </a:prstGeom>
        </p:spPr>
      </p:pic>
      <p:sp>
        <p:nvSpPr>
          <p:cNvPr id="26" name="Ovale 25">
            <a:extLst>
              <a:ext uri="{FF2B5EF4-FFF2-40B4-BE49-F238E27FC236}">
                <a16:creationId xmlns:a16="http://schemas.microsoft.com/office/drawing/2014/main" id="{2BAF7828-AED3-354C-9E73-DD1BABA2C81C}"/>
              </a:ext>
            </a:extLst>
          </p:cNvPr>
          <p:cNvSpPr/>
          <p:nvPr/>
        </p:nvSpPr>
        <p:spPr>
          <a:xfrm>
            <a:off x="9243510" y="888881"/>
            <a:ext cx="2157339" cy="68032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89F6B9B5-CB5C-5D46-8104-AA481350DDA3}"/>
              </a:ext>
            </a:extLst>
          </p:cNvPr>
          <p:cNvSpPr/>
          <p:nvPr/>
        </p:nvSpPr>
        <p:spPr>
          <a:xfrm>
            <a:off x="7130943" y="918507"/>
            <a:ext cx="829852" cy="68032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2F54A863-5D6A-5A48-8FB5-407480219A01}"/>
              </a:ext>
            </a:extLst>
          </p:cNvPr>
          <p:cNvSpPr/>
          <p:nvPr/>
        </p:nvSpPr>
        <p:spPr>
          <a:xfrm>
            <a:off x="418884" y="890424"/>
            <a:ext cx="1958381" cy="67724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047122B2-AA97-D248-B9EF-20137FD15468}"/>
              </a:ext>
            </a:extLst>
          </p:cNvPr>
          <p:cNvSpPr/>
          <p:nvPr/>
        </p:nvSpPr>
        <p:spPr>
          <a:xfrm>
            <a:off x="4230019" y="897760"/>
            <a:ext cx="829852" cy="68032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 name="Picture 260">
            <a:extLst>
              <a:ext uri="{FF2B5EF4-FFF2-40B4-BE49-F238E27FC236}">
                <a16:creationId xmlns:a16="http://schemas.microsoft.com/office/drawing/2014/main" id="{154312AD-9BCC-E54D-8CD1-34DA33CFCFDF}"/>
              </a:ext>
            </a:extLst>
          </p:cNvPr>
          <p:cNvPicPr/>
          <p:nvPr/>
        </p:nvPicPr>
        <p:blipFill>
          <a:blip r:embed="rId4"/>
          <a:stretch>
            <a:fillRect/>
          </a:stretch>
        </p:blipFill>
        <p:spPr>
          <a:xfrm>
            <a:off x="6329670" y="1764835"/>
            <a:ext cx="2457111" cy="1824803"/>
          </a:xfrm>
          <a:prstGeom prst="rect">
            <a:avLst/>
          </a:prstGeom>
        </p:spPr>
      </p:pic>
      <p:pic>
        <p:nvPicPr>
          <p:cNvPr id="31" name="Immagine 30" descr="Immagine che contiene oggetto, microscopio, tavolo, uomo&#10;&#10;Descrizione generata automaticamente">
            <a:extLst>
              <a:ext uri="{FF2B5EF4-FFF2-40B4-BE49-F238E27FC236}">
                <a16:creationId xmlns:a16="http://schemas.microsoft.com/office/drawing/2014/main" id="{CD21EBCB-3664-F246-B68F-EFCC02010088}"/>
              </a:ext>
            </a:extLst>
          </p:cNvPr>
          <p:cNvPicPr>
            <a:picLocks noChangeAspect="1"/>
          </p:cNvPicPr>
          <p:nvPr/>
        </p:nvPicPr>
        <p:blipFill>
          <a:blip r:embed="rId5"/>
          <a:stretch>
            <a:fillRect/>
          </a:stretch>
        </p:blipFill>
        <p:spPr>
          <a:xfrm>
            <a:off x="6661414" y="3952096"/>
            <a:ext cx="2280974" cy="2559917"/>
          </a:xfrm>
          <a:prstGeom prst="rect">
            <a:avLst/>
          </a:prstGeom>
        </p:spPr>
      </p:pic>
      <p:pic>
        <p:nvPicPr>
          <p:cNvPr id="34" name="Immagine 33">
            <a:extLst>
              <a:ext uri="{FF2B5EF4-FFF2-40B4-BE49-F238E27FC236}">
                <a16:creationId xmlns:a16="http://schemas.microsoft.com/office/drawing/2014/main" id="{D7B6448B-A7BD-474D-9C42-1BCFE31931FE}"/>
              </a:ext>
            </a:extLst>
          </p:cNvPr>
          <p:cNvPicPr>
            <a:picLocks noChangeAspect="1"/>
          </p:cNvPicPr>
          <p:nvPr/>
        </p:nvPicPr>
        <p:blipFill rotWithShape="1">
          <a:blip r:embed="rId6"/>
          <a:srcRect l="-878" t="8275" r="62664" b="33227"/>
          <a:stretch/>
        </p:blipFill>
        <p:spPr>
          <a:xfrm>
            <a:off x="3591660" y="1759812"/>
            <a:ext cx="2280972" cy="1931605"/>
          </a:xfrm>
          <a:prstGeom prst="rect">
            <a:avLst/>
          </a:prstGeom>
        </p:spPr>
      </p:pic>
      <p:pic>
        <p:nvPicPr>
          <p:cNvPr id="36" name="Immagine 35">
            <a:extLst>
              <a:ext uri="{FF2B5EF4-FFF2-40B4-BE49-F238E27FC236}">
                <a16:creationId xmlns:a16="http://schemas.microsoft.com/office/drawing/2014/main" id="{F7368569-DA72-6A4A-A609-B94C3B83D3D6}"/>
              </a:ext>
            </a:extLst>
          </p:cNvPr>
          <p:cNvPicPr>
            <a:picLocks noChangeAspect="1"/>
          </p:cNvPicPr>
          <p:nvPr/>
        </p:nvPicPr>
        <p:blipFill rotWithShape="1">
          <a:blip r:embed="rId6"/>
          <a:srcRect l="35390" t="16936" r="45196" b="47047"/>
          <a:stretch/>
        </p:blipFill>
        <p:spPr>
          <a:xfrm>
            <a:off x="2255351" y="1764835"/>
            <a:ext cx="1158852" cy="1189293"/>
          </a:xfrm>
          <a:prstGeom prst="rect">
            <a:avLst/>
          </a:prstGeom>
        </p:spPr>
      </p:pic>
      <p:cxnSp>
        <p:nvCxnSpPr>
          <p:cNvPr id="37" name="Connettore 1 36">
            <a:extLst>
              <a:ext uri="{FF2B5EF4-FFF2-40B4-BE49-F238E27FC236}">
                <a16:creationId xmlns:a16="http://schemas.microsoft.com/office/drawing/2014/main" id="{B62B4796-74D8-564C-BA66-A35A7B45ADC3}"/>
              </a:ext>
            </a:extLst>
          </p:cNvPr>
          <p:cNvCxnSpPr/>
          <p:nvPr/>
        </p:nvCxnSpPr>
        <p:spPr>
          <a:xfrm>
            <a:off x="1762907" y="648727"/>
            <a:ext cx="0" cy="339813"/>
          </a:xfrm>
          <a:prstGeom prst="line">
            <a:avLst/>
          </a:prstGeom>
          <a:ln w="38100">
            <a:solidFill>
              <a:srgbClr val="554B81"/>
            </a:solidFill>
          </a:ln>
        </p:spPr>
        <p:style>
          <a:lnRef idx="1">
            <a:schemeClr val="accent1"/>
          </a:lnRef>
          <a:fillRef idx="0">
            <a:schemeClr val="accent1"/>
          </a:fillRef>
          <a:effectRef idx="0">
            <a:schemeClr val="accent1"/>
          </a:effectRef>
          <a:fontRef idx="minor">
            <a:schemeClr val="tx1"/>
          </a:fontRef>
        </p:style>
      </p:cxnSp>
      <p:sp>
        <p:nvSpPr>
          <p:cNvPr id="39" name="CasellaDiTesto 38">
            <a:extLst>
              <a:ext uri="{FF2B5EF4-FFF2-40B4-BE49-F238E27FC236}">
                <a16:creationId xmlns:a16="http://schemas.microsoft.com/office/drawing/2014/main" id="{44D8657B-E0FE-384A-BFA3-F03065CBC7E8}"/>
              </a:ext>
            </a:extLst>
          </p:cNvPr>
          <p:cNvSpPr txBox="1"/>
          <p:nvPr/>
        </p:nvSpPr>
        <p:spPr>
          <a:xfrm>
            <a:off x="1350955" y="1019430"/>
            <a:ext cx="843501" cy="461665"/>
          </a:xfrm>
          <a:prstGeom prst="rect">
            <a:avLst/>
          </a:prstGeom>
          <a:noFill/>
        </p:spPr>
        <p:txBody>
          <a:bodyPr wrap="none" rtlCol="0">
            <a:spAutoFit/>
          </a:bodyPr>
          <a:lstStyle/>
          <a:p>
            <a:r>
              <a:rPr lang="it-IT" sz="2400" dirty="0">
                <a:latin typeface="Helvetica" pitchFamily="2" charset="0"/>
              </a:rPr>
              <a:t>10</a:t>
            </a:r>
            <a:r>
              <a:rPr lang="it-IT" sz="2400" baseline="30000" dirty="0">
                <a:latin typeface="Helvetica" pitchFamily="2" charset="0"/>
              </a:rPr>
              <a:t>-14</a:t>
            </a:r>
            <a:endParaRPr lang="it-IT" sz="2400" dirty="0">
              <a:latin typeface="Helvetica" pitchFamily="2" charset="0"/>
            </a:endParaRPr>
          </a:p>
        </p:txBody>
      </p:sp>
      <p:pic>
        <p:nvPicPr>
          <p:cNvPr id="40" name="Immagine 39">
            <a:extLst>
              <a:ext uri="{FF2B5EF4-FFF2-40B4-BE49-F238E27FC236}">
                <a16:creationId xmlns:a16="http://schemas.microsoft.com/office/drawing/2014/main" id="{2A7B316B-555F-CA49-AC5F-DF463E960A82}"/>
              </a:ext>
            </a:extLst>
          </p:cNvPr>
          <p:cNvPicPr>
            <a:picLocks noChangeAspect="1"/>
          </p:cNvPicPr>
          <p:nvPr/>
        </p:nvPicPr>
        <p:blipFill rotWithShape="1">
          <a:blip r:embed="rId6"/>
          <a:srcRect l="75999" t="16936" r="9614" b="47047"/>
          <a:stretch/>
        </p:blipFill>
        <p:spPr>
          <a:xfrm>
            <a:off x="38248" y="1764835"/>
            <a:ext cx="858795" cy="1189293"/>
          </a:xfrm>
          <a:prstGeom prst="rect">
            <a:avLst/>
          </a:prstGeom>
        </p:spPr>
      </p:pic>
      <p:pic>
        <p:nvPicPr>
          <p:cNvPr id="41" name="Immagine 40">
            <a:extLst>
              <a:ext uri="{FF2B5EF4-FFF2-40B4-BE49-F238E27FC236}">
                <a16:creationId xmlns:a16="http://schemas.microsoft.com/office/drawing/2014/main" id="{3EF19A6F-21BE-9E45-A1E7-03CB0823B7FA}"/>
              </a:ext>
            </a:extLst>
          </p:cNvPr>
          <p:cNvPicPr>
            <a:picLocks noChangeAspect="1"/>
          </p:cNvPicPr>
          <p:nvPr/>
        </p:nvPicPr>
        <p:blipFill rotWithShape="1">
          <a:blip r:embed="rId6"/>
          <a:srcRect l="54390" t="16936" r="24080" b="47047"/>
          <a:stretch/>
        </p:blipFill>
        <p:spPr>
          <a:xfrm>
            <a:off x="936344" y="1764835"/>
            <a:ext cx="1285103" cy="1189293"/>
          </a:xfrm>
          <a:prstGeom prst="rect">
            <a:avLst/>
          </a:prstGeom>
        </p:spPr>
      </p:pic>
      <p:sp>
        <p:nvSpPr>
          <p:cNvPr id="42" name="CasellaDiTesto 41">
            <a:extLst>
              <a:ext uri="{FF2B5EF4-FFF2-40B4-BE49-F238E27FC236}">
                <a16:creationId xmlns:a16="http://schemas.microsoft.com/office/drawing/2014/main" id="{E3F75BBE-96B6-0843-A0AD-96844C2E1204}"/>
              </a:ext>
            </a:extLst>
          </p:cNvPr>
          <p:cNvSpPr txBox="1"/>
          <p:nvPr/>
        </p:nvSpPr>
        <p:spPr>
          <a:xfrm>
            <a:off x="4238386" y="3691417"/>
            <a:ext cx="942887" cy="400110"/>
          </a:xfrm>
          <a:prstGeom prst="rect">
            <a:avLst/>
          </a:prstGeom>
          <a:noFill/>
        </p:spPr>
        <p:txBody>
          <a:bodyPr wrap="none" rtlCol="0">
            <a:spAutoFit/>
          </a:bodyPr>
          <a:lstStyle/>
          <a:p>
            <a:r>
              <a:rPr lang="it-IT" sz="2000" dirty="0">
                <a:latin typeface="Avenir Next" panose="020B0503020202020204" pitchFamily="34" charset="0"/>
              </a:rPr>
              <a:t>atomo</a:t>
            </a:r>
          </a:p>
        </p:txBody>
      </p:sp>
      <p:sp>
        <p:nvSpPr>
          <p:cNvPr id="43" name="CasellaDiTesto 42">
            <a:extLst>
              <a:ext uri="{FF2B5EF4-FFF2-40B4-BE49-F238E27FC236}">
                <a16:creationId xmlns:a16="http://schemas.microsoft.com/office/drawing/2014/main" id="{1432AB81-5B56-4A48-85E4-12B1778AE7A3}"/>
              </a:ext>
            </a:extLst>
          </p:cNvPr>
          <p:cNvSpPr txBox="1"/>
          <p:nvPr/>
        </p:nvSpPr>
        <p:spPr>
          <a:xfrm>
            <a:off x="2348103" y="2954128"/>
            <a:ext cx="941283" cy="400110"/>
          </a:xfrm>
          <a:prstGeom prst="rect">
            <a:avLst/>
          </a:prstGeom>
          <a:noFill/>
        </p:spPr>
        <p:txBody>
          <a:bodyPr wrap="none" rtlCol="0">
            <a:spAutoFit/>
          </a:bodyPr>
          <a:lstStyle/>
          <a:p>
            <a:r>
              <a:rPr lang="it-IT" sz="2000" dirty="0">
                <a:latin typeface="Helvetica" pitchFamily="2" charset="0"/>
              </a:rPr>
              <a:t>nucleo</a:t>
            </a:r>
          </a:p>
        </p:txBody>
      </p:sp>
      <p:sp>
        <p:nvSpPr>
          <p:cNvPr id="44" name="CasellaDiTesto 43">
            <a:extLst>
              <a:ext uri="{FF2B5EF4-FFF2-40B4-BE49-F238E27FC236}">
                <a16:creationId xmlns:a16="http://schemas.microsoft.com/office/drawing/2014/main" id="{C7009826-6306-A841-8057-E6BD8C3EE8A7}"/>
              </a:ext>
            </a:extLst>
          </p:cNvPr>
          <p:cNvSpPr txBox="1"/>
          <p:nvPr/>
        </p:nvSpPr>
        <p:spPr>
          <a:xfrm>
            <a:off x="937295" y="2954128"/>
            <a:ext cx="1226618" cy="400110"/>
          </a:xfrm>
          <a:prstGeom prst="rect">
            <a:avLst/>
          </a:prstGeom>
          <a:noFill/>
        </p:spPr>
        <p:txBody>
          <a:bodyPr wrap="none" rtlCol="0">
            <a:spAutoFit/>
          </a:bodyPr>
          <a:lstStyle/>
          <a:p>
            <a:r>
              <a:rPr lang="it-IT" sz="2000" dirty="0">
                <a:latin typeface="Helvetica" pitchFamily="2" charset="0"/>
              </a:rPr>
              <a:t>nucleone</a:t>
            </a:r>
          </a:p>
        </p:txBody>
      </p:sp>
      <p:sp>
        <p:nvSpPr>
          <p:cNvPr id="45" name="CasellaDiTesto 44">
            <a:extLst>
              <a:ext uri="{FF2B5EF4-FFF2-40B4-BE49-F238E27FC236}">
                <a16:creationId xmlns:a16="http://schemas.microsoft.com/office/drawing/2014/main" id="{8E4DC071-0D7B-DB4D-B6F7-3870965DA887}"/>
              </a:ext>
            </a:extLst>
          </p:cNvPr>
          <p:cNvSpPr txBox="1"/>
          <p:nvPr/>
        </p:nvSpPr>
        <p:spPr>
          <a:xfrm>
            <a:off x="-22233" y="2954128"/>
            <a:ext cx="857927" cy="400110"/>
          </a:xfrm>
          <a:prstGeom prst="rect">
            <a:avLst/>
          </a:prstGeom>
          <a:noFill/>
        </p:spPr>
        <p:txBody>
          <a:bodyPr wrap="none" rtlCol="0">
            <a:spAutoFit/>
          </a:bodyPr>
          <a:lstStyle/>
          <a:p>
            <a:r>
              <a:rPr lang="it-IT" sz="2000" dirty="0">
                <a:latin typeface="Helvetica" pitchFamily="2" charset="0"/>
              </a:rPr>
              <a:t>quark</a:t>
            </a:r>
          </a:p>
        </p:txBody>
      </p:sp>
      <p:sp>
        <p:nvSpPr>
          <p:cNvPr id="38" name="CasellaDiTesto 37">
            <a:extLst>
              <a:ext uri="{FF2B5EF4-FFF2-40B4-BE49-F238E27FC236}">
                <a16:creationId xmlns:a16="http://schemas.microsoft.com/office/drawing/2014/main" id="{44E41D0F-6F9B-E44D-AF51-DBFAB8D3C4FB}"/>
              </a:ext>
            </a:extLst>
          </p:cNvPr>
          <p:cNvSpPr txBox="1"/>
          <p:nvPr/>
        </p:nvSpPr>
        <p:spPr>
          <a:xfrm>
            <a:off x="633492" y="4213903"/>
            <a:ext cx="5547852" cy="1384995"/>
          </a:xfrm>
          <a:prstGeom prst="rect">
            <a:avLst/>
          </a:prstGeom>
          <a:noFill/>
        </p:spPr>
        <p:txBody>
          <a:bodyPr wrap="square" rtlCol="0">
            <a:spAutoFit/>
          </a:bodyPr>
          <a:lstStyle/>
          <a:p>
            <a:r>
              <a:rPr lang="it-IT" sz="2800" dirty="0">
                <a:solidFill>
                  <a:srgbClr val="554B81"/>
                </a:solidFill>
                <a:latin typeface="Helvetica" pitchFamily="2" charset="0"/>
              </a:rPr>
              <a:t>Particella elementare = particella non composta da altre più semplici</a:t>
            </a:r>
          </a:p>
        </p:txBody>
      </p:sp>
      <p:sp>
        <p:nvSpPr>
          <p:cNvPr id="2" name="CasellaDiTesto 1">
            <a:extLst>
              <a:ext uri="{FF2B5EF4-FFF2-40B4-BE49-F238E27FC236}">
                <a16:creationId xmlns:a16="http://schemas.microsoft.com/office/drawing/2014/main" id="{5310AFFC-AE70-1B49-B78F-9EE8AC0E4B26}"/>
              </a:ext>
            </a:extLst>
          </p:cNvPr>
          <p:cNvSpPr txBox="1"/>
          <p:nvPr/>
        </p:nvSpPr>
        <p:spPr>
          <a:xfrm>
            <a:off x="647413" y="5783657"/>
            <a:ext cx="5436973" cy="954107"/>
          </a:xfrm>
          <a:prstGeom prst="rect">
            <a:avLst/>
          </a:prstGeom>
          <a:noFill/>
        </p:spPr>
        <p:txBody>
          <a:bodyPr wrap="square" rtlCol="0">
            <a:spAutoFit/>
          </a:bodyPr>
          <a:lstStyle/>
          <a:p>
            <a:r>
              <a:rPr lang="en-GB" sz="2800" dirty="0">
                <a:latin typeface="Helvetica" pitchFamily="2" charset="0"/>
              </a:rPr>
              <a:t>❗️Per </a:t>
            </a:r>
            <a:r>
              <a:rPr lang="en-GB" sz="2800" dirty="0" err="1">
                <a:latin typeface="Helvetica" pitchFamily="2" charset="0"/>
              </a:rPr>
              <a:t>sondare</a:t>
            </a:r>
            <a:r>
              <a:rPr lang="en-GB" sz="2800" dirty="0">
                <a:latin typeface="Helvetica" pitchFamily="2" charset="0"/>
              </a:rPr>
              <a:t> </a:t>
            </a:r>
            <a:r>
              <a:rPr lang="en-GB" sz="2800" dirty="0" err="1">
                <a:latin typeface="Helvetica" pitchFamily="2" charset="0"/>
              </a:rPr>
              <a:t>piccole</a:t>
            </a:r>
            <a:r>
              <a:rPr lang="en-GB" sz="2800" dirty="0">
                <a:latin typeface="Helvetica" pitchFamily="2" charset="0"/>
              </a:rPr>
              <a:t> </a:t>
            </a:r>
            <a:r>
              <a:rPr lang="en-GB" sz="2800" dirty="0" err="1">
                <a:latin typeface="Helvetica" pitchFamily="2" charset="0"/>
              </a:rPr>
              <a:t>distanze</a:t>
            </a:r>
            <a:r>
              <a:rPr lang="en-GB" sz="2800" dirty="0">
                <a:latin typeface="Helvetica" pitchFamily="2" charset="0"/>
              </a:rPr>
              <a:t> </a:t>
            </a:r>
            <a:r>
              <a:rPr lang="en-GB" sz="2800" dirty="0" err="1">
                <a:latin typeface="Helvetica" pitchFamily="2" charset="0"/>
              </a:rPr>
              <a:t>servono</a:t>
            </a:r>
            <a:r>
              <a:rPr lang="en-GB" sz="2800" dirty="0">
                <a:latin typeface="Helvetica" pitchFamily="2" charset="0"/>
              </a:rPr>
              <a:t> </a:t>
            </a:r>
            <a:r>
              <a:rPr lang="en-GB" sz="2800" dirty="0" err="1">
                <a:solidFill>
                  <a:srgbClr val="554B81"/>
                </a:solidFill>
                <a:latin typeface="Helvetica" pitchFamily="2" charset="0"/>
              </a:rPr>
              <a:t>alte</a:t>
            </a:r>
            <a:r>
              <a:rPr lang="en-GB" sz="2800" dirty="0">
                <a:solidFill>
                  <a:srgbClr val="554B81"/>
                </a:solidFill>
                <a:latin typeface="Helvetica" pitchFamily="2" charset="0"/>
              </a:rPr>
              <a:t> </a:t>
            </a:r>
            <a:r>
              <a:rPr lang="en-GB" sz="2800" dirty="0" err="1">
                <a:solidFill>
                  <a:srgbClr val="554B81"/>
                </a:solidFill>
                <a:latin typeface="Helvetica" pitchFamily="2" charset="0"/>
              </a:rPr>
              <a:t>energie</a:t>
            </a:r>
            <a:endParaRPr lang="en-GB" sz="2800" dirty="0">
              <a:solidFill>
                <a:srgbClr val="554B81"/>
              </a:solidFill>
              <a:latin typeface="Helvetica" pitchFamily="2" charset="0"/>
            </a:endParaRPr>
          </a:p>
        </p:txBody>
      </p:sp>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97E439D9-D0FB-6440-AACF-60A793749C63}"/>
                  </a:ext>
                </a:extLst>
              </p:cNvPr>
              <p:cNvSpPr txBox="1"/>
              <p:nvPr/>
            </p:nvSpPr>
            <p:spPr>
              <a:xfrm>
                <a:off x="5588221" y="5840960"/>
                <a:ext cx="1537151" cy="8558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400" b="0" i="1" smtClean="0">
                          <a:solidFill>
                            <a:srgbClr val="554B81"/>
                          </a:solidFill>
                          <a:latin typeface="Cambria Math" panose="02040503050406030204" pitchFamily="18" charset="0"/>
                          <a:ea typeface="Cambria Math" panose="02040503050406030204" pitchFamily="18" charset="0"/>
                        </a:rPr>
                        <m:t>𝜆</m:t>
                      </m:r>
                      <m:r>
                        <a:rPr lang="it-IT" sz="2400" b="0" i="1" smtClean="0">
                          <a:solidFill>
                            <a:srgbClr val="554B81"/>
                          </a:solidFill>
                          <a:latin typeface="Cambria Math" panose="02040503050406030204" pitchFamily="18" charset="0"/>
                        </a:rPr>
                        <m:t>=</m:t>
                      </m:r>
                      <m:f>
                        <m:fPr>
                          <m:ctrlPr>
                            <a:rPr lang="it-IT" sz="2400" b="0" i="1" smtClean="0">
                              <a:solidFill>
                                <a:srgbClr val="554B81"/>
                              </a:solidFill>
                              <a:latin typeface="Cambria Math" panose="02040503050406030204" pitchFamily="18" charset="0"/>
                            </a:rPr>
                          </m:ctrlPr>
                        </m:fPr>
                        <m:num>
                          <m:r>
                            <a:rPr lang="it-IT" sz="2400" b="0" i="1" smtClean="0">
                              <a:solidFill>
                                <a:srgbClr val="554B81"/>
                              </a:solidFill>
                              <a:latin typeface="Cambria Math" panose="02040503050406030204" pitchFamily="18" charset="0"/>
                            </a:rPr>
                            <m:t>h</m:t>
                          </m:r>
                        </m:num>
                        <m:den>
                          <m:r>
                            <a:rPr lang="it-IT" sz="2400" b="0" i="1" smtClean="0">
                              <a:solidFill>
                                <a:srgbClr val="554B81"/>
                              </a:solidFill>
                              <a:latin typeface="Cambria Math" panose="02040503050406030204" pitchFamily="18" charset="0"/>
                            </a:rPr>
                            <m:t>𝑝</m:t>
                          </m:r>
                        </m:den>
                      </m:f>
                    </m:oMath>
                  </m:oMathPara>
                </a14:m>
                <a:endParaRPr lang="it-IT" sz="2400" b="1" dirty="0">
                  <a:solidFill>
                    <a:srgbClr val="554B81"/>
                  </a:solidFill>
                </a:endParaRPr>
              </a:p>
            </p:txBody>
          </p:sp>
        </mc:Choice>
        <mc:Fallback xmlns="">
          <p:sp>
            <p:nvSpPr>
              <p:cNvPr id="47" name="CasellaDiTesto 46">
                <a:extLst>
                  <a:ext uri="{FF2B5EF4-FFF2-40B4-BE49-F238E27FC236}">
                    <a16:creationId xmlns:a16="http://schemas.microsoft.com/office/drawing/2014/main" id="{97E439D9-D0FB-6440-AACF-60A793749C63}"/>
                  </a:ext>
                </a:extLst>
              </p:cNvPr>
              <p:cNvSpPr txBox="1">
                <a:spLocks noRot="1" noChangeAspect="1" noMove="1" noResize="1" noEditPoints="1" noAdjustHandles="1" noChangeArrowheads="1" noChangeShapeType="1" noTextEdit="1"/>
              </p:cNvSpPr>
              <p:nvPr/>
            </p:nvSpPr>
            <p:spPr>
              <a:xfrm>
                <a:off x="5588221" y="5840960"/>
                <a:ext cx="1537151" cy="855812"/>
              </a:xfrm>
              <a:prstGeom prst="rect">
                <a:avLst/>
              </a:prstGeom>
              <a:blipFill>
                <a:blip r:embed="rId7"/>
                <a:stretch>
                  <a:fillRect b="-4348"/>
                </a:stretch>
              </a:blipFill>
            </p:spPr>
            <p:txBody>
              <a:bodyPr/>
              <a:lstStyle/>
              <a:p>
                <a:r>
                  <a:rPr lang="en-GB">
                    <a:noFill/>
                  </a:rPr>
                  <a:t> </a:t>
                </a:r>
              </a:p>
            </p:txBody>
          </p:sp>
        </mc:Fallback>
      </mc:AlternateContent>
    </p:spTree>
    <p:extLst>
      <p:ext uri="{BB962C8B-B14F-4D97-AF65-F5344CB8AC3E}">
        <p14:creationId xmlns:p14="http://schemas.microsoft.com/office/powerpoint/2010/main" val="258256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6" grpId="0" animBg="1"/>
      <p:bldP spid="27" grpId="0" animBg="1"/>
      <p:bldP spid="28" grpId="0" animBg="1"/>
      <p:bldP spid="29" grpId="0" animBg="1"/>
      <p:bldP spid="39" grpId="0"/>
      <p:bldP spid="42" grpId="0"/>
      <p:bldP spid="43" grpId="0"/>
      <p:bldP spid="44" grpId="0"/>
      <p:bldP spid="45" grpId="0"/>
      <p:bldP spid="38" grpId="0"/>
      <p:bldP spid="2" grpId="0"/>
      <p:bldP spid="4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AE95E73-2436-A64E-9412-1C2D974DC41B}"/>
              </a:ext>
            </a:extLst>
          </p:cNvPr>
          <p:cNvSpPr txBox="1"/>
          <p:nvPr/>
        </p:nvSpPr>
        <p:spPr>
          <a:xfrm>
            <a:off x="4851781" y="362842"/>
            <a:ext cx="2569934" cy="707886"/>
          </a:xfrm>
          <a:prstGeom prst="rect">
            <a:avLst/>
          </a:prstGeom>
          <a:noFill/>
        </p:spPr>
        <p:txBody>
          <a:bodyPr wrap="none" rtlCol="0">
            <a:spAutoFit/>
          </a:bodyPr>
          <a:lstStyle/>
          <a:p>
            <a:r>
              <a:rPr lang="it-IT" sz="4000" dirty="0">
                <a:solidFill>
                  <a:srgbClr val="554B81"/>
                </a:solidFill>
                <a:latin typeface="Helvetica" pitchFamily="2" charset="0"/>
              </a:rPr>
              <a:t>Simmetrie</a:t>
            </a:r>
          </a:p>
        </p:txBody>
      </p:sp>
      <p:sp>
        <p:nvSpPr>
          <p:cNvPr id="16" name="CasellaDiTesto 15">
            <a:extLst>
              <a:ext uri="{FF2B5EF4-FFF2-40B4-BE49-F238E27FC236}">
                <a16:creationId xmlns:a16="http://schemas.microsoft.com/office/drawing/2014/main" id="{24F939F2-361D-3444-BEE2-BBED1F6CED39}"/>
              </a:ext>
            </a:extLst>
          </p:cNvPr>
          <p:cNvSpPr txBox="1"/>
          <p:nvPr/>
        </p:nvSpPr>
        <p:spPr>
          <a:xfrm>
            <a:off x="6578332" y="1018736"/>
            <a:ext cx="5387786" cy="954107"/>
          </a:xfrm>
          <a:prstGeom prst="rect">
            <a:avLst/>
          </a:prstGeom>
          <a:noFill/>
        </p:spPr>
        <p:txBody>
          <a:bodyPr wrap="square" rtlCol="0">
            <a:spAutoFit/>
          </a:bodyPr>
          <a:lstStyle/>
          <a:p>
            <a:r>
              <a:rPr lang="it-IT" sz="2800" dirty="0">
                <a:solidFill>
                  <a:srgbClr val="554B81"/>
                </a:solidFill>
                <a:latin typeface="Helvetica" pitchFamily="2" charset="0"/>
              </a:rPr>
              <a:t>Simmetria = trasformazione che lascia invariato un oggetto </a:t>
            </a:r>
          </a:p>
        </p:txBody>
      </p:sp>
      <p:pic>
        <p:nvPicPr>
          <p:cNvPr id="17" name="Immagine 16">
            <a:extLst>
              <a:ext uri="{FF2B5EF4-FFF2-40B4-BE49-F238E27FC236}">
                <a16:creationId xmlns:a16="http://schemas.microsoft.com/office/drawing/2014/main" id="{A848C21E-7758-9E45-A01C-BE14AC7AB899}"/>
              </a:ext>
            </a:extLst>
          </p:cNvPr>
          <p:cNvPicPr>
            <a:picLocks noChangeAspect="1"/>
          </p:cNvPicPr>
          <p:nvPr/>
        </p:nvPicPr>
        <p:blipFill>
          <a:blip r:embed="rId3">
            <a:lum bright="11000"/>
            <a:alphaModFix/>
          </a:blip>
          <a:srcRect t="7215" b="16879"/>
          <a:stretch>
            <a:fillRect/>
          </a:stretch>
        </p:blipFill>
        <p:spPr>
          <a:xfrm>
            <a:off x="451203" y="1070728"/>
            <a:ext cx="2887094" cy="1645538"/>
          </a:xfrm>
          <a:prstGeom prst="rect">
            <a:avLst/>
          </a:prstGeom>
          <a:noFill/>
          <a:ln>
            <a:noFill/>
          </a:ln>
        </p:spPr>
      </p:pic>
      <p:pic>
        <p:nvPicPr>
          <p:cNvPr id="20" name="Immagine 19">
            <a:extLst>
              <a:ext uri="{FF2B5EF4-FFF2-40B4-BE49-F238E27FC236}">
                <a16:creationId xmlns:a16="http://schemas.microsoft.com/office/drawing/2014/main" id="{67660A69-DA2A-F147-971A-6C12857206C6}"/>
              </a:ext>
            </a:extLst>
          </p:cNvPr>
          <p:cNvPicPr>
            <a:picLocks noChangeAspect="1"/>
          </p:cNvPicPr>
          <p:nvPr/>
        </p:nvPicPr>
        <p:blipFill>
          <a:blip r:embed="rId4">
            <a:lum/>
            <a:alphaModFix/>
          </a:blip>
          <a:srcRect r="14173" b="10437"/>
          <a:stretch>
            <a:fillRect/>
          </a:stretch>
        </p:blipFill>
        <p:spPr>
          <a:xfrm>
            <a:off x="3545107" y="1061179"/>
            <a:ext cx="2826415" cy="1645200"/>
          </a:xfrm>
          <a:prstGeom prst="rect">
            <a:avLst/>
          </a:prstGeom>
          <a:noFill/>
          <a:ln>
            <a:noFill/>
          </a:ln>
        </p:spPr>
      </p:pic>
      <p:pic>
        <p:nvPicPr>
          <p:cNvPr id="21" name="Immagine 20">
            <a:extLst>
              <a:ext uri="{FF2B5EF4-FFF2-40B4-BE49-F238E27FC236}">
                <a16:creationId xmlns:a16="http://schemas.microsoft.com/office/drawing/2014/main" id="{8E181259-1A1E-4E41-981B-AC3FAEA25DF0}"/>
              </a:ext>
            </a:extLst>
          </p:cNvPr>
          <p:cNvPicPr>
            <a:picLocks noChangeAspect="1"/>
          </p:cNvPicPr>
          <p:nvPr/>
        </p:nvPicPr>
        <p:blipFill>
          <a:blip r:embed="rId5">
            <a:lum/>
            <a:alphaModFix/>
          </a:blip>
          <a:srcRect/>
          <a:stretch>
            <a:fillRect/>
          </a:stretch>
        </p:blipFill>
        <p:spPr>
          <a:xfrm>
            <a:off x="2655189" y="3168802"/>
            <a:ext cx="2010239" cy="1364760"/>
          </a:xfrm>
          <a:prstGeom prst="rect">
            <a:avLst/>
          </a:prstGeom>
          <a:noFill/>
          <a:ln>
            <a:noFill/>
          </a:ln>
        </p:spPr>
      </p:pic>
      <p:pic>
        <p:nvPicPr>
          <p:cNvPr id="22" name="Immagine 21">
            <a:extLst>
              <a:ext uri="{FF2B5EF4-FFF2-40B4-BE49-F238E27FC236}">
                <a16:creationId xmlns:a16="http://schemas.microsoft.com/office/drawing/2014/main" id="{C5A802C7-03B9-B642-8D33-AA8F810DC9C8}"/>
              </a:ext>
            </a:extLst>
          </p:cNvPr>
          <p:cNvPicPr>
            <a:picLocks noChangeAspect="1"/>
          </p:cNvPicPr>
          <p:nvPr/>
        </p:nvPicPr>
        <p:blipFill>
          <a:blip r:embed="rId6">
            <a:clrChange>
              <a:clrFrom>
                <a:srgbClr val="FFFFFF"/>
              </a:clrFrom>
              <a:clrTo>
                <a:srgbClr val="FFFFFF">
                  <a:alpha val="0"/>
                </a:srgbClr>
              </a:clrTo>
            </a:clrChange>
            <a:lum/>
            <a:alphaModFix/>
          </a:blip>
          <a:srcRect/>
          <a:stretch>
            <a:fillRect/>
          </a:stretch>
        </p:blipFill>
        <p:spPr>
          <a:xfrm>
            <a:off x="620028" y="4414320"/>
            <a:ext cx="4686480" cy="2443680"/>
          </a:xfrm>
          <a:prstGeom prst="rect">
            <a:avLst/>
          </a:prstGeom>
          <a:noFill/>
          <a:ln>
            <a:noFill/>
          </a:ln>
        </p:spPr>
      </p:pic>
      <p:pic>
        <p:nvPicPr>
          <p:cNvPr id="23" name="Immagine 22">
            <a:extLst>
              <a:ext uri="{FF2B5EF4-FFF2-40B4-BE49-F238E27FC236}">
                <a16:creationId xmlns:a16="http://schemas.microsoft.com/office/drawing/2014/main" id="{EF3D7E40-50A0-5944-9394-0E1A007784A9}"/>
              </a:ext>
            </a:extLst>
          </p:cNvPr>
          <p:cNvPicPr>
            <a:picLocks noChangeAspect="1"/>
          </p:cNvPicPr>
          <p:nvPr/>
        </p:nvPicPr>
        <p:blipFill>
          <a:blip r:embed="rId7">
            <a:lum/>
            <a:alphaModFix/>
          </a:blip>
          <a:srcRect/>
          <a:stretch>
            <a:fillRect/>
          </a:stretch>
        </p:blipFill>
        <p:spPr>
          <a:xfrm rot="681600">
            <a:off x="4737855" y="4231118"/>
            <a:ext cx="2366280" cy="1243799"/>
          </a:xfrm>
          <a:prstGeom prst="rect">
            <a:avLst/>
          </a:prstGeom>
          <a:noFill/>
          <a:ln>
            <a:noFill/>
          </a:ln>
        </p:spPr>
      </p:pic>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4C26A71F-A904-224D-B0CC-0B989A311DC9}"/>
                  </a:ext>
                </a:extLst>
              </p:cNvPr>
              <p:cNvSpPr txBox="1">
                <a:spLocks noResize="1"/>
              </p:cNvSpPr>
              <p:nvPr/>
            </p:nvSpPr>
            <p:spPr>
              <a:xfrm rot="225000">
                <a:off x="4338855" y="5923616"/>
                <a:ext cx="2647439" cy="371520"/>
              </a:xfrm>
              <a:prstGeom prst="rect">
                <a:avLst/>
              </a:prstGeom>
              <a:noFill/>
              <a:ln>
                <a:noFill/>
              </a:ln>
            </p:spPr>
            <p:txBody>
              <a:bodyPr wrap="none" lIns="90000" tIns="45000" rIns="90000" bIns="45000" anchorCtr="0" compatLnSpc="0">
                <a:noAutofit/>
              </a:bodyPr>
              <a:lstStyle/>
              <a:p>
                <a:pPr marL="0" marR="0" lvl="0" indent="0" hangingPunct="0">
                  <a:lnSpc>
                    <a:spcPct val="100000"/>
                  </a:lnSpc>
                  <a:spcBef>
                    <a:spcPts val="0"/>
                  </a:spcBef>
                  <a:spcAft>
                    <a:spcPts val="0"/>
                  </a:spcAft>
                  <a:buNone/>
                  <a:tabLst/>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𝑑𝑈</m:t>
                      </m:r>
                      <m:r>
                        <a:rPr lang="en-GB" i="0">
                          <a:latin typeface="Cambria Math" panose="02040503050406030204" pitchFamily="18" charset="0"/>
                        </a:rPr>
                        <m:t>=</m:t>
                      </m:r>
                      <m:r>
                        <m:rPr>
                          <m:sty m:val="p"/>
                        </m:rPr>
                        <a:rPr lang="en-GB" i="0">
                          <a:latin typeface="Cambria Math" panose="02040503050406030204" pitchFamily="18" charset="0"/>
                        </a:rPr>
                        <m:t>δ</m:t>
                      </m:r>
                      <m:r>
                        <a:rPr lang="en-GB" i="1">
                          <a:latin typeface="Cambria Math" panose="02040503050406030204" pitchFamily="18" charset="0"/>
                        </a:rPr>
                        <m:t>𝑄</m:t>
                      </m:r>
                      <m:r>
                        <a:rPr lang="en-GB" i="0">
                          <a:latin typeface="Cambria Math" panose="02040503050406030204" pitchFamily="18" charset="0"/>
                        </a:rPr>
                        <m:t>−</m:t>
                      </m:r>
                      <m:r>
                        <m:rPr>
                          <m:sty m:val="p"/>
                        </m:rPr>
                        <a:rPr lang="en-GB" i="0">
                          <a:latin typeface="Cambria Math" panose="02040503050406030204" pitchFamily="18" charset="0"/>
                        </a:rPr>
                        <m:t>δ</m:t>
                      </m:r>
                      <m:r>
                        <a:rPr lang="en-GB" i="1">
                          <a:latin typeface="Cambria Math" panose="02040503050406030204" pitchFamily="18" charset="0"/>
                        </a:rPr>
                        <m:t>𝐿</m:t>
                      </m:r>
                    </m:oMath>
                  </m:oMathPara>
                </a14:m>
                <a:endParaRPr lang="en-GB" i="0" dirty="0">
                  <a:latin typeface="Liberation Sans" pitchFamily="18"/>
                </a:endParaRPr>
              </a:p>
            </p:txBody>
          </p:sp>
        </mc:Choice>
        <mc:Fallback xmlns="">
          <p:sp>
            <p:nvSpPr>
              <p:cNvPr id="24" name="CasellaDiTesto 23">
                <a:extLst>
                  <a:ext uri="{FF2B5EF4-FFF2-40B4-BE49-F238E27FC236}">
                    <a16:creationId xmlns:a16="http://schemas.microsoft.com/office/drawing/2014/main" id="{4C26A71F-A904-224D-B0CC-0B989A311DC9}"/>
                  </a:ext>
                </a:extLst>
              </p:cNvPr>
              <p:cNvSpPr txBox="1">
                <a:spLocks noRot="1" noChangeAspect="1" noMove="1" noResize="1" noEditPoints="1" noAdjustHandles="1" noChangeArrowheads="1" noChangeShapeType="1" noTextEdit="1"/>
              </p:cNvSpPr>
              <p:nvPr/>
            </p:nvSpPr>
            <p:spPr>
              <a:xfrm rot="225000">
                <a:off x="4338855" y="5923616"/>
                <a:ext cx="2647439" cy="371520"/>
              </a:xfrm>
              <a:prstGeom prst="rect">
                <a:avLst/>
              </a:prstGeom>
              <a:blipFill>
                <a:blip r:embed="rId8"/>
                <a:stretch>
                  <a:fillRect/>
                </a:stretch>
              </a:blipFill>
              <a:ln>
                <a:noFill/>
              </a:ln>
            </p:spPr>
            <p:txBody>
              <a:bodyPr/>
              <a:lstStyle/>
              <a:p>
                <a:r>
                  <a:rPr lang="en-GB">
                    <a:noFill/>
                  </a:rPr>
                  <a:t> </a:t>
                </a:r>
              </a:p>
            </p:txBody>
          </p:sp>
        </mc:Fallback>
      </mc:AlternateContent>
      <p:pic>
        <p:nvPicPr>
          <p:cNvPr id="25" name="Immagine 24">
            <a:extLst>
              <a:ext uri="{FF2B5EF4-FFF2-40B4-BE49-F238E27FC236}">
                <a16:creationId xmlns:a16="http://schemas.microsoft.com/office/drawing/2014/main" id="{5E7EDC39-5D6E-4E4D-8141-39C9FB964A09}"/>
              </a:ext>
            </a:extLst>
          </p:cNvPr>
          <p:cNvPicPr>
            <a:picLocks noChangeAspect="1"/>
          </p:cNvPicPr>
          <p:nvPr/>
        </p:nvPicPr>
        <p:blipFill>
          <a:blip r:embed="rId9">
            <a:lum/>
            <a:alphaModFix/>
          </a:blip>
          <a:srcRect/>
          <a:stretch>
            <a:fillRect/>
          </a:stretch>
        </p:blipFill>
        <p:spPr>
          <a:xfrm>
            <a:off x="451203" y="3237281"/>
            <a:ext cx="1218240" cy="1313280"/>
          </a:xfrm>
          <a:prstGeom prst="rect">
            <a:avLst/>
          </a:prstGeom>
          <a:noFill/>
          <a:ln>
            <a:noFill/>
          </a:ln>
        </p:spPr>
      </p:pic>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B2E6DAF0-3DE6-3840-8971-E976C274E7F9}"/>
                  </a:ext>
                </a:extLst>
              </p:cNvPr>
              <p:cNvSpPr txBox="1">
                <a:spLocks noResize="1"/>
              </p:cNvSpPr>
              <p:nvPr/>
            </p:nvSpPr>
            <p:spPr>
              <a:xfrm rot="20813520">
                <a:off x="4304861" y="5257329"/>
                <a:ext cx="3900240" cy="526680"/>
              </a:xfrm>
              <a:prstGeom prst="rect">
                <a:avLst/>
              </a:prstGeom>
              <a:noFill/>
              <a:ln>
                <a:noFill/>
              </a:ln>
            </p:spPr>
            <p:txBody>
              <a:bodyPr wrap="none" lIns="90000" tIns="45000" rIns="90000" bIns="45000" anchorCtr="0" compatLnSpc="0">
                <a:noAutofit/>
              </a:bodyPr>
              <a:lstStyle/>
              <a:p>
                <a:pPr marL="0" marR="0" lvl="0" indent="0" hangingPunct="0">
                  <a:lnSpc>
                    <a:spcPct val="100000"/>
                  </a:lnSpc>
                  <a:spcBef>
                    <a:spcPts val="0"/>
                  </a:spcBef>
                  <a:spcAft>
                    <a:spcPts val="0"/>
                  </a:spcAft>
                  <a:buNone/>
                  <a:tabLst/>
                </a:pPr>
                <a14:m>
                  <m:oMathPara xmlns:m="http://schemas.openxmlformats.org/officeDocument/2006/math">
                    <m:oMathParaPr>
                      <m:jc m:val="centerGroup"/>
                    </m:oMathParaPr>
                    <m:oMath xmlns:m="http://schemas.openxmlformats.org/officeDocument/2006/math">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𝑅</m:t>
                          </m:r>
                        </m:e>
                        <m:sub>
                          <m:r>
                            <m:rPr>
                              <m:sty m:val="p"/>
                            </m:rPr>
                            <a:rPr lang="en-GB" i="0">
                              <a:latin typeface="Cambria Math" panose="02040503050406030204" pitchFamily="18" charset="0"/>
                            </a:rPr>
                            <m:t>μν</m:t>
                          </m:r>
                        </m:sub>
                      </m:sSub>
                      <m:r>
                        <a:rPr lang="en-GB" i="0">
                          <a:latin typeface="Cambria Math" panose="02040503050406030204" pitchFamily="18" charset="0"/>
                        </a:rPr>
                        <m:t>−</m:t>
                      </m:r>
                      <m:f>
                        <m:fPr>
                          <m:ctrlPr>
                            <a:rPr lang="en-GB" i="1">
                              <a:solidFill>
                                <a:srgbClr val="836967"/>
                              </a:solidFill>
                              <a:latin typeface="Cambria Math" panose="02040503050406030204" pitchFamily="18" charset="0"/>
                            </a:rPr>
                          </m:ctrlPr>
                        </m:fPr>
                        <m:num>
                          <m:r>
                            <a:rPr lang="en-GB" i="0">
                              <a:latin typeface="Cambria Math" panose="02040503050406030204" pitchFamily="18" charset="0"/>
                            </a:rPr>
                            <m:t>1</m:t>
                          </m:r>
                        </m:num>
                        <m:den>
                          <m:r>
                            <a:rPr lang="en-GB" i="0">
                              <a:latin typeface="Cambria Math" panose="02040503050406030204" pitchFamily="18" charset="0"/>
                            </a:rPr>
                            <m:t>2</m:t>
                          </m:r>
                        </m:den>
                      </m:f>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𝑅𝑔</m:t>
                          </m:r>
                        </m:e>
                        <m:sub>
                          <m:r>
                            <m:rPr>
                              <m:sty m:val="p"/>
                            </m:rPr>
                            <a:rPr lang="en-GB" i="0">
                              <a:latin typeface="Cambria Math" panose="02040503050406030204" pitchFamily="18" charset="0"/>
                            </a:rPr>
                            <m:t>μν</m:t>
                          </m:r>
                        </m:sub>
                      </m:sSub>
                      <m:r>
                        <a:rPr lang="en-GB" i="0">
                          <a:latin typeface="Cambria Math" panose="02040503050406030204" pitchFamily="18" charset="0"/>
                        </a:rPr>
                        <m:t>=8</m:t>
                      </m:r>
                      <m:r>
                        <m:rPr>
                          <m:sty m:val="p"/>
                        </m:rPr>
                        <a:rPr lang="en-GB" i="0">
                          <a:latin typeface="Cambria Math" panose="02040503050406030204" pitchFamily="18" charset="0"/>
                        </a:rPr>
                        <m:t>π</m:t>
                      </m:r>
                      <m:r>
                        <a:rPr lang="en-GB" i="1">
                          <a:latin typeface="Cambria Math" panose="02040503050406030204" pitchFamily="18" charset="0"/>
                        </a:rPr>
                        <m:t>𝐺</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𝑇</m:t>
                          </m:r>
                        </m:e>
                        <m:sub>
                          <m:r>
                            <m:rPr>
                              <m:sty m:val="p"/>
                            </m:rPr>
                            <a:rPr lang="en-GB" i="0">
                              <a:latin typeface="Cambria Math" panose="02040503050406030204" pitchFamily="18" charset="0"/>
                            </a:rPr>
                            <m:t>μν</m:t>
                          </m:r>
                        </m:sub>
                      </m:sSub>
                    </m:oMath>
                  </m:oMathPara>
                </a14:m>
                <a:endParaRPr lang="en-GB" i="0" dirty="0">
                  <a:latin typeface="Liberation Sans" pitchFamily="18"/>
                </a:endParaRPr>
              </a:p>
            </p:txBody>
          </p:sp>
        </mc:Choice>
        <mc:Fallback xmlns="">
          <p:sp>
            <p:nvSpPr>
              <p:cNvPr id="26" name="CasellaDiTesto 25">
                <a:extLst>
                  <a:ext uri="{FF2B5EF4-FFF2-40B4-BE49-F238E27FC236}">
                    <a16:creationId xmlns:a16="http://schemas.microsoft.com/office/drawing/2014/main" id="{B2E6DAF0-3DE6-3840-8971-E976C274E7F9}"/>
                  </a:ext>
                </a:extLst>
              </p:cNvPr>
              <p:cNvSpPr txBox="1">
                <a:spLocks noRot="1" noChangeAspect="1" noMove="1" noResize="1" noEditPoints="1" noAdjustHandles="1" noChangeArrowheads="1" noChangeShapeType="1" noTextEdit="1"/>
              </p:cNvSpPr>
              <p:nvPr/>
            </p:nvSpPr>
            <p:spPr>
              <a:xfrm rot="20813520">
                <a:off x="4304861" y="5257329"/>
                <a:ext cx="3900240" cy="526680"/>
              </a:xfrm>
              <a:prstGeom prst="rect">
                <a:avLst/>
              </a:prstGeom>
              <a:blipFill>
                <a:blip r:embed="rId10"/>
                <a:stretch>
                  <a:fillRect/>
                </a:stretch>
              </a:blipFill>
              <a:ln>
                <a:noFill/>
              </a:ln>
            </p:spPr>
            <p:txBody>
              <a:bodyPr/>
              <a:lstStyle/>
              <a:p>
                <a:r>
                  <a:rPr lang="en-GB">
                    <a:noFill/>
                  </a:rPr>
                  <a:t> </a:t>
                </a:r>
              </a:p>
            </p:txBody>
          </p:sp>
        </mc:Fallback>
      </mc:AlternateContent>
      <p:pic>
        <p:nvPicPr>
          <p:cNvPr id="27" name="Immagine 26">
            <a:extLst>
              <a:ext uri="{FF2B5EF4-FFF2-40B4-BE49-F238E27FC236}">
                <a16:creationId xmlns:a16="http://schemas.microsoft.com/office/drawing/2014/main" id="{35403FDB-9104-9B48-B3E5-4C6C57CB52BA}"/>
              </a:ext>
            </a:extLst>
          </p:cNvPr>
          <p:cNvPicPr>
            <a:picLocks noChangeAspect="1"/>
          </p:cNvPicPr>
          <p:nvPr/>
        </p:nvPicPr>
        <p:blipFill>
          <a:blip r:embed="rId11">
            <a:lum/>
            <a:alphaModFix/>
          </a:blip>
          <a:srcRect/>
          <a:stretch>
            <a:fillRect/>
          </a:stretch>
        </p:blipFill>
        <p:spPr>
          <a:xfrm rot="1014600">
            <a:off x="1436593" y="3497844"/>
            <a:ext cx="1756440" cy="1369080"/>
          </a:xfrm>
          <a:prstGeom prst="rect">
            <a:avLst/>
          </a:prstGeom>
          <a:noFill/>
          <a:ln>
            <a:noFill/>
          </a:ln>
        </p:spPr>
      </p:pic>
      <p:sp>
        <p:nvSpPr>
          <p:cNvPr id="28" name="Rettangolo 27">
            <a:extLst>
              <a:ext uri="{FF2B5EF4-FFF2-40B4-BE49-F238E27FC236}">
                <a16:creationId xmlns:a16="http://schemas.microsoft.com/office/drawing/2014/main" id="{1DACD84A-7E58-EB4E-A646-351275598230}"/>
              </a:ext>
            </a:extLst>
          </p:cNvPr>
          <p:cNvSpPr/>
          <p:nvPr/>
        </p:nvSpPr>
        <p:spPr>
          <a:xfrm>
            <a:off x="7169500" y="3281972"/>
            <a:ext cx="4807774" cy="1200329"/>
          </a:xfrm>
          <a:prstGeom prst="rect">
            <a:avLst/>
          </a:prstGeom>
        </p:spPr>
        <p:txBody>
          <a:bodyPr wrap="square">
            <a:spAutoFit/>
          </a:bodyPr>
          <a:lstStyle/>
          <a:p>
            <a:pPr algn="r"/>
            <a:r>
              <a:rPr lang="it-IT" sz="2400" i="1" dirty="0">
                <a:latin typeface="Helvetica" pitchFamily="2" charset="0"/>
                <a:ea typeface="Verdana" panose="020B0604030504040204" pitchFamily="34" charset="0"/>
                <a:cs typeface="Verdana" panose="020B0604030504040204" pitchFamily="34" charset="0"/>
              </a:rPr>
              <a:t>Ad ogni simmetria di un sistema fisico è associata una legge di conservazione</a:t>
            </a:r>
            <a:endParaRPr lang="it-IT" sz="2400" i="1" dirty="0">
              <a:latin typeface="Helvetica" pitchFamily="2" charset="0"/>
            </a:endParaRPr>
          </a:p>
        </p:txBody>
      </p:sp>
      <p:sp>
        <p:nvSpPr>
          <p:cNvPr id="29" name="Rettangolo 28">
            <a:extLst>
              <a:ext uri="{FF2B5EF4-FFF2-40B4-BE49-F238E27FC236}">
                <a16:creationId xmlns:a16="http://schemas.microsoft.com/office/drawing/2014/main" id="{AD812ADB-462C-3142-8A08-503A910A14BA}"/>
              </a:ext>
            </a:extLst>
          </p:cNvPr>
          <p:cNvSpPr/>
          <p:nvPr/>
        </p:nvSpPr>
        <p:spPr>
          <a:xfrm>
            <a:off x="7169500" y="4652871"/>
            <a:ext cx="4807774" cy="461665"/>
          </a:xfrm>
          <a:prstGeom prst="rect">
            <a:avLst/>
          </a:prstGeom>
        </p:spPr>
        <p:txBody>
          <a:bodyPr wrap="square">
            <a:spAutoFit/>
          </a:bodyPr>
          <a:lstStyle/>
          <a:p>
            <a:pPr algn="r"/>
            <a:r>
              <a:rPr lang="it-IT" sz="2400" dirty="0" err="1">
                <a:latin typeface="Helvetica" pitchFamily="2" charset="0"/>
                <a:ea typeface="Verdana" panose="020B0604030504040204" pitchFamily="34" charset="0"/>
                <a:cs typeface="Verdana" panose="020B0604030504040204" pitchFamily="34" charset="0"/>
              </a:rPr>
              <a:t>Emmy</a:t>
            </a:r>
            <a:r>
              <a:rPr lang="it-IT" sz="2400" dirty="0">
                <a:latin typeface="Helvetica" pitchFamily="2" charset="0"/>
                <a:ea typeface="Verdana" panose="020B0604030504040204" pitchFamily="34" charset="0"/>
                <a:cs typeface="Verdana" panose="020B0604030504040204" pitchFamily="34" charset="0"/>
              </a:rPr>
              <a:t> </a:t>
            </a:r>
            <a:r>
              <a:rPr lang="it-IT" sz="2400" dirty="0" err="1">
                <a:latin typeface="Helvetica" pitchFamily="2" charset="0"/>
                <a:ea typeface="Verdana" panose="020B0604030504040204" pitchFamily="34" charset="0"/>
                <a:cs typeface="Verdana" panose="020B0604030504040204" pitchFamily="34" charset="0"/>
              </a:rPr>
              <a:t>Noether</a:t>
            </a:r>
            <a:endParaRPr lang="it-IT" sz="2400" dirty="0">
              <a:latin typeface="Helvetica" pitchFamily="2" charset="0"/>
            </a:endParaRPr>
          </a:p>
        </p:txBody>
      </p:sp>
    </p:spTree>
    <p:extLst>
      <p:ext uri="{BB962C8B-B14F-4D97-AF65-F5344CB8AC3E}">
        <p14:creationId xmlns:p14="http://schemas.microsoft.com/office/powerpoint/2010/main" val="93560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6"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uppo 42">
            <a:extLst>
              <a:ext uri="{FF2B5EF4-FFF2-40B4-BE49-F238E27FC236}">
                <a16:creationId xmlns:a16="http://schemas.microsoft.com/office/drawing/2014/main" id="{B348B2D8-B014-F240-8A62-6909E0B977B6}"/>
              </a:ext>
            </a:extLst>
          </p:cNvPr>
          <p:cNvGrpSpPr/>
          <p:nvPr/>
        </p:nvGrpSpPr>
        <p:grpSpPr>
          <a:xfrm>
            <a:off x="2135168" y="1075038"/>
            <a:ext cx="7700810" cy="5474043"/>
            <a:chOff x="397630" y="463463"/>
            <a:chExt cx="6366423" cy="4991621"/>
          </a:xfrm>
        </p:grpSpPr>
        <p:sp>
          <p:nvSpPr>
            <p:cNvPr id="3" name="Rettangolo con angoli arrotondati 2">
              <a:extLst>
                <a:ext uri="{FF2B5EF4-FFF2-40B4-BE49-F238E27FC236}">
                  <a16:creationId xmlns:a16="http://schemas.microsoft.com/office/drawing/2014/main" id="{D123BCB5-CC50-514B-A6A1-9DFA1EB00A27}"/>
                </a:ext>
              </a:extLst>
            </p:cNvPr>
            <p:cNvSpPr/>
            <p:nvPr/>
          </p:nvSpPr>
          <p:spPr>
            <a:xfrm>
              <a:off x="926927" y="939452"/>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4" name="Rettangolo con angoli arrotondati 3">
              <a:extLst>
                <a:ext uri="{FF2B5EF4-FFF2-40B4-BE49-F238E27FC236}">
                  <a16:creationId xmlns:a16="http://schemas.microsoft.com/office/drawing/2014/main" id="{10E7775E-EA38-9346-BA5E-3052293C6575}"/>
                </a:ext>
              </a:extLst>
            </p:cNvPr>
            <p:cNvSpPr/>
            <p:nvPr/>
          </p:nvSpPr>
          <p:spPr>
            <a:xfrm>
              <a:off x="942586" y="2106460"/>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5" name="Rettangolo con angoli arrotondati 4">
              <a:extLst>
                <a:ext uri="{FF2B5EF4-FFF2-40B4-BE49-F238E27FC236}">
                  <a16:creationId xmlns:a16="http://schemas.microsoft.com/office/drawing/2014/main" id="{09A6761A-6A1B-A644-9328-81BCA171C6E8}"/>
                </a:ext>
              </a:extLst>
            </p:cNvPr>
            <p:cNvSpPr/>
            <p:nvPr/>
          </p:nvSpPr>
          <p:spPr>
            <a:xfrm>
              <a:off x="2123162" y="2106460"/>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6" name="Rettangolo con angoli arrotondati 5">
              <a:extLst>
                <a:ext uri="{FF2B5EF4-FFF2-40B4-BE49-F238E27FC236}">
                  <a16:creationId xmlns:a16="http://schemas.microsoft.com/office/drawing/2014/main" id="{24766FFB-1D01-8C40-929A-699566BDD8DD}"/>
                </a:ext>
              </a:extLst>
            </p:cNvPr>
            <p:cNvSpPr/>
            <p:nvPr/>
          </p:nvSpPr>
          <p:spPr>
            <a:xfrm>
              <a:off x="2123162" y="939452"/>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7" name="Rettangolo con angoli arrotondati 6">
              <a:extLst>
                <a:ext uri="{FF2B5EF4-FFF2-40B4-BE49-F238E27FC236}">
                  <a16:creationId xmlns:a16="http://schemas.microsoft.com/office/drawing/2014/main" id="{ABD56A92-64CB-E14E-AE2C-53DFEDE07C23}"/>
                </a:ext>
              </a:extLst>
            </p:cNvPr>
            <p:cNvSpPr/>
            <p:nvPr/>
          </p:nvSpPr>
          <p:spPr>
            <a:xfrm>
              <a:off x="3319397" y="939452"/>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8" name="Rettangolo con angoli arrotondati 7">
              <a:extLst>
                <a:ext uri="{FF2B5EF4-FFF2-40B4-BE49-F238E27FC236}">
                  <a16:creationId xmlns:a16="http://schemas.microsoft.com/office/drawing/2014/main" id="{D1968C75-79A6-D445-81D3-19E3AB2ABF30}"/>
                </a:ext>
              </a:extLst>
            </p:cNvPr>
            <p:cNvSpPr/>
            <p:nvPr/>
          </p:nvSpPr>
          <p:spPr>
            <a:xfrm>
              <a:off x="3319397" y="2106460"/>
              <a:ext cx="1052186" cy="1014608"/>
            </a:xfrm>
            <a:prstGeom prst="roundRect">
              <a:avLst/>
            </a:prstGeom>
            <a:noFill/>
            <a:ln w="57150">
              <a:solidFill>
                <a:srgbClr val="7030A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9" name="Rettangolo con angoli arrotondati 8">
              <a:extLst>
                <a:ext uri="{FF2B5EF4-FFF2-40B4-BE49-F238E27FC236}">
                  <a16:creationId xmlns:a16="http://schemas.microsoft.com/office/drawing/2014/main" id="{07FC7090-601E-DD4A-A761-DB74C4D87BA0}"/>
                </a:ext>
              </a:extLst>
            </p:cNvPr>
            <p:cNvSpPr/>
            <p:nvPr/>
          </p:nvSpPr>
          <p:spPr>
            <a:xfrm>
              <a:off x="926927" y="3273468"/>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0" name="Rettangolo con angoli arrotondati 9">
              <a:extLst>
                <a:ext uri="{FF2B5EF4-FFF2-40B4-BE49-F238E27FC236}">
                  <a16:creationId xmlns:a16="http://schemas.microsoft.com/office/drawing/2014/main" id="{716CD113-3DCF-114E-A6DB-CD6E02B3EBAD}"/>
                </a:ext>
              </a:extLst>
            </p:cNvPr>
            <p:cNvSpPr/>
            <p:nvPr/>
          </p:nvSpPr>
          <p:spPr>
            <a:xfrm>
              <a:off x="942586" y="4440476"/>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1" name="Rettangolo con angoli arrotondati 10">
              <a:extLst>
                <a:ext uri="{FF2B5EF4-FFF2-40B4-BE49-F238E27FC236}">
                  <a16:creationId xmlns:a16="http://schemas.microsoft.com/office/drawing/2014/main" id="{8A093FCB-3869-1A40-8CD6-83986540F0C5}"/>
                </a:ext>
              </a:extLst>
            </p:cNvPr>
            <p:cNvSpPr/>
            <p:nvPr/>
          </p:nvSpPr>
          <p:spPr>
            <a:xfrm>
              <a:off x="2123162" y="4440476"/>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2" name="Rettangolo con angoli arrotondati 11">
              <a:extLst>
                <a:ext uri="{FF2B5EF4-FFF2-40B4-BE49-F238E27FC236}">
                  <a16:creationId xmlns:a16="http://schemas.microsoft.com/office/drawing/2014/main" id="{F9154CD5-05FA-8C45-AFA2-44E4874EC790}"/>
                </a:ext>
              </a:extLst>
            </p:cNvPr>
            <p:cNvSpPr/>
            <p:nvPr/>
          </p:nvSpPr>
          <p:spPr>
            <a:xfrm>
              <a:off x="2123162" y="3273468"/>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3" name="Rettangolo con angoli arrotondati 12">
              <a:extLst>
                <a:ext uri="{FF2B5EF4-FFF2-40B4-BE49-F238E27FC236}">
                  <a16:creationId xmlns:a16="http://schemas.microsoft.com/office/drawing/2014/main" id="{AF6D99E2-6F45-504E-B519-30FF62ABBCFB}"/>
                </a:ext>
              </a:extLst>
            </p:cNvPr>
            <p:cNvSpPr/>
            <p:nvPr/>
          </p:nvSpPr>
          <p:spPr>
            <a:xfrm>
              <a:off x="3319397" y="3273468"/>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4" name="Rettangolo con angoli arrotondati 13">
              <a:extLst>
                <a:ext uri="{FF2B5EF4-FFF2-40B4-BE49-F238E27FC236}">
                  <a16:creationId xmlns:a16="http://schemas.microsoft.com/office/drawing/2014/main" id="{9203CB81-B7E2-9742-8A7C-1D5A27A37BEB}"/>
                </a:ext>
              </a:extLst>
            </p:cNvPr>
            <p:cNvSpPr/>
            <p:nvPr/>
          </p:nvSpPr>
          <p:spPr>
            <a:xfrm>
              <a:off x="3319397" y="4440476"/>
              <a:ext cx="1052186" cy="1014608"/>
            </a:xfrm>
            <a:prstGeom prst="roundRect">
              <a:avLst/>
            </a:prstGeom>
            <a:noFill/>
            <a:ln w="57150">
              <a:solidFill>
                <a:srgbClr val="92D050">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15" name="Rettangolo con angoli arrotondati 14">
              <a:extLst>
                <a:ext uri="{FF2B5EF4-FFF2-40B4-BE49-F238E27FC236}">
                  <a16:creationId xmlns:a16="http://schemas.microsoft.com/office/drawing/2014/main" id="{10EE1676-8115-4E41-96F0-716A8201A87C}"/>
                </a:ext>
              </a:extLst>
            </p:cNvPr>
            <p:cNvSpPr/>
            <p:nvPr/>
          </p:nvSpPr>
          <p:spPr>
            <a:xfrm>
              <a:off x="4515632" y="939452"/>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6" name="Rettangolo con angoli arrotondati 15">
              <a:extLst>
                <a:ext uri="{FF2B5EF4-FFF2-40B4-BE49-F238E27FC236}">
                  <a16:creationId xmlns:a16="http://schemas.microsoft.com/office/drawing/2014/main" id="{B1E23422-AE9F-6044-AEFE-DF4AA1FA1477}"/>
                </a:ext>
              </a:extLst>
            </p:cNvPr>
            <p:cNvSpPr/>
            <p:nvPr/>
          </p:nvSpPr>
          <p:spPr>
            <a:xfrm>
              <a:off x="4515632" y="2106460"/>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7" name="Rettangolo con angoli arrotondati 16">
              <a:extLst>
                <a:ext uri="{FF2B5EF4-FFF2-40B4-BE49-F238E27FC236}">
                  <a16:creationId xmlns:a16="http://schemas.microsoft.com/office/drawing/2014/main" id="{7F8E8C7A-D332-6144-8483-708A84246E40}"/>
                </a:ext>
              </a:extLst>
            </p:cNvPr>
            <p:cNvSpPr/>
            <p:nvPr/>
          </p:nvSpPr>
          <p:spPr>
            <a:xfrm>
              <a:off x="4515632" y="3273468"/>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8" name="Rettangolo con angoli arrotondati 17">
              <a:extLst>
                <a:ext uri="{FF2B5EF4-FFF2-40B4-BE49-F238E27FC236}">
                  <a16:creationId xmlns:a16="http://schemas.microsoft.com/office/drawing/2014/main" id="{D8C1FA77-347F-534C-844E-75BC7AC42FCC}"/>
                </a:ext>
              </a:extLst>
            </p:cNvPr>
            <p:cNvSpPr/>
            <p:nvPr/>
          </p:nvSpPr>
          <p:spPr>
            <a:xfrm>
              <a:off x="4515632" y="4440476"/>
              <a:ext cx="1052186" cy="1014608"/>
            </a:xfrm>
            <a:prstGeom prst="roundRect">
              <a:avLst/>
            </a:prstGeom>
            <a:noFill/>
            <a:ln w="57150">
              <a:solidFill>
                <a:schemeClr val="accent2">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19" name="Rettangolo con angoli arrotondati 18">
              <a:extLst>
                <a:ext uri="{FF2B5EF4-FFF2-40B4-BE49-F238E27FC236}">
                  <a16:creationId xmlns:a16="http://schemas.microsoft.com/office/drawing/2014/main" id="{FCC110F3-0833-4448-AE88-90F4017A3486}"/>
                </a:ext>
              </a:extLst>
            </p:cNvPr>
            <p:cNvSpPr/>
            <p:nvPr/>
          </p:nvSpPr>
          <p:spPr>
            <a:xfrm>
              <a:off x="926927" y="463463"/>
              <a:ext cx="3444656" cy="313151"/>
            </a:xfrm>
            <a:prstGeom prst="roundRect">
              <a:avLst/>
            </a:prstGeom>
            <a:solidFill>
              <a:srgbClr val="BAED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554B81"/>
                  </a:solidFill>
                  <a:latin typeface="Helvetica" pitchFamily="2" charset="0"/>
                  <a:ea typeface="Verdana" panose="020B0604030504040204" pitchFamily="34" charset="0"/>
                  <a:cs typeface="Verdana" panose="020B0604030504040204" pitchFamily="34" charset="0"/>
                </a:rPr>
                <a:t>Particelle elementari</a:t>
              </a:r>
            </a:p>
          </p:txBody>
        </p:sp>
        <p:sp>
          <p:nvSpPr>
            <p:cNvPr id="20" name="Rettangolo con angoli arrotondati 19">
              <a:extLst>
                <a:ext uri="{FF2B5EF4-FFF2-40B4-BE49-F238E27FC236}">
                  <a16:creationId xmlns:a16="http://schemas.microsoft.com/office/drawing/2014/main" id="{34A05B48-08C8-A649-8312-64C75258E0C2}"/>
                </a:ext>
              </a:extLst>
            </p:cNvPr>
            <p:cNvSpPr/>
            <p:nvPr/>
          </p:nvSpPr>
          <p:spPr>
            <a:xfrm>
              <a:off x="5711867" y="939452"/>
              <a:ext cx="1052186" cy="1014608"/>
            </a:xfrm>
            <a:prstGeom prst="roundRect">
              <a:avLst/>
            </a:prstGeom>
            <a:noFill/>
            <a:ln w="57150">
              <a:solidFill>
                <a:schemeClr val="accent1">
                  <a:alpha val="7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venir Next" panose="020B0503020202020204" pitchFamily="34" charset="0"/>
              </a:endParaRPr>
            </a:p>
          </p:txBody>
        </p:sp>
        <p:sp>
          <p:nvSpPr>
            <p:cNvPr id="21" name="Ovale 20">
              <a:extLst>
                <a:ext uri="{FF2B5EF4-FFF2-40B4-BE49-F238E27FC236}">
                  <a16:creationId xmlns:a16="http://schemas.microsoft.com/office/drawing/2014/main" id="{DCAB6CC6-F3DB-FF4B-84F8-50C0551BCD5D}"/>
                </a:ext>
              </a:extLst>
            </p:cNvPr>
            <p:cNvSpPr/>
            <p:nvPr/>
          </p:nvSpPr>
          <p:spPr>
            <a:xfrm>
              <a:off x="1183710" y="1173271"/>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u</a:t>
              </a:r>
            </a:p>
          </p:txBody>
        </p:sp>
        <p:sp>
          <p:nvSpPr>
            <p:cNvPr id="22" name="Ovale 21">
              <a:extLst>
                <a:ext uri="{FF2B5EF4-FFF2-40B4-BE49-F238E27FC236}">
                  <a16:creationId xmlns:a16="http://schemas.microsoft.com/office/drawing/2014/main" id="{EC335F96-47C3-8942-A93D-9DD12F9E57C8}"/>
                </a:ext>
              </a:extLst>
            </p:cNvPr>
            <p:cNvSpPr/>
            <p:nvPr/>
          </p:nvSpPr>
          <p:spPr>
            <a:xfrm>
              <a:off x="1183709" y="2350717"/>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d</a:t>
              </a:r>
            </a:p>
          </p:txBody>
        </p:sp>
        <p:sp>
          <p:nvSpPr>
            <p:cNvPr id="23" name="Ovale 22">
              <a:extLst>
                <a:ext uri="{FF2B5EF4-FFF2-40B4-BE49-F238E27FC236}">
                  <a16:creationId xmlns:a16="http://schemas.microsoft.com/office/drawing/2014/main" id="{DA2E042A-89AB-8148-AA9F-CBC9C66CE3EE}"/>
                </a:ext>
              </a:extLst>
            </p:cNvPr>
            <p:cNvSpPr/>
            <p:nvPr/>
          </p:nvSpPr>
          <p:spPr>
            <a:xfrm>
              <a:off x="2379945" y="1173270"/>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c</a:t>
              </a:r>
            </a:p>
          </p:txBody>
        </p:sp>
        <p:sp>
          <p:nvSpPr>
            <p:cNvPr id="24" name="Ovale 23">
              <a:extLst>
                <a:ext uri="{FF2B5EF4-FFF2-40B4-BE49-F238E27FC236}">
                  <a16:creationId xmlns:a16="http://schemas.microsoft.com/office/drawing/2014/main" id="{1E857331-8128-F24D-8D22-802529E889E3}"/>
                </a:ext>
              </a:extLst>
            </p:cNvPr>
            <p:cNvSpPr/>
            <p:nvPr/>
          </p:nvSpPr>
          <p:spPr>
            <a:xfrm>
              <a:off x="2379945" y="2345498"/>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venir Next" panose="020B0503020202020204" pitchFamily="34" charset="0"/>
                  <a:ea typeface="Verdana" panose="020B0604030504040204" pitchFamily="34" charset="0"/>
                  <a:cs typeface="Verdana" panose="020B0604030504040204" pitchFamily="34" charset="0"/>
                </a:rPr>
                <a:t>s</a:t>
              </a:r>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25" name="Ovale 24">
              <a:extLst>
                <a:ext uri="{FF2B5EF4-FFF2-40B4-BE49-F238E27FC236}">
                  <a16:creationId xmlns:a16="http://schemas.microsoft.com/office/drawing/2014/main" id="{FDF1FA10-319F-924C-847E-CCDA5F050190}"/>
                </a:ext>
              </a:extLst>
            </p:cNvPr>
            <p:cNvSpPr/>
            <p:nvPr/>
          </p:nvSpPr>
          <p:spPr>
            <a:xfrm>
              <a:off x="3576180" y="1173269"/>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t</a:t>
              </a:r>
            </a:p>
          </p:txBody>
        </p:sp>
        <p:sp>
          <p:nvSpPr>
            <p:cNvPr id="26" name="Ovale 25">
              <a:extLst>
                <a:ext uri="{FF2B5EF4-FFF2-40B4-BE49-F238E27FC236}">
                  <a16:creationId xmlns:a16="http://schemas.microsoft.com/office/drawing/2014/main" id="{291ED687-D870-F442-8014-011059BC818E}"/>
                </a:ext>
              </a:extLst>
            </p:cNvPr>
            <p:cNvSpPr/>
            <p:nvPr/>
          </p:nvSpPr>
          <p:spPr>
            <a:xfrm>
              <a:off x="3576179" y="2345497"/>
              <a:ext cx="538619" cy="526093"/>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b</a:t>
              </a:r>
            </a:p>
          </p:txBody>
        </p:sp>
        <p:sp>
          <p:nvSpPr>
            <p:cNvPr id="27" name="Ovale 26">
              <a:extLst>
                <a:ext uri="{FF2B5EF4-FFF2-40B4-BE49-F238E27FC236}">
                  <a16:creationId xmlns:a16="http://schemas.microsoft.com/office/drawing/2014/main" id="{FB6B6C03-B16E-8F4C-BE32-5EE446DCA34D}"/>
                </a:ext>
              </a:extLst>
            </p:cNvPr>
            <p:cNvSpPr/>
            <p:nvPr/>
          </p:nvSpPr>
          <p:spPr>
            <a:xfrm>
              <a:off x="1183708" y="3497892"/>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e</a:t>
              </a:r>
            </a:p>
          </p:txBody>
        </p:sp>
        <mc:AlternateContent xmlns:mc="http://schemas.openxmlformats.org/markup-compatibility/2006" xmlns:a14="http://schemas.microsoft.com/office/drawing/2010/main">
          <mc:Choice Requires="a14">
            <p:sp>
              <p:nvSpPr>
                <p:cNvPr id="28" name="Ovale 27">
                  <a:extLst>
                    <a:ext uri="{FF2B5EF4-FFF2-40B4-BE49-F238E27FC236}">
                      <a16:creationId xmlns:a16="http://schemas.microsoft.com/office/drawing/2014/main" id="{7A66BAA4-F262-4C46-A9E6-E80DEA04623E}"/>
                    </a:ext>
                  </a:extLst>
                </p:cNvPr>
                <p:cNvSpPr/>
                <p:nvPr/>
              </p:nvSpPr>
              <p:spPr>
                <a:xfrm>
                  <a:off x="2379943" y="3497891"/>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ea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𝜇</m:t>
                        </m:r>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28" name="Ovale 27">
                  <a:extLst>
                    <a:ext uri="{FF2B5EF4-FFF2-40B4-BE49-F238E27FC236}">
                      <a16:creationId xmlns:a16="http://schemas.microsoft.com/office/drawing/2014/main" id="{7A66BAA4-F262-4C46-A9E6-E80DEA04623E}"/>
                    </a:ext>
                  </a:extLst>
                </p:cNvPr>
                <p:cNvSpPr>
                  <a:spLocks noRot="1" noChangeAspect="1" noMove="1" noResize="1" noEditPoints="1" noAdjustHandles="1" noChangeArrowheads="1" noChangeShapeType="1" noTextEdit="1"/>
                </p:cNvSpPr>
                <p:nvPr/>
              </p:nvSpPr>
              <p:spPr>
                <a:xfrm>
                  <a:off x="2379943" y="3497891"/>
                  <a:ext cx="538619" cy="526093"/>
                </a:xfrm>
                <a:prstGeom prst="ellipse">
                  <a:avLst/>
                </a:prstGeom>
                <a:blipFill>
                  <a:blip r:embed="rId3"/>
                  <a:stretch>
                    <a:fillRect b="-434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Ovale 28">
                  <a:extLst>
                    <a:ext uri="{FF2B5EF4-FFF2-40B4-BE49-F238E27FC236}">
                      <a16:creationId xmlns:a16="http://schemas.microsoft.com/office/drawing/2014/main" id="{FE58A364-3030-DF47-AF23-2C6802A50B62}"/>
                    </a:ext>
                  </a:extLst>
                </p:cNvPr>
                <p:cNvSpPr/>
                <p:nvPr/>
              </p:nvSpPr>
              <p:spPr>
                <a:xfrm>
                  <a:off x="3673255" y="3497891"/>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ea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𝜏</m:t>
                        </m:r>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29" name="Ovale 28">
                  <a:extLst>
                    <a:ext uri="{FF2B5EF4-FFF2-40B4-BE49-F238E27FC236}">
                      <a16:creationId xmlns:a16="http://schemas.microsoft.com/office/drawing/2014/main" id="{FE58A364-3030-DF47-AF23-2C6802A50B62}"/>
                    </a:ext>
                  </a:extLst>
                </p:cNvPr>
                <p:cNvSpPr>
                  <a:spLocks noRot="1" noChangeAspect="1" noMove="1" noResize="1" noEditPoints="1" noAdjustHandles="1" noChangeArrowheads="1" noChangeShapeType="1" noTextEdit="1"/>
                </p:cNvSpPr>
                <p:nvPr/>
              </p:nvSpPr>
              <p:spPr>
                <a:xfrm>
                  <a:off x="3673255" y="3497891"/>
                  <a:ext cx="538619" cy="526093"/>
                </a:xfrm>
                <a:prstGeom prst="ellipse">
                  <a:avLst/>
                </a:prstGeom>
                <a:blipFill>
                  <a:blip r:embed="rId4"/>
                  <a:stretch>
                    <a:fillRect b="-434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0" name="Ovale 29">
                  <a:extLst>
                    <a:ext uri="{FF2B5EF4-FFF2-40B4-BE49-F238E27FC236}">
                      <a16:creationId xmlns:a16="http://schemas.microsoft.com/office/drawing/2014/main" id="{164EC46F-EF5F-FA42-BF11-73070436D1F4}"/>
                    </a:ext>
                  </a:extLst>
                </p:cNvPr>
                <p:cNvSpPr/>
                <p:nvPr/>
              </p:nvSpPr>
              <p:spPr>
                <a:xfrm>
                  <a:off x="1183707" y="4690994"/>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𝜈</m:t>
                            </m:r>
                          </m:e>
                          <m:sub>
                            <m:r>
                              <a:rPr lang="it-IT" sz="2400" b="0" i="1" smtClean="0">
                                <a:solidFill>
                                  <a:schemeClr val="tx1"/>
                                </a:solidFill>
                                <a:latin typeface="Cambria Math" panose="02040503050406030204" pitchFamily="18" charset="0"/>
                              </a:rPr>
                              <m:t>𝑒</m:t>
                            </m:r>
                          </m:sub>
                        </m:sSub>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30" name="Ovale 29">
                  <a:extLst>
                    <a:ext uri="{FF2B5EF4-FFF2-40B4-BE49-F238E27FC236}">
                      <a16:creationId xmlns:a16="http://schemas.microsoft.com/office/drawing/2014/main" id="{164EC46F-EF5F-FA42-BF11-73070436D1F4}"/>
                    </a:ext>
                  </a:extLst>
                </p:cNvPr>
                <p:cNvSpPr>
                  <a:spLocks noRot="1" noChangeAspect="1" noMove="1" noResize="1" noEditPoints="1" noAdjustHandles="1" noChangeArrowheads="1" noChangeShapeType="1" noTextEdit="1"/>
                </p:cNvSpPr>
                <p:nvPr/>
              </p:nvSpPr>
              <p:spPr>
                <a:xfrm>
                  <a:off x="1183707" y="4690994"/>
                  <a:ext cx="538619" cy="526093"/>
                </a:xfrm>
                <a:prstGeom prst="ellipse">
                  <a:avLst/>
                </a:prstGeom>
                <a:blipFill>
                  <a:blip r:embed="rId5"/>
                  <a:stretch>
                    <a:fillRect l="-9615" b="-434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1" name="Ovale 30">
                  <a:extLst>
                    <a:ext uri="{FF2B5EF4-FFF2-40B4-BE49-F238E27FC236}">
                      <a16:creationId xmlns:a16="http://schemas.microsoft.com/office/drawing/2014/main" id="{DA4715A9-78DA-834D-AD18-C5D528D88273}"/>
                    </a:ext>
                  </a:extLst>
                </p:cNvPr>
                <p:cNvSpPr/>
                <p:nvPr/>
              </p:nvSpPr>
              <p:spPr>
                <a:xfrm>
                  <a:off x="2379943" y="4684733"/>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𝜈</m:t>
                            </m:r>
                          </m:e>
                          <m:sub>
                            <m:r>
                              <a:rPr lang="it-IT" sz="2400" i="1" smtClean="0">
                                <a:solidFill>
                                  <a:schemeClr val="tx1"/>
                                </a:solidFill>
                                <a:latin typeface="Cambria Math" panose="02040503050406030204" pitchFamily="18" charset="0"/>
                                <a:ea typeface="Cambria Math" panose="02040503050406030204" pitchFamily="18" charset="0"/>
                              </a:rPr>
                              <m:t>𝜇</m:t>
                            </m:r>
                          </m:sub>
                        </m:sSub>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31" name="Ovale 30">
                  <a:extLst>
                    <a:ext uri="{FF2B5EF4-FFF2-40B4-BE49-F238E27FC236}">
                      <a16:creationId xmlns:a16="http://schemas.microsoft.com/office/drawing/2014/main" id="{DA4715A9-78DA-834D-AD18-C5D528D88273}"/>
                    </a:ext>
                  </a:extLst>
                </p:cNvPr>
                <p:cNvSpPr>
                  <a:spLocks noRot="1" noChangeAspect="1" noMove="1" noResize="1" noEditPoints="1" noAdjustHandles="1" noChangeArrowheads="1" noChangeShapeType="1" noTextEdit="1"/>
                </p:cNvSpPr>
                <p:nvPr/>
              </p:nvSpPr>
              <p:spPr>
                <a:xfrm>
                  <a:off x="2379943" y="4684733"/>
                  <a:ext cx="538619" cy="526093"/>
                </a:xfrm>
                <a:prstGeom prst="ellipse">
                  <a:avLst/>
                </a:prstGeom>
                <a:blipFill>
                  <a:blip r:embed="rId6"/>
                  <a:stretch>
                    <a:fillRect l="-11538" b="-2128"/>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2" name="Ovale 31">
                  <a:extLst>
                    <a:ext uri="{FF2B5EF4-FFF2-40B4-BE49-F238E27FC236}">
                      <a16:creationId xmlns:a16="http://schemas.microsoft.com/office/drawing/2014/main" id="{938CAEEE-44D2-AE40-A9A3-0E47ED6C276B}"/>
                    </a:ext>
                  </a:extLst>
                </p:cNvPr>
                <p:cNvSpPr/>
                <p:nvPr/>
              </p:nvSpPr>
              <p:spPr>
                <a:xfrm>
                  <a:off x="3573046" y="4681601"/>
                  <a:ext cx="538619" cy="526093"/>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  </m:t>
                            </m:r>
                            <m:r>
                              <a:rPr lang="it-IT" sz="2400" i="1" smtClean="0">
                                <a:solidFill>
                                  <a:schemeClr val="tx1"/>
                                </a:solidFill>
                                <a:latin typeface="Cambria Math" panose="02040503050406030204" pitchFamily="18" charset="0"/>
                                <a:ea typeface="Cambria Math" panose="02040503050406030204" pitchFamily="18" charset="0"/>
                              </a:rPr>
                              <m:t>𝜈</m:t>
                            </m:r>
                          </m:e>
                          <m:sub>
                            <m:r>
                              <a:rPr lang="it-IT" sz="2400" i="1" smtClean="0">
                                <a:solidFill>
                                  <a:schemeClr val="tx1"/>
                                </a:solidFill>
                                <a:latin typeface="Cambria Math" panose="02040503050406030204" pitchFamily="18" charset="0"/>
                                <a:ea typeface="Cambria Math" panose="02040503050406030204" pitchFamily="18" charset="0"/>
                              </a:rPr>
                              <m:t>𝜏</m:t>
                            </m:r>
                          </m:sub>
                        </m:sSub>
                      </m:oMath>
                    </m:oMathPara>
                  </a14:m>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mc:Choice>
          <mc:Fallback xmlns="">
            <p:sp>
              <p:nvSpPr>
                <p:cNvPr id="32" name="Ovale 31">
                  <a:extLst>
                    <a:ext uri="{FF2B5EF4-FFF2-40B4-BE49-F238E27FC236}">
                      <a16:creationId xmlns:a16="http://schemas.microsoft.com/office/drawing/2014/main" id="{938CAEEE-44D2-AE40-A9A3-0E47ED6C276B}"/>
                    </a:ext>
                  </a:extLst>
                </p:cNvPr>
                <p:cNvSpPr>
                  <a:spLocks noRot="1" noChangeAspect="1" noMove="1" noResize="1" noEditPoints="1" noAdjustHandles="1" noChangeArrowheads="1" noChangeShapeType="1" noTextEdit="1"/>
                </p:cNvSpPr>
                <p:nvPr/>
              </p:nvSpPr>
              <p:spPr>
                <a:xfrm>
                  <a:off x="3573046" y="4681601"/>
                  <a:ext cx="538619" cy="526093"/>
                </a:xfrm>
                <a:prstGeom prst="ellipse">
                  <a:avLst/>
                </a:prstGeom>
                <a:blipFill>
                  <a:blip r:embed="rId7"/>
                  <a:stretch>
                    <a:fillRect l="-9615" b="-4348"/>
                  </a:stretch>
                </a:blipFill>
                <a:ln>
                  <a:noFill/>
                </a:ln>
              </p:spPr>
              <p:txBody>
                <a:bodyPr/>
                <a:lstStyle/>
                <a:p>
                  <a:r>
                    <a:rPr lang="it-IT">
                      <a:noFill/>
                    </a:rPr>
                    <a:t> </a:t>
                  </a:r>
                </a:p>
              </p:txBody>
            </p:sp>
          </mc:Fallback>
        </mc:AlternateContent>
        <p:sp>
          <p:nvSpPr>
            <p:cNvPr id="33" name="Rettangolo con angoli arrotondati 32">
              <a:extLst>
                <a:ext uri="{FF2B5EF4-FFF2-40B4-BE49-F238E27FC236}">
                  <a16:creationId xmlns:a16="http://schemas.microsoft.com/office/drawing/2014/main" id="{41BF06BD-E39D-6B4E-950E-03D5358A4BD3}"/>
                </a:ext>
              </a:extLst>
            </p:cNvPr>
            <p:cNvSpPr/>
            <p:nvPr/>
          </p:nvSpPr>
          <p:spPr>
            <a:xfrm>
              <a:off x="4515632" y="473901"/>
              <a:ext cx="2248421" cy="313151"/>
            </a:xfrm>
            <a:prstGeom prst="roundRect">
              <a:avLst/>
            </a:prstGeom>
            <a:solidFill>
              <a:srgbClr val="BAED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554B81"/>
                  </a:solidFill>
                  <a:latin typeface="Helvetica" pitchFamily="2" charset="0"/>
                  <a:ea typeface="Verdana" panose="020B0604030504040204" pitchFamily="34" charset="0"/>
                  <a:cs typeface="Verdana" panose="020B0604030504040204" pitchFamily="34" charset="0"/>
                </a:rPr>
                <a:t>Portatori</a:t>
              </a:r>
            </a:p>
          </p:txBody>
        </p:sp>
        <p:sp>
          <p:nvSpPr>
            <p:cNvPr id="34" name="Ovale 33">
              <a:extLst>
                <a:ext uri="{FF2B5EF4-FFF2-40B4-BE49-F238E27FC236}">
                  <a16:creationId xmlns:a16="http://schemas.microsoft.com/office/drawing/2014/main" id="{026C7FAB-5DA6-0E48-9BD0-71709CDC9971}"/>
                </a:ext>
              </a:extLst>
            </p:cNvPr>
            <p:cNvSpPr/>
            <p:nvPr/>
          </p:nvSpPr>
          <p:spPr>
            <a:xfrm>
              <a:off x="4772415" y="1173268"/>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g</a:t>
              </a:r>
            </a:p>
          </p:txBody>
        </p:sp>
        <mc:AlternateContent xmlns:mc="http://schemas.openxmlformats.org/markup-compatibility/2006" xmlns:a14="http://schemas.microsoft.com/office/drawing/2010/main">
          <mc:Choice Requires="a14">
            <p:sp>
              <p:nvSpPr>
                <p:cNvPr id="35" name="Ovale 34">
                  <a:extLst>
                    <a:ext uri="{FF2B5EF4-FFF2-40B4-BE49-F238E27FC236}">
                      <a16:creationId xmlns:a16="http://schemas.microsoft.com/office/drawing/2014/main" id="{B905DBC3-F810-264B-8D2F-2CC68C26C02D}"/>
                    </a:ext>
                  </a:extLst>
                </p:cNvPr>
                <p:cNvSpPr/>
                <p:nvPr/>
              </p:nvSpPr>
              <p:spPr>
                <a:xfrm>
                  <a:off x="4772415" y="2345497"/>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smtClean="0">
                            <a:solidFill>
                              <a:schemeClr val="tx1"/>
                            </a:solidFill>
                            <a:latin typeface="Cambria Math" panose="02040503050406030204" pitchFamily="18" charset="0"/>
                            <a:ea typeface="Cambria Math" panose="02040503050406030204" pitchFamily="18" charset="0"/>
                          </a:rPr>
                          <m:t>𝛾</m:t>
                        </m:r>
                      </m:oMath>
                    </m:oMathPara>
                  </a14:m>
                  <a:endParaRPr lang="it-IT" sz="2400" dirty="0">
                    <a:solidFill>
                      <a:schemeClr val="tx1"/>
                    </a:solidFill>
                    <a:latin typeface="Avenir Next" panose="020B0503020202020204" pitchFamily="34" charset="0"/>
                  </a:endParaRPr>
                </a:p>
              </p:txBody>
            </p:sp>
          </mc:Choice>
          <mc:Fallback xmlns="">
            <p:sp>
              <p:nvSpPr>
                <p:cNvPr id="35" name="Ovale 34">
                  <a:extLst>
                    <a:ext uri="{FF2B5EF4-FFF2-40B4-BE49-F238E27FC236}">
                      <a16:creationId xmlns:a16="http://schemas.microsoft.com/office/drawing/2014/main" id="{B905DBC3-F810-264B-8D2F-2CC68C26C02D}"/>
                    </a:ext>
                  </a:extLst>
                </p:cNvPr>
                <p:cNvSpPr>
                  <a:spLocks noRot="1" noChangeAspect="1" noMove="1" noResize="1" noEditPoints="1" noAdjustHandles="1" noChangeArrowheads="1" noChangeShapeType="1" noTextEdit="1"/>
                </p:cNvSpPr>
                <p:nvPr/>
              </p:nvSpPr>
              <p:spPr>
                <a:xfrm>
                  <a:off x="4772415" y="2345497"/>
                  <a:ext cx="538619" cy="526093"/>
                </a:xfrm>
                <a:prstGeom prst="ellipse">
                  <a:avLst/>
                </a:prstGeom>
                <a:blipFill>
                  <a:blip r:embed="rId8"/>
                  <a:stretch>
                    <a:fillRect/>
                  </a:stretch>
                </a:blipFill>
                <a:ln>
                  <a:noFill/>
                </a:ln>
              </p:spPr>
              <p:txBody>
                <a:bodyPr/>
                <a:lstStyle/>
                <a:p>
                  <a:r>
                    <a:rPr lang="it-IT">
                      <a:noFill/>
                    </a:rPr>
                    <a:t> </a:t>
                  </a:r>
                </a:p>
              </p:txBody>
            </p:sp>
          </mc:Fallback>
        </mc:AlternateContent>
        <p:sp>
          <p:nvSpPr>
            <p:cNvPr id="36" name="Ovale 35">
              <a:extLst>
                <a:ext uri="{FF2B5EF4-FFF2-40B4-BE49-F238E27FC236}">
                  <a16:creationId xmlns:a16="http://schemas.microsoft.com/office/drawing/2014/main" id="{230155C7-FA94-E642-8597-57044FD75A62}"/>
                </a:ext>
              </a:extLst>
            </p:cNvPr>
            <p:cNvSpPr/>
            <p:nvPr/>
          </p:nvSpPr>
          <p:spPr>
            <a:xfrm>
              <a:off x="4772414" y="3497891"/>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venir Next" panose="020B0503020202020204" pitchFamily="34" charset="0"/>
                  <a:ea typeface="Verdana" panose="020B0604030504040204" pitchFamily="34" charset="0"/>
                  <a:cs typeface="Verdana" panose="020B0604030504040204" pitchFamily="34" charset="0"/>
                </a:rPr>
                <a:t>Z</a:t>
              </a:r>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37" name="Ovale 36">
              <a:extLst>
                <a:ext uri="{FF2B5EF4-FFF2-40B4-BE49-F238E27FC236}">
                  <a16:creationId xmlns:a16="http://schemas.microsoft.com/office/drawing/2014/main" id="{09CA6E95-1A82-EF45-81C3-C72F1C92ABF0}"/>
                </a:ext>
              </a:extLst>
            </p:cNvPr>
            <p:cNvSpPr/>
            <p:nvPr/>
          </p:nvSpPr>
          <p:spPr>
            <a:xfrm>
              <a:off x="4772413" y="4681601"/>
              <a:ext cx="538619" cy="526093"/>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latin typeface="Avenir Next" panose="020B0503020202020204" pitchFamily="34" charset="0"/>
                  <a:ea typeface="Verdana" panose="020B0604030504040204" pitchFamily="34" charset="0"/>
                  <a:cs typeface="Verdana" panose="020B0604030504040204" pitchFamily="34" charset="0"/>
                </a:rPr>
                <a:t>W</a:t>
              </a:r>
              <a:endPar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endParaRPr>
            </a:p>
          </p:txBody>
        </p:sp>
        <p:sp>
          <p:nvSpPr>
            <p:cNvPr id="38" name="CasellaDiTesto 37">
              <a:extLst>
                <a:ext uri="{FF2B5EF4-FFF2-40B4-BE49-F238E27FC236}">
                  <a16:creationId xmlns:a16="http://schemas.microsoft.com/office/drawing/2014/main" id="{3E49CC43-ECF7-A245-BF5F-7CF34D765323}"/>
                </a:ext>
              </a:extLst>
            </p:cNvPr>
            <p:cNvSpPr txBox="1"/>
            <p:nvPr/>
          </p:nvSpPr>
          <p:spPr>
            <a:xfrm rot="16200000">
              <a:off x="-471550" y="3990247"/>
              <a:ext cx="2120029" cy="381668"/>
            </a:xfrm>
            <a:prstGeom prst="rect">
              <a:avLst/>
            </a:prstGeom>
            <a:noFill/>
          </p:spPr>
          <p:txBody>
            <a:bodyPr wrap="square" rtlCol="0">
              <a:spAutoFit/>
            </a:bodyPr>
            <a:lstStyle/>
            <a:p>
              <a:r>
                <a:rPr lang="it-IT" sz="2400" dirty="0">
                  <a:solidFill>
                    <a:srgbClr val="92D050"/>
                  </a:solidFill>
                  <a:latin typeface="Helvetica" pitchFamily="2" charset="0"/>
                  <a:ea typeface="Verdana" panose="020B0604030504040204" pitchFamily="34" charset="0"/>
                  <a:cs typeface="Verdana" panose="020B0604030504040204" pitchFamily="34" charset="0"/>
                </a:rPr>
                <a:t>Leptoni</a:t>
              </a:r>
            </a:p>
          </p:txBody>
        </p:sp>
        <p:sp>
          <p:nvSpPr>
            <p:cNvPr id="39" name="CasellaDiTesto 38">
              <a:extLst>
                <a:ext uri="{FF2B5EF4-FFF2-40B4-BE49-F238E27FC236}">
                  <a16:creationId xmlns:a16="http://schemas.microsoft.com/office/drawing/2014/main" id="{BEA130E0-E325-1443-B467-CEE46529EA04}"/>
                </a:ext>
              </a:extLst>
            </p:cNvPr>
            <p:cNvSpPr txBox="1"/>
            <p:nvPr/>
          </p:nvSpPr>
          <p:spPr>
            <a:xfrm rot="16200000">
              <a:off x="-471551" y="1499656"/>
              <a:ext cx="2120029" cy="381668"/>
            </a:xfrm>
            <a:prstGeom prst="rect">
              <a:avLst/>
            </a:prstGeom>
            <a:noFill/>
          </p:spPr>
          <p:txBody>
            <a:bodyPr wrap="square" rtlCol="0">
              <a:spAutoFit/>
            </a:bodyPr>
            <a:lstStyle/>
            <a:p>
              <a:r>
                <a:rPr lang="it-IT" sz="2400" dirty="0" err="1">
                  <a:solidFill>
                    <a:srgbClr val="7030A0"/>
                  </a:solidFill>
                  <a:latin typeface="Helvetica" pitchFamily="2" charset="0"/>
                  <a:ea typeface="Verdana" panose="020B0604030504040204" pitchFamily="34" charset="0"/>
                  <a:cs typeface="Verdana" panose="020B0604030504040204" pitchFamily="34" charset="0"/>
                </a:rPr>
                <a:t>Quarks</a:t>
              </a:r>
              <a:endParaRPr lang="it-IT" sz="2400" dirty="0">
                <a:solidFill>
                  <a:srgbClr val="7030A0"/>
                </a:solidFill>
                <a:latin typeface="Helvetica" pitchFamily="2" charset="0"/>
                <a:ea typeface="Verdana" panose="020B0604030504040204" pitchFamily="34" charset="0"/>
                <a:cs typeface="Verdana" panose="020B0604030504040204" pitchFamily="34" charset="0"/>
              </a:endParaRPr>
            </a:p>
          </p:txBody>
        </p:sp>
        <p:sp>
          <p:nvSpPr>
            <p:cNvPr id="40" name="Ovale 39">
              <a:extLst>
                <a:ext uri="{FF2B5EF4-FFF2-40B4-BE49-F238E27FC236}">
                  <a16:creationId xmlns:a16="http://schemas.microsoft.com/office/drawing/2014/main" id="{0152CFE7-E9F5-6846-B345-253C9280E4F9}"/>
                </a:ext>
              </a:extLst>
            </p:cNvPr>
            <p:cNvSpPr/>
            <p:nvPr/>
          </p:nvSpPr>
          <p:spPr>
            <a:xfrm>
              <a:off x="5968650" y="1173267"/>
              <a:ext cx="538619" cy="52609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Avenir Next" panose="020B0503020202020204" pitchFamily="34" charset="0"/>
                  <a:ea typeface="Verdana" panose="020B0604030504040204" pitchFamily="34" charset="0"/>
                  <a:cs typeface="Verdana" panose="020B0604030504040204" pitchFamily="34" charset="0"/>
                </a:rPr>
                <a:t>H</a:t>
              </a:r>
            </a:p>
          </p:txBody>
        </p:sp>
      </p:grpSp>
      <p:sp>
        <p:nvSpPr>
          <p:cNvPr id="2" name="CasellaDiTesto 1">
            <a:extLst>
              <a:ext uri="{FF2B5EF4-FFF2-40B4-BE49-F238E27FC236}">
                <a16:creationId xmlns:a16="http://schemas.microsoft.com/office/drawing/2014/main" id="{9AE95E73-2436-A64E-9412-1C2D974DC41B}"/>
              </a:ext>
            </a:extLst>
          </p:cNvPr>
          <p:cNvSpPr txBox="1"/>
          <p:nvPr/>
        </p:nvSpPr>
        <p:spPr>
          <a:xfrm>
            <a:off x="3682450" y="211470"/>
            <a:ext cx="4605748" cy="707886"/>
          </a:xfrm>
          <a:prstGeom prst="rect">
            <a:avLst/>
          </a:prstGeom>
          <a:noFill/>
        </p:spPr>
        <p:txBody>
          <a:bodyPr wrap="none" rtlCol="0">
            <a:spAutoFit/>
          </a:bodyPr>
          <a:lstStyle/>
          <a:p>
            <a:r>
              <a:rPr lang="it-IT" sz="4000" dirty="0">
                <a:solidFill>
                  <a:srgbClr val="554B81"/>
                </a:solidFill>
                <a:latin typeface="Helvetica" pitchFamily="2" charset="0"/>
              </a:rPr>
              <a:t>Il Modello Standard</a:t>
            </a:r>
          </a:p>
        </p:txBody>
      </p:sp>
      <p:sp>
        <p:nvSpPr>
          <p:cNvPr id="59" name="Rettangolo con angoli arrotondati 58">
            <a:extLst>
              <a:ext uri="{FF2B5EF4-FFF2-40B4-BE49-F238E27FC236}">
                <a16:creationId xmlns:a16="http://schemas.microsoft.com/office/drawing/2014/main" id="{552D8538-E1C4-2043-A200-0216A88843FA}"/>
              </a:ext>
            </a:extLst>
          </p:cNvPr>
          <p:cNvSpPr/>
          <p:nvPr/>
        </p:nvSpPr>
        <p:spPr>
          <a:xfrm>
            <a:off x="8623616" y="1637911"/>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4" name="Rettangolo con angoli arrotondati 43">
            <a:extLst>
              <a:ext uri="{FF2B5EF4-FFF2-40B4-BE49-F238E27FC236}">
                <a16:creationId xmlns:a16="http://schemas.microsoft.com/office/drawing/2014/main" id="{EBE64FCE-924E-9849-9639-A509B62D24DD}"/>
              </a:ext>
            </a:extLst>
          </p:cNvPr>
          <p:cNvSpPr/>
          <p:nvPr/>
        </p:nvSpPr>
        <p:spPr>
          <a:xfrm>
            <a:off x="2854706" y="1665885"/>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5" name="Rettangolo con angoli arrotondati 44">
            <a:extLst>
              <a:ext uri="{FF2B5EF4-FFF2-40B4-BE49-F238E27FC236}">
                <a16:creationId xmlns:a16="http://schemas.microsoft.com/office/drawing/2014/main" id="{90806DC4-1C6B-9044-95B1-737B308FBA9F}"/>
              </a:ext>
            </a:extLst>
          </p:cNvPr>
          <p:cNvSpPr/>
          <p:nvPr/>
        </p:nvSpPr>
        <p:spPr>
          <a:xfrm>
            <a:off x="4275974" y="1637911"/>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6" name="Rettangolo con angoli arrotondati 45">
            <a:extLst>
              <a:ext uri="{FF2B5EF4-FFF2-40B4-BE49-F238E27FC236}">
                <a16:creationId xmlns:a16="http://schemas.microsoft.com/office/drawing/2014/main" id="{350F4F3D-085B-DB43-B63F-6057490AB391}"/>
              </a:ext>
            </a:extLst>
          </p:cNvPr>
          <p:cNvSpPr/>
          <p:nvPr/>
        </p:nvSpPr>
        <p:spPr>
          <a:xfrm>
            <a:off x="5725900" y="1664566"/>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7" name="Rettangolo con angoli arrotondati 46">
            <a:extLst>
              <a:ext uri="{FF2B5EF4-FFF2-40B4-BE49-F238E27FC236}">
                <a16:creationId xmlns:a16="http://schemas.microsoft.com/office/drawing/2014/main" id="{9E320F1B-BBEA-4F41-96CB-95D759B93DBF}"/>
              </a:ext>
            </a:extLst>
          </p:cNvPr>
          <p:cNvSpPr/>
          <p:nvPr/>
        </p:nvSpPr>
        <p:spPr>
          <a:xfrm>
            <a:off x="7161012" y="1651337"/>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8" name="Rettangolo con angoli arrotondati 47">
            <a:extLst>
              <a:ext uri="{FF2B5EF4-FFF2-40B4-BE49-F238E27FC236}">
                <a16:creationId xmlns:a16="http://schemas.microsoft.com/office/drawing/2014/main" id="{746B9F1D-A737-0841-BF28-C7CD72B73508}"/>
              </a:ext>
            </a:extLst>
          </p:cNvPr>
          <p:cNvSpPr/>
          <p:nvPr/>
        </p:nvSpPr>
        <p:spPr>
          <a:xfrm>
            <a:off x="7176651" y="2923433"/>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9" name="Rettangolo con angoli arrotondati 48">
            <a:extLst>
              <a:ext uri="{FF2B5EF4-FFF2-40B4-BE49-F238E27FC236}">
                <a16:creationId xmlns:a16="http://schemas.microsoft.com/office/drawing/2014/main" id="{EBD1C86D-0195-E844-BBCE-79FC4CD4D122}"/>
              </a:ext>
            </a:extLst>
          </p:cNvPr>
          <p:cNvSpPr/>
          <p:nvPr/>
        </p:nvSpPr>
        <p:spPr>
          <a:xfrm>
            <a:off x="5725900" y="2943451"/>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Rettangolo con angoli arrotondati 49">
            <a:extLst>
              <a:ext uri="{FF2B5EF4-FFF2-40B4-BE49-F238E27FC236}">
                <a16:creationId xmlns:a16="http://schemas.microsoft.com/office/drawing/2014/main" id="{B265F312-F346-E243-92A0-E633D61B4E2F}"/>
              </a:ext>
            </a:extLst>
          </p:cNvPr>
          <p:cNvSpPr/>
          <p:nvPr/>
        </p:nvSpPr>
        <p:spPr>
          <a:xfrm>
            <a:off x="4275974" y="2934527"/>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1" name="Rettangolo con angoli arrotondati 50">
            <a:extLst>
              <a:ext uri="{FF2B5EF4-FFF2-40B4-BE49-F238E27FC236}">
                <a16:creationId xmlns:a16="http://schemas.microsoft.com/office/drawing/2014/main" id="{49DD7704-3947-E340-B1A3-09D8ACCFDA03}"/>
              </a:ext>
            </a:extLst>
          </p:cNvPr>
          <p:cNvSpPr/>
          <p:nvPr/>
        </p:nvSpPr>
        <p:spPr>
          <a:xfrm>
            <a:off x="2854706" y="2948619"/>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2" name="Rettangolo con angoli arrotondati 51">
            <a:extLst>
              <a:ext uri="{FF2B5EF4-FFF2-40B4-BE49-F238E27FC236}">
                <a16:creationId xmlns:a16="http://schemas.microsoft.com/office/drawing/2014/main" id="{E64831A2-F8DE-8A42-978B-5B368089B49C}"/>
              </a:ext>
            </a:extLst>
          </p:cNvPr>
          <p:cNvSpPr/>
          <p:nvPr/>
        </p:nvSpPr>
        <p:spPr>
          <a:xfrm>
            <a:off x="2835761" y="4213450"/>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3" name="Rettangolo con angoli arrotondati 52">
            <a:extLst>
              <a:ext uri="{FF2B5EF4-FFF2-40B4-BE49-F238E27FC236}">
                <a16:creationId xmlns:a16="http://schemas.microsoft.com/office/drawing/2014/main" id="{7D1F26F7-7FEE-544D-886C-8D57004F8DDE}"/>
              </a:ext>
            </a:extLst>
          </p:cNvPr>
          <p:cNvSpPr/>
          <p:nvPr/>
        </p:nvSpPr>
        <p:spPr>
          <a:xfrm>
            <a:off x="2845159" y="5474532"/>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4" name="Rettangolo con angoli arrotondati 53">
            <a:extLst>
              <a:ext uri="{FF2B5EF4-FFF2-40B4-BE49-F238E27FC236}">
                <a16:creationId xmlns:a16="http://schemas.microsoft.com/office/drawing/2014/main" id="{35131CC8-F8CC-454F-A0EF-1C268CE14102}"/>
              </a:ext>
            </a:extLst>
          </p:cNvPr>
          <p:cNvSpPr/>
          <p:nvPr/>
        </p:nvSpPr>
        <p:spPr>
          <a:xfrm>
            <a:off x="4298196" y="4218146"/>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5" name="Rettangolo con angoli arrotondati 54">
            <a:extLst>
              <a:ext uri="{FF2B5EF4-FFF2-40B4-BE49-F238E27FC236}">
                <a16:creationId xmlns:a16="http://schemas.microsoft.com/office/drawing/2014/main" id="{B198F7FC-1FD7-454F-95E6-5DD8E7E0F56C}"/>
              </a:ext>
            </a:extLst>
          </p:cNvPr>
          <p:cNvSpPr/>
          <p:nvPr/>
        </p:nvSpPr>
        <p:spPr>
          <a:xfrm>
            <a:off x="4275974" y="5485313"/>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 name="Rettangolo con angoli arrotondati 55">
            <a:extLst>
              <a:ext uri="{FF2B5EF4-FFF2-40B4-BE49-F238E27FC236}">
                <a16:creationId xmlns:a16="http://schemas.microsoft.com/office/drawing/2014/main" id="{D023A446-E29C-A34D-B380-605DAF270A5E}"/>
              </a:ext>
            </a:extLst>
          </p:cNvPr>
          <p:cNvSpPr/>
          <p:nvPr/>
        </p:nvSpPr>
        <p:spPr>
          <a:xfrm>
            <a:off x="5725900" y="4208953"/>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7" name="Rettangolo con angoli arrotondati 56">
            <a:extLst>
              <a:ext uri="{FF2B5EF4-FFF2-40B4-BE49-F238E27FC236}">
                <a16:creationId xmlns:a16="http://schemas.microsoft.com/office/drawing/2014/main" id="{858D09B6-4073-5645-888F-35E76A38A84F}"/>
              </a:ext>
            </a:extLst>
          </p:cNvPr>
          <p:cNvSpPr/>
          <p:nvPr/>
        </p:nvSpPr>
        <p:spPr>
          <a:xfrm>
            <a:off x="7176651" y="4208953"/>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8" name="Rettangolo con angoli arrotondati 57">
            <a:extLst>
              <a:ext uri="{FF2B5EF4-FFF2-40B4-BE49-F238E27FC236}">
                <a16:creationId xmlns:a16="http://schemas.microsoft.com/office/drawing/2014/main" id="{865562CB-4A1A-3040-8181-138977E7CF2B}"/>
              </a:ext>
            </a:extLst>
          </p:cNvPr>
          <p:cNvSpPr/>
          <p:nvPr/>
        </p:nvSpPr>
        <p:spPr>
          <a:xfrm>
            <a:off x="5733849" y="5499283"/>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0" name="Rettangolo con angoli arrotondati 59">
            <a:extLst>
              <a:ext uri="{FF2B5EF4-FFF2-40B4-BE49-F238E27FC236}">
                <a16:creationId xmlns:a16="http://schemas.microsoft.com/office/drawing/2014/main" id="{1A06DF02-2FFD-9747-BD62-50BA9E3C1538}"/>
              </a:ext>
            </a:extLst>
          </p:cNvPr>
          <p:cNvSpPr/>
          <p:nvPr/>
        </p:nvSpPr>
        <p:spPr>
          <a:xfrm>
            <a:off x="7167268" y="5499283"/>
            <a:ext cx="1152000" cy="1008000"/>
          </a:xfrm>
          <a:prstGeom prst="round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634510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35AC851-834B-8E45-B3F6-CA248A91D6CC}"/>
              </a:ext>
            </a:extLst>
          </p:cNvPr>
          <p:cNvSpPr txBox="1"/>
          <p:nvPr/>
        </p:nvSpPr>
        <p:spPr>
          <a:xfrm>
            <a:off x="76180" y="380347"/>
            <a:ext cx="896399" cy="707886"/>
          </a:xfrm>
          <a:prstGeom prst="rect">
            <a:avLst/>
          </a:prstGeom>
          <a:noFill/>
        </p:spPr>
        <p:txBody>
          <a:bodyPr wrap="none" rtlCol="0">
            <a:spAutoFit/>
          </a:bodyPr>
          <a:lstStyle/>
          <a:p>
            <a:r>
              <a:rPr lang="it-IT" sz="2000" dirty="0">
                <a:solidFill>
                  <a:srgbClr val="554B81"/>
                </a:solidFill>
                <a:latin typeface="Helvetica" pitchFamily="2" charset="0"/>
              </a:rPr>
              <a:t>V sec.</a:t>
            </a:r>
          </a:p>
          <a:p>
            <a:r>
              <a:rPr lang="it-IT" sz="2000" dirty="0">
                <a:solidFill>
                  <a:srgbClr val="554B81"/>
                </a:solidFill>
                <a:latin typeface="Helvetica" pitchFamily="2" charset="0"/>
              </a:rPr>
              <a:t>a.C.</a:t>
            </a:r>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5517857" cy="707886"/>
          </a:xfrm>
          <a:prstGeom prst="rect">
            <a:avLst/>
          </a:prstGeom>
          <a:noFill/>
        </p:spPr>
        <p:txBody>
          <a:bodyPr wrap="none" rtlCol="0">
            <a:spAutoFit/>
          </a:bodyPr>
          <a:lstStyle/>
          <a:p>
            <a:r>
              <a:rPr lang="it-IT" sz="4000" dirty="0">
                <a:solidFill>
                  <a:srgbClr val="554B81"/>
                </a:solidFill>
                <a:latin typeface="Helvetica" pitchFamily="2" charset="0"/>
              </a:rPr>
              <a:t>Democrito e gli atomisti</a:t>
            </a:r>
          </a:p>
        </p:txBody>
      </p:sp>
      <mc:AlternateContent xmlns:mc="http://schemas.openxmlformats.org/markup-compatibility/2006">
        <mc:Choice xmlns:a14="http://schemas.microsoft.com/office/drawing/2010/main" Requires="a14">
          <p:sp>
            <p:nvSpPr>
              <p:cNvPr id="4" name="Rettangolo 3">
                <a:extLst>
                  <a:ext uri="{FF2B5EF4-FFF2-40B4-BE49-F238E27FC236}">
                    <a16:creationId xmlns:a16="http://schemas.microsoft.com/office/drawing/2014/main" id="{0C6FBB0B-A53F-554A-B0E5-ACD06AF040AD}"/>
                  </a:ext>
                </a:extLst>
              </p:cNvPr>
              <p:cNvSpPr/>
              <p:nvPr/>
            </p:nvSpPr>
            <p:spPr>
              <a:xfrm>
                <a:off x="1510772" y="1575866"/>
                <a:ext cx="3391954" cy="523220"/>
              </a:xfrm>
              <a:prstGeom prst="rect">
                <a:avLst/>
              </a:prstGeom>
            </p:spPr>
            <p:txBody>
              <a:bodyPr wrap="none">
                <a:spAutoFit/>
              </a:bodyPr>
              <a:lstStyle/>
              <a:p>
                <a:pPr>
                  <a:spcAft>
                    <a:spcPts val="0"/>
                  </a:spcAft>
                </a:pPr>
                <a14:m>
                  <m:oMath xmlns:m="http://schemas.openxmlformats.org/officeDocument/2006/math">
                    <m:acc>
                      <m:accPr>
                        <m:chr m:val="́"/>
                        <m:ctrlPr>
                          <a:rPr lang="it-IT" sz="2800" i="1" smtClean="0">
                            <a:latin typeface="Cambria Math" panose="02040503050406030204" pitchFamily="18" charset="0"/>
                            <a:ea typeface="Cambria Math" panose="02040503050406030204" pitchFamily="18" charset="0"/>
                            <a:cs typeface="Times New Roman" panose="02020603050405020304" pitchFamily="18" charset="0"/>
                            <a:sym typeface="Symbol" pitchFamily="2" charset="2"/>
                          </a:rPr>
                        </m:ctrlPr>
                      </m:accPr>
                      <m:e>
                        <m:r>
                          <a:rPr lang="it-IT" sz="2800" i="1" smtClean="0">
                            <a:latin typeface="Cambria Math" panose="02040503050406030204" pitchFamily="18" charset="0"/>
                            <a:ea typeface="Cambria Math" panose="02040503050406030204" pitchFamily="18" charset="0"/>
                            <a:cs typeface="Times New Roman" panose="02020603050405020304" pitchFamily="18" charset="0"/>
                            <a:sym typeface="Symbol" pitchFamily="2" charset="2"/>
                          </a:rPr>
                          <m:t>𝛼</m:t>
                        </m:r>
                      </m:e>
                    </m:acc>
                    <m:r>
                      <a:rPr lang="it-IT" sz="2800" i="1" smtClean="0">
                        <a:latin typeface="Cambria Math" panose="02040503050406030204" pitchFamily="18" charset="0"/>
                        <a:ea typeface="Cambria Math" panose="02040503050406030204" pitchFamily="18" charset="0"/>
                        <a:cs typeface="Times New Roman" panose="02020603050405020304" pitchFamily="18" charset="0"/>
                        <a:sym typeface="Symbol" pitchFamily="2" charset="2"/>
                      </a:rPr>
                      <m:t>𝜏𝜊𝜇𝜊𝜍</m:t>
                    </m:r>
                  </m:oMath>
                </a14:m>
                <a:r>
                  <a:rPr lang="it-IT" sz="2800" dirty="0">
                    <a:latin typeface="Helvetica" pitchFamily="2" charset="0"/>
                    <a:ea typeface="Calibri" panose="020F0502020204030204" pitchFamily="34" charset="0"/>
                    <a:cs typeface="Times New Roman" panose="02020603050405020304" pitchFamily="18" charset="0"/>
                    <a:sym typeface="Symbol" pitchFamily="2" charset="2"/>
                  </a:rPr>
                  <a:t>= indivisibile</a:t>
                </a:r>
                <a:endParaRPr lang="it-IT" sz="1400" dirty="0">
                  <a:effectLst/>
                  <a:latin typeface="Helvetica" pitchFamily="2" charset="0"/>
                  <a:ea typeface="Calibri" panose="020F0502020204030204" pitchFamily="34" charset="0"/>
                  <a:cs typeface="Times New Roman" panose="02020603050405020304" pitchFamily="18" charset="0"/>
                </a:endParaRPr>
              </a:p>
            </p:txBody>
          </p:sp>
        </mc:Choice>
        <mc:Fallback>
          <p:sp>
            <p:nvSpPr>
              <p:cNvPr id="4" name="Rettangolo 3">
                <a:extLst>
                  <a:ext uri="{FF2B5EF4-FFF2-40B4-BE49-F238E27FC236}">
                    <a16:creationId xmlns:a16="http://schemas.microsoft.com/office/drawing/2014/main" id="{0C6FBB0B-A53F-554A-B0E5-ACD06AF040AD}"/>
                  </a:ext>
                </a:extLst>
              </p:cNvPr>
              <p:cNvSpPr>
                <a:spLocks noRot="1" noChangeAspect="1" noMove="1" noResize="1" noEditPoints="1" noAdjustHandles="1" noChangeArrowheads="1" noChangeShapeType="1" noTextEdit="1"/>
              </p:cNvSpPr>
              <p:nvPr/>
            </p:nvSpPr>
            <p:spPr>
              <a:xfrm>
                <a:off x="1510772" y="1575866"/>
                <a:ext cx="3391954" cy="523220"/>
              </a:xfrm>
              <a:prstGeom prst="rect">
                <a:avLst/>
              </a:prstGeom>
              <a:blipFill>
                <a:blip r:embed="rId2"/>
                <a:stretch>
                  <a:fillRect t="-11905" b="-33333"/>
                </a:stretch>
              </a:blipFill>
            </p:spPr>
            <p:txBody>
              <a:bodyPr/>
              <a:lstStyle/>
              <a:p>
                <a:r>
                  <a:rPr lang="en-GB">
                    <a:noFill/>
                  </a:rPr>
                  <a:t> </a:t>
                </a:r>
              </a:p>
            </p:txBody>
          </p:sp>
        </mc:Fallback>
      </mc:AlternateContent>
      <p:pic>
        <p:nvPicPr>
          <p:cNvPr id="3" name="Immagine 2" descr="Immagine che contiene persona, uomo, fotografia, vecchio&#10;&#10;Descrizione generata automaticamente">
            <a:extLst>
              <a:ext uri="{FF2B5EF4-FFF2-40B4-BE49-F238E27FC236}">
                <a16:creationId xmlns:a16="http://schemas.microsoft.com/office/drawing/2014/main" id="{93745310-8F16-624D-B96A-7F4CAB5DA336}"/>
              </a:ext>
            </a:extLst>
          </p:cNvPr>
          <p:cNvPicPr>
            <a:picLocks noChangeAspect="1"/>
          </p:cNvPicPr>
          <p:nvPr/>
        </p:nvPicPr>
        <p:blipFill>
          <a:blip r:embed="rId3"/>
          <a:stretch>
            <a:fillRect/>
          </a:stretch>
        </p:blipFill>
        <p:spPr>
          <a:xfrm>
            <a:off x="6921190" y="1132957"/>
            <a:ext cx="4455964" cy="5647934"/>
          </a:xfrm>
          <a:prstGeom prst="rect">
            <a:avLst/>
          </a:prstGeom>
        </p:spPr>
      </p:pic>
    </p:spTree>
    <p:extLst>
      <p:ext uri="{BB962C8B-B14F-4D97-AF65-F5344CB8AC3E}">
        <p14:creationId xmlns:p14="http://schemas.microsoft.com/office/powerpoint/2010/main" val="259749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giù 5">
            <a:extLst>
              <a:ext uri="{FF2B5EF4-FFF2-40B4-BE49-F238E27FC236}">
                <a16:creationId xmlns:a16="http://schemas.microsoft.com/office/drawing/2014/main" id="{7E8FDE7A-19C8-5E42-8F7A-35F56250760C}"/>
              </a:ext>
            </a:extLst>
          </p:cNvPr>
          <p:cNvSpPr/>
          <p:nvPr/>
        </p:nvSpPr>
        <p:spPr>
          <a:xfrm>
            <a:off x="1071151" y="1668161"/>
            <a:ext cx="308919" cy="4636873"/>
          </a:xfrm>
          <a:prstGeom prst="downArrow">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31A699F-EC54-3745-BAB0-50AC2AD78A14}"/>
              </a:ext>
            </a:extLst>
          </p:cNvPr>
          <p:cNvSpPr/>
          <p:nvPr/>
        </p:nvSpPr>
        <p:spPr>
          <a:xfrm>
            <a:off x="1144610" y="380347"/>
            <a:ext cx="162000" cy="535202"/>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3844B18-B76C-CB43-AFC3-D6D5ADD8FD18}"/>
              </a:ext>
            </a:extLst>
          </p:cNvPr>
          <p:cNvSpPr/>
          <p:nvPr/>
        </p:nvSpPr>
        <p:spPr>
          <a:xfrm>
            <a:off x="1144610" y="1337999"/>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D7F7676-11B1-BB4B-A97F-2BF84C064E54}"/>
              </a:ext>
            </a:extLst>
          </p:cNvPr>
          <p:cNvSpPr/>
          <p:nvPr/>
        </p:nvSpPr>
        <p:spPr>
          <a:xfrm>
            <a:off x="1144610" y="1014024"/>
            <a:ext cx="162000" cy="237867"/>
          </a:xfrm>
          <a:prstGeom prst="rect">
            <a:avLst/>
          </a:prstGeom>
          <a:solidFill>
            <a:srgbClr val="554B81"/>
          </a:solidFill>
          <a:ln>
            <a:solidFill>
              <a:srgbClr val="55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C8B9E3-3913-D749-A4C1-2BFD0992BF92}"/>
              </a:ext>
            </a:extLst>
          </p:cNvPr>
          <p:cNvSpPr txBox="1"/>
          <p:nvPr/>
        </p:nvSpPr>
        <p:spPr>
          <a:xfrm>
            <a:off x="1404010" y="380347"/>
            <a:ext cx="5483168" cy="707886"/>
          </a:xfrm>
          <a:prstGeom prst="rect">
            <a:avLst/>
          </a:prstGeom>
          <a:noFill/>
        </p:spPr>
        <p:txBody>
          <a:bodyPr wrap="none" rtlCol="0">
            <a:spAutoFit/>
          </a:bodyPr>
          <a:lstStyle/>
          <a:p>
            <a:r>
              <a:rPr lang="it-IT" sz="4000" dirty="0">
                <a:solidFill>
                  <a:srgbClr val="554B81"/>
                </a:solidFill>
                <a:latin typeface="Helvetica" pitchFamily="2" charset="0"/>
              </a:rPr>
              <a:t>Scoperta dell’elettrone</a:t>
            </a:r>
          </a:p>
        </p:txBody>
      </p:sp>
      <p:sp>
        <p:nvSpPr>
          <p:cNvPr id="12" name="CasellaDiTesto 11">
            <a:extLst>
              <a:ext uri="{FF2B5EF4-FFF2-40B4-BE49-F238E27FC236}">
                <a16:creationId xmlns:a16="http://schemas.microsoft.com/office/drawing/2014/main" id="{B919F2DC-B343-C84D-9F68-6469A602248A}"/>
              </a:ext>
            </a:extLst>
          </p:cNvPr>
          <p:cNvSpPr txBox="1"/>
          <p:nvPr/>
        </p:nvSpPr>
        <p:spPr>
          <a:xfrm>
            <a:off x="100051" y="1668161"/>
            <a:ext cx="1138453" cy="707886"/>
          </a:xfrm>
          <a:prstGeom prst="rect">
            <a:avLst/>
          </a:prstGeom>
          <a:noFill/>
        </p:spPr>
        <p:txBody>
          <a:bodyPr wrap="none" rtlCol="0">
            <a:spAutoFit/>
          </a:bodyPr>
          <a:lstStyle/>
          <a:p>
            <a:r>
              <a:rPr lang="it-IT" sz="2000" dirty="0">
                <a:solidFill>
                  <a:srgbClr val="554B81"/>
                </a:solidFill>
                <a:latin typeface="Helvetica" pitchFamily="2" charset="0"/>
              </a:rPr>
              <a:t>XIX sec.</a:t>
            </a:r>
          </a:p>
          <a:p>
            <a:r>
              <a:rPr lang="it-IT" sz="2000" dirty="0">
                <a:solidFill>
                  <a:srgbClr val="554B81"/>
                </a:solidFill>
                <a:latin typeface="Helvetica" pitchFamily="2" charset="0"/>
              </a:rPr>
              <a:t>d.C.</a:t>
            </a:r>
          </a:p>
        </p:txBody>
      </p:sp>
      <p:pic>
        <p:nvPicPr>
          <p:cNvPr id="13" name="Immagine 12" descr="Immagine che contiene interni, luce, verde, illuminato&#10;&#10;Descrizione generata automaticamente">
            <a:extLst>
              <a:ext uri="{FF2B5EF4-FFF2-40B4-BE49-F238E27FC236}">
                <a16:creationId xmlns:a16="http://schemas.microsoft.com/office/drawing/2014/main" id="{1DD79DEE-A745-5F45-B4FB-1F64354D45E1}"/>
              </a:ext>
            </a:extLst>
          </p:cNvPr>
          <p:cNvPicPr>
            <a:picLocks noChangeAspect="1"/>
          </p:cNvPicPr>
          <p:nvPr/>
        </p:nvPicPr>
        <p:blipFill>
          <a:blip r:embed="rId2"/>
          <a:stretch>
            <a:fillRect/>
          </a:stretch>
        </p:blipFill>
        <p:spPr>
          <a:xfrm>
            <a:off x="7052408" y="1268699"/>
            <a:ext cx="4572000" cy="3429000"/>
          </a:xfrm>
          <a:prstGeom prst="rect">
            <a:avLst/>
          </a:prstGeom>
        </p:spPr>
      </p:pic>
      <p:pic>
        <p:nvPicPr>
          <p:cNvPr id="14" name="Immagine 13" descr="Immagine che contiene gatto&#10;&#10;Descrizione generata automaticamente">
            <a:extLst>
              <a:ext uri="{FF2B5EF4-FFF2-40B4-BE49-F238E27FC236}">
                <a16:creationId xmlns:a16="http://schemas.microsoft.com/office/drawing/2014/main" id="{4A78E64E-C49C-0A49-B1D7-019F1044CAE4}"/>
              </a:ext>
            </a:extLst>
          </p:cNvPr>
          <p:cNvPicPr>
            <a:picLocks noChangeAspect="1"/>
          </p:cNvPicPr>
          <p:nvPr/>
        </p:nvPicPr>
        <p:blipFill>
          <a:blip r:embed="rId3"/>
          <a:stretch>
            <a:fillRect/>
          </a:stretch>
        </p:blipFill>
        <p:spPr>
          <a:xfrm>
            <a:off x="7229256" y="5089275"/>
            <a:ext cx="1013310" cy="1013310"/>
          </a:xfrm>
          <a:prstGeom prst="rect">
            <a:avLst/>
          </a:prstGeom>
        </p:spPr>
      </p:pic>
      <p:sp>
        <p:nvSpPr>
          <p:cNvPr id="2" name="CasellaDiTesto 1">
            <a:extLst>
              <a:ext uri="{FF2B5EF4-FFF2-40B4-BE49-F238E27FC236}">
                <a16:creationId xmlns:a16="http://schemas.microsoft.com/office/drawing/2014/main" id="{278248A1-9E91-374C-AC2D-529FA33C6AAF}"/>
              </a:ext>
            </a:extLst>
          </p:cNvPr>
          <p:cNvSpPr txBox="1"/>
          <p:nvPr/>
        </p:nvSpPr>
        <p:spPr>
          <a:xfrm>
            <a:off x="1386196" y="1220949"/>
            <a:ext cx="5562968" cy="1569660"/>
          </a:xfrm>
          <a:prstGeom prst="rect">
            <a:avLst/>
          </a:prstGeom>
          <a:noFill/>
        </p:spPr>
        <p:txBody>
          <a:bodyPr wrap="square" rtlCol="0">
            <a:spAutoFit/>
          </a:bodyPr>
          <a:lstStyle/>
          <a:p>
            <a:r>
              <a:rPr lang="it-IT" sz="2400" dirty="0">
                <a:solidFill>
                  <a:srgbClr val="554B81"/>
                </a:solidFill>
                <a:latin typeface="Helvetica" pitchFamily="2" charset="0"/>
              </a:rPr>
              <a:t>1860: William </a:t>
            </a:r>
            <a:r>
              <a:rPr lang="it-IT" sz="2400" dirty="0" err="1">
                <a:solidFill>
                  <a:srgbClr val="554B81"/>
                </a:solidFill>
                <a:latin typeface="Helvetica" pitchFamily="2" charset="0"/>
              </a:rPr>
              <a:t>Crookes</a:t>
            </a:r>
            <a:r>
              <a:rPr lang="it-IT" sz="2400" dirty="0">
                <a:solidFill>
                  <a:srgbClr val="554B81"/>
                </a:solidFill>
                <a:latin typeface="Helvetica" pitchFamily="2" charset="0"/>
              </a:rPr>
              <a:t> </a:t>
            </a:r>
          </a:p>
          <a:p>
            <a:r>
              <a:rPr lang="it-IT" sz="2400" dirty="0">
                <a:latin typeface="Helvetica" pitchFamily="2" charset="0"/>
              </a:rPr>
              <a:t>- emissione luminosa dal catodo all’anodo di un tubo</a:t>
            </a:r>
          </a:p>
          <a:p>
            <a:r>
              <a:rPr lang="it-IT" sz="2400" dirty="0">
                <a:latin typeface="Helvetica" pitchFamily="2" charset="0"/>
              </a:rPr>
              <a:t>- ha carica negativa</a:t>
            </a:r>
          </a:p>
        </p:txBody>
      </p:sp>
      <p:sp>
        <p:nvSpPr>
          <p:cNvPr id="15" name="CasellaDiTesto 14">
            <a:extLst>
              <a:ext uri="{FF2B5EF4-FFF2-40B4-BE49-F238E27FC236}">
                <a16:creationId xmlns:a16="http://schemas.microsoft.com/office/drawing/2014/main" id="{A524966B-770E-2748-8BD3-793EC1332D35}"/>
              </a:ext>
            </a:extLst>
          </p:cNvPr>
          <p:cNvSpPr txBox="1"/>
          <p:nvPr/>
        </p:nvSpPr>
        <p:spPr>
          <a:xfrm>
            <a:off x="1362256" y="2791380"/>
            <a:ext cx="5586908" cy="830997"/>
          </a:xfrm>
          <a:prstGeom prst="rect">
            <a:avLst/>
          </a:prstGeom>
          <a:noFill/>
        </p:spPr>
        <p:txBody>
          <a:bodyPr wrap="square" rtlCol="0">
            <a:spAutoFit/>
          </a:bodyPr>
          <a:lstStyle/>
          <a:p>
            <a:r>
              <a:rPr lang="it-IT" sz="2400" dirty="0">
                <a:solidFill>
                  <a:srgbClr val="554B81"/>
                </a:solidFill>
                <a:latin typeface="Helvetica" pitchFamily="2" charset="0"/>
              </a:rPr>
              <a:t>1876: </a:t>
            </a:r>
            <a:r>
              <a:rPr lang="it-IT" sz="2400" dirty="0" err="1">
                <a:solidFill>
                  <a:srgbClr val="554B81"/>
                </a:solidFill>
                <a:latin typeface="Helvetica" pitchFamily="2" charset="0"/>
              </a:rPr>
              <a:t>Eugen</a:t>
            </a:r>
            <a:r>
              <a:rPr lang="it-IT" sz="2400" dirty="0">
                <a:solidFill>
                  <a:srgbClr val="554B81"/>
                </a:solidFill>
                <a:latin typeface="Helvetica" pitchFamily="2" charset="0"/>
              </a:rPr>
              <a:t> </a:t>
            </a:r>
            <a:r>
              <a:rPr lang="it-IT" sz="2400" dirty="0" err="1">
                <a:solidFill>
                  <a:srgbClr val="554B81"/>
                </a:solidFill>
                <a:latin typeface="Helvetica" pitchFamily="2" charset="0"/>
              </a:rPr>
              <a:t>Goldstein</a:t>
            </a:r>
            <a:endParaRPr lang="it-IT" sz="2400" dirty="0">
              <a:solidFill>
                <a:srgbClr val="554B81"/>
              </a:solidFill>
              <a:latin typeface="Helvetica" pitchFamily="2" charset="0"/>
            </a:endParaRPr>
          </a:p>
          <a:p>
            <a:r>
              <a:rPr lang="it-IT" sz="2400" dirty="0">
                <a:latin typeface="Helvetica" pitchFamily="2" charset="0"/>
              </a:rPr>
              <a:t>«raggi catodici»</a:t>
            </a:r>
          </a:p>
        </p:txBody>
      </p:sp>
      <p:sp>
        <p:nvSpPr>
          <p:cNvPr id="16" name="CasellaDiTesto 15">
            <a:extLst>
              <a:ext uri="{FF2B5EF4-FFF2-40B4-BE49-F238E27FC236}">
                <a16:creationId xmlns:a16="http://schemas.microsoft.com/office/drawing/2014/main" id="{B47416CC-17F3-E04C-97C2-D12794E05C5E}"/>
              </a:ext>
            </a:extLst>
          </p:cNvPr>
          <p:cNvSpPr txBox="1"/>
          <p:nvPr/>
        </p:nvSpPr>
        <p:spPr>
          <a:xfrm>
            <a:off x="1343729" y="3649846"/>
            <a:ext cx="5586908" cy="1200329"/>
          </a:xfrm>
          <a:prstGeom prst="rect">
            <a:avLst/>
          </a:prstGeom>
          <a:noFill/>
        </p:spPr>
        <p:txBody>
          <a:bodyPr wrap="square" rtlCol="0">
            <a:spAutoFit/>
          </a:bodyPr>
          <a:lstStyle/>
          <a:p>
            <a:r>
              <a:rPr lang="it-IT" sz="2400" dirty="0">
                <a:solidFill>
                  <a:srgbClr val="554B81"/>
                </a:solidFill>
                <a:latin typeface="Helvetica" pitchFamily="2" charset="0"/>
              </a:rPr>
              <a:t>1896: J.J. Thomson</a:t>
            </a:r>
          </a:p>
          <a:p>
            <a:r>
              <a:rPr lang="it-IT" sz="2400" dirty="0">
                <a:latin typeface="Helvetica" pitchFamily="2" charset="0"/>
              </a:rPr>
              <a:t>non sono raggi, non sono atomi, ma singole particelle: gli elettroni </a:t>
            </a:r>
          </a:p>
        </p:txBody>
      </p:sp>
      <p:sp>
        <p:nvSpPr>
          <p:cNvPr id="17" name="CasellaDiTesto 16">
            <a:extLst>
              <a:ext uri="{FF2B5EF4-FFF2-40B4-BE49-F238E27FC236}">
                <a16:creationId xmlns:a16="http://schemas.microsoft.com/office/drawing/2014/main" id="{057B8138-5BEB-F848-BCE9-24482120BD04}"/>
              </a:ext>
            </a:extLst>
          </p:cNvPr>
          <p:cNvSpPr txBox="1"/>
          <p:nvPr/>
        </p:nvSpPr>
        <p:spPr>
          <a:xfrm>
            <a:off x="1343729" y="4881888"/>
            <a:ext cx="5586908" cy="830997"/>
          </a:xfrm>
          <a:prstGeom prst="rect">
            <a:avLst/>
          </a:prstGeom>
          <a:noFill/>
        </p:spPr>
        <p:txBody>
          <a:bodyPr wrap="square" rtlCol="0">
            <a:spAutoFit/>
          </a:bodyPr>
          <a:lstStyle/>
          <a:p>
            <a:r>
              <a:rPr lang="it-IT" sz="2400" dirty="0">
                <a:solidFill>
                  <a:srgbClr val="554B81"/>
                </a:solidFill>
                <a:latin typeface="Helvetica" pitchFamily="2" charset="0"/>
              </a:rPr>
              <a:t>1902: J.J. Thomson</a:t>
            </a:r>
          </a:p>
          <a:p>
            <a:r>
              <a:rPr lang="it-IT" sz="2400" dirty="0">
                <a:latin typeface="Helvetica" pitchFamily="2" charset="0"/>
              </a:rPr>
              <a:t>modello atomico a panettone </a:t>
            </a:r>
          </a:p>
        </p:txBody>
      </p:sp>
      <p:graphicFrame>
        <p:nvGraphicFramePr>
          <p:cNvPr id="3" name="Tabella 2">
            <a:extLst>
              <a:ext uri="{FF2B5EF4-FFF2-40B4-BE49-F238E27FC236}">
                <a16:creationId xmlns:a16="http://schemas.microsoft.com/office/drawing/2014/main" id="{E234774C-345B-B240-B3F2-522D8CB97C71}"/>
              </a:ext>
            </a:extLst>
          </p:cNvPr>
          <p:cNvGraphicFramePr>
            <a:graphicFrameLocks noGrp="1"/>
          </p:cNvGraphicFramePr>
          <p:nvPr>
            <p:extLst>
              <p:ext uri="{D42A27DB-BD31-4B8C-83A1-F6EECF244321}">
                <p14:modId xmlns:p14="http://schemas.microsoft.com/office/powerpoint/2010/main" val="2180790251"/>
              </p:ext>
            </p:extLst>
          </p:nvPr>
        </p:nvGraphicFramePr>
        <p:xfrm>
          <a:off x="8179162" y="4881888"/>
          <a:ext cx="3445246" cy="1200330"/>
        </p:xfrm>
        <a:graphic>
          <a:graphicData uri="http://schemas.openxmlformats.org/drawingml/2006/table">
            <a:tbl>
              <a:tblPr firstRow="1" bandRow="1">
                <a:tableStyleId>{2D5ABB26-0587-4C30-8999-92F81FD0307C}</a:tableStyleId>
              </a:tblPr>
              <a:tblGrid>
                <a:gridCol w="1722623">
                  <a:extLst>
                    <a:ext uri="{9D8B030D-6E8A-4147-A177-3AD203B41FA5}">
                      <a16:colId xmlns:a16="http://schemas.microsoft.com/office/drawing/2014/main" val="76366260"/>
                    </a:ext>
                  </a:extLst>
                </a:gridCol>
                <a:gridCol w="1722623">
                  <a:extLst>
                    <a:ext uri="{9D8B030D-6E8A-4147-A177-3AD203B41FA5}">
                      <a16:colId xmlns:a16="http://schemas.microsoft.com/office/drawing/2014/main" val="976435762"/>
                    </a:ext>
                  </a:extLst>
                </a:gridCol>
              </a:tblGrid>
              <a:tr h="400110">
                <a:tc gridSpan="2">
                  <a:txBody>
                    <a:bodyPr/>
                    <a:lstStyle/>
                    <a:p>
                      <a:pPr algn="ctr"/>
                      <a:r>
                        <a:rPr lang="it-IT" dirty="0">
                          <a:solidFill>
                            <a:schemeClr val="bg1"/>
                          </a:solidFill>
                          <a:latin typeface="Helvetica" pitchFamily="2" charset="0"/>
                        </a:rPr>
                        <a:t>elettrone (e</a:t>
                      </a:r>
                      <a:r>
                        <a:rPr lang="it-IT" baseline="30000" dirty="0">
                          <a:solidFill>
                            <a:schemeClr val="bg1"/>
                          </a:solidFill>
                          <a:latin typeface="Helvetica" pitchFamily="2" charset="0"/>
                        </a:rPr>
                        <a:t>-</a:t>
                      </a:r>
                      <a:r>
                        <a:rPr lang="it-IT" dirty="0">
                          <a:solidFill>
                            <a:schemeClr val="bg1"/>
                          </a:solidFill>
                          <a:latin typeface="Helvetica" pitchFamily="2" charset="0"/>
                        </a:rPr>
                        <a:t>)</a:t>
                      </a:r>
                    </a:p>
                  </a:txBody>
                  <a:tcPr>
                    <a:solidFill>
                      <a:srgbClr val="554B81"/>
                    </a:solidFill>
                  </a:tcPr>
                </a:tc>
                <a:tc hMerge="1">
                  <a:txBody>
                    <a:bodyPr/>
                    <a:lstStyle/>
                    <a:p>
                      <a:endParaRPr lang="it-IT" dirty="0"/>
                    </a:p>
                  </a:txBody>
                  <a:tcPr/>
                </a:tc>
                <a:extLst>
                  <a:ext uri="{0D108BD9-81ED-4DB2-BD59-A6C34878D82A}">
                    <a16:rowId xmlns:a16="http://schemas.microsoft.com/office/drawing/2014/main" val="1498940331"/>
                  </a:ext>
                </a:extLst>
              </a:tr>
              <a:tr h="400110">
                <a:tc>
                  <a:txBody>
                    <a:bodyPr/>
                    <a:lstStyle/>
                    <a:p>
                      <a:pPr algn="ctr"/>
                      <a:r>
                        <a:rPr lang="it-IT" dirty="0">
                          <a:latin typeface="Helvetica" pitchFamily="2" charset="0"/>
                        </a:rPr>
                        <a:t>carica</a:t>
                      </a:r>
                    </a:p>
                  </a:txBody>
                  <a:tcPr/>
                </a:tc>
                <a:tc>
                  <a:txBody>
                    <a:bodyPr/>
                    <a:lstStyle/>
                    <a:p>
                      <a:pPr algn="ctr"/>
                      <a:r>
                        <a:rPr lang="it-IT" dirty="0">
                          <a:latin typeface="Helvetica" pitchFamily="2" charset="0"/>
                        </a:rPr>
                        <a:t>massa</a:t>
                      </a:r>
                    </a:p>
                  </a:txBody>
                  <a:tcPr/>
                </a:tc>
                <a:extLst>
                  <a:ext uri="{0D108BD9-81ED-4DB2-BD59-A6C34878D82A}">
                    <a16:rowId xmlns:a16="http://schemas.microsoft.com/office/drawing/2014/main" val="3919942597"/>
                  </a:ext>
                </a:extLst>
              </a:tr>
              <a:tr h="400110">
                <a:tc>
                  <a:txBody>
                    <a:bodyPr/>
                    <a:lstStyle/>
                    <a:p>
                      <a:pPr algn="ctr"/>
                      <a:r>
                        <a:rPr lang="it-IT" sz="1600" b="0" i="0" u="none" kern="1200" dirty="0">
                          <a:solidFill>
                            <a:schemeClr val="tx1"/>
                          </a:solidFill>
                          <a:effectLst/>
                          <a:latin typeface="Helvetica" pitchFamily="2" charset="0"/>
                          <a:ea typeface="+mn-ea"/>
                          <a:cs typeface="+mn-cs"/>
                        </a:rPr>
                        <a:t>−1,6 × 10</a:t>
                      </a:r>
                      <a:r>
                        <a:rPr lang="it-IT" sz="1600" b="0" i="0" u="none" kern="1200" baseline="30000" dirty="0">
                          <a:solidFill>
                            <a:schemeClr val="tx1"/>
                          </a:solidFill>
                          <a:effectLst/>
                          <a:latin typeface="Helvetica" pitchFamily="2" charset="0"/>
                          <a:ea typeface="+mn-ea"/>
                          <a:cs typeface="+mn-cs"/>
                        </a:rPr>
                        <a:t>−19 </a:t>
                      </a:r>
                      <a:r>
                        <a:rPr lang="it-IT" sz="1600" b="0" i="0" u="none" kern="1200" baseline="0" dirty="0">
                          <a:solidFill>
                            <a:schemeClr val="tx1"/>
                          </a:solidFill>
                          <a:effectLst/>
                          <a:latin typeface="Helvetica" pitchFamily="2" charset="0"/>
                          <a:ea typeface="+mn-ea"/>
                          <a:cs typeface="+mn-cs"/>
                        </a:rPr>
                        <a:t>C</a:t>
                      </a:r>
                      <a:endParaRPr lang="it-IT" sz="1600" b="0" i="0" u="none" strike="noStrike" kern="1200" dirty="0">
                        <a:solidFill>
                          <a:schemeClr val="tx1"/>
                        </a:solidFill>
                        <a:effectLst/>
                        <a:latin typeface="Helvetica" pitchFamily="2" charset="0"/>
                        <a:ea typeface="+mn-ea"/>
                        <a:cs typeface="+mn-cs"/>
                      </a:endParaRPr>
                    </a:p>
                  </a:txBody>
                  <a:tcPr/>
                </a:tc>
                <a:tc>
                  <a:txBody>
                    <a:bodyPr/>
                    <a:lstStyle/>
                    <a:p>
                      <a:pPr algn="ctr"/>
                      <a:r>
                        <a:rPr lang="it-IT" sz="1600" b="0" i="0" kern="1200" dirty="0">
                          <a:solidFill>
                            <a:schemeClr val="tx1"/>
                          </a:solidFill>
                          <a:effectLst/>
                          <a:latin typeface="Helvetica" pitchFamily="2" charset="0"/>
                          <a:ea typeface="+mn-ea"/>
                          <a:cs typeface="+mn-cs"/>
                        </a:rPr>
                        <a:t>9,11 × 10</a:t>
                      </a:r>
                      <a:r>
                        <a:rPr lang="it-IT" sz="1600" b="0" i="0" kern="1200" baseline="30000" dirty="0">
                          <a:solidFill>
                            <a:schemeClr val="tx1"/>
                          </a:solidFill>
                          <a:effectLst/>
                          <a:latin typeface="Helvetica" pitchFamily="2" charset="0"/>
                          <a:ea typeface="+mn-ea"/>
                          <a:cs typeface="+mn-cs"/>
                        </a:rPr>
                        <a:t>−31</a:t>
                      </a:r>
                      <a:r>
                        <a:rPr lang="it-IT" sz="1600" b="0" i="0" kern="1200" dirty="0">
                          <a:solidFill>
                            <a:schemeClr val="tx1"/>
                          </a:solidFill>
                          <a:effectLst/>
                          <a:latin typeface="Helvetica" pitchFamily="2" charset="0"/>
                          <a:ea typeface="+mn-ea"/>
                          <a:cs typeface="+mn-cs"/>
                        </a:rPr>
                        <a:t> kg</a:t>
                      </a:r>
                      <a:endParaRPr lang="it-IT" sz="1600" dirty="0">
                        <a:latin typeface="Helvetica" pitchFamily="2" charset="0"/>
                      </a:endParaRPr>
                    </a:p>
                  </a:txBody>
                  <a:tcPr/>
                </a:tc>
                <a:extLst>
                  <a:ext uri="{0D108BD9-81ED-4DB2-BD59-A6C34878D82A}">
                    <a16:rowId xmlns:a16="http://schemas.microsoft.com/office/drawing/2014/main" val="1666324924"/>
                  </a:ext>
                </a:extLst>
              </a:tr>
            </a:tbl>
          </a:graphicData>
        </a:graphic>
      </p:graphicFrame>
    </p:spTree>
    <p:extLst>
      <p:ext uri="{BB962C8B-B14F-4D97-AF65-F5344CB8AC3E}">
        <p14:creationId xmlns:p14="http://schemas.microsoft.com/office/powerpoint/2010/main" val="231224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TotalTime>
  <Words>2116</Words>
  <Application>Microsoft Macintosh PowerPoint</Application>
  <PresentationFormat>Widescreen</PresentationFormat>
  <Paragraphs>467</Paragraphs>
  <Slides>48</Slides>
  <Notes>25</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48</vt:i4>
      </vt:variant>
    </vt:vector>
  </HeadingPairs>
  <TitlesOfParts>
    <vt:vector size="57" baseType="lpstr">
      <vt:lpstr>Arial</vt:lpstr>
      <vt:lpstr>Avenir Next</vt:lpstr>
      <vt:lpstr>Calibri</vt:lpstr>
      <vt:lpstr>Calibri Light</vt:lpstr>
      <vt:lpstr>Cambria Math</vt:lpstr>
      <vt:lpstr>Helvetica</vt:lpstr>
      <vt:lpstr>Liberation Sans</vt:lpstr>
      <vt:lpstr>Symbol</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chiara.aime@gmail.com</dc:creator>
  <cp:lastModifiedBy>chiara.aime@gmail.com</cp:lastModifiedBy>
  <cp:revision>36</cp:revision>
  <dcterms:created xsi:type="dcterms:W3CDTF">2025-03-18T15:41:20Z</dcterms:created>
  <dcterms:modified xsi:type="dcterms:W3CDTF">2025-03-20T15:27:43Z</dcterms:modified>
</cp:coreProperties>
</file>