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67" r:id="rId2"/>
    <p:sldMasterId id="2147483692" r:id="rId3"/>
    <p:sldMasterId id="2147483697" r:id="rId4"/>
    <p:sldMasterId id="2147483705" r:id="rId5"/>
  </p:sldMasterIdLst>
  <p:notesMasterIdLst>
    <p:notesMasterId r:id="rId55"/>
  </p:notesMasterIdLst>
  <p:sldIdLst>
    <p:sldId id="263" r:id="rId6"/>
    <p:sldId id="1753" r:id="rId7"/>
    <p:sldId id="585" r:id="rId8"/>
    <p:sldId id="586" r:id="rId9"/>
    <p:sldId id="1749" r:id="rId10"/>
    <p:sldId id="464" r:id="rId11"/>
    <p:sldId id="664" r:id="rId12"/>
    <p:sldId id="675" r:id="rId13"/>
    <p:sldId id="666" r:id="rId14"/>
    <p:sldId id="493" r:id="rId15"/>
    <p:sldId id="451" r:id="rId16"/>
    <p:sldId id="1750" r:id="rId17"/>
    <p:sldId id="667" r:id="rId18"/>
    <p:sldId id="676" r:id="rId19"/>
    <p:sldId id="701" r:id="rId20"/>
    <p:sldId id="1751" r:id="rId21"/>
    <p:sldId id="1752" r:id="rId22"/>
    <p:sldId id="740" r:id="rId23"/>
    <p:sldId id="739" r:id="rId24"/>
    <p:sldId id="738" r:id="rId25"/>
    <p:sldId id="737" r:id="rId26"/>
    <p:sldId id="683" r:id="rId27"/>
    <p:sldId id="702" r:id="rId28"/>
    <p:sldId id="727" r:id="rId29"/>
    <p:sldId id="728" r:id="rId30"/>
    <p:sldId id="709" r:id="rId31"/>
    <p:sldId id="703" r:id="rId32"/>
    <p:sldId id="1747" r:id="rId33"/>
    <p:sldId id="1748" r:id="rId34"/>
    <p:sldId id="1754" r:id="rId35"/>
    <p:sldId id="320" r:id="rId36"/>
    <p:sldId id="331" r:id="rId37"/>
    <p:sldId id="329" r:id="rId38"/>
    <p:sldId id="332" r:id="rId39"/>
    <p:sldId id="334" r:id="rId40"/>
    <p:sldId id="335" r:id="rId41"/>
    <p:sldId id="704" r:id="rId42"/>
    <p:sldId id="1743" r:id="rId43"/>
    <p:sldId id="1740" r:id="rId44"/>
    <p:sldId id="1742" r:id="rId45"/>
    <p:sldId id="1712" r:id="rId46"/>
    <p:sldId id="1741" r:id="rId47"/>
    <p:sldId id="741" r:id="rId48"/>
    <p:sldId id="1744" r:id="rId49"/>
    <p:sldId id="573" r:id="rId50"/>
    <p:sldId id="677" r:id="rId51"/>
    <p:sldId id="556" r:id="rId52"/>
    <p:sldId id="612" r:id="rId53"/>
    <p:sldId id="685" r:id="rId5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8D3"/>
    <a:srgbClr val="19D2D7"/>
    <a:srgbClr val="FD6D08"/>
    <a:srgbClr val="EF69AC"/>
    <a:srgbClr val="4BFC28"/>
    <a:srgbClr val="5E62F2"/>
    <a:srgbClr val="FF8200"/>
    <a:srgbClr val="77797C"/>
    <a:srgbClr val="3B3C3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58" autoAdjust="0"/>
    <p:restoredTop sz="92214" autoAdjust="0"/>
  </p:normalViewPr>
  <p:slideViewPr>
    <p:cSldViewPr snapToGrid="0" snapToObjects="1">
      <p:cViewPr varScale="1">
        <p:scale>
          <a:sx n="90" d="100"/>
          <a:sy n="90" d="100"/>
        </p:scale>
        <p:origin x="76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6C51-2D73-490F-98CE-1FD9C56CCAD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41B7A-B371-4CC9-B2B1-946EBCF00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3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DBF795-28DB-4ECD-9716-1090144165F7}" type="slidenum">
              <a:rPr lang="en-US"/>
              <a:pPr/>
              <a:t>1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7513" y="704850"/>
            <a:ext cx="6264275" cy="35242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41B7A-B371-4CC9-B2B1-946EBCF001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7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7948;g204730d5dd4_0_40:notes">
            <a:extLst>
              <a:ext uri="{FF2B5EF4-FFF2-40B4-BE49-F238E27FC236}">
                <a16:creationId xmlns:a16="http://schemas.microsoft.com/office/drawing/2014/main" id="{AADD0F26-4397-A4F4-FC99-05C4FD03044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41325" y="712788"/>
            <a:ext cx="6335713" cy="356393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7949;g204730d5dd4_0_40:notes">
            <a:extLst>
              <a:ext uri="{FF2B5EF4-FFF2-40B4-BE49-F238E27FC236}">
                <a16:creationId xmlns:a16="http://schemas.microsoft.com/office/drawing/2014/main" id="{9DCE341E-7135-A7C9-BB31-3C29845A0D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4514850"/>
            <a:ext cx="5773737" cy="4278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8" tIns="95548" rIns="95548" bIns="95548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64E1A41-D819-AA5E-720D-4DBE876E1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7948;g204730d5dd4_0_40:notes">
            <a:extLst>
              <a:ext uri="{FF2B5EF4-FFF2-40B4-BE49-F238E27FC236}">
                <a16:creationId xmlns:a16="http://schemas.microsoft.com/office/drawing/2014/main" id="{A031531B-BF00-76A7-3362-F7300CCEB48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441325" y="712788"/>
            <a:ext cx="6335713" cy="356393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52227" name="Google Shape;7949;g204730d5dd4_0_40:notes">
            <a:extLst>
              <a:ext uri="{FF2B5EF4-FFF2-40B4-BE49-F238E27FC236}">
                <a16:creationId xmlns:a16="http://schemas.microsoft.com/office/drawing/2014/main" id="{3A7C5D7B-F05E-2128-1DC8-A2CC20838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4514850"/>
            <a:ext cx="5773737" cy="4278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48" tIns="95548" rIns="95548" bIns="95548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7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83656-CE1E-4AEA-9AED-D8A9DF1DEF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83656-CE1E-4AEA-9AED-D8A9DF1DEF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83656-CE1E-4AEA-9AED-D8A9DF1DEF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02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766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51568" indent="-289065" defTabSz="913766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56259" indent="-231252" defTabSz="913766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18762" indent="-231252" defTabSz="913766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81266" indent="-231252" defTabSz="913766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43769" indent="-231252" defTabSz="9137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3006273" indent="-231252" defTabSz="9137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68776" indent="-231252" defTabSz="9137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931280" indent="-231252" defTabSz="913766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r" defTabSz="913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C6D0C-EA43-4403-B931-A113303FDE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3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7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E83656-CE1E-4AEA-9AED-D8A9DF1DEF35}" type="slidenum">
              <a:rPr lang="en-US"/>
              <a:pPr/>
              <a:t>14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42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41B7A-B371-4CC9-B2B1-946EBCF001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65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141B7A-B371-4CC9-B2B1-946EBCF001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8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9D1C3-1F89-4BB6-A5A0-552F748475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9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A1B575-8850-F04D-8ECB-5D94867E6071}"/>
              </a:ext>
            </a:extLst>
          </p:cNvPr>
          <p:cNvGrpSpPr/>
          <p:nvPr userDrawn="1"/>
        </p:nvGrpSpPr>
        <p:grpSpPr>
          <a:xfrm>
            <a:off x="3615775" y="2834640"/>
            <a:ext cx="2039112" cy="1417320"/>
            <a:chOff x="3615775" y="2834640"/>
            <a:chExt cx="2039112" cy="1417320"/>
          </a:xfrm>
        </p:grpSpPr>
        <p:sp>
          <p:nvSpPr>
            <p:cNvPr id="6" name="Rectangle 5"/>
            <p:cNvSpPr/>
            <p:nvPr userDrawn="1"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 descr="UT_logo_RGB.eps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7063" r="-4562" b="-7766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</p:spPr>
        </p:pic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90436"/>
            <a:ext cx="8229600" cy="857250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1723725"/>
            <a:ext cx="6400800" cy="917756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747654"/>
            <a:ext cx="9144000" cy="395846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9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A855663-BF74-4732-9701-B798981582D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1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67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6"/>
            <a:ext cx="8520600" cy="341631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11480" lvl="0" indent="-30861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822960" lvl="1" indent="-285750">
              <a:spcBef>
                <a:spcPts val="1440"/>
              </a:spcBef>
              <a:spcAft>
                <a:spcPts val="0"/>
              </a:spcAft>
              <a:buSzPts val="1400"/>
              <a:buChar char="○"/>
              <a:defRPr/>
            </a:lvl2pPr>
            <a:lvl3pPr marL="1234440" lvl="2" indent="-285750">
              <a:spcBef>
                <a:spcPts val="1440"/>
              </a:spcBef>
              <a:spcAft>
                <a:spcPts val="0"/>
              </a:spcAft>
              <a:buSzPts val="1400"/>
              <a:buChar char="■"/>
              <a:defRPr/>
            </a:lvl3pPr>
            <a:lvl4pPr marL="1645920" lvl="3" indent="-285750">
              <a:spcBef>
                <a:spcPts val="1440"/>
              </a:spcBef>
              <a:spcAft>
                <a:spcPts val="0"/>
              </a:spcAft>
              <a:buSzPts val="1400"/>
              <a:buChar char="●"/>
              <a:defRPr/>
            </a:lvl4pPr>
            <a:lvl5pPr marL="2057400" lvl="4" indent="-285750">
              <a:spcBef>
                <a:spcPts val="1440"/>
              </a:spcBef>
              <a:spcAft>
                <a:spcPts val="0"/>
              </a:spcAft>
              <a:buSzPts val="1400"/>
              <a:buChar char="○"/>
              <a:defRPr/>
            </a:lvl5pPr>
            <a:lvl6pPr marL="2468880" lvl="5" indent="-285750">
              <a:spcBef>
                <a:spcPts val="1440"/>
              </a:spcBef>
              <a:spcAft>
                <a:spcPts val="0"/>
              </a:spcAft>
              <a:buSzPts val="1400"/>
              <a:buChar char="■"/>
              <a:defRPr/>
            </a:lvl6pPr>
            <a:lvl7pPr marL="2880360" lvl="6" indent="-285750">
              <a:spcBef>
                <a:spcPts val="1440"/>
              </a:spcBef>
              <a:spcAft>
                <a:spcPts val="0"/>
              </a:spcAft>
              <a:buSzPts val="1400"/>
              <a:buChar char="●"/>
              <a:defRPr/>
            </a:lvl7pPr>
            <a:lvl8pPr marL="3291840" lvl="7" indent="-285750">
              <a:spcBef>
                <a:spcPts val="1440"/>
              </a:spcBef>
              <a:spcAft>
                <a:spcPts val="0"/>
              </a:spcAft>
              <a:buSzPts val="1400"/>
              <a:buChar char="○"/>
              <a:defRPr/>
            </a:lvl8pPr>
            <a:lvl9pPr marL="3703320" lvl="8" indent="-285750">
              <a:spcBef>
                <a:spcPts val="1440"/>
              </a:spcBef>
              <a:spcAft>
                <a:spcPts val="144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23;p4">
            <a:extLst>
              <a:ext uri="{FF2B5EF4-FFF2-40B4-BE49-F238E27FC236}">
                <a16:creationId xmlns:a16="http://schemas.microsoft.com/office/drawing/2014/main" id="{1FB42C0F-D38D-C816-9CC3-E5EBBBE3B4F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90348" y="4681538"/>
            <a:ext cx="548878" cy="392906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B6CA31F0-867E-8F41-8589-0E7889740E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756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DAB28-2834-45FA-891F-CC0C383F194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9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ctr">
              <a:defRPr sz="2000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3B3C3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0965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6685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245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73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0965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1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Overla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34766"/>
            <a:ext cx="8229600" cy="857250"/>
          </a:xfrm>
        </p:spPr>
        <p:txBody>
          <a:bodyPr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72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0965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6685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245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277908" y="1773936"/>
            <a:ext cx="4240119" cy="2883952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0444" y="563945"/>
            <a:ext cx="3799498" cy="1191695"/>
          </a:xfrm>
        </p:spPr>
        <p:txBody>
          <a:bodyPr anchor="b"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0444" y="1755639"/>
            <a:ext cx="3799498" cy="290225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753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00965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6685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245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277908" y="1773936"/>
            <a:ext cx="4240119" cy="2883952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</p:sp>
      <p:sp>
        <p:nvSpPr>
          <p:cNvPr id="9" name="Picture Placeholder 4"/>
          <p:cNvSpPr>
            <a:spLocks noGrp="1"/>
          </p:cNvSpPr>
          <p:nvPr>
            <p:ph type="pic" idx="15"/>
          </p:nvPr>
        </p:nvSpPr>
        <p:spPr>
          <a:xfrm>
            <a:off x="4670427" y="171450"/>
            <a:ext cx="4240119" cy="2883952"/>
          </a:xfrm>
        </p:spPr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70424" y="3131933"/>
            <a:ext cx="2057400" cy="1529334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53144" y="3131933"/>
            <a:ext cx="2057400" cy="1529334"/>
          </a:xfrm>
        </p:spPr>
      </p:sp>
    </p:spTree>
    <p:extLst>
      <p:ext uri="{BB962C8B-B14F-4D97-AF65-F5344CB8AC3E}">
        <p14:creationId xmlns:p14="http://schemas.microsoft.com/office/powerpoint/2010/main" val="158947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"/>
            <a:ext cx="7772400" cy="67151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1280302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7502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3102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246A90C-EDD6-534A-836B-F35EA6B6A5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57200" y="847726"/>
            <a:ext cx="7772400" cy="3776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6AF4CE-BADB-1F43-B2D3-4E4B8D76C7AC}"/>
              </a:ext>
            </a:extLst>
          </p:cNvPr>
          <p:cNvCxnSpPr/>
          <p:nvPr userDrawn="1"/>
        </p:nvCxnSpPr>
        <p:spPr>
          <a:xfrm>
            <a:off x="457200" y="755221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9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Bi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495910"/>
            <a:ext cx="9144000" cy="1647591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161802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97534"/>
            <a:ext cx="7772400" cy="1102519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UT_logo_KNOCKOU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724" y="3742520"/>
            <a:ext cx="1598055" cy="10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1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B3C3E"/>
                </a:solidFill>
              </a:defRPr>
            </a:lvl1pPr>
            <a:lvl2pPr>
              <a:defRPr>
                <a:solidFill>
                  <a:srgbClr val="3B3C3E"/>
                </a:solidFill>
              </a:defRPr>
            </a:lvl2pPr>
            <a:lvl3pPr>
              <a:defRPr>
                <a:solidFill>
                  <a:srgbClr val="3B3C3E"/>
                </a:solidFill>
              </a:defRPr>
            </a:lvl3pPr>
            <a:lvl4pPr>
              <a:defRPr>
                <a:solidFill>
                  <a:srgbClr val="3B3C3E"/>
                </a:solidFill>
              </a:defRPr>
            </a:lvl4pPr>
            <a:lvl5pPr>
              <a:defRPr>
                <a:solidFill>
                  <a:srgbClr val="3B3C3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3" y="4767264"/>
            <a:ext cx="1397863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5BA7003-00DC-104B-92AD-B7A90026C1F9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55063" y="4767264"/>
            <a:ext cx="2895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0663" y="4767264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FCDEB-8DD1-9A42-BFDE-635B27756DE7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93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2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CCF5D2-1E8C-C947-AADC-F0306D77DE52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650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915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74" y="1958979"/>
            <a:ext cx="4021814" cy="2449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47915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09" y="1958979"/>
            <a:ext cx="4023394" cy="2449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t>10/30/2025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33C33B-9FC0-F647-BB21-D8D49323307B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53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7003-00DC-104B-92AD-B7A90026C1F9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05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DAB28-2834-45FA-891F-CC0C383F194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Minimal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4389"/>
            <a:ext cx="7772400" cy="1102519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112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UT_logo_RIGHT_KNOCKOUT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1" y="1"/>
            <a:ext cx="9144000" cy="51434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CEA944-8C83-0749-803E-9F2D1889E187}"/>
              </a:ext>
            </a:extLst>
          </p:cNvPr>
          <p:cNvSpPr/>
          <p:nvPr userDrawn="1"/>
        </p:nvSpPr>
        <p:spPr>
          <a:xfrm>
            <a:off x="390008" y="0"/>
            <a:ext cx="4193654" cy="51435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F462442-48EB-6146-89C2-7AA4854FA4DE}"/>
              </a:ext>
            </a:extLst>
          </p:cNvPr>
          <p:cNvGrpSpPr/>
          <p:nvPr userDrawn="1"/>
        </p:nvGrpSpPr>
        <p:grpSpPr>
          <a:xfrm>
            <a:off x="1596519" y="3211881"/>
            <a:ext cx="1873729" cy="1302368"/>
            <a:chOff x="3615775" y="2834640"/>
            <a:chExt cx="2039112" cy="141732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ADA2F4F-8855-7744-8D34-381A6FB10D78}"/>
                </a:ext>
              </a:extLst>
            </p:cNvPr>
            <p:cNvSpPr/>
            <p:nvPr userDrawn="1"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UT_logo_RGB.eps">
              <a:extLst>
                <a:ext uri="{FF2B5EF4-FFF2-40B4-BE49-F238E27FC236}">
                  <a16:creationId xmlns:a16="http://schemas.microsoft.com/office/drawing/2014/main" id="{7FDB297C-692A-FB4C-B5AC-ED255C9385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7063" r="-4562" b="-7766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7046C7-3E9E-7B46-A08A-E8A1B1E54377}"/>
              </a:ext>
            </a:extLst>
          </p:cNvPr>
          <p:cNvSpPr/>
          <p:nvPr userDrawn="1"/>
        </p:nvSpPr>
        <p:spPr>
          <a:xfrm>
            <a:off x="390008" y="5044698"/>
            <a:ext cx="4193654" cy="98802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BC353D7-084D-4243-A74A-E3989B810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47" y="433953"/>
            <a:ext cx="4193654" cy="2332494"/>
          </a:xfrm>
        </p:spPr>
        <p:txBody>
          <a:bodyPr anchor="ctr">
            <a:normAutofit/>
          </a:bodyPr>
          <a:lstStyle>
            <a:lvl1pPr>
              <a:defRPr sz="4000" b="1" i="0">
                <a:solidFill>
                  <a:srgbClr val="3B3C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7149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-16031"/>
            <a:ext cx="9144000" cy="5159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26330B-B6DD-CC48-93CA-7BAD5316A5EE}"/>
              </a:ext>
            </a:extLst>
          </p:cNvPr>
          <p:cNvSpPr/>
          <p:nvPr userDrawn="1"/>
        </p:nvSpPr>
        <p:spPr>
          <a:xfrm>
            <a:off x="4564442" y="0"/>
            <a:ext cx="4193654" cy="51435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0F7205-B212-904B-8146-2F4DEBDCC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442" y="205979"/>
            <a:ext cx="4193654" cy="265984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BD1775-7EB3-3142-9681-2EE798E0CE79}"/>
              </a:ext>
            </a:extLst>
          </p:cNvPr>
          <p:cNvGrpSpPr/>
          <p:nvPr userDrawn="1"/>
        </p:nvGrpSpPr>
        <p:grpSpPr>
          <a:xfrm>
            <a:off x="5770953" y="3211881"/>
            <a:ext cx="1873729" cy="1302368"/>
            <a:chOff x="3615775" y="2834640"/>
            <a:chExt cx="2039112" cy="14173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0AB858-100E-7F4C-B77B-5E587A56A0C4}"/>
                </a:ext>
              </a:extLst>
            </p:cNvPr>
            <p:cNvSpPr/>
            <p:nvPr userDrawn="1"/>
          </p:nvSpPr>
          <p:spPr>
            <a:xfrm>
              <a:off x="4302329" y="2860001"/>
              <a:ext cx="576292" cy="579728"/>
            </a:xfrm>
            <a:prstGeom prst="rect">
              <a:avLst/>
            </a:prstGeom>
            <a:solidFill>
              <a:srgbClr val="FF82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 descr="UT_logo_RGB.eps">
              <a:extLst>
                <a:ext uri="{FF2B5EF4-FFF2-40B4-BE49-F238E27FC236}">
                  <a16:creationId xmlns:a16="http://schemas.microsoft.com/office/drawing/2014/main" id="{539D5D5C-DE35-3442-8B67-1FF05B0C23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t="-7063" r="-4562" b="-7766"/>
            <a:stretch/>
          </p:blipFill>
          <p:spPr>
            <a:xfrm>
              <a:off x="3615775" y="2834640"/>
              <a:ext cx="2039112" cy="141732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C022A84-7D89-8840-989D-E781012D66E7}"/>
              </a:ext>
            </a:extLst>
          </p:cNvPr>
          <p:cNvSpPr/>
          <p:nvPr userDrawn="1"/>
        </p:nvSpPr>
        <p:spPr>
          <a:xfrm>
            <a:off x="4564442" y="5044698"/>
            <a:ext cx="4193654" cy="98802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9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solidFill>
                  <a:srgbClr val="3B3C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B3C3E"/>
                </a:solidFill>
              </a:defRPr>
            </a:lvl1pPr>
            <a:lvl2pPr>
              <a:defRPr>
                <a:solidFill>
                  <a:srgbClr val="3B3C3E"/>
                </a:solidFill>
              </a:defRPr>
            </a:lvl2pPr>
            <a:lvl3pPr>
              <a:defRPr>
                <a:solidFill>
                  <a:srgbClr val="3B3C3E"/>
                </a:solidFill>
              </a:defRPr>
            </a:lvl3pPr>
            <a:lvl4pPr>
              <a:defRPr>
                <a:solidFill>
                  <a:srgbClr val="3B3C3E"/>
                </a:solidFill>
              </a:defRPr>
            </a:lvl4pPr>
            <a:lvl5pPr>
              <a:defRPr>
                <a:solidFill>
                  <a:srgbClr val="3B3C3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3" y="4767264"/>
            <a:ext cx="1397863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55063" y="4767264"/>
            <a:ext cx="2895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0663" y="4767264"/>
            <a:ext cx="2133600" cy="273844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FCDEB-8DD1-9A42-BFDE-635B27756DE7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77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66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CCF5D2-1E8C-C947-AADC-F0306D77DE52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55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7915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74" y="1958979"/>
            <a:ext cx="4021814" cy="2449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47915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09" y="1958979"/>
            <a:ext cx="4023394" cy="24493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33C33B-9FC0-F647-BB21-D8D49323307B}"/>
              </a:ext>
            </a:extLst>
          </p:cNvPr>
          <p:cNvCxnSpPr/>
          <p:nvPr userDrawn="1"/>
        </p:nvCxnSpPr>
        <p:spPr>
          <a:xfrm>
            <a:off x="457200" y="1063229"/>
            <a:ext cx="8229600" cy="0"/>
          </a:xfrm>
          <a:prstGeom prst="line">
            <a:avLst/>
          </a:prstGeom>
          <a:ln w="41275">
            <a:solidFill>
              <a:srgbClr val="FD6D0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15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814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61" r:id="rId2"/>
    <p:sldLayoutId id="2147483649" r:id="rId3"/>
    <p:sldLayoutId id="2147483663" r:id="rId4"/>
    <p:sldLayoutId id="2147483696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77797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T_logo_RIGHT_KNOCKOUT.eps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1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4" r:id="rId5"/>
    <p:sldLayoutId id="2147483703" r:id="rId6"/>
    <p:sldLayoutId id="2147483713" r:id="rId7"/>
    <p:sldLayoutId id="214748371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UT_logo_RIGHT_KNOCKOU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7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99" r:id="rId3"/>
    <p:sldLayoutId id="2147483694" r:id="rId4"/>
    <p:sldLayoutId id="214748369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T_logo_RIGHT_KNOCKOU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8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637997"/>
            <a:ext cx="9144000" cy="505504"/>
          </a:xfrm>
          <a:prstGeom prst="rect">
            <a:avLst/>
          </a:prstGeom>
          <a:solidFill>
            <a:srgbClr val="FF82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T_logo_RIGHT_KNOCKOUT.eps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146" y="4728769"/>
            <a:ext cx="1461427" cy="3261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3" y="4767264"/>
            <a:ext cx="13106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F5BA7003-00DC-104B-92AD-B7A90026C1F9}" type="datetimeFigureOut">
              <a:rPr lang="en-US" smtClean="0"/>
              <a:pPr/>
              <a:t>10/30/2025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4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2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forms.gle/dq4CFmQrdahiXGX9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wmf"/><Relationship Id="rId11" Type="http://schemas.openxmlformats.org/officeDocument/2006/relationships/image" Target="../media/image31.jpe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dq4CFmQrdahiXGX9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12EF9D-D9F2-4386-A298-F584453C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296" y="398788"/>
            <a:ext cx="5200917" cy="2819545"/>
          </a:xfrm>
          <a:prstGeom prst="rect">
            <a:avLst/>
          </a:prstGeom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140254" y="4071147"/>
            <a:ext cx="2800350" cy="34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500" tIns="35100" rIns="67500" bIns="35100">
            <a:spAutoFit/>
          </a:bodyPr>
          <a:lstStyle>
            <a:lvl1pPr marL="341313" indent="-341313" defTabSz="457200">
              <a:defRPr>
                <a:solidFill>
                  <a:schemeClr val="tx1"/>
                </a:solidFill>
                <a:latin typeface="Arial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charset="0"/>
              </a:defRPr>
            </a:lvl2pPr>
            <a:lvl3pPr defTabSz="457200">
              <a:defRPr>
                <a:solidFill>
                  <a:schemeClr val="tx1"/>
                </a:solidFill>
                <a:latin typeface="Arial" charset="0"/>
              </a:defRPr>
            </a:lvl3pPr>
            <a:lvl4pPr defTabSz="457200">
              <a:defRPr>
                <a:solidFill>
                  <a:schemeClr val="tx1"/>
                </a:solidFill>
                <a:latin typeface="Arial" charset="0"/>
              </a:defRPr>
            </a:lvl4pPr>
            <a:lvl5pPr defTabSz="457200">
              <a:defRPr>
                <a:solidFill>
                  <a:schemeClr val="tx1"/>
                </a:solidFill>
                <a:latin typeface="Arial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>
                <a:srgbClr val="000000"/>
              </a:buClr>
              <a:buSzPct val="100000"/>
              <a:buFont typeface="Wingdings" pitchFamily="2" charset="2"/>
              <a:buNone/>
            </a:pPr>
            <a:r>
              <a:rPr lang="en-US" dirty="0">
                <a:latin typeface="Franklin Gothic Medium" pitchFamily="34" charset="0"/>
              </a:rPr>
              <a:t>Spooky Friday, 2025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2040312" y="3574962"/>
            <a:ext cx="4800600" cy="70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/>
          <a:lstStyle/>
          <a:p>
            <a:pPr marL="257175" indent="-257175" algn="ctr">
              <a:spcBef>
                <a:spcPct val="20000"/>
              </a:spcBef>
            </a:pPr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28809F86-0B39-400A-C123-3B62FBF0A88C}"/>
              </a:ext>
            </a:extLst>
          </p:cNvPr>
          <p:cNvSpPr/>
          <p:nvPr/>
        </p:nvSpPr>
        <p:spPr bwMode="auto">
          <a:xfrm rot="776198">
            <a:off x="2524800" y="2528194"/>
            <a:ext cx="819172" cy="1196464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B8768A-8722-0723-FAA0-7DC1CDB628DC}"/>
              </a:ext>
            </a:extLst>
          </p:cNvPr>
          <p:cNvSpPr/>
          <p:nvPr/>
        </p:nvSpPr>
        <p:spPr bwMode="auto">
          <a:xfrm>
            <a:off x="602382" y="1840977"/>
            <a:ext cx="1240980" cy="1530762"/>
          </a:xfrm>
          <a:prstGeom prst="ellipse">
            <a:avLst/>
          </a:prstGeom>
          <a:solidFill>
            <a:srgbClr val="FF0000">
              <a:alpha val="75000"/>
            </a:srgbClr>
          </a:solidFill>
          <a:ln>
            <a:solidFill>
              <a:srgbClr val="3333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F82A13-FC09-4340-5490-D49ACBB425FA}"/>
              </a:ext>
            </a:extLst>
          </p:cNvPr>
          <p:cNvSpPr/>
          <p:nvPr/>
        </p:nvSpPr>
        <p:spPr bwMode="auto">
          <a:xfrm>
            <a:off x="888763" y="2201156"/>
            <a:ext cx="286380" cy="4502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55D0A1E-7A87-F13D-278A-FC8B23DC90B3}"/>
              </a:ext>
            </a:extLst>
          </p:cNvPr>
          <p:cNvSpPr/>
          <p:nvPr/>
        </p:nvSpPr>
        <p:spPr bwMode="auto">
          <a:xfrm>
            <a:off x="1366063" y="2201156"/>
            <a:ext cx="286380" cy="4502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2048" name="Oval 2047">
            <a:extLst>
              <a:ext uri="{FF2B5EF4-FFF2-40B4-BE49-F238E27FC236}">
                <a16:creationId xmlns:a16="http://schemas.microsoft.com/office/drawing/2014/main" id="{F7656257-3413-22D7-1806-0F95BF73C8C9}"/>
              </a:ext>
            </a:extLst>
          </p:cNvPr>
          <p:cNvSpPr/>
          <p:nvPr/>
        </p:nvSpPr>
        <p:spPr bwMode="auto">
          <a:xfrm>
            <a:off x="984223" y="2381246"/>
            <a:ext cx="190920" cy="1800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2049" name="Oval 2048">
            <a:extLst>
              <a:ext uri="{FF2B5EF4-FFF2-40B4-BE49-F238E27FC236}">
                <a16:creationId xmlns:a16="http://schemas.microsoft.com/office/drawing/2014/main" id="{FB6D1696-D561-CE0B-B34C-51A214545467}"/>
              </a:ext>
            </a:extLst>
          </p:cNvPr>
          <p:cNvSpPr/>
          <p:nvPr/>
        </p:nvSpPr>
        <p:spPr bwMode="auto">
          <a:xfrm>
            <a:off x="1461523" y="2381246"/>
            <a:ext cx="190920" cy="1800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2050" name="Arc 2049">
            <a:extLst>
              <a:ext uri="{FF2B5EF4-FFF2-40B4-BE49-F238E27FC236}">
                <a16:creationId xmlns:a16="http://schemas.microsoft.com/office/drawing/2014/main" id="{A8EEBFFD-B6D4-7959-E287-5B27550D94AB}"/>
              </a:ext>
            </a:extLst>
          </p:cNvPr>
          <p:cNvSpPr/>
          <p:nvPr/>
        </p:nvSpPr>
        <p:spPr bwMode="auto">
          <a:xfrm>
            <a:off x="793302" y="2741425"/>
            <a:ext cx="668220" cy="360179"/>
          </a:xfrm>
          <a:prstGeom prst="arc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2051" name="Freeform 12">
            <a:extLst>
              <a:ext uri="{FF2B5EF4-FFF2-40B4-BE49-F238E27FC236}">
                <a16:creationId xmlns:a16="http://schemas.microsoft.com/office/drawing/2014/main" id="{5A6C95D2-2AF1-4190-C95B-01CFE52B353E}"/>
              </a:ext>
            </a:extLst>
          </p:cNvPr>
          <p:cNvSpPr/>
          <p:nvPr/>
        </p:nvSpPr>
        <p:spPr bwMode="auto">
          <a:xfrm rot="20922022">
            <a:off x="642403" y="3355037"/>
            <a:ext cx="493704" cy="431384"/>
          </a:xfrm>
          <a:custGeom>
            <a:avLst/>
            <a:gdLst>
              <a:gd name="connsiteX0" fmla="*/ 731520 w 731520"/>
              <a:gd name="connsiteY0" fmla="*/ 0 h 889447"/>
              <a:gd name="connsiteX1" fmla="*/ 493776 w 731520"/>
              <a:gd name="connsiteY1" fmla="*/ 841248 h 889447"/>
              <a:gd name="connsiteX2" fmla="*/ 0 w 731520"/>
              <a:gd name="connsiteY2" fmla="*/ 713232 h 88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89447">
                <a:moveTo>
                  <a:pt x="731520" y="0"/>
                </a:moveTo>
                <a:cubicBezTo>
                  <a:pt x="673608" y="361188"/>
                  <a:pt x="615696" y="722376"/>
                  <a:pt x="493776" y="841248"/>
                </a:cubicBezTo>
                <a:cubicBezTo>
                  <a:pt x="371856" y="960120"/>
                  <a:pt x="185928" y="836676"/>
                  <a:pt x="0" y="71323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2052" name="Freeform 14">
            <a:extLst>
              <a:ext uri="{FF2B5EF4-FFF2-40B4-BE49-F238E27FC236}">
                <a16:creationId xmlns:a16="http://schemas.microsoft.com/office/drawing/2014/main" id="{DB4FA1C5-E2E0-132C-6270-0FFEFBE34CDC}"/>
              </a:ext>
            </a:extLst>
          </p:cNvPr>
          <p:cNvSpPr/>
          <p:nvPr/>
        </p:nvSpPr>
        <p:spPr bwMode="auto">
          <a:xfrm rot="360524" flipH="1">
            <a:off x="1380854" y="3356056"/>
            <a:ext cx="514540" cy="504468"/>
          </a:xfrm>
          <a:custGeom>
            <a:avLst/>
            <a:gdLst>
              <a:gd name="connsiteX0" fmla="*/ 731520 w 731520"/>
              <a:gd name="connsiteY0" fmla="*/ 0 h 889447"/>
              <a:gd name="connsiteX1" fmla="*/ 493776 w 731520"/>
              <a:gd name="connsiteY1" fmla="*/ 841248 h 889447"/>
              <a:gd name="connsiteX2" fmla="*/ 0 w 731520"/>
              <a:gd name="connsiteY2" fmla="*/ 713232 h 88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889447">
                <a:moveTo>
                  <a:pt x="731520" y="0"/>
                </a:moveTo>
                <a:cubicBezTo>
                  <a:pt x="673608" y="361188"/>
                  <a:pt x="615696" y="722376"/>
                  <a:pt x="493776" y="841248"/>
                </a:cubicBezTo>
                <a:cubicBezTo>
                  <a:pt x="371856" y="960120"/>
                  <a:pt x="185928" y="836676"/>
                  <a:pt x="0" y="713232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BCA58A1A-08FF-F9CC-6EC4-EB67B34927CE}"/>
              </a:ext>
            </a:extLst>
          </p:cNvPr>
          <p:cNvGrpSpPr/>
          <p:nvPr/>
        </p:nvGrpSpPr>
        <p:grpSpPr>
          <a:xfrm flipH="1">
            <a:off x="1652443" y="1808561"/>
            <a:ext cx="1431900" cy="2047676"/>
            <a:chOff x="4280651" y="1828800"/>
            <a:chExt cx="1032291" cy="1732836"/>
          </a:xfrm>
        </p:grpSpPr>
        <p:sp>
          <p:nvSpPr>
            <p:cNvPr id="2057" name="Oval 2056">
              <a:extLst>
                <a:ext uri="{FF2B5EF4-FFF2-40B4-BE49-F238E27FC236}">
                  <a16:creationId xmlns:a16="http://schemas.microsoft.com/office/drawing/2014/main" id="{3CF3A87A-E1D6-A6FB-885C-7DF668B445C0}"/>
                </a:ext>
              </a:extLst>
            </p:cNvPr>
            <p:cNvSpPr/>
            <p:nvPr/>
          </p:nvSpPr>
          <p:spPr bwMode="auto">
            <a:xfrm>
              <a:off x="4280651" y="1828800"/>
              <a:ext cx="990600" cy="1295400"/>
            </a:xfrm>
            <a:prstGeom prst="ellipse">
              <a:avLst/>
            </a:prstGeom>
            <a:solidFill>
              <a:srgbClr val="0070C0">
                <a:alpha val="81000"/>
              </a:srgbClr>
            </a:solidFill>
            <a:ln>
              <a:solidFill>
                <a:srgbClr val="33330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5FFCD134-A7CD-F877-0CCF-15C5DC43B808}"/>
                </a:ext>
              </a:extLst>
            </p:cNvPr>
            <p:cNvSpPr/>
            <p:nvPr/>
          </p:nvSpPr>
          <p:spPr bwMode="auto">
            <a:xfrm>
              <a:off x="4509251" y="21336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0" name="Oval 2059">
              <a:extLst>
                <a:ext uri="{FF2B5EF4-FFF2-40B4-BE49-F238E27FC236}">
                  <a16:creationId xmlns:a16="http://schemas.microsoft.com/office/drawing/2014/main" id="{FCB5DE5B-8483-9CB8-19A4-9414AF03A2D2}"/>
                </a:ext>
              </a:extLst>
            </p:cNvPr>
            <p:cNvSpPr/>
            <p:nvPr/>
          </p:nvSpPr>
          <p:spPr bwMode="auto">
            <a:xfrm>
              <a:off x="4890251" y="2133600"/>
              <a:ext cx="228600" cy="381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1" name="Oval 2060">
              <a:extLst>
                <a:ext uri="{FF2B5EF4-FFF2-40B4-BE49-F238E27FC236}">
                  <a16:creationId xmlns:a16="http://schemas.microsoft.com/office/drawing/2014/main" id="{596276EA-E51B-3312-76C0-488B1B0EFDAE}"/>
                </a:ext>
              </a:extLst>
            </p:cNvPr>
            <p:cNvSpPr/>
            <p:nvPr/>
          </p:nvSpPr>
          <p:spPr bwMode="auto">
            <a:xfrm>
              <a:off x="4585451" y="228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2" name="Oval 2061">
              <a:extLst>
                <a:ext uri="{FF2B5EF4-FFF2-40B4-BE49-F238E27FC236}">
                  <a16:creationId xmlns:a16="http://schemas.microsoft.com/office/drawing/2014/main" id="{298273DD-CE2F-457E-6E54-EE3A55518F75}"/>
                </a:ext>
              </a:extLst>
            </p:cNvPr>
            <p:cNvSpPr/>
            <p:nvPr/>
          </p:nvSpPr>
          <p:spPr bwMode="auto">
            <a:xfrm>
              <a:off x="4966451" y="2286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3" name="Arc 2062">
              <a:extLst>
                <a:ext uri="{FF2B5EF4-FFF2-40B4-BE49-F238E27FC236}">
                  <a16:creationId xmlns:a16="http://schemas.microsoft.com/office/drawing/2014/main" id="{24FB63B8-8352-43B6-21BF-0598886E13BD}"/>
                </a:ext>
              </a:extLst>
            </p:cNvPr>
            <p:cNvSpPr/>
            <p:nvPr/>
          </p:nvSpPr>
          <p:spPr bwMode="auto">
            <a:xfrm>
              <a:off x="4433051" y="2590800"/>
              <a:ext cx="533400" cy="304800"/>
            </a:xfrm>
            <a:prstGeom prst="arc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4" name="Freeform 21">
              <a:extLst>
                <a:ext uri="{FF2B5EF4-FFF2-40B4-BE49-F238E27FC236}">
                  <a16:creationId xmlns:a16="http://schemas.microsoft.com/office/drawing/2014/main" id="{CBCC507D-FC9F-68E8-945F-538CF813FEFE}"/>
                </a:ext>
              </a:extLst>
            </p:cNvPr>
            <p:cNvSpPr/>
            <p:nvPr/>
          </p:nvSpPr>
          <p:spPr bwMode="auto">
            <a:xfrm rot="20922022">
              <a:off x="4312597" y="3146059"/>
              <a:ext cx="394094" cy="365057"/>
            </a:xfrm>
            <a:custGeom>
              <a:avLst/>
              <a:gdLst>
                <a:gd name="connsiteX0" fmla="*/ 731520 w 731520"/>
                <a:gd name="connsiteY0" fmla="*/ 0 h 889447"/>
                <a:gd name="connsiteX1" fmla="*/ 493776 w 731520"/>
                <a:gd name="connsiteY1" fmla="*/ 841248 h 889447"/>
                <a:gd name="connsiteX2" fmla="*/ 0 w 731520"/>
                <a:gd name="connsiteY2" fmla="*/ 713232 h 88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889447">
                  <a:moveTo>
                    <a:pt x="731520" y="0"/>
                  </a:moveTo>
                  <a:cubicBezTo>
                    <a:pt x="673608" y="361188"/>
                    <a:pt x="615696" y="722376"/>
                    <a:pt x="493776" y="841248"/>
                  </a:cubicBezTo>
                  <a:cubicBezTo>
                    <a:pt x="371856" y="960120"/>
                    <a:pt x="185928" y="836676"/>
                    <a:pt x="0" y="713232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  <p:sp>
          <p:nvSpPr>
            <p:cNvPr id="2065" name="Freeform 22">
              <a:extLst>
                <a:ext uri="{FF2B5EF4-FFF2-40B4-BE49-F238E27FC236}">
                  <a16:creationId xmlns:a16="http://schemas.microsoft.com/office/drawing/2014/main" id="{5E980A02-D1AC-F757-58BD-025E2C2C1D9F}"/>
                </a:ext>
              </a:extLst>
            </p:cNvPr>
            <p:cNvSpPr/>
            <p:nvPr/>
          </p:nvSpPr>
          <p:spPr bwMode="auto">
            <a:xfrm rot="360524" flipH="1">
              <a:off x="4844673" y="3134732"/>
              <a:ext cx="468269" cy="426904"/>
            </a:xfrm>
            <a:custGeom>
              <a:avLst/>
              <a:gdLst>
                <a:gd name="connsiteX0" fmla="*/ 731520 w 731520"/>
                <a:gd name="connsiteY0" fmla="*/ 0 h 889447"/>
                <a:gd name="connsiteX1" fmla="*/ 493776 w 731520"/>
                <a:gd name="connsiteY1" fmla="*/ 841248 h 889447"/>
                <a:gd name="connsiteX2" fmla="*/ 0 w 731520"/>
                <a:gd name="connsiteY2" fmla="*/ 713232 h 88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520" h="889447">
                  <a:moveTo>
                    <a:pt x="731520" y="0"/>
                  </a:moveTo>
                  <a:cubicBezTo>
                    <a:pt x="673608" y="361188"/>
                    <a:pt x="615696" y="722376"/>
                    <a:pt x="493776" y="841248"/>
                  </a:cubicBezTo>
                  <a:cubicBezTo>
                    <a:pt x="371856" y="960120"/>
                    <a:pt x="185928" y="836676"/>
                    <a:pt x="0" y="713232"/>
                  </a:cubicBezTo>
                </a:path>
              </a:pathLst>
            </a:cu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</p:grpSp>
      <p:cxnSp>
        <p:nvCxnSpPr>
          <p:cNvPr id="2054" name="Curved Connector 27">
            <a:extLst>
              <a:ext uri="{FF2B5EF4-FFF2-40B4-BE49-F238E27FC236}">
                <a16:creationId xmlns:a16="http://schemas.microsoft.com/office/drawing/2014/main" id="{3C5119F0-C599-1390-B78E-CF9BD45AC25E}"/>
              </a:ext>
            </a:extLst>
          </p:cNvPr>
          <p:cNvCxnSpPr>
            <a:stCxn id="4" idx="2"/>
            <a:endCxn id="4" idx="2"/>
          </p:cNvCxnSpPr>
          <p:nvPr/>
        </p:nvCxnSpPr>
        <p:spPr bwMode="auto">
          <a:xfrm rot="10800000">
            <a:off x="602382" y="2606358"/>
            <a:ext cx="15910" cy="15007"/>
          </a:xfrm>
          <a:prstGeom prst="curvedConnector3">
            <a:avLst>
              <a:gd name="adj1" fmla="val 180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55" name="Arc 2054">
            <a:extLst>
              <a:ext uri="{FF2B5EF4-FFF2-40B4-BE49-F238E27FC236}">
                <a16:creationId xmlns:a16="http://schemas.microsoft.com/office/drawing/2014/main" id="{4E8FF67D-0EA9-235A-1D10-4924BF47AA3D}"/>
              </a:ext>
            </a:extLst>
          </p:cNvPr>
          <p:cNvSpPr/>
          <p:nvPr/>
        </p:nvSpPr>
        <p:spPr bwMode="auto">
          <a:xfrm rot="18871974" flipH="1">
            <a:off x="269641" y="2555132"/>
            <a:ext cx="1140779" cy="637267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Franklin Gothic Medium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52E421C-387F-BF81-4163-1A360D5A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4944B-742C-18FB-1D1E-48E170ABAC46}"/>
              </a:ext>
            </a:extLst>
          </p:cNvPr>
          <p:cNvSpPr txBox="1"/>
          <p:nvPr/>
        </p:nvSpPr>
        <p:spPr>
          <a:xfrm>
            <a:off x="-20939" y="3696134"/>
            <a:ext cx="9122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Nadia Fomin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DE57B3-C19B-AB19-CBA5-09E95F405A32}"/>
              </a:ext>
            </a:extLst>
          </p:cNvPr>
          <p:cNvGrpSpPr/>
          <p:nvPr/>
        </p:nvGrpSpPr>
        <p:grpSpPr>
          <a:xfrm rot="17477404">
            <a:off x="543136" y="302961"/>
            <a:ext cx="2043286" cy="2505426"/>
            <a:chOff x="5298674" y="1090162"/>
            <a:chExt cx="2043286" cy="250542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A547EAB-7906-4162-532F-7EDFD8CABDA2}"/>
                </a:ext>
              </a:extLst>
            </p:cNvPr>
            <p:cNvGrpSpPr/>
            <p:nvPr/>
          </p:nvGrpSpPr>
          <p:grpSpPr>
            <a:xfrm>
              <a:off x="5650431" y="1547912"/>
              <a:ext cx="1691529" cy="2047676"/>
              <a:chOff x="4881277" y="1903723"/>
              <a:chExt cx="1691529" cy="2047676"/>
            </a:xfrm>
          </p:grpSpPr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8C84933E-6DA3-AFA5-5031-F2E7126072E2}"/>
                  </a:ext>
                </a:extLst>
              </p:cNvPr>
              <p:cNvSpPr/>
              <p:nvPr/>
            </p:nvSpPr>
            <p:spPr bwMode="auto">
              <a:xfrm rot="776198">
                <a:off x="5753634" y="2623356"/>
                <a:ext cx="819172" cy="1196464"/>
              </a:xfrm>
              <a:prstGeom prst="arc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Franklin Gothic Medium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D63CECC-C6ED-E4EE-3936-D4A9216C267C}"/>
                  </a:ext>
                </a:extLst>
              </p:cNvPr>
              <p:cNvGrpSpPr/>
              <p:nvPr/>
            </p:nvGrpSpPr>
            <p:grpSpPr>
              <a:xfrm flipH="1">
                <a:off x="4881277" y="1903723"/>
                <a:ext cx="1431900" cy="2047676"/>
                <a:chOff x="4280651" y="1828800"/>
                <a:chExt cx="1032291" cy="1732836"/>
              </a:xfrm>
            </p:grpSpPr>
            <p:sp>
              <p:nvSpPr>
                <p:cNvPr id="24" name="Freeform 22">
                  <a:extLst>
                    <a:ext uri="{FF2B5EF4-FFF2-40B4-BE49-F238E27FC236}">
                      <a16:creationId xmlns:a16="http://schemas.microsoft.com/office/drawing/2014/main" id="{48BF67D2-3362-DC87-0610-B12C511C6C85}"/>
                    </a:ext>
                  </a:extLst>
                </p:cNvPr>
                <p:cNvSpPr/>
                <p:nvPr/>
              </p:nvSpPr>
              <p:spPr bwMode="auto">
                <a:xfrm rot="360524" flipH="1">
                  <a:off x="4844673" y="3134732"/>
                  <a:ext cx="468269" cy="426904"/>
                </a:xfrm>
                <a:custGeom>
                  <a:avLst/>
                  <a:gdLst>
                    <a:gd name="connsiteX0" fmla="*/ 731520 w 731520"/>
                    <a:gd name="connsiteY0" fmla="*/ 0 h 889447"/>
                    <a:gd name="connsiteX1" fmla="*/ 493776 w 731520"/>
                    <a:gd name="connsiteY1" fmla="*/ 841248 h 889447"/>
                    <a:gd name="connsiteX2" fmla="*/ 0 w 731520"/>
                    <a:gd name="connsiteY2" fmla="*/ 713232 h 889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1520" h="889447">
                      <a:moveTo>
                        <a:pt x="731520" y="0"/>
                      </a:moveTo>
                      <a:cubicBezTo>
                        <a:pt x="673608" y="361188"/>
                        <a:pt x="615696" y="722376"/>
                        <a:pt x="493776" y="841248"/>
                      </a:cubicBezTo>
                      <a:cubicBezTo>
                        <a:pt x="371856" y="960120"/>
                        <a:pt x="185928" y="836676"/>
                        <a:pt x="0" y="713232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FB7F692-41E5-63DB-DC59-001A60C1025D}"/>
                    </a:ext>
                  </a:extLst>
                </p:cNvPr>
                <p:cNvSpPr/>
                <p:nvPr/>
              </p:nvSpPr>
              <p:spPr bwMode="auto">
                <a:xfrm>
                  <a:off x="4280651" y="1828800"/>
                  <a:ext cx="990600" cy="1295400"/>
                </a:xfrm>
                <a:prstGeom prst="ellipse">
                  <a:avLst/>
                </a:prstGeom>
                <a:solidFill>
                  <a:srgbClr val="4BFC28">
                    <a:alpha val="80784"/>
                  </a:srgbClr>
                </a:solidFill>
                <a:ln>
                  <a:solidFill>
                    <a:srgbClr val="333300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4F8AC859-D8DA-D282-936F-0069795B9D6B}"/>
                    </a:ext>
                  </a:extLst>
                </p:cNvPr>
                <p:cNvSpPr/>
                <p:nvPr/>
              </p:nvSpPr>
              <p:spPr bwMode="auto">
                <a:xfrm>
                  <a:off x="4509251" y="2133600"/>
                  <a:ext cx="2286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2363A50-6F61-204F-01AF-9BC7137CEE28}"/>
                    </a:ext>
                  </a:extLst>
                </p:cNvPr>
                <p:cNvSpPr/>
                <p:nvPr/>
              </p:nvSpPr>
              <p:spPr bwMode="auto">
                <a:xfrm>
                  <a:off x="4890251" y="2133600"/>
                  <a:ext cx="228600" cy="381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8EB8B40-5907-2348-22DC-F3CA7BA06643}"/>
                    </a:ext>
                  </a:extLst>
                </p:cNvPr>
                <p:cNvSpPr/>
                <p:nvPr/>
              </p:nvSpPr>
              <p:spPr bwMode="auto">
                <a:xfrm>
                  <a:off x="4580940" y="2332875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B758DA3-9222-E667-5DE7-7988A76168DE}"/>
                    </a:ext>
                  </a:extLst>
                </p:cNvPr>
                <p:cNvSpPr/>
                <p:nvPr/>
              </p:nvSpPr>
              <p:spPr bwMode="auto">
                <a:xfrm>
                  <a:off x="4950758" y="2347411"/>
                  <a:ext cx="152400" cy="1524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32A5FADE-16F6-C348-3A48-1126BD349FDB}"/>
                    </a:ext>
                  </a:extLst>
                </p:cNvPr>
                <p:cNvSpPr/>
                <p:nvPr/>
              </p:nvSpPr>
              <p:spPr bwMode="auto">
                <a:xfrm rot="12357887">
                  <a:off x="4710707" y="2612216"/>
                  <a:ext cx="533400" cy="304800"/>
                </a:xfrm>
                <a:prstGeom prst="arc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  <p:sp>
              <p:nvSpPr>
                <p:cNvPr id="23" name="Freeform 21">
                  <a:extLst>
                    <a:ext uri="{FF2B5EF4-FFF2-40B4-BE49-F238E27FC236}">
                      <a16:creationId xmlns:a16="http://schemas.microsoft.com/office/drawing/2014/main" id="{9589807C-B120-ABC8-438D-0E9495677670}"/>
                    </a:ext>
                  </a:extLst>
                </p:cNvPr>
                <p:cNvSpPr/>
                <p:nvPr/>
              </p:nvSpPr>
              <p:spPr bwMode="auto">
                <a:xfrm rot="20922022">
                  <a:off x="4312597" y="3146059"/>
                  <a:ext cx="394094" cy="365057"/>
                </a:xfrm>
                <a:custGeom>
                  <a:avLst/>
                  <a:gdLst>
                    <a:gd name="connsiteX0" fmla="*/ 731520 w 731520"/>
                    <a:gd name="connsiteY0" fmla="*/ 0 h 889447"/>
                    <a:gd name="connsiteX1" fmla="*/ 493776 w 731520"/>
                    <a:gd name="connsiteY1" fmla="*/ 841248 h 889447"/>
                    <a:gd name="connsiteX2" fmla="*/ 0 w 731520"/>
                    <a:gd name="connsiteY2" fmla="*/ 713232 h 889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31520" h="889447">
                      <a:moveTo>
                        <a:pt x="731520" y="0"/>
                      </a:moveTo>
                      <a:cubicBezTo>
                        <a:pt x="673608" y="361188"/>
                        <a:pt x="615696" y="722376"/>
                        <a:pt x="493776" y="841248"/>
                      </a:cubicBezTo>
                      <a:cubicBezTo>
                        <a:pt x="371856" y="960120"/>
                        <a:pt x="185928" y="836676"/>
                        <a:pt x="0" y="713232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Franklin Gothic Medium" pitchFamily="34" charset="0"/>
                  </a:endParaRPr>
                </a:p>
              </p:txBody>
            </p:sp>
          </p:grpSp>
        </p:grp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755511EF-BD92-D8CD-934B-31E7F28315FB}"/>
                </a:ext>
              </a:extLst>
            </p:cNvPr>
            <p:cNvSpPr/>
            <p:nvPr/>
          </p:nvSpPr>
          <p:spPr bwMode="auto">
            <a:xfrm rot="10800000">
              <a:off x="5298674" y="1090162"/>
              <a:ext cx="819172" cy="1196464"/>
            </a:xfrm>
            <a:prstGeom prst="arc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Franklin Gothic Medium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4592A9-080A-D431-451F-52C3DC1FD626}"/>
              </a:ext>
            </a:extLst>
          </p:cNvPr>
          <p:cNvSpPr txBox="1"/>
          <p:nvPr/>
        </p:nvSpPr>
        <p:spPr>
          <a:xfrm>
            <a:off x="5145594" y="3211982"/>
            <a:ext cx="3031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Become an Author!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9D4F72-CB3C-DBE9-EE02-9887767414BE}"/>
              </a:ext>
            </a:extLst>
          </p:cNvPr>
          <p:cNvSpPr txBox="1"/>
          <p:nvPr/>
        </p:nvSpPr>
        <p:spPr>
          <a:xfrm>
            <a:off x="212868" y="4713767"/>
            <a:ext cx="759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work is supported by </a:t>
            </a:r>
            <a:r>
              <a:rPr lang="en-US" b="1" dirty="0"/>
              <a:t>DOE Award Number: </a:t>
            </a:r>
            <a:r>
              <a:rPr lang="en-US" dirty="0"/>
              <a:t>DE-SC0013615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0" y="83962"/>
            <a:ext cx="89611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momentum nucleons - Short Range Correlations</a:t>
            </a:r>
          </a:p>
        </p:txBody>
      </p:sp>
      <p:graphicFrame>
        <p:nvGraphicFramePr>
          <p:cNvPr id="23" name="Object 1"/>
          <p:cNvGraphicFramePr>
            <a:graphicFrameLocks noChangeAspect="1"/>
          </p:cNvGraphicFramePr>
          <p:nvPr/>
        </p:nvGraphicFramePr>
        <p:xfrm>
          <a:off x="101539" y="827484"/>
          <a:ext cx="3719347" cy="843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89200" imgH="711200" progId="Equation.3">
                  <p:embed/>
                </p:oleObj>
              </mc:Choice>
              <mc:Fallback>
                <p:oleObj name="Equation" r:id="rId2" imgW="2489200" imgH="711200" progId="Equation.3">
                  <p:embed/>
                  <p:pic>
                    <p:nvPicPr>
                      <p:cNvPr id="2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39" y="827484"/>
                        <a:ext cx="3719347" cy="8436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"/>
          <p:cNvGraphicFramePr>
            <a:graphicFrameLocks noChangeAspect="1"/>
          </p:cNvGraphicFramePr>
          <p:nvPr/>
        </p:nvGraphicFramePr>
        <p:xfrm>
          <a:off x="5465315" y="642717"/>
          <a:ext cx="3454842" cy="117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0" imgH="990600" progId="Equation.3">
                  <p:embed/>
                </p:oleObj>
              </mc:Choice>
              <mc:Fallback>
                <p:oleObj name="Equation" r:id="rId4" imgW="2921000" imgH="990600" progId="Equation.3">
                  <p:embed/>
                  <p:pic>
                    <p:nvPicPr>
                      <p:cNvPr id="2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5315" y="642717"/>
                        <a:ext cx="3454842" cy="11713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15477" b="4514"/>
          <a:stretch>
            <a:fillRect/>
          </a:stretch>
        </p:blipFill>
        <p:spPr bwMode="auto">
          <a:xfrm>
            <a:off x="4758927" y="1707548"/>
            <a:ext cx="3368279" cy="28860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5471516" y="3815909"/>
            <a:ext cx="971550" cy="3000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Deuterium</a:t>
            </a: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4667371" y="4369833"/>
            <a:ext cx="2400300" cy="2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Fomin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et al, PRL </a:t>
            </a:r>
            <a:r>
              <a:rPr kumimoji="0" lang="en-US" sz="825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108</a:t>
            </a:r>
            <a:r>
              <a:rPr kumimoji="0" lang="en-US" sz="82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 (2012)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7B6EA12-EB10-F66A-A233-94531331B1DE}"/>
              </a:ext>
            </a:extLst>
          </p:cNvPr>
          <p:cNvSpPr/>
          <p:nvPr/>
        </p:nvSpPr>
        <p:spPr>
          <a:xfrm>
            <a:off x="3820886" y="1088664"/>
            <a:ext cx="1061215" cy="38260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4D9735-05C5-4833-C8FE-2868D370B892}"/>
              </a:ext>
            </a:extLst>
          </p:cNvPr>
          <p:cNvGrpSpPr/>
          <p:nvPr/>
        </p:nvGrpSpPr>
        <p:grpSpPr>
          <a:xfrm>
            <a:off x="643250" y="2237941"/>
            <a:ext cx="3314700" cy="1607002"/>
            <a:chOff x="4625579" y="1068332"/>
            <a:chExt cx="3314700" cy="160700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1859015-4189-BD1E-23F0-82CC99D13052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34" name="Oval 14">
                <a:extLst>
                  <a:ext uri="{FF2B5EF4-FFF2-40B4-BE49-F238E27FC236}">
                    <a16:creationId xmlns:a16="http://schemas.microsoft.com/office/drawing/2014/main" id="{F152AA2F-D47F-CC40-41A0-501D20C14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15">
                <a:extLst>
                  <a:ext uri="{FF2B5EF4-FFF2-40B4-BE49-F238E27FC236}">
                    <a16:creationId xmlns:a16="http://schemas.microsoft.com/office/drawing/2014/main" id="{076A99E6-FFD5-B44A-BA7B-689BCE6CE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val 16">
                <a:extLst>
                  <a:ext uri="{FF2B5EF4-FFF2-40B4-BE49-F238E27FC236}">
                    <a16:creationId xmlns:a16="http://schemas.microsoft.com/office/drawing/2014/main" id="{32571368-5110-F2C5-65F1-9FAAF39D6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id="{D9EE72F0-0C95-32DB-7EB5-71910277B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id="{3DD4CBE9-D730-DD36-0B56-5F2D06500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val 19">
                <a:extLst>
                  <a:ext uri="{FF2B5EF4-FFF2-40B4-BE49-F238E27FC236}">
                    <a16:creationId xmlns:a16="http://schemas.microsoft.com/office/drawing/2014/main" id="{908509B7-55DF-C242-96FF-EAE1BD773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val 20">
                <a:extLst>
                  <a:ext uri="{FF2B5EF4-FFF2-40B4-BE49-F238E27FC236}">
                    <a16:creationId xmlns:a16="http://schemas.microsoft.com/office/drawing/2014/main" id="{E287BC2E-F9A5-D8BE-46F1-F2CF962C44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FB5CDEBA-477F-6228-C929-9F781682D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23">
                <a:extLst>
                  <a:ext uri="{FF2B5EF4-FFF2-40B4-BE49-F238E27FC236}">
                    <a16:creationId xmlns:a16="http://schemas.microsoft.com/office/drawing/2014/main" id="{8FE3B634-2CA8-4C45-CE50-15FAD8C9E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24">
                <a:extLst>
                  <a:ext uri="{FF2B5EF4-FFF2-40B4-BE49-F238E27FC236}">
                    <a16:creationId xmlns:a16="http://schemas.microsoft.com/office/drawing/2014/main" id="{C3C5A9CE-DED3-15BB-4A87-385FFC9DA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25">
                <a:extLst>
                  <a:ext uri="{FF2B5EF4-FFF2-40B4-BE49-F238E27FC236}">
                    <a16:creationId xmlns:a16="http://schemas.microsoft.com/office/drawing/2014/main" id="{AFFAF710-29E8-3A0B-BE6F-623EC269E2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26">
                <a:extLst>
                  <a:ext uri="{FF2B5EF4-FFF2-40B4-BE49-F238E27FC236}">
                    <a16:creationId xmlns:a16="http://schemas.microsoft.com/office/drawing/2014/main" id="{A754854B-5A39-9D74-E662-3DBFCE703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21016D26-C837-E816-DE95-41C4C3AD12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28">
              <a:extLst>
                <a:ext uri="{FF2B5EF4-FFF2-40B4-BE49-F238E27FC236}">
                  <a16:creationId xmlns:a16="http://schemas.microsoft.com/office/drawing/2014/main" id="{8E5D9ECD-63EB-1925-F656-F059F1CD5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6F08C297-1ABF-747E-A8FC-9B3E515C0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2N SRC</a:t>
              </a:r>
            </a:p>
          </p:txBody>
        </p: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FA95714A-0BE2-843B-4C71-B9A6DB1DF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3N SRC</a:t>
              </a:r>
            </a:p>
          </p:txBody>
        </p:sp>
      </p:grp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95EDB6BB-14FD-6295-1A17-B18D96516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747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2" name="Picture 34" descr="Screensho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7269" r="55714" b="23589"/>
          <a:stretch>
            <a:fillRect/>
          </a:stretch>
        </p:blipFill>
        <p:spPr bwMode="auto">
          <a:xfrm>
            <a:off x="28575" y="35427"/>
            <a:ext cx="2571750" cy="2049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9131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06" y="1966614"/>
            <a:ext cx="3417094" cy="2628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32" name="Text Box 44"/>
          <p:cNvSpPr txBox="1">
            <a:spLocks noChangeArrowheads="1"/>
          </p:cNvSpPr>
          <p:nvPr/>
        </p:nvSpPr>
        <p:spPr bwMode="auto">
          <a:xfrm>
            <a:off x="4473602" y="3712201"/>
            <a:ext cx="2333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Ciofi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degli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Atti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S. Simula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Phys. Rev. C 53 (1996).</a:t>
            </a:r>
          </a:p>
        </p:txBody>
      </p: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984995" y="1846242"/>
            <a:ext cx="2457508" cy="2673502"/>
            <a:chOff x="1718163" y="2147510"/>
            <a:chExt cx="3589455" cy="3834230"/>
          </a:xfrm>
        </p:grpSpPr>
        <p:pic>
          <p:nvPicPr>
            <p:cNvPr id="30" name="Picture 24" descr="one_fig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63" y="2147510"/>
              <a:ext cx="3589455" cy="383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3108439" y="2238444"/>
              <a:ext cx="1975652" cy="827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Nucleon momentum distribution in </a:t>
              </a:r>
              <a:r>
                <a:rPr kumimoji="0" lang="en-US" sz="105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12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C</a:t>
              </a:r>
              <a:endPara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89119" name="Text Box 31"/>
          <p:cNvSpPr txBox="1">
            <a:spLocks noChangeArrowheads="1"/>
          </p:cNvSpPr>
          <p:nvPr/>
        </p:nvSpPr>
        <p:spPr bwMode="auto">
          <a:xfrm>
            <a:off x="2486025" y="127670"/>
            <a:ext cx="6629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momentum nucleons - Short Range Correlations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05053-9176-7AA3-2564-3D14D0B0CF1D}"/>
              </a:ext>
            </a:extLst>
          </p:cNvPr>
          <p:cNvGrpSpPr/>
          <p:nvPr/>
        </p:nvGrpSpPr>
        <p:grpSpPr>
          <a:xfrm>
            <a:off x="4911422" y="609562"/>
            <a:ext cx="3314700" cy="1607002"/>
            <a:chOff x="4625579" y="1068332"/>
            <a:chExt cx="3314700" cy="1607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660F52-6608-079B-0B7E-57735E3B476E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8" name="Oval 14">
                <a:extLst>
                  <a:ext uri="{FF2B5EF4-FFF2-40B4-BE49-F238E27FC236}">
                    <a16:creationId xmlns:a16="http://schemas.microsoft.com/office/drawing/2014/main" id="{790BA48E-EEA5-2FBA-ADC6-361560A34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Oval 15">
                <a:extLst>
                  <a:ext uri="{FF2B5EF4-FFF2-40B4-BE49-F238E27FC236}">
                    <a16:creationId xmlns:a16="http://schemas.microsoft.com/office/drawing/2014/main" id="{B019BA6D-BFA5-D83E-6226-4849A551D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16">
                <a:extLst>
                  <a:ext uri="{FF2B5EF4-FFF2-40B4-BE49-F238E27FC236}">
                    <a16:creationId xmlns:a16="http://schemas.microsoft.com/office/drawing/2014/main" id="{6A628741-6715-C675-74EC-4EF4BE65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7">
                <a:extLst>
                  <a:ext uri="{FF2B5EF4-FFF2-40B4-BE49-F238E27FC236}">
                    <a16:creationId xmlns:a16="http://schemas.microsoft.com/office/drawing/2014/main" id="{C1FF84EA-7FC9-A786-6154-6FBCBB864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3D246192-0479-5BC0-0409-2A96579E3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1788E111-2899-D6A9-BD2A-6A41545FA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AA258E06-E43B-B591-515D-C7338D90C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2CC25893-0E80-670A-AE28-CA5A5F06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23">
                <a:extLst>
                  <a:ext uri="{FF2B5EF4-FFF2-40B4-BE49-F238E27FC236}">
                    <a16:creationId xmlns:a16="http://schemas.microsoft.com/office/drawing/2014/main" id="{485DF920-D96A-BC4A-34DB-18591E81D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55BD0DB7-2BE0-C7E0-6498-42FF34309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25">
                <a:extLst>
                  <a:ext uri="{FF2B5EF4-FFF2-40B4-BE49-F238E27FC236}">
                    <a16:creationId xmlns:a16="http://schemas.microsoft.com/office/drawing/2014/main" id="{B0D17287-26DF-266E-EF6A-FCC66E404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26">
                <a:extLst>
                  <a:ext uri="{FF2B5EF4-FFF2-40B4-BE49-F238E27FC236}">
                    <a16:creationId xmlns:a16="http://schemas.microsoft.com/office/drawing/2014/main" id="{BD611D89-A0FA-CC35-874E-9911467CA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Line 27">
              <a:extLst>
                <a:ext uri="{FF2B5EF4-FFF2-40B4-BE49-F238E27FC236}">
                  <a16:creationId xmlns:a16="http://schemas.microsoft.com/office/drawing/2014/main" id="{FE826BD9-D990-13C2-9E59-3AA82ADAF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Line 28">
              <a:extLst>
                <a:ext uri="{FF2B5EF4-FFF2-40B4-BE49-F238E27FC236}">
                  <a16:creationId xmlns:a16="http://schemas.microsoft.com/office/drawing/2014/main" id="{E3F5EA68-6210-AB28-7A9D-DC734FFAA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 Box 29">
              <a:extLst>
                <a:ext uri="{FF2B5EF4-FFF2-40B4-BE49-F238E27FC236}">
                  <a16:creationId xmlns:a16="http://schemas.microsoft.com/office/drawing/2014/main" id="{F8F9354E-243C-7492-C1FC-EA58E9C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2N SRC</a:t>
              </a: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1AF75511-42FD-FE3F-0720-B597ECC0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3N SRC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86D368-7BF5-1F8C-0180-0078F77276E7}"/>
              </a:ext>
            </a:extLst>
          </p:cNvPr>
          <p:cNvCxnSpPr/>
          <p:nvPr/>
        </p:nvCxnSpPr>
        <p:spPr bwMode="auto">
          <a:xfrm>
            <a:off x="799452" y="1285019"/>
            <a:ext cx="2461121" cy="2705100"/>
          </a:xfrm>
          <a:prstGeom prst="straightConnector1">
            <a:avLst/>
          </a:prstGeom>
          <a:noFill/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FFBCDE0-5BCE-8C4F-F593-297CBC87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446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2" name="Picture 34" descr="Screensho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7269" r="55714" b="23589"/>
          <a:stretch>
            <a:fillRect/>
          </a:stretch>
        </p:blipFill>
        <p:spPr bwMode="auto">
          <a:xfrm>
            <a:off x="28575" y="35427"/>
            <a:ext cx="2571750" cy="20490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9131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06" y="1966614"/>
            <a:ext cx="3417094" cy="2628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32" name="Text Box 44"/>
          <p:cNvSpPr txBox="1">
            <a:spLocks noChangeArrowheads="1"/>
          </p:cNvSpPr>
          <p:nvPr/>
        </p:nvSpPr>
        <p:spPr bwMode="auto">
          <a:xfrm>
            <a:off x="4473602" y="3712201"/>
            <a:ext cx="2333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Ciofi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degli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Atti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S. Simula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Phys. Rev. C 53 (1996).</a:t>
            </a:r>
          </a:p>
        </p:txBody>
      </p: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984995" y="1846242"/>
            <a:ext cx="2457508" cy="2673502"/>
            <a:chOff x="1718163" y="2147510"/>
            <a:chExt cx="3589455" cy="3834230"/>
          </a:xfrm>
        </p:grpSpPr>
        <p:pic>
          <p:nvPicPr>
            <p:cNvPr id="30" name="Picture 24" descr="one_figur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63" y="2147510"/>
              <a:ext cx="3589455" cy="383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3108439" y="2238444"/>
              <a:ext cx="1975652" cy="827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Nucleon momentum distribution in </a:t>
              </a:r>
              <a:r>
                <a:rPr kumimoji="0" lang="en-US" sz="105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12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C</a:t>
              </a:r>
              <a:endPara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89119" name="Text Box 31"/>
          <p:cNvSpPr txBox="1">
            <a:spLocks noChangeArrowheads="1"/>
          </p:cNvSpPr>
          <p:nvPr/>
        </p:nvSpPr>
        <p:spPr bwMode="auto">
          <a:xfrm>
            <a:off x="2486025" y="127670"/>
            <a:ext cx="66294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momentum nucleons - Short Range Correlations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05053-9176-7AA3-2564-3D14D0B0CF1D}"/>
              </a:ext>
            </a:extLst>
          </p:cNvPr>
          <p:cNvGrpSpPr/>
          <p:nvPr/>
        </p:nvGrpSpPr>
        <p:grpSpPr>
          <a:xfrm>
            <a:off x="4911422" y="609562"/>
            <a:ext cx="3314700" cy="1607002"/>
            <a:chOff x="4625579" y="1068332"/>
            <a:chExt cx="3314700" cy="1607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660F52-6608-079B-0B7E-57735E3B476E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8" name="Oval 14">
                <a:extLst>
                  <a:ext uri="{FF2B5EF4-FFF2-40B4-BE49-F238E27FC236}">
                    <a16:creationId xmlns:a16="http://schemas.microsoft.com/office/drawing/2014/main" id="{790BA48E-EEA5-2FBA-ADC6-361560A34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Oval 15">
                <a:extLst>
                  <a:ext uri="{FF2B5EF4-FFF2-40B4-BE49-F238E27FC236}">
                    <a16:creationId xmlns:a16="http://schemas.microsoft.com/office/drawing/2014/main" id="{B019BA6D-BFA5-D83E-6226-4849A551D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val 16">
                <a:extLst>
                  <a:ext uri="{FF2B5EF4-FFF2-40B4-BE49-F238E27FC236}">
                    <a16:creationId xmlns:a16="http://schemas.microsoft.com/office/drawing/2014/main" id="{6A628741-6715-C675-74EC-4EF4BE65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7">
                <a:extLst>
                  <a:ext uri="{FF2B5EF4-FFF2-40B4-BE49-F238E27FC236}">
                    <a16:creationId xmlns:a16="http://schemas.microsoft.com/office/drawing/2014/main" id="{C1FF84EA-7FC9-A786-6154-6FBCBB864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3D246192-0479-5BC0-0409-2A96579E3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1788E111-2899-D6A9-BD2A-6A41545FA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AA258E06-E43B-B591-515D-C7338D90C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2CC25893-0E80-670A-AE28-CA5A5F06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23">
                <a:extLst>
                  <a:ext uri="{FF2B5EF4-FFF2-40B4-BE49-F238E27FC236}">
                    <a16:creationId xmlns:a16="http://schemas.microsoft.com/office/drawing/2014/main" id="{485DF920-D96A-BC4A-34DB-18591E81D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55BD0DB7-2BE0-C7E0-6498-42FF34309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25">
                <a:extLst>
                  <a:ext uri="{FF2B5EF4-FFF2-40B4-BE49-F238E27FC236}">
                    <a16:creationId xmlns:a16="http://schemas.microsoft.com/office/drawing/2014/main" id="{B0D17287-26DF-266E-EF6A-FCC66E404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26">
                <a:extLst>
                  <a:ext uri="{FF2B5EF4-FFF2-40B4-BE49-F238E27FC236}">
                    <a16:creationId xmlns:a16="http://schemas.microsoft.com/office/drawing/2014/main" id="{BD611D89-A0FA-CC35-874E-9911467CA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" name="Line 27">
              <a:extLst>
                <a:ext uri="{FF2B5EF4-FFF2-40B4-BE49-F238E27FC236}">
                  <a16:creationId xmlns:a16="http://schemas.microsoft.com/office/drawing/2014/main" id="{FE826BD9-D990-13C2-9E59-3AA82ADAF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Line 28">
              <a:extLst>
                <a:ext uri="{FF2B5EF4-FFF2-40B4-BE49-F238E27FC236}">
                  <a16:creationId xmlns:a16="http://schemas.microsoft.com/office/drawing/2014/main" id="{E3F5EA68-6210-AB28-7A9D-DC734FFAA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 Box 29">
              <a:extLst>
                <a:ext uri="{FF2B5EF4-FFF2-40B4-BE49-F238E27FC236}">
                  <a16:creationId xmlns:a16="http://schemas.microsoft.com/office/drawing/2014/main" id="{F8F9354E-243C-7492-C1FC-EA58E9C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2N SRC</a:t>
              </a: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1AF75511-42FD-FE3F-0720-B597ECC0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3N SRC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71711D2-05A2-5AF8-0B11-DDA2A874306E}"/>
              </a:ext>
            </a:extLst>
          </p:cNvPr>
          <p:cNvSpPr/>
          <p:nvPr/>
        </p:nvSpPr>
        <p:spPr bwMode="auto">
          <a:xfrm rot="1510357">
            <a:off x="5724192" y="3550506"/>
            <a:ext cx="1706529" cy="389513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2164F-CD82-0709-9DC8-48EA98ADE4EF}"/>
              </a:ext>
            </a:extLst>
          </p:cNvPr>
          <p:cNvSpPr txBox="1"/>
          <p:nvPr/>
        </p:nvSpPr>
        <p:spPr>
          <a:xfrm>
            <a:off x="6357891" y="3159053"/>
            <a:ext cx="800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P&gt;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135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fermi</a:t>
            </a:r>
            <a:endParaRPr kumimoji="0" lang="en-US" sz="135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6E92D75-ABC2-F782-A43C-159EFC39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24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6"/>
          <p:cNvSpPr txBox="1">
            <a:spLocks noChangeArrowheads="1"/>
          </p:cNvSpPr>
          <p:nvPr/>
        </p:nvSpPr>
        <p:spPr bwMode="auto">
          <a:xfrm>
            <a:off x="2400300" y="0"/>
            <a:ext cx="4629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Short Range Correlations</a:t>
            </a:r>
          </a:p>
        </p:txBody>
      </p: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255707" y="547294"/>
            <a:ext cx="6343650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experimentally probe SRCs, must be in the high-momentum region (x&gt;1)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44" name="Text Box 14"/>
          <p:cNvSpPr txBox="1">
            <a:spLocks noChangeArrowheads="1"/>
          </p:cNvSpPr>
          <p:nvPr/>
        </p:nvSpPr>
        <p:spPr bwMode="auto">
          <a:xfrm>
            <a:off x="260374" y="885439"/>
            <a:ext cx="4849957" cy="102720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measure the relative probability of finding a correlation, ratios of heavy to light nuclei are taken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the high momentum region, FSIs are thought to be confined to the SRCs and therefore, cancel in the cross section ratios</a:t>
            </a:r>
          </a:p>
        </p:txBody>
      </p:sp>
      <p:graphicFrame>
        <p:nvGraphicFramePr>
          <p:cNvPr id="10245" name="Object 19"/>
          <p:cNvGraphicFramePr>
            <a:graphicFrameLocks noChangeAspect="1"/>
          </p:cNvGraphicFramePr>
          <p:nvPr/>
        </p:nvGraphicFramePr>
        <p:xfrm>
          <a:off x="7439484" y="443746"/>
          <a:ext cx="13716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431640" progId="Equation.3">
                  <p:embed/>
                </p:oleObj>
              </mc:Choice>
              <mc:Fallback>
                <p:oleObj name="Equation" r:id="rId3" imgW="901440" imgH="431640" progId="Equation.3">
                  <p:embed/>
                  <p:pic>
                    <p:nvPicPr>
                      <p:cNvPr id="1024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9484" y="443746"/>
                        <a:ext cx="1371600" cy="657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25"/>
          <p:cNvSpPr txBox="1">
            <a:spLocks noChangeArrowheads="1"/>
          </p:cNvSpPr>
          <p:nvPr/>
        </p:nvSpPr>
        <p:spPr bwMode="auto">
          <a:xfrm>
            <a:off x="5777469" y="4258745"/>
            <a:ext cx="2857500" cy="300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1.4&lt;x&lt;2 =&gt; 2 nucleon correlation</a:t>
            </a:r>
          </a:p>
        </p:txBody>
      </p:sp>
      <p:cxnSp>
        <p:nvCxnSpPr>
          <p:cNvPr id="10249" name="Elbow Connector 3"/>
          <p:cNvCxnSpPr>
            <a:cxnSpLocks noChangeShapeType="1"/>
          </p:cNvCxnSpPr>
          <p:nvPr/>
        </p:nvCxnSpPr>
        <p:spPr bwMode="auto">
          <a:xfrm>
            <a:off x="862639" y="1914139"/>
            <a:ext cx="685800" cy="685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50" name="Elbow Connector 5"/>
          <p:cNvCxnSpPr>
            <a:cxnSpLocks noChangeShapeType="1"/>
          </p:cNvCxnSpPr>
          <p:nvPr/>
        </p:nvCxnSpPr>
        <p:spPr bwMode="auto">
          <a:xfrm rot="5400000">
            <a:off x="2744108" y="2412426"/>
            <a:ext cx="1081393" cy="81827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Elbow Connector 3"/>
          <p:cNvCxnSpPr>
            <a:cxnSpLocks noChangeShapeType="1"/>
          </p:cNvCxnSpPr>
          <p:nvPr/>
        </p:nvCxnSpPr>
        <p:spPr bwMode="auto">
          <a:xfrm>
            <a:off x="4857750" y="4229100"/>
            <a:ext cx="685800" cy="685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148224" y="2284289"/>
          <a:ext cx="3028950" cy="65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0" imgH="444500" progId="Equation.3">
                  <p:embed/>
                </p:oleObj>
              </mc:Choice>
              <mc:Fallback>
                <p:oleObj name="Equation" r:id="rId5" imgW="2286000" imgH="4445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8224" y="2284289"/>
                        <a:ext cx="3028950" cy="650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2052233" y="2984788"/>
          <a:ext cx="1687512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73200" imgH="393700" progId="Equation.3">
                  <p:embed/>
                </p:oleObj>
              </mc:Choice>
              <mc:Fallback>
                <p:oleObj name="Equation" r:id="rId7" imgW="1473200" imgH="3937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2233" y="2984788"/>
                        <a:ext cx="1687512" cy="50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2204031" y="3639205"/>
          <a:ext cx="171450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97950" imgH="393529" progId="Equation.3">
                  <p:embed/>
                </p:oleObj>
              </mc:Choice>
              <mc:Fallback>
                <p:oleObj name="Equation" r:id="rId9" imgW="1497950" imgH="393529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031" y="3639205"/>
                        <a:ext cx="171450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5540597" y="1244629"/>
            <a:ext cx="2907723" cy="2975493"/>
            <a:chOff x="4602236" y="1026504"/>
            <a:chExt cx="4211047" cy="4466223"/>
          </a:xfrm>
        </p:grpSpPr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t="17313" b="17685"/>
            <a:stretch>
              <a:fillRect/>
            </a:stretch>
          </p:blipFill>
          <p:spPr bwMode="auto">
            <a:xfrm rot="5400000">
              <a:off x="4616241" y="1295685"/>
              <a:ext cx="4183037" cy="421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Line 33"/>
            <p:cNvSpPr>
              <a:spLocks noChangeShapeType="1"/>
            </p:cNvSpPr>
            <p:nvPr/>
          </p:nvSpPr>
          <p:spPr bwMode="auto">
            <a:xfrm flipH="1">
              <a:off x="6486158" y="1085850"/>
              <a:ext cx="3175" cy="384651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34"/>
            <p:cNvSpPr>
              <a:spLocks/>
            </p:cNvSpPr>
            <p:nvPr/>
          </p:nvSpPr>
          <p:spPr bwMode="auto">
            <a:xfrm>
              <a:off x="6292904" y="1026504"/>
              <a:ext cx="465230" cy="31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 algn="l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39688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 pitchFamily="34" charset="0"/>
                </a:rPr>
                <a:t>QE</a:t>
              </a:r>
            </a:p>
          </p:txBody>
        </p:sp>
        <p:sp>
          <p:nvSpPr>
            <p:cNvPr id="23" name="Rectangle 26"/>
            <p:cNvSpPr>
              <a:spLocks/>
            </p:cNvSpPr>
            <p:nvPr/>
          </p:nvSpPr>
          <p:spPr bwMode="auto">
            <a:xfrm>
              <a:off x="6771369" y="1642660"/>
              <a:ext cx="1833715" cy="3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/>
            <a:lstStyle/>
            <a:p>
              <a:pPr marL="29766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Jlab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 E02-019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29766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DDA26-8B90-4E3E-86DE-425A92599B7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04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22" name="Picture 34" descr="Screensho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47269" r="55714" b="23589"/>
          <a:stretch>
            <a:fillRect/>
          </a:stretch>
        </p:blipFill>
        <p:spPr bwMode="auto">
          <a:xfrm>
            <a:off x="32053" y="58286"/>
            <a:ext cx="2200275" cy="17530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89131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" y="1937739"/>
            <a:ext cx="3417094" cy="26289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132" name="Text Box 44"/>
          <p:cNvSpPr txBox="1">
            <a:spLocks noChangeArrowheads="1"/>
          </p:cNvSpPr>
          <p:nvPr/>
        </p:nvSpPr>
        <p:spPr bwMode="auto">
          <a:xfrm>
            <a:off x="510960" y="3683326"/>
            <a:ext cx="2333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C. </a:t>
            </a:r>
            <a:r>
              <a:rPr lang="en-US" sz="1200" dirty="0" err="1">
                <a:latin typeface="Times New Roman" pitchFamily="18" charset="0"/>
              </a:rPr>
              <a:t>Ciofi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degli</a:t>
            </a:r>
            <a:r>
              <a:rPr lang="en-US" sz="1200" dirty="0">
                <a:latin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</a:rPr>
              <a:t>Atti</a:t>
            </a:r>
            <a:r>
              <a:rPr lang="en-US" sz="1200" dirty="0">
                <a:latin typeface="Times New Roman" pitchFamily="18" charset="0"/>
              </a:rPr>
              <a:t> and S. Simula</a:t>
            </a:r>
            <a:r>
              <a:rPr lang="en-US" sz="1200" i="1" dirty="0">
                <a:latin typeface="Times New Roman" pitchFamily="18" charset="0"/>
              </a:rPr>
              <a:t>, </a:t>
            </a:r>
            <a:r>
              <a:rPr lang="en-US" sz="1200" dirty="0">
                <a:latin typeface="Times New Roman" pitchFamily="18" charset="0"/>
              </a:rPr>
              <a:t>Phys. Rev. C 53 (1996).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05053-9176-7AA3-2564-3D14D0B0CF1D}"/>
              </a:ext>
            </a:extLst>
          </p:cNvPr>
          <p:cNvGrpSpPr/>
          <p:nvPr/>
        </p:nvGrpSpPr>
        <p:grpSpPr>
          <a:xfrm>
            <a:off x="2084333" y="-15686"/>
            <a:ext cx="3314700" cy="1607002"/>
            <a:chOff x="4625579" y="1068332"/>
            <a:chExt cx="3314700" cy="16070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660F52-6608-079B-0B7E-57735E3B476E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8" name="Oval 14">
                <a:extLst>
                  <a:ext uri="{FF2B5EF4-FFF2-40B4-BE49-F238E27FC236}">
                    <a16:creationId xmlns:a16="http://schemas.microsoft.com/office/drawing/2014/main" id="{790BA48E-EEA5-2FBA-ADC6-361560A34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9" name="Oval 15">
                <a:extLst>
                  <a:ext uri="{FF2B5EF4-FFF2-40B4-BE49-F238E27FC236}">
                    <a16:creationId xmlns:a16="http://schemas.microsoft.com/office/drawing/2014/main" id="{B019BA6D-BFA5-D83E-6226-4849A551D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0" name="Oval 16">
                <a:extLst>
                  <a:ext uri="{FF2B5EF4-FFF2-40B4-BE49-F238E27FC236}">
                    <a16:creationId xmlns:a16="http://schemas.microsoft.com/office/drawing/2014/main" id="{6A628741-6715-C675-74EC-4EF4BE65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1" name="Oval 17">
                <a:extLst>
                  <a:ext uri="{FF2B5EF4-FFF2-40B4-BE49-F238E27FC236}">
                    <a16:creationId xmlns:a16="http://schemas.microsoft.com/office/drawing/2014/main" id="{C1FF84EA-7FC9-A786-6154-6FBCBB864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2" name="Oval 18">
                <a:extLst>
                  <a:ext uri="{FF2B5EF4-FFF2-40B4-BE49-F238E27FC236}">
                    <a16:creationId xmlns:a16="http://schemas.microsoft.com/office/drawing/2014/main" id="{3D246192-0479-5BC0-0409-2A96579E3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3" name="Oval 19">
                <a:extLst>
                  <a:ext uri="{FF2B5EF4-FFF2-40B4-BE49-F238E27FC236}">
                    <a16:creationId xmlns:a16="http://schemas.microsoft.com/office/drawing/2014/main" id="{1788E111-2899-D6A9-BD2A-6A41545FA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AA258E06-E43B-B591-515D-C7338D90C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2CC25893-0E80-670A-AE28-CA5A5F06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6" name="Oval 23">
                <a:extLst>
                  <a:ext uri="{FF2B5EF4-FFF2-40B4-BE49-F238E27FC236}">
                    <a16:creationId xmlns:a16="http://schemas.microsoft.com/office/drawing/2014/main" id="{485DF920-D96A-BC4A-34DB-18591E81D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55BD0DB7-2BE0-C7E0-6498-42FF34309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8" name="Oval 25">
                <a:extLst>
                  <a:ext uri="{FF2B5EF4-FFF2-40B4-BE49-F238E27FC236}">
                    <a16:creationId xmlns:a16="http://schemas.microsoft.com/office/drawing/2014/main" id="{B0D17287-26DF-266E-EF6A-FCC66E404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9" name="Oval 26">
                <a:extLst>
                  <a:ext uri="{FF2B5EF4-FFF2-40B4-BE49-F238E27FC236}">
                    <a16:creationId xmlns:a16="http://schemas.microsoft.com/office/drawing/2014/main" id="{BD611D89-A0FA-CC35-874E-9911467CA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4" name="Line 27">
              <a:extLst>
                <a:ext uri="{FF2B5EF4-FFF2-40B4-BE49-F238E27FC236}">
                  <a16:creationId xmlns:a16="http://schemas.microsoft.com/office/drawing/2014/main" id="{FE826BD9-D990-13C2-9E59-3AA82ADAF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" name="Line 28">
              <a:extLst>
                <a:ext uri="{FF2B5EF4-FFF2-40B4-BE49-F238E27FC236}">
                  <a16:creationId xmlns:a16="http://schemas.microsoft.com/office/drawing/2014/main" id="{E3F5EA68-6210-AB28-7A9D-DC734FFAA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" name="Text Box 29">
              <a:extLst>
                <a:ext uri="{FF2B5EF4-FFF2-40B4-BE49-F238E27FC236}">
                  <a16:creationId xmlns:a16="http://schemas.microsoft.com/office/drawing/2014/main" id="{F8F9354E-243C-7492-C1FC-EA58E9C60C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>
                  <a:latin typeface="Times New Roman" pitchFamily="18" charset="0"/>
                </a:rPr>
                <a:t>2N SRC</a:t>
              </a:r>
            </a:p>
          </p:txBody>
        </p:sp>
        <p:sp>
          <p:nvSpPr>
            <p:cNvPr id="7" name="Text Box 30">
              <a:extLst>
                <a:ext uri="{FF2B5EF4-FFF2-40B4-BE49-F238E27FC236}">
                  <a16:creationId xmlns:a16="http://schemas.microsoft.com/office/drawing/2014/main" id="{1AF75511-42FD-FE3F-0720-B597ECC0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50" dirty="0">
                  <a:latin typeface="Times New Roman" pitchFamily="18" charset="0"/>
                </a:rPr>
                <a:t>3N SRC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271711D2-05A2-5AF8-0B11-DDA2A874306E}"/>
              </a:ext>
            </a:extLst>
          </p:cNvPr>
          <p:cNvSpPr/>
          <p:nvPr/>
        </p:nvSpPr>
        <p:spPr bwMode="auto">
          <a:xfrm rot="1510357">
            <a:off x="1761550" y="3521631"/>
            <a:ext cx="1706529" cy="389513"/>
          </a:xfrm>
          <a:prstGeom prst="ellipse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350" b="1">
              <a:solidFill>
                <a:srgbClr val="0000FF"/>
              </a:solidFill>
              <a:latin typeface="Franklin Gothic Medium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B2164F-CD82-0709-9DC8-48EA98ADE4EF}"/>
              </a:ext>
            </a:extLst>
          </p:cNvPr>
          <p:cNvSpPr txBox="1"/>
          <p:nvPr/>
        </p:nvSpPr>
        <p:spPr>
          <a:xfrm>
            <a:off x="2395249" y="3130178"/>
            <a:ext cx="800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P&gt;</a:t>
            </a:r>
            <a:r>
              <a:rPr lang="en-US" sz="1350" dirty="0" err="1"/>
              <a:t>k</a:t>
            </a:r>
            <a:r>
              <a:rPr lang="en-US" sz="1350" baseline="-25000" dirty="0" err="1"/>
              <a:t>fermi</a:t>
            </a:r>
            <a:endParaRPr lang="en-US" sz="1350" baseline="-25000" dirty="0"/>
          </a:p>
        </p:txBody>
      </p:sp>
      <p:grpSp>
        <p:nvGrpSpPr>
          <p:cNvPr id="24" name="Group 22">
            <a:extLst>
              <a:ext uri="{FF2B5EF4-FFF2-40B4-BE49-F238E27FC236}">
                <a16:creationId xmlns:a16="http://schemas.microsoft.com/office/drawing/2014/main" id="{EFCCC306-749C-16B0-D795-52AB4D4CA66A}"/>
              </a:ext>
            </a:extLst>
          </p:cNvPr>
          <p:cNvGrpSpPr>
            <a:grpSpLocks/>
          </p:cNvGrpSpPr>
          <p:nvPr/>
        </p:nvGrpSpPr>
        <p:grpSpPr bwMode="auto">
          <a:xfrm>
            <a:off x="3602912" y="1442020"/>
            <a:ext cx="2907723" cy="2975493"/>
            <a:chOff x="4602236" y="1026504"/>
            <a:chExt cx="4211047" cy="4466223"/>
          </a:xfrm>
        </p:grpSpPr>
        <p:pic>
          <p:nvPicPr>
            <p:cNvPr id="25" name="Picture 23">
              <a:extLst>
                <a:ext uri="{FF2B5EF4-FFF2-40B4-BE49-F238E27FC236}">
                  <a16:creationId xmlns:a16="http://schemas.microsoft.com/office/drawing/2014/main" id="{349BF865-1E59-8B46-3D53-54D493892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" t="17313" b="17685"/>
            <a:stretch>
              <a:fillRect/>
            </a:stretch>
          </p:blipFill>
          <p:spPr bwMode="auto">
            <a:xfrm rot="5400000">
              <a:off x="4616241" y="1295685"/>
              <a:ext cx="4183037" cy="421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Line 33">
              <a:extLst>
                <a:ext uri="{FF2B5EF4-FFF2-40B4-BE49-F238E27FC236}">
                  <a16:creationId xmlns:a16="http://schemas.microsoft.com/office/drawing/2014/main" id="{D38B48DA-02C6-ACA6-D02C-2C10EAD8C8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486158" y="1085850"/>
              <a:ext cx="3175" cy="384651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" name="Rectangle 34">
              <a:extLst>
                <a:ext uri="{FF2B5EF4-FFF2-40B4-BE49-F238E27FC236}">
                  <a16:creationId xmlns:a16="http://schemas.microsoft.com/office/drawing/2014/main" id="{C0918334-F4BB-87EC-AC28-271931A00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904" y="1026504"/>
              <a:ext cx="465230" cy="31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30479" bIns="0">
              <a:spAutoFit/>
            </a:bodyPr>
            <a:lstStyle>
              <a:lvl1pPr marL="39688" algn="l">
                <a:spcBef>
                  <a:spcPct val="20000"/>
                </a:spcBef>
                <a:buClr>
                  <a:srgbClr val="1F497D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rgbClr val="1F497D"/>
                </a:buClr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rgbClr val="1F497D"/>
                </a:buClr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rgbClr val="1F497D"/>
                </a:buClr>
                <a:buChar char="–"/>
                <a:defRPr sz="14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F497D"/>
                </a:buClr>
                <a:buFont typeface="Arial" pitchFamily="34" charset="0"/>
                <a:buChar char="»"/>
                <a:defRPr sz="1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350" b="1" dirty="0">
                  <a:solidFill>
                    <a:srgbClr val="FF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QE</a:t>
              </a:r>
            </a:p>
          </p:txBody>
        </p:sp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61CAB58A-E5D9-71C8-B3D2-FF7710C62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1369" y="1642660"/>
              <a:ext cx="1833715" cy="37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/>
            <a:lstStyle/>
            <a:p>
              <a:pPr marL="29766" algn="r">
                <a:defRPr/>
              </a:pPr>
              <a:r>
                <a:rPr lang="en-US" sz="900" dirty="0" err="1">
                  <a:solidFill>
                    <a:schemeClr val="bg2">
                      <a:lumMod val="10000"/>
                    </a:schemeClr>
                  </a:solidFill>
                  <a:latin typeface="Arial" charset="0"/>
                  <a:ea typeface="ＭＳ Ｐゴシック" pitchFamily="34" charset="-128"/>
                </a:rPr>
                <a:t>Jlab</a:t>
              </a:r>
              <a:r>
                <a:rPr lang="en-US" sz="900" dirty="0">
                  <a:solidFill>
                    <a:schemeClr val="bg2">
                      <a:lumMod val="10000"/>
                    </a:schemeClr>
                  </a:solidFill>
                  <a:latin typeface="Arial" charset="0"/>
                  <a:ea typeface="ＭＳ Ｐゴシック" pitchFamily="34" charset="-128"/>
                </a:rPr>
                <a:t> E02-019</a:t>
              </a: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endParaRPr>
            </a:p>
            <a:p>
              <a:pPr marL="29766" algn="r">
                <a:defRPr/>
              </a:pPr>
              <a:endParaRPr lang="en-US" sz="900" b="1" dirty="0">
                <a:solidFill>
                  <a:schemeClr val="bg2">
                    <a:lumMod val="10000"/>
                  </a:schemeClr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23" name="Text Box 25">
            <a:extLst>
              <a:ext uri="{FF2B5EF4-FFF2-40B4-BE49-F238E27FC236}">
                <a16:creationId xmlns:a16="http://schemas.microsoft.com/office/drawing/2014/main" id="{E1441428-400A-E415-7A73-42BB27FCC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350" y="4307905"/>
            <a:ext cx="2857500" cy="300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 dirty="0">
                <a:solidFill>
                  <a:schemeClr val="tx1"/>
                </a:solidFill>
              </a:rPr>
              <a:t>1.4&lt;x&lt;2 =&gt; 2 nucleon correlation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444CDB3-C8F6-BF89-1FF2-17E5BF9841EA}"/>
              </a:ext>
            </a:extLst>
          </p:cNvPr>
          <p:cNvSpPr/>
          <p:nvPr/>
        </p:nvSpPr>
        <p:spPr>
          <a:xfrm>
            <a:off x="2694757" y="2698237"/>
            <a:ext cx="1113445" cy="300082"/>
          </a:xfrm>
          <a:prstGeom prst="rightArrow">
            <a:avLst/>
          </a:prstGeom>
          <a:solidFill>
            <a:srgbClr val="FD6D08">
              <a:alpha val="43000"/>
            </a:srgb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37CF89E5-2360-7153-E02E-DE0C7E8AC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13899" r="25345" b="8122"/>
          <a:stretch/>
        </p:blipFill>
        <p:spPr bwMode="auto">
          <a:xfrm>
            <a:off x="6509090" y="0"/>
            <a:ext cx="2604783" cy="27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36">
            <a:extLst>
              <a:ext uri="{FF2B5EF4-FFF2-40B4-BE49-F238E27FC236}">
                <a16:creationId xmlns:a16="http://schemas.microsoft.com/office/drawing/2014/main" id="{B1E4FCE1-7CDE-6B40-92DC-C2DAA056D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605" y="2582821"/>
            <a:ext cx="3657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0" i="1" dirty="0">
                <a:solidFill>
                  <a:srgbClr val="77797C"/>
                </a:solidFill>
              </a:rPr>
              <a:t>Fomin et al, PRL </a:t>
            </a:r>
            <a:r>
              <a:rPr lang="en-US" sz="900" i="1" dirty="0">
                <a:solidFill>
                  <a:srgbClr val="77797C"/>
                </a:solidFill>
              </a:rPr>
              <a:t>108</a:t>
            </a:r>
            <a:r>
              <a:rPr lang="en-US" sz="900" b="0" i="1" dirty="0">
                <a:solidFill>
                  <a:srgbClr val="77797C"/>
                </a:solidFill>
              </a:rPr>
              <a:t> (2012) </a:t>
            </a:r>
            <a:r>
              <a:rPr lang="en-US" sz="900" b="0" i="1" dirty="0" err="1">
                <a:solidFill>
                  <a:srgbClr val="77797C"/>
                </a:solidFill>
              </a:rPr>
              <a:t>Jlab</a:t>
            </a:r>
            <a:r>
              <a:rPr lang="en-US" sz="900" b="0" i="1" dirty="0">
                <a:solidFill>
                  <a:srgbClr val="77797C"/>
                </a:solidFill>
              </a:rPr>
              <a:t> E02-019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1DC9206-0966-496E-2B8D-BFB42D640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100" y="535513"/>
            <a:ext cx="285765" cy="901746"/>
          </a:xfrm>
          <a:prstGeom prst="rect">
            <a:avLst/>
          </a:prstGeom>
        </p:spPr>
      </p:pic>
      <p:sp>
        <p:nvSpPr>
          <p:cNvPr id="37" name="Arrow: Bent-Up 36">
            <a:extLst>
              <a:ext uri="{FF2B5EF4-FFF2-40B4-BE49-F238E27FC236}">
                <a16:creationId xmlns:a16="http://schemas.microsoft.com/office/drawing/2014/main" id="{726DD450-5B41-8D5B-4168-4F589ED5E31D}"/>
              </a:ext>
            </a:extLst>
          </p:cNvPr>
          <p:cNvSpPr/>
          <p:nvPr/>
        </p:nvSpPr>
        <p:spPr>
          <a:xfrm>
            <a:off x="6332295" y="2843153"/>
            <a:ext cx="1727332" cy="852959"/>
          </a:xfrm>
          <a:prstGeom prst="bentUpArrow">
            <a:avLst/>
          </a:prstGeom>
          <a:solidFill>
            <a:srgbClr val="FF8200">
              <a:alpha val="73000"/>
            </a:srgbClr>
          </a:solidFill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3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ED00A4-E5CD-AF3C-C25F-C477D6A80EBD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9012706" cy="56780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threshold for 2N SRC Observation</a:t>
            </a:r>
          </a:p>
        </p:txBody>
      </p:sp>
      <p:sp>
        <p:nvSpPr>
          <p:cNvPr id="5" name="Text Box 36">
            <a:extLst>
              <a:ext uri="{FF2B5EF4-FFF2-40B4-BE49-F238E27FC236}">
                <a16:creationId xmlns:a16="http://schemas.microsoft.com/office/drawing/2014/main" id="{5A82F68B-C059-29CE-B554-D9C4FE187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47" y="4126177"/>
            <a:ext cx="36576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 b="0" i="1" dirty="0">
                <a:solidFill>
                  <a:srgbClr val="77797C"/>
                </a:solidFill>
              </a:rPr>
              <a:t>Fomin et al, PRL </a:t>
            </a:r>
            <a:r>
              <a:rPr lang="en-US" sz="900" i="1" dirty="0">
                <a:solidFill>
                  <a:srgbClr val="77797C"/>
                </a:solidFill>
              </a:rPr>
              <a:t>108</a:t>
            </a:r>
            <a:r>
              <a:rPr lang="en-US" sz="900" b="0" i="1" dirty="0">
                <a:solidFill>
                  <a:srgbClr val="77797C"/>
                </a:solidFill>
              </a:rPr>
              <a:t> (2012) </a:t>
            </a:r>
            <a:r>
              <a:rPr lang="en-US" sz="900" b="0" i="1" dirty="0" err="1">
                <a:solidFill>
                  <a:srgbClr val="77797C"/>
                </a:solidFill>
              </a:rPr>
              <a:t>Jlab</a:t>
            </a:r>
            <a:r>
              <a:rPr lang="en-US" sz="900" b="0" i="1" dirty="0">
                <a:solidFill>
                  <a:srgbClr val="77797C"/>
                </a:solidFill>
              </a:rPr>
              <a:t> E02-019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1F4E301B-6EDD-22F7-602B-45D3A50C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8145" r="9184" b="6760"/>
          <a:stretch>
            <a:fillRect/>
          </a:stretch>
        </p:blipFill>
        <p:spPr bwMode="auto">
          <a:xfrm>
            <a:off x="2545499" y="608739"/>
            <a:ext cx="3588158" cy="25282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wtf_src">
            <a:extLst>
              <a:ext uri="{FF2B5EF4-FFF2-40B4-BE49-F238E27FC236}">
                <a16:creationId xmlns:a16="http://schemas.microsoft.com/office/drawing/2014/main" id="{92718B19-8473-C536-1642-1404B4FB8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b="19325"/>
          <a:stretch>
            <a:fillRect/>
          </a:stretch>
        </p:blipFill>
        <p:spPr bwMode="auto">
          <a:xfrm>
            <a:off x="6152940" y="1584386"/>
            <a:ext cx="2955824" cy="28640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8A7B90-FBFF-8AB9-CAC6-956068FB609F}"/>
              </a:ext>
            </a:extLst>
          </p:cNvPr>
          <p:cNvSpPr txBox="1"/>
          <p:nvPr/>
        </p:nvSpPr>
        <p:spPr>
          <a:xfrm>
            <a:off x="4179682" y="784286"/>
            <a:ext cx="295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77797C"/>
                </a:solidFill>
              </a:rPr>
              <a:t>Calculation for A=2</a:t>
            </a:r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18316C4-2D1E-2C11-C668-11D32C0B9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8" t="13899" r="25345" b="8122"/>
          <a:stretch/>
        </p:blipFill>
        <p:spPr bwMode="auto">
          <a:xfrm>
            <a:off x="237706" y="1412254"/>
            <a:ext cx="2604783" cy="27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F4AB93-7925-EED0-11F8-5ADD05EC7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6" y="1947767"/>
            <a:ext cx="285765" cy="9017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574700-90AE-6445-D8C1-FDACF92D40BD}"/>
              </a:ext>
            </a:extLst>
          </p:cNvPr>
          <p:cNvSpPr txBox="1"/>
          <p:nvPr/>
        </p:nvSpPr>
        <p:spPr>
          <a:xfrm>
            <a:off x="6188176" y="4167688"/>
            <a:ext cx="295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77797C"/>
                </a:solidFill>
              </a:rPr>
              <a:t>Egiyan</a:t>
            </a:r>
            <a:r>
              <a:rPr lang="en-US" sz="1400" dirty="0">
                <a:solidFill>
                  <a:srgbClr val="77797C"/>
                </a:solidFill>
              </a:rPr>
              <a:t> et al (2003)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79C44-4C91-14D9-F10D-001BD8472D8B}"/>
              </a:ext>
            </a:extLst>
          </p:cNvPr>
          <p:cNvSpPr txBox="1"/>
          <p:nvPr/>
        </p:nvSpPr>
        <p:spPr>
          <a:xfrm>
            <a:off x="285709" y="1012145"/>
            <a:ext cx="182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&lt;Q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&gt;~2.7 GeV</a:t>
            </a:r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348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9E820-C1BF-45D6-9B27-97F56AD3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710C0-6C8E-01E8-7128-314A602E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EB5864-E30A-20CA-E134-CEDA5F70EE5F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E12-06-105 (XEM2): So Much Data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1755E2-555A-9CD9-5A3A-A8EA97381B5F}"/>
              </a:ext>
            </a:extLst>
          </p:cNvPr>
          <p:cNvGrpSpPr/>
          <p:nvPr/>
        </p:nvGrpSpPr>
        <p:grpSpPr>
          <a:xfrm>
            <a:off x="190831" y="987437"/>
            <a:ext cx="4381169" cy="3285876"/>
            <a:chOff x="2425148" y="1068953"/>
            <a:chExt cx="4381169" cy="3285876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D27B68C4-9A22-678B-633D-0EADF1FF8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148" y="1068953"/>
              <a:ext cx="4381169" cy="328587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20100D6-33AF-38E1-6155-1AD703042A52}"/>
                </a:ext>
              </a:extLst>
            </p:cNvPr>
            <p:cNvSpPr/>
            <p:nvPr/>
          </p:nvSpPr>
          <p:spPr>
            <a:xfrm>
              <a:off x="3025471" y="2036030"/>
              <a:ext cx="894522" cy="1351722"/>
            </a:xfrm>
            <a:prstGeom prst="ellipse">
              <a:avLst/>
            </a:prstGeom>
            <a:solidFill>
              <a:srgbClr val="7030A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22BF3C-F68A-64AD-D73C-83901CFC9E05}"/>
                </a:ext>
              </a:extLst>
            </p:cNvPr>
            <p:cNvSpPr txBox="1"/>
            <p:nvPr/>
          </p:nvSpPr>
          <p:spPr>
            <a:xfrm>
              <a:off x="2965836" y="208762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4311B44-953C-9173-9848-C035395F2610}"/>
                </a:ext>
              </a:extLst>
            </p:cNvPr>
            <p:cNvSpPr/>
            <p:nvPr/>
          </p:nvSpPr>
          <p:spPr>
            <a:xfrm>
              <a:off x="3971677" y="1220028"/>
              <a:ext cx="1144988" cy="1487390"/>
            </a:xfrm>
            <a:prstGeom prst="ellipse">
              <a:avLst/>
            </a:prstGeom>
            <a:solidFill>
              <a:srgbClr val="FF000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5432EA-5925-1AD4-8A74-914BFB440FE3}"/>
                </a:ext>
              </a:extLst>
            </p:cNvPr>
            <p:cNvSpPr/>
            <p:nvPr/>
          </p:nvSpPr>
          <p:spPr>
            <a:xfrm>
              <a:off x="3912044" y="2973789"/>
              <a:ext cx="2623930" cy="981985"/>
            </a:xfrm>
            <a:prstGeom prst="ellipse">
              <a:avLst/>
            </a:prstGeom>
            <a:solidFill>
              <a:schemeClr val="accent3">
                <a:alpha val="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DF0037-2E1D-A14E-1CD0-29516F545C60}"/>
                </a:ext>
              </a:extLst>
            </p:cNvPr>
            <p:cNvSpPr txBox="1"/>
            <p:nvPr/>
          </p:nvSpPr>
          <p:spPr>
            <a:xfrm>
              <a:off x="4249972" y="159439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SFQ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CF8827-988A-C186-3AA0-FD47B5B73207}"/>
                </a:ext>
              </a:extLst>
            </p:cNvPr>
            <p:cNvSpPr txBox="1"/>
            <p:nvPr/>
          </p:nvSpPr>
          <p:spPr>
            <a:xfrm>
              <a:off x="4520316" y="2901482"/>
              <a:ext cx="1451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SRC Land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396FA7-3FBA-BCA5-FEFE-62BF9907495E}"/>
                </a:ext>
              </a:extLst>
            </p:cNvPr>
            <p:cNvSpPr txBox="1"/>
            <p:nvPr/>
          </p:nvSpPr>
          <p:spPr>
            <a:xfrm>
              <a:off x="4154556" y="3176880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B11CEE-45D0-59FD-4955-BB3BF5DE6EA6}"/>
                </a:ext>
              </a:extLst>
            </p:cNvPr>
            <p:cNvSpPr txBox="1"/>
            <p:nvPr/>
          </p:nvSpPr>
          <p:spPr>
            <a:xfrm>
              <a:off x="5856137" y="3086148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3N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586E6FB-CA74-CA21-0BE7-13B3FE0F1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0" b="2039"/>
          <a:stretch>
            <a:fillRect/>
          </a:stretch>
        </p:blipFill>
        <p:spPr>
          <a:xfrm>
            <a:off x="4507406" y="994988"/>
            <a:ext cx="4452298" cy="3137531"/>
          </a:xfrm>
          <a:prstGeom prst="rect">
            <a:avLst/>
          </a:prstGeom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94CDF659-563A-DE54-8CDF-142D95186B9C}"/>
              </a:ext>
            </a:extLst>
          </p:cNvPr>
          <p:cNvSpPr/>
          <p:nvPr/>
        </p:nvSpPr>
        <p:spPr bwMode="auto">
          <a:xfrm>
            <a:off x="4876582" y="956215"/>
            <a:ext cx="153305" cy="290393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5" name="Rounded Rectangle 35">
            <a:extLst>
              <a:ext uri="{FF2B5EF4-FFF2-40B4-BE49-F238E27FC236}">
                <a16:creationId xmlns:a16="http://schemas.microsoft.com/office/drawing/2014/main" id="{B2EC7ACD-FE81-5C48-E9DB-8E428C7B522A}"/>
              </a:ext>
            </a:extLst>
          </p:cNvPr>
          <p:cNvSpPr/>
          <p:nvPr/>
        </p:nvSpPr>
        <p:spPr bwMode="auto">
          <a:xfrm>
            <a:off x="5309191" y="2472668"/>
            <a:ext cx="2939240" cy="347298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26" name="Rounded Rectangle 38">
            <a:extLst>
              <a:ext uri="{FF2B5EF4-FFF2-40B4-BE49-F238E27FC236}">
                <a16:creationId xmlns:a16="http://schemas.microsoft.com/office/drawing/2014/main" id="{718E7609-29BE-E7AF-1202-6F1FEE2741C7}"/>
              </a:ext>
            </a:extLst>
          </p:cNvPr>
          <p:cNvSpPr/>
          <p:nvPr/>
        </p:nvSpPr>
        <p:spPr bwMode="auto">
          <a:xfrm>
            <a:off x="7223761" y="1417674"/>
            <a:ext cx="679774" cy="1677690"/>
          </a:xfrm>
          <a:prstGeom prst="roundRect">
            <a:avLst/>
          </a:prstGeom>
          <a:solidFill>
            <a:schemeClr val="tx2">
              <a:lumMod val="40000"/>
              <a:lumOff val="60000"/>
              <a:alpha val="32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883174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96E503-7EE5-3D4E-60A0-7F3E92E2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7BF30-B168-2907-3653-C59C85EA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96" t="16752" r="7500" b="3333"/>
          <a:stretch>
            <a:fillRect/>
          </a:stretch>
        </p:blipFill>
        <p:spPr>
          <a:xfrm>
            <a:off x="138728" y="1546731"/>
            <a:ext cx="3872050" cy="2050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145CE-600A-4CE3-9488-4C1FCE483F88}"/>
              </a:ext>
            </a:extLst>
          </p:cNvPr>
          <p:cNvSpPr txBox="1"/>
          <p:nvPr/>
        </p:nvSpPr>
        <p:spPr>
          <a:xfrm>
            <a:off x="138728" y="4308529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Ramon Ogaz (UT)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43BFCE-E950-516A-8D26-34DC5728E22F}"/>
              </a:ext>
            </a:extLst>
          </p:cNvPr>
          <p:cNvSpPr txBox="1"/>
          <p:nvPr/>
        </p:nvSpPr>
        <p:spPr>
          <a:xfrm>
            <a:off x="480447" y="2262753"/>
            <a:ext cx="65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9</a:t>
            </a:r>
            <a:r>
              <a:rPr lang="en-US" dirty="0"/>
              <a:t>Be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0FEF18-A2DF-E406-DE38-28EFECAD4D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42" t="17607" r="8269" b="3334"/>
          <a:stretch>
            <a:fillRect/>
          </a:stretch>
        </p:blipFill>
        <p:spPr>
          <a:xfrm>
            <a:off x="4352497" y="102392"/>
            <a:ext cx="4402076" cy="229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251F0D-6437-F408-4900-416A376BEFA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86" t="17863" r="8462" b="3333"/>
          <a:stretch>
            <a:fillRect/>
          </a:stretch>
        </p:blipFill>
        <p:spPr>
          <a:xfrm>
            <a:off x="4471617" y="2447419"/>
            <a:ext cx="4163836" cy="2172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139B20-5F3B-6899-DE7F-BAE536FE7A1A}"/>
              </a:ext>
            </a:extLst>
          </p:cNvPr>
          <p:cNvSpPr txBox="1"/>
          <p:nvPr/>
        </p:nvSpPr>
        <p:spPr>
          <a:xfrm rot="951373">
            <a:off x="5026415" y="1007366"/>
            <a:ext cx="354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</a:rPr>
              <a:t>PRELIMINARY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EA691E-15DE-EC2B-5DCB-185D9B60D391}"/>
              </a:ext>
            </a:extLst>
          </p:cNvPr>
          <p:cNvSpPr txBox="1"/>
          <p:nvPr/>
        </p:nvSpPr>
        <p:spPr>
          <a:xfrm rot="1817770">
            <a:off x="772192" y="2518473"/>
            <a:ext cx="354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65000"/>
                  </a:schemeClr>
                </a:solidFill>
              </a:rPr>
              <a:t>PRELIMINARY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4EB38-2522-012C-12E0-E6D36AB78CC2}"/>
              </a:ext>
            </a:extLst>
          </p:cNvPr>
          <p:cNvSpPr txBox="1"/>
          <p:nvPr/>
        </p:nvSpPr>
        <p:spPr>
          <a:xfrm rot="954803">
            <a:off x="5056166" y="3605252"/>
            <a:ext cx="3549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85000"/>
                  </a:schemeClr>
                </a:solidFill>
              </a:rPr>
              <a:t>PRELIMINARY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74E277-5573-35A4-0759-31A0C55CE3A7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E12-06-105 (XEM2)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Selected Results</a:t>
            </a:r>
          </a:p>
        </p:txBody>
      </p:sp>
    </p:spTree>
    <p:extLst>
      <p:ext uri="{BB962C8B-B14F-4D97-AF65-F5344CB8AC3E}">
        <p14:creationId xmlns:p14="http://schemas.microsoft.com/office/powerpoint/2010/main" val="163609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7415A7-2612-442A-769B-3F66DE7B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ADAAA-629D-C01F-74A2-B8A7B33C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01"/>
          <a:stretch>
            <a:fillRect/>
          </a:stretch>
        </p:blipFill>
        <p:spPr>
          <a:xfrm>
            <a:off x="3027796" y="787143"/>
            <a:ext cx="5967267" cy="3643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96059-10CF-9059-D153-A13EB0F4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0"/>
          <a:stretch>
            <a:fillRect/>
          </a:stretch>
        </p:blipFill>
        <p:spPr>
          <a:xfrm>
            <a:off x="729578" y="889078"/>
            <a:ext cx="2718208" cy="3467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7D3A27-6C61-C87D-5458-CF2D6C7D6A02}"/>
              </a:ext>
            </a:extLst>
          </p:cNvPr>
          <p:cNvSpPr txBox="1"/>
          <p:nvPr/>
        </p:nvSpPr>
        <p:spPr>
          <a:xfrm>
            <a:off x="856649" y="211756"/>
            <a:ext cx="72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itka Text Semibold" pitchFamily="2" charset="0"/>
              </a:rPr>
              <a:t>2N SRCs – we’ve learned so much!</a:t>
            </a:r>
          </a:p>
        </p:txBody>
      </p:sp>
    </p:spTree>
    <p:extLst>
      <p:ext uri="{BB962C8B-B14F-4D97-AF65-F5344CB8AC3E}">
        <p14:creationId xmlns:p14="http://schemas.microsoft.com/office/powerpoint/2010/main" val="3177487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B3662-779F-8DC8-4E8E-56DCF61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910B3-D815-0628-31BE-4D6AF29EA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791" y="471638"/>
            <a:ext cx="6697159" cy="38178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44897-2926-9C59-F339-32A6A38F94C5}"/>
              </a:ext>
            </a:extLst>
          </p:cNvPr>
          <p:cNvSpPr/>
          <p:nvPr/>
        </p:nvSpPr>
        <p:spPr>
          <a:xfrm>
            <a:off x="1876926" y="1251284"/>
            <a:ext cx="5178392" cy="731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7D2E8-C475-9CC5-C753-0309F634E7CE}"/>
              </a:ext>
            </a:extLst>
          </p:cNvPr>
          <p:cNvSpPr txBox="1"/>
          <p:nvPr/>
        </p:nvSpPr>
        <p:spPr>
          <a:xfrm>
            <a:off x="2536742" y="1367225"/>
            <a:ext cx="572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we isolate/study the 3-body force? </a:t>
            </a:r>
          </a:p>
        </p:txBody>
      </p:sp>
    </p:spTree>
    <p:extLst>
      <p:ext uri="{BB962C8B-B14F-4D97-AF65-F5344CB8AC3E}">
        <p14:creationId xmlns:p14="http://schemas.microsoft.com/office/powerpoint/2010/main" val="84731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70C12-A55D-8C51-46DF-0D4BF5D5C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FE1D10-BD85-2301-2EFC-C2C2A1B7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E1F75-FD46-15ED-278B-33CEA4077E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01"/>
          <a:stretch>
            <a:fillRect/>
          </a:stretch>
        </p:blipFill>
        <p:spPr>
          <a:xfrm>
            <a:off x="3027796" y="787143"/>
            <a:ext cx="5967267" cy="3643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2D13C5-2C25-3A06-AC09-C08B2426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0"/>
          <a:stretch>
            <a:fillRect/>
          </a:stretch>
        </p:blipFill>
        <p:spPr>
          <a:xfrm>
            <a:off x="729578" y="889078"/>
            <a:ext cx="2718208" cy="3467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1E2701-17E6-47F0-E9F4-82D803E90788}"/>
              </a:ext>
            </a:extLst>
          </p:cNvPr>
          <p:cNvSpPr txBox="1"/>
          <p:nvPr/>
        </p:nvSpPr>
        <p:spPr>
          <a:xfrm>
            <a:off x="856649" y="211756"/>
            <a:ext cx="72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itka Text Semibold" pitchFamily="2" charset="0"/>
              </a:rPr>
              <a:t>2N SRCs – we’ve learned so much!</a:t>
            </a:r>
          </a:p>
        </p:txBody>
      </p:sp>
    </p:spTree>
    <p:extLst>
      <p:ext uri="{BB962C8B-B14F-4D97-AF65-F5344CB8AC3E}">
        <p14:creationId xmlns:p14="http://schemas.microsoft.com/office/powerpoint/2010/main" val="2366376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3EF23-6260-9036-B56F-ED81445FB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C9F6E3-46FB-70C5-47E8-03C697DD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Terra Incognita by Jamie Kirkpatrick - Talbot Spy">
            <a:extLst>
              <a:ext uri="{FF2B5EF4-FFF2-40B4-BE49-F238E27FC236}">
                <a16:creationId xmlns:a16="http://schemas.microsoft.com/office/drawing/2014/main" id="{81E5EE7E-5F82-921D-ECD1-95D662A86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7" y="51736"/>
            <a:ext cx="7370987" cy="46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21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FD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B544BD-2EF8-BAD1-555A-2DD6FC54B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Terra Incognita by Jamie Kirkpatrick - Talbot Spy">
            <a:extLst>
              <a:ext uri="{FF2B5EF4-FFF2-40B4-BE49-F238E27FC236}">
                <a16:creationId xmlns:a16="http://schemas.microsoft.com/office/drawing/2014/main" id="{53DD1D96-6923-E571-39C4-59211C47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7" y="51736"/>
            <a:ext cx="7370987" cy="46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3401C6-823E-0370-049F-7A4E2A3B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940" y="1101649"/>
            <a:ext cx="6369377" cy="29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18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More nucleons in a  correlation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4286250" y="1479947"/>
            <a:ext cx="3444844" cy="70788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1.4 &lt; x &lt;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2 nucleon correlation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2.4 &lt; x &lt; 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3 nucleon correlation</a:t>
            </a:r>
          </a:p>
        </p:txBody>
      </p:sp>
      <p:cxnSp>
        <p:nvCxnSpPr>
          <p:cNvPr id="5" name="Elbow Connector 3"/>
          <p:cNvCxnSpPr>
            <a:cxnSpLocks noChangeShapeType="1"/>
          </p:cNvCxnSpPr>
          <p:nvPr/>
        </p:nvCxnSpPr>
        <p:spPr bwMode="auto">
          <a:xfrm>
            <a:off x="4514850" y="3828454"/>
            <a:ext cx="685800" cy="685800"/>
          </a:xfrm>
          <a:prstGeom prst="bentConnector3">
            <a:avLst>
              <a:gd name="adj1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14850" y="2399705"/>
          <a:ext cx="3028950" cy="65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86000" imgH="444500" progId="Equation.3">
                  <p:embed/>
                </p:oleObj>
              </mc:Choice>
              <mc:Fallback>
                <p:oleObj name="Equation" r:id="rId2" imgW="2286000" imgH="44450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2399705"/>
                        <a:ext cx="3028950" cy="6500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72100" y="3085505"/>
          <a:ext cx="1687116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200" imgH="393700" progId="Equation.3">
                  <p:embed/>
                </p:oleObj>
              </mc:Choice>
              <mc:Fallback>
                <p:oleObj name="Equation" r:id="rId4" imgW="1473200" imgH="3937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100" y="3085505"/>
                        <a:ext cx="1687116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543550" y="3771305"/>
          <a:ext cx="1714500" cy="506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97950" imgH="393529" progId="Equation.3">
                  <p:embed/>
                </p:oleObj>
              </mc:Choice>
              <mc:Fallback>
                <p:oleObj name="Equation" r:id="rId6" imgW="1497950" imgH="39352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550" y="3771305"/>
                        <a:ext cx="1714500" cy="5060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7CC7A2D3-26E1-1C52-657F-A62667E13CBA}"/>
              </a:ext>
            </a:extLst>
          </p:cNvPr>
          <p:cNvGrpSpPr/>
          <p:nvPr/>
        </p:nvGrpSpPr>
        <p:grpSpPr>
          <a:xfrm>
            <a:off x="408301" y="1465996"/>
            <a:ext cx="3314700" cy="1607002"/>
            <a:chOff x="4625579" y="1068332"/>
            <a:chExt cx="3314700" cy="16070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B24D3C-FC67-A098-2C0F-FB928C120C20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32" name="Oval 14">
                <a:extLst>
                  <a:ext uri="{FF2B5EF4-FFF2-40B4-BE49-F238E27FC236}">
                    <a16:creationId xmlns:a16="http://schemas.microsoft.com/office/drawing/2014/main" id="{1D283C3B-3961-A3D8-6622-F36B65FCC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15">
                <a:extLst>
                  <a:ext uri="{FF2B5EF4-FFF2-40B4-BE49-F238E27FC236}">
                    <a16:creationId xmlns:a16="http://schemas.microsoft.com/office/drawing/2014/main" id="{067FC9CC-F8CA-83A5-1370-E53648E44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Oval 16">
                <a:extLst>
                  <a:ext uri="{FF2B5EF4-FFF2-40B4-BE49-F238E27FC236}">
                    <a16:creationId xmlns:a16="http://schemas.microsoft.com/office/drawing/2014/main" id="{C1AD6499-2DCB-C882-3D0A-EBD7748F9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val 17">
                <a:extLst>
                  <a:ext uri="{FF2B5EF4-FFF2-40B4-BE49-F238E27FC236}">
                    <a16:creationId xmlns:a16="http://schemas.microsoft.com/office/drawing/2014/main" id="{F9C26086-CD36-6F52-1C96-E8B81417C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val 18">
                <a:extLst>
                  <a:ext uri="{FF2B5EF4-FFF2-40B4-BE49-F238E27FC236}">
                    <a16:creationId xmlns:a16="http://schemas.microsoft.com/office/drawing/2014/main" id="{E249147C-F6DA-2F87-816B-3997BC083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Oval 19">
                <a:extLst>
                  <a:ext uri="{FF2B5EF4-FFF2-40B4-BE49-F238E27FC236}">
                    <a16:creationId xmlns:a16="http://schemas.microsoft.com/office/drawing/2014/main" id="{4901E66B-86E7-3985-209F-292405E92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val 20">
                <a:extLst>
                  <a:ext uri="{FF2B5EF4-FFF2-40B4-BE49-F238E27FC236}">
                    <a16:creationId xmlns:a16="http://schemas.microsoft.com/office/drawing/2014/main" id="{677A8B60-DD0B-063E-493E-17EB07559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A50DE70C-DB75-AA75-CE17-84D2F7143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val 23">
                <a:extLst>
                  <a:ext uri="{FF2B5EF4-FFF2-40B4-BE49-F238E27FC236}">
                    <a16:creationId xmlns:a16="http://schemas.microsoft.com/office/drawing/2014/main" id="{109DC5FA-ADE0-DFF3-669E-E320E08F7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24">
                <a:extLst>
                  <a:ext uri="{FF2B5EF4-FFF2-40B4-BE49-F238E27FC236}">
                    <a16:creationId xmlns:a16="http://schemas.microsoft.com/office/drawing/2014/main" id="{17B595C7-EA38-2AFA-CEB9-051EC12C7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val 25">
                <a:extLst>
                  <a:ext uri="{FF2B5EF4-FFF2-40B4-BE49-F238E27FC236}">
                    <a16:creationId xmlns:a16="http://schemas.microsoft.com/office/drawing/2014/main" id="{FCE180F3-55D7-D67D-BE66-E5729BF12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val 26">
                <a:extLst>
                  <a:ext uri="{FF2B5EF4-FFF2-40B4-BE49-F238E27FC236}">
                    <a16:creationId xmlns:a16="http://schemas.microsoft.com/office/drawing/2014/main" id="{628F466F-4A83-D654-2A11-D215CF6EA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Line 27">
              <a:extLst>
                <a:ext uri="{FF2B5EF4-FFF2-40B4-BE49-F238E27FC236}">
                  <a16:creationId xmlns:a16="http://schemas.microsoft.com/office/drawing/2014/main" id="{D9F0EFF5-C69D-4B55-ADEA-5AB3FF732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5061BFFC-DD36-59CC-2F48-51B688546A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 Box 29">
              <a:extLst>
                <a:ext uri="{FF2B5EF4-FFF2-40B4-BE49-F238E27FC236}">
                  <a16:creationId xmlns:a16="http://schemas.microsoft.com/office/drawing/2014/main" id="{80AF6D9F-4167-2DB7-83F5-2A0D56696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2N SRC</a:t>
              </a:r>
            </a:p>
          </p:txBody>
        </p:sp>
        <p:sp>
          <p:nvSpPr>
            <p:cNvPr id="31" name="Text Box 30">
              <a:extLst>
                <a:ext uri="{FF2B5EF4-FFF2-40B4-BE49-F238E27FC236}">
                  <a16:creationId xmlns:a16="http://schemas.microsoft.com/office/drawing/2014/main" id="{8FFC6F98-2DFD-BAF0-7D7B-F33780EE7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3N SRC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5282B-4AD1-0782-540B-B10A5212A28D}"/>
                  </a:ext>
                </a:extLst>
              </p:cNvPr>
              <p:cNvSpPr txBox="1"/>
              <p:nvPr/>
            </p:nvSpPr>
            <p:spPr>
              <a:xfrm>
                <a:off x="66225" y="4018797"/>
                <a:ext cx="5027552" cy="49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 to x&gt;2 to see a second, 3N SRC plateau 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𝑯𝒆</m:t>
                            </m:r>
                          </m:sub>
                        </m:sSub>
                      </m:den>
                    </m:f>
                  </m:oMath>
                </a14:m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55282B-4AD1-0782-540B-B10A5212A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5" y="4018797"/>
                <a:ext cx="5027552" cy="495457"/>
              </a:xfrm>
              <a:prstGeom prst="rect">
                <a:avLst/>
              </a:prstGeom>
              <a:blipFill>
                <a:blip r:embed="rId8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945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ED00A4-E5CD-AF3C-C25F-C477D6A80EBD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7669017" cy="4149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 3N SRC data so far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55197-694F-0840-0074-DE48EAFA5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1" t="29258" r="52916" b="16668"/>
          <a:stretch/>
        </p:blipFill>
        <p:spPr>
          <a:xfrm>
            <a:off x="4667371" y="2272758"/>
            <a:ext cx="3633643" cy="2792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666D13-D76C-285A-4C36-AAE4C41A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8" t="18663" r="17647" b="6971"/>
          <a:stretch/>
        </p:blipFill>
        <p:spPr>
          <a:xfrm>
            <a:off x="-784" y="2272758"/>
            <a:ext cx="4668155" cy="279216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BD920C-E7CC-DACA-3011-F60EFB7CFC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31828"/>
              </p:ext>
            </p:extLst>
          </p:nvPr>
        </p:nvGraphicFramePr>
        <p:xfrm>
          <a:off x="1433165" y="684592"/>
          <a:ext cx="6277669" cy="156995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26270">
                  <a:extLst>
                    <a:ext uri="{9D8B030D-6E8A-4147-A177-3AD203B41FA5}">
                      <a16:colId xmlns:a16="http://schemas.microsoft.com/office/drawing/2014/main" val="481396152"/>
                    </a:ext>
                  </a:extLst>
                </a:gridCol>
                <a:gridCol w="2132863">
                  <a:extLst>
                    <a:ext uri="{9D8B030D-6E8A-4147-A177-3AD203B41FA5}">
                      <a16:colId xmlns:a16="http://schemas.microsoft.com/office/drawing/2014/main" val="1282996311"/>
                    </a:ext>
                  </a:extLst>
                </a:gridCol>
                <a:gridCol w="2718536">
                  <a:extLst>
                    <a:ext uri="{9D8B030D-6E8A-4147-A177-3AD203B41FA5}">
                      <a16:colId xmlns:a16="http://schemas.microsoft.com/office/drawing/2014/main" val="807377425"/>
                    </a:ext>
                  </a:extLst>
                </a:gridCol>
              </a:tblGrid>
              <a:tr h="4337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range (GeV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431826"/>
                  </a:ext>
                </a:extLst>
              </a:tr>
              <a:tr h="25132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E02019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~2.7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 (6 GeV)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661852"/>
                  </a:ext>
                </a:extLst>
              </a:tr>
              <a:tr h="40463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E08014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1.3-1.9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Hall A 6 GeV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346742"/>
                  </a:ext>
                </a:extLst>
              </a:tr>
              <a:tr h="25132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 (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 Limited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15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882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2E9437-1C1B-12BB-A412-1498CB756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4" t="9228" r="48161" b="2953"/>
          <a:stretch/>
        </p:blipFill>
        <p:spPr>
          <a:xfrm>
            <a:off x="37809" y="1700979"/>
            <a:ext cx="3907618" cy="2885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004EA-3F92-4471-6272-1E145CABE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519" y="2096719"/>
            <a:ext cx="3863977" cy="163768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2D5DA4C-15F6-8A1D-FE9D-5ABE91106C02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7669017" cy="4149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Onset of 3N Dominance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08F8C-1AD1-6951-10DA-DD9BB48E3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57"/>
          <a:stretch/>
        </p:blipFill>
        <p:spPr>
          <a:xfrm>
            <a:off x="3045130" y="648532"/>
            <a:ext cx="5834654" cy="692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D8AFC-BBC8-C84D-16C1-EDCA53C7160B}"/>
              </a:ext>
            </a:extLst>
          </p:cNvPr>
          <p:cNvSpPr txBox="1"/>
          <p:nvPr/>
        </p:nvSpPr>
        <p:spPr>
          <a:xfrm>
            <a:off x="72571" y="721103"/>
            <a:ext cx="250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cone momentum fraction in a 3N system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0FDF974-F6B1-BD26-A8E0-421DBFF6718E}"/>
              </a:ext>
            </a:extLst>
          </p:cNvPr>
          <p:cNvSpPr/>
          <p:nvPr/>
        </p:nvSpPr>
        <p:spPr>
          <a:xfrm>
            <a:off x="2575423" y="982932"/>
            <a:ext cx="426446" cy="215900"/>
          </a:xfrm>
          <a:prstGeom prst="rightArrow">
            <a:avLst/>
          </a:prstGeom>
          <a:solidFill>
            <a:srgbClr val="FD6D08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28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C8D86-C913-0B3F-53A6-51665028E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7"/>
          <a:stretch/>
        </p:blipFill>
        <p:spPr>
          <a:xfrm>
            <a:off x="3045130" y="648532"/>
            <a:ext cx="5834654" cy="692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37ED67-EFDA-3831-1B3B-829FDAE06D61}"/>
              </a:ext>
            </a:extLst>
          </p:cNvPr>
          <p:cNvSpPr txBox="1"/>
          <p:nvPr/>
        </p:nvSpPr>
        <p:spPr>
          <a:xfrm>
            <a:off x="72571" y="721103"/>
            <a:ext cx="250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cone momentum fraction in a 3N system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2E9437-1C1B-12BB-A412-1498CB756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4" t="9228" r="48161" b="2953"/>
          <a:stretch/>
        </p:blipFill>
        <p:spPr>
          <a:xfrm>
            <a:off x="37809" y="1700979"/>
            <a:ext cx="3907618" cy="288581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2D5DA4C-15F6-8A1D-FE9D-5ABE91106C02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7669017" cy="4149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Onset of 3N Dominance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8A5A15D-3225-7661-8805-633D0B77C02B}"/>
              </a:ext>
            </a:extLst>
          </p:cNvPr>
          <p:cNvSpPr/>
          <p:nvPr/>
        </p:nvSpPr>
        <p:spPr>
          <a:xfrm>
            <a:off x="2575423" y="982932"/>
            <a:ext cx="426446" cy="215900"/>
          </a:xfrm>
          <a:prstGeom prst="rightArrow">
            <a:avLst/>
          </a:prstGeom>
          <a:solidFill>
            <a:srgbClr val="FD6D08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479EC9-B18B-9C3E-CA0B-0275AE98E48D}"/>
              </a:ext>
            </a:extLst>
          </p:cNvPr>
          <p:cNvGrpSpPr/>
          <p:nvPr/>
        </p:nvGrpSpPr>
        <p:grpSpPr>
          <a:xfrm>
            <a:off x="4667371" y="1391856"/>
            <a:ext cx="4476629" cy="3115666"/>
            <a:chOff x="2271989" y="949868"/>
            <a:chExt cx="4700311" cy="32660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BDA8D1-B1E5-CFE4-1C08-FF9F77C76A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79" t="22794" r="21541" b="13831"/>
            <a:stretch/>
          </p:blipFill>
          <p:spPr>
            <a:xfrm>
              <a:off x="2271989" y="949868"/>
              <a:ext cx="4700311" cy="32660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18A4A-C1E3-FEC9-DD69-B20CB4574368}"/>
                </a:ext>
              </a:extLst>
            </p:cNvPr>
            <p:cNvSpPr txBox="1"/>
            <p:nvPr/>
          </p:nvSpPr>
          <p:spPr>
            <a:xfrm>
              <a:off x="4800600" y="3295403"/>
              <a:ext cx="1657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α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3N_MIN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=1.6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8CA409-4960-8A80-2FC7-1D42A89C78E8}"/>
                </a:ext>
              </a:extLst>
            </p:cNvPr>
            <p:cNvCxnSpPr/>
            <p:nvPr/>
          </p:nvCxnSpPr>
          <p:spPr bwMode="auto">
            <a:xfrm>
              <a:off x="2971800" y="2498651"/>
              <a:ext cx="3714750" cy="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7176E2-7945-75F4-8F92-3F8915F3024F}"/>
                </a:ext>
              </a:extLst>
            </p:cNvPr>
            <p:cNvSpPr txBox="1"/>
            <p:nvPr/>
          </p:nvSpPr>
          <p:spPr>
            <a:xfrm>
              <a:off x="3180945" y="3640007"/>
              <a:ext cx="3743325" cy="31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Spec</a:t>
              </a:r>
              <a:r>
                <a:rPr lang="en-US" sz="135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tator</a:t>
              </a:r>
              <a:r>
                <a:rPr lang="en-US" sz="135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nucleons at ≥ 300 MeV/c</a:t>
              </a:r>
              <a:endPara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0F4BED-A417-1752-545A-0D297E25874C}"/>
                </a:ext>
              </a:extLst>
            </p:cNvPr>
            <p:cNvSpPr txBox="1"/>
            <p:nvPr/>
          </p:nvSpPr>
          <p:spPr>
            <a:xfrm>
              <a:off x="4630477" y="1187437"/>
              <a:ext cx="21145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Ann.Rev.Nucl.Part.Sci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67 (2017) 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4EC3DE-C8B0-F7BC-FC4E-A6FD733B0E0D}"/>
                </a:ext>
              </a:extLst>
            </p:cNvPr>
            <p:cNvCxnSpPr/>
            <p:nvPr/>
          </p:nvCxnSpPr>
          <p:spPr bwMode="auto">
            <a:xfrm>
              <a:off x="3030277" y="2139801"/>
              <a:ext cx="3714750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70EF4C-0736-5457-9332-6AA5946D823D}"/>
                </a:ext>
              </a:extLst>
            </p:cNvPr>
            <p:cNvCxnSpPr/>
            <p:nvPr/>
          </p:nvCxnSpPr>
          <p:spPr bwMode="auto">
            <a:xfrm>
              <a:off x="3019649" y="1771650"/>
              <a:ext cx="3714750" cy="0"/>
            </a:xfrm>
            <a:prstGeom prst="line">
              <a:avLst/>
            </a:prstGeom>
            <a:ln w="19050" cap="flat" cmpd="sng" algn="ctr">
              <a:solidFill>
                <a:schemeClr val="accent6">
                  <a:lumMod val="75000"/>
                </a:schemeClr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2205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23" t="7895" r="4410" b="9298"/>
          <a:stretch/>
        </p:blipFill>
        <p:spPr>
          <a:xfrm>
            <a:off x="121753" y="885824"/>
            <a:ext cx="4139853" cy="2873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953" y="1450119"/>
            <a:ext cx="17716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E02-019 (2.7 GeV</a:t>
            </a:r>
            <a:r>
              <a:rPr lang="en-US" sz="13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B131B3-9154-3365-B13D-E66BEB6A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5663-BF74-4732-9701-B798981582D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5502C7E-B36F-44CB-3527-AEEE9BB010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51547B-64F2-5D12-17F3-A49CA61990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3" t="4889" b="601"/>
          <a:stretch/>
        </p:blipFill>
        <p:spPr>
          <a:xfrm>
            <a:off x="4325510" y="885825"/>
            <a:ext cx="4221149" cy="31057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CC06FB-1D29-5182-6BDE-DCC0F26B642F}"/>
              </a:ext>
            </a:extLst>
          </p:cNvPr>
          <p:cNvSpPr txBox="1">
            <a:spLocks/>
          </p:cNvSpPr>
          <p:nvPr/>
        </p:nvSpPr>
        <p:spPr>
          <a:xfrm>
            <a:off x="0" y="78575"/>
            <a:ext cx="9144000" cy="184250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C XEM data from 6 GeV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AA8F8E-E18F-9E2C-F52C-E2B202C4833F}"/>
              </a:ext>
            </a:extLst>
          </p:cNvPr>
          <p:cNvCxnSpPr/>
          <p:nvPr/>
        </p:nvCxnSpPr>
        <p:spPr>
          <a:xfrm>
            <a:off x="3045204" y="1342239"/>
            <a:ext cx="0" cy="1929467"/>
          </a:xfrm>
          <a:prstGeom prst="line">
            <a:avLst/>
          </a:prstGeom>
          <a:ln>
            <a:solidFill>
              <a:srgbClr val="5E62F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7A1B03-AE16-A32D-E21F-381BFFEBAF39}"/>
              </a:ext>
            </a:extLst>
          </p:cNvPr>
          <p:cNvCxnSpPr/>
          <p:nvPr/>
        </p:nvCxnSpPr>
        <p:spPr>
          <a:xfrm>
            <a:off x="3835167" y="1342239"/>
            <a:ext cx="0" cy="1929467"/>
          </a:xfrm>
          <a:prstGeom prst="line">
            <a:avLst/>
          </a:prstGeom>
          <a:ln>
            <a:solidFill>
              <a:srgbClr val="5E62F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8E9985-0196-19AE-B528-DB3FC7B281E7}"/>
              </a:ext>
            </a:extLst>
          </p:cNvPr>
          <p:cNvSpPr txBox="1"/>
          <p:nvPr/>
        </p:nvSpPr>
        <p:spPr>
          <a:xfrm>
            <a:off x="1917700" y="3760589"/>
            <a:ext cx="443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GeV XEM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GeV XEM2 (Under Analysis)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 at 6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674C8-0DAA-76A5-C848-0F8045E64BE9}"/>
              </a:ext>
            </a:extLst>
          </p:cNvPr>
          <p:cNvSpPr/>
          <p:nvPr/>
        </p:nvSpPr>
        <p:spPr>
          <a:xfrm>
            <a:off x="5629013" y="3879966"/>
            <a:ext cx="494950" cy="130577"/>
          </a:xfrm>
          <a:prstGeom prst="rect">
            <a:avLst/>
          </a:prstGeom>
          <a:solidFill>
            <a:srgbClr val="19D2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346187-42F3-C141-B005-6759944344C4}"/>
              </a:ext>
            </a:extLst>
          </p:cNvPr>
          <p:cNvSpPr/>
          <p:nvPr/>
        </p:nvSpPr>
        <p:spPr>
          <a:xfrm>
            <a:off x="5629013" y="4151365"/>
            <a:ext cx="494950" cy="1305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CB1DBC-2F7B-29B7-7807-E945D1D2D7B2}"/>
              </a:ext>
            </a:extLst>
          </p:cNvPr>
          <p:cNvSpPr/>
          <p:nvPr/>
        </p:nvSpPr>
        <p:spPr>
          <a:xfrm>
            <a:off x="5637402" y="4443350"/>
            <a:ext cx="494950" cy="130577"/>
          </a:xfrm>
          <a:prstGeom prst="rect">
            <a:avLst/>
          </a:prstGeom>
          <a:solidFill>
            <a:srgbClr val="EF69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CC627DC-5D2A-17CC-A39C-F9567DC4F2C1}"/>
              </a:ext>
            </a:extLst>
          </p:cNvPr>
          <p:cNvSpPr txBox="1"/>
          <p:nvPr/>
        </p:nvSpPr>
        <p:spPr>
          <a:xfrm>
            <a:off x="4711713" y="3689700"/>
            <a:ext cx="443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GeV XEM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GeV XEM2 (Under Analysis)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 at 6 GeV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ED00A4-E5CD-AF3C-C25F-C477D6A80EBD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 (XEM2): 3N SRC Data Under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663312-39F9-0E7B-458F-DCBD0BF928B6}"/>
              </a:ext>
            </a:extLst>
          </p:cNvPr>
          <p:cNvGrpSpPr/>
          <p:nvPr/>
        </p:nvGrpSpPr>
        <p:grpSpPr>
          <a:xfrm>
            <a:off x="40975" y="713880"/>
            <a:ext cx="4381169" cy="3285876"/>
            <a:chOff x="2425148" y="1068953"/>
            <a:chExt cx="4381169" cy="3285876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AF6BD51A-A56A-EF35-B5CB-193AA628F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148" y="1068953"/>
              <a:ext cx="4381169" cy="328587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FC8120B-1476-CE43-B853-1D9F0F929479}"/>
                </a:ext>
              </a:extLst>
            </p:cNvPr>
            <p:cNvSpPr/>
            <p:nvPr/>
          </p:nvSpPr>
          <p:spPr>
            <a:xfrm>
              <a:off x="3025471" y="2036030"/>
              <a:ext cx="894522" cy="1351722"/>
            </a:xfrm>
            <a:prstGeom prst="ellipse">
              <a:avLst/>
            </a:prstGeom>
            <a:solidFill>
              <a:srgbClr val="7030A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83371C-1EAD-FC53-85D6-B53166979636}"/>
                </a:ext>
              </a:extLst>
            </p:cNvPr>
            <p:cNvSpPr txBox="1"/>
            <p:nvPr/>
          </p:nvSpPr>
          <p:spPr>
            <a:xfrm>
              <a:off x="2965836" y="208762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262847-0CE9-D844-8558-573FFC95D50B}"/>
                </a:ext>
              </a:extLst>
            </p:cNvPr>
            <p:cNvSpPr/>
            <p:nvPr/>
          </p:nvSpPr>
          <p:spPr>
            <a:xfrm>
              <a:off x="3971677" y="1220028"/>
              <a:ext cx="1144988" cy="1487390"/>
            </a:xfrm>
            <a:prstGeom prst="ellipse">
              <a:avLst/>
            </a:prstGeom>
            <a:solidFill>
              <a:srgbClr val="FF000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408508C-B27F-5281-99E7-2EC147E7CCCB}"/>
                </a:ext>
              </a:extLst>
            </p:cNvPr>
            <p:cNvSpPr/>
            <p:nvPr/>
          </p:nvSpPr>
          <p:spPr>
            <a:xfrm>
              <a:off x="3912044" y="2973789"/>
              <a:ext cx="2623930" cy="981985"/>
            </a:xfrm>
            <a:prstGeom prst="ellipse">
              <a:avLst/>
            </a:prstGeom>
            <a:solidFill>
              <a:schemeClr val="accent3">
                <a:alpha val="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BE4F01-7F39-676F-866B-FFFEAEE1AA43}"/>
                </a:ext>
              </a:extLst>
            </p:cNvPr>
            <p:cNvSpPr txBox="1"/>
            <p:nvPr/>
          </p:nvSpPr>
          <p:spPr>
            <a:xfrm>
              <a:off x="4249972" y="159439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SFQ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4FF61A-380E-622D-7A24-242B9CCDFD13}"/>
                </a:ext>
              </a:extLst>
            </p:cNvPr>
            <p:cNvSpPr txBox="1"/>
            <p:nvPr/>
          </p:nvSpPr>
          <p:spPr>
            <a:xfrm>
              <a:off x="4520316" y="2901482"/>
              <a:ext cx="1451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SRC Land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225C97-2233-A434-E273-4F32E4976F3F}"/>
                </a:ext>
              </a:extLst>
            </p:cNvPr>
            <p:cNvSpPr txBox="1"/>
            <p:nvPr/>
          </p:nvSpPr>
          <p:spPr>
            <a:xfrm>
              <a:off x="4154556" y="3176880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0ECDCF-9625-79BD-4AA5-F084331A18CC}"/>
                </a:ext>
              </a:extLst>
            </p:cNvPr>
            <p:cNvSpPr txBox="1"/>
            <p:nvPr/>
          </p:nvSpPr>
          <p:spPr>
            <a:xfrm>
              <a:off x="5856137" y="3086148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72BC99-4919-537E-1D40-C07BEEE32328}"/>
              </a:ext>
            </a:extLst>
          </p:cNvPr>
          <p:cNvSpPr txBox="1"/>
          <p:nvPr/>
        </p:nvSpPr>
        <p:spPr>
          <a:xfrm>
            <a:off x="136380" y="3824386"/>
            <a:ext cx="428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dirty="0">
                <a:latin typeface="Sitka Text Semibold" pitchFamily="2" charset="0"/>
              </a:rPr>
              <a:t>CLAS 3N knockout data also under analysis by Andrew Denniston and Natalie Wright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0271F4-0DFE-23BA-F8AB-A8F862815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3" t="4889" b="601"/>
          <a:stretch/>
        </p:blipFill>
        <p:spPr>
          <a:xfrm>
            <a:off x="4572000" y="654819"/>
            <a:ext cx="4221149" cy="3105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DC5FD1-6580-748E-F908-01380876BB99}"/>
              </a:ext>
            </a:extLst>
          </p:cNvPr>
          <p:cNvSpPr/>
          <p:nvPr/>
        </p:nvSpPr>
        <p:spPr>
          <a:xfrm>
            <a:off x="8221552" y="3809077"/>
            <a:ext cx="494950" cy="130577"/>
          </a:xfrm>
          <a:prstGeom prst="rect">
            <a:avLst/>
          </a:prstGeom>
          <a:solidFill>
            <a:srgbClr val="19D2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41782-D281-C778-5F94-68DFB9C0FE57}"/>
              </a:ext>
            </a:extLst>
          </p:cNvPr>
          <p:cNvSpPr/>
          <p:nvPr/>
        </p:nvSpPr>
        <p:spPr>
          <a:xfrm>
            <a:off x="8221552" y="4080476"/>
            <a:ext cx="494950" cy="1305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B6B62F-E81A-F27A-8F67-1BECDEB9D5D3}"/>
              </a:ext>
            </a:extLst>
          </p:cNvPr>
          <p:cNvSpPr/>
          <p:nvPr/>
        </p:nvSpPr>
        <p:spPr>
          <a:xfrm>
            <a:off x="8229941" y="4372461"/>
            <a:ext cx="494950" cy="130577"/>
          </a:xfrm>
          <a:prstGeom prst="rect">
            <a:avLst/>
          </a:prstGeom>
          <a:solidFill>
            <a:srgbClr val="EF69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90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CD8475-85FB-29FD-1D2A-2DE943AB6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15E780-B188-D81C-C043-44F032C0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48226"/>
            <a:ext cx="8522208" cy="4703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A1DE-FDF8-8F5A-D0D2-9EED0D2EE221}"/>
              </a:ext>
            </a:extLst>
          </p:cNvPr>
          <p:cNvSpPr txBox="1"/>
          <p:nvPr/>
        </p:nvSpPr>
        <p:spPr>
          <a:xfrm>
            <a:off x="5961888" y="48226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(courtesy N. Wright)</a:t>
            </a:r>
          </a:p>
        </p:txBody>
      </p:sp>
    </p:spTree>
    <p:extLst>
      <p:ext uri="{BB962C8B-B14F-4D97-AF65-F5344CB8AC3E}">
        <p14:creationId xmlns:p14="http://schemas.microsoft.com/office/powerpoint/2010/main" val="202504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AE381B-16B6-B07D-07E3-1ECC32C6D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43D8D-8A99-B071-CD22-F9240C2D2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6" y="44768"/>
            <a:ext cx="8273718" cy="4572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ACCB0-E885-212A-3BC9-8D2CA8164FF9}"/>
              </a:ext>
            </a:extLst>
          </p:cNvPr>
          <p:cNvSpPr txBox="1"/>
          <p:nvPr/>
        </p:nvSpPr>
        <p:spPr>
          <a:xfrm>
            <a:off x="-320040" y="4248388"/>
            <a:ext cx="31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(courtesy N. Wright)</a:t>
            </a:r>
          </a:p>
        </p:txBody>
      </p:sp>
    </p:spTree>
    <p:extLst>
      <p:ext uri="{BB962C8B-B14F-4D97-AF65-F5344CB8AC3E}">
        <p14:creationId xmlns:p14="http://schemas.microsoft.com/office/powerpoint/2010/main" val="297782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828800" y="0"/>
            <a:ext cx="5600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Choosing an Appropriate Microscope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pic>
        <p:nvPicPr>
          <p:cNvPr id="420867" name="Picture 3" descr="Image result for electron scattering nucleon nucle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1"/>
          <a:stretch>
            <a:fillRect/>
          </a:stretch>
        </p:blipFill>
        <p:spPr bwMode="auto">
          <a:xfrm>
            <a:off x="1635026" y="903518"/>
            <a:ext cx="5312844" cy="317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DDA26-8B90-4E3E-86DE-425A92599B7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4916CC-753B-C475-7754-1A1E86C79DF2}"/>
                  </a:ext>
                </a:extLst>
              </p:cNvPr>
              <p:cNvSpPr txBox="1"/>
              <p:nvPr/>
            </p:nvSpPr>
            <p:spPr>
              <a:xfrm>
                <a:off x="6693966" y="2219689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F4916CC-753B-C475-7754-1A1E86C79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966" y="2219689"/>
                <a:ext cx="253904" cy="369332"/>
              </a:xfrm>
              <a:prstGeom prst="rect">
                <a:avLst/>
              </a:prstGeom>
              <a:blipFill>
                <a:blip r:embed="rId3"/>
                <a:stretch>
                  <a:fillRect r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8D5DD-55E4-A46D-4E1B-F3762BCFAF30}"/>
                  </a:ext>
                </a:extLst>
              </p:cNvPr>
              <p:cNvSpPr txBox="1"/>
              <p:nvPr/>
            </p:nvSpPr>
            <p:spPr>
              <a:xfrm>
                <a:off x="6643214" y="3872926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98D5DD-55E4-A46D-4E1B-F3762BCFA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214" y="3872926"/>
                <a:ext cx="253904" cy="369332"/>
              </a:xfrm>
              <a:prstGeom prst="rect">
                <a:avLst/>
              </a:prstGeom>
              <a:blipFill>
                <a:blip r:embed="rId4"/>
                <a:stretch>
                  <a:fillRect r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58706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C5FE7-0BBB-A1D5-B0AF-D51B822E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8E27B30-16D2-0007-1008-64721527A92D}"/>
              </a:ext>
            </a:extLst>
          </p:cNvPr>
          <p:cNvSpPr txBox="1"/>
          <p:nvPr/>
        </p:nvSpPr>
        <p:spPr>
          <a:xfrm>
            <a:off x="4711713" y="3689700"/>
            <a:ext cx="4432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GeV XEM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GeV XEM2 (Under Analysis)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 at 6 GeV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64BA92-1568-C1BB-6B53-E9108E77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C91E4A4-D970-F874-A057-1F67FB85C30E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 (XEM2): 3N SRC Data Under Analysis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BD34AC-5201-E6F2-9CE8-DF95135E927D}"/>
              </a:ext>
            </a:extLst>
          </p:cNvPr>
          <p:cNvGrpSpPr/>
          <p:nvPr/>
        </p:nvGrpSpPr>
        <p:grpSpPr>
          <a:xfrm>
            <a:off x="40975" y="713880"/>
            <a:ext cx="4381169" cy="3285876"/>
            <a:chOff x="2425148" y="1068953"/>
            <a:chExt cx="4381169" cy="3285876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BD01E6CE-D40D-7A4E-1721-1D54576CD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25148" y="1068953"/>
              <a:ext cx="4381169" cy="3285876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90D079-9A4C-BD24-D6BF-F677C1184041}"/>
                </a:ext>
              </a:extLst>
            </p:cNvPr>
            <p:cNvSpPr/>
            <p:nvPr/>
          </p:nvSpPr>
          <p:spPr>
            <a:xfrm>
              <a:off x="3025471" y="2036030"/>
              <a:ext cx="894522" cy="1351722"/>
            </a:xfrm>
            <a:prstGeom prst="ellipse">
              <a:avLst/>
            </a:prstGeom>
            <a:solidFill>
              <a:srgbClr val="7030A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A83941-AEC9-9370-0E3C-CA80EDB734D2}"/>
                </a:ext>
              </a:extLst>
            </p:cNvPr>
            <p:cNvSpPr txBox="1"/>
            <p:nvPr/>
          </p:nvSpPr>
          <p:spPr>
            <a:xfrm>
              <a:off x="2965836" y="208762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CF90E2-FC1E-E391-F496-199AA088B4FD}"/>
                </a:ext>
              </a:extLst>
            </p:cNvPr>
            <p:cNvSpPr/>
            <p:nvPr/>
          </p:nvSpPr>
          <p:spPr>
            <a:xfrm>
              <a:off x="3971677" y="1220028"/>
              <a:ext cx="1144988" cy="1487390"/>
            </a:xfrm>
            <a:prstGeom prst="ellipse">
              <a:avLst/>
            </a:prstGeom>
            <a:solidFill>
              <a:srgbClr val="FF000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3A9A88-D855-C1F7-1B98-90FC84C60B29}"/>
                </a:ext>
              </a:extLst>
            </p:cNvPr>
            <p:cNvSpPr/>
            <p:nvPr/>
          </p:nvSpPr>
          <p:spPr>
            <a:xfrm>
              <a:off x="3912044" y="2973789"/>
              <a:ext cx="2623930" cy="981985"/>
            </a:xfrm>
            <a:prstGeom prst="ellipse">
              <a:avLst/>
            </a:prstGeom>
            <a:solidFill>
              <a:schemeClr val="accent3">
                <a:alpha val="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C7CE09-278F-9999-7C89-598154D0EB9D}"/>
                </a:ext>
              </a:extLst>
            </p:cNvPr>
            <p:cNvSpPr txBox="1"/>
            <p:nvPr/>
          </p:nvSpPr>
          <p:spPr>
            <a:xfrm>
              <a:off x="4249972" y="159439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SFQ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C10448-02DF-D11F-623A-D1DEBB00E9F5}"/>
                </a:ext>
              </a:extLst>
            </p:cNvPr>
            <p:cNvSpPr txBox="1"/>
            <p:nvPr/>
          </p:nvSpPr>
          <p:spPr>
            <a:xfrm>
              <a:off x="4520316" y="2901482"/>
              <a:ext cx="1451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SRC Land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4E9F0E-8446-4CC3-7DFA-1E4F5CF17348}"/>
                </a:ext>
              </a:extLst>
            </p:cNvPr>
            <p:cNvSpPr txBox="1"/>
            <p:nvPr/>
          </p:nvSpPr>
          <p:spPr>
            <a:xfrm>
              <a:off x="4154556" y="3176880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87DFBA-87B4-8832-31A2-60C9EE368BD3}"/>
                </a:ext>
              </a:extLst>
            </p:cNvPr>
            <p:cNvSpPr txBox="1"/>
            <p:nvPr/>
          </p:nvSpPr>
          <p:spPr>
            <a:xfrm>
              <a:off x="5856137" y="3086148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B5AD0-E49B-5226-4D30-C92A002DD369}"/>
              </a:ext>
            </a:extLst>
          </p:cNvPr>
          <p:cNvSpPr txBox="1"/>
          <p:nvPr/>
        </p:nvSpPr>
        <p:spPr>
          <a:xfrm>
            <a:off x="136380" y="3824386"/>
            <a:ext cx="4285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i="1" dirty="0">
                <a:latin typeface="Sitka Text Semibold" pitchFamily="2" charset="0"/>
              </a:rPr>
              <a:t>CLAS 3N knockout data also under analysis by Andrew Denniston and Natalie Wright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DBF001-22F2-37B3-4DD3-5C8DB73AA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13" t="4889" b="601"/>
          <a:stretch/>
        </p:blipFill>
        <p:spPr>
          <a:xfrm>
            <a:off x="4572000" y="654819"/>
            <a:ext cx="4221149" cy="3105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F62B3E-3717-63B2-11E7-6D6F03275EC2}"/>
              </a:ext>
            </a:extLst>
          </p:cNvPr>
          <p:cNvSpPr/>
          <p:nvPr/>
        </p:nvSpPr>
        <p:spPr>
          <a:xfrm>
            <a:off x="8221552" y="3809077"/>
            <a:ext cx="494950" cy="130577"/>
          </a:xfrm>
          <a:prstGeom prst="rect">
            <a:avLst/>
          </a:prstGeom>
          <a:solidFill>
            <a:srgbClr val="19D2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9ECEB7-B076-71E5-4423-70B73CC5417F}"/>
              </a:ext>
            </a:extLst>
          </p:cNvPr>
          <p:cNvSpPr/>
          <p:nvPr/>
        </p:nvSpPr>
        <p:spPr>
          <a:xfrm>
            <a:off x="8221552" y="4080476"/>
            <a:ext cx="494950" cy="1305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5D0EFB-9EED-88BA-71AE-DF639D55BACF}"/>
              </a:ext>
            </a:extLst>
          </p:cNvPr>
          <p:cNvSpPr/>
          <p:nvPr/>
        </p:nvSpPr>
        <p:spPr>
          <a:xfrm>
            <a:off x="8229941" y="4372461"/>
            <a:ext cx="494950" cy="130577"/>
          </a:xfrm>
          <a:prstGeom prst="rect">
            <a:avLst/>
          </a:prstGeom>
          <a:solidFill>
            <a:srgbClr val="EF69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4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78876-8F43-53A2-C28D-1009174DF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89C0A9-4970-5ABB-62CD-FE2273DF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49" y="574405"/>
            <a:ext cx="5980297" cy="38707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E3B82AD-9007-A16B-6315-6520F420DB33}"/>
              </a:ext>
            </a:extLst>
          </p:cNvPr>
          <p:cNvSpPr txBox="1">
            <a:spLocks/>
          </p:cNvSpPr>
          <p:nvPr/>
        </p:nvSpPr>
        <p:spPr>
          <a:xfrm rot="1079881">
            <a:off x="2535234" y="2594944"/>
            <a:ext cx="3115652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>
                    <a:lumMod val="65000"/>
                  </a:schemeClr>
                </a:solidFill>
                <a:latin typeface="Abadi ExtraLight" panose="020F0502020204030204" pitchFamily="34" charset="0"/>
              </a:rPr>
              <a:t>Preliminary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F2BDF0-B892-51A5-3056-E3C678D8D4CD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 (XEM2): 3N SRC Data Under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3B382-BD3E-81E0-3B0C-E43A76688267}"/>
              </a:ext>
            </a:extLst>
          </p:cNvPr>
          <p:cNvSpPr txBox="1"/>
          <p:nvPr/>
        </p:nvSpPr>
        <p:spPr>
          <a:xfrm>
            <a:off x="138728" y="4308529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</p:spTree>
    <p:extLst>
      <p:ext uri="{BB962C8B-B14F-4D97-AF65-F5344CB8AC3E}">
        <p14:creationId xmlns:p14="http://schemas.microsoft.com/office/powerpoint/2010/main" val="2608991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470C0-F67A-F5B6-FC31-0589DFE1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69808-C824-0D9A-BA22-89C2FDD6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91"/>
          <a:stretch>
            <a:fillRect/>
          </a:stretch>
        </p:blipFill>
        <p:spPr>
          <a:xfrm>
            <a:off x="1623233" y="805912"/>
            <a:ext cx="5897534" cy="3767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2E7F98-C0B1-DF8B-69C7-B6ABA45140F8}"/>
              </a:ext>
            </a:extLst>
          </p:cNvPr>
          <p:cNvSpPr txBox="1"/>
          <p:nvPr/>
        </p:nvSpPr>
        <p:spPr>
          <a:xfrm>
            <a:off x="138728" y="4308529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6E4B57-FFDB-A778-042B-DD2DC318A941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 (XEM2): 3N SRC Data Under Analysis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3FCA25-C415-59EB-453F-809B32F493C3}"/>
              </a:ext>
            </a:extLst>
          </p:cNvPr>
          <p:cNvSpPr txBox="1">
            <a:spLocks/>
          </p:cNvSpPr>
          <p:nvPr/>
        </p:nvSpPr>
        <p:spPr>
          <a:xfrm rot="1079881">
            <a:off x="2535234" y="2594944"/>
            <a:ext cx="3115652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>
                    <a:lumMod val="65000"/>
                  </a:schemeClr>
                </a:solidFill>
                <a:latin typeface="Abadi ExtraLight" panose="020F050202020403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98666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EEF2C-3A13-A5FF-9C6A-5596FB802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E63C9-ABAB-2768-D479-82221A8E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2"/>
          <a:stretch>
            <a:fillRect/>
          </a:stretch>
        </p:blipFill>
        <p:spPr>
          <a:xfrm>
            <a:off x="1467006" y="585725"/>
            <a:ext cx="6209988" cy="39724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47FE86-D5BA-05F2-571C-42663EAB6DD9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8915485" cy="79161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 (XEM2): 3N SRC Data Under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DB294-0E35-EF89-2574-79BB8D1E16F0}"/>
              </a:ext>
            </a:extLst>
          </p:cNvPr>
          <p:cNvSpPr txBox="1"/>
          <p:nvPr/>
        </p:nvSpPr>
        <p:spPr>
          <a:xfrm>
            <a:off x="138728" y="4308529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5931FF-01B7-7D03-3E61-2D69564E47F6}"/>
              </a:ext>
            </a:extLst>
          </p:cNvPr>
          <p:cNvSpPr txBox="1">
            <a:spLocks/>
          </p:cNvSpPr>
          <p:nvPr/>
        </p:nvSpPr>
        <p:spPr>
          <a:xfrm rot="1079881">
            <a:off x="2535234" y="2594944"/>
            <a:ext cx="3115652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>
                    <a:lumMod val="65000"/>
                  </a:schemeClr>
                </a:solidFill>
                <a:latin typeface="Abadi ExtraLight" panose="020F050202020403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83097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0761E-2E9C-F6E3-5C5B-CF701A7A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7EECB-B6AB-557A-748D-7185156E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772" y="24818"/>
            <a:ext cx="6812457" cy="460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6A6690-D030-7997-651E-C94A0BC71CAD}"/>
              </a:ext>
            </a:extLst>
          </p:cNvPr>
          <p:cNvSpPr txBox="1">
            <a:spLocks/>
          </p:cNvSpPr>
          <p:nvPr/>
        </p:nvSpPr>
        <p:spPr>
          <a:xfrm rot="1079881">
            <a:off x="2535234" y="2594944"/>
            <a:ext cx="3115652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chemeClr val="bg1">
                    <a:lumMod val="65000"/>
                  </a:schemeClr>
                </a:solidFill>
                <a:latin typeface="Abadi ExtraLight" panose="020F0502020204030204" pitchFamily="34" charset="0"/>
              </a:rPr>
              <a:t>Preliminary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EA12E-2828-BCDE-D738-0990EC8C15C2}"/>
              </a:ext>
            </a:extLst>
          </p:cNvPr>
          <p:cNvSpPr txBox="1"/>
          <p:nvPr/>
        </p:nvSpPr>
        <p:spPr>
          <a:xfrm>
            <a:off x="138728" y="4308529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</p:spTree>
    <p:extLst>
      <p:ext uri="{BB962C8B-B14F-4D97-AF65-F5344CB8AC3E}">
        <p14:creationId xmlns:p14="http://schemas.microsoft.com/office/powerpoint/2010/main" val="209117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C19D9-0104-4BFD-F88E-2D59FE85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27EF1-0741-73D8-F803-B12419EA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56" y="74694"/>
            <a:ext cx="3554923" cy="23119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BCE5E8-F4C7-EE3B-1E34-00F99C1D39A7}"/>
              </a:ext>
            </a:extLst>
          </p:cNvPr>
          <p:cNvSpPr txBox="1">
            <a:spLocks/>
          </p:cNvSpPr>
          <p:nvPr/>
        </p:nvSpPr>
        <p:spPr>
          <a:xfrm rot="1079881">
            <a:off x="1728934" y="1209300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5551B6-6117-EA9E-9F97-87D7858A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694"/>
            <a:ext cx="3528536" cy="2311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E81D9-9B09-1AAE-3252-80B05B3DB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24" y="2386612"/>
            <a:ext cx="3549577" cy="2311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95B4BE-9E9B-3757-F232-9510043AC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27743"/>
            <a:ext cx="3549576" cy="23849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3CD4E83-C3DC-8422-8EC7-D299B9672206}"/>
              </a:ext>
            </a:extLst>
          </p:cNvPr>
          <p:cNvSpPr txBox="1">
            <a:spLocks/>
          </p:cNvSpPr>
          <p:nvPr/>
        </p:nvSpPr>
        <p:spPr>
          <a:xfrm rot="1079881">
            <a:off x="5283481" y="1128251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B77ECE-9AD8-5838-FE3B-DC62C1C9CDFE}"/>
              </a:ext>
            </a:extLst>
          </p:cNvPr>
          <p:cNvSpPr txBox="1">
            <a:spLocks/>
          </p:cNvSpPr>
          <p:nvPr/>
        </p:nvSpPr>
        <p:spPr>
          <a:xfrm rot="1079881">
            <a:off x="1611182" y="3455133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D4A024-17DA-DA82-6034-24BE78104FD5}"/>
              </a:ext>
            </a:extLst>
          </p:cNvPr>
          <p:cNvSpPr txBox="1">
            <a:spLocks/>
          </p:cNvSpPr>
          <p:nvPr/>
        </p:nvSpPr>
        <p:spPr>
          <a:xfrm rot="1079881">
            <a:off x="5315760" y="3510286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65E821C-0A33-0F26-85F1-E8E0867C7596}"/>
              </a:ext>
            </a:extLst>
          </p:cNvPr>
          <p:cNvSpPr txBox="1">
            <a:spLocks/>
          </p:cNvSpPr>
          <p:nvPr/>
        </p:nvSpPr>
        <p:spPr>
          <a:xfrm>
            <a:off x="2250555" y="686012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He4/He3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D6A906-387F-ABE7-86A8-4912D515FC16}"/>
              </a:ext>
            </a:extLst>
          </p:cNvPr>
          <p:cNvSpPr txBox="1">
            <a:spLocks/>
          </p:cNvSpPr>
          <p:nvPr/>
        </p:nvSpPr>
        <p:spPr>
          <a:xfrm>
            <a:off x="5805478" y="686012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Be9/He4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D3937E7-DF93-209D-7B03-2B6143C8D71C}"/>
              </a:ext>
            </a:extLst>
          </p:cNvPr>
          <p:cNvSpPr txBox="1">
            <a:spLocks/>
          </p:cNvSpPr>
          <p:nvPr/>
        </p:nvSpPr>
        <p:spPr>
          <a:xfrm>
            <a:off x="2250554" y="2997931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C12/He4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61A1A4-73CD-0F35-E104-7E641BC2D898}"/>
              </a:ext>
            </a:extLst>
          </p:cNvPr>
          <p:cNvSpPr txBox="1">
            <a:spLocks/>
          </p:cNvSpPr>
          <p:nvPr/>
        </p:nvSpPr>
        <p:spPr>
          <a:xfrm>
            <a:off x="5679672" y="2986998"/>
            <a:ext cx="1579827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Ca40/He4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65B404-3016-C793-97F1-B2E9293C9443}"/>
              </a:ext>
            </a:extLst>
          </p:cNvPr>
          <p:cNvSpPr/>
          <p:nvPr/>
        </p:nvSpPr>
        <p:spPr>
          <a:xfrm>
            <a:off x="0" y="4616306"/>
            <a:ext cx="9144000" cy="208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ADBA9-DD1F-5771-D1C6-15DA1966122D}"/>
              </a:ext>
            </a:extLst>
          </p:cNvPr>
          <p:cNvSpPr txBox="1"/>
          <p:nvPr/>
        </p:nvSpPr>
        <p:spPr>
          <a:xfrm>
            <a:off x="0" y="4440266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</p:spTree>
    <p:extLst>
      <p:ext uri="{BB962C8B-B14F-4D97-AF65-F5344CB8AC3E}">
        <p14:creationId xmlns:p14="http://schemas.microsoft.com/office/powerpoint/2010/main" val="2409935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6A977-1D60-BBC4-3D86-171938A34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F5D4-D280-4734-8124-E2AE496547B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A96C2-1C23-8156-C4EA-21C258D6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78" y="33033"/>
            <a:ext cx="3554923" cy="2372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72D9AC-B2C7-AEB7-021F-6304BDA81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3034"/>
            <a:ext cx="3449390" cy="229036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ABF16D8-D71D-9774-F3A9-C3D579FABC77}"/>
              </a:ext>
            </a:extLst>
          </p:cNvPr>
          <p:cNvSpPr txBox="1">
            <a:spLocks/>
          </p:cNvSpPr>
          <p:nvPr/>
        </p:nvSpPr>
        <p:spPr>
          <a:xfrm rot="1079881">
            <a:off x="1728934" y="1209300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CF01958-7E31-366C-41C0-3E064EEAC25B}"/>
              </a:ext>
            </a:extLst>
          </p:cNvPr>
          <p:cNvSpPr txBox="1">
            <a:spLocks/>
          </p:cNvSpPr>
          <p:nvPr/>
        </p:nvSpPr>
        <p:spPr>
          <a:xfrm rot="1079881">
            <a:off x="5283481" y="1128251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0B09B13-0113-8E69-A1E5-6D705A49EBD2}"/>
              </a:ext>
            </a:extLst>
          </p:cNvPr>
          <p:cNvSpPr txBox="1">
            <a:spLocks/>
          </p:cNvSpPr>
          <p:nvPr/>
        </p:nvSpPr>
        <p:spPr>
          <a:xfrm rot="1079881">
            <a:off x="1611182" y="3455133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885B237-A3A9-3AFC-CE9B-66E0354ADE16}"/>
              </a:ext>
            </a:extLst>
          </p:cNvPr>
          <p:cNvSpPr txBox="1">
            <a:spLocks/>
          </p:cNvSpPr>
          <p:nvPr/>
        </p:nvSpPr>
        <p:spPr>
          <a:xfrm rot="1079881">
            <a:off x="5315760" y="3510286"/>
            <a:ext cx="2131964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F16686D-5D40-6B6A-E1C8-CE14E8DD1843}"/>
              </a:ext>
            </a:extLst>
          </p:cNvPr>
          <p:cNvSpPr txBox="1">
            <a:spLocks/>
          </p:cNvSpPr>
          <p:nvPr/>
        </p:nvSpPr>
        <p:spPr>
          <a:xfrm>
            <a:off x="2250555" y="686012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He4/He3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B2754D-EEBE-1092-7EC2-26BE78C9358E}"/>
              </a:ext>
            </a:extLst>
          </p:cNvPr>
          <p:cNvSpPr txBox="1">
            <a:spLocks/>
          </p:cNvSpPr>
          <p:nvPr/>
        </p:nvSpPr>
        <p:spPr>
          <a:xfrm>
            <a:off x="5805478" y="686012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Be9/He4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02C4AA4-AD71-2AF5-430D-88D9CE8E0727}"/>
              </a:ext>
            </a:extLst>
          </p:cNvPr>
          <p:cNvSpPr txBox="1">
            <a:spLocks/>
          </p:cNvSpPr>
          <p:nvPr/>
        </p:nvSpPr>
        <p:spPr>
          <a:xfrm>
            <a:off x="2250554" y="2997931"/>
            <a:ext cx="1454021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C12/He4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C317D4B-2A0B-441C-06DB-F112EF8BC524}"/>
              </a:ext>
            </a:extLst>
          </p:cNvPr>
          <p:cNvSpPr txBox="1">
            <a:spLocks/>
          </p:cNvSpPr>
          <p:nvPr/>
        </p:nvSpPr>
        <p:spPr>
          <a:xfrm>
            <a:off x="5679672" y="2986998"/>
            <a:ext cx="1579827" cy="4077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Ca40/He4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4214A-C7A6-1689-369E-D928AB307BEF}"/>
              </a:ext>
            </a:extLst>
          </p:cNvPr>
          <p:cNvSpPr/>
          <p:nvPr/>
        </p:nvSpPr>
        <p:spPr>
          <a:xfrm>
            <a:off x="0" y="4616306"/>
            <a:ext cx="9144000" cy="208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194D70-A24E-9142-C907-F08EE3F84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78" y="2405353"/>
            <a:ext cx="3554923" cy="23545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ED3A8-98AF-6F86-D233-7D42A6FC08BC}"/>
              </a:ext>
            </a:extLst>
          </p:cNvPr>
          <p:cNvSpPr txBox="1"/>
          <p:nvPr/>
        </p:nvSpPr>
        <p:spPr>
          <a:xfrm>
            <a:off x="0" y="4440266"/>
            <a:ext cx="2913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PhD Student Jordan </a:t>
            </a:r>
            <a:r>
              <a:rPr lang="en-US" sz="1400" i="1" dirty="0" err="1"/>
              <a:t>O’Kronley</a:t>
            </a:r>
            <a:r>
              <a:rPr lang="en-US" sz="1400" i="1" dirty="0"/>
              <a:t> (UT)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4D9135-D649-5C0F-9659-A216B4337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43392"/>
            <a:ext cx="3449390" cy="23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30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B452CAB-71FF-9968-64AE-C070E149CD0E}"/>
              </a:ext>
            </a:extLst>
          </p:cNvPr>
          <p:cNvSpPr txBox="1"/>
          <p:nvPr/>
        </p:nvSpPr>
        <p:spPr>
          <a:xfrm>
            <a:off x="4572000" y="3651482"/>
            <a:ext cx="4530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Kinematics* (10,11,12)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XEM2 (Under analysis: 8.5, 10)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A at 6 GeV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75ED4-81D5-1AAE-711B-525F2838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37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D0EE37-D0B9-86C3-CCA9-C0860828BAB8}"/>
              </a:ext>
            </a:extLst>
          </p:cNvPr>
          <p:cNvSpPr txBox="1">
            <a:spLocks/>
          </p:cNvSpPr>
          <p:nvPr/>
        </p:nvSpPr>
        <p:spPr>
          <a:xfrm>
            <a:off x="72571" y="78575"/>
            <a:ext cx="7669017" cy="41491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E12-06-105: 3N SRC Data Under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E94D8-E2C6-FCD7-F9CF-5CB0EFDB3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727" y="493486"/>
            <a:ext cx="4502381" cy="3187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033748-DDF4-7C79-5EF3-C26F6290BAD0}"/>
              </a:ext>
            </a:extLst>
          </p:cNvPr>
          <p:cNvSpPr/>
          <p:nvPr/>
        </p:nvSpPr>
        <p:spPr>
          <a:xfrm>
            <a:off x="8179487" y="3760674"/>
            <a:ext cx="494950" cy="130577"/>
          </a:xfrm>
          <a:prstGeom prst="rect">
            <a:avLst/>
          </a:prstGeom>
          <a:solidFill>
            <a:srgbClr val="4BFC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523E31-1652-A905-FE1C-BB6F034BF02C}"/>
              </a:ext>
            </a:extLst>
          </p:cNvPr>
          <p:cNvSpPr/>
          <p:nvPr/>
        </p:nvSpPr>
        <p:spPr>
          <a:xfrm>
            <a:off x="8179487" y="4032073"/>
            <a:ext cx="494950" cy="1305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69C917-8D60-9FA4-F22A-1FAB219FBD38}"/>
              </a:ext>
            </a:extLst>
          </p:cNvPr>
          <p:cNvSpPr/>
          <p:nvPr/>
        </p:nvSpPr>
        <p:spPr>
          <a:xfrm>
            <a:off x="8187876" y="4324058"/>
            <a:ext cx="494950" cy="130577"/>
          </a:xfrm>
          <a:prstGeom prst="rect">
            <a:avLst/>
          </a:prstGeom>
          <a:solidFill>
            <a:srgbClr val="EF69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31F709-CCF8-BFC2-A770-9D7EAE3EDF67}"/>
              </a:ext>
            </a:extLst>
          </p:cNvPr>
          <p:cNvGrpSpPr/>
          <p:nvPr/>
        </p:nvGrpSpPr>
        <p:grpSpPr>
          <a:xfrm>
            <a:off x="190831" y="987437"/>
            <a:ext cx="4381169" cy="3285876"/>
            <a:chOff x="2425148" y="1068953"/>
            <a:chExt cx="4381169" cy="3285876"/>
          </a:xfrm>
        </p:grpSpPr>
        <p:pic>
          <p:nvPicPr>
            <p:cNvPr id="24" name="Picture 23" descr="Chart&#10;&#10;Description automatically generated">
              <a:extLst>
                <a:ext uri="{FF2B5EF4-FFF2-40B4-BE49-F238E27FC236}">
                  <a16:creationId xmlns:a16="http://schemas.microsoft.com/office/drawing/2014/main" id="{F9755751-EC2F-A2E6-0962-0BB0023F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5148" y="1068953"/>
              <a:ext cx="4381169" cy="3285876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D31C55-22DE-4831-1DA5-0A9B62014C5C}"/>
                </a:ext>
              </a:extLst>
            </p:cNvPr>
            <p:cNvSpPr/>
            <p:nvPr/>
          </p:nvSpPr>
          <p:spPr>
            <a:xfrm>
              <a:off x="3025471" y="2036030"/>
              <a:ext cx="894522" cy="1351722"/>
            </a:xfrm>
            <a:prstGeom prst="ellipse">
              <a:avLst/>
            </a:prstGeom>
            <a:solidFill>
              <a:srgbClr val="7030A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6B459C-DC08-D5EA-B362-5400CABD0A06}"/>
                </a:ext>
              </a:extLst>
            </p:cNvPr>
            <p:cNvSpPr txBox="1"/>
            <p:nvPr/>
          </p:nvSpPr>
          <p:spPr>
            <a:xfrm>
              <a:off x="2965836" y="208762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EMC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3CDA338-C0CE-BE52-D60F-3E1684ACC48E}"/>
                </a:ext>
              </a:extLst>
            </p:cNvPr>
            <p:cNvSpPr/>
            <p:nvPr/>
          </p:nvSpPr>
          <p:spPr>
            <a:xfrm>
              <a:off x="3971677" y="1220028"/>
              <a:ext cx="1144988" cy="1487390"/>
            </a:xfrm>
            <a:prstGeom prst="ellipse">
              <a:avLst/>
            </a:prstGeom>
            <a:solidFill>
              <a:srgbClr val="FF0000">
                <a:alpha val="6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F9EF806-76C8-B9AA-04DF-5CCB8CC22BDA}"/>
                </a:ext>
              </a:extLst>
            </p:cNvPr>
            <p:cNvSpPr/>
            <p:nvPr/>
          </p:nvSpPr>
          <p:spPr>
            <a:xfrm>
              <a:off x="3912044" y="2973789"/>
              <a:ext cx="2623930" cy="981985"/>
            </a:xfrm>
            <a:prstGeom prst="ellipse">
              <a:avLst/>
            </a:prstGeom>
            <a:solidFill>
              <a:schemeClr val="accent3">
                <a:alpha val="6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0117AE-BD85-F65C-0ACC-DB707E076D46}"/>
                </a:ext>
              </a:extLst>
            </p:cNvPr>
            <p:cNvSpPr txBox="1"/>
            <p:nvPr/>
          </p:nvSpPr>
          <p:spPr>
            <a:xfrm>
              <a:off x="4249972" y="1594391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SFQ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FE45DA-F1F8-7DDD-B79B-059A3E920F8A}"/>
                </a:ext>
              </a:extLst>
            </p:cNvPr>
            <p:cNvSpPr txBox="1"/>
            <p:nvPr/>
          </p:nvSpPr>
          <p:spPr>
            <a:xfrm>
              <a:off x="4520316" y="2901482"/>
              <a:ext cx="1451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SRC Land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A150C6-BA3D-F1D5-8C1D-BFC62EFDCDDA}"/>
                </a:ext>
              </a:extLst>
            </p:cNvPr>
            <p:cNvSpPr txBox="1"/>
            <p:nvPr/>
          </p:nvSpPr>
          <p:spPr>
            <a:xfrm>
              <a:off x="4154556" y="3176880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D512AD-E0D3-08A3-D7A2-91C3C35DDCCC}"/>
                </a:ext>
              </a:extLst>
            </p:cNvPr>
            <p:cNvSpPr txBox="1"/>
            <p:nvPr/>
          </p:nvSpPr>
          <p:spPr>
            <a:xfrm>
              <a:off x="5856137" y="3086148"/>
              <a:ext cx="73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8654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69D97C-5E6D-ABDF-B163-4537E49B8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38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64FF90-F224-C376-2084-DF1F37CAEA76}"/>
              </a:ext>
            </a:extLst>
          </p:cNvPr>
          <p:cNvSpPr txBox="1"/>
          <p:nvPr/>
        </p:nvSpPr>
        <p:spPr>
          <a:xfrm>
            <a:off x="630895" y="2131520"/>
            <a:ext cx="788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itka Text Semibold" pitchFamily="2" charset="0"/>
              </a:rPr>
              <a:t>Other hints from high-x inclusive data</a:t>
            </a:r>
          </a:p>
        </p:txBody>
      </p:sp>
    </p:spTree>
    <p:extLst>
      <p:ext uri="{BB962C8B-B14F-4D97-AF65-F5344CB8AC3E}">
        <p14:creationId xmlns:p14="http://schemas.microsoft.com/office/powerpoint/2010/main" val="2232079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393B40F-30C7-25D2-2359-739C5DA55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5912C0-8B8D-D322-04BD-5C01506AB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494" y="12792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</a:rPr>
              <a:t>E12-11-112 Experiment in Hall 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789CC5-9C20-7DE1-B3A4-CFFC6F89DA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1403" y="1103964"/>
            <a:ext cx="4442222" cy="33813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spcBef>
                <a:spcPts val="281"/>
              </a:spcBef>
              <a:buClr>
                <a:srgbClr val="FF0000"/>
              </a:buClr>
            </a:pPr>
            <a:r>
              <a:rPr lang="en-US" altLang="en-US" sz="1800" dirty="0">
                <a:solidFill>
                  <a:schemeClr val="tx1"/>
                </a:solidFill>
              </a:rPr>
              <a:t>QE peak for 10 Q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values, 0.6-2.8 GeV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</a:p>
          <a:p>
            <a:pPr lvl="2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Neutron magnetic form factor</a:t>
            </a:r>
          </a:p>
          <a:p>
            <a:pPr lvl="2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i="1" dirty="0">
                <a:solidFill>
                  <a:schemeClr val="tx1"/>
                </a:solidFill>
              </a:rPr>
              <a:t>S. Santiesteban, et al., PRL 132 (2024) 162501.</a:t>
            </a:r>
          </a:p>
          <a:p>
            <a:pPr lvl="2">
              <a:lnSpc>
                <a:spcPct val="100000"/>
              </a:lnSpc>
              <a:buClr>
                <a:srgbClr val="FF0000"/>
              </a:buClr>
            </a:pP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spcBef>
                <a:spcPts val="281"/>
              </a:spcBef>
              <a:buClr>
                <a:srgbClr val="FF0000"/>
              </a:buClr>
            </a:pPr>
            <a:r>
              <a:rPr lang="en-US" altLang="en-US" sz="1800" dirty="0">
                <a:solidFill>
                  <a:schemeClr val="tx1"/>
                </a:solidFill>
              </a:rPr>
              <a:t>Data to x ≈ 2 at Q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= 1.4, 1.9 GeV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</a:p>
          <a:p>
            <a:pPr lvl="2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Isospin structure of 2N-SRCs.</a:t>
            </a:r>
          </a:p>
          <a:p>
            <a:pPr lvl="2">
              <a:lnSpc>
                <a:spcPct val="10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i="1" dirty="0">
                <a:solidFill>
                  <a:schemeClr val="tx1"/>
                </a:solidFill>
              </a:rPr>
              <a:t>S. Li, et al., Nature 609 (2022) 7925</a:t>
            </a:r>
          </a:p>
          <a:p>
            <a:pPr marL="685800" lvl="2" indent="0">
              <a:buNone/>
            </a:pPr>
            <a:endParaRPr lang="en-US" altLang="en-US" sz="1800" i="1" dirty="0">
              <a:solidFill>
                <a:schemeClr val="tx1"/>
              </a:solidFill>
            </a:endParaRPr>
          </a:p>
        </p:txBody>
      </p:sp>
      <p:pic>
        <p:nvPicPr>
          <p:cNvPr id="6" name="Google Shape;7954;p162">
            <a:extLst>
              <a:ext uri="{FF2B5EF4-FFF2-40B4-BE49-F238E27FC236}">
                <a16:creationId xmlns:a16="http://schemas.microsoft.com/office/drawing/2014/main" id="{08329B56-6E91-8056-68F7-CF38EC8D66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5" y="1088540"/>
            <a:ext cx="4572001" cy="306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7959;p162">
            <a:extLst>
              <a:ext uri="{FF2B5EF4-FFF2-40B4-BE49-F238E27FC236}">
                <a16:creationId xmlns:a16="http://schemas.microsoft.com/office/drawing/2014/main" id="{E3EC501E-1867-708E-D2F9-B074076AC7F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9" t="39838" r="1649" b="41093"/>
          <a:stretch>
            <a:fillRect/>
          </a:stretch>
        </p:blipFill>
        <p:spPr bwMode="auto">
          <a:xfrm>
            <a:off x="875219" y="4345815"/>
            <a:ext cx="3600450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7961;p162">
            <a:extLst>
              <a:ext uri="{FF2B5EF4-FFF2-40B4-BE49-F238E27FC236}">
                <a16:creationId xmlns:a16="http://schemas.microsoft.com/office/drawing/2014/main" id="{7BE729CE-3431-7E9F-6B79-991DFA224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478" y="4293427"/>
            <a:ext cx="766763" cy="473869"/>
          </a:xfrm>
          <a:prstGeom prst="rect">
            <a:avLst/>
          </a:prstGeom>
          <a:noFill/>
          <a:ln w="9525">
            <a:solidFill>
              <a:srgbClr val="163EF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3" tIns="82283" rIns="82283" bIns="822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sp>
        <p:nvSpPr>
          <p:cNvPr id="11" name="Google Shape;7957;p162">
            <a:extLst>
              <a:ext uri="{FF2B5EF4-FFF2-40B4-BE49-F238E27FC236}">
                <a16:creationId xmlns:a16="http://schemas.microsoft.com/office/drawing/2014/main" id="{28B5DD4B-D2C1-52CE-7752-963C3C2DDA42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2290556" y="2055646"/>
            <a:ext cx="963215" cy="684609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cxnSp>
        <p:nvCxnSpPr>
          <p:cNvPr id="12" name="Google Shape;7960;p162">
            <a:extLst>
              <a:ext uri="{FF2B5EF4-FFF2-40B4-BE49-F238E27FC236}">
                <a16:creationId xmlns:a16="http://schemas.microsoft.com/office/drawing/2014/main" id="{8DA33163-0F90-4DBA-647C-07F7921812B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2571859" y="2794651"/>
            <a:ext cx="267890" cy="1219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58CB01-9380-23A4-1CB7-79A0BC182D84}"/>
              </a:ext>
            </a:extLst>
          </p:cNvPr>
          <p:cNvSpPr txBox="1"/>
          <p:nvPr/>
        </p:nvSpPr>
        <p:spPr>
          <a:xfrm>
            <a:off x="4792376" y="1103964"/>
            <a:ext cx="4600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QE scattering at large x from </a:t>
            </a:r>
            <a:r>
              <a:rPr lang="en-US" altLang="en-US" b="1" baseline="30000" dirty="0"/>
              <a:t>2</a:t>
            </a:r>
            <a:r>
              <a:rPr lang="en-US" altLang="en-US" b="1" dirty="0"/>
              <a:t>H, </a:t>
            </a:r>
            <a:r>
              <a:rPr lang="en-US" altLang="en-US" b="1" baseline="30000" dirty="0"/>
              <a:t>3</a:t>
            </a:r>
            <a:r>
              <a:rPr lang="en-US" altLang="en-US" b="1" dirty="0"/>
              <a:t>H, and </a:t>
            </a:r>
            <a:r>
              <a:rPr lang="en-US" altLang="en-US" b="1" baseline="30000" dirty="0"/>
              <a:t>3</a:t>
            </a:r>
            <a:r>
              <a:rPr lang="en-US" altLang="en-US" b="1" dirty="0"/>
              <a:t>He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434BA-5E43-D853-1B06-D1A8C4EB9DE4}"/>
              </a:ext>
            </a:extLst>
          </p:cNvPr>
          <p:cNvSpPr txBox="1"/>
          <p:nvPr/>
        </p:nvSpPr>
        <p:spPr>
          <a:xfrm>
            <a:off x="66675" y="4798346"/>
            <a:ext cx="2074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Slide credit: John Arrington</a:t>
            </a:r>
          </a:p>
        </p:txBody>
      </p:sp>
    </p:spTree>
    <p:extLst>
      <p:ext uri="{BB962C8B-B14F-4D97-AF65-F5344CB8AC3E}">
        <p14:creationId xmlns:p14="http://schemas.microsoft.com/office/powerpoint/2010/main" val="269466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/>
          <a:stretch>
            <a:fillRect/>
          </a:stretch>
        </p:blipFill>
        <p:spPr bwMode="auto">
          <a:xfrm>
            <a:off x="1563291" y="1870540"/>
            <a:ext cx="3093244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69751"/>
            <a:ext cx="5829300" cy="3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6"/>
          <p:cNvSpPr>
            <a:spLocks noChangeArrowheads="1"/>
          </p:cNvSpPr>
          <p:nvPr/>
        </p:nvSpPr>
        <p:spPr bwMode="auto">
          <a:xfrm>
            <a:off x="1695235" y="1298080"/>
            <a:ext cx="202406" cy="28515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5061347" y="2226469"/>
            <a:ext cx="45717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DDA26-8B90-4E3E-86DE-425A92599B7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E3475BB-E951-E91B-A8CB-FD8F6F6DE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5600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Choosing an Appropriate Microscope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DEE10-B803-D30F-255A-C38A38CCE9A8}"/>
              </a:ext>
            </a:extLst>
          </p:cNvPr>
          <p:cNvSpPr txBox="1"/>
          <p:nvPr/>
        </p:nvSpPr>
        <p:spPr>
          <a:xfrm>
            <a:off x="0" y="4000345"/>
            <a:ext cx="8555602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1&lt;x&lt;2 is combination of  2-body and 1*-body contributions;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3+ body effect assumed to be small</a:t>
            </a:r>
            <a:r>
              <a:rPr kumimoji="0" lang="en-US" sz="16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(*=Fermi-smeared)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5BB637-F386-19A7-44E3-1C5D73B68345}"/>
                  </a:ext>
                </a:extLst>
              </p:cNvPr>
              <p:cNvSpPr txBox="1"/>
              <p:nvPr/>
            </p:nvSpPr>
            <p:spPr>
              <a:xfrm>
                <a:off x="1719191" y="2157219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5BB637-F386-19A7-44E3-1C5D73B68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191" y="2157219"/>
                <a:ext cx="253904" cy="369332"/>
              </a:xfrm>
              <a:prstGeom prst="rect">
                <a:avLst/>
              </a:prstGeom>
              <a:blipFill>
                <a:blip r:embed="rId4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7A97B6-BA6D-3607-FAA2-F3AF72CBAFDF}"/>
                  </a:ext>
                </a:extLst>
              </p:cNvPr>
              <p:cNvSpPr txBox="1"/>
              <p:nvPr/>
            </p:nvSpPr>
            <p:spPr>
              <a:xfrm>
                <a:off x="1714500" y="3682110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7A97B6-BA6D-3607-FAA2-F3AF72CB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3682110"/>
                <a:ext cx="253904" cy="369332"/>
              </a:xfrm>
              <a:prstGeom prst="rect">
                <a:avLst/>
              </a:prstGeom>
              <a:blipFill>
                <a:blip r:embed="rId5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9">
            <a:extLst>
              <a:ext uri="{FF2B5EF4-FFF2-40B4-BE49-F238E27FC236}">
                <a16:creationId xmlns:a16="http://schemas.microsoft.com/office/drawing/2014/main" id="{D849C046-4AEC-5573-FC0B-3FFCDB5D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716" y="3982313"/>
            <a:ext cx="45717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39082AE-CB6F-1EF7-218B-78649C82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171" y="3966204"/>
            <a:ext cx="48603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x=A</a:t>
            </a:r>
          </a:p>
        </p:txBody>
      </p:sp>
    </p:spTree>
    <p:extLst>
      <p:ext uri="{BB962C8B-B14F-4D97-AF65-F5344CB8AC3E}">
        <p14:creationId xmlns:p14="http://schemas.microsoft.com/office/powerpoint/2010/main" val="314082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AF0F-3101-A9E1-20B0-6CAFB00DF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B8AF9F-DBCA-6761-B364-16C8ACF62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494" y="12792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0000"/>
                </a:solidFill>
              </a:rPr>
              <a:t>E12-11-112 Experiment in Hall 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D03991-1AED-E2B7-A292-6BA3CA5DBCF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2944" y="1735071"/>
            <a:ext cx="4442222" cy="2688101"/>
          </a:xfrm>
        </p:spPr>
        <p:txBody>
          <a:bodyPr>
            <a:noAutofit/>
          </a:bodyPr>
          <a:lstStyle/>
          <a:p>
            <a:pPr lvl="1">
              <a:spcBef>
                <a:spcPts val="281"/>
              </a:spcBef>
              <a:buClr>
                <a:srgbClr val="FF0000"/>
              </a:buClr>
            </a:pPr>
            <a:r>
              <a:rPr lang="en-US" altLang="en-US" sz="1800" dirty="0">
                <a:solidFill>
                  <a:schemeClr val="tx1"/>
                </a:solidFill>
              </a:rPr>
              <a:t>QE peak in SRC region: 5 Q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values, 0.6-1.9 GeV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2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Low-Q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scaling violations in 2N-SRCs</a:t>
            </a:r>
          </a:p>
          <a:p>
            <a:pPr marL="685800" lvl="2" indent="0">
              <a:buClr>
                <a:srgbClr val="FF0000"/>
              </a:buClr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spcBef>
                <a:spcPts val="281"/>
              </a:spcBef>
              <a:buClr>
                <a:srgbClr val="FF0000"/>
              </a:buClr>
            </a:pPr>
            <a:r>
              <a:rPr lang="en-US" altLang="en-US" sz="1800" dirty="0">
                <a:solidFill>
                  <a:schemeClr val="tx1"/>
                </a:solidFill>
              </a:rPr>
              <a:t>Data to x ≈ 3 at Q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= 1.4, 1.9 GeV</a:t>
            </a:r>
            <a:r>
              <a:rPr lang="en-US" altLang="en-US" sz="1800" baseline="30000" dirty="0">
                <a:solidFill>
                  <a:schemeClr val="tx1"/>
                </a:solidFill>
              </a:rPr>
              <a:t>2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</a:p>
          <a:p>
            <a:pPr lvl="2"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en-US" sz="1800" dirty="0">
                <a:solidFill>
                  <a:schemeClr val="tx1"/>
                </a:solidFill>
              </a:rPr>
              <a:t> Potential for large 3N-SRC contributions</a:t>
            </a:r>
          </a:p>
          <a:p>
            <a:pPr lvl="2"/>
            <a:r>
              <a:rPr lang="en-US" altLang="en-US" sz="1800" i="1" dirty="0">
                <a:solidFill>
                  <a:schemeClr val="tx1"/>
                </a:solidFill>
              </a:rPr>
              <a:t>S. Li, et al., arXiv:2404.16235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850E4-A202-8203-824B-15ECC06A8A98}"/>
              </a:ext>
            </a:extLst>
          </p:cNvPr>
          <p:cNvSpPr txBox="1"/>
          <p:nvPr/>
        </p:nvSpPr>
        <p:spPr>
          <a:xfrm>
            <a:off x="4792376" y="1103964"/>
            <a:ext cx="4600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QE scattering at large x from </a:t>
            </a:r>
            <a:r>
              <a:rPr lang="en-US" altLang="en-US" b="1" baseline="30000" dirty="0"/>
              <a:t>2</a:t>
            </a:r>
            <a:r>
              <a:rPr lang="en-US" altLang="en-US" b="1" dirty="0"/>
              <a:t>H, </a:t>
            </a:r>
            <a:r>
              <a:rPr lang="en-US" altLang="en-US" b="1" baseline="30000" dirty="0"/>
              <a:t>3</a:t>
            </a:r>
            <a:r>
              <a:rPr lang="en-US" altLang="en-US" b="1" dirty="0"/>
              <a:t>H, and </a:t>
            </a:r>
            <a:r>
              <a:rPr lang="en-US" altLang="en-US" b="1" baseline="30000" dirty="0"/>
              <a:t>3</a:t>
            </a:r>
            <a:r>
              <a:rPr lang="en-US" altLang="en-US" b="1" dirty="0"/>
              <a:t>He</a:t>
            </a:r>
          </a:p>
        </p:txBody>
      </p:sp>
      <p:pic>
        <p:nvPicPr>
          <p:cNvPr id="3" name="Google Shape;7954;p162">
            <a:extLst>
              <a:ext uri="{FF2B5EF4-FFF2-40B4-BE49-F238E27FC236}">
                <a16:creationId xmlns:a16="http://schemas.microsoft.com/office/drawing/2014/main" id="{11023DEE-B3F5-194A-5F51-7FFD53796A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75" y="1088540"/>
            <a:ext cx="4572001" cy="306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7959;p162">
            <a:extLst>
              <a:ext uri="{FF2B5EF4-FFF2-40B4-BE49-F238E27FC236}">
                <a16:creationId xmlns:a16="http://schemas.microsoft.com/office/drawing/2014/main" id="{B5DC20AB-B580-25C6-F337-8DD385788D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9" t="39838" r="1649" b="41093"/>
          <a:stretch>
            <a:fillRect/>
          </a:stretch>
        </p:blipFill>
        <p:spPr bwMode="auto">
          <a:xfrm>
            <a:off x="875219" y="4345815"/>
            <a:ext cx="3600450" cy="26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7961;p162">
            <a:extLst>
              <a:ext uri="{FF2B5EF4-FFF2-40B4-BE49-F238E27FC236}">
                <a16:creationId xmlns:a16="http://schemas.microsoft.com/office/drawing/2014/main" id="{3D1F2271-C71E-C9DE-8698-CB709E4C0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478" y="4293427"/>
            <a:ext cx="766763" cy="473869"/>
          </a:xfrm>
          <a:prstGeom prst="rect">
            <a:avLst/>
          </a:prstGeom>
          <a:noFill/>
          <a:ln w="9525">
            <a:solidFill>
              <a:srgbClr val="163EF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3" tIns="82283" rIns="82283" bIns="822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sp>
        <p:nvSpPr>
          <p:cNvPr id="13" name="Google Shape;7957;p162">
            <a:extLst>
              <a:ext uri="{FF2B5EF4-FFF2-40B4-BE49-F238E27FC236}">
                <a16:creationId xmlns:a16="http://schemas.microsoft.com/office/drawing/2014/main" id="{4CC5448B-1D9C-29B4-E459-5083CE535785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2290556" y="2055646"/>
            <a:ext cx="963215" cy="684609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cxnSp>
        <p:nvCxnSpPr>
          <p:cNvPr id="15" name="Google Shape;7960;p162">
            <a:extLst>
              <a:ext uri="{FF2B5EF4-FFF2-40B4-BE49-F238E27FC236}">
                <a16:creationId xmlns:a16="http://schemas.microsoft.com/office/drawing/2014/main" id="{F9E1343C-3E87-C34E-4FE5-2E17643FA24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2571859" y="2794651"/>
            <a:ext cx="267890" cy="1219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65AF42-370A-71D6-5573-5CACE348A3BF}"/>
              </a:ext>
            </a:extLst>
          </p:cNvPr>
          <p:cNvSpPr txBox="1"/>
          <p:nvPr/>
        </p:nvSpPr>
        <p:spPr>
          <a:xfrm>
            <a:off x="66675" y="4798346"/>
            <a:ext cx="2074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Slide credit: John Arrington</a:t>
            </a:r>
          </a:p>
        </p:txBody>
      </p:sp>
    </p:spTree>
    <p:extLst>
      <p:ext uri="{BB962C8B-B14F-4D97-AF65-F5344CB8AC3E}">
        <p14:creationId xmlns:p14="http://schemas.microsoft.com/office/powerpoint/2010/main" val="1885637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Google Shape;7952;p162">
            <a:extLst>
              <a:ext uri="{FF2B5EF4-FFF2-40B4-BE49-F238E27FC236}">
                <a16:creationId xmlns:a16="http://schemas.microsoft.com/office/drawing/2014/main" id="{2CB9AD68-5559-3C06-2764-EA58C24398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102579" y="5617369"/>
            <a:ext cx="658415" cy="4726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2283" tIns="82283" rIns="82283" bIns="82283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fld id="{E4B72F12-9039-C047-BD3B-8866F493110F}" type="slidenum">
              <a:rPr lang="en-US" altLang="en-US" sz="1350"/>
              <a:pPr eaLnBrk="0" hangingPunct="0"/>
              <a:t>41</a:t>
            </a:fld>
            <a:endParaRPr lang="en-US" altLang="en-US" sz="1350"/>
          </a:p>
        </p:txBody>
      </p:sp>
      <p:pic>
        <p:nvPicPr>
          <p:cNvPr id="51204" name="Google Shape;7954;p162">
            <a:extLst>
              <a:ext uri="{FF2B5EF4-FFF2-40B4-BE49-F238E27FC236}">
                <a16:creationId xmlns:a16="http://schemas.microsoft.com/office/drawing/2014/main" id="{EE864F11-2282-81AD-A0B1-B66675882F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244"/>
            <a:ext cx="4171951" cy="28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Google Shape;7956;p162">
            <a:extLst>
              <a:ext uri="{FF2B5EF4-FFF2-40B4-BE49-F238E27FC236}">
                <a16:creationId xmlns:a16="http://schemas.microsoft.com/office/drawing/2014/main" id="{6AC991EF-5256-B7E9-6FDE-0D59DBFC2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354" y="2064544"/>
            <a:ext cx="1070372" cy="2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90" tIns="63990" rIns="63990" bIns="63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2N-SRC region</a:t>
            </a:r>
          </a:p>
        </p:txBody>
      </p:sp>
      <p:sp>
        <p:nvSpPr>
          <p:cNvPr id="51206" name="Google Shape;7957;p162">
            <a:extLst>
              <a:ext uri="{FF2B5EF4-FFF2-40B4-BE49-F238E27FC236}">
                <a16:creationId xmlns:a16="http://schemas.microsoft.com/office/drawing/2014/main" id="{AB114D98-F419-F35F-2561-7ACDC5423793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1893095" y="2319338"/>
            <a:ext cx="963215" cy="684609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cxnSp>
        <p:nvCxnSpPr>
          <p:cNvPr id="51207" name="Google Shape;7958;p162">
            <a:extLst>
              <a:ext uri="{FF2B5EF4-FFF2-40B4-BE49-F238E27FC236}">
                <a16:creationId xmlns:a16="http://schemas.microsoft.com/office/drawing/2014/main" id="{49758A03-665C-EF0A-E355-F19581A4B4E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82329" y="1188244"/>
            <a:ext cx="161925" cy="2559844"/>
          </a:xfrm>
          <a:prstGeom prst="straightConnector1">
            <a:avLst/>
          </a:prstGeom>
          <a:noFill/>
          <a:ln w="19050">
            <a:solidFill>
              <a:srgbClr val="12121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08" name="Google Shape;7959;p162">
            <a:extLst>
              <a:ext uri="{FF2B5EF4-FFF2-40B4-BE49-F238E27FC236}">
                <a16:creationId xmlns:a16="http://schemas.microsoft.com/office/drawing/2014/main" id="{D7A9BF1E-43EF-4EE1-74F2-F66275AD7C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9" t="39838" r="1649" b="41093"/>
          <a:stretch>
            <a:fillRect/>
          </a:stretch>
        </p:blipFill>
        <p:spPr bwMode="auto">
          <a:xfrm>
            <a:off x="432197" y="4349353"/>
            <a:ext cx="3600450" cy="26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09" name="Google Shape;7960;p162">
            <a:extLst>
              <a:ext uri="{FF2B5EF4-FFF2-40B4-BE49-F238E27FC236}">
                <a16:creationId xmlns:a16="http://schemas.microsoft.com/office/drawing/2014/main" id="{8A9C2165-941A-650F-67AA-8534F12E160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2052639" y="3034903"/>
            <a:ext cx="267890" cy="1219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0" name="Google Shape;7961;p162">
            <a:extLst>
              <a:ext uri="{FF2B5EF4-FFF2-40B4-BE49-F238E27FC236}">
                <a16:creationId xmlns:a16="http://schemas.microsoft.com/office/drawing/2014/main" id="{3AF7D49D-4C4A-C1CF-AF3A-98762D2A3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457" y="4298157"/>
            <a:ext cx="766763" cy="472678"/>
          </a:xfrm>
          <a:prstGeom prst="rect">
            <a:avLst/>
          </a:prstGeom>
          <a:noFill/>
          <a:ln w="9525">
            <a:solidFill>
              <a:srgbClr val="163EF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3" tIns="82283" rIns="82283" bIns="822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sp>
        <p:nvSpPr>
          <p:cNvPr id="51211" name="Google Shape;7962;p162">
            <a:extLst>
              <a:ext uri="{FF2B5EF4-FFF2-40B4-BE49-F238E27FC236}">
                <a16:creationId xmlns:a16="http://schemas.microsoft.com/office/drawing/2014/main" id="{6A5D6098-69D2-B874-50B2-BCE6F74B4189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2990851" y="2927747"/>
            <a:ext cx="964406" cy="68461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solidFill>
                <a:srgbClr val="FF00FF"/>
              </a:solidFill>
            </a:endParaRPr>
          </a:p>
        </p:txBody>
      </p:sp>
      <p:cxnSp>
        <p:nvCxnSpPr>
          <p:cNvPr id="51212" name="Google Shape;7963;p162">
            <a:extLst>
              <a:ext uri="{FF2B5EF4-FFF2-40B4-BE49-F238E27FC236}">
                <a16:creationId xmlns:a16="http://schemas.microsoft.com/office/drawing/2014/main" id="{C89526B7-EF4F-6FC7-FF0E-C528FC29A70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3005138" y="3520678"/>
            <a:ext cx="176213" cy="777479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F170D4A-0218-447E-8C4F-2DB741FB5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8333" y="3040576"/>
            <a:ext cx="4371658" cy="144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68569" tIns="68569" rIns="68569" bIns="68569"/>
          <a:lstStyle>
            <a:lvl1pPr marL="548640" lvl="0" indent="-411480" algn="l" defTabSz="457200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lvl="1" indent="-381000" algn="l" defTabSz="457200" rtl="0" eaLnBrk="0" fontAlgn="base" hangingPunct="0">
              <a:lnSpc>
                <a:spcPct val="110000"/>
              </a:lnSpc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45920" lvl="2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lvl="3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lvl="4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lvl="5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lvl="6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lvl="7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lvl="8" indent="-381000" algn="l" defTabSz="457200" rtl="0" eaLnBrk="1" latinLnBrk="0" hangingPunct="1">
              <a:spcBef>
                <a:spcPts val="1920"/>
              </a:spcBef>
              <a:spcAft>
                <a:spcPts val="192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Mixture of 2N and 3N contributions 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3N SRCs could change the 2N scaling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H/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ratios show early onset of scaling in </a:t>
            </a:r>
            <a:r>
              <a:rPr lang="en-US" sz="1800" dirty="0">
                <a:latin typeface="Symbol" panose="05050102010706020507" pitchFamily="18" charset="2"/>
              </a:rPr>
              <a:t>a</a:t>
            </a:r>
            <a:r>
              <a:rPr lang="en-US" sz="1800" baseline="-25000" dirty="0"/>
              <a:t>2N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and scaling extends to lower Q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values:</a:t>
            </a:r>
          </a:p>
          <a:p>
            <a:pPr marL="285750" indent="-285750">
              <a:lnSpc>
                <a:spcPct val="100000"/>
              </a:lnSpc>
              <a:defRPr/>
            </a:pPr>
            <a:endParaRPr lang="en-US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15" name="Google Shape;7956;p162">
            <a:extLst>
              <a:ext uri="{FF2B5EF4-FFF2-40B4-BE49-F238E27FC236}">
                <a16:creationId xmlns:a16="http://schemas.microsoft.com/office/drawing/2014/main" id="{A29461B7-39C4-325C-7178-CB670A99E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894" y="2520553"/>
            <a:ext cx="1070372" cy="2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90" tIns="63990" rIns="63990" bIns="63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3N-SRC region??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20696F-04C6-AF05-822E-B05E1D7E0724}"/>
              </a:ext>
            </a:extLst>
          </p:cNvPr>
          <p:cNvGrpSpPr/>
          <p:nvPr/>
        </p:nvGrpSpPr>
        <p:grpSpPr>
          <a:xfrm>
            <a:off x="4438333" y="616744"/>
            <a:ext cx="4589634" cy="2434875"/>
            <a:chOff x="4307681" y="2731560"/>
            <a:chExt cx="4589634" cy="2434875"/>
          </a:xfrm>
        </p:grpSpPr>
        <p:sp>
          <p:nvSpPr>
            <p:cNvPr id="51213" name="Google Shape;382;p42">
              <a:extLst>
                <a:ext uri="{FF2B5EF4-FFF2-40B4-BE49-F238E27FC236}">
                  <a16:creationId xmlns:a16="http://schemas.microsoft.com/office/drawing/2014/main" id="{6FE962B1-E4B5-36A2-9F58-E88613CDEE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8157" y="4636294"/>
              <a:ext cx="492919" cy="394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83" tIns="82283" rIns="82283" bIns="82283" anchor="ctr"/>
            <a:lstStyle>
              <a:lvl1pPr>
                <a:lnSpc>
                  <a:spcPct val="110000"/>
                </a:lnSpc>
                <a:spcBef>
                  <a:spcPts val="8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10000"/>
                </a:lnSpc>
                <a:spcBef>
                  <a:spcPts val="400"/>
                </a:spcBef>
                <a:buClr>
                  <a:schemeClr val="accent2"/>
                </a:buClr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chemeClr val="accent2"/>
                </a:buClr>
                <a:buSzPct val="8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fld id="{A1200113-64D3-CF47-B408-2854FAD057A1}" type="slidenum">
                <a:rPr lang="en-US" altLang="en-US" sz="750">
                  <a:solidFill>
                    <a:srgbClr val="898E91"/>
                  </a:solidFill>
                </a:rPr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t>41</a:t>
              </a:fld>
              <a:endParaRPr lang="en-US" altLang="en-US" sz="750">
                <a:solidFill>
                  <a:srgbClr val="898E91"/>
                </a:solidFill>
              </a:endParaRPr>
            </a:p>
          </p:txBody>
        </p:sp>
        <p:pic>
          <p:nvPicPr>
            <p:cNvPr id="51216" name="Picture 19">
              <a:extLst>
                <a:ext uri="{FF2B5EF4-FFF2-40B4-BE49-F238E27FC236}">
                  <a16:creationId xmlns:a16="http://schemas.microsoft.com/office/drawing/2014/main" id="{6DE0449A-B5D5-FD1D-D802-C7E9EC632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681" y="2731560"/>
              <a:ext cx="4589634" cy="2432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7" name="Rectangle 3">
              <a:extLst>
                <a:ext uri="{FF2B5EF4-FFF2-40B4-BE49-F238E27FC236}">
                  <a16:creationId xmlns:a16="http://schemas.microsoft.com/office/drawing/2014/main" id="{840E40F1-19CD-6D6A-2F79-0EB201D0D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87" y="4912519"/>
              <a:ext cx="185659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050" b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S. Li, et al. – arXiv:2404.16325</a:t>
              </a:r>
              <a:endParaRPr lang="en-US" altLang="en-US" sz="10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1C1577-9EBF-427A-BF34-BD775DC1A1C8}"/>
                </a:ext>
              </a:extLst>
            </p:cNvPr>
            <p:cNvSpPr/>
            <p:nvPr/>
          </p:nvSpPr>
          <p:spPr bwMode="auto">
            <a:xfrm>
              <a:off x="6243638" y="3833813"/>
              <a:ext cx="603647" cy="867966"/>
            </a:xfrm>
            <a:prstGeom prst="rect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2N-SRCs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EB9038-69F1-4CF7-8FA8-2E8D2902A5A7}"/>
                </a:ext>
              </a:extLst>
            </p:cNvPr>
            <p:cNvSpPr/>
            <p:nvPr/>
          </p:nvSpPr>
          <p:spPr bwMode="auto">
            <a:xfrm>
              <a:off x="7019925" y="3099197"/>
              <a:ext cx="1276350" cy="394097"/>
            </a:xfrm>
            <a:prstGeom prst="rect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050" b="1" dirty="0">
                  <a:latin typeface="Calibri" panose="020F0502020204030204" pitchFamily="34" charset="0"/>
                  <a:cs typeface="Calibri" panose="020F0502020204030204" pitchFamily="34" charset="0"/>
                </a:rPr>
                <a:t>2N- and 3N-SRCs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464942F-4F68-1898-7496-F1AAA1CCE853}"/>
              </a:ext>
            </a:extLst>
          </p:cNvPr>
          <p:cNvSpPr txBox="1">
            <a:spLocks noChangeArrowheads="1"/>
          </p:cNvSpPr>
          <p:nvPr/>
        </p:nvSpPr>
        <p:spPr>
          <a:xfrm>
            <a:off x="66675" y="188119"/>
            <a:ext cx="9077325" cy="857250"/>
          </a:xfrm>
          <a:prstGeom prst="rect">
            <a:avLst/>
          </a:prstGeom>
        </p:spPr>
        <p:txBody>
          <a:bodyPr spcFirstLastPara="1" vert="horz" lIns="68569" tIns="68569" rIns="68569" bIns="68569" rtlCol="0" anchor="ctr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altLang="en-US" sz="3300" dirty="0">
                <a:solidFill>
                  <a:srgbClr val="FF0000"/>
                </a:solidFill>
              </a:rPr>
              <a:t>E12-11-112 Experiment in Hall A: </a:t>
            </a:r>
          </a:p>
          <a:p>
            <a:r>
              <a:rPr lang="en" sz="3200" i="1" dirty="0">
                <a:solidFill>
                  <a:schemeClr val="tx1">
                    <a:lumMod val="90000"/>
                    <a:lumOff val="10000"/>
                  </a:schemeClr>
                </a:solidFill>
                <a:ea typeface="Arial"/>
                <a:cs typeface="Arial"/>
                <a:sym typeface="Arial"/>
              </a:rPr>
              <a:t>Cross Section </a:t>
            </a:r>
            <a:r>
              <a:rPr lang="en-US" sz="3200" i="1" dirty="0">
                <a:solidFill>
                  <a:schemeClr val="tx1">
                    <a:lumMod val="90000"/>
                    <a:lumOff val="10000"/>
                  </a:schemeClr>
                </a:solidFill>
                <a:ea typeface="Arial"/>
                <a:cs typeface="Arial"/>
                <a:sym typeface="Arial"/>
              </a:rPr>
              <a:t>beyond x=2</a:t>
            </a:r>
            <a:endParaRPr lang="en-US" altLang="en-US" sz="3200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17243-F5FA-4529-843F-A15E0C14D563}"/>
              </a:ext>
            </a:extLst>
          </p:cNvPr>
          <p:cNvSpPr txBox="1"/>
          <p:nvPr/>
        </p:nvSpPr>
        <p:spPr>
          <a:xfrm>
            <a:off x="66675" y="4798346"/>
            <a:ext cx="2074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Slide credit: John Arrington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C5B919-38DC-EE70-33A2-C898FDE7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Google Shape;7952;p162">
            <a:extLst>
              <a:ext uri="{FF2B5EF4-FFF2-40B4-BE49-F238E27FC236}">
                <a16:creationId xmlns:a16="http://schemas.microsoft.com/office/drawing/2014/main" id="{EDA1A618-DAB9-B489-7EF4-190D547134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102579" y="5617369"/>
            <a:ext cx="658415" cy="4726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2283" tIns="82283" rIns="82283" bIns="82283" rtlCol="0" anchor="ctr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fld id="{E4B72F12-9039-C047-BD3B-8866F493110F}" type="slidenum">
              <a:rPr lang="en-US" altLang="en-US" sz="1350"/>
              <a:pPr eaLnBrk="0" hangingPunct="0"/>
              <a:t>42</a:t>
            </a:fld>
            <a:endParaRPr lang="en-US" altLang="en-US" sz="1350"/>
          </a:p>
        </p:txBody>
      </p:sp>
      <p:pic>
        <p:nvPicPr>
          <p:cNvPr id="51204" name="Google Shape;7954;p162">
            <a:extLst>
              <a:ext uri="{FF2B5EF4-FFF2-40B4-BE49-F238E27FC236}">
                <a16:creationId xmlns:a16="http://schemas.microsoft.com/office/drawing/2014/main" id="{1DBBDB5F-5DA4-FB89-7C34-ABFDEF6DDB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244"/>
            <a:ext cx="4171951" cy="280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Google Shape;7956;p162">
            <a:extLst>
              <a:ext uri="{FF2B5EF4-FFF2-40B4-BE49-F238E27FC236}">
                <a16:creationId xmlns:a16="http://schemas.microsoft.com/office/drawing/2014/main" id="{22FF34F4-0DEC-0D72-D49B-5F4979AEC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354" y="2064544"/>
            <a:ext cx="1070372" cy="2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90" tIns="63990" rIns="63990" bIns="63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2N-SRC region</a:t>
            </a:r>
          </a:p>
        </p:txBody>
      </p:sp>
      <p:sp>
        <p:nvSpPr>
          <p:cNvPr id="51206" name="Google Shape;7957;p162">
            <a:extLst>
              <a:ext uri="{FF2B5EF4-FFF2-40B4-BE49-F238E27FC236}">
                <a16:creationId xmlns:a16="http://schemas.microsoft.com/office/drawing/2014/main" id="{528C6779-9489-D366-4071-762AE7B08518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1893095" y="2319338"/>
            <a:ext cx="963215" cy="684609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cxnSp>
        <p:nvCxnSpPr>
          <p:cNvPr id="51207" name="Google Shape;7958;p162">
            <a:extLst>
              <a:ext uri="{FF2B5EF4-FFF2-40B4-BE49-F238E27FC236}">
                <a16:creationId xmlns:a16="http://schemas.microsoft.com/office/drawing/2014/main" id="{1B524165-597C-95CF-647F-E2BD1DDFE24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82329" y="1188244"/>
            <a:ext cx="161925" cy="2559844"/>
          </a:xfrm>
          <a:prstGeom prst="straightConnector1">
            <a:avLst/>
          </a:prstGeom>
          <a:noFill/>
          <a:ln w="19050">
            <a:solidFill>
              <a:srgbClr val="12121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08" name="Google Shape;7959;p162">
            <a:extLst>
              <a:ext uri="{FF2B5EF4-FFF2-40B4-BE49-F238E27FC236}">
                <a16:creationId xmlns:a16="http://schemas.microsoft.com/office/drawing/2014/main" id="{15026065-3E17-35E3-54DD-ACC8C506DE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9" t="39838" r="1649" b="41093"/>
          <a:stretch>
            <a:fillRect/>
          </a:stretch>
        </p:blipFill>
        <p:spPr bwMode="auto">
          <a:xfrm>
            <a:off x="432197" y="4349353"/>
            <a:ext cx="3600450" cy="26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09" name="Google Shape;7960;p162">
            <a:extLst>
              <a:ext uri="{FF2B5EF4-FFF2-40B4-BE49-F238E27FC236}">
                <a16:creationId xmlns:a16="http://schemas.microsoft.com/office/drawing/2014/main" id="{6D98A8EA-8982-8D31-6F52-78FA1EB4384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2052639" y="3034903"/>
            <a:ext cx="267890" cy="1219200"/>
          </a:xfrm>
          <a:prstGeom prst="straightConnector1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0" name="Google Shape;7961;p162">
            <a:extLst>
              <a:ext uri="{FF2B5EF4-FFF2-40B4-BE49-F238E27FC236}">
                <a16:creationId xmlns:a16="http://schemas.microsoft.com/office/drawing/2014/main" id="{F1B5A2D1-BF7B-7CA5-5E59-48C4ADA4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457" y="4298157"/>
            <a:ext cx="766763" cy="472678"/>
          </a:xfrm>
          <a:prstGeom prst="rect">
            <a:avLst/>
          </a:prstGeom>
          <a:noFill/>
          <a:ln w="9525">
            <a:solidFill>
              <a:srgbClr val="163EF5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3" tIns="82283" rIns="82283" bIns="822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/>
          </a:p>
        </p:txBody>
      </p:sp>
      <p:sp>
        <p:nvSpPr>
          <p:cNvPr id="51211" name="Google Shape;7962;p162">
            <a:extLst>
              <a:ext uri="{FF2B5EF4-FFF2-40B4-BE49-F238E27FC236}">
                <a16:creationId xmlns:a16="http://schemas.microsoft.com/office/drawing/2014/main" id="{A53EFAFA-2349-451B-06B4-8CDC89C2B39C}"/>
              </a:ext>
            </a:extLst>
          </p:cNvPr>
          <p:cNvSpPr>
            <a:spLocks noChangeArrowheads="1"/>
          </p:cNvSpPr>
          <p:nvPr/>
        </p:nvSpPr>
        <p:spPr bwMode="auto">
          <a:xfrm rot="1813238">
            <a:off x="2990851" y="2927747"/>
            <a:ext cx="964406" cy="684610"/>
          </a:xfrm>
          <a:prstGeom prst="ellipse">
            <a:avLst/>
          </a:prstGeom>
          <a:noFill/>
          <a:ln w="19050">
            <a:solidFill>
              <a:srgbClr val="FF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3990" tIns="63990" rIns="63990" bIns="6399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350">
              <a:solidFill>
                <a:srgbClr val="FF00FF"/>
              </a:solidFill>
            </a:endParaRPr>
          </a:p>
        </p:txBody>
      </p:sp>
      <p:cxnSp>
        <p:nvCxnSpPr>
          <p:cNvPr id="51212" name="Google Shape;7963;p162">
            <a:extLst>
              <a:ext uri="{FF2B5EF4-FFF2-40B4-BE49-F238E27FC236}">
                <a16:creationId xmlns:a16="http://schemas.microsoft.com/office/drawing/2014/main" id="{C845D8C3-665F-B798-3096-BE5F865D041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H="1">
            <a:off x="3005138" y="3520678"/>
            <a:ext cx="176213" cy="777479"/>
          </a:xfrm>
          <a:prstGeom prst="straightConnector1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3" name="Google Shape;382;p42">
            <a:extLst>
              <a:ext uri="{FF2B5EF4-FFF2-40B4-BE49-F238E27FC236}">
                <a16:creationId xmlns:a16="http://schemas.microsoft.com/office/drawing/2014/main" id="{F2377A5D-DEB9-637E-C4BA-F93FA3A26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809" y="4385072"/>
            <a:ext cx="492919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3" tIns="82283" rIns="82283" bIns="82283" anchor="ctr"/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ts val="4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chemeClr val="accent2"/>
              </a:buClr>
              <a:buSzPct val="8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1200113-64D3-CF47-B408-2854FAD057A1}" type="slidenum">
              <a:rPr lang="en-US" altLang="en-US" sz="750">
                <a:solidFill>
                  <a:srgbClr val="898E9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750">
              <a:solidFill>
                <a:srgbClr val="898E9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6BF076-CFA8-A8E3-D261-69894A8FF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338" y="921004"/>
            <a:ext cx="4201603" cy="139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lIns="68569" tIns="68569" rIns="68569" bIns="68569"/>
          <a:lstStyle>
            <a:lvl1pPr marL="548640" lvl="0" indent="-411480" algn="l" defTabSz="457200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lvl="1" indent="-381000" algn="l" defTabSz="457200" rtl="0" eaLnBrk="0" fontAlgn="base" hangingPunct="0">
              <a:lnSpc>
                <a:spcPct val="110000"/>
              </a:lnSpc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45920" lvl="2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lvl="3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lvl="4" indent="-381000" algn="l" defTabSz="457200" rtl="0" eaLnBrk="0" fontAlgn="base" hangingPunct="0">
              <a:spcBef>
                <a:spcPts val="19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91840" lvl="5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lvl="6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89120" lvl="7" indent="-381000" algn="l" defTabSz="457200" rtl="0" eaLnBrk="1" latinLnBrk="0" hangingPunct="1">
              <a:spcBef>
                <a:spcPts val="1920"/>
              </a:spcBef>
              <a:spcAft>
                <a:spcPts val="0"/>
              </a:spcAft>
              <a:buSzPts val="1400"/>
              <a:buFont typeface="Arial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37760" lvl="8" indent="-381000" algn="l" defTabSz="457200" rtl="0" eaLnBrk="1" latinLnBrk="0" hangingPunct="1">
              <a:spcBef>
                <a:spcPts val="1920"/>
              </a:spcBef>
              <a:spcAft>
                <a:spcPts val="1920"/>
              </a:spcAft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A/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data do not show clear sign of 3N-SRC dominance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H/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He ratios show early onset of scaling in </a:t>
            </a:r>
            <a:r>
              <a:rPr lang="en-US" sz="1800" dirty="0">
                <a:latin typeface="Symbol" panose="05050102010706020507" pitchFamily="18" charset="2"/>
              </a:rPr>
              <a:t>a</a:t>
            </a:r>
            <a:r>
              <a:rPr lang="en-US" sz="1800" baseline="-25000" dirty="0"/>
              <a:t>2N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and scaling extends to lower Q</a:t>
            </a:r>
            <a:r>
              <a:rPr lang="en-US" alt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values:</a:t>
            </a:r>
          </a:p>
        </p:txBody>
      </p:sp>
      <p:sp>
        <p:nvSpPr>
          <p:cNvPr id="51215" name="Google Shape;7956;p162">
            <a:extLst>
              <a:ext uri="{FF2B5EF4-FFF2-40B4-BE49-F238E27FC236}">
                <a16:creationId xmlns:a16="http://schemas.microsoft.com/office/drawing/2014/main" id="{CB3E62F1-84A9-15CC-D425-E087EC5A9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894" y="2520553"/>
            <a:ext cx="1070372" cy="2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990" tIns="63990" rIns="63990" bIns="6399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>
                <a:solidFill>
                  <a:srgbClr val="FF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3N-SRC region??</a:t>
            </a:r>
          </a:p>
        </p:txBody>
      </p:sp>
      <p:pic>
        <p:nvPicPr>
          <p:cNvPr id="51216" name="Picture 19">
            <a:extLst>
              <a:ext uri="{FF2B5EF4-FFF2-40B4-BE49-F238E27FC236}">
                <a16:creationId xmlns:a16="http://schemas.microsoft.com/office/drawing/2014/main" id="{F155D782-2981-6492-3970-BBE70F9E0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333" y="2480338"/>
            <a:ext cx="4589634" cy="243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7" name="Rectangle 3">
            <a:extLst>
              <a:ext uri="{FF2B5EF4-FFF2-40B4-BE49-F238E27FC236}">
                <a16:creationId xmlns:a16="http://schemas.microsoft.com/office/drawing/2014/main" id="{FAA76D1C-15CA-4A5E-513C-1B4A06F4F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8439" y="4661297"/>
            <a:ext cx="185659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Li, et al. – arXiv:2404.16325</a:t>
            </a:r>
            <a:endParaRPr lang="en-US" altLang="en-US" sz="10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14D150-3A6D-F095-7E6C-3E397D2F6E2D}"/>
              </a:ext>
            </a:extLst>
          </p:cNvPr>
          <p:cNvSpPr/>
          <p:nvPr/>
        </p:nvSpPr>
        <p:spPr bwMode="auto">
          <a:xfrm>
            <a:off x="6374290" y="3582591"/>
            <a:ext cx="603647" cy="867966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2N-SRCs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4A8925-EF8E-5D5F-C96A-545777A36820}"/>
              </a:ext>
            </a:extLst>
          </p:cNvPr>
          <p:cNvSpPr/>
          <p:nvPr/>
        </p:nvSpPr>
        <p:spPr bwMode="auto">
          <a:xfrm>
            <a:off x="7150577" y="2847975"/>
            <a:ext cx="1276350" cy="394097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>
                <a:latin typeface="Calibri" panose="020F0502020204030204" pitchFamily="34" charset="0"/>
                <a:cs typeface="Calibri" panose="020F0502020204030204" pitchFamily="34" charset="0"/>
              </a:rPr>
              <a:t>2N- and 3N-SRCs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AB1617-18FD-7D0E-4EC9-F341AD0C902E}"/>
              </a:ext>
            </a:extLst>
          </p:cNvPr>
          <p:cNvSpPr txBox="1">
            <a:spLocks noChangeArrowheads="1"/>
          </p:cNvSpPr>
          <p:nvPr/>
        </p:nvSpPr>
        <p:spPr>
          <a:xfrm>
            <a:off x="66675" y="188119"/>
            <a:ext cx="9077325" cy="857250"/>
          </a:xfrm>
          <a:prstGeom prst="rect">
            <a:avLst/>
          </a:prstGeom>
        </p:spPr>
        <p:txBody>
          <a:bodyPr spcFirstLastPara="1" vert="horz" lIns="68569" tIns="68569" rIns="68569" bIns="68569" rtlCol="0" anchor="ctr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altLang="en-US" sz="3300" dirty="0">
                <a:solidFill>
                  <a:srgbClr val="FF0000"/>
                </a:solidFill>
              </a:rPr>
              <a:t>E12-11-112 Experiment in Hall A: </a:t>
            </a:r>
          </a:p>
          <a:p>
            <a:r>
              <a:rPr lang="en" sz="3300" i="1" dirty="0">
                <a:solidFill>
                  <a:schemeClr val="tx1">
                    <a:lumMod val="90000"/>
                    <a:lumOff val="10000"/>
                  </a:schemeClr>
                </a:solidFill>
                <a:ea typeface="Arial"/>
                <a:cs typeface="Arial"/>
                <a:sym typeface="Arial"/>
              </a:rPr>
              <a:t>Cross Section </a:t>
            </a:r>
            <a:r>
              <a:rPr lang="en-US" sz="3300" i="1" dirty="0">
                <a:solidFill>
                  <a:schemeClr val="tx1">
                    <a:lumMod val="90000"/>
                    <a:lumOff val="10000"/>
                  </a:schemeClr>
                </a:solidFill>
                <a:ea typeface="Arial"/>
                <a:cs typeface="Arial"/>
                <a:sym typeface="Arial"/>
              </a:rPr>
              <a:t>beyond x=2</a:t>
            </a:r>
            <a:endParaRPr lang="en-US" altLang="en-US" sz="3300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CA7C0-71A9-5742-9B87-022105000311}"/>
              </a:ext>
            </a:extLst>
          </p:cNvPr>
          <p:cNvSpPr txBox="1"/>
          <p:nvPr/>
        </p:nvSpPr>
        <p:spPr>
          <a:xfrm>
            <a:off x="66675" y="4798346"/>
            <a:ext cx="20740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i="1" dirty="0"/>
              <a:t>Slide credit: John Arrington</a:t>
            </a:r>
          </a:p>
        </p:txBody>
      </p:sp>
    </p:spTree>
    <p:extLst>
      <p:ext uri="{BB962C8B-B14F-4D97-AF65-F5344CB8AC3E}">
        <p14:creationId xmlns:p14="http://schemas.microsoft.com/office/powerpoint/2010/main" val="3428410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3953AE-0725-9C2E-A87D-939B3716D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107" y="655611"/>
            <a:ext cx="4265265" cy="23123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EF4EE-2465-07B6-EE8D-E10C6E940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121" y="4622889"/>
            <a:ext cx="2133600" cy="273844"/>
          </a:xfrm>
        </p:spPr>
        <p:txBody>
          <a:bodyPr/>
          <a:lstStyle/>
          <a:p>
            <a:fld id="{051C7006-7120-F341-A188-F97DDD913081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3F51CE-70CB-32B4-1DB3-3D2EC6265929}"/>
              </a:ext>
            </a:extLst>
          </p:cNvPr>
          <p:cNvSpPr txBox="1"/>
          <p:nvPr/>
        </p:nvSpPr>
        <p:spPr>
          <a:xfrm>
            <a:off x="856649" y="211756"/>
            <a:ext cx="7238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tka Text Semibold" pitchFamily="2" charset="0"/>
              </a:rPr>
              <a:t>Where do we go?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394BC-19F9-E0B9-ED15-BF5643D8D6FF}"/>
              </a:ext>
            </a:extLst>
          </p:cNvPr>
          <p:cNvSpPr txBox="1"/>
          <p:nvPr/>
        </p:nvSpPr>
        <p:spPr>
          <a:xfrm>
            <a:off x="67378" y="1227046"/>
            <a:ext cx="692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High Q</a:t>
            </a:r>
            <a:r>
              <a:rPr lang="en-US" baseline="30000" dirty="0">
                <a:latin typeface="Sitka Text Semibold" pitchFamily="2" charset="0"/>
              </a:rPr>
              <a:t>2</a:t>
            </a:r>
            <a:r>
              <a:rPr lang="en-US" dirty="0">
                <a:latin typeface="Sitka Text Semibold" pitchFamily="2" charset="0"/>
              </a:rPr>
              <a:t> a</a:t>
            </a:r>
            <a:r>
              <a:rPr lang="en-US" baseline="-25000" dirty="0">
                <a:latin typeface="Sitka Text Semibold" pitchFamily="2" charset="0"/>
              </a:rPr>
              <a:t>3</a:t>
            </a:r>
            <a:r>
              <a:rPr lang="en-US" dirty="0">
                <a:latin typeface="Sitka Text Semibold" pitchFamily="2" charset="0"/>
              </a:rPr>
              <a:t> plateau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Medium Q</a:t>
            </a:r>
            <a:r>
              <a:rPr lang="en-US" baseline="30000" dirty="0"/>
              <a:t>2</a:t>
            </a:r>
            <a:r>
              <a:rPr lang="en-US" dirty="0">
                <a:latin typeface="Sitka Text Semibold" pitchFamily="2" charset="0"/>
              </a:rPr>
              <a:t> A=3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Exclusive measurement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  <a:sym typeface="Wingdings" panose="05000000000000000000" pitchFamily="2" charset="2"/>
              </a:rPr>
              <a:t> detect 3 high-momentum nucleons</a:t>
            </a:r>
            <a:endParaRPr lang="en-US" dirty="0">
              <a:latin typeface="Sitka Text Semi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125E5-357F-3079-0BF0-6DBABF5EE38F}"/>
              </a:ext>
            </a:extLst>
          </p:cNvPr>
          <p:cNvSpPr txBox="1"/>
          <p:nvPr/>
        </p:nvSpPr>
        <p:spPr>
          <a:xfrm>
            <a:off x="5126900" y="3001879"/>
            <a:ext cx="376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Become an Author!</a:t>
            </a:r>
            <a:r>
              <a:rPr lang="en-US" dirty="0"/>
              <a:t> (and send ideas)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ACFA0-7E57-26CE-95E9-6C5DBDF679E9}"/>
              </a:ext>
            </a:extLst>
          </p:cNvPr>
          <p:cNvSpPr txBox="1"/>
          <p:nvPr/>
        </p:nvSpPr>
        <p:spPr>
          <a:xfrm>
            <a:off x="335280" y="765381"/>
            <a:ext cx="304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itka Text Semibold" pitchFamily="2" charset="0"/>
              </a:rPr>
              <a:t>Observation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Sitka Text Semi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AE2073-40A3-A060-DD4A-C9CBE2705734}"/>
              </a:ext>
            </a:extLst>
          </p:cNvPr>
          <p:cNvSpPr txBox="1"/>
          <p:nvPr/>
        </p:nvSpPr>
        <p:spPr>
          <a:xfrm>
            <a:off x="214651" y="2453761"/>
            <a:ext cx="3250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itka Text Semibold" pitchFamily="2" charset="0"/>
              </a:rPr>
              <a:t>Detailed Studies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Sitka Text Semibo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AFB4A5-308B-C749-7B83-45FAB0C80747}"/>
              </a:ext>
            </a:extLst>
          </p:cNvPr>
          <p:cNvSpPr txBox="1"/>
          <p:nvPr/>
        </p:nvSpPr>
        <p:spPr>
          <a:xfrm>
            <a:off x="109244" y="2963563"/>
            <a:ext cx="692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Isospin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Nuclear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More!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1001A-F43D-94B1-0A6A-C44E7863F2BE}"/>
              </a:ext>
            </a:extLst>
          </p:cNvPr>
          <p:cNvSpPr txBox="1"/>
          <p:nvPr/>
        </p:nvSpPr>
        <p:spPr>
          <a:xfrm>
            <a:off x="335280" y="3881849"/>
            <a:ext cx="7238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Sitka Text Semibold" pitchFamily="2" charset="0"/>
              </a:rPr>
              <a:t>Theory 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Sitka Text Semi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5C085-62E7-3493-6FCF-7B1121A97818}"/>
              </a:ext>
            </a:extLst>
          </p:cNvPr>
          <p:cNvSpPr txBox="1"/>
          <p:nvPr/>
        </p:nvSpPr>
        <p:spPr>
          <a:xfrm>
            <a:off x="109244" y="4186989"/>
            <a:ext cx="8851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itka Text Semibold" pitchFamily="2" charset="0"/>
              </a:rPr>
              <a:t>A great deal of data already exists – need support for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683253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08BF89-D357-5B98-5EDD-32009F0C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79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20811" y="22474"/>
            <a:ext cx="6172200" cy="53697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 dominance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27431" r="36555" b="17188"/>
          <a:stretch>
            <a:fillRect/>
          </a:stretch>
        </p:blipFill>
        <p:spPr bwMode="auto">
          <a:xfrm>
            <a:off x="391818" y="559446"/>
            <a:ext cx="382905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428751" y="1028700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350"/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1409700" y="3771900"/>
            <a:ext cx="41910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3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840016" y="1459706"/>
            <a:ext cx="176807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050">
                <a:solidFill>
                  <a:srgbClr val="CC0000"/>
                </a:solidFill>
                <a:cs typeface="Arial" charset="0"/>
              </a:rPr>
              <a:t>R. Subedi et al.,     Science 320, 1476 (2008) 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326538" y="3386740"/>
            <a:ext cx="164187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50" dirty="0">
                <a:latin typeface="Arial" charset="0"/>
                <a:ea typeface="Arial Unicode MS" pitchFamily="34" charset="-128"/>
                <a:cs typeface="Arial" charset="0"/>
              </a:rPr>
              <a:t>R. </a:t>
            </a:r>
            <a:r>
              <a:rPr lang="en-US" sz="1050" dirty="0" err="1">
                <a:latin typeface="Arial" charset="0"/>
                <a:ea typeface="Arial Unicode MS" pitchFamily="34" charset="-128"/>
                <a:cs typeface="Arial" charset="0"/>
              </a:rPr>
              <a:t>Shneor</a:t>
            </a:r>
            <a:r>
              <a:rPr lang="en-US" sz="1050" dirty="0">
                <a:latin typeface="Arial" charset="0"/>
                <a:ea typeface="Arial Unicode MS" pitchFamily="34" charset="-128"/>
                <a:cs typeface="Arial" charset="0"/>
              </a:rPr>
              <a:t> et al.,         PRL 99, 072501 (2007)</a:t>
            </a:r>
          </a:p>
        </p:txBody>
      </p:sp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3028950" y="2750908"/>
            <a:ext cx="15430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00">
                <a:latin typeface="Arial" charset="0"/>
                <a:ea typeface="Arial Unicode MS" pitchFamily="34" charset="-128"/>
                <a:cs typeface="Arial" charset="0"/>
              </a:rPr>
              <a:t>9.5 ± 2 %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106911" y="913842"/>
            <a:ext cx="14287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100" dirty="0">
                <a:solidFill>
                  <a:srgbClr val="CC0000"/>
                </a:solidFill>
                <a:latin typeface="Arial" charset="0"/>
                <a:ea typeface="Arial Unicode MS" pitchFamily="34" charset="-128"/>
                <a:cs typeface="Arial" charset="0"/>
              </a:rPr>
              <a:t>96 ± 23 %</a:t>
            </a:r>
          </a:p>
        </p:txBody>
      </p:sp>
      <p:sp>
        <p:nvSpPr>
          <p:cNvPr id="15371" name="Rectangle 1"/>
          <p:cNvSpPr>
            <a:spLocks noChangeArrowheads="1"/>
          </p:cNvSpPr>
          <p:nvPr/>
        </p:nvSpPr>
        <p:spPr bwMode="auto">
          <a:xfrm>
            <a:off x="1314451" y="971550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350"/>
          </a:p>
        </p:txBody>
      </p:sp>
      <p:pic>
        <p:nvPicPr>
          <p:cNvPr id="153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67" y="3095908"/>
            <a:ext cx="2023607" cy="146627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"/>
          <a:stretch/>
        </p:blipFill>
        <p:spPr bwMode="auto">
          <a:xfrm>
            <a:off x="4709846" y="0"/>
            <a:ext cx="4042336" cy="317776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5" name="Text Box 30"/>
          <p:cNvSpPr txBox="1">
            <a:spLocks noChangeArrowheads="1"/>
          </p:cNvSpPr>
          <p:nvPr/>
        </p:nvSpPr>
        <p:spPr bwMode="auto">
          <a:xfrm>
            <a:off x="46724" y="3703570"/>
            <a:ext cx="4507023" cy="923330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algn="ctr" eaLnBrk="1" hangingPunct="1"/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also</a:t>
            </a:r>
          </a:p>
          <a:p>
            <a:pPr eaLnBrk="1" hangingPunct="1"/>
            <a:r>
              <a:rPr lang="en-US" sz="1350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350" dirty="0" err="1">
                <a:solidFill>
                  <a:schemeClr val="tx1"/>
                </a:solidFill>
                <a:latin typeface="Calibri" pitchFamily="34" charset="0"/>
              </a:rPr>
              <a:t>Ciofi</a:t>
            </a:r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 and </a:t>
            </a:r>
            <a:r>
              <a:rPr lang="en-US" sz="1350" dirty="0" err="1">
                <a:solidFill>
                  <a:schemeClr val="tx1"/>
                </a:solidFill>
                <a:latin typeface="Calibri" pitchFamily="34" charset="0"/>
              </a:rPr>
              <a:t>Alvioli</a:t>
            </a:r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 PRL 100, 162503 (2008)</a:t>
            </a:r>
          </a:p>
          <a:p>
            <a:pPr eaLnBrk="1" hangingPunct="1"/>
            <a:r>
              <a:rPr lang="en-US" sz="1350" dirty="0">
                <a:solidFill>
                  <a:schemeClr val="tx1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Sargsian, </a:t>
            </a:r>
            <a:r>
              <a:rPr lang="en-US" sz="1350" dirty="0" err="1">
                <a:solidFill>
                  <a:schemeClr val="tx1"/>
                </a:solidFill>
                <a:latin typeface="Calibri" pitchFamily="34" charset="0"/>
              </a:rPr>
              <a:t>Abrahamyan</a:t>
            </a:r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1350" dirty="0" err="1">
                <a:solidFill>
                  <a:schemeClr val="tx1"/>
                </a:solidFill>
                <a:latin typeface="Calibri" pitchFamily="34" charset="0"/>
              </a:rPr>
              <a:t>Strikman</a:t>
            </a:r>
            <a:r>
              <a:rPr lang="en-US" sz="1350" dirty="0">
                <a:solidFill>
                  <a:schemeClr val="tx1"/>
                </a:solidFill>
                <a:latin typeface="Calibri" pitchFamily="34" charset="0"/>
              </a:rPr>
              <a:t>, Frankfurt PR C71 044615 (2005)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F7C9F-E660-C1BA-D115-E4553101C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AB28-2834-45FA-891F-CC0C383F194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19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FCFB4-7F5C-4732-DDFE-5459180F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46</a:t>
            </a:fld>
            <a:endParaRPr lang="en-US"/>
          </a:p>
        </p:txBody>
      </p:sp>
      <p:sp>
        <p:nvSpPr>
          <p:cNvPr id="6" name="Text Box 21">
            <a:extLst>
              <a:ext uri="{FF2B5EF4-FFF2-40B4-BE49-F238E27FC236}">
                <a16:creationId xmlns:a16="http://schemas.microsoft.com/office/drawing/2014/main" id="{B90B3029-0B5F-C1DF-CB5D-58EA2AA80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102" y="730502"/>
            <a:ext cx="3682448" cy="81945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="0" dirty="0">
                <a:solidFill>
                  <a:schemeClr val="tx1"/>
                </a:solidFill>
              </a:rPr>
              <a:t>   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sz="1350" b="0" dirty="0">
                <a:solidFill>
                  <a:schemeClr val="tx1"/>
                </a:solidFill>
              </a:rPr>
              <a:t>                          is the convolution of </a:t>
            </a:r>
            <a:r>
              <a:rPr lang="en-US" sz="1350" b="0" dirty="0" err="1">
                <a:solidFill>
                  <a:schemeClr val="tx1"/>
                </a:solidFill>
              </a:rPr>
              <a:t>n</a:t>
            </a:r>
            <a:r>
              <a:rPr lang="en-US" sz="1350" b="0" baseline="-25000" dirty="0" err="1">
                <a:solidFill>
                  <a:schemeClr val="tx1"/>
                </a:solidFill>
              </a:rPr>
              <a:t>D</a:t>
            </a:r>
            <a:r>
              <a:rPr lang="en-US" sz="1350" b="0" dirty="0">
                <a:solidFill>
                  <a:schemeClr val="tx1"/>
                </a:solidFill>
              </a:rPr>
              <a:t>(k) with the CM motion of correlated pairs in iron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D1850749-678A-E5E1-B0B5-C961A455961C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>
              <a:xfrm>
                <a:off x="1558633" y="73778"/>
                <a:ext cx="6172200" cy="479822"/>
              </a:xfrm>
            </p:spPr>
            <p:txBody>
              <a:bodyPr>
                <a:normAutofit fontScale="90000"/>
              </a:bodyPr>
              <a:lstStyle/>
              <a:p>
                <a:pPr eaLnBrk="1" hangingPunct="1"/>
                <a:r>
                  <a:rPr lang="en-US" sz="2400" dirty="0"/>
                  <a:t>Note: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</m:sSub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!=</m:t>
                    </m:r>
                  </m:oMath>
                </a14:m>
                <a:r>
                  <a:rPr lang="en-US" sz="2400" dirty="0"/>
                  <a:t>Relative #of SRCs</a:t>
                </a:r>
                <a:endParaRPr lang="el-GR" sz="2400" dirty="0"/>
              </a:p>
            </p:txBody>
          </p:sp>
        </mc:Choice>
        <mc:Fallback xmlns="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D1850749-678A-E5E1-B0B5-C961A45596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558633" y="73778"/>
                <a:ext cx="6172200" cy="479822"/>
              </a:xfrm>
              <a:blipFill>
                <a:blip r:embed="rId2"/>
                <a:stretch>
                  <a:fillRect l="-1285" t="-1266" b="-24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E9AFC7E-03C9-47D0-2936-C2E1F722436D}"/>
              </a:ext>
            </a:extLst>
          </p:cNvPr>
          <p:cNvGrpSpPr/>
          <p:nvPr/>
        </p:nvGrpSpPr>
        <p:grpSpPr>
          <a:xfrm>
            <a:off x="60747" y="629181"/>
            <a:ext cx="3876675" cy="2654707"/>
            <a:chOff x="1266825" y="685799"/>
            <a:chExt cx="3876675" cy="2654707"/>
          </a:xfrm>
        </p:grpSpPr>
        <p:pic>
          <p:nvPicPr>
            <p:cNvPr id="5" name="Picture 40">
              <a:extLst>
                <a:ext uri="{FF2B5EF4-FFF2-40B4-BE49-F238E27FC236}">
                  <a16:creationId xmlns:a16="http://schemas.microsoft.com/office/drawing/2014/main" id="{4AF6D9B5-09AE-9F92-4B31-A89CFC7FDC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99" t="35481" r="15167" b="26882"/>
            <a:stretch/>
          </p:blipFill>
          <p:spPr bwMode="auto">
            <a:xfrm>
              <a:off x="1266825" y="685799"/>
              <a:ext cx="3866375" cy="265470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C256D4BA-0776-7318-ADC9-E45B56C38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8850" y="2457450"/>
              <a:ext cx="14859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1pPr>
              <a:lvl2pPr marL="742950" indent="-28575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2pPr>
              <a:lvl3pPr marL="11430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3pPr>
              <a:lvl4pPr marL="16002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4pPr>
              <a:lvl5pPr marL="20574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solidFill>
                    <a:srgbClr val="FF0000"/>
                  </a:solidFill>
                </a:rPr>
                <a:t>Deuteron</a:t>
              </a:r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B19E428F-6529-BB39-76EF-652A36B83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8950" y="1937146"/>
              <a:ext cx="857250" cy="57745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1350"/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E8392D79-3224-E89E-1774-1CD45BBF8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600" y="1085850"/>
              <a:ext cx="14859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1pPr>
              <a:lvl2pPr marL="742950" indent="-28575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2pPr>
              <a:lvl3pPr marL="11430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3pPr>
              <a:lvl4pPr marL="16002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4pPr>
              <a:lvl5pPr marL="2057400" indent="-228600" eaLnBrk="0" hangingPunct="0"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0000FF"/>
                  </a:solidFill>
                  <a:latin typeface="Franklin Gothic Medium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350">
                  <a:solidFill>
                    <a:schemeClr val="accent2"/>
                  </a:solidFill>
                </a:rPr>
                <a:t>Convolution</a:t>
              </a:r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F58BE9A2-BA6F-1AE7-7666-33D9009AD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00500" y="1371600"/>
              <a:ext cx="342900" cy="571500"/>
            </a:xfrm>
            <a:prstGeom prst="line">
              <a:avLst/>
            </a:prstGeom>
            <a:noFill/>
            <a:ln w="28575">
              <a:solidFill>
                <a:srgbClr val="00008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 sz="1350"/>
            </a:p>
          </p:txBody>
        </p:sp>
      </p:grpSp>
      <p:pic>
        <p:nvPicPr>
          <p:cNvPr id="12" name="Picture 15">
            <a:extLst>
              <a:ext uri="{FF2B5EF4-FFF2-40B4-BE49-F238E27FC236}">
                <a16:creationId xmlns:a16="http://schemas.microsoft.com/office/drawing/2014/main" id="{6E53934B-88BA-4853-0A55-B048F4040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56250" r="51875" b="17708"/>
          <a:stretch>
            <a:fillRect/>
          </a:stretch>
        </p:blipFill>
        <p:spPr bwMode="auto">
          <a:xfrm>
            <a:off x="4374077" y="2698316"/>
            <a:ext cx="4114800" cy="177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4BE1C2B1-7DDA-9402-8FA9-3A80CDF34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7102" y="1680731"/>
            <a:ext cx="368244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50" i="1" dirty="0"/>
              <a:t>Following prescription from      C. </a:t>
            </a:r>
            <a:r>
              <a:rPr lang="en-US" sz="1350" i="1" dirty="0" err="1"/>
              <a:t>Ciofi</a:t>
            </a:r>
            <a:r>
              <a:rPr lang="en-US" sz="1350" i="1" dirty="0"/>
              <a:t> </a:t>
            </a:r>
            <a:r>
              <a:rPr lang="en-US" sz="1350" i="1" dirty="0" err="1"/>
              <a:t>degli</a:t>
            </a:r>
            <a:r>
              <a:rPr lang="en-US" sz="1350" i="1" dirty="0"/>
              <a:t> </a:t>
            </a:r>
            <a:r>
              <a:rPr lang="en-US" sz="1350" i="1" dirty="0" err="1"/>
              <a:t>Atti</a:t>
            </a:r>
            <a:r>
              <a:rPr lang="en-US" sz="1350" i="1" dirty="0"/>
              <a:t> and S. Simula, Phys. Rev. C 53 (1996</a:t>
            </a:r>
            <a:r>
              <a:rPr lang="en-US" sz="1350" dirty="0"/>
              <a:t>)</a:t>
            </a:r>
          </a:p>
        </p:txBody>
      </p:sp>
      <p:graphicFrame>
        <p:nvGraphicFramePr>
          <p:cNvPr id="14" name="Object 17">
            <a:extLst>
              <a:ext uri="{FF2B5EF4-FFF2-40B4-BE49-F238E27FC236}">
                <a16:creationId xmlns:a16="http://schemas.microsoft.com/office/drawing/2014/main" id="{8615B70C-1ED6-DEA3-ACBA-43536E6E9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214255"/>
              </p:ext>
            </p:extLst>
          </p:nvPr>
        </p:nvGraphicFramePr>
        <p:xfrm>
          <a:off x="4261402" y="865043"/>
          <a:ext cx="971550" cy="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47" imgH="228501" progId="Equation.3">
                  <p:embed/>
                </p:oleObj>
              </mc:Choice>
              <mc:Fallback>
                <p:oleObj name="Equation" r:id="rId5" imgW="583947" imgH="228501" progId="Equation.3">
                  <p:embed/>
                  <p:pic>
                    <p:nvPicPr>
                      <p:cNvPr id="1639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1402" y="865043"/>
                        <a:ext cx="971550" cy="3798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22">
            <a:extLst>
              <a:ext uri="{FF2B5EF4-FFF2-40B4-BE49-F238E27FC236}">
                <a16:creationId xmlns:a16="http://schemas.microsoft.com/office/drawing/2014/main" id="{50177D44-F731-9103-7175-2C85E008F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78" y="3416325"/>
            <a:ext cx="3784324" cy="954107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i="1" u="sng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1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600" i="1" u="sng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6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1600" i="1" u="sng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relative measure of high momentum nucleons</a:t>
            </a:r>
          </a:p>
          <a:p>
            <a:pPr eaLnBrk="1" hangingPunct="1">
              <a:spcBef>
                <a:spcPct val="50000"/>
              </a:spcBef>
            </a:pPr>
            <a:r>
              <a:rPr lang="en-US" sz="1600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</a:t>
            </a:r>
            <a:r>
              <a:rPr lang="en-US" sz="1600" i="1" u="sng" baseline="-25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2n</a:t>
            </a:r>
            <a:r>
              <a:rPr lang="en-US" sz="1600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relative measure of correlated pairs</a:t>
            </a:r>
            <a:endParaRPr lang="el-GR" sz="16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23">
            <a:extLst>
              <a:ext uri="{FF2B5EF4-FFF2-40B4-BE49-F238E27FC236}">
                <a16:creationId xmlns:a16="http://schemas.microsoft.com/office/drawing/2014/main" id="{DEA34B2E-33A6-B242-D88A-C1882DAF9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1540" y="2629087"/>
            <a:ext cx="733902" cy="421972"/>
          </a:xfrm>
          <a:prstGeom prst="ellipse">
            <a:avLst/>
          </a:prstGeom>
          <a:solidFill>
            <a:srgbClr val="000080">
              <a:alpha val="23137"/>
            </a:srgbClr>
          </a:solidFill>
          <a:ln w="28575" algn="ctr">
            <a:solidFill>
              <a:srgbClr val="000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7" name="Oval 24">
            <a:extLst>
              <a:ext uri="{FF2B5EF4-FFF2-40B4-BE49-F238E27FC236}">
                <a16:creationId xmlns:a16="http://schemas.microsoft.com/office/drawing/2014/main" id="{F9EA1478-5794-8ACA-E48B-11F80BA3E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675" y="2703151"/>
            <a:ext cx="733902" cy="273844"/>
          </a:xfrm>
          <a:prstGeom prst="ellipse">
            <a:avLst/>
          </a:prstGeom>
          <a:solidFill>
            <a:srgbClr val="FF0000">
              <a:alpha val="23137"/>
            </a:srgbClr>
          </a:solidFill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59F52A3-8A8E-9D05-2DF1-464A80081DE8}"/>
              </a:ext>
            </a:extLst>
          </p:cNvPr>
          <p:cNvSpPr txBox="1">
            <a:spLocks/>
          </p:cNvSpPr>
          <p:nvPr/>
        </p:nvSpPr>
        <p:spPr>
          <a:xfrm>
            <a:off x="4750663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51C7006-7120-F341-A188-F97DDD913081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40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457" y="236949"/>
            <a:ext cx="2488019" cy="1529998"/>
          </a:xfrm>
        </p:spPr>
        <p:txBody>
          <a:bodyPr>
            <a:normAutofit fontScale="90000"/>
          </a:bodyPr>
          <a:lstStyle/>
          <a:p>
            <a:r>
              <a:rPr lang="en-US" dirty="0"/>
              <a:t>Test scaling in x and Q</a:t>
            </a:r>
            <a:r>
              <a:rPr lang="en-US" baseline="30000" dirty="0"/>
              <a:t>2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8893" r="3491" b="8470"/>
          <a:stretch>
            <a:fillRect/>
          </a:stretch>
        </p:blipFill>
        <p:spPr bwMode="auto">
          <a:xfrm>
            <a:off x="0" y="95396"/>
            <a:ext cx="3083719" cy="211693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9175" r="3491" b="8328"/>
          <a:stretch>
            <a:fillRect/>
          </a:stretch>
        </p:blipFill>
        <p:spPr bwMode="auto">
          <a:xfrm>
            <a:off x="3484959" y="97777"/>
            <a:ext cx="3083719" cy="211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8470" r="3491" b="6635"/>
          <a:stretch>
            <a:fillRect/>
          </a:stretch>
        </p:blipFill>
        <p:spPr bwMode="auto">
          <a:xfrm>
            <a:off x="0" y="2324246"/>
            <a:ext cx="3083719" cy="21740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8470" r="3601" b="6635"/>
          <a:stretch>
            <a:fillRect/>
          </a:stretch>
        </p:blipFill>
        <p:spPr bwMode="auto">
          <a:xfrm>
            <a:off x="3486150" y="2324246"/>
            <a:ext cx="3083719" cy="217408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56259" y="1469377"/>
            <a:ext cx="457200" cy="300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aseline="300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sz="135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He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34828" y="2555227"/>
            <a:ext cx="457200" cy="300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aseline="300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12</a:t>
            </a:r>
            <a:r>
              <a:rPr lang="en-US" sz="135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885259" y="1469377"/>
            <a:ext cx="457200" cy="300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aseline="300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sz="135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He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863828" y="2555227"/>
            <a:ext cx="457200" cy="300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50" baseline="3000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12</a:t>
            </a:r>
            <a:r>
              <a:rPr lang="en-US" sz="1350">
                <a:solidFill>
                  <a:schemeClr val="tx1"/>
                </a:solidFill>
                <a:latin typeface="Times New Roman" pitchFamily="18" charset="0"/>
                <a:cs typeface="Arial" charset="0"/>
              </a:rPr>
              <a:t>C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88724"/>
              </p:ext>
            </p:extLst>
          </p:nvPr>
        </p:nvGraphicFramePr>
        <p:xfrm>
          <a:off x="6811626" y="1931122"/>
          <a:ext cx="2228850" cy="544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84400" imgH="533400" progId="Equation.3">
                  <p:embed/>
                </p:oleObj>
              </mc:Choice>
              <mc:Fallback>
                <p:oleObj name="Equation" r:id="rId6" imgW="2184400" imgH="533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626" y="1931122"/>
                        <a:ext cx="2228850" cy="54411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2BDD7F-438B-B47C-2F70-90CE63C9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55663-BF74-4732-9701-B798981582D1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872F6-0F9C-969A-3DA3-3FF24E8817B0}"/>
              </a:ext>
            </a:extLst>
          </p:cNvPr>
          <p:cNvSpPr txBox="1"/>
          <p:nvPr/>
        </p:nvSpPr>
        <p:spPr>
          <a:xfrm>
            <a:off x="6748131" y="2840092"/>
            <a:ext cx="219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0" i="0" dirty="0">
                <a:solidFill>
                  <a:srgbClr val="555555"/>
                </a:solidFill>
                <a:effectLst/>
                <a:latin typeface="Proxima Nova"/>
              </a:rPr>
              <a:t>Phys. Rev. C </a:t>
            </a:r>
            <a:r>
              <a:rPr lang="en-US" sz="1200" b="1" i="0" dirty="0">
                <a:solidFill>
                  <a:srgbClr val="555555"/>
                </a:solidFill>
                <a:effectLst/>
                <a:latin typeface="Proxima Nova"/>
              </a:rPr>
              <a:t>48</a:t>
            </a:r>
            <a:r>
              <a:rPr lang="en-US" sz="1200" b="0" i="0" dirty="0">
                <a:solidFill>
                  <a:srgbClr val="555555"/>
                </a:solidFill>
                <a:effectLst/>
                <a:latin typeface="Proxima Nova"/>
              </a:rPr>
              <a:t>, 2451(1993)</a:t>
            </a:r>
          </a:p>
        </p:txBody>
      </p:sp>
    </p:spTree>
    <p:extLst>
      <p:ext uri="{BB962C8B-B14F-4D97-AF65-F5344CB8AC3E}">
        <p14:creationId xmlns:p14="http://schemas.microsoft.com/office/powerpoint/2010/main" val="1429824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6"/>
          <p:cNvSpPr txBox="1">
            <a:spLocks noChangeArrowheads="1"/>
          </p:cNvSpPr>
          <p:nvPr/>
        </p:nvSpPr>
        <p:spPr bwMode="auto">
          <a:xfrm>
            <a:off x="2400300" y="165884"/>
            <a:ext cx="4629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algn="ctr" defTabSz="6858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 cutoff is A-dependent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9326" r="9525" b="6197"/>
          <a:stretch>
            <a:fillRect/>
          </a:stretch>
        </p:blipFill>
        <p:spPr bwMode="auto">
          <a:xfrm>
            <a:off x="113852" y="627549"/>
            <a:ext cx="4896216" cy="34718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5110716" y="758456"/>
            <a:ext cx="3664045" cy="3139321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3pPr>
            <a:lvl4pPr marL="16002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4pPr>
            <a:lvl5pPr marL="2057400" indent="-228600" eaLnBrk="0" hangingPunct="0">
              <a:defRPr b="1">
                <a:solidFill>
                  <a:srgbClr val="0000FF"/>
                </a:solidFill>
                <a:latin typeface="Franklin Gothic Medium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Franklin Gothic Medium" pitchFamily="34" charset="0"/>
              </a:defRPr>
            </a:lvl9pPr>
          </a:lstStyle>
          <a:p>
            <a:pPr marL="214313" indent="-214313" defTabSz="6858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heavy nuclei, the minimum momentum changes </a:t>
            </a: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heavier recoil system requires less kinetic energy to balance the momentum of the struck nucleon</a:t>
            </a:r>
          </a:p>
          <a:p>
            <a:pPr marL="214313" indent="-214313" defTabSz="6858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14313" indent="-214313" defTabSz="6858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Larger fermi momenta for A&gt;2  MF contribution persists for longer</a:t>
            </a:r>
          </a:p>
          <a:p>
            <a:pPr marL="214313" indent="-214313" defTabSz="6858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14313" indent="-214313" defTabSz="6858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Imperfect plateau, but the picture still holds</a:t>
            </a:r>
            <a:endParaRPr lang="en-US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75C1E3-0FCF-EF96-276A-EEE2A158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326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23" y="9699"/>
            <a:ext cx="8229600" cy="857250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we actually seen 3N SRC in ratios?</a:t>
            </a:r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45436" r="50000" b="26382"/>
          <a:stretch/>
        </p:blipFill>
        <p:spPr bwMode="auto">
          <a:xfrm>
            <a:off x="5094948" y="1100817"/>
            <a:ext cx="337151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7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5" t="24356" r="20383" b="57689"/>
          <a:stretch/>
        </p:blipFill>
        <p:spPr bwMode="auto">
          <a:xfrm>
            <a:off x="3407433" y="3353811"/>
            <a:ext cx="5500750" cy="9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allb_rati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4" r="16563"/>
          <a:stretch/>
        </p:blipFill>
        <p:spPr bwMode="auto">
          <a:xfrm>
            <a:off x="536123" y="866949"/>
            <a:ext cx="2996293" cy="3143249"/>
          </a:xfrm>
          <a:prstGeom prst="rect">
            <a:avLst/>
          </a:prstGeom>
          <a:noFill/>
          <a:ln w="2540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2541823" y="1163235"/>
            <a:ext cx="971550" cy="3895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Bent-Up Arrow 5"/>
          <p:cNvSpPr/>
          <p:nvPr/>
        </p:nvSpPr>
        <p:spPr bwMode="auto">
          <a:xfrm>
            <a:off x="4558819" y="1015092"/>
            <a:ext cx="1270481" cy="685800"/>
          </a:xfrm>
          <a:prstGeom prst="bentUp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ent-Up Arrow 6"/>
          <p:cNvSpPr/>
          <p:nvPr/>
        </p:nvSpPr>
        <p:spPr bwMode="auto">
          <a:xfrm rot="10800000" flipH="1">
            <a:off x="4465879" y="698262"/>
            <a:ext cx="3146313" cy="703997"/>
          </a:xfrm>
          <a:prstGeom prst="bentUpArrow">
            <a:avLst>
              <a:gd name="adj1" fmla="val 25000"/>
              <a:gd name="adj2" fmla="val 25000"/>
              <a:gd name="adj3" fmla="val 48443"/>
            </a:avLst>
          </a:prstGeom>
          <a:solidFill>
            <a:srgbClr val="E4B90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7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98BDF-0748-63AE-5A65-24E33AFEF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5FD256D-FD59-CBD7-BBA5-2DE0D139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"/>
          <a:stretch>
            <a:fillRect/>
          </a:stretch>
        </p:blipFill>
        <p:spPr bwMode="auto">
          <a:xfrm>
            <a:off x="1563291" y="1870540"/>
            <a:ext cx="3093244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>
            <a:extLst>
              <a:ext uri="{FF2B5EF4-FFF2-40B4-BE49-F238E27FC236}">
                <a16:creationId xmlns:a16="http://schemas.microsoft.com/office/drawing/2014/main" id="{E435825D-C786-1747-1A97-EDD0307391A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69751"/>
            <a:ext cx="5829300" cy="3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6">
            <a:extLst>
              <a:ext uri="{FF2B5EF4-FFF2-40B4-BE49-F238E27FC236}">
                <a16:creationId xmlns:a16="http://schemas.microsoft.com/office/drawing/2014/main" id="{C3AF37F2-735C-8CC4-A88E-93FE696B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235" y="1298080"/>
            <a:ext cx="202406" cy="285154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69" name="TextBox 9">
            <a:extLst>
              <a:ext uri="{FF2B5EF4-FFF2-40B4-BE49-F238E27FC236}">
                <a16:creationId xmlns:a16="http://schemas.microsoft.com/office/drawing/2014/main" id="{CCCF91DF-2B94-082D-DE25-5CD98E2B0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347" y="2226469"/>
            <a:ext cx="45717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0877C3-0139-9347-1C08-AE70D88B3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4DDA26-8B90-4E3E-86DE-425A92599B7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6EB5E0E-A05C-1D8C-1644-12642D22B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0"/>
            <a:ext cx="5600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 pitchFamily="34" charset="0"/>
                <a:ea typeface="+mn-ea"/>
                <a:cs typeface="+mn-cs"/>
              </a:rPr>
              <a:t>Choosing an Appropriate Microscope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52C3A8-B087-EA37-9CF0-7AF38B1B3428}"/>
              </a:ext>
            </a:extLst>
          </p:cNvPr>
          <p:cNvSpPr txBox="1"/>
          <p:nvPr/>
        </p:nvSpPr>
        <p:spPr>
          <a:xfrm>
            <a:off x="0" y="4000345"/>
            <a:ext cx="8555602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1&lt;x&lt;2 is combination of  2-body and 1*-body contributions;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3+ body effect assumed to be small</a:t>
            </a:r>
            <a:r>
              <a:rPr kumimoji="0" lang="en-US" sz="16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(*=Fermi-smeared)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0EDE-C774-384E-1497-0AABE384F2A0}"/>
                  </a:ext>
                </a:extLst>
              </p:cNvPr>
              <p:cNvSpPr txBox="1"/>
              <p:nvPr/>
            </p:nvSpPr>
            <p:spPr>
              <a:xfrm>
                <a:off x="1719191" y="2157219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040EDE-C774-384E-1497-0AABE384F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191" y="2157219"/>
                <a:ext cx="253904" cy="369332"/>
              </a:xfrm>
              <a:prstGeom prst="rect">
                <a:avLst/>
              </a:prstGeom>
              <a:blipFill>
                <a:blip r:embed="rId4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F2DE-6CB4-A5B1-F27E-837241286753}"/>
                  </a:ext>
                </a:extLst>
              </p:cNvPr>
              <p:cNvSpPr txBox="1"/>
              <p:nvPr/>
            </p:nvSpPr>
            <p:spPr>
              <a:xfrm>
                <a:off x="1714500" y="3682110"/>
                <a:ext cx="2539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17F2DE-6CB4-A5B1-F27E-837241286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3682110"/>
                <a:ext cx="253904" cy="369332"/>
              </a:xfrm>
              <a:prstGeom prst="rect">
                <a:avLst/>
              </a:prstGeom>
              <a:blipFill>
                <a:blip r:embed="rId5"/>
                <a:stretch>
                  <a:fillRect r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9">
            <a:extLst>
              <a:ext uri="{FF2B5EF4-FFF2-40B4-BE49-F238E27FC236}">
                <a16:creationId xmlns:a16="http://schemas.microsoft.com/office/drawing/2014/main" id="{F51A293C-DD64-9BF1-9FC5-F46E3D0B3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716" y="3982313"/>
            <a:ext cx="45717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x=1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6B1C18D-AE18-6E57-36B9-54810A53E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171" y="3966204"/>
            <a:ext cx="486030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x=A</a:t>
            </a:r>
          </a:p>
        </p:txBody>
      </p:sp>
    </p:spTree>
    <p:extLst>
      <p:ext uri="{BB962C8B-B14F-4D97-AF65-F5344CB8AC3E}">
        <p14:creationId xmlns:p14="http://schemas.microsoft.com/office/powerpoint/2010/main" val="7634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pw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479221"/>
            <a:ext cx="1396967" cy="10298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84710" y="97632"/>
            <a:ext cx="5966222" cy="302419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High momentum tails in A(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e,e’p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83" y="640557"/>
            <a:ext cx="2965847" cy="261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153" y="495964"/>
            <a:ext cx="3208140" cy="25853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E89-004: Measure of</a:t>
            </a:r>
            <a:r>
              <a:rPr kumimoji="0" lang="en-US" sz="135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 3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He(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e,e’p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)d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Measured far into high momentum tail: Cross section is ~5-10x expectation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Difficulty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High momentum pair can come from SRC (initial state)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                        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 Unicode MS" pitchFamily="34" charset="-128"/>
            </a:endParaRP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 Unicode MS" pitchFamily="34" charset="-128"/>
              </a:rPr>
              <a:t>Final State Interactions (FSI) and Meson Exchange Contributions (MEC)</a:t>
            </a:r>
          </a:p>
        </p:txBody>
      </p:sp>
      <p:pic>
        <p:nvPicPr>
          <p:cNvPr id="6" name="Picture 10" descr="fsi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65" y="3456599"/>
            <a:ext cx="1515186" cy="105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346" y="3461573"/>
            <a:ext cx="1518047" cy="101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sr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28" y="3456599"/>
            <a:ext cx="1289447" cy="105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90562" y="3079170"/>
            <a:ext cx="10656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rPr>
              <a:t>“slow” nucleons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522934" y="3079170"/>
            <a:ext cx="106560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rPr>
              <a:t>“fast” nucleons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23219" y="4370827"/>
            <a:ext cx="2881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p</a:t>
            </a:r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V="1">
            <a:off x="2619374" y="4537687"/>
            <a:ext cx="1152525" cy="119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2418159" y="4393620"/>
            <a:ext cx="2881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p</a:t>
            </a:r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V="1">
            <a:off x="4031456" y="4535305"/>
            <a:ext cx="1152525" cy="119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3830240" y="4391239"/>
            <a:ext cx="28813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p</a:t>
            </a: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5545659" y="4510301"/>
            <a:ext cx="1499269" cy="1191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5387664" y="4365045"/>
            <a:ext cx="316945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</a:rPr>
              <a:t>p</a:t>
            </a: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868474" y="4509110"/>
            <a:ext cx="1290491" cy="238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EB07B5-5CBF-B378-32B2-A0E05D10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7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Scattering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1257300"/>
            <a:ext cx="3949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Relative measurement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Reduced FSI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 scaling in x and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direct information on isospin structure</a:t>
            </a:r>
          </a:p>
          <a:p>
            <a:pPr marL="557213" marR="0" lvl="1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via target isospin structure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direct information on momentum distribution for A&gt;2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6EF7C-84DE-CB1A-A021-13A8A067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55663-BF74-4732-9701-B798981582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659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Scattering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1257300"/>
            <a:ext cx="3949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Relative measurement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Reduced FSI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Test scaling in x and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direct information on isospin structure</a:t>
            </a:r>
          </a:p>
          <a:p>
            <a:pPr marL="557213" marR="0" lvl="1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via target isospin structure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direct information on momentum distribution for A&gt;2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26E3A6-B443-396D-57BE-A90C8575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55663-BF74-4732-9701-B798981582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95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1485841" y="2007267"/>
            <a:ext cx="2457508" cy="2673502"/>
            <a:chOff x="1718163" y="2147510"/>
            <a:chExt cx="3589455" cy="3834230"/>
          </a:xfrm>
        </p:grpSpPr>
        <p:pic>
          <p:nvPicPr>
            <p:cNvPr id="30" name="Picture 24" descr="one_fig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163" y="2147510"/>
              <a:ext cx="3589455" cy="3834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20"/>
            <p:cNvSpPr txBox="1">
              <a:spLocks noChangeArrowheads="1"/>
            </p:cNvSpPr>
            <p:nvPr/>
          </p:nvSpPr>
          <p:spPr bwMode="auto">
            <a:xfrm>
              <a:off x="3108439" y="2238444"/>
              <a:ext cx="1975652" cy="827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Nucleon momentum distribution in </a:t>
              </a:r>
              <a:r>
                <a:rPr kumimoji="0" lang="en-US" sz="105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12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Arial Unicode MS" pitchFamily="34" charset="-128"/>
                </a:rPr>
                <a:t>C</a:t>
              </a:r>
              <a:endPara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 Unicode MS" pitchFamily="34" charset="-128"/>
              </a:endParaRPr>
            </a:p>
          </p:txBody>
        </p:sp>
      </p:grpSp>
      <p:sp>
        <p:nvSpPr>
          <p:cNvPr id="89119" name="Text Box 31"/>
          <p:cNvSpPr txBox="1">
            <a:spLocks noChangeArrowheads="1"/>
          </p:cNvSpPr>
          <p:nvPr/>
        </p:nvSpPr>
        <p:spPr bwMode="auto">
          <a:xfrm>
            <a:off x="1371600" y="0"/>
            <a:ext cx="6629400" cy="9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High momentum nucleons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Short Range Correlations</a:t>
            </a:r>
          </a:p>
        </p:txBody>
      </p:sp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" y="99759"/>
            <a:ext cx="2549129" cy="185806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1999" y="2971800"/>
            <a:ext cx="3848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Try inclusive scattering!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Select kinematics such that the initial nucleon momentum  &gt;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</a:t>
            </a:r>
            <a:endParaRPr kumimoji="0" lang="en-US" sz="1800" b="0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796FAA-793D-EA43-ABEB-72C62E69F9FB}"/>
              </a:ext>
            </a:extLst>
          </p:cNvPr>
          <p:cNvGrpSpPr/>
          <p:nvPr/>
        </p:nvGrpSpPr>
        <p:grpSpPr>
          <a:xfrm>
            <a:off x="4484227" y="914615"/>
            <a:ext cx="3314700" cy="1607002"/>
            <a:chOff x="4625579" y="1068332"/>
            <a:chExt cx="3314700" cy="16070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40059A3-3AB0-11B2-B801-9371D2A23722}"/>
                </a:ext>
              </a:extLst>
            </p:cNvPr>
            <p:cNvGrpSpPr/>
            <p:nvPr/>
          </p:nvGrpSpPr>
          <p:grpSpPr>
            <a:xfrm>
              <a:off x="5368529" y="1246584"/>
              <a:ext cx="1428750" cy="1428750"/>
              <a:chOff x="5368529" y="1246584"/>
              <a:chExt cx="1428750" cy="1428750"/>
            </a:xfrm>
          </p:grpSpPr>
          <p:sp>
            <p:nvSpPr>
              <p:cNvPr id="10" name="Oval 14">
                <a:extLst>
                  <a:ext uri="{FF2B5EF4-FFF2-40B4-BE49-F238E27FC236}">
                    <a16:creationId xmlns:a16="http://schemas.microsoft.com/office/drawing/2014/main" id="{3BC260B0-D33D-FD0E-9A42-E591E7334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8529" y="1246584"/>
                <a:ext cx="1428750" cy="1428750"/>
              </a:xfrm>
              <a:prstGeom prst="ellipse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Oval 15">
                <a:extLst>
                  <a:ext uri="{FF2B5EF4-FFF2-40B4-BE49-F238E27FC236}">
                    <a16:creationId xmlns:a16="http://schemas.microsoft.com/office/drawing/2014/main" id="{75E93924-8D6E-5AD9-5AF9-B017B1A3C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7129" y="16466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6">
                <a:extLst>
                  <a:ext uri="{FF2B5EF4-FFF2-40B4-BE49-F238E27FC236}">
                    <a16:creationId xmlns:a16="http://schemas.microsoft.com/office/drawing/2014/main" id="{83509F83-605F-D0F3-7676-7ABEAE258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21038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7">
                <a:extLst>
                  <a:ext uri="{FF2B5EF4-FFF2-40B4-BE49-F238E27FC236}">
                    <a16:creationId xmlns:a16="http://schemas.microsoft.com/office/drawing/2014/main" id="{0308356C-E321-BB55-FB59-D9A1763B2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9717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Oval 18">
                <a:extLst>
                  <a:ext uri="{FF2B5EF4-FFF2-40B4-BE49-F238E27FC236}">
                    <a16:creationId xmlns:a16="http://schemas.microsoft.com/office/drawing/2014/main" id="{F491BF4D-3F2B-8B8F-DD10-3848ECF94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Oval 19">
                <a:extLst>
                  <a:ext uri="{FF2B5EF4-FFF2-40B4-BE49-F238E27FC236}">
                    <a16:creationId xmlns:a16="http://schemas.microsoft.com/office/drawing/2014/main" id="{0A772203-2513-99D5-0C36-9FF6614D5B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4379" y="198953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20">
                <a:extLst>
                  <a:ext uri="{FF2B5EF4-FFF2-40B4-BE49-F238E27FC236}">
                    <a16:creationId xmlns:a16="http://schemas.microsoft.com/office/drawing/2014/main" id="{75A32B28-F870-CEB0-0DB6-6D7EEE72B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7229" y="15894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val 21">
                <a:extLst>
                  <a:ext uri="{FF2B5EF4-FFF2-40B4-BE49-F238E27FC236}">
                    <a16:creationId xmlns:a16="http://schemas.microsoft.com/office/drawing/2014/main" id="{30F09890-4444-F8CE-CDA1-6A6DB5675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2879" y="187523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val 23">
                <a:extLst>
                  <a:ext uri="{FF2B5EF4-FFF2-40B4-BE49-F238E27FC236}">
                    <a16:creationId xmlns:a16="http://schemas.microsoft.com/office/drawing/2014/main" id="{9871671B-5656-A3B8-B3D6-2243D39F3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2929" y="14751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val 24">
                <a:extLst>
                  <a:ext uri="{FF2B5EF4-FFF2-40B4-BE49-F238E27FC236}">
                    <a16:creationId xmlns:a16="http://schemas.microsoft.com/office/drawing/2014/main" id="{5D0B558B-6F22-3B6A-7B28-3F45D5A18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5779" y="22752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val 25">
                <a:extLst>
                  <a:ext uri="{FF2B5EF4-FFF2-40B4-BE49-F238E27FC236}">
                    <a16:creationId xmlns:a16="http://schemas.microsoft.com/office/drawing/2014/main" id="{4DCBA970-C0FC-4E3D-D7BC-5388DE0BB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1703784"/>
                <a:ext cx="171450" cy="1714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89000"/>
                    </a:schemeClr>
                  </a:gs>
                  <a:gs pos="23000">
                    <a:schemeClr val="accent1">
                      <a:lumMod val="89000"/>
                    </a:schemeClr>
                  </a:gs>
                  <a:gs pos="69000">
                    <a:schemeClr val="accent1">
                      <a:lumMod val="75000"/>
                    </a:schemeClr>
                  </a:gs>
                  <a:gs pos="97000">
                    <a:schemeClr val="accent1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Oval 26">
                <a:extLst>
                  <a:ext uri="{FF2B5EF4-FFF2-40B4-BE49-F238E27FC236}">
                    <a16:creationId xmlns:a16="http://schemas.microsoft.com/office/drawing/2014/main" id="{3F426747-362D-F972-18C5-C44DBE9370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9979" y="2160984"/>
                <a:ext cx="171450" cy="171450"/>
              </a:xfrm>
              <a:prstGeom prst="ellipse">
                <a:avLst/>
              </a:prstGeom>
              <a:gradFill>
                <a:gsLst>
                  <a:gs pos="0">
                    <a:srgbClr val="FF0000"/>
                  </a:gs>
                  <a:gs pos="61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" name="Line 27">
              <a:extLst>
                <a:ext uri="{FF2B5EF4-FFF2-40B4-BE49-F238E27FC236}">
                  <a16:creationId xmlns:a16="http://schemas.microsoft.com/office/drawing/2014/main" id="{DB259A79-3465-C507-15D0-F09D1D6E9E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68678" y="1347990"/>
              <a:ext cx="647783" cy="2414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28">
              <a:extLst>
                <a:ext uri="{FF2B5EF4-FFF2-40B4-BE49-F238E27FC236}">
                  <a16:creationId xmlns:a16="http://schemas.microsoft.com/office/drawing/2014/main" id="{23EF0536-7801-05EF-4C67-8484F5D34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7079" y="1589484"/>
              <a:ext cx="342900" cy="114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 Box 29">
              <a:extLst>
                <a:ext uri="{FF2B5EF4-FFF2-40B4-BE49-F238E27FC236}">
                  <a16:creationId xmlns:a16="http://schemas.microsoft.com/office/drawing/2014/main" id="{E5BD97E1-110B-C3FF-9F27-4DFFFEECF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5579" y="1246585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2N SRC</a:t>
              </a:r>
            </a:p>
          </p:txBody>
        </p:sp>
        <p:sp>
          <p:nvSpPr>
            <p:cNvPr id="9" name="Text Box 30">
              <a:extLst>
                <a:ext uri="{FF2B5EF4-FFF2-40B4-BE49-F238E27FC236}">
                  <a16:creationId xmlns:a16="http://schemas.microsoft.com/office/drawing/2014/main" id="{243C05A9-6C0B-F4AA-EEB3-7BAA46031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5879" y="1068332"/>
              <a:ext cx="914400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3N SRC</a:t>
              </a: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CEFEFA70-569C-6A11-C150-3050F2BD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C7006-7120-F341-A188-F97DDD91308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38507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cree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: Meta Inf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ncy Picture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hart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ontent: Meta Inf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20428</TotalTime>
  <Words>1603</Words>
  <Application>Microsoft Office PowerPoint</Application>
  <PresentationFormat>On-screen Show (16:9)</PresentationFormat>
  <Paragraphs>345</Paragraphs>
  <Slides>49</Slides>
  <Notes>12</Notes>
  <HiddenSlides>5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Abadi ExtraLight</vt:lpstr>
      <vt:lpstr>Arial</vt:lpstr>
      <vt:lpstr>Calibri</vt:lpstr>
      <vt:lpstr>Cambria Math</vt:lpstr>
      <vt:lpstr>Franklin Gothic Medium</vt:lpstr>
      <vt:lpstr>Proxima Nova</vt:lpstr>
      <vt:lpstr>Sitka Text Semibold</vt:lpstr>
      <vt:lpstr>Symbol</vt:lpstr>
      <vt:lpstr>Times New Roman</vt:lpstr>
      <vt:lpstr>Wingdings</vt:lpstr>
      <vt:lpstr>Title Screens</vt:lpstr>
      <vt:lpstr>Content: Meta Info</vt:lpstr>
      <vt:lpstr>Fancy Pictures</vt:lpstr>
      <vt:lpstr>Charts</vt:lpstr>
      <vt:lpstr>1_Content: Meta Info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Inclusive Scattering</vt:lpstr>
      <vt:lpstr>Inclusive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nucleons in a 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E12-11-112 Experiment in Hall A</vt:lpstr>
      <vt:lpstr>E12-11-112 Experiment in Hall A</vt:lpstr>
      <vt:lpstr>PowerPoint Presentation</vt:lpstr>
      <vt:lpstr>PowerPoint Presentation</vt:lpstr>
      <vt:lpstr>PowerPoint Presentation</vt:lpstr>
      <vt:lpstr>PowerPoint Presentation</vt:lpstr>
      <vt:lpstr>NP dominance</vt:lpstr>
      <vt:lpstr>Note: a_2=σ_A/σ_D   !=Relative #of SRCs</vt:lpstr>
      <vt:lpstr>Test scaling in x and Q2</vt:lpstr>
      <vt:lpstr>PowerPoint Presentation</vt:lpstr>
      <vt:lpstr>Have we actually seen 3N SRC in ratios?</vt:lpstr>
    </vt:vector>
  </TitlesOfParts>
  <Manager/>
  <Company>University of Tennessee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 PowerPoint Template 2015 ver 1</dc:title>
  <dc:subject/>
  <dc:creator>NFomin</dc:creator>
  <cp:keywords/>
  <dc:description/>
  <cp:lastModifiedBy>Fomin, Nadia</cp:lastModifiedBy>
  <cp:revision>184</cp:revision>
  <dcterms:created xsi:type="dcterms:W3CDTF">2014-12-02T19:58:44Z</dcterms:created>
  <dcterms:modified xsi:type="dcterms:W3CDTF">2025-10-30T15:22:25Z</dcterms:modified>
  <cp:category/>
</cp:coreProperties>
</file>