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4"/>
  </p:notesMasterIdLst>
  <p:handoutMasterIdLst>
    <p:handoutMasterId r:id="rId15"/>
  </p:handoutMasterIdLst>
  <p:sldIdLst>
    <p:sldId id="466" r:id="rId3"/>
    <p:sldId id="468" r:id="rId4"/>
    <p:sldId id="473" r:id="rId5"/>
    <p:sldId id="479" r:id="rId6"/>
    <p:sldId id="471" r:id="rId7"/>
    <p:sldId id="475" r:id="rId8"/>
    <p:sldId id="476" r:id="rId9"/>
    <p:sldId id="482" r:id="rId10"/>
    <p:sldId id="480" r:id="rId11"/>
    <p:sldId id="481" r:id="rId12"/>
    <p:sldId id="474" r:id="rId13"/>
  </p:sldIdLst>
  <p:sldSz cx="9144000" cy="6858000" type="overhead"/>
  <p:notesSz cx="6794500" cy="9931400"/>
  <p:defaultTextStyle>
    <a:defPPr>
      <a:defRPr lang="en-US"/>
    </a:defPPr>
    <a:lvl1pPr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8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8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8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8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8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339966"/>
    <a:srgbClr val="FF0066"/>
    <a:srgbClr val="CC00FF"/>
    <a:srgbClr val="FFFF00"/>
    <a:srgbClr val="CC00CC"/>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0" autoAdjust="0"/>
    <p:restoredTop sz="99191" autoAdjust="0"/>
  </p:normalViewPr>
  <p:slideViewPr>
    <p:cSldViewPr snapToGrid="0">
      <p:cViewPr varScale="1">
        <p:scale>
          <a:sx n="106" d="100"/>
          <a:sy n="106" d="100"/>
        </p:scale>
        <p:origin x="-456" y="-104"/>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864" y="-6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29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t" anchorCtr="0" compatLnSpc="1">
            <a:prstTxWarp prst="textNoShape">
              <a:avLst/>
            </a:prstTxWarp>
          </a:bodyPr>
          <a:lstStyle>
            <a:lvl1pPr algn="l" defTabSz="933450">
              <a:defRPr sz="1200" smtClean="0">
                <a:cs typeface="+mn-cs"/>
              </a:defRPr>
            </a:lvl1pPr>
          </a:lstStyle>
          <a:p>
            <a:pPr>
              <a:defRPr/>
            </a:pPr>
            <a:r>
              <a:rPr lang="en-US"/>
              <a:t>Una semplice introduzione ai Raggi Cosmici</a:t>
            </a:r>
          </a:p>
        </p:txBody>
      </p:sp>
      <p:sp>
        <p:nvSpPr>
          <p:cNvPr id="19459" name="Rectangle 3"/>
          <p:cNvSpPr>
            <a:spLocks noGrp="1" noChangeArrowheads="1"/>
          </p:cNvSpPr>
          <p:nvPr>
            <p:ph type="dt" sz="quarter" idx="1"/>
          </p:nvPr>
        </p:nvSpPr>
        <p:spPr bwMode="auto">
          <a:xfrm>
            <a:off x="3873500" y="0"/>
            <a:ext cx="29083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t" anchorCtr="0" compatLnSpc="1">
            <a:prstTxWarp prst="textNoShape">
              <a:avLst/>
            </a:prstTxWarp>
          </a:bodyPr>
          <a:lstStyle>
            <a:lvl1pPr algn="r" defTabSz="933450">
              <a:defRPr sz="1200" smtClean="0">
                <a:cs typeface="+mn-cs"/>
              </a:defRPr>
            </a:lvl1pPr>
          </a:lstStyle>
          <a:p>
            <a:pPr>
              <a:defRPr/>
            </a:pPr>
            <a:r>
              <a:rPr lang="en-US"/>
              <a:t>20 Aprile, 2005</a:t>
            </a:r>
          </a:p>
        </p:txBody>
      </p:sp>
      <p:sp>
        <p:nvSpPr>
          <p:cNvPr id="19460" name="Rectangle 4"/>
          <p:cNvSpPr>
            <a:spLocks noGrp="1" noChangeArrowheads="1"/>
          </p:cNvSpPr>
          <p:nvPr>
            <p:ph type="ftr" sz="quarter" idx="2"/>
          </p:nvPr>
        </p:nvSpPr>
        <p:spPr bwMode="auto">
          <a:xfrm>
            <a:off x="0" y="9426575"/>
            <a:ext cx="29829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b" anchorCtr="0" compatLnSpc="1">
            <a:prstTxWarp prst="textNoShape">
              <a:avLst/>
            </a:prstTxWarp>
          </a:bodyPr>
          <a:lstStyle>
            <a:lvl1pPr algn="l" defTabSz="933450">
              <a:defRPr sz="1200" smtClean="0">
                <a:cs typeface="+mn-cs"/>
              </a:defRPr>
            </a:lvl1pPr>
          </a:lstStyle>
          <a:p>
            <a:pPr>
              <a:defRPr/>
            </a:pPr>
            <a:r>
              <a:rPr lang="en-US"/>
              <a:t>L.Lanceri - Orientamento AA2004-05</a:t>
            </a:r>
          </a:p>
        </p:txBody>
      </p:sp>
      <p:sp>
        <p:nvSpPr>
          <p:cNvPr id="19461" name="Rectangle 5"/>
          <p:cNvSpPr>
            <a:spLocks noGrp="1" noChangeArrowheads="1"/>
          </p:cNvSpPr>
          <p:nvPr>
            <p:ph type="sldNum" sz="quarter" idx="3"/>
          </p:nvPr>
        </p:nvSpPr>
        <p:spPr bwMode="auto">
          <a:xfrm>
            <a:off x="3873500" y="9426575"/>
            <a:ext cx="2908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b" anchorCtr="0" compatLnSpc="1">
            <a:prstTxWarp prst="textNoShape">
              <a:avLst/>
            </a:prstTxWarp>
          </a:bodyPr>
          <a:lstStyle>
            <a:lvl1pPr algn="r" defTabSz="933450">
              <a:defRPr sz="1200" smtClean="0">
                <a:cs typeface="+mn-cs"/>
              </a:defRPr>
            </a:lvl1pPr>
          </a:lstStyle>
          <a:p>
            <a:pPr>
              <a:defRPr/>
            </a:pPr>
            <a:fld id="{5429985C-7692-444F-9500-9EC789606D3D}" type="slidenum">
              <a:rPr lang="en-US"/>
              <a:pPr>
                <a:defRPr/>
              </a:pPr>
              <a:t>‹#›</a:t>
            </a:fld>
            <a:endParaRPr lang="en-US"/>
          </a:p>
        </p:txBody>
      </p:sp>
    </p:spTree>
    <p:extLst>
      <p:ext uri="{BB962C8B-B14F-4D97-AF65-F5344CB8AC3E}">
        <p14:creationId xmlns:p14="http://schemas.microsoft.com/office/powerpoint/2010/main" val="4113722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829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t" anchorCtr="0" compatLnSpc="1">
            <a:prstTxWarp prst="textNoShape">
              <a:avLst/>
            </a:prstTxWarp>
          </a:bodyPr>
          <a:lstStyle>
            <a:lvl1pPr algn="l" defTabSz="933450">
              <a:defRPr sz="1200" smtClean="0">
                <a:cs typeface="+mn-cs"/>
              </a:defRPr>
            </a:lvl1pPr>
          </a:lstStyle>
          <a:p>
            <a:pPr>
              <a:defRPr/>
            </a:pPr>
            <a:r>
              <a:rPr lang="en-US"/>
              <a:t>Una semplice introduzione ai Raggi Cosmici</a:t>
            </a:r>
          </a:p>
        </p:txBody>
      </p:sp>
      <p:sp>
        <p:nvSpPr>
          <p:cNvPr id="18435" name="Rectangle 3"/>
          <p:cNvSpPr>
            <a:spLocks noGrp="1" noChangeArrowheads="1"/>
          </p:cNvSpPr>
          <p:nvPr>
            <p:ph type="dt" idx="1"/>
          </p:nvPr>
        </p:nvSpPr>
        <p:spPr bwMode="auto">
          <a:xfrm>
            <a:off x="3873500" y="0"/>
            <a:ext cx="29083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t" anchorCtr="0" compatLnSpc="1">
            <a:prstTxWarp prst="textNoShape">
              <a:avLst/>
            </a:prstTxWarp>
          </a:bodyPr>
          <a:lstStyle>
            <a:lvl1pPr algn="r" defTabSz="933450">
              <a:defRPr sz="1200" smtClean="0">
                <a:cs typeface="+mn-cs"/>
              </a:defRPr>
            </a:lvl1pPr>
          </a:lstStyle>
          <a:p>
            <a:pPr>
              <a:defRPr/>
            </a:pPr>
            <a:r>
              <a:rPr lang="en-US"/>
              <a:t>20 Aprile, 2005</a:t>
            </a:r>
          </a:p>
        </p:txBody>
      </p:sp>
      <p:sp>
        <p:nvSpPr>
          <p:cNvPr id="18436" name="Rectangle 4"/>
          <p:cNvSpPr>
            <a:spLocks noGrp="1" noRot="1" noChangeAspect="1" noChangeArrowheads="1" noTextEdit="1"/>
          </p:cNvSpPr>
          <p:nvPr>
            <p:ph type="sldImg" idx="2"/>
          </p:nvPr>
        </p:nvSpPr>
        <p:spPr bwMode="auto">
          <a:xfrm>
            <a:off x="879475" y="739775"/>
            <a:ext cx="5026025" cy="37687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892175" y="4752975"/>
            <a:ext cx="4997450"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426575"/>
            <a:ext cx="29829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b" anchorCtr="0" compatLnSpc="1">
            <a:prstTxWarp prst="textNoShape">
              <a:avLst/>
            </a:prstTxWarp>
          </a:bodyPr>
          <a:lstStyle>
            <a:lvl1pPr algn="l" defTabSz="933450">
              <a:defRPr sz="1200" smtClean="0">
                <a:cs typeface="+mn-cs"/>
              </a:defRPr>
            </a:lvl1pPr>
          </a:lstStyle>
          <a:p>
            <a:pPr>
              <a:defRPr/>
            </a:pPr>
            <a:r>
              <a:rPr lang="en-US"/>
              <a:t>L.Lanceri - Orientamento AA2004-05</a:t>
            </a:r>
          </a:p>
        </p:txBody>
      </p:sp>
      <p:sp>
        <p:nvSpPr>
          <p:cNvPr id="18439" name="Rectangle 7"/>
          <p:cNvSpPr>
            <a:spLocks noGrp="1" noChangeArrowheads="1"/>
          </p:cNvSpPr>
          <p:nvPr>
            <p:ph type="sldNum" sz="quarter" idx="5"/>
          </p:nvPr>
        </p:nvSpPr>
        <p:spPr bwMode="auto">
          <a:xfrm>
            <a:off x="3873500" y="9426575"/>
            <a:ext cx="2908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322" tIns="46661" rIns="93322" bIns="46661" numCol="1" anchor="b" anchorCtr="0" compatLnSpc="1">
            <a:prstTxWarp prst="textNoShape">
              <a:avLst/>
            </a:prstTxWarp>
          </a:bodyPr>
          <a:lstStyle>
            <a:lvl1pPr algn="r" defTabSz="933450">
              <a:defRPr sz="1200" smtClean="0">
                <a:cs typeface="+mn-cs"/>
              </a:defRPr>
            </a:lvl1pPr>
          </a:lstStyle>
          <a:p>
            <a:pPr>
              <a:defRPr/>
            </a:pPr>
            <a:fld id="{897FC265-36EB-2543-8645-87945A746641}" type="slidenum">
              <a:rPr lang="en-US"/>
              <a:pPr>
                <a:defRPr/>
              </a:pPr>
              <a:t>‹#›</a:t>
            </a:fld>
            <a:endParaRPr lang="en-US"/>
          </a:p>
        </p:txBody>
      </p:sp>
    </p:spTree>
    <p:extLst>
      <p:ext uri="{BB962C8B-B14F-4D97-AF65-F5344CB8AC3E}">
        <p14:creationId xmlns:p14="http://schemas.microsoft.com/office/powerpoint/2010/main" val="2852906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703263" y="1219200"/>
            <a:ext cx="7740650" cy="1143000"/>
          </a:xfrm>
          <a:ln w="9525">
            <a:noFill/>
          </a:ln>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noProof="0" smtClean="0"/>
              <a:t>Click to edit Master title style</a:t>
            </a:r>
          </a:p>
        </p:txBody>
      </p:sp>
      <p:sp>
        <p:nvSpPr>
          <p:cNvPr id="21507" name="Rectangle 3"/>
          <p:cNvSpPr>
            <a:spLocks noGrp="1" noChangeArrowheads="1"/>
          </p:cNvSpPr>
          <p:nvPr>
            <p:ph type="subTitle" idx="1"/>
          </p:nvPr>
        </p:nvSpPr>
        <p:spPr>
          <a:xfrm>
            <a:off x="1406525" y="2590800"/>
            <a:ext cx="6334125" cy="1752600"/>
          </a:xfrm>
        </p:spPr>
        <p:txBody>
          <a:bodyPr/>
          <a:lstStyle>
            <a:lvl1pPr marL="0" indent="0" algn="ctr">
              <a:buFontTx/>
              <a:buNone/>
              <a:defRPr sz="2800" b="1"/>
            </a:lvl1pPr>
          </a:lstStyle>
          <a:p>
            <a:pPr lvl="0"/>
            <a:r>
              <a:rPr lang="en-US" noProof="0" smtClean="0"/>
              <a:t>Click to edit Master subtitle style</a:t>
            </a:r>
          </a:p>
        </p:txBody>
      </p:sp>
      <p:sp>
        <p:nvSpPr>
          <p:cNvPr id="4" name="Rectangle 5"/>
          <p:cNvSpPr>
            <a:spLocks noGrp="1" noChangeArrowheads="1"/>
          </p:cNvSpPr>
          <p:nvPr>
            <p:ph type="ftr" sz="quarter" idx="10"/>
          </p:nvPr>
        </p:nvSpPr>
        <p:spPr>
          <a:xfrm>
            <a:off x="381000" y="6248400"/>
            <a:ext cx="7848600" cy="457200"/>
          </a:xfrm>
        </p:spPr>
        <p:txBody>
          <a:bodyPr/>
          <a:lstStyle>
            <a:lvl1pPr algn="ctr">
              <a:defRPr sz="1400" b="0" smtClean="0">
                <a:solidFill>
                  <a:schemeClr val="tx1"/>
                </a:solidFill>
                <a:latin typeface="Times New Roman" charset="0"/>
              </a:defRPr>
            </a:lvl1pPr>
          </a:lstStyle>
          <a:p>
            <a:pPr>
              <a:defRPr/>
            </a:pPr>
            <a:r>
              <a:rPr lang="en-US" smtClean="0"/>
              <a:t>L. Bosisio - SVT Meeting - Pisa - 27.01.2012</a:t>
            </a:r>
            <a:endParaRPr lang="en-US"/>
          </a:p>
        </p:txBody>
      </p:sp>
      <p:sp>
        <p:nvSpPr>
          <p:cNvPr id="5" name="Rectangle 6"/>
          <p:cNvSpPr>
            <a:spLocks noGrp="1" noChangeArrowheads="1"/>
          </p:cNvSpPr>
          <p:nvPr>
            <p:ph type="sldNum" sz="quarter" idx="11"/>
          </p:nvPr>
        </p:nvSpPr>
        <p:spPr>
          <a:xfrm>
            <a:off x="8382000" y="6248400"/>
            <a:ext cx="563563" cy="381000"/>
          </a:xfrm>
        </p:spPr>
        <p:txBody>
          <a:bodyPr/>
          <a:lstStyle>
            <a:lvl1pPr>
              <a:defRPr sz="1400" b="0" smtClean="0">
                <a:solidFill>
                  <a:schemeClr val="tx1"/>
                </a:solidFill>
                <a:latin typeface="Arial Unicode MS" charset="0"/>
              </a:defRPr>
            </a:lvl1pPr>
          </a:lstStyle>
          <a:p>
            <a:pPr>
              <a:defRPr/>
            </a:pPr>
            <a:fld id="{92E8B5A7-CA4C-A14F-99A2-12363504EE3D}" type="slidenum">
              <a:rPr lang="en-US"/>
              <a:pPr>
                <a:defRPr/>
              </a:pPr>
              <a:t>‹#›</a:t>
            </a:fld>
            <a:endParaRPr lang="en-US"/>
          </a:p>
        </p:txBody>
      </p:sp>
    </p:spTree>
    <p:extLst>
      <p:ext uri="{BB962C8B-B14F-4D97-AF65-F5344CB8AC3E}">
        <p14:creationId xmlns:p14="http://schemas.microsoft.com/office/powerpoint/2010/main" val="137183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D9A53E2A-6DE4-464F-B3F6-10ECE7D14031}" type="slidenum">
              <a:rPr lang="en-US"/>
              <a:pPr>
                <a:defRPr/>
              </a:pPr>
              <a:t>‹#›</a:t>
            </a:fld>
            <a:endParaRPr lang="en-US"/>
          </a:p>
        </p:txBody>
      </p:sp>
    </p:spTree>
    <p:extLst>
      <p:ext uri="{BB962C8B-B14F-4D97-AF65-F5344CB8AC3E}">
        <p14:creationId xmlns:p14="http://schemas.microsoft.com/office/powerpoint/2010/main" val="1951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11138"/>
            <a:ext cx="19812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11138"/>
            <a:ext cx="57912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2F1B5109-D9B0-D947-B11B-48B67D9ACB6F}" type="slidenum">
              <a:rPr lang="en-US"/>
              <a:pPr>
                <a:defRPr/>
              </a:pPr>
              <a:t>‹#›</a:t>
            </a:fld>
            <a:endParaRPr lang="en-US"/>
          </a:p>
        </p:txBody>
      </p:sp>
    </p:spTree>
    <p:extLst>
      <p:ext uri="{BB962C8B-B14F-4D97-AF65-F5344CB8AC3E}">
        <p14:creationId xmlns:p14="http://schemas.microsoft.com/office/powerpoint/2010/main" val="111680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20AFB3F-80C2-3241-8195-A43F1C3D4BBD}" type="slidenum">
              <a:rPr lang="en-US"/>
              <a:pPr>
                <a:defRPr/>
              </a:pPr>
              <a:t>‹#›</a:t>
            </a:fld>
            <a:endParaRPr lang="en-US"/>
          </a:p>
        </p:txBody>
      </p:sp>
    </p:spTree>
    <p:extLst>
      <p:ext uri="{BB962C8B-B14F-4D97-AF65-F5344CB8AC3E}">
        <p14:creationId xmlns:p14="http://schemas.microsoft.com/office/powerpoint/2010/main" val="291697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BC5DD54D-F061-AA42-B36B-8FFE51D40E67}" type="slidenum">
              <a:rPr lang="en-US"/>
              <a:pPr>
                <a:defRPr/>
              </a:pPr>
              <a:t>‹#›</a:t>
            </a:fld>
            <a:endParaRPr lang="en-US"/>
          </a:p>
        </p:txBody>
      </p:sp>
    </p:spTree>
    <p:extLst>
      <p:ext uri="{BB962C8B-B14F-4D97-AF65-F5344CB8AC3E}">
        <p14:creationId xmlns:p14="http://schemas.microsoft.com/office/powerpoint/2010/main" val="191413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CB9E70D4-FB33-EB4E-881D-0A707D4532B6}" type="slidenum">
              <a:rPr lang="en-US"/>
              <a:pPr>
                <a:defRPr/>
              </a:pPr>
              <a:t>‹#›</a:t>
            </a:fld>
            <a:endParaRPr lang="en-US"/>
          </a:p>
        </p:txBody>
      </p:sp>
    </p:spTree>
    <p:extLst>
      <p:ext uri="{BB962C8B-B14F-4D97-AF65-F5344CB8AC3E}">
        <p14:creationId xmlns:p14="http://schemas.microsoft.com/office/powerpoint/2010/main" val="358668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459D5CF1-D057-7E44-B49E-F4A1E10E9D5F}" type="slidenum">
              <a:rPr lang="en-US"/>
              <a:pPr>
                <a:defRPr/>
              </a:pPr>
              <a:t>‹#›</a:t>
            </a:fld>
            <a:endParaRPr lang="en-US"/>
          </a:p>
        </p:txBody>
      </p:sp>
    </p:spTree>
    <p:extLst>
      <p:ext uri="{BB962C8B-B14F-4D97-AF65-F5344CB8AC3E}">
        <p14:creationId xmlns:p14="http://schemas.microsoft.com/office/powerpoint/2010/main" val="1825394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9" name="Slide Number Placeholder 5"/>
          <p:cNvSpPr>
            <a:spLocks noGrp="1"/>
          </p:cNvSpPr>
          <p:nvPr>
            <p:ph type="sldNum" sz="quarter" idx="12"/>
          </p:nvPr>
        </p:nvSpPr>
        <p:spPr/>
        <p:txBody>
          <a:bodyPr/>
          <a:lstStyle>
            <a:lvl1pPr>
              <a:defRPr/>
            </a:lvl1pPr>
          </a:lstStyle>
          <a:p>
            <a:pPr>
              <a:defRPr/>
            </a:pPr>
            <a:fld id="{DF6B6B7D-889C-F44B-A0CA-C1ECAE7E368A}" type="slidenum">
              <a:rPr lang="en-US"/>
              <a:pPr>
                <a:defRPr/>
              </a:pPr>
              <a:t>‹#›</a:t>
            </a:fld>
            <a:endParaRPr lang="en-US"/>
          </a:p>
        </p:txBody>
      </p:sp>
    </p:spTree>
    <p:extLst>
      <p:ext uri="{BB962C8B-B14F-4D97-AF65-F5344CB8AC3E}">
        <p14:creationId xmlns:p14="http://schemas.microsoft.com/office/powerpoint/2010/main" val="319695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5" name="Slide Number Placeholder 5"/>
          <p:cNvSpPr>
            <a:spLocks noGrp="1"/>
          </p:cNvSpPr>
          <p:nvPr>
            <p:ph type="sldNum" sz="quarter" idx="12"/>
          </p:nvPr>
        </p:nvSpPr>
        <p:spPr/>
        <p:txBody>
          <a:bodyPr/>
          <a:lstStyle>
            <a:lvl1pPr>
              <a:defRPr/>
            </a:lvl1pPr>
          </a:lstStyle>
          <a:p>
            <a:pPr>
              <a:defRPr/>
            </a:pPr>
            <a:fld id="{1A0B24FF-7B4E-CB40-8E2F-3C01AADA68BF}" type="slidenum">
              <a:rPr lang="en-US"/>
              <a:pPr>
                <a:defRPr/>
              </a:pPr>
              <a:t>‹#›</a:t>
            </a:fld>
            <a:endParaRPr lang="en-US"/>
          </a:p>
        </p:txBody>
      </p:sp>
    </p:spTree>
    <p:extLst>
      <p:ext uri="{BB962C8B-B14F-4D97-AF65-F5344CB8AC3E}">
        <p14:creationId xmlns:p14="http://schemas.microsoft.com/office/powerpoint/2010/main" val="155668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4" name="Slide Number Placeholder 5"/>
          <p:cNvSpPr>
            <a:spLocks noGrp="1"/>
          </p:cNvSpPr>
          <p:nvPr>
            <p:ph type="sldNum" sz="quarter" idx="12"/>
          </p:nvPr>
        </p:nvSpPr>
        <p:spPr/>
        <p:txBody>
          <a:bodyPr/>
          <a:lstStyle>
            <a:lvl1pPr>
              <a:defRPr/>
            </a:lvl1pPr>
          </a:lstStyle>
          <a:p>
            <a:pPr>
              <a:defRPr/>
            </a:pPr>
            <a:fld id="{D6E21DDA-904A-FF40-931E-6D1D34BE978B}" type="slidenum">
              <a:rPr lang="en-US"/>
              <a:pPr>
                <a:defRPr/>
              </a:pPr>
              <a:t>‹#›</a:t>
            </a:fld>
            <a:endParaRPr lang="en-US"/>
          </a:p>
        </p:txBody>
      </p:sp>
    </p:spTree>
    <p:extLst>
      <p:ext uri="{BB962C8B-B14F-4D97-AF65-F5344CB8AC3E}">
        <p14:creationId xmlns:p14="http://schemas.microsoft.com/office/powerpoint/2010/main" val="3075149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B43A7E48-3C27-1342-BCE3-0F5B8B2F5EA6}" type="slidenum">
              <a:rPr lang="en-US"/>
              <a:pPr>
                <a:defRPr/>
              </a:pPr>
              <a:t>‹#›</a:t>
            </a:fld>
            <a:endParaRPr lang="en-US"/>
          </a:p>
        </p:txBody>
      </p:sp>
    </p:spTree>
    <p:extLst>
      <p:ext uri="{BB962C8B-B14F-4D97-AF65-F5344CB8AC3E}">
        <p14:creationId xmlns:p14="http://schemas.microsoft.com/office/powerpoint/2010/main" val="397759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99FBAA45-A160-2543-817A-58D157189855}" type="slidenum">
              <a:rPr lang="en-US"/>
              <a:pPr>
                <a:defRPr/>
              </a:pPr>
              <a:t>‹#›</a:t>
            </a:fld>
            <a:endParaRPr lang="en-US"/>
          </a:p>
        </p:txBody>
      </p:sp>
    </p:spTree>
    <p:extLst>
      <p:ext uri="{BB962C8B-B14F-4D97-AF65-F5344CB8AC3E}">
        <p14:creationId xmlns:p14="http://schemas.microsoft.com/office/powerpoint/2010/main" val="3337055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7" name="Slide Number Placeholder 5"/>
          <p:cNvSpPr>
            <a:spLocks noGrp="1"/>
          </p:cNvSpPr>
          <p:nvPr>
            <p:ph type="sldNum" sz="quarter" idx="12"/>
          </p:nvPr>
        </p:nvSpPr>
        <p:spPr/>
        <p:txBody>
          <a:bodyPr/>
          <a:lstStyle>
            <a:lvl1pPr>
              <a:defRPr/>
            </a:lvl1pPr>
          </a:lstStyle>
          <a:p>
            <a:pPr>
              <a:defRPr/>
            </a:pPr>
            <a:fld id="{AC3739FB-3407-3149-8B22-436BA97CE996}" type="slidenum">
              <a:rPr lang="en-US"/>
              <a:pPr>
                <a:defRPr/>
              </a:pPr>
              <a:t>‹#›</a:t>
            </a:fld>
            <a:endParaRPr lang="en-US"/>
          </a:p>
        </p:txBody>
      </p:sp>
    </p:spTree>
    <p:extLst>
      <p:ext uri="{BB962C8B-B14F-4D97-AF65-F5344CB8AC3E}">
        <p14:creationId xmlns:p14="http://schemas.microsoft.com/office/powerpoint/2010/main" val="88757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F6ECAD1C-E4B9-8243-8D6F-4DE787BD6172}" type="slidenum">
              <a:rPr lang="en-US"/>
              <a:pPr>
                <a:defRPr/>
              </a:pPr>
              <a:t>‹#›</a:t>
            </a:fld>
            <a:endParaRPr lang="en-US"/>
          </a:p>
        </p:txBody>
      </p:sp>
    </p:spTree>
    <p:extLst>
      <p:ext uri="{BB962C8B-B14F-4D97-AF65-F5344CB8AC3E}">
        <p14:creationId xmlns:p14="http://schemas.microsoft.com/office/powerpoint/2010/main" val="3493763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12"/>
          </p:nvPr>
        </p:nvSpPr>
        <p:spPr/>
        <p:txBody>
          <a:bodyPr/>
          <a:lstStyle>
            <a:lvl1pPr>
              <a:defRPr/>
            </a:lvl1pPr>
          </a:lstStyle>
          <a:p>
            <a:pPr>
              <a:defRPr/>
            </a:pPr>
            <a:fld id="{E130B75B-0E2E-914D-A87B-A9A1754E675E}" type="slidenum">
              <a:rPr lang="en-US"/>
              <a:pPr>
                <a:defRPr/>
              </a:pPr>
              <a:t>‹#›</a:t>
            </a:fld>
            <a:endParaRPr lang="en-US"/>
          </a:p>
        </p:txBody>
      </p:sp>
    </p:spTree>
    <p:extLst>
      <p:ext uri="{BB962C8B-B14F-4D97-AF65-F5344CB8AC3E}">
        <p14:creationId xmlns:p14="http://schemas.microsoft.com/office/powerpoint/2010/main" val="346330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F0FB02BB-BCAF-B541-B229-8115665BB201}" type="slidenum">
              <a:rPr lang="en-US"/>
              <a:pPr>
                <a:defRPr/>
              </a:pPr>
              <a:t>‹#›</a:t>
            </a:fld>
            <a:endParaRPr lang="en-US"/>
          </a:p>
        </p:txBody>
      </p:sp>
    </p:spTree>
    <p:extLst>
      <p:ext uri="{BB962C8B-B14F-4D97-AF65-F5344CB8AC3E}">
        <p14:creationId xmlns:p14="http://schemas.microsoft.com/office/powerpoint/2010/main" val="41246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90600"/>
            <a:ext cx="3886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862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6F49B743-9AA0-BB47-8615-06CF39F1CC06}" type="slidenum">
              <a:rPr lang="en-US"/>
              <a:pPr>
                <a:defRPr/>
              </a:pPr>
              <a:t>‹#›</a:t>
            </a:fld>
            <a:endParaRPr lang="en-US"/>
          </a:p>
        </p:txBody>
      </p:sp>
    </p:spTree>
    <p:extLst>
      <p:ext uri="{BB962C8B-B14F-4D97-AF65-F5344CB8AC3E}">
        <p14:creationId xmlns:p14="http://schemas.microsoft.com/office/powerpoint/2010/main" val="224563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8" name="Slide Number Placeholder 7"/>
          <p:cNvSpPr>
            <a:spLocks noGrp="1"/>
          </p:cNvSpPr>
          <p:nvPr>
            <p:ph type="sldNum" sz="quarter" idx="11"/>
          </p:nvPr>
        </p:nvSpPr>
        <p:spPr/>
        <p:txBody>
          <a:bodyPr/>
          <a:lstStyle>
            <a:lvl1pPr>
              <a:defRPr smtClean="0"/>
            </a:lvl1pPr>
          </a:lstStyle>
          <a:p>
            <a:pPr>
              <a:defRPr/>
            </a:pPr>
            <a:fld id="{F7796E59-92E3-9F4D-BCEC-5B8EBE557829}" type="slidenum">
              <a:rPr lang="en-US"/>
              <a:pPr>
                <a:defRPr/>
              </a:pPr>
              <a:t>‹#›</a:t>
            </a:fld>
            <a:endParaRPr lang="en-US"/>
          </a:p>
        </p:txBody>
      </p:sp>
    </p:spTree>
    <p:extLst>
      <p:ext uri="{BB962C8B-B14F-4D97-AF65-F5344CB8AC3E}">
        <p14:creationId xmlns:p14="http://schemas.microsoft.com/office/powerpoint/2010/main" val="157322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4" name="Slide Number Placeholder 3"/>
          <p:cNvSpPr>
            <a:spLocks noGrp="1"/>
          </p:cNvSpPr>
          <p:nvPr>
            <p:ph type="sldNum" sz="quarter" idx="11"/>
          </p:nvPr>
        </p:nvSpPr>
        <p:spPr/>
        <p:txBody>
          <a:bodyPr/>
          <a:lstStyle>
            <a:lvl1pPr>
              <a:defRPr smtClean="0"/>
            </a:lvl1pPr>
          </a:lstStyle>
          <a:p>
            <a:pPr>
              <a:defRPr/>
            </a:pPr>
            <a:fld id="{15F37C48-1B68-4D49-A8B9-2A8474D773E9}" type="slidenum">
              <a:rPr lang="en-US"/>
              <a:pPr>
                <a:defRPr/>
              </a:pPr>
              <a:t>‹#›</a:t>
            </a:fld>
            <a:endParaRPr lang="en-US"/>
          </a:p>
        </p:txBody>
      </p:sp>
    </p:spTree>
    <p:extLst>
      <p:ext uri="{BB962C8B-B14F-4D97-AF65-F5344CB8AC3E}">
        <p14:creationId xmlns:p14="http://schemas.microsoft.com/office/powerpoint/2010/main" val="397118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3" name="Slide Number Placeholder 2"/>
          <p:cNvSpPr>
            <a:spLocks noGrp="1"/>
          </p:cNvSpPr>
          <p:nvPr>
            <p:ph type="sldNum" sz="quarter" idx="11"/>
          </p:nvPr>
        </p:nvSpPr>
        <p:spPr/>
        <p:txBody>
          <a:bodyPr/>
          <a:lstStyle>
            <a:lvl1pPr>
              <a:defRPr smtClean="0"/>
            </a:lvl1pPr>
          </a:lstStyle>
          <a:p>
            <a:pPr>
              <a:defRPr/>
            </a:pPr>
            <a:fld id="{F4B75D5D-04CC-CF47-B6E6-6EA6A3789845}" type="slidenum">
              <a:rPr lang="en-US"/>
              <a:pPr>
                <a:defRPr/>
              </a:pPr>
              <a:t>‹#›</a:t>
            </a:fld>
            <a:endParaRPr lang="en-US"/>
          </a:p>
        </p:txBody>
      </p:sp>
    </p:spTree>
    <p:extLst>
      <p:ext uri="{BB962C8B-B14F-4D97-AF65-F5344CB8AC3E}">
        <p14:creationId xmlns:p14="http://schemas.microsoft.com/office/powerpoint/2010/main" val="125008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6F450AD-D961-6844-B522-042ADF812049}" type="slidenum">
              <a:rPr lang="en-US"/>
              <a:pPr>
                <a:defRPr/>
              </a:pPr>
              <a:t>‹#›</a:t>
            </a:fld>
            <a:endParaRPr lang="en-US"/>
          </a:p>
        </p:txBody>
      </p:sp>
    </p:spTree>
    <p:extLst>
      <p:ext uri="{BB962C8B-B14F-4D97-AF65-F5344CB8AC3E}">
        <p14:creationId xmlns:p14="http://schemas.microsoft.com/office/powerpoint/2010/main" val="242235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smtClean="0"/>
              <a:t>L. Bosisio - SVT Meeting - Pisa - 27.01.2012</a:t>
            </a: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9433EE49-AB71-1945-8C43-58E557455C20}" type="slidenum">
              <a:rPr lang="en-US"/>
              <a:pPr>
                <a:defRPr/>
              </a:pPr>
              <a:t>‹#›</a:t>
            </a:fld>
            <a:endParaRPr lang="en-US"/>
          </a:p>
        </p:txBody>
      </p:sp>
    </p:spTree>
    <p:extLst>
      <p:ext uri="{BB962C8B-B14F-4D97-AF65-F5344CB8AC3E}">
        <p14:creationId xmlns:p14="http://schemas.microsoft.com/office/powerpoint/2010/main" val="24461965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www.univ.trieste.it/" TargetMode="External"/><Relationship Id="rId14" Type="http://schemas.openxmlformats.org/officeDocument/2006/relationships/image" Target="../media/image1.png"/><Relationship Id="rId15" Type="http://schemas.openxmlformats.org/officeDocument/2006/relationships/hyperlink" Target="http://physics.units.it/" TargetMode="External"/><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88988" y="211138"/>
            <a:ext cx="7529512" cy="57229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Title</a:t>
            </a:r>
          </a:p>
        </p:txBody>
      </p:sp>
      <p:sp>
        <p:nvSpPr>
          <p:cNvPr id="1027" name="Rectangle 3"/>
          <p:cNvSpPr>
            <a:spLocks noGrp="1" noChangeArrowheads="1"/>
          </p:cNvSpPr>
          <p:nvPr>
            <p:ph type="body" idx="1"/>
          </p:nvPr>
        </p:nvSpPr>
        <p:spPr bwMode="auto">
          <a:xfrm>
            <a:off x="609600" y="990600"/>
            <a:ext cx="79248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ftr" sz="quarter" idx="3"/>
          </p:nvPr>
        </p:nvSpPr>
        <p:spPr bwMode="auto">
          <a:xfrm>
            <a:off x="762000" y="640080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b="1" dirty="0" smtClean="0">
                <a:solidFill>
                  <a:schemeClr val="accent2"/>
                </a:solidFill>
                <a:latin typeface="+mn-lt"/>
                <a:cs typeface="+mn-cs"/>
              </a:defRPr>
            </a:lvl1pPr>
          </a:lstStyle>
          <a:p>
            <a:pPr>
              <a:defRPr/>
            </a:pPr>
            <a:r>
              <a:rPr lang="en-US" smtClean="0"/>
              <a:t>L. Bosisio - SVT Meeting - Pisa - 27.01.2012</a:t>
            </a:r>
            <a:endParaRPr lang="en-US"/>
          </a:p>
        </p:txBody>
      </p:sp>
      <p:sp>
        <p:nvSpPr>
          <p:cNvPr id="1035" name="Rectangle 11"/>
          <p:cNvSpPr>
            <a:spLocks noGrp="1" noChangeArrowheads="1"/>
          </p:cNvSpPr>
          <p:nvPr>
            <p:ph type="sldNum" sz="quarter" idx="4"/>
          </p:nvPr>
        </p:nvSpPr>
        <p:spPr bwMode="auto">
          <a:xfrm>
            <a:off x="8001000" y="6400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1" smtClean="0">
                <a:solidFill>
                  <a:srgbClr val="0000FF"/>
                </a:solidFill>
                <a:latin typeface="+mn-lt"/>
                <a:cs typeface="+mn-cs"/>
              </a:defRPr>
            </a:lvl1pPr>
          </a:lstStyle>
          <a:p>
            <a:pPr>
              <a:defRPr/>
            </a:pPr>
            <a:fld id="{BAD65227-6A27-6540-B314-D07370E15F23}" type="slidenum">
              <a:rPr lang="en-US" smtClean="0"/>
              <a:pPr>
                <a:defRPr/>
              </a:pPr>
              <a:t>‹#›</a:t>
            </a:fld>
            <a:endParaRPr lang="en-US" dirty="0"/>
          </a:p>
        </p:txBody>
      </p:sp>
      <p:sp>
        <p:nvSpPr>
          <p:cNvPr id="1037" name="Line 13"/>
          <p:cNvSpPr>
            <a:spLocks noChangeShapeType="1"/>
          </p:cNvSpPr>
          <p:nvPr/>
        </p:nvSpPr>
        <p:spPr bwMode="auto">
          <a:xfrm>
            <a:off x="838200" y="6324600"/>
            <a:ext cx="7467600" cy="0"/>
          </a:xfrm>
          <a:prstGeom prst="line">
            <a:avLst/>
          </a:prstGeom>
          <a:noFill/>
          <a:ln w="28575">
            <a:solidFill>
              <a:srgbClr val="CC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1" name="Picture 17" descr="UNIV">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108700"/>
            <a:ext cx="6096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8" descr="INFN">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0" y="6194425"/>
            <a:ext cx="60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ctr" rtl="0" eaLnBrk="0" fontAlgn="base" hangingPunct="0">
        <a:spcBef>
          <a:spcPct val="0"/>
        </a:spcBef>
        <a:spcAft>
          <a:spcPct val="0"/>
        </a:spcAft>
        <a:defRPr sz="3200">
          <a:solidFill>
            <a:srgbClr val="FF0000"/>
          </a:solidFill>
          <a:latin typeface="+mj-lt"/>
          <a:ea typeface="+mj-ea"/>
          <a:cs typeface="ＭＳ Ｐゴシック" charset="0"/>
        </a:defRPr>
      </a:lvl1pPr>
      <a:lvl2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rgbClr val="FF0000"/>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200">
          <a:solidFill>
            <a:srgbClr val="FF0000"/>
          </a:solidFill>
          <a:latin typeface="Arial" charset="0"/>
          <a:ea typeface="ＭＳ Ｐゴシック" charset="0"/>
        </a:defRPr>
      </a:lvl6pPr>
      <a:lvl7pPr marL="914400" algn="ctr" rtl="0" eaLnBrk="0" fontAlgn="base" hangingPunct="0">
        <a:spcBef>
          <a:spcPct val="0"/>
        </a:spcBef>
        <a:spcAft>
          <a:spcPct val="0"/>
        </a:spcAft>
        <a:defRPr sz="3200">
          <a:solidFill>
            <a:srgbClr val="FF0000"/>
          </a:solidFill>
          <a:latin typeface="Arial" charset="0"/>
          <a:ea typeface="ＭＳ Ｐゴシック" charset="0"/>
        </a:defRPr>
      </a:lvl7pPr>
      <a:lvl8pPr marL="1371600" algn="ctr" rtl="0" eaLnBrk="0" fontAlgn="base" hangingPunct="0">
        <a:spcBef>
          <a:spcPct val="0"/>
        </a:spcBef>
        <a:spcAft>
          <a:spcPct val="0"/>
        </a:spcAft>
        <a:defRPr sz="3200">
          <a:solidFill>
            <a:srgbClr val="FF0000"/>
          </a:solidFill>
          <a:latin typeface="Arial" charset="0"/>
          <a:ea typeface="ＭＳ Ｐゴシック" charset="0"/>
        </a:defRPr>
      </a:lvl8pPr>
      <a:lvl9pPr marL="1828800" algn="ctr" rtl="0" eaLnBrk="0" fontAlgn="base" hangingPunct="0">
        <a:spcBef>
          <a:spcPct val="0"/>
        </a:spcBef>
        <a:spcAft>
          <a:spcPct val="0"/>
        </a:spcAft>
        <a:defRPr sz="3200">
          <a:solidFill>
            <a:srgbClr val="FF0000"/>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r>
              <a:rPr lang="en-US" smtClean="0"/>
              <a:t>L. Bosisio - SVT Meeting - Pisa - 27.01.2012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580E6983-3974-7D44-84F9-B6F2A5ACAF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ieste.jpg"/>
          <p:cNvPicPr>
            <a:picLocks noChangeAspect="1"/>
          </p:cNvPicPr>
          <p:nvPr/>
        </p:nvPicPr>
        <p:blipFill>
          <a:blip r:embed="rId2">
            <a:alphaModFix amt="50000"/>
          </a:blip>
          <a:stretch>
            <a:fillRect/>
          </a:stretch>
        </p:blipFill>
        <p:spPr>
          <a:xfrm>
            <a:off x="26122" y="28751"/>
            <a:ext cx="9105666" cy="6829249"/>
          </a:xfrm>
          <a:prstGeom prst="rect">
            <a:avLst/>
          </a:prstGeom>
        </p:spPr>
      </p:pic>
      <p:sp>
        <p:nvSpPr>
          <p:cNvPr id="4" name="Footer Placeholder 3"/>
          <p:cNvSpPr>
            <a:spLocks noGrp="1"/>
          </p:cNvSpPr>
          <p:nvPr>
            <p:ph type="ftr" sz="quarter" idx="10"/>
          </p:nvPr>
        </p:nvSpPr>
        <p:spPr/>
        <p:txBody>
          <a:body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p>
            <a:pPr>
              <a:defRPr/>
            </a:pPr>
            <a:fld id="{78E5E9B2-8B0E-0247-94D0-551295A2D302}" type="slidenum">
              <a:rPr lang="en-US"/>
              <a:pPr>
                <a:defRPr/>
              </a:pPr>
              <a:t>1</a:t>
            </a:fld>
            <a:endParaRPr lang="en-US" dirty="0"/>
          </a:p>
        </p:txBody>
      </p:sp>
      <p:sp>
        <p:nvSpPr>
          <p:cNvPr id="902146" name="Rectangle 2"/>
          <p:cNvSpPr>
            <a:spLocks noGrp="1" noChangeArrowheads="1"/>
          </p:cNvSpPr>
          <p:nvPr>
            <p:ph type="title"/>
          </p:nvPr>
        </p:nvSpPr>
        <p:spPr>
          <a:xfrm>
            <a:off x="723605" y="1899561"/>
            <a:ext cx="7694612" cy="2486267"/>
          </a:xfrm>
          <a:ln>
            <a:noFill/>
          </a:ln>
        </p:spPr>
        <p:txBody>
          <a:bodyPr anchor="t" anchorCtr="0"/>
          <a:lstStyle/>
          <a:p>
            <a:pPr>
              <a:spcBef>
                <a:spcPts val="0"/>
              </a:spcBef>
              <a:spcAft>
                <a:spcPts val="0"/>
              </a:spcAft>
              <a:defRPr/>
            </a:pPr>
            <a:r>
              <a:rPr lang="en-US" sz="3600" dirty="0" err="1" smtClean="0">
                <a:solidFill>
                  <a:srgbClr val="0000FF"/>
                </a:solidFill>
                <a:cs typeface="+mj-cs"/>
              </a:rPr>
              <a:t>SuperB</a:t>
            </a:r>
            <a:r>
              <a:rPr lang="en-US" sz="3600" dirty="0" smtClean="0">
                <a:solidFill>
                  <a:srgbClr val="0000FF"/>
                </a:solidFill>
                <a:cs typeface="+mj-cs"/>
              </a:rPr>
              <a:t>  SVT</a:t>
            </a:r>
            <a:br>
              <a:rPr lang="en-US" sz="3600" dirty="0" smtClean="0">
                <a:solidFill>
                  <a:srgbClr val="0000FF"/>
                </a:solidFill>
                <a:cs typeface="+mj-cs"/>
              </a:rPr>
            </a:br>
            <a:r>
              <a:rPr lang="en-US" sz="900" dirty="0" smtClean="0">
                <a:solidFill>
                  <a:srgbClr val="0000FF"/>
                </a:solidFill>
                <a:cs typeface="+mj-cs"/>
              </a:rPr>
              <a:t> </a:t>
            </a:r>
            <a:r>
              <a:rPr lang="en-US" sz="900" dirty="0" smtClean="0">
                <a:solidFill>
                  <a:srgbClr val="CC00CC"/>
                </a:solidFill>
                <a:cs typeface="+mj-cs"/>
              </a:rPr>
              <a:t/>
            </a:r>
            <a:br>
              <a:rPr lang="en-US" sz="900" dirty="0" smtClean="0">
                <a:solidFill>
                  <a:srgbClr val="CC00CC"/>
                </a:solidFill>
                <a:cs typeface="+mj-cs"/>
              </a:rPr>
            </a:br>
            <a:r>
              <a:rPr lang="en-US" sz="3600" dirty="0" smtClean="0">
                <a:solidFill>
                  <a:schemeClr val="tx1"/>
                </a:solidFill>
                <a:cs typeface="+mj-cs"/>
              </a:rPr>
              <a:t>Definition of sensor design and </a:t>
            </a:r>
            <a:br>
              <a:rPr lang="en-US" sz="3600" dirty="0" smtClean="0">
                <a:solidFill>
                  <a:schemeClr val="tx1"/>
                </a:solidFill>
                <a:cs typeface="+mj-cs"/>
              </a:rPr>
            </a:br>
            <a:r>
              <a:rPr lang="en-US" sz="3600" dirty="0" smtClean="0">
                <a:solidFill>
                  <a:schemeClr val="tx1"/>
                </a:solidFill>
                <a:cs typeface="+mj-cs"/>
              </a:rPr>
              <a:t>z-side connection scheme</a:t>
            </a:r>
          </a:p>
        </p:txBody>
      </p:sp>
      <p:sp>
        <p:nvSpPr>
          <p:cNvPr id="902148" name="Rectangle 4"/>
          <p:cNvSpPr>
            <a:spLocks noGrp="1" noChangeArrowheads="1"/>
          </p:cNvSpPr>
          <p:nvPr>
            <p:ph type="body" idx="1"/>
          </p:nvPr>
        </p:nvSpPr>
        <p:spPr>
          <a:xfrm>
            <a:off x="646740" y="4144498"/>
            <a:ext cx="7864144" cy="1307694"/>
          </a:xfrm>
        </p:spPr>
        <p:txBody>
          <a:bodyPr/>
          <a:lstStyle/>
          <a:p>
            <a:pPr marL="0" indent="0" algn="ctr">
              <a:lnSpc>
                <a:spcPct val="150000"/>
              </a:lnSpc>
              <a:buFontTx/>
              <a:buNone/>
              <a:defRPr/>
            </a:pPr>
            <a:r>
              <a:rPr lang="en-US" sz="2000" dirty="0">
                <a:solidFill>
                  <a:srgbClr val="0000FF"/>
                </a:solidFill>
              </a:rPr>
              <a:t>Irina </a:t>
            </a:r>
            <a:r>
              <a:rPr lang="en-US" sz="2000" dirty="0" err="1" smtClean="0">
                <a:solidFill>
                  <a:srgbClr val="0000FF"/>
                </a:solidFill>
              </a:rPr>
              <a:t>Rashevskaya</a:t>
            </a:r>
            <a:r>
              <a:rPr lang="en-US" sz="2000" dirty="0" smtClean="0">
                <a:solidFill>
                  <a:srgbClr val="0000FF"/>
                </a:solidFill>
              </a:rPr>
              <a:t>, Lorenzo Vitale, </a:t>
            </a:r>
            <a:r>
              <a:rPr lang="en-US" sz="2000" dirty="0" err="1" smtClean="0">
                <a:solidFill>
                  <a:srgbClr val="0000FF"/>
                </a:solidFill>
              </a:rPr>
              <a:t>Livio</a:t>
            </a:r>
            <a:r>
              <a:rPr lang="en-US" sz="2000" dirty="0" smtClean="0">
                <a:solidFill>
                  <a:srgbClr val="0000FF"/>
                </a:solidFill>
              </a:rPr>
              <a:t> </a:t>
            </a:r>
            <a:r>
              <a:rPr lang="en-US" sz="2000" dirty="0" err="1" smtClean="0">
                <a:solidFill>
                  <a:srgbClr val="0000FF"/>
                </a:solidFill>
              </a:rPr>
              <a:t>Lanceri</a:t>
            </a:r>
            <a:r>
              <a:rPr lang="en-US" sz="2000" dirty="0" smtClean="0">
                <a:solidFill>
                  <a:srgbClr val="0000FF"/>
                </a:solidFill>
              </a:rPr>
              <a:t>, </a:t>
            </a:r>
            <a:r>
              <a:rPr lang="en-US" sz="2000" dirty="0" smtClean="0">
                <a:solidFill>
                  <a:srgbClr val="0000FF"/>
                </a:solidFill>
                <a:cs typeface="+mn-cs"/>
              </a:rPr>
              <a:t>Luciano Bosisio</a:t>
            </a:r>
          </a:p>
          <a:p>
            <a:pPr marL="0" indent="0" algn="ctr">
              <a:spcBef>
                <a:spcPts val="1032"/>
              </a:spcBef>
              <a:buFontTx/>
              <a:buNone/>
              <a:defRPr/>
            </a:pPr>
            <a:r>
              <a:rPr lang="en-US" sz="1800" dirty="0" smtClean="0">
                <a:solidFill>
                  <a:schemeClr val="tx1"/>
                </a:solidFill>
                <a:cs typeface="+mn-cs"/>
              </a:rPr>
              <a:t>INFN-Trieste e Università di Trieste</a:t>
            </a:r>
          </a:p>
          <a:p>
            <a:pPr marL="0" indent="0" algn="ctr">
              <a:spcBef>
                <a:spcPts val="0"/>
              </a:spcBef>
              <a:buFontTx/>
              <a:buNone/>
              <a:defRPr/>
            </a:pPr>
            <a:r>
              <a:rPr lang="en-US" sz="1800" dirty="0" smtClean="0">
                <a:solidFill>
                  <a:schemeClr val="tx1"/>
                </a:solidFill>
                <a:cs typeface="+mn-cs"/>
              </a:rPr>
              <a:t>*</a:t>
            </a:r>
          </a:p>
        </p:txBody>
      </p:sp>
      <p:pic>
        <p:nvPicPr>
          <p:cNvPr id="6" name="Picture 6" descr="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92095" y="127652"/>
            <a:ext cx="1371600" cy="12901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Outer Layers:  Pairing + Ganging</a:t>
            </a:r>
            <a:endParaRPr lang="en-US" sz="2800" dirty="0"/>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10</a:t>
            </a:fld>
            <a:endParaRPr lang="en-US"/>
          </a:p>
        </p:txBody>
      </p:sp>
      <p:sp>
        <p:nvSpPr>
          <p:cNvPr id="9" name="TextBox 8"/>
          <p:cNvSpPr txBox="1"/>
          <p:nvPr/>
        </p:nvSpPr>
        <p:spPr>
          <a:xfrm>
            <a:off x="539018" y="1056520"/>
            <a:ext cx="8251883" cy="400110"/>
          </a:xfrm>
          <a:prstGeom prst="rect">
            <a:avLst/>
          </a:prstGeom>
          <a:noFill/>
        </p:spPr>
        <p:txBody>
          <a:bodyPr wrap="square" rtlCol="0">
            <a:spAutoFit/>
          </a:bodyPr>
          <a:lstStyle/>
          <a:p>
            <a:pPr algn="l"/>
            <a:r>
              <a:rPr lang="en-US" sz="2000" dirty="0" smtClean="0">
                <a:latin typeface="+mn-lt"/>
              </a:rPr>
              <a:t>Example: Proposed connection scheme for Layers 5b z-side </a:t>
            </a:r>
            <a:r>
              <a:rPr lang="en-US" sz="2000" dirty="0" err="1" smtClean="0">
                <a:latin typeface="+mn-lt"/>
              </a:rPr>
              <a:t>fanout</a:t>
            </a:r>
            <a:r>
              <a:rPr lang="en-US" sz="2000" dirty="0" smtClean="0">
                <a:latin typeface="+mn-lt"/>
              </a:rPr>
              <a:t>. </a:t>
            </a:r>
          </a:p>
        </p:txBody>
      </p:sp>
      <p:graphicFrame>
        <p:nvGraphicFramePr>
          <p:cNvPr id="3" name="Table 2"/>
          <p:cNvGraphicFramePr>
            <a:graphicFrameLocks noGrp="1"/>
          </p:cNvGraphicFramePr>
          <p:nvPr>
            <p:extLst>
              <p:ext uri="{D42A27DB-BD31-4B8C-83A1-F6EECF244321}">
                <p14:modId xmlns:p14="http://schemas.microsoft.com/office/powerpoint/2010/main" val="1744832278"/>
              </p:ext>
            </p:extLst>
          </p:nvPr>
        </p:nvGraphicFramePr>
        <p:xfrm>
          <a:off x="1364995" y="1633908"/>
          <a:ext cx="5426330" cy="2924244"/>
        </p:xfrm>
        <a:graphic>
          <a:graphicData uri="http://schemas.openxmlformats.org/drawingml/2006/table">
            <a:tbl>
              <a:tblPr/>
              <a:tblGrid>
                <a:gridCol w="1085266"/>
                <a:gridCol w="1085266"/>
                <a:gridCol w="1085266"/>
                <a:gridCol w="1085266"/>
                <a:gridCol w="1085266"/>
              </a:tblGrid>
              <a:tr h="263337">
                <a:tc>
                  <a:txBody>
                    <a:bodyPr/>
                    <a:lstStyle/>
                    <a:p>
                      <a:pPr algn="ctr" fontAlgn="ctr"/>
                      <a:r>
                        <a:rPr lang="en-US" sz="1500" b="0" i="0" u="none" strike="noStrike" dirty="0">
                          <a:solidFill>
                            <a:srgbClr val="00009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1500" b="1" i="0" u="none" strike="noStrike">
                          <a:solidFill>
                            <a:srgbClr val="000090"/>
                          </a:solidFill>
                          <a:effectLst/>
                          <a:latin typeface="Arial"/>
                        </a:rPr>
                        <a:t>Fanout  for  Layer 5b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63337">
                <a:tc>
                  <a:txBody>
                    <a:bodyPr/>
                    <a:lstStyle/>
                    <a:p>
                      <a:pPr algn="ctr" fontAlgn="ctr"/>
                      <a:r>
                        <a:rPr lang="en-US" sz="1500" b="1" i="0" u="none" strike="noStrike" dirty="0">
                          <a:solidFill>
                            <a:srgbClr val="FF0000"/>
                          </a:solidFill>
                          <a:effectLst/>
                          <a:latin typeface="Arial"/>
                        </a:rPr>
                        <a:t>Sensor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90"/>
                          </a:solidFill>
                          <a:effectLst/>
                          <a:latin typeface="Arial"/>
                        </a:rPr>
                        <a:t>From strip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90"/>
                          </a:solidFill>
                          <a:effectLst/>
                          <a:latin typeface="Arial"/>
                        </a:rPr>
                        <a:t>To strip</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Pairing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90"/>
                          </a:solidFill>
                          <a:effectLst/>
                          <a:latin typeface="Arial"/>
                        </a:rPr>
                        <a:t>Ganging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rowSpan="2">
                  <a:txBody>
                    <a:bodyPr/>
                    <a:lstStyle/>
                    <a:p>
                      <a:pPr algn="ctr" fontAlgn="ctr"/>
                      <a:r>
                        <a:rPr lang="en-US" sz="1500" b="1" i="0" u="none" strike="noStrike" dirty="0">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260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FF"/>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261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499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500" b="1" i="0" u="none" strike="noStrike" dirty="0">
                          <a:solidFill>
                            <a:srgbClr val="0000FF"/>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rowSpan="4">
                  <a:txBody>
                    <a:bodyPr/>
                    <a:lstStyle/>
                    <a:p>
                      <a:pPr algn="ctr" fontAlgn="ctr"/>
                      <a:r>
                        <a:rPr lang="en-US" sz="1500" b="1" i="0" u="none" strike="noStrike" dirty="0">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141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142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401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FF"/>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402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449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fr-FR" sz="1500" b="1" i="0" u="none" strike="noStrike" dirty="0">
                          <a:solidFill>
                            <a:srgbClr val="0000FF"/>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7">
                <a:tc vMerge="1">
                  <a:txBody>
                    <a:bodyPr/>
                    <a:lstStyle/>
                    <a:p>
                      <a:endParaRPr lang="en-US"/>
                    </a:p>
                  </a:txBody>
                  <a:tcPr/>
                </a:tc>
                <a:tc>
                  <a:txBody>
                    <a:bodyPr/>
                    <a:lstStyle/>
                    <a:p>
                      <a:pPr algn="ctr" fontAlgn="ctr"/>
                      <a:r>
                        <a:rPr lang="en-US" sz="1500" b="1" i="0" u="none" strike="noStrike">
                          <a:solidFill>
                            <a:srgbClr val="0000FF"/>
                          </a:solidFill>
                          <a:effectLst/>
                          <a:latin typeface="Arial"/>
                        </a:rPr>
                        <a:t>450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499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CC00CC"/>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63337">
                <a:tc>
                  <a:txBody>
                    <a:bodyPr/>
                    <a:lstStyle/>
                    <a:p>
                      <a:pPr algn="ctr" fontAlgn="ctr"/>
                      <a:r>
                        <a:rPr lang="en-US" sz="1500" b="1" i="0" u="none" strike="noStrike" dirty="0">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499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CC00CC"/>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63337">
                <a:tc rowSpan="2">
                  <a:txBody>
                    <a:bodyPr/>
                    <a:lstStyle/>
                    <a:p>
                      <a:pPr algn="ctr" fontAlgn="ctr"/>
                      <a:r>
                        <a:rPr lang="en-US" sz="1500" b="1" i="0" u="none" strike="noStrike" dirty="0">
                          <a:solidFill>
                            <a:srgbClr val="FF0000"/>
                          </a:solidFill>
                          <a:effectLst/>
                          <a:latin typeface="Arial"/>
                        </a:rPr>
                        <a:t>Wedge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58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90874">
                <a:tc vMerge="1">
                  <a:txBody>
                    <a:bodyPr/>
                    <a:lstStyle/>
                    <a:p>
                      <a:endParaRPr lang="en-US"/>
                    </a:p>
                  </a:txBody>
                  <a:tcPr/>
                </a:tc>
                <a:tc>
                  <a:txBody>
                    <a:bodyPr/>
                    <a:lstStyle/>
                    <a:p>
                      <a:pPr algn="ctr" fontAlgn="ctr"/>
                      <a:r>
                        <a:rPr lang="en-US" sz="1500" b="1" i="0" u="none" strike="noStrike">
                          <a:solidFill>
                            <a:srgbClr val="0000FF"/>
                          </a:solidFill>
                          <a:effectLst/>
                          <a:latin typeface="Arial"/>
                        </a:rPr>
                        <a:t>59</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FF"/>
                          </a:solidFill>
                          <a:effectLst/>
                          <a:latin typeface="Arial"/>
                        </a:rPr>
                        <a:t>318</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CC00CC"/>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500" b="1" i="0" u="none" strike="noStrike" dirty="0">
                          <a:solidFill>
                            <a:srgbClr val="0000FF"/>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118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11</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Next steps</a:t>
            </a:r>
          </a:p>
        </p:txBody>
      </p:sp>
      <p:sp>
        <p:nvSpPr>
          <p:cNvPr id="902148" name="Rectangle 4"/>
          <p:cNvSpPr>
            <a:spLocks noGrp="1" noChangeArrowheads="1"/>
          </p:cNvSpPr>
          <p:nvPr>
            <p:ph type="body" idx="1"/>
          </p:nvPr>
        </p:nvSpPr>
        <p:spPr>
          <a:xfrm>
            <a:off x="275042" y="878774"/>
            <a:ext cx="8578273" cy="4729912"/>
          </a:xfrm>
        </p:spPr>
        <p:txBody>
          <a:bodyPr/>
          <a:lstStyle/>
          <a:p>
            <a:r>
              <a:rPr lang="en-US" dirty="0" smtClean="0">
                <a:solidFill>
                  <a:schemeClr val="tx1"/>
                </a:solidFill>
                <a:latin typeface="Arial" charset="0"/>
                <a:ea typeface="ＭＳ Ｐゴシック" charset="0"/>
              </a:rPr>
              <a:t>Urgent: Review the strip parameters needed for evaluating the performance of the front-end (</a:t>
            </a:r>
            <a:r>
              <a:rPr lang="en-US" i="1" dirty="0" smtClean="0">
                <a:solidFill>
                  <a:schemeClr val="tx1"/>
                </a:solidFill>
                <a:latin typeface="Arial" charset="0"/>
                <a:ea typeface="ＭＳ Ｐゴシック" charset="0"/>
              </a:rPr>
              <a:t>C</a:t>
            </a:r>
            <a:r>
              <a:rPr lang="en-US" dirty="0" smtClean="0">
                <a:solidFill>
                  <a:schemeClr val="tx1"/>
                </a:solidFill>
                <a:latin typeface="Arial" charset="0"/>
                <a:ea typeface="ＭＳ Ｐゴシック" charset="0"/>
              </a:rPr>
              <a:t>, </a:t>
            </a:r>
            <a:r>
              <a:rPr lang="en-US" i="1" dirty="0" err="1" smtClean="0">
                <a:solidFill>
                  <a:schemeClr val="tx1"/>
                </a:solidFill>
                <a:latin typeface="Arial" charset="0"/>
                <a:ea typeface="ＭＳ Ｐゴシック" charset="0"/>
              </a:rPr>
              <a:t>R</a:t>
            </a:r>
            <a:r>
              <a:rPr lang="en-US" sz="2000" dirty="0" err="1" smtClean="0">
                <a:solidFill>
                  <a:schemeClr val="tx1"/>
                </a:solidFill>
                <a:latin typeface="Arial" charset="0"/>
                <a:ea typeface="ＭＳ Ｐゴシック" charset="0"/>
              </a:rPr>
              <a:t>_series</a:t>
            </a:r>
            <a:r>
              <a:rPr lang="en-US" dirty="0" smtClean="0">
                <a:solidFill>
                  <a:schemeClr val="tx1"/>
                </a:solidFill>
                <a:latin typeface="Arial" charset="0"/>
                <a:ea typeface="ＭＳ Ｐゴシック" charset="0"/>
              </a:rPr>
              <a:t>, </a:t>
            </a:r>
            <a:r>
              <a:rPr lang="en-US" i="1" dirty="0" err="1" smtClean="0">
                <a:solidFill>
                  <a:schemeClr val="tx1"/>
                </a:solidFill>
                <a:latin typeface="Arial" charset="0"/>
                <a:ea typeface="ＭＳ Ｐゴシック" charset="0"/>
              </a:rPr>
              <a:t>R</a:t>
            </a:r>
            <a:r>
              <a:rPr lang="en-US" sz="2000" dirty="0" err="1" smtClean="0">
                <a:solidFill>
                  <a:schemeClr val="tx1"/>
                </a:solidFill>
                <a:latin typeface="Arial" charset="0"/>
                <a:ea typeface="ＭＳ Ｐゴシック" charset="0"/>
              </a:rPr>
              <a:t>_parallel</a:t>
            </a:r>
            <a:r>
              <a:rPr lang="en-US" dirty="0" smtClean="0">
                <a:solidFill>
                  <a:schemeClr val="tx1"/>
                </a:solidFill>
                <a:latin typeface="Arial" charset="0"/>
                <a:ea typeface="ＭＳ Ｐゴシック" charset="0"/>
              </a:rPr>
              <a:t>,   </a:t>
            </a:r>
            <a:r>
              <a:rPr lang="en-US" i="1" dirty="0" err="1" smtClean="0">
                <a:solidFill>
                  <a:schemeClr val="tx1"/>
                </a:solidFill>
                <a:latin typeface="Arial" charset="0"/>
                <a:ea typeface="ＭＳ Ｐゴシック" charset="0"/>
              </a:rPr>
              <a:t>I</a:t>
            </a:r>
            <a:r>
              <a:rPr lang="en-US" sz="2000" dirty="0" err="1" smtClean="0">
                <a:solidFill>
                  <a:schemeClr val="tx1"/>
                </a:solidFill>
                <a:latin typeface="Arial" charset="0"/>
                <a:ea typeface="ＭＳ Ｐゴシック" charset="0"/>
              </a:rPr>
              <a:t>_leak</a:t>
            </a:r>
            <a:r>
              <a:rPr lang="en-US" dirty="0" smtClean="0">
                <a:solidFill>
                  <a:schemeClr val="tx1"/>
                </a:solidFill>
                <a:latin typeface="Arial" charset="0"/>
                <a:ea typeface="ＭＳ Ｐゴシック" charset="0"/>
              </a:rPr>
              <a:t> after irradiation). </a:t>
            </a:r>
          </a:p>
          <a:p>
            <a:r>
              <a:rPr lang="en-US" dirty="0" smtClean="0">
                <a:solidFill>
                  <a:schemeClr val="tx1"/>
                </a:solidFill>
                <a:latin typeface="Arial" charset="0"/>
                <a:ea typeface="ＭＳ Ｐゴシック" charset="0"/>
              </a:rPr>
              <a:t>We are going to measure the capacitance of different pairing configurations on a </a:t>
            </a:r>
            <a:r>
              <a:rPr lang="en-US" dirty="0" err="1" smtClean="0">
                <a:solidFill>
                  <a:schemeClr val="tx1"/>
                </a:solidFill>
                <a:latin typeface="Arial" charset="0"/>
                <a:ea typeface="ＭＳ Ｐゴシック" charset="0"/>
              </a:rPr>
              <a:t>BaBar</a:t>
            </a:r>
            <a:r>
              <a:rPr lang="en-US" dirty="0">
                <a:solidFill>
                  <a:schemeClr val="tx1"/>
                </a:solidFill>
                <a:latin typeface="Arial" charset="0"/>
                <a:ea typeface="ＭＳ Ｐゴシック" charset="0"/>
              </a:rPr>
              <a:t>-</a:t>
            </a:r>
            <a:r>
              <a:rPr lang="en-US" dirty="0" smtClean="0">
                <a:solidFill>
                  <a:schemeClr val="tx1"/>
                </a:solidFill>
                <a:latin typeface="Arial" charset="0"/>
                <a:ea typeface="ＭＳ Ｐゴシック" charset="0"/>
              </a:rPr>
              <a:t>like FBK-</a:t>
            </a:r>
            <a:r>
              <a:rPr lang="en-US" dirty="0" err="1" smtClean="0">
                <a:solidFill>
                  <a:schemeClr val="tx1"/>
                </a:solidFill>
                <a:latin typeface="Arial" charset="0"/>
                <a:ea typeface="ＭＳ Ｐゴシック" charset="0"/>
              </a:rPr>
              <a:t>irst</a:t>
            </a:r>
            <a:r>
              <a:rPr lang="en-US" dirty="0" smtClean="0">
                <a:solidFill>
                  <a:schemeClr val="tx1"/>
                </a:solidFill>
                <a:latin typeface="Arial" charset="0"/>
                <a:ea typeface="ＭＳ Ｐゴシック" charset="0"/>
              </a:rPr>
              <a:t> sensor</a:t>
            </a:r>
          </a:p>
          <a:p>
            <a:pPr lvl="1"/>
            <a:r>
              <a:rPr lang="en-US" dirty="0" smtClean="0">
                <a:solidFill>
                  <a:schemeClr val="tx1"/>
                </a:solidFill>
                <a:latin typeface="Arial" charset="0"/>
                <a:ea typeface="ＭＳ Ｐゴシック" charset="0"/>
              </a:rPr>
              <a:t>two sensors glued on fiberglass boards, for measurements on        p-side and n-side, respectively</a:t>
            </a:r>
          </a:p>
          <a:p>
            <a:pPr lvl="1"/>
            <a:r>
              <a:rPr lang="en-US" dirty="0" smtClean="0">
                <a:solidFill>
                  <a:schemeClr val="tx1"/>
                </a:solidFill>
                <a:latin typeface="Arial" charset="0"/>
                <a:ea typeface="ＭＳ Ｐゴシック" charset="0"/>
              </a:rPr>
              <a:t>bonding and measurements to start next week</a:t>
            </a:r>
          </a:p>
          <a:p>
            <a:r>
              <a:rPr lang="en-US" dirty="0" smtClean="0">
                <a:solidFill>
                  <a:srgbClr val="000000"/>
                </a:solidFill>
                <a:latin typeface="Arial" charset="0"/>
                <a:ea typeface="ＭＳ Ｐゴシック" charset="0"/>
              </a:rPr>
              <a:t>Paired </a:t>
            </a:r>
            <a:r>
              <a:rPr lang="en-US" dirty="0">
                <a:solidFill>
                  <a:srgbClr val="000000"/>
                </a:solidFill>
                <a:latin typeface="Arial" charset="0"/>
                <a:ea typeface="ＭＳ Ｐゴシック" charset="0"/>
              </a:rPr>
              <a:t>strip capacitance </a:t>
            </a:r>
            <a:r>
              <a:rPr lang="en-US" dirty="0" smtClean="0">
                <a:solidFill>
                  <a:srgbClr val="000000"/>
                </a:solidFill>
                <a:latin typeface="Arial" charset="0"/>
                <a:ea typeface="ＭＳ Ｐゴシック" charset="0"/>
              </a:rPr>
              <a:t>will also be evaluated with simulation.  </a:t>
            </a:r>
            <a:endParaRPr lang="en-US" dirty="0">
              <a:solidFill>
                <a:srgbClr val="000000"/>
              </a:solidFill>
              <a:latin typeface="Arial" charset="0"/>
              <a:ea typeface="ＭＳ Ｐゴシック" charset="0"/>
            </a:endParaRPr>
          </a:p>
          <a:p>
            <a:r>
              <a:rPr lang="en-US" dirty="0" smtClean="0">
                <a:solidFill>
                  <a:srgbClr val="000000"/>
                </a:solidFill>
                <a:latin typeface="Arial" charset="0"/>
                <a:ea typeface="ＭＳ Ｐゴシック" charset="0"/>
              </a:rPr>
              <a:t>The final design should be based on a realistic evaluation of S/N and spatial resolution, obtained through an </a:t>
            </a:r>
            <a:r>
              <a:rPr lang="en-US" i="1" dirty="0" smtClean="0">
                <a:solidFill>
                  <a:srgbClr val="000000"/>
                </a:solidFill>
                <a:latin typeface="Arial" charset="0"/>
                <a:ea typeface="ＭＳ Ｐゴシック" charset="0"/>
              </a:rPr>
              <a:t>ad hoc </a:t>
            </a:r>
            <a:r>
              <a:rPr lang="en-US" dirty="0" smtClean="0">
                <a:solidFill>
                  <a:srgbClr val="000000"/>
                </a:solidFill>
                <a:latin typeface="Arial" charset="0"/>
                <a:ea typeface="ＭＳ Ｐゴシック" charset="0"/>
              </a:rPr>
              <a:t>MC simulation of the detector response.</a:t>
            </a:r>
          </a:p>
          <a:p>
            <a:pPr lvl="1"/>
            <a:endParaRPr lang="en-US" sz="1600" dirty="0"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6978561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2</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Layer 1-5  -  Sensor dimensions</a:t>
            </a:r>
          </a:p>
        </p:txBody>
      </p:sp>
      <p:sp>
        <p:nvSpPr>
          <p:cNvPr id="902148" name="Rectangle 4"/>
          <p:cNvSpPr>
            <a:spLocks noGrp="1" noChangeArrowheads="1"/>
          </p:cNvSpPr>
          <p:nvPr>
            <p:ph type="body" idx="1"/>
          </p:nvPr>
        </p:nvSpPr>
        <p:spPr>
          <a:xfrm>
            <a:off x="265545" y="898236"/>
            <a:ext cx="8578273" cy="5191169"/>
          </a:xfrm>
        </p:spPr>
        <p:txBody>
          <a:bodyPr/>
          <a:lstStyle/>
          <a:p>
            <a:r>
              <a:rPr lang="en-US" dirty="0" smtClean="0">
                <a:solidFill>
                  <a:schemeClr val="tx1"/>
                </a:solidFill>
                <a:latin typeface="Arial" charset="0"/>
                <a:ea typeface="ＭＳ Ｐゴシック" charset="0"/>
              </a:rPr>
              <a:t>We assume the layer dimensions given by </a:t>
            </a:r>
            <a:r>
              <a:rPr lang="en-US" dirty="0" err="1" smtClean="0">
                <a:solidFill>
                  <a:schemeClr val="tx1"/>
                </a:solidFill>
                <a:latin typeface="Arial" charset="0"/>
                <a:ea typeface="ＭＳ Ｐゴシック" charset="0"/>
              </a:rPr>
              <a:t>Filippo</a:t>
            </a:r>
            <a:endParaRPr lang="en-US" dirty="0" smtClean="0">
              <a:solidFill>
                <a:schemeClr val="tx1"/>
              </a:solidFill>
              <a:latin typeface="Arial" charset="0"/>
              <a:ea typeface="ＭＳ Ｐゴシック" charset="0"/>
            </a:endParaRPr>
          </a:p>
          <a:p>
            <a:pPr lvl="1"/>
            <a:r>
              <a:rPr lang="en-US" dirty="0" smtClean="0">
                <a:latin typeface="Arial" charset="0"/>
                <a:ea typeface="ＭＳ Ｐゴシック" charset="0"/>
              </a:rPr>
              <a:t>the r-</a:t>
            </a:r>
            <a:r>
              <a:rPr lang="en-US" dirty="0" err="1" smtClean="0">
                <a:latin typeface="Arial" charset="0"/>
                <a:ea typeface="ＭＳ Ｐゴシック" charset="0"/>
              </a:rPr>
              <a:t>φ</a:t>
            </a:r>
            <a:r>
              <a:rPr lang="en-US" dirty="0" smtClean="0">
                <a:latin typeface="Arial" charset="0"/>
                <a:ea typeface="ＭＳ Ｐゴシック" charset="0"/>
              </a:rPr>
              <a:t> cross-section remains the same as in </a:t>
            </a:r>
            <a:r>
              <a:rPr lang="en-US" dirty="0" err="1" smtClean="0">
                <a:latin typeface="Arial" charset="0"/>
                <a:ea typeface="ＭＳ Ｐゴシック" charset="0"/>
              </a:rPr>
              <a:t>BaBar</a:t>
            </a:r>
            <a:endParaRPr lang="en-US" dirty="0" smtClean="0">
              <a:latin typeface="Arial" charset="0"/>
              <a:ea typeface="ＭＳ Ｐゴシック" charset="0"/>
            </a:endParaRPr>
          </a:p>
          <a:p>
            <a:pPr lvl="1"/>
            <a:r>
              <a:rPr lang="en-US" dirty="0" smtClean="0">
                <a:latin typeface="Arial" charset="0"/>
                <a:ea typeface="ＭＳ Ｐゴシック" charset="0"/>
              </a:rPr>
              <a:t>the length of the barrels is increased by a factor of ~1.</a:t>
            </a:r>
            <a:r>
              <a:rPr lang="en-US" sz="1800" dirty="0" smtClean="0">
                <a:latin typeface="Arial" charset="0"/>
                <a:ea typeface="ＭＳ Ｐゴシック" charset="0"/>
              </a:rPr>
              <a:t>5</a:t>
            </a:r>
          </a:p>
          <a:p>
            <a:pPr lvl="1"/>
            <a:r>
              <a:rPr lang="en-US" dirty="0" smtClean="0">
                <a:latin typeface="Arial" charset="0"/>
                <a:ea typeface="ＭＳ Ｐゴシック" charset="0"/>
              </a:rPr>
              <a:t>the wedge sensors retain the same size as in BaBar</a:t>
            </a:r>
          </a:p>
          <a:p>
            <a:pPr lvl="1"/>
            <a:endParaRPr lang="en-US" sz="1800" dirty="0" smtClean="0">
              <a:latin typeface="Arial" charset="0"/>
              <a:ea typeface="ＭＳ Ｐゴシック" charset="0"/>
            </a:endParaRPr>
          </a:p>
          <a:p>
            <a:r>
              <a:rPr lang="en-US" dirty="0" smtClean="0">
                <a:solidFill>
                  <a:schemeClr val="tx1"/>
                </a:solidFill>
                <a:latin typeface="Arial" charset="0"/>
                <a:ea typeface="ＭＳ Ｐゴシック" charset="0"/>
              </a:rPr>
              <a:t>We minimize the number of sensors in each ladder, with the following constraints:</a:t>
            </a:r>
            <a:endParaRPr lang="en-US" dirty="0">
              <a:solidFill>
                <a:schemeClr val="tx1"/>
              </a:solidFill>
              <a:latin typeface="Arial" charset="0"/>
              <a:ea typeface="ＭＳ Ｐゴシック" charset="0"/>
            </a:endParaRPr>
          </a:p>
          <a:p>
            <a:pPr marL="800100" lvl="1" indent="-342900">
              <a:buFont typeface="+mj-lt"/>
              <a:buAutoNum type="alphaLcParenR"/>
            </a:pPr>
            <a:r>
              <a:rPr lang="en-US" dirty="0" smtClean="0">
                <a:latin typeface="Arial" charset="0"/>
                <a:ea typeface="ＭＳ Ｐゴシック" charset="0"/>
              </a:rPr>
              <a:t>8 different sensor models, fitting within a 150 mm wafer (a dedicated sensor for each barrel ladder type, plus the wedge sensor)</a:t>
            </a:r>
          </a:p>
          <a:p>
            <a:pPr marL="800100" lvl="1" indent="-342900">
              <a:buFont typeface="+mj-lt"/>
              <a:buAutoNum type="alphaLcParenR"/>
            </a:pPr>
            <a:r>
              <a:rPr lang="en-US" dirty="0" smtClean="0">
                <a:latin typeface="Arial" charset="0"/>
                <a:ea typeface="ＭＳ Ｐゴシック" charset="0"/>
              </a:rPr>
              <a:t>Even number of sensors in each ladder, allowing symmetric forward-backward readout</a:t>
            </a:r>
            <a:endParaRPr lang="en-US" sz="1800" dirty="0" smtClean="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6240" y="1735322"/>
            <a:ext cx="8660606" cy="3842970"/>
          </a:xfrm>
          <a:prstGeom prst="rect">
            <a:avLst/>
          </a:prstGeom>
        </p:spPr>
      </p:pic>
      <p:sp>
        <p:nvSpPr>
          <p:cNvPr id="4" name="Footer Placeholder 3"/>
          <p:cNvSpPr>
            <a:spLocks noGrp="1"/>
          </p:cNvSpPr>
          <p:nvPr>
            <p:ph type="ftr" sz="quarter" idx="10"/>
          </p:nvPr>
        </p:nvSpPr>
        <p:spPr/>
        <p:txBody>
          <a:bodyPr/>
          <a:lstStyle/>
          <a:p>
            <a:pPr>
              <a:defRPr/>
            </a:pPr>
            <a:r>
              <a:rPr lang="en-US" dirty="0"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3</a:t>
            </a:fld>
            <a:endParaRPr lang="en-US"/>
          </a:p>
        </p:txBody>
      </p:sp>
      <p:sp>
        <p:nvSpPr>
          <p:cNvPr id="902146" name="Rectangle 2"/>
          <p:cNvSpPr>
            <a:spLocks noGrp="1" noChangeArrowheads="1"/>
          </p:cNvSpPr>
          <p:nvPr>
            <p:ph type="title"/>
          </p:nvPr>
        </p:nvSpPr>
        <p:spPr>
          <a:xfrm>
            <a:off x="700088" y="206375"/>
            <a:ext cx="7694612" cy="539750"/>
          </a:xfrm>
        </p:spPr>
        <p:txBody>
          <a:bodyPr/>
          <a:lstStyle/>
          <a:p>
            <a:r>
              <a:rPr lang="en-US" sz="2800" dirty="0">
                <a:latin typeface="Arial" charset="0"/>
                <a:ea typeface="ＭＳ Ｐゴシック" charset="0"/>
              </a:rPr>
              <a:t>Microstrip Sensor design for Layers 1 - </a:t>
            </a:r>
            <a:r>
              <a:rPr lang="en-US" sz="2800" dirty="0" smtClean="0">
                <a:latin typeface="Arial" charset="0"/>
                <a:ea typeface="ＭＳ Ｐゴシック" charset="0"/>
              </a:rPr>
              <a:t>5</a:t>
            </a:r>
            <a:endParaRPr lang="en-US" sz="2800" dirty="0">
              <a:latin typeface="Arial" charset="0"/>
              <a:ea typeface="ＭＳ Ｐゴシック" charset="0"/>
            </a:endParaRPr>
          </a:p>
        </p:txBody>
      </p:sp>
      <p:sp>
        <p:nvSpPr>
          <p:cNvPr id="902148" name="Rectangle 4"/>
          <p:cNvSpPr>
            <a:spLocks noGrp="1" noChangeArrowheads="1"/>
          </p:cNvSpPr>
          <p:nvPr>
            <p:ph type="body" idx="1"/>
          </p:nvPr>
        </p:nvSpPr>
        <p:spPr>
          <a:xfrm>
            <a:off x="253675" y="751648"/>
            <a:ext cx="8578273" cy="4585790"/>
          </a:xfrm>
        </p:spPr>
        <p:txBody>
          <a:bodyPr/>
          <a:lstStyle/>
          <a:p>
            <a:r>
              <a:rPr lang="en-US" dirty="0">
                <a:solidFill>
                  <a:schemeClr val="tx1"/>
                </a:solidFill>
                <a:latin typeface="Arial" charset="0"/>
                <a:ea typeface="ＭＳ Ｐゴシック" charset="0"/>
              </a:rPr>
              <a:t>Ladder composition, sensor models and dimensions have been </a:t>
            </a:r>
            <a:r>
              <a:rPr lang="en-US" dirty="0" smtClean="0">
                <a:solidFill>
                  <a:schemeClr val="tx1"/>
                </a:solidFill>
                <a:latin typeface="Arial" charset="0"/>
                <a:ea typeface="ＭＳ Ｐゴシック" charset="0"/>
              </a:rPr>
              <a:t>defined</a:t>
            </a:r>
          </a:p>
          <a:p>
            <a:endParaRPr lang="en-US" dirty="0">
              <a:solidFill>
                <a:schemeClr val="tx1"/>
              </a:solidFill>
              <a:latin typeface="Arial" charset="0"/>
              <a:ea typeface="ＭＳ Ｐゴシック" charset="0"/>
            </a:endParaRPr>
          </a:p>
          <a:p>
            <a:pPr marL="457200" lvl="1" indent="0">
              <a:buNone/>
            </a:pPr>
            <a:endParaRPr lang="en-US" dirty="0">
              <a:latin typeface="Arial" charset="0"/>
              <a:ea typeface="ＭＳ Ｐゴシック" charset="0"/>
            </a:endParaRPr>
          </a:p>
        </p:txBody>
      </p:sp>
      <p:sp>
        <p:nvSpPr>
          <p:cNvPr id="7" name="TextBox 6"/>
          <p:cNvSpPr txBox="1"/>
          <p:nvPr/>
        </p:nvSpPr>
        <p:spPr>
          <a:xfrm>
            <a:off x="455932" y="1507452"/>
            <a:ext cx="8251883" cy="338554"/>
          </a:xfrm>
          <a:prstGeom prst="rect">
            <a:avLst/>
          </a:prstGeom>
          <a:noFill/>
        </p:spPr>
        <p:txBody>
          <a:bodyPr wrap="square" rtlCol="0">
            <a:spAutoFit/>
          </a:bodyPr>
          <a:lstStyle/>
          <a:p>
            <a:pPr algn="l"/>
            <a:r>
              <a:rPr lang="en-US" sz="1600" dirty="0">
                <a:latin typeface="+mn-lt"/>
              </a:rPr>
              <a:t>Physical dimensions, number of strips and pitches for the nine </a:t>
            </a:r>
            <a:r>
              <a:rPr lang="en-US" sz="1600" dirty="0" smtClean="0">
                <a:latin typeface="+mn-lt"/>
              </a:rPr>
              <a:t>different </a:t>
            </a:r>
            <a:r>
              <a:rPr lang="en-US" sz="1600" dirty="0">
                <a:latin typeface="+mn-lt"/>
              </a:rPr>
              <a:t>sensor models.</a:t>
            </a:r>
          </a:p>
        </p:txBody>
      </p:sp>
      <p:sp>
        <p:nvSpPr>
          <p:cNvPr id="8" name="TextBox 7"/>
          <p:cNvSpPr txBox="1"/>
          <p:nvPr/>
        </p:nvSpPr>
        <p:spPr>
          <a:xfrm>
            <a:off x="1153597" y="5492940"/>
            <a:ext cx="6429965" cy="830997"/>
          </a:xfrm>
          <a:prstGeom prst="rect">
            <a:avLst/>
          </a:prstGeom>
          <a:noFill/>
        </p:spPr>
        <p:txBody>
          <a:bodyPr wrap="none" rtlCol="0">
            <a:spAutoFit/>
          </a:bodyPr>
          <a:lstStyle/>
          <a:p>
            <a:pPr algn="l"/>
            <a:r>
              <a:rPr lang="en-US" sz="1600" dirty="0" smtClean="0">
                <a:latin typeface="+mn-lt"/>
              </a:rPr>
              <a:t>Active area is: </a:t>
            </a:r>
          </a:p>
          <a:p>
            <a:pPr marL="342900" indent="-342900" algn="l">
              <a:buFont typeface="Arial"/>
              <a:buChar char="•"/>
            </a:pPr>
            <a:r>
              <a:rPr lang="en-US" sz="1600" dirty="0" smtClean="0">
                <a:latin typeface="+mn-lt"/>
              </a:rPr>
              <a:t>0.7 mm inside the physical sensor area in Ly 1 – 5 (300 µm thick)</a:t>
            </a:r>
          </a:p>
          <a:p>
            <a:pPr marL="342900" indent="-342900" algn="l">
              <a:buFont typeface="Arial"/>
              <a:buChar char="•"/>
            </a:pPr>
            <a:r>
              <a:rPr lang="en-US" sz="1600" dirty="0" smtClean="0">
                <a:latin typeface="+mn-lt"/>
              </a:rPr>
              <a:t>0.6 </a:t>
            </a:r>
            <a:r>
              <a:rPr lang="en-US" sz="1600" dirty="0">
                <a:latin typeface="+mn-lt"/>
              </a:rPr>
              <a:t>mm inside the physical sensor area in Ly </a:t>
            </a:r>
            <a:r>
              <a:rPr lang="en-US" sz="1600" dirty="0" smtClean="0">
                <a:latin typeface="+mn-lt"/>
              </a:rPr>
              <a:t>0  (200 </a:t>
            </a:r>
            <a:r>
              <a:rPr lang="en-US" sz="1600" dirty="0">
                <a:latin typeface="+mn-lt"/>
              </a:rPr>
              <a:t>µm thick</a:t>
            </a:r>
            <a:r>
              <a:rPr lang="en-US" sz="1600" dirty="0" smtClean="0">
                <a:latin typeface="+mn-lt"/>
              </a:rPr>
              <a:t>)</a:t>
            </a:r>
            <a:endParaRPr lang="en-US" sz="1600" dirty="0">
              <a:latin typeface="+mn-lt"/>
            </a:endParaRPr>
          </a:p>
        </p:txBody>
      </p:sp>
    </p:spTree>
    <p:extLst>
      <p:ext uri="{BB962C8B-B14F-4D97-AF65-F5344CB8AC3E}">
        <p14:creationId xmlns:p14="http://schemas.microsoft.com/office/powerpoint/2010/main" val="24984326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Ladder Composition</a:t>
            </a:r>
            <a:endParaRPr lang="en-US" dirty="0"/>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4</a:t>
            </a:fld>
            <a:endParaRPr lang="en-US"/>
          </a:p>
        </p:txBody>
      </p:sp>
      <p:sp>
        <p:nvSpPr>
          <p:cNvPr id="9" name="TextBox 8"/>
          <p:cNvSpPr txBox="1"/>
          <p:nvPr/>
        </p:nvSpPr>
        <p:spPr>
          <a:xfrm>
            <a:off x="574627" y="878465"/>
            <a:ext cx="8251883" cy="584776"/>
          </a:xfrm>
          <a:prstGeom prst="rect">
            <a:avLst/>
          </a:prstGeom>
          <a:noFill/>
        </p:spPr>
        <p:txBody>
          <a:bodyPr wrap="square" rtlCol="0">
            <a:spAutoFit/>
          </a:bodyPr>
          <a:lstStyle/>
          <a:p>
            <a:pPr algn="l"/>
            <a:r>
              <a:rPr lang="en-US" sz="1600" dirty="0">
                <a:latin typeface="+mn-lt"/>
              </a:rPr>
              <a:t>Number of the </a:t>
            </a:r>
            <a:r>
              <a:rPr lang="en-US" sz="1600" dirty="0" smtClean="0">
                <a:latin typeface="+mn-lt"/>
              </a:rPr>
              <a:t>different </a:t>
            </a:r>
            <a:r>
              <a:rPr lang="en-US" sz="1600" dirty="0">
                <a:latin typeface="+mn-lt"/>
              </a:rPr>
              <a:t>sensor types per module, and total required number of sensors,</a:t>
            </a:r>
          </a:p>
          <a:p>
            <a:pPr algn="l"/>
            <a:r>
              <a:rPr lang="en-US" sz="1600" dirty="0">
                <a:latin typeface="+mn-lt"/>
              </a:rPr>
              <a:t>including one spare module per module type (two for layer 0)</a:t>
            </a:r>
            <a:r>
              <a:rPr lang="en-US" sz="1600" dirty="0" smtClean="0">
                <a:latin typeface="+mn-lt"/>
              </a:rPr>
              <a:t>.</a:t>
            </a:r>
            <a:endParaRPr lang="en-US" sz="1600" dirty="0">
              <a:latin typeface="+mn-lt"/>
            </a:endParaRPr>
          </a:p>
        </p:txBody>
      </p:sp>
      <p:sp>
        <p:nvSpPr>
          <p:cNvPr id="10" name="TextBox 9"/>
          <p:cNvSpPr txBox="1"/>
          <p:nvPr/>
        </p:nvSpPr>
        <p:spPr>
          <a:xfrm>
            <a:off x="618768" y="4676811"/>
            <a:ext cx="7661207" cy="1938992"/>
          </a:xfrm>
          <a:prstGeom prst="rect">
            <a:avLst/>
          </a:prstGeom>
          <a:noFill/>
        </p:spPr>
        <p:txBody>
          <a:bodyPr wrap="square" rtlCol="0">
            <a:spAutoFit/>
          </a:bodyPr>
          <a:lstStyle/>
          <a:p>
            <a:pPr algn="l"/>
            <a:r>
              <a:rPr lang="en-US" sz="2000" dirty="0" smtClean="0">
                <a:latin typeface="+mn-lt"/>
              </a:rPr>
              <a:t>For layers 1 – 5 : </a:t>
            </a:r>
          </a:p>
          <a:p>
            <a:pPr marL="342900" indent="-342900" algn="l">
              <a:buFont typeface="Arial"/>
              <a:buChar char="•"/>
            </a:pPr>
            <a:r>
              <a:rPr lang="en-US" sz="2000" dirty="0" smtClean="0">
                <a:latin typeface="+mn-lt"/>
              </a:rPr>
              <a:t>Total sensor area  1.51 m</a:t>
            </a:r>
            <a:r>
              <a:rPr lang="en-US" sz="2000" baseline="30000" dirty="0" smtClean="0">
                <a:latin typeface="+mn-lt"/>
              </a:rPr>
              <a:t>2</a:t>
            </a:r>
          </a:p>
          <a:p>
            <a:pPr marL="342900" indent="-342900" algn="l">
              <a:buFont typeface="Arial"/>
              <a:buChar char="•"/>
            </a:pPr>
            <a:r>
              <a:rPr lang="en-US" sz="2000" dirty="0" smtClean="0">
                <a:latin typeface="+mn-lt"/>
              </a:rPr>
              <a:t>Total number of sensors  300</a:t>
            </a:r>
          </a:p>
          <a:p>
            <a:pPr marL="342900" indent="-342900" algn="l">
              <a:buFont typeface="Arial"/>
              <a:buChar char="•"/>
            </a:pPr>
            <a:r>
              <a:rPr lang="en-US" sz="2000" dirty="0" smtClean="0">
                <a:latin typeface="+mn-lt"/>
              </a:rPr>
              <a:t>Total number of wafers  254  (two wedge sensors can fit in a 150 mm wafer) </a:t>
            </a:r>
            <a:endParaRPr lang="en-US" sz="2000" dirty="0">
              <a:latin typeface="+mn-lt"/>
            </a:endParaRPr>
          </a:p>
          <a:p>
            <a:pPr marL="342900" indent="-342900" algn="l">
              <a:buFont typeface="Arial"/>
              <a:buChar char="•"/>
            </a:pPr>
            <a:r>
              <a:rPr lang="en-US" sz="2000" dirty="0" smtClean="0">
                <a:latin typeface="+mn-lt"/>
              </a:rPr>
              <a:t> </a:t>
            </a:r>
            <a:endParaRPr lang="en-US" sz="2000" dirty="0">
              <a:latin typeface="+mn-lt"/>
            </a:endParaRPr>
          </a:p>
        </p:txBody>
      </p:sp>
      <p:pic>
        <p:nvPicPr>
          <p:cNvPr id="3" name="Picture 2"/>
          <p:cNvPicPr>
            <a:picLocks noChangeAspect="1"/>
          </p:cNvPicPr>
          <p:nvPr/>
        </p:nvPicPr>
        <p:blipFill>
          <a:blip r:embed="rId2"/>
          <a:stretch>
            <a:fillRect/>
          </a:stretch>
        </p:blipFill>
        <p:spPr>
          <a:xfrm>
            <a:off x="684387" y="1453108"/>
            <a:ext cx="7745530" cy="3272759"/>
          </a:xfrm>
          <a:prstGeom prst="rect">
            <a:avLst/>
          </a:prstGeom>
        </p:spPr>
      </p:pic>
    </p:spTree>
    <p:extLst>
      <p:ext uri="{BB962C8B-B14F-4D97-AF65-F5344CB8AC3E}">
        <p14:creationId xmlns:p14="http://schemas.microsoft.com/office/powerpoint/2010/main" val="196917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5</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Sensor Suppliers</a:t>
            </a:r>
          </a:p>
        </p:txBody>
      </p:sp>
      <p:sp>
        <p:nvSpPr>
          <p:cNvPr id="902148" name="Rectangle 4"/>
          <p:cNvSpPr>
            <a:spLocks noGrp="1" noChangeArrowheads="1"/>
          </p:cNvSpPr>
          <p:nvPr>
            <p:ph type="body" idx="1"/>
          </p:nvPr>
        </p:nvSpPr>
        <p:spPr>
          <a:xfrm>
            <a:off x="287254" y="858880"/>
            <a:ext cx="8578273" cy="5271039"/>
          </a:xfrm>
        </p:spPr>
        <p:txBody>
          <a:bodyPr/>
          <a:lstStyle/>
          <a:p>
            <a:r>
              <a:rPr lang="en-US" dirty="0" smtClean="0">
                <a:solidFill>
                  <a:schemeClr val="tx1"/>
                </a:solidFill>
                <a:latin typeface="Arial" charset="0"/>
                <a:ea typeface="ＭＳ Ｐゴシック" charset="0"/>
              </a:rPr>
              <a:t>Possible suppliers of double</a:t>
            </a:r>
            <a:r>
              <a:rPr lang="en-US" dirty="0">
                <a:solidFill>
                  <a:schemeClr val="tx1"/>
                </a:solidFill>
                <a:latin typeface="Arial" charset="0"/>
                <a:ea typeface="ＭＳ Ｐゴシック" charset="0"/>
              </a:rPr>
              <a:t>-sided </a:t>
            </a:r>
            <a:r>
              <a:rPr lang="en-US" dirty="0" smtClean="0">
                <a:solidFill>
                  <a:schemeClr val="tx1"/>
                </a:solidFill>
                <a:latin typeface="Arial" charset="0"/>
                <a:ea typeface="ＭＳ Ｐゴシック" charset="0"/>
              </a:rPr>
              <a:t>sensors </a:t>
            </a:r>
            <a:r>
              <a:rPr lang="en-US" dirty="0">
                <a:solidFill>
                  <a:schemeClr val="tx1"/>
                </a:solidFill>
                <a:latin typeface="Arial" charset="0"/>
                <a:ea typeface="ＭＳ Ｐゴシック" charset="0"/>
              </a:rPr>
              <a:t>on 150 mm wafers</a:t>
            </a:r>
            <a:r>
              <a:rPr lang="en-US" dirty="0" smtClean="0">
                <a:solidFill>
                  <a:schemeClr val="tx1"/>
                </a:solidFill>
                <a:latin typeface="Arial" charset="0"/>
                <a:ea typeface="ＭＳ Ｐゴシック" charset="0"/>
              </a:rPr>
              <a:t>:</a:t>
            </a:r>
          </a:p>
          <a:p>
            <a:pPr lvl="1"/>
            <a:r>
              <a:rPr lang="en-US" dirty="0" smtClean="0">
                <a:latin typeface="Arial" charset="0"/>
                <a:ea typeface="ＭＳ Ｐゴシック" charset="0"/>
              </a:rPr>
              <a:t>Micron </a:t>
            </a:r>
          </a:p>
          <a:p>
            <a:pPr lvl="2"/>
            <a:r>
              <a:rPr lang="en-US" dirty="0" smtClean="0">
                <a:latin typeface="Arial" charset="0"/>
                <a:ea typeface="ＭＳ Ｐゴシック" charset="0"/>
              </a:rPr>
              <a:t>200 µm and 300 µm thickness OK</a:t>
            </a:r>
          </a:p>
          <a:p>
            <a:pPr lvl="2"/>
            <a:r>
              <a:rPr lang="en-US" dirty="0" smtClean="0">
                <a:latin typeface="Arial" charset="0"/>
                <a:ea typeface="ＭＳ Ｐゴシック" charset="0"/>
              </a:rPr>
              <a:t>5 mm minimum clearance from wafer edge</a:t>
            </a:r>
          </a:p>
          <a:p>
            <a:pPr lvl="1"/>
            <a:r>
              <a:rPr lang="en-US" dirty="0" err="1" smtClean="0">
                <a:latin typeface="Arial" charset="0"/>
                <a:ea typeface="ＭＳ Ｐゴシック" charset="0"/>
              </a:rPr>
              <a:t>Sintef</a:t>
            </a:r>
            <a:r>
              <a:rPr lang="en-US" dirty="0">
                <a:latin typeface="Arial" charset="0"/>
                <a:ea typeface="ＭＳ Ｐゴシック" charset="0"/>
              </a:rPr>
              <a:t>  </a:t>
            </a:r>
            <a:endParaRPr lang="en-US" dirty="0" smtClean="0">
              <a:latin typeface="Arial" charset="0"/>
              <a:ea typeface="ＭＳ Ｐゴシック" charset="0"/>
            </a:endParaRPr>
          </a:p>
          <a:p>
            <a:pPr lvl="2"/>
            <a:r>
              <a:rPr lang="en-US" dirty="0" smtClean="0">
                <a:latin typeface="Arial" charset="0"/>
                <a:ea typeface="ＭＳ Ｐゴシック" charset="0"/>
              </a:rPr>
              <a:t>300 </a:t>
            </a:r>
            <a:r>
              <a:rPr lang="en-US" dirty="0">
                <a:latin typeface="Arial" charset="0"/>
                <a:ea typeface="ＭＳ Ｐゴシック" charset="0"/>
              </a:rPr>
              <a:t>µm </a:t>
            </a:r>
            <a:r>
              <a:rPr lang="en-US" dirty="0" smtClean="0">
                <a:latin typeface="Arial" charset="0"/>
                <a:ea typeface="ＭＳ Ｐゴシック" charset="0"/>
              </a:rPr>
              <a:t>thickness only</a:t>
            </a:r>
            <a:endParaRPr lang="en-US" dirty="0">
              <a:latin typeface="Arial" charset="0"/>
              <a:ea typeface="ＭＳ Ｐゴシック" charset="0"/>
            </a:endParaRPr>
          </a:p>
          <a:p>
            <a:pPr lvl="2"/>
            <a:r>
              <a:rPr lang="en-US" dirty="0" smtClean="0">
                <a:latin typeface="Arial" charset="0"/>
                <a:ea typeface="ＭＳ Ｐゴシック" charset="0"/>
              </a:rPr>
              <a:t>8 </a:t>
            </a:r>
            <a:r>
              <a:rPr lang="en-US" dirty="0">
                <a:latin typeface="Arial" charset="0"/>
                <a:ea typeface="ＭＳ Ｐゴシック" charset="0"/>
              </a:rPr>
              <a:t>mm minimum clearance from wafer </a:t>
            </a:r>
            <a:r>
              <a:rPr lang="en-US" dirty="0" smtClean="0">
                <a:latin typeface="Arial" charset="0"/>
                <a:ea typeface="ＭＳ Ｐゴシック" charset="0"/>
              </a:rPr>
              <a:t>edge</a:t>
            </a:r>
          </a:p>
          <a:p>
            <a:pPr lvl="1"/>
            <a:r>
              <a:rPr lang="en-US" dirty="0" smtClean="0">
                <a:latin typeface="Arial" charset="0"/>
                <a:ea typeface="ＭＳ Ｐゴシック" charset="0"/>
              </a:rPr>
              <a:t>Hamamatsu </a:t>
            </a:r>
          </a:p>
          <a:p>
            <a:pPr lvl="2"/>
            <a:r>
              <a:rPr lang="en-US" dirty="0" smtClean="0">
                <a:solidFill>
                  <a:srgbClr val="FF0000"/>
                </a:solidFill>
                <a:latin typeface="Arial" charset="0"/>
                <a:ea typeface="ＭＳ Ｐゴシック" charset="0"/>
              </a:rPr>
              <a:t>320 µm </a:t>
            </a:r>
            <a:r>
              <a:rPr lang="en-US" dirty="0" smtClean="0">
                <a:latin typeface="Arial" charset="0"/>
                <a:ea typeface="ＭＳ Ｐゴシック" charset="0"/>
              </a:rPr>
              <a:t>minimum thickness</a:t>
            </a:r>
            <a:endParaRPr lang="en-US" dirty="0">
              <a:latin typeface="Arial" charset="0"/>
              <a:ea typeface="ＭＳ Ｐゴシック" charset="0"/>
            </a:endParaRPr>
          </a:p>
          <a:p>
            <a:pPr lvl="2"/>
            <a:r>
              <a:rPr lang="en-US" dirty="0">
                <a:latin typeface="Arial" charset="0"/>
                <a:ea typeface="ＭＳ Ｐゴシック" charset="0"/>
              </a:rPr>
              <a:t>5 mm minimum clearance from wafer </a:t>
            </a:r>
            <a:r>
              <a:rPr lang="en-US" dirty="0" smtClean="0">
                <a:latin typeface="Arial" charset="0"/>
                <a:ea typeface="ＭＳ Ｐゴシック" charset="0"/>
              </a:rPr>
              <a:t>edge</a:t>
            </a:r>
          </a:p>
          <a:p>
            <a:pPr lvl="1"/>
            <a:r>
              <a:rPr lang="en-US" dirty="0" err="1" smtClean="0">
                <a:latin typeface="Arial" charset="0"/>
                <a:ea typeface="ＭＳ Ｐゴシック" charset="0"/>
              </a:rPr>
              <a:t>CiS</a:t>
            </a:r>
            <a:r>
              <a:rPr lang="en-US" dirty="0" smtClean="0">
                <a:latin typeface="Arial" charset="0"/>
                <a:ea typeface="ＭＳ Ｐゴシック" charset="0"/>
              </a:rPr>
              <a:t>  (Erfurt, D)  presently only 100 mm, 150 mm within 2013 (?)</a:t>
            </a:r>
          </a:p>
          <a:p>
            <a:pPr lvl="1"/>
            <a:r>
              <a:rPr lang="en-US" dirty="0" smtClean="0">
                <a:latin typeface="Arial" charset="0"/>
                <a:ea typeface="ＭＳ Ｐゴシック" charset="0"/>
              </a:rPr>
              <a:t>FBK-irst (</a:t>
            </a:r>
            <a:r>
              <a:rPr lang="en-US" dirty="0">
                <a:latin typeface="Arial" charset="0"/>
                <a:ea typeface="ＭＳ Ｐゴシック" charset="0"/>
              </a:rPr>
              <a:t>Trento) presently only 100 mm, 150 mm within </a:t>
            </a:r>
            <a:r>
              <a:rPr lang="en-US" dirty="0" smtClean="0">
                <a:latin typeface="Arial" charset="0"/>
                <a:ea typeface="ＭＳ Ｐゴシック" charset="0"/>
              </a:rPr>
              <a:t>2014 (?)</a:t>
            </a:r>
          </a:p>
          <a:p>
            <a:pPr lvl="1"/>
            <a:r>
              <a:rPr lang="en-US" dirty="0" smtClean="0">
                <a:latin typeface="Arial" charset="0"/>
                <a:ea typeface="ＭＳ Ｐゴシック" charset="0"/>
              </a:rPr>
              <a:t>E2V (UK) is evaluating the possibility to fabricate DSSD.</a:t>
            </a:r>
            <a:endParaRPr lang="en-US" dirty="0">
              <a:latin typeface="Arial" charset="0"/>
              <a:ea typeface="ＭＳ Ｐゴシック" charset="0"/>
            </a:endParaRPr>
          </a:p>
        </p:txBody>
      </p:sp>
    </p:spTree>
    <p:extLst>
      <p:ext uri="{BB962C8B-B14F-4D97-AF65-F5344CB8AC3E}">
        <p14:creationId xmlns:p14="http://schemas.microsoft.com/office/powerpoint/2010/main" val="5118085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ng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96" y="2447174"/>
            <a:ext cx="7531100" cy="2781300"/>
          </a:xfrm>
          <a:prstGeom prst="rect">
            <a:avLst/>
          </a:prstGeom>
        </p:spPr>
      </p:pic>
      <p:sp>
        <p:nvSpPr>
          <p:cNvPr id="902148" name="Rectangle 4"/>
          <p:cNvSpPr>
            <a:spLocks noGrp="1" noChangeArrowheads="1"/>
          </p:cNvSpPr>
          <p:nvPr>
            <p:ph type="body" idx="1"/>
          </p:nvPr>
        </p:nvSpPr>
        <p:spPr>
          <a:xfrm>
            <a:off x="275042" y="761192"/>
            <a:ext cx="8578273" cy="5625158"/>
          </a:xfrm>
        </p:spPr>
        <p:txBody>
          <a:bodyPr/>
          <a:lstStyle/>
          <a:p>
            <a:r>
              <a:rPr lang="en-US" dirty="0" smtClean="0">
                <a:solidFill>
                  <a:schemeClr val="tx1"/>
                </a:solidFill>
                <a:latin typeface="Arial" charset="0"/>
                <a:ea typeface="ＭＳ Ｐゴシック" charset="0"/>
              </a:rPr>
              <a:t>The number of readout strips exceeds that of available amplifier channels </a:t>
            </a:r>
            <a:r>
              <a:rPr lang="en-US" dirty="0" smtClean="0">
                <a:solidFill>
                  <a:srgbClr val="FF0000"/>
                </a:solidFill>
                <a:latin typeface="Arial" charset="0"/>
                <a:ea typeface="ＭＳ Ｐゴシック" charset="0"/>
              </a:rPr>
              <a:t>=&gt;</a:t>
            </a:r>
            <a:r>
              <a:rPr lang="en-US" dirty="0" smtClean="0">
                <a:solidFill>
                  <a:schemeClr val="tx1"/>
                </a:solidFill>
                <a:latin typeface="Arial" charset="0"/>
                <a:ea typeface="ＭＳ Ｐゴシック" charset="0"/>
              </a:rPr>
              <a:t> at least a part of the readout channels must be connected to more than one strip.</a:t>
            </a:r>
          </a:p>
          <a:p>
            <a:r>
              <a:rPr lang="en-US" dirty="0" smtClean="0">
                <a:solidFill>
                  <a:schemeClr val="tx1"/>
                </a:solidFill>
                <a:latin typeface="Arial" charset="0"/>
                <a:ea typeface="ＭＳ Ｐゴシック" charset="0"/>
              </a:rPr>
              <a:t>In </a:t>
            </a:r>
            <a:r>
              <a:rPr lang="en-US" dirty="0" err="1" smtClean="0">
                <a:solidFill>
                  <a:schemeClr val="tx1"/>
                </a:solidFill>
                <a:latin typeface="Arial" charset="0"/>
                <a:ea typeface="ＭＳ Ｐゴシック" charset="0"/>
              </a:rPr>
              <a:t>BaBar</a:t>
            </a:r>
            <a:r>
              <a:rPr lang="en-US" dirty="0" smtClean="0">
                <a:solidFill>
                  <a:schemeClr val="tx1"/>
                </a:solidFill>
                <a:latin typeface="Arial" charset="0"/>
                <a:ea typeface="ＭＳ Ｐゴシック" charset="0"/>
              </a:rPr>
              <a:t> we choose to gang together two </a:t>
            </a:r>
            <a:r>
              <a:rPr lang="en-US" i="1" dirty="0" smtClean="0">
                <a:solidFill>
                  <a:srgbClr val="FF0000"/>
                </a:solidFill>
                <a:latin typeface="Arial" charset="0"/>
                <a:ea typeface="ＭＳ Ｐゴシック" charset="0"/>
              </a:rPr>
              <a:t>far apart</a:t>
            </a:r>
            <a:r>
              <a:rPr lang="en-US" dirty="0" smtClean="0">
                <a:solidFill>
                  <a:schemeClr val="tx1"/>
                </a:solidFill>
                <a:latin typeface="Arial" charset="0"/>
                <a:ea typeface="ＭＳ Ｐゴシック" charset="0"/>
              </a:rPr>
              <a:t> strips:</a:t>
            </a:r>
          </a:p>
          <a:p>
            <a:endParaRPr lang="en-US" dirty="0">
              <a:solidFill>
                <a:schemeClr val="tx1"/>
              </a:solidFill>
              <a:latin typeface="Arial" charset="0"/>
              <a:ea typeface="ＭＳ Ｐゴシック" charset="0"/>
            </a:endParaRPr>
          </a:p>
          <a:p>
            <a:endParaRPr lang="en-US" dirty="0" smtClean="0">
              <a:solidFill>
                <a:schemeClr val="tx1"/>
              </a:solidFill>
              <a:latin typeface="Arial" charset="0"/>
              <a:ea typeface="ＭＳ Ｐゴシック" charset="0"/>
            </a:endParaRPr>
          </a:p>
          <a:p>
            <a:endParaRPr lang="en-US" dirty="0">
              <a:solidFill>
                <a:schemeClr val="tx1"/>
              </a:solidFill>
              <a:latin typeface="Arial" charset="0"/>
              <a:ea typeface="ＭＳ Ｐゴシック" charset="0"/>
            </a:endParaRPr>
          </a:p>
          <a:p>
            <a:endParaRPr lang="en-US" dirty="0" smtClean="0">
              <a:solidFill>
                <a:schemeClr val="tx1"/>
              </a:solidFill>
              <a:latin typeface="Arial" charset="0"/>
              <a:ea typeface="ＭＳ Ｐゴシック" charset="0"/>
            </a:endParaRPr>
          </a:p>
          <a:p>
            <a:endParaRPr lang="en-US" dirty="0" smtClean="0">
              <a:solidFill>
                <a:schemeClr val="tx1"/>
              </a:solidFill>
              <a:latin typeface="Arial" charset="0"/>
              <a:ea typeface="ＭＳ Ｐゴシック" charset="0"/>
            </a:endParaRPr>
          </a:p>
          <a:p>
            <a:endParaRPr lang="en-US" dirty="0" smtClean="0">
              <a:solidFill>
                <a:schemeClr val="tx1"/>
              </a:solidFill>
              <a:latin typeface="Arial" charset="0"/>
              <a:ea typeface="ＭＳ Ｐゴシック" charset="0"/>
            </a:endParaRPr>
          </a:p>
          <a:p>
            <a:r>
              <a:rPr lang="en-US" dirty="0" smtClean="0">
                <a:solidFill>
                  <a:schemeClr val="tx1"/>
                </a:solidFill>
                <a:latin typeface="Arial" charset="0"/>
                <a:ea typeface="ＭＳ Ｐゴシック" charset="0"/>
              </a:rPr>
              <a:t>In the </a:t>
            </a:r>
            <a:r>
              <a:rPr lang="en-US" dirty="0" err="1" smtClean="0">
                <a:solidFill>
                  <a:schemeClr val="tx1"/>
                </a:solidFill>
                <a:latin typeface="Arial" charset="0"/>
                <a:ea typeface="ＭＳ Ｐゴシック" charset="0"/>
              </a:rPr>
              <a:t>SuperB</a:t>
            </a:r>
            <a:r>
              <a:rPr lang="en-US" dirty="0" smtClean="0">
                <a:solidFill>
                  <a:schemeClr val="tx1"/>
                </a:solidFill>
                <a:latin typeface="Arial" charset="0"/>
                <a:ea typeface="ＭＳ Ｐゴシック" charset="0"/>
              </a:rPr>
              <a:t> SVT the increased length of the modules will  force us to gang together up to three strips in Ly 4 &amp; 5, with a further increase in capacitance and noise.</a:t>
            </a:r>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6</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z-side readout: ganging of strips</a:t>
            </a:r>
          </a:p>
        </p:txBody>
      </p:sp>
      <p:cxnSp>
        <p:nvCxnSpPr>
          <p:cNvPr id="6" name="Straight Connector 5"/>
          <p:cNvCxnSpPr/>
          <p:nvPr/>
        </p:nvCxnSpPr>
        <p:spPr bwMode="auto">
          <a:xfrm>
            <a:off x="1744823" y="3074378"/>
            <a:ext cx="0" cy="1507514"/>
          </a:xfrm>
          <a:prstGeom prst="line">
            <a:avLst/>
          </a:prstGeom>
          <a:solidFill>
            <a:schemeClr val="accent1"/>
          </a:solidFill>
          <a:ln w="28575" cap="flat" cmpd="sng" algn="ctr">
            <a:solidFill>
              <a:srgbClr val="CC00CC"/>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9" name="Straight Connector 8"/>
          <p:cNvCxnSpPr/>
          <p:nvPr/>
        </p:nvCxnSpPr>
        <p:spPr bwMode="auto">
          <a:xfrm>
            <a:off x="4698435" y="3084336"/>
            <a:ext cx="0" cy="1507514"/>
          </a:xfrm>
          <a:prstGeom prst="line">
            <a:avLst/>
          </a:prstGeom>
          <a:solidFill>
            <a:schemeClr val="accent1"/>
          </a:solidFill>
          <a:ln w="28575" cap="flat" cmpd="sng" algn="ctr">
            <a:solidFill>
              <a:srgbClr val="CC00CC"/>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 name="Straight Connector 9"/>
          <p:cNvCxnSpPr/>
          <p:nvPr/>
        </p:nvCxnSpPr>
        <p:spPr bwMode="auto">
          <a:xfrm>
            <a:off x="1756693" y="3204950"/>
            <a:ext cx="2931777" cy="1270110"/>
          </a:xfrm>
          <a:prstGeom prst="line">
            <a:avLst/>
          </a:prstGeom>
          <a:solidFill>
            <a:schemeClr val="accent1"/>
          </a:solidFill>
          <a:ln w="28575"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 name="Straight Connector 13"/>
          <p:cNvCxnSpPr/>
          <p:nvPr/>
        </p:nvCxnSpPr>
        <p:spPr bwMode="auto">
          <a:xfrm>
            <a:off x="4722175" y="3203038"/>
            <a:ext cx="2577595" cy="773474"/>
          </a:xfrm>
          <a:prstGeom prst="line">
            <a:avLst/>
          </a:prstGeom>
          <a:solidFill>
            <a:schemeClr val="accent1"/>
          </a:solidFill>
          <a:ln w="28575"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Straight Connector 15"/>
          <p:cNvCxnSpPr/>
          <p:nvPr/>
        </p:nvCxnSpPr>
        <p:spPr bwMode="auto">
          <a:xfrm flipV="1">
            <a:off x="7307832" y="3952772"/>
            <a:ext cx="561676" cy="19916"/>
          </a:xfrm>
          <a:prstGeom prst="line">
            <a:avLst/>
          </a:prstGeom>
          <a:solidFill>
            <a:schemeClr val="accent1"/>
          </a:solidFill>
          <a:ln w="28575"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161468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8" name="Rectangle 4"/>
          <p:cNvSpPr>
            <a:spLocks noGrp="1" noChangeArrowheads="1"/>
          </p:cNvSpPr>
          <p:nvPr>
            <p:ph type="body" idx="1"/>
          </p:nvPr>
        </p:nvSpPr>
        <p:spPr>
          <a:xfrm>
            <a:off x="275042" y="831406"/>
            <a:ext cx="8578273" cy="5625158"/>
          </a:xfrm>
        </p:spPr>
        <p:txBody>
          <a:bodyPr/>
          <a:lstStyle/>
          <a:p>
            <a:pPr indent="-216000">
              <a:spcBef>
                <a:spcPts val="1000"/>
              </a:spcBef>
            </a:pPr>
            <a:r>
              <a:rPr lang="en-US" sz="2000" dirty="0" smtClean="0">
                <a:solidFill>
                  <a:schemeClr val="tx1"/>
                </a:solidFill>
                <a:latin typeface="Arial" charset="0"/>
                <a:ea typeface="ＭＳ Ｐゴシック" charset="0"/>
              </a:rPr>
              <a:t>At small theta </a:t>
            </a:r>
            <a:r>
              <a:rPr lang="en-US" sz="2000" dirty="0">
                <a:solidFill>
                  <a:schemeClr val="tx1"/>
                </a:solidFill>
                <a:latin typeface="Arial" charset="0"/>
                <a:ea typeface="ＭＳ Ｐゴシック" charset="0"/>
              </a:rPr>
              <a:t>angles (large incidence angles</a:t>
            </a:r>
            <a:r>
              <a:rPr lang="en-US" sz="2000" dirty="0" smtClean="0">
                <a:solidFill>
                  <a:schemeClr val="tx1"/>
                </a:solidFill>
                <a:latin typeface="Arial" charset="0"/>
                <a:ea typeface="ＭＳ Ｐゴシック" charset="0"/>
              </a:rPr>
              <a:t>) the track traverses several z-strips (up to 9 in the inner layers!) and the signal becomes ~ proportional to the strip pitch ( &lt; wafer thickness)</a:t>
            </a:r>
          </a:p>
          <a:p>
            <a:pPr indent="-216000">
              <a:spcBef>
                <a:spcPts val="1000"/>
              </a:spcBef>
            </a:pPr>
            <a:r>
              <a:rPr lang="en-US" sz="2000" dirty="0" smtClean="0">
                <a:solidFill>
                  <a:schemeClr val="tx1"/>
                </a:solidFill>
                <a:latin typeface="Arial" charset="0"/>
                <a:ea typeface="ＭＳ Ｐゴシック" charset="0"/>
              </a:rPr>
              <a:t>This suggest to bond two or more </a:t>
            </a:r>
            <a:r>
              <a:rPr lang="en-US" sz="2000" i="1" dirty="0" smtClean="0">
                <a:solidFill>
                  <a:srgbClr val="FF0000"/>
                </a:solidFill>
                <a:latin typeface="Arial" charset="0"/>
                <a:ea typeface="ＭＳ Ｐゴシック" charset="0"/>
              </a:rPr>
              <a:t>adjacent</a:t>
            </a:r>
            <a:r>
              <a:rPr lang="en-US" sz="2000" dirty="0" smtClean="0">
                <a:solidFill>
                  <a:schemeClr val="tx1"/>
                </a:solidFill>
                <a:latin typeface="Arial" charset="0"/>
                <a:ea typeface="ＭＳ Ｐゴシック" charset="0"/>
              </a:rPr>
              <a:t> strips to a single </a:t>
            </a:r>
            <a:r>
              <a:rPr lang="en-US" sz="2000" dirty="0" err="1" smtClean="0">
                <a:solidFill>
                  <a:schemeClr val="tx1"/>
                </a:solidFill>
                <a:latin typeface="Arial" charset="0"/>
                <a:ea typeface="ＭＳ Ｐゴシック" charset="0"/>
              </a:rPr>
              <a:t>fanout</a:t>
            </a:r>
            <a:r>
              <a:rPr lang="en-US" sz="2000" dirty="0" smtClean="0">
                <a:solidFill>
                  <a:schemeClr val="tx1"/>
                </a:solidFill>
                <a:latin typeface="Arial" charset="0"/>
                <a:ea typeface="ＭＳ Ｐゴシック" charset="0"/>
              </a:rPr>
              <a:t> trace, effectively increasing the strip pitch and the signal into a readout channel, with a less than proportional increase in capacitance. </a:t>
            </a:r>
          </a:p>
          <a:p>
            <a:pPr indent="-216000">
              <a:spcBef>
                <a:spcPts val="1000"/>
              </a:spcBef>
            </a:pPr>
            <a:r>
              <a:rPr lang="en-US" sz="2000" dirty="0" smtClean="0">
                <a:solidFill>
                  <a:schemeClr val="tx1"/>
                </a:solidFill>
                <a:latin typeface="Arial" charset="0"/>
                <a:ea typeface="ＭＳ Ｐゴシック" charset="0"/>
              </a:rPr>
              <a:t>This gives better S/N and efficiency at small theta angles compared to non-paired strips. The improvement is more important when compared to ganging, for which the strip capacitance is proportional to the number of strips ganged together, but the signal is that of a single strip. Moreover, in the pairing scheme the </a:t>
            </a:r>
            <a:r>
              <a:rPr lang="en-US" sz="2000" dirty="0" err="1" smtClean="0">
                <a:solidFill>
                  <a:schemeClr val="tx1"/>
                </a:solidFill>
                <a:latin typeface="Arial" charset="0"/>
                <a:ea typeface="ＭＳ Ｐゴシック" charset="0"/>
              </a:rPr>
              <a:t>fanout</a:t>
            </a:r>
            <a:r>
              <a:rPr lang="en-US" sz="2000" dirty="0" smtClean="0">
                <a:solidFill>
                  <a:schemeClr val="tx1"/>
                </a:solidFill>
                <a:latin typeface="Arial" charset="0"/>
                <a:ea typeface="ＭＳ Ｐゴシック" charset="0"/>
              </a:rPr>
              <a:t> capacitance too is lower, because of the doubled trace pitch. </a:t>
            </a:r>
          </a:p>
          <a:p>
            <a:pPr indent="-216000">
              <a:spcBef>
                <a:spcPts val="1000"/>
              </a:spcBef>
            </a:pPr>
            <a:r>
              <a:rPr lang="en-US" sz="2000" dirty="0" smtClean="0">
                <a:solidFill>
                  <a:schemeClr val="tx1"/>
                </a:solidFill>
                <a:latin typeface="Arial" charset="0"/>
                <a:ea typeface="ＭＳ Ｐゴシック" charset="0"/>
              </a:rPr>
              <a:t>In addition, at small theta angles pairing is expected to give better spatial </a:t>
            </a:r>
            <a:r>
              <a:rPr lang="en-US" sz="2000" dirty="0">
                <a:solidFill>
                  <a:schemeClr val="tx1"/>
                </a:solidFill>
                <a:latin typeface="Arial" charset="0"/>
                <a:ea typeface="ＭＳ Ｐゴシック" charset="0"/>
              </a:rPr>
              <a:t>resolution </a:t>
            </a:r>
            <a:r>
              <a:rPr lang="en-US" sz="2000" dirty="0" smtClean="0">
                <a:solidFill>
                  <a:schemeClr val="tx1"/>
                </a:solidFill>
                <a:latin typeface="Arial" charset="0"/>
                <a:ea typeface="ＭＳ Ｐゴシック" charset="0"/>
              </a:rPr>
              <a:t>with respect to ganging. </a:t>
            </a:r>
          </a:p>
          <a:p>
            <a:pPr indent="-216000">
              <a:spcBef>
                <a:spcPts val="1000"/>
              </a:spcBef>
            </a:pPr>
            <a:r>
              <a:rPr lang="en-US" sz="2000" dirty="0" smtClean="0">
                <a:solidFill>
                  <a:schemeClr val="tx1"/>
                </a:solidFill>
                <a:latin typeface="Arial" charset="0"/>
                <a:ea typeface="ＭＳ Ｐゴシック" charset="0"/>
              </a:rPr>
              <a:t>To preserve spatial resolution, two strips can be paired only when the track projection exceeds 2 times the pitch. </a:t>
            </a:r>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dirty="0"/>
          </a:p>
        </p:txBody>
      </p:sp>
      <p:sp>
        <p:nvSpPr>
          <p:cNvPr id="5" name="Slide Number Placeholder 4"/>
          <p:cNvSpPr>
            <a:spLocks noGrp="1"/>
          </p:cNvSpPr>
          <p:nvPr>
            <p:ph type="sldNum" sz="quarter" idx="11"/>
          </p:nvPr>
        </p:nvSpPr>
        <p:spPr/>
        <p:txBody>
          <a:bodyPr/>
          <a:lstStyle/>
          <a:p>
            <a:pPr>
              <a:defRPr/>
            </a:pPr>
            <a:fld id="{87DEB6D7-AD26-CD40-BCB9-E1825173086C}" type="slidenum">
              <a:rPr lang="en-US"/>
              <a:pPr>
                <a:defRPr/>
              </a:pPr>
              <a:t>7</a:t>
            </a:fld>
            <a:endParaRPr lang="en-US"/>
          </a:p>
        </p:txBody>
      </p:sp>
      <p:sp>
        <p:nvSpPr>
          <p:cNvPr id="902146" name="Rectangle 2"/>
          <p:cNvSpPr>
            <a:spLocks noGrp="1" noChangeArrowheads="1"/>
          </p:cNvSpPr>
          <p:nvPr>
            <p:ph type="title"/>
          </p:nvPr>
        </p:nvSpPr>
        <p:spPr>
          <a:xfrm>
            <a:off x="700088" y="206375"/>
            <a:ext cx="7694612" cy="539750"/>
          </a:xfrm>
        </p:spPr>
        <p:txBody>
          <a:bodyPr/>
          <a:lstStyle/>
          <a:p>
            <a:pPr>
              <a:defRPr/>
            </a:pPr>
            <a:r>
              <a:rPr lang="en-US" sz="2800" dirty="0" smtClean="0">
                <a:cs typeface="+mj-cs"/>
              </a:rPr>
              <a:t>An alternative option: ‘pairing’ of strips</a:t>
            </a:r>
          </a:p>
        </p:txBody>
      </p:sp>
    </p:spTree>
    <p:extLst>
      <p:ext uri="{BB962C8B-B14F-4D97-AF65-F5344CB8AC3E}">
        <p14:creationId xmlns:p14="http://schemas.microsoft.com/office/powerpoint/2010/main" val="13914443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Inner Layers:  Pairing only</a:t>
            </a:r>
            <a:endParaRPr lang="en-US" sz="2800" dirty="0"/>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8</a:t>
            </a:fld>
            <a:endParaRPr lang="en-US"/>
          </a:p>
        </p:txBody>
      </p:sp>
      <p:sp>
        <p:nvSpPr>
          <p:cNvPr id="9" name="TextBox 8"/>
          <p:cNvSpPr txBox="1"/>
          <p:nvPr/>
        </p:nvSpPr>
        <p:spPr>
          <a:xfrm>
            <a:off x="912396" y="1166494"/>
            <a:ext cx="7221459" cy="461665"/>
          </a:xfrm>
          <a:prstGeom prst="rect">
            <a:avLst/>
          </a:prstGeom>
          <a:noFill/>
        </p:spPr>
        <p:txBody>
          <a:bodyPr wrap="square" rtlCol="0">
            <a:spAutoFit/>
          </a:bodyPr>
          <a:lstStyle/>
          <a:p>
            <a:pPr algn="l"/>
            <a:r>
              <a:rPr lang="en-US" sz="2400" dirty="0" smtClean="0">
                <a:latin typeface="+mn-lt"/>
              </a:rPr>
              <a:t>Proposed z-side strip connection for Layers 1, 2, 3. </a:t>
            </a:r>
          </a:p>
        </p:txBody>
      </p:sp>
      <p:graphicFrame>
        <p:nvGraphicFramePr>
          <p:cNvPr id="6" name="Table 5"/>
          <p:cNvGraphicFramePr>
            <a:graphicFrameLocks noGrp="1"/>
          </p:cNvGraphicFramePr>
          <p:nvPr>
            <p:extLst>
              <p:ext uri="{D42A27DB-BD31-4B8C-83A1-F6EECF244321}">
                <p14:modId xmlns:p14="http://schemas.microsoft.com/office/powerpoint/2010/main" val="2954189267"/>
              </p:ext>
            </p:extLst>
          </p:nvPr>
        </p:nvGraphicFramePr>
        <p:xfrm>
          <a:off x="1417914" y="1880426"/>
          <a:ext cx="5757960" cy="2262114"/>
        </p:xfrm>
        <a:graphic>
          <a:graphicData uri="http://schemas.openxmlformats.org/drawingml/2006/table">
            <a:tbl>
              <a:tblPr/>
              <a:tblGrid>
                <a:gridCol w="1157379"/>
                <a:gridCol w="1113977"/>
                <a:gridCol w="1113977"/>
                <a:gridCol w="1113977"/>
                <a:gridCol w="1258650"/>
              </a:tblGrid>
              <a:tr h="1091145">
                <a:tc>
                  <a:txBody>
                    <a:bodyPr/>
                    <a:lstStyle/>
                    <a:p>
                      <a:pPr algn="ctr" fontAlgn="ctr"/>
                      <a:r>
                        <a:rPr lang="en-US" sz="1600" b="1" i="0" u="none" strike="noStrike" dirty="0">
                          <a:solidFill>
                            <a:srgbClr val="000000"/>
                          </a:solidFill>
                          <a:effectLst/>
                          <a:latin typeface="Arial"/>
                        </a:rPr>
                        <a:t>Layer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FF"/>
                          </a:solidFill>
                          <a:effectLst/>
                          <a:latin typeface="Arial"/>
                        </a:rPr>
                        <a:t># of channels with NO pairing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FF0000"/>
                          </a:solidFill>
                          <a:effectLst/>
                          <a:latin typeface="Arial"/>
                        </a:rPr>
                        <a:t># of channels with  pairing x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E800BA"/>
                          </a:solidFill>
                          <a:effectLst/>
                          <a:latin typeface="Arial"/>
                        </a:rPr>
                        <a:t># of channels with  pairing x 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a:rPr>
                        <a:t>Total # of readout channels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323">
                <a:tc>
                  <a:txBody>
                    <a:bodyPr/>
                    <a:lstStyle/>
                    <a:p>
                      <a:pPr algn="ctr" fontAlgn="ctr"/>
                      <a:r>
                        <a:rPr lang="en-US" sz="1600" b="1" i="0" u="none" strike="noStrike">
                          <a:solidFill>
                            <a:srgbClr val="00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FF"/>
                          </a:solidFill>
                          <a:effectLst/>
                          <a:latin typeface="Arial"/>
                        </a:rPr>
                        <a:t>688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Arial"/>
                        </a:rPr>
                        <a:t>208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E800BA"/>
                          </a:solidFill>
                          <a:effectLst/>
                          <a:latin typeface="Arial"/>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a:rPr>
                        <a:t>896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323">
                <a:tc>
                  <a:txBody>
                    <a:bodyPr/>
                    <a:lstStyle/>
                    <a:p>
                      <a:pPr algn="ctr" fontAlgn="ctr"/>
                      <a:r>
                        <a:rPr lang="en-US" sz="1600" b="1" i="0" u="none" strike="noStrike">
                          <a:solidFill>
                            <a:srgbClr val="00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FF"/>
                          </a:solidFill>
                          <a:effectLst/>
                          <a:latin typeface="Arial"/>
                        </a:rPr>
                        <a:t>627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0000"/>
                          </a:solidFill>
                          <a:effectLst/>
                          <a:latin typeface="Arial"/>
                        </a:rPr>
                        <a:t>132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E800BA"/>
                          </a:solidFill>
                          <a:effectLst/>
                          <a:latin typeface="Arial"/>
                        </a:rPr>
                        <a:t>137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Arial"/>
                        </a:rPr>
                        <a:t>896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323">
                <a:tc>
                  <a:txBody>
                    <a:bodyPr/>
                    <a:lstStyle/>
                    <a:p>
                      <a:pPr algn="ctr" fontAlgn="ctr"/>
                      <a:r>
                        <a:rPr lang="en-US" sz="1600" b="1" i="0" u="none" strike="noStrike">
                          <a:solidFill>
                            <a:srgbClr val="00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FF"/>
                          </a:solidFill>
                          <a:effectLst/>
                          <a:latin typeface="Arial"/>
                        </a:rPr>
                        <a:t>957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FF0000"/>
                          </a:solidFill>
                          <a:effectLst/>
                          <a:latin typeface="Arial"/>
                        </a:rPr>
                        <a:t>196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E800BA"/>
                          </a:solidFill>
                          <a:effectLst/>
                          <a:latin typeface="Arial"/>
                        </a:rPr>
                        <a:t>127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a:rPr>
                        <a:t>1280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97908" y="4464294"/>
            <a:ext cx="7379394" cy="830997"/>
          </a:xfrm>
          <a:prstGeom prst="rect">
            <a:avLst/>
          </a:prstGeom>
          <a:noFill/>
        </p:spPr>
        <p:txBody>
          <a:bodyPr wrap="square" rtlCol="0">
            <a:spAutoFit/>
          </a:bodyPr>
          <a:lstStyle/>
          <a:p>
            <a:pPr algn="l"/>
            <a:r>
              <a:rPr lang="en-US" sz="2400" dirty="0">
                <a:latin typeface="Arial" pitchFamily="34" charset="0"/>
                <a:cs typeface="Arial" pitchFamily="34" charset="0"/>
              </a:rPr>
              <a:t>A prototype </a:t>
            </a:r>
            <a:r>
              <a:rPr lang="en-US" sz="2400" dirty="0" err="1">
                <a:latin typeface="Arial" pitchFamily="34" charset="0"/>
                <a:cs typeface="Arial" pitchFamily="34" charset="0"/>
              </a:rPr>
              <a:t>fanout</a:t>
            </a:r>
            <a:r>
              <a:rPr lang="en-US" sz="2400" dirty="0">
                <a:latin typeface="Arial" pitchFamily="34" charset="0"/>
                <a:cs typeface="Arial" pitchFamily="34" charset="0"/>
              </a:rPr>
              <a:t> for layer 3 is being produced with this pairing </a:t>
            </a:r>
            <a:r>
              <a:rPr lang="en-US" sz="2400" dirty="0" smtClean="0">
                <a:latin typeface="Arial" pitchFamily="34" charset="0"/>
                <a:cs typeface="Arial" pitchFamily="34" charset="0"/>
              </a:rPr>
              <a:t>configuration.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27932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Outer Layers:  Pairing + Ganging</a:t>
            </a:r>
            <a:endParaRPr lang="en-US" sz="2800" dirty="0"/>
          </a:p>
        </p:txBody>
      </p:sp>
      <p:sp>
        <p:nvSpPr>
          <p:cNvPr id="4" name="Footer Placeholder 3"/>
          <p:cNvSpPr>
            <a:spLocks noGrp="1"/>
          </p:cNvSpPr>
          <p:nvPr>
            <p:ph type="ftr" sz="quarter" idx="10"/>
          </p:nvPr>
        </p:nvSpPr>
        <p:spPr/>
        <p:txBody>
          <a:bodyPr/>
          <a:lstStyle/>
          <a:p>
            <a:pPr>
              <a:defRPr/>
            </a:pPr>
            <a:r>
              <a:rPr lang="en-US" smtClean="0"/>
              <a:t>L. Bosisio - SVT Meeting - Pisa - 27.01.2012</a:t>
            </a:r>
            <a:endParaRPr lang="en-US"/>
          </a:p>
        </p:txBody>
      </p:sp>
      <p:sp>
        <p:nvSpPr>
          <p:cNvPr id="5" name="Slide Number Placeholder 4"/>
          <p:cNvSpPr>
            <a:spLocks noGrp="1"/>
          </p:cNvSpPr>
          <p:nvPr>
            <p:ph type="sldNum" sz="quarter" idx="11"/>
          </p:nvPr>
        </p:nvSpPr>
        <p:spPr/>
        <p:txBody>
          <a:bodyPr/>
          <a:lstStyle/>
          <a:p>
            <a:pPr>
              <a:defRPr/>
            </a:pPr>
            <a:fld id="{99FBAA45-A160-2543-817A-58D157189855}" type="slidenum">
              <a:rPr lang="en-US" smtClean="0"/>
              <a:pPr>
                <a:defRPr/>
              </a:pPr>
              <a:t>9</a:t>
            </a:fld>
            <a:endParaRPr lang="en-US"/>
          </a:p>
        </p:txBody>
      </p:sp>
      <p:sp>
        <p:nvSpPr>
          <p:cNvPr id="9" name="TextBox 8"/>
          <p:cNvSpPr txBox="1"/>
          <p:nvPr/>
        </p:nvSpPr>
        <p:spPr>
          <a:xfrm>
            <a:off x="491540" y="890337"/>
            <a:ext cx="8251883" cy="1015663"/>
          </a:xfrm>
          <a:prstGeom prst="rect">
            <a:avLst/>
          </a:prstGeom>
          <a:noFill/>
        </p:spPr>
        <p:txBody>
          <a:bodyPr wrap="square" rtlCol="0">
            <a:spAutoFit/>
          </a:bodyPr>
          <a:lstStyle/>
          <a:p>
            <a:pPr algn="l"/>
            <a:r>
              <a:rPr lang="en-US" sz="2000" dirty="0" smtClean="0">
                <a:latin typeface="+mn-lt"/>
              </a:rPr>
              <a:t>Proposed z-side strip connection for Layers 4, 5. </a:t>
            </a:r>
          </a:p>
          <a:p>
            <a:pPr algn="l"/>
            <a:r>
              <a:rPr lang="en-US" sz="2000" dirty="0" smtClean="0">
                <a:latin typeface="+mn-lt"/>
              </a:rPr>
              <a:t>Pairing alone (2 or 3 strips, depending on position) is not enough: we must </a:t>
            </a:r>
            <a:r>
              <a:rPr lang="en-US" sz="2000" dirty="0" smtClean="0">
                <a:solidFill>
                  <a:srgbClr val="FF0000"/>
                </a:solidFill>
                <a:latin typeface="+mn-lt"/>
              </a:rPr>
              <a:t>in addition</a:t>
            </a:r>
            <a:r>
              <a:rPr lang="en-US" sz="2000" dirty="0" smtClean="0">
                <a:latin typeface="+mn-lt"/>
              </a:rPr>
              <a:t> gang together 2 and 3 strips.</a:t>
            </a:r>
            <a:endParaRPr lang="en-US" sz="2000" dirty="0">
              <a:latin typeface="+mn-lt"/>
            </a:endParaRPr>
          </a:p>
        </p:txBody>
      </p:sp>
      <p:sp>
        <p:nvSpPr>
          <p:cNvPr id="10" name="TextBox 9"/>
          <p:cNvSpPr txBox="1"/>
          <p:nvPr/>
        </p:nvSpPr>
        <p:spPr>
          <a:xfrm>
            <a:off x="642950" y="4961027"/>
            <a:ext cx="7661207" cy="1015663"/>
          </a:xfrm>
          <a:prstGeom prst="rect">
            <a:avLst/>
          </a:prstGeom>
          <a:noFill/>
        </p:spPr>
        <p:txBody>
          <a:bodyPr wrap="square" rtlCol="0">
            <a:spAutoFit/>
          </a:bodyPr>
          <a:lstStyle/>
          <a:p>
            <a:pPr algn="l"/>
            <a:r>
              <a:rPr lang="en-US" sz="2000" dirty="0" smtClean="0">
                <a:latin typeface="+mn-lt"/>
              </a:rPr>
              <a:t>Note: on wedge sensors the track incidence angle is not large enough to allow pairing of strips: the track projection along z never exceeds 2 x </a:t>
            </a:r>
            <a:r>
              <a:rPr lang="en-US" sz="2000" dirty="0" err="1" smtClean="0">
                <a:latin typeface="+mn-lt"/>
              </a:rPr>
              <a:t>readout_pitch</a:t>
            </a:r>
            <a:r>
              <a:rPr lang="en-US" sz="2000" dirty="0" smtClean="0">
                <a:latin typeface="+mn-lt"/>
              </a:rPr>
              <a:t> (= 2 x 210 µm).</a:t>
            </a:r>
            <a:endParaRPr lang="en-US" sz="20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183005461"/>
              </p:ext>
            </p:extLst>
          </p:nvPr>
        </p:nvGraphicFramePr>
        <p:xfrm>
          <a:off x="597730" y="2029802"/>
          <a:ext cx="7924800" cy="2610264"/>
        </p:xfrm>
        <a:graphic>
          <a:graphicData uri="http://schemas.openxmlformats.org/drawingml/2006/table">
            <a:tbl>
              <a:tblPr/>
              <a:tblGrid>
                <a:gridCol w="599985"/>
                <a:gridCol w="824979"/>
                <a:gridCol w="874978"/>
                <a:gridCol w="874978"/>
                <a:gridCol w="1112472"/>
                <a:gridCol w="962476"/>
                <a:gridCol w="799980"/>
                <a:gridCol w="624984"/>
                <a:gridCol w="624984"/>
                <a:gridCol w="624984"/>
              </a:tblGrid>
              <a:tr h="1286358">
                <a:tc>
                  <a:txBody>
                    <a:bodyPr/>
                    <a:lstStyle/>
                    <a:p>
                      <a:pPr algn="ctr" fontAlgn="ctr"/>
                      <a:r>
                        <a:rPr lang="en-US" sz="1400" b="1" i="0" u="none" strike="noStrike">
                          <a:solidFill>
                            <a:srgbClr val="000090"/>
                          </a:solidFill>
                          <a:effectLst/>
                          <a:latin typeface="Arial"/>
                        </a:rPr>
                        <a:t>Layer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90"/>
                          </a:solidFill>
                          <a:effectLst/>
                          <a:latin typeface="Arial"/>
                        </a:rPr>
                        <a:t>Total number of strips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1" i="0" u="none" strike="noStrike">
                          <a:solidFill>
                            <a:srgbClr val="000090"/>
                          </a:solidFill>
                          <a:effectLst/>
                          <a:latin typeface="Arial"/>
                        </a:rPr>
                        <a:t>Number of channels with the indicated </a:t>
                      </a:r>
                      <a:r>
                        <a:rPr lang="en-US" sz="1400" b="1" i="0" u="none" strike="noStrike">
                          <a:solidFill>
                            <a:srgbClr val="FF0000"/>
                          </a:solidFill>
                          <a:effectLst/>
                          <a:latin typeface="Arial"/>
                        </a:rPr>
                        <a:t>pairing</a:t>
                      </a:r>
                      <a:r>
                        <a:rPr lang="en-US" sz="1400" b="1" i="0" u="none" strike="noStrike">
                          <a:solidFill>
                            <a:srgbClr val="000090"/>
                          </a:solidFill>
                          <a:effectLst/>
                          <a:latin typeface="Arial"/>
                        </a:rPr>
                        <a:t> </a:t>
                      </a:r>
                      <a:r>
                        <a:rPr lang="en-US" sz="1400" b="1" i="0" u="none" strike="noStrike">
                          <a:solidFill>
                            <a:srgbClr val="FF0000"/>
                          </a:solidFill>
                          <a:effectLst/>
                          <a:latin typeface="Arial"/>
                        </a:rPr>
                        <a:t>multiplicity</a:t>
                      </a:r>
                      <a:endParaRPr lang="en-US" sz="1400" b="1" i="0" u="none" strike="noStrike">
                        <a:solidFill>
                          <a:srgbClr val="00009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400" b="1" i="0" u="none" strike="noStrike">
                          <a:solidFill>
                            <a:srgbClr val="000090"/>
                          </a:solidFill>
                          <a:effectLst/>
                          <a:latin typeface="Arial"/>
                        </a:rPr>
                        <a:t>Number of channels needed with pairing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90"/>
                          </a:solidFill>
                          <a:effectLst/>
                          <a:latin typeface="Arial"/>
                        </a:rPr>
                        <a:t>Number of readout channels available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90"/>
                          </a:solidFill>
                          <a:effectLst/>
                          <a:latin typeface="Arial"/>
                        </a:rPr>
                        <a:t>Ganging factor needed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400" b="1" i="0" u="none" strike="noStrike">
                          <a:solidFill>
                            <a:srgbClr val="000090"/>
                          </a:solidFill>
                          <a:effectLst/>
                          <a:latin typeface="Arial"/>
                        </a:rPr>
                        <a:t>Number of channels with the indicated </a:t>
                      </a:r>
                      <a:r>
                        <a:rPr lang="en-US" sz="1400" b="1" i="0" u="none" strike="noStrike">
                          <a:solidFill>
                            <a:srgbClr val="FF0000"/>
                          </a:solidFill>
                          <a:effectLst/>
                          <a:latin typeface="Arial"/>
                        </a:rPr>
                        <a:t>ganging</a:t>
                      </a:r>
                      <a:r>
                        <a:rPr lang="en-US" sz="1400" b="1" i="0" u="none" strike="noStrike">
                          <a:solidFill>
                            <a:srgbClr val="000090"/>
                          </a:solidFill>
                          <a:effectLst/>
                          <a:latin typeface="Arial"/>
                        </a:rPr>
                        <a:t> </a:t>
                      </a:r>
                      <a:r>
                        <a:rPr lang="en-US" sz="1400" b="1" i="0" u="none" strike="noStrike">
                          <a:solidFill>
                            <a:srgbClr val="FF0000"/>
                          </a:solidFill>
                          <a:effectLst/>
                          <a:latin typeface="Arial"/>
                        </a:rPr>
                        <a:t>multiplicity</a:t>
                      </a:r>
                      <a:endParaRPr lang="en-US" sz="1400" b="1" i="0" u="none" strike="noStrike">
                        <a:solidFill>
                          <a:srgbClr val="00009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1925">
                <a:tc>
                  <a:txBody>
                    <a:bodyPr/>
                    <a:lstStyle/>
                    <a:p>
                      <a:pPr algn="ctr" fontAlgn="ctr"/>
                      <a:r>
                        <a:rPr lang="en-US" sz="1400" b="1"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FF0000"/>
                          </a:solidFill>
                          <a:effectLst/>
                          <a:latin typeface="Arial"/>
                        </a:rPr>
                        <a:t>x 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925">
                <a:tc>
                  <a:txBody>
                    <a:bodyPr/>
                    <a:lstStyle/>
                    <a:p>
                      <a:pPr algn="ctr" fontAlgn="ctr"/>
                      <a:r>
                        <a:rPr lang="en-US" sz="1400" b="1" i="0" u="none" strike="noStrike">
                          <a:solidFill>
                            <a:srgbClr val="0000FF"/>
                          </a:solidFill>
                          <a:effectLst/>
                          <a:latin typeface="Arial"/>
                        </a:rPr>
                        <a:t>4a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1925">
                <a:tc>
                  <a:txBody>
                    <a:bodyPr/>
                    <a:lstStyle/>
                    <a:p>
                      <a:pPr algn="ctr" fontAlgn="ctr"/>
                      <a:r>
                        <a:rPr lang="en-US" sz="1400" b="1" i="0" u="none" strike="noStrike">
                          <a:solidFill>
                            <a:srgbClr val="0000FF"/>
                          </a:solidFill>
                          <a:effectLst/>
                          <a:latin typeface="Arial"/>
                        </a:rPr>
                        <a:t>4b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61925">
                <a:tc>
                  <a:txBody>
                    <a:bodyPr/>
                    <a:lstStyle/>
                    <a:p>
                      <a:pPr algn="ctr" fontAlgn="ctr"/>
                      <a:r>
                        <a:rPr lang="en-US" sz="1400" b="1" i="0" u="none" strike="noStrike">
                          <a:solidFill>
                            <a:srgbClr val="0000FF"/>
                          </a:solidFill>
                          <a:effectLst/>
                          <a:latin typeface="Arial"/>
                        </a:rPr>
                        <a:t>5a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221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6206">
                <a:tc>
                  <a:txBody>
                    <a:bodyPr/>
                    <a:lstStyle/>
                    <a:p>
                      <a:pPr algn="ctr" fontAlgn="ctr"/>
                      <a:r>
                        <a:rPr lang="en-US" sz="1400" b="1" i="0" u="none" strike="noStrike">
                          <a:solidFill>
                            <a:srgbClr val="0000FF"/>
                          </a:solidFill>
                          <a:effectLst/>
                          <a:latin typeface="Arial"/>
                        </a:rPr>
                        <a:t>5b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1265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1540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FF"/>
                          </a:solidFill>
                          <a:effectLst/>
                          <a:latin typeface="Arial"/>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a:solidFill>
                            <a:srgbClr val="0000FF"/>
                          </a:solidFill>
                          <a:effectLst/>
                          <a:latin typeface="Arial"/>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FF"/>
                          </a:solidFill>
                          <a:effectLst/>
                          <a:latin typeface="Arial"/>
                        </a:rPr>
                        <a:t>260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72694161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28751</TotalTime>
  <Words>1192</Words>
  <Application>Microsoft Macintosh PowerPoint</Application>
  <PresentationFormat>Overhead</PresentationFormat>
  <Paragraphs>215</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Default Design</vt:lpstr>
      <vt:lpstr>Custom Design</vt:lpstr>
      <vt:lpstr>SuperB  SVT   Definition of sensor design and  z-side connection scheme</vt:lpstr>
      <vt:lpstr>Layer 1-5  -  Sensor dimensions</vt:lpstr>
      <vt:lpstr>Microstrip Sensor design for Layers 1 - 5</vt:lpstr>
      <vt:lpstr>Ladder Composition</vt:lpstr>
      <vt:lpstr>Sensor Suppliers</vt:lpstr>
      <vt:lpstr>z-side readout: ganging of strips</vt:lpstr>
      <vt:lpstr>An alternative option: ‘pairing’ of strips</vt:lpstr>
      <vt:lpstr>Inner Layers:  Pairing only</vt:lpstr>
      <vt:lpstr>Outer Layers:  Pairing + Ganging</vt:lpstr>
      <vt:lpstr>Outer Layers:  Pairing + Ganging</vt:lpstr>
      <vt:lpstr>Next steps</vt:lpstr>
    </vt:vector>
  </TitlesOfParts>
  <Company>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I.N.F.N.</dc:creator>
  <cp:lastModifiedBy>Luciano Bosisio</cp:lastModifiedBy>
  <cp:revision>736</cp:revision>
  <cp:lastPrinted>1999-04-07T04:32:36Z</cp:lastPrinted>
  <dcterms:created xsi:type="dcterms:W3CDTF">1998-11-15T17:17:08Z</dcterms:created>
  <dcterms:modified xsi:type="dcterms:W3CDTF">2012-01-27T10:26:12Z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lanceri@trieste.infn.it</vt:lpwstr>
  </property>
  <property fmtid="{D5CDD505-2E9C-101B-9397-08002B2CF9AE}" pid="8" name="HomePage">
    <vt:lpwstr>http://www.ts.infn.it/experiments/babar</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Documents\BaBar slides</vt:lpwstr>
  </property>
</Properties>
</file>