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72" r:id="rId3"/>
  </p:sldMasterIdLst>
  <p:notesMasterIdLst>
    <p:notesMasterId r:id="rId16"/>
  </p:notesMasterIdLst>
  <p:handoutMasterIdLst>
    <p:handoutMasterId r:id="rId17"/>
  </p:handoutMasterIdLst>
  <p:sldIdLst>
    <p:sldId id="547" r:id="rId4"/>
    <p:sldId id="524" r:id="rId5"/>
    <p:sldId id="548" r:id="rId6"/>
    <p:sldId id="549" r:id="rId7"/>
    <p:sldId id="550" r:id="rId8"/>
    <p:sldId id="551" r:id="rId9"/>
    <p:sldId id="552" r:id="rId10"/>
    <p:sldId id="553" r:id="rId11"/>
    <p:sldId id="542" r:id="rId12"/>
    <p:sldId id="554" r:id="rId13"/>
    <p:sldId id="555" r:id="rId14"/>
    <p:sldId id="541" r:id="rId15"/>
  </p:sldIdLst>
  <p:sldSz cx="9906000" cy="6858000" type="A4"/>
  <p:notesSz cx="6781800" cy="9918700"/>
  <p:defaultTextStyle>
    <a:defPPr>
      <a:defRPr lang="it-IT"/>
    </a:defPPr>
    <a:lvl1pPr algn="ctr" rtl="0" fontAlgn="base">
      <a:spcBef>
        <a:spcPct val="0"/>
      </a:spcBef>
      <a:spcAft>
        <a:spcPct val="0"/>
      </a:spcAft>
      <a:buClr>
        <a:srgbClr val="FFE107"/>
      </a:buClr>
      <a:buFont typeface="Wingdings" charset="2"/>
      <a:defRPr sz="1600" i="1" u="sng" kern="1200">
        <a:solidFill>
          <a:schemeClr val="bg1"/>
        </a:solidFill>
        <a:latin typeface="Verdana" charset="0"/>
        <a:ea typeface="ＭＳ Ｐゴシック" charset="-128"/>
        <a:cs typeface="+mn-cs"/>
      </a:defRPr>
    </a:lvl1pPr>
    <a:lvl2pPr marL="457200" algn="ctr" rtl="0" fontAlgn="base">
      <a:spcBef>
        <a:spcPct val="0"/>
      </a:spcBef>
      <a:spcAft>
        <a:spcPct val="0"/>
      </a:spcAft>
      <a:buClr>
        <a:srgbClr val="FFE107"/>
      </a:buClr>
      <a:buFont typeface="Wingdings" charset="2"/>
      <a:defRPr sz="1600" i="1" u="sng" kern="1200">
        <a:solidFill>
          <a:schemeClr val="bg1"/>
        </a:solidFill>
        <a:latin typeface="Verdana" charset="0"/>
        <a:ea typeface="ＭＳ Ｐゴシック" charset="-128"/>
        <a:cs typeface="+mn-cs"/>
      </a:defRPr>
    </a:lvl2pPr>
    <a:lvl3pPr marL="914400" algn="ctr" rtl="0" fontAlgn="base">
      <a:spcBef>
        <a:spcPct val="0"/>
      </a:spcBef>
      <a:spcAft>
        <a:spcPct val="0"/>
      </a:spcAft>
      <a:buClr>
        <a:srgbClr val="FFE107"/>
      </a:buClr>
      <a:buFont typeface="Wingdings" charset="2"/>
      <a:defRPr sz="1600" i="1" u="sng" kern="1200">
        <a:solidFill>
          <a:schemeClr val="bg1"/>
        </a:solidFill>
        <a:latin typeface="Verdana" charset="0"/>
        <a:ea typeface="ＭＳ Ｐゴシック" charset="-128"/>
        <a:cs typeface="+mn-cs"/>
      </a:defRPr>
    </a:lvl3pPr>
    <a:lvl4pPr marL="1371600" algn="ctr" rtl="0" fontAlgn="base">
      <a:spcBef>
        <a:spcPct val="0"/>
      </a:spcBef>
      <a:spcAft>
        <a:spcPct val="0"/>
      </a:spcAft>
      <a:buClr>
        <a:srgbClr val="FFE107"/>
      </a:buClr>
      <a:buFont typeface="Wingdings" charset="2"/>
      <a:defRPr sz="1600" i="1" u="sng" kern="1200">
        <a:solidFill>
          <a:schemeClr val="bg1"/>
        </a:solidFill>
        <a:latin typeface="Verdana" charset="0"/>
        <a:ea typeface="ＭＳ Ｐゴシック" charset="-128"/>
        <a:cs typeface="+mn-cs"/>
      </a:defRPr>
    </a:lvl4pPr>
    <a:lvl5pPr marL="1828800" algn="ctr" rtl="0" fontAlgn="base">
      <a:spcBef>
        <a:spcPct val="0"/>
      </a:spcBef>
      <a:spcAft>
        <a:spcPct val="0"/>
      </a:spcAft>
      <a:buClr>
        <a:srgbClr val="FFE107"/>
      </a:buClr>
      <a:buFont typeface="Wingdings" charset="2"/>
      <a:defRPr sz="1600" i="1" u="sng" kern="1200">
        <a:solidFill>
          <a:schemeClr val="bg1"/>
        </a:solidFill>
        <a:latin typeface="Verdana" charset="0"/>
        <a:ea typeface="ＭＳ Ｐゴシック" charset="-128"/>
        <a:cs typeface="+mn-cs"/>
      </a:defRPr>
    </a:lvl5pPr>
    <a:lvl6pPr marL="2286000" algn="l" defTabSz="914400" rtl="0" eaLnBrk="1" latinLnBrk="0" hangingPunct="1">
      <a:defRPr sz="1600" i="1" u="sng" kern="1200">
        <a:solidFill>
          <a:schemeClr val="bg1"/>
        </a:solidFill>
        <a:latin typeface="Verdana" charset="0"/>
        <a:ea typeface="ＭＳ Ｐゴシック" charset="-128"/>
        <a:cs typeface="+mn-cs"/>
      </a:defRPr>
    </a:lvl6pPr>
    <a:lvl7pPr marL="2743200" algn="l" defTabSz="914400" rtl="0" eaLnBrk="1" latinLnBrk="0" hangingPunct="1">
      <a:defRPr sz="1600" i="1" u="sng" kern="1200">
        <a:solidFill>
          <a:schemeClr val="bg1"/>
        </a:solidFill>
        <a:latin typeface="Verdana" charset="0"/>
        <a:ea typeface="ＭＳ Ｐゴシック" charset="-128"/>
        <a:cs typeface="+mn-cs"/>
      </a:defRPr>
    </a:lvl7pPr>
    <a:lvl8pPr marL="3200400" algn="l" defTabSz="914400" rtl="0" eaLnBrk="1" latinLnBrk="0" hangingPunct="1">
      <a:defRPr sz="1600" i="1" u="sng" kern="1200">
        <a:solidFill>
          <a:schemeClr val="bg1"/>
        </a:solidFill>
        <a:latin typeface="Verdana" charset="0"/>
        <a:ea typeface="ＭＳ Ｐゴシック" charset="-128"/>
        <a:cs typeface="+mn-cs"/>
      </a:defRPr>
    </a:lvl8pPr>
    <a:lvl9pPr marL="3657600" algn="l" defTabSz="914400" rtl="0" eaLnBrk="1" latinLnBrk="0" hangingPunct="1">
      <a:defRPr sz="1600" i="1" u="sng" kern="1200">
        <a:solidFill>
          <a:schemeClr val="bg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FFCC66"/>
    <a:srgbClr val="A50021"/>
    <a:srgbClr val="66CCFF"/>
    <a:srgbClr val="FF8000"/>
    <a:srgbClr val="FAE400"/>
    <a:srgbClr val="FFFF00"/>
    <a:srgbClr val="0080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996" y="-13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2261" y="-82"/>
      </p:cViewPr>
      <p:guideLst>
        <p:guide orient="horz" pos="312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00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u="none">
                <a:effectLst>
                  <a:outerShdw blurRad="38100" dist="38100" dir="2700000" algn="tl">
                    <a:srgbClr val="C0C0C0"/>
                  </a:outerShdw>
                </a:effectLst>
              </a:defRPr>
            </a:lvl1pPr>
          </a:lstStyle>
          <a:p>
            <a:endParaRPr lang="it-IT"/>
          </a:p>
        </p:txBody>
      </p:sp>
      <p:sp>
        <p:nvSpPr>
          <p:cNvPr id="35843" name="Rectangle 3"/>
          <p:cNvSpPr>
            <a:spLocks noGrp="1" noChangeArrowheads="1"/>
          </p:cNvSpPr>
          <p:nvPr>
            <p:ph type="dt" sz="quarter" idx="1"/>
          </p:nvPr>
        </p:nvSpPr>
        <p:spPr bwMode="auto">
          <a:xfrm>
            <a:off x="3841750" y="0"/>
            <a:ext cx="29400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u="none">
                <a:effectLst>
                  <a:outerShdw blurRad="38100" dist="38100" dir="2700000" algn="tl">
                    <a:srgbClr val="C0C0C0"/>
                  </a:outerShdw>
                </a:effectLst>
              </a:defRPr>
            </a:lvl1pPr>
          </a:lstStyle>
          <a:p>
            <a:endParaRPr lang="it-IT"/>
          </a:p>
        </p:txBody>
      </p:sp>
      <p:sp>
        <p:nvSpPr>
          <p:cNvPr id="35844" name="Rectangle 4"/>
          <p:cNvSpPr>
            <a:spLocks noGrp="1" noChangeArrowheads="1"/>
          </p:cNvSpPr>
          <p:nvPr>
            <p:ph type="ftr" sz="quarter" idx="2"/>
          </p:nvPr>
        </p:nvSpPr>
        <p:spPr bwMode="auto">
          <a:xfrm>
            <a:off x="0" y="9423400"/>
            <a:ext cx="29400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u="none">
                <a:effectLst>
                  <a:outerShdw blurRad="38100" dist="38100" dir="2700000" algn="tl">
                    <a:srgbClr val="C0C0C0"/>
                  </a:outerShdw>
                </a:effectLst>
              </a:defRPr>
            </a:lvl1pPr>
          </a:lstStyle>
          <a:p>
            <a:endParaRPr lang="it-IT"/>
          </a:p>
        </p:txBody>
      </p:sp>
      <p:sp>
        <p:nvSpPr>
          <p:cNvPr id="35845" name="Rectangle 5"/>
          <p:cNvSpPr>
            <a:spLocks noGrp="1" noChangeArrowheads="1"/>
          </p:cNvSpPr>
          <p:nvPr>
            <p:ph type="sldNum" sz="quarter" idx="3"/>
          </p:nvPr>
        </p:nvSpPr>
        <p:spPr bwMode="auto">
          <a:xfrm>
            <a:off x="3841750" y="9423400"/>
            <a:ext cx="29400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u="none">
                <a:effectLst>
                  <a:outerShdw blurRad="38100" dist="38100" dir="2700000" algn="tl">
                    <a:srgbClr val="C0C0C0"/>
                  </a:outerShdw>
                </a:effectLst>
              </a:defRPr>
            </a:lvl1pPr>
          </a:lstStyle>
          <a:p>
            <a:fld id="{FE23E89E-4E86-494A-9E85-DB048B45323D}"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6563" cy="53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u="none"/>
            </a:lvl1pPr>
          </a:lstStyle>
          <a:p>
            <a:endParaRPr lang="it-IT"/>
          </a:p>
        </p:txBody>
      </p:sp>
      <p:sp>
        <p:nvSpPr>
          <p:cNvPr id="130051" name="Rectangle 3"/>
          <p:cNvSpPr>
            <a:spLocks noGrp="1" noChangeArrowheads="1"/>
          </p:cNvSpPr>
          <p:nvPr>
            <p:ph type="dt" idx="1"/>
          </p:nvPr>
        </p:nvSpPr>
        <p:spPr bwMode="auto">
          <a:xfrm>
            <a:off x="3814763" y="0"/>
            <a:ext cx="2976562" cy="53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u="none"/>
            </a:lvl1pPr>
          </a:lstStyle>
          <a:p>
            <a:endParaRPr lang="it-IT"/>
          </a:p>
        </p:txBody>
      </p:sp>
      <p:sp>
        <p:nvSpPr>
          <p:cNvPr id="26628" name="Rectangle 4"/>
          <p:cNvSpPr>
            <a:spLocks noGrp="1" noRot="1" noChangeAspect="1" noChangeArrowheads="1" noTextEdit="1"/>
          </p:cNvSpPr>
          <p:nvPr>
            <p:ph type="sldImg" idx="2"/>
          </p:nvPr>
        </p:nvSpPr>
        <p:spPr bwMode="auto">
          <a:xfrm>
            <a:off x="750888" y="763588"/>
            <a:ext cx="5289550" cy="3662362"/>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915988" y="4730750"/>
            <a:ext cx="4959350" cy="4427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30054" name="Rectangle 6"/>
          <p:cNvSpPr>
            <a:spLocks noGrp="1" noChangeArrowheads="1"/>
          </p:cNvSpPr>
          <p:nvPr>
            <p:ph type="ftr" sz="quarter" idx="4"/>
          </p:nvPr>
        </p:nvSpPr>
        <p:spPr bwMode="auto">
          <a:xfrm>
            <a:off x="0" y="9388475"/>
            <a:ext cx="2976563"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u="none"/>
            </a:lvl1pPr>
          </a:lstStyle>
          <a:p>
            <a:endParaRPr lang="it-IT"/>
          </a:p>
        </p:txBody>
      </p:sp>
      <p:sp>
        <p:nvSpPr>
          <p:cNvPr id="130055" name="Rectangle 7"/>
          <p:cNvSpPr>
            <a:spLocks noGrp="1" noChangeArrowheads="1"/>
          </p:cNvSpPr>
          <p:nvPr>
            <p:ph type="sldNum" sz="quarter" idx="5"/>
          </p:nvPr>
        </p:nvSpPr>
        <p:spPr bwMode="auto">
          <a:xfrm>
            <a:off x="3814763" y="9388475"/>
            <a:ext cx="2976562"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u="none"/>
            </a:lvl1pPr>
          </a:lstStyle>
          <a:p>
            <a:fld id="{54F5E1DE-5B1D-4D37-A8E0-131A5D240734}"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D71BBCA0-CD84-4146-86CC-64B1031E223C}" type="slidenum">
              <a:rPr lang="en-US" smtClean="0">
                <a:solidFill>
                  <a:srgbClr val="000000"/>
                </a:solidFill>
              </a:rPr>
              <a:pPr>
                <a:defRPr/>
              </a:pPr>
              <a:t>1</a:t>
            </a:fld>
            <a:endParaRPr lang="en-US" smtClean="0">
              <a:solidFill>
                <a:srgbClr val="000000"/>
              </a:solidFill>
            </a:endParaRPr>
          </a:p>
        </p:txBody>
      </p:sp>
      <p:sp>
        <p:nvSpPr>
          <p:cNvPr id="43011" name="Rectangle 2"/>
          <p:cNvSpPr>
            <a:spLocks noGrp="1" noRot="1" noChangeAspect="1" noChangeArrowheads="1" noTextEdit="1"/>
          </p:cNvSpPr>
          <p:nvPr>
            <p:ph type="sldImg"/>
          </p:nvPr>
        </p:nvSpPr>
        <p:spPr>
          <a:xfrm>
            <a:off x="708025" y="744538"/>
            <a:ext cx="5372100" cy="3719512"/>
          </a:xfrm>
          <a:ln/>
        </p:spPr>
      </p:sp>
      <p:sp>
        <p:nvSpPr>
          <p:cNvPr id="4301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7"/>
            <a:ext cx="8420100" cy="1470025"/>
          </a:xfrm>
          <a:prstGeom prst="rect">
            <a:avLst/>
          </a:prstGeom>
        </p:spPr>
        <p:txBody>
          <a:bodyPr vert="horz"/>
          <a:lstStyle/>
          <a:p>
            <a:r>
              <a:rPr lang="it-IT"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it-IT"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a:prstGeom prst="rect">
            <a:avLst/>
          </a:prstGeo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95306" y="274650"/>
            <a:ext cx="6534150" cy="5851525"/>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7"/>
            <a:ext cx="84201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vert="horz"/>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2"/>
            <a:ext cx="84201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5032382"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5032382"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it-IT"/>
          </a:p>
        </p:txBody>
      </p:sp>
      <p:sp>
        <p:nvSpPr>
          <p:cNvPr id="8"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it-IT"/>
          </a:p>
        </p:txBody>
      </p:sp>
      <p:sp>
        <p:nvSpPr>
          <p:cNvPr id="4"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it-IT"/>
          </a:p>
        </p:txBody>
      </p:sp>
      <p:sp>
        <p:nvSpPr>
          <p:cNvPr id="3"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6" y="273050"/>
            <a:ext cx="3259138"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873499" y="273062"/>
            <a:ext cx="5537201"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95306" y="1435103"/>
            <a:ext cx="3259138"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it-IT"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vert="horz"/>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0"/>
            <a:ext cx="222885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95306" y="274650"/>
            <a:ext cx="6534150" cy="5851525"/>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3333CC"/>
                </a:solidFill>
              </a:rPr>
              <a:t>V. Re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3333CC"/>
                </a:solidFill>
              </a:rPr>
              <a:t>SuperB Workshop, Paris, February 16, 2009</a:t>
            </a:r>
          </a:p>
        </p:txBody>
      </p:sp>
      <p:sp>
        <p:nvSpPr>
          <p:cNvPr id="6" name="Rectangle 6"/>
          <p:cNvSpPr>
            <a:spLocks noGrp="1" noChangeArrowheads="1"/>
          </p:cNvSpPr>
          <p:nvPr>
            <p:ph type="sldNum" sz="quarter" idx="12"/>
          </p:nvPr>
        </p:nvSpPr>
        <p:spPr>
          <a:ln/>
        </p:spPr>
        <p:txBody>
          <a:bodyPr/>
          <a:lstStyle>
            <a:lvl1pPr>
              <a:defRPr/>
            </a:lvl1pPr>
          </a:lstStyle>
          <a:p>
            <a:pPr>
              <a:defRPr/>
            </a:pPr>
            <a:fld id="{9AD0406B-5580-4DCC-9666-62D85D2FB51D}" type="slidenum">
              <a:rPr lang="en-US">
                <a:solidFill>
                  <a:srgbClr val="3333CC"/>
                </a:solidFill>
              </a:rPr>
              <a:pPr>
                <a:defRPr/>
              </a:pPr>
              <a:t>‹N›</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2"/>
            <a:ext cx="8420100" cy="1362075"/>
          </a:xfrm>
          <a:prstGeom prst="rect">
            <a:avLst/>
          </a:prstGeom>
        </p:spPr>
        <p:txBody>
          <a:bodyPr vert="horz"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it-IT"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5032382"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5032382"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it-IT"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6" y="273050"/>
            <a:ext cx="3259138" cy="1162050"/>
          </a:xfrm>
          <a:prstGeom prst="rect">
            <a:avLst/>
          </a:prstGeom>
        </p:spPr>
        <p:txBody>
          <a:bodyPr vert="horz"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873499" y="273062"/>
            <a:ext cx="5537201"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95306" y="1435103"/>
            <a:ext cx="3259138"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vert="horz"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932" name="Rectangle 1092"/>
          <p:cNvSpPr>
            <a:spLocks noChangeArrowheads="1"/>
          </p:cNvSpPr>
          <p:nvPr userDrawn="1"/>
        </p:nvSpPr>
        <p:spPr bwMode="auto">
          <a:xfrm>
            <a:off x="8890005" y="6388100"/>
            <a:ext cx="812800" cy="342900"/>
          </a:xfrm>
          <a:prstGeom prst="rect">
            <a:avLst/>
          </a:prstGeom>
          <a:solidFill>
            <a:schemeClr val="bg1">
              <a:alpha val="39999"/>
            </a:schemeClr>
          </a:solidFill>
          <a:ln w="9525">
            <a:noFill/>
            <a:miter lim="800000"/>
            <a:headEnd/>
            <a:tailEnd/>
          </a:ln>
          <a:effectLst/>
        </p:spPr>
        <p:txBody>
          <a:bodyPr anchor="ctr">
            <a:spAutoFit/>
          </a:bodyPr>
          <a:lstStyle/>
          <a:p>
            <a:endParaRPr lang="en-US"/>
          </a:p>
        </p:txBody>
      </p:sp>
      <p:sp>
        <p:nvSpPr>
          <p:cNvPr id="164953" name="AutoShape 1113"/>
          <p:cNvSpPr>
            <a:spLocks noChangeArrowheads="1"/>
          </p:cNvSpPr>
          <p:nvPr userDrawn="1"/>
        </p:nvSpPr>
        <p:spPr bwMode="auto">
          <a:xfrm>
            <a:off x="127000" y="174675"/>
            <a:ext cx="9664701" cy="374571"/>
          </a:xfrm>
          <a:prstGeom prst="roundRect">
            <a:avLst>
              <a:gd name="adj" fmla="val 16667"/>
            </a:avLst>
          </a:prstGeom>
          <a:solidFill>
            <a:srgbClr val="000066"/>
          </a:solidFill>
          <a:ln w="9525">
            <a:noFill/>
            <a:round/>
            <a:headEnd/>
            <a:tailEnd/>
          </a:ln>
          <a:effectLst>
            <a:outerShdw blurRad="63500" dist="38099" dir="2700000" algn="ctr" rotWithShape="0">
              <a:schemeClr val="bg2">
                <a:alpha val="50000"/>
              </a:schemeClr>
            </a:outerShdw>
          </a:effectLst>
        </p:spPr>
        <p:txBody>
          <a:bodyPr anchor="ctr">
            <a:spAutoFit/>
          </a:bodyPr>
          <a:lstStyle/>
          <a:p>
            <a:endParaRPr lang="en-US"/>
          </a:p>
        </p:txBody>
      </p:sp>
      <p:sp>
        <p:nvSpPr>
          <p:cNvPr id="9" name="Rectangle 1123"/>
          <p:cNvSpPr>
            <a:spLocks noChangeArrowheads="1"/>
          </p:cNvSpPr>
          <p:nvPr userDrawn="1"/>
        </p:nvSpPr>
        <p:spPr bwMode="auto">
          <a:xfrm>
            <a:off x="0" y="4751973"/>
            <a:ext cx="9575800" cy="338554"/>
          </a:xfrm>
          <a:prstGeom prst="rect">
            <a:avLst/>
          </a:prstGeom>
          <a:solidFill>
            <a:schemeClr val="bg1">
              <a:alpha val="60001"/>
            </a:schemeClr>
          </a:solidFill>
          <a:ln w="9525">
            <a:noFill/>
            <a:miter lim="800000"/>
            <a:headEnd/>
            <a:tailEnd/>
          </a:ln>
          <a:effectLst/>
        </p:spPr>
        <p:txBody>
          <a:bodyPr anchor="ctr">
            <a:spAutoFit/>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2630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ClrTx/>
              <a:buFontTx/>
              <a:buNone/>
              <a:defRPr sz="1400" i="0" u="none">
                <a:solidFill>
                  <a:schemeClr val="tx1"/>
                </a:solidFill>
                <a:latin typeface="Times New Roman" charset="0"/>
              </a:defRPr>
            </a:lvl1pPr>
          </a:lstStyle>
          <a:p>
            <a:endParaRPr lang="it-IT"/>
          </a:p>
        </p:txBody>
      </p:sp>
      <p:sp>
        <p:nvSpPr>
          <p:cNvPr id="22630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400" i="0" u="none">
                <a:solidFill>
                  <a:schemeClr val="tx1"/>
                </a:solidFill>
                <a:latin typeface="Times New Roman" charset="0"/>
              </a:defRPr>
            </a:lvl1pPr>
          </a:lstStyle>
          <a:p>
            <a:endParaRPr lang="it-IT"/>
          </a:p>
        </p:txBody>
      </p:sp>
      <p:sp>
        <p:nvSpPr>
          <p:cNvPr id="226374" name="Rectangle 70"/>
          <p:cNvSpPr>
            <a:spLocks noChangeArrowheads="1"/>
          </p:cNvSpPr>
          <p:nvPr userDrawn="1"/>
        </p:nvSpPr>
        <p:spPr bwMode="auto">
          <a:xfrm flipH="1">
            <a:off x="4339940" y="2726323"/>
            <a:ext cx="184730" cy="338554"/>
          </a:xfrm>
          <a:prstGeom prst="rect">
            <a:avLst/>
          </a:prstGeom>
          <a:solidFill>
            <a:schemeClr val="bg1"/>
          </a:solidFill>
          <a:ln w="9525">
            <a:noFill/>
            <a:miter lim="800000"/>
            <a:headEnd/>
            <a:tailEnd/>
          </a:ln>
          <a:effectLst/>
        </p:spPr>
        <p:txBody>
          <a:bodyPr wrap="none" anchor="ctr">
            <a:spAutoFit/>
          </a:bodyPr>
          <a:lstStyle/>
          <a:p>
            <a:endParaRPr lang="en-US"/>
          </a:p>
        </p:txBody>
      </p:sp>
      <p:sp>
        <p:nvSpPr>
          <p:cNvPr id="226379" name="Rectangle 75"/>
          <p:cNvSpPr>
            <a:spLocks noChangeArrowheads="1"/>
          </p:cNvSpPr>
          <p:nvPr userDrawn="1"/>
        </p:nvSpPr>
        <p:spPr bwMode="auto">
          <a:xfrm flipH="1">
            <a:off x="5219704" y="4072523"/>
            <a:ext cx="3670300" cy="338554"/>
          </a:xfrm>
          <a:prstGeom prst="rect">
            <a:avLst/>
          </a:prstGeom>
          <a:solidFill>
            <a:schemeClr val="bg1">
              <a:alpha val="60001"/>
            </a:schemeClr>
          </a:solidFill>
          <a:ln w="9525">
            <a:noFill/>
            <a:miter lim="800000"/>
            <a:headEnd/>
            <a:tailEnd/>
          </a:ln>
          <a:effectLst/>
        </p:spPr>
        <p:txBody>
          <a:bodyPr anchor="ctr">
            <a:spAutoFit/>
          </a:body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3150" y="381000"/>
            <a:ext cx="7842250" cy="838200"/>
          </a:xfrm>
          <a:prstGeom prst="rect">
            <a:avLst/>
          </a:prstGeom>
          <a:solidFill>
            <a:srgbClr val="CCFFFF"/>
          </a:solidFill>
          <a:ln w="9525">
            <a:noFill/>
            <a:miter lim="800000"/>
            <a:headEnd/>
            <a:tailEnd/>
          </a:ln>
        </p:spPr>
        <p:txBody>
          <a:bodyPr vert="horz" wrap="square" lIns="91410" tIns="45706" rIns="91410" bIns="45706"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742950" y="1752600"/>
            <a:ext cx="8420100" cy="4343400"/>
          </a:xfrm>
          <a:prstGeom prst="rect">
            <a:avLst/>
          </a:prstGeom>
          <a:noFill/>
          <a:ln w="9525">
            <a:noFill/>
            <a:miter lim="800000"/>
            <a:headEnd/>
            <a:tailEnd/>
          </a:ln>
        </p:spPr>
        <p:txBody>
          <a:bodyPr vert="horz" wrap="square" lIns="91410" tIns="45706" rIns="91410"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25500" y="6524625"/>
            <a:ext cx="1733550" cy="4572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eaLnBrk="0" hangingPunct="0">
              <a:lnSpc>
                <a:spcPct val="100000"/>
              </a:lnSpc>
              <a:spcBef>
                <a:spcPct val="0"/>
              </a:spcBef>
              <a:buFontTx/>
              <a:buNone/>
              <a:defRPr sz="1200">
                <a:latin typeface="Verdana" pitchFamily="34" charset="0"/>
                <a:cs typeface="+mn-cs"/>
              </a:defRPr>
            </a:lvl1pPr>
          </a:lstStyle>
          <a:p>
            <a:pPr algn="l">
              <a:buClrTx/>
              <a:defRPr/>
            </a:pPr>
            <a:r>
              <a:rPr lang="en-US" i="0" u="none">
                <a:solidFill>
                  <a:srgbClr val="3333CC"/>
                </a:solidFill>
                <a:ea typeface="+mn-ea"/>
              </a:rPr>
              <a:t>V. Re</a:t>
            </a:r>
          </a:p>
        </p:txBody>
      </p:sp>
      <p:sp>
        <p:nvSpPr>
          <p:cNvPr id="1029" name="Rectangle 5"/>
          <p:cNvSpPr>
            <a:spLocks noGrp="1" noChangeArrowheads="1"/>
          </p:cNvSpPr>
          <p:nvPr>
            <p:ph type="ftr" sz="quarter" idx="3"/>
          </p:nvPr>
        </p:nvSpPr>
        <p:spPr bwMode="auto">
          <a:xfrm>
            <a:off x="2724150" y="6524625"/>
            <a:ext cx="4292600" cy="4572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ctr" eaLnBrk="0" hangingPunct="0">
              <a:lnSpc>
                <a:spcPct val="100000"/>
              </a:lnSpc>
              <a:spcBef>
                <a:spcPct val="0"/>
              </a:spcBef>
              <a:buFontTx/>
              <a:buNone/>
              <a:defRPr sz="1200">
                <a:latin typeface="Verdana" pitchFamily="34" charset="0"/>
                <a:cs typeface="+mn-cs"/>
              </a:defRPr>
            </a:lvl1pPr>
          </a:lstStyle>
          <a:p>
            <a:pPr>
              <a:buClrTx/>
              <a:defRPr/>
            </a:pPr>
            <a:r>
              <a:rPr lang="en-US" i="0" u="none">
                <a:solidFill>
                  <a:srgbClr val="3333CC"/>
                </a:solidFill>
                <a:ea typeface="+mn-ea"/>
              </a:rPr>
              <a:t>SuperB Workshop, Paris, February 16, 2009</a:t>
            </a:r>
          </a:p>
        </p:txBody>
      </p:sp>
      <p:sp>
        <p:nvSpPr>
          <p:cNvPr id="1030" name="Rectangle 6"/>
          <p:cNvSpPr>
            <a:spLocks noGrp="1" noChangeArrowheads="1"/>
          </p:cNvSpPr>
          <p:nvPr>
            <p:ph type="sldNum" sz="quarter" idx="4"/>
          </p:nvPr>
        </p:nvSpPr>
        <p:spPr bwMode="auto">
          <a:xfrm>
            <a:off x="7429500" y="6524625"/>
            <a:ext cx="2063750" cy="4572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eaLnBrk="0" hangingPunct="0">
              <a:lnSpc>
                <a:spcPct val="100000"/>
              </a:lnSpc>
              <a:spcBef>
                <a:spcPct val="0"/>
              </a:spcBef>
              <a:buFontTx/>
              <a:buNone/>
              <a:defRPr sz="1200">
                <a:latin typeface="Verdana" pitchFamily="34" charset="0"/>
                <a:cs typeface="+mn-cs"/>
              </a:defRPr>
            </a:lvl1pPr>
          </a:lstStyle>
          <a:p>
            <a:pPr>
              <a:buClrTx/>
              <a:defRPr/>
            </a:pPr>
            <a:fld id="{9C71F78B-1F82-469D-8410-FE06404EB9DC}" type="slidenum">
              <a:rPr lang="en-US" i="0" u="none">
                <a:solidFill>
                  <a:srgbClr val="3333CC"/>
                </a:solidFill>
                <a:ea typeface="+mn-ea"/>
              </a:rPr>
              <a:pPr>
                <a:buClrTx/>
                <a:defRPr/>
              </a:pPr>
              <a:t>‹N›</a:t>
            </a:fld>
            <a:endParaRPr lang="en-US" i="0" u="none">
              <a:solidFill>
                <a:srgbClr val="000000"/>
              </a:solidFill>
              <a:ea typeface="+mn-ea"/>
            </a:endParaRPr>
          </a:p>
        </p:txBody>
      </p:sp>
    </p:spTree>
  </p:cSld>
  <p:clrMap bg1="lt1" tx1="dk1" bg2="lt2" tx2="dk2" accent1="accent1" accent2="accent2" accent3="accent3" accent4="accent4" accent5="accent5" accent6="accent6" hlink="hlink" folHlink="folHlink"/>
  <p:sldLayoutIdLst>
    <p:sldLayoutId id="2147483673" r:id="rId1"/>
  </p:sldLayoutIdLst>
  <p:hf hdr="0"/>
  <p:txStyles>
    <p:titleStyle>
      <a:lvl1pPr algn="ctr" rtl="0" eaLnBrk="0" fontAlgn="base" hangingPunct="0">
        <a:spcBef>
          <a:spcPct val="0"/>
        </a:spcBef>
        <a:spcAft>
          <a:spcPct val="0"/>
        </a:spcAft>
        <a:defRPr sz="3600">
          <a:solidFill>
            <a:srgbClr val="FF3300"/>
          </a:solidFill>
          <a:latin typeface="+mj-lt"/>
          <a:ea typeface="+mj-ea"/>
          <a:cs typeface="+mj-cs"/>
        </a:defRPr>
      </a:lvl1pPr>
      <a:lvl2pPr algn="ctr" rtl="0" eaLnBrk="0" fontAlgn="base" hangingPunct="0">
        <a:spcBef>
          <a:spcPct val="0"/>
        </a:spcBef>
        <a:spcAft>
          <a:spcPct val="0"/>
        </a:spcAft>
        <a:defRPr sz="3600">
          <a:solidFill>
            <a:srgbClr val="FF3300"/>
          </a:solidFill>
          <a:latin typeface="Comic Sans MS" pitchFamily="66" charset="0"/>
        </a:defRPr>
      </a:lvl2pPr>
      <a:lvl3pPr algn="ctr" rtl="0" eaLnBrk="0" fontAlgn="base" hangingPunct="0">
        <a:spcBef>
          <a:spcPct val="0"/>
        </a:spcBef>
        <a:spcAft>
          <a:spcPct val="0"/>
        </a:spcAft>
        <a:defRPr sz="3600">
          <a:solidFill>
            <a:srgbClr val="FF3300"/>
          </a:solidFill>
          <a:latin typeface="Comic Sans MS" pitchFamily="66" charset="0"/>
        </a:defRPr>
      </a:lvl3pPr>
      <a:lvl4pPr algn="ctr" rtl="0" eaLnBrk="0" fontAlgn="base" hangingPunct="0">
        <a:spcBef>
          <a:spcPct val="0"/>
        </a:spcBef>
        <a:spcAft>
          <a:spcPct val="0"/>
        </a:spcAft>
        <a:defRPr sz="3600">
          <a:solidFill>
            <a:srgbClr val="FF3300"/>
          </a:solidFill>
          <a:latin typeface="Comic Sans MS" pitchFamily="66" charset="0"/>
        </a:defRPr>
      </a:lvl4pPr>
      <a:lvl5pPr algn="ctr" rtl="0" eaLnBrk="0" fontAlgn="base" hangingPunct="0">
        <a:spcBef>
          <a:spcPct val="0"/>
        </a:spcBef>
        <a:spcAft>
          <a:spcPct val="0"/>
        </a:spcAft>
        <a:defRPr sz="3600">
          <a:solidFill>
            <a:srgbClr val="FF3300"/>
          </a:solidFill>
          <a:latin typeface="Comic Sans MS" pitchFamily="66" charset="0"/>
        </a:defRPr>
      </a:lvl5pPr>
      <a:lvl6pPr marL="457059" algn="ctr" rtl="0" eaLnBrk="0" fontAlgn="base" hangingPunct="0">
        <a:spcBef>
          <a:spcPct val="0"/>
        </a:spcBef>
        <a:spcAft>
          <a:spcPct val="0"/>
        </a:spcAft>
        <a:defRPr sz="3600">
          <a:solidFill>
            <a:srgbClr val="FF3300"/>
          </a:solidFill>
          <a:latin typeface="Comic Sans MS" pitchFamily="66" charset="0"/>
        </a:defRPr>
      </a:lvl6pPr>
      <a:lvl7pPr marL="914116" algn="ctr" rtl="0" eaLnBrk="0" fontAlgn="base" hangingPunct="0">
        <a:spcBef>
          <a:spcPct val="0"/>
        </a:spcBef>
        <a:spcAft>
          <a:spcPct val="0"/>
        </a:spcAft>
        <a:defRPr sz="3600">
          <a:solidFill>
            <a:srgbClr val="FF3300"/>
          </a:solidFill>
          <a:latin typeface="Comic Sans MS" pitchFamily="66" charset="0"/>
        </a:defRPr>
      </a:lvl7pPr>
      <a:lvl8pPr marL="1371174" algn="ctr" rtl="0" eaLnBrk="0" fontAlgn="base" hangingPunct="0">
        <a:spcBef>
          <a:spcPct val="0"/>
        </a:spcBef>
        <a:spcAft>
          <a:spcPct val="0"/>
        </a:spcAft>
        <a:defRPr sz="3600">
          <a:solidFill>
            <a:srgbClr val="FF3300"/>
          </a:solidFill>
          <a:latin typeface="Comic Sans MS" pitchFamily="66" charset="0"/>
        </a:defRPr>
      </a:lvl8pPr>
      <a:lvl9pPr marL="1828231" algn="ctr" rtl="0" eaLnBrk="0" fontAlgn="base" hangingPunct="0">
        <a:spcBef>
          <a:spcPct val="0"/>
        </a:spcBef>
        <a:spcAft>
          <a:spcPct val="0"/>
        </a:spcAft>
        <a:defRPr sz="3600">
          <a:solidFill>
            <a:srgbClr val="FF3300"/>
          </a:solidFill>
          <a:latin typeface="Comic Sans MS" pitchFamily="66" charset="0"/>
        </a:defRPr>
      </a:lvl9pPr>
    </p:titleStyle>
    <p:bodyStyle>
      <a:lvl1pPr marL="341313" indent="-341313" algn="l" rtl="0" eaLnBrk="0" fontAlgn="base" hangingPunct="0">
        <a:spcBef>
          <a:spcPct val="20000"/>
        </a:spcBef>
        <a:spcAft>
          <a:spcPct val="0"/>
        </a:spcAft>
        <a:buChar char="•"/>
        <a:defRPr sz="3000">
          <a:solidFill>
            <a:schemeClr val="accent2"/>
          </a:solidFill>
          <a:latin typeface="+mn-lt"/>
          <a:ea typeface="+mn-ea"/>
          <a:cs typeface="+mn-cs"/>
        </a:defRPr>
      </a:lvl1pPr>
      <a:lvl2pPr marL="741363" indent="-284163" algn="l" rtl="0" eaLnBrk="0" fontAlgn="base" hangingPunct="0">
        <a:spcBef>
          <a:spcPct val="20000"/>
        </a:spcBef>
        <a:spcAft>
          <a:spcPct val="0"/>
        </a:spcAft>
        <a:buChar char="–"/>
        <a:defRPr sz="2600">
          <a:solidFill>
            <a:schemeClr val="accent2"/>
          </a:solidFill>
          <a:latin typeface="+mn-lt"/>
        </a:defRPr>
      </a:lvl2pPr>
      <a:lvl3pPr marL="1141413" indent="-227013" algn="l" rtl="0" eaLnBrk="0" fontAlgn="base" hangingPunct="0">
        <a:spcBef>
          <a:spcPct val="20000"/>
        </a:spcBef>
        <a:spcAft>
          <a:spcPct val="0"/>
        </a:spcAft>
        <a:buChar char="•"/>
        <a:defRPr sz="2200">
          <a:solidFill>
            <a:schemeClr val="accent2"/>
          </a:solidFill>
          <a:latin typeface="+mn-lt"/>
        </a:defRPr>
      </a:lvl3pPr>
      <a:lvl4pPr marL="1598613" indent="-227013" algn="l" rtl="0" eaLnBrk="0" fontAlgn="base" hangingPunct="0">
        <a:spcBef>
          <a:spcPct val="20000"/>
        </a:spcBef>
        <a:spcAft>
          <a:spcPct val="0"/>
        </a:spcAft>
        <a:buChar char="–"/>
        <a:defRPr sz="2000">
          <a:solidFill>
            <a:schemeClr val="accent2"/>
          </a:solidFill>
          <a:latin typeface="+mn-lt"/>
        </a:defRPr>
      </a:lvl4pPr>
      <a:lvl5pPr marL="2055813" indent="-227013" algn="l" rtl="0" eaLnBrk="0" fontAlgn="base" hangingPunct="0">
        <a:spcBef>
          <a:spcPct val="20000"/>
        </a:spcBef>
        <a:spcAft>
          <a:spcPct val="0"/>
        </a:spcAft>
        <a:buChar char="»"/>
        <a:defRPr sz="2000">
          <a:solidFill>
            <a:schemeClr val="accent2"/>
          </a:solidFill>
          <a:latin typeface="+mn-lt"/>
        </a:defRPr>
      </a:lvl5pPr>
      <a:lvl6pPr marL="2513818" indent="-228529" algn="l" rtl="0" eaLnBrk="0" fontAlgn="base" hangingPunct="0">
        <a:spcBef>
          <a:spcPct val="20000"/>
        </a:spcBef>
        <a:spcAft>
          <a:spcPct val="0"/>
        </a:spcAft>
        <a:buChar char="»"/>
        <a:defRPr sz="2000">
          <a:solidFill>
            <a:schemeClr val="accent2"/>
          </a:solidFill>
          <a:latin typeface="+mn-lt"/>
        </a:defRPr>
      </a:lvl6pPr>
      <a:lvl7pPr marL="2970876" indent="-228529" algn="l" rtl="0" eaLnBrk="0" fontAlgn="base" hangingPunct="0">
        <a:spcBef>
          <a:spcPct val="20000"/>
        </a:spcBef>
        <a:spcAft>
          <a:spcPct val="0"/>
        </a:spcAft>
        <a:buChar char="»"/>
        <a:defRPr sz="2000">
          <a:solidFill>
            <a:schemeClr val="accent2"/>
          </a:solidFill>
          <a:latin typeface="+mn-lt"/>
        </a:defRPr>
      </a:lvl7pPr>
      <a:lvl8pPr marL="3427934" indent="-228529" algn="l" rtl="0" eaLnBrk="0" fontAlgn="base" hangingPunct="0">
        <a:spcBef>
          <a:spcPct val="20000"/>
        </a:spcBef>
        <a:spcAft>
          <a:spcPct val="0"/>
        </a:spcAft>
        <a:buChar char="»"/>
        <a:defRPr sz="2000">
          <a:solidFill>
            <a:schemeClr val="accent2"/>
          </a:solidFill>
          <a:latin typeface="+mn-lt"/>
        </a:defRPr>
      </a:lvl8pPr>
      <a:lvl9pPr marL="3884991" indent="-228529" algn="l" rtl="0" eaLnBrk="0" fontAlgn="base" hangingPunct="0">
        <a:spcBef>
          <a:spcPct val="20000"/>
        </a:spcBef>
        <a:spcAft>
          <a:spcPct val="0"/>
        </a:spcAft>
        <a:buChar char="»"/>
        <a:defRPr sz="2000">
          <a:solidFill>
            <a:schemeClr val="accent2"/>
          </a:solidFill>
          <a:latin typeface="+mn-lt"/>
        </a:defRPr>
      </a:lvl9pPr>
    </p:bodyStyle>
    <p:otherStyle>
      <a:defPPr>
        <a:defRPr lang="it-IT"/>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data 3"/>
          <p:cNvSpPr>
            <a:spLocks noGrp="1"/>
          </p:cNvSpPr>
          <p:nvPr>
            <p:ph type="dt" sz="quarter" idx="10"/>
          </p:nvPr>
        </p:nvSpPr>
        <p:spPr>
          <a:xfrm>
            <a:off x="-375524" y="6524625"/>
            <a:ext cx="1733550" cy="457200"/>
          </a:xfrm>
        </p:spPr>
        <p:txBody>
          <a:bodyPr/>
          <a:lstStyle/>
          <a:p>
            <a:pPr>
              <a:defRPr/>
            </a:pPr>
            <a:r>
              <a:rPr lang="en-US" u="none" dirty="0" smtClean="0">
                <a:solidFill>
                  <a:srgbClr val="3333CC"/>
                </a:solidFill>
              </a:rPr>
              <a:t>V. Re</a:t>
            </a:r>
          </a:p>
        </p:txBody>
      </p:sp>
      <p:sp>
        <p:nvSpPr>
          <p:cNvPr id="28676" name="Segnaposto numero diapositiva 5"/>
          <p:cNvSpPr>
            <a:spLocks noGrp="1"/>
          </p:cNvSpPr>
          <p:nvPr>
            <p:ph type="sldNum" sz="quarter" idx="12"/>
          </p:nvPr>
        </p:nvSpPr>
        <p:spPr/>
        <p:txBody>
          <a:bodyPr/>
          <a:lstStyle/>
          <a:p>
            <a:pPr>
              <a:defRPr/>
            </a:pPr>
            <a:fld id="{93CBF0E4-F959-414A-8C94-D4D26C60F904}" type="slidenum">
              <a:rPr lang="en-US" u="none" smtClean="0">
                <a:solidFill>
                  <a:srgbClr val="3333CC"/>
                </a:solidFill>
              </a:rPr>
              <a:pPr>
                <a:defRPr/>
              </a:pPr>
              <a:t>1</a:t>
            </a:fld>
            <a:endParaRPr lang="en-US" u="none" dirty="0" smtClean="0">
              <a:solidFill>
                <a:srgbClr val="000000"/>
              </a:solidFill>
            </a:endParaRPr>
          </a:p>
        </p:txBody>
      </p:sp>
      <p:sp>
        <p:nvSpPr>
          <p:cNvPr id="18437" name="Rectangle 5"/>
          <p:cNvSpPr>
            <a:spLocks noChangeArrowheads="1"/>
          </p:cNvSpPr>
          <p:nvPr/>
        </p:nvSpPr>
        <p:spPr bwMode="auto">
          <a:xfrm>
            <a:off x="1568450" y="3626888"/>
            <a:ext cx="6817254" cy="914400"/>
          </a:xfrm>
          <a:prstGeom prst="rect">
            <a:avLst/>
          </a:prstGeom>
          <a:noFill/>
          <a:ln w="9525">
            <a:noFill/>
            <a:miter lim="800000"/>
            <a:headEnd/>
            <a:tailEnd/>
          </a:ln>
        </p:spPr>
        <p:txBody>
          <a:bodyPr lIns="91410" tIns="45706" rIns="91410" bIns="45706"/>
          <a:lstStyle/>
          <a:p>
            <a:pPr marL="341313" indent="-341313" eaLnBrk="0" hangingPunct="0">
              <a:spcBef>
                <a:spcPct val="20000"/>
              </a:spcBef>
              <a:buClrTx/>
              <a:buFontTx/>
              <a:buNone/>
            </a:pPr>
            <a:r>
              <a:rPr lang="it-IT" sz="2000" b="1" u="none" dirty="0" smtClean="0">
                <a:solidFill>
                  <a:srgbClr val="3333CC"/>
                </a:solidFill>
                <a:latin typeface="Comic Sans MS" pitchFamily="66" charset="0"/>
                <a:ea typeface="+mn-ea"/>
                <a:cs typeface="Arial" pitchFamily="34" charset="0"/>
              </a:rPr>
              <a:t>Valerio Re</a:t>
            </a:r>
            <a:endParaRPr lang="it-IT" sz="2000" b="1" u="none" dirty="0">
              <a:solidFill>
                <a:srgbClr val="3333CC"/>
              </a:solidFill>
              <a:latin typeface="Comic Sans MS" pitchFamily="66" charset="0"/>
              <a:ea typeface="+mn-ea"/>
              <a:cs typeface="Arial" pitchFamily="34" charset="0"/>
            </a:endParaRPr>
          </a:p>
          <a:p>
            <a:pPr marL="341313" indent="-341313" eaLnBrk="0" hangingPunct="0">
              <a:spcBef>
                <a:spcPct val="20000"/>
              </a:spcBef>
              <a:buClrTx/>
              <a:buFontTx/>
              <a:buNone/>
            </a:pPr>
            <a:r>
              <a:rPr lang="it-IT" sz="2000" b="1" u="none" dirty="0">
                <a:solidFill>
                  <a:srgbClr val="3333CC"/>
                </a:solidFill>
                <a:latin typeface="Comic Sans MS" pitchFamily="66" charset="0"/>
                <a:ea typeface="+mn-ea"/>
                <a:cs typeface="Arial" pitchFamily="34" charset="0"/>
              </a:rPr>
              <a:t>INFN Pavia, </a:t>
            </a:r>
            <a:r>
              <a:rPr lang="it-IT" sz="2000" b="1" u="none" dirty="0" err="1" smtClean="0">
                <a:solidFill>
                  <a:srgbClr val="3333CC"/>
                </a:solidFill>
                <a:latin typeface="Comic Sans MS" pitchFamily="66" charset="0"/>
                <a:ea typeface="+mn-ea"/>
                <a:cs typeface="Arial" pitchFamily="34" charset="0"/>
              </a:rPr>
              <a:t>University</a:t>
            </a:r>
            <a:r>
              <a:rPr lang="it-IT" sz="2000" b="1" u="none" dirty="0" smtClean="0">
                <a:solidFill>
                  <a:srgbClr val="3333CC"/>
                </a:solidFill>
                <a:latin typeface="Comic Sans MS" pitchFamily="66" charset="0"/>
                <a:ea typeface="+mn-ea"/>
                <a:cs typeface="Arial" pitchFamily="34" charset="0"/>
              </a:rPr>
              <a:t> </a:t>
            </a:r>
            <a:r>
              <a:rPr lang="it-IT" sz="2000" b="1" u="none" dirty="0" err="1" smtClean="0">
                <a:solidFill>
                  <a:srgbClr val="3333CC"/>
                </a:solidFill>
                <a:latin typeface="Comic Sans MS" pitchFamily="66" charset="0"/>
                <a:ea typeface="+mn-ea"/>
                <a:cs typeface="Arial" pitchFamily="34" charset="0"/>
              </a:rPr>
              <a:t>of</a:t>
            </a:r>
            <a:r>
              <a:rPr lang="it-IT" sz="2000" b="1" u="none" dirty="0" smtClean="0">
                <a:solidFill>
                  <a:srgbClr val="3333CC"/>
                </a:solidFill>
                <a:latin typeface="Comic Sans MS" pitchFamily="66" charset="0"/>
                <a:ea typeface="+mn-ea"/>
                <a:cs typeface="Arial" pitchFamily="34" charset="0"/>
              </a:rPr>
              <a:t> Bergamo</a:t>
            </a:r>
            <a:endParaRPr lang="it-IT" sz="2000" b="1" u="none" dirty="0">
              <a:solidFill>
                <a:srgbClr val="3333CC"/>
              </a:solidFill>
              <a:latin typeface="Comic Sans MS" pitchFamily="66" charset="0"/>
              <a:ea typeface="+mn-ea"/>
              <a:cs typeface="Arial" pitchFamily="34" charset="0"/>
            </a:endParaRPr>
          </a:p>
          <a:p>
            <a:pPr marL="341313" indent="-341313" eaLnBrk="0" hangingPunct="0">
              <a:spcBef>
                <a:spcPct val="20000"/>
              </a:spcBef>
              <a:buClrTx/>
              <a:buFontTx/>
              <a:buNone/>
            </a:pPr>
            <a:endParaRPr lang="it-IT" sz="2000" b="1" u="none" dirty="0">
              <a:solidFill>
                <a:srgbClr val="3333CC"/>
              </a:solidFill>
              <a:latin typeface="Comic Sans MS" pitchFamily="66" charset="0"/>
              <a:ea typeface="+mn-ea"/>
              <a:cs typeface="Arial" pitchFamily="34" charset="0"/>
            </a:endParaRPr>
          </a:p>
        </p:txBody>
      </p:sp>
      <p:sp>
        <p:nvSpPr>
          <p:cNvPr id="18440" name="Rectangle 10"/>
          <p:cNvSpPr>
            <a:spLocks noChangeArrowheads="1"/>
          </p:cNvSpPr>
          <p:nvPr/>
        </p:nvSpPr>
        <p:spPr bwMode="auto">
          <a:xfrm>
            <a:off x="507339" y="228600"/>
            <a:ext cx="8970433" cy="3060510"/>
          </a:xfrm>
          <a:prstGeom prst="rect">
            <a:avLst/>
          </a:prstGeom>
          <a:solidFill>
            <a:srgbClr val="CCFFFF"/>
          </a:solidFill>
          <a:ln w="9525">
            <a:noFill/>
            <a:miter lim="800000"/>
            <a:headEnd/>
            <a:tailEnd/>
          </a:ln>
        </p:spPr>
        <p:txBody>
          <a:bodyPr lIns="91410" tIns="45706" rIns="91410" bIns="45706" anchor="ctr"/>
          <a:lstStyle/>
          <a:p>
            <a:pPr eaLnBrk="0" hangingPunct="0">
              <a:lnSpc>
                <a:spcPct val="110000"/>
              </a:lnSpc>
              <a:buClrTx/>
              <a:buFontTx/>
              <a:buNone/>
            </a:pPr>
            <a:r>
              <a:rPr lang="en-US" sz="4400" b="1" i="0" u="none" dirty="0" smtClean="0">
                <a:solidFill>
                  <a:srgbClr val="FF0000"/>
                </a:solidFill>
                <a:latin typeface="Comic Sans MS" pitchFamily="66" charset="0"/>
                <a:ea typeface="+mn-ea"/>
                <a:cs typeface="Arial" pitchFamily="34" charset="0"/>
              </a:rPr>
              <a:t>The TDR subsection on readout chips for SVT strips</a:t>
            </a:r>
            <a:endParaRPr lang="en-US" sz="4200" b="1" i="0" u="none" dirty="0">
              <a:solidFill>
                <a:srgbClr val="FF0000"/>
              </a:solidFill>
              <a:latin typeface="Comic Sans MS" pitchFamily="66"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506412" y="682624"/>
            <a:ext cx="8893175" cy="4391025"/>
            <a:chOff x="250825" y="1125538"/>
            <a:chExt cx="8893175" cy="4391025"/>
          </a:xfrm>
        </p:grpSpPr>
        <p:sp>
          <p:nvSpPr>
            <p:cNvPr id="3" name="Rectangle 4"/>
            <p:cNvSpPr>
              <a:spLocks noChangeArrowheads="1"/>
            </p:cNvSpPr>
            <p:nvPr/>
          </p:nvSpPr>
          <p:spPr bwMode="auto">
            <a:xfrm>
              <a:off x="366713" y="1898650"/>
              <a:ext cx="533400" cy="593725"/>
            </a:xfrm>
            <a:prstGeom prst="rect">
              <a:avLst/>
            </a:prstGeom>
            <a:solidFill>
              <a:schemeClr val="accent1"/>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FE</a:t>
              </a:r>
            </a:p>
          </p:txBody>
        </p:sp>
        <p:sp>
          <p:nvSpPr>
            <p:cNvPr id="4" name="Rectangle 5"/>
            <p:cNvSpPr>
              <a:spLocks noChangeArrowheads="1"/>
            </p:cNvSpPr>
            <p:nvPr/>
          </p:nvSpPr>
          <p:spPr bwMode="auto">
            <a:xfrm>
              <a:off x="1835150" y="1898650"/>
              <a:ext cx="649288" cy="593725"/>
            </a:xfrm>
            <a:prstGeom prst="rect">
              <a:avLst/>
            </a:prstGeom>
            <a:solidFill>
              <a:srgbClr val="FF6600"/>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Ctrl</a:t>
              </a:r>
            </a:p>
            <a:p>
              <a:pPr algn="ctr"/>
              <a:r>
                <a:rPr lang="it-IT"/>
                <a:t> logic</a:t>
              </a:r>
            </a:p>
          </p:txBody>
        </p:sp>
        <p:sp>
          <p:nvSpPr>
            <p:cNvPr id="5" name="Rectangle 6"/>
            <p:cNvSpPr>
              <a:spLocks noChangeArrowheads="1"/>
            </p:cNvSpPr>
            <p:nvPr/>
          </p:nvSpPr>
          <p:spPr bwMode="auto">
            <a:xfrm>
              <a:off x="2484438" y="1898650"/>
              <a:ext cx="574675" cy="593725"/>
            </a:xfrm>
            <a:prstGeom prst="rect">
              <a:avLst/>
            </a:prstGeom>
            <a:solidFill>
              <a:srgbClr val="339966"/>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Buf</a:t>
              </a:r>
            </a:p>
            <a:p>
              <a:pPr algn="ctr"/>
              <a:r>
                <a:rPr lang="it-IT"/>
                <a:t> #k</a:t>
              </a:r>
            </a:p>
          </p:txBody>
        </p:sp>
        <p:sp>
          <p:nvSpPr>
            <p:cNvPr id="6" name="Rectangle 7"/>
            <p:cNvSpPr>
              <a:spLocks noChangeArrowheads="1"/>
            </p:cNvSpPr>
            <p:nvPr/>
          </p:nvSpPr>
          <p:spPr bwMode="auto">
            <a:xfrm>
              <a:off x="3059113" y="1898650"/>
              <a:ext cx="574675" cy="593725"/>
            </a:xfrm>
            <a:prstGeom prst="rect">
              <a:avLst/>
            </a:prstGeom>
            <a:solidFill>
              <a:srgbClr val="339966"/>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a:t>
              </a:r>
            </a:p>
          </p:txBody>
        </p:sp>
        <p:sp>
          <p:nvSpPr>
            <p:cNvPr id="7" name="Rectangle 8"/>
            <p:cNvSpPr>
              <a:spLocks noChangeArrowheads="1"/>
            </p:cNvSpPr>
            <p:nvPr/>
          </p:nvSpPr>
          <p:spPr bwMode="auto">
            <a:xfrm>
              <a:off x="3635375" y="1916113"/>
              <a:ext cx="792163" cy="576262"/>
            </a:xfrm>
            <a:prstGeom prst="rect">
              <a:avLst/>
            </a:prstGeom>
            <a:solidFill>
              <a:srgbClr val="339966"/>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Buf</a:t>
              </a:r>
            </a:p>
            <a:p>
              <a:pPr algn="ctr"/>
              <a:r>
                <a:rPr lang="it-IT"/>
                <a:t> #1</a:t>
              </a:r>
            </a:p>
          </p:txBody>
        </p:sp>
        <p:sp>
          <p:nvSpPr>
            <p:cNvPr id="8" name="Rectangle 9"/>
            <p:cNvSpPr>
              <a:spLocks noChangeArrowheads="1"/>
            </p:cNvSpPr>
            <p:nvPr/>
          </p:nvSpPr>
          <p:spPr bwMode="auto">
            <a:xfrm>
              <a:off x="900113" y="1898650"/>
              <a:ext cx="935037" cy="593725"/>
            </a:xfrm>
            <a:prstGeom prst="rect">
              <a:avLst/>
            </a:prstGeom>
            <a:solidFill>
              <a:srgbClr val="666699"/>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ADC</a:t>
              </a:r>
            </a:p>
            <a:p>
              <a:pPr algn="ctr"/>
              <a:r>
                <a:rPr lang="it-IT"/>
                <a:t>Or ToT</a:t>
              </a:r>
            </a:p>
          </p:txBody>
        </p:sp>
        <p:sp>
          <p:nvSpPr>
            <p:cNvPr id="9" name="Rectangle 10"/>
            <p:cNvSpPr>
              <a:spLocks noChangeArrowheads="1"/>
            </p:cNvSpPr>
            <p:nvPr/>
          </p:nvSpPr>
          <p:spPr bwMode="auto">
            <a:xfrm>
              <a:off x="5829300" y="4206875"/>
              <a:ext cx="990600" cy="304800"/>
            </a:xfrm>
            <a:prstGeom prst="rect">
              <a:avLst/>
            </a:prstGeom>
            <a:solidFill>
              <a:srgbClr val="339966"/>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BUF #1</a:t>
              </a:r>
            </a:p>
          </p:txBody>
        </p:sp>
        <p:sp>
          <p:nvSpPr>
            <p:cNvPr id="10" name="Rectangle 11"/>
            <p:cNvSpPr>
              <a:spLocks noChangeArrowheads="1"/>
            </p:cNvSpPr>
            <p:nvPr/>
          </p:nvSpPr>
          <p:spPr bwMode="auto">
            <a:xfrm>
              <a:off x="395288" y="4968875"/>
              <a:ext cx="4681537" cy="403225"/>
            </a:xfrm>
            <a:prstGeom prst="rect">
              <a:avLst/>
            </a:prstGeom>
            <a:solidFill>
              <a:schemeClr val="accent1"/>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readout/slow control</a:t>
              </a:r>
            </a:p>
          </p:txBody>
        </p:sp>
        <p:sp>
          <p:nvSpPr>
            <p:cNvPr id="11" name="Freeform 12"/>
            <p:cNvSpPr>
              <a:spLocks/>
            </p:cNvSpPr>
            <p:nvPr/>
          </p:nvSpPr>
          <p:spPr bwMode="auto">
            <a:xfrm>
              <a:off x="468313" y="2779713"/>
              <a:ext cx="3816350" cy="469900"/>
            </a:xfrm>
            <a:custGeom>
              <a:avLst/>
              <a:gdLst/>
              <a:ahLst/>
              <a:cxnLst>
                <a:cxn ang="0">
                  <a:pos x="0" y="0"/>
                </a:cxn>
                <a:cxn ang="0">
                  <a:pos x="1296" y="336"/>
                </a:cxn>
                <a:cxn ang="0">
                  <a:pos x="2256" y="48"/>
                </a:cxn>
                <a:cxn ang="0">
                  <a:pos x="3312" y="336"/>
                </a:cxn>
              </a:cxnLst>
              <a:rect l="0" t="0" r="r" b="b"/>
              <a:pathLst>
                <a:path w="3312" h="344">
                  <a:moveTo>
                    <a:pt x="0" y="0"/>
                  </a:moveTo>
                  <a:cubicBezTo>
                    <a:pt x="460" y="164"/>
                    <a:pt x="920" y="328"/>
                    <a:pt x="1296" y="336"/>
                  </a:cubicBezTo>
                  <a:cubicBezTo>
                    <a:pt x="1672" y="344"/>
                    <a:pt x="1920" y="48"/>
                    <a:pt x="2256" y="48"/>
                  </a:cubicBezTo>
                  <a:cubicBezTo>
                    <a:pt x="2592" y="48"/>
                    <a:pt x="2952" y="192"/>
                    <a:pt x="3312" y="336"/>
                  </a:cubicBezTo>
                </a:path>
              </a:pathLst>
            </a:custGeom>
            <a:noFill/>
            <a:ln w="9525">
              <a:solidFill>
                <a:schemeClr val="tx1"/>
              </a:solidFill>
              <a:round/>
              <a:headEnd/>
              <a:tailEnd/>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sp>
          <p:nvSpPr>
            <p:cNvPr id="12" name="Freeform 13"/>
            <p:cNvSpPr>
              <a:spLocks/>
            </p:cNvSpPr>
            <p:nvPr/>
          </p:nvSpPr>
          <p:spPr bwMode="auto">
            <a:xfrm>
              <a:off x="395288" y="3068638"/>
              <a:ext cx="3889375" cy="469900"/>
            </a:xfrm>
            <a:custGeom>
              <a:avLst/>
              <a:gdLst/>
              <a:ahLst/>
              <a:cxnLst>
                <a:cxn ang="0">
                  <a:pos x="0" y="0"/>
                </a:cxn>
                <a:cxn ang="0">
                  <a:pos x="1296" y="336"/>
                </a:cxn>
                <a:cxn ang="0">
                  <a:pos x="2256" y="48"/>
                </a:cxn>
                <a:cxn ang="0">
                  <a:pos x="3312" y="336"/>
                </a:cxn>
              </a:cxnLst>
              <a:rect l="0" t="0" r="r" b="b"/>
              <a:pathLst>
                <a:path w="3312" h="344">
                  <a:moveTo>
                    <a:pt x="0" y="0"/>
                  </a:moveTo>
                  <a:cubicBezTo>
                    <a:pt x="460" y="164"/>
                    <a:pt x="920" y="328"/>
                    <a:pt x="1296" y="336"/>
                  </a:cubicBezTo>
                  <a:cubicBezTo>
                    <a:pt x="1672" y="344"/>
                    <a:pt x="1920" y="48"/>
                    <a:pt x="2256" y="48"/>
                  </a:cubicBezTo>
                  <a:cubicBezTo>
                    <a:pt x="2592" y="48"/>
                    <a:pt x="2952" y="192"/>
                    <a:pt x="3312" y="336"/>
                  </a:cubicBezTo>
                </a:path>
              </a:pathLst>
            </a:custGeom>
            <a:noFill/>
            <a:ln w="9525">
              <a:solidFill>
                <a:schemeClr val="tx1"/>
              </a:solidFill>
              <a:round/>
              <a:headEnd/>
              <a:tailEnd/>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sp>
          <p:nvSpPr>
            <p:cNvPr id="13" name="Line 14"/>
            <p:cNvSpPr>
              <a:spLocks noChangeShapeType="1"/>
            </p:cNvSpPr>
            <p:nvPr/>
          </p:nvSpPr>
          <p:spPr bwMode="auto">
            <a:xfrm flipV="1">
              <a:off x="1403350" y="4435475"/>
              <a:ext cx="1588" cy="457200"/>
            </a:xfrm>
            <a:prstGeom prst="line">
              <a:avLst/>
            </a:prstGeom>
            <a:noFill/>
            <a:ln w="9525">
              <a:solidFill>
                <a:schemeClr val="tx1"/>
              </a:solidFill>
              <a:round/>
              <a:headEnd type="triangle" w="med" len="med"/>
              <a:tailEnd type="triangle" w="med" len="med"/>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sp>
          <p:nvSpPr>
            <p:cNvPr id="14" name="Line 15"/>
            <p:cNvSpPr>
              <a:spLocks noChangeShapeType="1"/>
            </p:cNvSpPr>
            <p:nvPr/>
          </p:nvSpPr>
          <p:spPr bwMode="auto">
            <a:xfrm flipV="1">
              <a:off x="2268538" y="4435475"/>
              <a:ext cx="1587" cy="457200"/>
            </a:xfrm>
            <a:prstGeom prst="line">
              <a:avLst/>
            </a:prstGeom>
            <a:noFill/>
            <a:ln w="9525">
              <a:solidFill>
                <a:schemeClr val="tx1"/>
              </a:solidFill>
              <a:round/>
              <a:headEnd type="triangle" w="med" len="med"/>
              <a:tailEnd type="triangle" w="med" len="med"/>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sp>
          <p:nvSpPr>
            <p:cNvPr id="15" name="Line 16"/>
            <p:cNvSpPr>
              <a:spLocks noChangeShapeType="1"/>
            </p:cNvSpPr>
            <p:nvPr/>
          </p:nvSpPr>
          <p:spPr bwMode="auto">
            <a:xfrm flipV="1">
              <a:off x="2843213" y="4508500"/>
              <a:ext cx="1587" cy="457200"/>
            </a:xfrm>
            <a:prstGeom prst="line">
              <a:avLst/>
            </a:prstGeom>
            <a:noFill/>
            <a:ln w="9525">
              <a:solidFill>
                <a:schemeClr val="tx1"/>
              </a:solidFill>
              <a:round/>
              <a:headEnd type="triangle" w="med" len="med"/>
              <a:tailEnd type="triangle" w="med" len="med"/>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sp>
          <p:nvSpPr>
            <p:cNvPr id="16" name="Line 17"/>
            <p:cNvSpPr>
              <a:spLocks noChangeShapeType="1"/>
            </p:cNvSpPr>
            <p:nvPr/>
          </p:nvSpPr>
          <p:spPr bwMode="auto">
            <a:xfrm flipV="1">
              <a:off x="4211638" y="4511675"/>
              <a:ext cx="1587" cy="457200"/>
            </a:xfrm>
            <a:prstGeom prst="line">
              <a:avLst/>
            </a:prstGeom>
            <a:noFill/>
            <a:ln w="9525">
              <a:solidFill>
                <a:schemeClr val="tx1"/>
              </a:solidFill>
              <a:round/>
              <a:headEnd type="triangle" w="med" len="med"/>
              <a:tailEnd type="triangle" w="med" len="med"/>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sp>
          <p:nvSpPr>
            <p:cNvPr id="17" name="Line 18"/>
            <p:cNvSpPr>
              <a:spLocks noChangeShapeType="1"/>
            </p:cNvSpPr>
            <p:nvPr/>
          </p:nvSpPr>
          <p:spPr bwMode="auto">
            <a:xfrm>
              <a:off x="8039100" y="2835275"/>
              <a:ext cx="685800" cy="1588"/>
            </a:xfrm>
            <a:prstGeom prst="line">
              <a:avLst/>
            </a:prstGeom>
            <a:noFill/>
            <a:ln w="9525">
              <a:solidFill>
                <a:schemeClr val="tx1"/>
              </a:solidFill>
              <a:round/>
              <a:headEnd/>
              <a:tailEnd type="triangle" w="med" len="med"/>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sp>
          <p:nvSpPr>
            <p:cNvPr id="18" name="Text Box 19"/>
            <p:cNvSpPr txBox="1">
              <a:spLocks noChangeArrowheads="1"/>
            </p:cNvSpPr>
            <p:nvPr/>
          </p:nvSpPr>
          <p:spPr bwMode="auto">
            <a:xfrm>
              <a:off x="323850" y="1484313"/>
              <a:ext cx="1187450" cy="366712"/>
            </a:xfrm>
            <a:prstGeom prst="rect">
              <a:avLst/>
            </a:prstGeom>
            <a:noFill/>
            <a:ln w="9525">
              <a:noFill/>
              <a:miter lim="800000"/>
              <a:headEnd/>
              <a:tailEnd/>
            </a:ln>
            <a:effectLst/>
          </p:spPr>
          <p:txBody>
            <a:bodyPr wrap="none">
              <a:spAutoFit/>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it-IT"/>
                <a:t>strip #127</a:t>
              </a:r>
            </a:p>
          </p:txBody>
        </p:sp>
        <p:sp>
          <p:nvSpPr>
            <p:cNvPr id="19" name="Text Box 20"/>
            <p:cNvSpPr txBox="1">
              <a:spLocks noChangeArrowheads="1"/>
            </p:cNvSpPr>
            <p:nvPr/>
          </p:nvSpPr>
          <p:spPr bwMode="auto">
            <a:xfrm>
              <a:off x="323850" y="3427413"/>
              <a:ext cx="933450" cy="366712"/>
            </a:xfrm>
            <a:prstGeom prst="rect">
              <a:avLst/>
            </a:prstGeom>
            <a:noFill/>
            <a:ln w="9525">
              <a:noFill/>
              <a:miter lim="800000"/>
              <a:headEnd/>
              <a:tailEnd/>
            </a:ln>
            <a:effectLst/>
          </p:spPr>
          <p:txBody>
            <a:bodyPr wrap="none">
              <a:spAutoFit/>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it-IT"/>
                <a:t>strip #0</a:t>
              </a:r>
            </a:p>
          </p:txBody>
        </p:sp>
        <p:sp>
          <p:nvSpPr>
            <p:cNvPr id="20" name="Line 21"/>
            <p:cNvSpPr>
              <a:spLocks noChangeShapeType="1"/>
            </p:cNvSpPr>
            <p:nvPr/>
          </p:nvSpPr>
          <p:spPr bwMode="auto">
            <a:xfrm flipH="1">
              <a:off x="2411413" y="1771650"/>
              <a:ext cx="2016125" cy="1588"/>
            </a:xfrm>
            <a:prstGeom prst="line">
              <a:avLst/>
            </a:prstGeom>
            <a:noFill/>
            <a:ln w="25400">
              <a:solidFill>
                <a:srgbClr val="008000"/>
              </a:solidFill>
              <a:round/>
              <a:headEnd type="triangle" w="med" len="med"/>
              <a:tailEnd type="triangle" w="med" len="med"/>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pic>
          <p:nvPicPr>
            <p:cNvPr id="21" name="Picture 2" descr="E:\Dropbox\My Dropbox\Tesi\tex\images\SQUARE_readout.png"/>
            <p:cNvPicPr>
              <a:picLocks noChangeAspect="1" noChangeArrowheads="1"/>
            </p:cNvPicPr>
            <p:nvPr/>
          </p:nvPicPr>
          <p:blipFill>
            <a:blip r:embed="rId2"/>
            <a:srcRect l="15799" r="15799"/>
            <a:stretch>
              <a:fillRect/>
            </a:stretch>
          </p:blipFill>
          <p:spPr bwMode="auto">
            <a:xfrm>
              <a:off x="4716463" y="1524000"/>
              <a:ext cx="4427537" cy="3203575"/>
            </a:xfrm>
            <a:prstGeom prst="rect">
              <a:avLst/>
            </a:prstGeom>
            <a:noFill/>
            <a:ln w="9525">
              <a:noFill/>
              <a:miter lim="800000"/>
              <a:headEnd/>
              <a:tailEnd/>
            </a:ln>
          </p:spPr>
        </p:pic>
        <p:sp>
          <p:nvSpPr>
            <p:cNvPr id="22" name="Rectangle 23"/>
            <p:cNvSpPr>
              <a:spLocks noChangeArrowheads="1"/>
            </p:cNvSpPr>
            <p:nvPr/>
          </p:nvSpPr>
          <p:spPr bwMode="auto">
            <a:xfrm>
              <a:off x="395288" y="3779838"/>
              <a:ext cx="533400" cy="593725"/>
            </a:xfrm>
            <a:prstGeom prst="rect">
              <a:avLst/>
            </a:prstGeom>
            <a:solidFill>
              <a:schemeClr val="accent1"/>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FE</a:t>
              </a:r>
            </a:p>
          </p:txBody>
        </p:sp>
        <p:sp>
          <p:nvSpPr>
            <p:cNvPr id="23" name="Rectangle 24"/>
            <p:cNvSpPr>
              <a:spLocks noChangeArrowheads="1"/>
            </p:cNvSpPr>
            <p:nvPr/>
          </p:nvSpPr>
          <p:spPr bwMode="auto">
            <a:xfrm>
              <a:off x="1906588" y="3779838"/>
              <a:ext cx="649287" cy="593725"/>
            </a:xfrm>
            <a:prstGeom prst="rect">
              <a:avLst/>
            </a:prstGeom>
            <a:solidFill>
              <a:srgbClr val="FF6600"/>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Ctrl</a:t>
              </a:r>
            </a:p>
            <a:p>
              <a:pPr algn="ctr"/>
              <a:r>
                <a:rPr lang="it-IT"/>
                <a:t> logic</a:t>
              </a:r>
            </a:p>
          </p:txBody>
        </p:sp>
        <p:sp>
          <p:nvSpPr>
            <p:cNvPr id="24" name="Rectangle 25"/>
            <p:cNvSpPr>
              <a:spLocks noChangeArrowheads="1"/>
            </p:cNvSpPr>
            <p:nvPr/>
          </p:nvSpPr>
          <p:spPr bwMode="auto">
            <a:xfrm>
              <a:off x="2555875" y="3779838"/>
              <a:ext cx="574675" cy="593725"/>
            </a:xfrm>
            <a:prstGeom prst="rect">
              <a:avLst/>
            </a:prstGeom>
            <a:solidFill>
              <a:srgbClr val="339966"/>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Buf</a:t>
              </a:r>
            </a:p>
            <a:p>
              <a:pPr algn="ctr"/>
              <a:r>
                <a:rPr lang="it-IT"/>
                <a:t> #k</a:t>
              </a:r>
            </a:p>
          </p:txBody>
        </p:sp>
        <p:sp>
          <p:nvSpPr>
            <p:cNvPr id="25" name="Rectangle 26"/>
            <p:cNvSpPr>
              <a:spLocks noChangeArrowheads="1"/>
            </p:cNvSpPr>
            <p:nvPr/>
          </p:nvSpPr>
          <p:spPr bwMode="auto">
            <a:xfrm>
              <a:off x="3130550" y="3779838"/>
              <a:ext cx="574675" cy="593725"/>
            </a:xfrm>
            <a:prstGeom prst="rect">
              <a:avLst/>
            </a:prstGeom>
            <a:solidFill>
              <a:srgbClr val="339966"/>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a:t>
              </a:r>
            </a:p>
          </p:txBody>
        </p:sp>
        <p:sp>
          <p:nvSpPr>
            <p:cNvPr id="26" name="Rectangle 27"/>
            <p:cNvSpPr>
              <a:spLocks noChangeArrowheads="1"/>
            </p:cNvSpPr>
            <p:nvPr/>
          </p:nvSpPr>
          <p:spPr bwMode="auto">
            <a:xfrm>
              <a:off x="3706813" y="3797300"/>
              <a:ext cx="792162" cy="576263"/>
            </a:xfrm>
            <a:prstGeom prst="rect">
              <a:avLst/>
            </a:prstGeom>
            <a:solidFill>
              <a:srgbClr val="339966"/>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Buf</a:t>
              </a:r>
            </a:p>
            <a:p>
              <a:pPr algn="ctr"/>
              <a:r>
                <a:rPr lang="it-IT"/>
                <a:t> #1</a:t>
              </a:r>
            </a:p>
          </p:txBody>
        </p:sp>
        <p:sp>
          <p:nvSpPr>
            <p:cNvPr id="27" name="Rectangle 28"/>
            <p:cNvSpPr>
              <a:spLocks noChangeArrowheads="1"/>
            </p:cNvSpPr>
            <p:nvPr/>
          </p:nvSpPr>
          <p:spPr bwMode="auto">
            <a:xfrm>
              <a:off x="928688" y="3779838"/>
              <a:ext cx="977900" cy="593725"/>
            </a:xfrm>
            <a:prstGeom prst="rect">
              <a:avLst/>
            </a:prstGeom>
            <a:solidFill>
              <a:srgbClr val="666699"/>
            </a:solidFill>
            <a:ln w="9525">
              <a:solidFill>
                <a:schemeClr val="tx1"/>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it-IT"/>
                <a:t>ADC</a:t>
              </a:r>
            </a:p>
            <a:p>
              <a:pPr algn="ctr"/>
              <a:r>
                <a:rPr lang="it-IT"/>
                <a:t>Or ToT</a:t>
              </a:r>
            </a:p>
          </p:txBody>
        </p:sp>
        <p:sp>
          <p:nvSpPr>
            <p:cNvPr id="28" name="Text Box 29"/>
            <p:cNvSpPr txBox="1">
              <a:spLocks noChangeArrowheads="1"/>
            </p:cNvSpPr>
            <p:nvPr/>
          </p:nvSpPr>
          <p:spPr bwMode="auto">
            <a:xfrm>
              <a:off x="4500563" y="1339850"/>
              <a:ext cx="1122362" cy="287338"/>
            </a:xfrm>
            <a:prstGeom prst="rect">
              <a:avLst/>
            </a:prstGeom>
            <a:solidFill>
              <a:schemeClr val="bg1"/>
            </a:solidFill>
            <a:ln w="9525" algn="ctr">
              <a:noFill/>
              <a:miter lim="800000"/>
              <a:headEnd/>
              <a:tailEnd/>
            </a:ln>
            <a:effectLst/>
          </p:spPr>
          <p:txBody>
            <a:bodyPr wrap="none">
              <a:spAutoFit/>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42900" indent="-342900">
                <a:lnSpc>
                  <a:spcPct val="80000"/>
                </a:lnSpc>
                <a:spcBef>
                  <a:spcPct val="20000"/>
                </a:spcBef>
              </a:pPr>
              <a:r>
                <a:rPr lang="it-IT" sz="1600" b="1"/>
                <a:t>Sparsifier</a:t>
              </a:r>
            </a:p>
          </p:txBody>
        </p:sp>
        <p:sp>
          <p:nvSpPr>
            <p:cNvPr id="29" name="Text Box 31"/>
            <p:cNvSpPr txBox="1">
              <a:spLocks noChangeArrowheads="1"/>
            </p:cNvSpPr>
            <p:nvPr/>
          </p:nvSpPr>
          <p:spPr bwMode="auto">
            <a:xfrm>
              <a:off x="2401888" y="1268413"/>
              <a:ext cx="2098675" cy="314325"/>
            </a:xfrm>
            <a:prstGeom prst="rect">
              <a:avLst/>
            </a:prstGeom>
            <a:solidFill>
              <a:schemeClr val="bg1"/>
            </a:solidFill>
            <a:ln w="9525">
              <a:solidFill>
                <a:srgbClr val="008000"/>
              </a:solidFill>
              <a:miter lim="800000"/>
              <a:headEnd/>
              <a:tailEnd/>
            </a:ln>
            <a:effectLst/>
          </p:spPr>
          <p:txBody>
            <a:bodyPr wrap="none">
              <a:spAutoFit/>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it-IT" sz="1400" b="1">
                  <a:solidFill>
                    <a:srgbClr val="009900"/>
                  </a:solidFill>
                </a:rPr>
                <a:t>~hit_rate * trig_latency</a:t>
              </a:r>
            </a:p>
          </p:txBody>
        </p:sp>
        <p:sp>
          <p:nvSpPr>
            <p:cNvPr id="30" name="Line 33"/>
            <p:cNvSpPr>
              <a:spLocks noChangeShapeType="1"/>
            </p:cNvSpPr>
            <p:nvPr/>
          </p:nvSpPr>
          <p:spPr bwMode="auto">
            <a:xfrm>
              <a:off x="4716463" y="4292600"/>
              <a:ext cx="3887787" cy="1588"/>
            </a:xfrm>
            <a:prstGeom prst="line">
              <a:avLst/>
            </a:prstGeom>
            <a:noFill/>
            <a:ln w="19050">
              <a:solidFill>
                <a:srgbClr val="008000"/>
              </a:solidFill>
              <a:round/>
              <a:headEnd type="arrow" w="lg" len="lg"/>
              <a:tailEnd type="arrow" w="lg" len="lg"/>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sp>
          <p:nvSpPr>
            <p:cNvPr id="31" name="Text Box 34"/>
            <p:cNvSpPr txBox="1">
              <a:spLocks noChangeArrowheads="1"/>
            </p:cNvSpPr>
            <p:nvPr/>
          </p:nvSpPr>
          <p:spPr bwMode="auto">
            <a:xfrm>
              <a:off x="5359400" y="4316413"/>
              <a:ext cx="2452688" cy="336550"/>
            </a:xfrm>
            <a:prstGeom prst="rect">
              <a:avLst/>
            </a:prstGeom>
            <a:noFill/>
            <a:ln w="9525" algn="ctr">
              <a:noFill/>
              <a:miter lim="800000"/>
              <a:headEnd/>
              <a:tailEnd/>
            </a:ln>
            <a:effectLst/>
          </p:spPr>
          <p:txBody>
            <a:bodyPr wrap="none">
              <a:spAutoFit/>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42900" indent="-342900">
                <a:lnSpc>
                  <a:spcPct val="80000"/>
                </a:lnSpc>
                <a:spcBef>
                  <a:spcPct val="20000"/>
                </a:spcBef>
              </a:pPr>
              <a:r>
                <a:rPr lang="it-IT" sz="2000">
                  <a:solidFill>
                    <a:srgbClr val="008000"/>
                  </a:solidFill>
                  <a:latin typeface="Comic Sans MS" pitchFamily="66" charset="0"/>
                </a:rPr>
                <a:t>Triggered hits only</a:t>
              </a:r>
            </a:p>
          </p:txBody>
        </p:sp>
        <p:sp>
          <p:nvSpPr>
            <p:cNvPr id="32" name="Rectangle 35"/>
            <p:cNvSpPr>
              <a:spLocks noChangeArrowheads="1"/>
            </p:cNvSpPr>
            <p:nvPr/>
          </p:nvSpPr>
          <p:spPr bwMode="auto">
            <a:xfrm>
              <a:off x="250825" y="1125538"/>
              <a:ext cx="8642350" cy="4391025"/>
            </a:xfrm>
            <a:prstGeom prst="rect">
              <a:avLst/>
            </a:prstGeom>
            <a:noFill/>
            <a:ln w="9525" algn="ctr">
              <a:solidFill>
                <a:schemeClr val="accent2"/>
              </a:solidFill>
              <a:miter lim="800000"/>
              <a:headEnd/>
              <a:tailEnd/>
            </a:ln>
            <a:effectLst/>
          </p:spPr>
          <p:txBody>
            <a:bodyPr wrap="none" anchor="ct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sp>
          <p:nvSpPr>
            <p:cNvPr id="33" name="Line 36"/>
            <p:cNvSpPr>
              <a:spLocks noChangeShapeType="1"/>
            </p:cNvSpPr>
            <p:nvPr/>
          </p:nvSpPr>
          <p:spPr bwMode="auto">
            <a:xfrm>
              <a:off x="8532813" y="2997200"/>
              <a:ext cx="360362" cy="1588"/>
            </a:xfrm>
            <a:prstGeom prst="line">
              <a:avLst/>
            </a:prstGeom>
            <a:noFill/>
            <a:ln w="28575">
              <a:solidFill>
                <a:schemeClr val="tx1"/>
              </a:solidFill>
              <a:round/>
              <a:headEnd/>
              <a:tailEnd type="triangle" w="lg" len="lg"/>
            </a:ln>
            <a:effectLst/>
          </p:spPr>
          <p:txBody>
            <a:bodyPr/>
            <a:ls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it-IT"/>
            </a:p>
          </p:txBody>
        </p:sp>
      </p:grpSp>
      <p:sp>
        <p:nvSpPr>
          <p:cNvPr id="45057" name="Rectangle 1"/>
          <p:cNvSpPr>
            <a:spLocks noChangeArrowheads="1"/>
          </p:cNvSpPr>
          <p:nvPr/>
        </p:nvSpPr>
        <p:spPr bwMode="auto">
          <a:xfrm>
            <a:off x="272256" y="5043146"/>
            <a:ext cx="939958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readout architecture is being </a:t>
            </a:r>
            <a:r>
              <a:rPr kumimoji="0" lang="en-US" sz="18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tested with realistic data created by Monte Carlo analysis of the interaction region. </a:t>
            </a:r>
            <a:r>
              <a:rPr kumimoji="0" lang="en-US" sz="1800" b="0" i="0" u="none" strike="noStrike" cap="none" normalizeH="0" baseline="0" dirty="0" err="1" smtClean="0">
                <a:ln>
                  <a:noFill/>
                </a:ln>
                <a:solidFill>
                  <a:srgbClr val="000000"/>
                </a:solidFill>
                <a:effectLst/>
                <a:latin typeface="Comic Sans MS" pitchFamily="66" charset="0"/>
                <a:ea typeface="Times New Roman" pitchFamily="18" charset="0"/>
                <a:cs typeface="Arial" pitchFamily="34" charset="0"/>
              </a:rPr>
              <a:t>Verilog</a:t>
            </a:r>
            <a:r>
              <a:rPr kumimoji="0" lang="en-US" sz="18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 simulations demonstrate that the chip will be able to operate with </a:t>
            </a:r>
            <a:r>
              <a:rPr kumimoji="0" lang="en-US" sz="18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more than </a:t>
            </a:r>
            <a:r>
              <a:rPr kumimoji="0" lang="en-US" sz="18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99% readout efficiency in the worst case condition, which includes the safety factor of 5 in the background levels.  </a:t>
            </a:r>
            <a:endParaRPr kumimoji="0" lang="en-US" sz="18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5" name="Text Box 4"/>
          <p:cNvSpPr txBox="1">
            <a:spLocks noChangeArrowheads="1"/>
          </p:cNvSpPr>
          <p:nvPr/>
        </p:nvSpPr>
        <p:spPr bwMode="auto">
          <a:xfrm>
            <a:off x="171457" y="134938"/>
            <a:ext cx="9193213" cy="457200"/>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2400" b="1" i="0" u="none" dirty="0" smtClean="0">
                <a:latin typeface="Comic Sans MS" charset="0"/>
                <a:sym typeface="Symbol" charset="2"/>
              </a:rPr>
              <a:t>Readout architecture</a:t>
            </a:r>
            <a:endParaRPr lang="it-IT" sz="2400" b="1" i="0" u="none" dirty="0">
              <a:latin typeface="Comic Sans MS" charset="0"/>
              <a:sym typeface="Symbol" charset="2"/>
            </a:endParaRPr>
          </a:p>
        </p:txBody>
      </p:sp>
      <p:sp>
        <p:nvSpPr>
          <p:cNvPr id="36"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37"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10</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1.png"/>
          <p:cNvPicPr/>
          <p:nvPr/>
        </p:nvPicPr>
        <p:blipFill>
          <a:blip r:embed="rId2" cstate="print"/>
          <a:stretch>
            <a:fillRect/>
          </a:stretch>
        </p:blipFill>
        <p:spPr>
          <a:xfrm>
            <a:off x="1282534" y="2208793"/>
            <a:ext cx="7303325" cy="3859481"/>
          </a:xfrm>
          <a:prstGeom prst="rect">
            <a:avLst/>
          </a:prstGeom>
        </p:spPr>
      </p:pic>
      <p:sp>
        <p:nvSpPr>
          <p:cNvPr id="3" name="Text Box 4"/>
          <p:cNvSpPr txBox="1">
            <a:spLocks noChangeArrowheads="1"/>
          </p:cNvSpPr>
          <p:nvPr/>
        </p:nvSpPr>
        <p:spPr bwMode="auto">
          <a:xfrm>
            <a:off x="171457" y="134938"/>
            <a:ext cx="9193213" cy="457200"/>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2400" b="1" i="0" u="none" dirty="0" smtClean="0">
                <a:latin typeface="Comic Sans MS" charset="0"/>
                <a:sym typeface="Symbol" charset="2"/>
              </a:rPr>
              <a:t>Table with peaking time, noise, efficiency</a:t>
            </a:r>
            <a:endParaRPr lang="it-IT" sz="2400" b="1" i="0" u="none" dirty="0">
              <a:latin typeface="Comic Sans MS" charset="0"/>
              <a:sym typeface="Symbol" charset="2"/>
            </a:endParaRPr>
          </a:p>
        </p:txBody>
      </p:sp>
      <p:sp>
        <p:nvSpPr>
          <p:cNvPr id="4" name="Rectangle 1"/>
          <p:cNvSpPr>
            <a:spLocks noChangeArrowheads="1"/>
          </p:cNvSpPr>
          <p:nvPr/>
        </p:nvSpPr>
        <p:spPr bwMode="auto">
          <a:xfrm>
            <a:off x="272256" y="1163643"/>
            <a:ext cx="939958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This table has to be updated</a:t>
            </a:r>
            <a:r>
              <a:rPr kumimoji="0" lang="en-US" sz="1800" b="1" i="0" u="none" strike="noStrike" cap="none" normalizeH="0" dirty="0" smtClean="0">
                <a:ln>
                  <a:noFill/>
                </a:ln>
                <a:solidFill>
                  <a:srgbClr val="FF0000"/>
                </a:solidFill>
                <a:effectLst/>
                <a:latin typeface="Comic Sans MS" pitchFamily="66" charset="0"/>
                <a:ea typeface="Times New Roman" pitchFamily="18" charset="0"/>
                <a:cs typeface="Arial" pitchFamily="34" charset="0"/>
              </a:rPr>
              <a:t> on the basis of new background data</a:t>
            </a:r>
            <a:endParaRPr kumimoji="0" lang="en-US" sz="1800" b="1" i="0" u="none" strike="noStrike" cap="none" normalizeH="0" baseline="0" dirty="0" smtClean="0">
              <a:ln>
                <a:noFill/>
              </a:ln>
              <a:solidFill>
                <a:srgbClr val="FF0000"/>
              </a:solidFill>
              <a:effectLst/>
              <a:latin typeface="Comic Sans MS" pitchFamily="66" charset="0"/>
              <a:cs typeface="Arial" pitchFamily="34" charset="0"/>
            </a:endParaRPr>
          </a:p>
        </p:txBody>
      </p:sp>
      <p:sp>
        <p:nvSpPr>
          <p:cNvPr id="5"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6"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11</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1" name="Text Box 13"/>
          <p:cNvSpPr txBox="1">
            <a:spLocks noChangeArrowheads="1"/>
          </p:cNvSpPr>
          <p:nvPr/>
        </p:nvSpPr>
        <p:spPr bwMode="auto">
          <a:xfrm>
            <a:off x="171450" y="134938"/>
            <a:ext cx="7778750" cy="457200"/>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2400" b="1" i="0" u="none">
                <a:latin typeface="Comic Sans MS" charset="0"/>
              </a:rPr>
              <a:t>Strip front-end development</a:t>
            </a:r>
            <a:endParaRPr lang="en-US" sz="2400" b="1" i="0" u="none">
              <a:latin typeface="Comic Sans MS" charset="0"/>
              <a:sym typeface="Symbol" charset="2"/>
            </a:endParaRPr>
          </a:p>
        </p:txBody>
      </p:sp>
      <p:sp>
        <p:nvSpPr>
          <p:cNvPr id="38955" name="Text Box 9"/>
          <p:cNvSpPr txBox="1">
            <a:spLocks noChangeArrowheads="1"/>
          </p:cNvSpPr>
          <p:nvPr/>
        </p:nvSpPr>
        <p:spPr bwMode="auto">
          <a:xfrm>
            <a:off x="5849944" y="2413012"/>
            <a:ext cx="3890962" cy="830263"/>
          </a:xfrm>
          <a:prstGeom prst="rect">
            <a:avLst/>
          </a:prstGeom>
          <a:noFill/>
          <a:ln w="9525">
            <a:noFill/>
            <a:miter lim="800000"/>
            <a:headEnd/>
            <a:tailEnd/>
          </a:ln>
        </p:spPr>
        <p:txBody>
          <a:bodyPr>
            <a:spAutoFit/>
          </a:bodyPr>
          <a:lstStyle/>
          <a:p>
            <a:pPr algn="l" eaLnBrk="0" hangingPunct="0">
              <a:spcBef>
                <a:spcPct val="50000"/>
              </a:spcBef>
              <a:buClrTx/>
              <a:buFontTx/>
              <a:buNone/>
            </a:pPr>
            <a:r>
              <a:rPr lang="en-US" i="0" u="none" dirty="0">
                <a:solidFill>
                  <a:srgbClr val="000066"/>
                </a:solidFill>
                <a:latin typeface="Comic Sans MS" charset="0"/>
              </a:rPr>
              <a:t>2012: first test </a:t>
            </a:r>
            <a:r>
              <a:rPr lang="en-US" i="0" u="none" dirty="0" smtClean="0">
                <a:solidFill>
                  <a:srgbClr val="000066"/>
                </a:solidFill>
                <a:latin typeface="Comic Sans MS" charset="0"/>
              </a:rPr>
              <a:t>structures, </a:t>
            </a:r>
            <a:r>
              <a:rPr lang="en-US" i="0" u="none" dirty="0">
                <a:solidFill>
                  <a:srgbClr val="000066"/>
                </a:solidFill>
                <a:latin typeface="Comic Sans MS" charset="0"/>
              </a:rPr>
              <a:t>64 channels (fast and slow front-end), auxiliary blocks </a:t>
            </a:r>
          </a:p>
        </p:txBody>
      </p:sp>
      <p:pic>
        <p:nvPicPr>
          <p:cNvPr id="38956" name="Picture 14" descr="bullet2"/>
          <p:cNvPicPr>
            <a:picLocks noChangeAspect="1" noChangeArrowheads="1"/>
          </p:cNvPicPr>
          <p:nvPr/>
        </p:nvPicPr>
        <p:blipFill>
          <a:blip r:embed="rId2"/>
          <a:srcRect/>
          <a:stretch>
            <a:fillRect/>
          </a:stretch>
        </p:blipFill>
        <p:spPr bwMode="auto">
          <a:xfrm>
            <a:off x="5649913" y="2559050"/>
            <a:ext cx="107950" cy="96838"/>
          </a:xfrm>
          <a:prstGeom prst="rect">
            <a:avLst/>
          </a:prstGeom>
          <a:noFill/>
          <a:ln w="9525">
            <a:noFill/>
            <a:miter lim="800000"/>
            <a:headEnd/>
            <a:tailEnd/>
          </a:ln>
        </p:spPr>
      </p:pic>
      <p:sp>
        <p:nvSpPr>
          <p:cNvPr id="38957" name="Text Box 6"/>
          <p:cNvSpPr txBox="1">
            <a:spLocks noChangeArrowheads="1"/>
          </p:cNvSpPr>
          <p:nvPr/>
        </p:nvSpPr>
        <p:spPr bwMode="auto">
          <a:xfrm>
            <a:off x="5991225" y="1625604"/>
            <a:ext cx="3749675" cy="646113"/>
          </a:xfrm>
          <a:prstGeom prst="rect">
            <a:avLst/>
          </a:prstGeom>
          <a:noFill/>
          <a:ln w="9525">
            <a:noFill/>
            <a:miter lim="800000"/>
            <a:headEnd/>
            <a:tailEnd/>
          </a:ln>
        </p:spPr>
        <p:txBody>
          <a:bodyPr>
            <a:spAutoFit/>
          </a:bodyPr>
          <a:lstStyle/>
          <a:p>
            <a:pPr algn="l" defTabSz="495300">
              <a:spcBef>
                <a:spcPct val="50000"/>
              </a:spcBef>
            </a:pPr>
            <a:r>
              <a:rPr lang="en-US" sz="1800" i="0" u="none">
                <a:solidFill>
                  <a:srgbClr val="000066"/>
                </a:solidFill>
                <a:latin typeface="Comic Sans MS" charset="0"/>
              </a:rPr>
              <a:t>Milestones for strip front-end development</a:t>
            </a:r>
          </a:p>
        </p:txBody>
      </p:sp>
      <p:pic>
        <p:nvPicPr>
          <p:cNvPr id="38958" name="Picture 15" descr="bullet1"/>
          <p:cNvPicPr>
            <a:picLocks noChangeAspect="1" noChangeArrowheads="1"/>
          </p:cNvPicPr>
          <p:nvPr/>
        </p:nvPicPr>
        <p:blipFill>
          <a:blip r:embed="rId3"/>
          <a:srcRect/>
          <a:stretch>
            <a:fillRect/>
          </a:stretch>
        </p:blipFill>
        <p:spPr bwMode="auto">
          <a:xfrm>
            <a:off x="5626103" y="1725613"/>
            <a:ext cx="174625" cy="157162"/>
          </a:xfrm>
          <a:prstGeom prst="rect">
            <a:avLst/>
          </a:prstGeom>
          <a:noFill/>
          <a:ln w="9525">
            <a:noFill/>
            <a:miter lim="800000"/>
            <a:headEnd/>
            <a:tailEnd/>
          </a:ln>
        </p:spPr>
      </p:pic>
      <p:sp>
        <p:nvSpPr>
          <p:cNvPr id="38959" name="Text Box 9"/>
          <p:cNvSpPr txBox="1">
            <a:spLocks noChangeArrowheads="1"/>
          </p:cNvSpPr>
          <p:nvPr/>
        </p:nvSpPr>
        <p:spPr bwMode="auto">
          <a:xfrm>
            <a:off x="5849944" y="3335338"/>
            <a:ext cx="3890962" cy="830262"/>
          </a:xfrm>
          <a:prstGeom prst="rect">
            <a:avLst/>
          </a:prstGeom>
          <a:noFill/>
          <a:ln w="9525">
            <a:noFill/>
            <a:miter lim="800000"/>
            <a:headEnd/>
            <a:tailEnd/>
          </a:ln>
        </p:spPr>
        <p:txBody>
          <a:bodyPr>
            <a:spAutoFit/>
          </a:bodyPr>
          <a:lstStyle/>
          <a:p>
            <a:pPr algn="l" eaLnBrk="0" hangingPunct="0">
              <a:spcBef>
                <a:spcPct val="50000"/>
              </a:spcBef>
              <a:buClrTx/>
              <a:buFontTx/>
              <a:buNone/>
            </a:pPr>
            <a:r>
              <a:rPr lang="en-US" i="0" u="none">
                <a:solidFill>
                  <a:srgbClr val="000066"/>
                </a:solidFill>
                <a:latin typeface="Comic Sans MS" charset="0"/>
              </a:rPr>
              <a:t>2013: first fully operational prototype chip – 2 x 128 channels (fast and slow readout) </a:t>
            </a:r>
          </a:p>
        </p:txBody>
      </p:sp>
      <p:pic>
        <p:nvPicPr>
          <p:cNvPr id="38960" name="Picture 14" descr="bullet2"/>
          <p:cNvPicPr>
            <a:picLocks noChangeAspect="1" noChangeArrowheads="1"/>
          </p:cNvPicPr>
          <p:nvPr/>
        </p:nvPicPr>
        <p:blipFill>
          <a:blip r:embed="rId2"/>
          <a:srcRect/>
          <a:stretch>
            <a:fillRect/>
          </a:stretch>
        </p:blipFill>
        <p:spPr bwMode="auto">
          <a:xfrm>
            <a:off x="5649913" y="3481389"/>
            <a:ext cx="107950" cy="96837"/>
          </a:xfrm>
          <a:prstGeom prst="rect">
            <a:avLst/>
          </a:prstGeom>
          <a:noFill/>
          <a:ln w="9525">
            <a:noFill/>
            <a:miter lim="800000"/>
            <a:headEnd/>
            <a:tailEnd/>
          </a:ln>
        </p:spPr>
      </p:pic>
      <p:sp>
        <p:nvSpPr>
          <p:cNvPr id="38961" name="Text Box 9"/>
          <p:cNvSpPr txBox="1">
            <a:spLocks noChangeArrowheads="1"/>
          </p:cNvSpPr>
          <p:nvPr/>
        </p:nvSpPr>
        <p:spPr bwMode="auto">
          <a:xfrm>
            <a:off x="5849944" y="4249750"/>
            <a:ext cx="3890962" cy="338137"/>
          </a:xfrm>
          <a:prstGeom prst="rect">
            <a:avLst/>
          </a:prstGeom>
          <a:noFill/>
          <a:ln w="9525">
            <a:noFill/>
            <a:miter lim="800000"/>
            <a:headEnd/>
            <a:tailEnd/>
          </a:ln>
        </p:spPr>
        <p:txBody>
          <a:bodyPr>
            <a:spAutoFit/>
          </a:bodyPr>
          <a:lstStyle/>
          <a:p>
            <a:pPr algn="l" eaLnBrk="0" hangingPunct="0">
              <a:spcBef>
                <a:spcPct val="50000"/>
              </a:spcBef>
              <a:buClrTx/>
              <a:buFontTx/>
              <a:buNone/>
            </a:pPr>
            <a:r>
              <a:rPr lang="en-US" i="0" u="none">
                <a:solidFill>
                  <a:srgbClr val="000066"/>
                </a:solidFill>
                <a:latin typeface="Comic Sans MS" charset="0"/>
              </a:rPr>
              <a:t>2014: production run</a:t>
            </a:r>
          </a:p>
        </p:txBody>
      </p:sp>
      <p:pic>
        <p:nvPicPr>
          <p:cNvPr id="38962" name="Picture 14" descr="bullet2"/>
          <p:cNvPicPr>
            <a:picLocks noChangeAspect="1" noChangeArrowheads="1"/>
          </p:cNvPicPr>
          <p:nvPr/>
        </p:nvPicPr>
        <p:blipFill>
          <a:blip r:embed="rId2"/>
          <a:srcRect/>
          <a:stretch>
            <a:fillRect/>
          </a:stretch>
        </p:blipFill>
        <p:spPr bwMode="auto">
          <a:xfrm>
            <a:off x="5649913" y="4395800"/>
            <a:ext cx="107950" cy="96837"/>
          </a:xfrm>
          <a:prstGeom prst="rect">
            <a:avLst/>
          </a:prstGeom>
          <a:noFill/>
          <a:ln w="9525">
            <a:noFill/>
            <a:miter lim="800000"/>
            <a:headEnd/>
            <a:tailEnd/>
          </a:ln>
        </p:spPr>
      </p:pic>
      <p:sp>
        <p:nvSpPr>
          <p:cNvPr id="38963" name="Text Box 9"/>
          <p:cNvSpPr txBox="1">
            <a:spLocks noChangeArrowheads="1"/>
          </p:cNvSpPr>
          <p:nvPr/>
        </p:nvSpPr>
        <p:spPr bwMode="auto">
          <a:xfrm>
            <a:off x="5849944" y="4741863"/>
            <a:ext cx="3890962" cy="584200"/>
          </a:xfrm>
          <a:prstGeom prst="rect">
            <a:avLst/>
          </a:prstGeom>
          <a:noFill/>
          <a:ln w="9525">
            <a:noFill/>
            <a:miter lim="800000"/>
            <a:headEnd/>
            <a:tailEnd/>
          </a:ln>
        </p:spPr>
        <p:txBody>
          <a:bodyPr>
            <a:spAutoFit/>
          </a:bodyPr>
          <a:lstStyle/>
          <a:p>
            <a:pPr algn="l" eaLnBrk="0" hangingPunct="0">
              <a:spcBef>
                <a:spcPct val="50000"/>
              </a:spcBef>
              <a:buClrTx/>
              <a:buFontTx/>
              <a:buNone/>
            </a:pPr>
            <a:r>
              <a:rPr lang="en-US" i="0" u="none">
                <a:solidFill>
                  <a:srgbClr val="000066"/>
                </a:solidFill>
                <a:latin typeface="Comic Sans MS" charset="0"/>
              </a:rPr>
              <a:t>Account for some contingency after the first or the second step</a:t>
            </a:r>
          </a:p>
        </p:txBody>
      </p:sp>
      <p:pic>
        <p:nvPicPr>
          <p:cNvPr id="38964" name="Picture 14" descr="bullet2"/>
          <p:cNvPicPr>
            <a:picLocks noChangeAspect="1" noChangeArrowheads="1"/>
          </p:cNvPicPr>
          <p:nvPr/>
        </p:nvPicPr>
        <p:blipFill>
          <a:blip r:embed="rId2"/>
          <a:srcRect/>
          <a:stretch>
            <a:fillRect/>
          </a:stretch>
        </p:blipFill>
        <p:spPr bwMode="auto">
          <a:xfrm>
            <a:off x="5649913" y="4887925"/>
            <a:ext cx="107950" cy="96837"/>
          </a:xfrm>
          <a:prstGeom prst="rect">
            <a:avLst/>
          </a:prstGeom>
          <a:noFill/>
          <a:ln w="9525">
            <a:noFill/>
            <a:miter lim="800000"/>
            <a:headEnd/>
            <a:tailEnd/>
          </a:ln>
        </p:spPr>
      </p:pic>
      <p:pic>
        <p:nvPicPr>
          <p:cNvPr id="38965" name="Picture 21" descr="bullet1"/>
          <p:cNvPicPr>
            <a:picLocks noChangeAspect="1" noChangeArrowheads="1"/>
          </p:cNvPicPr>
          <p:nvPr/>
        </p:nvPicPr>
        <p:blipFill>
          <a:blip r:embed="rId3"/>
          <a:srcRect/>
          <a:stretch>
            <a:fillRect/>
          </a:stretch>
        </p:blipFill>
        <p:spPr bwMode="auto">
          <a:xfrm>
            <a:off x="354018" y="1014413"/>
            <a:ext cx="174625" cy="157162"/>
          </a:xfrm>
          <a:prstGeom prst="rect">
            <a:avLst/>
          </a:prstGeom>
          <a:noFill/>
          <a:ln w="9525">
            <a:noFill/>
            <a:miter lim="800000"/>
            <a:headEnd/>
            <a:tailEnd/>
          </a:ln>
        </p:spPr>
      </p:pic>
      <p:sp>
        <p:nvSpPr>
          <p:cNvPr id="38966" name="Text Box 22"/>
          <p:cNvSpPr txBox="1">
            <a:spLocks noChangeArrowheads="1"/>
          </p:cNvSpPr>
          <p:nvPr/>
        </p:nvSpPr>
        <p:spPr bwMode="auto">
          <a:xfrm>
            <a:off x="815982" y="901700"/>
            <a:ext cx="8645525" cy="369888"/>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1800" i="0" u="none">
                <a:solidFill>
                  <a:srgbClr val="000066"/>
                </a:solidFill>
                <a:latin typeface="Comic Sans MS" charset="0"/>
                <a:sym typeface="Symbol" charset="2"/>
              </a:rPr>
              <a:t>Fast and slow front-end prototype chip (IBM 130 nm)</a:t>
            </a:r>
            <a:endParaRPr lang="it-IT" sz="1800" i="0" u="none">
              <a:solidFill>
                <a:srgbClr val="000066"/>
              </a:solidFill>
              <a:latin typeface="Comic Sans MS" charset="0"/>
              <a:sym typeface="Symbol" charset="2"/>
            </a:endParaRPr>
          </a:p>
        </p:txBody>
      </p:sp>
      <p:sp>
        <p:nvSpPr>
          <p:cNvPr id="38967" name="Text Box 9"/>
          <p:cNvSpPr txBox="1">
            <a:spLocks noChangeArrowheads="1"/>
          </p:cNvSpPr>
          <p:nvPr/>
        </p:nvSpPr>
        <p:spPr bwMode="auto">
          <a:xfrm>
            <a:off x="3860800" y="4986338"/>
            <a:ext cx="1346200" cy="646331"/>
          </a:xfrm>
          <a:prstGeom prst="rect">
            <a:avLst/>
          </a:prstGeom>
          <a:noFill/>
          <a:ln w="9525">
            <a:noFill/>
            <a:miter lim="800000"/>
            <a:headEnd/>
            <a:tailEnd/>
          </a:ln>
        </p:spPr>
        <p:txBody>
          <a:bodyPr>
            <a:spAutoFit/>
          </a:bodyPr>
          <a:lstStyle/>
          <a:p>
            <a:pPr eaLnBrk="0" hangingPunct="0">
              <a:spcBef>
                <a:spcPct val="50000"/>
              </a:spcBef>
              <a:buClrTx/>
              <a:buFontTx/>
              <a:buNone/>
            </a:pPr>
            <a:r>
              <a:rPr lang="en-US" sz="1200" i="0" u="none" dirty="0">
                <a:solidFill>
                  <a:srgbClr val="000066"/>
                </a:solidFill>
                <a:latin typeface="Comic Sans MS" charset="0"/>
              </a:rPr>
              <a:t>area for test </a:t>
            </a:r>
            <a:r>
              <a:rPr lang="en-US" sz="1200" i="0" u="none" dirty="0" smtClean="0">
                <a:solidFill>
                  <a:srgbClr val="000066"/>
                </a:solidFill>
                <a:latin typeface="Comic Sans MS" charset="0"/>
              </a:rPr>
              <a:t>structures and auxiliary blocks</a:t>
            </a:r>
            <a:endParaRPr lang="en-US" sz="1200" i="0" u="none" dirty="0">
              <a:solidFill>
                <a:srgbClr val="000066"/>
              </a:solidFill>
              <a:latin typeface="Comic Sans MS" charset="0"/>
            </a:endParaRPr>
          </a:p>
        </p:txBody>
      </p:sp>
      <p:sp>
        <p:nvSpPr>
          <p:cNvPr id="38968" name="Rectangle 327"/>
          <p:cNvSpPr>
            <a:spLocks noChangeArrowheads="1"/>
          </p:cNvSpPr>
          <p:nvPr/>
        </p:nvSpPr>
        <p:spPr bwMode="auto">
          <a:xfrm rot="16200000">
            <a:off x="3687763" y="5064716"/>
            <a:ext cx="215900" cy="338554"/>
          </a:xfrm>
          <a:prstGeom prst="rect">
            <a:avLst/>
          </a:prstGeom>
          <a:solidFill>
            <a:schemeClr val="bg1">
              <a:alpha val="79999"/>
            </a:schemeClr>
          </a:solidFill>
          <a:ln w="9525">
            <a:solidFill>
              <a:srgbClr val="CC0000"/>
            </a:solidFill>
            <a:prstDash val="dash"/>
            <a:round/>
            <a:headEnd/>
            <a:tailEnd/>
          </a:ln>
        </p:spPr>
        <p:txBody>
          <a:bodyPr anchor="ctr">
            <a:spAutoFit/>
          </a:bodyPr>
          <a:lstStyle/>
          <a:p>
            <a:endParaRPr lang="en-US"/>
          </a:p>
        </p:txBody>
      </p:sp>
      <p:sp>
        <p:nvSpPr>
          <p:cNvPr id="165"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167"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12</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pic>
        <p:nvPicPr>
          <p:cNvPr id="168" name="Immagine 167" descr="Immagine1.png"/>
          <p:cNvPicPr>
            <a:picLocks noChangeAspect="1"/>
          </p:cNvPicPr>
          <p:nvPr/>
        </p:nvPicPr>
        <p:blipFill>
          <a:blip r:embed="rId4"/>
          <a:stretch>
            <a:fillRect/>
          </a:stretch>
        </p:blipFill>
        <p:spPr>
          <a:xfrm>
            <a:off x="321619" y="1881384"/>
            <a:ext cx="3175754" cy="40778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6"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2</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
        <p:nvSpPr>
          <p:cNvPr id="8193" name="Rectangle 1"/>
          <p:cNvSpPr>
            <a:spLocks noChangeArrowheads="1"/>
          </p:cNvSpPr>
          <p:nvPr/>
        </p:nvSpPr>
        <p:spPr bwMode="auto">
          <a:xfrm>
            <a:off x="231686" y="774553"/>
            <a:ext cx="886174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69875" algn="r"/>
                <a:tab pos="1485900" algn="l"/>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Mechanical Requirements: </a:t>
            </a:r>
            <a:endParaRPr kumimoji="0" lang="it-IT"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Number of channels per chip: 128 </a:t>
            </a:r>
            <a:endParaRPr kumimoji="0" lang="it-IT"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Chip size:  width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6 mm, length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4 mm </a:t>
            </a:r>
            <a:endParaRPr kumimoji="0" lang="it-IT" sz="1800" b="0" i="0" u="none" strike="noStrike" cap="none" normalizeH="0" baseline="0" dirty="0" smtClean="0">
              <a:ln>
                <a:noFill/>
              </a:ln>
              <a:solidFill>
                <a:schemeClr val="tx1"/>
              </a:solidFill>
              <a:effectLst/>
              <a:latin typeface="Comic Sans MS" pitchFamily="66"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Pitch of input bonding pads: &lt; 45 um</a:t>
            </a:r>
          </a:p>
        </p:txBody>
      </p:sp>
      <p:grpSp>
        <p:nvGrpSpPr>
          <p:cNvPr id="232" name="Gruppo 231"/>
          <p:cNvGrpSpPr/>
          <p:nvPr/>
        </p:nvGrpSpPr>
        <p:grpSpPr>
          <a:xfrm>
            <a:off x="3794077" y="2079607"/>
            <a:ext cx="2880000" cy="4320001"/>
            <a:chOff x="3794077" y="2388357"/>
            <a:chExt cx="2880000" cy="4320001"/>
          </a:xfrm>
        </p:grpSpPr>
        <p:sp>
          <p:nvSpPr>
            <p:cNvPr id="9" name="Rettangolo 8"/>
            <p:cNvSpPr/>
            <p:nvPr/>
          </p:nvSpPr>
          <p:spPr bwMode="auto">
            <a:xfrm>
              <a:off x="3794077" y="2388358"/>
              <a:ext cx="2880000" cy="43200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0" name="Rettangolo 9"/>
            <p:cNvSpPr/>
            <p:nvPr/>
          </p:nvSpPr>
          <p:spPr bwMode="auto">
            <a:xfrm>
              <a:off x="3794077" y="2388357"/>
              <a:ext cx="2880000" cy="4320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3" name="Rettangolo 12"/>
            <p:cNvSpPr/>
            <p:nvPr/>
          </p:nvSpPr>
          <p:spPr bwMode="auto">
            <a:xfrm>
              <a:off x="6448507" y="2488758"/>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grpSp>
          <p:nvGrpSpPr>
            <p:cNvPr id="94" name="Gruppo 93"/>
            <p:cNvGrpSpPr/>
            <p:nvPr/>
          </p:nvGrpSpPr>
          <p:grpSpPr>
            <a:xfrm>
              <a:off x="3832531" y="2441052"/>
              <a:ext cx="192195" cy="2111008"/>
              <a:chOff x="3832531" y="2456954"/>
              <a:chExt cx="192195" cy="4207448"/>
            </a:xfrm>
          </p:grpSpPr>
          <p:grpSp>
            <p:nvGrpSpPr>
              <p:cNvPr id="26" name="Gruppo 25"/>
              <p:cNvGrpSpPr/>
              <p:nvPr/>
            </p:nvGrpSpPr>
            <p:grpSpPr>
              <a:xfrm>
                <a:off x="3832531" y="2456954"/>
                <a:ext cx="178920" cy="751390"/>
                <a:chOff x="3832531" y="2456954"/>
                <a:chExt cx="178920" cy="751390"/>
              </a:xfrm>
            </p:grpSpPr>
            <p:grpSp>
              <p:nvGrpSpPr>
                <p:cNvPr id="18" name="Gruppo 17"/>
                <p:cNvGrpSpPr/>
                <p:nvPr/>
              </p:nvGrpSpPr>
              <p:grpSpPr>
                <a:xfrm>
                  <a:off x="3832531" y="2456954"/>
                  <a:ext cx="177589" cy="368411"/>
                  <a:chOff x="3832531" y="2456954"/>
                  <a:chExt cx="177589" cy="368411"/>
                </a:xfrm>
              </p:grpSpPr>
              <p:grpSp>
                <p:nvGrpSpPr>
                  <p:cNvPr id="14" name="Gruppo 13"/>
                  <p:cNvGrpSpPr/>
                  <p:nvPr/>
                </p:nvGrpSpPr>
                <p:grpSpPr>
                  <a:xfrm>
                    <a:off x="3832531" y="2456954"/>
                    <a:ext cx="176258" cy="176256"/>
                    <a:chOff x="3864335" y="2456954"/>
                    <a:chExt cx="176258" cy="176256"/>
                  </a:xfrm>
                </p:grpSpPr>
                <p:sp>
                  <p:nvSpPr>
                    <p:cNvPr id="11"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2"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5" name="Gruppo 14"/>
                  <p:cNvGrpSpPr/>
                  <p:nvPr/>
                </p:nvGrpSpPr>
                <p:grpSpPr>
                  <a:xfrm>
                    <a:off x="3833862" y="2649109"/>
                    <a:ext cx="176258" cy="176256"/>
                    <a:chOff x="3864335" y="2456954"/>
                    <a:chExt cx="176258" cy="176256"/>
                  </a:xfrm>
                </p:grpSpPr>
                <p:sp>
                  <p:nvSpPr>
                    <p:cNvPr id="16" name="Rettangolo 15"/>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7" name="Rettangolo 16"/>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19" name="Gruppo 18"/>
                <p:cNvGrpSpPr/>
                <p:nvPr/>
              </p:nvGrpSpPr>
              <p:grpSpPr>
                <a:xfrm>
                  <a:off x="3833862" y="2839933"/>
                  <a:ext cx="177589" cy="368411"/>
                  <a:chOff x="3832531" y="2456954"/>
                  <a:chExt cx="177589" cy="368411"/>
                </a:xfrm>
              </p:grpSpPr>
              <p:grpSp>
                <p:nvGrpSpPr>
                  <p:cNvPr id="20" name="Gruppo 13"/>
                  <p:cNvGrpSpPr/>
                  <p:nvPr/>
                </p:nvGrpSpPr>
                <p:grpSpPr>
                  <a:xfrm>
                    <a:off x="3832531" y="2456954"/>
                    <a:ext cx="176258" cy="176256"/>
                    <a:chOff x="3864335" y="2456954"/>
                    <a:chExt cx="176258" cy="176256"/>
                  </a:xfrm>
                </p:grpSpPr>
                <p:sp>
                  <p:nvSpPr>
                    <p:cNvPr id="24" name="Rettangolo 23"/>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5" name="Rettangolo 24"/>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21" name="Gruppo 14"/>
                  <p:cNvGrpSpPr/>
                  <p:nvPr/>
                </p:nvGrpSpPr>
                <p:grpSpPr>
                  <a:xfrm>
                    <a:off x="3833862" y="2649109"/>
                    <a:ext cx="176258" cy="176256"/>
                    <a:chOff x="3864335" y="2456954"/>
                    <a:chExt cx="176258" cy="176256"/>
                  </a:xfrm>
                </p:grpSpPr>
                <p:sp>
                  <p:nvSpPr>
                    <p:cNvPr id="22" name="Rettangolo 21"/>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3" name="Rettangolo 22"/>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grpSp>
            <p:nvGrpSpPr>
              <p:cNvPr id="27" name="Gruppo 26"/>
              <p:cNvGrpSpPr/>
              <p:nvPr/>
            </p:nvGrpSpPr>
            <p:grpSpPr>
              <a:xfrm>
                <a:off x="3833862" y="3221581"/>
                <a:ext cx="178920" cy="751390"/>
                <a:chOff x="3832531" y="2456954"/>
                <a:chExt cx="178920" cy="751390"/>
              </a:xfrm>
            </p:grpSpPr>
            <p:grpSp>
              <p:nvGrpSpPr>
                <p:cNvPr id="28" name="Gruppo 17"/>
                <p:cNvGrpSpPr/>
                <p:nvPr/>
              </p:nvGrpSpPr>
              <p:grpSpPr>
                <a:xfrm>
                  <a:off x="3832531" y="2456954"/>
                  <a:ext cx="177589" cy="368411"/>
                  <a:chOff x="3832531" y="2456954"/>
                  <a:chExt cx="177589" cy="368411"/>
                </a:xfrm>
              </p:grpSpPr>
              <p:grpSp>
                <p:nvGrpSpPr>
                  <p:cNvPr id="36" name="Gruppo 13"/>
                  <p:cNvGrpSpPr/>
                  <p:nvPr/>
                </p:nvGrpSpPr>
                <p:grpSpPr>
                  <a:xfrm>
                    <a:off x="3832531" y="2456954"/>
                    <a:ext cx="176258" cy="176256"/>
                    <a:chOff x="3864335" y="2456954"/>
                    <a:chExt cx="176258" cy="176256"/>
                  </a:xfrm>
                </p:grpSpPr>
                <p:sp>
                  <p:nvSpPr>
                    <p:cNvPr id="40"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41"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37" name="Gruppo 14"/>
                  <p:cNvGrpSpPr/>
                  <p:nvPr/>
                </p:nvGrpSpPr>
                <p:grpSpPr>
                  <a:xfrm>
                    <a:off x="3833862" y="2649109"/>
                    <a:ext cx="176258" cy="176256"/>
                    <a:chOff x="3864335" y="2456954"/>
                    <a:chExt cx="176258" cy="176256"/>
                  </a:xfrm>
                </p:grpSpPr>
                <p:sp>
                  <p:nvSpPr>
                    <p:cNvPr id="38" name="Rettangolo 37"/>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39" name="Rettangolo 38"/>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29" name="Gruppo 18"/>
                <p:cNvGrpSpPr/>
                <p:nvPr/>
              </p:nvGrpSpPr>
              <p:grpSpPr>
                <a:xfrm>
                  <a:off x="3833862" y="2839933"/>
                  <a:ext cx="177589" cy="368411"/>
                  <a:chOff x="3832531" y="2456954"/>
                  <a:chExt cx="177589" cy="368411"/>
                </a:xfrm>
              </p:grpSpPr>
              <p:grpSp>
                <p:nvGrpSpPr>
                  <p:cNvPr id="30" name="Gruppo 13"/>
                  <p:cNvGrpSpPr/>
                  <p:nvPr/>
                </p:nvGrpSpPr>
                <p:grpSpPr>
                  <a:xfrm>
                    <a:off x="3832531" y="2456954"/>
                    <a:ext cx="176258" cy="176256"/>
                    <a:chOff x="3864335" y="2456954"/>
                    <a:chExt cx="176258" cy="176256"/>
                  </a:xfrm>
                </p:grpSpPr>
                <p:sp>
                  <p:nvSpPr>
                    <p:cNvPr id="34" name="Rettangolo 33"/>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35" name="Rettangolo 34"/>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31" name="Gruppo 14"/>
                  <p:cNvGrpSpPr/>
                  <p:nvPr/>
                </p:nvGrpSpPr>
                <p:grpSpPr>
                  <a:xfrm>
                    <a:off x="3833862" y="2649109"/>
                    <a:ext cx="176258" cy="176256"/>
                    <a:chOff x="3864335" y="2456954"/>
                    <a:chExt cx="176258" cy="176256"/>
                  </a:xfrm>
                </p:grpSpPr>
                <p:sp>
                  <p:nvSpPr>
                    <p:cNvPr id="32" name="Rettangolo 31"/>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33" name="Rettangolo 32"/>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grpSp>
            <p:nvGrpSpPr>
              <p:cNvPr id="42" name="Gruppo 41"/>
              <p:cNvGrpSpPr/>
              <p:nvPr/>
            </p:nvGrpSpPr>
            <p:grpSpPr>
              <a:xfrm>
                <a:off x="3841813" y="3992828"/>
                <a:ext cx="178920" cy="751390"/>
                <a:chOff x="3832531" y="2456954"/>
                <a:chExt cx="178920" cy="751390"/>
              </a:xfrm>
            </p:grpSpPr>
            <p:grpSp>
              <p:nvGrpSpPr>
                <p:cNvPr id="43" name="Gruppo 17"/>
                <p:cNvGrpSpPr/>
                <p:nvPr/>
              </p:nvGrpSpPr>
              <p:grpSpPr>
                <a:xfrm>
                  <a:off x="3832531" y="2456954"/>
                  <a:ext cx="177589" cy="368411"/>
                  <a:chOff x="3832531" y="2456954"/>
                  <a:chExt cx="177589" cy="368411"/>
                </a:xfrm>
              </p:grpSpPr>
              <p:grpSp>
                <p:nvGrpSpPr>
                  <p:cNvPr id="51" name="Gruppo 13"/>
                  <p:cNvGrpSpPr/>
                  <p:nvPr/>
                </p:nvGrpSpPr>
                <p:grpSpPr>
                  <a:xfrm>
                    <a:off x="3832531" y="2456954"/>
                    <a:ext cx="176258" cy="176256"/>
                    <a:chOff x="3864335" y="2456954"/>
                    <a:chExt cx="176258" cy="176256"/>
                  </a:xfrm>
                </p:grpSpPr>
                <p:sp>
                  <p:nvSpPr>
                    <p:cNvPr id="55"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56"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52" name="Gruppo 14"/>
                  <p:cNvGrpSpPr/>
                  <p:nvPr/>
                </p:nvGrpSpPr>
                <p:grpSpPr>
                  <a:xfrm>
                    <a:off x="3833862" y="2649109"/>
                    <a:ext cx="176258" cy="176256"/>
                    <a:chOff x="3864335" y="2456954"/>
                    <a:chExt cx="176258" cy="176256"/>
                  </a:xfrm>
                </p:grpSpPr>
                <p:sp>
                  <p:nvSpPr>
                    <p:cNvPr id="53" name="Rettangolo 52"/>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54" name="Rettangolo 53"/>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44" name="Gruppo 18"/>
                <p:cNvGrpSpPr/>
                <p:nvPr/>
              </p:nvGrpSpPr>
              <p:grpSpPr>
                <a:xfrm>
                  <a:off x="3833862" y="2839933"/>
                  <a:ext cx="177589" cy="368411"/>
                  <a:chOff x="3832531" y="2456954"/>
                  <a:chExt cx="177589" cy="368411"/>
                </a:xfrm>
              </p:grpSpPr>
              <p:grpSp>
                <p:nvGrpSpPr>
                  <p:cNvPr id="45" name="Gruppo 13"/>
                  <p:cNvGrpSpPr/>
                  <p:nvPr/>
                </p:nvGrpSpPr>
                <p:grpSpPr>
                  <a:xfrm>
                    <a:off x="3832531" y="2456954"/>
                    <a:ext cx="176258" cy="176256"/>
                    <a:chOff x="3864335" y="2456954"/>
                    <a:chExt cx="176258" cy="176256"/>
                  </a:xfrm>
                </p:grpSpPr>
                <p:sp>
                  <p:nvSpPr>
                    <p:cNvPr id="49" name="Rettangolo 48"/>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50" name="Rettangolo 49"/>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46" name="Gruppo 14"/>
                  <p:cNvGrpSpPr/>
                  <p:nvPr/>
                </p:nvGrpSpPr>
                <p:grpSpPr>
                  <a:xfrm>
                    <a:off x="3833862" y="2649109"/>
                    <a:ext cx="176258" cy="176256"/>
                    <a:chOff x="3864335" y="2456954"/>
                    <a:chExt cx="176258" cy="176256"/>
                  </a:xfrm>
                </p:grpSpPr>
                <p:sp>
                  <p:nvSpPr>
                    <p:cNvPr id="47" name="Rettangolo 46"/>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48" name="Rettangolo 47"/>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grpSp>
            <p:nvGrpSpPr>
              <p:cNvPr id="57" name="Gruppo 56"/>
              <p:cNvGrpSpPr/>
              <p:nvPr/>
            </p:nvGrpSpPr>
            <p:grpSpPr>
              <a:xfrm>
                <a:off x="3843144" y="4757455"/>
                <a:ext cx="178920" cy="751390"/>
                <a:chOff x="3832531" y="2456954"/>
                <a:chExt cx="178920" cy="751390"/>
              </a:xfrm>
            </p:grpSpPr>
            <p:grpSp>
              <p:nvGrpSpPr>
                <p:cNvPr id="58" name="Gruppo 57"/>
                <p:cNvGrpSpPr/>
                <p:nvPr/>
              </p:nvGrpSpPr>
              <p:grpSpPr>
                <a:xfrm>
                  <a:off x="3832531" y="2456954"/>
                  <a:ext cx="177589" cy="368411"/>
                  <a:chOff x="3832531" y="2456954"/>
                  <a:chExt cx="177589" cy="368411"/>
                </a:xfrm>
              </p:grpSpPr>
              <p:grpSp>
                <p:nvGrpSpPr>
                  <p:cNvPr id="66" name="Gruppo 13"/>
                  <p:cNvGrpSpPr/>
                  <p:nvPr/>
                </p:nvGrpSpPr>
                <p:grpSpPr>
                  <a:xfrm>
                    <a:off x="3832531" y="2456954"/>
                    <a:ext cx="176258" cy="176256"/>
                    <a:chOff x="3864335" y="2456954"/>
                    <a:chExt cx="176258" cy="176256"/>
                  </a:xfrm>
                </p:grpSpPr>
                <p:sp>
                  <p:nvSpPr>
                    <p:cNvPr id="70"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71"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67" name="Gruppo 14"/>
                  <p:cNvGrpSpPr/>
                  <p:nvPr/>
                </p:nvGrpSpPr>
                <p:grpSpPr>
                  <a:xfrm>
                    <a:off x="3833862" y="2649109"/>
                    <a:ext cx="176258" cy="176256"/>
                    <a:chOff x="3864335" y="2456954"/>
                    <a:chExt cx="176258" cy="176256"/>
                  </a:xfrm>
                </p:grpSpPr>
                <p:sp>
                  <p:nvSpPr>
                    <p:cNvPr id="68" name="Rettangolo 67"/>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69" name="Rettangolo 68"/>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59" name="Gruppo 58"/>
                <p:cNvGrpSpPr/>
                <p:nvPr/>
              </p:nvGrpSpPr>
              <p:grpSpPr>
                <a:xfrm>
                  <a:off x="3833862" y="2839933"/>
                  <a:ext cx="177589" cy="368411"/>
                  <a:chOff x="3832531" y="2456954"/>
                  <a:chExt cx="177589" cy="368411"/>
                </a:xfrm>
              </p:grpSpPr>
              <p:grpSp>
                <p:nvGrpSpPr>
                  <p:cNvPr id="60" name="Gruppo 13"/>
                  <p:cNvGrpSpPr/>
                  <p:nvPr/>
                </p:nvGrpSpPr>
                <p:grpSpPr>
                  <a:xfrm>
                    <a:off x="3832531" y="2456954"/>
                    <a:ext cx="176258" cy="176256"/>
                    <a:chOff x="3864335" y="2456954"/>
                    <a:chExt cx="176258" cy="176256"/>
                  </a:xfrm>
                </p:grpSpPr>
                <p:sp>
                  <p:nvSpPr>
                    <p:cNvPr id="64" name="Rettangolo 63"/>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65" name="Rettangolo 64"/>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61" name="Gruppo 14"/>
                  <p:cNvGrpSpPr/>
                  <p:nvPr/>
                </p:nvGrpSpPr>
                <p:grpSpPr>
                  <a:xfrm>
                    <a:off x="3833862" y="2649109"/>
                    <a:ext cx="176258" cy="176256"/>
                    <a:chOff x="3864335" y="2456954"/>
                    <a:chExt cx="176258" cy="176256"/>
                  </a:xfrm>
                </p:grpSpPr>
                <p:sp>
                  <p:nvSpPr>
                    <p:cNvPr id="62" name="Rettangolo 61"/>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63" name="Rettangolo 62"/>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grpSp>
            <p:nvGrpSpPr>
              <p:cNvPr id="73" name="Gruppo 57"/>
              <p:cNvGrpSpPr/>
              <p:nvPr/>
            </p:nvGrpSpPr>
            <p:grpSpPr>
              <a:xfrm>
                <a:off x="3844475" y="5530033"/>
                <a:ext cx="177589" cy="368411"/>
                <a:chOff x="3832531" y="2456954"/>
                <a:chExt cx="177589" cy="368411"/>
              </a:xfrm>
            </p:grpSpPr>
            <p:grpSp>
              <p:nvGrpSpPr>
                <p:cNvPr id="81" name="Gruppo 13"/>
                <p:cNvGrpSpPr/>
                <p:nvPr/>
              </p:nvGrpSpPr>
              <p:grpSpPr>
                <a:xfrm>
                  <a:off x="3832531" y="2456954"/>
                  <a:ext cx="176258" cy="176256"/>
                  <a:chOff x="3864335" y="2456954"/>
                  <a:chExt cx="176258" cy="176256"/>
                </a:xfrm>
              </p:grpSpPr>
              <p:sp>
                <p:nvSpPr>
                  <p:cNvPr id="85"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86"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82" name="Gruppo 14"/>
                <p:cNvGrpSpPr/>
                <p:nvPr/>
              </p:nvGrpSpPr>
              <p:grpSpPr>
                <a:xfrm>
                  <a:off x="3833862" y="2649109"/>
                  <a:ext cx="176258" cy="176256"/>
                  <a:chOff x="3864335" y="2456954"/>
                  <a:chExt cx="176258" cy="176256"/>
                </a:xfrm>
              </p:grpSpPr>
              <p:sp>
                <p:nvSpPr>
                  <p:cNvPr id="83" name="Rettangolo 82"/>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84" name="Rettangolo 83"/>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74" name="Gruppo 58"/>
              <p:cNvGrpSpPr/>
              <p:nvPr/>
            </p:nvGrpSpPr>
            <p:grpSpPr>
              <a:xfrm>
                <a:off x="3845806" y="5913012"/>
                <a:ext cx="177589" cy="368411"/>
                <a:chOff x="3832531" y="2456954"/>
                <a:chExt cx="177589" cy="368411"/>
              </a:xfrm>
            </p:grpSpPr>
            <p:grpSp>
              <p:nvGrpSpPr>
                <p:cNvPr id="75" name="Gruppo 13"/>
                <p:cNvGrpSpPr/>
                <p:nvPr/>
              </p:nvGrpSpPr>
              <p:grpSpPr>
                <a:xfrm>
                  <a:off x="3832531" y="2456954"/>
                  <a:ext cx="176258" cy="176256"/>
                  <a:chOff x="3864335" y="2456954"/>
                  <a:chExt cx="176258" cy="176256"/>
                </a:xfrm>
              </p:grpSpPr>
              <p:sp>
                <p:nvSpPr>
                  <p:cNvPr id="79" name="Rettangolo 78"/>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80" name="Rettangolo 79"/>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76" name="Gruppo 14"/>
                <p:cNvGrpSpPr/>
                <p:nvPr/>
              </p:nvGrpSpPr>
              <p:grpSpPr>
                <a:xfrm>
                  <a:off x="3833862" y="2649109"/>
                  <a:ext cx="176258" cy="176256"/>
                  <a:chOff x="3864335" y="2456954"/>
                  <a:chExt cx="176258" cy="176256"/>
                </a:xfrm>
              </p:grpSpPr>
              <p:sp>
                <p:nvSpPr>
                  <p:cNvPr id="77" name="Rettangolo 76"/>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78" name="Rettangolo 77"/>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87" name="Gruppo 58"/>
              <p:cNvGrpSpPr/>
              <p:nvPr/>
            </p:nvGrpSpPr>
            <p:grpSpPr>
              <a:xfrm>
                <a:off x="3847137" y="6295991"/>
                <a:ext cx="177589" cy="368411"/>
                <a:chOff x="3832531" y="2456954"/>
                <a:chExt cx="177589" cy="368411"/>
              </a:xfrm>
            </p:grpSpPr>
            <p:grpSp>
              <p:nvGrpSpPr>
                <p:cNvPr id="88" name="Gruppo 13"/>
                <p:cNvGrpSpPr/>
                <p:nvPr/>
              </p:nvGrpSpPr>
              <p:grpSpPr>
                <a:xfrm>
                  <a:off x="3832531" y="2456954"/>
                  <a:ext cx="176258" cy="176256"/>
                  <a:chOff x="3864335" y="2456954"/>
                  <a:chExt cx="176258" cy="176256"/>
                </a:xfrm>
              </p:grpSpPr>
              <p:sp>
                <p:nvSpPr>
                  <p:cNvPr id="92" name="Rettangolo 91"/>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93" name="Rettangolo 92"/>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89" name="Gruppo 14"/>
                <p:cNvGrpSpPr/>
                <p:nvPr/>
              </p:nvGrpSpPr>
              <p:grpSpPr>
                <a:xfrm>
                  <a:off x="3833862" y="2649109"/>
                  <a:ext cx="176258" cy="176256"/>
                  <a:chOff x="3864335" y="2456954"/>
                  <a:chExt cx="176258" cy="176256"/>
                </a:xfrm>
              </p:grpSpPr>
              <p:sp>
                <p:nvSpPr>
                  <p:cNvPr id="90" name="Rettangolo 89"/>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91" name="Rettangolo 90"/>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grpSp>
          <p:nvGrpSpPr>
            <p:cNvPr id="95" name="Gruppo 94"/>
            <p:cNvGrpSpPr/>
            <p:nvPr/>
          </p:nvGrpSpPr>
          <p:grpSpPr>
            <a:xfrm>
              <a:off x="3857715" y="4557349"/>
              <a:ext cx="192195" cy="2111008"/>
              <a:chOff x="3832531" y="2456954"/>
              <a:chExt cx="192195" cy="4207448"/>
            </a:xfrm>
          </p:grpSpPr>
          <p:grpSp>
            <p:nvGrpSpPr>
              <p:cNvPr id="96" name="Gruppo 25"/>
              <p:cNvGrpSpPr/>
              <p:nvPr/>
            </p:nvGrpSpPr>
            <p:grpSpPr>
              <a:xfrm>
                <a:off x="3832531" y="2456954"/>
                <a:ext cx="178920" cy="751390"/>
                <a:chOff x="3832531" y="2456954"/>
                <a:chExt cx="178920" cy="751390"/>
              </a:xfrm>
            </p:grpSpPr>
            <p:grpSp>
              <p:nvGrpSpPr>
                <p:cNvPr id="163" name="Gruppo 17"/>
                <p:cNvGrpSpPr/>
                <p:nvPr/>
              </p:nvGrpSpPr>
              <p:grpSpPr>
                <a:xfrm>
                  <a:off x="3832531" y="2456954"/>
                  <a:ext cx="177589" cy="368411"/>
                  <a:chOff x="3832531" y="2456954"/>
                  <a:chExt cx="177589" cy="368411"/>
                </a:xfrm>
              </p:grpSpPr>
              <p:grpSp>
                <p:nvGrpSpPr>
                  <p:cNvPr id="171" name="Gruppo 13"/>
                  <p:cNvGrpSpPr/>
                  <p:nvPr/>
                </p:nvGrpSpPr>
                <p:grpSpPr>
                  <a:xfrm>
                    <a:off x="3832531" y="2456954"/>
                    <a:ext cx="176258" cy="176256"/>
                    <a:chOff x="3864335" y="2456954"/>
                    <a:chExt cx="176258" cy="176256"/>
                  </a:xfrm>
                </p:grpSpPr>
                <p:sp>
                  <p:nvSpPr>
                    <p:cNvPr id="175"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76"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72" name="Gruppo 14"/>
                  <p:cNvGrpSpPr/>
                  <p:nvPr/>
                </p:nvGrpSpPr>
                <p:grpSpPr>
                  <a:xfrm>
                    <a:off x="3833862" y="2649109"/>
                    <a:ext cx="176258" cy="176256"/>
                    <a:chOff x="3864335" y="2456954"/>
                    <a:chExt cx="176258" cy="176256"/>
                  </a:xfrm>
                </p:grpSpPr>
                <p:sp>
                  <p:nvSpPr>
                    <p:cNvPr id="173" name="Rettangolo 15"/>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74" name="Rettangolo 16"/>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164" name="Gruppo 18"/>
                <p:cNvGrpSpPr/>
                <p:nvPr/>
              </p:nvGrpSpPr>
              <p:grpSpPr>
                <a:xfrm>
                  <a:off x="3833862" y="2839933"/>
                  <a:ext cx="177589" cy="368411"/>
                  <a:chOff x="3832531" y="2456954"/>
                  <a:chExt cx="177589" cy="368411"/>
                </a:xfrm>
              </p:grpSpPr>
              <p:grpSp>
                <p:nvGrpSpPr>
                  <p:cNvPr id="165" name="Gruppo 13"/>
                  <p:cNvGrpSpPr/>
                  <p:nvPr/>
                </p:nvGrpSpPr>
                <p:grpSpPr>
                  <a:xfrm>
                    <a:off x="3832531" y="2456954"/>
                    <a:ext cx="176258" cy="176256"/>
                    <a:chOff x="3864335" y="2456954"/>
                    <a:chExt cx="176258" cy="176256"/>
                  </a:xfrm>
                </p:grpSpPr>
                <p:sp>
                  <p:nvSpPr>
                    <p:cNvPr id="169" name="Rettangolo 168"/>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70" name="Rettangolo 169"/>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66" name="Gruppo 14"/>
                  <p:cNvGrpSpPr/>
                  <p:nvPr/>
                </p:nvGrpSpPr>
                <p:grpSpPr>
                  <a:xfrm>
                    <a:off x="3833862" y="2649109"/>
                    <a:ext cx="176258" cy="176256"/>
                    <a:chOff x="3864335" y="2456954"/>
                    <a:chExt cx="176258" cy="176256"/>
                  </a:xfrm>
                </p:grpSpPr>
                <p:sp>
                  <p:nvSpPr>
                    <p:cNvPr id="167" name="Rettangolo 21"/>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68" name="Rettangolo 22"/>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grpSp>
            <p:nvGrpSpPr>
              <p:cNvPr id="97" name="Gruppo 26"/>
              <p:cNvGrpSpPr/>
              <p:nvPr/>
            </p:nvGrpSpPr>
            <p:grpSpPr>
              <a:xfrm>
                <a:off x="3833862" y="3221581"/>
                <a:ext cx="178920" cy="751390"/>
                <a:chOff x="3832531" y="2456954"/>
                <a:chExt cx="178920" cy="751390"/>
              </a:xfrm>
            </p:grpSpPr>
            <p:grpSp>
              <p:nvGrpSpPr>
                <p:cNvPr id="149" name="Gruppo 17"/>
                <p:cNvGrpSpPr/>
                <p:nvPr/>
              </p:nvGrpSpPr>
              <p:grpSpPr>
                <a:xfrm>
                  <a:off x="3832531" y="2456954"/>
                  <a:ext cx="177589" cy="368411"/>
                  <a:chOff x="3832531" y="2456954"/>
                  <a:chExt cx="177589" cy="368411"/>
                </a:xfrm>
              </p:grpSpPr>
              <p:grpSp>
                <p:nvGrpSpPr>
                  <p:cNvPr id="157" name="Gruppo 13"/>
                  <p:cNvGrpSpPr/>
                  <p:nvPr/>
                </p:nvGrpSpPr>
                <p:grpSpPr>
                  <a:xfrm>
                    <a:off x="3832531" y="2456954"/>
                    <a:ext cx="176258" cy="176256"/>
                    <a:chOff x="3864335" y="2456954"/>
                    <a:chExt cx="176258" cy="176256"/>
                  </a:xfrm>
                </p:grpSpPr>
                <p:sp>
                  <p:nvSpPr>
                    <p:cNvPr id="161"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62"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58" name="Gruppo 14"/>
                  <p:cNvGrpSpPr/>
                  <p:nvPr/>
                </p:nvGrpSpPr>
                <p:grpSpPr>
                  <a:xfrm>
                    <a:off x="3833862" y="2649109"/>
                    <a:ext cx="176258" cy="176256"/>
                    <a:chOff x="3864335" y="2456954"/>
                    <a:chExt cx="176258" cy="176256"/>
                  </a:xfrm>
                </p:grpSpPr>
                <p:sp>
                  <p:nvSpPr>
                    <p:cNvPr id="159" name="Rettangolo 158"/>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60" name="Rettangolo 159"/>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150" name="Gruppo 18"/>
                <p:cNvGrpSpPr/>
                <p:nvPr/>
              </p:nvGrpSpPr>
              <p:grpSpPr>
                <a:xfrm>
                  <a:off x="3833862" y="2839933"/>
                  <a:ext cx="177589" cy="368411"/>
                  <a:chOff x="3832531" y="2456954"/>
                  <a:chExt cx="177589" cy="368411"/>
                </a:xfrm>
              </p:grpSpPr>
              <p:grpSp>
                <p:nvGrpSpPr>
                  <p:cNvPr id="151" name="Gruppo 13"/>
                  <p:cNvGrpSpPr/>
                  <p:nvPr/>
                </p:nvGrpSpPr>
                <p:grpSpPr>
                  <a:xfrm>
                    <a:off x="3832531" y="2456954"/>
                    <a:ext cx="176258" cy="176256"/>
                    <a:chOff x="3864335" y="2456954"/>
                    <a:chExt cx="176258" cy="176256"/>
                  </a:xfrm>
                </p:grpSpPr>
                <p:sp>
                  <p:nvSpPr>
                    <p:cNvPr id="155" name="Rettangolo 154"/>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56" name="Rettangolo 155"/>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52" name="Gruppo 14"/>
                  <p:cNvGrpSpPr/>
                  <p:nvPr/>
                </p:nvGrpSpPr>
                <p:grpSpPr>
                  <a:xfrm>
                    <a:off x="3833862" y="2649109"/>
                    <a:ext cx="176258" cy="176256"/>
                    <a:chOff x="3864335" y="2456954"/>
                    <a:chExt cx="176258" cy="176256"/>
                  </a:xfrm>
                </p:grpSpPr>
                <p:sp>
                  <p:nvSpPr>
                    <p:cNvPr id="153" name="Rettangolo 152"/>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54" name="Rettangolo 153"/>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grpSp>
            <p:nvGrpSpPr>
              <p:cNvPr id="98" name="Gruppo 41"/>
              <p:cNvGrpSpPr/>
              <p:nvPr/>
            </p:nvGrpSpPr>
            <p:grpSpPr>
              <a:xfrm>
                <a:off x="3841813" y="3992828"/>
                <a:ext cx="178920" cy="751390"/>
                <a:chOff x="3832531" y="2456954"/>
                <a:chExt cx="178920" cy="751390"/>
              </a:xfrm>
            </p:grpSpPr>
            <p:grpSp>
              <p:nvGrpSpPr>
                <p:cNvPr id="135" name="Gruppo 17"/>
                <p:cNvGrpSpPr/>
                <p:nvPr/>
              </p:nvGrpSpPr>
              <p:grpSpPr>
                <a:xfrm>
                  <a:off x="3832531" y="2456954"/>
                  <a:ext cx="177589" cy="368411"/>
                  <a:chOff x="3832531" y="2456954"/>
                  <a:chExt cx="177589" cy="368411"/>
                </a:xfrm>
              </p:grpSpPr>
              <p:grpSp>
                <p:nvGrpSpPr>
                  <p:cNvPr id="143" name="Gruppo 13"/>
                  <p:cNvGrpSpPr/>
                  <p:nvPr/>
                </p:nvGrpSpPr>
                <p:grpSpPr>
                  <a:xfrm>
                    <a:off x="3832531" y="2456954"/>
                    <a:ext cx="176258" cy="176256"/>
                    <a:chOff x="3864335" y="2456954"/>
                    <a:chExt cx="176258" cy="176256"/>
                  </a:xfrm>
                </p:grpSpPr>
                <p:sp>
                  <p:nvSpPr>
                    <p:cNvPr id="147"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48"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44" name="Gruppo 14"/>
                  <p:cNvGrpSpPr/>
                  <p:nvPr/>
                </p:nvGrpSpPr>
                <p:grpSpPr>
                  <a:xfrm>
                    <a:off x="3833862" y="2649109"/>
                    <a:ext cx="176258" cy="176256"/>
                    <a:chOff x="3864335" y="2456954"/>
                    <a:chExt cx="176258" cy="176256"/>
                  </a:xfrm>
                </p:grpSpPr>
                <p:sp>
                  <p:nvSpPr>
                    <p:cNvPr id="145" name="Rettangolo 144"/>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46" name="Rettangolo 145"/>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136" name="Gruppo 18"/>
                <p:cNvGrpSpPr/>
                <p:nvPr/>
              </p:nvGrpSpPr>
              <p:grpSpPr>
                <a:xfrm>
                  <a:off x="3833862" y="2839933"/>
                  <a:ext cx="177589" cy="368411"/>
                  <a:chOff x="3832531" y="2456954"/>
                  <a:chExt cx="177589" cy="368411"/>
                </a:xfrm>
              </p:grpSpPr>
              <p:grpSp>
                <p:nvGrpSpPr>
                  <p:cNvPr id="137" name="Gruppo 13"/>
                  <p:cNvGrpSpPr/>
                  <p:nvPr/>
                </p:nvGrpSpPr>
                <p:grpSpPr>
                  <a:xfrm>
                    <a:off x="3832531" y="2456954"/>
                    <a:ext cx="176258" cy="176256"/>
                    <a:chOff x="3864335" y="2456954"/>
                    <a:chExt cx="176258" cy="176256"/>
                  </a:xfrm>
                </p:grpSpPr>
                <p:sp>
                  <p:nvSpPr>
                    <p:cNvPr id="141" name="Rettangolo 14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42" name="Rettangolo 14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38" name="Gruppo 14"/>
                  <p:cNvGrpSpPr/>
                  <p:nvPr/>
                </p:nvGrpSpPr>
                <p:grpSpPr>
                  <a:xfrm>
                    <a:off x="3833862" y="2649109"/>
                    <a:ext cx="176258" cy="176256"/>
                    <a:chOff x="3864335" y="2456954"/>
                    <a:chExt cx="176258" cy="176256"/>
                  </a:xfrm>
                </p:grpSpPr>
                <p:sp>
                  <p:nvSpPr>
                    <p:cNvPr id="139" name="Rettangolo 138"/>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40" name="Rettangolo 139"/>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grpSp>
            <p:nvGrpSpPr>
              <p:cNvPr id="99" name="Gruppo 56"/>
              <p:cNvGrpSpPr/>
              <p:nvPr/>
            </p:nvGrpSpPr>
            <p:grpSpPr>
              <a:xfrm>
                <a:off x="3843144" y="4757455"/>
                <a:ext cx="178920" cy="751390"/>
                <a:chOff x="3832531" y="2456954"/>
                <a:chExt cx="178920" cy="751390"/>
              </a:xfrm>
            </p:grpSpPr>
            <p:grpSp>
              <p:nvGrpSpPr>
                <p:cNvPr id="121" name="Gruppo 57"/>
                <p:cNvGrpSpPr/>
                <p:nvPr/>
              </p:nvGrpSpPr>
              <p:grpSpPr>
                <a:xfrm>
                  <a:off x="3832531" y="2456954"/>
                  <a:ext cx="177589" cy="368411"/>
                  <a:chOff x="3832531" y="2456954"/>
                  <a:chExt cx="177589" cy="368411"/>
                </a:xfrm>
              </p:grpSpPr>
              <p:grpSp>
                <p:nvGrpSpPr>
                  <p:cNvPr id="129" name="Gruppo 13"/>
                  <p:cNvGrpSpPr/>
                  <p:nvPr/>
                </p:nvGrpSpPr>
                <p:grpSpPr>
                  <a:xfrm>
                    <a:off x="3832531" y="2456954"/>
                    <a:ext cx="176258" cy="176256"/>
                    <a:chOff x="3864335" y="2456954"/>
                    <a:chExt cx="176258" cy="176256"/>
                  </a:xfrm>
                </p:grpSpPr>
                <p:sp>
                  <p:nvSpPr>
                    <p:cNvPr id="133"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34"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30" name="Gruppo 14"/>
                  <p:cNvGrpSpPr/>
                  <p:nvPr/>
                </p:nvGrpSpPr>
                <p:grpSpPr>
                  <a:xfrm>
                    <a:off x="3833862" y="2649109"/>
                    <a:ext cx="176258" cy="176256"/>
                    <a:chOff x="3864335" y="2456954"/>
                    <a:chExt cx="176258" cy="176256"/>
                  </a:xfrm>
                </p:grpSpPr>
                <p:sp>
                  <p:nvSpPr>
                    <p:cNvPr id="131" name="Rettangolo 13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32" name="Rettangolo 13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122" name="Gruppo 58"/>
                <p:cNvGrpSpPr/>
                <p:nvPr/>
              </p:nvGrpSpPr>
              <p:grpSpPr>
                <a:xfrm>
                  <a:off x="3833862" y="2839933"/>
                  <a:ext cx="177589" cy="368411"/>
                  <a:chOff x="3832531" y="2456954"/>
                  <a:chExt cx="177589" cy="368411"/>
                </a:xfrm>
              </p:grpSpPr>
              <p:grpSp>
                <p:nvGrpSpPr>
                  <p:cNvPr id="123" name="Gruppo 13"/>
                  <p:cNvGrpSpPr/>
                  <p:nvPr/>
                </p:nvGrpSpPr>
                <p:grpSpPr>
                  <a:xfrm>
                    <a:off x="3832531" y="2456954"/>
                    <a:ext cx="176258" cy="176256"/>
                    <a:chOff x="3864335" y="2456954"/>
                    <a:chExt cx="176258" cy="176256"/>
                  </a:xfrm>
                </p:grpSpPr>
                <p:sp>
                  <p:nvSpPr>
                    <p:cNvPr id="127" name="Rettangolo 126"/>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28" name="Rettangolo 127"/>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24" name="Gruppo 14"/>
                  <p:cNvGrpSpPr/>
                  <p:nvPr/>
                </p:nvGrpSpPr>
                <p:grpSpPr>
                  <a:xfrm>
                    <a:off x="3833862" y="2649109"/>
                    <a:ext cx="176258" cy="176256"/>
                    <a:chOff x="3864335" y="2456954"/>
                    <a:chExt cx="176258" cy="176256"/>
                  </a:xfrm>
                </p:grpSpPr>
                <p:sp>
                  <p:nvSpPr>
                    <p:cNvPr id="125" name="Rettangolo 124"/>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26" name="Rettangolo 125"/>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grpSp>
            <p:nvGrpSpPr>
              <p:cNvPr id="100" name="Gruppo 57"/>
              <p:cNvGrpSpPr/>
              <p:nvPr/>
            </p:nvGrpSpPr>
            <p:grpSpPr>
              <a:xfrm>
                <a:off x="3844475" y="5530033"/>
                <a:ext cx="177589" cy="368411"/>
                <a:chOff x="3832531" y="2456954"/>
                <a:chExt cx="177589" cy="368411"/>
              </a:xfrm>
            </p:grpSpPr>
            <p:grpSp>
              <p:nvGrpSpPr>
                <p:cNvPr id="115" name="Gruppo 13"/>
                <p:cNvGrpSpPr/>
                <p:nvPr/>
              </p:nvGrpSpPr>
              <p:grpSpPr>
                <a:xfrm>
                  <a:off x="3832531" y="2456954"/>
                  <a:ext cx="176258" cy="176256"/>
                  <a:chOff x="3864335" y="2456954"/>
                  <a:chExt cx="176258" cy="176256"/>
                </a:xfrm>
              </p:grpSpPr>
              <p:sp>
                <p:nvSpPr>
                  <p:cNvPr id="119" name="Rettangolo 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20" name="Rettangolo 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16" name="Gruppo 14"/>
                <p:cNvGrpSpPr/>
                <p:nvPr/>
              </p:nvGrpSpPr>
              <p:grpSpPr>
                <a:xfrm>
                  <a:off x="3833862" y="2649109"/>
                  <a:ext cx="176258" cy="176256"/>
                  <a:chOff x="3864335" y="2456954"/>
                  <a:chExt cx="176258" cy="176256"/>
                </a:xfrm>
              </p:grpSpPr>
              <p:sp>
                <p:nvSpPr>
                  <p:cNvPr id="117" name="Rettangolo 116"/>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18" name="Rettangolo 117"/>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101" name="Gruppo 58"/>
              <p:cNvGrpSpPr/>
              <p:nvPr/>
            </p:nvGrpSpPr>
            <p:grpSpPr>
              <a:xfrm>
                <a:off x="3845806" y="5913012"/>
                <a:ext cx="177589" cy="368411"/>
                <a:chOff x="3832531" y="2456954"/>
                <a:chExt cx="177589" cy="368411"/>
              </a:xfrm>
            </p:grpSpPr>
            <p:grpSp>
              <p:nvGrpSpPr>
                <p:cNvPr id="109" name="Gruppo 13"/>
                <p:cNvGrpSpPr/>
                <p:nvPr/>
              </p:nvGrpSpPr>
              <p:grpSpPr>
                <a:xfrm>
                  <a:off x="3832531" y="2456954"/>
                  <a:ext cx="176258" cy="176256"/>
                  <a:chOff x="3864335" y="2456954"/>
                  <a:chExt cx="176258" cy="176256"/>
                </a:xfrm>
              </p:grpSpPr>
              <p:sp>
                <p:nvSpPr>
                  <p:cNvPr id="113" name="Rettangolo 112"/>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14" name="Rettangolo 113"/>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10" name="Gruppo 14"/>
                <p:cNvGrpSpPr/>
                <p:nvPr/>
              </p:nvGrpSpPr>
              <p:grpSpPr>
                <a:xfrm>
                  <a:off x="3833862" y="2649109"/>
                  <a:ext cx="176258" cy="176256"/>
                  <a:chOff x="3864335" y="2456954"/>
                  <a:chExt cx="176258" cy="176256"/>
                </a:xfrm>
              </p:grpSpPr>
              <p:sp>
                <p:nvSpPr>
                  <p:cNvPr id="111" name="Rettangolo 110"/>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12" name="Rettangolo 111"/>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nvGrpSpPr>
              <p:cNvPr id="102" name="Gruppo 58"/>
              <p:cNvGrpSpPr/>
              <p:nvPr/>
            </p:nvGrpSpPr>
            <p:grpSpPr>
              <a:xfrm>
                <a:off x="3847137" y="6295991"/>
                <a:ext cx="177589" cy="368411"/>
                <a:chOff x="3832531" y="2456954"/>
                <a:chExt cx="177589" cy="368411"/>
              </a:xfrm>
            </p:grpSpPr>
            <p:grpSp>
              <p:nvGrpSpPr>
                <p:cNvPr id="103" name="Gruppo 13"/>
                <p:cNvGrpSpPr/>
                <p:nvPr/>
              </p:nvGrpSpPr>
              <p:grpSpPr>
                <a:xfrm>
                  <a:off x="3832531" y="2456954"/>
                  <a:ext cx="176258" cy="176256"/>
                  <a:chOff x="3864335" y="2456954"/>
                  <a:chExt cx="176258" cy="176256"/>
                </a:xfrm>
              </p:grpSpPr>
              <p:sp>
                <p:nvSpPr>
                  <p:cNvPr id="107" name="Rettangolo 106"/>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08" name="Rettangolo 107"/>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nvGrpSpPr>
                <p:cNvPr id="104" name="Gruppo 14"/>
                <p:cNvGrpSpPr/>
                <p:nvPr/>
              </p:nvGrpSpPr>
              <p:grpSpPr>
                <a:xfrm>
                  <a:off x="3833862" y="2649109"/>
                  <a:ext cx="176258" cy="176256"/>
                  <a:chOff x="3864335" y="2456954"/>
                  <a:chExt cx="176258" cy="176256"/>
                </a:xfrm>
              </p:grpSpPr>
              <p:sp>
                <p:nvSpPr>
                  <p:cNvPr id="105" name="Rettangolo 104"/>
                  <p:cNvSpPr/>
                  <p:nvPr/>
                </p:nvSpPr>
                <p:spPr bwMode="auto">
                  <a:xfrm>
                    <a:off x="3864335" y="245695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106" name="Rettangolo 105"/>
                  <p:cNvSpPr/>
                  <p:nvPr/>
                </p:nvSpPr>
                <p:spPr bwMode="auto">
                  <a:xfrm>
                    <a:off x="3921323" y="2553697"/>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grpSp>
        </p:grpSp>
        <p:sp>
          <p:nvSpPr>
            <p:cNvPr id="177" name="Rettangolo 176"/>
            <p:cNvSpPr/>
            <p:nvPr/>
          </p:nvSpPr>
          <p:spPr bwMode="auto">
            <a:xfrm>
              <a:off x="6449838" y="2641158"/>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78" name="Rettangolo 177"/>
            <p:cNvSpPr/>
            <p:nvPr/>
          </p:nvSpPr>
          <p:spPr bwMode="auto">
            <a:xfrm>
              <a:off x="6449838" y="2784276"/>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79" name="Rettangolo 178"/>
            <p:cNvSpPr/>
            <p:nvPr/>
          </p:nvSpPr>
          <p:spPr bwMode="auto">
            <a:xfrm>
              <a:off x="6451169" y="2936676"/>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0" name="Rettangolo 179"/>
            <p:cNvSpPr/>
            <p:nvPr/>
          </p:nvSpPr>
          <p:spPr bwMode="auto">
            <a:xfrm>
              <a:off x="6449838" y="3078463"/>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1" name="Rettangolo 180"/>
            <p:cNvSpPr/>
            <p:nvPr/>
          </p:nvSpPr>
          <p:spPr bwMode="auto">
            <a:xfrm>
              <a:off x="6451169" y="3230863"/>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2" name="Rettangolo 181"/>
            <p:cNvSpPr/>
            <p:nvPr/>
          </p:nvSpPr>
          <p:spPr bwMode="auto">
            <a:xfrm>
              <a:off x="6451169" y="3373981"/>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3" name="Rettangolo 182"/>
            <p:cNvSpPr/>
            <p:nvPr/>
          </p:nvSpPr>
          <p:spPr bwMode="auto">
            <a:xfrm>
              <a:off x="6452500" y="3526381"/>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4" name="Rettangolo 183"/>
            <p:cNvSpPr/>
            <p:nvPr/>
          </p:nvSpPr>
          <p:spPr bwMode="auto">
            <a:xfrm>
              <a:off x="6457789" y="3658886"/>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5" name="Rettangolo 184"/>
            <p:cNvSpPr/>
            <p:nvPr/>
          </p:nvSpPr>
          <p:spPr bwMode="auto">
            <a:xfrm>
              <a:off x="6459120" y="3811286"/>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6" name="Rettangolo 185"/>
            <p:cNvSpPr/>
            <p:nvPr/>
          </p:nvSpPr>
          <p:spPr bwMode="auto">
            <a:xfrm>
              <a:off x="6459120" y="395440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7" name="Rettangolo 186"/>
            <p:cNvSpPr/>
            <p:nvPr/>
          </p:nvSpPr>
          <p:spPr bwMode="auto">
            <a:xfrm>
              <a:off x="6460451" y="4106804"/>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8" name="Rettangolo 187"/>
            <p:cNvSpPr/>
            <p:nvPr/>
          </p:nvSpPr>
          <p:spPr bwMode="auto">
            <a:xfrm>
              <a:off x="6459120" y="4248591"/>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89" name="Rettangolo 188"/>
            <p:cNvSpPr/>
            <p:nvPr/>
          </p:nvSpPr>
          <p:spPr bwMode="auto">
            <a:xfrm>
              <a:off x="6460451" y="4400991"/>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0" name="Rettangolo 189"/>
            <p:cNvSpPr/>
            <p:nvPr/>
          </p:nvSpPr>
          <p:spPr bwMode="auto">
            <a:xfrm>
              <a:off x="6460451" y="4544109"/>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1" name="Rettangolo 190"/>
            <p:cNvSpPr/>
            <p:nvPr/>
          </p:nvSpPr>
          <p:spPr bwMode="auto">
            <a:xfrm>
              <a:off x="6461782" y="4696509"/>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2" name="Rettangolo 191"/>
            <p:cNvSpPr/>
            <p:nvPr/>
          </p:nvSpPr>
          <p:spPr bwMode="auto">
            <a:xfrm>
              <a:off x="6473691" y="4843585"/>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3" name="Rettangolo 192"/>
            <p:cNvSpPr/>
            <p:nvPr/>
          </p:nvSpPr>
          <p:spPr bwMode="auto">
            <a:xfrm>
              <a:off x="6475022" y="4995985"/>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4" name="Rettangolo 193"/>
            <p:cNvSpPr/>
            <p:nvPr/>
          </p:nvSpPr>
          <p:spPr bwMode="auto">
            <a:xfrm>
              <a:off x="6475022" y="5139103"/>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5" name="Rettangolo 194"/>
            <p:cNvSpPr/>
            <p:nvPr/>
          </p:nvSpPr>
          <p:spPr bwMode="auto">
            <a:xfrm>
              <a:off x="6476353" y="5291503"/>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6" name="Rettangolo 195"/>
            <p:cNvSpPr/>
            <p:nvPr/>
          </p:nvSpPr>
          <p:spPr bwMode="auto">
            <a:xfrm>
              <a:off x="6475022" y="5433290"/>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7" name="Rettangolo 196"/>
            <p:cNvSpPr/>
            <p:nvPr/>
          </p:nvSpPr>
          <p:spPr bwMode="auto">
            <a:xfrm>
              <a:off x="6476353" y="5585690"/>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8" name="Rettangolo 197"/>
            <p:cNvSpPr/>
            <p:nvPr/>
          </p:nvSpPr>
          <p:spPr bwMode="auto">
            <a:xfrm>
              <a:off x="6476353" y="5728808"/>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199" name="Rettangolo 198"/>
            <p:cNvSpPr/>
            <p:nvPr/>
          </p:nvSpPr>
          <p:spPr bwMode="auto">
            <a:xfrm>
              <a:off x="6477684" y="5881208"/>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200" name="Rettangolo 199"/>
            <p:cNvSpPr/>
            <p:nvPr/>
          </p:nvSpPr>
          <p:spPr bwMode="auto">
            <a:xfrm>
              <a:off x="6482973" y="6013713"/>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201" name="Rettangolo 200"/>
            <p:cNvSpPr/>
            <p:nvPr/>
          </p:nvSpPr>
          <p:spPr bwMode="auto">
            <a:xfrm>
              <a:off x="6484304" y="6166113"/>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202" name="Rettangolo 201"/>
            <p:cNvSpPr/>
            <p:nvPr/>
          </p:nvSpPr>
          <p:spPr bwMode="auto">
            <a:xfrm>
              <a:off x="6484304" y="6309231"/>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203" name="Rettangolo 202"/>
            <p:cNvSpPr/>
            <p:nvPr/>
          </p:nvSpPr>
          <p:spPr bwMode="auto">
            <a:xfrm>
              <a:off x="6485635" y="6461631"/>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204" name="Rettangolo 203"/>
            <p:cNvSpPr/>
            <p:nvPr/>
          </p:nvSpPr>
          <p:spPr bwMode="auto">
            <a:xfrm>
              <a:off x="6484304" y="6603418"/>
              <a:ext cx="119270" cy="79513"/>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dirty="0">
                <a:ln>
                  <a:noFill/>
                </a:ln>
                <a:solidFill>
                  <a:schemeClr val="bg1"/>
                </a:solidFill>
                <a:effectLst/>
                <a:latin typeface="Verdana" charset="0"/>
              </a:endParaRPr>
            </a:p>
          </p:txBody>
        </p:sp>
        <p:sp>
          <p:nvSpPr>
            <p:cNvPr id="208" name="Rettangolo 207"/>
            <p:cNvSpPr/>
            <p:nvPr/>
          </p:nvSpPr>
          <p:spPr bwMode="auto">
            <a:xfrm>
              <a:off x="4428876" y="2425288"/>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09" name="Rettangolo 208"/>
            <p:cNvSpPr/>
            <p:nvPr/>
          </p:nvSpPr>
          <p:spPr bwMode="auto">
            <a:xfrm>
              <a:off x="4581276" y="2426619"/>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0" name="Rettangolo 209"/>
            <p:cNvSpPr/>
            <p:nvPr/>
          </p:nvSpPr>
          <p:spPr bwMode="auto">
            <a:xfrm>
              <a:off x="4733676" y="2427950"/>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1" name="Rettangolo 210"/>
            <p:cNvSpPr/>
            <p:nvPr/>
          </p:nvSpPr>
          <p:spPr bwMode="auto">
            <a:xfrm>
              <a:off x="4867512" y="2426619"/>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2" name="Rettangolo 211"/>
            <p:cNvSpPr/>
            <p:nvPr/>
          </p:nvSpPr>
          <p:spPr bwMode="auto">
            <a:xfrm>
              <a:off x="5019912" y="2427950"/>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3" name="Rettangolo 212"/>
            <p:cNvSpPr/>
            <p:nvPr/>
          </p:nvSpPr>
          <p:spPr bwMode="auto">
            <a:xfrm>
              <a:off x="5172312" y="2421330"/>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4" name="Rettangolo 213"/>
            <p:cNvSpPr/>
            <p:nvPr/>
          </p:nvSpPr>
          <p:spPr bwMode="auto">
            <a:xfrm>
              <a:off x="5304817" y="2426619"/>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5" name="Rettangolo 214"/>
            <p:cNvSpPr/>
            <p:nvPr/>
          </p:nvSpPr>
          <p:spPr bwMode="auto">
            <a:xfrm>
              <a:off x="5457217" y="2427950"/>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6" name="Rettangolo 215"/>
            <p:cNvSpPr/>
            <p:nvPr/>
          </p:nvSpPr>
          <p:spPr bwMode="auto">
            <a:xfrm>
              <a:off x="5609617" y="2421330"/>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7" name="Rettangolo 216"/>
            <p:cNvSpPr/>
            <p:nvPr/>
          </p:nvSpPr>
          <p:spPr bwMode="auto">
            <a:xfrm>
              <a:off x="5743453" y="2427950"/>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8" name="Rettangolo 217"/>
            <p:cNvSpPr/>
            <p:nvPr/>
          </p:nvSpPr>
          <p:spPr bwMode="auto">
            <a:xfrm>
              <a:off x="5895853" y="2421330"/>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19" name="Rettangolo 218"/>
            <p:cNvSpPr/>
            <p:nvPr/>
          </p:nvSpPr>
          <p:spPr bwMode="auto">
            <a:xfrm>
              <a:off x="6048253" y="2422661"/>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0" name="Rettangolo 219"/>
            <p:cNvSpPr/>
            <p:nvPr/>
          </p:nvSpPr>
          <p:spPr bwMode="auto">
            <a:xfrm>
              <a:off x="4438158" y="6537286"/>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1" name="Rettangolo 220"/>
            <p:cNvSpPr/>
            <p:nvPr/>
          </p:nvSpPr>
          <p:spPr bwMode="auto">
            <a:xfrm>
              <a:off x="4590558" y="6538617"/>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2" name="Rettangolo 221"/>
            <p:cNvSpPr/>
            <p:nvPr/>
          </p:nvSpPr>
          <p:spPr bwMode="auto">
            <a:xfrm>
              <a:off x="4742958" y="6539948"/>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3" name="Rettangolo 222"/>
            <p:cNvSpPr/>
            <p:nvPr/>
          </p:nvSpPr>
          <p:spPr bwMode="auto">
            <a:xfrm>
              <a:off x="4876794" y="6538617"/>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4" name="Rettangolo 223"/>
            <p:cNvSpPr/>
            <p:nvPr/>
          </p:nvSpPr>
          <p:spPr bwMode="auto">
            <a:xfrm>
              <a:off x="5029194" y="6539948"/>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5" name="Rettangolo 224"/>
            <p:cNvSpPr/>
            <p:nvPr/>
          </p:nvSpPr>
          <p:spPr bwMode="auto">
            <a:xfrm>
              <a:off x="5181594" y="6533328"/>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6" name="Rettangolo 225"/>
            <p:cNvSpPr/>
            <p:nvPr/>
          </p:nvSpPr>
          <p:spPr bwMode="auto">
            <a:xfrm>
              <a:off x="5314099" y="6538617"/>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7" name="Rettangolo 226"/>
            <p:cNvSpPr/>
            <p:nvPr/>
          </p:nvSpPr>
          <p:spPr bwMode="auto">
            <a:xfrm>
              <a:off x="5466499" y="6539948"/>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8" name="Rettangolo 227"/>
            <p:cNvSpPr/>
            <p:nvPr/>
          </p:nvSpPr>
          <p:spPr bwMode="auto">
            <a:xfrm>
              <a:off x="5618899" y="6533328"/>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29" name="Rettangolo 228"/>
            <p:cNvSpPr/>
            <p:nvPr/>
          </p:nvSpPr>
          <p:spPr bwMode="auto">
            <a:xfrm>
              <a:off x="5752735" y="6539948"/>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30" name="Rettangolo 229"/>
            <p:cNvSpPr/>
            <p:nvPr/>
          </p:nvSpPr>
          <p:spPr bwMode="auto">
            <a:xfrm>
              <a:off x="5905135" y="6533328"/>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31" name="Rettangolo 230"/>
            <p:cNvSpPr/>
            <p:nvPr/>
          </p:nvSpPr>
          <p:spPr bwMode="auto">
            <a:xfrm>
              <a:off x="6057535" y="6534659"/>
              <a:ext cx="72000" cy="1440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grpSp>
      <p:sp>
        <p:nvSpPr>
          <p:cNvPr id="233" name="Rectangle 1"/>
          <p:cNvSpPr>
            <a:spLocks noChangeArrowheads="1"/>
          </p:cNvSpPr>
          <p:nvPr/>
        </p:nvSpPr>
        <p:spPr bwMode="auto">
          <a:xfrm>
            <a:off x="1463040" y="3300273"/>
            <a:ext cx="233103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i="0" u="none" dirty="0" smtClean="0">
                <a:solidFill>
                  <a:schemeClr val="tx1"/>
                </a:solidFill>
                <a:latin typeface="Comic Sans MS" pitchFamily="66" charset="0"/>
                <a:ea typeface="Times New Roman" pitchFamily="18" charset="0"/>
                <a:cs typeface="Arial" pitchFamily="34" charset="0"/>
                <a:sym typeface="Symbol" pitchFamily="18" charset="2"/>
              </a:rPr>
              <a:t>I</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nput bonding pads</a:t>
            </a: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i="0" u="none" dirty="0" smtClean="0">
                <a:solidFill>
                  <a:schemeClr val="tx1"/>
                </a:solidFill>
                <a:latin typeface="Comic Sans MS" pitchFamily="66" charset="0"/>
                <a:ea typeface="Times New Roman" pitchFamily="18" charset="0"/>
                <a:cs typeface="Arial" pitchFamily="34" charset="0"/>
                <a:sym typeface="Symbol" pitchFamily="18" charset="2"/>
              </a:rPr>
              <a:t>(to strips)</a:t>
            </a:r>
            <a:endPar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endParaRPr>
          </a:p>
        </p:txBody>
      </p:sp>
      <p:sp>
        <p:nvSpPr>
          <p:cNvPr id="234" name="Rectangle 1"/>
          <p:cNvSpPr>
            <a:spLocks noChangeArrowheads="1"/>
          </p:cNvSpPr>
          <p:nvPr/>
        </p:nvSpPr>
        <p:spPr bwMode="auto">
          <a:xfrm>
            <a:off x="4525380" y="1666006"/>
            <a:ext cx="233103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i="0" u="none" dirty="0" smtClean="0">
                <a:solidFill>
                  <a:schemeClr val="tx1"/>
                </a:solidFill>
                <a:latin typeface="Comic Sans MS" pitchFamily="66" charset="0"/>
                <a:ea typeface="Times New Roman" pitchFamily="18" charset="0"/>
                <a:cs typeface="Arial" pitchFamily="34" charset="0"/>
                <a:sym typeface="Symbol" pitchFamily="18" charset="2"/>
              </a:rPr>
              <a:t>Test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pads</a:t>
            </a:r>
          </a:p>
        </p:txBody>
      </p:sp>
      <p:sp>
        <p:nvSpPr>
          <p:cNvPr id="235" name="Rectangle 1"/>
          <p:cNvSpPr>
            <a:spLocks noChangeArrowheads="1"/>
          </p:cNvSpPr>
          <p:nvPr/>
        </p:nvSpPr>
        <p:spPr bwMode="auto">
          <a:xfrm>
            <a:off x="4487780" y="6425906"/>
            <a:ext cx="233103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i="0" u="none" dirty="0" smtClean="0">
                <a:solidFill>
                  <a:schemeClr val="tx1"/>
                </a:solidFill>
                <a:latin typeface="Comic Sans MS" pitchFamily="66" charset="0"/>
                <a:ea typeface="Times New Roman" pitchFamily="18" charset="0"/>
                <a:cs typeface="Arial" pitchFamily="34" charset="0"/>
                <a:sym typeface="Symbol" pitchFamily="18" charset="2"/>
              </a:rPr>
              <a:t>Test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pads</a:t>
            </a:r>
          </a:p>
        </p:txBody>
      </p:sp>
      <p:sp>
        <p:nvSpPr>
          <p:cNvPr id="236" name="Rectangle 1"/>
          <p:cNvSpPr>
            <a:spLocks noChangeArrowheads="1"/>
          </p:cNvSpPr>
          <p:nvPr/>
        </p:nvSpPr>
        <p:spPr bwMode="auto">
          <a:xfrm>
            <a:off x="6674077" y="2569757"/>
            <a:ext cx="2331037"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i="0" u="none" dirty="0" smtClean="0">
                <a:solidFill>
                  <a:schemeClr val="tx1"/>
                </a:solidFill>
                <a:latin typeface="Comic Sans MS" pitchFamily="66" charset="0"/>
                <a:ea typeface="Times New Roman" pitchFamily="18" charset="0"/>
                <a:cs typeface="Arial" pitchFamily="34" charset="0"/>
                <a:sym typeface="Symbol" pitchFamily="18" charset="2"/>
              </a:rPr>
              <a:t>I/O bonding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pads: AVDD,AGND, DVDD, DGND (how many pads for voltage supplies?)</a:t>
            </a: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i="0" u="none" dirty="0" smtClean="0">
                <a:solidFill>
                  <a:schemeClr val="tx1"/>
                </a:solidFill>
                <a:latin typeface="Comic Sans MS" pitchFamily="66" charset="0"/>
                <a:ea typeface="Times New Roman" pitchFamily="18" charset="0"/>
                <a:cs typeface="Arial" pitchFamily="34" charset="0"/>
                <a:sym typeface="Symbol" pitchFamily="18" charset="2"/>
              </a:rPr>
              <a:t>Input clocks</a:t>
            </a: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Serial input </a:t>
            </a: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sym typeface="Symbol" pitchFamily="18" charset="2"/>
              </a:rPr>
              <a:t>and output</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 for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rPr>
              <a:t>slow control</a:t>
            </a: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i="0" u="none" dirty="0" smtClean="0">
                <a:solidFill>
                  <a:schemeClr val="tx1"/>
                </a:solidFill>
                <a:latin typeface="Comic Sans MS" pitchFamily="66" charset="0"/>
                <a:ea typeface="Times New Roman" pitchFamily="18" charset="0"/>
                <a:cs typeface="Arial" pitchFamily="34" charset="0"/>
                <a:sym typeface="Symbol" pitchFamily="18" charset="2"/>
              </a:rPr>
              <a:t>Output lines</a:t>
            </a: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endPar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endParaRPr>
          </a:p>
        </p:txBody>
      </p:sp>
      <p:sp>
        <p:nvSpPr>
          <p:cNvPr id="237" name="Rettangolo 236"/>
          <p:cNvSpPr/>
          <p:nvPr/>
        </p:nvSpPr>
        <p:spPr bwMode="auto">
          <a:xfrm>
            <a:off x="4251366" y="2766814"/>
            <a:ext cx="849828" cy="2840342"/>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38" name="Rettangolo 237"/>
          <p:cNvSpPr/>
          <p:nvPr/>
        </p:nvSpPr>
        <p:spPr bwMode="auto">
          <a:xfrm>
            <a:off x="5101194" y="3422839"/>
            <a:ext cx="803941" cy="1546499"/>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39" name="Rectangle 1"/>
          <p:cNvSpPr>
            <a:spLocks noChangeArrowheads="1"/>
          </p:cNvSpPr>
          <p:nvPr/>
        </p:nvSpPr>
        <p:spPr bwMode="auto">
          <a:xfrm rot="-5400000">
            <a:off x="3529306" y="4046006"/>
            <a:ext cx="233103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i="0" u="none" dirty="0" smtClean="0">
                <a:solidFill>
                  <a:schemeClr val="tx1"/>
                </a:solidFill>
                <a:latin typeface="Comic Sans MS" pitchFamily="66" charset="0"/>
                <a:ea typeface="Times New Roman" pitchFamily="18" charset="0"/>
                <a:cs typeface="Arial" pitchFamily="34" charset="0"/>
                <a:sym typeface="Symbol" pitchFamily="18" charset="2"/>
              </a:rPr>
              <a:t>Analog channels</a:t>
            </a:r>
            <a:endPar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endParaRPr>
          </a:p>
        </p:txBody>
      </p:sp>
      <p:sp>
        <p:nvSpPr>
          <p:cNvPr id="240" name="Rectangle 1"/>
          <p:cNvSpPr>
            <a:spLocks noChangeArrowheads="1"/>
          </p:cNvSpPr>
          <p:nvPr/>
        </p:nvSpPr>
        <p:spPr bwMode="auto">
          <a:xfrm rot="-5400000">
            <a:off x="4711882" y="3861282"/>
            <a:ext cx="15211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i="0" u="none" dirty="0" smtClean="0">
                <a:solidFill>
                  <a:schemeClr val="tx1"/>
                </a:solidFill>
                <a:latin typeface="Comic Sans MS" pitchFamily="66" charset="0"/>
                <a:ea typeface="Times New Roman" pitchFamily="18" charset="0"/>
                <a:cs typeface="Arial" pitchFamily="34" charset="0"/>
                <a:sym typeface="Symbol" pitchFamily="18" charset="2"/>
              </a:rPr>
              <a:t>Digital backend</a:t>
            </a:r>
            <a:endPar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Symbol" pitchFamily="18" charset="2"/>
            </a:endParaRPr>
          </a:p>
        </p:txBody>
      </p:sp>
      <p:sp>
        <p:nvSpPr>
          <p:cNvPr id="245" name="Freccia curva 244"/>
          <p:cNvSpPr/>
          <p:nvPr/>
        </p:nvSpPr>
        <p:spPr bwMode="auto">
          <a:xfrm rot="16200000" flipH="1">
            <a:off x="5207384" y="1714976"/>
            <a:ext cx="339192" cy="1778400"/>
          </a:xfrm>
          <a:prstGeom prst="bentArrow">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46" name="Freccia curva 245"/>
          <p:cNvSpPr/>
          <p:nvPr/>
        </p:nvSpPr>
        <p:spPr bwMode="auto">
          <a:xfrm rot="16200000" flipH="1">
            <a:off x="5664421" y="2688243"/>
            <a:ext cx="339192" cy="1058400"/>
          </a:xfrm>
          <a:prstGeom prst="bentArrow">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41" name="Freccia curva 240"/>
          <p:cNvSpPr/>
          <p:nvPr/>
        </p:nvSpPr>
        <p:spPr bwMode="auto">
          <a:xfrm rot="16200000" flipH="1">
            <a:off x="5324159" y="4931126"/>
            <a:ext cx="339192" cy="1778400"/>
          </a:xfrm>
          <a:prstGeom prst="bentArrow">
            <a:avLst/>
          </a:prstGeom>
          <a:solidFill>
            <a:schemeClr val="bg1">
              <a:alpha val="80000"/>
            </a:schemeClr>
          </a:solid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42" name="Freccia curva 241"/>
          <p:cNvSpPr/>
          <p:nvPr/>
        </p:nvSpPr>
        <p:spPr bwMode="auto">
          <a:xfrm rot="16200000" flipH="1">
            <a:off x="5721821" y="4669393"/>
            <a:ext cx="339192" cy="1058400"/>
          </a:xfrm>
          <a:prstGeom prst="bentArrow">
            <a:avLst/>
          </a:prstGeom>
          <a:solidFill>
            <a:schemeClr val="bg1">
              <a:alpha val="80000"/>
            </a:schemeClr>
          </a:solid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43" name="Text Box 187"/>
          <p:cNvSpPr txBox="1">
            <a:spLocks noChangeArrowheads="1"/>
          </p:cNvSpPr>
          <p:nvPr/>
        </p:nvSpPr>
        <p:spPr bwMode="auto">
          <a:xfrm>
            <a:off x="717706" y="134938"/>
            <a:ext cx="8380413" cy="457200"/>
          </a:xfrm>
          <a:prstGeom prst="rect">
            <a:avLst/>
          </a:prstGeom>
          <a:noFill/>
          <a:ln w="9525">
            <a:noFill/>
            <a:miter lim="800000"/>
            <a:headEnd/>
            <a:tailEnd/>
          </a:ln>
        </p:spPr>
        <p:txBody>
          <a:bodyPr>
            <a:spAutoFit/>
          </a:bodyPr>
          <a:lstStyle/>
          <a:p>
            <a:pPr eaLnBrk="0" hangingPunct="0">
              <a:spcBef>
                <a:spcPct val="50000"/>
              </a:spcBef>
              <a:buClrTx/>
              <a:buFontTx/>
              <a:buNone/>
            </a:pPr>
            <a:r>
              <a:rPr lang="en-US" sz="2400" b="1" i="0" u="none" dirty="0">
                <a:solidFill>
                  <a:srgbClr val="FF0000"/>
                </a:solidFill>
                <a:latin typeface="Comic Sans MS" charset="0"/>
              </a:rPr>
              <a:t>Proposed </a:t>
            </a:r>
            <a:r>
              <a:rPr lang="en-US" sz="2400" b="1" i="0" u="none" dirty="0" smtClean="0">
                <a:solidFill>
                  <a:srgbClr val="FF0000"/>
                </a:solidFill>
                <a:latin typeface="Comic Sans MS" charset="0"/>
              </a:rPr>
              <a:t>layout</a:t>
            </a:r>
            <a:endParaRPr lang="it-IT" sz="2400" b="1" i="0" u="none" dirty="0">
              <a:solidFill>
                <a:srgbClr val="FF0000"/>
              </a:solidFill>
              <a:latin typeface="Comic Sans MS" charset="0"/>
              <a:sym typeface="Symbol" charset="2"/>
            </a:endParaRPr>
          </a:p>
        </p:txBody>
      </p:sp>
      <p:sp>
        <p:nvSpPr>
          <p:cNvPr id="244" name="Rettangolo 243"/>
          <p:cNvSpPr/>
          <p:nvPr/>
        </p:nvSpPr>
        <p:spPr bwMode="auto">
          <a:xfrm>
            <a:off x="5112938" y="2364349"/>
            <a:ext cx="711797" cy="360000"/>
          </a:xfrm>
          <a:prstGeom prst="rect">
            <a:avLst/>
          </a:prstGeom>
          <a:solidFill>
            <a:schemeClr val="accent3">
              <a:alpha val="80000"/>
            </a:scheme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48" name="Rettangolo 247"/>
          <p:cNvSpPr/>
          <p:nvPr/>
        </p:nvSpPr>
        <p:spPr bwMode="auto">
          <a:xfrm>
            <a:off x="5006318" y="5731289"/>
            <a:ext cx="711797" cy="360000"/>
          </a:xfrm>
          <a:prstGeom prst="rect">
            <a:avLst/>
          </a:prstGeom>
          <a:solidFill>
            <a:schemeClr val="accent3">
              <a:alpha val="80000"/>
            </a:scheme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49" name="Rettangolo 248"/>
          <p:cNvSpPr/>
          <p:nvPr/>
        </p:nvSpPr>
        <p:spPr bwMode="auto">
          <a:xfrm>
            <a:off x="5609617" y="5139571"/>
            <a:ext cx="711797" cy="360000"/>
          </a:xfrm>
          <a:prstGeom prst="rect">
            <a:avLst/>
          </a:prstGeom>
          <a:solidFill>
            <a:schemeClr val="accent3">
              <a:alpha val="80000"/>
            </a:scheme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50" name="Rettangolo 249"/>
          <p:cNvSpPr/>
          <p:nvPr/>
        </p:nvSpPr>
        <p:spPr bwMode="auto">
          <a:xfrm>
            <a:off x="5554383" y="2954945"/>
            <a:ext cx="711797" cy="360000"/>
          </a:xfrm>
          <a:prstGeom prst="rect">
            <a:avLst/>
          </a:prstGeom>
          <a:solidFill>
            <a:schemeClr val="accent3">
              <a:alpha val="80000"/>
            </a:schemeClr>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51" name="CasellaDiTesto 250"/>
          <p:cNvSpPr txBox="1"/>
          <p:nvPr/>
        </p:nvSpPr>
        <p:spPr>
          <a:xfrm>
            <a:off x="5128906" y="2318716"/>
            <a:ext cx="675185" cy="461665"/>
          </a:xfrm>
          <a:prstGeom prst="rect">
            <a:avLst/>
          </a:prstGeom>
          <a:noFill/>
        </p:spPr>
        <p:txBody>
          <a:bodyPr wrap="none" rtlCol="0">
            <a:spAutoFit/>
          </a:bodyPr>
          <a:lstStyle/>
          <a:p>
            <a:r>
              <a:rPr lang="it-IT" sz="1200" u="none" dirty="0" err="1" smtClean="0">
                <a:solidFill>
                  <a:srgbClr val="FF0000"/>
                </a:solidFill>
                <a:latin typeface="Comic Sans MS" pitchFamily="66" charset="0"/>
              </a:rPr>
              <a:t>Periph</a:t>
            </a:r>
            <a:r>
              <a:rPr lang="it-IT" sz="1200" u="none" dirty="0" smtClean="0">
                <a:solidFill>
                  <a:srgbClr val="FF0000"/>
                </a:solidFill>
                <a:latin typeface="Comic Sans MS" pitchFamily="66" charset="0"/>
              </a:rPr>
              <a:t>.</a:t>
            </a:r>
          </a:p>
          <a:p>
            <a:r>
              <a:rPr lang="it-IT" sz="1200" u="none" dirty="0" err="1" smtClean="0">
                <a:solidFill>
                  <a:srgbClr val="FF0000"/>
                </a:solidFill>
                <a:latin typeface="Comic Sans MS" pitchFamily="66" charset="0"/>
              </a:rPr>
              <a:t>blocks</a:t>
            </a:r>
            <a:endParaRPr lang="it-IT" sz="1200" u="none" dirty="0">
              <a:solidFill>
                <a:srgbClr val="FF0000"/>
              </a:solidFill>
              <a:latin typeface="Comic Sans MS" pitchFamily="66" charset="0"/>
            </a:endParaRPr>
          </a:p>
        </p:txBody>
      </p:sp>
      <p:sp>
        <p:nvSpPr>
          <p:cNvPr id="252" name="CasellaDiTesto 251"/>
          <p:cNvSpPr txBox="1"/>
          <p:nvPr/>
        </p:nvSpPr>
        <p:spPr>
          <a:xfrm>
            <a:off x="5554431" y="2898616"/>
            <a:ext cx="675185" cy="461665"/>
          </a:xfrm>
          <a:prstGeom prst="rect">
            <a:avLst/>
          </a:prstGeom>
          <a:noFill/>
        </p:spPr>
        <p:txBody>
          <a:bodyPr wrap="none" rtlCol="0">
            <a:spAutoFit/>
          </a:bodyPr>
          <a:lstStyle/>
          <a:p>
            <a:r>
              <a:rPr lang="it-IT" sz="1200" u="none" dirty="0" err="1" smtClean="0">
                <a:solidFill>
                  <a:srgbClr val="FF0000"/>
                </a:solidFill>
                <a:latin typeface="Comic Sans MS" pitchFamily="66" charset="0"/>
              </a:rPr>
              <a:t>Periph</a:t>
            </a:r>
            <a:r>
              <a:rPr lang="it-IT" sz="1200" u="none" dirty="0" smtClean="0">
                <a:solidFill>
                  <a:srgbClr val="FF0000"/>
                </a:solidFill>
                <a:latin typeface="Comic Sans MS" pitchFamily="66" charset="0"/>
              </a:rPr>
              <a:t>.</a:t>
            </a:r>
          </a:p>
          <a:p>
            <a:r>
              <a:rPr lang="it-IT" sz="1200" u="none" dirty="0" err="1" smtClean="0">
                <a:solidFill>
                  <a:srgbClr val="FF0000"/>
                </a:solidFill>
                <a:latin typeface="Comic Sans MS" pitchFamily="66" charset="0"/>
              </a:rPr>
              <a:t>blocks</a:t>
            </a:r>
            <a:endParaRPr lang="it-IT" sz="1200" u="none" dirty="0">
              <a:solidFill>
                <a:srgbClr val="FF0000"/>
              </a:solidFill>
              <a:latin typeface="Comic Sans MS" pitchFamily="66" charset="0"/>
            </a:endParaRPr>
          </a:p>
        </p:txBody>
      </p:sp>
      <p:sp>
        <p:nvSpPr>
          <p:cNvPr id="253" name="CasellaDiTesto 252"/>
          <p:cNvSpPr txBox="1"/>
          <p:nvPr/>
        </p:nvSpPr>
        <p:spPr>
          <a:xfrm>
            <a:off x="5671206" y="5093516"/>
            <a:ext cx="675185" cy="461665"/>
          </a:xfrm>
          <a:prstGeom prst="rect">
            <a:avLst/>
          </a:prstGeom>
          <a:noFill/>
        </p:spPr>
        <p:txBody>
          <a:bodyPr wrap="none" rtlCol="0">
            <a:spAutoFit/>
          </a:bodyPr>
          <a:lstStyle/>
          <a:p>
            <a:r>
              <a:rPr lang="it-IT" sz="1200" u="none" dirty="0" err="1" smtClean="0">
                <a:solidFill>
                  <a:srgbClr val="FF0000"/>
                </a:solidFill>
                <a:latin typeface="Comic Sans MS" pitchFamily="66" charset="0"/>
              </a:rPr>
              <a:t>Periph</a:t>
            </a:r>
            <a:r>
              <a:rPr lang="it-IT" sz="1200" u="none" dirty="0" smtClean="0">
                <a:solidFill>
                  <a:srgbClr val="FF0000"/>
                </a:solidFill>
                <a:latin typeface="Comic Sans MS" pitchFamily="66" charset="0"/>
              </a:rPr>
              <a:t>.</a:t>
            </a:r>
          </a:p>
          <a:p>
            <a:r>
              <a:rPr lang="it-IT" sz="1200" u="none" dirty="0" err="1" smtClean="0">
                <a:solidFill>
                  <a:srgbClr val="FF0000"/>
                </a:solidFill>
                <a:latin typeface="Comic Sans MS" pitchFamily="66" charset="0"/>
              </a:rPr>
              <a:t>blocks</a:t>
            </a:r>
            <a:endParaRPr lang="it-IT" sz="1200" u="none" dirty="0">
              <a:solidFill>
                <a:srgbClr val="FF0000"/>
              </a:solidFill>
              <a:latin typeface="Comic Sans MS" pitchFamily="66" charset="0"/>
            </a:endParaRPr>
          </a:p>
        </p:txBody>
      </p:sp>
      <p:sp>
        <p:nvSpPr>
          <p:cNvPr id="254" name="CasellaDiTesto 253"/>
          <p:cNvSpPr txBox="1"/>
          <p:nvPr/>
        </p:nvSpPr>
        <p:spPr>
          <a:xfrm>
            <a:off x="5027981" y="5685291"/>
            <a:ext cx="675185" cy="461665"/>
          </a:xfrm>
          <a:prstGeom prst="rect">
            <a:avLst/>
          </a:prstGeom>
          <a:noFill/>
        </p:spPr>
        <p:txBody>
          <a:bodyPr wrap="none" rtlCol="0">
            <a:spAutoFit/>
          </a:bodyPr>
          <a:lstStyle/>
          <a:p>
            <a:r>
              <a:rPr lang="it-IT" sz="1200" u="none" dirty="0" err="1" smtClean="0">
                <a:solidFill>
                  <a:srgbClr val="FF0000"/>
                </a:solidFill>
                <a:latin typeface="Comic Sans MS" pitchFamily="66" charset="0"/>
              </a:rPr>
              <a:t>Periph</a:t>
            </a:r>
            <a:r>
              <a:rPr lang="it-IT" sz="1200" u="none" dirty="0" smtClean="0">
                <a:solidFill>
                  <a:srgbClr val="FF0000"/>
                </a:solidFill>
                <a:latin typeface="Comic Sans MS" pitchFamily="66" charset="0"/>
              </a:rPr>
              <a:t>.</a:t>
            </a:r>
          </a:p>
          <a:p>
            <a:r>
              <a:rPr lang="it-IT" sz="1200" u="none" dirty="0" err="1" smtClean="0">
                <a:solidFill>
                  <a:srgbClr val="FF0000"/>
                </a:solidFill>
                <a:latin typeface="Comic Sans MS" pitchFamily="66" charset="0"/>
              </a:rPr>
              <a:t>blocks</a:t>
            </a:r>
            <a:endParaRPr lang="it-IT" sz="1200" u="none" dirty="0">
              <a:solidFill>
                <a:srgbClr val="FF0000"/>
              </a:solidFill>
              <a:latin typeface="Comic Sans MS" pitchFamily="66" charset="0"/>
            </a:endParaRPr>
          </a:p>
        </p:txBody>
      </p:sp>
      <p:sp>
        <p:nvSpPr>
          <p:cNvPr id="255" name="Freccia a destra 254"/>
          <p:cNvSpPr/>
          <p:nvPr/>
        </p:nvSpPr>
        <p:spPr bwMode="auto">
          <a:xfrm>
            <a:off x="5977135" y="4154876"/>
            <a:ext cx="405820" cy="230400"/>
          </a:xfrm>
          <a:prstGeom prst="rightArrow">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pPr>
            <a:endParaRPr kumimoji="0" lang="it-IT" sz="1600" b="0" i="1" u="sng" strike="noStrike" cap="none" normalizeH="0" baseline="0">
              <a:ln>
                <a:noFill/>
              </a:ln>
              <a:solidFill>
                <a:schemeClr val="bg1"/>
              </a:solidFill>
              <a:effectLst/>
              <a:latin typeface="Verdana" charset="0"/>
            </a:endParaRPr>
          </a:p>
        </p:txBody>
      </p:sp>
      <p:sp>
        <p:nvSpPr>
          <p:cNvPr id="256" name="CasellaDiTesto 255"/>
          <p:cNvSpPr txBox="1"/>
          <p:nvPr/>
        </p:nvSpPr>
        <p:spPr>
          <a:xfrm>
            <a:off x="5817858" y="4368388"/>
            <a:ext cx="670375" cy="461665"/>
          </a:xfrm>
          <a:prstGeom prst="rect">
            <a:avLst/>
          </a:prstGeom>
          <a:noFill/>
        </p:spPr>
        <p:txBody>
          <a:bodyPr wrap="none" rtlCol="0">
            <a:spAutoFit/>
          </a:bodyPr>
          <a:lstStyle/>
          <a:p>
            <a:r>
              <a:rPr lang="it-IT" sz="1200" u="none" dirty="0" smtClean="0">
                <a:solidFill>
                  <a:srgbClr val="FF0000"/>
                </a:solidFill>
                <a:latin typeface="Comic Sans MS" pitchFamily="66" charset="0"/>
              </a:rPr>
              <a:t>DATA </a:t>
            </a:r>
          </a:p>
          <a:p>
            <a:r>
              <a:rPr lang="it-IT" sz="1200" u="none" dirty="0" smtClean="0">
                <a:solidFill>
                  <a:srgbClr val="FF0000"/>
                </a:solidFill>
                <a:latin typeface="Comic Sans MS" pitchFamily="66" charset="0"/>
              </a:rPr>
              <a:t>OUT</a:t>
            </a:r>
            <a:endParaRPr lang="it-IT" sz="1200" u="none"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74033" y="673158"/>
            <a:ext cx="7794121" cy="31393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69875" algn="r"/>
                <a:tab pos="1485900" algn="l"/>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Operational Requirements:</a:t>
            </a:r>
            <a:endParaRPr kumimoji="0" lang="it-IT"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Operating temperature: &lt; 40 °C</a:t>
            </a:r>
            <a:endParaRPr kumimoji="0" lang="it-IT"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Radiation tolerance: &gt; 3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Mrad</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/year, &gt; 5 </a:t>
            </a:r>
            <a:r>
              <a:rPr kumimoji="0" lang="en-US" sz="1800" b="0" i="0" u="none" strike="noStrike" cap="none" normalizeH="0" baseline="30000" dirty="0" smtClean="0">
                <a:ln>
                  <a:noFill/>
                </a:ln>
                <a:solidFill>
                  <a:schemeClr val="tx1"/>
                </a:solidFill>
                <a:effectLst/>
                <a:latin typeface="Comic Sans MS" pitchFamily="66" charset="0"/>
                <a:ea typeface="Times New Roman" pitchFamily="18" charset="0"/>
                <a:cs typeface="Arial" pitchFamily="34" charset="0"/>
              </a:rPr>
              <a:t>.</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10</a:t>
            </a:r>
            <a:r>
              <a:rPr kumimoji="0" lang="en-US" sz="1800" b="0" i="0" u="none" strike="noStrike" cap="none" normalizeH="0" baseline="30000" dirty="0" smtClean="0">
                <a:ln>
                  <a:noFill/>
                </a:ln>
                <a:solidFill>
                  <a:schemeClr val="tx1"/>
                </a:solidFill>
                <a:effectLst/>
                <a:latin typeface="Comic Sans MS" pitchFamily="66" charset="0"/>
                <a:ea typeface="Times New Roman" pitchFamily="18" charset="0"/>
                <a:cs typeface="Arial" pitchFamily="34" charset="0"/>
              </a:rPr>
              <a:t>12</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n</a:t>
            </a:r>
            <a:r>
              <a:rPr kumimoji="0" lang="en-US" sz="1800" b="0" i="0" u="none" strike="noStrike" cap="none" normalizeH="0" baseline="-30000" dirty="0" err="1" smtClean="0">
                <a:ln>
                  <a:noFill/>
                </a:ln>
                <a:solidFill>
                  <a:schemeClr val="tx1"/>
                </a:solidFill>
                <a:effectLst/>
                <a:latin typeface="Comic Sans MS" pitchFamily="66" charset="0"/>
                <a:ea typeface="Times New Roman" pitchFamily="18" charset="0"/>
                <a:cs typeface="Arial" pitchFamily="34" charset="0"/>
              </a:rPr>
              <a:t>eq</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/cm</a:t>
            </a:r>
            <a:r>
              <a:rPr kumimoji="0" lang="en-US" sz="1800" b="0" i="0" u="none" strike="noStrike" cap="none" normalizeH="0" baseline="30000" dirty="0" smtClean="0">
                <a:ln>
                  <a:noFill/>
                </a:ln>
                <a:solidFill>
                  <a:schemeClr val="tx1"/>
                </a:solidFill>
                <a:effectLst/>
                <a:latin typeface="Comic Sans MS" pitchFamily="66" charset="0"/>
                <a:ea typeface="Times New Roman" pitchFamily="18" charset="0"/>
                <a:cs typeface="Arial" pitchFamily="34" charset="0"/>
              </a:rPr>
              <a:t>2</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/year (10 years)</a:t>
            </a:r>
            <a:endParaRPr kumimoji="0" lang="it-IT"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Power dissipation: &lt; 4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mW</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/channel</a:t>
            </a: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endParaRPr lang="en-US" sz="1800" i="0" u="none" dirty="0" smtClean="0">
              <a:solidFill>
                <a:schemeClr val="tx1"/>
              </a:solidFill>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Separate analog</a:t>
            </a:r>
            <a:r>
              <a:rPr kumimoji="0" lang="en-US" sz="1800" b="1" i="0" u="none" strike="noStrike" cap="none" normalizeH="0" dirty="0" smtClean="0">
                <a:ln>
                  <a:noFill/>
                </a:ln>
                <a:solidFill>
                  <a:srgbClr val="FF0000"/>
                </a:solidFill>
                <a:effectLst/>
                <a:latin typeface="Comic Sans MS" pitchFamily="66" charset="0"/>
                <a:ea typeface="Times New Roman" pitchFamily="18" charset="0"/>
                <a:cs typeface="Arial" pitchFamily="34" charset="0"/>
              </a:rPr>
              <a:t> and digital supply pads</a:t>
            </a:r>
            <a:endPar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AVDD, DVDD: 1.5 V</a:t>
            </a: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lang="en-US" sz="1800" b="1" i="0" u="none" dirty="0" smtClean="0">
                <a:solidFill>
                  <a:srgbClr val="FF0000"/>
                </a:solidFill>
                <a:latin typeface="Comic Sans MS" pitchFamily="66" charset="0"/>
                <a:ea typeface="Times New Roman" pitchFamily="18" charset="0"/>
                <a:cs typeface="Arial" pitchFamily="34" charset="0"/>
              </a:rPr>
              <a:t>Shunt LDO regulators to provide 1.2V to analog and digital circuits</a:t>
            </a: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r>
              <a:rPr kumimoji="0" lang="en-US" sz="18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(from</a:t>
            </a:r>
            <a:r>
              <a:rPr kumimoji="0" lang="en-US" sz="180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other projects, e.g. FE-I4, as for other peripheral blocks)</a:t>
            </a:r>
            <a:endParaRPr kumimoji="0" lang="en-US" sz="180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endParaRPr lang="en-US" sz="1800" i="0" u="none" dirty="0" smtClean="0">
              <a:solidFill>
                <a:schemeClr val="tx1"/>
              </a:solidFill>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r"/>
                <a:tab pos="1485900" algn="l"/>
              </a:tabLst>
            </a:pPr>
            <a:endParaRPr kumimoji="0" lang="en-US" sz="18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4"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3</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77703" y="430519"/>
            <a:ext cx="920567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69875" algn="r"/>
                <a:tab pos="1485900" algn="l"/>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Dynamic range: </a:t>
            </a:r>
          </a:p>
          <a:p>
            <a:pPr marL="0" marR="0" lvl="0" indent="0" algn="just" defTabSz="914400" rtl="0" eaLnBrk="1" fontAlgn="base" latinLnBrk="0" hangingPunct="1">
              <a:lnSpc>
                <a:spcPct val="100000"/>
              </a:lnSpc>
              <a:spcBef>
                <a:spcPct val="0"/>
              </a:spcBef>
              <a:spcAft>
                <a:spcPct val="0"/>
              </a:spcAft>
              <a:buClrTx/>
              <a:buSzTx/>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front-end chips must accept signals from either P and N-side of the strip detectors. </a:t>
            </a:r>
          </a:p>
          <a:p>
            <a:pPr marL="0" marR="0" lvl="0" indent="0" algn="just" defTabSz="914400" rtl="0" eaLnBrk="1" fontAlgn="base" latinLnBrk="0" hangingPunct="1">
              <a:lnSpc>
                <a:spcPct val="100000"/>
              </a:lnSpc>
              <a:spcBef>
                <a:spcPct val="0"/>
              </a:spcBef>
              <a:spcAft>
                <a:spcPct val="0"/>
              </a:spcAft>
              <a:buClrTx/>
              <a:buSzTx/>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 linear response of the analog processing section is required from a minimum input charge corresponding to 0.2 MIP up to a full dynamic range of 10-15 MIP charge for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dE</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dx</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measurements.</a:t>
            </a:r>
          </a:p>
          <a:p>
            <a:pPr marL="0" marR="0" lvl="0" indent="0" algn="just" defTabSz="914400" rtl="0" eaLnBrk="1" fontAlgn="base" latinLnBrk="0" hangingPunct="1">
              <a:lnSpc>
                <a:spcPct val="100000"/>
              </a:lnSpc>
              <a:spcBef>
                <a:spcPct val="0"/>
              </a:spcBef>
              <a:spcAft>
                <a:spcPct val="0"/>
              </a:spcAft>
              <a:buClrTx/>
              <a:buSzTx/>
              <a:tabLst>
                <a:tab pos="269875" algn="r"/>
                <a:tab pos="1485900" algn="l"/>
              </a:tabLst>
            </a:pPr>
            <a:endParaRPr lang="en-US" sz="1800" i="0" u="none" dirty="0" smtClean="0">
              <a:solidFill>
                <a:schemeClr val="tx1"/>
              </a:solidFill>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tab pos="269875" algn="r"/>
                <a:tab pos="1485900" algn="l"/>
              </a:tabLst>
            </a:pPr>
            <a:endParaRPr kumimoji="0" lang="it-IT"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r"/>
                <a:tab pos="1485900" algn="l"/>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Analog Resolution: </a:t>
            </a:r>
          </a:p>
          <a:p>
            <a:pPr marL="0" marR="0" lvl="0" indent="0" algn="just" defTabSz="914400" rtl="0" eaLnBrk="0" fontAlgn="base" latinLnBrk="0" hangingPunct="0">
              <a:lnSpc>
                <a:spcPct val="100000"/>
              </a:lnSpc>
              <a:spcBef>
                <a:spcPct val="0"/>
              </a:spcBef>
              <a:spcAft>
                <a:spcPct val="0"/>
              </a:spcAft>
              <a:buClrTx/>
              <a:buSzTx/>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front-end chips have to provide an analog information about the charge collected in the detector, </a:t>
            </a:r>
            <a:r>
              <a:rPr kumimoji="0" lang="en-US" sz="18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which will be also used for calibrating and monitoring the system. </a:t>
            </a:r>
          </a:p>
          <a:p>
            <a:pPr marL="0" marR="0" lvl="0" indent="0" algn="just" defTabSz="914400" rtl="0" eaLnBrk="0" fontAlgn="base" latinLnBrk="0" hangingPunct="0">
              <a:lnSpc>
                <a:spcPct val="100000"/>
              </a:lnSpc>
              <a:spcBef>
                <a:spcPct val="0"/>
              </a:spcBef>
              <a:spcAft>
                <a:spcPct val="0"/>
              </a:spcAft>
              <a:buClrTx/>
              <a:buSzTx/>
              <a:tabLst>
                <a:tab pos="269875" algn="r"/>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 resolution of 0.2 MIP charge is required for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dE</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dx</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measurements. In case of a compression-type ADC characteristic, this may translate in </a:t>
            </a: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4 </a:t>
            </a: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bits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of information.</a:t>
            </a:r>
          </a:p>
          <a:p>
            <a:pPr marL="0" marR="0" lvl="0" indent="0" algn="just" defTabSz="914400" rtl="0" eaLnBrk="0" fontAlgn="base" latinLnBrk="0" hangingPunct="0">
              <a:lnSpc>
                <a:spcPct val="100000"/>
              </a:lnSpc>
              <a:spcBef>
                <a:spcPct val="0"/>
              </a:spcBef>
              <a:spcAft>
                <a:spcPct val="0"/>
              </a:spcAft>
              <a:buClrTx/>
              <a:buSzTx/>
              <a:tabLst>
                <a:tab pos="269875" algn="r"/>
                <a:tab pos="1485900" algn="l"/>
              </a:tabLst>
            </a:pPr>
            <a:endParaRPr lang="en-US" sz="1800" i="0" u="none" dirty="0" smtClean="0">
              <a:solidFill>
                <a:schemeClr val="tx1"/>
              </a:solidFill>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r"/>
                <a:tab pos="1485900" algn="l"/>
              </a:tabLst>
            </a:pP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Inner layers: </a:t>
            </a:r>
            <a:r>
              <a:rPr kumimoji="0" lang="en-US" sz="1800" b="1" i="0" u="none" strike="noStrike" cap="none" normalizeH="0" baseline="0" dirty="0" err="1" smtClean="0">
                <a:ln>
                  <a:noFill/>
                </a:ln>
                <a:solidFill>
                  <a:srgbClr val="FF0000"/>
                </a:solidFill>
                <a:effectLst/>
                <a:latin typeface="Comic Sans MS" pitchFamily="66" charset="0"/>
                <a:ea typeface="Times New Roman" pitchFamily="18" charset="0"/>
                <a:cs typeface="Arial" pitchFamily="34" charset="0"/>
              </a:rPr>
              <a:t>ToT</a:t>
            </a:r>
            <a:r>
              <a:rPr kumimoji="0" lang="en-US" sz="1800" b="1" i="0" u="none" strike="noStrike" cap="none" normalizeH="0" dirty="0" smtClean="0">
                <a:ln>
                  <a:noFill/>
                </a:ln>
                <a:solidFill>
                  <a:srgbClr val="FF0000"/>
                </a:solidFill>
                <a:effectLst/>
                <a:latin typeface="Comic Sans MS" pitchFamily="66" charset="0"/>
                <a:ea typeface="Times New Roman" pitchFamily="18" charset="0"/>
                <a:cs typeface="Arial" pitchFamily="34" charset="0"/>
              </a:rPr>
              <a:t> </a:t>
            </a:r>
            <a:r>
              <a:rPr kumimoji="0" lang="en-US" sz="1800" b="1" i="0" u="none" strike="noStrike" cap="none" normalizeH="0" dirty="0" err="1" smtClean="0">
                <a:ln>
                  <a:noFill/>
                </a:ln>
                <a:solidFill>
                  <a:srgbClr val="FF0000"/>
                </a:solidFill>
                <a:effectLst/>
                <a:latin typeface="Comic Sans MS" pitchFamily="66" charset="0"/>
                <a:ea typeface="Times New Roman" pitchFamily="18" charset="0"/>
                <a:cs typeface="Arial" pitchFamily="34" charset="0"/>
              </a:rPr>
              <a:t>vs</a:t>
            </a:r>
            <a:r>
              <a:rPr kumimoji="0" lang="en-US" sz="1800" b="1" i="0" u="none" strike="noStrike" cap="none" normalizeH="0" dirty="0" smtClean="0">
                <a:ln>
                  <a:noFill/>
                </a:ln>
                <a:solidFill>
                  <a:srgbClr val="FF0000"/>
                </a:solidFill>
                <a:effectLst/>
                <a:latin typeface="Comic Sans MS" pitchFamily="66" charset="0"/>
                <a:ea typeface="Times New Roman" pitchFamily="18" charset="0"/>
                <a:cs typeface="Arial" pitchFamily="34" charset="0"/>
              </a:rPr>
              <a:t> Flash ADC</a:t>
            </a:r>
          </a:p>
          <a:p>
            <a:pPr marL="0" marR="0" lvl="0" indent="0" algn="just" defTabSz="914400" rtl="0" eaLnBrk="0" fontAlgn="base" latinLnBrk="0" hangingPunct="0">
              <a:lnSpc>
                <a:spcPct val="100000"/>
              </a:lnSpc>
              <a:spcBef>
                <a:spcPct val="0"/>
              </a:spcBef>
              <a:spcAft>
                <a:spcPct val="0"/>
              </a:spcAft>
              <a:buClrTx/>
              <a:buSzTx/>
              <a:tabLst>
                <a:tab pos="269875" algn="r"/>
                <a:tab pos="1485900" algn="l"/>
              </a:tabLst>
            </a:pPr>
            <a:endParaRPr kumimoji="0" lang="en-US" sz="1800" b="1" i="0" u="none" strike="noStrike" cap="none" normalizeH="0" dirty="0" smtClean="0">
              <a:ln>
                <a:noFill/>
              </a:ln>
              <a:solidFill>
                <a:srgbClr val="FF0000"/>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r"/>
                <a:tab pos="1485900" algn="l"/>
              </a:tabLst>
            </a:pPr>
            <a:r>
              <a:rPr lang="en-US" sz="1800" b="1" i="0" u="none" baseline="0" dirty="0" smtClean="0">
                <a:solidFill>
                  <a:srgbClr val="FF0000"/>
                </a:solidFill>
                <a:latin typeface="Comic Sans MS" pitchFamily="66" charset="0"/>
                <a:ea typeface="Times New Roman" pitchFamily="18" charset="0"/>
                <a:cs typeface="Arial" pitchFamily="34" charset="0"/>
              </a:rPr>
              <a:t>Outer</a:t>
            </a:r>
            <a:r>
              <a:rPr lang="en-US" sz="1800" b="1" i="0" u="none" dirty="0" smtClean="0">
                <a:solidFill>
                  <a:srgbClr val="FF0000"/>
                </a:solidFill>
                <a:latin typeface="Comic Sans MS" pitchFamily="66" charset="0"/>
                <a:ea typeface="Times New Roman" pitchFamily="18" charset="0"/>
                <a:cs typeface="Arial" pitchFamily="34" charset="0"/>
              </a:rPr>
              <a:t> layers: other ADC options are also possible</a:t>
            </a: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 </a:t>
            </a:r>
            <a:endParaRPr kumimoji="0" lang="en-US" sz="1800" b="1" i="0" u="none" strike="noStrike" cap="none" normalizeH="0" baseline="0" dirty="0" smtClean="0">
              <a:ln>
                <a:noFill/>
              </a:ln>
              <a:solidFill>
                <a:srgbClr val="FF0000"/>
              </a:solidFill>
              <a:effectLst/>
              <a:latin typeface="Comic Sans MS" pitchFamily="66" charset="0"/>
              <a:cs typeface="Arial" pitchFamily="34" charset="0"/>
            </a:endParaRPr>
          </a:p>
        </p:txBody>
      </p:sp>
      <p:sp>
        <p:nvSpPr>
          <p:cNvPr id="3"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4"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4</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13757" y="462247"/>
            <a:ext cx="9096498" cy="6009277"/>
          </a:xfrm>
          <a:prstGeom prst="rect">
            <a:avLst/>
          </a:prstGeom>
          <a:noFill/>
          <a:ln w="9525">
            <a:noFill/>
            <a:miter lim="800000"/>
            <a:headEnd/>
            <a:tailEnd/>
          </a:ln>
          <a:effectLst/>
        </p:spPr>
        <p:txBody>
          <a:bodyPr vert="horz" wrap="square" lIns="26979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800" b="1" i="0" u="none" strike="noStrike" cap="none" normalizeH="0" baseline="0" dirty="0" smtClean="0">
                <a:ln>
                  <a:noFill/>
                </a:ln>
                <a:solidFill>
                  <a:schemeClr val="tx1"/>
                </a:solidFill>
                <a:effectLst/>
                <a:latin typeface="Comic Sans MS" pitchFamily="66" charset="0"/>
                <a:cs typeface="Times New Roman" pitchFamily="18" charset="0"/>
              </a:rPr>
              <a:t>Readout bandwidth: </a:t>
            </a:r>
          </a:p>
          <a:p>
            <a:pPr marL="0" marR="0" lvl="0" indent="0" algn="l" defTabSz="914400" rtl="0" eaLnBrk="1" fontAlgn="base" latinLnBrk="0" hangingPunct="1">
              <a:lnSpc>
                <a:spcPct val="100000"/>
              </a:lnSpc>
              <a:spcBef>
                <a:spcPct val="0"/>
              </a:spcBef>
              <a:spcAft>
                <a:spcPct val="0"/>
              </a:spcAft>
              <a:buClrTx/>
              <a:buSzTx/>
              <a:tabLst/>
            </a:pPr>
            <a:r>
              <a:rPr kumimoji="0" lang="en-US" sz="1800" b="0" i="0" u="none" strike="noStrike" cap="none" normalizeH="0" baseline="0" dirty="0" smtClean="0">
                <a:ln>
                  <a:noFill/>
                </a:ln>
                <a:solidFill>
                  <a:schemeClr val="tx1"/>
                </a:solidFill>
                <a:effectLst/>
                <a:latin typeface="Comic Sans MS" pitchFamily="66" charset="0"/>
                <a:cs typeface="Times New Roman" pitchFamily="18" charset="0"/>
              </a:rPr>
              <a:t>Data coming out of the chip will be substantially reduced by operating in a triggered mode. </a:t>
            </a:r>
          </a:p>
          <a:p>
            <a:pPr marL="0" marR="0" lvl="0" indent="0" algn="l" defTabSz="914400" rtl="0" eaLnBrk="1" fontAlgn="base" latinLnBrk="0" hangingPunct="1">
              <a:lnSpc>
                <a:spcPct val="100000"/>
              </a:lnSpc>
              <a:spcBef>
                <a:spcPct val="0"/>
              </a:spcBef>
              <a:spcAft>
                <a:spcPct val="0"/>
              </a:spcAft>
              <a:buClrTx/>
              <a:buSzTx/>
              <a:tabLst/>
            </a:pPr>
            <a:r>
              <a:rPr kumimoji="0" lang="en-US" sz="1800" b="0" i="0" u="none" strike="noStrike" cap="none" normalizeH="0" baseline="0" dirty="0" smtClean="0">
                <a:ln>
                  <a:noFill/>
                </a:ln>
                <a:solidFill>
                  <a:schemeClr val="tx1"/>
                </a:solidFill>
                <a:effectLst/>
                <a:latin typeface="Comic Sans MS" pitchFamily="66" charset="0"/>
                <a:cs typeface="Times New Roman" pitchFamily="18" charset="0"/>
              </a:rPr>
              <a:t>The chips can use up to </a:t>
            </a:r>
            <a:r>
              <a:rPr kumimoji="0" lang="en-US" sz="1800" i="0" u="none" strike="noStrike" cap="none" normalizeH="0" baseline="0" dirty="0" smtClean="0">
                <a:ln>
                  <a:noFill/>
                </a:ln>
                <a:solidFill>
                  <a:schemeClr val="tx1"/>
                </a:solidFill>
                <a:effectLst/>
                <a:latin typeface="Comic Sans MS" pitchFamily="66" charset="0"/>
                <a:cs typeface="Times New Roman" pitchFamily="18" charset="0"/>
              </a:rPr>
              <a:t>4 output LVDS lines</a:t>
            </a:r>
            <a:r>
              <a:rPr kumimoji="0" lang="en-US" sz="1800" b="0" i="0" u="none" strike="noStrike" cap="none" normalizeH="0" baseline="0" dirty="0" smtClean="0">
                <a:ln>
                  <a:noFill/>
                </a:ln>
                <a:solidFill>
                  <a:schemeClr val="tx1"/>
                </a:solidFill>
                <a:effectLst/>
                <a:latin typeface="Comic Sans MS" pitchFamily="66" charset="0"/>
                <a:cs typeface="Times New Roman" pitchFamily="18" charset="0"/>
              </a:rPr>
              <a:t>, as it is needed to handle the higher data throughput in inner SVT layers. </a:t>
            </a:r>
          </a:p>
          <a:p>
            <a:pPr marL="0" marR="0" lvl="0" indent="0" algn="l" defTabSz="914400" rtl="0" eaLnBrk="1" fontAlgn="base" latinLnBrk="0" hangingPunct="1">
              <a:lnSpc>
                <a:spcPct val="100000"/>
              </a:lnSpc>
              <a:spcBef>
                <a:spcPct val="0"/>
              </a:spcBef>
              <a:spcAft>
                <a:spcPct val="0"/>
              </a:spcAft>
              <a:buClrTx/>
              <a:buSzTx/>
              <a:tabLst/>
            </a:pPr>
            <a:endParaRPr lang="en-US" sz="1800" i="0" u="none" dirty="0" smtClean="0">
              <a:solidFill>
                <a:schemeClr val="tx1"/>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en-US" sz="1800" b="1" i="0" u="none" dirty="0" smtClean="0">
              <a:solidFill>
                <a:srgbClr val="FF0000"/>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1800" b="1" i="0" u="none" strike="noStrike" cap="none" normalizeH="0" baseline="0" dirty="0" smtClean="0">
                <a:ln>
                  <a:noFill/>
                </a:ln>
                <a:solidFill>
                  <a:srgbClr val="FF0000"/>
                </a:solidFill>
                <a:effectLst/>
                <a:latin typeface="Comic Sans MS" pitchFamily="66" charset="0"/>
                <a:cs typeface="Times New Roman" pitchFamily="18" charset="0"/>
              </a:rPr>
              <a:t>6 </a:t>
            </a:r>
            <a:r>
              <a:rPr kumimoji="0" lang="en-US" sz="1800" b="1" i="0" u="none" strike="noStrike" cap="none" normalizeH="0" baseline="0" dirty="0" smtClean="0">
                <a:ln>
                  <a:noFill/>
                </a:ln>
                <a:solidFill>
                  <a:srgbClr val="FF0000"/>
                </a:solidFill>
                <a:effectLst/>
                <a:latin typeface="Comic Sans MS" pitchFamily="66" charset="0"/>
                <a:cs typeface="Times New Roman" pitchFamily="18" charset="0"/>
              </a:rPr>
              <a:t>(7) input </a:t>
            </a:r>
            <a:r>
              <a:rPr kumimoji="0" lang="en-US" sz="1800" b="1" i="0" u="none" strike="noStrike" cap="none" normalizeH="0" baseline="0" dirty="0" smtClean="0">
                <a:ln>
                  <a:noFill/>
                </a:ln>
                <a:solidFill>
                  <a:srgbClr val="FF0000"/>
                </a:solidFill>
                <a:effectLst/>
                <a:latin typeface="Comic Sans MS" pitchFamily="66" charset="0"/>
                <a:cs typeface="Times New Roman" pitchFamily="18" charset="0"/>
              </a:rPr>
              <a:t>lines (</a:t>
            </a:r>
            <a:r>
              <a:rPr kumimoji="0" lang="en-US" sz="1800" b="1" i="0" u="none" strike="noStrike" cap="none" normalizeH="0" baseline="0" dirty="0" smtClean="0">
                <a:ln>
                  <a:noFill/>
                </a:ln>
                <a:solidFill>
                  <a:srgbClr val="FF0000"/>
                </a:solidFill>
                <a:effectLst/>
                <a:latin typeface="Comic Sans MS" pitchFamily="66" charset="0"/>
                <a:cs typeface="Times New Roman" pitchFamily="18" charset="0"/>
              </a:rPr>
              <a:t>LVDS):</a:t>
            </a:r>
            <a:endParaRPr kumimoji="0" lang="en-US" sz="1800" b="1" i="0" u="none" strike="noStrike" cap="none" normalizeH="0" baseline="0" dirty="0" smtClean="0">
              <a:ln>
                <a:noFill/>
              </a:ln>
              <a:solidFill>
                <a:srgbClr val="FF0000"/>
              </a:solidFill>
              <a:effectLst/>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en-US" sz="1800" b="1" i="0" u="none" dirty="0" smtClean="0">
              <a:solidFill>
                <a:srgbClr val="FF0000"/>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1800" b="1" i="0" u="none" strike="noStrike" cap="none" normalizeH="0" baseline="0" dirty="0" smtClean="0">
                <a:ln>
                  <a:noFill/>
                </a:ln>
                <a:solidFill>
                  <a:srgbClr val="FF0000"/>
                </a:solidFill>
                <a:effectLst/>
                <a:latin typeface="Comic Sans MS" pitchFamily="66" charset="0"/>
                <a:cs typeface="Times New Roman" pitchFamily="18" charset="0"/>
              </a:rPr>
              <a:t>3 clocks (System</a:t>
            </a:r>
            <a:r>
              <a:rPr kumimoji="0" lang="en-US" sz="1800" b="1" i="0" u="none" strike="noStrike" cap="none" normalizeH="0" dirty="0" smtClean="0">
                <a:ln>
                  <a:noFill/>
                </a:ln>
                <a:solidFill>
                  <a:srgbClr val="FF0000"/>
                </a:solidFill>
                <a:effectLst/>
                <a:latin typeface="Comic Sans MS" pitchFamily="66" charset="0"/>
                <a:cs typeface="Times New Roman" pitchFamily="18" charset="0"/>
              </a:rPr>
              <a:t> clock, Time Stamp clock, readout clock), see next slides</a:t>
            </a:r>
          </a:p>
          <a:p>
            <a:pPr marL="0" marR="0" lvl="0" indent="0" algn="l" defTabSz="914400" rtl="0" eaLnBrk="1" fontAlgn="base" latinLnBrk="0" hangingPunct="1">
              <a:lnSpc>
                <a:spcPct val="100000"/>
              </a:lnSpc>
              <a:spcBef>
                <a:spcPct val="0"/>
              </a:spcBef>
              <a:spcAft>
                <a:spcPct val="0"/>
              </a:spcAft>
              <a:buClrTx/>
              <a:buSzTx/>
              <a:tabLst/>
            </a:pPr>
            <a:r>
              <a:rPr kumimoji="0" lang="en-US" sz="1800" b="1" i="0" u="none" strike="noStrike" cap="none" normalizeH="0" dirty="0" smtClean="0">
                <a:ln>
                  <a:noFill/>
                </a:ln>
                <a:solidFill>
                  <a:srgbClr val="FF0000"/>
                </a:solidFill>
                <a:effectLst/>
                <a:latin typeface="Comic Sans MS" pitchFamily="66" charset="0"/>
                <a:cs typeface="Times New Roman" pitchFamily="18" charset="0"/>
              </a:rPr>
              <a:t>1 </a:t>
            </a:r>
            <a:r>
              <a:rPr kumimoji="0" lang="en-US" sz="1800" b="1" i="0" u="none" strike="noStrike" cap="none" normalizeH="0" dirty="0" smtClean="0">
                <a:ln>
                  <a:noFill/>
                </a:ln>
                <a:solidFill>
                  <a:srgbClr val="FF0000"/>
                </a:solidFill>
                <a:effectLst/>
                <a:latin typeface="Comic Sans MS" pitchFamily="66" charset="0"/>
                <a:cs typeface="Times New Roman" pitchFamily="18" charset="0"/>
              </a:rPr>
              <a:t>Slow Control Data </a:t>
            </a:r>
            <a:r>
              <a:rPr kumimoji="0" lang="en-US" sz="1800" b="1" i="0" u="none" strike="noStrike" cap="none" normalizeH="0" dirty="0" smtClean="0">
                <a:ln>
                  <a:noFill/>
                </a:ln>
                <a:solidFill>
                  <a:srgbClr val="FF0000"/>
                </a:solidFill>
                <a:effectLst/>
                <a:latin typeface="Comic Sans MS" pitchFamily="66" charset="0"/>
                <a:cs typeface="Times New Roman" pitchFamily="18" charset="0"/>
              </a:rPr>
              <a:t>In </a:t>
            </a:r>
            <a:endParaRPr kumimoji="0" lang="en-US" sz="1800" b="1" i="0" u="none" strike="noStrike" cap="none" normalizeH="0" dirty="0" smtClean="0">
              <a:ln>
                <a:noFill/>
              </a:ln>
              <a:solidFill>
                <a:srgbClr val="FF0000"/>
              </a:solidFill>
              <a:effectLst/>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lang="en-US" sz="1800" b="1" i="0" u="none" dirty="0" smtClean="0">
                <a:solidFill>
                  <a:srgbClr val="FF0000"/>
                </a:solidFill>
                <a:latin typeface="Comic Sans MS" pitchFamily="66" charset="0"/>
                <a:cs typeface="Times New Roman" pitchFamily="18" charset="0"/>
              </a:rPr>
              <a:t>(1 Slow Control Data In Enable)</a:t>
            </a:r>
            <a:endParaRPr kumimoji="0" lang="en-US" sz="1800" b="1" i="0" u="none" strike="noStrike" cap="none" normalizeH="0" dirty="0" smtClean="0">
              <a:ln>
                <a:noFill/>
              </a:ln>
              <a:solidFill>
                <a:srgbClr val="FF0000"/>
              </a:solidFill>
              <a:effectLst/>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1800" b="1" i="0" u="none" strike="noStrike" cap="none" normalizeH="0" dirty="0" smtClean="0">
                <a:ln>
                  <a:noFill/>
                </a:ln>
                <a:solidFill>
                  <a:srgbClr val="FF0000"/>
                </a:solidFill>
                <a:effectLst/>
                <a:latin typeface="Comic Sans MS" pitchFamily="66" charset="0"/>
                <a:cs typeface="Times New Roman" pitchFamily="18" charset="0"/>
              </a:rPr>
              <a:t>1 Reset</a:t>
            </a:r>
          </a:p>
          <a:p>
            <a:pPr marL="0" marR="0" lvl="0" indent="0" algn="l" defTabSz="914400" rtl="0" eaLnBrk="1" fontAlgn="base" latinLnBrk="0" hangingPunct="1">
              <a:lnSpc>
                <a:spcPct val="100000"/>
              </a:lnSpc>
              <a:spcBef>
                <a:spcPct val="0"/>
              </a:spcBef>
              <a:spcAft>
                <a:spcPct val="0"/>
              </a:spcAft>
              <a:buClrTx/>
              <a:buSzTx/>
              <a:tabLst/>
            </a:pPr>
            <a:r>
              <a:rPr kumimoji="0" lang="en-US" sz="1800" b="1" i="0" u="none" strike="noStrike" cap="none" normalizeH="0" dirty="0" smtClean="0">
                <a:ln>
                  <a:noFill/>
                </a:ln>
                <a:solidFill>
                  <a:srgbClr val="FF0000"/>
                </a:solidFill>
                <a:effectLst/>
                <a:latin typeface="Comic Sans MS" pitchFamily="66" charset="0"/>
                <a:cs typeface="Times New Roman" pitchFamily="18" charset="0"/>
              </a:rPr>
              <a:t>1 </a:t>
            </a:r>
            <a:r>
              <a:rPr kumimoji="0" lang="en-US" sz="1800" b="1" i="0" u="none" strike="noStrike" cap="none" normalizeH="0" dirty="0" smtClean="0">
                <a:ln>
                  <a:noFill/>
                </a:ln>
                <a:solidFill>
                  <a:srgbClr val="FF0000"/>
                </a:solidFill>
                <a:effectLst/>
                <a:latin typeface="Comic Sans MS" pitchFamily="66" charset="0"/>
                <a:cs typeface="Times New Roman" pitchFamily="18" charset="0"/>
              </a:rPr>
              <a:t>Trigger</a:t>
            </a:r>
          </a:p>
          <a:p>
            <a:pPr marL="0" marR="0" lvl="0" indent="0" algn="l" defTabSz="914400" rtl="0" eaLnBrk="1" fontAlgn="base" latinLnBrk="0" hangingPunct="1">
              <a:lnSpc>
                <a:spcPct val="100000"/>
              </a:lnSpc>
              <a:spcBef>
                <a:spcPct val="0"/>
              </a:spcBef>
              <a:spcAft>
                <a:spcPct val="0"/>
              </a:spcAft>
              <a:buClrTx/>
              <a:buSzTx/>
              <a:tabLst/>
            </a:pPr>
            <a:endParaRPr lang="en-US" sz="1800" b="1" i="0" u="none" dirty="0" smtClean="0">
              <a:solidFill>
                <a:srgbClr val="FF0000"/>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lang="en-US" sz="1800" b="1" i="0" u="none" dirty="0" smtClean="0">
                <a:solidFill>
                  <a:srgbClr val="FF0000"/>
                </a:solidFill>
                <a:latin typeface="Comic Sans MS" pitchFamily="66" charset="0"/>
                <a:cs typeface="Times New Roman" pitchFamily="18" charset="0"/>
              </a:rPr>
              <a:t>4 (5) output lines (LVDS):</a:t>
            </a:r>
            <a:endParaRPr kumimoji="0" lang="en-US" sz="1800" b="1" i="0" u="none" strike="noStrike" cap="none" normalizeH="0" dirty="0" smtClean="0">
              <a:ln>
                <a:noFill/>
              </a:ln>
              <a:solidFill>
                <a:srgbClr val="FF0000"/>
              </a:solidFill>
              <a:effectLst/>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800" b="1" i="0" u="none" strike="noStrike" cap="none" normalizeH="0" dirty="0" smtClean="0">
              <a:ln>
                <a:noFill/>
              </a:ln>
              <a:solidFill>
                <a:srgbClr val="FF0000"/>
              </a:solidFill>
              <a:effectLst/>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1800" b="1" i="0" u="none" strike="noStrike" cap="none" normalizeH="0" dirty="0" smtClean="0">
                <a:ln>
                  <a:noFill/>
                </a:ln>
                <a:solidFill>
                  <a:srgbClr val="FF0000"/>
                </a:solidFill>
                <a:effectLst/>
                <a:latin typeface="Comic Sans MS" pitchFamily="66" charset="0"/>
                <a:cs typeface="Times New Roman" pitchFamily="18" charset="0"/>
              </a:rPr>
              <a:t>(1 Slow Control Data Out)</a:t>
            </a:r>
          </a:p>
          <a:p>
            <a:pPr marL="0" marR="0" lvl="0" indent="0" algn="l" defTabSz="914400" rtl="0" eaLnBrk="1" fontAlgn="base" latinLnBrk="0" hangingPunct="1">
              <a:lnSpc>
                <a:spcPct val="100000"/>
              </a:lnSpc>
              <a:spcBef>
                <a:spcPct val="0"/>
              </a:spcBef>
              <a:spcAft>
                <a:spcPct val="0"/>
              </a:spcAft>
              <a:buClrTx/>
              <a:buSzTx/>
              <a:tabLst/>
            </a:pPr>
            <a:r>
              <a:rPr kumimoji="0" lang="en-US" sz="1800" b="1" i="0" u="none" strike="noStrike" cap="none" normalizeH="0" dirty="0" smtClean="0">
                <a:ln>
                  <a:noFill/>
                </a:ln>
                <a:solidFill>
                  <a:srgbClr val="FF0000"/>
                </a:solidFill>
                <a:effectLst/>
                <a:latin typeface="Comic Sans MS" pitchFamily="66" charset="0"/>
                <a:cs typeface="Times New Roman" pitchFamily="18" charset="0"/>
              </a:rPr>
              <a:t>4 Data Output</a:t>
            </a:r>
          </a:p>
          <a:p>
            <a:pPr marL="0" marR="0" lvl="0" indent="0" algn="l" defTabSz="914400" rtl="0" eaLnBrk="1" fontAlgn="base" latinLnBrk="0" hangingPunct="1">
              <a:lnSpc>
                <a:spcPct val="100000"/>
              </a:lnSpc>
              <a:spcBef>
                <a:spcPct val="0"/>
              </a:spcBef>
              <a:spcAft>
                <a:spcPct val="0"/>
              </a:spcAft>
              <a:buClrTx/>
              <a:buSzTx/>
              <a:tabLst/>
            </a:pPr>
            <a:endParaRPr lang="en-US" sz="1800" b="1" i="0" u="none" baseline="0" dirty="0" smtClean="0">
              <a:solidFill>
                <a:srgbClr val="FF0000"/>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800" b="1" i="0" u="none" strike="noStrike" cap="none" normalizeH="0" baseline="0" dirty="0" smtClean="0">
              <a:ln>
                <a:noFill/>
              </a:ln>
              <a:solidFill>
                <a:srgbClr val="FF0000"/>
              </a:solidFill>
              <a:effectLst/>
              <a:latin typeface="Comic Sans MS" pitchFamily="66" charset="0"/>
              <a:cs typeface="Times New Roman" pitchFamily="18" charset="0"/>
            </a:endParaRPr>
          </a:p>
        </p:txBody>
      </p:sp>
      <p:sp>
        <p:nvSpPr>
          <p:cNvPr id="3"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4"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5</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02915" y="372269"/>
            <a:ext cx="9256721"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 pos="1485900" algn="l"/>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Time Stamp: </a:t>
            </a:r>
          </a:p>
          <a:p>
            <a:pPr marL="0" marR="0" lvl="0" indent="0" algn="just" defTabSz="914400" rtl="0" eaLnBrk="1" fontAlgn="base" latinLnBrk="0" hangingPunct="1">
              <a:lnSpc>
                <a:spcPct val="100000"/>
              </a:lnSpc>
              <a:spcBef>
                <a:spcPct val="0"/>
              </a:spcBef>
              <a:spcAft>
                <a:spcPct val="0"/>
              </a:spcAft>
              <a:buClrTx/>
              <a:buSzTx/>
              <a:tabLst>
                <a:tab pos="228600" algn="l"/>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30 ns time stamp resolution is required for inner layers to get a good hit time resolution in order to reduce the occupancy in the offline time window (50-100ns). In the outer layers the time stamp resolution is less critical since the hit time resolution will be dominated by the long pulse shaping time.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A single 30 ns time stamp clock in all layers will be used</a:t>
            </a: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tabLst>
                <a:tab pos="228600" algn="l"/>
                <a:tab pos="1485900" algn="l"/>
              </a:tabLst>
            </a:pPr>
            <a:endParaRPr kumimoji="0" lang="it-IT"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Chip clock frequency:</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Two main clocks will be used inside the readout chip, the time stamp clock (33 MHz) and the readout clock (132 MHz or 198 MHz). These clocks will be synchronized with the 66 MHz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SuperB</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system clock. </a:t>
            </a: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 case the analog-to-digital conversion is based on the Time-Over-Threshold (TOT) method, a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ToT</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clock has to be generated inside the chip. The TOT clock period should at least match the pulse shaping time to get a good analog resolution. A faster TOT clock could slightly improve the analog resolution but an upper limit (~3.5) on the ratio between TOT clock frequency and the shaping time frequency is imposed by the required dynamic range needed for low momentum particle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dE</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dx</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measurements (~10-15 MIP) and the number of bits available for TOT. </a:t>
            </a: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With the experience of the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BaBar</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Atom chip, a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TOT clock frequency 3 times higher than the pulse shaping frequency could be used: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132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MHz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66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MHz are probably ok too??) for L0,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66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MHz for L1-2,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16.5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MHz for Layer3 and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6.6-3.3 </a:t>
            </a:r>
            <a:r>
              <a:rPr kumimoji="0" lang="en-US" sz="1800" b="1" i="0" u="none" strike="noStrike" cap="none" normalizeH="0" baseline="0" dirty="0" smtClean="0">
                <a:ln>
                  <a:noFill/>
                </a:ln>
                <a:solidFill>
                  <a:srgbClr val="00B050"/>
                </a:solidFill>
                <a:effectLst/>
                <a:latin typeface="Comic Sans MS" pitchFamily="66" charset="0"/>
                <a:ea typeface="Times New Roman" pitchFamily="18" charset="0"/>
                <a:cs typeface="Arial" pitchFamily="34" charset="0"/>
              </a:rPr>
              <a:t>MHz for L4-5.</a:t>
            </a:r>
            <a:endParaRPr kumimoji="0" lang="en-US" sz="1800" b="1" i="0" u="none" strike="noStrike" cap="none" normalizeH="0" baseline="0" dirty="0" smtClean="0">
              <a:ln>
                <a:noFill/>
              </a:ln>
              <a:solidFill>
                <a:srgbClr val="00B050"/>
              </a:solidFill>
              <a:effectLst/>
              <a:latin typeface="Comic Sans MS" pitchFamily="66" charset="0"/>
              <a:cs typeface="Arial" pitchFamily="34" charset="0"/>
            </a:endParaRPr>
          </a:p>
        </p:txBody>
      </p:sp>
      <p:sp>
        <p:nvSpPr>
          <p:cNvPr id="3"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4"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6</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2915" y="1365390"/>
            <a:ext cx="9256721"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 pos="1485900" algn="l"/>
              </a:tabLst>
            </a:pPr>
            <a:endParaRPr kumimoji="0" lang="it-IT" sz="1800" b="0" i="0" u="none" strike="noStrike" cap="none" normalizeH="0" baseline="0" dirty="0" smtClean="0">
              <a:ln>
                <a:noFill/>
              </a:ln>
              <a:solidFill>
                <a:srgbClr val="FF0000"/>
              </a:solidFill>
              <a:effectLst/>
              <a:latin typeface="Comic Sans MS" pitchFamily="66" charset="0"/>
              <a:cs typeface="Arial" pitchFamily="34" charset="0"/>
            </a:endParaRPr>
          </a:p>
          <a:p>
            <a:pPr lvl="0" algn="just" eaLnBrk="0" hangingPunct="0">
              <a:buClrTx/>
              <a:tabLst>
                <a:tab pos="228600" algn="l"/>
                <a:tab pos="1485900" algn="l"/>
              </a:tabLst>
            </a:pP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Clock configuration (</a:t>
            </a:r>
            <a:r>
              <a:rPr lang="en-US" sz="1800" i="0" u="none" dirty="0" smtClean="0">
                <a:solidFill>
                  <a:srgbClr val="FF0000"/>
                </a:solidFill>
                <a:latin typeface="Comic Sans MS" pitchFamily="66" charset="0"/>
                <a:ea typeface="Times New Roman" pitchFamily="18" charset="0"/>
                <a:cs typeface="Arial" pitchFamily="34" charset="0"/>
              </a:rPr>
              <a:t>synchronized with the 66 MHz </a:t>
            </a:r>
            <a:r>
              <a:rPr lang="en-US" sz="1800" i="0" u="none" dirty="0" err="1" smtClean="0">
                <a:solidFill>
                  <a:srgbClr val="FF0000"/>
                </a:solidFill>
                <a:latin typeface="Comic Sans MS" pitchFamily="66" charset="0"/>
                <a:ea typeface="Times New Roman" pitchFamily="18" charset="0"/>
                <a:cs typeface="Arial" pitchFamily="34" charset="0"/>
              </a:rPr>
              <a:t>SuperB</a:t>
            </a:r>
            <a:r>
              <a:rPr lang="en-US" sz="1800" i="0" u="none" dirty="0" smtClean="0">
                <a:solidFill>
                  <a:srgbClr val="FF0000"/>
                </a:solidFill>
                <a:latin typeface="Comic Sans MS" pitchFamily="66" charset="0"/>
                <a:ea typeface="Times New Roman" pitchFamily="18" charset="0"/>
                <a:cs typeface="Arial" pitchFamily="34" charset="0"/>
              </a:rPr>
              <a:t> system clock) </a:t>
            </a:r>
            <a:r>
              <a:rPr kumimoji="0" lang="en-US" sz="18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a:t>
            </a:r>
            <a:r>
              <a:rPr kumimoji="0" lang="en-US" sz="18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endParaRPr kumimoji="0" lang="en-US" sz="18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r>
              <a:rPr kumimoji="0" lang="en-US" sz="18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time stamp clock:</a:t>
            </a:r>
            <a:r>
              <a:rPr kumimoji="0" lang="en-US" sz="1800" b="0" i="0" u="none" strike="noStrike" cap="none" normalizeH="0" dirty="0" smtClean="0">
                <a:ln>
                  <a:noFill/>
                </a:ln>
                <a:solidFill>
                  <a:srgbClr val="FF0000"/>
                </a:solidFill>
                <a:effectLst/>
                <a:latin typeface="Comic Sans MS" pitchFamily="66" charset="0"/>
                <a:ea typeface="Times New Roman" pitchFamily="18" charset="0"/>
                <a:cs typeface="Arial" pitchFamily="34" charset="0"/>
              </a:rPr>
              <a:t> </a:t>
            </a:r>
            <a:r>
              <a:rPr kumimoji="0" lang="en-US" sz="18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33 MHz</a:t>
            </a: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endParaRPr kumimoji="0" lang="en-US" sz="18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r>
              <a:rPr kumimoji="0" lang="en-US" sz="18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readout clock:</a:t>
            </a:r>
            <a:r>
              <a:rPr kumimoji="0" lang="en-US" sz="1800" b="0" i="0" u="none" strike="noStrike" cap="none" normalizeH="0" dirty="0" smtClean="0">
                <a:ln>
                  <a:noFill/>
                </a:ln>
                <a:solidFill>
                  <a:srgbClr val="FF0000"/>
                </a:solidFill>
                <a:effectLst/>
                <a:latin typeface="Comic Sans MS" pitchFamily="66" charset="0"/>
                <a:ea typeface="Times New Roman" pitchFamily="18" charset="0"/>
                <a:cs typeface="Arial" pitchFamily="34" charset="0"/>
              </a:rPr>
              <a:t> </a:t>
            </a:r>
            <a:r>
              <a:rPr kumimoji="0" lang="en-US" sz="18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198 MHz (could be less in outer layers)</a:t>
            </a: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endParaRPr lang="en-US" sz="1800" i="0" u="none" dirty="0" smtClean="0">
              <a:solidFill>
                <a:srgbClr val="FF0000"/>
              </a:solidFill>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r>
              <a:rPr kumimoji="0" lang="en-US" sz="1800" b="0" i="0" u="none" strike="noStrike" cap="none" normalizeH="0" baseline="0" dirty="0" err="1" smtClean="0">
                <a:ln>
                  <a:noFill/>
                </a:ln>
                <a:solidFill>
                  <a:srgbClr val="FF0000"/>
                </a:solidFill>
                <a:effectLst/>
                <a:latin typeface="Comic Sans MS" pitchFamily="66" charset="0"/>
                <a:ea typeface="Times New Roman" pitchFamily="18" charset="0"/>
                <a:cs typeface="Arial" pitchFamily="34" charset="0"/>
              </a:rPr>
              <a:t>ToT</a:t>
            </a:r>
            <a:r>
              <a:rPr kumimoji="0" lang="en-US" sz="18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 clock: 132 MHz (66 MHz are probably ok too??) for L0, 66 MHz for L1-2, 16.5 MHz for Layer3 and 6.6-3.3 MHz for L4-5.</a:t>
            </a: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endParaRPr lang="en-US" sz="1800" i="0" u="none" dirty="0" smtClean="0">
              <a:solidFill>
                <a:srgbClr val="FF0000"/>
              </a:solidFill>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28600" algn="l"/>
                <a:tab pos="1485900" algn="l"/>
              </a:tabLst>
            </a:pPr>
            <a:r>
              <a:rPr kumimoji="0" lang="en-US" sz="1800" b="1" i="0" u="none" strike="noStrike" cap="none" normalizeH="0" baseline="0" dirty="0" smtClean="0">
                <a:ln>
                  <a:noFill/>
                </a:ln>
                <a:solidFill>
                  <a:srgbClr val="FF0000"/>
                </a:solidFill>
                <a:effectLst/>
                <a:latin typeface="Comic Sans MS" pitchFamily="66" charset="0"/>
                <a:cs typeface="Arial" pitchFamily="34" charset="0"/>
              </a:rPr>
              <a:t>Could we</a:t>
            </a:r>
            <a:r>
              <a:rPr kumimoji="0" lang="en-US" sz="1800" b="1" i="0" u="none" strike="noStrike" cap="none" normalizeH="0" dirty="0" smtClean="0">
                <a:ln>
                  <a:noFill/>
                </a:ln>
                <a:solidFill>
                  <a:srgbClr val="FF0000"/>
                </a:solidFill>
                <a:effectLst/>
                <a:latin typeface="Comic Sans MS" pitchFamily="66" charset="0"/>
                <a:cs typeface="Arial" pitchFamily="34" charset="0"/>
              </a:rPr>
              <a:t> provide a single clock signal to the chip, and derive the others on the chip? So far, the answer has been no.</a:t>
            </a:r>
            <a:endParaRPr kumimoji="0" lang="en-US" sz="1800" b="1" i="0" u="none" strike="noStrike" cap="none" normalizeH="0" baseline="0" dirty="0" smtClean="0">
              <a:ln>
                <a:noFill/>
              </a:ln>
              <a:solidFill>
                <a:srgbClr val="FF0000"/>
              </a:solidFill>
              <a:effectLst/>
              <a:latin typeface="Comic Sans MS" pitchFamily="66" charset="0"/>
              <a:cs typeface="Arial" pitchFamily="34" charset="0"/>
            </a:endParaRPr>
          </a:p>
        </p:txBody>
      </p:sp>
      <p:sp>
        <p:nvSpPr>
          <p:cNvPr id="3"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4"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7</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641268" y="777975"/>
            <a:ext cx="8847116" cy="5693818"/>
          </a:xfrm>
          <a:prstGeom prst="rect">
            <a:avLst/>
          </a:prstGeom>
          <a:noFill/>
          <a:ln w="9525">
            <a:noFill/>
            <a:miter lim="800000"/>
            <a:headEnd/>
            <a:tailEnd/>
          </a:ln>
          <a:effectLst/>
        </p:spPr>
        <p:txBody>
          <a:bodyPr vert="horz" wrap="square" lIns="228528" tIns="15235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 pos="1485900" algn="l"/>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Maximum data rate: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Simulations show that machine-related backgrounds dominate the overall rates. At nominal background levels, the maximum hit rate per strip is 2 MHz/strip in Layer0 (45 MHz/cm^2), 0.7 MHz/strip in Layer1, 0.4 MHz/strip in Layer2. These numbers include a safety factor of 5.</a:t>
            </a:r>
            <a:endParaRPr kumimoji="0" lang="it-IT"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 pos="1485900" algn="l"/>
              </a:tabLst>
            </a:pPr>
            <a:endPar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 pos="1485900" algn="l"/>
              </a:tabLst>
            </a:pPr>
            <a:r>
              <a:rPr kumimoji="0" lang="en-US" sz="18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Deadtime</a:t>
            </a: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limits: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maximum total </a:t>
            </a:r>
            <a:r>
              <a:rPr kumimoji="0" lang="en-US" sz="18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deadtime</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of the system must not exceed 10 % at a 150 kHz trigger rate and background 5 times the nominal expected rate.</a:t>
            </a:r>
            <a:endParaRPr kumimoji="0" lang="it-IT" sz="1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 pos="1485900" algn="l"/>
              </a:tabLst>
            </a:pPr>
            <a:endPar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 pos="1485900" algn="l"/>
              </a:tabLst>
            </a:pPr>
            <a:r>
              <a:rPr kumimoji="0" lang="en-US" sz="1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Trigger specifications: </a:t>
            </a:r>
            <a:r>
              <a:rPr kumimoji="0" lang="en-US"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trigger has a nominal latency of 7 us, a maximum jitter of 0.1 us, and the minimum time between triggers is 70 ns. The maximum Level 1 Trigger rate is 150 kHz.</a:t>
            </a:r>
            <a:endParaRPr kumimoji="0" lang="en-US" sz="1800" b="1" i="1"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 pos="1485900" algn="l"/>
              </a:tabLst>
            </a:pPr>
            <a:endParaRPr kumimoji="0" lang="en-US" sz="1800" b="1"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 pos="1485900" algn="l"/>
              </a:tabLst>
            </a:pPr>
            <a:r>
              <a:rPr kumimoji="0" lang="en-US" sz="1800" b="1" i="0" u="none" strike="noStrike" cap="none" normalizeH="0" baseline="0" dirty="0" smtClean="0">
                <a:ln>
                  <a:noFill/>
                </a:ln>
                <a:solidFill>
                  <a:schemeClr val="tx1"/>
                </a:solidFill>
                <a:effectLst/>
                <a:latin typeface="Comic Sans MS" pitchFamily="66" charset="0"/>
                <a:cs typeface="Times New Roman" pitchFamily="18" charset="0"/>
              </a:rPr>
              <a:t>Cross-talk:</a:t>
            </a:r>
            <a:r>
              <a:rPr kumimoji="0" lang="en-US" sz="1800" b="1" i="1" u="none" strike="noStrike" cap="none" normalizeH="0" baseline="0" dirty="0" smtClean="0">
                <a:ln>
                  <a:noFill/>
                </a:ln>
                <a:solidFill>
                  <a:schemeClr val="tx1"/>
                </a:solidFill>
                <a:effectLst/>
                <a:latin typeface="Comic Sans MS" pitchFamily="66" charset="0"/>
                <a:cs typeface="Times New Roman" pitchFamily="18" charset="0"/>
              </a:rPr>
              <a:t> </a:t>
            </a:r>
            <a:r>
              <a:rPr kumimoji="0" lang="en-US" sz="1800" b="0" i="0" u="none" strike="noStrike" cap="none" normalizeH="0" baseline="0" dirty="0" smtClean="0">
                <a:ln>
                  <a:noFill/>
                </a:ln>
                <a:solidFill>
                  <a:schemeClr val="tx1"/>
                </a:solidFill>
                <a:effectLst/>
                <a:latin typeface="Comic Sans MS" pitchFamily="66" charset="0"/>
                <a:cs typeface="Times New Roman" pitchFamily="18" charset="0"/>
              </a:rPr>
              <a:t>Must be less than 2 %</a:t>
            </a:r>
          </a:p>
          <a:p>
            <a:pPr marL="0" marR="0" lvl="0" indent="0" algn="l" defTabSz="914400" rtl="0" eaLnBrk="0" fontAlgn="base" latinLnBrk="0" hangingPunct="0">
              <a:lnSpc>
                <a:spcPct val="100000"/>
              </a:lnSpc>
              <a:spcBef>
                <a:spcPct val="0"/>
              </a:spcBef>
              <a:spcAft>
                <a:spcPct val="0"/>
              </a:spcAft>
              <a:buClrTx/>
              <a:buSzTx/>
              <a:tabLst>
                <a:tab pos="228600" algn="l"/>
                <a:tab pos="1485900" algn="l"/>
              </a:tabLst>
            </a:pPr>
            <a:endParaRPr kumimoji="0" lang="en-US" sz="1800" b="0" i="0" u="none" strike="noStrike" cap="none" normalizeH="0" baseline="0" dirty="0" smtClean="0">
              <a:ln>
                <a:noFill/>
              </a:ln>
              <a:solidFill>
                <a:schemeClr val="tx1"/>
              </a:solidFill>
              <a:effectLst/>
              <a:latin typeface="Comic Sans MS" pitchFamily="66" charset="0"/>
              <a:cs typeface="Times New Roman" pitchFamily="18" charset="0"/>
            </a:endParaRPr>
          </a:p>
          <a:p>
            <a:pPr algn="l" eaLnBrk="0" hangingPunct="0">
              <a:buClrTx/>
              <a:tabLst>
                <a:tab pos="228600" algn="l"/>
                <a:tab pos="1485900" algn="l"/>
              </a:tabLst>
            </a:pPr>
            <a:r>
              <a:rPr lang="en-US" sz="1800" b="1" i="0" u="none" cap="small" dirty="0" err="1" smtClean="0">
                <a:solidFill>
                  <a:schemeClr val="tx1"/>
                </a:solidFill>
                <a:latin typeface="Comic Sans MS" pitchFamily="66" charset="0"/>
              </a:rPr>
              <a:t>M</a:t>
            </a:r>
            <a:r>
              <a:rPr lang="en-US" sz="1800" b="1" i="0" u="none" dirty="0" err="1" smtClean="0">
                <a:solidFill>
                  <a:schemeClr val="tx1"/>
                </a:solidFill>
                <a:latin typeface="Comic Sans MS" pitchFamily="66" charset="0"/>
              </a:rPr>
              <a:t>icrostrip</a:t>
            </a:r>
            <a:r>
              <a:rPr lang="en-US" sz="1800" i="0" u="none" dirty="0" smtClean="0">
                <a:solidFill>
                  <a:schemeClr val="tx1"/>
                </a:solidFill>
                <a:latin typeface="Comic Sans MS" pitchFamily="66" charset="0"/>
              </a:rPr>
              <a:t> </a:t>
            </a:r>
            <a:r>
              <a:rPr lang="en-US" sz="1800" b="1" i="0" u="none" dirty="0" smtClean="0">
                <a:solidFill>
                  <a:schemeClr val="tx1"/>
                </a:solidFill>
                <a:latin typeface="Comic Sans MS" pitchFamily="66" charset="0"/>
              </a:rPr>
              <a:t>output data content: </a:t>
            </a:r>
            <a:r>
              <a:rPr lang="en-US" sz="1800" i="0" u="none" dirty="0" smtClean="0">
                <a:solidFill>
                  <a:schemeClr val="tx1"/>
                </a:solidFill>
                <a:latin typeface="Comic Sans MS" pitchFamily="66" charset="0"/>
              </a:rPr>
              <a:t>The </a:t>
            </a:r>
            <a:r>
              <a:rPr lang="en-US" sz="1800" i="0" u="none" dirty="0" err="1" smtClean="0">
                <a:solidFill>
                  <a:schemeClr val="tx1"/>
                </a:solidFill>
                <a:latin typeface="Comic Sans MS" pitchFamily="66" charset="0"/>
              </a:rPr>
              <a:t>microstrip</a:t>
            </a:r>
            <a:r>
              <a:rPr lang="en-US" sz="1800" i="0" u="none" dirty="0" smtClean="0">
                <a:solidFill>
                  <a:schemeClr val="tx1"/>
                </a:solidFill>
                <a:latin typeface="Comic Sans MS" pitchFamily="66" charset="0"/>
              </a:rPr>
              <a:t> hit data must include the time stamp, chip identification number, and the </a:t>
            </a:r>
            <a:r>
              <a:rPr lang="en-US" sz="1800" i="0" u="none" dirty="0" err="1" smtClean="0">
                <a:solidFill>
                  <a:schemeClr val="tx1"/>
                </a:solidFill>
                <a:latin typeface="Comic Sans MS" pitchFamily="66" charset="0"/>
              </a:rPr>
              <a:t>microstrip</a:t>
            </a:r>
            <a:r>
              <a:rPr lang="en-US" sz="1800" i="0" u="none" dirty="0" smtClean="0">
                <a:solidFill>
                  <a:schemeClr val="tx1"/>
                </a:solidFill>
                <a:latin typeface="Comic Sans MS" pitchFamily="66" charset="0"/>
              </a:rPr>
              <a:t> hits (strip number and relevant signal amplitude) for that time stamp. The output data word for each strip hit should contain 25-30 bits (7 strip address, 9 TS, 1 data valid, 4 chip address, 4 TOT or 7 ADC, 2 additional bits)</a:t>
            </a:r>
            <a:endParaRPr lang="it-IT" sz="1800" i="0" u="none" dirty="0" smtClean="0">
              <a:solidFill>
                <a:schemeClr val="tx1"/>
              </a:solidFill>
              <a:latin typeface="Comic Sans MS" pitchFamily="66" charset="0"/>
            </a:endParaRPr>
          </a:p>
        </p:txBody>
      </p:sp>
      <p:sp>
        <p:nvSpPr>
          <p:cNvPr id="3"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4"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8</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171457" y="134938"/>
            <a:ext cx="9193213" cy="457200"/>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2400" b="1" i="0" u="none" dirty="0">
                <a:latin typeface="Comic Sans MS" charset="0"/>
                <a:sym typeface="Symbol" charset="2"/>
              </a:rPr>
              <a:t>Fast front-end block diagram</a:t>
            </a:r>
            <a:endParaRPr lang="it-IT" sz="2400" b="1" i="0" u="none" dirty="0">
              <a:latin typeface="Comic Sans MS" charset="0"/>
              <a:sym typeface="Symbol" charset="2"/>
            </a:endParaRPr>
          </a:p>
        </p:txBody>
      </p:sp>
      <p:pic>
        <p:nvPicPr>
          <p:cNvPr id="39939" name="Picture 2" descr="strip_FE.pdf"/>
          <p:cNvPicPr>
            <a:picLocks noChangeAspect="1"/>
          </p:cNvPicPr>
          <p:nvPr/>
        </p:nvPicPr>
        <p:blipFill>
          <a:blip r:embed="rId2"/>
          <a:srcRect/>
          <a:stretch>
            <a:fillRect/>
          </a:stretch>
        </p:blipFill>
        <p:spPr bwMode="auto">
          <a:xfrm>
            <a:off x="0" y="1639896"/>
            <a:ext cx="9906000" cy="3908425"/>
          </a:xfrm>
          <a:prstGeom prst="rect">
            <a:avLst/>
          </a:prstGeom>
          <a:noFill/>
          <a:ln w="9525">
            <a:noFill/>
            <a:miter lim="800000"/>
            <a:headEnd/>
            <a:tailEnd/>
          </a:ln>
        </p:spPr>
      </p:pic>
      <p:sp>
        <p:nvSpPr>
          <p:cNvPr id="39940" name="Text Box 220"/>
          <p:cNvSpPr txBox="1">
            <a:spLocks noChangeArrowheads="1"/>
          </p:cNvSpPr>
          <p:nvPr/>
        </p:nvSpPr>
        <p:spPr bwMode="auto">
          <a:xfrm>
            <a:off x="1417645" y="4076706"/>
            <a:ext cx="517525" cy="369332"/>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1800" i="0" u="none">
                <a:solidFill>
                  <a:srgbClr val="000066"/>
                </a:solidFill>
                <a:latin typeface="Comic Sans MS" charset="0"/>
              </a:rPr>
              <a:t>C</a:t>
            </a:r>
            <a:r>
              <a:rPr lang="en-US" sz="1800" i="0" u="none" baseline="-25000">
                <a:solidFill>
                  <a:srgbClr val="000066"/>
                </a:solidFill>
                <a:latin typeface="Comic Sans MS" charset="0"/>
              </a:rPr>
              <a:t>F1</a:t>
            </a:r>
            <a:endParaRPr lang="it-IT" sz="1800" i="0" u="none">
              <a:solidFill>
                <a:srgbClr val="000066"/>
              </a:solidFill>
              <a:latin typeface="Comic Sans MS" charset="0"/>
              <a:sym typeface="Symbol" charset="2"/>
            </a:endParaRPr>
          </a:p>
        </p:txBody>
      </p:sp>
      <p:sp>
        <p:nvSpPr>
          <p:cNvPr id="39941" name="Text Box 220"/>
          <p:cNvSpPr txBox="1">
            <a:spLocks noChangeArrowheads="1"/>
          </p:cNvSpPr>
          <p:nvPr/>
        </p:nvSpPr>
        <p:spPr bwMode="auto">
          <a:xfrm>
            <a:off x="5367345" y="3840164"/>
            <a:ext cx="517525" cy="371475"/>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1800" i="0" u="none">
                <a:solidFill>
                  <a:srgbClr val="000066"/>
                </a:solidFill>
                <a:latin typeface="Comic Sans MS" charset="0"/>
              </a:rPr>
              <a:t>C</a:t>
            </a:r>
            <a:r>
              <a:rPr lang="en-US" sz="1800" i="0" u="none" baseline="-25000">
                <a:solidFill>
                  <a:srgbClr val="000066"/>
                </a:solidFill>
                <a:latin typeface="Comic Sans MS" charset="0"/>
              </a:rPr>
              <a:t>1</a:t>
            </a:r>
            <a:endParaRPr lang="it-IT" sz="1800" i="0" u="none">
              <a:solidFill>
                <a:srgbClr val="000066"/>
              </a:solidFill>
              <a:latin typeface="Comic Sans MS" charset="0"/>
              <a:sym typeface="Symbol" charset="2"/>
            </a:endParaRPr>
          </a:p>
        </p:txBody>
      </p:sp>
      <p:sp>
        <p:nvSpPr>
          <p:cNvPr id="39942" name="Text Box 220"/>
          <p:cNvSpPr txBox="1">
            <a:spLocks noChangeArrowheads="1"/>
          </p:cNvSpPr>
          <p:nvPr/>
        </p:nvSpPr>
        <p:spPr bwMode="auto">
          <a:xfrm>
            <a:off x="6340482" y="2997200"/>
            <a:ext cx="517525" cy="369888"/>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1800" i="0" u="none">
                <a:solidFill>
                  <a:srgbClr val="000066"/>
                </a:solidFill>
                <a:latin typeface="Comic Sans MS" charset="0"/>
              </a:rPr>
              <a:t>C</a:t>
            </a:r>
            <a:r>
              <a:rPr lang="en-US" sz="1800" i="0" u="none" baseline="-25000">
                <a:solidFill>
                  <a:srgbClr val="000066"/>
                </a:solidFill>
                <a:latin typeface="Comic Sans MS" charset="0"/>
              </a:rPr>
              <a:t>2</a:t>
            </a:r>
            <a:endParaRPr lang="it-IT" sz="1800" i="0" u="none">
              <a:solidFill>
                <a:srgbClr val="000066"/>
              </a:solidFill>
              <a:latin typeface="Comic Sans MS" charset="0"/>
              <a:sym typeface="Symbol" charset="2"/>
            </a:endParaRPr>
          </a:p>
        </p:txBody>
      </p:sp>
      <p:sp>
        <p:nvSpPr>
          <p:cNvPr id="39943" name="Text Box 220"/>
          <p:cNvSpPr txBox="1">
            <a:spLocks noChangeArrowheads="1"/>
          </p:cNvSpPr>
          <p:nvPr/>
        </p:nvSpPr>
        <p:spPr bwMode="auto">
          <a:xfrm>
            <a:off x="900119" y="4864106"/>
            <a:ext cx="517525" cy="369332"/>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1800" i="0" u="none">
                <a:solidFill>
                  <a:srgbClr val="000066"/>
                </a:solidFill>
                <a:latin typeface="Comic Sans MS" charset="0"/>
              </a:rPr>
              <a:t>C</a:t>
            </a:r>
            <a:r>
              <a:rPr lang="en-US" sz="1800" i="0" u="none" baseline="-25000">
                <a:solidFill>
                  <a:srgbClr val="000066"/>
                </a:solidFill>
                <a:latin typeface="Comic Sans MS" charset="0"/>
              </a:rPr>
              <a:t>F2</a:t>
            </a:r>
            <a:endParaRPr lang="it-IT" sz="1800" i="0" u="none">
              <a:solidFill>
                <a:srgbClr val="000066"/>
              </a:solidFill>
              <a:latin typeface="Comic Sans MS" charset="0"/>
              <a:sym typeface="Symbol" charset="2"/>
            </a:endParaRPr>
          </a:p>
        </p:txBody>
      </p:sp>
      <p:sp>
        <p:nvSpPr>
          <p:cNvPr id="39944" name="Text Box 220"/>
          <p:cNvSpPr txBox="1">
            <a:spLocks noChangeArrowheads="1"/>
          </p:cNvSpPr>
          <p:nvPr/>
        </p:nvSpPr>
        <p:spPr bwMode="auto">
          <a:xfrm>
            <a:off x="3508381" y="1908175"/>
            <a:ext cx="911225" cy="306388"/>
          </a:xfrm>
          <a:prstGeom prst="rect">
            <a:avLst/>
          </a:prstGeom>
          <a:noFill/>
          <a:ln w="9525">
            <a:noFill/>
            <a:miter lim="800000"/>
            <a:headEnd/>
            <a:tailEnd/>
          </a:ln>
        </p:spPr>
        <p:txBody>
          <a:bodyPr>
            <a:spAutoFit/>
          </a:bodyPr>
          <a:lstStyle/>
          <a:p>
            <a:pPr algn="l" eaLnBrk="0" hangingPunct="0">
              <a:spcBef>
                <a:spcPct val="50000"/>
              </a:spcBef>
              <a:buClrTx/>
              <a:buFontTx/>
              <a:buNone/>
            </a:pPr>
            <a:r>
              <a:rPr lang="it-IT" sz="1400" i="0" u="none">
                <a:solidFill>
                  <a:srgbClr val="000066"/>
                </a:solidFill>
                <a:latin typeface="Comic Sans MS" charset="0"/>
                <a:sym typeface="Symbol" charset="2"/>
              </a:rPr>
              <a:t>pol-sel</a:t>
            </a:r>
          </a:p>
        </p:txBody>
      </p:sp>
      <p:sp>
        <p:nvSpPr>
          <p:cNvPr id="39945" name="Text Box 220"/>
          <p:cNvSpPr txBox="1">
            <a:spLocks noChangeArrowheads="1"/>
          </p:cNvSpPr>
          <p:nvPr/>
        </p:nvSpPr>
        <p:spPr bwMode="auto">
          <a:xfrm>
            <a:off x="6696082" y="1752600"/>
            <a:ext cx="1711325" cy="522288"/>
          </a:xfrm>
          <a:prstGeom prst="rect">
            <a:avLst/>
          </a:prstGeom>
          <a:noFill/>
          <a:ln w="9525">
            <a:noFill/>
            <a:miter lim="800000"/>
            <a:headEnd/>
            <a:tailEnd/>
          </a:ln>
        </p:spPr>
        <p:txBody>
          <a:bodyPr>
            <a:spAutoFit/>
          </a:bodyPr>
          <a:lstStyle/>
          <a:p>
            <a:pPr algn="l" eaLnBrk="0" hangingPunct="0">
              <a:spcBef>
                <a:spcPct val="50000"/>
              </a:spcBef>
              <a:buClrTx/>
              <a:buFontTx/>
              <a:buNone/>
            </a:pPr>
            <a:r>
              <a:rPr lang="it-IT" sz="1400" i="0" u="none">
                <a:solidFill>
                  <a:srgbClr val="000066"/>
                </a:solidFill>
                <a:latin typeface="Comic Sans MS" charset="0"/>
                <a:sym typeface="Symbol" charset="2"/>
              </a:rPr>
              <a:t>t</a:t>
            </a:r>
            <a:r>
              <a:rPr lang="it-IT" sz="1400" i="0" u="none" baseline="-25000">
                <a:solidFill>
                  <a:srgbClr val="000066"/>
                </a:solidFill>
                <a:latin typeface="Comic Sans MS" charset="0"/>
                <a:sym typeface="Symbol" charset="2"/>
              </a:rPr>
              <a:t>p</a:t>
            </a:r>
            <a:r>
              <a:rPr lang="it-IT" sz="1400" i="0" u="none">
                <a:solidFill>
                  <a:srgbClr val="000066"/>
                </a:solidFill>
                <a:latin typeface="Comic Sans MS" charset="0"/>
                <a:sym typeface="Symbol" charset="2"/>
              </a:rPr>
              <a:t>-sel (25, 50 ,100 and 200 ns)</a:t>
            </a:r>
          </a:p>
        </p:txBody>
      </p:sp>
      <p:sp>
        <p:nvSpPr>
          <p:cNvPr id="39946" name="Text Box 220"/>
          <p:cNvSpPr txBox="1">
            <a:spLocks noChangeArrowheads="1"/>
          </p:cNvSpPr>
          <p:nvPr/>
        </p:nvSpPr>
        <p:spPr bwMode="auto">
          <a:xfrm>
            <a:off x="1479553" y="5394325"/>
            <a:ext cx="1797050" cy="738188"/>
          </a:xfrm>
          <a:prstGeom prst="rect">
            <a:avLst/>
          </a:prstGeom>
          <a:noFill/>
          <a:ln w="9525">
            <a:noFill/>
            <a:miter lim="800000"/>
            <a:headEnd/>
            <a:tailEnd/>
          </a:ln>
        </p:spPr>
        <p:txBody>
          <a:bodyPr>
            <a:spAutoFit/>
          </a:bodyPr>
          <a:lstStyle/>
          <a:p>
            <a:pPr algn="l" eaLnBrk="0" hangingPunct="0">
              <a:spcBef>
                <a:spcPct val="50000"/>
              </a:spcBef>
              <a:buClrTx/>
              <a:buFontTx/>
              <a:buNone/>
            </a:pPr>
            <a:r>
              <a:rPr lang="it-IT" sz="1400" i="0" u="none">
                <a:solidFill>
                  <a:srgbClr val="000066"/>
                </a:solidFill>
                <a:latin typeface="Comic Sans MS" charset="0"/>
                <a:sym typeface="Symbol" charset="2"/>
              </a:rPr>
              <a:t>gain-sel (high for layer0, low for outer layers)</a:t>
            </a:r>
          </a:p>
        </p:txBody>
      </p:sp>
      <p:sp>
        <p:nvSpPr>
          <p:cNvPr id="39947" name="Text Box 220"/>
          <p:cNvSpPr txBox="1">
            <a:spLocks noChangeArrowheads="1"/>
          </p:cNvSpPr>
          <p:nvPr/>
        </p:nvSpPr>
        <p:spPr bwMode="auto">
          <a:xfrm>
            <a:off x="8245481" y="2498737"/>
            <a:ext cx="911225" cy="307975"/>
          </a:xfrm>
          <a:prstGeom prst="rect">
            <a:avLst/>
          </a:prstGeom>
          <a:noFill/>
          <a:ln w="9525">
            <a:noFill/>
            <a:miter lim="800000"/>
            <a:headEnd/>
            <a:tailEnd/>
          </a:ln>
        </p:spPr>
        <p:txBody>
          <a:bodyPr>
            <a:spAutoFit/>
          </a:bodyPr>
          <a:lstStyle/>
          <a:p>
            <a:pPr algn="l" eaLnBrk="0" hangingPunct="0">
              <a:spcBef>
                <a:spcPct val="50000"/>
              </a:spcBef>
              <a:buClrTx/>
              <a:buFontTx/>
              <a:buNone/>
            </a:pPr>
            <a:r>
              <a:rPr lang="it-IT" sz="1400" i="0" u="none">
                <a:solidFill>
                  <a:srgbClr val="000066"/>
                </a:solidFill>
                <a:latin typeface="Comic Sans MS" charset="0"/>
                <a:sym typeface="Symbol" charset="2"/>
              </a:rPr>
              <a:t>V</a:t>
            </a:r>
            <a:r>
              <a:rPr lang="it-IT" sz="1400" i="0" u="none" baseline="-25000">
                <a:solidFill>
                  <a:srgbClr val="000066"/>
                </a:solidFill>
                <a:latin typeface="Comic Sans MS" charset="0"/>
                <a:sym typeface="Symbol" charset="2"/>
              </a:rPr>
              <a:t>th</a:t>
            </a:r>
            <a:endParaRPr lang="it-IT" sz="1400" i="0" u="none">
              <a:solidFill>
                <a:srgbClr val="000066"/>
              </a:solidFill>
              <a:latin typeface="Comic Sans MS" charset="0"/>
              <a:sym typeface="Symbol" charset="2"/>
            </a:endParaRPr>
          </a:p>
        </p:txBody>
      </p:sp>
      <p:sp>
        <p:nvSpPr>
          <p:cNvPr id="39948" name="Text Box 220"/>
          <p:cNvSpPr txBox="1">
            <a:spLocks noChangeArrowheads="1"/>
          </p:cNvSpPr>
          <p:nvPr/>
        </p:nvSpPr>
        <p:spPr bwMode="auto">
          <a:xfrm>
            <a:off x="7789869" y="4835525"/>
            <a:ext cx="2116137" cy="738188"/>
          </a:xfrm>
          <a:prstGeom prst="rect">
            <a:avLst/>
          </a:prstGeom>
          <a:noFill/>
          <a:ln w="9525">
            <a:noFill/>
            <a:miter lim="800000"/>
            <a:headEnd/>
            <a:tailEnd/>
          </a:ln>
        </p:spPr>
        <p:txBody>
          <a:bodyPr>
            <a:spAutoFit/>
          </a:bodyPr>
          <a:lstStyle/>
          <a:p>
            <a:pPr algn="l" eaLnBrk="0" hangingPunct="0">
              <a:spcBef>
                <a:spcPct val="50000"/>
              </a:spcBef>
              <a:buClrTx/>
              <a:buFontTx/>
              <a:buNone/>
            </a:pPr>
            <a:r>
              <a:rPr lang="it-IT" sz="1400" b="1" i="0" u="none" dirty="0">
                <a:solidFill>
                  <a:srgbClr val="FF0000"/>
                </a:solidFill>
                <a:latin typeface="Comic Sans MS" charset="0"/>
                <a:sym typeface="Symbol" charset="2"/>
              </a:rPr>
              <a:t>single </a:t>
            </a:r>
            <a:r>
              <a:rPr lang="it-IT" sz="1400" b="1" i="0" u="none" dirty="0" err="1">
                <a:solidFill>
                  <a:srgbClr val="FF0000"/>
                </a:solidFill>
                <a:latin typeface="Comic Sans MS" charset="0"/>
                <a:sym typeface="Symbol" charset="2"/>
              </a:rPr>
              <a:t>to</a:t>
            </a:r>
            <a:r>
              <a:rPr lang="it-IT" sz="1400" b="1" i="0" u="none" dirty="0">
                <a:solidFill>
                  <a:srgbClr val="FF0000"/>
                </a:solidFill>
                <a:latin typeface="Comic Sans MS" charset="0"/>
                <a:sym typeface="Symbol" charset="2"/>
              </a:rPr>
              <a:t> </a:t>
            </a:r>
            <a:r>
              <a:rPr lang="it-IT" sz="1400" b="1" i="0" u="none" dirty="0" err="1">
                <a:solidFill>
                  <a:srgbClr val="FF0000"/>
                </a:solidFill>
                <a:latin typeface="Comic Sans MS" charset="0"/>
                <a:sym typeface="Symbol" charset="2"/>
              </a:rPr>
              <a:t>double</a:t>
            </a:r>
            <a:r>
              <a:rPr lang="it-IT" sz="1400" b="1" i="0" u="none" dirty="0">
                <a:solidFill>
                  <a:srgbClr val="FF0000"/>
                </a:solidFill>
                <a:latin typeface="Comic Sans MS" charset="0"/>
                <a:sym typeface="Symbol" charset="2"/>
              </a:rPr>
              <a:t> </a:t>
            </a:r>
            <a:r>
              <a:rPr lang="it-IT" sz="1400" b="1" i="0" u="none" dirty="0" err="1">
                <a:solidFill>
                  <a:srgbClr val="FF0000"/>
                </a:solidFill>
                <a:latin typeface="Comic Sans MS" charset="0"/>
                <a:sym typeface="Symbol" charset="2"/>
              </a:rPr>
              <a:t>ended</a:t>
            </a:r>
            <a:r>
              <a:rPr lang="it-IT" sz="1400" b="1" i="0" u="none" dirty="0">
                <a:solidFill>
                  <a:srgbClr val="FF0000"/>
                </a:solidFill>
                <a:latin typeface="Comic Sans MS" charset="0"/>
                <a:sym typeface="Symbol" charset="2"/>
              </a:rPr>
              <a:t> </a:t>
            </a:r>
            <a:r>
              <a:rPr lang="it-IT" sz="1400" b="1" i="0" u="none" dirty="0" err="1">
                <a:solidFill>
                  <a:srgbClr val="FF0000"/>
                </a:solidFill>
                <a:latin typeface="Comic Sans MS" charset="0"/>
                <a:sym typeface="Symbol" charset="2"/>
              </a:rPr>
              <a:t>conversion</a:t>
            </a:r>
            <a:r>
              <a:rPr lang="it-IT" sz="1400" b="1" i="0" u="none" dirty="0">
                <a:solidFill>
                  <a:srgbClr val="FF0000"/>
                </a:solidFill>
                <a:latin typeface="Comic Sans MS" charset="0"/>
                <a:sym typeface="Symbol" charset="2"/>
              </a:rPr>
              <a:t> and </a:t>
            </a:r>
            <a:r>
              <a:rPr lang="it-IT" sz="1400" b="1" i="0" u="none" dirty="0" err="1">
                <a:solidFill>
                  <a:srgbClr val="FF0000"/>
                </a:solidFill>
                <a:latin typeface="Comic Sans MS" charset="0"/>
                <a:sym typeface="Symbol" charset="2"/>
              </a:rPr>
              <a:t>threshold</a:t>
            </a:r>
            <a:r>
              <a:rPr lang="it-IT" sz="1400" b="1" i="0" u="none" dirty="0">
                <a:solidFill>
                  <a:srgbClr val="FF0000"/>
                </a:solidFill>
                <a:latin typeface="Comic Sans MS" charset="0"/>
                <a:sym typeface="Symbol" charset="2"/>
              </a:rPr>
              <a:t> generation</a:t>
            </a:r>
          </a:p>
        </p:txBody>
      </p:sp>
      <p:cxnSp>
        <p:nvCxnSpPr>
          <p:cNvPr id="14" name="Straight Connector 13"/>
          <p:cNvCxnSpPr/>
          <p:nvPr/>
        </p:nvCxnSpPr>
        <p:spPr bwMode="auto">
          <a:xfrm rot="16200000" flipV="1">
            <a:off x="7889082" y="4507706"/>
            <a:ext cx="417512" cy="295276"/>
          </a:xfrm>
          <a:prstGeom prst="line">
            <a:avLst/>
          </a:prstGeom>
          <a:solidFill>
            <a:schemeClr val="bg1">
              <a:alpha val="80000"/>
            </a:schemeClr>
          </a:solidFill>
          <a:ln w="19050" cap="flat" cmpd="sng" algn="ctr">
            <a:solidFill>
              <a:schemeClr val="accent6">
                <a:lumMod val="50000"/>
              </a:schemeClr>
            </a:solidFill>
            <a:prstDash val="solid"/>
            <a:round/>
            <a:headEnd type="none" w="med" len="med"/>
            <a:tailEnd type="triangle" w="med" len="med"/>
          </a:ln>
          <a:effectLst/>
        </p:spPr>
      </p:cxnSp>
      <p:pic>
        <p:nvPicPr>
          <p:cNvPr id="39950" name="Picture 21" descr="bullet1"/>
          <p:cNvPicPr>
            <a:picLocks noChangeAspect="1" noChangeArrowheads="1"/>
          </p:cNvPicPr>
          <p:nvPr/>
        </p:nvPicPr>
        <p:blipFill>
          <a:blip r:embed="rId3"/>
          <a:srcRect/>
          <a:stretch>
            <a:fillRect/>
          </a:stretch>
        </p:blipFill>
        <p:spPr bwMode="auto">
          <a:xfrm>
            <a:off x="354018" y="1014413"/>
            <a:ext cx="174625" cy="157162"/>
          </a:xfrm>
          <a:prstGeom prst="rect">
            <a:avLst/>
          </a:prstGeom>
          <a:noFill/>
          <a:ln w="9525">
            <a:noFill/>
            <a:miter lim="800000"/>
            <a:headEnd/>
            <a:tailEnd/>
          </a:ln>
        </p:spPr>
      </p:pic>
      <p:sp>
        <p:nvSpPr>
          <p:cNvPr id="39951" name="Text Box 22"/>
          <p:cNvSpPr txBox="1">
            <a:spLocks noChangeArrowheads="1"/>
          </p:cNvSpPr>
          <p:nvPr/>
        </p:nvSpPr>
        <p:spPr bwMode="auto">
          <a:xfrm>
            <a:off x="815982" y="901712"/>
            <a:ext cx="8645525" cy="646331"/>
          </a:xfrm>
          <a:prstGeom prst="rect">
            <a:avLst/>
          </a:prstGeom>
          <a:noFill/>
          <a:ln w="9525">
            <a:noFill/>
            <a:miter lim="800000"/>
            <a:headEnd/>
            <a:tailEnd/>
          </a:ln>
        </p:spPr>
        <p:txBody>
          <a:bodyPr>
            <a:spAutoFit/>
          </a:bodyPr>
          <a:lstStyle/>
          <a:p>
            <a:pPr algn="l" eaLnBrk="0" hangingPunct="0">
              <a:spcBef>
                <a:spcPct val="50000"/>
              </a:spcBef>
              <a:buClrTx/>
              <a:buFontTx/>
              <a:buNone/>
            </a:pPr>
            <a:r>
              <a:rPr lang="en-US" sz="1800" b="1" i="0" u="none" dirty="0" smtClean="0">
                <a:solidFill>
                  <a:srgbClr val="FF0000"/>
                </a:solidFill>
                <a:latin typeface="Comic Sans MS" charset="0"/>
                <a:sym typeface="Symbol" charset="2"/>
              </a:rPr>
              <a:t>The “slow” front-end for layers 4-5 is presently based on a different scheme</a:t>
            </a:r>
            <a:endParaRPr lang="it-IT" sz="1800" b="1" i="0" u="none" dirty="0">
              <a:solidFill>
                <a:srgbClr val="FF0000"/>
              </a:solidFill>
              <a:latin typeface="Comic Sans MS" charset="0"/>
              <a:sym typeface="Symbol" charset="2"/>
            </a:endParaRPr>
          </a:p>
        </p:txBody>
      </p:sp>
      <p:sp>
        <p:nvSpPr>
          <p:cNvPr id="39952" name="Text Box 220"/>
          <p:cNvSpPr txBox="1">
            <a:spLocks noChangeArrowheads="1"/>
          </p:cNvSpPr>
          <p:nvPr/>
        </p:nvSpPr>
        <p:spPr bwMode="auto">
          <a:xfrm>
            <a:off x="6227768" y="3571875"/>
            <a:ext cx="617537" cy="306388"/>
          </a:xfrm>
          <a:prstGeom prst="rect">
            <a:avLst/>
          </a:prstGeom>
          <a:noFill/>
          <a:ln w="9525">
            <a:noFill/>
            <a:miter lim="800000"/>
            <a:headEnd/>
            <a:tailEnd/>
          </a:ln>
        </p:spPr>
        <p:txBody>
          <a:bodyPr>
            <a:spAutoFit/>
          </a:bodyPr>
          <a:lstStyle/>
          <a:p>
            <a:pPr algn="l" eaLnBrk="0" hangingPunct="0">
              <a:spcBef>
                <a:spcPct val="50000"/>
              </a:spcBef>
              <a:buClrTx/>
              <a:buFontTx/>
              <a:buNone/>
            </a:pPr>
            <a:r>
              <a:rPr lang="it-IT" sz="1400" i="0" u="none">
                <a:solidFill>
                  <a:srgbClr val="000066"/>
                </a:solidFill>
                <a:latin typeface="Comic Sans MS" charset="0"/>
                <a:sym typeface="Symbol" charset="2"/>
              </a:rPr>
              <a:t>A(s)</a:t>
            </a:r>
          </a:p>
        </p:txBody>
      </p:sp>
      <p:sp>
        <p:nvSpPr>
          <p:cNvPr id="164" name="Segnaposto data 3"/>
          <p:cNvSpPr txBox="1">
            <a:spLocks/>
          </p:cNvSpPr>
          <p:nvPr/>
        </p:nvSpPr>
        <p:spPr>
          <a:xfrm>
            <a:off x="33916" y="6524625"/>
            <a:ext cx="17335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r>
              <a:rPr kumimoji="0" lang="en-US" sz="1200" b="0" i="1" u="none" strike="noStrike" kern="1200" cap="none" spc="0" normalizeH="0" baseline="0" noProof="0" dirty="0" smtClean="0">
                <a:ln>
                  <a:noFill/>
                </a:ln>
                <a:solidFill>
                  <a:srgbClr val="3333CC"/>
                </a:solidFill>
                <a:effectLst/>
                <a:uLnTx/>
                <a:uFillTx/>
                <a:latin typeface="Verdana" charset="0"/>
                <a:ea typeface="ＭＳ Ｐゴシック" charset="-128"/>
                <a:cs typeface="+mn-cs"/>
              </a:rPr>
              <a:t>V. Re</a:t>
            </a:r>
          </a:p>
        </p:txBody>
      </p:sp>
      <p:sp>
        <p:nvSpPr>
          <p:cNvPr id="166" name="Segnaposto numero diapositiva 5"/>
          <p:cNvSpPr txBox="1">
            <a:spLocks/>
          </p:cNvSpPr>
          <p:nvPr/>
        </p:nvSpPr>
        <p:spPr>
          <a:xfrm>
            <a:off x="8193788" y="6524625"/>
            <a:ext cx="206375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fld id="{93CBF0E4-F959-414A-8C94-D4D26C60F904}" type="slidenum">
              <a:rPr kumimoji="0" lang="en-US" sz="1200" b="0" i="1" u="none" strike="noStrike" kern="1200" cap="none" spc="0" normalizeH="0" baseline="0" noProof="0" smtClean="0">
                <a:ln>
                  <a:noFill/>
                </a:ln>
                <a:solidFill>
                  <a:srgbClr val="3333CC"/>
                </a:solidFill>
                <a:effectLst/>
                <a:uLnTx/>
                <a:uFillTx/>
                <a:latin typeface="Verdana"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
                  <a:srgbClr val="FFE107"/>
                </a:buClr>
                <a:buSzTx/>
                <a:buFont typeface="Wingdings" charset="2"/>
                <a:buNone/>
                <a:tabLst/>
                <a:defRPr/>
              </a:pPr>
              <a:t>9</a:t>
            </a:fld>
            <a:endParaRPr kumimoji="0" lang="en-US" sz="1200" b="0" i="1" u="none" strike="noStrike" kern="1200" cap="none" spc="0" normalizeH="0" baseline="0" noProof="0" dirty="0" smtClean="0">
              <a:ln>
                <a:noFill/>
              </a:ln>
              <a:solidFill>
                <a:srgbClr val="000000"/>
              </a:solidFill>
              <a:effectLst/>
              <a:uLnTx/>
              <a:uFillTx/>
              <a:latin typeface="Verdana" charset="0"/>
              <a:ea typeface="ＭＳ Ｐゴシック" charset="-128"/>
              <a:cs typeface="+mn-cs"/>
            </a:endParaRPr>
          </a:p>
        </p:txBody>
      </p:sp>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80000"/>
          </a:scheme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defRPr kumimoji="0" lang="it-IT" sz="1600" b="0" i="1" u="sng" strike="noStrike" cap="none" normalizeH="0" baseline="0">
            <a:ln>
              <a:noFill/>
            </a:ln>
            <a:solidFill>
              <a:schemeClr val="bg1"/>
            </a:solidFill>
            <a:effectLst/>
            <a:latin typeface="Verdana" charset="0"/>
          </a:defRPr>
        </a:defPPr>
      </a:lstStyle>
    </a:spDef>
    <a:lnDef>
      <a:spPr bwMode="auto">
        <a:xfrm>
          <a:off x="0" y="0"/>
          <a:ext cx="1" cy="1"/>
        </a:xfrm>
        <a:custGeom>
          <a:avLst/>
          <a:gdLst/>
          <a:ahLst/>
          <a:cxnLst/>
          <a:rect l="0" t="0" r="0" b="0"/>
          <a:pathLst/>
        </a:custGeom>
        <a:solidFill>
          <a:schemeClr val="bg1">
            <a:alpha val="80000"/>
          </a:scheme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defRPr kumimoji="0" lang="it-IT" sz="1600" b="0" i="1" u="sng" strike="noStrike" cap="none" normalizeH="0" baseline="0">
            <a:ln>
              <a:noFill/>
            </a:ln>
            <a:solidFill>
              <a:schemeClr val="bg1"/>
            </a:solidFill>
            <a:effectLst/>
            <a:latin typeface="Verdana"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80000"/>
          </a:scheme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defRPr kumimoji="0" lang="it-IT" sz="1600" b="0" i="1" u="sng" strike="noStrike" cap="none" normalizeH="0" baseline="0">
            <a:ln>
              <a:noFill/>
            </a:ln>
            <a:solidFill>
              <a:schemeClr val="bg1"/>
            </a:solidFill>
            <a:effectLst/>
            <a:latin typeface="Verdana" charset="0"/>
          </a:defRPr>
        </a:defPPr>
      </a:lstStyle>
    </a:spDef>
    <a:lnDef>
      <a:spPr bwMode="auto">
        <a:xfrm>
          <a:off x="0" y="0"/>
          <a:ext cx="1" cy="1"/>
        </a:xfrm>
        <a:custGeom>
          <a:avLst/>
          <a:gdLst/>
          <a:ahLst/>
          <a:cxnLst/>
          <a:rect l="0" t="0" r="0" b="0"/>
          <a:pathLst/>
        </a:custGeom>
        <a:solidFill>
          <a:schemeClr val="bg1">
            <a:alpha val="80000"/>
          </a:scheme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rgbClr val="FFE107"/>
          </a:buClr>
          <a:buSzTx/>
          <a:buFont typeface="Wingdings" charset="2"/>
          <a:buNone/>
          <a:tabLst/>
          <a:defRPr kumimoji="0" lang="it-IT" sz="1600" b="0" i="1" u="sng" strike="noStrike" cap="none" normalizeH="0" baseline="0">
            <a:ln>
              <a:noFill/>
            </a:ln>
            <a:solidFill>
              <a:schemeClr val="bg1"/>
            </a:solidFill>
            <a:effectLst/>
            <a:latin typeface="Verdana" charset="0"/>
          </a:defRPr>
        </a:defPPr>
      </a:lstStyle>
    </a:lnDef>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l" defTabSz="914400" rtl="0" eaLnBrk="0" fontAlgn="base" latinLnBrk="0" hangingPunct="0">
          <a:lnSpc>
            <a:spcPct val="90000"/>
          </a:lnSpc>
          <a:spcBef>
            <a:spcPct val="50000"/>
          </a:spcBef>
          <a:spcAft>
            <a:spcPct val="0"/>
          </a:spcAft>
          <a:buClrTx/>
          <a:buSzTx/>
          <a:buFontTx/>
          <a:buChar char="•"/>
          <a:tabLst/>
          <a:defRPr kumimoji="0" lang="en-US" sz="1800" b="0" i="0" u="none" strike="noStrike" cap="none" normalizeH="0" baseline="0" smtClean="0">
            <a:ln>
              <a:noFill/>
            </a:ln>
            <a:solidFill>
              <a:schemeClr val="accent2"/>
            </a:solidFill>
            <a:effectLst/>
            <a:latin typeface="Comic Sans MS" pitchFamily="66" charset="0"/>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l" defTabSz="914400" rtl="0" eaLnBrk="0" fontAlgn="base" latinLnBrk="0" hangingPunct="0">
          <a:lnSpc>
            <a:spcPct val="90000"/>
          </a:lnSpc>
          <a:spcBef>
            <a:spcPct val="50000"/>
          </a:spcBef>
          <a:spcAft>
            <a:spcPct val="0"/>
          </a:spcAft>
          <a:buClrTx/>
          <a:buSzTx/>
          <a:buFontTx/>
          <a:buChar char="•"/>
          <a:tabLst/>
          <a:defRPr kumimoji="0" lang="en-US" sz="1800" b="0" i="0" u="none" strike="noStrike" cap="none" normalizeH="0" baseline="0" smtClean="0">
            <a:ln>
              <a:noFill/>
            </a:ln>
            <a:solidFill>
              <a:schemeClr val="accent2"/>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30486</TotalTime>
  <Words>1294</Words>
  <Application>Microsoft Office PowerPoint</Application>
  <PresentationFormat>A4 (21x29,7 cm)</PresentationFormat>
  <Paragraphs>168</Paragraphs>
  <Slides>12</Slides>
  <Notes>1</Notes>
  <HiddenSlides>0</HiddenSlides>
  <MMClips>0</MMClips>
  <ScaleCrop>false</ScaleCrop>
  <HeadingPairs>
    <vt:vector size="4" baseType="variant">
      <vt:variant>
        <vt:lpstr>Tema</vt:lpstr>
      </vt:variant>
      <vt:variant>
        <vt:i4>3</vt:i4>
      </vt:variant>
      <vt:variant>
        <vt:lpstr>Titoli diapositive</vt:lpstr>
      </vt:variant>
      <vt:variant>
        <vt:i4>12</vt:i4>
      </vt:variant>
    </vt:vector>
  </HeadingPairs>
  <TitlesOfParts>
    <vt:vector size="15" baseType="lpstr">
      <vt:lpstr>Struttura predefinita</vt:lpstr>
      <vt:lpstr>Personalizza struttura</vt:lpstr>
      <vt:lpstr>Blank Presentation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Università di Pavia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Lab S. E.</dc:creator>
  <cp:lastModifiedBy>Re</cp:lastModifiedBy>
  <cp:revision>1346</cp:revision>
  <cp:lastPrinted>2010-12-14T17:58:39Z</cp:lastPrinted>
  <dcterms:created xsi:type="dcterms:W3CDTF">2011-09-07T09:12:13Z</dcterms:created>
  <dcterms:modified xsi:type="dcterms:W3CDTF">2012-01-27T13:14:30Z</dcterms:modified>
</cp:coreProperties>
</file>