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8" r:id="rId3"/>
    <p:sldId id="300" r:id="rId4"/>
    <p:sldId id="308" r:id="rId5"/>
    <p:sldId id="299" r:id="rId6"/>
    <p:sldId id="301" r:id="rId7"/>
    <p:sldId id="303" r:id="rId8"/>
    <p:sldId id="305" r:id="rId9"/>
    <p:sldId id="304" r:id="rId10"/>
    <p:sldId id="306" r:id="rId11"/>
    <p:sldId id="307" r:id="rId12"/>
    <p:sldId id="30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6A4"/>
    <a:srgbClr val="DF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35D54-3D0A-473A-A22A-56F9D322F1F7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F50BA-F38D-464E-84EA-743040AB9A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9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F50BA-F38D-464E-84EA-743040AB9AB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7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524000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INFN: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3528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Participants: </a:t>
            </a:r>
          </a:p>
          <a:p>
            <a:r>
              <a:rPr lang="en-US" dirty="0" smtClean="0"/>
              <a:t>Milano</a:t>
            </a:r>
          </a:p>
          <a:p>
            <a:r>
              <a:rPr lang="en-US" dirty="0" smtClean="0"/>
              <a:t>Pisa </a:t>
            </a:r>
          </a:p>
          <a:p>
            <a:r>
              <a:rPr lang="en-US" dirty="0" smtClean="0"/>
              <a:t>Perugia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133600" cy="365125"/>
          </a:xfrm>
        </p:spPr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56350"/>
            <a:ext cx="32004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7" descr="INFN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400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133600" cy="365125"/>
          </a:xfrm>
        </p:spPr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356350"/>
            <a:ext cx="3276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56350"/>
            <a:ext cx="2133600" cy="365125"/>
          </a:xfrm>
        </p:spPr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7" descr="INFN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400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27/01/2012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Mauro Citterio - SVT TDR Meeting - 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657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1676400"/>
            <a:ext cx="5410200" cy="584775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/>
              <a:t>Pheripheral</a:t>
            </a:r>
            <a:r>
              <a:rPr lang="en-US" sz="3200" dirty="0" smtClean="0"/>
              <a:t> Electronics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35052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Mauro </a:t>
            </a:r>
            <a:r>
              <a:rPr lang="en-US" sz="2400" b="1" dirty="0" err="1" smtClean="0"/>
              <a:t>Citterio</a:t>
            </a:r>
            <a:endParaRPr lang="en-US" sz="2400" b="1" dirty="0"/>
          </a:p>
          <a:p>
            <a:pPr algn="ctr"/>
            <a:r>
              <a:rPr lang="en-US" sz="2400" b="1" dirty="0" smtClean="0"/>
              <a:t>--------</a:t>
            </a:r>
          </a:p>
          <a:p>
            <a:pPr algn="ctr"/>
            <a:r>
              <a:rPr lang="en-US" sz="2400" b="1" dirty="0" smtClean="0"/>
              <a:t>INFN Milano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HDI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914400"/>
            <a:ext cx="88392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Connection between HDI and Transition Card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Detector bias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Not yet addressed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Supply Bias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2x4 wire (2 power, 2 sense), twist in quad + drain + shield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Grounding-shielding rules undefined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{2x[2xAWG28+2xAWG32]+</a:t>
            </a:r>
            <a:r>
              <a:rPr lang="en-US" dirty="0" err="1" smtClean="0">
                <a:solidFill>
                  <a:srgbClr val="2F26A4"/>
                </a:solidFill>
              </a:rPr>
              <a:t>drain+shield</a:t>
            </a:r>
            <a:r>
              <a:rPr lang="en-US" dirty="0" smtClean="0">
                <a:solidFill>
                  <a:srgbClr val="2F26A4"/>
                </a:solidFill>
              </a:rPr>
              <a:t>}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2</a:t>
            </a:r>
            <a:r>
              <a:rPr lang="en-US" dirty="0" smtClean="0">
                <a:solidFill>
                  <a:srgbClr val="2F26A4"/>
                </a:solidFill>
              </a:rPr>
              <a:t>-5 </a:t>
            </a:r>
            <a:r>
              <a:rPr lang="en-US" dirty="0" err="1" smtClean="0">
                <a:solidFill>
                  <a:srgbClr val="2F26A4"/>
                </a:solidFill>
              </a:rPr>
              <a:t>mW</a:t>
            </a:r>
            <a:r>
              <a:rPr lang="en-US" dirty="0" smtClean="0">
                <a:solidFill>
                  <a:srgbClr val="2F26A4"/>
                </a:solidFill>
              </a:rPr>
              <a:t> contact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Connector</a:t>
            </a:r>
            <a:r>
              <a:rPr lang="en-US" dirty="0">
                <a:solidFill>
                  <a:srgbClr val="2F26A4"/>
                </a:solidFill>
              </a:rPr>
              <a:t>? 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Strongly related to cable specs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Cable diameter ~ 7-8 mm (not necessary round)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Low mass aluminum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Hermetic class ….if any</a:t>
            </a:r>
          </a:p>
          <a:p>
            <a:pPr marL="2628900" lvl="5" indent="-342900">
              <a:buFont typeface="Wingdings"/>
              <a:buChar char="à"/>
            </a:pPr>
            <a:endParaRPr lang="en-US" dirty="0" smtClean="0">
              <a:solidFill>
                <a:srgbClr val="2F26A4"/>
              </a:solidFill>
            </a:endParaRP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Data lines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Magnet wire (AWG36 maybe AWG 38-40)</a:t>
            </a:r>
            <a:endParaRPr lang="en-US" dirty="0">
              <a:solidFill>
                <a:srgbClr val="2F26A4"/>
              </a:solidFill>
            </a:endParaRPr>
          </a:p>
          <a:p>
            <a:pPr marL="2171700" lvl="4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Taking </a:t>
            </a:r>
            <a:r>
              <a:rPr lang="en-US" dirty="0" smtClean="0">
                <a:solidFill>
                  <a:srgbClr val="2F26A4"/>
                </a:solidFill>
              </a:rPr>
              <a:t>away some blocks?</a:t>
            </a:r>
          </a:p>
          <a:p>
            <a:endParaRPr lang="en-US" sz="1000" dirty="0" smtClean="0">
              <a:solidFill>
                <a:srgbClr val="2F26A4"/>
              </a:solidFill>
            </a:endParaRPr>
          </a:p>
          <a:p>
            <a:pPr marL="342900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Summary of what is on the HDI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Front-end </a:t>
            </a:r>
            <a:r>
              <a:rPr lang="en-US" dirty="0" err="1" smtClean="0">
                <a:solidFill>
                  <a:srgbClr val="2F26A4"/>
                </a:solidFill>
              </a:rPr>
              <a:t>Ics</a:t>
            </a:r>
            <a:endParaRPr lang="en-US" dirty="0" smtClean="0">
              <a:solidFill>
                <a:srgbClr val="2F26A4"/>
              </a:solidFill>
            </a:endParaRP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MUX/ENCODER  maybe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Connector HDI/Tail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Passive components</a:t>
            </a:r>
          </a:p>
        </p:txBody>
      </p:sp>
    </p:spTree>
    <p:extLst>
      <p:ext uri="{BB962C8B-B14F-4D97-AF65-F5344CB8AC3E}">
        <p14:creationId xmlns:p14="http://schemas.microsoft.com/office/powerpoint/2010/main" val="22278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Tail and Transition Card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914400"/>
            <a:ext cx="8839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Tail</a:t>
            </a:r>
          </a:p>
          <a:p>
            <a:pPr marL="800100" lvl="1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Magnet wires …. Many ideas, few results</a:t>
            </a:r>
          </a:p>
          <a:p>
            <a:pPr marL="800100" lvl="1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IN/OUT connectors, again preference for the Panasonics</a:t>
            </a:r>
          </a:p>
          <a:p>
            <a:pPr marL="800100" lvl="1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Length (two conflicting constraints)</a:t>
            </a:r>
          </a:p>
          <a:p>
            <a:pPr lvl="1"/>
            <a:endParaRPr lang="en-US" sz="2000" dirty="0" smtClean="0">
              <a:solidFill>
                <a:srgbClr val="2F26A4"/>
              </a:solidFill>
            </a:endParaRPr>
          </a:p>
          <a:p>
            <a:pPr marL="342900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Transition Card</a:t>
            </a:r>
          </a:p>
          <a:p>
            <a:pPr marL="800100" lvl="1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It contains at least bi-directional electro/optical transmission (SERDES maybe, Laser Driver, VCSEL, …. )</a:t>
            </a:r>
          </a:p>
          <a:p>
            <a:pPr marL="1257300" lvl="2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I am trying to copy the info from the Versatile Project</a:t>
            </a:r>
          </a:p>
          <a:p>
            <a:pPr marL="800100" lvl="1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It contains also the electronics for the voltage breaking point</a:t>
            </a:r>
          </a:p>
          <a:p>
            <a:pPr marL="800100" lvl="1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It contains also the HV, LV connection</a:t>
            </a:r>
          </a:p>
          <a:p>
            <a:pPr marL="1257300" lvl="2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Not details yet</a:t>
            </a:r>
          </a:p>
          <a:p>
            <a:pPr marL="800100" lvl="1" indent="-342900">
              <a:buFont typeface="Wingdings"/>
              <a:buChar char="à"/>
            </a:pPr>
            <a:r>
              <a:rPr lang="en-US" sz="2000" dirty="0">
                <a:solidFill>
                  <a:srgbClr val="2F26A4"/>
                </a:solidFill>
              </a:rPr>
              <a:t>M</a:t>
            </a:r>
            <a:r>
              <a:rPr lang="en-US" sz="2000" dirty="0" smtClean="0">
                <a:solidFill>
                  <a:srgbClr val="2F26A4"/>
                </a:solidFill>
              </a:rPr>
              <a:t>echanical aspects</a:t>
            </a:r>
          </a:p>
          <a:p>
            <a:pPr marL="1257300" lvl="2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Not yet addresses</a:t>
            </a:r>
          </a:p>
          <a:p>
            <a:pPr marL="1714500" lvl="3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Important the interface established between Pisa and Milano mechanical engineers</a:t>
            </a:r>
          </a:p>
          <a:p>
            <a:pPr marL="1714500" lvl="3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We need an overall envelope</a:t>
            </a:r>
          </a:p>
          <a:p>
            <a:pPr marL="1257300" lvl="2" indent="-342900">
              <a:buFont typeface="Wingdings"/>
              <a:buChar char="à"/>
            </a:pPr>
            <a:r>
              <a:rPr lang="en-US" sz="2000" dirty="0" smtClean="0">
                <a:solidFill>
                  <a:srgbClr val="2F26A4"/>
                </a:solidFill>
              </a:rPr>
              <a:t>Cooling is needed ….. 0.2-0.3 W/cm^2 … and growing ……</a:t>
            </a:r>
          </a:p>
          <a:p>
            <a:pPr marL="800100" lvl="1" indent="-342900">
              <a:buFont typeface="Wingdings"/>
              <a:buChar char="à"/>
            </a:pPr>
            <a:endParaRPr lang="en-US" sz="2000" dirty="0">
              <a:solidFill>
                <a:srgbClr val="2F26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68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Index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95400" y="2133600"/>
            <a:ext cx="6858000" cy="4236720"/>
          </a:xfrm>
          <a:prstGeom prst="rect">
            <a:avLst/>
          </a:prstGeom>
        </p:spPr>
        <p:txBody>
          <a:bodyPr tIns="2484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2625" indent="-681038">
              <a:lnSpc>
                <a:spcPct val="83000"/>
              </a:lnSpc>
              <a:buFont typeface="Times New Roman" pitchFamily="18" charset="0"/>
              <a:buChar char="•"/>
              <a:tabLst>
                <a:tab pos="6826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dirty="0" err="1" smtClean="0"/>
              <a:t>Fanout</a:t>
            </a:r>
            <a:r>
              <a:rPr lang="en-US" dirty="0" smtClean="0"/>
              <a:t> layer 0 considerations</a:t>
            </a:r>
          </a:p>
          <a:p>
            <a:pPr marL="682625" indent="-681038">
              <a:lnSpc>
                <a:spcPct val="83000"/>
              </a:lnSpc>
              <a:buFont typeface="Times New Roman" pitchFamily="18" charset="0"/>
              <a:buChar char="•"/>
              <a:tabLst>
                <a:tab pos="6826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fi-FI" sz="1000" dirty="0" smtClean="0">
              <a:solidFill>
                <a:schemeClr val="accent2"/>
              </a:solidFill>
            </a:endParaRPr>
          </a:p>
          <a:p>
            <a:pPr marL="682625" indent="-681038">
              <a:lnSpc>
                <a:spcPct val="83000"/>
              </a:lnSpc>
              <a:buFont typeface="Times New Roman" pitchFamily="18" charset="0"/>
              <a:buChar char="•"/>
              <a:tabLst>
                <a:tab pos="6826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fi-FI" dirty="0" smtClean="0">
                <a:solidFill>
                  <a:schemeClr val="accent2"/>
                </a:solidFill>
              </a:rPr>
              <a:t>HDI considerations</a:t>
            </a:r>
          </a:p>
          <a:p>
            <a:pPr marL="682625" indent="-681038">
              <a:lnSpc>
                <a:spcPct val="83000"/>
              </a:lnSpc>
              <a:buFont typeface="Times New Roman" pitchFamily="18" charset="0"/>
              <a:buChar char="•"/>
              <a:tabLst>
                <a:tab pos="6826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fi-FI" dirty="0" smtClean="0">
              <a:solidFill>
                <a:schemeClr val="accent2"/>
              </a:solidFill>
            </a:endParaRPr>
          </a:p>
          <a:p>
            <a:pPr marL="682625" indent="-681038">
              <a:lnSpc>
                <a:spcPct val="83000"/>
              </a:lnSpc>
              <a:buFont typeface="Times New Roman" pitchFamily="18" charset="0"/>
              <a:buChar char="•"/>
              <a:tabLst>
                <a:tab pos="6826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fi-FI" dirty="0" smtClean="0">
                <a:solidFill>
                  <a:schemeClr val="accent2"/>
                </a:solidFill>
              </a:rPr>
              <a:t>Tail and Transition card ...</a:t>
            </a:r>
          </a:p>
          <a:p>
            <a:pPr marL="1082675" lvl="1" indent="-681038">
              <a:lnSpc>
                <a:spcPct val="83000"/>
              </a:lnSpc>
              <a:buFont typeface="Times New Roman" pitchFamily="18" charset="0"/>
              <a:buChar char="•"/>
              <a:tabLst>
                <a:tab pos="6826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fi-FI" dirty="0" smtClean="0">
                <a:solidFill>
                  <a:schemeClr val="accent2"/>
                </a:solidFill>
              </a:rPr>
              <a:t>Very little</a:t>
            </a:r>
            <a:endParaRPr lang="en-U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4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888" name="Straight Connector 40"/>
          <p:cNvCxnSpPr>
            <a:cxnSpLocks noChangeShapeType="1"/>
          </p:cNvCxnSpPr>
          <p:nvPr/>
        </p:nvCxnSpPr>
        <p:spPr bwMode="auto">
          <a:xfrm>
            <a:off x="7235825" y="3357563"/>
            <a:ext cx="787400" cy="95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834" name="Straight Connector 40"/>
          <p:cNvCxnSpPr>
            <a:cxnSpLocks noChangeShapeType="1"/>
          </p:cNvCxnSpPr>
          <p:nvPr/>
        </p:nvCxnSpPr>
        <p:spPr bwMode="auto">
          <a:xfrm>
            <a:off x="6011863" y="3068638"/>
            <a:ext cx="211137" cy="95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835" name="Slide Number Placeholder 5"/>
          <p:cNvSpPr txBox="1">
            <a:spLocks noGrp="1"/>
          </p:cNvSpPr>
          <p:nvPr/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0815EFF9-46B3-4A19-92E4-99FB3F014A21}" type="slidenum">
              <a:rPr lang="it-IT" sz="1400">
                <a:latin typeface="Arial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it-IT" sz="1400">
              <a:latin typeface="Arial" pitchFamily="34" charset="0"/>
            </a:endParaRPr>
          </a:p>
        </p:txBody>
      </p:sp>
      <p:sp>
        <p:nvSpPr>
          <p:cNvPr id="1208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8435975" cy="904875"/>
          </a:xfrm>
        </p:spPr>
        <p:txBody>
          <a:bodyPr lIns="0" tIns="0" rIns="0" bIns="0"/>
          <a:lstStyle/>
          <a:p>
            <a:pPr eaLnBrk="1"/>
            <a:r>
              <a:rPr lang="it-IT" sz="3600" dirty="0" smtClean="0">
                <a:latin typeface="Comic Sans MS" pitchFamily="66" charset="0"/>
              </a:rPr>
              <a:t>DAQ reading chain for L0-L5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107950" y="4005263"/>
            <a:ext cx="2914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it-IT" sz="1800">
              <a:latin typeface="Arial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High rad area 15Mrad/year</a:t>
            </a:r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6202363" y="2635250"/>
            <a:ext cx="1020762" cy="8493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7092950" y="3284538"/>
            <a:ext cx="358775" cy="142875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 flipV="1">
            <a:off x="4203700" y="4595813"/>
            <a:ext cx="1362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1" name="Text Box 9"/>
          <p:cNvSpPr txBox="1">
            <a:spLocks noChangeArrowheads="1"/>
          </p:cNvSpPr>
          <p:nvPr/>
        </p:nvSpPr>
        <p:spPr bwMode="auto">
          <a:xfrm>
            <a:off x="4194175" y="4292600"/>
            <a:ext cx="1441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Off detector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low rad area</a:t>
            </a:r>
          </a:p>
        </p:txBody>
      </p:sp>
      <p:sp>
        <p:nvSpPr>
          <p:cNvPr id="120842" name="Rectangle 13"/>
          <p:cNvSpPr>
            <a:spLocks noChangeArrowheads="1"/>
          </p:cNvSpPr>
          <p:nvPr/>
        </p:nvSpPr>
        <p:spPr bwMode="auto">
          <a:xfrm>
            <a:off x="7451725" y="2565400"/>
            <a:ext cx="1512888" cy="574675"/>
          </a:xfrm>
          <a:prstGeom prst="rect">
            <a:avLst/>
          </a:prstGeom>
          <a:noFill/>
          <a:ln w="952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it-IT" sz="1400">
                <a:latin typeface="Arial" pitchFamily="34" charset="0"/>
              </a:rPr>
              <a:t>Optical Link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it-IT" sz="1400">
                <a:latin typeface="Arial" pitchFamily="34" charset="0"/>
              </a:rPr>
              <a:t>2.5 Gbit/s to ROM</a:t>
            </a:r>
          </a:p>
        </p:txBody>
      </p:sp>
      <p:sp>
        <p:nvSpPr>
          <p:cNvPr id="120843" name="Line 15"/>
          <p:cNvSpPr>
            <a:spLocks noChangeShapeType="1"/>
          </p:cNvSpPr>
          <p:nvPr/>
        </p:nvSpPr>
        <p:spPr bwMode="auto">
          <a:xfrm flipH="1">
            <a:off x="7524750" y="3141663"/>
            <a:ext cx="214313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4" name="Text Box 21"/>
          <p:cNvSpPr txBox="1">
            <a:spLocks noChangeArrowheads="1"/>
          </p:cNvSpPr>
          <p:nvPr/>
        </p:nvSpPr>
        <p:spPr bwMode="auto">
          <a:xfrm>
            <a:off x="6269038" y="4538663"/>
            <a:ext cx="2025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Counting room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Std electronics</a:t>
            </a:r>
          </a:p>
        </p:txBody>
      </p:sp>
      <p:sp>
        <p:nvSpPr>
          <p:cNvPr id="120845" name="Line 22"/>
          <p:cNvSpPr>
            <a:spLocks noChangeShapeType="1"/>
          </p:cNvSpPr>
          <p:nvPr/>
        </p:nvSpPr>
        <p:spPr bwMode="auto">
          <a:xfrm>
            <a:off x="5883275" y="4576763"/>
            <a:ext cx="3009900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6" name="Text Box 24"/>
          <p:cNvSpPr txBox="1">
            <a:spLocks noChangeArrowheads="1"/>
          </p:cNvSpPr>
          <p:nvPr/>
        </p:nvSpPr>
        <p:spPr bwMode="auto">
          <a:xfrm>
            <a:off x="6418263" y="2709863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FEB</a:t>
            </a:r>
          </a:p>
        </p:txBody>
      </p:sp>
      <p:sp>
        <p:nvSpPr>
          <p:cNvPr id="120847" name="Rectangle 31"/>
          <p:cNvSpPr>
            <a:spLocks noChangeArrowheads="1"/>
          </p:cNvSpPr>
          <p:nvPr/>
        </p:nvSpPr>
        <p:spPr bwMode="auto">
          <a:xfrm>
            <a:off x="6130925" y="2997200"/>
            <a:ext cx="358775" cy="1428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48" name="Text Box 41"/>
          <p:cNvSpPr txBox="1">
            <a:spLocks noChangeArrowheads="1"/>
          </p:cNvSpPr>
          <p:nvPr/>
        </p:nvSpPr>
        <p:spPr bwMode="auto">
          <a:xfrm>
            <a:off x="5580063" y="908050"/>
            <a:ext cx="3436937" cy="6413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DAQ chain independent on the chosen FE options</a:t>
            </a:r>
          </a:p>
        </p:txBody>
      </p:sp>
      <p:sp>
        <p:nvSpPr>
          <p:cNvPr id="120849" name="Rectangle 16"/>
          <p:cNvSpPr>
            <a:spLocks noChangeArrowheads="1"/>
          </p:cNvSpPr>
          <p:nvPr/>
        </p:nvSpPr>
        <p:spPr bwMode="auto">
          <a:xfrm>
            <a:off x="5580063" y="1989138"/>
            <a:ext cx="1944687" cy="574675"/>
          </a:xfrm>
          <a:prstGeom prst="rect">
            <a:avLst/>
          </a:prstGeom>
          <a:noFill/>
          <a:ln w="952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it-IT" sz="1600">
                <a:latin typeface="Arial" pitchFamily="34" charset="0"/>
              </a:rPr>
              <a:t> </a:t>
            </a:r>
            <a:r>
              <a:rPr lang="it-IT" sz="1600">
                <a:solidFill>
                  <a:srgbClr val="CC0099"/>
                </a:solidFill>
                <a:latin typeface="Arial" pitchFamily="34" charset="0"/>
              </a:rPr>
              <a:t>Optical 1 Gbit/s </a:t>
            </a:r>
          </a:p>
        </p:txBody>
      </p:sp>
      <p:sp>
        <p:nvSpPr>
          <p:cNvPr id="120850" name="Line 17"/>
          <p:cNvSpPr>
            <a:spLocks noChangeShapeType="1"/>
          </p:cNvSpPr>
          <p:nvPr/>
        </p:nvSpPr>
        <p:spPr bwMode="auto">
          <a:xfrm flipH="1">
            <a:off x="5708650" y="2492375"/>
            <a:ext cx="71438" cy="431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51" name="TextBox 33"/>
          <p:cNvSpPr txBox="1">
            <a:spLocks noChangeArrowheads="1"/>
          </p:cNvSpPr>
          <p:nvPr/>
        </p:nvSpPr>
        <p:spPr bwMode="auto">
          <a:xfrm>
            <a:off x="3132138" y="3789363"/>
            <a:ext cx="6619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latin typeface="Arial" pitchFamily="34" charset="0"/>
              </a:rPr>
              <a:t>~1-2 m</a:t>
            </a:r>
            <a:endParaRPr lang="it-IT" sz="1200">
              <a:latin typeface="Arial" pitchFamily="34" charset="0"/>
            </a:endParaRPr>
          </a:p>
        </p:txBody>
      </p:sp>
      <p:sp>
        <p:nvSpPr>
          <p:cNvPr id="120852" name="Line 28"/>
          <p:cNvSpPr>
            <a:spLocks noChangeShapeType="1"/>
          </p:cNvSpPr>
          <p:nvPr/>
        </p:nvSpPr>
        <p:spPr bwMode="auto">
          <a:xfrm flipH="1" flipV="1">
            <a:off x="6804025" y="3429000"/>
            <a:ext cx="0" cy="3603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53" name="Text Box 29"/>
          <p:cNvSpPr txBox="1">
            <a:spLocks noChangeArrowheads="1"/>
          </p:cNvSpPr>
          <p:nvPr/>
        </p:nvSpPr>
        <p:spPr bwMode="auto">
          <a:xfrm>
            <a:off x="6588125" y="37893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solidFill>
                  <a:schemeClr val="accent2"/>
                </a:solidFill>
                <a:latin typeface="Arial" pitchFamily="34" charset="0"/>
              </a:rPr>
              <a:t>LV1</a:t>
            </a:r>
          </a:p>
        </p:txBody>
      </p:sp>
      <p:sp>
        <p:nvSpPr>
          <p:cNvPr id="120854" name="Text Box 30"/>
          <p:cNvSpPr txBox="1">
            <a:spLocks noChangeArrowheads="1"/>
          </p:cNvSpPr>
          <p:nvPr/>
        </p:nvSpPr>
        <p:spPr bwMode="auto">
          <a:xfrm>
            <a:off x="179388" y="5118100"/>
            <a:ext cx="8132762" cy="14652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 dirty="0">
                <a:latin typeface="Arial" pitchFamily="34" charset="0"/>
              </a:rPr>
              <a:t>Data Encoder IC .... Specs are under discussion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 dirty="0">
                <a:latin typeface="Arial" pitchFamily="34" charset="0"/>
              </a:rPr>
              <a:t>Rad-hard serializer to be finalized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 dirty="0">
                <a:latin typeface="Arial" pitchFamily="34" charset="0"/>
              </a:rPr>
              <a:t>	</a:t>
            </a:r>
            <a:r>
              <a:rPr lang="it-IT" sz="1800" dirty="0">
                <a:latin typeface="Arial" pitchFamily="34" charset="0"/>
                <a:sym typeface="Wingdings" pitchFamily="2" charset="2"/>
              </a:rPr>
              <a:t> </a:t>
            </a:r>
            <a:r>
              <a:rPr lang="it-IT" sz="1800" dirty="0">
                <a:latin typeface="Arial" pitchFamily="34" charset="0"/>
              </a:rPr>
              <a:t>looking into a low power/low speed version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 dirty="0">
                <a:latin typeface="Arial" pitchFamily="34" charset="0"/>
              </a:rPr>
              <a:t>Copper tail: lenght vs data transfer to be studied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it-IT" sz="1800" dirty="0">
              <a:latin typeface="Arial" pitchFamily="34" charset="0"/>
            </a:endParaRPr>
          </a:p>
        </p:txBody>
      </p:sp>
      <p:sp>
        <p:nvSpPr>
          <p:cNvPr id="120855" name="TextBox 41"/>
          <p:cNvSpPr txBox="1">
            <a:spLocks noChangeArrowheads="1"/>
          </p:cNvSpPr>
          <p:nvPr/>
        </p:nvSpPr>
        <p:spPr bwMode="auto">
          <a:xfrm>
            <a:off x="5651500" y="3429000"/>
            <a:ext cx="5286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000" b="1">
                <a:latin typeface="Arial" pitchFamily="34" charset="0"/>
              </a:rPr>
              <a:t>fibers</a:t>
            </a:r>
          </a:p>
        </p:txBody>
      </p:sp>
      <p:sp>
        <p:nvSpPr>
          <p:cNvPr id="120856" name="Rectangle 24"/>
          <p:cNvSpPr>
            <a:spLocks noChangeArrowheads="1"/>
          </p:cNvSpPr>
          <p:nvPr/>
        </p:nvSpPr>
        <p:spPr bwMode="auto">
          <a:xfrm>
            <a:off x="539750" y="2205038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7" name="Text Box 25"/>
          <p:cNvSpPr txBox="1">
            <a:spLocks noChangeArrowheads="1"/>
          </p:cNvSpPr>
          <p:nvPr/>
        </p:nvSpPr>
        <p:spPr bwMode="auto">
          <a:xfrm>
            <a:off x="735013" y="2143125"/>
            <a:ext cx="445135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/>
              <a:t>Example of a read-out section</a:t>
            </a:r>
          </a:p>
        </p:txBody>
      </p:sp>
      <p:sp>
        <p:nvSpPr>
          <p:cNvPr id="120858" name="Rectangle 26" descr="Griglia piccola"/>
          <p:cNvSpPr>
            <a:spLocks noChangeArrowheads="1"/>
          </p:cNvSpPr>
          <p:nvPr/>
        </p:nvSpPr>
        <p:spPr bwMode="auto">
          <a:xfrm>
            <a:off x="250825" y="3141663"/>
            <a:ext cx="1728788" cy="647700"/>
          </a:xfrm>
          <a:prstGeom prst="rect">
            <a:avLst/>
          </a:prstGeom>
          <a:pattFill prst="smGrid">
            <a:fgClr>
              <a:schemeClr val="accent1"/>
            </a:fgClr>
            <a:bgClr>
              <a:schemeClr val="bg1"/>
            </a:bgClr>
          </a:patt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250825" y="3357563"/>
            <a:ext cx="1487488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/>
              <a:t>Detector</a:t>
            </a:r>
          </a:p>
        </p:txBody>
      </p:sp>
      <p:sp>
        <p:nvSpPr>
          <p:cNvPr id="120860" name="AutoShape 28"/>
          <p:cNvSpPr>
            <a:spLocks noChangeArrowheads="1"/>
          </p:cNvSpPr>
          <p:nvPr/>
        </p:nvSpPr>
        <p:spPr bwMode="auto">
          <a:xfrm rot="16200000">
            <a:off x="1835944" y="3285332"/>
            <a:ext cx="647700" cy="360362"/>
          </a:xfrm>
          <a:custGeom>
            <a:avLst/>
            <a:gdLst>
              <a:gd name="G0" fmla="+- 3987 0 0"/>
              <a:gd name="G1" fmla="+- 21600 0 3987"/>
              <a:gd name="G2" fmla="*/ 3987 1 2"/>
              <a:gd name="G3" fmla="+- 21600 0 G2"/>
              <a:gd name="G4" fmla="+/ 3987 21600 2"/>
              <a:gd name="G5" fmla="+/ G1 0 2"/>
              <a:gd name="G6" fmla="*/ 21600 21600 3987"/>
              <a:gd name="G7" fmla="*/ G6 1 2"/>
              <a:gd name="G8" fmla="+- 21600 0 G7"/>
              <a:gd name="G9" fmla="*/ 21600 1 2"/>
              <a:gd name="G10" fmla="+- 3987 0 G9"/>
              <a:gd name="G11" fmla="?: G10 G8 0"/>
              <a:gd name="G12" fmla="?: G10 G7 21600"/>
              <a:gd name="T0" fmla="*/ 19606 w 21600"/>
              <a:gd name="T1" fmla="*/ 10800 h 21600"/>
              <a:gd name="T2" fmla="*/ 10800 w 21600"/>
              <a:gd name="T3" fmla="*/ 21600 h 21600"/>
              <a:gd name="T4" fmla="*/ 1994 w 21600"/>
              <a:gd name="T5" fmla="*/ 10800 h 21600"/>
              <a:gd name="T6" fmla="*/ 10800 w 21600"/>
              <a:gd name="T7" fmla="*/ 0 h 21600"/>
              <a:gd name="T8" fmla="*/ 3794 w 21600"/>
              <a:gd name="T9" fmla="*/ 3794 h 21600"/>
              <a:gd name="T10" fmla="*/ 17806 w 21600"/>
              <a:gd name="T11" fmla="*/ 1780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987" y="21600"/>
                </a:lnTo>
                <a:lnTo>
                  <a:pt x="17613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33"/>
          </a:solid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1" name="Rectangle 29"/>
          <p:cNvSpPr>
            <a:spLocks noChangeArrowheads="1"/>
          </p:cNvSpPr>
          <p:nvPr/>
        </p:nvSpPr>
        <p:spPr bwMode="auto">
          <a:xfrm>
            <a:off x="2268538" y="34290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2" name="AutoShape 30"/>
          <p:cNvSpPr>
            <a:spLocks noChangeArrowheads="1"/>
          </p:cNvSpPr>
          <p:nvPr/>
        </p:nvSpPr>
        <p:spPr bwMode="auto">
          <a:xfrm>
            <a:off x="250825" y="2636838"/>
            <a:ext cx="2233613" cy="504825"/>
          </a:xfrm>
          <a:prstGeom prst="parallelogram">
            <a:avLst>
              <a:gd name="adj" fmla="val 110613"/>
            </a:avLst>
          </a:prstGeom>
          <a:solidFill>
            <a:srgbClr val="FF9933"/>
          </a:solid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3" name="AutoShape 31"/>
          <p:cNvSpPr>
            <a:spLocks noChangeArrowheads="1"/>
          </p:cNvSpPr>
          <p:nvPr/>
        </p:nvSpPr>
        <p:spPr bwMode="auto">
          <a:xfrm>
            <a:off x="1042988" y="2636838"/>
            <a:ext cx="1441450" cy="360362"/>
          </a:xfrm>
          <a:prstGeom prst="parallelogram">
            <a:avLst>
              <a:gd name="adj" fmla="val 0"/>
            </a:avLst>
          </a:prstGeom>
          <a:solidFill>
            <a:srgbClr val="FF9933"/>
          </a:solid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4" name="Rectangle 32"/>
          <p:cNvSpPr>
            <a:spLocks noChangeArrowheads="1"/>
          </p:cNvSpPr>
          <p:nvPr/>
        </p:nvSpPr>
        <p:spPr bwMode="auto">
          <a:xfrm>
            <a:off x="2339975" y="3213100"/>
            <a:ext cx="431800" cy="503238"/>
          </a:xfrm>
          <a:prstGeom prst="rect">
            <a:avLst/>
          </a:prstGeom>
          <a:solidFill>
            <a:srgbClr val="008000"/>
          </a:soli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5" name="Rectangle 33"/>
          <p:cNvSpPr>
            <a:spLocks noChangeArrowheads="1"/>
          </p:cNvSpPr>
          <p:nvPr/>
        </p:nvSpPr>
        <p:spPr bwMode="auto">
          <a:xfrm>
            <a:off x="2339975" y="2565400"/>
            <a:ext cx="431800" cy="503238"/>
          </a:xfrm>
          <a:prstGeom prst="rect">
            <a:avLst/>
          </a:prstGeom>
          <a:solidFill>
            <a:srgbClr val="008000"/>
          </a:soli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6" name="Rectangle 34"/>
          <p:cNvSpPr>
            <a:spLocks noChangeArrowheads="1"/>
          </p:cNvSpPr>
          <p:nvPr/>
        </p:nvSpPr>
        <p:spPr bwMode="auto">
          <a:xfrm>
            <a:off x="2411413" y="3284538"/>
            <a:ext cx="144462" cy="144462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7" name="Rectangle 35"/>
          <p:cNvSpPr>
            <a:spLocks noChangeArrowheads="1"/>
          </p:cNvSpPr>
          <p:nvPr/>
        </p:nvSpPr>
        <p:spPr bwMode="auto">
          <a:xfrm>
            <a:off x="2411413" y="3500438"/>
            <a:ext cx="144462" cy="144462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8" name="Rectangle 36"/>
          <p:cNvSpPr>
            <a:spLocks noChangeArrowheads="1"/>
          </p:cNvSpPr>
          <p:nvPr/>
        </p:nvSpPr>
        <p:spPr bwMode="auto">
          <a:xfrm>
            <a:off x="2411413" y="2636838"/>
            <a:ext cx="144462" cy="144462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9" name="Rectangle 37"/>
          <p:cNvSpPr>
            <a:spLocks noChangeArrowheads="1"/>
          </p:cNvSpPr>
          <p:nvPr/>
        </p:nvSpPr>
        <p:spPr bwMode="auto">
          <a:xfrm>
            <a:off x="2411413" y="2852738"/>
            <a:ext cx="144462" cy="144462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70" name="Text Box 38"/>
          <p:cNvSpPr txBox="1">
            <a:spLocks noChangeArrowheads="1"/>
          </p:cNvSpPr>
          <p:nvPr/>
        </p:nvSpPr>
        <p:spPr bwMode="auto">
          <a:xfrm>
            <a:off x="2124075" y="3789363"/>
            <a:ext cx="9525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/>
              <a:t>HDIs</a:t>
            </a:r>
          </a:p>
        </p:txBody>
      </p:sp>
      <p:sp>
        <p:nvSpPr>
          <p:cNvPr id="120871" name="AutoShape 39" descr="Linee orizzontali ravvicinate"/>
          <p:cNvSpPr>
            <a:spLocks noChangeArrowheads="1"/>
          </p:cNvSpPr>
          <p:nvPr/>
        </p:nvSpPr>
        <p:spPr bwMode="auto">
          <a:xfrm>
            <a:off x="2771775" y="2852738"/>
            <a:ext cx="1441450" cy="144462"/>
          </a:xfrm>
          <a:prstGeom prst="parallelogram">
            <a:avLst>
              <a:gd name="adj" fmla="val 0"/>
            </a:avLst>
          </a:prstGeom>
          <a:pattFill prst="narHorz">
            <a:fgClr>
              <a:srgbClr val="FF9933"/>
            </a:fgClr>
            <a:bgClr>
              <a:schemeClr val="bg1"/>
            </a:bgClr>
          </a:patt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it-IT"/>
              <a:t>C</a:t>
            </a:r>
          </a:p>
        </p:txBody>
      </p:sp>
      <p:sp>
        <p:nvSpPr>
          <p:cNvPr id="120872" name="AutoShape 40" descr="Linee orizzontali ravvicinate"/>
          <p:cNvSpPr>
            <a:spLocks noChangeArrowheads="1"/>
          </p:cNvSpPr>
          <p:nvPr/>
        </p:nvSpPr>
        <p:spPr bwMode="auto">
          <a:xfrm>
            <a:off x="2771775" y="3500438"/>
            <a:ext cx="1441450" cy="144462"/>
          </a:xfrm>
          <a:prstGeom prst="parallelogram">
            <a:avLst>
              <a:gd name="adj" fmla="val 0"/>
            </a:avLst>
          </a:prstGeom>
          <a:pattFill prst="narHorz">
            <a:fgClr>
              <a:srgbClr val="FF9933"/>
            </a:fgClr>
            <a:bgClr>
              <a:schemeClr val="bg1"/>
            </a:bgClr>
          </a:patt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73" name="Line 41"/>
          <p:cNvSpPr>
            <a:spLocks noChangeShapeType="1"/>
          </p:cNvSpPr>
          <p:nvPr/>
        </p:nvSpPr>
        <p:spPr bwMode="auto">
          <a:xfrm flipH="1">
            <a:off x="2627313" y="2709863"/>
            <a:ext cx="576262" cy="714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2700338" y="2492375"/>
            <a:ext cx="14986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 sz="1400"/>
              <a:t>Front-end chips</a:t>
            </a:r>
          </a:p>
        </p:txBody>
      </p:sp>
      <p:sp>
        <p:nvSpPr>
          <p:cNvPr id="120875" name="Text Box 43"/>
          <p:cNvSpPr txBox="1">
            <a:spLocks noChangeArrowheads="1"/>
          </p:cNvSpPr>
          <p:nvPr/>
        </p:nvSpPr>
        <p:spPr bwMode="auto">
          <a:xfrm>
            <a:off x="2916238" y="3213100"/>
            <a:ext cx="1093787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 sz="1400"/>
              <a:t>Copper bus</a:t>
            </a:r>
          </a:p>
        </p:txBody>
      </p:sp>
      <p:sp>
        <p:nvSpPr>
          <p:cNvPr id="120876" name="Text Box 44"/>
          <p:cNvSpPr txBox="1">
            <a:spLocks noChangeArrowheads="1"/>
          </p:cNvSpPr>
          <p:nvPr/>
        </p:nvSpPr>
        <p:spPr bwMode="auto">
          <a:xfrm>
            <a:off x="750888" y="2636838"/>
            <a:ext cx="12287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 sz="1200"/>
              <a:t>UPILEX+Cu (?)</a:t>
            </a:r>
          </a:p>
        </p:txBody>
      </p:sp>
      <p:sp>
        <p:nvSpPr>
          <p:cNvPr id="120877" name="Rectangle 45"/>
          <p:cNvSpPr>
            <a:spLocks noChangeArrowheads="1"/>
          </p:cNvSpPr>
          <p:nvPr/>
        </p:nvSpPr>
        <p:spPr bwMode="auto">
          <a:xfrm>
            <a:off x="4211638" y="2708275"/>
            <a:ext cx="1439862" cy="1081088"/>
          </a:xfrm>
          <a:prstGeom prst="rect">
            <a:avLst/>
          </a:prstGeom>
          <a:solidFill>
            <a:srgbClr val="008000"/>
          </a:soli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78" name="Text Box 46"/>
          <p:cNvSpPr txBox="1">
            <a:spLocks noChangeArrowheads="1"/>
          </p:cNvSpPr>
          <p:nvPr/>
        </p:nvSpPr>
        <p:spPr bwMode="auto">
          <a:xfrm>
            <a:off x="4138613" y="3862388"/>
            <a:ext cx="18732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 sz="1600"/>
              <a:t>Transition card</a:t>
            </a:r>
          </a:p>
        </p:txBody>
      </p:sp>
      <p:sp>
        <p:nvSpPr>
          <p:cNvPr id="120879" name="Line 47"/>
          <p:cNvSpPr>
            <a:spLocks noChangeShapeType="1"/>
          </p:cNvSpPr>
          <p:nvPr/>
        </p:nvSpPr>
        <p:spPr bwMode="auto">
          <a:xfrm>
            <a:off x="2916238" y="3789363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0880" name="Straight Connector 40"/>
          <p:cNvCxnSpPr>
            <a:cxnSpLocks noChangeShapeType="1"/>
          </p:cNvCxnSpPr>
          <p:nvPr/>
        </p:nvCxnSpPr>
        <p:spPr bwMode="auto">
          <a:xfrm>
            <a:off x="5435600" y="3284538"/>
            <a:ext cx="787400" cy="95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881" name="Rectangle 31"/>
          <p:cNvSpPr>
            <a:spLocks noChangeArrowheads="1"/>
          </p:cNvSpPr>
          <p:nvPr/>
        </p:nvSpPr>
        <p:spPr bwMode="auto">
          <a:xfrm>
            <a:off x="6130925" y="3213100"/>
            <a:ext cx="358775" cy="1428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82" name="Rectangle 50"/>
          <p:cNvSpPr>
            <a:spLocks noChangeArrowheads="1"/>
          </p:cNvSpPr>
          <p:nvPr/>
        </p:nvSpPr>
        <p:spPr bwMode="auto">
          <a:xfrm>
            <a:off x="4572000" y="3213100"/>
            <a:ext cx="720725" cy="287338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it-IT" sz="1200"/>
              <a:t>Serdes </a:t>
            </a:r>
          </a:p>
          <a:p>
            <a:pPr marL="342900" indent="-342900"/>
            <a:r>
              <a:rPr lang="it-IT" sz="1200"/>
              <a:t>or FPGA</a:t>
            </a:r>
          </a:p>
        </p:txBody>
      </p:sp>
      <p:sp>
        <p:nvSpPr>
          <p:cNvPr id="120883" name="Rectangle 31"/>
          <p:cNvSpPr>
            <a:spLocks noChangeArrowheads="1"/>
          </p:cNvSpPr>
          <p:nvPr/>
        </p:nvSpPr>
        <p:spPr bwMode="auto">
          <a:xfrm>
            <a:off x="5437188" y="3213100"/>
            <a:ext cx="358775" cy="1428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84" name="Line 22"/>
          <p:cNvSpPr>
            <a:spLocks noChangeShapeType="1"/>
          </p:cNvSpPr>
          <p:nvPr/>
        </p:nvSpPr>
        <p:spPr bwMode="auto">
          <a:xfrm>
            <a:off x="179388" y="4581525"/>
            <a:ext cx="300990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85" name="Rectangle 53"/>
          <p:cNvSpPr>
            <a:spLocks noChangeArrowheads="1"/>
          </p:cNvSpPr>
          <p:nvPr/>
        </p:nvSpPr>
        <p:spPr bwMode="auto">
          <a:xfrm>
            <a:off x="8027988" y="3213100"/>
            <a:ext cx="936625" cy="576263"/>
          </a:xfrm>
          <a:prstGeom prst="rect">
            <a:avLst/>
          </a:prstGeom>
          <a:solidFill>
            <a:srgbClr val="FF99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it-IT"/>
              <a:t>ROM</a:t>
            </a:r>
          </a:p>
        </p:txBody>
      </p:sp>
      <p:sp>
        <p:nvSpPr>
          <p:cNvPr id="120887" name="Rectangle 7"/>
          <p:cNvSpPr>
            <a:spLocks noChangeArrowheads="1"/>
          </p:cNvSpPr>
          <p:nvPr/>
        </p:nvSpPr>
        <p:spPr bwMode="auto">
          <a:xfrm>
            <a:off x="7742238" y="3284538"/>
            <a:ext cx="358775" cy="142875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96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Fanout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(layer 0)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276600"/>
            <a:ext cx="88392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2F26A4"/>
                </a:solidFill>
                <a:sym typeface="Wingdings" pitchFamily="2" charset="2"/>
              </a:rPr>
              <a:t> Based on this numbers, the number of output lines exceeds 6x128 </a:t>
            </a:r>
            <a:endParaRPr lang="en-US" sz="2000" dirty="0" smtClean="0">
              <a:solidFill>
                <a:srgbClr val="2F26A4"/>
              </a:solidFill>
            </a:endParaRP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Details need to be defined …………….</a:t>
            </a:r>
          </a:p>
          <a:p>
            <a:pPr marL="342900" indent="-342900">
              <a:buFont typeface="Wingdings"/>
              <a:buChar char="à"/>
            </a:pPr>
            <a:r>
              <a:rPr lang="en-US" sz="2000" dirty="0" err="1" smtClean="0">
                <a:solidFill>
                  <a:srgbClr val="2F26A4"/>
                </a:solidFill>
              </a:rPr>
              <a:t>Hp</a:t>
            </a:r>
            <a:r>
              <a:rPr lang="en-US" sz="2000" dirty="0" smtClean="0">
                <a:solidFill>
                  <a:srgbClr val="2F26A4"/>
                </a:solidFill>
              </a:rPr>
              <a:t>:	Aluminum/</a:t>
            </a:r>
            <a:r>
              <a:rPr lang="en-US" sz="2000" dirty="0" err="1" smtClean="0">
                <a:solidFill>
                  <a:srgbClr val="2F26A4"/>
                </a:solidFill>
              </a:rPr>
              <a:t>Kapton</a:t>
            </a:r>
            <a:r>
              <a:rPr lang="en-US" sz="2000" dirty="0" smtClean="0">
                <a:solidFill>
                  <a:srgbClr val="2F26A4"/>
                </a:solidFill>
              </a:rPr>
              <a:t> 2 layer </a:t>
            </a:r>
            <a:r>
              <a:rPr lang="en-US" sz="2000" dirty="0" err="1" smtClean="0">
                <a:solidFill>
                  <a:srgbClr val="2F26A4"/>
                </a:solidFill>
              </a:rPr>
              <a:t>fanout</a:t>
            </a:r>
            <a:endParaRPr lang="en-US" sz="2000" dirty="0">
              <a:solidFill>
                <a:srgbClr val="2F26A4"/>
              </a:solidFill>
            </a:endParaRP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Sketch presented in </a:t>
            </a:r>
            <a:r>
              <a:rPr lang="en-US" dirty="0" err="1" smtClean="0">
                <a:solidFill>
                  <a:srgbClr val="2F26A4"/>
                </a:solidFill>
              </a:rPr>
              <a:t>Frascati</a:t>
            </a:r>
            <a:r>
              <a:rPr lang="en-US" dirty="0" smtClean="0">
                <a:solidFill>
                  <a:srgbClr val="2F26A4"/>
                </a:solidFill>
              </a:rPr>
              <a:t> (Dec. 2011).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Based on the assumption of staggering the two layers to “match” sensor pitch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Real design in progress IF </a:t>
            </a:r>
            <a:r>
              <a:rPr lang="en-US" dirty="0" err="1" smtClean="0">
                <a:solidFill>
                  <a:srgbClr val="2F26A4"/>
                </a:solidFill>
              </a:rPr>
              <a:t>fanout</a:t>
            </a:r>
            <a:r>
              <a:rPr lang="en-US" dirty="0" smtClean="0">
                <a:solidFill>
                  <a:srgbClr val="2F26A4"/>
                </a:solidFill>
              </a:rPr>
              <a:t> min. pitch is 85 um (~ twice IC pad pitch</a:t>
            </a:r>
            <a:r>
              <a:rPr lang="en-US" sz="2000" dirty="0">
                <a:solidFill>
                  <a:srgbClr val="2F26A4"/>
                </a:solidFill>
              </a:rPr>
              <a:t>)</a:t>
            </a:r>
            <a:endParaRPr lang="en-US" sz="2000" dirty="0" smtClean="0">
              <a:solidFill>
                <a:srgbClr val="2F26A4"/>
              </a:solidFill>
            </a:endParaRPr>
          </a:p>
          <a:p>
            <a:pPr marL="1257300" lvl="2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Bonding always toward detector side (Stefano/</a:t>
            </a:r>
            <a:r>
              <a:rPr lang="en-US" sz="1600" dirty="0" err="1" smtClean="0">
                <a:solidFill>
                  <a:srgbClr val="2F26A4"/>
                </a:solidFill>
              </a:rPr>
              <a:t>Filippo</a:t>
            </a:r>
            <a:r>
              <a:rPr lang="en-US" sz="1600" dirty="0" smtClean="0">
                <a:solidFill>
                  <a:srgbClr val="2F26A4"/>
                </a:solidFill>
              </a:rPr>
              <a:t> concern resolved)</a:t>
            </a:r>
          </a:p>
          <a:p>
            <a:pPr marL="1257300" lvl="2" indent="-342900">
              <a:buFont typeface="Wingdings"/>
              <a:buChar char="à"/>
            </a:pPr>
            <a:r>
              <a:rPr lang="en-US" sz="1600" dirty="0" err="1" smtClean="0">
                <a:solidFill>
                  <a:srgbClr val="2F26A4"/>
                </a:solidFill>
              </a:rPr>
              <a:t>Fanout</a:t>
            </a:r>
            <a:r>
              <a:rPr lang="en-US" sz="1600" dirty="0" smtClean="0">
                <a:solidFill>
                  <a:srgbClr val="2F26A4"/>
                </a:solidFill>
              </a:rPr>
              <a:t> resistance and inter-trace capacitance not estimated yet (Ref. 2</a:t>
            </a:r>
            <a:r>
              <a:rPr lang="en-US" sz="1600" dirty="0" smtClean="0">
                <a:solidFill>
                  <a:srgbClr val="2F26A4"/>
                </a:solidFill>
                <a:latin typeface="Symbol" pitchFamily="18" charset="2"/>
              </a:rPr>
              <a:t>W</a:t>
            </a:r>
            <a:r>
              <a:rPr lang="en-US" sz="1600" dirty="0" smtClean="0">
                <a:solidFill>
                  <a:srgbClr val="2F26A4"/>
                </a:solidFill>
              </a:rPr>
              <a:t>/cm, 6 pF)</a:t>
            </a:r>
          </a:p>
          <a:p>
            <a:pPr marL="1257300" lvl="2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Narrow pitch needed over a length of  ~ 25 mm</a:t>
            </a:r>
          </a:p>
          <a:p>
            <a:pPr marL="1257300" lvl="2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Overall </a:t>
            </a:r>
            <a:r>
              <a:rPr lang="en-US" sz="1600" dirty="0" err="1" smtClean="0">
                <a:solidFill>
                  <a:srgbClr val="2F26A4"/>
                </a:solidFill>
              </a:rPr>
              <a:t>fanout</a:t>
            </a:r>
            <a:r>
              <a:rPr lang="en-US" sz="1600" dirty="0" smtClean="0">
                <a:solidFill>
                  <a:srgbClr val="2F26A4"/>
                </a:solidFill>
              </a:rPr>
              <a:t> </a:t>
            </a:r>
            <a:r>
              <a:rPr lang="en-US" sz="1600" dirty="0" err="1" smtClean="0">
                <a:solidFill>
                  <a:srgbClr val="2F26A4"/>
                </a:solidFill>
              </a:rPr>
              <a:t>widht</a:t>
            </a:r>
            <a:r>
              <a:rPr lang="en-US" sz="1600" dirty="0" smtClean="0">
                <a:solidFill>
                  <a:srgbClr val="2F26A4"/>
                </a:solidFill>
              </a:rPr>
              <a:t> not less than 35.9 mm</a:t>
            </a:r>
            <a:endParaRPr lang="en-US" sz="2000" dirty="0" smtClean="0">
              <a:solidFill>
                <a:srgbClr val="2F26A4"/>
              </a:solidFill>
            </a:endParaRP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If adjacent sensor lines do not correspond to adjacent IC lines then overall thickness could be less (~ 30-31 mm)</a:t>
            </a:r>
            <a:endParaRPr lang="en-US" dirty="0">
              <a:solidFill>
                <a:srgbClr val="2F26A4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004103"/>
              </p:ext>
            </p:extLst>
          </p:nvPr>
        </p:nvGraphicFramePr>
        <p:xfrm>
          <a:off x="1363980" y="495300"/>
          <a:ext cx="7619998" cy="2682240"/>
        </p:xfrm>
        <a:graphic>
          <a:graphicData uri="http://schemas.openxmlformats.org/drawingml/2006/table">
            <a:tbl>
              <a:tblPr/>
              <a:tblGrid>
                <a:gridCol w="463868"/>
                <a:gridCol w="463868"/>
                <a:gridCol w="579835"/>
                <a:gridCol w="579835"/>
                <a:gridCol w="579835"/>
                <a:gridCol w="579835"/>
                <a:gridCol w="579835"/>
                <a:gridCol w="326157"/>
                <a:gridCol w="579835"/>
                <a:gridCol w="350317"/>
                <a:gridCol w="579835"/>
                <a:gridCol w="350317"/>
                <a:gridCol w="712714"/>
                <a:gridCol w="314077"/>
                <a:gridCol w="579835"/>
              </a:tblGrid>
              <a:tr h="3069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Layer 0 dimensions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9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Physical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Length (mm)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0" gridSpan="6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Width (mm)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Frame Size (mm)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Hypothesis Stefano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Length (mm)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Width (mm)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Trace (mm)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Space (mm)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9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Pitch (mm)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143000"/>
            <a:ext cx="2767012" cy="175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7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HDI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914400"/>
            <a:ext cx="8839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Collaboration with </a:t>
            </a:r>
            <a:r>
              <a:rPr lang="en-US" dirty="0" err="1" smtClean="0">
                <a:solidFill>
                  <a:srgbClr val="2F26A4"/>
                </a:solidFill>
              </a:rPr>
              <a:t>Aurel</a:t>
            </a:r>
            <a:r>
              <a:rPr lang="en-US" dirty="0" smtClean="0">
                <a:solidFill>
                  <a:srgbClr val="2F26A4"/>
                </a:solidFill>
              </a:rPr>
              <a:t> is progressing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Technical meeting in Milano on Monday January 29</a:t>
            </a:r>
            <a:r>
              <a:rPr lang="en-US" baseline="30000" dirty="0" smtClean="0">
                <a:solidFill>
                  <a:srgbClr val="2F26A4"/>
                </a:solidFill>
              </a:rPr>
              <a:t>th</a:t>
            </a:r>
            <a:endParaRPr lang="en-US" dirty="0" smtClean="0">
              <a:solidFill>
                <a:srgbClr val="2F26A4"/>
              </a:solidFill>
            </a:endParaRP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Better definition of the “trial samples”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Schedule agreed upon (Milano is charged of characterizing samples)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Exercise completed by end of March</a:t>
            </a:r>
          </a:p>
          <a:p>
            <a:pPr marL="342900" indent="-342900">
              <a:buFont typeface="Wingdings"/>
              <a:buChar char="à"/>
            </a:pPr>
            <a:endParaRPr lang="en-US" sz="1000" dirty="0" smtClean="0">
              <a:solidFill>
                <a:srgbClr val="2F26A4"/>
              </a:solidFill>
            </a:endParaRPr>
          </a:p>
          <a:p>
            <a:pPr marL="342900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Size of HDI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Similar to Babar +/- 10%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Size stay ~ the same by taking </a:t>
            </a:r>
            <a:r>
              <a:rPr lang="en-US" dirty="0">
                <a:solidFill>
                  <a:srgbClr val="2F26A4"/>
                </a:solidFill>
              </a:rPr>
              <a:t>advantage of improved trace </a:t>
            </a:r>
            <a:r>
              <a:rPr lang="en-US" dirty="0" smtClean="0">
                <a:solidFill>
                  <a:srgbClr val="2F26A4"/>
                </a:solidFill>
              </a:rPr>
              <a:t>resolution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Not sure I understand “gangling”, “pairing” …. (Help from …..)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How many ICs on each HDI type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Number of layers again similar to Babar HDI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What on the hybrid beside the ICs and the passive components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It strongly depends from the digital input/output of the IC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LVDS? All of them?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 How many lines are proprietary per chip? How many can be shared?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3 clocks (System clock, Time Stamp clock, readout clock)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1 Data In 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1 Reset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1 </a:t>
            </a:r>
            <a:r>
              <a:rPr lang="en-US" dirty="0" smtClean="0">
                <a:solidFill>
                  <a:srgbClr val="2F26A4"/>
                </a:solidFill>
              </a:rPr>
              <a:t>Trigger</a:t>
            </a:r>
            <a:endParaRPr lang="en-US" dirty="0">
              <a:solidFill>
                <a:srgbClr val="2F26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09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HDI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914400"/>
            <a:ext cx="88392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How many </a:t>
            </a:r>
            <a:r>
              <a:rPr lang="en-US" dirty="0">
                <a:solidFill>
                  <a:srgbClr val="2F26A4"/>
                </a:solidFill>
              </a:rPr>
              <a:t>Output Data lines?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From 1 to </a:t>
            </a:r>
            <a:r>
              <a:rPr lang="en-US" dirty="0" smtClean="0">
                <a:solidFill>
                  <a:srgbClr val="2F26A4"/>
                </a:solidFill>
              </a:rPr>
              <a:t>4 </a:t>
            </a:r>
            <a:r>
              <a:rPr lang="en-US" dirty="0">
                <a:solidFill>
                  <a:srgbClr val="2F26A4"/>
                </a:solidFill>
              </a:rPr>
              <a:t>………… programmable quantity</a:t>
            </a:r>
            <a:r>
              <a:rPr lang="en-US" dirty="0" smtClean="0">
                <a:solidFill>
                  <a:srgbClr val="2F26A4"/>
                </a:solidFill>
              </a:rPr>
              <a:t>?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Status …..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The overall quantity of IN/OUT lines will tell us if we need a MUX/ENCODER (+SERIALIZER?) on the HDI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Goal </a:t>
            </a:r>
            <a:r>
              <a:rPr lang="en-US" dirty="0">
                <a:solidFill>
                  <a:srgbClr val="2F26A4"/>
                </a:solidFill>
              </a:rPr>
              <a:t>has to limit the complexity of the “tail” between HDI and transition card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err="1">
                <a:solidFill>
                  <a:srgbClr val="2F26A4"/>
                </a:solidFill>
              </a:rPr>
              <a:t>Hp</a:t>
            </a:r>
            <a:r>
              <a:rPr lang="en-US" dirty="0">
                <a:solidFill>
                  <a:srgbClr val="2F26A4"/>
                </a:solidFill>
              </a:rPr>
              <a:t>: transmission at this point is on copper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err="1">
                <a:solidFill>
                  <a:srgbClr val="2F26A4"/>
                </a:solidFill>
              </a:rPr>
              <a:t>Hp</a:t>
            </a:r>
            <a:r>
              <a:rPr lang="en-US" dirty="0">
                <a:solidFill>
                  <a:srgbClr val="2F26A4"/>
                </a:solidFill>
              </a:rPr>
              <a:t>: we are using magnet wires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The tail length is ~ 20-30 cm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How to bundle them is related to the communication speed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The encoding is done in the IC?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It should be consistent with what be used in the transition card where the transition to optical fiber need to be done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MUX/ENCODER and tail in common to all layers will be advisable </a:t>
            </a:r>
            <a:endParaRPr lang="en-US" dirty="0">
              <a:solidFill>
                <a:srgbClr val="2F26A4"/>
              </a:solidFill>
            </a:endParaRPr>
          </a:p>
          <a:p>
            <a:endParaRPr lang="en-US" sz="1000" dirty="0" smtClean="0">
              <a:solidFill>
                <a:srgbClr val="2F26A4"/>
              </a:solidFill>
            </a:endParaRPr>
          </a:p>
          <a:p>
            <a:pPr marL="342900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MUX/ENCODER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Guess: we will end up having at least a MUX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At least in the innermost layers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In any case the IC has to be capable of driving the tail (test on bench on a 50 cm tail length, 6 lines “all/few on”, max rate, using prototype tail ) and receiving data from the tail (assuming “compatible transmission” from the tail)</a:t>
            </a:r>
          </a:p>
        </p:txBody>
      </p:sp>
    </p:spTree>
    <p:extLst>
      <p:ext uri="{BB962C8B-B14F-4D97-AF65-F5344CB8AC3E}">
        <p14:creationId xmlns:p14="http://schemas.microsoft.com/office/powerpoint/2010/main" val="7922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HDI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914400"/>
            <a:ext cx="88392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D</a:t>
            </a:r>
            <a:r>
              <a:rPr lang="en-US" dirty="0" smtClean="0">
                <a:solidFill>
                  <a:srgbClr val="2F26A4"/>
                </a:solidFill>
              </a:rPr>
              <a:t>esign of the MUX or MUX/ENCODER</a:t>
            </a:r>
            <a:r>
              <a:rPr lang="en-US" dirty="0">
                <a:solidFill>
                  <a:srgbClr val="2F26A4"/>
                </a:solidFill>
              </a:rPr>
              <a:t> </a:t>
            </a:r>
            <a:r>
              <a:rPr lang="en-US" dirty="0" smtClean="0">
                <a:solidFill>
                  <a:srgbClr val="2F26A4"/>
                </a:solidFill>
              </a:rPr>
              <a:t>or MUX/Encoder/</a:t>
            </a:r>
            <a:r>
              <a:rPr lang="en-US" dirty="0" err="1" smtClean="0">
                <a:solidFill>
                  <a:srgbClr val="2F26A4"/>
                </a:solidFill>
              </a:rPr>
              <a:t>Serializer</a:t>
            </a:r>
            <a:endParaRPr lang="en-US" dirty="0" smtClean="0">
              <a:solidFill>
                <a:srgbClr val="2F26A4"/>
              </a:solidFill>
            </a:endParaRP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Size of this IC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The </a:t>
            </a:r>
            <a:r>
              <a:rPr lang="en-US" dirty="0">
                <a:solidFill>
                  <a:srgbClr val="2F26A4"/>
                </a:solidFill>
              </a:rPr>
              <a:t>only reference that we can have is the CERN GBT project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Taking </a:t>
            </a:r>
            <a:r>
              <a:rPr lang="en-US" dirty="0" smtClean="0">
                <a:solidFill>
                  <a:srgbClr val="2F26A4"/>
                </a:solidFill>
              </a:rPr>
              <a:t>away some blocks?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Some of the slow control maybe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Die size is …. &lt; 2 x 2 mm …… reasonable</a:t>
            </a:r>
            <a:endParaRPr lang="en-US" dirty="0">
              <a:solidFill>
                <a:srgbClr val="2F26A4"/>
              </a:solidFill>
            </a:endParaRP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Size is not a stopping block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Using GBT has pros and cons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I</a:t>
            </a:r>
            <a:r>
              <a:rPr lang="en-US" dirty="0" smtClean="0">
                <a:solidFill>
                  <a:srgbClr val="2F26A4"/>
                </a:solidFill>
              </a:rPr>
              <a:t>t does not look absolutely necessary </a:t>
            </a:r>
            <a:endParaRPr lang="en-US" dirty="0">
              <a:solidFill>
                <a:srgbClr val="2F26A4"/>
              </a:solidFill>
            </a:endParaRP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Such an IC is a challenging project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It is a overall problem (see </a:t>
            </a:r>
            <a:r>
              <a:rPr lang="en-US" dirty="0" err="1" smtClean="0">
                <a:solidFill>
                  <a:srgbClr val="2F26A4"/>
                </a:solidFill>
              </a:rPr>
              <a:t>Aloisio’s</a:t>
            </a:r>
            <a:r>
              <a:rPr lang="en-US" dirty="0" smtClean="0">
                <a:solidFill>
                  <a:srgbClr val="2F26A4"/>
                </a:solidFill>
              </a:rPr>
              <a:t> talks)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The functions really needed ……. 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Technology of choice</a:t>
            </a:r>
            <a:endParaRPr lang="en-US" dirty="0">
              <a:solidFill>
                <a:srgbClr val="2F26A4"/>
              </a:solidFill>
            </a:endParaRP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Milano/Bari would like to adopt TSMC 65 nm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No more SOS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Not worthwhile IBM 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Capable of standing against radiation</a:t>
            </a:r>
            <a:endParaRPr lang="en-US" dirty="0">
              <a:solidFill>
                <a:srgbClr val="2F26A4"/>
              </a:solidFill>
            </a:endParaRPr>
          </a:p>
          <a:p>
            <a:endParaRPr lang="en-US" sz="1000" dirty="0" smtClean="0">
              <a:solidFill>
                <a:srgbClr val="2F26A4"/>
              </a:solidFill>
            </a:endParaRPr>
          </a:p>
          <a:p>
            <a:pPr marL="342900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Power distribution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HP: IC can not withstand voltages higher than 1.5 V 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Even in case of interruption of sensing</a:t>
            </a:r>
          </a:p>
        </p:txBody>
      </p:sp>
    </p:spTree>
    <p:extLst>
      <p:ext uri="{BB962C8B-B14F-4D97-AF65-F5344CB8AC3E}">
        <p14:creationId xmlns:p14="http://schemas.microsoft.com/office/powerpoint/2010/main" val="375196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HDI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914400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/>
              <a:buChar char="à"/>
            </a:pPr>
            <a:r>
              <a:rPr lang="en-US" dirty="0" err="1" smtClean="0">
                <a:solidFill>
                  <a:srgbClr val="2F26A4"/>
                </a:solidFill>
              </a:rPr>
              <a:t>Hp</a:t>
            </a:r>
            <a:r>
              <a:rPr lang="en-US" dirty="0" smtClean="0">
                <a:solidFill>
                  <a:srgbClr val="2F26A4"/>
                </a:solidFill>
              </a:rPr>
              <a:t>: current absorbed is ~ 1 Amp or more per HDI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An intermediate voltage regulation point IS NEEDED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DC-DC converter, LDO not yet decided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Where the max voltage is 2.5 Volt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More </a:t>
            </a:r>
            <a:r>
              <a:rPr lang="en-US" dirty="0">
                <a:solidFill>
                  <a:srgbClr val="2F26A4"/>
                </a:solidFill>
              </a:rPr>
              <a:t>if a shunt LDO is </a:t>
            </a:r>
            <a:r>
              <a:rPr lang="en-US" dirty="0" smtClean="0">
                <a:solidFill>
                  <a:srgbClr val="2F26A4"/>
                </a:solidFill>
              </a:rPr>
              <a:t>used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The breaking point is as near as possible on the HDI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Nearest place is the transition card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Space required on the transition card at least 9 cm^2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Cooling required &gt; 3 W on the card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Strongly dependent from the voltage drop absorbed by the transition card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“Step-Down” ratio is 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Minimum 2, maximum is 5.5 if LDO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Minimum 2, reasonable maximum is 10-12 if DC-DC conversion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High Step down is better ….. Cable’s AWG increases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The devices at the breaking points must be rad-tolerant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Rad-</a:t>
            </a:r>
            <a:r>
              <a:rPr lang="en-US" dirty="0" err="1" smtClean="0">
                <a:solidFill>
                  <a:srgbClr val="2F26A4"/>
                </a:solidFill>
              </a:rPr>
              <a:t>tol</a:t>
            </a:r>
            <a:r>
              <a:rPr lang="en-US" dirty="0" smtClean="0">
                <a:solidFill>
                  <a:srgbClr val="2F26A4"/>
                </a:solidFill>
              </a:rPr>
              <a:t> DC-DC converter ?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Rad-</a:t>
            </a:r>
            <a:r>
              <a:rPr lang="en-US" dirty="0" err="1" smtClean="0">
                <a:solidFill>
                  <a:srgbClr val="2F26A4"/>
                </a:solidFill>
              </a:rPr>
              <a:t>tol</a:t>
            </a:r>
            <a:r>
              <a:rPr lang="en-US" dirty="0" smtClean="0">
                <a:solidFill>
                  <a:srgbClr val="2F26A4"/>
                </a:solidFill>
              </a:rPr>
              <a:t> LDO …… difficult to get some or EXTREMELY expensive</a:t>
            </a:r>
          </a:p>
          <a:p>
            <a:pPr lvl="3"/>
            <a:r>
              <a:rPr lang="en-US" dirty="0" smtClean="0">
                <a:solidFill>
                  <a:srgbClr val="2F26A4"/>
                </a:solidFill>
              </a:rPr>
              <a:t> 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Remote power supply can NOT avoid this problem … </a:t>
            </a:r>
          </a:p>
        </p:txBody>
      </p:sp>
    </p:spTree>
    <p:extLst>
      <p:ext uri="{BB962C8B-B14F-4D97-AF65-F5344CB8AC3E}">
        <p14:creationId xmlns:p14="http://schemas.microsoft.com/office/powerpoint/2010/main" val="35141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dirty="0" smtClean="0"/>
              <a:t>Mauro Citterio - SVT TDR Meeting - Pisa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HDI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914400"/>
            <a:ext cx="88392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Connection between HDI and Transition Card (envelope on HDI  W x L x H …….)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Detector bias</a:t>
            </a:r>
          </a:p>
          <a:p>
            <a:pPr marL="1714500" lvl="3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Not yet addressed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Supply Bias</a:t>
            </a:r>
          </a:p>
          <a:p>
            <a:pPr marL="1714500" lvl="3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2x4 wire (2 power, 2 sense), twist in quad + drain + shield</a:t>
            </a:r>
          </a:p>
          <a:p>
            <a:pPr marL="2171700" lvl="4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Grounding-shielding rules undefined</a:t>
            </a:r>
          </a:p>
          <a:p>
            <a:pPr marL="1714500" lvl="3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{2x[2xAWG28+2xAWG32]+</a:t>
            </a:r>
            <a:r>
              <a:rPr lang="en-US" sz="1600" dirty="0" err="1" smtClean="0">
                <a:solidFill>
                  <a:srgbClr val="2F26A4"/>
                </a:solidFill>
              </a:rPr>
              <a:t>drain+shield</a:t>
            </a:r>
            <a:r>
              <a:rPr lang="en-US" sz="1600" dirty="0" smtClean="0">
                <a:solidFill>
                  <a:srgbClr val="2F26A4"/>
                </a:solidFill>
              </a:rPr>
              <a:t>}</a:t>
            </a:r>
          </a:p>
          <a:p>
            <a:pPr marL="1714500" lvl="3" indent="-342900">
              <a:buFont typeface="Wingdings"/>
              <a:buChar char="à"/>
            </a:pPr>
            <a:r>
              <a:rPr lang="en-US" sz="1600" dirty="0">
                <a:solidFill>
                  <a:srgbClr val="2F26A4"/>
                </a:solidFill>
              </a:rPr>
              <a:t>2</a:t>
            </a:r>
            <a:r>
              <a:rPr lang="en-US" sz="1600" dirty="0" smtClean="0">
                <a:solidFill>
                  <a:srgbClr val="2F26A4"/>
                </a:solidFill>
              </a:rPr>
              <a:t>-5 </a:t>
            </a:r>
            <a:r>
              <a:rPr lang="en-US" sz="1600" dirty="0" err="1" smtClean="0">
                <a:solidFill>
                  <a:srgbClr val="2F26A4"/>
                </a:solidFill>
              </a:rPr>
              <a:t>mW</a:t>
            </a:r>
            <a:r>
              <a:rPr lang="en-US" sz="1600" dirty="0" smtClean="0">
                <a:solidFill>
                  <a:srgbClr val="2F26A4"/>
                </a:solidFill>
              </a:rPr>
              <a:t> contact</a:t>
            </a:r>
          </a:p>
          <a:p>
            <a:pPr marL="1714500" lvl="3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Connector</a:t>
            </a:r>
            <a:r>
              <a:rPr lang="en-US" sz="1600" dirty="0">
                <a:solidFill>
                  <a:srgbClr val="2F26A4"/>
                </a:solidFill>
              </a:rPr>
              <a:t>? </a:t>
            </a:r>
          </a:p>
          <a:p>
            <a:pPr marL="2171700" lvl="4" indent="-342900">
              <a:buFont typeface="Wingdings"/>
              <a:buChar char="à"/>
            </a:pPr>
            <a:r>
              <a:rPr lang="en-US" sz="1600" dirty="0">
                <a:solidFill>
                  <a:srgbClr val="2F26A4"/>
                </a:solidFill>
              </a:rPr>
              <a:t>Strongly related to cable specs</a:t>
            </a:r>
          </a:p>
          <a:p>
            <a:pPr marL="2628900" lvl="5" indent="-342900">
              <a:buFont typeface="Wingdings"/>
              <a:buChar char="à"/>
            </a:pPr>
            <a:r>
              <a:rPr lang="en-US" sz="1600" dirty="0">
                <a:solidFill>
                  <a:srgbClr val="2F26A4"/>
                </a:solidFill>
              </a:rPr>
              <a:t>Cable diameter </a:t>
            </a:r>
            <a:endParaRPr lang="en-US" sz="1600" dirty="0" smtClean="0">
              <a:solidFill>
                <a:srgbClr val="2F26A4"/>
              </a:solidFill>
            </a:endParaRPr>
          </a:p>
          <a:p>
            <a:pPr lvl="5"/>
            <a:r>
              <a:rPr lang="en-US" sz="1600" dirty="0" smtClean="0">
                <a:solidFill>
                  <a:srgbClr val="2F26A4"/>
                </a:solidFill>
              </a:rPr>
              <a:t>	[~ </a:t>
            </a:r>
            <a:r>
              <a:rPr lang="en-US" sz="1600" dirty="0">
                <a:solidFill>
                  <a:srgbClr val="2F26A4"/>
                </a:solidFill>
              </a:rPr>
              <a:t>7-8 mm (not necessary round</a:t>
            </a:r>
            <a:r>
              <a:rPr lang="en-US" sz="1600" dirty="0" smtClean="0">
                <a:solidFill>
                  <a:srgbClr val="2F26A4"/>
                </a:solidFill>
              </a:rPr>
              <a:t>)]</a:t>
            </a:r>
            <a:endParaRPr lang="en-US" sz="1600" dirty="0">
              <a:solidFill>
                <a:srgbClr val="2F26A4"/>
              </a:solidFill>
            </a:endParaRPr>
          </a:p>
          <a:p>
            <a:pPr marL="2171700" lvl="4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Low mass aluminum</a:t>
            </a:r>
          </a:p>
          <a:p>
            <a:pPr marL="2628900" lvl="5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Hermetic class ….if any</a:t>
            </a:r>
          </a:p>
          <a:p>
            <a:pPr marL="2628900" lvl="5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How this was done in Babar? …………</a:t>
            </a:r>
            <a:r>
              <a:rPr lang="en-US" dirty="0" smtClean="0">
                <a:solidFill>
                  <a:srgbClr val="2F26A4"/>
                </a:solidFill>
              </a:rPr>
              <a:t> 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Data lines 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Magnet wire (AWG36 maybe AWG 38)</a:t>
            </a:r>
            <a:endParaRPr lang="en-US" dirty="0">
              <a:solidFill>
                <a:srgbClr val="2F26A4"/>
              </a:solidFill>
            </a:endParaRP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2x HDI Data Out Lines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No Mux example &gt; 6x4x2x1.5mm^2</a:t>
            </a:r>
          </a:p>
          <a:p>
            <a:pPr marL="2171700" lvl="4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Interesting Panasonics connector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Maybe usable also for HV and LV also</a:t>
            </a:r>
          </a:p>
          <a:p>
            <a:pPr lvl="5"/>
            <a:endParaRPr lang="en-US" dirty="0" smtClean="0">
              <a:solidFill>
                <a:srgbClr val="2F26A4"/>
              </a:solidFill>
            </a:endParaRPr>
          </a:p>
        </p:txBody>
      </p:sp>
      <p:pic>
        <p:nvPicPr>
          <p:cNvPr id="7" name="Picture 21" descr="Panasonic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2895600"/>
            <a:ext cx="2144713" cy="3631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833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2548</TotalTime>
  <Words>1168</Words>
  <Application>Microsoft Office PowerPoint</Application>
  <PresentationFormat>On-screen Show (4:3)</PresentationFormat>
  <Paragraphs>249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PowerPoint Presentation</vt:lpstr>
      <vt:lpstr>PowerPoint Presentation</vt:lpstr>
      <vt:lpstr>DAQ reading chain for L0-L5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INFN Milano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Mauro Citterio</dc:creator>
  <cp:lastModifiedBy>Mauro</cp:lastModifiedBy>
  <cp:revision>240</cp:revision>
  <dcterms:created xsi:type="dcterms:W3CDTF">2011-02-17T05:29:27Z</dcterms:created>
  <dcterms:modified xsi:type="dcterms:W3CDTF">2012-01-27T11:02:42Z</dcterms:modified>
</cp:coreProperties>
</file>