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32.jpg" ContentType="image/jpeg"/>
  <Override PartName="/ppt/notesSlides/notesSlide2.xml" ContentType="application/vnd.openxmlformats-officedocument.presentationml.notesSlide+xml"/>
  <Override PartName="/ppt/media/image18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9"/>
  </p:notesMasterIdLst>
  <p:handoutMasterIdLst>
    <p:handoutMasterId r:id="rId70"/>
  </p:handoutMasterIdLst>
  <p:sldIdLst>
    <p:sldId id="258" r:id="rId2"/>
    <p:sldId id="1733" r:id="rId3"/>
    <p:sldId id="1732" r:id="rId4"/>
    <p:sldId id="1677" r:id="rId5"/>
    <p:sldId id="1659" r:id="rId6"/>
    <p:sldId id="1703" r:id="rId7"/>
    <p:sldId id="1195" r:id="rId8"/>
    <p:sldId id="1679" r:id="rId9"/>
    <p:sldId id="1666" r:id="rId10"/>
    <p:sldId id="1680" r:id="rId11"/>
    <p:sldId id="1656" r:id="rId12"/>
    <p:sldId id="1704" r:id="rId13"/>
    <p:sldId id="1673" r:id="rId14"/>
    <p:sldId id="1670" r:id="rId15"/>
    <p:sldId id="1681" r:id="rId16"/>
    <p:sldId id="1734" r:id="rId17"/>
    <p:sldId id="1705" r:id="rId18"/>
    <p:sldId id="1683" r:id="rId19"/>
    <p:sldId id="1684" r:id="rId20"/>
    <p:sldId id="1706" r:id="rId21"/>
    <p:sldId id="1685" r:id="rId22"/>
    <p:sldId id="1686" r:id="rId23"/>
    <p:sldId id="1690" r:id="rId24"/>
    <p:sldId id="1691" r:id="rId25"/>
    <p:sldId id="1687" r:id="rId26"/>
    <p:sldId id="1688" r:id="rId27"/>
    <p:sldId id="1645" r:id="rId28"/>
    <p:sldId id="1648" r:id="rId29"/>
    <p:sldId id="1707" r:id="rId30"/>
    <p:sldId id="1649" r:id="rId31"/>
    <p:sldId id="1646" r:id="rId32"/>
    <p:sldId id="1647" r:id="rId33"/>
    <p:sldId id="1708" r:id="rId34"/>
    <p:sldId id="1692" r:id="rId35"/>
    <p:sldId id="1731" r:id="rId36"/>
    <p:sldId id="1694" r:id="rId37"/>
    <p:sldId id="1695" r:id="rId38"/>
    <p:sldId id="1702" r:id="rId39"/>
    <p:sldId id="1634" r:id="rId40"/>
    <p:sldId id="1286" r:id="rId41"/>
    <p:sldId id="1696" r:id="rId42"/>
    <p:sldId id="1011" r:id="rId43"/>
    <p:sldId id="1697" r:id="rId44"/>
    <p:sldId id="1014" r:id="rId45"/>
    <p:sldId id="1013" r:id="rId46"/>
    <p:sldId id="1735" r:id="rId47"/>
    <p:sldId id="1710" r:id="rId48"/>
    <p:sldId id="1711" r:id="rId49"/>
    <p:sldId id="1712" r:id="rId50"/>
    <p:sldId id="1713" r:id="rId51"/>
    <p:sldId id="1714" r:id="rId52"/>
    <p:sldId id="1715" r:id="rId53"/>
    <p:sldId id="1716" r:id="rId54"/>
    <p:sldId id="1717" r:id="rId55"/>
    <p:sldId id="1718" r:id="rId56"/>
    <p:sldId id="1719" r:id="rId57"/>
    <p:sldId id="1720" r:id="rId58"/>
    <p:sldId id="1721" r:id="rId59"/>
    <p:sldId id="1730" r:id="rId60"/>
    <p:sldId id="1729" r:id="rId61"/>
    <p:sldId id="1728" r:id="rId62"/>
    <p:sldId id="1727" r:id="rId63"/>
    <p:sldId id="1726" r:id="rId64"/>
    <p:sldId id="1725" r:id="rId65"/>
    <p:sldId id="1724" r:id="rId66"/>
    <p:sldId id="1723" r:id="rId67"/>
    <p:sldId id="1915" r:id="rId68"/>
  </p:sldIdLst>
  <p:sldSz cx="12192000" cy="6858000"/>
  <p:notesSz cx="9774238" cy="6724650"/>
  <p:defaultTextStyle>
    <a:defPPr>
      <a:defRPr lang="en-US"/>
    </a:defPPr>
    <a:lvl1pPr algn="l" rtl="0" fontAlgn="base">
      <a:spcBef>
        <a:spcPct val="0"/>
      </a:spcBef>
      <a:spcAft>
        <a:spcPct val="0"/>
      </a:spcAft>
      <a:defRPr sz="1400" b="1" kern="1200">
        <a:solidFill>
          <a:schemeClr val="tx1"/>
        </a:solidFill>
        <a:latin typeface="Calibri" pitchFamily="34"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5B6"/>
    <a:srgbClr val="0000FF"/>
    <a:srgbClr val="E5F7FB"/>
    <a:srgbClr val="D2D2D2"/>
    <a:srgbClr val="F9F6E7"/>
    <a:srgbClr val="BA167C"/>
    <a:srgbClr val="CC3300"/>
    <a:srgbClr val="000099"/>
    <a:srgbClr val="FF3300"/>
    <a:srgbClr val="C9FF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48" autoAdjust="0"/>
    <p:restoredTop sz="96327" autoAdjust="0"/>
  </p:normalViewPr>
  <p:slideViewPr>
    <p:cSldViewPr>
      <p:cViewPr varScale="1">
        <p:scale>
          <a:sx n="82" d="100"/>
          <a:sy n="82" d="100"/>
        </p:scale>
        <p:origin x="728" y="16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9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bwMode="auto">
          <a:xfrm>
            <a:off x="0" y="0"/>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defTabSz="877888">
              <a:defRPr sz="1100" b="0">
                <a:latin typeface="Comic Sans MS" pitchFamily="66" charset="0"/>
              </a:defRPr>
            </a:lvl1pPr>
          </a:lstStyle>
          <a:p>
            <a:pPr>
              <a:defRPr/>
            </a:pPr>
            <a:endParaRPr lang="en-US" altLang="it-IT"/>
          </a:p>
        </p:txBody>
      </p:sp>
      <p:sp>
        <p:nvSpPr>
          <p:cNvPr id="204803" name="Rectangle 3"/>
          <p:cNvSpPr>
            <a:spLocks noGrp="1" noChangeArrowheads="1"/>
          </p:cNvSpPr>
          <p:nvPr>
            <p:ph type="dt" sz="quarter" idx="1"/>
          </p:nvPr>
        </p:nvSpPr>
        <p:spPr bwMode="auto">
          <a:xfrm>
            <a:off x="5535506" y="0"/>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algn="r" defTabSz="877888">
              <a:defRPr sz="1100" b="0">
                <a:latin typeface="Comic Sans MS" pitchFamily="66" charset="0"/>
              </a:defRPr>
            </a:lvl1pPr>
          </a:lstStyle>
          <a:p>
            <a:pPr>
              <a:defRPr/>
            </a:pPr>
            <a:endParaRPr lang="en-US" altLang="it-IT"/>
          </a:p>
        </p:txBody>
      </p:sp>
      <p:sp>
        <p:nvSpPr>
          <p:cNvPr id="204804" name="Rectangle 4"/>
          <p:cNvSpPr>
            <a:spLocks noGrp="1" noChangeArrowheads="1"/>
          </p:cNvSpPr>
          <p:nvPr>
            <p:ph type="ftr" sz="quarter" idx="2"/>
          </p:nvPr>
        </p:nvSpPr>
        <p:spPr bwMode="auto">
          <a:xfrm>
            <a:off x="0" y="6388254"/>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defTabSz="877888">
              <a:defRPr sz="1100" b="0">
                <a:latin typeface="Comic Sans MS" pitchFamily="66" charset="0"/>
              </a:defRPr>
            </a:lvl1pPr>
          </a:lstStyle>
          <a:p>
            <a:pPr>
              <a:defRPr/>
            </a:pPr>
            <a:endParaRPr lang="en-US" altLang="it-IT"/>
          </a:p>
        </p:txBody>
      </p:sp>
      <p:sp>
        <p:nvSpPr>
          <p:cNvPr id="204805" name="Rectangle 5"/>
          <p:cNvSpPr>
            <a:spLocks noGrp="1" noChangeArrowheads="1"/>
          </p:cNvSpPr>
          <p:nvPr>
            <p:ph type="sldNum" sz="quarter" idx="3"/>
          </p:nvPr>
        </p:nvSpPr>
        <p:spPr bwMode="auto">
          <a:xfrm>
            <a:off x="5535506" y="6388254"/>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algn="r" defTabSz="877888">
              <a:defRPr sz="1100" b="0">
                <a:latin typeface="Comic Sans MS" pitchFamily="66" charset="0"/>
              </a:defRPr>
            </a:lvl1pPr>
          </a:lstStyle>
          <a:p>
            <a:pPr>
              <a:defRPr/>
            </a:pPr>
            <a:fld id="{4D2B4760-4160-4B86-9CDF-3A7FF88541EF}" type="slidenum">
              <a:rPr lang="en-US" altLang="it-IT"/>
              <a:pPr>
                <a:defRPr/>
              </a:pPr>
              <a:t>‹N›</a:t>
            </a:fld>
            <a:endParaRPr lang="en-US" altLang="it-IT"/>
          </a:p>
        </p:txBody>
      </p:sp>
    </p:spTree>
    <p:extLst>
      <p:ext uri="{BB962C8B-B14F-4D97-AF65-F5344CB8AC3E}">
        <p14:creationId xmlns:p14="http://schemas.microsoft.com/office/powerpoint/2010/main" val="265574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defTabSz="877888">
              <a:defRPr sz="1100" b="0">
                <a:latin typeface="Times New Roman" pitchFamily="18" charset="0"/>
              </a:defRPr>
            </a:lvl1pPr>
          </a:lstStyle>
          <a:p>
            <a:pPr>
              <a:defRPr/>
            </a:pPr>
            <a:endParaRPr lang="en-US" altLang="it-IT"/>
          </a:p>
        </p:txBody>
      </p:sp>
      <p:sp>
        <p:nvSpPr>
          <p:cNvPr id="8195" name="Rectangle 3"/>
          <p:cNvSpPr>
            <a:spLocks noGrp="1" noChangeArrowheads="1"/>
          </p:cNvSpPr>
          <p:nvPr>
            <p:ph type="dt" idx="1"/>
          </p:nvPr>
        </p:nvSpPr>
        <p:spPr bwMode="auto">
          <a:xfrm>
            <a:off x="5535506" y="0"/>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lvl1pPr algn="r" defTabSz="877888">
              <a:defRPr sz="1100" b="0">
                <a:latin typeface="Times New Roman" pitchFamily="18" charset="0"/>
              </a:defRPr>
            </a:lvl1pPr>
          </a:lstStyle>
          <a:p>
            <a:pPr>
              <a:defRPr/>
            </a:pPr>
            <a:endParaRPr lang="en-US" altLang="it-IT"/>
          </a:p>
        </p:txBody>
      </p:sp>
      <p:sp>
        <p:nvSpPr>
          <p:cNvPr id="93188" name="Rectangle 4"/>
          <p:cNvSpPr>
            <a:spLocks noGrp="1" noRot="1" noChangeAspect="1" noChangeArrowheads="1" noTextEdit="1"/>
          </p:cNvSpPr>
          <p:nvPr>
            <p:ph type="sldImg" idx="2"/>
          </p:nvPr>
        </p:nvSpPr>
        <p:spPr bwMode="auto">
          <a:xfrm>
            <a:off x="2644775" y="503238"/>
            <a:ext cx="4484688" cy="25225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1303694" y="3194673"/>
            <a:ext cx="7166852" cy="3026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t" anchorCtr="0" compatLnSpc="1">
            <a:prstTxWarp prst="textNoShape">
              <a:avLst/>
            </a:prstTxWarp>
          </a:bodyPr>
          <a:lstStyle/>
          <a:p>
            <a:pPr lvl="0"/>
            <a:r>
              <a:rPr lang="en-US" altLang="it-IT" noProof="0"/>
              <a:t>Click to edit Master text styles</a:t>
            </a:r>
          </a:p>
          <a:p>
            <a:pPr lvl="1"/>
            <a:r>
              <a:rPr lang="en-US" altLang="it-IT" noProof="0"/>
              <a:t>Second level</a:t>
            </a:r>
          </a:p>
          <a:p>
            <a:pPr lvl="2"/>
            <a:r>
              <a:rPr lang="en-US" altLang="it-IT" noProof="0"/>
              <a:t>Third level</a:t>
            </a:r>
          </a:p>
          <a:p>
            <a:pPr lvl="3"/>
            <a:r>
              <a:rPr lang="en-US" altLang="it-IT" noProof="0"/>
              <a:t>Fourth level</a:t>
            </a:r>
          </a:p>
          <a:p>
            <a:pPr lvl="4"/>
            <a:r>
              <a:rPr lang="en-US" altLang="it-IT" noProof="0"/>
              <a:t>Fifth level</a:t>
            </a:r>
          </a:p>
        </p:txBody>
      </p:sp>
      <p:sp>
        <p:nvSpPr>
          <p:cNvPr id="8198" name="Rectangle 6"/>
          <p:cNvSpPr>
            <a:spLocks noGrp="1" noChangeArrowheads="1"/>
          </p:cNvSpPr>
          <p:nvPr>
            <p:ph type="ftr" sz="quarter" idx="4"/>
          </p:nvPr>
        </p:nvSpPr>
        <p:spPr bwMode="auto">
          <a:xfrm>
            <a:off x="0" y="6388254"/>
            <a:ext cx="4238734"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defTabSz="877888">
              <a:defRPr sz="1100" b="0">
                <a:latin typeface="Times New Roman" pitchFamily="18" charset="0"/>
              </a:defRPr>
            </a:lvl1pPr>
          </a:lstStyle>
          <a:p>
            <a:pPr>
              <a:defRPr/>
            </a:pPr>
            <a:endParaRPr lang="en-US" altLang="it-IT"/>
          </a:p>
        </p:txBody>
      </p:sp>
      <p:sp>
        <p:nvSpPr>
          <p:cNvPr id="8199" name="Rectangle 7"/>
          <p:cNvSpPr>
            <a:spLocks noGrp="1" noChangeArrowheads="1"/>
          </p:cNvSpPr>
          <p:nvPr>
            <p:ph type="sldNum" sz="quarter" idx="5"/>
          </p:nvPr>
        </p:nvSpPr>
        <p:spPr bwMode="auto">
          <a:xfrm>
            <a:off x="5535506" y="6388254"/>
            <a:ext cx="4238733" cy="336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7750" tIns="43875" rIns="87750" bIns="43875" numCol="1" anchor="b" anchorCtr="0" compatLnSpc="1">
            <a:prstTxWarp prst="textNoShape">
              <a:avLst/>
            </a:prstTxWarp>
          </a:bodyPr>
          <a:lstStyle>
            <a:lvl1pPr algn="r" defTabSz="877888">
              <a:defRPr sz="1100" b="0">
                <a:latin typeface="Times New Roman" pitchFamily="18" charset="0"/>
              </a:defRPr>
            </a:lvl1pPr>
          </a:lstStyle>
          <a:p>
            <a:pPr>
              <a:defRPr/>
            </a:pPr>
            <a:fld id="{857C5E53-22C1-4D16-BF2D-170AEBEA06CC}" type="slidenum">
              <a:rPr lang="en-US" altLang="it-IT"/>
              <a:pPr>
                <a:defRPr/>
              </a:pPr>
              <a:t>‹N›</a:t>
            </a:fld>
            <a:endParaRPr lang="en-US" altLang="it-IT"/>
          </a:p>
        </p:txBody>
      </p:sp>
    </p:spTree>
    <p:extLst>
      <p:ext uri="{BB962C8B-B14F-4D97-AF65-F5344CB8AC3E}">
        <p14:creationId xmlns:p14="http://schemas.microsoft.com/office/powerpoint/2010/main" val="397008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defTabSz="877888" eaLnBrk="0" hangingPunct="0">
              <a:spcBef>
                <a:spcPct val="30000"/>
              </a:spcBef>
              <a:defRPr sz="1200">
                <a:solidFill>
                  <a:schemeClr val="tx1"/>
                </a:solidFill>
                <a:latin typeface="Times New Roman" pitchFamily="18" charset="0"/>
              </a:defRPr>
            </a:lvl1pPr>
            <a:lvl2pPr marL="742950" indent="-285750" defTabSz="877888" eaLnBrk="0" hangingPunct="0">
              <a:spcBef>
                <a:spcPct val="30000"/>
              </a:spcBef>
              <a:defRPr sz="1200">
                <a:solidFill>
                  <a:schemeClr val="tx1"/>
                </a:solidFill>
                <a:latin typeface="Times New Roman" pitchFamily="18" charset="0"/>
              </a:defRPr>
            </a:lvl2pPr>
            <a:lvl3pPr marL="1143000" indent="-228600" defTabSz="877888" eaLnBrk="0" hangingPunct="0">
              <a:spcBef>
                <a:spcPct val="30000"/>
              </a:spcBef>
              <a:defRPr sz="1200">
                <a:solidFill>
                  <a:schemeClr val="tx1"/>
                </a:solidFill>
                <a:latin typeface="Times New Roman" pitchFamily="18" charset="0"/>
              </a:defRPr>
            </a:lvl3pPr>
            <a:lvl4pPr marL="1600200" indent="-228600" defTabSz="877888" eaLnBrk="0" hangingPunct="0">
              <a:spcBef>
                <a:spcPct val="30000"/>
              </a:spcBef>
              <a:defRPr sz="1200">
                <a:solidFill>
                  <a:schemeClr val="tx1"/>
                </a:solidFill>
                <a:latin typeface="Times New Roman" pitchFamily="18" charset="0"/>
              </a:defRPr>
            </a:lvl4pPr>
            <a:lvl5pPr marL="2057400" indent="-228600" defTabSz="877888" eaLnBrk="0" hangingPunct="0">
              <a:spcBef>
                <a:spcPct val="30000"/>
              </a:spcBef>
              <a:defRPr sz="1200">
                <a:solidFill>
                  <a:schemeClr val="tx1"/>
                </a:solidFill>
                <a:latin typeface="Times New Roman" pitchFamily="18" charset="0"/>
              </a:defRPr>
            </a:lvl5pPr>
            <a:lvl6pPr marL="2514600" indent="-228600" defTabSz="877888" eaLnBrk="0" fontAlgn="base" hangingPunct="0">
              <a:spcBef>
                <a:spcPct val="30000"/>
              </a:spcBef>
              <a:spcAft>
                <a:spcPct val="0"/>
              </a:spcAft>
              <a:defRPr sz="1200">
                <a:solidFill>
                  <a:schemeClr val="tx1"/>
                </a:solidFill>
                <a:latin typeface="Times New Roman" pitchFamily="18" charset="0"/>
              </a:defRPr>
            </a:lvl6pPr>
            <a:lvl7pPr marL="2971800" indent="-228600" defTabSz="877888" eaLnBrk="0" fontAlgn="base" hangingPunct="0">
              <a:spcBef>
                <a:spcPct val="30000"/>
              </a:spcBef>
              <a:spcAft>
                <a:spcPct val="0"/>
              </a:spcAft>
              <a:defRPr sz="1200">
                <a:solidFill>
                  <a:schemeClr val="tx1"/>
                </a:solidFill>
                <a:latin typeface="Times New Roman" pitchFamily="18" charset="0"/>
              </a:defRPr>
            </a:lvl7pPr>
            <a:lvl8pPr marL="3429000" indent="-228600" defTabSz="877888" eaLnBrk="0" fontAlgn="base" hangingPunct="0">
              <a:spcBef>
                <a:spcPct val="30000"/>
              </a:spcBef>
              <a:spcAft>
                <a:spcPct val="0"/>
              </a:spcAft>
              <a:defRPr sz="1200">
                <a:solidFill>
                  <a:schemeClr val="tx1"/>
                </a:solidFill>
                <a:latin typeface="Times New Roman" pitchFamily="18" charset="0"/>
              </a:defRPr>
            </a:lvl8pPr>
            <a:lvl9pPr marL="3886200" indent="-228600" defTabSz="87788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20ED8226-BE6F-4E25-A55B-B3006D708DA0}" type="slidenum">
              <a:rPr lang="en-US" altLang="it-IT" sz="1100" smtClean="0"/>
              <a:pPr eaLnBrk="1" hangingPunct="1">
                <a:spcBef>
                  <a:spcPct val="0"/>
                </a:spcBef>
              </a:pPr>
              <a:t>1</a:t>
            </a:fld>
            <a:endParaRPr lang="en-US" altLang="it-IT" sz="1100"/>
          </a:p>
        </p:txBody>
      </p:sp>
      <p:sp>
        <p:nvSpPr>
          <p:cNvPr id="94211" name="Rectangle 2"/>
          <p:cNvSpPr>
            <a:spLocks noGrp="1" noRot="1" noChangeAspect="1" noChangeArrowheads="1" noTextEdit="1"/>
          </p:cNvSpPr>
          <p:nvPr>
            <p:ph type="sldImg"/>
          </p:nvPr>
        </p:nvSpPr>
        <p:spPr>
          <a:xfrm>
            <a:off x="2644775" y="503238"/>
            <a:ext cx="4484688" cy="2522537"/>
          </a:xfrm>
          <a:ln/>
        </p:spPr>
      </p:sp>
      <p:sp>
        <p:nvSpPr>
          <p:cNvPr id="94212" name="Rectangle 3"/>
          <p:cNvSpPr>
            <a:spLocks noGrp="1" noChangeArrowheads="1"/>
          </p:cNvSpPr>
          <p:nvPr>
            <p:ph type="body" idx="1"/>
          </p:nvPr>
        </p:nvSpPr>
        <p:spPr>
          <a:noFill/>
        </p:spPr>
        <p:txBody>
          <a:bodyPr/>
          <a:lstStyle/>
          <a:p>
            <a:pPr eaLnBrk="1" hangingPunct="1"/>
            <a:endParaRPr lang="it-IT" alt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a:defRPr/>
            </a:pPr>
            <a:fld id="{857C5E53-22C1-4D16-BF2D-170AEBEA06CC}" type="slidenum">
              <a:rPr lang="en-US" altLang="it-IT" smtClean="0"/>
              <a:pPr>
                <a:defRPr/>
              </a:pPr>
              <a:t>67</a:t>
            </a:fld>
            <a:endParaRPr lang="en-US" altLang="it-IT"/>
          </a:p>
        </p:txBody>
      </p:sp>
    </p:spTree>
    <p:extLst>
      <p:ext uri="{BB962C8B-B14F-4D97-AF65-F5344CB8AC3E}">
        <p14:creationId xmlns:p14="http://schemas.microsoft.com/office/powerpoint/2010/main" val="12631326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053292" y="5181600"/>
            <a:ext cx="6085417" cy="794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ct val="50000"/>
              </a:spcBef>
              <a:defRPr/>
            </a:pPr>
            <a:r>
              <a:rPr lang="it-IT" altLang="it-IT" sz="2400" dirty="0">
                <a:solidFill>
                  <a:srgbClr val="000099"/>
                </a:solidFill>
                <a:latin typeface="Arial" charset="0"/>
              </a:rPr>
              <a:t>Carlo Pagani</a:t>
            </a:r>
            <a:endParaRPr lang="it-IT" altLang="it-IT" sz="1600" dirty="0">
              <a:latin typeface="Cambria" pitchFamily="18" charset="0"/>
            </a:endParaRPr>
          </a:p>
          <a:p>
            <a:pPr algn="ctr" eaLnBrk="1" hangingPunct="1">
              <a:spcBef>
                <a:spcPct val="35000"/>
              </a:spcBef>
              <a:defRPr/>
            </a:pPr>
            <a:r>
              <a:rPr lang="it-IT" altLang="it-IT" sz="1600" b="0" i="1" dirty="0">
                <a:solidFill>
                  <a:srgbClr val="002060"/>
                </a:solidFill>
                <a:latin typeface="Arial" charset="0"/>
              </a:rPr>
              <a:t>carlo.pagani@mi.infn.it</a:t>
            </a:r>
            <a:endParaRPr lang="en-US" altLang="it-IT" sz="2000" b="0" i="1" dirty="0">
              <a:solidFill>
                <a:srgbClr val="002060"/>
              </a:solidFill>
              <a:latin typeface="Arial" charset="0"/>
            </a:endParaRPr>
          </a:p>
        </p:txBody>
      </p:sp>
      <p:sp>
        <p:nvSpPr>
          <p:cNvPr id="3" name="Text Box 10"/>
          <p:cNvSpPr txBox="1">
            <a:spLocks noChangeArrowheads="1"/>
          </p:cNvSpPr>
          <p:nvPr/>
        </p:nvSpPr>
        <p:spPr bwMode="auto">
          <a:xfrm>
            <a:off x="508000" y="6172200"/>
            <a:ext cx="1137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ct val="50000"/>
              </a:spcBef>
              <a:defRPr/>
            </a:pPr>
            <a:endParaRPr lang="it-IT" altLang="it-IT" sz="1400" b="0">
              <a:solidFill>
                <a:srgbClr val="FF3300"/>
              </a:solidFill>
              <a:latin typeface="Comic Sans MS" pitchFamily="66" charset="0"/>
            </a:endParaRPr>
          </a:p>
        </p:txBody>
      </p:sp>
      <p:sp>
        <p:nvSpPr>
          <p:cNvPr id="4" name="Text Box 27"/>
          <p:cNvSpPr txBox="1">
            <a:spLocks noChangeArrowheads="1"/>
          </p:cNvSpPr>
          <p:nvPr userDrawn="1"/>
        </p:nvSpPr>
        <p:spPr bwMode="auto">
          <a:xfrm>
            <a:off x="1744654" y="2909318"/>
            <a:ext cx="870267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b="1">
                <a:solidFill>
                  <a:schemeClr val="tx1"/>
                </a:solidFill>
                <a:latin typeface="Calibri" pitchFamily="34" charset="0"/>
              </a:defRPr>
            </a:lvl1pPr>
            <a:lvl2pPr marL="742950" indent="-285750" eaLnBrk="0" hangingPunct="0">
              <a:defRPr sz="1400" b="1">
                <a:solidFill>
                  <a:schemeClr val="tx1"/>
                </a:solidFill>
                <a:latin typeface="Calibri" pitchFamily="34" charset="0"/>
              </a:defRPr>
            </a:lvl2pPr>
            <a:lvl3pPr marL="1143000" indent="-228600" eaLnBrk="0" hangingPunct="0">
              <a:defRPr sz="1400" b="1">
                <a:solidFill>
                  <a:schemeClr val="tx1"/>
                </a:solidFill>
                <a:latin typeface="Calibri" pitchFamily="34" charset="0"/>
              </a:defRPr>
            </a:lvl3pPr>
            <a:lvl4pPr marL="1600200" indent="-228600" eaLnBrk="0" hangingPunct="0">
              <a:defRPr sz="1400" b="1">
                <a:solidFill>
                  <a:schemeClr val="tx1"/>
                </a:solidFill>
                <a:latin typeface="Calibri" pitchFamily="34" charset="0"/>
              </a:defRPr>
            </a:lvl4pPr>
            <a:lvl5pPr marL="2057400" indent="-228600" eaLnBrk="0" hangingPunct="0">
              <a:defRPr sz="1400" b="1">
                <a:solidFill>
                  <a:schemeClr val="tx1"/>
                </a:solidFill>
                <a:latin typeface="Calibri" pitchFamily="34" charset="0"/>
              </a:defRPr>
            </a:lvl5pPr>
            <a:lvl6pPr marL="2514600" indent="-228600" eaLnBrk="0" fontAlgn="base" hangingPunct="0">
              <a:spcBef>
                <a:spcPct val="0"/>
              </a:spcBef>
              <a:spcAft>
                <a:spcPct val="0"/>
              </a:spcAft>
              <a:defRPr sz="1400" b="1">
                <a:solidFill>
                  <a:schemeClr val="tx1"/>
                </a:solidFill>
                <a:latin typeface="Calibri" pitchFamily="34" charset="0"/>
              </a:defRPr>
            </a:lvl6pPr>
            <a:lvl7pPr marL="2971800" indent="-228600" eaLnBrk="0" fontAlgn="base" hangingPunct="0">
              <a:spcBef>
                <a:spcPct val="0"/>
              </a:spcBef>
              <a:spcAft>
                <a:spcPct val="0"/>
              </a:spcAft>
              <a:defRPr sz="1400" b="1">
                <a:solidFill>
                  <a:schemeClr val="tx1"/>
                </a:solidFill>
                <a:latin typeface="Calibri" pitchFamily="34" charset="0"/>
              </a:defRPr>
            </a:lvl7pPr>
            <a:lvl8pPr marL="3429000" indent="-228600" eaLnBrk="0" fontAlgn="base" hangingPunct="0">
              <a:spcBef>
                <a:spcPct val="0"/>
              </a:spcBef>
              <a:spcAft>
                <a:spcPct val="0"/>
              </a:spcAft>
              <a:defRPr sz="1400" b="1">
                <a:solidFill>
                  <a:schemeClr val="tx1"/>
                </a:solidFill>
                <a:latin typeface="Calibri" pitchFamily="34" charset="0"/>
              </a:defRPr>
            </a:lvl8pPr>
            <a:lvl9pPr marL="3886200" indent="-228600" eaLnBrk="0" fontAlgn="base" hangingPunct="0">
              <a:spcBef>
                <a:spcPct val="0"/>
              </a:spcBef>
              <a:spcAft>
                <a:spcPct val="0"/>
              </a:spcAft>
              <a:defRPr sz="1400" b="1">
                <a:solidFill>
                  <a:schemeClr val="tx1"/>
                </a:solidFill>
                <a:latin typeface="Calibri" pitchFamily="34" charset="0"/>
              </a:defRPr>
            </a:lvl9pPr>
          </a:lstStyle>
          <a:p>
            <a:pPr algn="ctr" eaLnBrk="1" hangingPunct="1">
              <a:spcBef>
                <a:spcPts val="0"/>
              </a:spcBef>
              <a:defRPr/>
            </a:pPr>
            <a:r>
              <a:rPr lang="en-US" sz="3600" b="1" dirty="0">
                <a:solidFill>
                  <a:srgbClr val="000099"/>
                </a:solidFill>
                <a:effectLst/>
                <a:latin typeface="+mj-lt"/>
                <a:ea typeface="Times New Roman"/>
              </a:rPr>
              <a:t>The 3.9 GHz 3</a:t>
            </a:r>
            <a:r>
              <a:rPr lang="en-US" sz="3600" b="1" baseline="30000" dirty="0">
                <a:solidFill>
                  <a:srgbClr val="000099"/>
                </a:solidFill>
                <a:effectLst/>
                <a:latin typeface="+mj-lt"/>
                <a:ea typeface="Times New Roman"/>
              </a:rPr>
              <a:t>rd</a:t>
            </a:r>
            <a:r>
              <a:rPr lang="en-US" sz="3600" b="1" dirty="0">
                <a:solidFill>
                  <a:srgbClr val="000099"/>
                </a:solidFill>
                <a:effectLst/>
                <a:latin typeface="+mj-lt"/>
                <a:ea typeface="Times New Roman"/>
              </a:rPr>
              <a:t> Harmonic System</a:t>
            </a:r>
          </a:p>
          <a:p>
            <a:pPr algn="ctr" eaLnBrk="1" hangingPunct="1">
              <a:spcBef>
                <a:spcPts val="0"/>
              </a:spcBef>
              <a:defRPr/>
            </a:pPr>
            <a:r>
              <a:rPr lang="en-US" sz="3600" b="1" dirty="0">
                <a:solidFill>
                  <a:srgbClr val="000099"/>
                </a:solidFill>
                <a:effectLst/>
                <a:latin typeface="+mj-lt"/>
                <a:ea typeface="Times New Roman"/>
              </a:rPr>
              <a:t>of the European XFEL</a:t>
            </a:r>
          </a:p>
        </p:txBody>
      </p:sp>
      <p:pic>
        <p:nvPicPr>
          <p:cNvPr id="7" name="Immagine 6" descr="Immagine che contiene testo&#10;&#10;Descrizione generata automaticamente">
            <a:extLst>
              <a:ext uri="{FF2B5EF4-FFF2-40B4-BE49-F238E27FC236}">
                <a16:creationId xmlns:a16="http://schemas.microsoft.com/office/drawing/2014/main" id="{4EBD3D13-2BA3-A046-8222-0D0B9C4BD62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253889" y="295813"/>
            <a:ext cx="9684215" cy="1964635"/>
          </a:xfrm>
          <a:prstGeom prst="rect">
            <a:avLst/>
          </a:prstGeom>
        </p:spPr>
      </p:pic>
      <p:sp>
        <p:nvSpPr>
          <p:cNvPr id="5" name="CasellaDiTesto 4">
            <a:extLst>
              <a:ext uri="{FF2B5EF4-FFF2-40B4-BE49-F238E27FC236}">
                <a16:creationId xmlns:a16="http://schemas.microsoft.com/office/drawing/2014/main" id="{C8BEB4F2-8AB1-EB48-B16B-E826526277AD}"/>
              </a:ext>
            </a:extLst>
          </p:cNvPr>
          <p:cNvSpPr txBox="1"/>
          <p:nvPr userDrawn="1"/>
        </p:nvSpPr>
        <p:spPr>
          <a:xfrm>
            <a:off x="1998659" y="1967871"/>
            <a:ext cx="8194673" cy="707886"/>
          </a:xfrm>
          <a:prstGeom prst="rect">
            <a:avLst/>
          </a:prstGeom>
          <a:noFill/>
        </p:spPr>
        <p:txBody>
          <a:bodyPr wrap="square" rtlCol="0">
            <a:spAutoFit/>
          </a:bodyPr>
          <a:lstStyle/>
          <a:p>
            <a:pPr algn="ctr"/>
            <a:r>
              <a:rPr lang="it-IT" sz="2000" b="0" i="1" dirty="0" err="1">
                <a:solidFill>
                  <a:srgbClr val="002060"/>
                </a:solidFill>
              </a:rPr>
              <a:t>Cycle</a:t>
            </a:r>
            <a:r>
              <a:rPr lang="it-IT" sz="2000" b="0" i="1" dirty="0">
                <a:solidFill>
                  <a:srgbClr val="002060"/>
                </a:solidFill>
              </a:rPr>
              <a:t> of </a:t>
            </a:r>
            <a:r>
              <a:rPr lang="it-IT" sz="2000" b="0" i="1" dirty="0" err="1">
                <a:solidFill>
                  <a:srgbClr val="002060"/>
                </a:solidFill>
              </a:rPr>
              <a:t>Seminars</a:t>
            </a:r>
            <a:r>
              <a:rPr lang="it-IT" sz="2000" b="0" i="1" dirty="0">
                <a:solidFill>
                  <a:srgbClr val="002060"/>
                </a:solidFill>
              </a:rPr>
              <a:t> by Carlo Pagani </a:t>
            </a:r>
          </a:p>
          <a:p>
            <a:pPr algn="ctr"/>
            <a:r>
              <a:rPr lang="it-IT" sz="2000" i="1" dirty="0">
                <a:solidFill>
                  <a:srgbClr val="CC3300"/>
                </a:solidFill>
              </a:rPr>
              <a:t>Seminar # 7</a:t>
            </a:r>
          </a:p>
        </p:txBody>
      </p:sp>
      <p:sp>
        <p:nvSpPr>
          <p:cNvPr id="13" name="CasellaDiTesto 12">
            <a:extLst>
              <a:ext uri="{FF2B5EF4-FFF2-40B4-BE49-F238E27FC236}">
                <a16:creationId xmlns:a16="http://schemas.microsoft.com/office/drawing/2014/main" id="{7070B472-4E5B-AB4A-BB68-A7D9329AE9B6}"/>
              </a:ext>
            </a:extLst>
          </p:cNvPr>
          <p:cNvSpPr txBox="1"/>
          <p:nvPr userDrawn="1"/>
        </p:nvSpPr>
        <p:spPr>
          <a:xfrm>
            <a:off x="2836735" y="4215435"/>
            <a:ext cx="6518512" cy="400110"/>
          </a:xfrm>
          <a:prstGeom prst="rect">
            <a:avLst/>
          </a:prstGeom>
          <a:noFill/>
        </p:spPr>
        <p:txBody>
          <a:bodyPr wrap="square" rtlCol="0">
            <a:spAutoFit/>
          </a:bodyPr>
          <a:lstStyle/>
          <a:p>
            <a:r>
              <a:rPr lang="it-IT" sz="2000" b="0" i="1" dirty="0">
                <a:solidFill>
                  <a:srgbClr val="002060"/>
                </a:solidFill>
              </a:rPr>
              <a:t>Shenzhen, 23 </a:t>
            </a:r>
            <a:r>
              <a:rPr lang="it-IT" sz="2000" b="0" i="1" dirty="0" err="1">
                <a:solidFill>
                  <a:srgbClr val="002060"/>
                </a:solidFill>
              </a:rPr>
              <a:t>December</a:t>
            </a:r>
            <a:r>
              <a:rPr lang="it-IT" sz="2000" b="0" i="1" dirty="0">
                <a:solidFill>
                  <a:srgbClr val="002060"/>
                </a:solidFill>
              </a:rPr>
              <a:t> 2022 / INFN LASA, 15 </a:t>
            </a:r>
            <a:r>
              <a:rPr lang="it-IT" sz="2000" b="0" i="1" dirty="0" err="1">
                <a:solidFill>
                  <a:srgbClr val="002060"/>
                </a:solidFill>
              </a:rPr>
              <a:t>January</a:t>
            </a:r>
            <a:r>
              <a:rPr lang="it-IT" sz="2000" b="0" i="1" dirty="0">
                <a:solidFill>
                  <a:srgbClr val="002060"/>
                </a:solidFill>
              </a:rPr>
              <a:t> 2025</a:t>
            </a:r>
          </a:p>
        </p:txBody>
      </p:sp>
      <p:pic>
        <p:nvPicPr>
          <p:cNvPr id="15" name="Picture 10" descr="A close up of a sign&#10;&#10;Description generated with very high confidence">
            <a:extLst>
              <a:ext uri="{FF2B5EF4-FFF2-40B4-BE49-F238E27FC236}">
                <a16:creationId xmlns:a16="http://schemas.microsoft.com/office/drawing/2014/main" id="{F4E717D9-91E3-374B-99DA-FD1B3AA2064A}"/>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8229600" y="5075812"/>
            <a:ext cx="1600200" cy="877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 name="Gruppo 5">
            <a:extLst>
              <a:ext uri="{FF2B5EF4-FFF2-40B4-BE49-F238E27FC236}">
                <a16:creationId xmlns:a16="http://schemas.microsoft.com/office/drawing/2014/main" id="{92394D23-7D54-E452-A9FE-F51B54C319A9}"/>
              </a:ext>
            </a:extLst>
          </p:cNvPr>
          <p:cNvGrpSpPr/>
          <p:nvPr userDrawn="1"/>
        </p:nvGrpSpPr>
        <p:grpSpPr>
          <a:xfrm>
            <a:off x="2097988" y="5134806"/>
            <a:ext cx="1846484" cy="818262"/>
            <a:chOff x="1356458" y="4816441"/>
            <a:chExt cx="1846484" cy="818262"/>
          </a:xfrm>
        </p:grpSpPr>
        <p:pic>
          <p:nvPicPr>
            <p:cNvPr id="8" name="Picture 3">
              <a:extLst>
                <a:ext uri="{FF2B5EF4-FFF2-40B4-BE49-F238E27FC236}">
                  <a16:creationId xmlns:a16="http://schemas.microsoft.com/office/drawing/2014/main" id="{FB97FBEE-B48A-0E9F-A796-170DAF54D34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l="2081" t="14558" r="80508" b="21078"/>
            <a:stretch>
              <a:fillRect/>
            </a:stretch>
          </p:blipFill>
          <p:spPr bwMode="auto">
            <a:xfrm>
              <a:off x="1520265" y="4816441"/>
              <a:ext cx="1083514" cy="65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Immagine 18">
              <a:extLst>
                <a:ext uri="{FF2B5EF4-FFF2-40B4-BE49-F238E27FC236}">
                  <a16:creationId xmlns:a16="http://schemas.microsoft.com/office/drawing/2014/main" id="{A5749E74-173E-D16E-2825-A8CBA0BC398B}"/>
                </a:ext>
              </a:extLst>
            </p:cNvPr>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l="2470" t="30773" r="71605" b="23523"/>
            <a:stretch/>
          </p:blipFill>
          <p:spPr bwMode="auto">
            <a:xfrm>
              <a:off x="2408877" y="4823251"/>
              <a:ext cx="794065" cy="794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a16="http://schemas.microsoft.com/office/drawing/2014/main" id="{FDCEE783-5528-5EF2-5700-5BA80AA36AB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l="20999" t="21892" r="29758" b="27756"/>
            <a:stretch>
              <a:fillRect/>
            </a:stretch>
          </p:blipFill>
          <p:spPr bwMode="auto">
            <a:xfrm>
              <a:off x="1356458" y="5445013"/>
              <a:ext cx="1142888" cy="18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66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6583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ln/>
        </p:spPr>
        <p:txBody>
          <a:bodyPr/>
          <a:lstStyle>
            <a:lvl1pPr>
              <a:defRPr/>
            </a:lvl1pPr>
          </a:lstStyle>
          <a:p>
            <a:pPr>
              <a:defRPr/>
            </a:pPr>
            <a:r>
              <a:rPr lang="en-US" altLang="it-IT"/>
              <a:t>Carlo Pagani</a:t>
            </a:r>
          </a:p>
        </p:txBody>
      </p:sp>
      <p:sp>
        <p:nvSpPr>
          <p:cNvPr id="5" name="Rectangle 5"/>
          <p:cNvSpPr>
            <a:spLocks noGrp="1" noChangeArrowheads="1"/>
          </p:cNvSpPr>
          <p:nvPr>
            <p:ph type="ftr" sz="quarter" idx="11"/>
          </p:nvPr>
        </p:nvSpPr>
        <p:spPr>
          <a:ln/>
        </p:spPr>
        <p:txBody>
          <a:bodyPr/>
          <a:lstStyle>
            <a:lvl1pPr>
              <a:defRPr/>
            </a:lvl1pPr>
          </a:lstStyle>
          <a:p>
            <a:pPr>
              <a:defRPr/>
            </a:pPr>
            <a:fld id="{D4969606-A68F-4DFF-8CED-82A6A9289498}" type="slidenum">
              <a:rPr lang="en-US" altLang="it-IT"/>
              <a:pPr>
                <a:defRPr/>
              </a:pPr>
              <a:t>‹N›</a:t>
            </a:fld>
            <a:endParaRPr lang="en-US" altLang="it-IT"/>
          </a:p>
        </p:txBody>
      </p:sp>
      <p:sp>
        <p:nvSpPr>
          <p:cNvPr id="7" name="Line 18"/>
          <p:cNvSpPr>
            <a:spLocks noChangeShapeType="1"/>
          </p:cNvSpPr>
          <p:nvPr userDrawn="1"/>
        </p:nvSpPr>
        <p:spPr bwMode="auto">
          <a:xfrm flipV="1">
            <a:off x="406400" y="6400800"/>
            <a:ext cx="11379200" cy="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sp>
        <p:nvSpPr>
          <p:cNvPr id="6" name="Rectangle 6">
            <a:extLst>
              <a:ext uri="{FF2B5EF4-FFF2-40B4-BE49-F238E27FC236}">
                <a16:creationId xmlns:a16="http://schemas.microsoft.com/office/drawing/2014/main" id="{168E86BA-2A37-0253-AC76-FF3E6D0A0590}"/>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850382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r>
              <a:rPr lang="en-US" altLang="it-IT"/>
              <a:t>Carlo Pagani</a:t>
            </a:r>
          </a:p>
        </p:txBody>
      </p:sp>
      <p:sp>
        <p:nvSpPr>
          <p:cNvPr id="4" name="Rectangle 5"/>
          <p:cNvSpPr>
            <a:spLocks noGrp="1" noChangeArrowheads="1"/>
          </p:cNvSpPr>
          <p:nvPr>
            <p:ph type="ftr" sz="quarter" idx="11"/>
          </p:nvPr>
        </p:nvSpPr>
        <p:spPr/>
        <p:txBody>
          <a:bodyPr/>
          <a:lstStyle>
            <a:lvl1pPr>
              <a:defRPr/>
            </a:lvl1pPr>
          </a:lstStyle>
          <a:p>
            <a:pPr>
              <a:defRPr/>
            </a:pPr>
            <a:fld id="{8DAD3638-8E0C-4079-83E3-101B55F74CF3}" type="slidenum">
              <a:rPr lang="en-US" altLang="it-IT"/>
              <a:pPr>
                <a:defRPr/>
              </a:pPr>
              <a:t>‹N›</a:t>
            </a:fld>
            <a:endParaRPr lang="en-US" altLang="it-IT"/>
          </a:p>
        </p:txBody>
      </p:sp>
      <p:sp>
        <p:nvSpPr>
          <p:cNvPr id="7" name="Rectangle 6">
            <a:extLst>
              <a:ext uri="{FF2B5EF4-FFF2-40B4-BE49-F238E27FC236}">
                <a16:creationId xmlns:a16="http://schemas.microsoft.com/office/drawing/2014/main" id="{CEED5823-141B-494C-29F4-C42287288C7C}"/>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773222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sz="half" idx="1"/>
          </p:nvPr>
        </p:nvSpPr>
        <p:spPr>
          <a:xfrm>
            <a:off x="406400" y="914400"/>
            <a:ext cx="5588000" cy="5486400"/>
          </a:xfrm>
        </p:spPr>
        <p:txBody>
          <a:bodyPr/>
          <a:lstStyle>
            <a:lvl1pPr>
              <a:defRPr sz="2400">
                <a:solidFill>
                  <a:srgbClr val="002060"/>
                </a:solidFill>
              </a:defRPr>
            </a:lvl1pPr>
            <a:lvl2pPr>
              <a:defRPr sz="2000">
                <a:solidFill>
                  <a:srgbClr val="002060"/>
                </a:solidFill>
              </a:defRPr>
            </a:lvl2pPr>
            <a:lvl3pPr>
              <a:defRPr sz="1800"/>
            </a:lvl3pPr>
            <a:lvl4pPr>
              <a:defRPr sz="1600">
                <a:solidFill>
                  <a:srgbClr val="002060"/>
                </a:solidFill>
              </a:defRPr>
            </a:lvl4pPr>
            <a:lvl5pPr>
              <a:defRPr sz="16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p:cNvSpPr>
            <a:spLocks noGrp="1"/>
          </p:cNvSpPr>
          <p:nvPr>
            <p:ph sz="half" idx="2"/>
          </p:nvPr>
        </p:nvSpPr>
        <p:spPr>
          <a:xfrm>
            <a:off x="6197600" y="914400"/>
            <a:ext cx="5588000" cy="5486400"/>
          </a:xfrm>
        </p:spPr>
        <p:txBody>
          <a:bodyPr/>
          <a:lstStyle>
            <a:lvl1pPr>
              <a:defRPr sz="2400">
                <a:solidFill>
                  <a:srgbClr val="002060"/>
                </a:solidFill>
              </a:defRPr>
            </a:lvl1pPr>
            <a:lvl2pPr>
              <a:defRPr sz="2000">
                <a:solidFill>
                  <a:srgbClr val="002060"/>
                </a:solidFill>
              </a:defRPr>
            </a:lvl2pPr>
            <a:lvl3pPr>
              <a:defRPr sz="1800"/>
            </a:lvl3pPr>
            <a:lvl4pPr>
              <a:defRPr sz="1600">
                <a:solidFill>
                  <a:srgbClr val="002060"/>
                </a:solidFill>
              </a:defRPr>
            </a:lvl4pPr>
            <a:lvl5pPr>
              <a:defRPr sz="1600"/>
            </a:lvl5pPr>
            <a:lvl6pPr>
              <a:defRPr sz="1800"/>
            </a:lvl6pPr>
            <a:lvl7pPr>
              <a:defRPr sz="1800"/>
            </a:lvl7pPr>
            <a:lvl8pPr>
              <a:defRPr sz="1800"/>
            </a:lvl8pPr>
            <a:lvl9pPr>
              <a:defRPr sz="1800"/>
            </a:lvl9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Rectangle 4"/>
          <p:cNvSpPr>
            <a:spLocks noGrp="1" noChangeArrowheads="1"/>
          </p:cNvSpPr>
          <p:nvPr>
            <p:ph type="dt" sz="half" idx="10"/>
          </p:nvPr>
        </p:nvSpPr>
        <p:spPr/>
        <p:txBody>
          <a:bodyPr/>
          <a:lstStyle>
            <a:lvl1pPr>
              <a:defRPr/>
            </a:lvl1pPr>
          </a:lstStyle>
          <a:p>
            <a:pPr>
              <a:defRPr/>
            </a:pPr>
            <a:r>
              <a:rPr lang="en-US" altLang="it-IT"/>
              <a:t>Carlo Pagani</a:t>
            </a:r>
          </a:p>
        </p:txBody>
      </p:sp>
      <p:sp>
        <p:nvSpPr>
          <p:cNvPr id="6" name="Rectangle 5"/>
          <p:cNvSpPr>
            <a:spLocks noGrp="1" noChangeArrowheads="1"/>
          </p:cNvSpPr>
          <p:nvPr>
            <p:ph type="ftr" sz="quarter" idx="11"/>
          </p:nvPr>
        </p:nvSpPr>
        <p:spPr/>
        <p:txBody>
          <a:bodyPr/>
          <a:lstStyle>
            <a:lvl1pPr>
              <a:defRPr/>
            </a:lvl1pPr>
          </a:lstStyle>
          <a:p>
            <a:pPr>
              <a:defRPr/>
            </a:pPr>
            <a:fld id="{B973DF54-B065-410E-A391-6B9CA8884669}" type="slidenum">
              <a:rPr lang="en-US" altLang="it-IT"/>
              <a:pPr>
                <a:defRPr/>
              </a:pPr>
              <a:t>‹N›</a:t>
            </a:fld>
            <a:endParaRPr lang="en-US" altLang="it-IT"/>
          </a:p>
        </p:txBody>
      </p:sp>
      <p:sp>
        <p:nvSpPr>
          <p:cNvPr id="9" name="Rectangle 6">
            <a:extLst>
              <a:ext uri="{FF2B5EF4-FFF2-40B4-BE49-F238E27FC236}">
                <a16:creationId xmlns:a16="http://schemas.microsoft.com/office/drawing/2014/main" id="{7B3AEB99-FAE7-AD79-5047-E114424511B0}"/>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544212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Fare clic per modificare lo stile del titolo</a:t>
            </a:r>
          </a:p>
        </p:txBody>
      </p:sp>
      <p:sp>
        <p:nvSpPr>
          <p:cNvPr id="3" name="Segnaposto contenuto 2"/>
          <p:cNvSpPr>
            <a:spLocks noGrp="1"/>
          </p:cNvSpPr>
          <p:nvPr>
            <p:ph idx="1"/>
          </p:nvPr>
        </p:nvSpPr>
        <p:spPr/>
        <p:txBody>
          <a:bodyPr/>
          <a:lstStyle>
            <a:lvl1pPr>
              <a:defRPr>
                <a:solidFill>
                  <a:srgbClr val="002060"/>
                </a:solidFill>
              </a:defRPr>
            </a:lvl1pPr>
            <a:lvl2pPr>
              <a:defRPr>
                <a:solidFill>
                  <a:srgbClr val="002060"/>
                </a:solidFill>
              </a:defRPr>
            </a:lvl2pPr>
            <a:lvl4pPr>
              <a:defRPr>
                <a:solidFill>
                  <a:srgbClr val="002060"/>
                </a:solidFill>
              </a:defRPr>
            </a:lvl4p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p:cNvSpPr>
            <a:spLocks noGrp="1"/>
          </p:cNvSpPr>
          <p:nvPr>
            <p:ph type="dt" sz="half" idx="10"/>
          </p:nvPr>
        </p:nvSpPr>
        <p:spPr/>
        <p:txBody>
          <a:bodyPr/>
          <a:lstStyle>
            <a:lvl1pPr>
              <a:defRPr/>
            </a:lvl1pPr>
          </a:lstStyle>
          <a:p>
            <a:r>
              <a:rPr lang="it-IT" altLang="it-IT"/>
              <a:t>Carlo Pagani</a:t>
            </a:r>
            <a:endParaRPr lang="en-US" altLang="it-IT"/>
          </a:p>
        </p:txBody>
      </p:sp>
      <p:sp>
        <p:nvSpPr>
          <p:cNvPr id="5" name="Segnaposto piè di pagina 4"/>
          <p:cNvSpPr>
            <a:spLocks noGrp="1"/>
          </p:cNvSpPr>
          <p:nvPr>
            <p:ph type="ftr" sz="quarter" idx="11"/>
          </p:nvPr>
        </p:nvSpPr>
        <p:spPr/>
        <p:txBody>
          <a:bodyPr/>
          <a:lstStyle>
            <a:lvl1pPr>
              <a:defRPr/>
            </a:lvl1pPr>
          </a:lstStyle>
          <a:p>
            <a:fld id="{3FBB366A-F7D1-4519-A1E6-A2C124910861}" type="slidenum">
              <a:rPr lang="en-US" altLang="it-IT"/>
              <a:pPr/>
              <a:t>‹N›</a:t>
            </a:fld>
            <a:endParaRPr lang="en-US" altLang="it-IT"/>
          </a:p>
        </p:txBody>
      </p:sp>
      <p:sp>
        <p:nvSpPr>
          <p:cNvPr id="8" name="Rectangle 6">
            <a:extLst>
              <a:ext uri="{FF2B5EF4-FFF2-40B4-BE49-F238E27FC236}">
                <a16:creationId xmlns:a16="http://schemas.microsoft.com/office/drawing/2014/main" id="{833299AB-E4AD-647C-F31F-5EE19226D878}"/>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722303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599017" y="914400"/>
            <a:ext cx="10947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it-IT" dirty="0"/>
              <a:t>Click to edit Master text styles</a:t>
            </a:r>
          </a:p>
          <a:p>
            <a:pPr lvl="1"/>
            <a:r>
              <a:rPr lang="en-US" altLang="it-IT" dirty="0"/>
              <a:t>Second level</a:t>
            </a:r>
          </a:p>
          <a:p>
            <a:pPr lvl="2"/>
            <a:r>
              <a:rPr lang="en-US" altLang="it-IT" dirty="0"/>
              <a:t>Third level</a:t>
            </a:r>
          </a:p>
          <a:p>
            <a:pPr lvl="3"/>
            <a:r>
              <a:rPr lang="en-US" altLang="it-IT" dirty="0"/>
              <a:t>Fourth level</a:t>
            </a:r>
          </a:p>
          <a:p>
            <a:pPr lvl="4"/>
            <a:r>
              <a:rPr lang="en-US" altLang="it-IT" dirty="0"/>
              <a:t>Fifth level</a:t>
            </a:r>
          </a:p>
        </p:txBody>
      </p:sp>
      <p:sp>
        <p:nvSpPr>
          <p:cNvPr id="1028" name="Rectangle 2"/>
          <p:cNvSpPr>
            <a:spLocks noGrp="1" noChangeAspect="1" noChangeArrowheads="1"/>
          </p:cNvSpPr>
          <p:nvPr>
            <p:ph type="title"/>
          </p:nvPr>
        </p:nvSpPr>
        <p:spPr bwMode="auto">
          <a:xfrm>
            <a:off x="1625601" y="142875"/>
            <a:ext cx="895561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it-IT" dirty="0"/>
              <a:t>Click to edit Master title style</a:t>
            </a:r>
          </a:p>
        </p:txBody>
      </p:sp>
      <p:sp>
        <p:nvSpPr>
          <p:cNvPr id="6148" name="Rectangle 4"/>
          <p:cNvSpPr>
            <a:spLocks noGrp="1" noChangeArrowheads="1"/>
          </p:cNvSpPr>
          <p:nvPr>
            <p:ph type="dt" sz="half" idx="2"/>
          </p:nvPr>
        </p:nvSpPr>
        <p:spPr bwMode="auto">
          <a:xfrm>
            <a:off x="406400" y="6505575"/>
            <a:ext cx="28448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atin typeface="Arial" charset="0"/>
              </a:defRPr>
            </a:lvl1pPr>
          </a:lstStyle>
          <a:p>
            <a:pPr>
              <a:defRPr/>
            </a:pPr>
            <a:r>
              <a:rPr lang="en-US" altLang="it-IT"/>
              <a:t>Carlo Pagani</a:t>
            </a:r>
          </a:p>
        </p:txBody>
      </p:sp>
      <p:sp>
        <p:nvSpPr>
          <p:cNvPr id="6149" name="Rectangle 5"/>
          <p:cNvSpPr>
            <a:spLocks noGrp="1" noChangeArrowheads="1"/>
          </p:cNvSpPr>
          <p:nvPr>
            <p:ph type="ftr" sz="quarter" idx="3"/>
          </p:nvPr>
        </p:nvSpPr>
        <p:spPr bwMode="auto">
          <a:xfrm>
            <a:off x="3048000" y="6524625"/>
            <a:ext cx="6096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a:defRPr/>
            </a:pPr>
            <a:fld id="{00C542B8-C23F-41D8-B4CC-4402B39B27B7}" type="slidenum">
              <a:rPr lang="en-US" altLang="it-IT"/>
              <a:pPr>
                <a:defRPr/>
              </a:pPr>
              <a:t>‹N›</a:t>
            </a:fld>
            <a:endParaRPr lang="en-US" altLang="it-IT"/>
          </a:p>
        </p:txBody>
      </p:sp>
      <p:sp>
        <p:nvSpPr>
          <p:cNvPr id="1032" name="Line 18"/>
          <p:cNvSpPr>
            <a:spLocks noChangeShapeType="1"/>
          </p:cNvSpPr>
          <p:nvPr userDrawn="1"/>
        </p:nvSpPr>
        <p:spPr bwMode="auto">
          <a:xfrm flipV="1">
            <a:off x="406400" y="6400800"/>
            <a:ext cx="11379200" cy="0"/>
          </a:xfrm>
          <a:prstGeom prst="line">
            <a:avLst/>
          </a:prstGeom>
          <a:noFill/>
          <a:ln w="1905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sp>
        <p:nvSpPr>
          <p:cNvPr id="1033" name="Line 19"/>
          <p:cNvSpPr>
            <a:spLocks noChangeShapeType="1"/>
          </p:cNvSpPr>
          <p:nvPr userDrawn="1"/>
        </p:nvSpPr>
        <p:spPr bwMode="auto">
          <a:xfrm flipV="1">
            <a:off x="179917" y="762000"/>
            <a:ext cx="11785600" cy="0"/>
          </a:xfrm>
          <a:prstGeom prst="line">
            <a:avLst/>
          </a:prstGeom>
          <a:noFill/>
          <a:ln w="28575">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a:p>
        </p:txBody>
      </p:sp>
      <p:pic>
        <p:nvPicPr>
          <p:cNvPr id="13" name="Picture 10" descr="A close up of a sign&#10;&#10;Description generated with very high confidence">
            <a:extLst>
              <a:ext uri="{FF2B5EF4-FFF2-40B4-BE49-F238E27FC236}">
                <a16:creationId xmlns:a16="http://schemas.microsoft.com/office/drawing/2014/main" id="{D541845F-0C9A-9740-AA76-7FFCAEE495BE}"/>
              </a:ext>
            </a:extLst>
          </p:cNvPr>
          <p:cNvPicPr>
            <a:picLocks noChangeAspect="1"/>
          </p:cNvPicPr>
          <p:nvPr userDrawn="1"/>
        </p:nvPicPr>
        <p:blipFill>
          <a:blip r:embed="rId7">
            <a:extLst>
              <a:ext uri="{28A0092B-C50C-407E-A947-70E740481C1C}">
                <a14:useLocalDpi xmlns:a14="http://schemas.microsoft.com/office/drawing/2010/main"/>
              </a:ext>
            </a:extLst>
          </a:blip>
          <a:srcRect/>
          <a:stretch>
            <a:fillRect/>
          </a:stretch>
        </p:blipFill>
        <p:spPr bwMode="auto">
          <a:xfrm>
            <a:off x="10820400" y="11908"/>
            <a:ext cx="1267883" cy="694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 name="Immagine 10" descr="Immagine che contiene testo&#10;&#10;Descrizione generata automaticamente">
            <a:extLst>
              <a:ext uri="{FF2B5EF4-FFF2-40B4-BE49-F238E27FC236}">
                <a16:creationId xmlns:a16="http://schemas.microsoft.com/office/drawing/2014/main" id="{A2D4F545-A548-724B-91C4-FE4EAE114252}"/>
              </a:ext>
            </a:extLst>
          </p:cNvPr>
          <p:cNvPicPr>
            <a:picLocks noChangeAspect="1"/>
          </p:cNvPicPr>
          <p:nvPr userDrawn="1"/>
        </p:nvPicPr>
        <p:blipFill rotWithShape="1">
          <a:blip r:embed="rId8">
            <a:extLst>
              <a:ext uri="{28A0092B-C50C-407E-A947-70E740481C1C}">
                <a14:useLocalDpi xmlns:a14="http://schemas.microsoft.com/office/drawing/2010/main"/>
              </a:ext>
            </a:extLst>
          </a:blip>
          <a:srcRect/>
          <a:stretch/>
        </p:blipFill>
        <p:spPr>
          <a:xfrm>
            <a:off x="179917" y="52236"/>
            <a:ext cx="987720" cy="654204"/>
          </a:xfrm>
          <a:prstGeom prst="rect">
            <a:avLst/>
          </a:prstGeom>
        </p:spPr>
      </p:pic>
      <p:sp>
        <p:nvSpPr>
          <p:cNvPr id="12" name="Rectangle 6">
            <a:extLst>
              <a:ext uri="{FF2B5EF4-FFF2-40B4-BE49-F238E27FC236}">
                <a16:creationId xmlns:a16="http://schemas.microsoft.com/office/drawing/2014/main" id="{9696B036-52B3-8C2F-6776-8B7CCA8AE0CC}"/>
              </a:ext>
            </a:extLst>
          </p:cNvPr>
          <p:cNvSpPr>
            <a:spLocks noGrp="1" noChangeArrowheads="1"/>
          </p:cNvSpPr>
          <p:nvPr>
            <p:ph type="sldNum" sz="quarter" idx="4"/>
          </p:nvPr>
        </p:nvSpPr>
        <p:spPr bwMode="auto">
          <a:xfrm>
            <a:off x="10439823" y="6431757"/>
            <a:ext cx="1742017" cy="41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900" b="0" i="1">
                <a:solidFill>
                  <a:srgbClr val="000099"/>
                </a:solidFill>
                <a:latin typeface="Cambria" pitchFamily="18" charset="0"/>
              </a:defRPr>
            </a:lvl1p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68" r:id="rId1"/>
    <p:sldLayoutId id="2147483766" r:id="rId2"/>
    <p:sldLayoutId id="2147483770" r:id="rId3"/>
    <p:sldLayoutId id="2147483769" r:id="rId4"/>
    <p:sldLayoutId id="2147483772" r:id="rId5"/>
  </p:sldLayoutIdLst>
  <p:hf hdr="0"/>
  <p:txStyles>
    <p:titleStyle>
      <a:lvl1pPr algn="ctr" rtl="0" eaLnBrk="0" fontAlgn="base" hangingPunct="0">
        <a:spcBef>
          <a:spcPct val="0"/>
        </a:spcBef>
        <a:spcAft>
          <a:spcPct val="0"/>
        </a:spcAft>
        <a:defRPr sz="3200" b="1" i="1">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2pPr>
      <a:lvl3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3pPr>
      <a:lvl4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4pPr>
      <a:lvl5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5pPr>
      <a:lvl6pPr marL="4572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6pPr>
      <a:lvl7pPr marL="9144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7pPr>
      <a:lvl8pPr marL="13716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8pPr>
      <a:lvl9pPr marL="18288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9pPr>
    </p:titleStyle>
    <p:body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9"/>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10"/>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0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g"/><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5.xml"/><Relationship Id="rId6" Type="http://schemas.openxmlformats.org/officeDocument/2006/relationships/image" Target="../media/image48.png"/><Relationship Id="rId5" Type="http://schemas.openxmlformats.org/officeDocument/2006/relationships/image" Target="../media/image48.jpg"/><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jpg"/><Relationship Id="rId2" Type="http://schemas.openxmlformats.org/officeDocument/2006/relationships/image" Target="../media/image55.jpg"/><Relationship Id="rId1" Type="http://schemas.openxmlformats.org/officeDocument/2006/relationships/slideLayout" Target="../slideLayouts/slideLayout5.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2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image" Target="../media/image61.jpg"/><Relationship Id="rId1" Type="http://schemas.openxmlformats.org/officeDocument/2006/relationships/slideLayout" Target="../slideLayouts/slideLayout5.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Coldmass_assembly_Mitchell-3.ppt" TargetMode="External"/><Relationship Id="rId1" Type="http://schemas.openxmlformats.org/officeDocument/2006/relationships/slideLayout" Target="../slideLayouts/slideLayout5.xml"/><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jpeg"/><Relationship Id="rId1" Type="http://schemas.openxmlformats.org/officeDocument/2006/relationships/slideLayout" Target="../slideLayouts/slideLayout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5.xml"/><Relationship Id="rId5" Type="http://schemas.openxmlformats.org/officeDocument/2006/relationships/image" Target="../media/image93.jpg"/><Relationship Id="rId4" Type="http://schemas.openxmlformats.org/officeDocument/2006/relationships/image" Target="../media/image92.jp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5.xml"/><Relationship Id="rId5" Type="http://schemas.openxmlformats.org/officeDocument/2006/relationships/image" Target="../media/image104.png"/><Relationship Id="rId4" Type="http://schemas.openxmlformats.org/officeDocument/2006/relationships/image" Target="../media/image103.png"/></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5.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12" Type="http://schemas.openxmlformats.org/officeDocument/2006/relationships/image" Target="../media/image120.jpeg"/><Relationship Id="rId2" Type="http://schemas.openxmlformats.org/officeDocument/2006/relationships/image" Target="../media/image110.jpeg"/><Relationship Id="rId1" Type="http://schemas.openxmlformats.org/officeDocument/2006/relationships/slideLayout" Target="../slideLayouts/slideLayout3.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44.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03.png"/><Relationship Id="rId7" Type="http://schemas.openxmlformats.org/officeDocument/2006/relationships/image" Target="../media/image125.jpeg"/><Relationship Id="rId2" Type="http://schemas.openxmlformats.org/officeDocument/2006/relationships/image" Target="../media/image121.png"/><Relationship Id="rId1" Type="http://schemas.openxmlformats.org/officeDocument/2006/relationships/slideLayout" Target="../slideLayouts/slideLayout5.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s>
</file>

<file path=ppt/slides/_rels/slide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5.xml"/><Relationship Id="rId5" Type="http://schemas.openxmlformats.org/officeDocument/2006/relationships/image" Target="../media/image132.jp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4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5.xml"/><Relationship Id="rId5" Type="http://schemas.openxmlformats.org/officeDocument/2006/relationships/image" Target="../media/image143.png"/><Relationship Id="rId4" Type="http://schemas.openxmlformats.org/officeDocument/2006/relationships/image" Target="../media/image14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8.emf"/><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5.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9.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11.jpeg"/><Relationship Id="rId7" Type="http://schemas.openxmlformats.org/officeDocument/2006/relationships/image" Target="../media/image158.jpeg"/><Relationship Id="rId12" Type="http://schemas.openxmlformats.org/officeDocument/2006/relationships/image" Target="../media/image160.jpeg"/><Relationship Id="rId2" Type="http://schemas.openxmlformats.org/officeDocument/2006/relationships/image" Target="../media/image110.jpeg"/><Relationship Id="rId1" Type="http://schemas.openxmlformats.org/officeDocument/2006/relationships/slideLayout" Target="../slideLayouts/slideLayout5.xml"/><Relationship Id="rId6" Type="http://schemas.openxmlformats.org/officeDocument/2006/relationships/image" Target="../media/image114.jpeg"/><Relationship Id="rId11" Type="http://schemas.openxmlformats.org/officeDocument/2006/relationships/image" Target="../media/image119.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5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5.xml"/><Relationship Id="rId4" Type="http://schemas.openxmlformats.org/officeDocument/2006/relationships/image" Target="../media/image165.emf"/></Relationships>
</file>

<file path=ppt/slides/_rels/slide5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jpe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5.xml"/><Relationship Id="rId4" Type="http://schemas.openxmlformats.org/officeDocument/2006/relationships/image" Target="../media/image177.png"/></Relationships>
</file>

<file path=ppt/slides/_rels/slide6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5.xml"/><Relationship Id="rId5" Type="http://schemas.openxmlformats.org/officeDocument/2006/relationships/image" Target="../media/image181.png"/><Relationship Id="rId4" Type="http://schemas.openxmlformats.org/officeDocument/2006/relationships/image" Target="../media/image1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D005C40-382C-C845-BACA-92F02A7BED99}"/>
              </a:ext>
            </a:extLst>
          </p:cNvPr>
          <p:cNvSpPr txBox="1"/>
          <p:nvPr/>
        </p:nvSpPr>
        <p:spPr>
          <a:xfrm>
            <a:off x="2388705" y="1371601"/>
            <a:ext cx="184731" cy="307777"/>
          </a:xfrm>
          <a:prstGeom prst="rect">
            <a:avLst/>
          </a:prstGeom>
          <a:noFill/>
        </p:spPr>
        <p:txBody>
          <a:bodyPr wrap="none" rtlCol="0">
            <a:spAutoFit/>
          </a:bodyPr>
          <a:lstStyle/>
          <a:p>
            <a:endParaRPr lang="it-IT" dirty="0"/>
          </a:p>
        </p:txBody>
      </p:sp>
      <p:sp>
        <p:nvSpPr>
          <p:cNvPr id="3" name="CasellaDiTesto 2">
            <a:extLst>
              <a:ext uri="{FF2B5EF4-FFF2-40B4-BE49-F238E27FC236}">
                <a16:creationId xmlns:a16="http://schemas.microsoft.com/office/drawing/2014/main" id="{BB726F0C-D0CB-4541-9EA0-D9F59C3978B7}"/>
              </a:ext>
            </a:extLst>
          </p:cNvPr>
          <p:cNvSpPr txBox="1"/>
          <p:nvPr/>
        </p:nvSpPr>
        <p:spPr>
          <a:xfrm>
            <a:off x="1931505" y="1739349"/>
            <a:ext cx="184731" cy="307777"/>
          </a:xfrm>
          <a:prstGeom prst="rect">
            <a:avLst/>
          </a:prstGeom>
          <a:noFill/>
        </p:spPr>
        <p:txBody>
          <a:bodyPr wrap="none" rtlCol="0">
            <a:spAutoFit/>
          </a:bodyPr>
          <a:lstStyle/>
          <a:p>
            <a:endParaRPr lang="it-IT"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018A3A-9DD2-5D43-A469-85F8608A9EC8}"/>
              </a:ext>
            </a:extLst>
          </p:cNvPr>
          <p:cNvSpPr>
            <a:spLocks noGrp="1"/>
          </p:cNvSpPr>
          <p:nvPr>
            <p:ph type="title"/>
          </p:nvPr>
        </p:nvSpPr>
        <p:spPr/>
        <p:txBody>
          <a:bodyPr/>
          <a:lstStyle/>
          <a:p>
            <a:r>
              <a:rPr lang="it-IT" dirty="0" err="1"/>
              <a:t>Origin</a:t>
            </a:r>
            <a:r>
              <a:rPr lang="it-IT" dirty="0"/>
              <a:t> of the non linear Energy Distribution </a:t>
            </a:r>
          </a:p>
        </p:txBody>
      </p:sp>
      <p:sp>
        <p:nvSpPr>
          <p:cNvPr id="3" name="Segnaposto contenuto 2">
            <a:extLst>
              <a:ext uri="{FF2B5EF4-FFF2-40B4-BE49-F238E27FC236}">
                <a16:creationId xmlns:a16="http://schemas.microsoft.com/office/drawing/2014/main" id="{76F58C3D-8E7B-0140-832F-F88715C48E04}"/>
              </a:ext>
            </a:extLst>
          </p:cNvPr>
          <p:cNvSpPr>
            <a:spLocks noGrp="1"/>
          </p:cNvSpPr>
          <p:nvPr>
            <p:ph idx="1"/>
          </p:nvPr>
        </p:nvSpPr>
        <p:spPr>
          <a:xfrm>
            <a:off x="622300" y="948690"/>
            <a:ext cx="10947400" cy="5334000"/>
          </a:xfrm>
        </p:spPr>
        <p:txBody>
          <a:bodyPr/>
          <a:lstStyle/>
          <a:p>
            <a:pPr marL="342900" indent="-342900">
              <a:lnSpc>
                <a:spcPts val="2400"/>
              </a:lnSpc>
              <a:spcBef>
                <a:spcPts val="600"/>
              </a:spcBef>
              <a:buFont typeface="Wingdings" pitchFamily="2" charset="2"/>
              <a:buChar char="§"/>
            </a:pPr>
            <a:r>
              <a:rPr lang="en-US" sz="2200" dirty="0"/>
              <a:t>Electrons are gaining energy integrating the electric field while crossing the RF accelerating cavity</a:t>
            </a:r>
          </a:p>
          <a:p>
            <a:pPr marL="342900" indent="-342900">
              <a:lnSpc>
                <a:spcPts val="2400"/>
              </a:lnSpc>
              <a:spcBef>
                <a:spcPts val="600"/>
              </a:spcBef>
              <a:buFont typeface="Wingdings" pitchFamily="2" charset="2"/>
              <a:buChar char="§"/>
            </a:pPr>
            <a:r>
              <a:rPr lang="en-US" sz="2200" dirty="0"/>
              <a:t>In each point of the cavity the field vary sinusoidally vs time</a:t>
            </a:r>
          </a:p>
          <a:p>
            <a:pPr marL="342900" indent="-342900">
              <a:lnSpc>
                <a:spcPts val="2400"/>
              </a:lnSpc>
              <a:spcBef>
                <a:spcPts val="600"/>
              </a:spcBef>
              <a:buFont typeface="Wingdings" pitchFamily="2" charset="2"/>
              <a:buChar char="§"/>
            </a:pPr>
            <a:r>
              <a:rPr lang="en-US" sz="2200" dirty="0"/>
              <a:t>Because of the the non negligible bunch length the energy gain along the bunch is not constant and not linearly distributed</a:t>
            </a:r>
          </a:p>
          <a:p>
            <a:pPr marL="342900" indent="-342900">
              <a:lnSpc>
                <a:spcPts val="2400"/>
              </a:lnSpc>
              <a:spcBef>
                <a:spcPts val="600"/>
              </a:spcBef>
              <a:buFont typeface="Wingdings" pitchFamily="2" charset="2"/>
              <a:buChar char="§"/>
            </a:pPr>
            <a:r>
              <a:rPr lang="en-US" sz="2200" dirty="0"/>
              <a:t>Bunch compression needed for high peak current is strongly affected</a:t>
            </a:r>
          </a:p>
          <a:p>
            <a:endParaRPr lang="it-IT" dirty="0"/>
          </a:p>
        </p:txBody>
      </p:sp>
      <p:sp>
        <p:nvSpPr>
          <p:cNvPr id="4" name="Segnaposto data 3">
            <a:extLst>
              <a:ext uri="{FF2B5EF4-FFF2-40B4-BE49-F238E27FC236}">
                <a16:creationId xmlns:a16="http://schemas.microsoft.com/office/drawing/2014/main" id="{C3C460F5-73C0-E74E-9A28-6F9458AE37F2}"/>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A0710D7E-A346-3C4D-BBBC-DDF9B760B635}"/>
              </a:ext>
            </a:extLst>
          </p:cNvPr>
          <p:cNvSpPr>
            <a:spLocks noGrp="1"/>
          </p:cNvSpPr>
          <p:nvPr>
            <p:ph type="ftr" sz="quarter" idx="11"/>
          </p:nvPr>
        </p:nvSpPr>
        <p:spPr/>
        <p:txBody>
          <a:bodyPr/>
          <a:lstStyle/>
          <a:p>
            <a:fld id="{3FBB366A-F7D1-4519-A1E6-A2C124910861}" type="slidenum">
              <a:rPr lang="en-US" altLang="it-IT" smtClean="0"/>
              <a:pPr/>
              <a:t>10</a:t>
            </a:fld>
            <a:endParaRPr lang="en-US" altLang="it-IT"/>
          </a:p>
        </p:txBody>
      </p:sp>
      <p:pic>
        <p:nvPicPr>
          <p:cNvPr id="172" name="Picture 2" descr="guidedtour05">
            <a:extLst>
              <a:ext uri="{FF2B5EF4-FFF2-40B4-BE49-F238E27FC236}">
                <a16:creationId xmlns:a16="http://schemas.microsoft.com/office/drawing/2014/main" id="{CF9D2213-F5A2-3F4B-BB88-CA0ADD265098}"/>
              </a:ext>
            </a:extLst>
          </p:cNvPr>
          <p:cNvPicPr>
            <a:picLocks noChangeAspect="1" noChangeArrowheads="1" noCrop="1"/>
          </p:cNvPicPr>
          <p:nvPr/>
        </p:nvPicPr>
        <p:blipFill>
          <a:blip r:embed="rId2" cstate="print"/>
          <a:srcRect/>
          <a:stretch>
            <a:fillRect/>
          </a:stretch>
        </p:blipFill>
        <p:spPr bwMode="auto">
          <a:xfrm>
            <a:off x="787400" y="3557850"/>
            <a:ext cx="6235700" cy="2483529"/>
          </a:xfrm>
          <a:prstGeom prst="rect">
            <a:avLst/>
          </a:prstGeom>
          <a:noFill/>
          <a:ln w="9525">
            <a:noFill/>
            <a:miter lim="800000"/>
            <a:headEnd/>
            <a:tailEnd/>
          </a:ln>
        </p:spPr>
      </p:pic>
      <p:sp>
        <p:nvSpPr>
          <p:cNvPr id="173" name="TextBox 3">
            <a:extLst>
              <a:ext uri="{FF2B5EF4-FFF2-40B4-BE49-F238E27FC236}">
                <a16:creationId xmlns:a16="http://schemas.microsoft.com/office/drawing/2014/main" id="{7E1B2FC9-500E-A046-8A6B-B508E0B9D321}"/>
              </a:ext>
            </a:extLst>
          </p:cNvPr>
          <p:cNvSpPr txBox="1"/>
          <p:nvPr/>
        </p:nvSpPr>
        <p:spPr>
          <a:xfrm>
            <a:off x="8477588" y="5463363"/>
            <a:ext cx="1981633" cy="523220"/>
          </a:xfrm>
          <a:prstGeom prst="rect">
            <a:avLst/>
          </a:prstGeom>
          <a:noFill/>
          <a:ln>
            <a:noFill/>
          </a:ln>
        </p:spPr>
        <p:txBody>
          <a:bodyPr wrap="none" rtlCol="0">
            <a:spAutoFit/>
          </a:bodyPr>
          <a:lstStyle/>
          <a:p>
            <a:r>
              <a:rPr lang="it-IT" sz="2800" dirty="0">
                <a:solidFill>
                  <a:srgbClr val="002060"/>
                </a:solidFill>
              </a:rPr>
              <a:t>TM</a:t>
            </a:r>
            <a:r>
              <a:rPr lang="it-IT" sz="2800" baseline="-25000" dirty="0">
                <a:solidFill>
                  <a:srgbClr val="002060"/>
                </a:solidFill>
              </a:rPr>
              <a:t>010</a:t>
            </a:r>
            <a:r>
              <a:rPr lang="it-IT" sz="2800" dirty="0">
                <a:solidFill>
                  <a:srgbClr val="002060"/>
                </a:solidFill>
              </a:rPr>
              <a:t> mode</a:t>
            </a:r>
            <a:endParaRPr lang="en-US" sz="2800" dirty="0">
              <a:solidFill>
                <a:srgbClr val="002060"/>
              </a:solidFill>
            </a:endParaRPr>
          </a:p>
        </p:txBody>
      </p:sp>
      <p:pic>
        <p:nvPicPr>
          <p:cNvPr id="9" name="Picture 6">
            <a:extLst>
              <a:ext uri="{FF2B5EF4-FFF2-40B4-BE49-F238E27FC236}">
                <a16:creationId xmlns:a16="http://schemas.microsoft.com/office/drawing/2014/main" id="{10589F19-8F9D-3943-A0E1-13786A4E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3985499"/>
            <a:ext cx="4771219" cy="1590407"/>
          </a:xfrm>
          <a:prstGeom prst="rect">
            <a:avLst/>
          </a:prstGeom>
        </p:spPr>
      </p:pic>
      <p:sp>
        <p:nvSpPr>
          <p:cNvPr id="10" name="TextBox 3">
            <a:extLst>
              <a:ext uri="{FF2B5EF4-FFF2-40B4-BE49-F238E27FC236}">
                <a16:creationId xmlns:a16="http://schemas.microsoft.com/office/drawing/2014/main" id="{0FBA2950-9B62-494A-8E54-7AD5D362B8A9}"/>
              </a:ext>
            </a:extLst>
          </p:cNvPr>
          <p:cNvSpPr txBox="1"/>
          <p:nvPr/>
        </p:nvSpPr>
        <p:spPr>
          <a:xfrm>
            <a:off x="8266408" y="3481954"/>
            <a:ext cx="2403991" cy="523220"/>
          </a:xfrm>
          <a:prstGeom prst="rect">
            <a:avLst/>
          </a:prstGeom>
          <a:noFill/>
          <a:ln>
            <a:noFill/>
          </a:ln>
        </p:spPr>
        <p:txBody>
          <a:bodyPr wrap="none" rtlCol="0">
            <a:spAutoFit/>
          </a:bodyPr>
          <a:lstStyle/>
          <a:p>
            <a:r>
              <a:rPr lang="it-IT" sz="2800" dirty="0">
                <a:solidFill>
                  <a:srgbClr val="002060"/>
                </a:solidFill>
              </a:rPr>
              <a:t>Standing </a:t>
            </a:r>
            <a:r>
              <a:rPr lang="it-IT" sz="2800" dirty="0" err="1">
                <a:solidFill>
                  <a:srgbClr val="002060"/>
                </a:solidFill>
              </a:rPr>
              <a:t>Wave</a:t>
            </a:r>
            <a:endParaRPr lang="en-US" sz="2800" dirty="0">
              <a:solidFill>
                <a:srgbClr val="002060"/>
              </a:solidFill>
            </a:endParaRPr>
          </a:p>
        </p:txBody>
      </p:sp>
      <p:sp>
        <p:nvSpPr>
          <p:cNvPr id="7" name="Segnaposto numero diapositiva 4">
            <a:extLst>
              <a:ext uri="{FF2B5EF4-FFF2-40B4-BE49-F238E27FC236}">
                <a16:creationId xmlns:a16="http://schemas.microsoft.com/office/drawing/2014/main" id="{235942DA-A280-CE4A-1284-EB4D314D9959}"/>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434120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EC8A284-195D-5D3A-A31B-E31713558672}"/>
              </a:ext>
            </a:extLst>
          </p:cNvPr>
          <p:cNvSpPr>
            <a:spLocks noGrp="1"/>
          </p:cNvSpPr>
          <p:nvPr>
            <p:ph type="title"/>
          </p:nvPr>
        </p:nvSpPr>
        <p:spPr>
          <a:xfrm>
            <a:off x="1625601" y="142875"/>
            <a:ext cx="8955617" cy="533400"/>
          </a:xfrm>
        </p:spPr>
        <p:txBody>
          <a:bodyPr wrap="square" anchor="ctr">
            <a:normAutofit/>
          </a:bodyPr>
          <a:lstStyle/>
          <a:p>
            <a:pPr>
              <a:lnSpc>
                <a:spcPct val="90000"/>
              </a:lnSpc>
            </a:pPr>
            <a:r>
              <a:rPr lang="it-IT" dirty="0"/>
              <a:t>Energy Distribution </a:t>
            </a:r>
            <a:r>
              <a:rPr lang="it-IT" dirty="0" err="1"/>
              <a:t>along</a:t>
            </a:r>
            <a:r>
              <a:rPr lang="it-IT" dirty="0"/>
              <a:t> the </a:t>
            </a:r>
            <a:r>
              <a:rPr lang="it-IT" dirty="0" err="1"/>
              <a:t>Bumch</a:t>
            </a:r>
            <a:endParaRPr lang="it-IT" dirty="0"/>
          </a:p>
        </p:txBody>
      </p:sp>
      <p:pic>
        <p:nvPicPr>
          <p:cNvPr id="10" name="Immagine 9">
            <a:extLst>
              <a:ext uri="{FF2B5EF4-FFF2-40B4-BE49-F238E27FC236}">
                <a16:creationId xmlns:a16="http://schemas.microsoft.com/office/drawing/2014/main" id="{134BA288-7D11-3908-A90F-0CC69A26D5DE}"/>
              </a:ext>
            </a:extLst>
          </p:cNvPr>
          <p:cNvPicPr>
            <a:picLocks noChangeAspect="1"/>
          </p:cNvPicPr>
          <p:nvPr/>
        </p:nvPicPr>
        <p:blipFill rotWithShape="1">
          <a:blip r:embed="rId2">
            <a:extLst>
              <a:ext uri="{28A0092B-C50C-407E-A947-70E740481C1C}">
                <a14:useLocalDpi xmlns:a14="http://schemas.microsoft.com/office/drawing/2010/main" val="0"/>
              </a:ext>
            </a:extLst>
          </a:blip>
          <a:srcRect l="30282" t="2635" r="3521" b="49324"/>
          <a:stretch/>
        </p:blipFill>
        <p:spPr>
          <a:xfrm>
            <a:off x="2163215" y="914400"/>
            <a:ext cx="7819003" cy="5334000"/>
          </a:xfrm>
          <a:prstGeom prst="rect">
            <a:avLst/>
          </a:prstGeom>
          <a:noFill/>
        </p:spPr>
      </p:pic>
      <p:sp>
        <p:nvSpPr>
          <p:cNvPr id="3" name="Segnaposto data 2">
            <a:extLst>
              <a:ext uri="{FF2B5EF4-FFF2-40B4-BE49-F238E27FC236}">
                <a16:creationId xmlns:a16="http://schemas.microsoft.com/office/drawing/2014/main" id="{3C6AC000-2CF2-CAB1-10FB-90789D976ECC}"/>
              </a:ext>
            </a:extLst>
          </p:cNvPr>
          <p:cNvSpPr>
            <a:spLocks noGrp="1"/>
          </p:cNvSpPr>
          <p:nvPr>
            <p:ph type="dt" sz="half" idx="10"/>
          </p:nvPr>
        </p:nvSpPr>
        <p:spPr>
          <a:xfrm>
            <a:off x="406400" y="6505575"/>
            <a:ext cx="2844800" cy="228600"/>
          </a:xfrm>
        </p:spPr>
        <p:txBody>
          <a:bodyPr wrap="square" anchor="t">
            <a:normAutofit/>
          </a:bodyPr>
          <a:lstStyle/>
          <a:p>
            <a:pPr>
              <a:lnSpc>
                <a:spcPct val="90000"/>
              </a:lnSpc>
              <a:spcAft>
                <a:spcPts val="600"/>
              </a:spcAft>
              <a:defRPr/>
            </a:pPr>
            <a:r>
              <a:rPr lang="en-US" altLang="it-IT"/>
              <a:t>Carlo Pagani</a:t>
            </a:r>
          </a:p>
        </p:txBody>
      </p:sp>
      <p:sp>
        <p:nvSpPr>
          <p:cNvPr id="4" name="Segnaposto piè di pagina 3">
            <a:extLst>
              <a:ext uri="{FF2B5EF4-FFF2-40B4-BE49-F238E27FC236}">
                <a16:creationId xmlns:a16="http://schemas.microsoft.com/office/drawing/2014/main" id="{20DB4201-8263-B804-AC47-A270FA2E1726}"/>
              </a:ext>
            </a:extLst>
          </p:cNvPr>
          <p:cNvSpPr>
            <a:spLocks noGrp="1"/>
          </p:cNvSpPr>
          <p:nvPr>
            <p:ph type="ftr" sz="quarter" idx="11"/>
          </p:nvPr>
        </p:nvSpPr>
        <p:spPr>
          <a:xfrm>
            <a:off x="3048000" y="6524625"/>
            <a:ext cx="6096000" cy="228600"/>
          </a:xfrm>
        </p:spPr>
        <p:txBody>
          <a:bodyPr wrap="square" anchor="t">
            <a:normAutofit/>
          </a:bodyPr>
          <a:lstStyle/>
          <a:p>
            <a:pPr>
              <a:lnSpc>
                <a:spcPct val="90000"/>
              </a:lnSpc>
              <a:spcAft>
                <a:spcPts val="600"/>
              </a:spcAft>
              <a:defRPr/>
            </a:pPr>
            <a:fld id="{8DAD3638-8E0C-4079-83E3-101B55F74CF3}" type="slidenum">
              <a:rPr lang="en-US" altLang="it-IT" smtClean="0"/>
              <a:pPr>
                <a:lnSpc>
                  <a:spcPct val="90000"/>
                </a:lnSpc>
                <a:spcAft>
                  <a:spcPts val="600"/>
                </a:spcAft>
                <a:defRPr/>
              </a:pPr>
              <a:t>11</a:t>
            </a:fld>
            <a:endParaRPr lang="en-US" altLang="it-IT"/>
          </a:p>
        </p:txBody>
      </p:sp>
      <p:sp>
        <p:nvSpPr>
          <p:cNvPr id="11" name="object 21">
            <a:extLst>
              <a:ext uri="{FF2B5EF4-FFF2-40B4-BE49-F238E27FC236}">
                <a16:creationId xmlns:a16="http://schemas.microsoft.com/office/drawing/2014/main" id="{C6F02E02-870D-2A83-B7EF-009B255670B8}"/>
              </a:ext>
            </a:extLst>
          </p:cNvPr>
          <p:cNvSpPr txBox="1"/>
          <p:nvPr/>
        </p:nvSpPr>
        <p:spPr>
          <a:xfrm>
            <a:off x="5150909" y="2819400"/>
            <a:ext cx="1905000" cy="446917"/>
          </a:xfrm>
          <a:prstGeom prst="rect">
            <a:avLst/>
          </a:prstGeom>
        </p:spPr>
        <p:txBody>
          <a:bodyPr vert="horz" wrap="square" lIns="0" tIns="15875" rIns="0" bIns="0" rtlCol="0">
            <a:spAutoFit/>
          </a:bodyPr>
          <a:lstStyle/>
          <a:p>
            <a:pPr marL="38100">
              <a:spcBef>
                <a:spcPts val="125"/>
              </a:spcBef>
            </a:pPr>
            <a:r>
              <a:rPr sz="2800" dirty="0">
                <a:solidFill>
                  <a:srgbClr val="002060"/>
                </a:solidFill>
                <a:latin typeface="Times New Roman"/>
                <a:cs typeface="Times New Roman"/>
              </a:rPr>
              <a:t>V</a:t>
            </a:r>
            <a:r>
              <a:rPr sz="3200" baseline="-20202" dirty="0">
                <a:solidFill>
                  <a:srgbClr val="002060"/>
                </a:solidFill>
                <a:latin typeface="Times New Roman"/>
                <a:cs typeface="Times New Roman"/>
              </a:rPr>
              <a:t>3</a:t>
            </a:r>
            <a:r>
              <a:rPr lang="it-IT" sz="3200" baseline="-20202" dirty="0">
                <a:solidFill>
                  <a:srgbClr val="002060"/>
                </a:solidFill>
                <a:latin typeface="Times New Roman"/>
                <a:cs typeface="Times New Roman"/>
              </a:rPr>
              <a:t> </a:t>
            </a:r>
            <a:r>
              <a:rPr sz="2800" dirty="0">
                <a:solidFill>
                  <a:srgbClr val="002060"/>
                </a:solidFill>
                <a:latin typeface="Times New Roman"/>
                <a:cs typeface="Times New Roman"/>
              </a:rPr>
              <a:t>=</a:t>
            </a:r>
            <a:r>
              <a:rPr lang="it-IT" sz="2800" dirty="0">
                <a:solidFill>
                  <a:srgbClr val="002060"/>
                </a:solidFill>
                <a:latin typeface="Times New Roman"/>
                <a:cs typeface="Times New Roman"/>
              </a:rPr>
              <a:t> </a:t>
            </a:r>
            <a:r>
              <a:rPr sz="2800" dirty="0">
                <a:solidFill>
                  <a:srgbClr val="002060"/>
                </a:solidFill>
                <a:latin typeface="Times New Roman"/>
                <a:cs typeface="Times New Roman"/>
              </a:rPr>
              <a:t>V</a:t>
            </a:r>
            <a:r>
              <a:rPr sz="3200" baseline="-20202" dirty="0">
                <a:solidFill>
                  <a:srgbClr val="002060"/>
                </a:solidFill>
                <a:latin typeface="Times New Roman"/>
                <a:cs typeface="Times New Roman"/>
              </a:rPr>
              <a:t>1</a:t>
            </a:r>
            <a:r>
              <a:rPr sz="3200" spc="135" baseline="-20202" dirty="0">
                <a:solidFill>
                  <a:srgbClr val="002060"/>
                </a:solidFill>
                <a:latin typeface="Times New Roman"/>
                <a:cs typeface="Times New Roman"/>
              </a:rPr>
              <a:t> </a:t>
            </a:r>
            <a:r>
              <a:rPr sz="2800" dirty="0">
                <a:solidFill>
                  <a:srgbClr val="002060"/>
                </a:solidFill>
                <a:latin typeface="Times New Roman"/>
                <a:cs typeface="Times New Roman"/>
              </a:rPr>
              <a:t>/</a:t>
            </a:r>
            <a:r>
              <a:rPr sz="2800" spc="10" dirty="0">
                <a:solidFill>
                  <a:srgbClr val="002060"/>
                </a:solidFill>
                <a:latin typeface="Times New Roman"/>
                <a:cs typeface="Times New Roman"/>
              </a:rPr>
              <a:t> </a:t>
            </a:r>
            <a:r>
              <a:rPr sz="2800" spc="-50" dirty="0">
                <a:solidFill>
                  <a:srgbClr val="002060"/>
                </a:solidFill>
                <a:latin typeface="Times New Roman"/>
                <a:cs typeface="Times New Roman"/>
              </a:rPr>
              <a:t>9</a:t>
            </a:r>
            <a:endParaRPr sz="2800" dirty="0">
              <a:solidFill>
                <a:srgbClr val="002060"/>
              </a:solidFill>
              <a:latin typeface="Times New Roman"/>
              <a:cs typeface="Times New Roman"/>
            </a:endParaRPr>
          </a:p>
        </p:txBody>
      </p:sp>
      <p:sp>
        <p:nvSpPr>
          <p:cNvPr id="6" name="Segnaposto numero diapositiva 4">
            <a:extLst>
              <a:ext uri="{FF2B5EF4-FFF2-40B4-BE49-F238E27FC236}">
                <a16:creationId xmlns:a16="http://schemas.microsoft.com/office/drawing/2014/main" id="{4E651526-FBB8-983E-8E22-042F2DE1BC49}"/>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29240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ED01EE7-B884-B226-66F7-BAE4A9958599}"/>
              </a:ext>
            </a:extLst>
          </p:cNvPr>
          <p:cNvSpPr>
            <a:spLocks noGrp="1"/>
          </p:cNvSpPr>
          <p:nvPr>
            <p:ph type="title"/>
          </p:nvPr>
        </p:nvSpPr>
        <p:spPr/>
        <p:txBody>
          <a:bodyPr/>
          <a:lstStyle/>
          <a:p>
            <a:r>
              <a:rPr lang="it-IT" dirty="0"/>
              <a:t>TTF/FLASH </a:t>
            </a:r>
            <a:r>
              <a:rPr lang="it-IT" dirty="0" err="1"/>
              <a:t>as</a:t>
            </a:r>
            <a:r>
              <a:rPr lang="it-IT" dirty="0"/>
              <a:t> in 2007</a:t>
            </a:r>
          </a:p>
        </p:txBody>
      </p:sp>
      <p:sp>
        <p:nvSpPr>
          <p:cNvPr id="4" name="Segnaposto data 3">
            <a:extLst>
              <a:ext uri="{FF2B5EF4-FFF2-40B4-BE49-F238E27FC236}">
                <a16:creationId xmlns:a16="http://schemas.microsoft.com/office/drawing/2014/main" id="{A13470B2-B801-C885-7B1A-08F12AE8B101}"/>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ADBC978-AA75-CA05-87AB-1F5E32BD92E0}"/>
              </a:ext>
            </a:extLst>
          </p:cNvPr>
          <p:cNvSpPr>
            <a:spLocks noGrp="1"/>
          </p:cNvSpPr>
          <p:nvPr>
            <p:ph type="ftr" sz="quarter" idx="11"/>
          </p:nvPr>
        </p:nvSpPr>
        <p:spPr/>
        <p:txBody>
          <a:bodyPr/>
          <a:lstStyle/>
          <a:p>
            <a:fld id="{3FBB366A-F7D1-4519-A1E6-A2C124910861}" type="slidenum">
              <a:rPr lang="en-US" altLang="it-IT" smtClean="0"/>
              <a:pPr/>
              <a:t>12</a:t>
            </a:fld>
            <a:endParaRPr lang="en-US" altLang="it-IT"/>
          </a:p>
        </p:txBody>
      </p:sp>
      <p:sp>
        <p:nvSpPr>
          <p:cNvPr id="6" name="Segnaposto numero diapositiva 5">
            <a:extLst>
              <a:ext uri="{FF2B5EF4-FFF2-40B4-BE49-F238E27FC236}">
                <a16:creationId xmlns:a16="http://schemas.microsoft.com/office/drawing/2014/main" id="{323FD932-6C10-1429-76E5-5A5E5DBB5C69}"/>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object 7">
            <a:extLst>
              <a:ext uri="{FF2B5EF4-FFF2-40B4-BE49-F238E27FC236}">
                <a16:creationId xmlns:a16="http://schemas.microsoft.com/office/drawing/2014/main" id="{33B5A571-A642-CEC9-114A-EE54F1AE1B56}"/>
              </a:ext>
            </a:extLst>
          </p:cNvPr>
          <p:cNvPicPr/>
          <p:nvPr/>
        </p:nvPicPr>
        <p:blipFill>
          <a:blip r:embed="rId2" cstate="print"/>
          <a:stretch>
            <a:fillRect/>
          </a:stretch>
        </p:blipFill>
        <p:spPr>
          <a:xfrm>
            <a:off x="1447374" y="1118860"/>
            <a:ext cx="9297251" cy="3524922"/>
          </a:xfrm>
          <a:prstGeom prst="rect">
            <a:avLst/>
          </a:prstGeom>
        </p:spPr>
      </p:pic>
      <p:sp>
        <p:nvSpPr>
          <p:cNvPr id="8" name="object 8">
            <a:extLst>
              <a:ext uri="{FF2B5EF4-FFF2-40B4-BE49-F238E27FC236}">
                <a16:creationId xmlns:a16="http://schemas.microsoft.com/office/drawing/2014/main" id="{0E5D8F59-1D5D-38FA-FDDB-0F889160598E}"/>
              </a:ext>
            </a:extLst>
          </p:cNvPr>
          <p:cNvSpPr txBox="1"/>
          <p:nvPr/>
        </p:nvSpPr>
        <p:spPr>
          <a:xfrm>
            <a:off x="1557062" y="4999411"/>
            <a:ext cx="4081737" cy="1059095"/>
          </a:xfrm>
          <a:prstGeom prst="rect">
            <a:avLst/>
          </a:prstGeom>
        </p:spPr>
        <p:txBody>
          <a:bodyPr vert="horz" wrap="square" lIns="0" tIns="11516" rIns="0" bIns="0" rtlCol="0">
            <a:spAutoFit/>
          </a:bodyPr>
          <a:lstStyle/>
          <a:p>
            <a:pPr marL="216508" marR="4607" indent="-205567">
              <a:lnSpc>
                <a:spcPct val="115999"/>
              </a:lnSpc>
              <a:spcBef>
                <a:spcPts val="91"/>
              </a:spcBef>
              <a:buClr>
                <a:srgbClr val="000000"/>
              </a:buClr>
              <a:buFont typeface="Arial"/>
              <a:buChar char="•"/>
              <a:tabLst>
                <a:tab pos="217083" algn="l"/>
              </a:tabLst>
            </a:pPr>
            <a:r>
              <a:rPr sz="2000" dirty="0">
                <a:solidFill>
                  <a:srgbClr val="002060"/>
                </a:solidFill>
                <a:latin typeface="Arial" panose="020B0604020202020204" pitchFamily="34" charset="0"/>
                <a:cs typeface="Arial" panose="020B0604020202020204" pitchFamily="34" charset="0"/>
              </a:rPr>
              <a:t>initial</a:t>
            </a:r>
            <a:r>
              <a:rPr sz="2000" spc="-86" dirty="0">
                <a:solidFill>
                  <a:srgbClr val="002060"/>
                </a:solidFill>
                <a:latin typeface="Arial" panose="020B0604020202020204" pitchFamily="34" charset="0"/>
                <a:cs typeface="Arial" panose="020B0604020202020204" pitchFamily="34" charset="0"/>
              </a:rPr>
              <a:t> </a:t>
            </a:r>
            <a:r>
              <a:rPr sz="2000" dirty="0">
                <a:solidFill>
                  <a:srgbClr val="002060"/>
                </a:solidFill>
                <a:latin typeface="Arial" panose="020B0604020202020204" pitchFamily="34" charset="0"/>
                <a:cs typeface="Arial" panose="020B0604020202020204" pitchFamily="34" charset="0"/>
              </a:rPr>
              <a:t>bunch</a:t>
            </a:r>
            <a:r>
              <a:rPr sz="2000" spc="-86" dirty="0">
                <a:solidFill>
                  <a:srgbClr val="002060"/>
                </a:solidFill>
                <a:latin typeface="Arial" panose="020B0604020202020204" pitchFamily="34" charset="0"/>
                <a:cs typeface="Arial" panose="020B0604020202020204" pitchFamily="34" charset="0"/>
              </a:rPr>
              <a:t> </a:t>
            </a:r>
            <a:r>
              <a:rPr sz="2000" dirty="0">
                <a:solidFill>
                  <a:srgbClr val="002060"/>
                </a:solidFill>
                <a:latin typeface="Arial" panose="020B0604020202020204" pitchFamily="34" charset="0"/>
                <a:cs typeface="Arial" panose="020B0604020202020204" pitchFamily="34" charset="0"/>
              </a:rPr>
              <a:t>length</a:t>
            </a:r>
            <a:r>
              <a:rPr sz="2000" spc="-86" dirty="0">
                <a:solidFill>
                  <a:srgbClr val="002060"/>
                </a:solidFill>
                <a:latin typeface="Arial" panose="020B0604020202020204" pitchFamily="34" charset="0"/>
                <a:cs typeface="Arial" panose="020B0604020202020204" pitchFamily="34" charset="0"/>
              </a:rPr>
              <a:t> </a:t>
            </a:r>
            <a:r>
              <a:rPr sz="2000" dirty="0">
                <a:solidFill>
                  <a:srgbClr val="002060"/>
                </a:solidFill>
                <a:latin typeface="Arial" panose="020B0604020202020204" pitchFamily="34" charset="0"/>
                <a:cs typeface="Arial" panose="020B0604020202020204" pitchFamily="34" charset="0"/>
              </a:rPr>
              <a:t>restricted</a:t>
            </a:r>
            <a:r>
              <a:rPr sz="2000" spc="-73" dirty="0">
                <a:solidFill>
                  <a:srgbClr val="002060"/>
                </a:solidFill>
                <a:latin typeface="Arial" panose="020B0604020202020204" pitchFamily="34" charset="0"/>
                <a:cs typeface="Arial" panose="020B0604020202020204" pitchFamily="34" charset="0"/>
              </a:rPr>
              <a:t> </a:t>
            </a:r>
            <a:r>
              <a:rPr sz="2000" b="0" spc="-23" dirty="0">
                <a:solidFill>
                  <a:srgbClr val="002060"/>
                </a:solidFill>
                <a:latin typeface="Arial" panose="020B0604020202020204" pitchFamily="34" charset="0"/>
                <a:cs typeface="Arial" panose="020B0604020202020204" pitchFamily="34" charset="0"/>
              </a:rPr>
              <a:t>by </a:t>
            </a:r>
            <a:r>
              <a:rPr sz="2000" b="0" dirty="0">
                <a:solidFill>
                  <a:srgbClr val="002060"/>
                </a:solidFill>
                <a:latin typeface="Arial" panose="020B0604020202020204" pitchFamily="34" charset="0"/>
                <a:cs typeface="Arial" panose="020B0604020202020204" pitchFamily="34" charset="0"/>
              </a:rPr>
              <a:t>collective</a:t>
            </a:r>
            <a:r>
              <a:rPr sz="2000" b="0" spc="-82" dirty="0">
                <a:solidFill>
                  <a:srgbClr val="002060"/>
                </a:solidFill>
                <a:latin typeface="Arial" panose="020B0604020202020204" pitchFamily="34" charset="0"/>
                <a:cs typeface="Arial" panose="020B0604020202020204" pitchFamily="34" charset="0"/>
              </a:rPr>
              <a:t> </a:t>
            </a:r>
            <a:r>
              <a:rPr sz="2000" b="0" spc="-9" dirty="0">
                <a:solidFill>
                  <a:srgbClr val="002060"/>
                </a:solidFill>
                <a:latin typeface="Arial" panose="020B0604020202020204" pitchFamily="34" charset="0"/>
                <a:cs typeface="Arial" panose="020B0604020202020204" pitchFamily="34" charset="0"/>
              </a:rPr>
              <a:t>effects</a:t>
            </a:r>
            <a:endParaRPr sz="2000" b="0" dirty="0">
              <a:solidFill>
                <a:srgbClr val="002060"/>
              </a:solidFill>
              <a:latin typeface="Arial" panose="020B0604020202020204" pitchFamily="34" charset="0"/>
              <a:cs typeface="Arial" panose="020B0604020202020204" pitchFamily="34" charset="0"/>
            </a:endParaRPr>
          </a:p>
          <a:p>
            <a:pPr marL="216508" indent="-205567">
              <a:spcBef>
                <a:spcPts val="222"/>
              </a:spcBef>
              <a:buFont typeface="Arial"/>
              <a:buChar char="•"/>
              <a:tabLst>
                <a:tab pos="217083" algn="l"/>
              </a:tabLst>
            </a:pPr>
            <a:r>
              <a:rPr sz="2000" dirty="0">
                <a:solidFill>
                  <a:srgbClr val="002060"/>
                </a:solidFill>
                <a:latin typeface="Arial" panose="020B0604020202020204" pitchFamily="34" charset="0"/>
                <a:cs typeface="Arial" panose="020B0604020202020204" pitchFamily="34" charset="0"/>
              </a:rPr>
              <a:t>two</a:t>
            </a:r>
            <a:r>
              <a:rPr sz="2000" spc="-54" dirty="0">
                <a:solidFill>
                  <a:srgbClr val="002060"/>
                </a:solidFill>
                <a:latin typeface="Arial" panose="020B0604020202020204" pitchFamily="34" charset="0"/>
                <a:cs typeface="Arial" panose="020B0604020202020204" pitchFamily="34" charset="0"/>
              </a:rPr>
              <a:t> </a:t>
            </a:r>
            <a:r>
              <a:rPr sz="2000" dirty="0">
                <a:solidFill>
                  <a:srgbClr val="002060"/>
                </a:solidFill>
                <a:latin typeface="Arial" panose="020B0604020202020204" pitchFamily="34" charset="0"/>
                <a:cs typeface="Arial" panose="020B0604020202020204" pitchFamily="34" charset="0"/>
              </a:rPr>
              <a:t>stage</a:t>
            </a:r>
            <a:r>
              <a:rPr sz="2000" spc="-50" dirty="0">
                <a:solidFill>
                  <a:srgbClr val="002060"/>
                </a:solidFill>
                <a:latin typeface="Arial" panose="020B0604020202020204" pitchFamily="34" charset="0"/>
                <a:cs typeface="Arial" panose="020B0604020202020204" pitchFamily="34" charset="0"/>
              </a:rPr>
              <a:t> </a:t>
            </a:r>
            <a:r>
              <a:rPr sz="2000" dirty="0">
                <a:solidFill>
                  <a:srgbClr val="002060"/>
                </a:solidFill>
                <a:latin typeface="Arial" panose="020B0604020202020204" pitchFamily="34" charset="0"/>
                <a:cs typeface="Arial" panose="020B0604020202020204" pitchFamily="34" charset="0"/>
              </a:rPr>
              <a:t>bunch</a:t>
            </a:r>
            <a:r>
              <a:rPr sz="2000" spc="-50" dirty="0">
                <a:solidFill>
                  <a:srgbClr val="002060"/>
                </a:solidFill>
                <a:latin typeface="Arial" panose="020B0604020202020204" pitchFamily="34" charset="0"/>
                <a:cs typeface="Arial" panose="020B0604020202020204" pitchFamily="34" charset="0"/>
              </a:rPr>
              <a:t> </a:t>
            </a:r>
            <a:r>
              <a:rPr sz="2000" spc="-9" dirty="0">
                <a:solidFill>
                  <a:srgbClr val="002060"/>
                </a:solidFill>
                <a:latin typeface="Arial" panose="020B0604020202020204" pitchFamily="34" charset="0"/>
                <a:cs typeface="Arial" panose="020B0604020202020204" pitchFamily="34" charset="0"/>
              </a:rPr>
              <a:t>compression</a:t>
            </a:r>
            <a:endParaRPr sz="2000" dirty="0">
              <a:solidFill>
                <a:srgbClr val="002060"/>
              </a:solidFill>
              <a:latin typeface="Arial" panose="020B0604020202020204" pitchFamily="34" charset="0"/>
              <a:cs typeface="Arial" panose="020B0604020202020204" pitchFamily="34" charset="0"/>
            </a:endParaRPr>
          </a:p>
        </p:txBody>
      </p:sp>
      <p:sp>
        <p:nvSpPr>
          <p:cNvPr id="9" name="object 9">
            <a:extLst>
              <a:ext uri="{FF2B5EF4-FFF2-40B4-BE49-F238E27FC236}">
                <a16:creationId xmlns:a16="http://schemas.microsoft.com/office/drawing/2014/main" id="{6B3AF601-6CA7-649F-487A-A5A0A61C5716}"/>
              </a:ext>
            </a:extLst>
          </p:cNvPr>
          <p:cNvSpPr txBox="1"/>
          <p:nvPr/>
        </p:nvSpPr>
        <p:spPr>
          <a:xfrm>
            <a:off x="6172200" y="4999411"/>
            <a:ext cx="3781976" cy="1110391"/>
          </a:xfrm>
          <a:prstGeom prst="rect">
            <a:avLst/>
          </a:prstGeom>
        </p:spPr>
        <p:txBody>
          <a:bodyPr vert="horz" wrap="square" lIns="0" tIns="11516" rIns="0" bIns="0" rtlCol="0">
            <a:spAutoFit/>
          </a:bodyPr>
          <a:lstStyle/>
          <a:p>
            <a:pPr marL="216508" marR="44914" indent="-205567">
              <a:lnSpc>
                <a:spcPct val="115999"/>
              </a:lnSpc>
              <a:spcBef>
                <a:spcPts val="91"/>
              </a:spcBef>
              <a:buClr>
                <a:srgbClr val="000000"/>
              </a:buClr>
              <a:buFont typeface="Arial"/>
              <a:buChar char="•"/>
              <a:tabLst>
                <a:tab pos="217083" algn="l"/>
              </a:tabLst>
            </a:pPr>
            <a:r>
              <a:rPr sz="2000" dirty="0">
                <a:solidFill>
                  <a:srgbClr val="002060"/>
                </a:solidFill>
                <a:latin typeface="Arial" panose="020B0604020202020204" pitchFamily="34" charset="0"/>
                <a:cs typeface="Arial" panose="020B0604020202020204" pitchFamily="34" charset="0"/>
              </a:rPr>
              <a:t>off</a:t>
            </a:r>
            <a:r>
              <a:rPr sz="2000" spc="-36" dirty="0">
                <a:solidFill>
                  <a:srgbClr val="002060"/>
                </a:solidFill>
                <a:latin typeface="Arial" panose="020B0604020202020204" pitchFamily="34" charset="0"/>
                <a:cs typeface="Arial" panose="020B0604020202020204" pitchFamily="34" charset="0"/>
              </a:rPr>
              <a:t> </a:t>
            </a:r>
            <a:r>
              <a:rPr sz="2000" dirty="0">
                <a:solidFill>
                  <a:srgbClr val="002060"/>
                </a:solidFill>
                <a:latin typeface="Arial" panose="020B0604020202020204" pitchFamily="34" charset="0"/>
                <a:cs typeface="Arial" panose="020B0604020202020204" pitchFamily="34" charset="0"/>
              </a:rPr>
              <a:t>crest</a:t>
            </a:r>
            <a:r>
              <a:rPr sz="2000" spc="-36" dirty="0">
                <a:solidFill>
                  <a:srgbClr val="002060"/>
                </a:solidFill>
                <a:latin typeface="Arial" panose="020B0604020202020204" pitchFamily="34" charset="0"/>
                <a:cs typeface="Arial" panose="020B0604020202020204" pitchFamily="34" charset="0"/>
              </a:rPr>
              <a:t> </a:t>
            </a:r>
            <a:r>
              <a:rPr sz="2000" spc="-9" dirty="0">
                <a:solidFill>
                  <a:srgbClr val="002060"/>
                </a:solidFill>
                <a:latin typeface="Arial" panose="020B0604020202020204" pitchFamily="34" charset="0"/>
                <a:cs typeface="Arial" panose="020B0604020202020204" pitchFamily="34" charset="0"/>
              </a:rPr>
              <a:t>acceleration</a:t>
            </a:r>
            <a:r>
              <a:rPr sz="2000" spc="-54"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in</a:t>
            </a:r>
            <a:r>
              <a:rPr sz="2000" b="0" spc="-36" dirty="0">
                <a:solidFill>
                  <a:srgbClr val="002060"/>
                </a:solidFill>
                <a:latin typeface="Arial" panose="020B0604020202020204" pitchFamily="34" charset="0"/>
                <a:cs typeface="Arial" panose="020B0604020202020204" pitchFamily="34" charset="0"/>
              </a:rPr>
              <a:t> </a:t>
            </a:r>
            <a:r>
              <a:rPr sz="2000" b="0" spc="-18" dirty="0">
                <a:solidFill>
                  <a:srgbClr val="002060"/>
                </a:solidFill>
                <a:latin typeface="Arial" panose="020B0604020202020204" pitchFamily="34" charset="0"/>
                <a:cs typeface="Arial" panose="020B0604020202020204" pitchFamily="34" charset="0"/>
              </a:rPr>
              <a:t>ACC1 </a:t>
            </a:r>
            <a:r>
              <a:rPr sz="2000" b="0" dirty="0">
                <a:solidFill>
                  <a:srgbClr val="002060"/>
                </a:solidFill>
                <a:latin typeface="Arial" panose="020B0604020202020204" pitchFamily="34" charset="0"/>
                <a:cs typeface="Arial" panose="020B0604020202020204" pitchFamily="34" charset="0"/>
              </a:rPr>
              <a:t>and</a:t>
            </a:r>
            <a:r>
              <a:rPr sz="2000" b="0" spc="-32" dirty="0">
                <a:solidFill>
                  <a:srgbClr val="002060"/>
                </a:solidFill>
                <a:latin typeface="Arial" panose="020B0604020202020204" pitchFamily="34" charset="0"/>
                <a:cs typeface="Arial" panose="020B0604020202020204" pitchFamily="34" charset="0"/>
              </a:rPr>
              <a:t> </a:t>
            </a:r>
            <a:r>
              <a:rPr sz="2000" b="0" spc="-9" dirty="0">
                <a:solidFill>
                  <a:srgbClr val="002060"/>
                </a:solidFill>
                <a:latin typeface="Arial" panose="020B0604020202020204" pitchFamily="34" charset="0"/>
                <a:cs typeface="Arial" panose="020B0604020202020204" pitchFamily="34" charset="0"/>
              </a:rPr>
              <a:t>ACC2/3</a:t>
            </a:r>
            <a:endParaRPr sz="2000" b="0" dirty="0">
              <a:solidFill>
                <a:srgbClr val="002060"/>
              </a:solidFill>
              <a:latin typeface="Arial" panose="020B0604020202020204" pitchFamily="34" charset="0"/>
              <a:cs typeface="Arial" panose="020B0604020202020204" pitchFamily="34" charset="0"/>
            </a:endParaRPr>
          </a:p>
          <a:p>
            <a:pPr marL="216508" indent="-205567">
              <a:spcBef>
                <a:spcPts val="621"/>
              </a:spcBef>
              <a:buFont typeface="Arial"/>
              <a:buChar char="•"/>
              <a:tabLst>
                <a:tab pos="217083" algn="l"/>
              </a:tabLst>
            </a:pPr>
            <a:r>
              <a:rPr sz="2000" b="0" dirty="0">
                <a:solidFill>
                  <a:srgbClr val="002060"/>
                </a:solidFill>
                <a:latin typeface="Arial" panose="020B0604020202020204" pitchFamily="34" charset="0"/>
                <a:cs typeface="Arial" panose="020B0604020202020204" pitchFamily="34" charset="0"/>
              </a:rPr>
              <a:t>requires</a:t>
            </a:r>
            <a:r>
              <a:rPr sz="2000" b="0" spc="-59"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good</a:t>
            </a:r>
            <a:r>
              <a:rPr sz="2000" b="0" spc="-4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rf</a:t>
            </a:r>
            <a:r>
              <a:rPr sz="2000" b="0" spc="-54" dirty="0">
                <a:solidFill>
                  <a:srgbClr val="002060"/>
                </a:solidFill>
                <a:latin typeface="Arial" panose="020B0604020202020204" pitchFamily="34" charset="0"/>
                <a:cs typeface="Arial" panose="020B0604020202020204" pitchFamily="34" charset="0"/>
              </a:rPr>
              <a:t> </a:t>
            </a:r>
            <a:r>
              <a:rPr sz="2000" dirty="0">
                <a:solidFill>
                  <a:srgbClr val="002060"/>
                </a:solidFill>
                <a:latin typeface="Arial" panose="020B0604020202020204" pitchFamily="34" charset="0"/>
                <a:cs typeface="Arial" panose="020B0604020202020204" pitchFamily="34" charset="0"/>
              </a:rPr>
              <a:t>field</a:t>
            </a:r>
            <a:r>
              <a:rPr sz="2000" spc="-54" dirty="0">
                <a:solidFill>
                  <a:srgbClr val="002060"/>
                </a:solidFill>
                <a:latin typeface="Arial" panose="020B0604020202020204" pitchFamily="34" charset="0"/>
                <a:cs typeface="Arial" panose="020B0604020202020204" pitchFamily="34" charset="0"/>
              </a:rPr>
              <a:t> </a:t>
            </a:r>
            <a:r>
              <a:rPr sz="2000" spc="-9" dirty="0">
                <a:solidFill>
                  <a:srgbClr val="002060"/>
                </a:solidFill>
                <a:latin typeface="Arial" panose="020B0604020202020204" pitchFamily="34" charset="0"/>
                <a:cs typeface="Arial" panose="020B0604020202020204" pitchFamily="34" charset="0"/>
              </a:rPr>
              <a:t>stability</a:t>
            </a:r>
            <a:endParaRPr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478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75A395-9364-EECD-25A2-DDFCF62F87D2}"/>
              </a:ext>
            </a:extLst>
          </p:cNvPr>
          <p:cNvSpPr>
            <a:spLocks noGrp="1"/>
          </p:cNvSpPr>
          <p:nvPr>
            <p:ph type="title"/>
          </p:nvPr>
        </p:nvSpPr>
        <p:spPr/>
        <p:txBody>
          <a:bodyPr/>
          <a:lstStyle/>
          <a:p>
            <a:r>
              <a:rPr lang="it-IT" dirty="0"/>
              <a:t>FLASH and XFEL with 3</a:t>
            </a:r>
            <a:r>
              <a:rPr lang="it-IT" baseline="30000" dirty="0"/>
              <a:t>rd</a:t>
            </a:r>
            <a:r>
              <a:rPr lang="it-IT" dirty="0"/>
              <a:t> </a:t>
            </a:r>
            <a:r>
              <a:rPr lang="it-IT" dirty="0" err="1"/>
              <a:t>Harmonic</a:t>
            </a:r>
            <a:endParaRPr lang="it-IT" dirty="0"/>
          </a:p>
        </p:txBody>
      </p:sp>
      <p:sp>
        <p:nvSpPr>
          <p:cNvPr id="3" name="Segnaposto data 2">
            <a:extLst>
              <a:ext uri="{FF2B5EF4-FFF2-40B4-BE49-F238E27FC236}">
                <a16:creationId xmlns:a16="http://schemas.microsoft.com/office/drawing/2014/main" id="{759ECAC4-D354-F97B-6BA9-078E8C81FC03}"/>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51F65F09-F201-16BA-D71E-B5D269290A3E}"/>
              </a:ext>
            </a:extLst>
          </p:cNvPr>
          <p:cNvSpPr>
            <a:spLocks noGrp="1"/>
          </p:cNvSpPr>
          <p:nvPr>
            <p:ph type="ftr" sz="quarter" idx="11"/>
          </p:nvPr>
        </p:nvSpPr>
        <p:spPr/>
        <p:txBody>
          <a:bodyPr/>
          <a:lstStyle/>
          <a:p>
            <a:pPr>
              <a:defRPr/>
            </a:pPr>
            <a:fld id="{8DAD3638-8E0C-4079-83E3-101B55F74CF3}" type="slidenum">
              <a:rPr lang="en-US" altLang="it-IT" smtClean="0"/>
              <a:pPr>
                <a:defRPr/>
              </a:pPr>
              <a:t>13</a:t>
            </a:fld>
            <a:endParaRPr lang="en-US" altLang="it-IT"/>
          </a:p>
        </p:txBody>
      </p:sp>
      <p:sp>
        <p:nvSpPr>
          <p:cNvPr id="5" name="Segnaposto numero diapositiva 4">
            <a:extLst>
              <a:ext uri="{FF2B5EF4-FFF2-40B4-BE49-F238E27FC236}">
                <a16:creationId xmlns:a16="http://schemas.microsoft.com/office/drawing/2014/main" id="{680AFA90-12CC-1564-F860-8FB871AA12C1}"/>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Immagine 6" descr="Immagine che contiene testo&#10;&#10;Descrizione generata automaticamente">
            <a:extLst>
              <a:ext uri="{FF2B5EF4-FFF2-40B4-BE49-F238E27FC236}">
                <a16:creationId xmlns:a16="http://schemas.microsoft.com/office/drawing/2014/main" id="{9B31611B-2B56-E666-3029-59D913B02F1C}"/>
              </a:ext>
            </a:extLst>
          </p:cNvPr>
          <p:cNvPicPr>
            <a:picLocks noChangeAspect="1"/>
          </p:cNvPicPr>
          <p:nvPr/>
        </p:nvPicPr>
        <p:blipFill rotWithShape="1">
          <a:blip r:embed="rId2">
            <a:extLst>
              <a:ext uri="{28A0092B-C50C-407E-A947-70E740481C1C}">
                <a14:useLocalDpi xmlns:a14="http://schemas.microsoft.com/office/drawing/2010/main" val="0"/>
              </a:ext>
            </a:extLst>
          </a:blip>
          <a:srcRect b="26667"/>
          <a:stretch/>
        </p:blipFill>
        <p:spPr>
          <a:xfrm>
            <a:off x="440196" y="1108262"/>
            <a:ext cx="7763774" cy="5029200"/>
          </a:xfrm>
          <a:prstGeom prst="rect">
            <a:avLst/>
          </a:prstGeom>
        </p:spPr>
      </p:pic>
      <p:grpSp>
        <p:nvGrpSpPr>
          <p:cNvPr id="13" name="Gruppo 12">
            <a:extLst>
              <a:ext uri="{FF2B5EF4-FFF2-40B4-BE49-F238E27FC236}">
                <a16:creationId xmlns:a16="http://schemas.microsoft.com/office/drawing/2014/main" id="{2D03731A-5A2B-7FEF-2469-FA16D95F0E84}"/>
              </a:ext>
            </a:extLst>
          </p:cNvPr>
          <p:cNvGrpSpPr/>
          <p:nvPr/>
        </p:nvGrpSpPr>
        <p:grpSpPr>
          <a:xfrm>
            <a:off x="8610600" y="1522950"/>
            <a:ext cx="3276600" cy="4199824"/>
            <a:chOff x="8763000" y="1500538"/>
            <a:chExt cx="3276600" cy="4199824"/>
          </a:xfrm>
        </p:grpSpPr>
        <p:pic>
          <p:nvPicPr>
            <p:cNvPr id="9" name="Immagine 8" descr="Immagine che contiene testo&#10;&#10;Descrizione generata automaticamente">
              <a:extLst>
                <a:ext uri="{FF2B5EF4-FFF2-40B4-BE49-F238E27FC236}">
                  <a16:creationId xmlns:a16="http://schemas.microsoft.com/office/drawing/2014/main" id="{623BB311-5CFB-7C5C-71D3-D06CDA6B7A84}"/>
                </a:ext>
              </a:extLst>
            </p:cNvPr>
            <p:cNvPicPr>
              <a:picLocks noChangeAspect="1"/>
            </p:cNvPicPr>
            <p:nvPr/>
          </p:nvPicPr>
          <p:blipFill rotWithShape="1">
            <a:blip r:embed="rId2">
              <a:extLst>
                <a:ext uri="{28A0092B-C50C-407E-A947-70E740481C1C}">
                  <a14:useLocalDpi xmlns:a14="http://schemas.microsoft.com/office/drawing/2010/main" val="0"/>
                </a:ext>
              </a:extLst>
            </a:blip>
            <a:srcRect l="66790" t="77802"/>
            <a:stretch/>
          </p:blipFill>
          <p:spPr>
            <a:xfrm>
              <a:off x="8885869" y="4178043"/>
              <a:ext cx="2578312" cy="1522319"/>
            </a:xfrm>
            <a:prstGeom prst="rect">
              <a:avLst/>
            </a:prstGeom>
          </p:spPr>
        </p:pic>
        <p:pic>
          <p:nvPicPr>
            <p:cNvPr id="10" name="Immagine 9" descr="Immagine che contiene testo&#10;&#10;Descrizione generata automaticamente">
              <a:extLst>
                <a:ext uri="{FF2B5EF4-FFF2-40B4-BE49-F238E27FC236}">
                  <a16:creationId xmlns:a16="http://schemas.microsoft.com/office/drawing/2014/main" id="{0CB2AB25-DF0C-AB27-4BA7-76B988A1E03F}"/>
                </a:ext>
              </a:extLst>
            </p:cNvPr>
            <p:cNvPicPr>
              <a:picLocks noChangeAspect="1"/>
            </p:cNvPicPr>
            <p:nvPr/>
          </p:nvPicPr>
          <p:blipFill rotWithShape="1">
            <a:blip r:embed="rId2">
              <a:extLst>
                <a:ext uri="{28A0092B-C50C-407E-A947-70E740481C1C}">
                  <a14:useLocalDpi xmlns:a14="http://schemas.microsoft.com/office/drawing/2010/main" val="0"/>
                </a:ext>
              </a:extLst>
            </a:blip>
            <a:srcRect t="75580" r="60163"/>
            <a:stretch/>
          </p:blipFill>
          <p:spPr>
            <a:xfrm>
              <a:off x="8763000" y="1500538"/>
              <a:ext cx="3092900" cy="1674719"/>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75A7472D-9BC6-94BE-5470-ED461964B6F9}"/>
                </a:ext>
              </a:extLst>
            </p:cNvPr>
            <p:cNvPicPr>
              <a:picLocks noChangeAspect="1"/>
            </p:cNvPicPr>
            <p:nvPr/>
          </p:nvPicPr>
          <p:blipFill rotWithShape="1">
            <a:blip r:embed="rId2">
              <a:extLst>
                <a:ext uri="{28A0092B-C50C-407E-A947-70E740481C1C}">
                  <a14:useLocalDpi xmlns:a14="http://schemas.microsoft.com/office/drawing/2010/main" val="0"/>
                </a:ext>
              </a:extLst>
            </a:blip>
            <a:srcRect l="32211" t="78029" r="33210" b="6843"/>
            <a:stretch/>
          </p:blipFill>
          <p:spPr>
            <a:xfrm>
              <a:off x="8885869" y="3122589"/>
              <a:ext cx="2684648" cy="1037524"/>
            </a:xfrm>
            <a:prstGeom prst="rect">
              <a:avLst/>
            </a:prstGeom>
          </p:spPr>
        </p:pic>
        <p:sp>
          <p:nvSpPr>
            <p:cNvPr id="12" name="Rettangolo con un angolo arrotondato 11">
              <a:extLst>
                <a:ext uri="{FF2B5EF4-FFF2-40B4-BE49-F238E27FC236}">
                  <a16:creationId xmlns:a16="http://schemas.microsoft.com/office/drawing/2014/main" id="{33E1E52F-A33A-B9CF-AEF0-D361FC7E7BDC}"/>
                </a:ext>
              </a:extLst>
            </p:cNvPr>
            <p:cNvSpPr/>
            <p:nvPr/>
          </p:nvSpPr>
          <p:spPr bwMode="auto">
            <a:xfrm>
              <a:off x="11277600" y="1500538"/>
              <a:ext cx="762000" cy="1166462"/>
            </a:xfrm>
            <a:prstGeom prst="round1Rect">
              <a:avLst/>
            </a:prstGeom>
            <a:solidFill>
              <a:schemeClr val="bg1"/>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a:ln>
                  <a:noFill/>
                </a:ln>
                <a:solidFill>
                  <a:schemeClr val="tx1"/>
                </a:solidFill>
                <a:effectLst/>
                <a:latin typeface="Calibri" pitchFamily="34" charset="0"/>
              </a:endParaRPr>
            </a:p>
          </p:txBody>
        </p:sp>
      </p:grpSp>
    </p:spTree>
    <p:extLst>
      <p:ext uri="{BB962C8B-B14F-4D97-AF65-F5344CB8AC3E}">
        <p14:creationId xmlns:p14="http://schemas.microsoft.com/office/powerpoint/2010/main" val="1351324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CD19C3C-9500-8FE9-D10A-87AC7FB468C0}"/>
              </a:ext>
            </a:extLst>
          </p:cNvPr>
          <p:cNvSpPr>
            <a:spLocks noGrp="1"/>
          </p:cNvSpPr>
          <p:nvPr>
            <p:ph type="title"/>
          </p:nvPr>
        </p:nvSpPr>
        <p:spPr>
          <a:xfrm>
            <a:off x="1625601" y="142875"/>
            <a:ext cx="8955617" cy="533400"/>
          </a:xfrm>
        </p:spPr>
        <p:txBody>
          <a:bodyPr/>
          <a:lstStyle/>
          <a:p>
            <a:r>
              <a:rPr lang="en-US" dirty="0"/>
              <a:t>3</a:t>
            </a:r>
            <a:r>
              <a:rPr lang="en-US" baseline="30000" dirty="0"/>
              <a:t>rd</a:t>
            </a:r>
            <a:r>
              <a:rPr lang="en-US" dirty="0"/>
              <a:t> Harmonic for high peak </a:t>
            </a:r>
            <a:r>
              <a:rPr lang="en-US" dirty="0" err="1"/>
              <a:t>curreny</a:t>
            </a:r>
            <a:endParaRPr lang="en-US" dirty="0"/>
          </a:p>
        </p:txBody>
      </p:sp>
      <p:pic>
        <p:nvPicPr>
          <p:cNvPr id="8" name="Immagine 7">
            <a:extLst>
              <a:ext uri="{FF2B5EF4-FFF2-40B4-BE49-F238E27FC236}">
                <a16:creationId xmlns:a16="http://schemas.microsoft.com/office/drawing/2014/main" id="{717549FC-C405-FDD3-B5C7-29191628CACB}"/>
              </a:ext>
            </a:extLst>
          </p:cNvPr>
          <p:cNvPicPr>
            <a:picLocks noChangeAspect="1"/>
          </p:cNvPicPr>
          <p:nvPr/>
        </p:nvPicPr>
        <p:blipFill rotWithShape="1">
          <a:blip r:embed="rId2">
            <a:extLst>
              <a:ext uri="{28A0092B-C50C-407E-A947-70E740481C1C}">
                <a14:useLocalDpi xmlns:a14="http://schemas.microsoft.com/office/drawing/2010/main" val="0"/>
              </a:ext>
            </a:extLst>
          </a:blip>
          <a:srcRect t="2122"/>
          <a:stretch/>
        </p:blipFill>
        <p:spPr>
          <a:xfrm>
            <a:off x="7314140" y="874555"/>
            <a:ext cx="3996691" cy="4859464"/>
          </a:xfrm>
          <a:prstGeom prst="rect">
            <a:avLst/>
          </a:prstGeom>
          <a:noFill/>
        </p:spPr>
      </p:pic>
      <p:sp>
        <p:nvSpPr>
          <p:cNvPr id="4" name="Segnaposto data 3">
            <a:extLst>
              <a:ext uri="{FF2B5EF4-FFF2-40B4-BE49-F238E27FC236}">
                <a16:creationId xmlns:a16="http://schemas.microsoft.com/office/drawing/2014/main" id="{8EFC64F9-5B41-9E47-A554-83E4D62202E4}"/>
              </a:ext>
            </a:extLst>
          </p:cNvPr>
          <p:cNvSpPr>
            <a:spLocks noGrp="1"/>
          </p:cNvSpPr>
          <p:nvPr>
            <p:ph type="dt" sz="half" idx="10"/>
          </p:nvPr>
        </p:nvSpPr>
        <p:spPr>
          <a:xfrm>
            <a:off x="406400" y="6505575"/>
            <a:ext cx="2844800" cy="228600"/>
          </a:xfrm>
        </p:spPr>
        <p:txBody>
          <a:bodyPr wrap="square" anchor="t">
            <a:normAutofit/>
          </a:bodyPr>
          <a:lstStyle/>
          <a:p>
            <a:pPr>
              <a:lnSpc>
                <a:spcPct val="90000"/>
              </a:lnSpc>
              <a:spcAft>
                <a:spcPts val="600"/>
              </a:spcAft>
            </a:pPr>
            <a:r>
              <a:rPr lang="it-IT" altLang="it-IT"/>
              <a:t>Carlo Pagani</a:t>
            </a:r>
            <a:endParaRPr lang="en-US" altLang="it-IT"/>
          </a:p>
        </p:txBody>
      </p:sp>
      <p:sp>
        <p:nvSpPr>
          <p:cNvPr id="5" name="Segnaposto piè di pagina 4">
            <a:extLst>
              <a:ext uri="{FF2B5EF4-FFF2-40B4-BE49-F238E27FC236}">
                <a16:creationId xmlns:a16="http://schemas.microsoft.com/office/drawing/2014/main" id="{BD07C4E1-4B7B-B2E4-DBC1-E495D2BEB019}"/>
              </a:ext>
            </a:extLst>
          </p:cNvPr>
          <p:cNvSpPr>
            <a:spLocks noGrp="1"/>
          </p:cNvSpPr>
          <p:nvPr>
            <p:ph type="ftr" sz="quarter" idx="11"/>
          </p:nvPr>
        </p:nvSpPr>
        <p:spPr>
          <a:xfrm>
            <a:off x="3048000" y="6524625"/>
            <a:ext cx="6096000" cy="228600"/>
          </a:xfrm>
        </p:spPr>
        <p:txBody>
          <a:bodyPr wrap="square" anchor="t">
            <a:normAutofit/>
          </a:bodyPr>
          <a:lstStyle/>
          <a:p>
            <a:pPr>
              <a:lnSpc>
                <a:spcPct val="90000"/>
              </a:lnSpc>
              <a:spcAft>
                <a:spcPts val="600"/>
              </a:spcAft>
            </a:pPr>
            <a:fld id="{3FBB366A-F7D1-4519-A1E6-A2C124910861}" type="slidenum">
              <a:rPr lang="en-US" altLang="it-IT" smtClean="0"/>
              <a:pPr>
                <a:lnSpc>
                  <a:spcPct val="90000"/>
                </a:lnSpc>
                <a:spcAft>
                  <a:spcPts val="600"/>
                </a:spcAft>
              </a:pPr>
              <a:t>14</a:t>
            </a:fld>
            <a:endParaRPr lang="en-US" altLang="it-IT"/>
          </a:p>
        </p:txBody>
      </p:sp>
      <p:pic>
        <p:nvPicPr>
          <p:cNvPr id="9" name="Segnaposto contenuto 8">
            <a:extLst>
              <a:ext uri="{FF2B5EF4-FFF2-40B4-BE49-F238E27FC236}">
                <a16:creationId xmlns:a16="http://schemas.microsoft.com/office/drawing/2014/main" id="{16A05526-76A1-C24E-F03B-87D19F63A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0282" t="2635" r="3521" b="49324"/>
          <a:stretch/>
        </p:blipFill>
        <p:spPr>
          <a:xfrm>
            <a:off x="1411985" y="3382882"/>
            <a:ext cx="4416551" cy="3017115"/>
          </a:xfrm>
          <a:prstGeom prst="rect">
            <a:avLst/>
          </a:prstGeom>
          <a:noFill/>
        </p:spPr>
      </p:pic>
      <p:sp>
        <p:nvSpPr>
          <p:cNvPr id="10" name="CasellaDiTesto 9">
            <a:extLst>
              <a:ext uri="{FF2B5EF4-FFF2-40B4-BE49-F238E27FC236}">
                <a16:creationId xmlns:a16="http://schemas.microsoft.com/office/drawing/2014/main" id="{E5873BB9-3A61-7732-43AD-D3FB07A230EC}"/>
              </a:ext>
            </a:extLst>
          </p:cNvPr>
          <p:cNvSpPr txBox="1"/>
          <p:nvPr/>
        </p:nvSpPr>
        <p:spPr>
          <a:xfrm>
            <a:off x="304800" y="906274"/>
            <a:ext cx="6859854" cy="1831271"/>
          </a:xfrm>
          <a:prstGeom prst="rect">
            <a:avLst/>
          </a:prstGeom>
          <a:noFill/>
        </p:spPr>
        <p:txBody>
          <a:bodyPr wrap="square" rtlCol="0">
            <a:spAutoFit/>
          </a:bodyPr>
          <a:lstStyle/>
          <a:p>
            <a:r>
              <a:rPr lang="it-IT" sz="1800" b="0" dirty="0">
                <a:solidFill>
                  <a:srgbClr val="002060"/>
                </a:solidFill>
                <a:latin typeface="Arial" panose="020B0604020202020204" pitchFamily="34" charset="0"/>
                <a:cs typeface="Arial" panose="020B0604020202020204" pitchFamily="34" charset="0"/>
              </a:rPr>
              <a:t>The 3</a:t>
            </a:r>
            <a:r>
              <a:rPr lang="it-IT" sz="1800" b="0" baseline="30000" dirty="0">
                <a:solidFill>
                  <a:srgbClr val="002060"/>
                </a:solidFill>
                <a:latin typeface="Arial" panose="020B0604020202020204" pitchFamily="34" charset="0"/>
                <a:cs typeface="Arial" panose="020B0604020202020204" pitchFamily="34" charset="0"/>
              </a:rPr>
              <a:t>rd</a:t>
            </a:r>
            <a:r>
              <a:rPr lang="it-IT" sz="1800" b="0" dirty="0">
                <a:solidFill>
                  <a:srgbClr val="002060"/>
                </a:solidFill>
                <a:latin typeface="Arial" panose="020B0604020202020204" pitchFamily="34" charset="0"/>
                <a:cs typeface="Arial" panose="020B0604020202020204" pitchFamily="34" charset="0"/>
              </a:rPr>
              <a:t> </a:t>
            </a:r>
            <a:r>
              <a:rPr lang="it-IT" sz="1800" b="0" dirty="0" err="1">
                <a:solidFill>
                  <a:srgbClr val="002060"/>
                </a:solidFill>
                <a:latin typeface="Arial" panose="020B0604020202020204" pitchFamily="34" charset="0"/>
                <a:cs typeface="Arial" panose="020B0604020202020204" pitchFamily="34" charset="0"/>
              </a:rPr>
              <a:t>harmonic</a:t>
            </a:r>
            <a:r>
              <a:rPr lang="it-IT" sz="1800" b="0" dirty="0">
                <a:solidFill>
                  <a:srgbClr val="002060"/>
                </a:solidFill>
                <a:latin typeface="Arial" panose="020B0604020202020204" pitchFamily="34" charset="0"/>
                <a:cs typeface="Arial" panose="020B0604020202020204" pitchFamily="34" charset="0"/>
              </a:rPr>
              <a:t> </a:t>
            </a:r>
            <a:r>
              <a:rPr lang="it-IT" sz="1800" b="0" dirty="0" err="1">
                <a:solidFill>
                  <a:srgbClr val="002060"/>
                </a:solidFill>
                <a:latin typeface="Arial" panose="020B0604020202020204" pitchFamily="34" charset="0"/>
                <a:cs typeface="Arial" panose="020B0604020202020204" pitchFamily="34" charset="0"/>
              </a:rPr>
              <a:t>module</a:t>
            </a:r>
            <a:r>
              <a:rPr lang="it-IT" sz="1800" b="0" dirty="0">
                <a:solidFill>
                  <a:srgbClr val="002060"/>
                </a:solidFill>
                <a:latin typeface="Arial" panose="020B0604020202020204" pitchFamily="34" charset="0"/>
                <a:cs typeface="Arial" panose="020B0604020202020204" pitchFamily="34" charset="0"/>
              </a:rPr>
              <a:t> </a:t>
            </a:r>
            <a:r>
              <a:rPr lang="it-IT" sz="1800" b="0" dirty="0" err="1">
                <a:solidFill>
                  <a:srgbClr val="002060"/>
                </a:solidFill>
                <a:latin typeface="Arial" panose="020B0604020202020204" pitchFamily="34" charset="0"/>
                <a:cs typeface="Arial" panose="020B0604020202020204" pitchFamily="34" charset="0"/>
              </a:rPr>
              <a:t>operating</a:t>
            </a:r>
            <a:r>
              <a:rPr lang="it-IT" sz="1800" b="0" dirty="0">
                <a:solidFill>
                  <a:srgbClr val="002060"/>
                </a:solidFill>
                <a:latin typeface="Arial" panose="020B0604020202020204" pitchFamily="34" charset="0"/>
                <a:cs typeface="Arial" panose="020B0604020202020204" pitchFamily="34" charset="0"/>
              </a:rPr>
              <a:t> in </a:t>
            </a:r>
            <a:r>
              <a:rPr lang="it-IT" sz="1800" b="0" dirty="0" err="1">
                <a:solidFill>
                  <a:srgbClr val="002060"/>
                </a:solidFill>
                <a:latin typeface="Arial" panose="020B0604020202020204" pitchFamily="34" charset="0"/>
                <a:cs typeface="Arial" panose="020B0604020202020204" pitchFamily="34" charset="0"/>
              </a:rPr>
              <a:t>decelerating</a:t>
            </a:r>
            <a:r>
              <a:rPr lang="it-IT" sz="1800" b="0" dirty="0">
                <a:solidFill>
                  <a:srgbClr val="002060"/>
                </a:solidFill>
                <a:latin typeface="Arial" panose="020B0604020202020204" pitchFamily="34" charset="0"/>
                <a:cs typeface="Arial" panose="020B0604020202020204" pitchFamily="34" charset="0"/>
              </a:rPr>
              <a:t> </a:t>
            </a:r>
            <a:r>
              <a:rPr lang="it-IT" sz="1800" b="0" dirty="0" err="1">
                <a:solidFill>
                  <a:srgbClr val="002060"/>
                </a:solidFill>
                <a:latin typeface="Arial" panose="020B0604020202020204" pitchFamily="34" charset="0"/>
                <a:cs typeface="Arial" panose="020B0604020202020204" pitchFamily="34" charset="0"/>
              </a:rPr>
              <a:t>phase</a:t>
            </a:r>
            <a:r>
              <a:rPr lang="it-IT" sz="1800" b="0" dirty="0">
                <a:solidFill>
                  <a:srgbClr val="002060"/>
                </a:solidFill>
                <a:latin typeface="Arial" panose="020B0604020202020204" pitchFamily="34" charset="0"/>
                <a:cs typeface="Arial" panose="020B0604020202020204" pitchFamily="34" charset="0"/>
              </a:rPr>
              <a:t> in </a:t>
            </a:r>
            <a:r>
              <a:rPr lang="it-IT" sz="1800" b="0" dirty="0" err="1">
                <a:solidFill>
                  <a:srgbClr val="002060"/>
                </a:solidFill>
                <a:latin typeface="Arial" panose="020B0604020202020204" pitchFamily="34" charset="0"/>
                <a:cs typeface="Arial" panose="020B0604020202020204" pitchFamily="34" charset="0"/>
              </a:rPr>
              <a:t>conjunction</a:t>
            </a:r>
            <a:r>
              <a:rPr lang="it-IT" sz="1800" b="0" dirty="0">
                <a:solidFill>
                  <a:srgbClr val="002060"/>
                </a:solidFill>
                <a:latin typeface="Arial" panose="020B0604020202020204" pitchFamily="34" charset="0"/>
                <a:cs typeface="Arial" panose="020B0604020202020204" pitchFamily="34" charset="0"/>
              </a:rPr>
              <a:t> with the ACC1 </a:t>
            </a:r>
            <a:r>
              <a:rPr lang="it-IT" sz="1800" b="0" dirty="0" err="1">
                <a:solidFill>
                  <a:srgbClr val="002060"/>
                </a:solidFill>
                <a:latin typeface="Arial" panose="020B0604020202020204" pitchFamily="34" charset="0"/>
                <a:cs typeface="Arial" panose="020B0604020202020204" pitchFamily="34" charset="0"/>
              </a:rPr>
              <a:t>module</a:t>
            </a:r>
            <a:r>
              <a:rPr lang="it-IT" sz="1800" b="0" dirty="0">
                <a:solidFill>
                  <a:srgbClr val="002060"/>
                </a:solidFill>
                <a:latin typeface="Arial" panose="020B0604020202020204" pitchFamily="34" charset="0"/>
                <a:cs typeface="Arial" panose="020B0604020202020204" pitchFamily="34" charset="0"/>
              </a:rPr>
              <a:t> </a:t>
            </a:r>
            <a:r>
              <a:rPr lang="it-IT" sz="1800" b="0" dirty="0" err="1">
                <a:solidFill>
                  <a:srgbClr val="002060"/>
                </a:solidFill>
                <a:latin typeface="Arial" panose="020B0604020202020204" pitchFamily="34" charset="0"/>
                <a:cs typeface="Arial" panose="020B0604020202020204" pitchFamily="34" charset="0"/>
              </a:rPr>
              <a:t>provides</a:t>
            </a:r>
            <a:r>
              <a:rPr lang="it-IT" sz="1800" b="0" dirty="0">
                <a:solidFill>
                  <a:srgbClr val="002060"/>
                </a:solidFill>
                <a:latin typeface="Arial" panose="020B0604020202020204" pitchFamily="34" charset="0"/>
                <a:cs typeface="Arial" panose="020B0604020202020204" pitchFamily="34" charset="0"/>
              </a:rPr>
              <a:t> </a:t>
            </a:r>
            <a:r>
              <a:rPr lang="it-IT" sz="1800" b="0" dirty="0" err="1">
                <a:solidFill>
                  <a:srgbClr val="002060"/>
                </a:solidFill>
                <a:latin typeface="Arial" panose="020B0604020202020204" pitchFamily="34" charset="0"/>
                <a:cs typeface="Arial" panose="020B0604020202020204" pitchFamily="34" charset="0"/>
              </a:rPr>
              <a:t>linearization</a:t>
            </a:r>
            <a:r>
              <a:rPr lang="it-IT" sz="1800" b="0" dirty="0">
                <a:solidFill>
                  <a:srgbClr val="002060"/>
                </a:solidFill>
                <a:latin typeface="Arial" panose="020B0604020202020204" pitchFamily="34" charset="0"/>
                <a:cs typeface="Arial" panose="020B0604020202020204" pitchFamily="34" charset="0"/>
              </a:rPr>
              <a:t> of the </a:t>
            </a:r>
            <a:r>
              <a:rPr lang="it-IT" sz="1800" b="0" dirty="0" err="1">
                <a:solidFill>
                  <a:srgbClr val="002060"/>
                </a:solidFill>
                <a:latin typeface="Arial" panose="020B0604020202020204" pitchFamily="34" charset="0"/>
                <a:cs typeface="Arial" panose="020B0604020202020204" pitchFamily="34" charset="0"/>
              </a:rPr>
              <a:t>rf</a:t>
            </a:r>
            <a:r>
              <a:rPr lang="it-IT" sz="1800" b="0" dirty="0">
                <a:solidFill>
                  <a:srgbClr val="002060"/>
                </a:solidFill>
                <a:latin typeface="Arial" panose="020B0604020202020204" pitchFamily="34" charset="0"/>
                <a:cs typeface="Arial" panose="020B0604020202020204" pitchFamily="34" charset="0"/>
              </a:rPr>
              <a:t> </a:t>
            </a:r>
            <a:r>
              <a:rPr lang="it-IT" sz="1800" b="0" dirty="0" err="1">
                <a:solidFill>
                  <a:srgbClr val="002060"/>
                </a:solidFill>
                <a:latin typeface="Arial" panose="020B0604020202020204" pitchFamily="34" charset="0"/>
                <a:cs typeface="Arial" panose="020B0604020202020204" pitchFamily="34" charset="0"/>
              </a:rPr>
              <a:t>acceleration</a:t>
            </a:r>
            <a:r>
              <a:rPr lang="it-IT" sz="1800" b="0" dirty="0">
                <a:solidFill>
                  <a:srgbClr val="002060"/>
                </a:solidFill>
                <a:latin typeface="Arial" panose="020B0604020202020204" pitchFamily="34" charset="0"/>
                <a:cs typeface="Arial" panose="020B0604020202020204" pitchFamily="34" charset="0"/>
              </a:rPr>
              <a:t> field with time </a:t>
            </a:r>
            <a:r>
              <a:rPr lang="it-IT" sz="1800" b="0" dirty="0" err="1">
                <a:solidFill>
                  <a:srgbClr val="002060"/>
                </a:solidFill>
                <a:latin typeface="Arial" panose="020B0604020202020204" pitchFamily="34" charset="0"/>
                <a:cs typeface="Arial" panose="020B0604020202020204" pitchFamily="34" charset="0"/>
              </a:rPr>
              <a:t>during</a:t>
            </a:r>
            <a:r>
              <a:rPr lang="it-IT" sz="1800" b="0" dirty="0">
                <a:solidFill>
                  <a:srgbClr val="002060"/>
                </a:solidFill>
                <a:latin typeface="Arial" panose="020B0604020202020204" pitchFamily="34" charset="0"/>
                <a:cs typeface="Arial" panose="020B0604020202020204" pitchFamily="34" charset="0"/>
              </a:rPr>
              <a:t> the duration of the </a:t>
            </a:r>
            <a:r>
              <a:rPr lang="it-IT" sz="1800" b="0" dirty="0" err="1">
                <a:solidFill>
                  <a:srgbClr val="002060"/>
                </a:solidFill>
                <a:latin typeface="Arial" panose="020B0604020202020204" pitchFamily="34" charset="0"/>
                <a:cs typeface="Arial" panose="020B0604020202020204" pitchFamily="34" charset="0"/>
              </a:rPr>
              <a:t>beam</a:t>
            </a:r>
            <a:r>
              <a:rPr lang="it-IT" sz="1800" b="0" dirty="0">
                <a:solidFill>
                  <a:srgbClr val="002060"/>
                </a:solidFill>
                <a:latin typeface="Arial" panose="020B0604020202020204" pitchFamily="34" charset="0"/>
                <a:cs typeface="Arial" panose="020B0604020202020204" pitchFamily="34" charset="0"/>
              </a:rPr>
              <a:t> </a:t>
            </a:r>
            <a:r>
              <a:rPr lang="it-IT" sz="1800" b="0" dirty="0" err="1">
                <a:solidFill>
                  <a:srgbClr val="002060"/>
                </a:solidFill>
                <a:latin typeface="Arial" panose="020B0604020202020204" pitchFamily="34" charset="0"/>
                <a:cs typeface="Arial" panose="020B0604020202020204" pitchFamily="34" charset="0"/>
              </a:rPr>
              <a:t>bunch</a:t>
            </a:r>
            <a:r>
              <a:rPr lang="it-IT" sz="1800" b="0" dirty="0">
                <a:solidFill>
                  <a:srgbClr val="002060"/>
                </a:solidFill>
                <a:latin typeface="Arial" panose="020B0604020202020204" pitchFamily="34" charset="0"/>
                <a:cs typeface="Arial" panose="020B0604020202020204" pitchFamily="34" charset="0"/>
              </a:rPr>
              <a:t>.</a:t>
            </a:r>
          </a:p>
          <a:p>
            <a:pPr>
              <a:spcBef>
                <a:spcPts val="600"/>
              </a:spcBef>
            </a:pPr>
            <a:r>
              <a:rPr lang="it-IT" sz="1800" b="0" dirty="0" err="1">
                <a:latin typeface="Arial" panose="020B0604020202020204" pitchFamily="34" charset="0"/>
                <a:cs typeface="Arial" panose="020B0604020202020204" pitchFamily="34" charset="0"/>
              </a:rPr>
              <a:t>Near</a:t>
            </a:r>
            <a:r>
              <a:rPr lang="it-IT" sz="1800" b="0" dirty="0">
                <a:latin typeface="Arial" panose="020B0604020202020204" pitchFamily="34" charset="0"/>
                <a:cs typeface="Arial" panose="020B0604020202020204" pitchFamily="34" charset="0"/>
              </a:rPr>
              <a:t> </a:t>
            </a:r>
            <a:r>
              <a:rPr lang="it-IT" sz="1800" b="0" dirty="0" err="1">
                <a:latin typeface="Arial" panose="020B0604020202020204" pitchFamily="34" charset="0"/>
                <a:cs typeface="Arial" panose="020B0604020202020204" pitchFamily="34" charset="0"/>
              </a:rPr>
              <a:t>crest</a:t>
            </a:r>
            <a:r>
              <a:rPr lang="it-IT" sz="1800" b="0" dirty="0">
                <a:latin typeface="Arial" panose="020B0604020202020204" pitchFamily="34" charset="0"/>
                <a:cs typeface="Arial" panose="020B0604020202020204" pitchFamily="34" charset="0"/>
              </a:rPr>
              <a:t> </a:t>
            </a:r>
            <a:r>
              <a:rPr lang="it-IT" sz="1800" b="0" dirty="0" err="1">
                <a:latin typeface="Arial" panose="020B0604020202020204" pitchFamily="34" charset="0"/>
                <a:cs typeface="Arial" panose="020B0604020202020204" pitchFamily="34" charset="0"/>
              </a:rPr>
              <a:t>at</a:t>
            </a:r>
            <a:r>
              <a:rPr lang="it-IT" sz="1800" b="0" dirty="0">
                <a:latin typeface="Arial" panose="020B0604020202020204" pitchFamily="34" charset="0"/>
                <a:cs typeface="Arial" panose="020B0604020202020204" pitchFamily="34" charset="0"/>
              </a:rPr>
              <a:t> </a:t>
            </a:r>
            <a:r>
              <a:rPr lang="it-IT" sz="1800" b="0" dirty="0" err="1">
                <a:latin typeface="Arial" panose="020B0604020202020204" pitchFamily="34" charset="0"/>
                <a:cs typeface="Arial" panose="020B0604020202020204" pitchFamily="34" charset="0"/>
              </a:rPr>
              <a:t>bunch</a:t>
            </a:r>
            <a:r>
              <a:rPr lang="it-IT" sz="1800" b="0" dirty="0">
                <a:latin typeface="Arial" panose="020B0604020202020204" pitchFamily="34" charset="0"/>
                <a:cs typeface="Arial" panose="020B0604020202020204" pitchFamily="34" charset="0"/>
              </a:rPr>
              <a:t> center </a:t>
            </a:r>
            <a:r>
              <a:rPr lang="it-IT" sz="1800" b="0" dirty="0" err="1">
                <a:latin typeface="Arial" panose="020B0604020202020204" pitchFamily="34" charset="0"/>
                <a:cs typeface="Arial" panose="020B0604020202020204" pitchFamily="34" charset="0"/>
              </a:rPr>
              <a:t>s</a:t>
            </a:r>
            <a:r>
              <a:rPr lang="it-IT" sz="1800" b="0" dirty="0">
                <a:latin typeface="Arial" panose="020B0604020202020204" pitchFamily="34" charset="0"/>
                <a:cs typeface="Arial" panose="020B0604020202020204" pitchFamily="34" charset="0"/>
              </a:rPr>
              <a:t> = 0</a:t>
            </a:r>
          </a:p>
          <a:p>
            <a:endParaRPr lang="it-IT" sz="1800" b="0" dirty="0"/>
          </a:p>
          <a:p>
            <a:endParaRPr lang="it-IT" sz="1800" b="0" dirty="0"/>
          </a:p>
        </p:txBody>
      </p:sp>
      <p:sp>
        <p:nvSpPr>
          <p:cNvPr id="11" name="object 21">
            <a:extLst>
              <a:ext uri="{FF2B5EF4-FFF2-40B4-BE49-F238E27FC236}">
                <a16:creationId xmlns:a16="http://schemas.microsoft.com/office/drawing/2014/main" id="{BC4CFAB6-7D27-EA92-B9FA-99D42F630C61}"/>
              </a:ext>
            </a:extLst>
          </p:cNvPr>
          <p:cNvSpPr txBox="1"/>
          <p:nvPr/>
        </p:nvSpPr>
        <p:spPr>
          <a:xfrm>
            <a:off x="2819400" y="4452587"/>
            <a:ext cx="1905000" cy="446917"/>
          </a:xfrm>
          <a:prstGeom prst="rect">
            <a:avLst/>
          </a:prstGeom>
        </p:spPr>
        <p:txBody>
          <a:bodyPr vert="horz" wrap="square" lIns="0" tIns="15875" rIns="0" bIns="0" rtlCol="0">
            <a:spAutoFit/>
          </a:bodyPr>
          <a:lstStyle/>
          <a:p>
            <a:pPr marL="38100">
              <a:spcBef>
                <a:spcPts val="125"/>
              </a:spcBef>
            </a:pPr>
            <a:r>
              <a:rPr sz="2800" dirty="0">
                <a:solidFill>
                  <a:srgbClr val="002060"/>
                </a:solidFill>
                <a:latin typeface="Times New Roman"/>
                <a:cs typeface="Times New Roman"/>
              </a:rPr>
              <a:t>V</a:t>
            </a:r>
            <a:r>
              <a:rPr sz="3200" baseline="-20202" dirty="0">
                <a:solidFill>
                  <a:srgbClr val="002060"/>
                </a:solidFill>
                <a:latin typeface="Times New Roman"/>
                <a:cs typeface="Times New Roman"/>
              </a:rPr>
              <a:t>3</a:t>
            </a:r>
            <a:r>
              <a:rPr lang="it-IT" sz="3200" baseline="-20202" dirty="0">
                <a:solidFill>
                  <a:srgbClr val="002060"/>
                </a:solidFill>
                <a:latin typeface="Times New Roman"/>
                <a:cs typeface="Times New Roman"/>
              </a:rPr>
              <a:t> </a:t>
            </a:r>
            <a:r>
              <a:rPr sz="2800" dirty="0">
                <a:solidFill>
                  <a:srgbClr val="002060"/>
                </a:solidFill>
                <a:latin typeface="Times New Roman"/>
                <a:cs typeface="Times New Roman"/>
              </a:rPr>
              <a:t>=</a:t>
            </a:r>
            <a:r>
              <a:rPr lang="it-IT" sz="2800" dirty="0">
                <a:solidFill>
                  <a:srgbClr val="002060"/>
                </a:solidFill>
                <a:latin typeface="Times New Roman"/>
                <a:cs typeface="Times New Roman"/>
              </a:rPr>
              <a:t> </a:t>
            </a:r>
            <a:r>
              <a:rPr sz="2800" dirty="0">
                <a:solidFill>
                  <a:srgbClr val="002060"/>
                </a:solidFill>
                <a:latin typeface="Times New Roman"/>
                <a:cs typeface="Times New Roman"/>
              </a:rPr>
              <a:t>V</a:t>
            </a:r>
            <a:r>
              <a:rPr sz="3200" baseline="-20202" dirty="0">
                <a:solidFill>
                  <a:srgbClr val="002060"/>
                </a:solidFill>
                <a:latin typeface="Times New Roman"/>
                <a:cs typeface="Times New Roman"/>
              </a:rPr>
              <a:t>1</a:t>
            </a:r>
            <a:r>
              <a:rPr sz="3200" spc="135" baseline="-20202" dirty="0">
                <a:solidFill>
                  <a:srgbClr val="002060"/>
                </a:solidFill>
                <a:latin typeface="Times New Roman"/>
                <a:cs typeface="Times New Roman"/>
              </a:rPr>
              <a:t> </a:t>
            </a:r>
            <a:r>
              <a:rPr sz="2800" dirty="0">
                <a:solidFill>
                  <a:srgbClr val="002060"/>
                </a:solidFill>
                <a:latin typeface="Times New Roman"/>
                <a:cs typeface="Times New Roman"/>
              </a:rPr>
              <a:t>/</a:t>
            </a:r>
            <a:r>
              <a:rPr sz="2800" spc="10" dirty="0">
                <a:solidFill>
                  <a:srgbClr val="002060"/>
                </a:solidFill>
                <a:latin typeface="Times New Roman"/>
                <a:cs typeface="Times New Roman"/>
              </a:rPr>
              <a:t> </a:t>
            </a:r>
            <a:r>
              <a:rPr sz="2800" spc="-50" dirty="0">
                <a:solidFill>
                  <a:srgbClr val="002060"/>
                </a:solidFill>
                <a:latin typeface="Times New Roman"/>
                <a:cs typeface="Times New Roman"/>
              </a:rPr>
              <a:t>9</a:t>
            </a:r>
            <a:endParaRPr sz="2800" dirty="0">
              <a:solidFill>
                <a:srgbClr val="002060"/>
              </a:solidFill>
              <a:latin typeface="Times New Roman"/>
              <a:cs typeface="Times New Roman"/>
            </a:endParaRPr>
          </a:p>
        </p:txBody>
      </p:sp>
      <p:pic>
        <p:nvPicPr>
          <p:cNvPr id="12" name="Immagine 11" descr="Immagine che contiene testo, esterni&#10;&#10;Descrizione generata automaticamente">
            <a:extLst>
              <a:ext uri="{FF2B5EF4-FFF2-40B4-BE49-F238E27FC236}">
                <a16:creationId xmlns:a16="http://schemas.microsoft.com/office/drawing/2014/main" id="{4741D40A-C4FE-3BD2-4911-19A23BDDC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0425" y="2245942"/>
            <a:ext cx="3071906" cy="798860"/>
          </a:xfrm>
          <a:prstGeom prst="rect">
            <a:avLst/>
          </a:prstGeom>
        </p:spPr>
      </p:pic>
      <p:sp>
        <p:nvSpPr>
          <p:cNvPr id="14" name="CasellaDiTesto 13">
            <a:extLst>
              <a:ext uri="{FF2B5EF4-FFF2-40B4-BE49-F238E27FC236}">
                <a16:creationId xmlns:a16="http://schemas.microsoft.com/office/drawing/2014/main" id="{0F552497-ED05-9947-3988-305CEE5FCCE9}"/>
              </a:ext>
            </a:extLst>
          </p:cNvPr>
          <p:cNvSpPr txBox="1"/>
          <p:nvPr/>
        </p:nvSpPr>
        <p:spPr>
          <a:xfrm>
            <a:off x="3908583" y="2086074"/>
            <a:ext cx="2973324" cy="1292662"/>
          </a:xfrm>
          <a:prstGeom prst="rect">
            <a:avLst/>
          </a:prstGeom>
          <a:noFill/>
        </p:spPr>
        <p:txBody>
          <a:bodyPr wrap="square" rtlCol="0">
            <a:spAutoFit/>
          </a:bodyPr>
          <a:lstStyle/>
          <a:p>
            <a:r>
              <a:rPr lang="el-GR" sz="1600" b="0" dirty="0" err="1">
                <a:solidFill>
                  <a:srgbClr val="002060"/>
                </a:solidFill>
                <a:latin typeface="Arial" panose="020B0604020202020204" pitchFamily="34" charset="0"/>
                <a:cs typeface="Arial" panose="020B0604020202020204" pitchFamily="34" charset="0"/>
              </a:rPr>
              <a:t>ϕ</a:t>
            </a:r>
            <a:r>
              <a:rPr lang="it-IT" sz="1600" b="0" baseline="-25000" dirty="0">
                <a:solidFill>
                  <a:srgbClr val="002060"/>
                </a:solidFill>
                <a:latin typeface="Arial" panose="020B0604020202020204" pitchFamily="34" charset="0"/>
                <a:cs typeface="Arial" panose="020B0604020202020204" pitchFamily="34" charset="0"/>
              </a:rPr>
              <a:t>3.9</a:t>
            </a:r>
            <a:r>
              <a:rPr lang="it-IT" sz="1600" b="0"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is</a:t>
            </a:r>
            <a:r>
              <a:rPr lang="it-IT" sz="1600" b="0" dirty="0">
                <a:solidFill>
                  <a:srgbClr val="002060"/>
                </a:solidFill>
                <a:latin typeface="Arial" panose="020B0604020202020204" pitchFamily="34" charset="0"/>
                <a:cs typeface="Arial" panose="020B0604020202020204" pitchFamily="34" charset="0"/>
              </a:rPr>
              <a:t> ~180 </a:t>
            </a:r>
            <a:r>
              <a:rPr lang="it-IT" sz="1600" b="0" dirty="0" err="1">
                <a:solidFill>
                  <a:srgbClr val="002060"/>
                </a:solidFill>
                <a:latin typeface="Arial" panose="020B0604020202020204" pitchFamily="34" charset="0"/>
                <a:cs typeface="Arial" panose="020B0604020202020204" pitchFamily="34" charset="0"/>
              </a:rPr>
              <a:t>deg</a:t>
            </a:r>
            <a:r>
              <a:rPr lang="it-IT" sz="1600" b="0"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decelerating</a:t>
            </a:r>
            <a:r>
              <a:rPr lang="it-IT" sz="1600" b="0" dirty="0">
                <a:solidFill>
                  <a:srgbClr val="002060"/>
                </a:solidFill>
                <a:latin typeface="Arial" panose="020B0604020202020204" pitchFamily="34" charset="0"/>
                <a:cs typeface="Arial" panose="020B0604020202020204" pitchFamily="34" charset="0"/>
              </a:rPr>
              <a:t> mode) and </a:t>
            </a:r>
            <a:r>
              <a:rPr lang="it-IT" sz="1600" b="0" dirty="0" err="1">
                <a:solidFill>
                  <a:srgbClr val="002060"/>
                </a:solidFill>
                <a:latin typeface="Arial" panose="020B0604020202020204" pitchFamily="34" charset="0"/>
                <a:cs typeface="Arial" panose="020B0604020202020204" pitchFamily="34" charset="0"/>
              </a:rPr>
              <a:t>s</a:t>
            </a:r>
            <a:r>
              <a:rPr lang="it-IT" sz="1600" b="0" dirty="0">
                <a:solidFill>
                  <a:srgbClr val="002060"/>
                </a:solidFill>
                <a:latin typeface="Arial" panose="020B0604020202020204" pitchFamily="34" charset="0"/>
                <a:cs typeface="Arial" panose="020B0604020202020204" pitchFamily="34" charset="0"/>
              </a:rPr>
              <a:t> = - </a:t>
            </a:r>
            <a:r>
              <a:rPr lang="it-IT" sz="1600" b="0" dirty="0" err="1">
                <a:solidFill>
                  <a:srgbClr val="002060"/>
                </a:solidFill>
                <a:latin typeface="Arial" panose="020B0604020202020204" pitchFamily="34" charset="0"/>
                <a:cs typeface="Arial" panose="020B0604020202020204" pitchFamily="34" charset="0"/>
              </a:rPr>
              <a:t>ct</a:t>
            </a:r>
            <a:r>
              <a:rPr lang="it-IT" sz="1600" b="0" dirty="0">
                <a:solidFill>
                  <a:srgbClr val="002060"/>
                </a:solidFill>
                <a:latin typeface="Arial" panose="020B0604020202020204" pitchFamily="34" charset="0"/>
                <a:cs typeface="Arial" panose="020B0604020202020204" pitchFamily="34" charset="0"/>
              </a:rPr>
              <a:t>. The head of the </a:t>
            </a:r>
            <a:r>
              <a:rPr lang="it-IT" sz="1600" b="0" dirty="0" err="1">
                <a:solidFill>
                  <a:srgbClr val="002060"/>
                </a:solidFill>
                <a:latin typeface="Arial" panose="020B0604020202020204" pitchFamily="34" charset="0"/>
                <a:cs typeface="Arial" panose="020B0604020202020204" pitchFamily="34" charset="0"/>
              </a:rPr>
              <a:t>bunch</a:t>
            </a:r>
            <a:r>
              <a:rPr lang="it-IT" sz="1600" b="0"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is</a:t>
            </a:r>
            <a:r>
              <a:rPr lang="it-IT" sz="1600" b="0"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at</a:t>
            </a:r>
            <a:r>
              <a:rPr lang="it-IT" sz="1600" b="0" dirty="0">
                <a:solidFill>
                  <a:srgbClr val="002060"/>
                </a:solidFill>
                <a:latin typeface="Arial" panose="020B0604020202020204" pitchFamily="34" charset="0"/>
                <a:cs typeface="Arial" panose="020B0604020202020204" pitchFamily="34" charset="0"/>
              </a:rPr>
              <a:t> positive </a:t>
            </a:r>
            <a:r>
              <a:rPr lang="it-IT" sz="1600" b="0" dirty="0" err="1">
                <a:solidFill>
                  <a:srgbClr val="002060"/>
                </a:solidFill>
                <a:latin typeface="Arial" panose="020B0604020202020204" pitchFamily="34" charset="0"/>
                <a:cs typeface="Arial" panose="020B0604020202020204" pitchFamily="34" charset="0"/>
              </a:rPr>
              <a:t>s</a:t>
            </a:r>
            <a:r>
              <a:rPr lang="it-IT" sz="1600" b="0" dirty="0">
                <a:solidFill>
                  <a:srgbClr val="002060"/>
                </a:solidFill>
                <a:latin typeface="Arial" panose="020B0604020202020204" pitchFamily="34" charset="0"/>
                <a:cs typeface="Arial" panose="020B0604020202020204" pitchFamily="34" charset="0"/>
              </a:rPr>
              <a:t> and </a:t>
            </a:r>
            <a:r>
              <a:rPr lang="el-GR" sz="1600" b="0" dirty="0">
                <a:solidFill>
                  <a:srgbClr val="002060"/>
                </a:solidFill>
                <a:latin typeface="Arial" panose="020B0604020202020204" pitchFamily="34" charset="0"/>
                <a:cs typeface="Arial" panose="020B0604020202020204" pitchFamily="34" charset="0"/>
              </a:rPr>
              <a:t>ϕ</a:t>
            </a:r>
            <a:r>
              <a:rPr lang="el-GR" sz="1600" b="0" baseline="-25000" dirty="0">
                <a:solidFill>
                  <a:srgbClr val="002060"/>
                </a:solidFill>
                <a:latin typeface="Arial" panose="020B0604020202020204" pitchFamily="34" charset="0"/>
                <a:cs typeface="Arial" panose="020B0604020202020204" pitchFamily="34" charset="0"/>
              </a:rPr>
              <a:t>1.3</a:t>
            </a:r>
            <a:r>
              <a:rPr lang="el-GR" sz="1600" b="0" dirty="0">
                <a:solidFill>
                  <a:srgbClr val="002060"/>
                </a:solidFill>
                <a:latin typeface="Arial" panose="020B0604020202020204" pitchFamily="34" charset="0"/>
                <a:cs typeface="Arial" panose="020B0604020202020204" pitchFamily="34" charset="0"/>
              </a:rPr>
              <a:t> </a:t>
            </a:r>
            <a:r>
              <a:rPr lang="it-IT" sz="1600" b="0" dirty="0">
                <a:solidFill>
                  <a:srgbClr val="002060"/>
                </a:solidFill>
                <a:latin typeface="Arial" panose="020B0604020202020204" pitchFamily="34" charset="0"/>
                <a:cs typeface="Arial" panose="020B0604020202020204" pitchFamily="34" charset="0"/>
              </a:rPr>
              <a:t>must be positive </a:t>
            </a:r>
            <a:r>
              <a:rPr lang="it-IT" sz="1600" b="0" dirty="0" err="1">
                <a:solidFill>
                  <a:srgbClr val="002060"/>
                </a:solidFill>
                <a:latin typeface="Arial" panose="020B0604020202020204" pitchFamily="34" charset="0"/>
                <a:cs typeface="Arial" panose="020B0604020202020204" pitchFamily="34" charset="0"/>
              </a:rPr>
              <a:t>too</a:t>
            </a:r>
            <a:endParaRPr lang="it-IT" sz="1600" b="0" dirty="0">
              <a:solidFill>
                <a:srgbClr val="002060"/>
              </a:solidFill>
              <a:latin typeface="Arial" panose="020B0604020202020204" pitchFamily="34" charset="0"/>
              <a:cs typeface="Arial" panose="020B0604020202020204" pitchFamily="34" charset="0"/>
            </a:endParaRPr>
          </a:p>
          <a:p>
            <a:endParaRPr lang="it-IT" dirty="0"/>
          </a:p>
        </p:txBody>
      </p:sp>
      <p:sp>
        <p:nvSpPr>
          <p:cNvPr id="17" name="CasellaDiTesto 16">
            <a:extLst>
              <a:ext uri="{FF2B5EF4-FFF2-40B4-BE49-F238E27FC236}">
                <a16:creationId xmlns:a16="http://schemas.microsoft.com/office/drawing/2014/main" id="{12692DF3-EFEC-E887-BC59-A95FEDC3D127}"/>
              </a:ext>
            </a:extLst>
          </p:cNvPr>
          <p:cNvSpPr txBox="1"/>
          <p:nvPr/>
        </p:nvSpPr>
        <p:spPr>
          <a:xfrm>
            <a:off x="7345516" y="5691057"/>
            <a:ext cx="4114801" cy="584775"/>
          </a:xfrm>
          <a:prstGeom prst="rect">
            <a:avLst/>
          </a:prstGeom>
          <a:noFill/>
        </p:spPr>
        <p:txBody>
          <a:bodyPr wrap="square" rtlCol="0">
            <a:spAutoFit/>
          </a:bodyPr>
          <a:lstStyle/>
          <a:p>
            <a:r>
              <a:rPr lang="it-IT" sz="1600" b="0" dirty="0" err="1">
                <a:solidFill>
                  <a:srgbClr val="002060"/>
                </a:solidFill>
                <a:latin typeface="Arial" panose="020B0604020202020204" pitchFamily="34" charset="0"/>
                <a:cs typeface="Arial" panose="020B0604020202020204" pitchFamily="34" charset="0"/>
              </a:rPr>
              <a:t>Shifting</a:t>
            </a:r>
            <a:r>
              <a:rPr lang="it-IT" sz="1600" b="0" dirty="0">
                <a:solidFill>
                  <a:srgbClr val="002060"/>
                </a:solidFill>
                <a:latin typeface="Arial" panose="020B0604020202020204" pitchFamily="34" charset="0"/>
                <a:cs typeface="Arial" panose="020B0604020202020204" pitchFamily="34" charset="0"/>
              </a:rPr>
              <a:t> </a:t>
            </a:r>
            <a:r>
              <a:rPr lang="el-GR" sz="1600" b="0" dirty="0" err="1">
                <a:solidFill>
                  <a:srgbClr val="002060"/>
                </a:solidFill>
                <a:latin typeface="Arial" panose="020B0604020202020204" pitchFamily="34" charset="0"/>
                <a:cs typeface="Arial" panose="020B0604020202020204" pitchFamily="34" charset="0"/>
              </a:rPr>
              <a:t>ϕ</a:t>
            </a:r>
            <a:r>
              <a:rPr lang="it-IT" sz="1600" b="0" baseline="-25000" dirty="0">
                <a:solidFill>
                  <a:srgbClr val="002060"/>
                </a:solidFill>
                <a:latin typeface="Arial" panose="020B0604020202020204" pitchFamily="34" charset="0"/>
                <a:cs typeface="Arial" panose="020B0604020202020204" pitchFamily="34" charset="0"/>
              </a:rPr>
              <a:t>3.9 </a:t>
            </a:r>
            <a:r>
              <a:rPr lang="it-IT" sz="1600" b="0" dirty="0">
                <a:solidFill>
                  <a:srgbClr val="002060"/>
                </a:solidFill>
                <a:latin typeface="Arial" panose="020B0604020202020204" pitchFamily="34" charset="0"/>
                <a:cs typeface="Arial" panose="020B0604020202020204" pitchFamily="34" charset="0"/>
              </a:rPr>
              <a:t>by 12°, a linear chirp </a:t>
            </a:r>
            <a:r>
              <a:rPr lang="it-IT" sz="1600" b="0" dirty="0" err="1">
                <a:solidFill>
                  <a:srgbClr val="002060"/>
                </a:solidFill>
                <a:latin typeface="Arial" panose="020B0604020202020204" pitchFamily="34" charset="0"/>
                <a:cs typeface="Arial" panose="020B0604020202020204" pitchFamily="34" charset="0"/>
              </a:rPr>
              <a:t>is</a:t>
            </a:r>
            <a:r>
              <a:rPr lang="it-IT" sz="1600" b="0"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obtailed</a:t>
            </a:r>
            <a:r>
              <a:rPr lang="it-IT" sz="1600" b="0" dirty="0">
                <a:solidFill>
                  <a:srgbClr val="002060"/>
                </a:solidFill>
                <a:latin typeface="Arial" panose="020B0604020202020204" pitchFamily="34" charset="0"/>
                <a:cs typeface="Arial" panose="020B0604020202020204" pitchFamily="34" charset="0"/>
              </a:rPr>
              <a:t>  for a more </a:t>
            </a:r>
            <a:r>
              <a:rPr lang="it-IT" sz="1600" b="0" dirty="0" err="1">
                <a:solidFill>
                  <a:srgbClr val="002060"/>
                </a:solidFill>
                <a:latin typeface="Arial" panose="020B0604020202020204" pitchFamily="34" charset="0"/>
                <a:cs typeface="Arial" panose="020B0604020202020204" pitchFamily="34" charset="0"/>
              </a:rPr>
              <a:t>efficient</a:t>
            </a:r>
            <a:r>
              <a:rPr lang="it-IT" sz="1600" b="0"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compression</a:t>
            </a:r>
            <a:endParaRPr lang="it-IT" sz="1600" b="0" dirty="0">
              <a:solidFill>
                <a:srgbClr val="002060"/>
              </a:solidFill>
              <a:latin typeface="Arial" panose="020B0604020202020204" pitchFamily="34" charset="0"/>
              <a:cs typeface="Arial" panose="020B0604020202020204" pitchFamily="34" charset="0"/>
            </a:endParaRPr>
          </a:p>
        </p:txBody>
      </p:sp>
      <p:sp>
        <p:nvSpPr>
          <p:cNvPr id="2" name="Segnaposto numero diapositiva 4">
            <a:extLst>
              <a:ext uri="{FF2B5EF4-FFF2-40B4-BE49-F238E27FC236}">
                <a16:creationId xmlns:a16="http://schemas.microsoft.com/office/drawing/2014/main" id="{FEE46508-FF50-813B-E5E2-33B3FA2D1734}"/>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71030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425D29-A5EB-7213-D5F1-3AB99DFC98EF}"/>
              </a:ext>
            </a:extLst>
          </p:cNvPr>
          <p:cNvSpPr>
            <a:spLocks noGrp="1"/>
          </p:cNvSpPr>
          <p:nvPr>
            <p:ph type="title"/>
          </p:nvPr>
        </p:nvSpPr>
        <p:spPr/>
        <p:txBody>
          <a:bodyPr/>
          <a:lstStyle/>
          <a:p>
            <a:r>
              <a:rPr lang="it-IT" dirty="0"/>
              <a:t>The 3</a:t>
            </a:r>
            <a:r>
              <a:rPr lang="it-IT" baseline="30000" dirty="0"/>
              <a:t>rd</a:t>
            </a:r>
            <a:r>
              <a:rPr lang="it-IT" dirty="0"/>
              <a:t> </a:t>
            </a:r>
            <a:r>
              <a:rPr lang="it-IT" dirty="0" err="1"/>
              <a:t>Harmonic</a:t>
            </a:r>
            <a:r>
              <a:rPr lang="it-IT" dirty="0"/>
              <a:t> Module from Fermilab</a:t>
            </a:r>
          </a:p>
        </p:txBody>
      </p:sp>
      <p:sp>
        <p:nvSpPr>
          <p:cNvPr id="3" name="Segnaposto data 2">
            <a:extLst>
              <a:ext uri="{FF2B5EF4-FFF2-40B4-BE49-F238E27FC236}">
                <a16:creationId xmlns:a16="http://schemas.microsoft.com/office/drawing/2014/main" id="{4F237C38-9C8F-6FCC-A62D-A5E801C9D1C1}"/>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161923C6-1B3B-1AB8-E862-E37F41BE94C9}"/>
              </a:ext>
            </a:extLst>
          </p:cNvPr>
          <p:cNvSpPr>
            <a:spLocks noGrp="1"/>
          </p:cNvSpPr>
          <p:nvPr>
            <p:ph type="ftr" sz="quarter" idx="11"/>
          </p:nvPr>
        </p:nvSpPr>
        <p:spPr/>
        <p:txBody>
          <a:bodyPr/>
          <a:lstStyle/>
          <a:p>
            <a:pPr>
              <a:defRPr/>
            </a:pPr>
            <a:fld id="{8DAD3638-8E0C-4079-83E3-101B55F74CF3}" type="slidenum">
              <a:rPr lang="en-US" altLang="it-IT" smtClean="0"/>
              <a:pPr>
                <a:defRPr/>
              </a:pPr>
              <a:t>15</a:t>
            </a:fld>
            <a:endParaRPr lang="en-US" altLang="it-IT"/>
          </a:p>
        </p:txBody>
      </p:sp>
      <p:sp>
        <p:nvSpPr>
          <p:cNvPr id="5" name="Segnaposto numero diapositiva 4">
            <a:extLst>
              <a:ext uri="{FF2B5EF4-FFF2-40B4-BE49-F238E27FC236}">
                <a16:creationId xmlns:a16="http://schemas.microsoft.com/office/drawing/2014/main" id="{95504265-96D0-B8D6-BB30-95CA764662B3}"/>
              </a:ext>
            </a:extLst>
          </p:cNvPr>
          <p:cNvSpPr>
            <a:spLocks noGrp="1"/>
          </p:cNvSpPr>
          <p:nvPr>
            <p:ph type="sldNum" sz="quarter" idx="4"/>
          </p:nvPr>
        </p:nvSpPr>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pic>
        <p:nvPicPr>
          <p:cNvPr id="7" name="Immagine 6" descr="Immagine che contiene testo&#10;&#10;Descrizione generata automaticamente">
            <a:extLst>
              <a:ext uri="{FF2B5EF4-FFF2-40B4-BE49-F238E27FC236}">
                <a16:creationId xmlns:a16="http://schemas.microsoft.com/office/drawing/2014/main" id="{A2CDF33B-CC1E-B9FA-5283-5E86CE1BB3AC}"/>
              </a:ext>
            </a:extLst>
          </p:cNvPr>
          <p:cNvPicPr>
            <a:picLocks noChangeAspect="1"/>
          </p:cNvPicPr>
          <p:nvPr/>
        </p:nvPicPr>
        <p:blipFill rotWithShape="1">
          <a:blip r:embed="rId2">
            <a:extLst>
              <a:ext uri="{28A0092B-C50C-407E-A947-70E740481C1C}">
                <a14:useLocalDpi xmlns:a14="http://schemas.microsoft.com/office/drawing/2010/main" val="0"/>
              </a:ext>
            </a:extLst>
          </a:blip>
          <a:srcRect t="14286"/>
          <a:stretch/>
        </p:blipFill>
        <p:spPr>
          <a:xfrm>
            <a:off x="385618" y="1126581"/>
            <a:ext cx="11288686" cy="1733487"/>
          </a:xfrm>
          <a:prstGeom prst="rect">
            <a:avLst/>
          </a:prstGeom>
        </p:spPr>
      </p:pic>
      <p:pic>
        <p:nvPicPr>
          <p:cNvPr id="12" name="Immagine 11" descr="Immagine che contiene testo&#10;&#10;Descrizione generata automaticamente">
            <a:extLst>
              <a:ext uri="{FF2B5EF4-FFF2-40B4-BE49-F238E27FC236}">
                <a16:creationId xmlns:a16="http://schemas.microsoft.com/office/drawing/2014/main" id="{DAAC977E-AE43-2925-4CF6-56C4803B7A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883" y="3181320"/>
            <a:ext cx="10854156" cy="2449532"/>
          </a:xfrm>
          <a:prstGeom prst="rect">
            <a:avLst/>
          </a:prstGeom>
        </p:spPr>
      </p:pic>
    </p:spTree>
    <p:extLst>
      <p:ext uri="{BB962C8B-B14F-4D97-AF65-F5344CB8AC3E}">
        <p14:creationId xmlns:p14="http://schemas.microsoft.com/office/powerpoint/2010/main" val="3905011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16</a:t>
            </a:fld>
            <a:endParaRPr lang="en-US" altLang="it-IT"/>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356196" cy="2339102"/>
          </a:xfrm>
          <a:prstGeom prst="rect">
            <a:avLst/>
          </a:prstGeom>
        </p:spPr>
        <p:txBody>
          <a:bodyPr wrap="square">
            <a:spAutoFit/>
          </a:bodyPr>
          <a:lstStyle/>
          <a:p>
            <a:pPr marL="514350" indent="-514350">
              <a:spcBef>
                <a:spcPts val="3000"/>
              </a:spcBef>
              <a:buAutoNum type="arabicPeriod"/>
            </a:pPr>
            <a:r>
              <a:rPr lang="it-IT" sz="3200" dirty="0" err="1">
                <a:solidFill>
                  <a:schemeClr val="bg1">
                    <a:lumMod val="65000"/>
                  </a:schemeClr>
                </a:solidFill>
                <a:latin typeface="Arial" panose="020B0604020202020204" pitchFamily="34" charset="0"/>
                <a:cs typeface="Arial" panose="020B0604020202020204" pitchFamily="34" charset="0"/>
              </a:rPr>
              <a:t>Longitudinal</a:t>
            </a:r>
            <a:r>
              <a:rPr lang="it-IT" sz="3200" dirty="0">
                <a:solidFill>
                  <a:schemeClr val="bg1">
                    <a:lumMod val="65000"/>
                  </a:schemeClr>
                </a:solidFill>
                <a:latin typeface="Arial" panose="020B0604020202020204" pitchFamily="34" charset="0"/>
                <a:cs typeface="Arial" panose="020B0604020202020204" pitchFamily="34" charset="0"/>
              </a:rPr>
              <a:t> </a:t>
            </a:r>
            <a:r>
              <a:rPr lang="it-IT" sz="3200" dirty="0" err="1">
                <a:solidFill>
                  <a:schemeClr val="bg1">
                    <a:lumMod val="65000"/>
                  </a:schemeClr>
                </a:solidFill>
                <a:latin typeface="Arial" panose="020B0604020202020204" pitchFamily="34" charset="0"/>
                <a:cs typeface="Arial" panose="020B0604020202020204" pitchFamily="34" charset="0"/>
              </a:rPr>
              <a:t>Phase</a:t>
            </a:r>
            <a:r>
              <a:rPr lang="it-IT" sz="3200" dirty="0">
                <a:solidFill>
                  <a:schemeClr val="bg1">
                    <a:lumMod val="65000"/>
                  </a:schemeClr>
                </a:solidFill>
                <a:latin typeface="Arial" panose="020B0604020202020204" pitchFamily="34" charset="0"/>
                <a:cs typeface="Arial" panose="020B0604020202020204" pitchFamily="34" charset="0"/>
              </a:rPr>
              <a:t> Space </a:t>
            </a:r>
            <a:r>
              <a:rPr lang="it-IT" sz="3200" dirty="0" err="1">
                <a:solidFill>
                  <a:schemeClr val="bg1">
                    <a:lumMod val="65000"/>
                  </a:schemeClr>
                </a:solidFill>
                <a:latin typeface="Arial" panose="020B0604020202020204" pitchFamily="34" charset="0"/>
                <a:cs typeface="Arial" panose="020B0604020202020204" pitchFamily="34" charset="0"/>
              </a:rPr>
              <a:t>Linearization</a:t>
            </a:r>
            <a:endParaRPr lang="it-IT" sz="3200" dirty="0">
              <a:solidFill>
                <a:schemeClr val="bg1">
                  <a:lumMod val="65000"/>
                </a:schemeClr>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ACC39 made by Fermilab for FLASH</a:t>
            </a:r>
          </a:p>
          <a:p>
            <a:pPr marL="514350" indent="-514350">
              <a:spcBef>
                <a:spcPts val="3000"/>
              </a:spcBef>
              <a:buAutoNum type="arabicPeriod"/>
            </a:pPr>
            <a:r>
              <a:rPr lang="it-IT" sz="3200" dirty="0">
                <a:solidFill>
                  <a:schemeClr val="bg1">
                    <a:lumMod val="65000"/>
                  </a:schemeClr>
                </a:solidFill>
                <a:latin typeface="Arial" panose="020B0604020202020204" pitchFamily="34" charset="0"/>
                <a:cs typeface="Arial" panose="020B0604020202020204" pitchFamily="34" charset="0"/>
              </a:rPr>
              <a:t>AH1 made by INFN-LASA for </a:t>
            </a:r>
            <a:r>
              <a:rPr lang="it-IT" sz="3200" dirty="0" err="1">
                <a:solidFill>
                  <a:schemeClr val="bg1">
                    <a:lumMod val="65000"/>
                  </a:schemeClr>
                </a:solidFill>
                <a:latin typeface="Arial" panose="020B0604020202020204" pitchFamily="34" charset="0"/>
                <a:cs typeface="Arial" panose="020B0604020202020204" pitchFamily="34" charset="0"/>
              </a:rPr>
              <a:t>European</a:t>
            </a:r>
            <a:r>
              <a:rPr lang="it-IT" sz="3200" dirty="0">
                <a:solidFill>
                  <a:schemeClr val="bg1">
                    <a:lumMod val="65000"/>
                  </a:schemeClr>
                </a:solidFill>
                <a:latin typeface="Arial" panose="020B0604020202020204" pitchFamily="34" charset="0"/>
                <a:cs typeface="Arial" panose="020B0604020202020204" pitchFamily="34" charset="0"/>
              </a:rPr>
              <a:t> XFEL</a:t>
            </a:r>
          </a:p>
        </p:txBody>
      </p:sp>
      <p:sp>
        <p:nvSpPr>
          <p:cNvPr id="6" name="Segnaposto numero diapositiva 4">
            <a:extLst>
              <a:ext uri="{FF2B5EF4-FFF2-40B4-BE49-F238E27FC236}">
                <a16:creationId xmlns:a16="http://schemas.microsoft.com/office/drawing/2014/main" id="{078655C3-7960-80B1-8ACD-365735B7CEB2}"/>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49473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4FE6B9-1463-8B85-4564-5CBCA1274BB7}"/>
              </a:ext>
            </a:extLst>
          </p:cNvPr>
          <p:cNvSpPr>
            <a:spLocks noGrp="1"/>
          </p:cNvSpPr>
          <p:nvPr>
            <p:ph type="title"/>
          </p:nvPr>
        </p:nvSpPr>
        <p:spPr/>
        <p:txBody>
          <a:bodyPr/>
          <a:lstStyle/>
          <a:p>
            <a:r>
              <a:rPr lang="it-IT" sz="3200" dirty="0" err="1"/>
              <a:t>Beam</a:t>
            </a:r>
            <a:r>
              <a:rPr lang="it-IT" sz="3200" spc="5" dirty="0"/>
              <a:t> </a:t>
            </a:r>
            <a:r>
              <a:rPr lang="it-IT" sz="3200" dirty="0"/>
              <a:t>dynamics </a:t>
            </a:r>
            <a:r>
              <a:rPr lang="it-IT" sz="3200" spc="-9" dirty="0" err="1"/>
              <a:t>aspects</a:t>
            </a:r>
            <a:endParaRPr lang="it-IT" dirty="0"/>
          </a:p>
        </p:txBody>
      </p:sp>
      <p:sp>
        <p:nvSpPr>
          <p:cNvPr id="3" name="Segnaposto data 2">
            <a:extLst>
              <a:ext uri="{FF2B5EF4-FFF2-40B4-BE49-F238E27FC236}">
                <a16:creationId xmlns:a16="http://schemas.microsoft.com/office/drawing/2014/main" id="{1D238042-0F49-7E48-2BFF-256F01A8686B}"/>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465FD34-8E15-9D23-CEE8-C4EE221CAE6D}"/>
              </a:ext>
            </a:extLst>
          </p:cNvPr>
          <p:cNvSpPr>
            <a:spLocks noGrp="1"/>
          </p:cNvSpPr>
          <p:nvPr>
            <p:ph type="ftr" sz="quarter" idx="11"/>
          </p:nvPr>
        </p:nvSpPr>
        <p:spPr/>
        <p:txBody>
          <a:bodyPr/>
          <a:lstStyle/>
          <a:p>
            <a:pPr>
              <a:defRPr/>
            </a:pPr>
            <a:fld id="{8DAD3638-8E0C-4079-83E3-101B55F74CF3}" type="slidenum">
              <a:rPr lang="en-US" altLang="it-IT" smtClean="0"/>
              <a:pPr>
                <a:defRPr/>
              </a:pPr>
              <a:t>17</a:t>
            </a:fld>
            <a:endParaRPr lang="en-US" altLang="it-IT"/>
          </a:p>
        </p:txBody>
      </p:sp>
      <p:sp>
        <p:nvSpPr>
          <p:cNvPr id="5" name="Segnaposto numero diapositiva 4">
            <a:extLst>
              <a:ext uri="{FF2B5EF4-FFF2-40B4-BE49-F238E27FC236}">
                <a16:creationId xmlns:a16="http://schemas.microsoft.com/office/drawing/2014/main" id="{BAB1D5B0-32C6-2E86-EC46-A29E00B395A6}"/>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mc:AlternateContent xmlns:mc="http://schemas.openxmlformats.org/markup-compatibility/2006" xmlns:a14="http://schemas.microsoft.com/office/drawing/2010/main">
        <mc:Choice Requires="a14">
          <p:sp>
            <p:nvSpPr>
              <p:cNvPr id="6" name="object 4">
                <a:extLst>
                  <a:ext uri="{FF2B5EF4-FFF2-40B4-BE49-F238E27FC236}">
                    <a16:creationId xmlns:a16="http://schemas.microsoft.com/office/drawing/2014/main" id="{D431C31D-F76E-6E72-3AAA-B37FF02548AD}"/>
                  </a:ext>
                </a:extLst>
              </p:cNvPr>
              <p:cNvSpPr txBox="1"/>
              <p:nvPr/>
            </p:nvSpPr>
            <p:spPr>
              <a:xfrm>
                <a:off x="520773" y="813096"/>
                <a:ext cx="10820400" cy="5652088"/>
              </a:xfrm>
              <a:prstGeom prst="rect">
                <a:avLst/>
              </a:prstGeom>
            </p:spPr>
            <p:txBody>
              <a:bodyPr vert="horz" wrap="square" lIns="0" tIns="79530" rIns="0" bIns="0" rtlCol="0">
                <a:spAutoFit/>
              </a:bodyPr>
              <a:lstStyle/>
              <a:p>
                <a:pPr marL="253583" indent="-195951">
                  <a:spcBef>
                    <a:spcPts val="626"/>
                  </a:spcBef>
                  <a:buFont typeface="Arial"/>
                  <a:buChar char="•"/>
                  <a:tabLst>
                    <a:tab pos="253583" algn="l"/>
                  </a:tabLst>
                </a:pPr>
                <a:r>
                  <a:rPr lang="it-IT" sz="2400" b="0" spc="-9" dirty="0">
                    <a:solidFill>
                      <a:srgbClr val="002060"/>
                    </a:solidFill>
                    <a:latin typeface="Arial" panose="020B0604020202020204" pitchFamily="34" charset="0"/>
                    <a:cs typeface="Arial" panose="020B0604020202020204" pitchFamily="34" charset="0"/>
                  </a:rPr>
                  <a:t>Motivation:</a:t>
                </a:r>
                <a:endParaRPr lang="it-IT" sz="2400" b="0" dirty="0">
                  <a:solidFill>
                    <a:srgbClr val="002060"/>
                  </a:solidFill>
                  <a:latin typeface="Arial" panose="020B0604020202020204" pitchFamily="34" charset="0"/>
                  <a:cs typeface="Arial" panose="020B0604020202020204" pitchFamily="34" charset="0"/>
                </a:endParaRPr>
              </a:p>
              <a:p>
                <a:pPr marL="633959" lvl="1" indent="-161371">
                  <a:lnSpc>
                    <a:spcPts val="2700"/>
                  </a:lnSpc>
                  <a:spcBef>
                    <a:spcPts val="600"/>
                  </a:spcBef>
                  <a:buChar char="-"/>
                  <a:tabLst>
                    <a:tab pos="633959" algn="l"/>
                  </a:tabLst>
                </a:pPr>
                <a:r>
                  <a:rPr lang="it-IT" sz="2400" b="0" dirty="0">
                    <a:solidFill>
                      <a:srgbClr val="002060"/>
                    </a:solidFill>
                    <a:latin typeface="Arial" panose="020B0604020202020204" pitchFamily="34" charset="0"/>
                    <a:cs typeface="Arial" panose="020B0604020202020204" pitchFamily="34" charset="0"/>
                  </a:rPr>
                  <a:t>single-pass</a:t>
                </a:r>
                <a:r>
                  <a:rPr lang="it-IT" sz="2400" b="0" spc="-9" dirty="0">
                    <a:solidFill>
                      <a:srgbClr val="002060"/>
                    </a:solidFill>
                    <a:latin typeface="Arial" panose="020B0604020202020204" pitchFamily="34" charset="0"/>
                    <a:cs typeface="Arial" panose="020B0604020202020204" pitchFamily="34" charset="0"/>
                  </a:rPr>
                  <a:t> </a:t>
                </a:r>
                <a:r>
                  <a:rPr lang="it-IT" sz="2400" dirty="0">
                    <a:solidFill>
                      <a:srgbClr val="002060"/>
                    </a:solidFill>
                    <a:latin typeface="Arial" panose="020B0604020202020204" pitchFamily="34" charset="0"/>
                    <a:cs typeface="Arial" panose="020B0604020202020204" pitchFamily="34" charset="0"/>
                  </a:rPr>
                  <a:t>FELs demand</a:t>
                </a:r>
                <a:r>
                  <a:rPr lang="it-IT" sz="2400" spc="9" dirty="0">
                    <a:solidFill>
                      <a:srgbClr val="002060"/>
                    </a:solidFill>
                    <a:latin typeface="Arial" panose="020B0604020202020204" pitchFamily="34" charset="0"/>
                    <a:cs typeface="Arial" panose="020B0604020202020204" pitchFamily="34" charset="0"/>
                  </a:rPr>
                  <a:t> </a:t>
                </a:r>
                <a:r>
                  <a:rPr lang="it-IT" sz="2400" dirty="0">
                    <a:solidFill>
                      <a:srgbClr val="002060"/>
                    </a:solidFill>
                    <a:latin typeface="Arial" panose="020B0604020202020204" pitchFamily="34" charset="0"/>
                    <a:cs typeface="Arial" panose="020B0604020202020204" pitchFamily="34" charset="0"/>
                  </a:rPr>
                  <a:t>high</a:t>
                </a:r>
                <a:r>
                  <a:rPr lang="it-IT" sz="2400" spc="5" dirty="0">
                    <a:solidFill>
                      <a:srgbClr val="002060"/>
                    </a:solidFill>
                    <a:latin typeface="Arial" panose="020B0604020202020204" pitchFamily="34" charset="0"/>
                    <a:cs typeface="Arial" panose="020B0604020202020204" pitchFamily="34" charset="0"/>
                  </a:rPr>
                  <a:t> </a:t>
                </a:r>
                <a:r>
                  <a:rPr lang="it-IT" sz="2400" dirty="0">
                    <a:solidFill>
                      <a:srgbClr val="002060"/>
                    </a:solidFill>
                    <a:latin typeface="Arial" panose="020B0604020202020204" pitchFamily="34" charset="0"/>
                    <a:cs typeface="Arial" panose="020B0604020202020204" pitchFamily="34" charset="0"/>
                  </a:rPr>
                  <a:t>brightness e-</a:t>
                </a:r>
                <a:r>
                  <a:rPr lang="it-IT" sz="2400" spc="9" dirty="0">
                    <a:solidFill>
                      <a:srgbClr val="002060"/>
                    </a:solidFill>
                    <a:latin typeface="Arial" panose="020B0604020202020204" pitchFamily="34" charset="0"/>
                    <a:cs typeface="Arial" panose="020B0604020202020204" pitchFamily="34" charset="0"/>
                  </a:rPr>
                  <a:t> </a:t>
                </a:r>
                <a:r>
                  <a:rPr lang="it-IT" sz="2400" spc="-18" dirty="0">
                    <a:solidFill>
                      <a:srgbClr val="002060"/>
                    </a:solidFill>
                    <a:latin typeface="Arial" panose="020B0604020202020204" pitchFamily="34" charset="0"/>
                    <a:cs typeface="Arial" panose="020B0604020202020204" pitchFamily="34" charset="0"/>
                  </a:rPr>
                  <a:t>beam</a:t>
                </a:r>
                <a:endParaRPr lang="it-IT" sz="2400" dirty="0">
                  <a:solidFill>
                    <a:srgbClr val="002060"/>
                  </a:solidFill>
                  <a:latin typeface="Arial" panose="020B0604020202020204" pitchFamily="34" charset="0"/>
                  <a:cs typeface="Arial" panose="020B0604020202020204" pitchFamily="34" charset="0"/>
                </a:endParaRPr>
              </a:p>
              <a:p>
                <a:pPr marL="633959" lvl="1" indent="-161371">
                  <a:lnSpc>
                    <a:spcPts val="2700"/>
                  </a:lnSpc>
                  <a:spcBef>
                    <a:spcPts val="600"/>
                  </a:spcBef>
                  <a:buFontTx/>
                  <a:buChar char="-"/>
                  <a:tabLst>
                    <a:tab pos="633959" algn="l"/>
                    <a:tab pos="6477328" algn="l"/>
                    <a:tab pos="7276116" algn="l"/>
                  </a:tabLst>
                </a:pPr>
                <a:r>
                  <a:rPr lang="it-IT" sz="2400" dirty="0">
                    <a:solidFill>
                      <a:srgbClr val="002060"/>
                    </a:solidFill>
                    <a:latin typeface="Arial" panose="020B0604020202020204" pitchFamily="34" charset="0"/>
                    <a:cs typeface="Arial" panose="020B0604020202020204" pitchFamily="34" charset="0"/>
                  </a:rPr>
                  <a:t>small</a:t>
                </a:r>
                <a:r>
                  <a:rPr lang="it-IT" sz="2400" spc="9" dirty="0">
                    <a:solidFill>
                      <a:srgbClr val="002060"/>
                    </a:solidFill>
                    <a:latin typeface="Arial" panose="020B0604020202020204" pitchFamily="34" charset="0"/>
                    <a:cs typeface="Arial" panose="020B0604020202020204" pitchFamily="34" charset="0"/>
                  </a:rPr>
                  <a:t> </a:t>
                </a:r>
                <a:r>
                  <a:rPr lang="it-IT" sz="2400" dirty="0" err="1">
                    <a:solidFill>
                      <a:srgbClr val="002060"/>
                    </a:solidFill>
                    <a:latin typeface="Arial" panose="020B0604020202020204" pitchFamily="34" charset="0"/>
                    <a:cs typeface="Arial" panose="020B0604020202020204" pitchFamily="34" charset="0"/>
                  </a:rPr>
                  <a:t>emittance</a:t>
                </a:r>
                <a:r>
                  <a:rPr lang="it-IT" sz="2400" dirty="0">
                    <a:solidFill>
                      <a:srgbClr val="002060"/>
                    </a:solidFill>
                    <a:latin typeface="Arial" panose="020B0604020202020204" pitchFamily="34" charset="0"/>
                    <a:cs typeface="Arial" panose="020B0604020202020204" pitchFamily="34" charset="0"/>
                  </a:rPr>
                  <a:t> and</a:t>
                </a:r>
                <a:r>
                  <a:rPr lang="it-IT" sz="2400" spc="14" dirty="0">
                    <a:solidFill>
                      <a:srgbClr val="002060"/>
                    </a:solidFill>
                    <a:latin typeface="Arial" panose="020B0604020202020204" pitchFamily="34" charset="0"/>
                    <a:cs typeface="Arial" panose="020B0604020202020204" pitchFamily="34" charset="0"/>
                  </a:rPr>
                  <a:t> </a:t>
                </a:r>
                <a:r>
                  <a:rPr lang="it-IT" sz="2400" dirty="0">
                    <a:solidFill>
                      <a:srgbClr val="002060"/>
                    </a:solidFill>
                    <a:latin typeface="Arial" panose="020B0604020202020204" pitchFamily="34" charset="0"/>
                    <a:cs typeface="Arial" panose="020B0604020202020204" pitchFamily="34" charset="0"/>
                  </a:rPr>
                  <a:t>high</a:t>
                </a:r>
                <a:r>
                  <a:rPr lang="it-IT" sz="2400" spc="9" dirty="0">
                    <a:solidFill>
                      <a:srgbClr val="002060"/>
                    </a:solidFill>
                    <a:latin typeface="Arial" panose="020B0604020202020204" pitchFamily="34" charset="0"/>
                    <a:cs typeface="Arial" panose="020B0604020202020204" pitchFamily="34" charset="0"/>
                  </a:rPr>
                  <a:t> </a:t>
                </a:r>
                <a:r>
                  <a:rPr lang="it-IT" sz="2400" dirty="0" err="1">
                    <a:solidFill>
                      <a:srgbClr val="002060"/>
                    </a:solidFill>
                    <a:latin typeface="Arial" panose="020B0604020202020204" pitchFamily="34" charset="0"/>
                    <a:cs typeface="Arial" panose="020B0604020202020204" pitchFamily="34" charset="0"/>
                  </a:rPr>
                  <a:t>peak</a:t>
                </a:r>
                <a:r>
                  <a:rPr lang="it-IT" sz="2400" spc="14" dirty="0">
                    <a:solidFill>
                      <a:srgbClr val="002060"/>
                    </a:solidFill>
                    <a:latin typeface="Arial" panose="020B0604020202020204" pitchFamily="34" charset="0"/>
                    <a:cs typeface="Arial" panose="020B0604020202020204" pitchFamily="34" charset="0"/>
                  </a:rPr>
                  <a:t> </a:t>
                </a:r>
                <a:r>
                  <a:rPr lang="it-IT" sz="2400" dirty="0" err="1">
                    <a:solidFill>
                      <a:srgbClr val="002060"/>
                    </a:solidFill>
                    <a:latin typeface="Arial" panose="020B0604020202020204" pitchFamily="34" charset="0"/>
                    <a:cs typeface="Arial" panose="020B0604020202020204" pitchFamily="34" charset="0"/>
                  </a:rPr>
                  <a:t>currents</a:t>
                </a:r>
                <a:r>
                  <a:rPr lang="it-IT" sz="2400" spc="14" dirty="0">
                    <a:solidFill>
                      <a:srgbClr val="002060"/>
                    </a:solidFill>
                    <a:latin typeface="Arial" panose="020B0604020202020204" pitchFamily="34" charset="0"/>
                    <a:cs typeface="Arial" panose="020B0604020202020204" pitchFamily="34" charset="0"/>
                  </a:rPr>
                  <a:t> </a:t>
                </a:r>
                <a:r>
                  <a:rPr lang="it-IT" sz="2400" b="0" dirty="0">
                    <a:solidFill>
                      <a:srgbClr val="002060"/>
                    </a:solidFill>
                    <a:latin typeface="Arial" panose="020B0604020202020204" pitchFamily="34" charset="0"/>
                    <a:cs typeface="Arial" panose="020B0604020202020204" pitchFamily="34" charset="0"/>
                  </a:rPr>
                  <a:t>are</a:t>
                </a:r>
                <a:r>
                  <a:rPr lang="it-IT" sz="2400" b="0" spc="14" dirty="0">
                    <a:solidFill>
                      <a:srgbClr val="002060"/>
                    </a:solidFill>
                    <a:latin typeface="Arial" panose="020B0604020202020204" pitchFamily="34" charset="0"/>
                    <a:cs typeface="Arial" panose="020B0604020202020204" pitchFamily="34" charset="0"/>
                  </a:rPr>
                  <a:t> </a:t>
                </a:r>
                <a:r>
                  <a:rPr lang="it-IT" sz="2400" b="0" spc="-9" dirty="0" err="1">
                    <a:solidFill>
                      <a:srgbClr val="002060"/>
                    </a:solidFill>
                    <a:latin typeface="Arial" panose="020B0604020202020204" pitchFamily="34" charset="0"/>
                    <a:cs typeface="Arial" panose="020B0604020202020204" pitchFamily="34" charset="0"/>
                  </a:rPr>
                  <a:t>needed</a:t>
                </a:r>
                <a:r>
                  <a:rPr lang="it-IT" sz="2400" b="0" spc="-9" dirty="0">
                    <a:solidFill>
                      <a:srgbClr val="002060"/>
                    </a:solidFill>
                    <a:latin typeface="Arial" panose="020B0604020202020204" pitchFamily="34" charset="0"/>
                    <a:cs typeface="Arial" panose="020B0604020202020204" pitchFamily="34" charset="0"/>
                  </a:rPr>
                  <a:t>:</a:t>
                </a:r>
                <a:r>
                  <a:rPr lang="it-IT" sz="2400" b="0" dirty="0">
                    <a:solidFill>
                      <a:srgbClr val="002060"/>
                    </a:solidFill>
                    <a:latin typeface="Arial" panose="020B0604020202020204" pitchFamily="34" charset="0"/>
                    <a:cs typeface="Arial" panose="020B0604020202020204" pitchFamily="34" charset="0"/>
                  </a:rPr>
                  <a:t>	</a:t>
                </a:r>
                <a14:m>
                  <m:oMath xmlns:m="http://schemas.openxmlformats.org/officeDocument/2006/math">
                    <m:sSub>
                      <m:sSubPr>
                        <m:ctrlPr>
                          <a:rPr lang="it-IT" sz="2400" b="0" i="1" smtClean="0">
                            <a:solidFill>
                              <a:srgbClr val="002060"/>
                            </a:solidFill>
                            <a:latin typeface="Cambria Math" panose="02040503050406030204" pitchFamily="18" charset="0"/>
                            <a:cs typeface="Arial" panose="020B0604020202020204" pitchFamily="34" charset="0"/>
                          </a:rPr>
                        </m:ctrlPr>
                      </m:sSubPr>
                      <m:e>
                        <m:r>
                          <a:rPr lang="it-IT" sz="2400" b="0" i="1" smtClean="0">
                            <a:solidFill>
                              <a:srgbClr val="002060"/>
                            </a:solidFill>
                            <a:latin typeface="Cambria Math" panose="02040503050406030204" pitchFamily="18" charset="0"/>
                            <a:cs typeface="Arial" panose="020B0604020202020204" pitchFamily="34" charset="0"/>
                          </a:rPr>
                          <m:t>𝐿</m:t>
                        </m:r>
                      </m:e>
                      <m:sub>
                        <m:r>
                          <a:rPr lang="it-IT" sz="2400" b="0" i="1" smtClean="0">
                            <a:solidFill>
                              <a:srgbClr val="002060"/>
                            </a:solidFill>
                            <a:latin typeface="Cambria Math" panose="02040503050406030204" pitchFamily="18" charset="0"/>
                            <a:cs typeface="Arial" panose="020B0604020202020204" pitchFamily="34" charset="0"/>
                          </a:rPr>
                          <m:t>𝐺</m:t>
                        </m:r>
                      </m:sub>
                    </m:sSub>
                    <m:r>
                      <a:rPr lang="it-IT" sz="24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sSup>
                      <m:sSupPr>
                        <m:ctrlPr>
                          <a:rPr lang="it-IT" sz="24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sSupPr>
                      <m:e>
                        <m:r>
                          <a:rPr lang="it-IT" sz="24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𝐼</m:t>
                        </m:r>
                      </m:e>
                      <m:sup>
                        <m:r>
                          <a:rPr lang="it-IT" sz="24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−1/2</m:t>
                        </m:r>
                      </m:sup>
                    </m:sSup>
                    <m:r>
                      <a:rPr lang="it-IT" sz="24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 </m:t>
                    </m:r>
                    <m:sSup>
                      <m:sSupPr>
                        <m:ctrlPr>
                          <a:rPr lang="it-IT" sz="24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ctrlPr>
                      </m:sSupPr>
                      <m:e>
                        <m:r>
                          <a:rPr lang="it-IT" sz="24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𝜀</m:t>
                        </m:r>
                      </m:e>
                      <m:sup>
                        <m:r>
                          <a:rPr lang="it-IT" sz="24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5/6</m:t>
                        </m:r>
                      </m:sup>
                    </m:sSup>
                  </m:oMath>
                </a14:m>
                <a:endParaRPr lang="it-IT" sz="2400" b="0" dirty="0">
                  <a:solidFill>
                    <a:srgbClr val="002060"/>
                  </a:solidFill>
                  <a:latin typeface="Arial" panose="020B0604020202020204" pitchFamily="34" charset="0"/>
                  <a:ea typeface="Cambria Math" panose="02040503050406030204" pitchFamily="18" charset="0"/>
                  <a:cs typeface="Arial" panose="020B0604020202020204" pitchFamily="34" charset="0"/>
                </a:endParaRPr>
              </a:p>
              <a:p>
                <a:pPr marL="633959" lvl="1" indent="-161371">
                  <a:lnSpc>
                    <a:spcPts val="2700"/>
                  </a:lnSpc>
                  <a:spcBef>
                    <a:spcPts val="600"/>
                  </a:spcBef>
                  <a:buFontTx/>
                  <a:buChar char="-"/>
                  <a:tabLst>
                    <a:tab pos="633959" algn="l"/>
                    <a:tab pos="6477328" algn="l"/>
                    <a:tab pos="7276116" algn="l"/>
                  </a:tabLst>
                </a:pPr>
                <a:r>
                  <a:rPr lang="it-IT" sz="2400" b="0" dirty="0">
                    <a:solidFill>
                      <a:srgbClr val="002060"/>
                    </a:solidFill>
                    <a:latin typeface="Arial" panose="020B0604020202020204" pitchFamily="34" charset="0"/>
                    <a:cs typeface="Arial" panose="020B0604020202020204" pitchFamily="34" charset="0"/>
                  </a:rPr>
                  <a:t>user</a:t>
                </a:r>
                <a:r>
                  <a:rPr lang="it-IT" sz="2400" b="0" spc="23" dirty="0">
                    <a:solidFill>
                      <a:srgbClr val="002060"/>
                    </a:solidFill>
                    <a:latin typeface="Arial" panose="020B0604020202020204" pitchFamily="34" charset="0"/>
                    <a:cs typeface="Arial" panose="020B0604020202020204" pitchFamily="34" charset="0"/>
                  </a:rPr>
                  <a:t> </a:t>
                </a:r>
                <a:r>
                  <a:rPr lang="it-IT" sz="2400" b="0" dirty="0" err="1">
                    <a:solidFill>
                      <a:srgbClr val="002060"/>
                    </a:solidFill>
                    <a:latin typeface="Arial" panose="020B0604020202020204" pitchFamily="34" charset="0"/>
                    <a:cs typeface="Arial" panose="020B0604020202020204" pitchFamily="34" charset="0"/>
                  </a:rPr>
                  <a:t>also</a:t>
                </a:r>
                <a:r>
                  <a:rPr lang="it-IT" sz="2400" b="0" spc="5" dirty="0">
                    <a:solidFill>
                      <a:srgbClr val="002060"/>
                    </a:solidFill>
                    <a:latin typeface="Arial" panose="020B0604020202020204" pitchFamily="34" charset="0"/>
                    <a:cs typeface="Arial" panose="020B0604020202020204" pitchFamily="34" charset="0"/>
                  </a:rPr>
                  <a:t> </a:t>
                </a:r>
                <a:r>
                  <a:rPr lang="it-IT" sz="2400" b="0" dirty="0" err="1">
                    <a:solidFill>
                      <a:srgbClr val="002060"/>
                    </a:solidFill>
                    <a:latin typeface="Arial" panose="020B0604020202020204" pitchFamily="34" charset="0"/>
                    <a:cs typeface="Arial" panose="020B0604020202020204" pitchFamily="34" charset="0"/>
                  </a:rPr>
                  <a:t>want</a:t>
                </a:r>
                <a:r>
                  <a:rPr lang="it-IT" sz="2400" b="0" spc="5" dirty="0">
                    <a:solidFill>
                      <a:srgbClr val="002060"/>
                    </a:solidFill>
                    <a:latin typeface="Arial" panose="020B0604020202020204" pitchFamily="34" charset="0"/>
                    <a:cs typeface="Arial" panose="020B0604020202020204" pitchFamily="34" charset="0"/>
                  </a:rPr>
                  <a:t> </a:t>
                </a:r>
                <a:r>
                  <a:rPr lang="it-IT" sz="2400" b="0" dirty="0" err="1">
                    <a:solidFill>
                      <a:srgbClr val="002060"/>
                    </a:solidFill>
                    <a:latin typeface="Arial" panose="020B0604020202020204" pitchFamily="34" charset="0"/>
                    <a:cs typeface="Arial" panose="020B0604020202020204" pitchFamily="34" charset="0"/>
                  </a:rPr>
                  <a:t>radiation</a:t>
                </a:r>
                <a:r>
                  <a:rPr lang="it-IT" sz="2400" b="0" spc="5" dirty="0">
                    <a:solidFill>
                      <a:srgbClr val="002060"/>
                    </a:solidFill>
                    <a:latin typeface="Arial" panose="020B0604020202020204" pitchFamily="34" charset="0"/>
                    <a:cs typeface="Arial" panose="020B0604020202020204" pitchFamily="34" charset="0"/>
                  </a:rPr>
                  <a:t> </a:t>
                </a:r>
                <a:r>
                  <a:rPr lang="it-IT" sz="2400" b="0" dirty="0" err="1">
                    <a:solidFill>
                      <a:srgbClr val="002060"/>
                    </a:solidFill>
                    <a:latin typeface="Arial" panose="020B0604020202020204" pitchFamily="34" charset="0"/>
                    <a:cs typeface="Arial" panose="020B0604020202020204" pitchFamily="34" charset="0"/>
                  </a:rPr>
                  <a:t>pulse</a:t>
                </a:r>
                <a:r>
                  <a:rPr lang="it-IT" sz="2400" b="0" spc="-5" dirty="0">
                    <a:solidFill>
                      <a:srgbClr val="002060"/>
                    </a:solidFill>
                    <a:latin typeface="Arial" panose="020B0604020202020204" pitchFamily="34" charset="0"/>
                    <a:cs typeface="Arial" panose="020B0604020202020204" pitchFamily="34" charset="0"/>
                  </a:rPr>
                  <a:t> </a:t>
                </a:r>
                <a:r>
                  <a:rPr lang="it-IT" sz="2400" b="0" dirty="0">
                    <a:solidFill>
                      <a:srgbClr val="002060"/>
                    </a:solidFill>
                    <a:latin typeface="Arial" panose="020B0604020202020204" pitchFamily="34" charset="0"/>
                    <a:cs typeface="Arial" panose="020B0604020202020204" pitchFamily="34" charset="0"/>
                  </a:rPr>
                  <a:t>with</a:t>
                </a:r>
                <a:r>
                  <a:rPr lang="it-IT" sz="2400" b="0" spc="14" dirty="0">
                    <a:solidFill>
                      <a:srgbClr val="002060"/>
                    </a:solidFill>
                    <a:latin typeface="Arial" panose="020B0604020202020204" pitchFamily="34" charset="0"/>
                    <a:cs typeface="Arial" panose="020B0604020202020204" pitchFamily="34" charset="0"/>
                  </a:rPr>
                  <a:t> </a:t>
                </a:r>
                <a:r>
                  <a:rPr lang="it-IT" sz="2400" dirty="0" err="1">
                    <a:solidFill>
                      <a:srgbClr val="002060"/>
                    </a:solidFill>
                    <a:latin typeface="Arial" panose="020B0604020202020204" pitchFamily="34" charset="0"/>
                    <a:cs typeface="Arial" panose="020B0604020202020204" pitchFamily="34" charset="0"/>
                  </a:rPr>
                  <a:t>significant</a:t>
                </a:r>
                <a:r>
                  <a:rPr lang="it-IT" sz="2400" spc="9" dirty="0">
                    <a:solidFill>
                      <a:srgbClr val="002060"/>
                    </a:solidFill>
                    <a:latin typeface="Arial" panose="020B0604020202020204" pitchFamily="34" charset="0"/>
                    <a:cs typeface="Arial" panose="020B0604020202020204" pitchFamily="34" charset="0"/>
                  </a:rPr>
                  <a:t> </a:t>
                </a:r>
                <a:r>
                  <a:rPr lang="it-IT" sz="2400" spc="-9" dirty="0">
                    <a:solidFill>
                      <a:srgbClr val="002060"/>
                    </a:solidFill>
                    <a:latin typeface="Arial" panose="020B0604020202020204" pitchFamily="34" charset="0"/>
                    <a:cs typeface="Arial" panose="020B0604020202020204" pitchFamily="34" charset="0"/>
                  </a:rPr>
                  <a:t>energy</a:t>
                </a:r>
                <a:endParaRPr lang="it-IT" sz="2800" baseline="1543" dirty="0">
                  <a:solidFill>
                    <a:srgbClr val="002060"/>
                  </a:solidFill>
                  <a:latin typeface="Arial" panose="020B0604020202020204" pitchFamily="34" charset="0"/>
                  <a:cs typeface="Arial" panose="020B0604020202020204" pitchFamily="34" charset="0"/>
                </a:endParaRPr>
              </a:p>
              <a:p>
                <a:pPr marR="62243" algn="r">
                  <a:lnSpc>
                    <a:spcPts val="517"/>
                  </a:lnSpc>
                  <a:spcBef>
                    <a:spcPts val="600"/>
                  </a:spcBef>
                  <a:tabLst>
                    <a:tab pos="404004" algn="l"/>
                  </a:tabLst>
                </a:pPr>
                <a:r>
                  <a:rPr lang="it-IT" sz="1000" b="0" spc="100" dirty="0">
                    <a:solidFill>
                      <a:srgbClr val="002060"/>
                    </a:solidFill>
                    <a:latin typeface="Arial" panose="020B0604020202020204" pitchFamily="34" charset="0"/>
                    <a:cs typeface="Arial" panose="020B0604020202020204" pitchFamily="34" charset="0"/>
                  </a:rPr>
                  <a:t>−1/</a:t>
                </a:r>
                <a:r>
                  <a:rPr lang="it-IT" sz="1000" b="0" spc="-163" dirty="0">
                    <a:solidFill>
                      <a:srgbClr val="002060"/>
                    </a:solidFill>
                    <a:latin typeface="Arial" panose="020B0604020202020204" pitchFamily="34" charset="0"/>
                    <a:cs typeface="Arial" panose="020B0604020202020204" pitchFamily="34" charset="0"/>
                  </a:rPr>
                  <a:t> </a:t>
                </a:r>
                <a:r>
                  <a:rPr lang="it-IT" sz="1000" b="0" spc="-45" dirty="0">
                    <a:solidFill>
                      <a:srgbClr val="002060"/>
                    </a:solidFill>
                    <a:latin typeface="Arial" panose="020B0604020202020204" pitchFamily="34" charset="0"/>
                    <a:cs typeface="Arial" panose="020B0604020202020204" pitchFamily="34" charset="0"/>
                  </a:rPr>
                  <a:t>2</a:t>
                </a:r>
                <a:r>
                  <a:rPr lang="it-IT" sz="1000" b="0" dirty="0">
                    <a:solidFill>
                      <a:srgbClr val="002060"/>
                    </a:solidFill>
                    <a:latin typeface="Arial" panose="020B0604020202020204" pitchFamily="34" charset="0"/>
                    <a:cs typeface="Arial" panose="020B0604020202020204" pitchFamily="34" charset="0"/>
                  </a:rPr>
                  <a:t>	</a:t>
                </a:r>
                <a:r>
                  <a:rPr lang="it-IT" sz="1000" b="0" spc="45" dirty="0">
                    <a:solidFill>
                      <a:srgbClr val="002060"/>
                    </a:solidFill>
                    <a:latin typeface="Arial" panose="020B0604020202020204" pitchFamily="34" charset="0"/>
                    <a:cs typeface="Arial" panose="020B0604020202020204" pitchFamily="34" charset="0"/>
                  </a:rPr>
                  <a:t>5/</a:t>
                </a:r>
                <a:r>
                  <a:rPr lang="it-IT" sz="1000" b="0" spc="-172" dirty="0">
                    <a:solidFill>
                      <a:srgbClr val="002060"/>
                    </a:solidFill>
                    <a:latin typeface="Arial" panose="020B0604020202020204" pitchFamily="34" charset="0"/>
                    <a:cs typeface="Arial" panose="020B0604020202020204" pitchFamily="34" charset="0"/>
                  </a:rPr>
                  <a:t> </a:t>
                </a:r>
                <a:endParaRPr lang="it-IT" sz="3200" b="0" dirty="0">
                  <a:solidFill>
                    <a:srgbClr val="002060"/>
                  </a:solidFill>
                  <a:latin typeface="Arial" panose="020B0604020202020204" pitchFamily="34" charset="0"/>
                  <a:cs typeface="Arial" panose="020B0604020202020204" pitchFamily="34" charset="0"/>
                </a:endParaRPr>
              </a:p>
              <a:p>
                <a:pPr marL="253583" indent="-195951">
                  <a:buFont typeface="Arial"/>
                  <a:buChar char="•"/>
                  <a:tabLst>
                    <a:tab pos="253583" algn="l"/>
                  </a:tabLst>
                </a:pPr>
                <a:r>
                  <a:rPr lang="it-IT" sz="2400" b="0" dirty="0">
                    <a:solidFill>
                      <a:srgbClr val="002060"/>
                    </a:solidFill>
                    <a:latin typeface="Arial" panose="020B0604020202020204" pitchFamily="34" charset="0"/>
                    <a:cs typeface="Arial" panose="020B0604020202020204" pitchFamily="34" charset="0"/>
                  </a:rPr>
                  <a:t>Design</a:t>
                </a:r>
                <a:r>
                  <a:rPr lang="it-IT" sz="2400" b="0" spc="-5" dirty="0">
                    <a:solidFill>
                      <a:srgbClr val="002060"/>
                    </a:solidFill>
                    <a:latin typeface="Arial" panose="020B0604020202020204" pitchFamily="34" charset="0"/>
                    <a:cs typeface="Arial" panose="020B0604020202020204" pitchFamily="34" charset="0"/>
                  </a:rPr>
                  <a:t> </a:t>
                </a:r>
                <a:r>
                  <a:rPr lang="it-IT" sz="2400" b="0" spc="-5" dirty="0" err="1">
                    <a:solidFill>
                      <a:srgbClr val="002060"/>
                    </a:solidFill>
                    <a:latin typeface="Arial" panose="020B0604020202020204" pitchFamily="34" charset="0"/>
                    <a:cs typeface="Arial" panose="020B0604020202020204" pitchFamily="34" charset="0"/>
                  </a:rPr>
                  <a:t>criteria</a:t>
                </a:r>
                <a:r>
                  <a:rPr lang="it-IT" sz="2400" b="0" spc="-5" dirty="0">
                    <a:solidFill>
                      <a:srgbClr val="002060"/>
                    </a:solidFill>
                    <a:latin typeface="Arial" panose="020B0604020202020204" pitchFamily="34" charset="0"/>
                    <a:cs typeface="Arial" panose="020B0604020202020204" pitchFamily="34" charset="0"/>
                  </a:rPr>
                  <a:t> </a:t>
                </a:r>
                <a:r>
                  <a:rPr lang="it-IT" sz="2400" b="0" dirty="0">
                    <a:solidFill>
                      <a:srgbClr val="002060"/>
                    </a:solidFill>
                    <a:latin typeface="Arial" panose="020B0604020202020204" pitchFamily="34" charset="0"/>
                    <a:cs typeface="Arial" panose="020B0604020202020204" pitchFamily="34" charset="0"/>
                  </a:rPr>
                  <a:t>for</a:t>
                </a:r>
                <a:r>
                  <a:rPr lang="it-IT" sz="2400" b="0" spc="9" dirty="0">
                    <a:solidFill>
                      <a:srgbClr val="002060"/>
                    </a:solidFill>
                    <a:latin typeface="Arial" panose="020B0604020202020204" pitchFamily="34" charset="0"/>
                    <a:cs typeface="Arial" panose="020B0604020202020204" pitchFamily="34" charset="0"/>
                  </a:rPr>
                  <a:t> </a:t>
                </a:r>
                <a:r>
                  <a:rPr lang="it-IT" sz="2400" b="0" dirty="0">
                    <a:solidFill>
                      <a:srgbClr val="002060"/>
                    </a:solidFill>
                    <a:latin typeface="Arial" panose="020B0604020202020204" pitchFamily="34" charset="0"/>
                    <a:cs typeface="Arial" panose="020B0604020202020204" pitchFamily="34" charset="0"/>
                  </a:rPr>
                  <a:t>the x-ray</a:t>
                </a:r>
                <a:r>
                  <a:rPr lang="it-IT" sz="2400" b="0" spc="9" dirty="0">
                    <a:solidFill>
                      <a:srgbClr val="002060"/>
                    </a:solidFill>
                    <a:latin typeface="Arial" panose="020B0604020202020204" pitchFamily="34" charset="0"/>
                    <a:cs typeface="Arial" panose="020B0604020202020204" pitchFamily="34" charset="0"/>
                  </a:rPr>
                  <a:t> </a:t>
                </a:r>
                <a:r>
                  <a:rPr lang="it-IT" sz="2400" b="0" dirty="0">
                    <a:solidFill>
                      <a:srgbClr val="002060"/>
                    </a:solidFill>
                    <a:latin typeface="Arial" panose="020B0604020202020204" pitchFamily="34" charset="0"/>
                    <a:cs typeface="Arial" panose="020B0604020202020204" pitchFamily="34" charset="0"/>
                  </a:rPr>
                  <a:t>FEL </a:t>
                </a:r>
                <a:r>
                  <a:rPr lang="it-IT" sz="2400" b="0" spc="-9" dirty="0">
                    <a:solidFill>
                      <a:srgbClr val="002060"/>
                    </a:solidFill>
                    <a:latin typeface="Arial" panose="020B0604020202020204" pitchFamily="34" charset="0"/>
                    <a:cs typeface="Arial" panose="020B0604020202020204" pitchFamily="34" charset="0"/>
                  </a:rPr>
                  <a:t>(VUV-FEL):</a:t>
                </a:r>
                <a:endParaRPr lang="it-IT" sz="2400" b="0" dirty="0">
                  <a:solidFill>
                    <a:srgbClr val="002060"/>
                  </a:solidFill>
                  <a:latin typeface="Arial" panose="020B0604020202020204" pitchFamily="34" charset="0"/>
                  <a:cs typeface="Arial" panose="020B0604020202020204" pitchFamily="34" charset="0"/>
                </a:endParaRPr>
              </a:p>
              <a:p>
                <a:pPr marL="929787" indent="-457200">
                  <a:spcBef>
                    <a:spcPts val="535"/>
                  </a:spcBef>
                  <a:buFont typeface="+mj-lt"/>
                  <a:buAutoNum type="arabicPeriod"/>
                </a:pPr>
                <a:r>
                  <a:rPr lang="it-IT" sz="2400" b="0" spc="-5" dirty="0">
                    <a:solidFill>
                      <a:srgbClr val="002060"/>
                    </a:solidFill>
                    <a:latin typeface="Arial" panose="020B0604020202020204" pitchFamily="34" charset="0"/>
                    <a:cs typeface="Arial" panose="020B0604020202020204" pitchFamily="34" charset="0"/>
                  </a:rPr>
                  <a:t> </a:t>
                </a:r>
                <a:r>
                  <a:rPr lang="it-IT" sz="2400" dirty="0">
                    <a:solidFill>
                      <a:srgbClr val="C00000"/>
                    </a:solidFill>
                    <a:latin typeface="Arial" panose="020B0604020202020204" pitchFamily="34" charset="0"/>
                    <a:cs typeface="Arial" panose="020B0604020202020204" pitchFamily="34" charset="0"/>
                  </a:rPr>
                  <a:t>generate a</a:t>
                </a:r>
                <a:r>
                  <a:rPr lang="it-IT" sz="2400" spc="5" dirty="0">
                    <a:solidFill>
                      <a:srgbClr val="C00000"/>
                    </a:solidFill>
                    <a:latin typeface="Arial" panose="020B0604020202020204" pitchFamily="34" charset="0"/>
                    <a:cs typeface="Arial" panose="020B0604020202020204" pitchFamily="34" charset="0"/>
                  </a:rPr>
                  <a:t> </a:t>
                </a:r>
                <a:r>
                  <a:rPr lang="it-IT" sz="2400" dirty="0">
                    <a:solidFill>
                      <a:srgbClr val="C00000"/>
                    </a:solidFill>
                    <a:latin typeface="Arial" panose="020B0604020202020204" pitchFamily="34" charset="0"/>
                    <a:cs typeface="Arial" panose="020B0604020202020204" pitchFamily="34" charset="0"/>
                  </a:rPr>
                  <a:t>long</a:t>
                </a:r>
                <a:r>
                  <a:rPr lang="it-IT" sz="2400" spc="9" dirty="0">
                    <a:solidFill>
                      <a:srgbClr val="C00000"/>
                    </a:solidFill>
                    <a:latin typeface="Arial" panose="020B0604020202020204" pitchFamily="34" charset="0"/>
                    <a:cs typeface="Arial" panose="020B0604020202020204" pitchFamily="34" charset="0"/>
                  </a:rPr>
                  <a:t> </a:t>
                </a:r>
                <a:r>
                  <a:rPr lang="it-IT" sz="2400" dirty="0">
                    <a:solidFill>
                      <a:srgbClr val="C00000"/>
                    </a:solidFill>
                    <a:latin typeface="Arial" panose="020B0604020202020204" pitchFamily="34" charset="0"/>
                    <a:cs typeface="Arial" panose="020B0604020202020204" pitchFamily="34" charset="0"/>
                  </a:rPr>
                  <a:t>e-</a:t>
                </a:r>
                <a:r>
                  <a:rPr lang="it-IT" sz="2400" spc="18" dirty="0">
                    <a:solidFill>
                      <a:srgbClr val="C00000"/>
                    </a:solidFill>
                    <a:latin typeface="Arial" panose="020B0604020202020204" pitchFamily="34" charset="0"/>
                    <a:cs typeface="Arial" panose="020B0604020202020204" pitchFamily="34" charset="0"/>
                  </a:rPr>
                  <a:t> </a:t>
                </a:r>
                <a:r>
                  <a:rPr lang="it-IT" sz="2400" spc="-9" dirty="0">
                    <a:solidFill>
                      <a:srgbClr val="C00000"/>
                    </a:solidFill>
                    <a:latin typeface="Arial" panose="020B0604020202020204" pitchFamily="34" charset="0"/>
                    <a:cs typeface="Arial" panose="020B0604020202020204" pitchFamily="34" charset="0"/>
                  </a:rPr>
                  <a:t>bunch</a:t>
                </a:r>
                <a:endParaRPr lang="it-IT" sz="2400" dirty="0">
                  <a:solidFill>
                    <a:srgbClr val="C00000"/>
                  </a:solidFill>
                  <a:latin typeface="Arial" panose="020B0604020202020204" pitchFamily="34" charset="0"/>
                  <a:cs typeface="Arial" panose="020B0604020202020204" pitchFamily="34" charset="0"/>
                </a:endParaRPr>
              </a:p>
              <a:p>
                <a:pPr marL="1344742" indent="-457200">
                  <a:lnSpc>
                    <a:spcPts val="2200"/>
                  </a:lnSpc>
                  <a:spcBef>
                    <a:spcPts val="399"/>
                  </a:spcBef>
                  <a:buFont typeface="Wingdings" pitchFamily="2" charset="2"/>
                  <a:buChar char="Ø"/>
                </a:pPr>
                <a:r>
                  <a:rPr lang="it-IT" sz="2000" b="0" dirty="0" err="1">
                    <a:solidFill>
                      <a:srgbClr val="002060"/>
                    </a:solidFill>
                    <a:latin typeface="Arial" panose="020B0604020202020204" pitchFamily="34" charset="0"/>
                    <a:cs typeface="Arial" panose="020B0604020202020204" pitchFamily="34" charset="0"/>
                  </a:rPr>
                  <a:t>charge-density</a:t>
                </a:r>
                <a:r>
                  <a:rPr lang="it-IT" sz="2000" b="0" spc="23" dirty="0">
                    <a:solidFill>
                      <a:srgbClr val="002060"/>
                    </a:solidFill>
                    <a:latin typeface="Arial" panose="020B0604020202020204" pitchFamily="34" charset="0"/>
                    <a:cs typeface="Arial" panose="020B0604020202020204" pitchFamily="34" charset="0"/>
                  </a:rPr>
                  <a:t> </a:t>
                </a:r>
                <a:r>
                  <a:rPr lang="it-IT" sz="2000" b="0" spc="-9" dirty="0">
                    <a:solidFill>
                      <a:srgbClr val="002060"/>
                    </a:solidFill>
                    <a:latin typeface="Arial" panose="020B0604020202020204" pitchFamily="34" charset="0"/>
                    <a:cs typeface="Arial" panose="020B0604020202020204" pitchFamily="34" charset="0"/>
                  </a:rPr>
                  <a:t>reduced</a:t>
                </a:r>
                <a:endParaRPr lang="it-IT" sz="2000" b="0" dirty="0">
                  <a:solidFill>
                    <a:srgbClr val="002060"/>
                  </a:solidFill>
                  <a:latin typeface="Arial" panose="020B0604020202020204" pitchFamily="34" charset="0"/>
                  <a:cs typeface="Arial" panose="020B0604020202020204" pitchFamily="34" charset="0"/>
                </a:endParaRPr>
              </a:p>
              <a:p>
                <a:pPr marL="1344742" indent="-457200">
                  <a:lnSpc>
                    <a:spcPts val="2200"/>
                  </a:lnSpc>
                  <a:spcBef>
                    <a:spcPts val="427"/>
                  </a:spcBef>
                  <a:buFont typeface="Wingdings" pitchFamily="2" charset="2"/>
                  <a:buChar char="Ø"/>
                </a:pPr>
                <a:r>
                  <a:rPr lang="it-IT" sz="2000" b="0" dirty="0" err="1">
                    <a:solidFill>
                      <a:srgbClr val="002060"/>
                    </a:solidFill>
                    <a:latin typeface="Arial" panose="020B0604020202020204" pitchFamily="34" charset="0"/>
                    <a:cs typeface="Arial" panose="020B0604020202020204" pitchFamily="34" charset="0"/>
                  </a:rPr>
                  <a:t>space</a:t>
                </a:r>
                <a:r>
                  <a:rPr lang="it-IT" sz="2000" b="0" dirty="0">
                    <a:solidFill>
                      <a:srgbClr val="002060"/>
                    </a:solidFill>
                    <a:latin typeface="Arial" panose="020B0604020202020204" pitchFamily="34" charset="0"/>
                    <a:cs typeface="Arial" panose="020B0604020202020204" pitchFamily="34" charset="0"/>
                  </a:rPr>
                  <a:t> charge</a:t>
                </a:r>
                <a:r>
                  <a:rPr lang="it-IT" sz="2000" b="0" spc="9" dirty="0">
                    <a:solidFill>
                      <a:srgbClr val="002060"/>
                    </a:solidFill>
                    <a:latin typeface="Arial" panose="020B0604020202020204" pitchFamily="34" charset="0"/>
                    <a:cs typeface="Arial" panose="020B0604020202020204" pitchFamily="34" charset="0"/>
                  </a:rPr>
                  <a:t> </a:t>
                </a:r>
                <a:r>
                  <a:rPr lang="it-IT" sz="2000" b="0" dirty="0">
                    <a:solidFill>
                      <a:srgbClr val="002060"/>
                    </a:solidFill>
                    <a:latin typeface="Arial" panose="020B0604020202020204" pitchFamily="34" charset="0"/>
                    <a:cs typeface="Arial" panose="020B0604020202020204" pitchFamily="34" charset="0"/>
                  </a:rPr>
                  <a:t>effect</a:t>
                </a:r>
                <a:r>
                  <a:rPr lang="it-IT" sz="2000" b="0" spc="9" dirty="0">
                    <a:solidFill>
                      <a:srgbClr val="002060"/>
                    </a:solidFill>
                    <a:latin typeface="Arial" panose="020B0604020202020204" pitchFamily="34" charset="0"/>
                    <a:cs typeface="Arial" panose="020B0604020202020204" pitchFamily="34" charset="0"/>
                  </a:rPr>
                  <a:t> </a:t>
                </a:r>
                <a:r>
                  <a:rPr lang="it-IT" sz="2000" b="0" spc="-9" dirty="0">
                    <a:solidFill>
                      <a:srgbClr val="002060"/>
                    </a:solidFill>
                    <a:latin typeface="Arial" panose="020B0604020202020204" pitchFamily="34" charset="0"/>
                    <a:cs typeface="Arial" panose="020B0604020202020204" pitchFamily="34" charset="0"/>
                  </a:rPr>
                  <a:t>mitigated</a:t>
                </a:r>
                <a:endParaRPr lang="it-IT" sz="2000" b="0" dirty="0">
                  <a:solidFill>
                    <a:srgbClr val="002060"/>
                  </a:solidFill>
                  <a:latin typeface="Arial" panose="020B0604020202020204" pitchFamily="34" charset="0"/>
                  <a:cs typeface="Arial" panose="020B0604020202020204" pitchFamily="34" charset="0"/>
                </a:endParaRPr>
              </a:p>
              <a:p>
                <a:pPr marL="929787" marR="3177284" indent="-457200">
                  <a:lnSpc>
                    <a:spcPct val="115300"/>
                  </a:lnSpc>
                  <a:spcBef>
                    <a:spcPts val="27"/>
                  </a:spcBef>
                  <a:buFont typeface="+mj-lt"/>
                  <a:buAutoNum type="arabicPeriod" startAt="2"/>
                </a:pPr>
                <a:r>
                  <a:rPr lang="it-IT" sz="2400" dirty="0">
                    <a:solidFill>
                      <a:srgbClr val="C00000"/>
                    </a:solidFill>
                    <a:latin typeface="Arial" panose="020B0604020202020204" pitchFamily="34" charset="0"/>
                    <a:cs typeface="Arial" panose="020B0604020202020204" pitchFamily="34" charset="0"/>
                  </a:rPr>
                  <a:t>accelerate</a:t>
                </a:r>
                <a:r>
                  <a:rPr lang="it-IT" sz="2400" spc="5" dirty="0">
                    <a:solidFill>
                      <a:srgbClr val="C00000"/>
                    </a:solidFill>
                    <a:latin typeface="Arial" panose="020B0604020202020204" pitchFamily="34" charset="0"/>
                    <a:cs typeface="Arial" panose="020B0604020202020204" pitchFamily="34" charset="0"/>
                  </a:rPr>
                  <a:t> </a:t>
                </a:r>
                <a:r>
                  <a:rPr lang="it-IT" sz="2400" dirty="0">
                    <a:solidFill>
                      <a:srgbClr val="C00000"/>
                    </a:solidFill>
                    <a:latin typeface="Arial" panose="020B0604020202020204" pitchFamily="34" charset="0"/>
                    <a:cs typeface="Arial" panose="020B0604020202020204" pitchFamily="34" charset="0"/>
                  </a:rPr>
                  <a:t>to</a:t>
                </a:r>
                <a:r>
                  <a:rPr lang="it-IT" sz="2400" spc="5" dirty="0">
                    <a:solidFill>
                      <a:srgbClr val="C00000"/>
                    </a:solidFill>
                    <a:latin typeface="Arial" panose="020B0604020202020204" pitchFamily="34" charset="0"/>
                    <a:cs typeface="Arial" panose="020B0604020202020204" pitchFamily="34" charset="0"/>
                  </a:rPr>
                  <a:t> </a:t>
                </a:r>
                <a:r>
                  <a:rPr lang="it-IT" sz="2400" dirty="0">
                    <a:solidFill>
                      <a:srgbClr val="C00000"/>
                    </a:solidFill>
                    <a:latin typeface="Arial" panose="020B0604020202020204" pitchFamily="34" charset="0"/>
                    <a:cs typeface="Arial" panose="020B0604020202020204" pitchFamily="34" charset="0"/>
                  </a:rPr>
                  <a:t>high</a:t>
                </a:r>
                <a:r>
                  <a:rPr lang="it-IT" sz="2400" spc="5" dirty="0">
                    <a:solidFill>
                      <a:srgbClr val="C00000"/>
                    </a:solidFill>
                    <a:latin typeface="Arial" panose="020B0604020202020204" pitchFamily="34" charset="0"/>
                    <a:cs typeface="Arial" panose="020B0604020202020204" pitchFamily="34" charset="0"/>
                  </a:rPr>
                  <a:t> </a:t>
                </a:r>
                <a:r>
                  <a:rPr lang="it-IT" sz="2400" dirty="0">
                    <a:solidFill>
                      <a:srgbClr val="C00000"/>
                    </a:solidFill>
                    <a:latin typeface="Arial" panose="020B0604020202020204" pitchFamily="34" charset="0"/>
                    <a:cs typeface="Arial" panose="020B0604020202020204" pitchFamily="34" charset="0"/>
                  </a:rPr>
                  <a:t>enough</a:t>
                </a:r>
                <a:r>
                  <a:rPr lang="it-IT" sz="2400" spc="9" dirty="0">
                    <a:solidFill>
                      <a:srgbClr val="C00000"/>
                    </a:solidFill>
                    <a:latin typeface="Arial" panose="020B0604020202020204" pitchFamily="34" charset="0"/>
                    <a:cs typeface="Arial" panose="020B0604020202020204" pitchFamily="34" charset="0"/>
                  </a:rPr>
                  <a:t> </a:t>
                </a:r>
                <a:r>
                  <a:rPr lang="it-IT" sz="2400" spc="-9" dirty="0">
                    <a:solidFill>
                      <a:srgbClr val="C00000"/>
                    </a:solidFill>
                    <a:latin typeface="Arial" panose="020B0604020202020204" pitchFamily="34" charset="0"/>
                    <a:cs typeface="Arial" panose="020B0604020202020204" pitchFamily="34" charset="0"/>
                  </a:rPr>
                  <a:t>energy </a:t>
                </a:r>
              </a:p>
              <a:p>
                <a:pPr marL="472587" marR="3177284">
                  <a:lnSpc>
                    <a:spcPct val="115300"/>
                  </a:lnSpc>
                  <a:spcBef>
                    <a:spcPts val="27"/>
                  </a:spcBef>
                </a:pPr>
                <a:r>
                  <a:rPr lang="it-IT" sz="2400" b="0" spc="-9" dirty="0">
                    <a:solidFill>
                      <a:srgbClr val="002060"/>
                    </a:solidFill>
                    <a:latin typeface="Arial" panose="020B0604020202020204" pitchFamily="34" charset="0"/>
                    <a:cs typeface="Arial" panose="020B0604020202020204" pitchFamily="34" charset="0"/>
                  </a:rPr>
                  <a:t>	</a:t>
                </a:r>
                <a:r>
                  <a:rPr lang="it-IT" sz="2000" b="0" dirty="0">
                    <a:solidFill>
                      <a:srgbClr val="002060"/>
                    </a:solidFill>
                    <a:latin typeface="Arial" panose="020B0604020202020204" pitchFamily="34" charset="0"/>
                    <a:cs typeface="Arial" panose="020B0604020202020204" pitchFamily="34" charset="0"/>
                  </a:rPr>
                  <a:t>(SC</a:t>
                </a:r>
                <a:r>
                  <a:rPr lang="it-IT" sz="2000" b="0" spc="-9" dirty="0">
                    <a:solidFill>
                      <a:srgbClr val="002060"/>
                    </a:solidFill>
                    <a:latin typeface="Arial" panose="020B0604020202020204" pitchFamily="34" charset="0"/>
                    <a:cs typeface="Arial" panose="020B0604020202020204" pitchFamily="34" charset="0"/>
                  </a:rPr>
                  <a:t> </a:t>
                </a:r>
                <a:r>
                  <a:rPr lang="it-IT" sz="2000" b="0" dirty="0">
                    <a:solidFill>
                      <a:srgbClr val="002060"/>
                    </a:solidFill>
                    <a:latin typeface="Arial" panose="020B0604020202020204" pitchFamily="34" charset="0"/>
                    <a:cs typeface="Arial" panose="020B0604020202020204" pitchFamily="34" charset="0"/>
                  </a:rPr>
                  <a:t>force</a:t>
                </a:r>
                <a:r>
                  <a:rPr lang="it-IT" sz="2000" b="0" spc="9" dirty="0">
                    <a:solidFill>
                      <a:srgbClr val="002060"/>
                    </a:solidFill>
                    <a:latin typeface="Arial" panose="020B0604020202020204" pitchFamily="34" charset="0"/>
                    <a:cs typeface="Arial" panose="020B0604020202020204" pitchFamily="34" charset="0"/>
                  </a:rPr>
                  <a:t> </a:t>
                </a:r>
                <a14:m>
                  <m:oMath xmlns:m="http://schemas.openxmlformats.org/officeDocument/2006/math">
                    <m:r>
                      <a:rPr lang="it-IT" sz="2400" b="0" i="1" spc="9"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 </m:t>
                    </m:r>
                  </m:oMath>
                </a14:m>
                <a:r>
                  <a:rPr lang="it-IT" sz="2400" b="0" spc="-9" dirty="0">
                    <a:solidFill>
                      <a:srgbClr val="002060"/>
                    </a:solidFill>
                    <a:latin typeface="Arial" panose="020B0604020202020204" pitchFamily="34" charset="0"/>
                    <a:cs typeface="Arial" panose="020B0604020202020204" pitchFamily="34" charset="0"/>
                  </a:rPr>
                  <a:t>1/</a:t>
                </a:r>
                <a14:m>
                  <m:oMath xmlns:m="http://schemas.openxmlformats.org/officeDocument/2006/math">
                    <m:r>
                      <a:rPr lang="it-IT" sz="2400" b="0" i="1" spc="-9" dirty="0"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𝛾</m:t>
                    </m:r>
                  </m:oMath>
                </a14:m>
                <a:r>
                  <a:rPr lang="it-IT" sz="2000" b="0" spc="-14" baseline="39682" dirty="0">
                    <a:solidFill>
                      <a:srgbClr val="002060"/>
                    </a:solidFill>
                    <a:latin typeface="Arial" panose="020B0604020202020204" pitchFamily="34" charset="0"/>
                    <a:cs typeface="Arial" panose="020B0604020202020204" pitchFamily="34" charset="0"/>
                  </a:rPr>
                  <a:t>2</a:t>
                </a:r>
                <a:r>
                  <a:rPr lang="it-IT" sz="2000" b="0" spc="-9" dirty="0">
                    <a:solidFill>
                      <a:srgbClr val="002060"/>
                    </a:solidFill>
                    <a:latin typeface="Arial" panose="020B0604020202020204" pitchFamily="34" charset="0"/>
                    <a:cs typeface="Arial" panose="020B0604020202020204" pitchFamily="34" charset="0"/>
                  </a:rPr>
                  <a:t>)</a:t>
                </a:r>
                <a:endParaRPr lang="it-IT" sz="2400" b="0" dirty="0">
                  <a:solidFill>
                    <a:srgbClr val="002060"/>
                  </a:solidFill>
                  <a:latin typeface="Arial" panose="020B0604020202020204" pitchFamily="34" charset="0"/>
                  <a:cs typeface="Arial" panose="020B0604020202020204" pitchFamily="34" charset="0"/>
                </a:endParaRPr>
              </a:p>
              <a:p>
                <a:pPr marL="929787" indent="-457200">
                  <a:spcBef>
                    <a:spcPts val="427"/>
                  </a:spcBef>
                  <a:buFont typeface="+mj-lt"/>
                  <a:buAutoNum type="arabicPeriod" startAt="3"/>
                </a:pPr>
                <a:r>
                  <a:rPr lang="it-IT" sz="2400" dirty="0">
                    <a:solidFill>
                      <a:srgbClr val="C00000"/>
                    </a:solidFill>
                    <a:latin typeface="Arial" panose="020B0604020202020204" pitchFamily="34" charset="0"/>
                    <a:cs typeface="Arial" panose="020B0604020202020204" pitchFamily="34" charset="0"/>
                  </a:rPr>
                  <a:t>take</a:t>
                </a:r>
                <a:r>
                  <a:rPr lang="it-IT" sz="2400" spc="5" dirty="0">
                    <a:solidFill>
                      <a:srgbClr val="C00000"/>
                    </a:solidFill>
                    <a:latin typeface="Arial" panose="020B0604020202020204" pitchFamily="34" charset="0"/>
                    <a:cs typeface="Arial" panose="020B0604020202020204" pitchFamily="34" charset="0"/>
                  </a:rPr>
                  <a:t> </a:t>
                </a:r>
                <a:r>
                  <a:rPr lang="it-IT" sz="2400" dirty="0">
                    <a:solidFill>
                      <a:srgbClr val="C00000"/>
                    </a:solidFill>
                    <a:latin typeface="Arial" panose="020B0604020202020204" pitchFamily="34" charset="0"/>
                    <a:cs typeface="Arial" panose="020B0604020202020204" pitchFamily="34" charset="0"/>
                  </a:rPr>
                  <a:t>care</a:t>
                </a:r>
                <a:r>
                  <a:rPr lang="it-IT" sz="2400" spc="9" dirty="0">
                    <a:solidFill>
                      <a:srgbClr val="C00000"/>
                    </a:solidFill>
                    <a:latin typeface="Arial" panose="020B0604020202020204" pitchFamily="34" charset="0"/>
                    <a:cs typeface="Arial" panose="020B0604020202020204" pitchFamily="34" charset="0"/>
                  </a:rPr>
                  <a:t> </a:t>
                </a:r>
                <a:r>
                  <a:rPr lang="it-IT" sz="2400" dirty="0">
                    <a:solidFill>
                      <a:srgbClr val="C00000"/>
                    </a:solidFill>
                    <a:latin typeface="Arial" panose="020B0604020202020204" pitchFamily="34" charset="0"/>
                    <a:cs typeface="Arial" panose="020B0604020202020204" pitchFamily="34" charset="0"/>
                  </a:rPr>
                  <a:t>of</a:t>
                </a:r>
                <a:r>
                  <a:rPr lang="it-IT" sz="2400" spc="14" dirty="0">
                    <a:solidFill>
                      <a:srgbClr val="C00000"/>
                    </a:solidFill>
                    <a:latin typeface="Arial" panose="020B0604020202020204" pitchFamily="34" charset="0"/>
                    <a:cs typeface="Arial" panose="020B0604020202020204" pitchFamily="34" charset="0"/>
                  </a:rPr>
                  <a:t> </a:t>
                </a:r>
                <a:r>
                  <a:rPr lang="it-IT" sz="2400" dirty="0">
                    <a:solidFill>
                      <a:srgbClr val="C00000"/>
                    </a:solidFill>
                    <a:latin typeface="Arial" panose="020B0604020202020204" pitchFamily="34" charset="0"/>
                    <a:cs typeface="Arial" panose="020B0604020202020204" pitchFamily="34" charset="0"/>
                  </a:rPr>
                  <a:t>the</a:t>
                </a:r>
                <a:r>
                  <a:rPr lang="it-IT" sz="2400" spc="5" dirty="0">
                    <a:solidFill>
                      <a:srgbClr val="C00000"/>
                    </a:solidFill>
                    <a:latin typeface="Arial" panose="020B0604020202020204" pitchFamily="34" charset="0"/>
                    <a:cs typeface="Arial" panose="020B0604020202020204" pitchFamily="34" charset="0"/>
                  </a:rPr>
                  <a:t> </a:t>
                </a:r>
                <a:r>
                  <a:rPr lang="it-IT" sz="2400" dirty="0" err="1">
                    <a:solidFill>
                      <a:srgbClr val="C00000"/>
                    </a:solidFill>
                    <a:latin typeface="Arial" panose="020B0604020202020204" pitchFamily="34" charset="0"/>
                    <a:cs typeface="Arial" panose="020B0604020202020204" pitchFamily="34" charset="0"/>
                  </a:rPr>
                  <a:t>bunch</a:t>
                </a:r>
                <a:r>
                  <a:rPr lang="it-IT" sz="2400" spc="-5" dirty="0">
                    <a:solidFill>
                      <a:srgbClr val="C00000"/>
                    </a:solidFill>
                    <a:latin typeface="Arial" panose="020B0604020202020204" pitchFamily="34" charset="0"/>
                    <a:cs typeface="Arial" panose="020B0604020202020204" pitchFamily="34" charset="0"/>
                  </a:rPr>
                  <a:t> </a:t>
                </a:r>
                <a:r>
                  <a:rPr lang="it-IT" sz="2400" spc="-9" dirty="0" err="1">
                    <a:solidFill>
                      <a:srgbClr val="C00000"/>
                    </a:solidFill>
                    <a:latin typeface="Arial" panose="020B0604020202020204" pitchFamily="34" charset="0"/>
                    <a:cs typeface="Arial" panose="020B0604020202020204" pitchFamily="34" charset="0"/>
                  </a:rPr>
                  <a:t>compression</a:t>
                </a:r>
                <a:endParaRPr lang="it-IT" sz="2400" spc="-9" dirty="0">
                  <a:solidFill>
                    <a:srgbClr val="C00000"/>
                  </a:solidFill>
                  <a:latin typeface="Arial" panose="020B0604020202020204" pitchFamily="34" charset="0"/>
                  <a:cs typeface="Arial" panose="020B0604020202020204" pitchFamily="34" charset="0"/>
                </a:endParaRPr>
              </a:p>
              <a:p>
                <a:pPr marL="472587">
                  <a:spcBef>
                    <a:spcPts val="427"/>
                  </a:spcBef>
                </a:pPr>
                <a:endParaRPr lang="it-IT" sz="1050" b="0" dirty="0">
                  <a:solidFill>
                    <a:srgbClr val="002060"/>
                  </a:solidFill>
                  <a:latin typeface="Arial" panose="020B0604020202020204" pitchFamily="34" charset="0"/>
                  <a:cs typeface="Arial" panose="020B0604020202020204" pitchFamily="34" charset="0"/>
                </a:endParaRPr>
              </a:p>
              <a:p>
                <a:pPr marL="1371656" marR="710034" indent="-968228">
                  <a:lnSpc>
                    <a:spcPct val="116300"/>
                  </a:lnSpc>
                  <a:tabLst>
                    <a:tab pos="1512856" algn="l"/>
                  </a:tabLst>
                </a:pPr>
                <a:r>
                  <a:rPr lang="it-IT" sz="2400" b="0" spc="672" dirty="0">
                    <a:solidFill>
                      <a:srgbClr val="002060"/>
                    </a:solidFill>
                    <a:latin typeface="Arial" panose="020B0604020202020204" pitchFamily="34" charset="0"/>
                    <a:cs typeface="Arial" panose="020B0604020202020204" pitchFamily="34" charset="0"/>
                  </a:rPr>
                  <a:t>1&amp;</a:t>
                </a:r>
                <a:r>
                  <a:rPr lang="it-IT" sz="2400" b="0" spc="-73" dirty="0">
                    <a:solidFill>
                      <a:srgbClr val="002060"/>
                    </a:solidFill>
                    <a:latin typeface="Arial" panose="020B0604020202020204" pitchFamily="34" charset="0"/>
                    <a:cs typeface="Arial" panose="020B0604020202020204" pitchFamily="34" charset="0"/>
                  </a:rPr>
                  <a:t> </a:t>
                </a:r>
                <a:r>
                  <a:rPr lang="it-IT" sz="2400" b="0" spc="-743" dirty="0">
                    <a:solidFill>
                      <a:srgbClr val="002060"/>
                    </a:solidFill>
                    <a:latin typeface="Arial" panose="020B0604020202020204" pitchFamily="34" charset="0"/>
                    <a:cs typeface="Arial" panose="020B0604020202020204" pitchFamily="34" charset="0"/>
                  </a:rPr>
                  <a:t>2</a:t>
                </a:r>
                <a:r>
                  <a:rPr lang="it-IT" sz="2400" b="0" spc="-64" dirty="0">
                    <a:solidFill>
                      <a:srgbClr val="002060"/>
                    </a:solidFill>
                    <a:latin typeface="Arial" panose="020B0604020202020204" pitchFamily="34" charset="0"/>
                    <a:cs typeface="Arial" panose="020B0604020202020204" pitchFamily="34" charset="0"/>
                  </a:rPr>
                  <a:t> </a:t>
                </a:r>
                <a:r>
                  <a:rPr lang="it-IT" sz="2400" b="0" spc="64" dirty="0">
                    <a:solidFill>
                      <a:srgbClr val="002060"/>
                    </a:solidFill>
                    <a:latin typeface="Arial" panose="020B0604020202020204" pitchFamily="34" charset="0"/>
                    <a:cs typeface="Arial" panose="020B0604020202020204" pitchFamily="34" charset="0"/>
                  </a:rPr>
                  <a:t>  </a:t>
                </a:r>
                <a:r>
                  <a:rPr lang="it-IT" sz="2000" b="0" spc="9" dirty="0">
                    <a:solidFill>
                      <a:srgbClr val="002060"/>
                    </a:solidFill>
                    <a:latin typeface="Arial" panose="020B0604020202020204" pitchFamily="34" charset="0"/>
                    <a:cs typeface="Arial" panose="020B0604020202020204" pitchFamily="34" charset="0"/>
                  </a:rPr>
                  <a:t>i</a:t>
                </a:r>
                <a:r>
                  <a:rPr lang="it-IT" sz="2000" b="0" dirty="0">
                    <a:solidFill>
                      <a:srgbClr val="002060"/>
                    </a:solidFill>
                    <a:latin typeface="Arial" panose="020B0604020202020204" pitchFamily="34" charset="0"/>
                    <a:cs typeface="Arial" panose="020B0604020202020204" pitchFamily="34" charset="0"/>
                  </a:rPr>
                  <a:t>n</a:t>
                </a:r>
                <a:r>
                  <a:rPr lang="it-IT" sz="2000" b="0" spc="-9" dirty="0">
                    <a:solidFill>
                      <a:srgbClr val="002060"/>
                    </a:solidFill>
                    <a:latin typeface="Arial" panose="020B0604020202020204" pitchFamily="34" charset="0"/>
                    <a:cs typeface="Arial" panose="020B0604020202020204" pitchFamily="34" charset="0"/>
                  </a:rPr>
                  <a:t>d</a:t>
                </a:r>
                <a:r>
                  <a:rPr lang="it-IT" sz="2000" b="0" spc="9" dirty="0">
                    <a:solidFill>
                      <a:srgbClr val="002060"/>
                    </a:solidFill>
                    <a:latin typeface="Arial" panose="020B0604020202020204" pitchFamily="34" charset="0"/>
                    <a:cs typeface="Arial" panose="020B0604020202020204" pitchFamily="34" charset="0"/>
                  </a:rPr>
                  <a:t>u</a:t>
                </a:r>
                <a:r>
                  <a:rPr lang="it-IT" sz="2000" b="0" dirty="0">
                    <a:solidFill>
                      <a:srgbClr val="002060"/>
                    </a:solidFill>
                    <a:latin typeface="Arial" panose="020B0604020202020204" pitchFamily="34" charset="0"/>
                    <a:cs typeface="Arial" panose="020B0604020202020204" pitchFamily="34" charset="0"/>
                  </a:rPr>
                  <a:t>ce</a:t>
                </a:r>
                <a:r>
                  <a:rPr lang="it-IT" sz="2000" b="0" spc="-9" dirty="0">
                    <a:solidFill>
                      <a:srgbClr val="002060"/>
                    </a:solidFill>
                    <a:latin typeface="Arial" panose="020B0604020202020204" pitchFamily="34" charset="0"/>
                    <a:cs typeface="Arial" panose="020B0604020202020204" pitchFamily="34" charset="0"/>
                  </a:rPr>
                  <a:t> </a:t>
                </a:r>
                <a:r>
                  <a:rPr lang="it-IT" sz="2000" b="0" dirty="0">
                    <a:solidFill>
                      <a:srgbClr val="002060"/>
                    </a:solidFill>
                    <a:latin typeface="Arial" panose="020B0604020202020204" pitchFamily="34" charset="0"/>
                    <a:cs typeface="Arial" panose="020B0604020202020204" pitchFamily="34" charset="0"/>
                  </a:rPr>
                  <a:t>a non</a:t>
                </a:r>
                <a:r>
                  <a:rPr lang="it-IT" sz="2000" b="0" spc="9" dirty="0">
                    <a:solidFill>
                      <a:srgbClr val="002060"/>
                    </a:solidFill>
                    <a:latin typeface="Arial" panose="020B0604020202020204" pitchFamily="34" charset="0"/>
                    <a:cs typeface="Arial" panose="020B0604020202020204" pitchFamily="34" charset="0"/>
                  </a:rPr>
                  <a:t>-</a:t>
                </a:r>
                <a:r>
                  <a:rPr lang="it-IT" sz="2000" b="0" dirty="0">
                    <a:solidFill>
                      <a:srgbClr val="002060"/>
                    </a:solidFill>
                    <a:latin typeface="Arial" panose="020B0604020202020204" pitchFamily="34" charset="0"/>
                    <a:cs typeface="Arial" panose="020B0604020202020204" pitchFamily="34" charset="0"/>
                  </a:rPr>
                  <a:t>line</a:t>
                </a:r>
                <a:r>
                  <a:rPr lang="it-IT" sz="2000" b="0" spc="-9" dirty="0">
                    <a:solidFill>
                      <a:srgbClr val="002060"/>
                    </a:solidFill>
                    <a:latin typeface="Arial" panose="020B0604020202020204" pitchFamily="34" charset="0"/>
                    <a:cs typeface="Arial" panose="020B0604020202020204" pitchFamily="34" charset="0"/>
                  </a:rPr>
                  <a:t>a</a:t>
                </a:r>
                <a:r>
                  <a:rPr lang="it-IT" sz="2000" b="0" dirty="0">
                    <a:solidFill>
                      <a:srgbClr val="002060"/>
                    </a:solidFill>
                    <a:latin typeface="Arial" panose="020B0604020202020204" pitchFamily="34" charset="0"/>
                    <a:cs typeface="Arial" panose="020B0604020202020204" pitchFamily="34" charset="0"/>
                  </a:rPr>
                  <a:t>r</a:t>
                </a:r>
                <a:r>
                  <a:rPr lang="it-IT" sz="2000" b="0" spc="27" dirty="0">
                    <a:solidFill>
                      <a:srgbClr val="002060"/>
                    </a:solidFill>
                    <a:latin typeface="Arial" panose="020B0604020202020204" pitchFamily="34" charset="0"/>
                    <a:cs typeface="Arial" panose="020B0604020202020204" pitchFamily="34" charset="0"/>
                  </a:rPr>
                  <a:t> </a:t>
                </a:r>
                <a:r>
                  <a:rPr lang="it-IT" sz="2000" b="0" dirty="0">
                    <a:solidFill>
                      <a:srgbClr val="002060"/>
                    </a:solidFill>
                    <a:latin typeface="Arial" panose="020B0604020202020204" pitchFamily="34" charset="0"/>
                    <a:cs typeface="Arial" panose="020B0604020202020204" pitchFamily="34" charset="0"/>
                  </a:rPr>
                  <a:t>di</a:t>
                </a:r>
                <a:r>
                  <a:rPr lang="it-IT" sz="2000" b="0" spc="5" dirty="0">
                    <a:solidFill>
                      <a:srgbClr val="002060"/>
                    </a:solidFill>
                    <a:latin typeface="Arial" panose="020B0604020202020204" pitchFamily="34" charset="0"/>
                    <a:cs typeface="Arial" panose="020B0604020202020204" pitchFamily="34" charset="0"/>
                  </a:rPr>
                  <a:t>s</a:t>
                </a:r>
                <a:r>
                  <a:rPr lang="it-IT" sz="2000" b="0" dirty="0">
                    <a:solidFill>
                      <a:srgbClr val="002060"/>
                    </a:solidFill>
                    <a:latin typeface="Arial" panose="020B0604020202020204" pitchFamily="34" charset="0"/>
                    <a:cs typeface="Arial" panose="020B0604020202020204" pitchFamily="34" charset="0"/>
                  </a:rPr>
                  <a:t>to</a:t>
                </a:r>
                <a:r>
                  <a:rPr lang="it-IT" sz="2000" b="0" spc="27" dirty="0">
                    <a:solidFill>
                      <a:srgbClr val="002060"/>
                    </a:solidFill>
                    <a:latin typeface="Arial" panose="020B0604020202020204" pitchFamily="34" charset="0"/>
                    <a:cs typeface="Arial" panose="020B0604020202020204" pitchFamily="34" charset="0"/>
                  </a:rPr>
                  <a:t>r</a:t>
                </a:r>
                <a:r>
                  <a:rPr lang="it-IT" sz="2000" b="0" dirty="0">
                    <a:solidFill>
                      <a:srgbClr val="002060"/>
                    </a:solidFill>
                    <a:latin typeface="Arial" panose="020B0604020202020204" pitchFamily="34" charset="0"/>
                    <a:cs typeface="Arial" panose="020B0604020202020204" pitchFamily="34" charset="0"/>
                  </a:rPr>
                  <a:t>tion of</a:t>
                </a:r>
                <a:r>
                  <a:rPr lang="it-IT" sz="2000" b="0" spc="9" dirty="0">
                    <a:solidFill>
                      <a:srgbClr val="002060"/>
                    </a:solidFill>
                    <a:latin typeface="Arial" panose="020B0604020202020204" pitchFamily="34" charset="0"/>
                    <a:cs typeface="Arial" panose="020B0604020202020204" pitchFamily="34" charset="0"/>
                  </a:rPr>
                  <a:t> </a:t>
                </a:r>
                <a:r>
                  <a:rPr lang="it-IT" sz="2000" b="0" dirty="0">
                    <a:solidFill>
                      <a:srgbClr val="002060"/>
                    </a:solidFill>
                    <a:latin typeface="Arial" panose="020B0604020202020204" pitchFamily="34" charset="0"/>
                    <a:cs typeface="Arial" panose="020B0604020202020204" pitchFamily="34" charset="0"/>
                  </a:rPr>
                  <a:t>the </a:t>
                </a:r>
                <a:r>
                  <a:rPr lang="it-IT" sz="2000" b="0" dirty="0" err="1">
                    <a:solidFill>
                      <a:srgbClr val="002060"/>
                    </a:solidFill>
                    <a:latin typeface="Arial" panose="020B0604020202020204" pitchFamily="34" charset="0"/>
                    <a:cs typeface="Arial" panose="020B0604020202020204" pitchFamily="34" charset="0"/>
                  </a:rPr>
                  <a:t>longitud</a:t>
                </a:r>
                <a:r>
                  <a:rPr lang="it-IT" sz="2000" b="0" spc="9" dirty="0" err="1">
                    <a:solidFill>
                      <a:srgbClr val="002060"/>
                    </a:solidFill>
                    <a:latin typeface="Arial" panose="020B0604020202020204" pitchFamily="34" charset="0"/>
                    <a:cs typeface="Arial" panose="020B0604020202020204" pitchFamily="34" charset="0"/>
                  </a:rPr>
                  <a:t>i</a:t>
                </a:r>
                <a:r>
                  <a:rPr lang="it-IT" sz="2000" b="0" dirty="0" err="1">
                    <a:solidFill>
                      <a:srgbClr val="002060"/>
                    </a:solidFill>
                    <a:latin typeface="Arial" panose="020B0604020202020204" pitchFamily="34" charset="0"/>
                    <a:cs typeface="Arial" panose="020B0604020202020204" pitchFamily="34" charset="0"/>
                  </a:rPr>
                  <a:t>n</a:t>
                </a:r>
                <a:r>
                  <a:rPr lang="it-IT" sz="2000" b="0" spc="-9" dirty="0" err="1">
                    <a:solidFill>
                      <a:srgbClr val="002060"/>
                    </a:solidFill>
                    <a:latin typeface="Arial" panose="020B0604020202020204" pitchFamily="34" charset="0"/>
                    <a:cs typeface="Arial" panose="020B0604020202020204" pitchFamily="34" charset="0"/>
                  </a:rPr>
                  <a:t>a</a:t>
                </a:r>
                <a:r>
                  <a:rPr lang="it-IT" sz="2000" b="0" dirty="0" err="1">
                    <a:solidFill>
                      <a:srgbClr val="002060"/>
                    </a:solidFill>
                    <a:latin typeface="Arial" panose="020B0604020202020204" pitchFamily="34" charset="0"/>
                    <a:cs typeface="Arial" panose="020B0604020202020204" pitchFamily="34" charset="0"/>
                  </a:rPr>
                  <a:t>l</a:t>
                </a:r>
                <a:r>
                  <a:rPr lang="it-IT" sz="2000" b="0" dirty="0">
                    <a:solidFill>
                      <a:srgbClr val="002060"/>
                    </a:solidFill>
                    <a:latin typeface="Arial" panose="020B0604020202020204" pitchFamily="34" charset="0"/>
                    <a:cs typeface="Arial" panose="020B0604020202020204" pitchFamily="34" charset="0"/>
                  </a:rPr>
                  <a:t> </a:t>
                </a:r>
              </a:p>
              <a:p>
                <a:pPr marL="1371656" marR="710034" indent="-968228">
                  <a:lnSpc>
                    <a:spcPct val="116300"/>
                  </a:lnSpc>
                  <a:tabLst>
                    <a:tab pos="1512856" algn="l"/>
                  </a:tabLst>
                </a:pPr>
                <a:r>
                  <a:rPr lang="it-IT" sz="2000" b="0" dirty="0">
                    <a:solidFill>
                      <a:srgbClr val="002060"/>
                    </a:solidFill>
                    <a:latin typeface="Arial" panose="020B0604020202020204" pitchFamily="34" charset="0"/>
                    <a:cs typeface="Arial" panose="020B0604020202020204" pitchFamily="34" charset="0"/>
                  </a:rPr>
                  <a:t>              </a:t>
                </a:r>
                <a:r>
                  <a:rPr lang="it-IT" sz="2000" b="0" dirty="0" err="1">
                    <a:solidFill>
                      <a:srgbClr val="002060"/>
                    </a:solidFill>
                    <a:latin typeface="Arial" panose="020B0604020202020204" pitchFamily="34" charset="0"/>
                    <a:cs typeface="Arial" panose="020B0604020202020204" pitchFamily="34" charset="0"/>
                  </a:rPr>
                  <a:t>pha</a:t>
                </a:r>
                <a:r>
                  <a:rPr lang="it-IT" sz="2000" b="0" spc="-5" dirty="0" err="1">
                    <a:solidFill>
                      <a:srgbClr val="002060"/>
                    </a:solidFill>
                    <a:latin typeface="Arial" panose="020B0604020202020204" pitchFamily="34" charset="0"/>
                    <a:cs typeface="Arial" panose="020B0604020202020204" pitchFamily="34" charset="0"/>
                  </a:rPr>
                  <a:t>s</a:t>
                </a:r>
                <a:r>
                  <a:rPr lang="it-IT" sz="2000" b="0" dirty="0" err="1">
                    <a:solidFill>
                      <a:srgbClr val="002060"/>
                    </a:solidFill>
                    <a:latin typeface="Arial" panose="020B0604020202020204" pitchFamily="34" charset="0"/>
                    <a:cs typeface="Arial" panose="020B0604020202020204" pitchFamily="34" charset="0"/>
                  </a:rPr>
                  <a:t>e</a:t>
                </a:r>
                <a:r>
                  <a:rPr lang="it-IT" sz="2000" b="0" dirty="0">
                    <a:solidFill>
                      <a:srgbClr val="002060"/>
                    </a:solidFill>
                    <a:latin typeface="Arial" panose="020B0604020202020204" pitchFamily="34" charset="0"/>
                    <a:cs typeface="Arial" panose="020B0604020202020204" pitchFamily="34" charset="0"/>
                  </a:rPr>
                  <a:t> </a:t>
                </a:r>
                <a:r>
                  <a:rPr lang="it-IT" sz="2000" b="0" spc="5" dirty="0">
                    <a:solidFill>
                      <a:srgbClr val="002060"/>
                    </a:solidFill>
                    <a:latin typeface="Arial" panose="020B0604020202020204" pitchFamily="34" charset="0"/>
                    <a:cs typeface="Arial" panose="020B0604020202020204" pitchFamily="34" charset="0"/>
                  </a:rPr>
                  <a:t>s</a:t>
                </a:r>
                <a:r>
                  <a:rPr lang="it-IT" sz="2000" b="0" dirty="0">
                    <a:solidFill>
                      <a:srgbClr val="002060"/>
                    </a:solidFill>
                    <a:latin typeface="Arial" panose="020B0604020202020204" pitchFamily="34" charset="0"/>
                    <a:cs typeface="Arial" panose="020B0604020202020204" pitchFamily="34" charset="0"/>
                  </a:rPr>
                  <a:t>p</a:t>
                </a:r>
                <a:r>
                  <a:rPr lang="it-IT" sz="2000" b="0" spc="-9" dirty="0">
                    <a:solidFill>
                      <a:srgbClr val="002060"/>
                    </a:solidFill>
                    <a:latin typeface="Arial" panose="020B0604020202020204" pitchFamily="34" charset="0"/>
                    <a:cs typeface="Arial" panose="020B0604020202020204" pitchFamily="34" charset="0"/>
                  </a:rPr>
                  <a:t>a</a:t>
                </a:r>
                <a:r>
                  <a:rPr lang="it-IT" sz="2000" b="0" dirty="0">
                    <a:solidFill>
                      <a:srgbClr val="002060"/>
                    </a:solidFill>
                    <a:latin typeface="Arial" panose="020B0604020202020204" pitchFamily="34" charset="0"/>
                    <a:cs typeface="Arial" panose="020B0604020202020204" pitchFamily="34" charset="0"/>
                  </a:rPr>
                  <a:t>ce </a:t>
                </a:r>
                <a14:m>
                  <m:oMath xmlns:m="http://schemas.openxmlformats.org/officeDocument/2006/math">
                    <m:r>
                      <a:rPr lang="it-IT" sz="2000" b="0" i="0" spc="672" dirty="0"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 </m:t>
                    </m:r>
                    <m:r>
                      <a:rPr lang="it-IT" sz="2000" b="0" i="1" spc="672" dirty="0"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oMath>
                </a14:m>
                <a:r>
                  <a:rPr lang="it-IT" sz="2000" b="0" spc="-64" dirty="0">
                    <a:solidFill>
                      <a:srgbClr val="002060"/>
                    </a:solidFill>
                    <a:latin typeface="Arial" panose="020B0604020202020204" pitchFamily="34" charset="0"/>
                    <a:cs typeface="Arial" panose="020B0604020202020204" pitchFamily="34" charset="0"/>
                  </a:rPr>
                  <a:t> </a:t>
                </a:r>
                <a:r>
                  <a:rPr lang="it-IT" sz="2000" b="0" dirty="0">
                    <a:solidFill>
                      <a:srgbClr val="002060"/>
                    </a:solidFill>
                    <a:latin typeface="Arial" panose="020B0604020202020204" pitchFamily="34" charset="0"/>
                    <a:cs typeface="Arial" panose="020B0604020202020204" pitchFamily="34" charset="0"/>
                  </a:rPr>
                  <a:t>impact on the bunch </a:t>
                </a:r>
                <a:r>
                  <a:rPr lang="it-IT" sz="2000" b="0" spc="-9" dirty="0">
                    <a:solidFill>
                      <a:srgbClr val="002060"/>
                    </a:solidFill>
                    <a:latin typeface="Arial" panose="020B0604020202020204" pitchFamily="34" charset="0"/>
                    <a:cs typeface="Arial" panose="020B0604020202020204" pitchFamily="34" charset="0"/>
                  </a:rPr>
                  <a:t>c</a:t>
                </a:r>
                <a:r>
                  <a:rPr lang="it-IT" sz="2000" b="0" dirty="0">
                    <a:solidFill>
                      <a:srgbClr val="002060"/>
                    </a:solidFill>
                    <a:latin typeface="Arial" panose="020B0604020202020204" pitchFamily="34" charset="0"/>
                    <a:cs typeface="Arial" panose="020B0604020202020204" pitchFamily="34" charset="0"/>
                  </a:rPr>
                  <a:t>o</a:t>
                </a:r>
                <a:r>
                  <a:rPr lang="it-IT" sz="2000" b="0" spc="9" dirty="0">
                    <a:solidFill>
                      <a:srgbClr val="002060"/>
                    </a:solidFill>
                    <a:latin typeface="Arial" panose="020B0604020202020204" pitchFamily="34" charset="0"/>
                    <a:cs typeface="Arial" panose="020B0604020202020204" pitchFamily="34" charset="0"/>
                  </a:rPr>
                  <a:t>m</a:t>
                </a:r>
                <a:r>
                  <a:rPr lang="it-IT" sz="2000" b="0" dirty="0">
                    <a:solidFill>
                      <a:srgbClr val="002060"/>
                    </a:solidFill>
                    <a:latin typeface="Arial" panose="020B0604020202020204" pitchFamily="34" charset="0"/>
                    <a:cs typeface="Arial" panose="020B0604020202020204" pitchFamily="34" charset="0"/>
                  </a:rPr>
                  <a:t>p</a:t>
                </a:r>
                <a:r>
                  <a:rPr lang="it-IT" sz="2000" b="0" spc="18" dirty="0">
                    <a:solidFill>
                      <a:srgbClr val="002060"/>
                    </a:solidFill>
                    <a:latin typeface="Arial" panose="020B0604020202020204" pitchFamily="34" charset="0"/>
                    <a:cs typeface="Arial" panose="020B0604020202020204" pitchFamily="34" charset="0"/>
                  </a:rPr>
                  <a:t>r</a:t>
                </a:r>
                <a:r>
                  <a:rPr lang="it-IT" sz="2000" b="0" dirty="0">
                    <a:solidFill>
                      <a:srgbClr val="002060"/>
                    </a:solidFill>
                    <a:latin typeface="Arial" panose="020B0604020202020204" pitchFamily="34" charset="0"/>
                    <a:cs typeface="Arial" panose="020B0604020202020204" pitchFamily="34" charset="0"/>
                  </a:rPr>
                  <a:t>e</a:t>
                </a:r>
                <a:r>
                  <a:rPr lang="it-IT" sz="2000" b="0" spc="5" dirty="0">
                    <a:solidFill>
                      <a:srgbClr val="002060"/>
                    </a:solidFill>
                    <a:latin typeface="Arial" panose="020B0604020202020204" pitchFamily="34" charset="0"/>
                    <a:cs typeface="Arial" panose="020B0604020202020204" pitchFamily="34" charset="0"/>
                  </a:rPr>
                  <a:t>ss</a:t>
                </a:r>
                <a:r>
                  <a:rPr lang="it-IT" sz="2000" b="0" dirty="0">
                    <a:solidFill>
                      <a:srgbClr val="002060"/>
                    </a:solidFill>
                    <a:latin typeface="Arial" panose="020B0604020202020204" pitchFamily="34" charset="0"/>
                    <a:cs typeface="Arial" panose="020B0604020202020204" pitchFamily="34" charset="0"/>
                  </a:rPr>
                  <a:t>ion</a:t>
                </a:r>
                <a:endParaRPr sz="2400" b="0" dirty="0">
                  <a:solidFill>
                    <a:srgbClr val="002060"/>
                  </a:solidFill>
                  <a:latin typeface="Arial" panose="020B0604020202020204" pitchFamily="34" charset="0"/>
                  <a:cs typeface="Arial" panose="020B0604020202020204" pitchFamily="34" charset="0"/>
                </a:endParaRPr>
              </a:p>
            </p:txBody>
          </p:sp>
        </mc:Choice>
        <mc:Fallback xmlns="">
          <p:sp>
            <p:nvSpPr>
              <p:cNvPr id="6" name="object 4">
                <a:extLst>
                  <a:ext uri="{FF2B5EF4-FFF2-40B4-BE49-F238E27FC236}">
                    <a16:creationId xmlns:a16="http://schemas.microsoft.com/office/drawing/2014/main" id="{D431C31D-F76E-6E72-3AAA-B37FF02548AD}"/>
                  </a:ext>
                </a:extLst>
              </p:cNvPr>
              <p:cNvSpPr txBox="1">
                <a:spLocks noRot="1" noChangeAspect="1" noMove="1" noResize="1" noEditPoints="1" noAdjustHandles="1" noChangeArrowheads="1" noChangeShapeType="1" noTextEdit="1"/>
              </p:cNvSpPr>
              <p:nvPr/>
            </p:nvSpPr>
            <p:spPr>
              <a:xfrm>
                <a:off x="520773" y="813096"/>
                <a:ext cx="10820400" cy="5652088"/>
              </a:xfrm>
              <a:prstGeom prst="rect">
                <a:avLst/>
              </a:prstGeom>
              <a:blipFill>
                <a:blip r:embed="rId2"/>
                <a:stretch>
                  <a:fillRect l="-1055" t="-224" r="-234" b="-224"/>
                </a:stretch>
              </a:blipFill>
            </p:spPr>
            <p:txBody>
              <a:bodyPr/>
              <a:lstStyle/>
              <a:p>
                <a:r>
                  <a:rPr lang="it-IT">
                    <a:noFill/>
                  </a:rPr>
                  <a:t> </a:t>
                </a:r>
              </a:p>
            </p:txBody>
          </p:sp>
        </mc:Fallback>
      </mc:AlternateContent>
      <p:pic>
        <p:nvPicPr>
          <p:cNvPr id="7" name="object 5">
            <a:extLst>
              <a:ext uri="{FF2B5EF4-FFF2-40B4-BE49-F238E27FC236}">
                <a16:creationId xmlns:a16="http://schemas.microsoft.com/office/drawing/2014/main" id="{257C5CD1-2197-E952-A73B-8ADD9260C663}"/>
              </a:ext>
            </a:extLst>
          </p:cNvPr>
          <p:cNvPicPr/>
          <p:nvPr/>
        </p:nvPicPr>
        <p:blipFill>
          <a:blip r:embed="rId3" cstate="print"/>
          <a:stretch>
            <a:fillRect/>
          </a:stretch>
        </p:blipFill>
        <p:spPr>
          <a:xfrm>
            <a:off x="7543800" y="2504239"/>
            <a:ext cx="3962400" cy="3583072"/>
          </a:xfrm>
          <a:prstGeom prst="rect">
            <a:avLst/>
          </a:prstGeom>
        </p:spPr>
      </p:pic>
      <p:sp>
        <p:nvSpPr>
          <p:cNvPr id="8" name="CasellaDiTesto 7">
            <a:extLst>
              <a:ext uri="{FF2B5EF4-FFF2-40B4-BE49-F238E27FC236}">
                <a16:creationId xmlns:a16="http://schemas.microsoft.com/office/drawing/2014/main" id="{8C586289-4510-96F2-2B73-69B4037F542F}"/>
              </a:ext>
            </a:extLst>
          </p:cNvPr>
          <p:cNvSpPr txBox="1"/>
          <p:nvPr/>
        </p:nvSpPr>
        <p:spPr>
          <a:xfrm>
            <a:off x="8168327" y="6039783"/>
            <a:ext cx="3795073" cy="276999"/>
          </a:xfrm>
          <a:prstGeom prst="rect">
            <a:avLst/>
          </a:prstGeom>
          <a:noFill/>
        </p:spPr>
        <p:txBody>
          <a:bodyPr wrap="square">
            <a:spAutoFit/>
          </a:bodyPr>
          <a:lstStyle/>
          <a:p>
            <a:r>
              <a:rPr lang="it-IT" sz="1200" b="0" dirty="0">
                <a:latin typeface="Arial" panose="020B0604020202020204" pitchFamily="34" charset="0"/>
                <a:cs typeface="Arial" panose="020B0604020202020204" pitchFamily="34" charset="0"/>
              </a:rPr>
              <a:t>3</a:t>
            </a:r>
            <a:r>
              <a:rPr lang="it-IT" sz="1200" b="0" baseline="21604" dirty="0">
                <a:latin typeface="Arial" panose="020B0604020202020204" pitchFamily="34" charset="0"/>
                <a:cs typeface="Arial" panose="020B0604020202020204" pitchFamily="34" charset="0"/>
              </a:rPr>
              <a:t>rd</a:t>
            </a:r>
            <a:r>
              <a:rPr lang="it-IT" sz="1200" b="0" spc="165" baseline="21604" dirty="0">
                <a:latin typeface="Arial" panose="020B0604020202020204" pitchFamily="34" charset="0"/>
                <a:cs typeface="Arial" panose="020B0604020202020204" pitchFamily="34" charset="0"/>
              </a:rPr>
              <a:t> </a:t>
            </a:r>
            <a:r>
              <a:rPr lang="it-IT" sz="1200" b="0" dirty="0" err="1">
                <a:latin typeface="Arial" panose="020B0604020202020204" pitchFamily="34" charset="0"/>
                <a:cs typeface="Arial" panose="020B0604020202020204" pitchFamily="34" charset="0"/>
              </a:rPr>
              <a:t>Harmonic</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Module</a:t>
            </a:r>
            <a:r>
              <a:rPr lang="it-IT" sz="1200" b="0" spc="15" dirty="0">
                <a:latin typeface="Arial" panose="020B0604020202020204" pitchFamily="34" charset="0"/>
                <a:cs typeface="Arial" panose="020B0604020202020204" pitchFamily="34" charset="0"/>
              </a:rPr>
              <a:t> </a:t>
            </a:r>
            <a:r>
              <a:rPr lang="it-IT" sz="1200" b="0" spc="-50" dirty="0">
                <a:latin typeface="Arial" panose="020B0604020202020204" pitchFamily="34" charset="0"/>
                <a:cs typeface="Arial" panose="020B0604020202020204" pitchFamily="34" charset="0"/>
              </a:rPr>
              <a:t>mini-</a:t>
            </a:r>
            <a:r>
              <a:rPr lang="it-IT" sz="1200" b="0" dirty="0">
                <a:latin typeface="Arial" panose="020B0604020202020204" pitchFamily="34" charset="0"/>
                <a:cs typeface="Arial" panose="020B0604020202020204" pitchFamily="34" charset="0"/>
              </a:rPr>
              <a:t>Review.</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P. </a:t>
            </a:r>
            <a:r>
              <a:rPr lang="it-IT" sz="1200" b="0" dirty="0" err="1">
                <a:latin typeface="Arial" panose="020B0604020202020204" pitchFamily="34" charset="0"/>
                <a:cs typeface="Arial" panose="020B0604020202020204" pitchFamily="34" charset="0"/>
              </a:rPr>
              <a:t>Piot</a:t>
            </a:r>
            <a:r>
              <a:rPr lang="it-IT" sz="1200" b="0" spc="-10" dirty="0">
                <a:latin typeface="Arial" panose="020B0604020202020204" pitchFamily="34" charset="0"/>
                <a:cs typeface="Arial" panose="020B0604020202020204" pitchFamily="34" charset="0"/>
              </a:rPr>
              <a:t>.</a:t>
            </a:r>
            <a:r>
              <a:rPr lang="it-IT" sz="1200" b="0" spc="-20" dirty="0">
                <a:latin typeface="Arial" panose="020B0604020202020204" pitchFamily="34" charset="0"/>
                <a:cs typeface="Arial" panose="020B0604020202020204" pitchFamily="34" charset="0"/>
              </a:rPr>
              <a:t> </a:t>
            </a:r>
            <a:r>
              <a:rPr lang="it-IT" sz="1200" b="0" spc="-10" dirty="0">
                <a:latin typeface="Arial" panose="020B0604020202020204" pitchFamily="34" charset="0"/>
                <a:cs typeface="Arial" panose="020B0604020202020204" pitchFamily="34" charset="0"/>
              </a:rPr>
              <a:t>11.08.2005</a:t>
            </a:r>
            <a:endParaRPr lang="it-IT"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2463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940360-71A3-A3F5-1A3C-8F4C02A0B836}"/>
              </a:ext>
            </a:extLst>
          </p:cNvPr>
          <p:cNvSpPr>
            <a:spLocks noGrp="1"/>
          </p:cNvSpPr>
          <p:nvPr>
            <p:ph type="title"/>
          </p:nvPr>
        </p:nvSpPr>
        <p:spPr/>
        <p:txBody>
          <a:bodyPr/>
          <a:lstStyle/>
          <a:p>
            <a:r>
              <a:rPr lang="it-IT" dirty="0"/>
              <a:t>3rd </a:t>
            </a:r>
            <a:r>
              <a:rPr lang="it-IT" dirty="0" err="1"/>
              <a:t>Harm</a:t>
            </a:r>
            <a:r>
              <a:rPr lang="it-IT" dirty="0"/>
              <a:t>. to </a:t>
            </a:r>
            <a:r>
              <a:rPr lang="it-IT" dirty="0" err="1"/>
              <a:t>Improve</a:t>
            </a:r>
            <a:r>
              <a:rPr lang="it-IT" dirty="0"/>
              <a:t> </a:t>
            </a:r>
            <a:r>
              <a:rPr lang="it-IT" dirty="0" err="1"/>
              <a:t>Beam</a:t>
            </a:r>
            <a:r>
              <a:rPr lang="it-IT" dirty="0"/>
              <a:t> </a:t>
            </a:r>
            <a:r>
              <a:rPr lang="it-IT" dirty="0" err="1"/>
              <a:t>Characteristics</a:t>
            </a:r>
            <a:endParaRPr lang="it-IT" dirty="0"/>
          </a:p>
        </p:txBody>
      </p:sp>
      <p:sp>
        <p:nvSpPr>
          <p:cNvPr id="3" name="Segnaposto data 2">
            <a:extLst>
              <a:ext uri="{FF2B5EF4-FFF2-40B4-BE49-F238E27FC236}">
                <a16:creationId xmlns:a16="http://schemas.microsoft.com/office/drawing/2014/main" id="{0C4EEF18-2585-27BD-B784-354A365F9D5B}"/>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65D17438-6764-13C3-E013-F5B6E359649C}"/>
              </a:ext>
            </a:extLst>
          </p:cNvPr>
          <p:cNvSpPr>
            <a:spLocks noGrp="1"/>
          </p:cNvSpPr>
          <p:nvPr>
            <p:ph type="ftr" sz="quarter" idx="11"/>
          </p:nvPr>
        </p:nvSpPr>
        <p:spPr/>
        <p:txBody>
          <a:bodyPr/>
          <a:lstStyle/>
          <a:p>
            <a:pPr>
              <a:defRPr/>
            </a:pPr>
            <a:fld id="{8DAD3638-8E0C-4079-83E3-101B55F74CF3}" type="slidenum">
              <a:rPr lang="en-US" altLang="it-IT" smtClean="0"/>
              <a:pPr>
                <a:defRPr/>
              </a:pPr>
              <a:t>18</a:t>
            </a:fld>
            <a:endParaRPr lang="en-US" altLang="it-IT"/>
          </a:p>
        </p:txBody>
      </p:sp>
      <p:sp>
        <p:nvSpPr>
          <p:cNvPr id="5" name="Segnaposto numero diapositiva 4">
            <a:extLst>
              <a:ext uri="{FF2B5EF4-FFF2-40B4-BE49-F238E27FC236}">
                <a16:creationId xmlns:a16="http://schemas.microsoft.com/office/drawing/2014/main" id="{3428A10D-A9A0-74E6-6F63-9ABF60F47AA7}"/>
              </a:ext>
            </a:extLst>
          </p:cNvPr>
          <p:cNvSpPr>
            <a:spLocks noGrp="1"/>
          </p:cNvSpPr>
          <p:nvPr>
            <p:ph type="sldNum" sz="quarter" idx="4"/>
          </p:nvPr>
        </p:nvSpPr>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grpSp>
        <p:nvGrpSpPr>
          <p:cNvPr id="6" name="object 4">
            <a:extLst>
              <a:ext uri="{FF2B5EF4-FFF2-40B4-BE49-F238E27FC236}">
                <a16:creationId xmlns:a16="http://schemas.microsoft.com/office/drawing/2014/main" id="{7D8EB6E5-C792-7441-F7AA-9ABDEB383ABC}"/>
              </a:ext>
            </a:extLst>
          </p:cNvPr>
          <p:cNvGrpSpPr/>
          <p:nvPr/>
        </p:nvGrpSpPr>
        <p:grpSpPr>
          <a:xfrm>
            <a:off x="2514600" y="914400"/>
            <a:ext cx="7410378" cy="4812317"/>
            <a:chOff x="1366837" y="1062037"/>
            <a:chExt cx="7172325" cy="4657725"/>
          </a:xfrm>
        </p:grpSpPr>
        <p:pic>
          <p:nvPicPr>
            <p:cNvPr id="7" name="object 5">
              <a:extLst>
                <a:ext uri="{FF2B5EF4-FFF2-40B4-BE49-F238E27FC236}">
                  <a16:creationId xmlns:a16="http://schemas.microsoft.com/office/drawing/2014/main" id="{B7B3EE62-1C59-C771-21B7-A45F12D805A2}"/>
                </a:ext>
              </a:extLst>
            </p:cNvPr>
            <p:cNvPicPr/>
            <p:nvPr/>
          </p:nvPicPr>
          <p:blipFill>
            <a:blip r:embed="rId2" cstate="print"/>
            <a:stretch>
              <a:fillRect/>
            </a:stretch>
          </p:blipFill>
          <p:spPr>
            <a:xfrm>
              <a:off x="1524000" y="1104900"/>
              <a:ext cx="6877050" cy="4572000"/>
            </a:xfrm>
            <a:prstGeom prst="rect">
              <a:avLst/>
            </a:prstGeom>
          </p:spPr>
        </p:pic>
        <p:sp>
          <p:nvSpPr>
            <p:cNvPr id="8" name="object 6">
              <a:extLst>
                <a:ext uri="{FF2B5EF4-FFF2-40B4-BE49-F238E27FC236}">
                  <a16:creationId xmlns:a16="http://schemas.microsoft.com/office/drawing/2014/main" id="{1E869752-6592-EB1E-F6C2-851F7A98C25D}"/>
                </a:ext>
              </a:extLst>
            </p:cNvPr>
            <p:cNvSpPr/>
            <p:nvPr/>
          </p:nvSpPr>
          <p:spPr>
            <a:xfrm>
              <a:off x="1371600" y="1066800"/>
              <a:ext cx="7162800" cy="4648200"/>
            </a:xfrm>
            <a:custGeom>
              <a:avLst/>
              <a:gdLst/>
              <a:ahLst/>
              <a:cxnLst/>
              <a:rect l="l" t="t" r="r" b="b"/>
              <a:pathLst>
                <a:path w="7162800" h="4648200">
                  <a:moveTo>
                    <a:pt x="0" y="0"/>
                  </a:moveTo>
                  <a:lnTo>
                    <a:pt x="0" y="4648200"/>
                  </a:lnTo>
                  <a:lnTo>
                    <a:pt x="7162800" y="4648200"/>
                  </a:lnTo>
                  <a:lnTo>
                    <a:pt x="7162800" y="0"/>
                  </a:lnTo>
                  <a:lnTo>
                    <a:pt x="0" y="0"/>
                  </a:lnTo>
                  <a:close/>
                </a:path>
              </a:pathLst>
            </a:custGeom>
            <a:ln w="9525">
              <a:solidFill>
                <a:srgbClr val="000000"/>
              </a:solidFill>
            </a:ln>
          </p:spPr>
          <p:txBody>
            <a:bodyPr wrap="square" lIns="0" tIns="0" rIns="0" bIns="0" rtlCol="0"/>
            <a:lstStyle/>
            <a:p>
              <a:endParaRPr>
                <a:latin typeface="Arial" panose="020B0604020202020204" pitchFamily="34" charset="0"/>
                <a:cs typeface="Arial" panose="020B0604020202020204" pitchFamily="34" charset="0"/>
              </a:endParaRPr>
            </a:p>
          </p:txBody>
        </p:sp>
      </p:grpSp>
      <p:sp>
        <p:nvSpPr>
          <p:cNvPr id="12" name="object 3">
            <a:extLst>
              <a:ext uri="{FF2B5EF4-FFF2-40B4-BE49-F238E27FC236}">
                <a16:creationId xmlns:a16="http://schemas.microsoft.com/office/drawing/2014/main" id="{DF755C00-F718-5ACC-5620-640A69ED1292}"/>
              </a:ext>
            </a:extLst>
          </p:cNvPr>
          <p:cNvSpPr txBox="1"/>
          <p:nvPr/>
        </p:nvSpPr>
        <p:spPr>
          <a:xfrm>
            <a:off x="2124076" y="5835651"/>
            <a:ext cx="8178165" cy="495970"/>
          </a:xfrm>
          <a:prstGeom prst="rect">
            <a:avLst/>
          </a:prstGeom>
        </p:spPr>
        <p:txBody>
          <a:bodyPr vert="horz" wrap="square" lIns="0" tIns="13970" rIns="0" bIns="0" rtlCol="0">
            <a:spAutoFit/>
          </a:bodyPr>
          <a:lstStyle/>
          <a:p>
            <a:pPr marL="38100" marR="30480" indent="-30163" algn="ctr">
              <a:lnSpc>
                <a:spcPct val="100800"/>
              </a:lnSpc>
              <a:spcBef>
                <a:spcPts val="110"/>
              </a:spcBef>
            </a:pPr>
            <a:r>
              <a:rPr sz="1600" dirty="0">
                <a:solidFill>
                  <a:srgbClr val="C00000"/>
                </a:solidFill>
                <a:latin typeface="Arial" panose="020B0604020202020204" pitchFamily="34" charset="0"/>
                <a:cs typeface="Arial" panose="020B0604020202020204" pitchFamily="34" charset="0"/>
              </a:rPr>
              <a:t>Energy</a:t>
            </a:r>
            <a:r>
              <a:rPr sz="1600" spc="125" dirty="0">
                <a:solidFill>
                  <a:srgbClr val="C00000"/>
                </a:solidFill>
                <a:latin typeface="Arial" panose="020B0604020202020204" pitchFamily="34" charset="0"/>
                <a:cs typeface="Arial" panose="020B0604020202020204" pitchFamily="34" charset="0"/>
              </a:rPr>
              <a:t> </a:t>
            </a:r>
            <a:r>
              <a:rPr sz="1600" dirty="0">
                <a:solidFill>
                  <a:srgbClr val="C00000"/>
                </a:solidFill>
                <a:latin typeface="Arial" panose="020B0604020202020204" pitchFamily="34" charset="0"/>
                <a:cs typeface="Arial" panose="020B0604020202020204" pitchFamily="34" charset="0"/>
              </a:rPr>
              <a:t>distribution</a:t>
            </a:r>
            <a:r>
              <a:rPr sz="1600" spc="125" dirty="0">
                <a:solidFill>
                  <a:srgbClr val="C00000"/>
                </a:solidFill>
                <a:latin typeface="Arial" panose="020B0604020202020204" pitchFamily="34" charset="0"/>
                <a:cs typeface="Arial" panose="020B0604020202020204" pitchFamily="34" charset="0"/>
              </a:rPr>
              <a:t> </a:t>
            </a:r>
            <a:r>
              <a:rPr sz="1600" dirty="0">
                <a:solidFill>
                  <a:srgbClr val="C00000"/>
                </a:solidFill>
                <a:latin typeface="Arial" panose="020B0604020202020204" pitchFamily="34" charset="0"/>
                <a:cs typeface="Arial" panose="020B0604020202020204" pitchFamily="34" charset="0"/>
              </a:rPr>
              <a:t>in</a:t>
            </a:r>
            <a:r>
              <a:rPr sz="1600" spc="135" dirty="0">
                <a:solidFill>
                  <a:srgbClr val="C00000"/>
                </a:solidFill>
                <a:latin typeface="Arial" panose="020B0604020202020204" pitchFamily="34" charset="0"/>
                <a:cs typeface="Arial" panose="020B0604020202020204" pitchFamily="34" charset="0"/>
              </a:rPr>
              <a:t> </a:t>
            </a:r>
            <a:r>
              <a:rPr sz="1600" dirty="0">
                <a:solidFill>
                  <a:srgbClr val="C00000"/>
                </a:solidFill>
                <a:latin typeface="Arial" panose="020B0604020202020204" pitchFamily="34" charset="0"/>
                <a:cs typeface="Arial" panose="020B0604020202020204" pitchFamily="34" charset="0"/>
              </a:rPr>
              <a:t>the</a:t>
            </a:r>
            <a:r>
              <a:rPr sz="1600" spc="130" dirty="0">
                <a:solidFill>
                  <a:srgbClr val="C00000"/>
                </a:solidFill>
                <a:latin typeface="Arial" panose="020B0604020202020204" pitchFamily="34" charset="0"/>
                <a:cs typeface="Arial" panose="020B0604020202020204" pitchFamily="34" charset="0"/>
              </a:rPr>
              <a:t> </a:t>
            </a:r>
            <a:r>
              <a:rPr sz="1600" dirty="0">
                <a:solidFill>
                  <a:srgbClr val="C00000"/>
                </a:solidFill>
                <a:latin typeface="Arial" panose="020B0604020202020204" pitchFamily="34" charset="0"/>
                <a:cs typeface="Arial" panose="020B0604020202020204" pitchFamily="34" charset="0"/>
              </a:rPr>
              <a:t>bunch</a:t>
            </a:r>
            <a:r>
              <a:rPr sz="1600" b="0" spc="13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before</a:t>
            </a:r>
            <a:r>
              <a:rPr sz="1600" b="0" spc="13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and</a:t>
            </a:r>
            <a:r>
              <a:rPr sz="1600" b="0" spc="13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after</a:t>
            </a:r>
            <a:r>
              <a:rPr sz="1600" b="0" spc="13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bunch</a:t>
            </a:r>
            <a:r>
              <a:rPr sz="1600" b="0" spc="13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compressor</a:t>
            </a:r>
            <a:r>
              <a:rPr sz="1600" b="0" spc="110" dirty="0">
                <a:solidFill>
                  <a:srgbClr val="002060"/>
                </a:solidFill>
                <a:latin typeface="Arial" panose="020B0604020202020204" pitchFamily="34" charset="0"/>
                <a:cs typeface="Arial" panose="020B0604020202020204" pitchFamily="34" charset="0"/>
              </a:rPr>
              <a:t> </a:t>
            </a:r>
            <a:r>
              <a:rPr sz="1600" spc="-10" dirty="0">
                <a:solidFill>
                  <a:srgbClr val="002060"/>
                </a:solidFill>
                <a:latin typeface="Arial" panose="020B0604020202020204" pitchFamily="34" charset="0"/>
                <a:cs typeface="Arial" panose="020B0604020202020204" pitchFamily="34" charset="0"/>
              </a:rPr>
              <a:t>without </a:t>
            </a:r>
            <a:r>
              <a:rPr sz="1600" dirty="0">
                <a:solidFill>
                  <a:srgbClr val="002060"/>
                </a:solidFill>
                <a:latin typeface="Arial" panose="020B0604020202020204" pitchFamily="34" charset="0"/>
                <a:cs typeface="Arial" panose="020B0604020202020204" pitchFamily="34" charset="0"/>
              </a:rPr>
              <a:t>(left)</a:t>
            </a:r>
            <a:r>
              <a:rPr sz="1600" spc="11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and</a:t>
            </a:r>
            <a:r>
              <a:rPr sz="1600" b="0" spc="11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with</a:t>
            </a:r>
            <a:r>
              <a:rPr sz="1600" spc="114"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(right)</a:t>
            </a:r>
            <a:r>
              <a:rPr sz="1600" b="0" spc="11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the</a:t>
            </a:r>
            <a:r>
              <a:rPr sz="1600" b="0" spc="114"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3</a:t>
            </a:r>
            <a:r>
              <a:rPr sz="1800" baseline="25252" dirty="0">
                <a:solidFill>
                  <a:srgbClr val="002060"/>
                </a:solidFill>
                <a:latin typeface="Arial" panose="020B0604020202020204" pitchFamily="34" charset="0"/>
                <a:cs typeface="Arial" panose="020B0604020202020204" pitchFamily="34" charset="0"/>
              </a:rPr>
              <a:t>rd</a:t>
            </a:r>
            <a:r>
              <a:rPr sz="1800" spc="382" baseline="25252"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harmonic</a:t>
            </a:r>
            <a:r>
              <a:rPr sz="1600" spc="10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cavity</a:t>
            </a:r>
            <a:r>
              <a:rPr sz="1600" b="0" dirty="0">
                <a:solidFill>
                  <a:srgbClr val="002060"/>
                </a:solidFill>
                <a:latin typeface="Arial" panose="020B0604020202020204" pitchFamily="34" charset="0"/>
                <a:cs typeface="Arial" panose="020B0604020202020204" pitchFamily="34" charset="0"/>
              </a:rPr>
              <a:t>,</a:t>
            </a:r>
            <a:r>
              <a:rPr sz="1600" b="0" spc="10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calculated</a:t>
            </a:r>
            <a:r>
              <a:rPr sz="1600" b="0" spc="11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for</a:t>
            </a:r>
            <a:r>
              <a:rPr sz="1600" b="0" spc="10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TTF</a:t>
            </a:r>
            <a:r>
              <a:rPr sz="1600" b="0" spc="204"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photoinjector.</a:t>
            </a:r>
            <a:endParaRPr sz="1600" b="0" dirty="0">
              <a:solidFill>
                <a:srgbClr val="002060"/>
              </a:solidFill>
              <a:latin typeface="Arial" panose="020B0604020202020204" pitchFamily="34" charset="0"/>
              <a:cs typeface="Arial" panose="020B0604020202020204" pitchFamily="34" charset="0"/>
            </a:endParaRPr>
          </a:p>
        </p:txBody>
      </p:sp>
      <p:sp>
        <p:nvSpPr>
          <p:cNvPr id="9" name="CasellaDiTesto 8">
            <a:extLst>
              <a:ext uri="{FF2B5EF4-FFF2-40B4-BE49-F238E27FC236}">
                <a16:creationId xmlns:a16="http://schemas.microsoft.com/office/drawing/2014/main" id="{A9E5BBF1-642D-949E-CCE3-698DFF9DC92D}"/>
              </a:ext>
            </a:extLst>
          </p:cNvPr>
          <p:cNvSpPr txBox="1"/>
          <p:nvPr/>
        </p:nvSpPr>
        <p:spPr>
          <a:xfrm rot="16200000">
            <a:off x="9823363" y="3182059"/>
            <a:ext cx="3795073" cy="276999"/>
          </a:xfrm>
          <a:prstGeom prst="rect">
            <a:avLst/>
          </a:prstGeom>
          <a:noFill/>
        </p:spPr>
        <p:txBody>
          <a:bodyPr wrap="square">
            <a:spAutoFit/>
          </a:bodyPr>
          <a:lstStyle/>
          <a:p>
            <a:r>
              <a:rPr lang="it-IT" sz="1200" b="0" dirty="0">
                <a:latin typeface="Arial" panose="020B0604020202020204" pitchFamily="34" charset="0"/>
                <a:cs typeface="Arial" panose="020B0604020202020204" pitchFamily="34" charset="0"/>
              </a:rPr>
              <a:t>3</a:t>
            </a:r>
            <a:r>
              <a:rPr lang="it-IT" sz="1200" b="0" baseline="21604" dirty="0">
                <a:latin typeface="Arial" panose="020B0604020202020204" pitchFamily="34" charset="0"/>
                <a:cs typeface="Arial" panose="020B0604020202020204" pitchFamily="34" charset="0"/>
              </a:rPr>
              <a:t>rd</a:t>
            </a:r>
            <a:r>
              <a:rPr lang="it-IT" sz="1200" b="0" spc="165" baseline="21604" dirty="0">
                <a:latin typeface="Arial" panose="020B0604020202020204" pitchFamily="34" charset="0"/>
                <a:cs typeface="Arial" panose="020B0604020202020204" pitchFamily="34" charset="0"/>
              </a:rPr>
              <a:t> </a:t>
            </a:r>
            <a:r>
              <a:rPr lang="it-IT" sz="1200" b="0" dirty="0" err="1">
                <a:latin typeface="Arial" panose="020B0604020202020204" pitchFamily="34" charset="0"/>
                <a:cs typeface="Arial" panose="020B0604020202020204" pitchFamily="34" charset="0"/>
              </a:rPr>
              <a:t>Harmonic</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Module</a:t>
            </a:r>
            <a:r>
              <a:rPr lang="it-IT" sz="1200" b="0" spc="15" dirty="0">
                <a:latin typeface="Arial" panose="020B0604020202020204" pitchFamily="34" charset="0"/>
                <a:cs typeface="Arial" panose="020B0604020202020204" pitchFamily="34" charset="0"/>
              </a:rPr>
              <a:t> </a:t>
            </a:r>
            <a:r>
              <a:rPr lang="it-IT" sz="1200" b="0" spc="-50" dirty="0">
                <a:latin typeface="Arial" panose="020B0604020202020204" pitchFamily="34" charset="0"/>
                <a:cs typeface="Arial" panose="020B0604020202020204" pitchFamily="34" charset="0"/>
              </a:rPr>
              <a:t>mini-</a:t>
            </a:r>
            <a:r>
              <a:rPr lang="it-IT" sz="1200" b="0" dirty="0">
                <a:latin typeface="Arial" panose="020B0604020202020204" pitchFamily="34" charset="0"/>
                <a:cs typeface="Arial" panose="020B0604020202020204" pitchFamily="34" charset="0"/>
              </a:rPr>
              <a:t>Review.</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P. </a:t>
            </a:r>
            <a:r>
              <a:rPr lang="it-IT" sz="1200" b="0" dirty="0" err="1">
                <a:latin typeface="Arial" panose="020B0604020202020204" pitchFamily="34" charset="0"/>
                <a:cs typeface="Arial" panose="020B0604020202020204" pitchFamily="34" charset="0"/>
              </a:rPr>
              <a:t>Piot</a:t>
            </a:r>
            <a:r>
              <a:rPr lang="it-IT" sz="1200" b="0" spc="-10" dirty="0">
                <a:latin typeface="Arial" panose="020B0604020202020204" pitchFamily="34" charset="0"/>
                <a:cs typeface="Arial" panose="020B0604020202020204" pitchFamily="34" charset="0"/>
              </a:rPr>
              <a:t>.</a:t>
            </a:r>
            <a:r>
              <a:rPr lang="it-IT" sz="1200" b="0" spc="-20" dirty="0">
                <a:latin typeface="Arial" panose="020B0604020202020204" pitchFamily="34" charset="0"/>
                <a:cs typeface="Arial" panose="020B0604020202020204" pitchFamily="34" charset="0"/>
              </a:rPr>
              <a:t> </a:t>
            </a:r>
            <a:r>
              <a:rPr lang="it-IT" sz="1200" b="0" spc="-10" dirty="0">
                <a:latin typeface="Arial" panose="020B0604020202020204" pitchFamily="34" charset="0"/>
                <a:cs typeface="Arial" panose="020B0604020202020204" pitchFamily="34" charset="0"/>
              </a:rPr>
              <a:t>11.08.2005</a:t>
            </a:r>
            <a:endParaRPr lang="it-IT"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664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08A1B2-BAE1-E6F0-198D-D972316BC3F2}"/>
              </a:ext>
            </a:extLst>
          </p:cNvPr>
          <p:cNvSpPr>
            <a:spLocks noGrp="1"/>
          </p:cNvSpPr>
          <p:nvPr>
            <p:ph type="title"/>
          </p:nvPr>
        </p:nvSpPr>
        <p:spPr/>
        <p:txBody>
          <a:bodyPr/>
          <a:lstStyle/>
          <a:p>
            <a:r>
              <a:rPr lang="it-IT" dirty="0"/>
              <a:t>Case of</a:t>
            </a:r>
            <a:r>
              <a:rPr lang="it-IT" spc="-9" dirty="0"/>
              <a:t> TTF­</a:t>
            </a:r>
            <a:r>
              <a:rPr lang="it-IT" dirty="0"/>
              <a:t>1: </a:t>
            </a:r>
            <a:r>
              <a:rPr lang="it-IT" dirty="0" err="1"/>
              <a:t>nonlinear</a:t>
            </a:r>
            <a:r>
              <a:rPr lang="it-IT" dirty="0"/>
              <a:t> </a:t>
            </a:r>
            <a:r>
              <a:rPr lang="it-IT" spc="-9" dirty="0" err="1"/>
              <a:t>compression</a:t>
            </a:r>
            <a:endParaRPr lang="it-IT" dirty="0"/>
          </a:p>
        </p:txBody>
      </p:sp>
      <p:sp>
        <p:nvSpPr>
          <p:cNvPr id="4" name="Segnaposto data 3">
            <a:extLst>
              <a:ext uri="{FF2B5EF4-FFF2-40B4-BE49-F238E27FC236}">
                <a16:creationId xmlns:a16="http://schemas.microsoft.com/office/drawing/2014/main" id="{8E225664-6ACD-CC4A-4A4F-39E504E028BB}"/>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B965076E-03FB-CCDA-4C07-00A3366BC60B}"/>
              </a:ext>
            </a:extLst>
          </p:cNvPr>
          <p:cNvSpPr>
            <a:spLocks noGrp="1"/>
          </p:cNvSpPr>
          <p:nvPr>
            <p:ph type="ftr" sz="quarter" idx="11"/>
          </p:nvPr>
        </p:nvSpPr>
        <p:spPr/>
        <p:txBody>
          <a:bodyPr/>
          <a:lstStyle/>
          <a:p>
            <a:fld id="{3FBB366A-F7D1-4519-A1E6-A2C124910861}" type="slidenum">
              <a:rPr lang="en-US" altLang="it-IT" smtClean="0"/>
              <a:pPr/>
              <a:t>19</a:t>
            </a:fld>
            <a:endParaRPr lang="en-US" altLang="it-IT"/>
          </a:p>
        </p:txBody>
      </p:sp>
      <p:sp>
        <p:nvSpPr>
          <p:cNvPr id="6" name="Segnaposto numero diapositiva 5">
            <a:extLst>
              <a:ext uri="{FF2B5EF4-FFF2-40B4-BE49-F238E27FC236}">
                <a16:creationId xmlns:a16="http://schemas.microsoft.com/office/drawing/2014/main" id="{9C6F8471-79D1-0E18-E480-A488019C979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pSp>
        <p:nvGrpSpPr>
          <p:cNvPr id="7" name="object 3">
            <a:extLst>
              <a:ext uri="{FF2B5EF4-FFF2-40B4-BE49-F238E27FC236}">
                <a16:creationId xmlns:a16="http://schemas.microsoft.com/office/drawing/2014/main" id="{644000E5-824E-E2F4-2E1E-1866E1FF2BA2}"/>
              </a:ext>
            </a:extLst>
          </p:cNvPr>
          <p:cNvGrpSpPr/>
          <p:nvPr/>
        </p:nvGrpSpPr>
        <p:grpSpPr>
          <a:xfrm>
            <a:off x="697838" y="1230254"/>
            <a:ext cx="5398162" cy="3995011"/>
            <a:chOff x="101113" y="1981121"/>
            <a:chExt cx="5179060" cy="3832860"/>
          </a:xfrm>
        </p:grpSpPr>
        <p:pic>
          <p:nvPicPr>
            <p:cNvPr id="8" name="object 4">
              <a:extLst>
                <a:ext uri="{FF2B5EF4-FFF2-40B4-BE49-F238E27FC236}">
                  <a16:creationId xmlns:a16="http://schemas.microsoft.com/office/drawing/2014/main" id="{3CA694FE-FC71-36C0-2301-E52545EC218E}"/>
                </a:ext>
              </a:extLst>
            </p:cNvPr>
            <p:cNvPicPr/>
            <p:nvPr/>
          </p:nvPicPr>
          <p:blipFill>
            <a:blip r:embed="rId2" cstate="print"/>
            <a:stretch>
              <a:fillRect/>
            </a:stretch>
          </p:blipFill>
          <p:spPr>
            <a:xfrm>
              <a:off x="101113" y="1981121"/>
              <a:ext cx="5178710" cy="3832492"/>
            </a:xfrm>
            <a:prstGeom prst="rect">
              <a:avLst/>
            </a:prstGeom>
          </p:spPr>
        </p:pic>
        <p:sp>
          <p:nvSpPr>
            <p:cNvPr id="9" name="object 5">
              <a:extLst>
                <a:ext uri="{FF2B5EF4-FFF2-40B4-BE49-F238E27FC236}">
                  <a16:creationId xmlns:a16="http://schemas.microsoft.com/office/drawing/2014/main" id="{082EEABD-4331-5C16-7FDC-33C94139CB5A}"/>
                </a:ext>
              </a:extLst>
            </p:cNvPr>
            <p:cNvSpPr/>
            <p:nvPr/>
          </p:nvSpPr>
          <p:spPr>
            <a:xfrm>
              <a:off x="3906520" y="2491739"/>
              <a:ext cx="537210" cy="2597150"/>
            </a:xfrm>
            <a:custGeom>
              <a:avLst/>
              <a:gdLst/>
              <a:ahLst/>
              <a:cxnLst/>
              <a:rect l="l" t="t" r="r" b="b"/>
              <a:pathLst>
                <a:path w="537210" h="2597150">
                  <a:moveTo>
                    <a:pt x="458469" y="0"/>
                  </a:moveTo>
                  <a:lnTo>
                    <a:pt x="458469" y="15239"/>
                  </a:lnTo>
                  <a:lnTo>
                    <a:pt x="394969" y="1247139"/>
                  </a:lnTo>
                  <a:lnTo>
                    <a:pt x="347979" y="1602739"/>
                  </a:lnTo>
                  <a:lnTo>
                    <a:pt x="220979" y="1855470"/>
                  </a:lnTo>
                  <a:lnTo>
                    <a:pt x="0" y="2063750"/>
                  </a:lnTo>
                  <a:lnTo>
                    <a:pt x="0" y="2597150"/>
                  </a:lnTo>
                  <a:lnTo>
                    <a:pt x="537209" y="2597150"/>
                  </a:lnTo>
                  <a:lnTo>
                    <a:pt x="458469" y="0"/>
                  </a:lnTo>
                  <a:close/>
                </a:path>
              </a:pathLst>
            </a:custGeom>
            <a:solidFill>
              <a:srgbClr val="22FF22">
                <a:alpha val="50000"/>
              </a:srgbClr>
            </a:solidFill>
          </p:spPr>
          <p:txBody>
            <a:bodyPr wrap="square" lIns="0" tIns="0" rIns="0" bIns="0" rtlCol="0"/>
            <a:lstStyle/>
            <a:p>
              <a:endParaRPr sz="1271"/>
            </a:p>
          </p:txBody>
        </p:sp>
        <p:sp>
          <p:nvSpPr>
            <p:cNvPr id="10" name="object 6">
              <a:extLst>
                <a:ext uri="{FF2B5EF4-FFF2-40B4-BE49-F238E27FC236}">
                  <a16:creationId xmlns:a16="http://schemas.microsoft.com/office/drawing/2014/main" id="{EE695C4F-1B08-E198-D69E-13A77415EEB1}"/>
                </a:ext>
              </a:extLst>
            </p:cNvPr>
            <p:cNvSpPr/>
            <p:nvPr/>
          </p:nvSpPr>
          <p:spPr>
            <a:xfrm>
              <a:off x="3906520" y="2491739"/>
              <a:ext cx="537210" cy="2597150"/>
            </a:xfrm>
            <a:custGeom>
              <a:avLst/>
              <a:gdLst/>
              <a:ahLst/>
              <a:cxnLst/>
              <a:rect l="l" t="t" r="r" b="b"/>
              <a:pathLst>
                <a:path w="537210" h="2597150">
                  <a:moveTo>
                    <a:pt x="458469" y="0"/>
                  </a:moveTo>
                  <a:lnTo>
                    <a:pt x="537209" y="2597150"/>
                  </a:lnTo>
                  <a:lnTo>
                    <a:pt x="0" y="2597150"/>
                  </a:lnTo>
                  <a:lnTo>
                    <a:pt x="0" y="2063750"/>
                  </a:lnTo>
                  <a:lnTo>
                    <a:pt x="220979" y="1855470"/>
                  </a:lnTo>
                  <a:lnTo>
                    <a:pt x="347979" y="1602739"/>
                  </a:lnTo>
                  <a:lnTo>
                    <a:pt x="394969" y="1247139"/>
                  </a:lnTo>
                  <a:lnTo>
                    <a:pt x="458469" y="15239"/>
                  </a:lnTo>
                  <a:lnTo>
                    <a:pt x="458469" y="0"/>
                  </a:lnTo>
                  <a:close/>
                </a:path>
              </a:pathLst>
            </a:custGeom>
            <a:ln w="3175">
              <a:solidFill>
                <a:srgbClr val="333333"/>
              </a:solidFill>
            </a:ln>
          </p:spPr>
          <p:txBody>
            <a:bodyPr wrap="square" lIns="0" tIns="0" rIns="0" bIns="0" rtlCol="0"/>
            <a:lstStyle/>
            <a:p>
              <a:endParaRPr sz="1271"/>
            </a:p>
          </p:txBody>
        </p:sp>
        <p:sp>
          <p:nvSpPr>
            <p:cNvPr id="11" name="object 7">
              <a:extLst>
                <a:ext uri="{FF2B5EF4-FFF2-40B4-BE49-F238E27FC236}">
                  <a16:creationId xmlns:a16="http://schemas.microsoft.com/office/drawing/2014/main" id="{0A065DF8-D5C5-60C7-7B38-7198CECADA92}"/>
                </a:ext>
              </a:extLst>
            </p:cNvPr>
            <p:cNvSpPr/>
            <p:nvPr/>
          </p:nvSpPr>
          <p:spPr>
            <a:xfrm>
              <a:off x="880109" y="4551679"/>
              <a:ext cx="3056890" cy="553720"/>
            </a:xfrm>
            <a:custGeom>
              <a:avLst/>
              <a:gdLst/>
              <a:ahLst/>
              <a:cxnLst/>
              <a:rect l="l" t="t" r="r" b="b"/>
              <a:pathLst>
                <a:path w="3056890" h="553720">
                  <a:moveTo>
                    <a:pt x="3056890" y="0"/>
                  </a:moveTo>
                  <a:lnTo>
                    <a:pt x="2872740" y="153670"/>
                  </a:lnTo>
                  <a:lnTo>
                    <a:pt x="2472690" y="214630"/>
                  </a:lnTo>
                  <a:lnTo>
                    <a:pt x="1305560" y="368300"/>
                  </a:lnTo>
                  <a:lnTo>
                    <a:pt x="0" y="506730"/>
                  </a:lnTo>
                  <a:lnTo>
                    <a:pt x="15240" y="521970"/>
                  </a:lnTo>
                  <a:lnTo>
                    <a:pt x="0" y="553720"/>
                  </a:lnTo>
                  <a:lnTo>
                    <a:pt x="3041650" y="553720"/>
                  </a:lnTo>
                  <a:lnTo>
                    <a:pt x="3056890" y="0"/>
                  </a:lnTo>
                  <a:close/>
                </a:path>
              </a:pathLst>
            </a:custGeom>
            <a:solidFill>
              <a:srgbClr val="FF3333">
                <a:alpha val="50000"/>
              </a:srgbClr>
            </a:solidFill>
          </p:spPr>
          <p:txBody>
            <a:bodyPr wrap="square" lIns="0" tIns="0" rIns="0" bIns="0" rtlCol="0"/>
            <a:lstStyle/>
            <a:p>
              <a:endParaRPr sz="1271"/>
            </a:p>
          </p:txBody>
        </p:sp>
        <p:sp>
          <p:nvSpPr>
            <p:cNvPr id="12" name="object 8">
              <a:extLst>
                <a:ext uri="{FF2B5EF4-FFF2-40B4-BE49-F238E27FC236}">
                  <a16:creationId xmlns:a16="http://schemas.microsoft.com/office/drawing/2014/main" id="{226A6ED3-9093-0F5F-B704-EECF484CFE63}"/>
                </a:ext>
              </a:extLst>
            </p:cNvPr>
            <p:cNvSpPr/>
            <p:nvPr/>
          </p:nvSpPr>
          <p:spPr>
            <a:xfrm>
              <a:off x="880109" y="4551679"/>
              <a:ext cx="3056890" cy="553720"/>
            </a:xfrm>
            <a:custGeom>
              <a:avLst/>
              <a:gdLst/>
              <a:ahLst/>
              <a:cxnLst/>
              <a:rect l="l" t="t" r="r" b="b"/>
              <a:pathLst>
                <a:path w="3056890" h="553720">
                  <a:moveTo>
                    <a:pt x="0" y="506730"/>
                  </a:moveTo>
                  <a:lnTo>
                    <a:pt x="1305560" y="368300"/>
                  </a:lnTo>
                  <a:lnTo>
                    <a:pt x="2472690" y="214630"/>
                  </a:lnTo>
                  <a:lnTo>
                    <a:pt x="2872740" y="153670"/>
                  </a:lnTo>
                  <a:lnTo>
                    <a:pt x="3056890" y="0"/>
                  </a:lnTo>
                  <a:lnTo>
                    <a:pt x="3041650" y="553720"/>
                  </a:lnTo>
                  <a:lnTo>
                    <a:pt x="0" y="553720"/>
                  </a:lnTo>
                  <a:lnTo>
                    <a:pt x="15240" y="521970"/>
                  </a:lnTo>
                  <a:lnTo>
                    <a:pt x="0" y="506730"/>
                  </a:lnTo>
                  <a:close/>
                </a:path>
              </a:pathLst>
            </a:custGeom>
            <a:ln w="3175">
              <a:solidFill>
                <a:srgbClr val="000000"/>
              </a:solidFill>
            </a:ln>
          </p:spPr>
          <p:txBody>
            <a:bodyPr wrap="square" lIns="0" tIns="0" rIns="0" bIns="0" rtlCol="0"/>
            <a:lstStyle/>
            <a:p>
              <a:endParaRPr sz="1271"/>
            </a:p>
          </p:txBody>
        </p:sp>
      </p:grpSp>
      <p:sp>
        <p:nvSpPr>
          <p:cNvPr id="13" name="object 11">
            <a:extLst>
              <a:ext uri="{FF2B5EF4-FFF2-40B4-BE49-F238E27FC236}">
                <a16:creationId xmlns:a16="http://schemas.microsoft.com/office/drawing/2014/main" id="{D95FD917-6EE5-467D-044D-FC2829AA140E}"/>
              </a:ext>
            </a:extLst>
          </p:cNvPr>
          <p:cNvSpPr txBox="1"/>
          <p:nvPr/>
        </p:nvSpPr>
        <p:spPr>
          <a:xfrm>
            <a:off x="1668772" y="2218110"/>
            <a:ext cx="1320885" cy="1146245"/>
          </a:xfrm>
          <a:prstGeom prst="rect">
            <a:avLst/>
          </a:prstGeom>
        </p:spPr>
        <p:txBody>
          <a:bodyPr vert="horz" wrap="square" lIns="0" tIns="11526" rIns="0" bIns="0" rtlCol="0">
            <a:spAutoFit/>
          </a:bodyPr>
          <a:lstStyle/>
          <a:p>
            <a:pPr marL="11527" marR="4611">
              <a:lnSpc>
                <a:spcPct val="115599"/>
              </a:lnSpc>
              <a:spcBef>
                <a:spcPts val="91"/>
              </a:spcBef>
            </a:pPr>
            <a:r>
              <a:rPr sz="2178" dirty="0">
                <a:solidFill>
                  <a:srgbClr val="FF7F7F"/>
                </a:solidFill>
                <a:latin typeface="Times New Roman"/>
                <a:cs typeface="Times New Roman"/>
              </a:rPr>
              <a:t>NOT</a:t>
            </a:r>
            <a:r>
              <a:rPr sz="2178" spc="-50" dirty="0">
                <a:solidFill>
                  <a:srgbClr val="FF7F7F"/>
                </a:solidFill>
                <a:latin typeface="Times New Roman"/>
                <a:cs typeface="Times New Roman"/>
              </a:rPr>
              <a:t> </a:t>
            </a:r>
            <a:r>
              <a:rPr sz="2178" spc="-9" dirty="0">
                <a:solidFill>
                  <a:srgbClr val="FF7F7F"/>
                </a:solidFill>
                <a:latin typeface="Times New Roman"/>
                <a:cs typeface="Times New Roman"/>
              </a:rPr>
              <a:t>lasing </a:t>
            </a:r>
            <a:r>
              <a:rPr sz="2178" spc="-9" dirty="0">
                <a:solidFill>
                  <a:srgbClr val="3CEA3C"/>
                </a:solidFill>
                <a:latin typeface="Times New Roman"/>
                <a:cs typeface="Times New Roman"/>
              </a:rPr>
              <a:t>lasing</a:t>
            </a:r>
            <a:endParaRPr sz="2178">
              <a:latin typeface="Times New Roman"/>
              <a:cs typeface="Times New Roman"/>
            </a:endParaRPr>
          </a:p>
        </p:txBody>
      </p:sp>
      <p:sp>
        <p:nvSpPr>
          <p:cNvPr id="14" name="object 12">
            <a:extLst>
              <a:ext uri="{FF2B5EF4-FFF2-40B4-BE49-F238E27FC236}">
                <a16:creationId xmlns:a16="http://schemas.microsoft.com/office/drawing/2014/main" id="{A0E9E0F9-5862-EE34-056D-40A5A60D78C6}"/>
              </a:ext>
            </a:extLst>
          </p:cNvPr>
          <p:cNvSpPr txBox="1"/>
          <p:nvPr/>
        </p:nvSpPr>
        <p:spPr>
          <a:xfrm>
            <a:off x="1863563" y="1085098"/>
            <a:ext cx="2708437" cy="235098"/>
          </a:xfrm>
          <a:prstGeom prst="rect">
            <a:avLst/>
          </a:prstGeom>
        </p:spPr>
        <p:txBody>
          <a:bodyPr vert="horz" wrap="square" lIns="0" tIns="11526" rIns="0" bIns="0" rtlCol="0">
            <a:spAutoFit/>
          </a:bodyPr>
          <a:lstStyle/>
          <a:p>
            <a:pPr marL="11527">
              <a:spcBef>
                <a:spcPts val="91"/>
              </a:spcBef>
            </a:pPr>
            <a:r>
              <a:rPr sz="1452" dirty="0">
                <a:latin typeface="Times New Roman"/>
                <a:cs typeface="Times New Roman"/>
              </a:rPr>
              <a:t>from</a:t>
            </a:r>
            <a:r>
              <a:rPr sz="1452" spc="-23" dirty="0">
                <a:latin typeface="Times New Roman"/>
                <a:cs typeface="Times New Roman"/>
              </a:rPr>
              <a:t> </a:t>
            </a:r>
            <a:r>
              <a:rPr sz="1452" dirty="0">
                <a:latin typeface="Times New Roman"/>
                <a:cs typeface="Times New Roman"/>
              </a:rPr>
              <a:t>PRL</a:t>
            </a:r>
            <a:r>
              <a:rPr sz="1452" spc="-18" dirty="0">
                <a:latin typeface="Times New Roman"/>
                <a:cs typeface="Times New Roman"/>
              </a:rPr>
              <a:t> </a:t>
            </a:r>
            <a:r>
              <a:rPr sz="1452" spc="-45" dirty="0">
                <a:latin typeface="Arial"/>
                <a:cs typeface="Arial"/>
              </a:rPr>
              <a:t>88</a:t>
            </a:r>
            <a:r>
              <a:rPr sz="1452" spc="-45" dirty="0">
                <a:latin typeface="Times New Roman"/>
                <a:cs typeface="Times New Roman"/>
              </a:rPr>
              <a:t>,</a:t>
            </a:r>
            <a:r>
              <a:rPr sz="1452" spc="-18" dirty="0">
                <a:latin typeface="Times New Roman"/>
                <a:cs typeface="Times New Roman"/>
              </a:rPr>
              <a:t> </a:t>
            </a:r>
            <a:r>
              <a:rPr sz="1452" dirty="0">
                <a:latin typeface="Times New Roman"/>
                <a:cs typeface="Times New Roman"/>
              </a:rPr>
              <a:t>104802</a:t>
            </a:r>
            <a:r>
              <a:rPr sz="1452" spc="-9" dirty="0">
                <a:latin typeface="Times New Roman"/>
                <a:cs typeface="Times New Roman"/>
              </a:rPr>
              <a:t> (2001)</a:t>
            </a:r>
            <a:endParaRPr sz="1452" dirty="0">
              <a:latin typeface="Times New Roman"/>
              <a:cs typeface="Times New Roman"/>
            </a:endParaRPr>
          </a:p>
        </p:txBody>
      </p:sp>
      <p:sp>
        <p:nvSpPr>
          <p:cNvPr id="15" name="object 10">
            <a:extLst>
              <a:ext uri="{FF2B5EF4-FFF2-40B4-BE49-F238E27FC236}">
                <a16:creationId xmlns:a16="http://schemas.microsoft.com/office/drawing/2014/main" id="{B9A2B9FA-1CD1-C7B6-0DE0-B7A242E023EE}"/>
              </a:ext>
            </a:extLst>
          </p:cNvPr>
          <p:cNvSpPr txBox="1"/>
          <p:nvPr/>
        </p:nvSpPr>
        <p:spPr>
          <a:xfrm>
            <a:off x="1079729" y="5312382"/>
            <a:ext cx="4342941" cy="789112"/>
          </a:xfrm>
          <a:prstGeom prst="rect">
            <a:avLst/>
          </a:prstGeom>
        </p:spPr>
        <p:txBody>
          <a:bodyPr vert="horz" wrap="square" lIns="0" tIns="66851" rIns="0" bIns="0" rtlCol="0">
            <a:spAutoFit/>
          </a:bodyPr>
          <a:lstStyle/>
          <a:p>
            <a:pPr marL="11527">
              <a:spcBef>
                <a:spcPts val="526"/>
              </a:spcBef>
            </a:pPr>
            <a:r>
              <a:rPr sz="2178" b="0" dirty="0">
                <a:solidFill>
                  <a:srgbClr val="002060"/>
                </a:solidFill>
                <a:latin typeface="Arial" panose="020B0604020202020204" pitchFamily="34" charset="0"/>
                <a:cs typeface="Arial" panose="020B0604020202020204" pitchFamily="34" charset="0"/>
              </a:rPr>
              <a:t>1:</a:t>
            </a:r>
            <a:r>
              <a:rPr sz="2178" b="0" spc="5" dirty="0">
                <a:solidFill>
                  <a:srgbClr val="002060"/>
                </a:solidFill>
                <a:latin typeface="Arial" panose="020B0604020202020204" pitchFamily="34" charset="0"/>
                <a:cs typeface="Arial" panose="020B0604020202020204" pitchFamily="34" charset="0"/>
              </a:rPr>
              <a:t> </a:t>
            </a:r>
            <a:r>
              <a:rPr sz="2178" b="0" dirty="0">
                <a:solidFill>
                  <a:srgbClr val="002060"/>
                </a:solidFill>
                <a:latin typeface="Arial" panose="020B0604020202020204" pitchFamily="34" charset="0"/>
                <a:cs typeface="Arial" panose="020B0604020202020204" pitchFamily="34" charset="0"/>
              </a:rPr>
              <a:t>longitudinal phase </a:t>
            </a:r>
            <a:r>
              <a:rPr sz="2178" b="0" spc="-9" dirty="0">
                <a:solidFill>
                  <a:srgbClr val="002060"/>
                </a:solidFill>
                <a:latin typeface="Arial" panose="020B0604020202020204" pitchFamily="34" charset="0"/>
                <a:cs typeface="Arial" panose="020B0604020202020204" pitchFamily="34" charset="0"/>
              </a:rPr>
              <a:t>space</a:t>
            </a:r>
            <a:endParaRPr sz="2178" b="0" dirty="0">
              <a:solidFill>
                <a:srgbClr val="002060"/>
              </a:solidFill>
              <a:latin typeface="Arial" panose="020B0604020202020204" pitchFamily="34" charset="0"/>
              <a:cs typeface="Arial" panose="020B0604020202020204" pitchFamily="34" charset="0"/>
            </a:endParaRPr>
          </a:p>
          <a:p>
            <a:pPr marL="11527">
              <a:spcBef>
                <a:spcPts val="436"/>
              </a:spcBef>
            </a:pPr>
            <a:r>
              <a:rPr sz="2178" b="0" dirty="0">
                <a:solidFill>
                  <a:srgbClr val="002060"/>
                </a:solidFill>
                <a:latin typeface="Arial" panose="020B0604020202020204" pitchFamily="34" charset="0"/>
                <a:cs typeface="Arial" panose="020B0604020202020204" pitchFamily="34" charset="0"/>
              </a:rPr>
              <a:t>2:</a:t>
            </a:r>
            <a:r>
              <a:rPr sz="2178" b="0" spc="-27" dirty="0">
                <a:solidFill>
                  <a:srgbClr val="002060"/>
                </a:solidFill>
                <a:latin typeface="Arial" panose="020B0604020202020204" pitchFamily="34" charset="0"/>
                <a:cs typeface="Arial" panose="020B0604020202020204" pitchFamily="34" charset="0"/>
              </a:rPr>
              <a:t> </a:t>
            </a:r>
            <a:r>
              <a:rPr sz="2178" b="0" dirty="0">
                <a:solidFill>
                  <a:srgbClr val="002060"/>
                </a:solidFill>
                <a:latin typeface="Arial" panose="020B0604020202020204" pitchFamily="34" charset="0"/>
                <a:cs typeface="Arial" panose="020B0604020202020204" pitchFamily="34" charset="0"/>
              </a:rPr>
              <a:t>charge</a:t>
            </a:r>
            <a:r>
              <a:rPr sz="2178" b="0" spc="-23" dirty="0">
                <a:solidFill>
                  <a:srgbClr val="002060"/>
                </a:solidFill>
                <a:latin typeface="Arial" panose="020B0604020202020204" pitchFamily="34" charset="0"/>
                <a:cs typeface="Arial" panose="020B0604020202020204" pitchFamily="34" charset="0"/>
              </a:rPr>
              <a:t> </a:t>
            </a:r>
            <a:r>
              <a:rPr sz="2178" b="0" dirty="0">
                <a:solidFill>
                  <a:srgbClr val="002060"/>
                </a:solidFill>
                <a:latin typeface="Arial" panose="020B0604020202020204" pitchFamily="34" charset="0"/>
                <a:cs typeface="Arial" panose="020B0604020202020204" pitchFamily="34" charset="0"/>
              </a:rPr>
              <a:t>temporal</a:t>
            </a:r>
            <a:r>
              <a:rPr sz="2178" b="0" spc="-18" dirty="0">
                <a:solidFill>
                  <a:srgbClr val="002060"/>
                </a:solidFill>
                <a:latin typeface="Arial" panose="020B0604020202020204" pitchFamily="34" charset="0"/>
                <a:cs typeface="Arial" panose="020B0604020202020204" pitchFamily="34" charset="0"/>
              </a:rPr>
              <a:t> </a:t>
            </a:r>
            <a:r>
              <a:rPr sz="2178" b="0" spc="-9" dirty="0">
                <a:solidFill>
                  <a:srgbClr val="002060"/>
                </a:solidFill>
                <a:latin typeface="Arial" panose="020B0604020202020204" pitchFamily="34" charset="0"/>
                <a:cs typeface="Arial" panose="020B0604020202020204" pitchFamily="34" charset="0"/>
              </a:rPr>
              <a:t>distribution</a:t>
            </a:r>
            <a:endParaRPr sz="2178" b="0" dirty="0">
              <a:solidFill>
                <a:srgbClr val="002060"/>
              </a:solidFill>
              <a:latin typeface="Arial" panose="020B0604020202020204" pitchFamily="34" charset="0"/>
              <a:cs typeface="Arial" panose="020B0604020202020204" pitchFamily="34" charset="0"/>
            </a:endParaRPr>
          </a:p>
        </p:txBody>
      </p:sp>
      <p:sp>
        <p:nvSpPr>
          <p:cNvPr id="16" name="object 9">
            <a:extLst>
              <a:ext uri="{FF2B5EF4-FFF2-40B4-BE49-F238E27FC236}">
                <a16:creationId xmlns:a16="http://schemas.microsoft.com/office/drawing/2014/main" id="{92787937-3106-363D-5FED-E76AB8F2EE72}"/>
              </a:ext>
            </a:extLst>
          </p:cNvPr>
          <p:cNvSpPr txBox="1">
            <a:spLocks/>
          </p:cNvSpPr>
          <p:nvPr/>
        </p:nvSpPr>
        <p:spPr>
          <a:xfrm>
            <a:off x="6405644" y="1139628"/>
            <a:ext cx="5726268" cy="5586825"/>
          </a:xfrm>
          <a:prstGeom prst="rect">
            <a:avLst/>
          </a:prstGeom>
        </p:spPr>
        <p:txBody>
          <a:bodyPr vert="horz" wrap="square" lIns="0" tIns="65698" rIns="0" bIns="0" numCol="1" rtlCol="0" anchor="t" anchorCtr="0" compatLnSpc="1">
            <a:prstTxWarp prst="textNoShape">
              <a:avLst/>
            </a:prstTxWarp>
            <a:spAutoFit/>
          </a:bodyPr>
          <a:lstStyle>
            <a:lvl1pPr algn="l" rtl="0" eaLnBrk="0" fontAlgn="base" hangingPunct="0">
              <a:spcBef>
                <a:spcPct val="20000"/>
              </a:spcBef>
              <a:spcAft>
                <a:spcPct val="0"/>
              </a:spcAft>
              <a:buClr>
                <a:schemeClr val="tx1"/>
              </a:buClr>
              <a:buSzPct val="120000"/>
              <a:defRPr sz="2400">
                <a:solidFill>
                  <a:srgbClr val="002060"/>
                </a:solidFill>
                <a:latin typeface="Arial" panose="020B0604020202020204" pitchFamily="34" charset="0"/>
                <a:ea typeface="+mn-ea"/>
                <a:cs typeface="Arial" panose="020B0604020202020204" pitchFamily="34" charset="0"/>
              </a:defRPr>
            </a:lvl1pPr>
            <a:lvl2pPr marL="304800" indent="-190500" algn="l" rtl="0" eaLnBrk="0" fontAlgn="base" hangingPunct="0">
              <a:spcBef>
                <a:spcPct val="20000"/>
              </a:spcBef>
              <a:spcAft>
                <a:spcPct val="0"/>
              </a:spcAft>
              <a:buSzPct val="60000"/>
              <a:buBlip>
                <a:blip r:embed="rId3"/>
              </a:buBlip>
              <a:defRPr sz="2000">
                <a:solidFill>
                  <a:srgbClr val="002060"/>
                </a:solidFill>
                <a:latin typeface="Arial" panose="020B0604020202020204" pitchFamily="34" charset="0"/>
                <a:cs typeface="Arial" panose="020B0604020202020204" pitchFamily="34" charset="0"/>
              </a:defRPr>
            </a:lvl2pPr>
            <a:lvl3pPr marL="574675" indent="-155575" algn="l" rtl="0" eaLnBrk="0" fontAlgn="base" hangingPunct="0">
              <a:spcBef>
                <a:spcPct val="20000"/>
              </a:spcBef>
              <a:spcAft>
                <a:spcPct val="0"/>
              </a:spcAft>
              <a:buSzPct val="70000"/>
              <a:buBlip>
                <a:blip r:embed="rId4"/>
              </a:buBlip>
              <a:defRPr sz="1800">
                <a:solidFill>
                  <a:schemeClr val="tx1"/>
                </a:solidFill>
                <a:latin typeface="Arial" panose="020B0604020202020204" pitchFamily="34" charset="0"/>
                <a:cs typeface="Arial" panose="020B0604020202020204" pitchFamily="34" charset="0"/>
              </a:defRPr>
            </a:lvl3pPr>
            <a:lvl4pPr marL="803275" indent="-114300" algn="l" rtl="0" eaLnBrk="0" fontAlgn="base" hangingPunct="0">
              <a:spcBef>
                <a:spcPct val="20000"/>
              </a:spcBef>
              <a:spcAft>
                <a:spcPct val="0"/>
              </a:spcAft>
              <a:buChar char="–"/>
              <a:defRPr sz="1600">
                <a:solidFill>
                  <a:srgbClr val="002060"/>
                </a:solidFill>
                <a:latin typeface="Arial" panose="020B0604020202020204" pitchFamily="34" charset="0"/>
                <a:cs typeface="Arial" panose="020B0604020202020204" pitchFamily="34" charset="0"/>
              </a:defRPr>
            </a:lvl4pPr>
            <a:lvl5pPr marL="1031875" indent="-114300" algn="l" rtl="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1489075" indent="-114300" algn="l" rtl="0" fontAlgn="base">
              <a:spcBef>
                <a:spcPct val="20000"/>
              </a:spcBef>
              <a:spcAft>
                <a:spcPct val="0"/>
              </a:spcAft>
              <a:buChar char="»"/>
              <a:defRPr sz="1400">
                <a:solidFill>
                  <a:schemeClr val="tx1"/>
                </a:solidFill>
                <a:latin typeface="+mn-lt"/>
              </a:defRPr>
            </a:lvl6pPr>
            <a:lvl7pPr marL="1946275" indent="-114300" algn="l" rtl="0" fontAlgn="base">
              <a:spcBef>
                <a:spcPct val="20000"/>
              </a:spcBef>
              <a:spcAft>
                <a:spcPct val="0"/>
              </a:spcAft>
              <a:buChar char="»"/>
              <a:defRPr sz="1400">
                <a:solidFill>
                  <a:schemeClr val="tx1"/>
                </a:solidFill>
                <a:latin typeface="+mn-lt"/>
              </a:defRPr>
            </a:lvl7pPr>
            <a:lvl8pPr marL="2403475" indent="-114300" algn="l" rtl="0" fontAlgn="base">
              <a:spcBef>
                <a:spcPct val="20000"/>
              </a:spcBef>
              <a:spcAft>
                <a:spcPct val="0"/>
              </a:spcAft>
              <a:buChar char="»"/>
              <a:defRPr sz="1400">
                <a:solidFill>
                  <a:schemeClr val="tx1"/>
                </a:solidFill>
                <a:latin typeface="+mn-lt"/>
              </a:defRPr>
            </a:lvl8pPr>
            <a:lvl9pPr marL="2860675" indent="-114300" algn="l" rtl="0" fontAlgn="base">
              <a:spcBef>
                <a:spcPct val="20000"/>
              </a:spcBef>
              <a:spcAft>
                <a:spcPct val="0"/>
              </a:spcAft>
              <a:buChar char="»"/>
              <a:defRPr sz="1400">
                <a:solidFill>
                  <a:schemeClr val="tx1"/>
                </a:solidFill>
                <a:latin typeface="+mn-lt"/>
              </a:defRPr>
            </a:lvl9pPr>
          </a:lstStyle>
          <a:p>
            <a:pPr marL="207477" indent="-195951">
              <a:spcBef>
                <a:spcPts val="517"/>
              </a:spcBef>
              <a:buFont typeface="Arial"/>
              <a:buChar char="•"/>
              <a:tabLst>
                <a:tab pos="207477" algn="l"/>
              </a:tabLst>
            </a:pPr>
            <a:r>
              <a:rPr lang="it-IT" sz="2800" kern="0" spc="-9" dirty="0" err="1"/>
              <a:t>Pros</a:t>
            </a:r>
            <a:r>
              <a:rPr lang="it-IT" sz="2800" kern="0" spc="-9" dirty="0"/>
              <a:t>:</a:t>
            </a:r>
          </a:p>
          <a:p>
            <a:pPr marL="380375" lvl="1" indent="-161371">
              <a:lnSpc>
                <a:spcPts val="2400"/>
              </a:lnSpc>
              <a:spcBef>
                <a:spcPts val="900"/>
              </a:spcBef>
              <a:buFontTx/>
              <a:buChar char="-"/>
              <a:tabLst>
                <a:tab pos="380375" algn="l"/>
              </a:tabLst>
            </a:pPr>
            <a:r>
              <a:rPr lang="it-IT" sz="2200" kern="0" dirty="0"/>
              <a:t>sub-</a:t>
            </a:r>
            <a:r>
              <a:rPr lang="it-IT" sz="2200" kern="0" dirty="0" err="1"/>
              <a:t>ps</a:t>
            </a:r>
            <a:r>
              <a:rPr lang="it-IT" sz="2200" kern="0" spc="18" dirty="0"/>
              <a:t> </a:t>
            </a:r>
            <a:r>
              <a:rPr lang="it-IT" sz="2200" b="0" kern="0" dirty="0" err="1"/>
              <a:t>radiation</a:t>
            </a:r>
            <a:r>
              <a:rPr lang="it-IT" sz="2200" b="0" kern="0" spc="18" dirty="0"/>
              <a:t> </a:t>
            </a:r>
            <a:r>
              <a:rPr lang="it-IT" sz="2200" b="0" kern="0" spc="-9" dirty="0" err="1"/>
              <a:t>pulses</a:t>
            </a:r>
            <a:endParaRPr lang="it-IT" sz="2200" b="0" kern="0" dirty="0"/>
          </a:p>
          <a:p>
            <a:pPr marL="380375" lvl="1" indent="-161371">
              <a:lnSpc>
                <a:spcPts val="2400"/>
              </a:lnSpc>
              <a:spcBef>
                <a:spcPts val="900"/>
              </a:spcBef>
              <a:buFontTx/>
              <a:buChar char="-"/>
              <a:tabLst>
                <a:tab pos="380375" algn="l"/>
              </a:tabLst>
            </a:pPr>
            <a:r>
              <a:rPr lang="it-IT" sz="2200" kern="0" dirty="0" err="1"/>
              <a:t>stable</a:t>
            </a:r>
            <a:r>
              <a:rPr lang="it-IT" sz="2200" kern="0" spc="5" dirty="0"/>
              <a:t> </a:t>
            </a:r>
            <a:r>
              <a:rPr lang="it-IT" sz="2200" b="0" kern="0" spc="-9" dirty="0" err="1"/>
              <a:t>compression</a:t>
            </a:r>
            <a:endParaRPr lang="it-IT" sz="2200" b="0" kern="0" dirty="0"/>
          </a:p>
          <a:p>
            <a:pPr marL="380375" lvl="1" indent="-161371">
              <a:lnSpc>
                <a:spcPts val="2400"/>
              </a:lnSpc>
              <a:spcBef>
                <a:spcPts val="900"/>
              </a:spcBef>
              <a:buFontTx/>
              <a:buChar char="-"/>
              <a:tabLst>
                <a:tab pos="380375" algn="l"/>
              </a:tabLst>
            </a:pPr>
            <a:r>
              <a:rPr lang="it-IT" sz="2200" b="0" kern="0" dirty="0" err="1"/>
              <a:t>natural</a:t>
            </a:r>
            <a:r>
              <a:rPr lang="it-IT" sz="2200" b="0" kern="0" spc="23" dirty="0"/>
              <a:t> </a:t>
            </a:r>
            <a:r>
              <a:rPr lang="it-IT" sz="2200" b="0" kern="0" dirty="0" err="1"/>
              <a:t>at</a:t>
            </a:r>
            <a:r>
              <a:rPr lang="it-IT" sz="2200" b="0" kern="0" spc="27" dirty="0"/>
              <a:t> </a:t>
            </a:r>
            <a:r>
              <a:rPr lang="it-IT" sz="2200" b="0" kern="0" spc="-9" dirty="0"/>
              <a:t>TTF-</a:t>
            </a:r>
            <a:r>
              <a:rPr lang="it-IT" sz="2200" b="0" kern="0" spc="-45" dirty="0"/>
              <a:t>1</a:t>
            </a:r>
            <a:endParaRPr lang="it-IT" sz="2200" b="0" kern="0" dirty="0"/>
          </a:p>
          <a:p>
            <a:pPr marL="380375" lvl="1" indent="-161371">
              <a:spcBef>
                <a:spcPts val="408"/>
              </a:spcBef>
              <a:buFontTx/>
              <a:buChar char="-"/>
              <a:tabLst>
                <a:tab pos="380375" algn="l"/>
              </a:tabLst>
            </a:pPr>
            <a:endParaRPr lang="it-IT" sz="1000" b="0" kern="0" spc="-9" dirty="0"/>
          </a:p>
          <a:p>
            <a:pPr marL="207477" indent="-195951">
              <a:spcBef>
                <a:spcPts val="399"/>
              </a:spcBef>
              <a:buFont typeface="Arial"/>
              <a:buChar char="•"/>
              <a:tabLst>
                <a:tab pos="207477" algn="l"/>
              </a:tabLst>
            </a:pPr>
            <a:r>
              <a:rPr lang="it-IT" sz="2800" kern="0" spc="-9" dirty="0"/>
              <a:t>Cons:</a:t>
            </a:r>
          </a:p>
          <a:p>
            <a:pPr marL="561904" lvl="1" indent="-342900">
              <a:lnSpc>
                <a:spcPts val="2400"/>
              </a:lnSpc>
              <a:spcBef>
                <a:spcPts val="900"/>
              </a:spcBef>
              <a:buFont typeface="Wingdings" pitchFamily="2" charset="2"/>
              <a:buChar char="Ø"/>
              <a:tabLst>
                <a:tab pos="380375" algn="l"/>
              </a:tabLst>
            </a:pPr>
            <a:r>
              <a:rPr lang="it-IT" sz="2200" b="0" kern="0" dirty="0" err="1"/>
              <a:t>throw</a:t>
            </a:r>
            <a:r>
              <a:rPr lang="it-IT" sz="2200" b="0" kern="0" spc="-5" dirty="0"/>
              <a:t> </a:t>
            </a:r>
            <a:r>
              <a:rPr lang="it-IT" sz="2200" b="0" kern="0" dirty="0" err="1"/>
              <a:t>away</a:t>
            </a:r>
            <a:r>
              <a:rPr lang="it-IT" sz="2200" b="0" kern="0" spc="5" dirty="0"/>
              <a:t> </a:t>
            </a:r>
            <a:r>
              <a:rPr lang="it-IT" sz="2200" b="0" kern="0" dirty="0"/>
              <a:t>a </a:t>
            </a:r>
            <a:r>
              <a:rPr lang="it-IT" sz="2200" b="0" kern="0" dirty="0" err="1"/>
              <a:t>lot</a:t>
            </a:r>
            <a:r>
              <a:rPr lang="it-IT" sz="2200" b="0" kern="0" spc="5" dirty="0"/>
              <a:t> </a:t>
            </a:r>
            <a:r>
              <a:rPr lang="it-IT" sz="2200" b="0" kern="0" dirty="0"/>
              <a:t>of</a:t>
            </a:r>
            <a:r>
              <a:rPr lang="it-IT" sz="2200" b="0" kern="0" spc="14" dirty="0"/>
              <a:t> </a:t>
            </a:r>
            <a:r>
              <a:rPr lang="it-IT" sz="2200" kern="0" spc="-9" dirty="0" err="1"/>
              <a:t>charges</a:t>
            </a:r>
            <a:endParaRPr lang="it-IT" sz="2200" kern="0" dirty="0"/>
          </a:p>
          <a:p>
            <a:pPr marL="561904" lvl="1" indent="-342900">
              <a:lnSpc>
                <a:spcPts val="2400"/>
              </a:lnSpc>
              <a:spcBef>
                <a:spcPts val="900"/>
              </a:spcBef>
              <a:buFont typeface="Wingdings" pitchFamily="2" charset="2"/>
              <a:buChar char="Ø"/>
              <a:tabLst>
                <a:tab pos="380375" algn="l"/>
              </a:tabLst>
            </a:pPr>
            <a:r>
              <a:rPr lang="it-IT" sz="2200" b="0" kern="0" dirty="0" err="1"/>
              <a:t>radiation</a:t>
            </a:r>
            <a:r>
              <a:rPr lang="it-IT" sz="2200" b="0" kern="0" spc="14" dirty="0"/>
              <a:t> </a:t>
            </a:r>
            <a:r>
              <a:rPr lang="it-IT" sz="2200" b="0" kern="0" dirty="0" err="1"/>
              <a:t>pulse</a:t>
            </a:r>
            <a:r>
              <a:rPr lang="it-IT" sz="2200" b="0" kern="0" spc="18" dirty="0"/>
              <a:t> </a:t>
            </a:r>
            <a:r>
              <a:rPr lang="it-IT" sz="2200" kern="0" dirty="0"/>
              <a:t>energy</a:t>
            </a:r>
            <a:r>
              <a:rPr lang="it-IT" sz="2200" kern="0" spc="18" dirty="0"/>
              <a:t> </a:t>
            </a:r>
            <a:r>
              <a:rPr lang="it-IT" sz="2200" kern="0" spc="-9" dirty="0" err="1"/>
              <a:t>reduced</a:t>
            </a:r>
            <a:endParaRPr lang="it-IT" sz="2200" kern="0" dirty="0"/>
          </a:p>
          <a:p>
            <a:pPr marL="561903" marR="197679" lvl="1" indent="-342900">
              <a:lnSpc>
                <a:spcPts val="2400"/>
              </a:lnSpc>
              <a:spcBef>
                <a:spcPts val="900"/>
              </a:spcBef>
              <a:buClr>
                <a:srgbClr val="2200DB"/>
              </a:buClr>
              <a:buFont typeface="Wingdings" pitchFamily="2" charset="2"/>
              <a:buChar char="Ø"/>
              <a:tabLst>
                <a:tab pos="380375" algn="l"/>
              </a:tabLst>
            </a:pPr>
            <a:r>
              <a:rPr lang="it-IT" sz="2200" kern="0" dirty="0" err="1"/>
              <a:t>beam</a:t>
            </a:r>
            <a:r>
              <a:rPr lang="it-IT" sz="2200" kern="0" spc="-9" dirty="0"/>
              <a:t> </a:t>
            </a:r>
            <a:r>
              <a:rPr lang="it-IT" sz="2200" kern="0" dirty="0"/>
              <a:t>dynamics</a:t>
            </a:r>
            <a:r>
              <a:rPr lang="it-IT" sz="2200" kern="0" spc="-5" dirty="0"/>
              <a:t> </a:t>
            </a:r>
            <a:r>
              <a:rPr lang="it-IT" sz="2200" b="0" kern="0" dirty="0" err="1"/>
              <a:t>associated</a:t>
            </a:r>
            <a:r>
              <a:rPr lang="it-IT" sz="2200" b="0" kern="0" dirty="0"/>
              <a:t> </a:t>
            </a:r>
            <a:r>
              <a:rPr lang="it-IT" sz="2200" b="0" kern="0" spc="-23" dirty="0"/>
              <a:t>to </a:t>
            </a:r>
            <a:r>
              <a:rPr lang="it-IT" sz="2200" b="0" kern="0" dirty="0"/>
              <a:t>head</a:t>
            </a:r>
            <a:r>
              <a:rPr lang="it-IT" sz="2200" b="0" kern="0" spc="5" dirty="0"/>
              <a:t> </a:t>
            </a:r>
            <a:r>
              <a:rPr lang="it-IT" sz="2200" b="0" kern="0" dirty="0"/>
              <a:t>and</a:t>
            </a:r>
            <a:r>
              <a:rPr lang="it-IT" sz="2200" b="0" kern="0" spc="9" dirty="0"/>
              <a:t> </a:t>
            </a:r>
            <a:r>
              <a:rPr lang="it-IT" sz="2200" b="0" kern="0" dirty="0" err="1"/>
              <a:t>tail</a:t>
            </a:r>
            <a:r>
              <a:rPr lang="it-IT" sz="2200" b="0" kern="0" spc="5" dirty="0"/>
              <a:t> </a:t>
            </a:r>
            <a:r>
              <a:rPr lang="it-IT" sz="2200" b="0" kern="0" dirty="0" err="1"/>
              <a:t>very</a:t>
            </a:r>
            <a:r>
              <a:rPr lang="it-IT" sz="2200" b="0" kern="0" spc="9" dirty="0"/>
              <a:t> </a:t>
            </a:r>
            <a:r>
              <a:rPr lang="it-IT" sz="2200" b="0" kern="0" spc="-9" dirty="0" err="1"/>
              <a:t>different</a:t>
            </a:r>
            <a:endParaRPr lang="it-IT" sz="2200" b="0" kern="0" spc="-9" dirty="0"/>
          </a:p>
          <a:p>
            <a:pPr marL="561903" marR="197679" lvl="1" indent="-342900">
              <a:lnSpc>
                <a:spcPts val="2400"/>
              </a:lnSpc>
              <a:spcBef>
                <a:spcPts val="900"/>
              </a:spcBef>
              <a:buClr>
                <a:srgbClr val="2200DB"/>
              </a:buClr>
              <a:buFont typeface="Wingdings" pitchFamily="2" charset="2"/>
              <a:buChar char="Ø"/>
              <a:tabLst>
                <a:tab pos="380375" algn="l"/>
              </a:tabLst>
            </a:pPr>
            <a:r>
              <a:rPr lang="it-IT" sz="2200" kern="0" dirty="0"/>
              <a:t>hard to </a:t>
            </a:r>
            <a:r>
              <a:rPr lang="it-IT" sz="2200" kern="0" dirty="0" err="1"/>
              <a:t>tune</a:t>
            </a:r>
            <a:r>
              <a:rPr lang="it-IT" sz="2200" kern="0" dirty="0"/>
              <a:t> </a:t>
            </a:r>
            <a:r>
              <a:rPr lang="it-IT" sz="2200" b="0" kern="0" dirty="0"/>
              <a:t>and </a:t>
            </a:r>
            <a:r>
              <a:rPr lang="it-IT" sz="2200" b="0" kern="0" dirty="0" err="1"/>
              <a:t>diagnose</a:t>
            </a:r>
            <a:r>
              <a:rPr lang="it-IT" sz="2200" b="0" kern="0" dirty="0"/>
              <a:t> the e- </a:t>
            </a:r>
            <a:r>
              <a:rPr lang="it-IT" sz="2200" b="0" kern="0" dirty="0" err="1"/>
              <a:t>beam</a:t>
            </a:r>
            <a:endParaRPr lang="it-IT" sz="2200" b="0" kern="0" dirty="0"/>
          </a:p>
          <a:p>
            <a:pPr marL="561903" marR="197679" lvl="1" indent="-342900">
              <a:lnSpc>
                <a:spcPts val="2000"/>
              </a:lnSpc>
              <a:spcBef>
                <a:spcPts val="600"/>
              </a:spcBef>
              <a:buClr>
                <a:srgbClr val="2200DB"/>
              </a:buClr>
              <a:buFont typeface="Wingdings" pitchFamily="2" charset="2"/>
              <a:buChar char="Ø"/>
              <a:tabLst>
                <a:tab pos="380375" algn="l"/>
              </a:tabLst>
            </a:pPr>
            <a:endParaRPr lang="it-IT" sz="2200" b="0" kern="0" dirty="0"/>
          </a:p>
          <a:p>
            <a:pPr marL="561903" marR="197679" lvl="1" indent="-342900">
              <a:lnSpc>
                <a:spcPts val="2000"/>
              </a:lnSpc>
              <a:spcBef>
                <a:spcPts val="600"/>
              </a:spcBef>
              <a:buClr>
                <a:srgbClr val="2200DB"/>
              </a:buClr>
              <a:buFont typeface="Wingdings" pitchFamily="2" charset="2"/>
              <a:buChar char="Ø"/>
              <a:tabLst>
                <a:tab pos="380375" algn="l"/>
              </a:tabLst>
            </a:pPr>
            <a:endParaRPr lang="it-IT" sz="2200" b="0" kern="0" dirty="0"/>
          </a:p>
          <a:p>
            <a:pPr marL="841436" marR="295655" indent="-485266">
              <a:lnSpc>
                <a:spcPct val="116300"/>
              </a:lnSpc>
            </a:pPr>
            <a:endParaRPr lang="it-IT" b="0" kern="0" dirty="0"/>
          </a:p>
        </p:txBody>
      </p:sp>
      <p:sp>
        <p:nvSpPr>
          <p:cNvPr id="17" name="CasellaDiTesto 16">
            <a:extLst>
              <a:ext uri="{FF2B5EF4-FFF2-40B4-BE49-F238E27FC236}">
                <a16:creationId xmlns:a16="http://schemas.microsoft.com/office/drawing/2014/main" id="{4EA06215-925A-7258-FCCE-615BFCEC695E}"/>
              </a:ext>
            </a:extLst>
          </p:cNvPr>
          <p:cNvSpPr txBox="1"/>
          <p:nvPr/>
        </p:nvSpPr>
        <p:spPr>
          <a:xfrm>
            <a:off x="8168327" y="6039783"/>
            <a:ext cx="3795073" cy="276999"/>
          </a:xfrm>
          <a:prstGeom prst="rect">
            <a:avLst/>
          </a:prstGeom>
          <a:noFill/>
        </p:spPr>
        <p:txBody>
          <a:bodyPr wrap="square">
            <a:spAutoFit/>
          </a:bodyPr>
          <a:lstStyle/>
          <a:p>
            <a:r>
              <a:rPr lang="it-IT" sz="1200" b="0" dirty="0">
                <a:latin typeface="Arial" panose="020B0604020202020204" pitchFamily="34" charset="0"/>
                <a:cs typeface="Arial" panose="020B0604020202020204" pitchFamily="34" charset="0"/>
              </a:rPr>
              <a:t>3</a:t>
            </a:r>
            <a:r>
              <a:rPr lang="it-IT" sz="1200" b="0" baseline="21604" dirty="0">
                <a:latin typeface="Arial" panose="020B0604020202020204" pitchFamily="34" charset="0"/>
                <a:cs typeface="Arial" panose="020B0604020202020204" pitchFamily="34" charset="0"/>
              </a:rPr>
              <a:t>rd</a:t>
            </a:r>
            <a:r>
              <a:rPr lang="it-IT" sz="1200" b="0" spc="165" baseline="21604" dirty="0">
                <a:latin typeface="Arial" panose="020B0604020202020204" pitchFamily="34" charset="0"/>
                <a:cs typeface="Arial" panose="020B0604020202020204" pitchFamily="34" charset="0"/>
              </a:rPr>
              <a:t> </a:t>
            </a:r>
            <a:r>
              <a:rPr lang="it-IT" sz="1200" b="0" dirty="0" err="1">
                <a:latin typeface="Arial" panose="020B0604020202020204" pitchFamily="34" charset="0"/>
                <a:cs typeface="Arial" panose="020B0604020202020204" pitchFamily="34" charset="0"/>
              </a:rPr>
              <a:t>Harmonic</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Module</a:t>
            </a:r>
            <a:r>
              <a:rPr lang="it-IT" sz="1200" b="0" spc="15" dirty="0">
                <a:latin typeface="Arial" panose="020B0604020202020204" pitchFamily="34" charset="0"/>
                <a:cs typeface="Arial" panose="020B0604020202020204" pitchFamily="34" charset="0"/>
              </a:rPr>
              <a:t> </a:t>
            </a:r>
            <a:r>
              <a:rPr lang="it-IT" sz="1200" b="0" spc="-50" dirty="0">
                <a:latin typeface="Arial" panose="020B0604020202020204" pitchFamily="34" charset="0"/>
                <a:cs typeface="Arial" panose="020B0604020202020204" pitchFamily="34" charset="0"/>
              </a:rPr>
              <a:t>mini-</a:t>
            </a:r>
            <a:r>
              <a:rPr lang="it-IT" sz="1200" b="0" dirty="0">
                <a:latin typeface="Arial" panose="020B0604020202020204" pitchFamily="34" charset="0"/>
                <a:cs typeface="Arial" panose="020B0604020202020204" pitchFamily="34" charset="0"/>
              </a:rPr>
              <a:t>Review.</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P. </a:t>
            </a:r>
            <a:r>
              <a:rPr lang="it-IT" sz="1200" b="0" dirty="0" err="1">
                <a:latin typeface="Arial" panose="020B0604020202020204" pitchFamily="34" charset="0"/>
                <a:cs typeface="Arial" panose="020B0604020202020204" pitchFamily="34" charset="0"/>
              </a:rPr>
              <a:t>Piot</a:t>
            </a:r>
            <a:r>
              <a:rPr lang="it-IT" sz="1200" b="0" spc="-10" dirty="0">
                <a:latin typeface="Arial" panose="020B0604020202020204" pitchFamily="34" charset="0"/>
                <a:cs typeface="Arial" panose="020B0604020202020204" pitchFamily="34" charset="0"/>
              </a:rPr>
              <a:t>.</a:t>
            </a:r>
            <a:r>
              <a:rPr lang="it-IT" sz="1200" b="0" spc="-20" dirty="0">
                <a:latin typeface="Arial" panose="020B0604020202020204" pitchFamily="34" charset="0"/>
                <a:cs typeface="Arial" panose="020B0604020202020204" pitchFamily="34" charset="0"/>
              </a:rPr>
              <a:t> </a:t>
            </a:r>
            <a:r>
              <a:rPr lang="it-IT" sz="1200" b="0" spc="-10" dirty="0">
                <a:latin typeface="Arial" panose="020B0604020202020204" pitchFamily="34" charset="0"/>
                <a:cs typeface="Arial" panose="020B0604020202020204" pitchFamily="34" charset="0"/>
              </a:rPr>
              <a:t>11.08.2005</a:t>
            </a:r>
            <a:endParaRPr lang="it-IT"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9007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2</a:t>
            </a:fld>
            <a:endParaRPr lang="en-US" altLang="it-IT"/>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356196" cy="2339102"/>
          </a:xfrm>
          <a:prstGeom prst="rect">
            <a:avLst/>
          </a:prstGeom>
        </p:spPr>
        <p:txBody>
          <a:bodyPr wrap="square">
            <a:spAutoFit/>
          </a:bodyPr>
          <a:lstStyle/>
          <a:p>
            <a:pPr marL="514350" indent="-514350">
              <a:spcBef>
                <a:spcPts val="3000"/>
              </a:spcBef>
              <a:buAutoNum type="arabicPeriod"/>
            </a:pPr>
            <a:r>
              <a:rPr lang="it-IT" sz="3200" dirty="0" err="1">
                <a:solidFill>
                  <a:srgbClr val="002060"/>
                </a:solidFill>
                <a:latin typeface="Arial" panose="020B0604020202020204" pitchFamily="34" charset="0"/>
                <a:cs typeface="Arial" panose="020B0604020202020204" pitchFamily="34" charset="0"/>
              </a:rPr>
              <a:t>Longitudinal</a:t>
            </a:r>
            <a:r>
              <a:rPr lang="it-IT" sz="3200" dirty="0">
                <a:solidFill>
                  <a:srgbClr val="002060"/>
                </a:solidFill>
                <a:latin typeface="Arial" panose="020B0604020202020204" pitchFamily="34" charset="0"/>
                <a:cs typeface="Arial" panose="020B0604020202020204" pitchFamily="34" charset="0"/>
              </a:rPr>
              <a:t> </a:t>
            </a:r>
            <a:r>
              <a:rPr lang="it-IT" sz="3200" dirty="0" err="1">
                <a:solidFill>
                  <a:srgbClr val="002060"/>
                </a:solidFill>
                <a:latin typeface="Arial" panose="020B0604020202020204" pitchFamily="34" charset="0"/>
                <a:cs typeface="Arial" panose="020B0604020202020204" pitchFamily="34" charset="0"/>
              </a:rPr>
              <a:t>Phase</a:t>
            </a:r>
            <a:r>
              <a:rPr lang="it-IT" sz="3200" dirty="0">
                <a:solidFill>
                  <a:srgbClr val="002060"/>
                </a:solidFill>
                <a:latin typeface="Arial" panose="020B0604020202020204" pitchFamily="34" charset="0"/>
                <a:cs typeface="Arial" panose="020B0604020202020204" pitchFamily="34" charset="0"/>
              </a:rPr>
              <a:t> Space </a:t>
            </a:r>
            <a:r>
              <a:rPr lang="it-IT" sz="3200" dirty="0" err="1">
                <a:solidFill>
                  <a:srgbClr val="002060"/>
                </a:solidFill>
                <a:latin typeface="Arial" panose="020B0604020202020204" pitchFamily="34" charset="0"/>
                <a:cs typeface="Arial" panose="020B0604020202020204" pitchFamily="34" charset="0"/>
              </a:rPr>
              <a:t>Linearization</a:t>
            </a:r>
            <a:endParaRPr lang="it-IT" sz="3200" dirty="0">
              <a:solidFill>
                <a:srgbClr val="002060"/>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ACC39 made by Fermilab for FLASH</a:t>
            </a:r>
          </a:p>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AH1 made by INFN-LASA for </a:t>
            </a:r>
            <a:r>
              <a:rPr lang="it-IT" sz="3200" dirty="0" err="1">
                <a:solidFill>
                  <a:srgbClr val="002060"/>
                </a:solidFill>
                <a:latin typeface="Arial" panose="020B0604020202020204" pitchFamily="34" charset="0"/>
                <a:cs typeface="Arial" panose="020B0604020202020204" pitchFamily="34" charset="0"/>
              </a:rPr>
              <a:t>European</a:t>
            </a:r>
            <a:r>
              <a:rPr lang="it-IT" sz="3200" dirty="0">
                <a:solidFill>
                  <a:srgbClr val="002060"/>
                </a:solidFill>
                <a:latin typeface="Arial" panose="020B0604020202020204" pitchFamily="34" charset="0"/>
                <a:cs typeface="Arial" panose="020B0604020202020204" pitchFamily="34" charset="0"/>
              </a:rPr>
              <a:t> XFEL</a:t>
            </a:r>
          </a:p>
        </p:txBody>
      </p:sp>
      <p:sp>
        <p:nvSpPr>
          <p:cNvPr id="6" name="Segnaposto numero diapositiva 4">
            <a:extLst>
              <a:ext uri="{FF2B5EF4-FFF2-40B4-BE49-F238E27FC236}">
                <a16:creationId xmlns:a16="http://schemas.microsoft.com/office/drawing/2014/main" id="{078655C3-7960-80B1-8ACD-365735B7CEB2}"/>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6794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755287-C253-E194-F23C-199C868FFBA1}"/>
              </a:ext>
            </a:extLst>
          </p:cNvPr>
          <p:cNvSpPr>
            <a:spLocks noGrp="1"/>
          </p:cNvSpPr>
          <p:nvPr>
            <p:ph type="title"/>
          </p:nvPr>
        </p:nvSpPr>
        <p:spPr/>
        <p:txBody>
          <a:bodyPr/>
          <a:lstStyle/>
          <a:p>
            <a:r>
              <a:rPr lang="it-IT" sz="3200" dirty="0" err="1"/>
              <a:t>Beam</a:t>
            </a:r>
            <a:r>
              <a:rPr lang="it-IT" sz="3200" spc="5" dirty="0"/>
              <a:t> </a:t>
            </a:r>
            <a:r>
              <a:rPr lang="it-IT" sz="3200" dirty="0"/>
              <a:t>dynamics </a:t>
            </a:r>
            <a:r>
              <a:rPr lang="it-IT" sz="3200" spc="-9" dirty="0" err="1"/>
              <a:t>aspects</a:t>
            </a:r>
            <a:endParaRPr lang="it-IT" dirty="0"/>
          </a:p>
        </p:txBody>
      </p:sp>
      <p:sp>
        <p:nvSpPr>
          <p:cNvPr id="4" name="Segnaposto data 3">
            <a:extLst>
              <a:ext uri="{FF2B5EF4-FFF2-40B4-BE49-F238E27FC236}">
                <a16:creationId xmlns:a16="http://schemas.microsoft.com/office/drawing/2014/main" id="{C5737480-A88D-19F1-9F49-1C8259E94D72}"/>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EE9C0CB9-DA47-1D30-9C6E-CAD5474F1D37}"/>
              </a:ext>
            </a:extLst>
          </p:cNvPr>
          <p:cNvSpPr>
            <a:spLocks noGrp="1"/>
          </p:cNvSpPr>
          <p:nvPr>
            <p:ph type="ftr" sz="quarter" idx="11"/>
          </p:nvPr>
        </p:nvSpPr>
        <p:spPr/>
        <p:txBody>
          <a:bodyPr/>
          <a:lstStyle/>
          <a:p>
            <a:fld id="{3FBB366A-F7D1-4519-A1E6-A2C124910861}" type="slidenum">
              <a:rPr lang="en-US" altLang="it-IT" smtClean="0"/>
              <a:pPr/>
              <a:t>20</a:t>
            </a:fld>
            <a:endParaRPr lang="en-US" altLang="it-IT"/>
          </a:p>
        </p:txBody>
      </p:sp>
      <p:sp>
        <p:nvSpPr>
          <p:cNvPr id="6" name="Segnaposto numero diapositiva 5">
            <a:extLst>
              <a:ext uri="{FF2B5EF4-FFF2-40B4-BE49-F238E27FC236}">
                <a16:creationId xmlns:a16="http://schemas.microsoft.com/office/drawing/2014/main" id="{6EE543ED-13C3-58B4-77C4-837E5BA8AE3E}"/>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pSp>
        <p:nvGrpSpPr>
          <p:cNvPr id="7" name="object 4">
            <a:extLst>
              <a:ext uri="{FF2B5EF4-FFF2-40B4-BE49-F238E27FC236}">
                <a16:creationId xmlns:a16="http://schemas.microsoft.com/office/drawing/2014/main" id="{2FC9B16A-3703-2454-28E3-85785848E44D}"/>
              </a:ext>
            </a:extLst>
          </p:cNvPr>
          <p:cNvGrpSpPr/>
          <p:nvPr/>
        </p:nvGrpSpPr>
        <p:grpSpPr>
          <a:xfrm>
            <a:off x="1625601" y="915314"/>
            <a:ext cx="8264822" cy="5433986"/>
            <a:chOff x="585348" y="1249575"/>
            <a:chExt cx="9106610" cy="5987448"/>
          </a:xfrm>
        </p:grpSpPr>
        <p:pic>
          <p:nvPicPr>
            <p:cNvPr id="8" name="object 5">
              <a:extLst>
                <a:ext uri="{FF2B5EF4-FFF2-40B4-BE49-F238E27FC236}">
                  <a16:creationId xmlns:a16="http://schemas.microsoft.com/office/drawing/2014/main" id="{8566669D-A7D3-49B5-2771-B794DF8D55B2}"/>
                </a:ext>
              </a:extLst>
            </p:cNvPr>
            <p:cNvPicPr/>
            <p:nvPr/>
          </p:nvPicPr>
          <p:blipFill>
            <a:blip r:embed="rId2" cstate="print"/>
            <a:stretch>
              <a:fillRect/>
            </a:stretch>
          </p:blipFill>
          <p:spPr>
            <a:xfrm>
              <a:off x="585348" y="1249575"/>
              <a:ext cx="8984635" cy="1626561"/>
            </a:xfrm>
            <a:prstGeom prst="rect">
              <a:avLst/>
            </a:prstGeom>
          </p:spPr>
        </p:pic>
        <p:sp>
          <p:nvSpPr>
            <p:cNvPr id="9" name="object 6">
              <a:extLst>
                <a:ext uri="{FF2B5EF4-FFF2-40B4-BE49-F238E27FC236}">
                  <a16:creationId xmlns:a16="http://schemas.microsoft.com/office/drawing/2014/main" id="{FCB08818-45FF-40BD-7F7B-A7483616685A}"/>
                </a:ext>
              </a:extLst>
            </p:cNvPr>
            <p:cNvSpPr/>
            <p:nvPr/>
          </p:nvSpPr>
          <p:spPr>
            <a:xfrm>
              <a:off x="4889500" y="2622550"/>
              <a:ext cx="170180" cy="105410"/>
            </a:xfrm>
            <a:custGeom>
              <a:avLst/>
              <a:gdLst/>
              <a:ahLst/>
              <a:cxnLst/>
              <a:rect l="l" t="t" r="r" b="b"/>
              <a:pathLst>
                <a:path w="170179" h="105410">
                  <a:moveTo>
                    <a:pt x="170179" y="0"/>
                  </a:moveTo>
                  <a:lnTo>
                    <a:pt x="0" y="19050"/>
                  </a:lnTo>
                  <a:lnTo>
                    <a:pt x="147320" y="105410"/>
                  </a:lnTo>
                  <a:lnTo>
                    <a:pt x="170179" y="0"/>
                  </a:lnTo>
                  <a:close/>
                </a:path>
              </a:pathLst>
            </a:custGeom>
            <a:solidFill>
              <a:srgbClr val="000000"/>
            </a:solidFill>
          </p:spPr>
          <p:txBody>
            <a:bodyPr wrap="square" lIns="0" tIns="0" rIns="0" bIns="0" rtlCol="0"/>
            <a:lstStyle/>
            <a:p>
              <a:endParaRPr sz="1271"/>
            </a:p>
          </p:txBody>
        </p:sp>
        <p:pic>
          <p:nvPicPr>
            <p:cNvPr id="10" name="object 7">
              <a:extLst>
                <a:ext uri="{FF2B5EF4-FFF2-40B4-BE49-F238E27FC236}">
                  <a16:creationId xmlns:a16="http://schemas.microsoft.com/office/drawing/2014/main" id="{A66844E3-A88D-36BB-1624-8E5DA83F0767}"/>
                </a:ext>
              </a:extLst>
            </p:cNvPr>
            <p:cNvPicPr/>
            <p:nvPr/>
          </p:nvPicPr>
          <p:blipFill>
            <a:blip r:embed="rId3" cstate="print"/>
            <a:stretch>
              <a:fillRect/>
            </a:stretch>
          </p:blipFill>
          <p:spPr>
            <a:xfrm>
              <a:off x="4889500" y="3133052"/>
              <a:ext cx="4802458" cy="4103971"/>
            </a:xfrm>
            <a:prstGeom prst="rect">
              <a:avLst/>
            </a:prstGeom>
          </p:spPr>
        </p:pic>
        <p:sp>
          <p:nvSpPr>
            <p:cNvPr id="11" name="object 8">
              <a:extLst>
                <a:ext uri="{FF2B5EF4-FFF2-40B4-BE49-F238E27FC236}">
                  <a16:creationId xmlns:a16="http://schemas.microsoft.com/office/drawing/2014/main" id="{910FCCA7-74DD-1654-2F7D-EC5837D188CE}"/>
                </a:ext>
              </a:extLst>
            </p:cNvPr>
            <p:cNvSpPr/>
            <p:nvPr/>
          </p:nvSpPr>
          <p:spPr>
            <a:xfrm>
              <a:off x="5016500" y="2668269"/>
              <a:ext cx="3289300" cy="697230"/>
            </a:xfrm>
            <a:custGeom>
              <a:avLst/>
              <a:gdLst/>
              <a:ahLst/>
              <a:cxnLst/>
              <a:rect l="l" t="t" r="r" b="b"/>
              <a:pathLst>
                <a:path w="3289300" h="697229">
                  <a:moveTo>
                    <a:pt x="3289300" y="697229"/>
                  </a:moveTo>
                  <a:lnTo>
                    <a:pt x="0" y="0"/>
                  </a:lnTo>
                </a:path>
              </a:pathLst>
            </a:custGeom>
            <a:ln w="3175">
              <a:solidFill>
                <a:srgbClr val="000000"/>
              </a:solidFill>
            </a:ln>
          </p:spPr>
          <p:txBody>
            <a:bodyPr wrap="square" lIns="0" tIns="0" rIns="0" bIns="0" rtlCol="0"/>
            <a:lstStyle/>
            <a:p>
              <a:endParaRPr sz="1271"/>
            </a:p>
          </p:txBody>
        </p:sp>
        <p:sp>
          <p:nvSpPr>
            <p:cNvPr id="12" name="object 9">
              <a:extLst>
                <a:ext uri="{FF2B5EF4-FFF2-40B4-BE49-F238E27FC236}">
                  <a16:creationId xmlns:a16="http://schemas.microsoft.com/office/drawing/2014/main" id="{3EB53CE3-71D5-1EE8-5D93-3F4817DB1C4B}"/>
                </a:ext>
              </a:extLst>
            </p:cNvPr>
            <p:cNvSpPr/>
            <p:nvPr/>
          </p:nvSpPr>
          <p:spPr>
            <a:xfrm>
              <a:off x="2616200" y="2609850"/>
              <a:ext cx="168910" cy="105410"/>
            </a:xfrm>
            <a:custGeom>
              <a:avLst/>
              <a:gdLst/>
              <a:ahLst/>
              <a:cxnLst/>
              <a:rect l="l" t="t" r="r" b="b"/>
              <a:pathLst>
                <a:path w="168910" h="105410">
                  <a:moveTo>
                    <a:pt x="168910" y="0"/>
                  </a:moveTo>
                  <a:lnTo>
                    <a:pt x="0" y="19050"/>
                  </a:lnTo>
                  <a:lnTo>
                    <a:pt x="147319" y="105410"/>
                  </a:lnTo>
                  <a:lnTo>
                    <a:pt x="168910" y="0"/>
                  </a:lnTo>
                  <a:close/>
                </a:path>
              </a:pathLst>
            </a:custGeom>
            <a:solidFill>
              <a:srgbClr val="000000"/>
            </a:solidFill>
          </p:spPr>
          <p:txBody>
            <a:bodyPr wrap="square" lIns="0" tIns="0" rIns="0" bIns="0" rtlCol="0"/>
            <a:lstStyle/>
            <a:p>
              <a:endParaRPr sz="1271"/>
            </a:p>
          </p:txBody>
        </p:sp>
        <p:pic>
          <p:nvPicPr>
            <p:cNvPr id="13" name="object 10">
              <a:extLst>
                <a:ext uri="{FF2B5EF4-FFF2-40B4-BE49-F238E27FC236}">
                  <a16:creationId xmlns:a16="http://schemas.microsoft.com/office/drawing/2014/main" id="{ED8A82CC-E829-F6C5-9C03-B2E996F1B85A}"/>
                </a:ext>
              </a:extLst>
            </p:cNvPr>
            <p:cNvPicPr/>
            <p:nvPr/>
          </p:nvPicPr>
          <p:blipFill>
            <a:blip r:embed="rId4" cstate="print"/>
            <a:stretch>
              <a:fillRect/>
            </a:stretch>
          </p:blipFill>
          <p:spPr>
            <a:xfrm>
              <a:off x="2500721" y="3230895"/>
              <a:ext cx="2215536" cy="2175178"/>
            </a:xfrm>
            <a:prstGeom prst="rect">
              <a:avLst/>
            </a:prstGeom>
          </p:spPr>
        </p:pic>
        <p:sp>
          <p:nvSpPr>
            <p:cNvPr id="14" name="object 11">
              <a:extLst>
                <a:ext uri="{FF2B5EF4-FFF2-40B4-BE49-F238E27FC236}">
                  <a16:creationId xmlns:a16="http://schemas.microsoft.com/office/drawing/2014/main" id="{5D47C60C-7169-AF7B-4E5E-B223E3B0298D}"/>
                </a:ext>
              </a:extLst>
            </p:cNvPr>
            <p:cNvSpPr/>
            <p:nvPr/>
          </p:nvSpPr>
          <p:spPr>
            <a:xfrm>
              <a:off x="2577465" y="2577528"/>
              <a:ext cx="3227070" cy="697230"/>
            </a:xfrm>
            <a:custGeom>
              <a:avLst/>
              <a:gdLst/>
              <a:ahLst/>
              <a:cxnLst/>
              <a:rect l="l" t="t" r="r" b="b"/>
              <a:pathLst>
                <a:path w="3227070" h="697229">
                  <a:moveTo>
                    <a:pt x="3227070" y="697229"/>
                  </a:moveTo>
                  <a:lnTo>
                    <a:pt x="0" y="0"/>
                  </a:lnTo>
                </a:path>
              </a:pathLst>
            </a:custGeom>
            <a:ln w="3175">
              <a:solidFill>
                <a:srgbClr val="000000"/>
              </a:solidFill>
            </a:ln>
          </p:spPr>
          <p:txBody>
            <a:bodyPr wrap="square" lIns="0" tIns="0" rIns="0" bIns="0" rtlCol="0"/>
            <a:lstStyle/>
            <a:p>
              <a:endParaRPr sz="1271"/>
            </a:p>
          </p:txBody>
        </p:sp>
        <p:sp>
          <p:nvSpPr>
            <p:cNvPr id="15" name="object 12">
              <a:extLst>
                <a:ext uri="{FF2B5EF4-FFF2-40B4-BE49-F238E27FC236}">
                  <a16:creationId xmlns:a16="http://schemas.microsoft.com/office/drawing/2014/main" id="{FAAD24E8-DCC8-E086-7132-BFBBEC53D2D0}"/>
                </a:ext>
              </a:extLst>
            </p:cNvPr>
            <p:cNvSpPr/>
            <p:nvPr/>
          </p:nvSpPr>
          <p:spPr>
            <a:xfrm>
              <a:off x="2641600" y="2692400"/>
              <a:ext cx="128270" cy="166370"/>
            </a:xfrm>
            <a:custGeom>
              <a:avLst/>
              <a:gdLst/>
              <a:ahLst/>
              <a:cxnLst/>
              <a:rect l="l" t="t" r="r" b="b"/>
              <a:pathLst>
                <a:path w="128269" h="166369">
                  <a:moveTo>
                    <a:pt x="0" y="0"/>
                  </a:moveTo>
                  <a:lnTo>
                    <a:pt x="35560" y="166370"/>
                  </a:lnTo>
                  <a:lnTo>
                    <a:pt x="128269" y="111760"/>
                  </a:lnTo>
                  <a:lnTo>
                    <a:pt x="0" y="0"/>
                  </a:lnTo>
                  <a:close/>
                </a:path>
              </a:pathLst>
            </a:custGeom>
            <a:solidFill>
              <a:srgbClr val="000000"/>
            </a:solidFill>
          </p:spPr>
          <p:txBody>
            <a:bodyPr wrap="square" lIns="0" tIns="0" rIns="0" bIns="0" rtlCol="0"/>
            <a:lstStyle/>
            <a:p>
              <a:endParaRPr sz="1271"/>
            </a:p>
          </p:txBody>
        </p:sp>
        <p:sp>
          <p:nvSpPr>
            <p:cNvPr id="16" name="object 13">
              <a:extLst>
                <a:ext uri="{FF2B5EF4-FFF2-40B4-BE49-F238E27FC236}">
                  <a16:creationId xmlns:a16="http://schemas.microsoft.com/office/drawing/2014/main" id="{39F7537D-78A4-B741-9C97-D3606F08EB06}"/>
                </a:ext>
              </a:extLst>
            </p:cNvPr>
            <p:cNvSpPr/>
            <p:nvPr/>
          </p:nvSpPr>
          <p:spPr>
            <a:xfrm>
              <a:off x="2707640" y="2804160"/>
              <a:ext cx="657860" cy="1107441"/>
            </a:xfrm>
            <a:custGeom>
              <a:avLst/>
              <a:gdLst/>
              <a:ahLst/>
              <a:cxnLst/>
              <a:rect l="l" t="t" r="r" b="b"/>
              <a:pathLst>
                <a:path w="657860" h="1107439">
                  <a:moveTo>
                    <a:pt x="657860" y="1107439"/>
                  </a:moveTo>
                  <a:lnTo>
                    <a:pt x="0" y="0"/>
                  </a:lnTo>
                </a:path>
              </a:pathLst>
            </a:custGeom>
            <a:ln w="3175">
              <a:solidFill>
                <a:srgbClr val="000000"/>
              </a:solidFill>
            </a:ln>
          </p:spPr>
          <p:txBody>
            <a:bodyPr wrap="square" lIns="0" tIns="0" rIns="0" bIns="0" rtlCol="0"/>
            <a:lstStyle/>
            <a:p>
              <a:endParaRPr sz="1271"/>
            </a:p>
          </p:txBody>
        </p:sp>
      </p:grpSp>
      <p:grpSp>
        <p:nvGrpSpPr>
          <p:cNvPr id="17" name="object 18">
            <a:extLst>
              <a:ext uri="{FF2B5EF4-FFF2-40B4-BE49-F238E27FC236}">
                <a16:creationId xmlns:a16="http://schemas.microsoft.com/office/drawing/2014/main" id="{3F75BCFD-162E-B793-0E99-8BAED5D131E5}"/>
              </a:ext>
            </a:extLst>
          </p:cNvPr>
          <p:cNvGrpSpPr/>
          <p:nvPr/>
        </p:nvGrpSpPr>
        <p:grpSpPr>
          <a:xfrm>
            <a:off x="1078123" y="1740646"/>
            <a:ext cx="8594602" cy="3503861"/>
            <a:chOff x="67722" y="2380045"/>
            <a:chExt cx="9469978" cy="3860735"/>
          </a:xfrm>
        </p:grpSpPr>
        <p:sp>
          <p:nvSpPr>
            <p:cNvPr id="18" name="object 19">
              <a:extLst>
                <a:ext uri="{FF2B5EF4-FFF2-40B4-BE49-F238E27FC236}">
                  <a16:creationId xmlns:a16="http://schemas.microsoft.com/office/drawing/2014/main" id="{57CB23D0-5832-53C4-1353-564E004111BE}"/>
                </a:ext>
              </a:extLst>
            </p:cNvPr>
            <p:cNvSpPr/>
            <p:nvPr/>
          </p:nvSpPr>
          <p:spPr>
            <a:xfrm>
              <a:off x="7912100" y="6205220"/>
              <a:ext cx="1625600" cy="35560"/>
            </a:xfrm>
            <a:custGeom>
              <a:avLst/>
              <a:gdLst/>
              <a:ahLst/>
              <a:cxnLst/>
              <a:rect l="l" t="t" r="r" b="b"/>
              <a:pathLst>
                <a:path w="1625600" h="35560">
                  <a:moveTo>
                    <a:pt x="182880" y="0"/>
                  </a:moveTo>
                  <a:lnTo>
                    <a:pt x="0" y="0"/>
                  </a:lnTo>
                  <a:lnTo>
                    <a:pt x="0" y="35560"/>
                  </a:lnTo>
                  <a:lnTo>
                    <a:pt x="182880" y="35560"/>
                  </a:lnTo>
                  <a:lnTo>
                    <a:pt x="182880" y="0"/>
                  </a:lnTo>
                  <a:close/>
                </a:path>
                <a:path w="1625600" h="35560">
                  <a:moveTo>
                    <a:pt x="548640" y="0"/>
                  </a:moveTo>
                  <a:lnTo>
                    <a:pt x="365760" y="0"/>
                  </a:lnTo>
                  <a:lnTo>
                    <a:pt x="365760" y="35560"/>
                  </a:lnTo>
                  <a:lnTo>
                    <a:pt x="548640" y="35560"/>
                  </a:lnTo>
                  <a:lnTo>
                    <a:pt x="548640" y="0"/>
                  </a:lnTo>
                  <a:close/>
                </a:path>
                <a:path w="1625600" h="35560">
                  <a:moveTo>
                    <a:pt x="914400" y="0"/>
                  </a:moveTo>
                  <a:lnTo>
                    <a:pt x="731520" y="0"/>
                  </a:lnTo>
                  <a:lnTo>
                    <a:pt x="731520" y="35560"/>
                  </a:lnTo>
                  <a:lnTo>
                    <a:pt x="914400" y="35560"/>
                  </a:lnTo>
                  <a:lnTo>
                    <a:pt x="914400" y="0"/>
                  </a:lnTo>
                  <a:close/>
                </a:path>
                <a:path w="1625600" h="35560">
                  <a:moveTo>
                    <a:pt x="1280160" y="0"/>
                  </a:moveTo>
                  <a:lnTo>
                    <a:pt x="1097280" y="0"/>
                  </a:lnTo>
                  <a:lnTo>
                    <a:pt x="1097280" y="35560"/>
                  </a:lnTo>
                  <a:lnTo>
                    <a:pt x="1280160" y="35560"/>
                  </a:lnTo>
                  <a:lnTo>
                    <a:pt x="1280160" y="0"/>
                  </a:lnTo>
                  <a:close/>
                </a:path>
                <a:path w="1625600" h="35560">
                  <a:moveTo>
                    <a:pt x="1625600" y="0"/>
                  </a:moveTo>
                  <a:lnTo>
                    <a:pt x="1463040" y="0"/>
                  </a:lnTo>
                  <a:lnTo>
                    <a:pt x="1463040" y="35560"/>
                  </a:lnTo>
                  <a:lnTo>
                    <a:pt x="1625600" y="35560"/>
                  </a:lnTo>
                  <a:lnTo>
                    <a:pt x="1625600" y="0"/>
                  </a:lnTo>
                  <a:close/>
                </a:path>
              </a:pathLst>
            </a:custGeom>
            <a:solidFill>
              <a:srgbClr val="00FF00"/>
            </a:solidFill>
          </p:spPr>
          <p:txBody>
            <a:bodyPr wrap="square" lIns="0" tIns="0" rIns="0" bIns="0" rtlCol="0"/>
            <a:lstStyle/>
            <a:p>
              <a:endParaRPr sz="1271"/>
            </a:p>
          </p:txBody>
        </p:sp>
        <p:pic>
          <p:nvPicPr>
            <p:cNvPr id="19" name="object 20">
              <a:extLst>
                <a:ext uri="{FF2B5EF4-FFF2-40B4-BE49-F238E27FC236}">
                  <a16:creationId xmlns:a16="http://schemas.microsoft.com/office/drawing/2014/main" id="{2EB42853-841C-141F-587A-48A4362354E5}"/>
                </a:ext>
              </a:extLst>
            </p:cNvPr>
            <p:cNvPicPr/>
            <p:nvPr/>
          </p:nvPicPr>
          <p:blipFill>
            <a:blip r:embed="rId5" cstate="print"/>
            <a:stretch>
              <a:fillRect/>
            </a:stretch>
          </p:blipFill>
          <p:spPr>
            <a:xfrm>
              <a:off x="67722" y="3392750"/>
              <a:ext cx="2489200" cy="2293619"/>
            </a:xfrm>
            <a:prstGeom prst="rect">
              <a:avLst/>
            </a:prstGeom>
          </p:spPr>
        </p:pic>
        <p:sp>
          <p:nvSpPr>
            <p:cNvPr id="20" name="object 21">
              <a:extLst>
                <a:ext uri="{FF2B5EF4-FFF2-40B4-BE49-F238E27FC236}">
                  <a16:creationId xmlns:a16="http://schemas.microsoft.com/office/drawing/2014/main" id="{D614AD3C-1D21-576C-1855-564C465B5B58}"/>
                </a:ext>
              </a:extLst>
            </p:cNvPr>
            <p:cNvSpPr/>
            <p:nvPr/>
          </p:nvSpPr>
          <p:spPr>
            <a:xfrm rot="17236207" flipH="1">
              <a:off x="2182580" y="2463296"/>
              <a:ext cx="288790" cy="122287"/>
            </a:xfrm>
            <a:custGeom>
              <a:avLst/>
              <a:gdLst/>
              <a:ahLst/>
              <a:cxnLst/>
              <a:rect l="l" t="t" r="r" b="b"/>
              <a:pathLst>
                <a:path w="105410" h="171450">
                  <a:moveTo>
                    <a:pt x="92710" y="0"/>
                  </a:moveTo>
                  <a:lnTo>
                    <a:pt x="0" y="144779"/>
                  </a:lnTo>
                  <a:lnTo>
                    <a:pt x="105410" y="171450"/>
                  </a:lnTo>
                  <a:lnTo>
                    <a:pt x="92710" y="0"/>
                  </a:lnTo>
                  <a:close/>
                </a:path>
              </a:pathLst>
            </a:custGeom>
            <a:solidFill>
              <a:srgbClr val="000000"/>
            </a:solidFill>
          </p:spPr>
          <p:txBody>
            <a:bodyPr wrap="square" lIns="0" tIns="0" rIns="0" bIns="0" rtlCol="0"/>
            <a:lstStyle/>
            <a:p>
              <a:endParaRPr sz="1271"/>
            </a:p>
          </p:txBody>
        </p:sp>
        <p:sp>
          <p:nvSpPr>
            <p:cNvPr id="21" name="object 22">
              <a:extLst>
                <a:ext uri="{FF2B5EF4-FFF2-40B4-BE49-F238E27FC236}">
                  <a16:creationId xmlns:a16="http://schemas.microsoft.com/office/drawing/2014/main" id="{AD52F925-1097-F3F5-1554-21D20BE2FE3F}"/>
                </a:ext>
              </a:extLst>
            </p:cNvPr>
            <p:cNvSpPr/>
            <p:nvPr/>
          </p:nvSpPr>
          <p:spPr>
            <a:xfrm>
              <a:off x="1791937" y="2561737"/>
              <a:ext cx="519520" cy="1511299"/>
            </a:xfrm>
            <a:custGeom>
              <a:avLst/>
              <a:gdLst/>
              <a:ahLst/>
              <a:cxnLst/>
              <a:rect l="l" t="t" r="r" b="b"/>
              <a:pathLst>
                <a:path w="349250" h="1385570">
                  <a:moveTo>
                    <a:pt x="0" y="1385570"/>
                  </a:moveTo>
                  <a:lnTo>
                    <a:pt x="349250" y="0"/>
                  </a:lnTo>
                </a:path>
              </a:pathLst>
            </a:custGeom>
            <a:ln w="3175">
              <a:solidFill>
                <a:srgbClr val="000000"/>
              </a:solidFill>
            </a:ln>
          </p:spPr>
          <p:txBody>
            <a:bodyPr wrap="square" lIns="0" tIns="0" rIns="0" bIns="0" rtlCol="0"/>
            <a:lstStyle/>
            <a:p>
              <a:endParaRPr sz="1271"/>
            </a:p>
          </p:txBody>
        </p:sp>
      </p:grpSp>
      <mc:AlternateContent xmlns:mc="http://schemas.openxmlformats.org/markup-compatibility/2006" xmlns:a14="http://schemas.microsoft.com/office/drawing/2010/main">
        <mc:Choice Requires="a14">
          <p:sp>
            <p:nvSpPr>
              <p:cNvPr id="22" name="CasellaDiTesto 21">
                <a:extLst>
                  <a:ext uri="{FF2B5EF4-FFF2-40B4-BE49-F238E27FC236}">
                    <a16:creationId xmlns:a16="http://schemas.microsoft.com/office/drawing/2014/main" id="{327943F3-7465-1F1A-1596-303EC3B27996}"/>
                  </a:ext>
                </a:extLst>
              </p:cNvPr>
              <p:cNvSpPr txBox="1"/>
              <p:nvPr/>
            </p:nvSpPr>
            <p:spPr>
              <a:xfrm>
                <a:off x="578764" y="4833677"/>
                <a:ext cx="5179248" cy="1323439"/>
              </a:xfrm>
              <a:prstGeom prst="rect">
                <a:avLst/>
              </a:prstGeom>
              <a:noFill/>
            </p:spPr>
            <p:txBody>
              <a:bodyPr wrap="square" rtlCol="0">
                <a:spAutoFit/>
              </a:bodyPr>
              <a:lstStyle/>
              <a:p>
                <a:r>
                  <a:rPr lang="it-IT" sz="2000" dirty="0">
                    <a:solidFill>
                      <a:srgbClr val="002060"/>
                    </a:solidFill>
                    <a:latin typeface="Arial" panose="020B0604020202020204" pitchFamily="34" charset="0"/>
                    <a:cs typeface="Arial" panose="020B0604020202020204" pitchFamily="34" charset="0"/>
                  </a:rPr>
                  <a:t>3.9 GHz System </a:t>
                </a:r>
                <a:r>
                  <a:rPr lang="it-IT" sz="2000" dirty="0" err="1">
                    <a:solidFill>
                      <a:srgbClr val="002060"/>
                    </a:solidFill>
                    <a:latin typeface="Arial" panose="020B0604020202020204" pitchFamily="34" charset="0"/>
                    <a:cs typeface="Arial" panose="020B0604020202020204" pitchFamily="34" charset="0"/>
                  </a:rPr>
                  <a:t>main</a:t>
                </a:r>
                <a:r>
                  <a:rPr lang="it-IT" sz="2000" dirty="0">
                    <a:solidFill>
                      <a:srgbClr val="002060"/>
                    </a:solidFill>
                    <a:latin typeface="Arial" panose="020B0604020202020204" pitchFamily="34" charset="0"/>
                    <a:cs typeface="Arial" panose="020B0604020202020204" pitchFamily="34" charset="0"/>
                  </a:rPr>
                  <a:t> </a:t>
                </a:r>
                <a:r>
                  <a:rPr lang="it-IT" sz="2000" dirty="0" err="1">
                    <a:solidFill>
                      <a:srgbClr val="002060"/>
                    </a:solidFill>
                    <a:latin typeface="Arial" panose="020B0604020202020204" pitchFamily="34" charset="0"/>
                    <a:cs typeface="Arial" panose="020B0604020202020204" pitchFamily="34" charset="0"/>
                  </a:rPr>
                  <a:t>requirements</a:t>
                </a:r>
                <a:endParaRPr lang="it-IT" sz="2000" dirty="0">
                  <a:solidFill>
                    <a:srgbClr val="002060"/>
                  </a:solidFill>
                  <a:latin typeface="Arial" panose="020B0604020202020204" pitchFamily="34" charset="0"/>
                  <a:cs typeface="Arial" panose="020B0604020202020204" pitchFamily="34" charset="0"/>
                </a:endParaRPr>
              </a:p>
              <a:p>
                <a:endParaRPr lang="it-IT" sz="1050" dirty="0">
                  <a:solidFill>
                    <a:srgbClr val="002060"/>
                  </a:solidFill>
                  <a:latin typeface="Arial" panose="020B0604020202020204" pitchFamily="34" charset="0"/>
                  <a:cs typeface="Arial" panose="020B0604020202020204" pitchFamily="34" charset="0"/>
                </a:endParaRPr>
              </a:p>
              <a:p>
                <a:r>
                  <a:rPr lang="it-IT" sz="2400" b="0" dirty="0">
                    <a:solidFill>
                      <a:srgbClr val="002060"/>
                    </a:solidFill>
                    <a:latin typeface="Times New Roman" panose="02020603050405020304" pitchFamily="18" charset="0"/>
                    <a:cs typeface="Times New Roman" panose="02020603050405020304" pitchFamily="18" charset="0"/>
                  </a:rPr>
                  <a:t>E</a:t>
                </a:r>
                <a:r>
                  <a:rPr lang="it-IT" sz="2400" b="0" baseline="-25000" dirty="0">
                    <a:solidFill>
                      <a:srgbClr val="002060"/>
                    </a:solidFill>
                    <a:latin typeface="Times New Roman" panose="02020603050405020304" pitchFamily="18" charset="0"/>
                    <a:cs typeface="Times New Roman" panose="02020603050405020304" pitchFamily="18" charset="0"/>
                  </a:rPr>
                  <a:t>3.9</a:t>
                </a:r>
                <a:r>
                  <a:rPr lang="it-IT" sz="2400" b="0" dirty="0">
                    <a:solidFill>
                      <a:srgbClr val="002060"/>
                    </a:solidFill>
                    <a:latin typeface="Times New Roman" panose="02020603050405020304" pitchFamily="18" charset="0"/>
                    <a:cs typeface="Times New Roman" panose="02020603050405020304" pitchFamily="18" charset="0"/>
                  </a:rPr>
                  <a:t> </a:t>
                </a:r>
                <a14:m>
                  <m:oMath xmlns:m="http://schemas.openxmlformats.org/officeDocument/2006/math">
                    <m:r>
                      <a:rPr lang="it-IT" sz="2400" b="0" i="1"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≈1/9</m:t>
                    </m:r>
                  </m:oMath>
                </a14:m>
                <a:r>
                  <a:rPr lang="it-IT" sz="2000" b="0" dirty="0">
                    <a:solidFill>
                      <a:srgbClr val="002060"/>
                    </a:solidFill>
                    <a:latin typeface="Arial" panose="020B0604020202020204" pitchFamily="34" charset="0"/>
                    <a:cs typeface="Arial" panose="020B0604020202020204" pitchFamily="34" charset="0"/>
                  </a:rPr>
                  <a:t> </a:t>
                </a:r>
                <a:r>
                  <a:rPr lang="it-IT" sz="2400" b="0" dirty="0">
                    <a:solidFill>
                      <a:srgbClr val="002060"/>
                    </a:solidFill>
                    <a:latin typeface="Times New Roman" panose="02020603050405020304" pitchFamily="18" charset="0"/>
                    <a:cs typeface="Times New Roman" panose="02020603050405020304" pitchFamily="18" charset="0"/>
                  </a:rPr>
                  <a:t>E</a:t>
                </a:r>
                <a:r>
                  <a:rPr lang="it-IT" sz="2400" b="0" baseline="-25000" dirty="0">
                    <a:solidFill>
                      <a:srgbClr val="002060"/>
                    </a:solidFill>
                    <a:latin typeface="Times New Roman" panose="02020603050405020304" pitchFamily="18" charset="0"/>
                    <a:cs typeface="Times New Roman" panose="02020603050405020304" pitchFamily="18" charset="0"/>
                  </a:rPr>
                  <a:t>BC1  </a:t>
                </a:r>
                <a:r>
                  <a:rPr lang="it-IT" sz="2400" b="0" dirty="0">
                    <a:solidFill>
                      <a:srgbClr val="002060"/>
                    </a:solidFill>
                    <a:latin typeface="Times New Roman" panose="02020603050405020304" pitchFamily="18" charset="0"/>
                    <a:cs typeface="Times New Roman" panose="02020603050405020304" pitchFamily="18" charset="0"/>
                  </a:rPr>
                  <a:t> i.e.   E</a:t>
                </a:r>
                <a:r>
                  <a:rPr lang="it-IT" sz="2400" b="0" baseline="-25000" dirty="0">
                    <a:solidFill>
                      <a:srgbClr val="002060"/>
                    </a:solidFill>
                    <a:latin typeface="Times New Roman" panose="02020603050405020304" pitchFamily="18" charset="0"/>
                    <a:cs typeface="Times New Roman" panose="02020603050405020304" pitchFamily="18" charset="0"/>
                  </a:rPr>
                  <a:t>3.9 </a:t>
                </a:r>
                <a14:m>
                  <m:oMath xmlns:m="http://schemas.openxmlformats.org/officeDocument/2006/math">
                    <m:r>
                      <a:rPr lang="it-IT" sz="2400" b="0" i="1"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≤20 </m:t>
                    </m:r>
                    <m:r>
                      <m:rPr>
                        <m:sty m:val="p"/>
                      </m:rPr>
                      <a:rPr lang="it-IT" sz="2400" b="0" i="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MeV</m:t>
                    </m:r>
                  </m:oMath>
                </a14:m>
                <a:endParaRPr lang="it-IT" sz="2400" b="0" i="0" dirty="0">
                  <a:solidFill>
                    <a:srgbClr val="002060"/>
                  </a:solidFill>
                  <a:latin typeface="Cambria Math" panose="02040503050406030204" pitchFamily="18" charset="0"/>
                  <a:ea typeface="Cambria Math" panose="02040503050406030204" pitchFamily="18" charset="0"/>
                  <a:cs typeface="Times New Roman" panose="02020603050405020304" pitchFamily="18" charset="0"/>
                </a:endParaRPr>
              </a:p>
              <a:p>
                <a:pPr>
                  <a:spcBef>
                    <a:spcPts val="900"/>
                  </a:spcBef>
                </a:pPr>
                <a:r>
                  <a:rPr lang="it-IT" sz="1800" b="0" dirty="0">
                    <a:solidFill>
                      <a:srgbClr val="002060"/>
                    </a:solidFill>
                    <a:latin typeface="Arial" panose="020B0604020202020204" pitchFamily="34" charset="0"/>
                    <a:ea typeface="Cambria Math" panose="02040503050406030204" pitchFamily="18" charset="0"/>
                    <a:cs typeface="Arial" panose="020B0604020202020204" pitchFamily="34" charset="0"/>
                  </a:rPr>
                  <a:t>3rd Harmonic System decelerates the beam</a:t>
                </a:r>
                <a14:m>
                  <m:oMath xmlns:m="http://schemas.openxmlformats.org/officeDocument/2006/math">
                    <m:r>
                      <a:rPr lang="it-IT" sz="1800" b="0" i="0"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r>
                      <a:rPr lang="it-IT" sz="1800" b="0" i="1" dirty="0" smtClean="0">
                        <a:solidFill>
                          <a:srgbClr val="002060"/>
                        </a:solidFill>
                        <a:latin typeface="Cambria Math" panose="02040503050406030204" pitchFamily="18" charset="0"/>
                        <a:ea typeface="Cambria Math" panose="02040503050406030204" pitchFamily="18" charset="0"/>
                        <a:cs typeface="Times New Roman" panose="02020603050405020304" pitchFamily="18" charset="0"/>
                      </a:rPr>
                      <m:t> </m:t>
                    </m:r>
                  </m:oMath>
                </a14:m>
                <a:r>
                  <a:rPr lang="it-IT" sz="1800" b="0" dirty="0">
                    <a:solidFill>
                      <a:srgbClr val="002060"/>
                    </a:solidFill>
                    <a:latin typeface="Arial" panose="020B0604020202020204" pitchFamily="34" charset="0"/>
                    <a:cs typeface="Arial" panose="020B0604020202020204" pitchFamily="34" charset="0"/>
                  </a:rPr>
                  <a:t>   </a:t>
                </a:r>
                <a:endParaRPr lang="it-IT" sz="1600" b="0" dirty="0">
                  <a:solidFill>
                    <a:srgbClr val="002060"/>
                  </a:solidFill>
                  <a:latin typeface="Arial" panose="020B0604020202020204" pitchFamily="34" charset="0"/>
                  <a:cs typeface="Arial" panose="020B0604020202020204" pitchFamily="34" charset="0"/>
                </a:endParaRPr>
              </a:p>
            </p:txBody>
          </p:sp>
        </mc:Choice>
        <mc:Fallback xmlns="">
          <p:sp>
            <p:nvSpPr>
              <p:cNvPr id="22" name="CasellaDiTesto 21">
                <a:extLst>
                  <a:ext uri="{FF2B5EF4-FFF2-40B4-BE49-F238E27FC236}">
                    <a16:creationId xmlns:a16="http://schemas.microsoft.com/office/drawing/2014/main" id="{327943F3-7465-1F1A-1596-303EC3B27996}"/>
                  </a:ext>
                </a:extLst>
              </p:cNvPr>
              <p:cNvSpPr txBox="1">
                <a:spLocks noRot="1" noChangeAspect="1" noMove="1" noResize="1" noEditPoints="1" noAdjustHandles="1" noChangeArrowheads="1" noChangeShapeType="1" noTextEdit="1"/>
              </p:cNvSpPr>
              <p:nvPr/>
            </p:nvSpPr>
            <p:spPr>
              <a:xfrm>
                <a:off x="578764" y="4833677"/>
                <a:ext cx="5179248" cy="1323439"/>
              </a:xfrm>
              <a:prstGeom prst="rect">
                <a:avLst/>
              </a:prstGeom>
              <a:blipFill>
                <a:blip r:embed="rId6"/>
                <a:stretch>
                  <a:fillRect l="-1956" t="-2857" b="-6667"/>
                </a:stretch>
              </a:blipFill>
            </p:spPr>
            <p:txBody>
              <a:bodyPr/>
              <a:lstStyle/>
              <a:p>
                <a:r>
                  <a:rPr lang="it-IT">
                    <a:noFill/>
                  </a:rPr>
                  <a:t> </a:t>
                </a:r>
              </a:p>
            </p:txBody>
          </p:sp>
        </mc:Fallback>
      </mc:AlternateContent>
      <p:sp>
        <p:nvSpPr>
          <p:cNvPr id="23" name="CasellaDiTesto 22">
            <a:extLst>
              <a:ext uri="{FF2B5EF4-FFF2-40B4-BE49-F238E27FC236}">
                <a16:creationId xmlns:a16="http://schemas.microsoft.com/office/drawing/2014/main" id="{765BD43B-1A4C-DE8F-6915-BFF30054324D}"/>
              </a:ext>
            </a:extLst>
          </p:cNvPr>
          <p:cNvSpPr txBox="1"/>
          <p:nvPr/>
        </p:nvSpPr>
        <p:spPr>
          <a:xfrm>
            <a:off x="9936826" y="2733009"/>
            <a:ext cx="1881728" cy="2978508"/>
          </a:xfrm>
          <a:prstGeom prst="rect">
            <a:avLst/>
          </a:prstGeom>
          <a:noFill/>
        </p:spPr>
        <p:txBody>
          <a:bodyPr wrap="square" rtlCol="0">
            <a:spAutoFit/>
          </a:bodyPr>
          <a:lstStyle/>
          <a:p>
            <a:pPr marL="11527" algn="ctr">
              <a:lnSpc>
                <a:spcPct val="150000"/>
              </a:lnSpc>
              <a:spcBef>
                <a:spcPts val="0"/>
              </a:spcBef>
            </a:pPr>
            <a:r>
              <a:rPr lang="it-IT" sz="2000" dirty="0" err="1">
                <a:solidFill>
                  <a:srgbClr val="002060"/>
                </a:solidFill>
                <a:latin typeface="Arial" panose="020B0604020202020204" pitchFamily="34" charset="0"/>
                <a:cs typeface="Arial" panose="020B0604020202020204" pitchFamily="34" charset="0"/>
              </a:rPr>
              <a:t>phase</a:t>
            </a:r>
            <a:r>
              <a:rPr lang="it-IT" sz="2000" dirty="0">
                <a:solidFill>
                  <a:srgbClr val="002060"/>
                </a:solidFill>
                <a:latin typeface="Arial" panose="020B0604020202020204" pitchFamily="34" charset="0"/>
                <a:cs typeface="Arial" panose="020B0604020202020204" pitchFamily="34" charset="0"/>
              </a:rPr>
              <a:t> </a:t>
            </a:r>
            <a:r>
              <a:rPr lang="it-IT" sz="2000" dirty="0" err="1">
                <a:solidFill>
                  <a:srgbClr val="002060"/>
                </a:solidFill>
                <a:latin typeface="Arial" panose="020B0604020202020204" pitchFamily="34" charset="0"/>
                <a:cs typeface="Arial" panose="020B0604020202020204" pitchFamily="34" charset="0"/>
              </a:rPr>
              <a:t>spaces</a:t>
            </a:r>
            <a:r>
              <a:rPr lang="it-IT" sz="2000" spc="9" dirty="0">
                <a:solidFill>
                  <a:srgbClr val="002060"/>
                </a:solidFill>
                <a:latin typeface="Arial" panose="020B0604020202020204" pitchFamily="34" charset="0"/>
                <a:cs typeface="Arial" panose="020B0604020202020204" pitchFamily="34" charset="0"/>
              </a:rPr>
              <a:t> </a:t>
            </a:r>
            <a:r>
              <a:rPr lang="it-IT" sz="2000" b="0" dirty="0">
                <a:solidFill>
                  <a:srgbClr val="002060"/>
                </a:solidFill>
                <a:latin typeface="Arial" panose="020B0604020202020204" pitchFamily="34" charset="0"/>
                <a:cs typeface="Arial" panose="020B0604020202020204" pitchFamily="34" charset="0"/>
              </a:rPr>
              <a:t>and</a:t>
            </a:r>
            <a:r>
              <a:rPr lang="it-IT" sz="2000" b="0" spc="14" dirty="0">
                <a:solidFill>
                  <a:srgbClr val="002060"/>
                </a:solidFill>
                <a:latin typeface="Arial" panose="020B0604020202020204" pitchFamily="34" charset="0"/>
                <a:cs typeface="Arial" panose="020B0604020202020204" pitchFamily="34" charset="0"/>
              </a:rPr>
              <a:t> </a:t>
            </a:r>
          </a:p>
          <a:p>
            <a:pPr marL="11527" algn="ctr">
              <a:lnSpc>
                <a:spcPct val="150000"/>
              </a:lnSpc>
              <a:spcBef>
                <a:spcPts val="0"/>
              </a:spcBef>
            </a:pPr>
            <a:r>
              <a:rPr lang="it-IT" sz="2000" spc="14" dirty="0" err="1">
                <a:solidFill>
                  <a:srgbClr val="002060"/>
                </a:solidFill>
                <a:latin typeface="Arial" panose="020B0604020202020204" pitchFamily="34" charset="0"/>
                <a:cs typeface="Arial" panose="020B0604020202020204" pitchFamily="34" charset="0"/>
              </a:rPr>
              <a:t>beam</a:t>
            </a:r>
            <a:r>
              <a:rPr lang="it-IT" sz="2000" spc="14" dirty="0">
                <a:solidFill>
                  <a:srgbClr val="002060"/>
                </a:solidFill>
                <a:latin typeface="Arial" panose="020B0604020202020204" pitchFamily="34" charset="0"/>
                <a:cs typeface="Arial" panose="020B0604020202020204" pitchFamily="34" charset="0"/>
              </a:rPr>
              <a:t> </a:t>
            </a:r>
            <a:r>
              <a:rPr lang="it-IT" sz="2000" dirty="0" err="1">
                <a:solidFill>
                  <a:srgbClr val="002060"/>
                </a:solidFill>
                <a:latin typeface="Arial" panose="020B0604020202020204" pitchFamily="34" charset="0"/>
                <a:cs typeface="Arial" panose="020B0604020202020204" pitchFamily="34" charset="0"/>
              </a:rPr>
              <a:t>profiles</a:t>
            </a:r>
            <a:r>
              <a:rPr lang="it-IT" sz="2000" spc="-5" dirty="0">
                <a:solidFill>
                  <a:srgbClr val="002060"/>
                </a:solidFill>
                <a:latin typeface="Arial" panose="020B0604020202020204" pitchFamily="34" charset="0"/>
                <a:cs typeface="Arial" panose="020B0604020202020204" pitchFamily="34" charset="0"/>
              </a:rPr>
              <a:t> </a:t>
            </a:r>
            <a:r>
              <a:rPr lang="it-IT" sz="2400" dirty="0" err="1">
                <a:solidFill>
                  <a:srgbClr val="0000FF"/>
                </a:solidFill>
                <a:latin typeface="Arial" panose="020B0604020202020204" pitchFamily="34" charset="0"/>
                <a:cs typeface="Arial" panose="020B0604020202020204" pitchFamily="34" charset="0"/>
              </a:rPr>
              <a:t>before</a:t>
            </a:r>
            <a:r>
              <a:rPr lang="it-IT" sz="2400" dirty="0">
                <a:solidFill>
                  <a:srgbClr val="0000FF"/>
                </a:solidFill>
                <a:latin typeface="Arial" panose="020B0604020202020204" pitchFamily="34" charset="0"/>
                <a:cs typeface="Arial" panose="020B0604020202020204" pitchFamily="34" charset="0"/>
              </a:rPr>
              <a:t> </a:t>
            </a:r>
            <a:r>
              <a:rPr lang="it-IT" sz="2400" dirty="0" err="1">
                <a:solidFill>
                  <a:srgbClr val="0000FF"/>
                </a:solidFill>
                <a:latin typeface="Arial" panose="020B0604020202020204" pitchFamily="34" charset="0"/>
                <a:cs typeface="Arial" panose="020B0604020202020204" pitchFamily="34" charset="0"/>
              </a:rPr>
              <a:t>BCs</a:t>
            </a:r>
            <a:r>
              <a:rPr lang="it-IT" sz="2000" spc="-5" dirty="0">
                <a:solidFill>
                  <a:srgbClr val="0000FF"/>
                </a:solidFill>
                <a:latin typeface="Arial" panose="020B0604020202020204" pitchFamily="34" charset="0"/>
                <a:cs typeface="Arial" panose="020B0604020202020204" pitchFamily="34" charset="0"/>
              </a:rPr>
              <a:t> </a:t>
            </a:r>
          </a:p>
          <a:p>
            <a:pPr marL="11527" algn="ctr">
              <a:lnSpc>
                <a:spcPct val="150000"/>
              </a:lnSpc>
              <a:spcBef>
                <a:spcPts val="0"/>
              </a:spcBef>
            </a:pPr>
            <a:r>
              <a:rPr lang="it-IT" sz="2000" b="0" dirty="0">
                <a:solidFill>
                  <a:srgbClr val="002060"/>
                </a:solidFill>
                <a:latin typeface="Arial" panose="020B0604020202020204" pitchFamily="34" charset="0"/>
                <a:cs typeface="Arial" panose="020B0604020202020204" pitchFamily="34" charset="0"/>
              </a:rPr>
              <a:t>and</a:t>
            </a:r>
            <a:r>
              <a:rPr lang="it-IT" sz="2000" spc="18" dirty="0">
                <a:latin typeface="Arial" panose="020B0604020202020204" pitchFamily="34" charset="0"/>
                <a:cs typeface="Arial" panose="020B0604020202020204" pitchFamily="34" charset="0"/>
              </a:rPr>
              <a:t> </a:t>
            </a:r>
          </a:p>
          <a:p>
            <a:pPr marL="11527" algn="ctr">
              <a:lnSpc>
                <a:spcPct val="150000"/>
              </a:lnSpc>
              <a:spcBef>
                <a:spcPts val="0"/>
              </a:spcBef>
            </a:pPr>
            <a:r>
              <a:rPr lang="it-IT" sz="2400" dirty="0">
                <a:solidFill>
                  <a:srgbClr val="C00000"/>
                </a:solidFill>
                <a:latin typeface="Arial" panose="020B0604020202020204" pitchFamily="34" charset="0"/>
                <a:cs typeface="Arial" panose="020B0604020202020204" pitchFamily="34" charset="0"/>
              </a:rPr>
              <a:t>after </a:t>
            </a:r>
            <a:r>
              <a:rPr lang="it-IT" sz="2000" spc="-18" dirty="0" err="1">
                <a:solidFill>
                  <a:srgbClr val="C00000"/>
                </a:solidFill>
                <a:latin typeface="Arial" panose="020B0604020202020204" pitchFamily="34" charset="0"/>
                <a:cs typeface="Arial" panose="020B0604020202020204" pitchFamily="34" charset="0"/>
              </a:rPr>
              <a:t>BCs</a:t>
            </a:r>
            <a:endParaRPr lang="it-IT" sz="2000" dirty="0">
              <a:solidFill>
                <a:srgbClr val="C00000"/>
              </a:solidFill>
              <a:latin typeface="Arial" panose="020B0604020202020204" pitchFamily="34" charset="0"/>
              <a:cs typeface="Arial" panose="020B0604020202020204" pitchFamily="34" charset="0"/>
            </a:endParaRPr>
          </a:p>
        </p:txBody>
      </p:sp>
      <p:sp>
        <p:nvSpPr>
          <p:cNvPr id="24" name="object 16">
            <a:extLst>
              <a:ext uri="{FF2B5EF4-FFF2-40B4-BE49-F238E27FC236}">
                <a16:creationId xmlns:a16="http://schemas.microsoft.com/office/drawing/2014/main" id="{091D3F4A-BBB4-64EF-9879-83CACBC50EFA}"/>
              </a:ext>
            </a:extLst>
          </p:cNvPr>
          <p:cNvSpPr txBox="1"/>
          <p:nvPr/>
        </p:nvSpPr>
        <p:spPr>
          <a:xfrm>
            <a:off x="6447730" y="2323624"/>
            <a:ext cx="668805" cy="363090"/>
          </a:xfrm>
          <a:prstGeom prst="rect">
            <a:avLst/>
          </a:prstGeom>
          <a:noFill/>
        </p:spPr>
        <p:txBody>
          <a:bodyPr vert="horz" wrap="square" lIns="0" tIns="27663" rIns="0" bIns="0" rtlCol="0">
            <a:spAutoFit/>
          </a:bodyPr>
          <a:lstStyle/>
          <a:p>
            <a:pPr>
              <a:spcBef>
                <a:spcPts val="218"/>
              </a:spcBef>
            </a:pPr>
            <a:r>
              <a:rPr sz="2178" spc="-27" dirty="0">
                <a:latin typeface="Times New Roman"/>
                <a:cs typeface="Times New Roman"/>
              </a:rPr>
              <a:t>BC1</a:t>
            </a:r>
            <a:endParaRPr sz="2178" dirty="0">
              <a:latin typeface="Times New Roman"/>
              <a:cs typeface="Times New Roman"/>
            </a:endParaRPr>
          </a:p>
        </p:txBody>
      </p:sp>
      <p:sp>
        <p:nvSpPr>
          <p:cNvPr id="25" name="object 17">
            <a:extLst>
              <a:ext uri="{FF2B5EF4-FFF2-40B4-BE49-F238E27FC236}">
                <a16:creationId xmlns:a16="http://schemas.microsoft.com/office/drawing/2014/main" id="{EBC9AFC1-9AB2-DED9-9289-AF96258FD3E7}"/>
              </a:ext>
            </a:extLst>
          </p:cNvPr>
          <p:cNvSpPr txBox="1"/>
          <p:nvPr/>
        </p:nvSpPr>
        <p:spPr>
          <a:xfrm>
            <a:off x="8717785" y="2324891"/>
            <a:ext cx="682516" cy="363090"/>
          </a:xfrm>
          <a:prstGeom prst="rect">
            <a:avLst/>
          </a:prstGeom>
          <a:noFill/>
        </p:spPr>
        <p:txBody>
          <a:bodyPr vert="horz" wrap="square" lIns="0" tIns="27663" rIns="0" bIns="0" rtlCol="0">
            <a:spAutoFit/>
          </a:bodyPr>
          <a:lstStyle/>
          <a:p>
            <a:pPr>
              <a:spcBef>
                <a:spcPts val="218"/>
              </a:spcBef>
            </a:pPr>
            <a:r>
              <a:rPr sz="2178" spc="-23" dirty="0">
                <a:latin typeface="Times New Roman"/>
                <a:cs typeface="Times New Roman"/>
              </a:rPr>
              <a:t>BC2</a:t>
            </a:r>
            <a:endParaRPr sz="2178" dirty="0">
              <a:latin typeface="Times New Roman"/>
              <a:cs typeface="Times New Roman"/>
            </a:endParaRPr>
          </a:p>
        </p:txBody>
      </p:sp>
      <p:sp>
        <p:nvSpPr>
          <p:cNvPr id="26" name="CasellaDiTesto 25">
            <a:extLst>
              <a:ext uri="{FF2B5EF4-FFF2-40B4-BE49-F238E27FC236}">
                <a16:creationId xmlns:a16="http://schemas.microsoft.com/office/drawing/2014/main" id="{8743A4F5-47E3-12F7-D60F-E97F35C9B901}"/>
              </a:ext>
            </a:extLst>
          </p:cNvPr>
          <p:cNvSpPr txBox="1"/>
          <p:nvPr/>
        </p:nvSpPr>
        <p:spPr>
          <a:xfrm rot="16200000">
            <a:off x="10105920" y="3845773"/>
            <a:ext cx="3795073" cy="276999"/>
          </a:xfrm>
          <a:prstGeom prst="rect">
            <a:avLst/>
          </a:prstGeom>
          <a:noFill/>
        </p:spPr>
        <p:txBody>
          <a:bodyPr wrap="square">
            <a:spAutoFit/>
          </a:bodyPr>
          <a:lstStyle/>
          <a:p>
            <a:r>
              <a:rPr lang="it-IT" sz="1200" b="0" dirty="0">
                <a:latin typeface="Arial" panose="020B0604020202020204" pitchFamily="34" charset="0"/>
                <a:cs typeface="Arial" panose="020B0604020202020204" pitchFamily="34" charset="0"/>
              </a:rPr>
              <a:t>3</a:t>
            </a:r>
            <a:r>
              <a:rPr lang="it-IT" sz="1200" b="0" baseline="21604" dirty="0">
                <a:latin typeface="Arial" panose="020B0604020202020204" pitchFamily="34" charset="0"/>
                <a:cs typeface="Arial" panose="020B0604020202020204" pitchFamily="34" charset="0"/>
              </a:rPr>
              <a:t>rd</a:t>
            </a:r>
            <a:r>
              <a:rPr lang="it-IT" sz="1200" b="0" spc="165" baseline="21604" dirty="0">
                <a:latin typeface="Arial" panose="020B0604020202020204" pitchFamily="34" charset="0"/>
                <a:cs typeface="Arial" panose="020B0604020202020204" pitchFamily="34" charset="0"/>
              </a:rPr>
              <a:t> </a:t>
            </a:r>
            <a:r>
              <a:rPr lang="it-IT" sz="1200" b="0" dirty="0" err="1">
                <a:latin typeface="Arial" panose="020B0604020202020204" pitchFamily="34" charset="0"/>
                <a:cs typeface="Arial" panose="020B0604020202020204" pitchFamily="34" charset="0"/>
              </a:rPr>
              <a:t>Harmonic</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Module</a:t>
            </a:r>
            <a:r>
              <a:rPr lang="it-IT" sz="1200" b="0" spc="15" dirty="0">
                <a:latin typeface="Arial" panose="020B0604020202020204" pitchFamily="34" charset="0"/>
                <a:cs typeface="Arial" panose="020B0604020202020204" pitchFamily="34" charset="0"/>
              </a:rPr>
              <a:t> </a:t>
            </a:r>
            <a:r>
              <a:rPr lang="it-IT" sz="1200" b="0" spc="-50" dirty="0">
                <a:latin typeface="Arial" panose="020B0604020202020204" pitchFamily="34" charset="0"/>
                <a:cs typeface="Arial" panose="020B0604020202020204" pitchFamily="34" charset="0"/>
              </a:rPr>
              <a:t>mini-</a:t>
            </a:r>
            <a:r>
              <a:rPr lang="it-IT" sz="1200" b="0" dirty="0">
                <a:latin typeface="Arial" panose="020B0604020202020204" pitchFamily="34" charset="0"/>
                <a:cs typeface="Arial" panose="020B0604020202020204" pitchFamily="34" charset="0"/>
              </a:rPr>
              <a:t>Review.</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P. </a:t>
            </a:r>
            <a:r>
              <a:rPr lang="it-IT" sz="1200" b="0" dirty="0" err="1">
                <a:latin typeface="Arial" panose="020B0604020202020204" pitchFamily="34" charset="0"/>
                <a:cs typeface="Arial" panose="020B0604020202020204" pitchFamily="34" charset="0"/>
              </a:rPr>
              <a:t>Piot</a:t>
            </a:r>
            <a:r>
              <a:rPr lang="it-IT" sz="1200" b="0" spc="-10" dirty="0">
                <a:latin typeface="Arial" panose="020B0604020202020204" pitchFamily="34" charset="0"/>
                <a:cs typeface="Arial" panose="020B0604020202020204" pitchFamily="34" charset="0"/>
              </a:rPr>
              <a:t>.</a:t>
            </a:r>
            <a:r>
              <a:rPr lang="it-IT" sz="1200" b="0" spc="-20" dirty="0">
                <a:latin typeface="Arial" panose="020B0604020202020204" pitchFamily="34" charset="0"/>
                <a:cs typeface="Arial" panose="020B0604020202020204" pitchFamily="34" charset="0"/>
              </a:rPr>
              <a:t> </a:t>
            </a:r>
            <a:r>
              <a:rPr lang="it-IT" sz="1200" b="0" spc="-10" dirty="0">
                <a:latin typeface="Arial" panose="020B0604020202020204" pitchFamily="34" charset="0"/>
                <a:cs typeface="Arial" panose="020B0604020202020204" pitchFamily="34" charset="0"/>
              </a:rPr>
              <a:t>11.08.2005</a:t>
            </a:r>
            <a:endParaRPr lang="it-IT" sz="1200" b="0" dirty="0">
              <a:latin typeface="Arial" panose="020B0604020202020204" pitchFamily="34" charset="0"/>
              <a:cs typeface="Arial" panose="020B0604020202020204" pitchFamily="34" charset="0"/>
            </a:endParaRPr>
          </a:p>
        </p:txBody>
      </p:sp>
      <p:sp>
        <p:nvSpPr>
          <p:cNvPr id="27" name="CasellaDiTesto 26">
            <a:extLst>
              <a:ext uri="{FF2B5EF4-FFF2-40B4-BE49-F238E27FC236}">
                <a16:creationId xmlns:a16="http://schemas.microsoft.com/office/drawing/2014/main" id="{0553C54D-ECB7-47E9-84C6-0F38CD5B27C1}"/>
              </a:ext>
            </a:extLst>
          </p:cNvPr>
          <p:cNvSpPr txBox="1"/>
          <p:nvPr/>
        </p:nvSpPr>
        <p:spPr>
          <a:xfrm>
            <a:off x="2353619" y="2421099"/>
            <a:ext cx="2134174" cy="400110"/>
          </a:xfrm>
          <a:prstGeom prst="rect">
            <a:avLst/>
          </a:prstGeom>
          <a:noFill/>
        </p:spPr>
        <p:txBody>
          <a:bodyPr wrap="none" rtlCol="0">
            <a:spAutoFit/>
          </a:bodyPr>
          <a:lstStyle/>
          <a:p>
            <a:r>
              <a:rPr lang="it-IT" sz="1800" b="0" dirty="0"/>
              <a:t>3</a:t>
            </a:r>
            <a:r>
              <a:rPr lang="it-IT" sz="1800" b="0" baseline="30000" dirty="0"/>
              <a:t>rd</a:t>
            </a:r>
            <a:r>
              <a:rPr lang="it-IT" sz="1800" b="0" dirty="0"/>
              <a:t> </a:t>
            </a:r>
            <a:r>
              <a:rPr lang="it-IT" sz="1800" b="0" dirty="0" err="1"/>
              <a:t>Harmonic</a:t>
            </a:r>
            <a:r>
              <a:rPr lang="it-IT" sz="1800" b="0" dirty="0"/>
              <a:t> </a:t>
            </a:r>
            <a:r>
              <a:rPr lang="it-IT" sz="2000" dirty="0">
                <a:solidFill>
                  <a:srgbClr val="C00000"/>
                </a:solidFill>
              </a:rPr>
              <a:t>on/</a:t>
            </a:r>
            <a:r>
              <a:rPr lang="it-IT" sz="2000" dirty="0">
                <a:solidFill>
                  <a:srgbClr val="0000FF"/>
                </a:solidFill>
              </a:rPr>
              <a:t>off</a:t>
            </a:r>
            <a:endParaRPr lang="it-IT" sz="1800" dirty="0">
              <a:solidFill>
                <a:srgbClr val="0000FF"/>
              </a:solidFill>
            </a:endParaRPr>
          </a:p>
        </p:txBody>
      </p:sp>
      <p:sp>
        <p:nvSpPr>
          <p:cNvPr id="28" name="CasellaDiTesto 27">
            <a:extLst>
              <a:ext uri="{FF2B5EF4-FFF2-40B4-BE49-F238E27FC236}">
                <a16:creationId xmlns:a16="http://schemas.microsoft.com/office/drawing/2014/main" id="{42FD267A-3DD2-506C-5CA4-4E112E21A635}"/>
              </a:ext>
            </a:extLst>
          </p:cNvPr>
          <p:cNvSpPr txBox="1"/>
          <p:nvPr/>
        </p:nvSpPr>
        <p:spPr>
          <a:xfrm>
            <a:off x="6969661" y="2313873"/>
            <a:ext cx="1727845" cy="400110"/>
          </a:xfrm>
          <a:prstGeom prst="rect">
            <a:avLst/>
          </a:prstGeom>
          <a:noFill/>
        </p:spPr>
        <p:txBody>
          <a:bodyPr wrap="none" rtlCol="0">
            <a:spAutoFit/>
          </a:bodyPr>
          <a:lstStyle/>
          <a:p>
            <a:r>
              <a:rPr lang="it-IT" sz="1800" b="0" dirty="0"/>
              <a:t>3</a:t>
            </a:r>
            <a:r>
              <a:rPr lang="it-IT" sz="1800" b="0" baseline="30000" dirty="0"/>
              <a:t>rd</a:t>
            </a:r>
            <a:r>
              <a:rPr lang="it-IT" sz="1800" b="0" dirty="0"/>
              <a:t> </a:t>
            </a:r>
            <a:r>
              <a:rPr lang="it-IT" sz="1800" b="0" dirty="0" err="1"/>
              <a:t>Harmonic</a:t>
            </a:r>
            <a:r>
              <a:rPr lang="it-IT" sz="1800" b="0" dirty="0"/>
              <a:t> </a:t>
            </a:r>
            <a:r>
              <a:rPr lang="it-IT" sz="2000" dirty="0">
                <a:solidFill>
                  <a:srgbClr val="C00000"/>
                </a:solidFill>
              </a:rPr>
              <a:t>on</a:t>
            </a:r>
            <a:endParaRPr lang="it-IT" sz="1800" dirty="0">
              <a:solidFill>
                <a:srgbClr val="C00000"/>
              </a:solidFill>
            </a:endParaRPr>
          </a:p>
        </p:txBody>
      </p:sp>
    </p:spTree>
    <p:extLst>
      <p:ext uri="{BB962C8B-B14F-4D97-AF65-F5344CB8AC3E}">
        <p14:creationId xmlns:p14="http://schemas.microsoft.com/office/powerpoint/2010/main" val="2509075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EC64C1-5DCD-50D5-D7D1-8B9CB6F4112C}"/>
              </a:ext>
            </a:extLst>
          </p:cNvPr>
          <p:cNvSpPr>
            <a:spLocks noGrp="1"/>
          </p:cNvSpPr>
          <p:nvPr>
            <p:ph type="title"/>
          </p:nvPr>
        </p:nvSpPr>
        <p:spPr/>
        <p:txBody>
          <a:bodyPr/>
          <a:lstStyle/>
          <a:p>
            <a:r>
              <a:rPr lang="it-IT" dirty="0"/>
              <a:t>3.9 GHz </a:t>
            </a:r>
            <a:r>
              <a:rPr lang="it-IT" dirty="0" err="1"/>
              <a:t>Cavity</a:t>
            </a:r>
            <a:r>
              <a:rPr lang="it-IT" spc="-60" dirty="0"/>
              <a:t> </a:t>
            </a:r>
            <a:r>
              <a:rPr lang="it-IT" dirty="0"/>
              <a:t>General</a:t>
            </a:r>
            <a:r>
              <a:rPr lang="it-IT" spc="-55" dirty="0"/>
              <a:t> </a:t>
            </a:r>
            <a:r>
              <a:rPr lang="it-IT" spc="-10" dirty="0" err="1"/>
              <a:t>Parameters</a:t>
            </a:r>
            <a:endParaRPr lang="it-IT" dirty="0"/>
          </a:p>
        </p:txBody>
      </p:sp>
      <p:sp>
        <p:nvSpPr>
          <p:cNvPr id="4" name="Segnaposto data 3">
            <a:extLst>
              <a:ext uri="{FF2B5EF4-FFF2-40B4-BE49-F238E27FC236}">
                <a16:creationId xmlns:a16="http://schemas.microsoft.com/office/drawing/2014/main" id="{DFDEE40B-3502-4757-A985-7BF0C4C04A8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E9750A99-B687-09E6-D912-8F29679FD6B2}"/>
              </a:ext>
            </a:extLst>
          </p:cNvPr>
          <p:cNvSpPr>
            <a:spLocks noGrp="1"/>
          </p:cNvSpPr>
          <p:nvPr>
            <p:ph type="ftr" sz="quarter" idx="11"/>
          </p:nvPr>
        </p:nvSpPr>
        <p:spPr/>
        <p:txBody>
          <a:bodyPr/>
          <a:lstStyle/>
          <a:p>
            <a:fld id="{3FBB366A-F7D1-4519-A1E6-A2C124910861}" type="slidenum">
              <a:rPr lang="en-US" altLang="it-IT" smtClean="0"/>
              <a:pPr/>
              <a:t>21</a:t>
            </a:fld>
            <a:endParaRPr lang="en-US" altLang="it-IT"/>
          </a:p>
        </p:txBody>
      </p:sp>
      <p:sp>
        <p:nvSpPr>
          <p:cNvPr id="6" name="Segnaposto numero diapositiva 5">
            <a:extLst>
              <a:ext uri="{FF2B5EF4-FFF2-40B4-BE49-F238E27FC236}">
                <a16:creationId xmlns:a16="http://schemas.microsoft.com/office/drawing/2014/main" id="{D95E65A6-5DD7-C05E-3DB9-8AAFD511AEC4}"/>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aphicFrame>
        <p:nvGraphicFramePr>
          <p:cNvPr id="7" name="object 16">
            <a:extLst>
              <a:ext uri="{FF2B5EF4-FFF2-40B4-BE49-F238E27FC236}">
                <a16:creationId xmlns:a16="http://schemas.microsoft.com/office/drawing/2014/main" id="{6FA004B5-C93A-5790-C9D0-D4347ABBEE2A}"/>
              </a:ext>
            </a:extLst>
          </p:cNvPr>
          <p:cNvGraphicFramePr>
            <a:graphicFrameLocks noGrp="1"/>
          </p:cNvGraphicFramePr>
          <p:nvPr/>
        </p:nvGraphicFramePr>
        <p:xfrm>
          <a:off x="862893" y="2304254"/>
          <a:ext cx="3276600" cy="3316559"/>
        </p:xfrm>
        <a:graphic>
          <a:graphicData uri="http://schemas.openxmlformats.org/drawingml/2006/table">
            <a:tbl>
              <a:tblPr firstRow="1" bandRow="1">
                <a:tableStyleId>{2D5ABB26-0587-4C30-8999-92F81FD0307C}</a:tableStyleId>
              </a:tblPr>
              <a:tblGrid>
                <a:gridCol w="1967958">
                  <a:extLst>
                    <a:ext uri="{9D8B030D-6E8A-4147-A177-3AD203B41FA5}">
                      <a16:colId xmlns:a16="http://schemas.microsoft.com/office/drawing/2014/main" val="20000"/>
                    </a:ext>
                  </a:extLst>
                </a:gridCol>
                <a:gridCol w="1308642">
                  <a:extLst>
                    <a:ext uri="{9D8B030D-6E8A-4147-A177-3AD203B41FA5}">
                      <a16:colId xmlns:a16="http://schemas.microsoft.com/office/drawing/2014/main" val="20001"/>
                    </a:ext>
                  </a:extLst>
                </a:gridCol>
              </a:tblGrid>
              <a:tr h="279710">
                <a:tc>
                  <a:txBody>
                    <a:bodyPr/>
                    <a:lstStyle/>
                    <a:p>
                      <a:pPr marL="95250">
                        <a:lnSpc>
                          <a:spcPts val="1630"/>
                        </a:lnSpc>
                      </a:pPr>
                      <a:r>
                        <a:rPr sz="1400" dirty="0">
                          <a:latin typeface="Arial"/>
                          <a:cs typeface="Arial"/>
                        </a:rPr>
                        <a:t>Number</a:t>
                      </a:r>
                      <a:r>
                        <a:rPr sz="1400" spc="-40" dirty="0">
                          <a:latin typeface="Arial"/>
                          <a:cs typeface="Arial"/>
                        </a:rPr>
                        <a:t> </a:t>
                      </a:r>
                      <a:r>
                        <a:rPr sz="1400" dirty="0">
                          <a:latin typeface="Arial"/>
                          <a:cs typeface="Arial"/>
                        </a:rPr>
                        <a:t>of</a:t>
                      </a:r>
                      <a:r>
                        <a:rPr sz="1400" spc="-45" dirty="0">
                          <a:latin typeface="Arial"/>
                          <a:cs typeface="Arial"/>
                        </a:rPr>
                        <a:t> </a:t>
                      </a:r>
                      <a:r>
                        <a:rPr sz="1400" spc="-10" dirty="0">
                          <a:latin typeface="Arial"/>
                          <a:cs typeface="Arial"/>
                        </a:rPr>
                        <a:t>cavities</a:t>
                      </a:r>
                      <a:endParaRPr sz="1400">
                        <a:latin typeface="Arial"/>
                        <a:cs typeface="Arial"/>
                      </a:endParaRPr>
                    </a:p>
                  </a:txBody>
                  <a:tcPr marL="0" marR="0" marT="0" marB="0">
                    <a:lnL w="2857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tcPr>
                </a:tc>
                <a:tc>
                  <a:txBody>
                    <a:bodyPr/>
                    <a:lstStyle/>
                    <a:p>
                      <a:pPr algn="ctr">
                        <a:lnSpc>
                          <a:spcPts val="1630"/>
                        </a:lnSpc>
                      </a:pPr>
                      <a:r>
                        <a:rPr sz="1400" dirty="0">
                          <a:latin typeface="Arial"/>
                          <a:cs typeface="Arial"/>
                        </a:rPr>
                        <a:t>4</a:t>
                      </a:r>
                      <a:endParaRPr sz="1400">
                        <a:latin typeface="Arial"/>
                        <a:cs typeface="Arial"/>
                      </a:endParaRPr>
                    </a:p>
                  </a:txBody>
                  <a:tcPr marL="0" marR="0" marT="0" marB="0">
                    <a:lnL w="9525">
                      <a:solidFill>
                        <a:srgbClr val="000000"/>
                      </a:solidFill>
                      <a:prstDash val="solid"/>
                    </a:lnL>
                    <a:lnR w="28575">
                      <a:solidFill>
                        <a:srgbClr val="000000"/>
                      </a:solidFill>
                      <a:prstDash val="solid"/>
                    </a:lnR>
                    <a:lnT w="2857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249741">
                <a:tc>
                  <a:txBody>
                    <a:bodyPr/>
                    <a:lstStyle/>
                    <a:p>
                      <a:pPr marL="95250">
                        <a:lnSpc>
                          <a:spcPts val="1630"/>
                        </a:lnSpc>
                      </a:pPr>
                      <a:r>
                        <a:rPr sz="1400" spc="-10" dirty="0">
                          <a:latin typeface="Arial"/>
                          <a:cs typeface="Arial"/>
                        </a:rPr>
                        <a:t>Active</a:t>
                      </a:r>
                      <a:r>
                        <a:rPr sz="1400" spc="-50" dirty="0">
                          <a:latin typeface="Arial"/>
                          <a:cs typeface="Arial"/>
                        </a:rPr>
                        <a:t> </a:t>
                      </a:r>
                      <a:r>
                        <a:rPr sz="1400" spc="-10" dirty="0">
                          <a:latin typeface="Arial"/>
                          <a:cs typeface="Arial"/>
                        </a:rPr>
                        <a:t>Length</a:t>
                      </a:r>
                      <a:endParaRPr sz="14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287020" algn="r">
                        <a:lnSpc>
                          <a:spcPts val="1630"/>
                        </a:lnSpc>
                      </a:pPr>
                      <a:r>
                        <a:rPr sz="1400" dirty="0">
                          <a:latin typeface="Arial"/>
                          <a:cs typeface="Arial"/>
                        </a:rPr>
                        <a:t>0.346</a:t>
                      </a:r>
                      <a:r>
                        <a:rPr sz="1400" spc="-5" dirty="0">
                          <a:latin typeface="Arial"/>
                          <a:cs typeface="Arial"/>
                        </a:rPr>
                        <a:t> </a:t>
                      </a:r>
                      <a:r>
                        <a:rPr sz="1400" spc="-50" dirty="0">
                          <a:latin typeface="Arial"/>
                          <a:cs typeface="Arial"/>
                        </a:rPr>
                        <a:t>m</a:t>
                      </a:r>
                      <a:endParaRPr sz="140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259730">
                <a:tc>
                  <a:txBody>
                    <a:bodyPr/>
                    <a:lstStyle/>
                    <a:p>
                      <a:pPr marL="95250">
                        <a:lnSpc>
                          <a:spcPts val="1630"/>
                        </a:lnSpc>
                      </a:pPr>
                      <a:r>
                        <a:rPr sz="1400" spc="-10" dirty="0">
                          <a:latin typeface="Arial"/>
                          <a:cs typeface="Arial"/>
                        </a:rPr>
                        <a:t>Gradient</a:t>
                      </a:r>
                      <a:endParaRPr sz="14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269240" algn="r">
                        <a:lnSpc>
                          <a:spcPts val="1630"/>
                        </a:lnSpc>
                      </a:pPr>
                      <a:r>
                        <a:rPr sz="1400" dirty="0">
                          <a:latin typeface="Arial"/>
                          <a:cs typeface="Arial"/>
                        </a:rPr>
                        <a:t>14</a:t>
                      </a:r>
                      <a:r>
                        <a:rPr sz="1400" spc="-50" dirty="0">
                          <a:latin typeface="Arial"/>
                          <a:cs typeface="Arial"/>
                        </a:rPr>
                        <a:t> </a:t>
                      </a:r>
                      <a:r>
                        <a:rPr sz="1400" spc="-20" dirty="0">
                          <a:latin typeface="Arial"/>
                          <a:cs typeface="Arial"/>
                        </a:rPr>
                        <a:t>MV/m</a:t>
                      </a:r>
                      <a:endParaRPr sz="140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249741">
                <a:tc>
                  <a:txBody>
                    <a:bodyPr/>
                    <a:lstStyle/>
                    <a:p>
                      <a:pPr marL="95250">
                        <a:lnSpc>
                          <a:spcPts val="1555"/>
                        </a:lnSpc>
                      </a:pPr>
                      <a:r>
                        <a:rPr sz="1400" spc="-10" dirty="0">
                          <a:latin typeface="Arial"/>
                          <a:cs typeface="Arial"/>
                        </a:rPr>
                        <a:t>Phase</a:t>
                      </a:r>
                      <a:endParaRPr sz="14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269240" algn="r">
                        <a:lnSpc>
                          <a:spcPts val="1555"/>
                        </a:lnSpc>
                      </a:pPr>
                      <a:r>
                        <a:rPr sz="1400" spc="-30" dirty="0">
                          <a:latin typeface="Arial"/>
                          <a:cs typeface="Arial"/>
                        </a:rPr>
                        <a:t>-</a:t>
                      </a:r>
                      <a:r>
                        <a:rPr sz="1400" dirty="0">
                          <a:latin typeface="Arial"/>
                          <a:cs typeface="Arial"/>
                        </a:rPr>
                        <a:t>179</a:t>
                      </a:r>
                      <a:r>
                        <a:rPr sz="1400" spc="-45" dirty="0">
                          <a:latin typeface="Arial"/>
                          <a:cs typeface="Arial"/>
                        </a:rPr>
                        <a:t> </a:t>
                      </a:r>
                      <a:r>
                        <a:rPr sz="1400" spc="-25" dirty="0">
                          <a:latin typeface="Arial"/>
                          <a:cs typeface="Arial"/>
                        </a:rPr>
                        <a:t>deg</a:t>
                      </a:r>
                      <a:endParaRPr sz="1400" dirty="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249741">
                <a:tc>
                  <a:txBody>
                    <a:bodyPr/>
                    <a:lstStyle/>
                    <a:p>
                      <a:pPr marL="95250">
                        <a:lnSpc>
                          <a:spcPts val="1555"/>
                        </a:lnSpc>
                      </a:pPr>
                      <a:r>
                        <a:rPr sz="1400" spc="-25" dirty="0">
                          <a:latin typeface="Arial"/>
                          <a:cs typeface="Arial"/>
                        </a:rPr>
                        <a:t>R/Q</a:t>
                      </a:r>
                      <a:endParaRPr sz="14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52425">
                        <a:lnSpc>
                          <a:spcPts val="1555"/>
                        </a:lnSpc>
                      </a:pPr>
                      <a:r>
                        <a:rPr sz="1400" dirty="0">
                          <a:latin typeface="Arial"/>
                          <a:cs typeface="Arial"/>
                        </a:rPr>
                        <a:t>750</a:t>
                      </a:r>
                      <a:r>
                        <a:rPr sz="1400" spc="390" dirty="0">
                          <a:latin typeface="Arial"/>
                          <a:cs typeface="Arial"/>
                        </a:rPr>
                        <a:t> </a:t>
                      </a:r>
                      <a:r>
                        <a:rPr sz="1400" spc="370" dirty="0">
                          <a:latin typeface="Symbol"/>
                          <a:cs typeface="Symbol"/>
                        </a:rPr>
                        <a:t></a:t>
                      </a:r>
                      <a:endParaRPr sz="1400">
                        <a:latin typeface="Symbol"/>
                        <a:cs typeface="Symbo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249741">
                <a:tc>
                  <a:txBody>
                    <a:bodyPr/>
                    <a:lstStyle/>
                    <a:p>
                      <a:pPr marL="95250">
                        <a:lnSpc>
                          <a:spcPts val="1450"/>
                        </a:lnSpc>
                        <a:spcBef>
                          <a:spcPts val="325"/>
                        </a:spcBef>
                      </a:pPr>
                      <a:r>
                        <a:rPr sz="2200" baseline="13888" dirty="0">
                          <a:latin typeface="Arial"/>
                          <a:cs typeface="Arial"/>
                        </a:rPr>
                        <a:t>E</a:t>
                      </a:r>
                      <a:r>
                        <a:rPr sz="1000" dirty="0">
                          <a:latin typeface="Arial"/>
                          <a:cs typeface="Arial"/>
                        </a:rPr>
                        <a:t>peak</a:t>
                      </a:r>
                      <a:r>
                        <a:rPr sz="2200" baseline="13888" dirty="0">
                          <a:latin typeface="Arial"/>
                          <a:cs typeface="Arial"/>
                        </a:rPr>
                        <a:t>/</a:t>
                      </a:r>
                      <a:r>
                        <a:rPr sz="2200" spc="-44" baseline="13888" dirty="0">
                          <a:latin typeface="Arial"/>
                          <a:cs typeface="Arial"/>
                        </a:rPr>
                        <a:t> </a:t>
                      </a:r>
                      <a:r>
                        <a:rPr sz="2200" spc="-30" baseline="13888" dirty="0">
                          <a:latin typeface="Arial"/>
                          <a:cs typeface="Arial"/>
                        </a:rPr>
                        <a:t>E</a:t>
                      </a:r>
                      <a:r>
                        <a:rPr sz="1000" spc="-20" dirty="0">
                          <a:latin typeface="Arial"/>
                          <a:cs typeface="Arial"/>
                        </a:rPr>
                        <a:t>acc</a:t>
                      </a:r>
                      <a:endParaRPr sz="1000">
                        <a:latin typeface="Arial"/>
                        <a:cs typeface="Arial"/>
                      </a:endParaRPr>
                    </a:p>
                  </a:txBody>
                  <a:tcPr marL="0" marR="0" marT="43289"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2540" algn="ctr">
                        <a:lnSpc>
                          <a:spcPts val="1630"/>
                        </a:lnSpc>
                      </a:pPr>
                      <a:r>
                        <a:rPr sz="1400" spc="-20" dirty="0">
                          <a:latin typeface="Arial"/>
                          <a:cs typeface="Arial"/>
                        </a:rPr>
                        <a:t>2.26</a:t>
                      </a:r>
                      <a:endParaRPr sz="140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269720">
                <a:tc>
                  <a:txBody>
                    <a:bodyPr/>
                    <a:lstStyle/>
                    <a:p>
                      <a:pPr marL="95250">
                        <a:lnSpc>
                          <a:spcPts val="1630"/>
                        </a:lnSpc>
                      </a:pPr>
                      <a:r>
                        <a:rPr sz="1400" dirty="0">
                          <a:latin typeface="Arial"/>
                          <a:cs typeface="Arial"/>
                        </a:rPr>
                        <a:t>B</a:t>
                      </a:r>
                      <a:r>
                        <a:rPr sz="1400" baseline="-24691" dirty="0">
                          <a:latin typeface="Arial"/>
                          <a:cs typeface="Arial"/>
                        </a:rPr>
                        <a:t>peak</a:t>
                      </a:r>
                      <a:r>
                        <a:rPr sz="1400" spc="330" baseline="-24691" dirty="0">
                          <a:latin typeface="Arial"/>
                          <a:cs typeface="Arial"/>
                        </a:rPr>
                        <a:t> </a:t>
                      </a:r>
                      <a:r>
                        <a:rPr sz="1400" dirty="0">
                          <a:latin typeface="Arial"/>
                          <a:cs typeface="Arial"/>
                        </a:rPr>
                        <a:t>(E</a:t>
                      </a:r>
                      <a:r>
                        <a:rPr sz="1400" baseline="-24691" dirty="0">
                          <a:latin typeface="Arial"/>
                          <a:cs typeface="Arial"/>
                        </a:rPr>
                        <a:t>acc</a:t>
                      </a:r>
                      <a:r>
                        <a:rPr sz="1400" dirty="0">
                          <a:latin typeface="Arial"/>
                          <a:cs typeface="Arial"/>
                        </a:rPr>
                        <a:t>=14</a:t>
                      </a:r>
                      <a:r>
                        <a:rPr sz="1400" spc="5" dirty="0">
                          <a:latin typeface="Arial"/>
                          <a:cs typeface="Arial"/>
                        </a:rPr>
                        <a:t> </a:t>
                      </a:r>
                      <a:r>
                        <a:rPr sz="1400" spc="-10" dirty="0">
                          <a:latin typeface="Arial"/>
                          <a:cs typeface="Arial"/>
                        </a:rPr>
                        <a:t>MV/m)</a:t>
                      </a:r>
                      <a:endParaRPr sz="14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71475">
                        <a:lnSpc>
                          <a:spcPts val="1630"/>
                        </a:lnSpc>
                      </a:pPr>
                      <a:r>
                        <a:rPr sz="1400" dirty="0">
                          <a:latin typeface="Arial"/>
                          <a:cs typeface="Arial"/>
                        </a:rPr>
                        <a:t>68</a:t>
                      </a:r>
                      <a:r>
                        <a:rPr sz="1400" spc="-15" dirty="0">
                          <a:latin typeface="Arial"/>
                          <a:cs typeface="Arial"/>
                        </a:rPr>
                        <a:t> </a:t>
                      </a:r>
                      <a:r>
                        <a:rPr sz="1400" spc="-25" dirty="0">
                          <a:latin typeface="Arial"/>
                          <a:cs typeface="Arial"/>
                        </a:rPr>
                        <a:t>mT</a:t>
                      </a:r>
                      <a:endParaRPr sz="1400" dirty="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249741">
                <a:tc>
                  <a:txBody>
                    <a:bodyPr/>
                    <a:lstStyle/>
                    <a:p>
                      <a:pPr marL="95250">
                        <a:lnSpc>
                          <a:spcPts val="1555"/>
                        </a:lnSpc>
                      </a:pPr>
                      <a:r>
                        <a:rPr sz="1400" spc="-10" dirty="0">
                          <a:latin typeface="Arial"/>
                          <a:cs typeface="Arial"/>
                        </a:rPr>
                        <a:t>Q_ext</a:t>
                      </a:r>
                      <a:endParaRPr sz="14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23850">
                        <a:lnSpc>
                          <a:spcPts val="1555"/>
                        </a:lnSpc>
                      </a:pPr>
                      <a:r>
                        <a:rPr sz="1400" spc="-20" dirty="0">
                          <a:latin typeface="Arial"/>
                          <a:cs typeface="Arial"/>
                        </a:rPr>
                        <a:t>9.5</a:t>
                      </a:r>
                      <a:r>
                        <a:rPr sz="1400" spc="-85" dirty="0">
                          <a:latin typeface="Arial"/>
                          <a:cs typeface="Arial"/>
                        </a:rPr>
                        <a:t> </a:t>
                      </a:r>
                      <a:r>
                        <a:rPr sz="1400" spc="-25" dirty="0">
                          <a:latin typeface="Arial"/>
                          <a:cs typeface="Arial"/>
                        </a:rPr>
                        <a:t>e+5</a:t>
                      </a:r>
                      <a:endParaRPr sz="140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249741">
                <a:tc>
                  <a:txBody>
                    <a:bodyPr/>
                    <a:lstStyle/>
                    <a:p>
                      <a:pPr marL="95250">
                        <a:lnSpc>
                          <a:spcPts val="1555"/>
                        </a:lnSpc>
                      </a:pPr>
                      <a:r>
                        <a:rPr sz="1400" dirty="0">
                          <a:latin typeface="Arial"/>
                          <a:cs typeface="Arial"/>
                        </a:rPr>
                        <a:t>BBU</a:t>
                      </a:r>
                      <a:r>
                        <a:rPr sz="1400" spc="-60" dirty="0">
                          <a:latin typeface="Arial"/>
                          <a:cs typeface="Arial"/>
                        </a:rPr>
                        <a:t> </a:t>
                      </a:r>
                      <a:r>
                        <a:rPr sz="1400" dirty="0">
                          <a:latin typeface="Arial"/>
                          <a:cs typeface="Arial"/>
                        </a:rPr>
                        <a:t>limit</a:t>
                      </a:r>
                      <a:r>
                        <a:rPr sz="1400" spc="-65" dirty="0">
                          <a:latin typeface="Arial"/>
                          <a:cs typeface="Arial"/>
                        </a:rPr>
                        <a:t> </a:t>
                      </a:r>
                      <a:r>
                        <a:rPr sz="1400" dirty="0">
                          <a:latin typeface="Arial"/>
                          <a:cs typeface="Arial"/>
                        </a:rPr>
                        <a:t>for</a:t>
                      </a:r>
                      <a:r>
                        <a:rPr sz="1400" spc="-55" dirty="0">
                          <a:latin typeface="Arial"/>
                          <a:cs typeface="Arial"/>
                        </a:rPr>
                        <a:t> </a:t>
                      </a:r>
                      <a:r>
                        <a:rPr sz="1400" dirty="0">
                          <a:latin typeface="Arial"/>
                          <a:cs typeface="Arial"/>
                        </a:rPr>
                        <a:t>HOM,</a:t>
                      </a:r>
                      <a:r>
                        <a:rPr sz="1400" spc="-60" dirty="0">
                          <a:latin typeface="Arial"/>
                          <a:cs typeface="Arial"/>
                        </a:rPr>
                        <a:t> </a:t>
                      </a:r>
                      <a:r>
                        <a:rPr sz="1400" spc="-50" dirty="0">
                          <a:latin typeface="Arial"/>
                          <a:cs typeface="Arial"/>
                        </a:rPr>
                        <a:t>Q</a:t>
                      </a:r>
                      <a:endParaRPr sz="14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42900">
                        <a:lnSpc>
                          <a:spcPts val="1555"/>
                        </a:lnSpc>
                      </a:pPr>
                      <a:r>
                        <a:rPr sz="1400" spc="-10" dirty="0">
                          <a:latin typeface="Arial"/>
                          <a:cs typeface="Arial"/>
                        </a:rPr>
                        <a:t>&lt;1.e+5</a:t>
                      </a:r>
                      <a:endParaRPr sz="140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249741">
                <a:tc>
                  <a:txBody>
                    <a:bodyPr/>
                    <a:lstStyle/>
                    <a:p>
                      <a:pPr marL="95250">
                        <a:lnSpc>
                          <a:spcPts val="1630"/>
                        </a:lnSpc>
                      </a:pPr>
                      <a:r>
                        <a:rPr sz="1400" dirty="0">
                          <a:latin typeface="Arial"/>
                          <a:cs typeface="Arial"/>
                        </a:rPr>
                        <a:t>Total</a:t>
                      </a:r>
                      <a:r>
                        <a:rPr sz="1400" spc="-10" dirty="0">
                          <a:latin typeface="Arial"/>
                          <a:cs typeface="Arial"/>
                        </a:rPr>
                        <a:t> energy</a:t>
                      </a:r>
                      <a:endParaRPr sz="14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4325">
                        <a:lnSpc>
                          <a:spcPts val="1630"/>
                        </a:lnSpc>
                      </a:pPr>
                      <a:r>
                        <a:rPr sz="1400" dirty="0">
                          <a:latin typeface="Arial"/>
                          <a:cs typeface="Arial"/>
                        </a:rPr>
                        <a:t>20</a:t>
                      </a:r>
                      <a:r>
                        <a:rPr sz="1400" spc="60" dirty="0">
                          <a:latin typeface="Arial"/>
                          <a:cs typeface="Arial"/>
                        </a:rPr>
                        <a:t> </a:t>
                      </a:r>
                      <a:r>
                        <a:rPr sz="1400" spc="-25" dirty="0">
                          <a:latin typeface="Arial"/>
                          <a:cs typeface="Arial"/>
                        </a:rPr>
                        <a:t>MeV</a:t>
                      </a:r>
                      <a:endParaRPr sz="140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r h="249741">
                <a:tc>
                  <a:txBody>
                    <a:bodyPr/>
                    <a:lstStyle/>
                    <a:p>
                      <a:pPr marL="95250">
                        <a:lnSpc>
                          <a:spcPts val="1630"/>
                        </a:lnSpc>
                      </a:pPr>
                      <a:r>
                        <a:rPr sz="1400" dirty="0">
                          <a:latin typeface="Arial"/>
                          <a:cs typeface="Arial"/>
                        </a:rPr>
                        <a:t>Beam</a:t>
                      </a:r>
                      <a:r>
                        <a:rPr sz="1400" spc="-90" dirty="0">
                          <a:latin typeface="Arial"/>
                          <a:cs typeface="Arial"/>
                        </a:rPr>
                        <a:t> </a:t>
                      </a:r>
                      <a:r>
                        <a:rPr sz="1400" spc="-10" dirty="0">
                          <a:latin typeface="Arial"/>
                          <a:cs typeface="Arial"/>
                        </a:rPr>
                        <a:t>current</a:t>
                      </a:r>
                      <a:endParaRPr sz="14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tcPr>
                </a:tc>
                <a:tc>
                  <a:txBody>
                    <a:bodyPr/>
                    <a:lstStyle/>
                    <a:p>
                      <a:pPr algn="ctr">
                        <a:lnSpc>
                          <a:spcPts val="1630"/>
                        </a:lnSpc>
                      </a:pPr>
                      <a:r>
                        <a:rPr sz="1400" dirty="0">
                          <a:latin typeface="Arial"/>
                          <a:cs typeface="Arial"/>
                        </a:rPr>
                        <a:t>9</a:t>
                      </a:r>
                      <a:r>
                        <a:rPr sz="1400" spc="20" dirty="0">
                          <a:latin typeface="Arial"/>
                          <a:cs typeface="Arial"/>
                        </a:rPr>
                        <a:t> </a:t>
                      </a:r>
                      <a:r>
                        <a:rPr sz="1400" spc="-25" dirty="0">
                          <a:latin typeface="Arial"/>
                          <a:cs typeface="Arial"/>
                        </a:rPr>
                        <a:t>mA</a:t>
                      </a:r>
                      <a:endParaRPr sz="1400" dirty="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28575">
                      <a:solidFill>
                        <a:srgbClr val="000000"/>
                      </a:solidFill>
                      <a:prstDash val="solid"/>
                    </a:lnB>
                  </a:tcPr>
                </a:tc>
                <a:extLst>
                  <a:ext uri="{0D108BD9-81ED-4DB2-BD59-A6C34878D82A}">
                    <a16:rowId xmlns:a16="http://schemas.microsoft.com/office/drawing/2014/main" val="10010"/>
                  </a:ext>
                </a:extLst>
              </a:tr>
              <a:tr h="259730">
                <a:tc>
                  <a:txBody>
                    <a:bodyPr/>
                    <a:lstStyle/>
                    <a:p>
                      <a:pPr marL="95250">
                        <a:lnSpc>
                          <a:spcPts val="1630"/>
                        </a:lnSpc>
                      </a:pPr>
                      <a:r>
                        <a:rPr sz="1400" dirty="0">
                          <a:latin typeface="Arial"/>
                          <a:cs typeface="Arial"/>
                        </a:rPr>
                        <a:t>Forward </a:t>
                      </a:r>
                      <a:r>
                        <a:rPr sz="1400" spc="-20" dirty="0">
                          <a:latin typeface="Arial"/>
                          <a:cs typeface="Arial"/>
                        </a:rPr>
                        <a:t>Power</a:t>
                      </a:r>
                      <a:endParaRPr sz="1400">
                        <a:latin typeface="Arial"/>
                        <a:cs typeface="Arial"/>
                      </a:endParaRPr>
                    </a:p>
                  </a:txBody>
                  <a:tcPr marL="0" marR="0" marT="0" marB="0">
                    <a:lnL w="28575">
                      <a:solidFill>
                        <a:srgbClr val="000000"/>
                      </a:solidFill>
                      <a:prstDash val="solid"/>
                    </a:lnL>
                    <a:lnR w="9525">
                      <a:solidFill>
                        <a:srgbClr val="000000"/>
                      </a:solidFill>
                      <a:prstDash val="solid"/>
                    </a:lnR>
                    <a:lnT w="28575">
                      <a:solidFill>
                        <a:srgbClr val="000000"/>
                      </a:solidFill>
                      <a:prstDash val="solid"/>
                    </a:lnT>
                    <a:lnB w="28575">
                      <a:solidFill>
                        <a:srgbClr val="000000"/>
                      </a:solidFill>
                      <a:prstDash val="solid"/>
                    </a:lnB>
                  </a:tcPr>
                </a:tc>
                <a:tc>
                  <a:txBody>
                    <a:bodyPr/>
                    <a:lstStyle/>
                    <a:p>
                      <a:pPr marL="295275">
                        <a:lnSpc>
                          <a:spcPts val="1630"/>
                        </a:lnSpc>
                      </a:pPr>
                      <a:r>
                        <a:rPr sz="1400" spc="-25" dirty="0">
                          <a:latin typeface="Arial"/>
                          <a:cs typeface="Arial"/>
                        </a:rPr>
                        <a:t>11.5</a:t>
                      </a:r>
                      <a:r>
                        <a:rPr sz="1400" spc="-70" dirty="0">
                          <a:latin typeface="Arial"/>
                          <a:cs typeface="Arial"/>
                        </a:rPr>
                        <a:t> </a:t>
                      </a:r>
                      <a:r>
                        <a:rPr sz="1400" spc="-25" dirty="0">
                          <a:latin typeface="Arial"/>
                          <a:cs typeface="Arial"/>
                        </a:rPr>
                        <a:t>kW</a:t>
                      </a:r>
                      <a:endParaRPr sz="1400" dirty="0">
                        <a:latin typeface="Arial"/>
                        <a:cs typeface="Arial"/>
                      </a:endParaRPr>
                    </a:p>
                  </a:txBody>
                  <a:tcPr marL="0" marR="0" marT="0" marB="0">
                    <a:lnL w="952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1"/>
                  </a:ext>
                </a:extLst>
              </a:tr>
              <a:tr h="249741">
                <a:tc>
                  <a:txBody>
                    <a:bodyPr/>
                    <a:lstStyle/>
                    <a:p>
                      <a:pPr marL="95250">
                        <a:lnSpc>
                          <a:spcPts val="1555"/>
                        </a:lnSpc>
                      </a:pPr>
                      <a:r>
                        <a:rPr sz="1400" dirty="0">
                          <a:latin typeface="Arial"/>
                          <a:cs typeface="Arial"/>
                        </a:rPr>
                        <a:t>Coupler</a:t>
                      </a:r>
                      <a:r>
                        <a:rPr sz="1400" spc="-40" dirty="0">
                          <a:latin typeface="Arial"/>
                          <a:cs typeface="Arial"/>
                        </a:rPr>
                        <a:t> </a:t>
                      </a:r>
                      <a:r>
                        <a:rPr sz="1400" spc="-10" dirty="0">
                          <a:latin typeface="Arial"/>
                          <a:cs typeface="Arial"/>
                        </a:rPr>
                        <a:t>power</a:t>
                      </a:r>
                      <a:endParaRPr sz="1400">
                        <a:latin typeface="Arial"/>
                        <a:cs typeface="Arial"/>
                      </a:endParaRPr>
                    </a:p>
                  </a:txBody>
                  <a:tcPr marL="0" marR="0" marT="0" marB="0">
                    <a:lnL w="28575">
                      <a:solidFill>
                        <a:srgbClr val="000000"/>
                      </a:solidFill>
                      <a:prstDash val="solid"/>
                    </a:lnL>
                    <a:lnR w="9525">
                      <a:solidFill>
                        <a:srgbClr val="000000"/>
                      </a:solidFill>
                      <a:prstDash val="solid"/>
                    </a:lnR>
                    <a:lnT w="28575">
                      <a:solidFill>
                        <a:srgbClr val="000000"/>
                      </a:solidFill>
                      <a:prstDash val="solid"/>
                    </a:lnT>
                    <a:lnB w="28575">
                      <a:solidFill>
                        <a:srgbClr val="000000"/>
                      </a:solidFill>
                      <a:prstDash val="solid"/>
                    </a:lnB>
                  </a:tcPr>
                </a:tc>
                <a:tc>
                  <a:txBody>
                    <a:bodyPr/>
                    <a:lstStyle/>
                    <a:p>
                      <a:pPr marL="371475">
                        <a:lnSpc>
                          <a:spcPts val="1555"/>
                        </a:lnSpc>
                      </a:pPr>
                      <a:r>
                        <a:rPr sz="1400" spc="-10" dirty="0">
                          <a:latin typeface="Arial"/>
                          <a:cs typeface="Arial"/>
                        </a:rPr>
                        <a:t>45</a:t>
                      </a:r>
                      <a:r>
                        <a:rPr sz="1400" spc="-80" dirty="0">
                          <a:latin typeface="Arial"/>
                          <a:cs typeface="Arial"/>
                        </a:rPr>
                        <a:t> </a:t>
                      </a:r>
                      <a:r>
                        <a:rPr sz="1400" spc="-25" dirty="0">
                          <a:latin typeface="Arial"/>
                          <a:cs typeface="Arial"/>
                        </a:rPr>
                        <a:t>kW</a:t>
                      </a:r>
                      <a:endParaRPr sz="1400" dirty="0">
                        <a:latin typeface="Arial"/>
                        <a:cs typeface="Arial"/>
                      </a:endParaRPr>
                    </a:p>
                  </a:txBody>
                  <a:tcPr marL="0" marR="0" marT="0" marB="0">
                    <a:lnL w="952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2"/>
                  </a:ext>
                </a:extLst>
              </a:tr>
            </a:tbl>
          </a:graphicData>
        </a:graphic>
      </p:graphicFrame>
      <p:pic>
        <p:nvPicPr>
          <p:cNvPr id="8" name="object 13">
            <a:extLst>
              <a:ext uri="{FF2B5EF4-FFF2-40B4-BE49-F238E27FC236}">
                <a16:creationId xmlns:a16="http://schemas.microsoft.com/office/drawing/2014/main" id="{2A7E3851-0C63-F8A0-6042-441CC8995369}"/>
              </a:ext>
            </a:extLst>
          </p:cNvPr>
          <p:cNvPicPr/>
          <p:nvPr/>
        </p:nvPicPr>
        <p:blipFill>
          <a:blip r:embed="rId2" cstate="print"/>
          <a:stretch>
            <a:fillRect/>
          </a:stretch>
        </p:blipFill>
        <p:spPr>
          <a:xfrm>
            <a:off x="593558" y="5749765"/>
            <a:ext cx="4962525" cy="496253"/>
          </a:xfrm>
          <a:prstGeom prst="rect">
            <a:avLst/>
          </a:prstGeom>
        </p:spPr>
      </p:pic>
      <p:pic>
        <p:nvPicPr>
          <p:cNvPr id="12" name="object 9">
            <a:extLst>
              <a:ext uri="{FF2B5EF4-FFF2-40B4-BE49-F238E27FC236}">
                <a16:creationId xmlns:a16="http://schemas.microsoft.com/office/drawing/2014/main" id="{29609F76-AA71-419D-D209-2C426559629B}"/>
              </a:ext>
            </a:extLst>
          </p:cNvPr>
          <p:cNvPicPr/>
          <p:nvPr/>
        </p:nvPicPr>
        <p:blipFill>
          <a:blip r:embed="rId3" cstate="print"/>
          <a:stretch>
            <a:fillRect/>
          </a:stretch>
        </p:blipFill>
        <p:spPr>
          <a:xfrm rot="5119177">
            <a:off x="3888114" y="2813313"/>
            <a:ext cx="3124199" cy="2186939"/>
          </a:xfrm>
          <a:prstGeom prst="rect">
            <a:avLst/>
          </a:prstGeom>
        </p:spPr>
      </p:pic>
      <p:sp>
        <p:nvSpPr>
          <p:cNvPr id="13" name="object 15">
            <a:extLst>
              <a:ext uri="{FF2B5EF4-FFF2-40B4-BE49-F238E27FC236}">
                <a16:creationId xmlns:a16="http://schemas.microsoft.com/office/drawing/2014/main" id="{41B0B228-4AAF-9ECD-CD64-1622B49821B6}"/>
              </a:ext>
            </a:extLst>
          </p:cNvPr>
          <p:cNvSpPr txBox="1"/>
          <p:nvPr/>
        </p:nvSpPr>
        <p:spPr>
          <a:xfrm>
            <a:off x="406400" y="876836"/>
            <a:ext cx="7105650" cy="927305"/>
          </a:xfrm>
          <a:prstGeom prst="rect">
            <a:avLst/>
          </a:prstGeom>
        </p:spPr>
        <p:txBody>
          <a:bodyPr vert="horz" wrap="square" lIns="0" tIns="13970" rIns="0" bIns="0" rtlCol="0">
            <a:spAutoFit/>
          </a:bodyPr>
          <a:lstStyle/>
          <a:p>
            <a:pPr marL="12700" marR="5080">
              <a:lnSpc>
                <a:spcPct val="100800"/>
              </a:lnSpc>
              <a:spcBef>
                <a:spcPts val="110"/>
              </a:spcBef>
            </a:pPr>
            <a:r>
              <a:rPr sz="2000" b="0" dirty="0">
                <a:solidFill>
                  <a:srgbClr val="002060"/>
                </a:solidFill>
                <a:latin typeface="Arial"/>
                <a:cs typeface="Arial"/>
              </a:rPr>
              <a:t>Third</a:t>
            </a:r>
            <a:r>
              <a:rPr sz="2000" b="0" spc="135" dirty="0">
                <a:solidFill>
                  <a:srgbClr val="002060"/>
                </a:solidFill>
                <a:latin typeface="Arial"/>
                <a:cs typeface="Arial"/>
              </a:rPr>
              <a:t> </a:t>
            </a:r>
            <a:r>
              <a:rPr sz="2000" b="0" dirty="0">
                <a:solidFill>
                  <a:srgbClr val="002060"/>
                </a:solidFill>
                <a:latin typeface="Arial"/>
                <a:cs typeface="Arial"/>
              </a:rPr>
              <a:t>harmonic</a:t>
            </a:r>
            <a:r>
              <a:rPr sz="2000" b="0" spc="135" dirty="0">
                <a:solidFill>
                  <a:srgbClr val="002060"/>
                </a:solidFill>
                <a:latin typeface="Arial"/>
                <a:cs typeface="Arial"/>
              </a:rPr>
              <a:t> </a:t>
            </a:r>
            <a:r>
              <a:rPr sz="2000" b="0" dirty="0">
                <a:solidFill>
                  <a:srgbClr val="002060"/>
                </a:solidFill>
                <a:latin typeface="Arial"/>
                <a:cs typeface="Arial"/>
              </a:rPr>
              <a:t>cavity</a:t>
            </a:r>
            <a:r>
              <a:rPr sz="2000" b="0" spc="135" dirty="0">
                <a:solidFill>
                  <a:srgbClr val="002060"/>
                </a:solidFill>
                <a:latin typeface="Arial"/>
                <a:cs typeface="Arial"/>
              </a:rPr>
              <a:t> </a:t>
            </a:r>
            <a:r>
              <a:rPr sz="2000" b="0" dirty="0">
                <a:solidFill>
                  <a:srgbClr val="002060"/>
                </a:solidFill>
                <a:latin typeface="Arial"/>
                <a:cs typeface="Arial"/>
              </a:rPr>
              <a:t>(3.9GHz)</a:t>
            </a:r>
            <a:r>
              <a:rPr sz="2000" b="0" spc="135" dirty="0">
                <a:solidFill>
                  <a:srgbClr val="002060"/>
                </a:solidFill>
                <a:latin typeface="Arial"/>
                <a:cs typeface="Arial"/>
              </a:rPr>
              <a:t> </a:t>
            </a:r>
            <a:r>
              <a:rPr sz="2000" b="0" dirty="0">
                <a:solidFill>
                  <a:srgbClr val="002060"/>
                </a:solidFill>
                <a:latin typeface="Arial"/>
                <a:cs typeface="Arial"/>
              </a:rPr>
              <a:t>was</a:t>
            </a:r>
            <a:r>
              <a:rPr sz="2000" b="0" spc="140" dirty="0">
                <a:solidFill>
                  <a:srgbClr val="002060"/>
                </a:solidFill>
                <a:latin typeface="Arial"/>
                <a:cs typeface="Arial"/>
              </a:rPr>
              <a:t> </a:t>
            </a:r>
            <a:r>
              <a:rPr sz="2000" b="0" dirty="0">
                <a:solidFill>
                  <a:srgbClr val="002060"/>
                </a:solidFill>
                <a:latin typeface="Arial"/>
                <a:cs typeface="Arial"/>
              </a:rPr>
              <a:t>proposed</a:t>
            </a:r>
            <a:r>
              <a:rPr sz="2000" b="0" spc="135" dirty="0">
                <a:solidFill>
                  <a:srgbClr val="002060"/>
                </a:solidFill>
                <a:latin typeface="Arial"/>
                <a:cs typeface="Arial"/>
              </a:rPr>
              <a:t> </a:t>
            </a:r>
            <a:r>
              <a:rPr sz="2000" b="0" dirty="0">
                <a:solidFill>
                  <a:srgbClr val="002060"/>
                </a:solidFill>
                <a:latin typeface="Arial"/>
                <a:cs typeface="Arial"/>
              </a:rPr>
              <a:t>to</a:t>
            </a:r>
            <a:r>
              <a:rPr sz="2000" b="0" spc="135" dirty="0">
                <a:solidFill>
                  <a:srgbClr val="002060"/>
                </a:solidFill>
                <a:latin typeface="Arial"/>
                <a:cs typeface="Arial"/>
              </a:rPr>
              <a:t> </a:t>
            </a:r>
            <a:r>
              <a:rPr sz="2000" b="0" dirty="0">
                <a:solidFill>
                  <a:srgbClr val="002060"/>
                </a:solidFill>
                <a:latin typeface="Arial"/>
                <a:cs typeface="Arial"/>
              </a:rPr>
              <a:t>compensate</a:t>
            </a:r>
            <a:r>
              <a:rPr sz="2000" b="0" spc="135" dirty="0">
                <a:solidFill>
                  <a:srgbClr val="002060"/>
                </a:solidFill>
                <a:latin typeface="Arial"/>
                <a:cs typeface="Arial"/>
              </a:rPr>
              <a:t> </a:t>
            </a:r>
            <a:r>
              <a:rPr sz="2000" b="0" dirty="0">
                <a:solidFill>
                  <a:srgbClr val="002060"/>
                </a:solidFill>
                <a:latin typeface="Arial"/>
                <a:cs typeface="Arial"/>
              </a:rPr>
              <a:t>nonlinear</a:t>
            </a:r>
            <a:r>
              <a:rPr sz="2000" b="0" spc="114" dirty="0">
                <a:solidFill>
                  <a:srgbClr val="002060"/>
                </a:solidFill>
                <a:latin typeface="Arial"/>
                <a:cs typeface="Arial"/>
              </a:rPr>
              <a:t> </a:t>
            </a:r>
            <a:r>
              <a:rPr sz="2000" b="0" dirty="0">
                <a:solidFill>
                  <a:srgbClr val="002060"/>
                </a:solidFill>
                <a:latin typeface="Arial"/>
                <a:cs typeface="Arial"/>
              </a:rPr>
              <a:t>distortion</a:t>
            </a:r>
            <a:r>
              <a:rPr sz="2000" b="0" spc="110" dirty="0">
                <a:solidFill>
                  <a:srgbClr val="002060"/>
                </a:solidFill>
                <a:latin typeface="Arial"/>
                <a:cs typeface="Arial"/>
              </a:rPr>
              <a:t> </a:t>
            </a:r>
            <a:r>
              <a:rPr sz="2000" b="0" spc="-25" dirty="0">
                <a:solidFill>
                  <a:srgbClr val="002060"/>
                </a:solidFill>
                <a:latin typeface="Arial"/>
                <a:cs typeface="Arial"/>
              </a:rPr>
              <a:t>of </a:t>
            </a:r>
            <a:r>
              <a:rPr sz="2000" b="0" dirty="0">
                <a:solidFill>
                  <a:srgbClr val="002060"/>
                </a:solidFill>
                <a:latin typeface="Arial"/>
                <a:cs typeface="Arial"/>
              </a:rPr>
              <a:t>the</a:t>
            </a:r>
            <a:r>
              <a:rPr sz="2000" b="0" spc="110" dirty="0">
                <a:solidFill>
                  <a:srgbClr val="002060"/>
                </a:solidFill>
                <a:latin typeface="Arial"/>
                <a:cs typeface="Arial"/>
              </a:rPr>
              <a:t> </a:t>
            </a:r>
            <a:r>
              <a:rPr sz="2000" b="0" dirty="0">
                <a:solidFill>
                  <a:srgbClr val="002060"/>
                </a:solidFill>
                <a:latin typeface="Arial"/>
                <a:cs typeface="Arial"/>
              </a:rPr>
              <a:t>longitudinal</a:t>
            </a:r>
            <a:r>
              <a:rPr sz="2000" b="0" spc="110" dirty="0">
                <a:solidFill>
                  <a:srgbClr val="002060"/>
                </a:solidFill>
                <a:latin typeface="Arial"/>
                <a:cs typeface="Arial"/>
              </a:rPr>
              <a:t> </a:t>
            </a:r>
            <a:r>
              <a:rPr sz="2000" b="0" dirty="0">
                <a:solidFill>
                  <a:srgbClr val="002060"/>
                </a:solidFill>
                <a:latin typeface="Arial"/>
                <a:cs typeface="Arial"/>
              </a:rPr>
              <a:t>phase</a:t>
            </a:r>
            <a:r>
              <a:rPr sz="2000" b="0" spc="114" dirty="0">
                <a:solidFill>
                  <a:srgbClr val="002060"/>
                </a:solidFill>
                <a:latin typeface="Arial"/>
                <a:cs typeface="Arial"/>
              </a:rPr>
              <a:t> </a:t>
            </a:r>
            <a:r>
              <a:rPr sz="2000" b="0" dirty="0">
                <a:solidFill>
                  <a:srgbClr val="002060"/>
                </a:solidFill>
                <a:latin typeface="Arial"/>
                <a:cs typeface="Arial"/>
              </a:rPr>
              <a:t>space</a:t>
            </a:r>
            <a:r>
              <a:rPr sz="2000" b="0" spc="110" dirty="0">
                <a:solidFill>
                  <a:srgbClr val="002060"/>
                </a:solidFill>
                <a:latin typeface="Arial"/>
                <a:cs typeface="Arial"/>
              </a:rPr>
              <a:t> </a:t>
            </a:r>
            <a:r>
              <a:rPr sz="2000" b="0" dirty="0">
                <a:solidFill>
                  <a:srgbClr val="002060"/>
                </a:solidFill>
                <a:latin typeface="Arial"/>
                <a:cs typeface="Arial"/>
              </a:rPr>
              <a:t>due</a:t>
            </a:r>
            <a:r>
              <a:rPr sz="2000" b="0" spc="114" dirty="0">
                <a:solidFill>
                  <a:srgbClr val="002060"/>
                </a:solidFill>
                <a:latin typeface="Arial"/>
                <a:cs typeface="Arial"/>
              </a:rPr>
              <a:t> </a:t>
            </a:r>
            <a:r>
              <a:rPr sz="2000" b="0" dirty="0">
                <a:solidFill>
                  <a:srgbClr val="002060"/>
                </a:solidFill>
                <a:latin typeface="Arial"/>
                <a:cs typeface="Arial"/>
              </a:rPr>
              <a:t>to</a:t>
            </a:r>
            <a:r>
              <a:rPr sz="2000" b="0" spc="110" dirty="0">
                <a:solidFill>
                  <a:srgbClr val="002060"/>
                </a:solidFill>
                <a:latin typeface="Arial"/>
                <a:cs typeface="Arial"/>
              </a:rPr>
              <a:t> </a:t>
            </a:r>
            <a:r>
              <a:rPr sz="2000" b="0" dirty="0">
                <a:solidFill>
                  <a:srgbClr val="002060"/>
                </a:solidFill>
                <a:latin typeface="Arial"/>
                <a:cs typeface="Arial"/>
              </a:rPr>
              <a:t>cosine-like</a:t>
            </a:r>
            <a:r>
              <a:rPr sz="2000" b="0" spc="105" dirty="0">
                <a:solidFill>
                  <a:srgbClr val="002060"/>
                </a:solidFill>
                <a:latin typeface="Arial"/>
                <a:cs typeface="Arial"/>
              </a:rPr>
              <a:t> </a:t>
            </a:r>
            <a:r>
              <a:rPr sz="2000" b="0" dirty="0">
                <a:solidFill>
                  <a:srgbClr val="002060"/>
                </a:solidFill>
                <a:latin typeface="Arial"/>
                <a:cs typeface="Arial"/>
              </a:rPr>
              <a:t>voltage</a:t>
            </a:r>
            <a:r>
              <a:rPr sz="2000" b="0" spc="110" dirty="0">
                <a:solidFill>
                  <a:srgbClr val="002060"/>
                </a:solidFill>
                <a:latin typeface="Arial"/>
                <a:cs typeface="Arial"/>
              </a:rPr>
              <a:t> </a:t>
            </a:r>
            <a:r>
              <a:rPr sz="2000" b="0" dirty="0">
                <a:solidFill>
                  <a:srgbClr val="002060"/>
                </a:solidFill>
                <a:latin typeface="Arial"/>
                <a:cs typeface="Arial"/>
              </a:rPr>
              <a:t>curvature</a:t>
            </a:r>
            <a:r>
              <a:rPr sz="2000" b="0" spc="105" dirty="0">
                <a:solidFill>
                  <a:srgbClr val="002060"/>
                </a:solidFill>
                <a:latin typeface="Arial"/>
                <a:cs typeface="Arial"/>
              </a:rPr>
              <a:t> </a:t>
            </a:r>
            <a:r>
              <a:rPr sz="2000" b="0" dirty="0">
                <a:solidFill>
                  <a:srgbClr val="002060"/>
                </a:solidFill>
                <a:latin typeface="Arial"/>
                <a:cs typeface="Arial"/>
              </a:rPr>
              <a:t>of</a:t>
            </a:r>
            <a:r>
              <a:rPr sz="2000" b="0" spc="105" dirty="0">
                <a:solidFill>
                  <a:srgbClr val="002060"/>
                </a:solidFill>
                <a:latin typeface="Arial"/>
                <a:cs typeface="Arial"/>
              </a:rPr>
              <a:t> </a:t>
            </a:r>
            <a:r>
              <a:rPr sz="2000" b="0" dirty="0">
                <a:solidFill>
                  <a:srgbClr val="002060"/>
                </a:solidFill>
                <a:latin typeface="Arial"/>
                <a:cs typeface="Arial"/>
              </a:rPr>
              <a:t>1.3</a:t>
            </a:r>
            <a:r>
              <a:rPr sz="2000" b="0" spc="105" dirty="0">
                <a:solidFill>
                  <a:srgbClr val="002060"/>
                </a:solidFill>
                <a:latin typeface="Arial"/>
                <a:cs typeface="Arial"/>
              </a:rPr>
              <a:t> </a:t>
            </a:r>
            <a:r>
              <a:rPr sz="2000" b="0" dirty="0">
                <a:solidFill>
                  <a:srgbClr val="002060"/>
                </a:solidFill>
                <a:latin typeface="Arial"/>
                <a:cs typeface="Arial"/>
              </a:rPr>
              <a:t>GHz</a:t>
            </a:r>
            <a:r>
              <a:rPr sz="2000" b="0" spc="110" dirty="0">
                <a:solidFill>
                  <a:srgbClr val="002060"/>
                </a:solidFill>
                <a:latin typeface="Arial"/>
                <a:cs typeface="Arial"/>
              </a:rPr>
              <a:t> </a:t>
            </a:r>
            <a:r>
              <a:rPr sz="2000" b="0" spc="-10" dirty="0">
                <a:solidFill>
                  <a:srgbClr val="002060"/>
                </a:solidFill>
                <a:latin typeface="Arial"/>
                <a:cs typeface="Arial"/>
              </a:rPr>
              <a:t>cavities.</a:t>
            </a:r>
            <a:endParaRPr sz="2000" b="0" dirty="0">
              <a:solidFill>
                <a:srgbClr val="002060"/>
              </a:solidFill>
              <a:latin typeface="Arial"/>
              <a:cs typeface="Arial"/>
            </a:endParaRPr>
          </a:p>
        </p:txBody>
      </p:sp>
      <p:sp>
        <p:nvSpPr>
          <p:cNvPr id="26" name="CasellaDiTesto 25">
            <a:extLst>
              <a:ext uri="{FF2B5EF4-FFF2-40B4-BE49-F238E27FC236}">
                <a16:creationId xmlns:a16="http://schemas.microsoft.com/office/drawing/2014/main" id="{C2E546C4-3344-AE61-BA31-19688D4FFA5B}"/>
              </a:ext>
            </a:extLst>
          </p:cNvPr>
          <p:cNvSpPr txBox="1"/>
          <p:nvPr/>
        </p:nvSpPr>
        <p:spPr>
          <a:xfrm>
            <a:off x="982575" y="1894421"/>
            <a:ext cx="3222357" cy="338554"/>
          </a:xfrm>
          <a:prstGeom prst="rect">
            <a:avLst/>
          </a:prstGeom>
          <a:noFill/>
        </p:spPr>
        <p:txBody>
          <a:bodyPr wrap="none" rtlCol="0">
            <a:spAutoFit/>
          </a:bodyPr>
          <a:lstStyle/>
          <a:p>
            <a:r>
              <a:rPr lang="it-IT" sz="1600" dirty="0">
                <a:latin typeface="Arial" panose="020B0604020202020204" pitchFamily="34" charset="0"/>
                <a:cs typeface="Arial" panose="020B0604020202020204" pitchFamily="34" charset="0"/>
              </a:rPr>
              <a:t>3.9 GHz </a:t>
            </a:r>
            <a:r>
              <a:rPr lang="it-IT" sz="1600" dirty="0" err="1">
                <a:latin typeface="Arial" panose="020B0604020202020204" pitchFamily="34" charset="0"/>
                <a:cs typeface="Arial" panose="020B0604020202020204" pitchFamily="34" charset="0"/>
              </a:rPr>
              <a:t>Cavity</a:t>
            </a:r>
            <a:r>
              <a:rPr lang="it-IT" sz="1600" dirty="0">
                <a:latin typeface="Arial" panose="020B0604020202020204" pitchFamily="34" charset="0"/>
                <a:cs typeface="Arial" panose="020B0604020202020204" pitchFamily="34" charset="0"/>
              </a:rPr>
              <a:t>: </a:t>
            </a:r>
            <a:r>
              <a:rPr lang="it-IT" sz="1600" dirty="0" err="1">
                <a:latin typeface="Arial" panose="020B0604020202020204" pitchFamily="34" charset="0"/>
                <a:cs typeface="Arial" panose="020B0604020202020204" pitchFamily="34" charset="0"/>
              </a:rPr>
              <a:t>Parameter</a:t>
            </a:r>
            <a:r>
              <a:rPr lang="it-IT" sz="1600" dirty="0">
                <a:latin typeface="Arial" panose="020B0604020202020204" pitchFamily="34" charset="0"/>
                <a:cs typeface="Arial" panose="020B0604020202020204" pitchFamily="34" charset="0"/>
              </a:rPr>
              <a:t> List </a:t>
            </a:r>
          </a:p>
        </p:txBody>
      </p:sp>
      <p:grpSp>
        <p:nvGrpSpPr>
          <p:cNvPr id="28" name="Gruppo 27">
            <a:extLst>
              <a:ext uri="{FF2B5EF4-FFF2-40B4-BE49-F238E27FC236}">
                <a16:creationId xmlns:a16="http://schemas.microsoft.com/office/drawing/2014/main" id="{6C5C66F4-C3D8-A25D-D282-FC98CA24CA4D}"/>
              </a:ext>
            </a:extLst>
          </p:cNvPr>
          <p:cNvGrpSpPr/>
          <p:nvPr/>
        </p:nvGrpSpPr>
        <p:grpSpPr>
          <a:xfrm>
            <a:off x="6195820" y="1150143"/>
            <a:ext cx="5410200" cy="5095875"/>
            <a:chOff x="6195820" y="1150143"/>
            <a:chExt cx="5410200" cy="5095875"/>
          </a:xfrm>
        </p:grpSpPr>
        <p:grpSp>
          <p:nvGrpSpPr>
            <p:cNvPr id="25" name="Gruppo 24">
              <a:extLst>
                <a:ext uri="{FF2B5EF4-FFF2-40B4-BE49-F238E27FC236}">
                  <a16:creationId xmlns:a16="http://schemas.microsoft.com/office/drawing/2014/main" id="{CF3C894C-FF9D-67F5-2C36-FE05408D2B4C}"/>
                </a:ext>
              </a:extLst>
            </p:cNvPr>
            <p:cNvGrpSpPr/>
            <p:nvPr/>
          </p:nvGrpSpPr>
          <p:grpSpPr>
            <a:xfrm>
              <a:off x="6195820" y="1150143"/>
              <a:ext cx="5410200" cy="5095875"/>
              <a:chOff x="6195820" y="1150143"/>
              <a:chExt cx="5410200" cy="5095875"/>
            </a:xfrm>
          </p:grpSpPr>
          <p:grpSp>
            <p:nvGrpSpPr>
              <p:cNvPr id="9" name="object 17">
                <a:extLst>
                  <a:ext uri="{FF2B5EF4-FFF2-40B4-BE49-F238E27FC236}">
                    <a16:creationId xmlns:a16="http://schemas.microsoft.com/office/drawing/2014/main" id="{43CF746F-5627-A465-3360-09BBA3C97889}"/>
                  </a:ext>
                </a:extLst>
              </p:cNvPr>
              <p:cNvGrpSpPr/>
              <p:nvPr/>
            </p:nvGrpSpPr>
            <p:grpSpPr>
              <a:xfrm>
                <a:off x="6195820" y="1150143"/>
                <a:ext cx="5410200" cy="5095875"/>
                <a:chOff x="3505200" y="1600200"/>
                <a:chExt cx="5410200" cy="5095875"/>
              </a:xfrm>
            </p:grpSpPr>
            <p:pic>
              <p:nvPicPr>
                <p:cNvPr id="10" name="object 18">
                  <a:extLst>
                    <a:ext uri="{FF2B5EF4-FFF2-40B4-BE49-F238E27FC236}">
                      <a16:creationId xmlns:a16="http://schemas.microsoft.com/office/drawing/2014/main" id="{E9E27D8C-2D10-630E-0BFC-ABA1741160DB}"/>
                    </a:ext>
                  </a:extLst>
                </p:cNvPr>
                <p:cNvPicPr/>
                <p:nvPr/>
              </p:nvPicPr>
              <p:blipFill>
                <a:blip r:embed="rId4" cstate="print"/>
                <a:stretch>
                  <a:fillRect/>
                </a:stretch>
              </p:blipFill>
              <p:spPr>
                <a:xfrm>
                  <a:off x="3505200" y="4038600"/>
                  <a:ext cx="5410200" cy="2657475"/>
                </a:xfrm>
                <a:prstGeom prst="rect">
                  <a:avLst/>
                </a:prstGeom>
              </p:spPr>
            </p:pic>
            <p:pic>
              <p:nvPicPr>
                <p:cNvPr id="11" name="object 19">
                  <a:extLst>
                    <a:ext uri="{FF2B5EF4-FFF2-40B4-BE49-F238E27FC236}">
                      <a16:creationId xmlns:a16="http://schemas.microsoft.com/office/drawing/2014/main" id="{5EDFFC8E-7E2F-D94D-E724-2741E5A35236}"/>
                    </a:ext>
                  </a:extLst>
                </p:cNvPr>
                <p:cNvPicPr/>
                <p:nvPr/>
              </p:nvPicPr>
              <p:blipFill>
                <a:blip r:embed="rId5" cstate="print"/>
                <a:stretch>
                  <a:fillRect/>
                </a:stretch>
              </p:blipFill>
              <p:spPr>
                <a:xfrm>
                  <a:off x="5105400" y="1600200"/>
                  <a:ext cx="3657600" cy="2590800"/>
                </a:xfrm>
                <a:prstGeom prst="rect">
                  <a:avLst/>
                </a:prstGeom>
              </p:spPr>
            </p:pic>
          </p:grpSp>
          <p:sp>
            <p:nvSpPr>
              <p:cNvPr id="14" name="object 22">
                <a:extLst>
                  <a:ext uri="{FF2B5EF4-FFF2-40B4-BE49-F238E27FC236}">
                    <a16:creationId xmlns:a16="http://schemas.microsoft.com/office/drawing/2014/main" id="{EC44D3FC-74CE-C609-DDE7-E1B9EC1EBD0D}"/>
                  </a:ext>
                </a:extLst>
              </p:cNvPr>
              <p:cNvSpPr txBox="1"/>
              <p:nvPr/>
            </p:nvSpPr>
            <p:spPr>
              <a:xfrm>
                <a:off x="7639792" y="5423929"/>
                <a:ext cx="835660" cy="254557"/>
              </a:xfrm>
              <a:prstGeom prst="rect">
                <a:avLst/>
              </a:prstGeom>
            </p:spPr>
            <p:txBody>
              <a:bodyPr vert="horz" wrap="square" lIns="0" tIns="15875" rIns="0" bIns="0" rtlCol="0">
                <a:spAutoFit/>
              </a:bodyPr>
              <a:lstStyle/>
              <a:p>
                <a:pPr marL="12700">
                  <a:spcBef>
                    <a:spcPts val="125"/>
                  </a:spcBef>
                </a:pPr>
                <a:r>
                  <a:rPr sz="1550" dirty="0">
                    <a:solidFill>
                      <a:srgbClr val="002060"/>
                    </a:solidFill>
                    <a:latin typeface="Arial"/>
                    <a:cs typeface="Arial"/>
                  </a:rPr>
                  <a:t>180</a:t>
                </a:r>
                <a:r>
                  <a:rPr sz="1550" spc="105" dirty="0">
                    <a:solidFill>
                      <a:srgbClr val="002060"/>
                    </a:solidFill>
                    <a:latin typeface="Arial"/>
                    <a:cs typeface="Arial"/>
                  </a:rPr>
                  <a:t> </a:t>
                </a:r>
                <a:r>
                  <a:rPr sz="1550" spc="-25" dirty="0">
                    <a:solidFill>
                      <a:srgbClr val="002060"/>
                    </a:solidFill>
                    <a:latin typeface="Arial"/>
                    <a:cs typeface="Arial"/>
                  </a:rPr>
                  <a:t>MeV</a:t>
                </a:r>
                <a:endParaRPr sz="1550" dirty="0">
                  <a:solidFill>
                    <a:srgbClr val="002060"/>
                  </a:solidFill>
                  <a:latin typeface="Arial"/>
                  <a:cs typeface="Arial"/>
                </a:endParaRPr>
              </a:p>
            </p:txBody>
          </p:sp>
          <p:sp>
            <p:nvSpPr>
              <p:cNvPr id="15" name="object 23">
                <a:extLst>
                  <a:ext uri="{FF2B5EF4-FFF2-40B4-BE49-F238E27FC236}">
                    <a16:creationId xmlns:a16="http://schemas.microsoft.com/office/drawing/2014/main" id="{5AFFE3C1-EFB9-E800-ACD8-A0F34DAE4F81}"/>
                  </a:ext>
                </a:extLst>
              </p:cNvPr>
              <p:cNvSpPr txBox="1"/>
              <p:nvPr/>
            </p:nvSpPr>
            <p:spPr>
              <a:xfrm>
                <a:off x="8630393" y="5423929"/>
                <a:ext cx="807085" cy="254557"/>
              </a:xfrm>
              <a:prstGeom prst="rect">
                <a:avLst/>
              </a:prstGeom>
            </p:spPr>
            <p:txBody>
              <a:bodyPr vert="horz" wrap="square" lIns="0" tIns="15875" rIns="0" bIns="0" rtlCol="0">
                <a:spAutoFit/>
              </a:bodyPr>
              <a:lstStyle/>
              <a:p>
                <a:pPr marL="12700">
                  <a:spcBef>
                    <a:spcPts val="125"/>
                  </a:spcBef>
                </a:pPr>
                <a:r>
                  <a:rPr sz="1550" dirty="0">
                    <a:solidFill>
                      <a:srgbClr val="002060"/>
                    </a:solidFill>
                    <a:latin typeface="Arial"/>
                    <a:cs typeface="Arial"/>
                  </a:rPr>
                  <a:t>-20</a:t>
                </a:r>
                <a:r>
                  <a:rPr sz="1550" spc="80" dirty="0">
                    <a:solidFill>
                      <a:srgbClr val="002060"/>
                    </a:solidFill>
                    <a:latin typeface="Arial"/>
                    <a:cs typeface="Arial"/>
                  </a:rPr>
                  <a:t> </a:t>
                </a:r>
                <a:r>
                  <a:rPr sz="1550" spc="30" dirty="0">
                    <a:solidFill>
                      <a:srgbClr val="002060"/>
                    </a:solidFill>
                    <a:latin typeface="Arial"/>
                    <a:cs typeface="Arial"/>
                  </a:rPr>
                  <a:t>MeV</a:t>
                </a:r>
                <a:endParaRPr sz="1550" dirty="0">
                  <a:solidFill>
                    <a:srgbClr val="002060"/>
                  </a:solidFill>
                  <a:latin typeface="Arial"/>
                  <a:cs typeface="Arial"/>
                </a:endParaRPr>
              </a:p>
            </p:txBody>
          </p:sp>
          <p:cxnSp>
            <p:nvCxnSpPr>
              <p:cNvPr id="18" name="Connettore 2 17">
                <a:extLst>
                  <a:ext uri="{FF2B5EF4-FFF2-40B4-BE49-F238E27FC236}">
                    <a16:creationId xmlns:a16="http://schemas.microsoft.com/office/drawing/2014/main" id="{9F60F12C-DC44-E04B-CC9A-539A8C9AB15B}"/>
                  </a:ext>
                </a:extLst>
              </p:cNvPr>
              <p:cNvCxnSpPr/>
              <p:nvPr/>
            </p:nvCxnSpPr>
            <p:spPr bwMode="auto">
              <a:xfrm flipV="1">
                <a:off x="8077200" y="5029200"/>
                <a:ext cx="0" cy="381000"/>
              </a:xfrm>
              <a:prstGeom prst="straightConnector1">
                <a:avLst/>
              </a:prstGeom>
              <a:solidFill>
                <a:schemeClr val="accent1"/>
              </a:solidFill>
              <a:ln w="317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ttore 2 19">
                <a:extLst>
                  <a:ext uri="{FF2B5EF4-FFF2-40B4-BE49-F238E27FC236}">
                    <a16:creationId xmlns:a16="http://schemas.microsoft.com/office/drawing/2014/main" id="{61315204-EA50-B30F-9365-169D6EACD9F6}"/>
                  </a:ext>
                </a:extLst>
              </p:cNvPr>
              <p:cNvCxnSpPr/>
              <p:nvPr/>
            </p:nvCxnSpPr>
            <p:spPr bwMode="auto">
              <a:xfrm flipV="1">
                <a:off x="8915400" y="5029200"/>
                <a:ext cx="0" cy="394729"/>
              </a:xfrm>
              <a:prstGeom prst="straightConnector1">
                <a:avLst/>
              </a:prstGeom>
              <a:solidFill>
                <a:schemeClr val="accent1"/>
              </a:solidFill>
              <a:ln w="317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7" name="object 21">
              <a:extLst>
                <a:ext uri="{FF2B5EF4-FFF2-40B4-BE49-F238E27FC236}">
                  <a16:creationId xmlns:a16="http://schemas.microsoft.com/office/drawing/2014/main" id="{421FEC49-40E0-BC47-770B-F309E28B4348}"/>
                </a:ext>
              </a:extLst>
            </p:cNvPr>
            <p:cNvSpPr txBox="1"/>
            <p:nvPr/>
          </p:nvSpPr>
          <p:spPr>
            <a:xfrm>
              <a:off x="9144000" y="2132778"/>
              <a:ext cx="937253" cy="254557"/>
            </a:xfrm>
            <a:prstGeom prst="rect">
              <a:avLst/>
            </a:prstGeom>
          </p:spPr>
          <p:txBody>
            <a:bodyPr vert="horz" wrap="square" lIns="0" tIns="15875" rIns="0" bIns="0" rtlCol="0">
              <a:spAutoFit/>
            </a:bodyPr>
            <a:lstStyle/>
            <a:p>
              <a:pPr marL="38100">
                <a:spcBef>
                  <a:spcPts val="125"/>
                </a:spcBef>
              </a:pPr>
              <a:r>
                <a:rPr sz="1550" dirty="0">
                  <a:solidFill>
                    <a:srgbClr val="002060"/>
                  </a:solidFill>
                  <a:latin typeface="Times New Roman"/>
                  <a:cs typeface="Times New Roman"/>
                </a:rPr>
                <a:t>V</a:t>
              </a:r>
              <a:r>
                <a:rPr sz="1650" baseline="-20202" dirty="0">
                  <a:solidFill>
                    <a:srgbClr val="002060"/>
                  </a:solidFill>
                  <a:latin typeface="Times New Roman"/>
                  <a:cs typeface="Times New Roman"/>
                </a:rPr>
                <a:t>3</a:t>
              </a:r>
              <a:r>
                <a:rPr lang="it-IT" sz="1650" baseline="-20202" dirty="0">
                  <a:solidFill>
                    <a:srgbClr val="002060"/>
                  </a:solidFill>
                  <a:latin typeface="Times New Roman"/>
                  <a:cs typeface="Times New Roman"/>
                </a:rPr>
                <a:t> </a:t>
              </a:r>
              <a:r>
                <a:rPr sz="1550" dirty="0">
                  <a:solidFill>
                    <a:srgbClr val="002060"/>
                  </a:solidFill>
                  <a:latin typeface="Times New Roman"/>
                  <a:cs typeface="Times New Roman"/>
                </a:rPr>
                <a:t>=</a:t>
              </a:r>
              <a:r>
                <a:rPr lang="it-IT" sz="1550" dirty="0">
                  <a:solidFill>
                    <a:srgbClr val="002060"/>
                  </a:solidFill>
                  <a:latin typeface="Times New Roman"/>
                  <a:cs typeface="Times New Roman"/>
                </a:rPr>
                <a:t> </a:t>
              </a:r>
              <a:r>
                <a:rPr sz="1550" dirty="0">
                  <a:solidFill>
                    <a:srgbClr val="002060"/>
                  </a:solidFill>
                  <a:latin typeface="Times New Roman"/>
                  <a:cs typeface="Times New Roman"/>
                </a:rPr>
                <a:t>V</a:t>
              </a:r>
              <a:r>
                <a:rPr sz="1650" baseline="-20202" dirty="0">
                  <a:solidFill>
                    <a:srgbClr val="002060"/>
                  </a:solidFill>
                  <a:latin typeface="Times New Roman"/>
                  <a:cs typeface="Times New Roman"/>
                </a:rPr>
                <a:t>1</a:t>
              </a:r>
              <a:r>
                <a:rPr sz="1650" spc="135" baseline="-20202" dirty="0">
                  <a:solidFill>
                    <a:srgbClr val="002060"/>
                  </a:solidFill>
                  <a:latin typeface="Times New Roman"/>
                  <a:cs typeface="Times New Roman"/>
                </a:rPr>
                <a:t> </a:t>
              </a:r>
              <a:r>
                <a:rPr sz="1550" dirty="0">
                  <a:solidFill>
                    <a:srgbClr val="002060"/>
                  </a:solidFill>
                  <a:latin typeface="Times New Roman"/>
                  <a:cs typeface="Times New Roman"/>
                </a:rPr>
                <a:t>/</a:t>
              </a:r>
              <a:r>
                <a:rPr sz="1550" spc="10" dirty="0">
                  <a:solidFill>
                    <a:srgbClr val="002060"/>
                  </a:solidFill>
                  <a:latin typeface="Times New Roman"/>
                  <a:cs typeface="Times New Roman"/>
                </a:rPr>
                <a:t> </a:t>
              </a:r>
              <a:r>
                <a:rPr sz="1550" spc="-50" dirty="0">
                  <a:solidFill>
                    <a:srgbClr val="002060"/>
                  </a:solidFill>
                  <a:latin typeface="Times New Roman"/>
                  <a:cs typeface="Times New Roman"/>
                </a:rPr>
                <a:t>9</a:t>
              </a:r>
              <a:endParaRPr sz="1550" dirty="0">
                <a:solidFill>
                  <a:srgbClr val="002060"/>
                </a:solidFill>
                <a:latin typeface="Times New Roman"/>
                <a:cs typeface="Times New Roman"/>
              </a:endParaRPr>
            </a:p>
          </p:txBody>
        </p:sp>
      </p:grpSp>
      <p:sp>
        <p:nvSpPr>
          <p:cNvPr id="29" name="CasellaDiTesto 28">
            <a:extLst>
              <a:ext uri="{FF2B5EF4-FFF2-40B4-BE49-F238E27FC236}">
                <a16:creationId xmlns:a16="http://schemas.microsoft.com/office/drawing/2014/main" id="{97F1DB34-9885-E5A4-600A-E939630349D9}"/>
              </a:ext>
            </a:extLst>
          </p:cNvPr>
          <p:cNvSpPr txBox="1"/>
          <p:nvPr/>
        </p:nvSpPr>
        <p:spPr>
          <a:xfrm>
            <a:off x="11016385" y="5997891"/>
            <a:ext cx="874470" cy="307777"/>
          </a:xfrm>
          <a:prstGeom prst="rect">
            <a:avLst/>
          </a:prstGeom>
          <a:noFill/>
        </p:spPr>
        <p:txBody>
          <a:bodyPr wrap="none" rtlCol="0">
            <a:spAutoFit/>
          </a:bodyPr>
          <a:lstStyle/>
          <a:p>
            <a:r>
              <a:rPr lang="it-IT" dirty="0"/>
              <a:t>N. </a:t>
            </a:r>
            <a:r>
              <a:rPr lang="it-IT" dirty="0" err="1"/>
              <a:t>Solyak</a:t>
            </a:r>
            <a:endParaRPr lang="it-IT" dirty="0"/>
          </a:p>
        </p:txBody>
      </p:sp>
    </p:spTree>
    <p:extLst>
      <p:ext uri="{BB962C8B-B14F-4D97-AF65-F5344CB8AC3E}">
        <p14:creationId xmlns:p14="http://schemas.microsoft.com/office/powerpoint/2010/main" val="2660791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1C623F8-C897-39B6-B7DC-9079C2158EE4}"/>
              </a:ext>
            </a:extLst>
          </p:cNvPr>
          <p:cNvSpPr>
            <a:spLocks noGrp="1"/>
          </p:cNvSpPr>
          <p:nvPr>
            <p:ph type="title"/>
          </p:nvPr>
        </p:nvSpPr>
        <p:spPr/>
        <p:txBody>
          <a:bodyPr/>
          <a:lstStyle/>
          <a:p>
            <a:r>
              <a:rPr lang="it-IT" sz="3200" dirty="0"/>
              <a:t>Frequency</a:t>
            </a:r>
            <a:r>
              <a:rPr lang="it-IT" sz="3200" spc="40" dirty="0"/>
              <a:t> </a:t>
            </a:r>
            <a:r>
              <a:rPr lang="it-IT" sz="3200" dirty="0"/>
              <a:t>shift</a:t>
            </a:r>
            <a:r>
              <a:rPr lang="it-IT" sz="3200" spc="40" dirty="0"/>
              <a:t> </a:t>
            </a:r>
            <a:r>
              <a:rPr lang="it-IT" sz="3200" dirty="0"/>
              <a:t>due</a:t>
            </a:r>
            <a:r>
              <a:rPr lang="it-IT" sz="3200" spc="40" dirty="0"/>
              <a:t> </a:t>
            </a:r>
            <a:r>
              <a:rPr lang="it-IT" sz="3200" dirty="0"/>
              <a:t>to</a:t>
            </a:r>
            <a:r>
              <a:rPr lang="it-IT" sz="3200" spc="120" dirty="0"/>
              <a:t> </a:t>
            </a:r>
            <a:r>
              <a:rPr lang="it-IT" sz="3200" dirty="0"/>
              <a:t>Lorentz</a:t>
            </a:r>
            <a:r>
              <a:rPr lang="it-IT" sz="3200" spc="40" dirty="0"/>
              <a:t> </a:t>
            </a:r>
            <a:r>
              <a:rPr lang="it-IT" sz="3200" spc="-10" dirty="0" err="1"/>
              <a:t>forces</a:t>
            </a:r>
            <a:endParaRPr lang="it-IT" dirty="0"/>
          </a:p>
        </p:txBody>
      </p:sp>
      <p:sp>
        <p:nvSpPr>
          <p:cNvPr id="4" name="Segnaposto data 3">
            <a:extLst>
              <a:ext uri="{FF2B5EF4-FFF2-40B4-BE49-F238E27FC236}">
                <a16:creationId xmlns:a16="http://schemas.microsoft.com/office/drawing/2014/main" id="{E8966CA3-D63A-FDC2-0D56-CBB3106E4DF2}"/>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228FDF40-E517-3C12-099B-1481D9FA2960}"/>
              </a:ext>
            </a:extLst>
          </p:cNvPr>
          <p:cNvSpPr>
            <a:spLocks noGrp="1"/>
          </p:cNvSpPr>
          <p:nvPr>
            <p:ph type="ftr" sz="quarter" idx="11"/>
          </p:nvPr>
        </p:nvSpPr>
        <p:spPr/>
        <p:txBody>
          <a:bodyPr/>
          <a:lstStyle/>
          <a:p>
            <a:fld id="{3FBB366A-F7D1-4519-A1E6-A2C124910861}" type="slidenum">
              <a:rPr lang="en-US" altLang="it-IT" smtClean="0"/>
              <a:pPr/>
              <a:t>22</a:t>
            </a:fld>
            <a:endParaRPr lang="en-US" altLang="it-IT"/>
          </a:p>
        </p:txBody>
      </p:sp>
      <p:sp>
        <p:nvSpPr>
          <p:cNvPr id="6" name="Segnaposto numero diapositiva 5">
            <a:extLst>
              <a:ext uri="{FF2B5EF4-FFF2-40B4-BE49-F238E27FC236}">
                <a16:creationId xmlns:a16="http://schemas.microsoft.com/office/drawing/2014/main" id="{D18A5DA5-E052-0234-3558-4A825CB68A34}"/>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8" name="object 3">
            <a:extLst>
              <a:ext uri="{FF2B5EF4-FFF2-40B4-BE49-F238E27FC236}">
                <a16:creationId xmlns:a16="http://schemas.microsoft.com/office/drawing/2014/main" id="{1F489EA5-308E-328D-F22F-DF6CD1B180F6}"/>
              </a:ext>
            </a:extLst>
          </p:cNvPr>
          <p:cNvPicPr/>
          <p:nvPr/>
        </p:nvPicPr>
        <p:blipFill>
          <a:blip r:embed="rId2" cstate="print"/>
          <a:stretch>
            <a:fillRect/>
          </a:stretch>
        </p:blipFill>
        <p:spPr>
          <a:xfrm>
            <a:off x="990600" y="1066800"/>
            <a:ext cx="5715000" cy="4391025"/>
          </a:xfrm>
          <a:prstGeom prst="rect">
            <a:avLst/>
          </a:prstGeom>
        </p:spPr>
      </p:pic>
      <p:sp>
        <p:nvSpPr>
          <p:cNvPr id="9" name="object 7">
            <a:extLst>
              <a:ext uri="{FF2B5EF4-FFF2-40B4-BE49-F238E27FC236}">
                <a16:creationId xmlns:a16="http://schemas.microsoft.com/office/drawing/2014/main" id="{50C4D070-A702-B0F1-8282-340AC1A863C3}"/>
              </a:ext>
            </a:extLst>
          </p:cNvPr>
          <p:cNvSpPr txBox="1"/>
          <p:nvPr/>
        </p:nvSpPr>
        <p:spPr>
          <a:xfrm>
            <a:off x="1295400" y="5584047"/>
            <a:ext cx="5005388" cy="528606"/>
          </a:xfrm>
          <a:prstGeom prst="rect">
            <a:avLst/>
          </a:prstGeom>
        </p:spPr>
        <p:txBody>
          <a:bodyPr vert="horz" wrap="square" lIns="0" tIns="12065" rIns="0" bIns="0" rtlCol="0">
            <a:spAutoFit/>
          </a:bodyPr>
          <a:lstStyle/>
          <a:p>
            <a:pPr marL="12700" marR="5080" algn="ctr">
              <a:lnSpc>
                <a:spcPct val="108900"/>
              </a:lnSpc>
              <a:spcBef>
                <a:spcPts val="95"/>
              </a:spcBef>
            </a:pPr>
            <a:r>
              <a:rPr sz="1600" dirty="0">
                <a:solidFill>
                  <a:srgbClr val="002060"/>
                </a:solidFill>
                <a:latin typeface="Arial" panose="020B0604020202020204" pitchFamily="34" charset="0"/>
                <a:cs typeface="Arial" panose="020B0604020202020204" pitchFamily="34" charset="0"/>
              </a:rPr>
              <a:t>Displacement</a:t>
            </a:r>
            <a:r>
              <a:rPr sz="1600" spc="9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of</a:t>
            </a:r>
            <a:r>
              <a:rPr sz="1600" spc="9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the</a:t>
            </a:r>
            <a:r>
              <a:rPr sz="1600" spc="9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cell</a:t>
            </a:r>
            <a:r>
              <a:rPr sz="1600" spc="9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wall</a:t>
            </a:r>
            <a:r>
              <a:rPr sz="1600" spc="9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due</a:t>
            </a:r>
            <a:r>
              <a:rPr sz="1600" spc="9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to</a:t>
            </a:r>
            <a:r>
              <a:rPr sz="1600" spc="10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Lorentz</a:t>
            </a:r>
            <a:r>
              <a:rPr sz="1600" spc="-15" dirty="0">
                <a:solidFill>
                  <a:srgbClr val="002060"/>
                </a:solidFill>
                <a:latin typeface="Arial" panose="020B0604020202020204" pitchFamily="34" charset="0"/>
                <a:cs typeface="Arial" panose="020B0604020202020204" pitchFamily="34" charset="0"/>
              </a:rPr>
              <a:t> </a:t>
            </a:r>
            <a:r>
              <a:rPr sz="1600" spc="-10" dirty="0">
                <a:solidFill>
                  <a:srgbClr val="002060"/>
                </a:solidFill>
                <a:latin typeface="Arial" panose="020B0604020202020204" pitchFamily="34" charset="0"/>
                <a:cs typeface="Arial" panose="020B0604020202020204" pitchFamily="34" charset="0"/>
              </a:rPr>
              <a:t>force. </a:t>
            </a:r>
            <a:r>
              <a:rPr lang="it-IT" sz="1600" b="0" dirty="0">
                <a:solidFill>
                  <a:srgbClr val="002060"/>
                </a:solidFill>
                <a:latin typeface="Arial" panose="020B0604020202020204" pitchFamily="34" charset="0"/>
                <a:cs typeface="Arial" panose="020B0604020202020204" pitchFamily="34" charset="0"/>
              </a:rPr>
              <a:t>(</a:t>
            </a:r>
            <a:r>
              <a:rPr lang="it-IT" sz="1600" b="0" dirty="0" err="1">
                <a:solidFill>
                  <a:srgbClr val="002060"/>
                </a:solidFill>
                <a:latin typeface="Arial" panose="020B0604020202020204" pitchFamily="34" charset="0"/>
                <a:cs typeface="Arial" panose="020B0604020202020204" pitchFamily="34" charset="0"/>
              </a:rPr>
              <a:t>w</a:t>
            </a:r>
            <a:r>
              <a:rPr sz="1600" b="0" dirty="0">
                <a:solidFill>
                  <a:srgbClr val="002060"/>
                </a:solidFill>
                <a:latin typeface="Arial" panose="020B0604020202020204" pitchFamily="34" charset="0"/>
                <a:cs typeface="Arial" panose="020B0604020202020204" pitchFamily="34" charset="0"/>
              </a:rPr>
              <a:t>all</a:t>
            </a:r>
            <a:r>
              <a:rPr sz="1600" b="0" spc="13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thickness</a:t>
            </a:r>
            <a:r>
              <a:rPr sz="1600" b="0" spc="13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t>
            </a:r>
            <a:r>
              <a:rPr lang="it-IT" sz="1600" b="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1.5</a:t>
            </a:r>
            <a:r>
              <a:rPr sz="1600" b="0" spc="140" dirty="0">
                <a:solidFill>
                  <a:srgbClr val="002060"/>
                </a:solidFill>
                <a:latin typeface="Arial" panose="020B0604020202020204" pitchFamily="34" charset="0"/>
                <a:cs typeface="Arial" panose="020B0604020202020204" pitchFamily="34" charset="0"/>
              </a:rPr>
              <a:t> </a:t>
            </a:r>
            <a:r>
              <a:rPr sz="1600" b="0" spc="-25" dirty="0">
                <a:solidFill>
                  <a:srgbClr val="002060"/>
                </a:solidFill>
                <a:latin typeface="Arial" panose="020B0604020202020204" pitchFamily="34" charset="0"/>
                <a:cs typeface="Arial" panose="020B0604020202020204" pitchFamily="34" charset="0"/>
              </a:rPr>
              <a:t>mm</a:t>
            </a:r>
            <a:r>
              <a:rPr lang="it-IT" sz="1600" b="0" spc="-25" dirty="0">
                <a:solidFill>
                  <a:srgbClr val="002060"/>
                </a:solidFill>
                <a:latin typeface="Arial" panose="020B0604020202020204" pitchFamily="34" charset="0"/>
                <a:cs typeface="Arial" panose="020B0604020202020204" pitchFamily="34" charset="0"/>
              </a:rPr>
              <a:t>)</a:t>
            </a:r>
            <a:endParaRPr sz="1600" b="0" dirty="0">
              <a:solidFill>
                <a:srgbClr val="002060"/>
              </a:solidFill>
              <a:latin typeface="Arial" panose="020B0604020202020204" pitchFamily="34" charset="0"/>
              <a:cs typeface="Arial" panose="020B0604020202020204" pitchFamily="34" charset="0"/>
            </a:endParaRPr>
          </a:p>
        </p:txBody>
      </p:sp>
      <p:sp>
        <p:nvSpPr>
          <p:cNvPr id="10" name="object 8">
            <a:extLst>
              <a:ext uri="{FF2B5EF4-FFF2-40B4-BE49-F238E27FC236}">
                <a16:creationId xmlns:a16="http://schemas.microsoft.com/office/drawing/2014/main" id="{E811FA5D-83D8-1C18-9424-5CFB6F688B52}"/>
              </a:ext>
            </a:extLst>
          </p:cNvPr>
          <p:cNvSpPr txBox="1"/>
          <p:nvPr/>
        </p:nvSpPr>
        <p:spPr>
          <a:xfrm>
            <a:off x="7620000" y="1016865"/>
            <a:ext cx="4311650" cy="4173962"/>
          </a:xfrm>
          <a:prstGeom prst="rect">
            <a:avLst/>
          </a:prstGeom>
        </p:spPr>
        <p:txBody>
          <a:bodyPr vert="horz" wrap="square" lIns="0" tIns="58419" rIns="0" bIns="0" rtlCol="0">
            <a:spAutoFit/>
          </a:bodyPr>
          <a:lstStyle/>
          <a:p>
            <a:pPr marL="177800" indent="-114300">
              <a:spcBef>
                <a:spcPts val="459"/>
              </a:spcBef>
              <a:buFont typeface="Times New Roman"/>
              <a:buChar char="•"/>
              <a:tabLst>
                <a:tab pos="177800" algn="l"/>
              </a:tabLst>
            </a:pPr>
            <a:r>
              <a:rPr sz="1600" b="0" dirty="0">
                <a:solidFill>
                  <a:srgbClr val="002060"/>
                </a:solidFill>
                <a:latin typeface="Arial" panose="020B0604020202020204" pitchFamily="34" charset="0"/>
                <a:cs typeface="Arial" panose="020B0604020202020204" pitchFamily="34" charset="0"/>
              </a:rPr>
              <a:t>HFSS</a:t>
            </a:r>
            <a:r>
              <a:rPr sz="1600" b="0" spc="-30"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simulation</a:t>
            </a:r>
            <a:r>
              <a:rPr sz="1600" b="0" spc="-2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of</a:t>
            </a:r>
            <a:r>
              <a:rPr sz="1600" b="0" spc="-2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half</a:t>
            </a:r>
            <a:r>
              <a:rPr sz="1600" b="0" spc="-25" dirty="0">
                <a:solidFill>
                  <a:srgbClr val="002060"/>
                </a:solidFill>
                <a:latin typeface="Arial" panose="020B0604020202020204" pitchFamily="34" charset="0"/>
                <a:cs typeface="Arial" panose="020B0604020202020204" pitchFamily="34" charset="0"/>
              </a:rPr>
              <a:t> </a:t>
            </a:r>
            <a:r>
              <a:rPr sz="1600" b="0" spc="-20" dirty="0">
                <a:solidFill>
                  <a:srgbClr val="002060"/>
                </a:solidFill>
                <a:latin typeface="Arial" panose="020B0604020202020204" pitchFamily="34" charset="0"/>
                <a:cs typeface="Arial" panose="020B0604020202020204" pitchFamily="34" charset="0"/>
              </a:rPr>
              <a:t>cell</a:t>
            </a:r>
            <a:endParaRPr sz="1600" b="0" dirty="0">
              <a:solidFill>
                <a:srgbClr val="002060"/>
              </a:solidFill>
              <a:latin typeface="Arial" panose="020B0604020202020204" pitchFamily="34" charset="0"/>
              <a:cs typeface="Arial" panose="020B0604020202020204" pitchFamily="34" charset="0"/>
            </a:endParaRPr>
          </a:p>
          <a:p>
            <a:pPr marL="349250">
              <a:spcBef>
                <a:spcPts val="360"/>
              </a:spcBef>
            </a:pPr>
            <a:r>
              <a:rPr sz="1200" dirty="0">
                <a:latin typeface="Times New Roman"/>
                <a:cs typeface="Times New Roman"/>
              </a:rPr>
              <a:t>–</a:t>
            </a:r>
            <a:r>
              <a:rPr sz="1200" spc="470" dirty="0">
                <a:latin typeface="Times New Roman"/>
                <a:cs typeface="Times New Roman"/>
              </a:rPr>
              <a:t> </a:t>
            </a:r>
            <a:r>
              <a:rPr sz="1600" b="0" i="1" dirty="0">
                <a:latin typeface="Times New Roman"/>
                <a:cs typeface="Times New Roman"/>
              </a:rPr>
              <a:t>P</a:t>
            </a:r>
            <a:r>
              <a:rPr sz="1600" b="0" spc="15" dirty="0">
                <a:latin typeface="Times New Roman"/>
                <a:cs typeface="Times New Roman"/>
              </a:rPr>
              <a:t> </a:t>
            </a:r>
            <a:r>
              <a:rPr sz="1600" b="0" dirty="0">
                <a:latin typeface="Times New Roman"/>
                <a:cs typeface="Times New Roman"/>
              </a:rPr>
              <a:t>= </a:t>
            </a:r>
            <a:r>
              <a:rPr sz="1600" b="0" i="1" dirty="0">
                <a:latin typeface="Times New Roman"/>
                <a:cs typeface="Times New Roman"/>
              </a:rPr>
              <a:t>(μ</a:t>
            </a:r>
            <a:r>
              <a:rPr sz="1600" b="0" i="1" baseline="-20833" dirty="0">
                <a:latin typeface="Times New Roman"/>
                <a:cs typeface="Times New Roman"/>
              </a:rPr>
              <a:t>0</a:t>
            </a:r>
            <a:r>
              <a:rPr sz="1600" b="0" spc="217" baseline="-20833" dirty="0">
                <a:latin typeface="Times New Roman"/>
                <a:cs typeface="Times New Roman"/>
              </a:rPr>
              <a:t> </a:t>
            </a:r>
            <a:r>
              <a:rPr sz="1600" b="0" i="1" dirty="0">
                <a:latin typeface="Times New Roman"/>
                <a:cs typeface="Times New Roman"/>
              </a:rPr>
              <a:t>Η</a:t>
            </a:r>
            <a:r>
              <a:rPr sz="1600" b="0" spc="-40" dirty="0">
                <a:latin typeface="Times New Roman"/>
                <a:cs typeface="Times New Roman"/>
              </a:rPr>
              <a:t> </a:t>
            </a:r>
            <a:r>
              <a:rPr sz="1600" b="0" i="1" baseline="24305" dirty="0">
                <a:latin typeface="Times New Roman"/>
                <a:cs typeface="Times New Roman"/>
              </a:rPr>
              <a:t>2</a:t>
            </a:r>
            <a:r>
              <a:rPr sz="1600" b="0" spc="465" baseline="24305" dirty="0">
                <a:latin typeface="Times New Roman"/>
                <a:cs typeface="Times New Roman"/>
              </a:rPr>
              <a:t> </a:t>
            </a:r>
            <a:r>
              <a:rPr sz="1600" b="0" i="1" spc="-415" dirty="0">
                <a:latin typeface="Times New Roman"/>
                <a:cs typeface="Times New Roman"/>
              </a:rPr>
              <a:t>−</a:t>
            </a:r>
            <a:r>
              <a:rPr sz="1600" b="0" spc="200" dirty="0">
                <a:latin typeface="Times New Roman"/>
                <a:cs typeface="Times New Roman"/>
              </a:rPr>
              <a:t> </a:t>
            </a:r>
            <a:r>
              <a:rPr sz="1600" b="0" i="1" dirty="0">
                <a:latin typeface="Times New Roman"/>
                <a:cs typeface="Times New Roman"/>
              </a:rPr>
              <a:t>ε</a:t>
            </a:r>
            <a:r>
              <a:rPr sz="1600" b="0" i="1" baseline="-20833" dirty="0">
                <a:latin typeface="Times New Roman"/>
                <a:cs typeface="Times New Roman"/>
              </a:rPr>
              <a:t>0</a:t>
            </a:r>
            <a:r>
              <a:rPr sz="1600" b="0" spc="217" baseline="-20833" dirty="0">
                <a:latin typeface="Times New Roman"/>
                <a:cs typeface="Times New Roman"/>
              </a:rPr>
              <a:t> </a:t>
            </a:r>
            <a:r>
              <a:rPr sz="1600" b="0" i="1" spc="-20" dirty="0">
                <a:latin typeface="Times New Roman"/>
                <a:cs typeface="Times New Roman"/>
              </a:rPr>
              <a:t>E</a:t>
            </a:r>
            <a:r>
              <a:rPr sz="1600" b="0" i="1" spc="-30" baseline="24305" dirty="0">
                <a:latin typeface="Times New Roman"/>
                <a:cs typeface="Times New Roman"/>
              </a:rPr>
              <a:t>2</a:t>
            </a:r>
            <a:r>
              <a:rPr sz="1600" b="0" i="1" spc="-20" dirty="0">
                <a:latin typeface="Times New Roman"/>
                <a:cs typeface="Times New Roman"/>
              </a:rPr>
              <a:t>)/4</a:t>
            </a:r>
            <a:endParaRPr sz="1600" b="0" dirty="0">
              <a:latin typeface="Times New Roman"/>
              <a:cs typeface="Times New Roman"/>
            </a:endParaRPr>
          </a:p>
          <a:p>
            <a:pPr marL="520700" lvl="1" indent="-171450">
              <a:spcBef>
                <a:spcPts val="410"/>
              </a:spcBef>
              <a:buChar char="–"/>
              <a:tabLst>
                <a:tab pos="520700" algn="l"/>
              </a:tabLst>
            </a:pPr>
            <a:r>
              <a:rPr b="0" dirty="0">
                <a:solidFill>
                  <a:srgbClr val="002060"/>
                </a:solidFill>
                <a:latin typeface="Arial" panose="020B0604020202020204" pitchFamily="34" charset="0"/>
                <a:cs typeface="Arial" panose="020B0604020202020204" pitchFamily="34" charset="0"/>
              </a:rPr>
              <a:t>data</a:t>
            </a:r>
            <a:r>
              <a:rPr b="0" spc="-10"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exchange</a:t>
            </a:r>
            <a:r>
              <a:rPr b="0" spc="-10" dirty="0">
                <a:solidFill>
                  <a:srgbClr val="002060"/>
                </a:solidFill>
                <a:latin typeface="Arial" panose="020B0604020202020204" pitchFamily="34" charset="0"/>
                <a:cs typeface="Arial" panose="020B0604020202020204" pitchFamily="34" charset="0"/>
              </a:rPr>
              <a:t> (HFSS-ANSYS)</a:t>
            </a:r>
            <a:endParaRPr lang="it-IT" b="0" spc="-10" dirty="0">
              <a:solidFill>
                <a:srgbClr val="002060"/>
              </a:solidFill>
              <a:latin typeface="Arial" panose="020B0604020202020204" pitchFamily="34" charset="0"/>
              <a:cs typeface="Arial" panose="020B0604020202020204" pitchFamily="34" charset="0"/>
            </a:endParaRPr>
          </a:p>
          <a:p>
            <a:pPr marL="520700" lvl="1" indent="-171450">
              <a:spcBef>
                <a:spcPts val="210"/>
              </a:spcBef>
              <a:buChar char="–"/>
              <a:tabLst>
                <a:tab pos="520700" algn="l"/>
              </a:tabLst>
            </a:pPr>
            <a:endParaRPr b="0" dirty="0">
              <a:solidFill>
                <a:srgbClr val="002060"/>
              </a:solidFill>
              <a:latin typeface="Arial" panose="020B0604020202020204" pitchFamily="34" charset="0"/>
              <a:cs typeface="Arial" panose="020B0604020202020204" pitchFamily="34" charset="0"/>
            </a:endParaRPr>
          </a:p>
          <a:p>
            <a:pPr marL="177800" marR="322580" indent="-114300">
              <a:lnSpc>
                <a:spcPts val="1430"/>
              </a:lnSpc>
              <a:spcBef>
                <a:spcPts val="340"/>
              </a:spcBef>
              <a:buFont typeface="Times New Roman"/>
              <a:buChar char="•"/>
              <a:tabLst>
                <a:tab pos="177800" algn="l"/>
              </a:tabLst>
            </a:pPr>
            <a:r>
              <a:rPr b="0" dirty="0">
                <a:solidFill>
                  <a:srgbClr val="002060"/>
                </a:solidFill>
                <a:latin typeface="Arial" panose="020B0604020202020204" pitchFamily="34" charset="0"/>
                <a:cs typeface="Arial" panose="020B0604020202020204" pitchFamily="34" charset="0"/>
              </a:rPr>
              <a:t>ANSYS</a:t>
            </a:r>
            <a:r>
              <a:rPr b="0" spc="-20"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simulation</a:t>
            </a:r>
            <a:r>
              <a:rPr b="0" spc="-20"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of</a:t>
            </a:r>
            <a:r>
              <a:rPr b="0" spc="-20"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stresses</a:t>
            </a:r>
            <a:r>
              <a:rPr b="0" spc="-20"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in</a:t>
            </a:r>
            <a:r>
              <a:rPr b="0" spc="-20" dirty="0">
                <a:solidFill>
                  <a:srgbClr val="002060"/>
                </a:solidFill>
                <a:latin typeface="Arial" panose="020B0604020202020204" pitchFamily="34" charset="0"/>
                <a:cs typeface="Arial" panose="020B0604020202020204" pitchFamily="34" charset="0"/>
              </a:rPr>
              <a:t> half cell</a:t>
            </a:r>
            <a:endParaRPr b="0" dirty="0">
              <a:solidFill>
                <a:srgbClr val="002060"/>
              </a:solidFill>
              <a:latin typeface="Arial" panose="020B0604020202020204" pitchFamily="34" charset="0"/>
              <a:cs typeface="Arial" panose="020B0604020202020204" pitchFamily="34" charset="0"/>
            </a:endParaRPr>
          </a:p>
          <a:p>
            <a:pPr marL="520700" lvl="1" indent="-171450">
              <a:spcBef>
                <a:spcPts val="235"/>
              </a:spcBef>
              <a:buChar char="–"/>
              <a:tabLst>
                <a:tab pos="520700" algn="l"/>
              </a:tabLst>
            </a:pPr>
            <a:r>
              <a:rPr b="0" dirty="0">
                <a:solidFill>
                  <a:srgbClr val="002060"/>
                </a:solidFill>
                <a:latin typeface="Arial" panose="020B0604020202020204" pitchFamily="34" charset="0"/>
                <a:cs typeface="Arial" panose="020B0604020202020204" pitchFamily="34" charset="0"/>
              </a:rPr>
              <a:t>different</a:t>
            </a:r>
            <a:r>
              <a:rPr b="0" spc="-10"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wall</a:t>
            </a:r>
            <a:r>
              <a:rPr b="0" spc="-5"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thickness</a:t>
            </a:r>
            <a:endParaRPr b="0" dirty="0">
              <a:solidFill>
                <a:srgbClr val="002060"/>
              </a:solidFill>
              <a:latin typeface="Arial" panose="020B0604020202020204" pitchFamily="34" charset="0"/>
              <a:cs typeface="Arial" panose="020B0604020202020204" pitchFamily="34" charset="0"/>
            </a:endParaRPr>
          </a:p>
          <a:p>
            <a:pPr marL="520700" lvl="1" indent="-171450">
              <a:spcBef>
                <a:spcPts val="285"/>
              </a:spcBef>
              <a:buChar char="–"/>
              <a:tabLst>
                <a:tab pos="520700" algn="l"/>
              </a:tabLst>
            </a:pPr>
            <a:r>
              <a:rPr b="0" dirty="0">
                <a:solidFill>
                  <a:srgbClr val="002060"/>
                </a:solidFill>
                <a:latin typeface="Arial" panose="020B0604020202020204" pitchFamily="34" charset="0"/>
                <a:cs typeface="Arial" panose="020B0604020202020204" pitchFamily="34" charset="0"/>
              </a:rPr>
              <a:t>Yung</a:t>
            </a:r>
            <a:r>
              <a:rPr b="0" spc="-10"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modulus,</a:t>
            </a:r>
            <a:r>
              <a:rPr b="0" spc="295"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Poisson's</a:t>
            </a:r>
            <a:r>
              <a:rPr b="0" spc="-5"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ratio</a:t>
            </a:r>
            <a:endParaRPr lang="it-IT" b="0" spc="-10" dirty="0">
              <a:solidFill>
                <a:srgbClr val="002060"/>
              </a:solidFill>
              <a:latin typeface="Arial" panose="020B0604020202020204" pitchFamily="34" charset="0"/>
              <a:cs typeface="Arial" panose="020B0604020202020204" pitchFamily="34" charset="0"/>
            </a:endParaRPr>
          </a:p>
          <a:p>
            <a:pPr marL="520700" lvl="1" indent="-171450">
              <a:spcBef>
                <a:spcPts val="285"/>
              </a:spcBef>
              <a:buChar char="–"/>
              <a:tabLst>
                <a:tab pos="520700" algn="l"/>
              </a:tabLst>
            </a:pPr>
            <a:endParaRPr sz="1200" b="0" dirty="0">
              <a:solidFill>
                <a:srgbClr val="002060"/>
              </a:solidFill>
              <a:latin typeface="Arial" panose="020B0604020202020204" pitchFamily="34" charset="0"/>
              <a:cs typeface="Arial" panose="020B0604020202020204" pitchFamily="34" charset="0"/>
            </a:endParaRPr>
          </a:p>
          <a:p>
            <a:pPr marL="177800" marR="303530" indent="-114300">
              <a:lnSpc>
                <a:spcPct val="119800"/>
              </a:lnSpc>
              <a:buFont typeface="Times New Roman"/>
              <a:buChar char="•"/>
              <a:tabLst>
                <a:tab pos="177800" algn="l"/>
              </a:tabLst>
            </a:pPr>
            <a:r>
              <a:rPr sz="1600" b="0" spc="-10" dirty="0">
                <a:solidFill>
                  <a:srgbClr val="002060"/>
                </a:solidFill>
                <a:latin typeface="Arial" panose="020B0604020202020204" pitchFamily="34" charset="0"/>
                <a:cs typeface="Arial" panose="020B0604020202020204" pitchFamily="34" charset="0"/>
              </a:rPr>
              <a:t>Frequency</a:t>
            </a:r>
            <a:r>
              <a:rPr sz="1600" b="0" spc="-2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shift</a:t>
            </a:r>
            <a:r>
              <a:rPr sz="1600" b="0" spc="-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due</a:t>
            </a:r>
            <a:r>
              <a:rPr sz="1600" b="0" spc="-1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to</a:t>
            </a:r>
            <a:r>
              <a:rPr sz="1600" b="0" spc="-1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Lorentz</a:t>
            </a:r>
            <a:r>
              <a:rPr sz="1600" b="0" spc="-75"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force (Slater’s</a:t>
            </a:r>
            <a:r>
              <a:rPr sz="1600" b="0" spc="5"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Theorem)</a:t>
            </a:r>
            <a:endParaRPr sz="1600" b="0" dirty="0">
              <a:solidFill>
                <a:srgbClr val="002060"/>
              </a:solidFill>
              <a:latin typeface="Arial" panose="020B0604020202020204" pitchFamily="34" charset="0"/>
              <a:cs typeface="Arial" panose="020B0604020202020204" pitchFamily="34" charset="0"/>
            </a:endParaRPr>
          </a:p>
          <a:p>
            <a:pPr>
              <a:lnSpc>
                <a:spcPct val="100000"/>
              </a:lnSpc>
            </a:pPr>
            <a:endParaRPr sz="1300" dirty="0">
              <a:latin typeface="Times New Roman"/>
              <a:cs typeface="Times New Roman"/>
            </a:endParaRPr>
          </a:p>
          <a:p>
            <a:pPr marL="1882775">
              <a:lnSpc>
                <a:spcPts val="409"/>
              </a:lnSpc>
              <a:tabLst>
                <a:tab pos="2491740" algn="l"/>
              </a:tabLst>
            </a:pPr>
            <a:r>
              <a:rPr sz="700" spc="-50" dirty="0">
                <a:latin typeface="Times New Roman"/>
                <a:cs typeface="Times New Roman"/>
              </a:rPr>
              <a:t>2</a:t>
            </a:r>
            <a:r>
              <a:rPr sz="700" dirty="0">
                <a:latin typeface="Times New Roman"/>
                <a:cs typeface="Times New Roman"/>
              </a:rPr>
              <a:t>	</a:t>
            </a:r>
            <a:r>
              <a:rPr sz="700" spc="-50" dirty="0">
                <a:latin typeface="Times New Roman"/>
                <a:cs typeface="Times New Roman"/>
              </a:rPr>
              <a:t>2</a:t>
            </a:r>
            <a:endParaRPr sz="700" dirty="0">
              <a:latin typeface="Times New Roman"/>
              <a:cs typeface="Times New Roman"/>
            </a:endParaRPr>
          </a:p>
          <a:p>
            <a:pPr>
              <a:spcBef>
                <a:spcPts val="45"/>
              </a:spcBef>
            </a:pPr>
            <a:endParaRPr sz="750" dirty="0">
              <a:latin typeface="Times New Roman"/>
              <a:cs typeface="Times New Roman"/>
            </a:endParaRPr>
          </a:p>
          <a:p>
            <a:pPr marL="596900"/>
            <a:endParaRPr lang="it-IT" sz="1800" dirty="0">
              <a:latin typeface="Arial"/>
              <a:cs typeface="Arial"/>
            </a:endParaRPr>
          </a:p>
          <a:p>
            <a:pPr marL="596900">
              <a:spcBef>
                <a:spcPts val="1200"/>
              </a:spcBef>
            </a:pPr>
            <a:r>
              <a:rPr lang="it-IT" sz="1800" dirty="0">
                <a:latin typeface="Arial"/>
                <a:cs typeface="Arial"/>
              </a:rPr>
              <a:t>     </a:t>
            </a:r>
            <a:r>
              <a:rPr sz="2000" dirty="0" err="1">
                <a:solidFill>
                  <a:srgbClr val="002060"/>
                </a:solidFill>
                <a:latin typeface="Arial"/>
                <a:cs typeface="Arial"/>
              </a:rPr>
              <a:t>E</a:t>
            </a:r>
            <a:r>
              <a:rPr sz="2000" baseline="-25462" dirty="0" err="1">
                <a:solidFill>
                  <a:srgbClr val="002060"/>
                </a:solidFill>
                <a:latin typeface="Arial"/>
                <a:cs typeface="Arial"/>
              </a:rPr>
              <a:t>acc</a:t>
            </a:r>
            <a:r>
              <a:rPr sz="2000" spc="-75" baseline="-25462" dirty="0">
                <a:solidFill>
                  <a:srgbClr val="002060"/>
                </a:solidFill>
                <a:latin typeface="Arial"/>
                <a:cs typeface="Arial"/>
              </a:rPr>
              <a:t> </a:t>
            </a:r>
            <a:r>
              <a:rPr sz="2000" dirty="0">
                <a:solidFill>
                  <a:srgbClr val="002060"/>
                </a:solidFill>
                <a:latin typeface="Arial"/>
                <a:cs typeface="Arial"/>
              </a:rPr>
              <a:t>=</a:t>
            </a:r>
            <a:r>
              <a:rPr sz="2000" spc="20" dirty="0">
                <a:solidFill>
                  <a:srgbClr val="002060"/>
                </a:solidFill>
                <a:latin typeface="Arial"/>
                <a:cs typeface="Arial"/>
              </a:rPr>
              <a:t> </a:t>
            </a:r>
            <a:r>
              <a:rPr sz="2000" spc="-10" dirty="0">
                <a:solidFill>
                  <a:srgbClr val="002060"/>
                </a:solidFill>
                <a:latin typeface="Arial"/>
                <a:cs typeface="Arial"/>
              </a:rPr>
              <a:t>15MV/m</a:t>
            </a:r>
            <a:endParaRPr lang="it-IT" sz="2000" spc="-10" dirty="0">
              <a:solidFill>
                <a:srgbClr val="002060"/>
              </a:solidFill>
              <a:latin typeface="Arial"/>
              <a:cs typeface="Arial"/>
            </a:endParaRPr>
          </a:p>
          <a:p>
            <a:pPr marL="596900">
              <a:spcBef>
                <a:spcPts val="1200"/>
              </a:spcBef>
            </a:pPr>
            <a:endParaRPr sz="1800" dirty="0">
              <a:latin typeface="Arial"/>
              <a:cs typeface="Arial"/>
            </a:endParaRPr>
          </a:p>
        </p:txBody>
      </p:sp>
      <p:pic>
        <p:nvPicPr>
          <p:cNvPr id="2" name="Immagine 1" descr="Immagine che contiene testo, orologio, calibro&#10;&#10;Descrizione generata automaticamente">
            <a:extLst>
              <a:ext uri="{FF2B5EF4-FFF2-40B4-BE49-F238E27FC236}">
                <a16:creationId xmlns:a16="http://schemas.microsoft.com/office/drawing/2014/main" id="{28F1605E-84CB-AAF5-8D04-22C7D46D8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416" y="3733800"/>
            <a:ext cx="3384327" cy="609600"/>
          </a:xfrm>
          <a:prstGeom prst="rect">
            <a:avLst/>
          </a:prstGeom>
        </p:spPr>
      </p:pic>
      <p:graphicFrame>
        <p:nvGraphicFramePr>
          <p:cNvPr id="3" name="object 4">
            <a:extLst>
              <a:ext uri="{FF2B5EF4-FFF2-40B4-BE49-F238E27FC236}">
                <a16:creationId xmlns:a16="http://schemas.microsoft.com/office/drawing/2014/main" id="{25D9D4BD-215B-C3D8-CC95-5112E07C6239}"/>
              </a:ext>
            </a:extLst>
          </p:cNvPr>
          <p:cNvGraphicFramePr>
            <a:graphicFrameLocks noGrp="1"/>
          </p:cNvGraphicFramePr>
          <p:nvPr/>
        </p:nvGraphicFramePr>
        <p:xfrm>
          <a:off x="8306424" y="5209877"/>
          <a:ext cx="2133600" cy="695325"/>
        </p:xfrm>
        <a:graphic>
          <a:graphicData uri="http://schemas.openxmlformats.org/drawingml/2006/table">
            <a:tbl>
              <a:tblPr firstRow="1" bandRow="1">
                <a:tableStyleId>{2D5ABB26-0587-4C30-8999-92F81FD0307C}</a:tableStyleId>
              </a:tblPr>
              <a:tblGrid>
                <a:gridCol w="1066800">
                  <a:extLst>
                    <a:ext uri="{9D8B030D-6E8A-4147-A177-3AD203B41FA5}">
                      <a16:colId xmlns:a16="http://schemas.microsoft.com/office/drawing/2014/main" val="20000"/>
                    </a:ext>
                  </a:extLst>
                </a:gridCol>
                <a:gridCol w="1066800">
                  <a:extLst>
                    <a:ext uri="{9D8B030D-6E8A-4147-A177-3AD203B41FA5}">
                      <a16:colId xmlns:a16="http://schemas.microsoft.com/office/drawing/2014/main" val="20001"/>
                    </a:ext>
                  </a:extLst>
                </a:gridCol>
              </a:tblGrid>
              <a:tr h="342900">
                <a:tc>
                  <a:txBody>
                    <a:bodyPr/>
                    <a:lstStyle/>
                    <a:p>
                      <a:pPr marL="95250">
                        <a:lnSpc>
                          <a:spcPts val="2350"/>
                        </a:lnSpc>
                      </a:pPr>
                      <a:r>
                        <a:rPr sz="2000" dirty="0">
                          <a:latin typeface="Arial"/>
                          <a:cs typeface="Arial"/>
                        </a:rPr>
                        <a:t>1.5</a:t>
                      </a:r>
                      <a:r>
                        <a:rPr sz="2000" spc="-5" dirty="0">
                          <a:latin typeface="Arial"/>
                          <a:cs typeface="Arial"/>
                        </a:rPr>
                        <a:t> </a:t>
                      </a:r>
                      <a:r>
                        <a:rPr sz="2000" spc="-25" dirty="0">
                          <a:latin typeface="Arial"/>
                          <a:cs typeface="Arial"/>
                        </a:rPr>
                        <a:t>mm</a:t>
                      </a:r>
                      <a:endParaRPr sz="2000" dirty="0">
                        <a:latin typeface="Arial"/>
                        <a:cs typeface="Arial"/>
                      </a:endParaRPr>
                    </a:p>
                  </a:txBody>
                  <a:tcPr marL="0" marR="0" marT="0" marB="0">
                    <a:lnL w="28575">
                      <a:solidFill>
                        <a:srgbClr val="000000"/>
                      </a:solidFill>
                      <a:prstDash val="solid"/>
                    </a:lnL>
                    <a:lnR w="9525">
                      <a:solidFill>
                        <a:srgbClr val="000000"/>
                      </a:solidFill>
                      <a:prstDash val="solid"/>
                    </a:lnR>
                    <a:lnT w="28575">
                      <a:solidFill>
                        <a:srgbClr val="000000"/>
                      </a:solidFill>
                      <a:prstDash val="solid"/>
                    </a:lnT>
                    <a:lnB w="9525">
                      <a:solidFill>
                        <a:srgbClr val="000000"/>
                      </a:solidFill>
                      <a:prstDash val="solid"/>
                    </a:lnB>
                  </a:tcPr>
                </a:tc>
                <a:tc>
                  <a:txBody>
                    <a:bodyPr/>
                    <a:lstStyle/>
                    <a:p>
                      <a:pPr marR="59690" algn="ctr">
                        <a:lnSpc>
                          <a:spcPts val="2350"/>
                        </a:lnSpc>
                      </a:pPr>
                      <a:r>
                        <a:rPr sz="2000" dirty="0">
                          <a:latin typeface="Arial"/>
                          <a:cs typeface="Arial"/>
                        </a:rPr>
                        <a:t>200</a:t>
                      </a:r>
                      <a:r>
                        <a:rPr sz="2000" spc="15" dirty="0">
                          <a:latin typeface="Arial"/>
                          <a:cs typeface="Arial"/>
                        </a:rPr>
                        <a:t> </a:t>
                      </a:r>
                      <a:r>
                        <a:rPr sz="2000" spc="-25" dirty="0">
                          <a:latin typeface="Arial"/>
                          <a:cs typeface="Arial"/>
                        </a:rPr>
                        <a:t>Hz</a:t>
                      </a:r>
                      <a:endParaRPr sz="2000">
                        <a:latin typeface="Arial"/>
                        <a:cs typeface="Arial"/>
                      </a:endParaRPr>
                    </a:p>
                  </a:txBody>
                  <a:tcPr marL="0" marR="0" marT="0" marB="0">
                    <a:lnL w="9525">
                      <a:solidFill>
                        <a:srgbClr val="000000"/>
                      </a:solidFill>
                      <a:prstDash val="solid"/>
                    </a:lnL>
                    <a:lnR w="28575">
                      <a:solidFill>
                        <a:srgbClr val="000000"/>
                      </a:solidFill>
                      <a:prstDash val="solid"/>
                    </a:lnR>
                    <a:lnT w="28575">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352425">
                <a:tc>
                  <a:txBody>
                    <a:bodyPr/>
                    <a:lstStyle/>
                    <a:p>
                      <a:pPr marL="95250">
                        <a:lnSpc>
                          <a:spcPts val="2350"/>
                        </a:lnSpc>
                      </a:pPr>
                      <a:r>
                        <a:rPr sz="2000" dirty="0">
                          <a:solidFill>
                            <a:srgbClr val="333399"/>
                          </a:solidFill>
                          <a:latin typeface="Arial"/>
                          <a:cs typeface="Arial"/>
                        </a:rPr>
                        <a:t>2.8</a:t>
                      </a:r>
                      <a:r>
                        <a:rPr sz="2000" spc="-5" dirty="0">
                          <a:solidFill>
                            <a:srgbClr val="333399"/>
                          </a:solidFill>
                          <a:latin typeface="Arial"/>
                          <a:cs typeface="Arial"/>
                        </a:rPr>
                        <a:t> </a:t>
                      </a:r>
                      <a:r>
                        <a:rPr sz="2000" spc="-25" dirty="0">
                          <a:solidFill>
                            <a:srgbClr val="333399"/>
                          </a:solidFill>
                          <a:latin typeface="Arial"/>
                          <a:cs typeface="Arial"/>
                        </a:rPr>
                        <a:t>mm</a:t>
                      </a:r>
                      <a:endParaRPr sz="2000">
                        <a:latin typeface="Arial"/>
                        <a:cs typeface="Arial"/>
                      </a:endParaRPr>
                    </a:p>
                  </a:txBody>
                  <a:tcPr marL="0" marR="0" marT="0" marB="0">
                    <a:lnL w="28575">
                      <a:solidFill>
                        <a:srgbClr val="000000"/>
                      </a:solidFill>
                      <a:prstDash val="solid"/>
                    </a:lnL>
                    <a:lnR w="9525">
                      <a:solidFill>
                        <a:srgbClr val="000000"/>
                      </a:solidFill>
                      <a:prstDash val="solid"/>
                    </a:lnR>
                    <a:lnT w="9525">
                      <a:solidFill>
                        <a:srgbClr val="000000"/>
                      </a:solidFill>
                      <a:prstDash val="solid"/>
                    </a:lnT>
                    <a:lnB w="28575">
                      <a:solidFill>
                        <a:srgbClr val="000000"/>
                      </a:solidFill>
                      <a:prstDash val="solid"/>
                    </a:lnB>
                  </a:tcPr>
                </a:tc>
                <a:tc>
                  <a:txBody>
                    <a:bodyPr/>
                    <a:lstStyle/>
                    <a:p>
                      <a:pPr marR="59055" algn="ctr">
                        <a:lnSpc>
                          <a:spcPts val="2350"/>
                        </a:lnSpc>
                      </a:pPr>
                      <a:r>
                        <a:rPr sz="2000" dirty="0">
                          <a:solidFill>
                            <a:srgbClr val="333399"/>
                          </a:solidFill>
                          <a:latin typeface="Arial"/>
                          <a:cs typeface="Arial"/>
                        </a:rPr>
                        <a:t>90</a:t>
                      </a:r>
                      <a:r>
                        <a:rPr sz="2000" spc="-15" dirty="0">
                          <a:solidFill>
                            <a:srgbClr val="333399"/>
                          </a:solidFill>
                          <a:latin typeface="Arial"/>
                          <a:cs typeface="Arial"/>
                        </a:rPr>
                        <a:t> </a:t>
                      </a:r>
                      <a:r>
                        <a:rPr sz="2000" spc="-25" dirty="0">
                          <a:solidFill>
                            <a:srgbClr val="333399"/>
                          </a:solidFill>
                          <a:latin typeface="Arial"/>
                          <a:cs typeface="Arial"/>
                        </a:rPr>
                        <a:t>Hz</a:t>
                      </a:r>
                      <a:endParaRPr sz="2000" dirty="0">
                        <a:latin typeface="Arial"/>
                        <a:cs typeface="Arial"/>
                      </a:endParaRPr>
                    </a:p>
                  </a:txBody>
                  <a:tcPr marL="0" marR="0" marT="0" marB="0">
                    <a:lnL w="9525">
                      <a:solidFill>
                        <a:srgbClr val="000000"/>
                      </a:solidFill>
                      <a:prstDash val="solid"/>
                    </a:lnL>
                    <a:lnR w="28575">
                      <a:solidFill>
                        <a:srgbClr val="000000"/>
                      </a:solidFill>
                      <a:prstDash val="solid"/>
                    </a:lnR>
                    <a:lnT w="9525">
                      <a:solidFill>
                        <a:srgbClr val="000000"/>
                      </a:solidFill>
                      <a:prstDash val="solid"/>
                    </a:lnT>
                    <a:lnB w="28575">
                      <a:solidFill>
                        <a:srgbClr val="000000"/>
                      </a:solidFill>
                      <a:prstDash val="solid"/>
                    </a:lnB>
                  </a:tcPr>
                </a:tc>
                <a:extLst>
                  <a:ext uri="{0D108BD9-81ED-4DB2-BD59-A6C34878D82A}">
                    <a16:rowId xmlns:a16="http://schemas.microsoft.com/office/drawing/2014/main" val="10001"/>
                  </a:ext>
                </a:extLst>
              </a:tr>
            </a:tbl>
          </a:graphicData>
        </a:graphic>
      </p:graphicFrame>
      <p:sp>
        <p:nvSpPr>
          <p:cNvPr id="11" name="CasellaDiTesto 10">
            <a:extLst>
              <a:ext uri="{FF2B5EF4-FFF2-40B4-BE49-F238E27FC236}">
                <a16:creationId xmlns:a16="http://schemas.microsoft.com/office/drawing/2014/main" id="{4D3F4A96-C27A-84BC-89D8-F848264AE99B}"/>
              </a:ext>
            </a:extLst>
          </p:cNvPr>
          <p:cNvSpPr txBox="1"/>
          <p:nvPr/>
        </p:nvSpPr>
        <p:spPr>
          <a:xfrm>
            <a:off x="8270864" y="4902100"/>
            <a:ext cx="1206484" cy="276999"/>
          </a:xfrm>
          <a:prstGeom prst="rect">
            <a:avLst/>
          </a:prstGeom>
          <a:noFill/>
        </p:spPr>
        <p:txBody>
          <a:bodyPr wrap="none" rtlCol="0">
            <a:spAutoFit/>
          </a:bodyPr>
          <a:lstStyle/>
          <a:p>
            <a:r>
              <a:rPr lang="it-IT" sz="1200" dirty="0" err="1">
                <a:solidFill>
                  <a:srgbClr val="002060"/>
                </a:solidFill>
                <a:latin typeface="Arial" panose="020B0604020202020204" pitchFamily="34" charset="0"/>
                <a:cs typeface="Arial" panose="020B0604020202020204" pitchFamily="34" charset="0"/>
              </a:rPr>
              <a:t>Wall</a:t>
            </a:r>
            <a:r>
              <a:rPr lang="it-IT" sz="1200" dirty="0">
                <a:solidFill>
                  <a:srgbClr val="002060"/>
                </a:solidFill>
                <a:latin typeface="Arial" panose="020B0604020202020204" pitchFamily="34" charset="0"/>
                <a:cs typeface="Arial" panose="020B0604020202020204" pitchFamily="34" charset="0"/>
              </a:rPr>
              <a:t> </a:t>
            </a:r>
            <a:r>
              <a:rPr lang="it-IT" sz="1200" dirty="0" err="1">
                <a:solidFill>
                  <a:srgbClr val="002060"/>
                </a:solidFill>
                <a:latin typeface="Arial" panose="020B0604020202020204" pitchFamily="34" charset="0"/>
                <a:cs typeface="Arial" panose="020B0604020202020204" pitchFamily="34" charset="0"/>
              </a:rPr>
              <a:t>Thikness</a:t>
            </a:r>
            <a:endParaRPr lang="it-IT" sz="12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8DCDF7A7-A85C-3327-9FBF-CC6E5A10412F}"/>
                  </a:ext>
                </a:extLst>
              </p:cNvPr>
              <p:cNvSpPr txBox="1"/>
              <p:nvPr/>
            </p:nvSpPr>
            <p:spPr>
              <a:xfrm>
                <a:off x="9677400" y="4902100"/>
                <a:ext cx="447558"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solidFill>
                            <a:srgbClr val="002060"/>
                          </a:solidFill>
                          <a:latin typeface="Cambria Math" panose="02040503050406030204" pitchFamily="18" charset="0"/>
                          <a:ea typeface="Cambria Math" panose="02040503050406030204" pitchFamily="18" charset="0"/>
                        </a:rPr>
                        <m:t>∆</m:t>
                      </m:r>
                      <m:r>
                        <a:rPr lang="it-IT" b="0" i="1" smtClean="0">
                          <a:solidFill>
                            <a:srgbClr val="002060"/>
                          </a:solidFill>
                          <a:latin typeface="Cambria Math" panose="02040503050406030204" pitchFamily="18" charset="0"/>
                          <a:ea typeface="Cambria Math" panose="02040503050406030204" pitchFamily="18" charset="0"/>
                        </a:rPr>
                        <m:t>𝐹</m:t>
                      </m:r>
                    </m:oMath>
                  </m:oMathPara>
                </a14:m>
                <a:endParaRPr lang="it-IT" b="0" dirty="0">
                  <a:solidFill>
                    <a:srgbClr val="002060"/>
                  </a:solidFill>
                </a:endParaRPr>
              </a:p>
            </p:txBody>
          </p:sp>
        </mc:Choice>
        <mc:Fallback xmlns="">
          <p:sp>
            <p:nvSpPr>
              <p:cNvPr id="12" name="CasellaDiTesto 11">
                <a:extLst>
                  <a:ext uri="{FF2B5EF4-FFF2-40B4-BE49-F238E27FC236}">
                    <a16:creationId xmlns:a16="http://schemas.microsoft.com/office/drawing/2014/main" id="{8DCDF7A7-A85C-3327-9FBF-CC6E5A10412F}"/>
                  </a:ext>
                </a:extLst>
              </p:cNvPr>
              <p:cNvSpPr txBox="1">
                <a:spLocks noRot="1" noChangeAspect="1" noMove="1" noResize="1" noEditPoints="1" noAdjustHandles="1" noChangeArrowheads="1" noChangeShapeType="1" noTextEdit="1"/>
              </p:cNvSpPr>
              <p:nvPr/>
            </p:nvSpPr>
            <p:spPr>
              <a:xfrm>
                <a:off x="9677400" y="4902100"/>
                <a:ext cx="447558" cy="307777"/>
              </a:xfrm>
              <a:prstGeom prst="rect">
                <a:avLst/>
              </a:prstGeom>
              <a:blipFill>
                <a:blip r:embed="rId4"/>
                <a:stretch>
                  <a:fillRect/>
                </a:stretch>
              </a:blipFill>
            </p:spPr>
            <p:txBody>
              <a:bodyPr/>
              <a:lstStyle/>
              <a:p>
                <a:r>
                  <a:rPr lang="it-IT">
                    <a:noFill/>
                  </a:rPr>
                  <a:t> </a:t>
                </a:r>
              </a:p>
            </p:txBody>
          </p:sp>
        </mc:Fallback>
      </mc:AlternateContent>
      <p:sp>
        <p:nvSpPr>
          <p:cNvPr id="13" name="CasellaDiTesto 12">
            <a:extLst>
              <a:ext uri="{FF2B5EF4-FFF2-40B4-BE49-F238E27FC236}">
                <a16:creationId xmlns:a16="http://schemas.microsoft.com/office/drawing/2014/main" id="{F69D6EB8-9BA5-42CE-1C44-3D30053F3C45}"/>
              </a:ext>
            </a:extLst>
          </p:cNvPr>
          <p:cNvSpPr txBox="1"/>
          <p:nvPr/>
        </p:nvSpPr>
        <p:spPr>
          <a:xfrm>
            <a:off x="7315200" y="6019800"/>
            <a:ext cx="3926781" cy="307777"/>
          </a:xfrm>
          <a:prstGeom prst="rect">
            <a:avLst/>
          </a:prstGeom>
          <a:noFill/>
        </p:spPr>
        <p:txBody>
          <a:bodyPr wrap="none" rtlCol="0">
            <a:spAutoFit/>
          </a:bodyPr>
          <a:lstStyle/>
          <a:p>
            <a:r>
              <a:rPr lang="it-IT" dirty="0" err="1">
                <a:solidFill>
                  <a:srgbClr val="002060"/>
                </a:solidFill>
              </a:rPr>
              <a:t>Cavity</a:t>
            </a:r>
            <a:r>
              <a:rPr lang="it-IT" dirty="0">
                <a:solidFill>
                  <a:srgbClr val="002060"/>
                </a:solidFill>
              </a:rPr>
              <a:t> </a:t>
            </a:r>
            <a:r>
              <a:rPr lang="it-IT" dirty="0" err="1">
                <a:solidFill>
                  <a:srgbClr val="002060"/>
                </a:solidFill>
              </a:rPr>
              <a:t>bandwidth</a:t>
            </a:r>
            <a:r>
              <a:rPr lang="it-IT" dirty="0">
                <a:solidFill>
                  <a:srgbClr val="002060"/>
                </a:solidFill>
              </a:rPr>
              <a:t>  4kHz             No </a:t>
            </a:r>
            <a:r>
              <a:rPr lang="it-IT" dirty="0" err="1">
                <a:solidFill>
                  <a:srgbClr val="002060"/>
                </a:solidFill>
              </a:rPr>
              <a:t>Stiffening</a:t>
            </a:r>
            <a:r>
              <a:rPr lang="it-IT" dirty="0">
                <a:solidFill>
                  <a:srgbClr val="002060"/>
                </a:solidFill>
              </a:rPr>
              <a:t> ring  </a:t>
            </a:r>
          </a:p>
        </p:txBody>
      </p:sp>
      <p:cxnSp>
        <p:nvCxnSpPr>
          <p:cNvPr id="15" name="Connettore 2 14">
            <a:extLst>
              <a:ext uri="{FF2B5EF4-FFF2-40B4-BE49-F238E27FC236}">
                <a16:creationId xmlns:a16="http://schemas.microsoft.com/office/drawing/2014/main" id="{F80640B5-21E2-C29A-C4BC-DCD1E569A617}"/>
              </a:ext>
            </a:extLst>
          </p:cNvPr>
          <p:cNvCxnSpPr/>
          <p:nvPr/>
        </p:nvCxnSpPr>
        <p:spPr bwMode="auto">
          <a:xfrm>
            <a:off x="9273702" y="6172200"/>
            <a:ext cx="407292" cy="0"/>
          </a:xfrm>
          <a:prstGeom prst="straightConnector1">
            <a:avLst/>
          </a:prstGeom>
          <a:solidFill>
            <a:schemeClr val="accent1"/>
          </a:solidFill>
          <a:ln w="3175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CasellaDiTesto 16">
            <a:extLst>
              <a:ext uri="{FF2B5EF4-FFF2-40B4-BE49-F238E27FC236}">
                <a16:creationId xmlns:a16="http://schemas.microsoft.com/office/drawing/2014/main" id="{BFE2709F-BFD3-216B-B229-99E2769FC218}"/>
              </a:ext>
            </a:extLst>
          </p:cNvPr>
          <p:cNvSpPr txBox="1"/>
          <p:nvPr/>
        </p:nvSpPr>
        <p:spPr>
          <a:xfrm>
            <a:off x="11274638" y="5040599"/>
            <a:ext cx="874470" cy="307777"/>
          </a:xfrm>
          <a:prstGeom prst="rect">
            <a:avLst/>
          </a:prstGeom>
          <a:noFill/>
        </p:spPr>
        <p:txBody>
          <a:bodyPr wrap="none" rtlCol="0">
            <a:spAutoFit/>
          </a:bodyPr>
          <a:lstStyle/>
          <a:p>
            <a:r>
              <a:rPr lang="it-IT" dirty="0"/>
              <a:t>N. </a:t>
            </a:r>
            <a:r>
              <a:rPr lang="it-IT" dirty="0" err="1"/>
              <a:t>Solyak</a:t>
            </a:r>
            <a:endParaRPr lang="it-IT" dirty="0"/>
          </a:p>
        </p:txBody>
      </p:sp>
    </p:spTree>
    <p:extLst>
      <p:ext uri="{BB962C8B-B14F-4D97-AF65-F5344CB8AC3E}">
        <p14:creationId xmlns:p14="http://schemas.microsoft.com/office/powerpoint/2010/main" val="11016646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7957BD-E565-89B1-C7B3-A4E6E1D133A3}"/>
              </a:ext>
            </a:extLst>
          </p:cNvPr>
          <p:cNvSpPr>
            <a:spLocks noGrp="1"/>
          </p:cNvSpPr>
          <p:nvPr>
            <p:ph type="title"/>
          </p:nvPr>
        </p:nvSpPr>
        <p:spPr/>
        <p:txBody>
          <a:bodyPr/>
          <a:lstStyle/>
          <a:p>
            <a:r>
              <a:rPr lang="it-IT" dirty="0" err="1"/>
              <a:t>Extensive</a:t>
            </a:r>
            <a:r>
              <a:rPr lang="it-IT" dirty="0"/>
              <a:t> HFSS </a:t>
            </a:r>
            <a:r>
              <a:rPr lang="it-IT" dirty="0" err="1"/>
              <a:t>Calculation</a:t>
            </a:r>
            <a:r>
              <a:rPr lang="it-IT" dirty="0"/>
              <a:t> @ Fermilab</a:t>
            </a:r>
          </a:p>
        </p:txBody>
      </p:sp>
      <p:sp>
        <p:nvSpPr>
          <p:cNvPr id="4" name="Segnaposto data 3">
            <a:extLst>
              <a:ext uri="{FF2B5EF4-FFF2-40B4-BE49-F238E27FC236}">
                <a16:creationId xmlns:a16="http://schemas.microsoft.com/office/drawing/2014/main" id="{297A90D8-6CF1-59E2-5DB3-2DF48BF05B1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5084E621-08BD-BE3C-B76B-C4C8225BB029}"/>
              </a:ext>
            </a:extLst>
          </p:cNvPr>
          <p:cNvSpPr>
            <a:spLocks noGrp="1"/>
          </p:cNvSpPr>
          <p:nvPr>
            <p:ph type="ftr" sz="quarter" idx="11"/>
          </p:nvPr>
        </p:nvSpPr>
        <p:spPr/>
        <p:txBody>
          <a:bodyPr/>
          <a:lstStyle/>
          <a:p>
            <a:fld id="{3FBB366A-F7D1-4519-A1E6-A2C124910861}" type="slidenum">
              <a:rPr lang="en-US" altLang="it-IT" smtClean="0"/>
              <a:pPr/>
              <a:t>23</a:t>
            </a:fld>
            <a:endParaRPr lang="en-US" altLang="it-IT"/>
          </a:p>
        </p:txBody>
      </p:sp>
      <p:sp>
        <p:nvSpPr>
          <p:cNvPr id="6" name="Segnaposto numero diapositiva 5">
            <a:extLst>
              <a:ext uri="{FF2B5EF4-FFF2-40B4-BE49-F238E27FC236}">
                <a16:creationId xmlns:a16="http://schemas.microsoft.com/office/drawing/2014/main" id="{9C1EAB1F-865F-6B24-EAAE-6BFC79313D8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pSp>
        <p:nvGrpSpPr>
          <p:cNvPr id="7" name="object 10">
            <a:extLst>
              <a:ext uri="{FF2B5EF4-FFF2-40B4-BE49-F238E27FC236}">
                <a16:creationId xmlns:a16="http://schemas.microsoft.com/office/drawing/2014/main" id="{C2A10A28-A90A-1F47-A561-73C6C20064AD}"/>
              </a:ext>
            </a:extLst>
          </p:cNvPr>
          <p:cNvGrpSpPr/>
          <p:nvPr/>
        </p:nvGrpSpPr>
        <p:grpSpPr>
          <a:xfrm>
            <a:off x="1447800" y="2483245"/>
            <a:ext cx="4267200" cy="3743325"/>
            <a:chOff x="76200" y="2562225"/>
            <a:chExt cx="4267200" cy="3743325"/>
          </a:xfrm>
        </p:grpSpPr>
        <p:pic>
          <p:nvPicPr>
            <p:cNvPr id="8" name="object 11">
              <a:extLst>
                <a:ext uri="{FF2B5EF4-FFF2-40B4-BE49-F238E27FC236}">
                  <a16:creationId xmlns:a16="http://schemas.microsoft.com/office/drawing/2014/main" id="{C1246F98-9AF0-B98A-B875-96DC450D9C58}"/>
                </a:ext>
              </a:extLst>
            </p:cNvPr>
            <p:cNvPicPr/>
            <p:nvPr/>
          </p:nvPicPr>
          <p:blipFill>
            <a:blip r:embed="rId2" cstate="print"/>
            <a:stretch>
              <a:fillRect/>
            </a:stretch>
          </p:blipFill>
          <p:spPr>
            <a:xfrm>
              <a:off x="152400" y="2562225"/>
              <a:ext cx="4114800" cy="847725"/>
            </a:xfrm>
            <a:prstGeom prst="rect">
              <a:avLst/>
            </a:prstGeom>
          </p:spPr>
        </p:pic>
        <p:pic>
          <p:nvPicPr>
            <p:cNvPr id="9" name="object 12">
              <a:extLst>
                <a:ext uri="{FF2B5EF4-FFF2-40B4-BE49-F238E27FC236}">
                  <a16:creationId xmlns:a16="http://schemas.microsoft.com/office/drawing/2014/main" id="{E0A0C6E9-40DA-E56B-F881-76DABBA2730B}"/>
                </a:ext>
              </a:extLst>
            </p:cNvPr>
            <p:cNvPicPr/>
            <p:nvPr/>
          </p:nvPicPr>
          <p:blipFill>
            <a:blip r:embed="rId3" cstate="print"/>
            <a:stretch>
              <a:fillRect/>
            </a:stretch>
          </p:blipFill>
          <p:spPr>
            <a:xfrm>
              <a:off x="76200" y="3409950"/>
              <a:ext cx="4267200" cy="1504950"/>
            </a:xfrm>
            <a:prstGeom prst="rect">
              <a:avLst/>
            </a:prstGeom>
          </p:spPr>
        </p:pic>
        <p:pic>
          <p:nvPicPr>
            <p:cNvPr id="10" name="object 13">
              <a:extLst>
                <a:ext uri="{FF2B5EF4-FFF2-40B4-BE49-F238E27FC236}">
                  <a16:creationId xmlns:a16="http://schemas.microsoft.com/office/drawing/2014/main" id="{4F7E499D-EAE9-DDA5-E09D-F37259B09867}"/>
                </a:ext>
              </a:extLst>
            </p:cNvPr>
            <p:cNvPicPr/>
            <p:nvPr/>
          </p:nvPicPr>
          <p:blipFill>
            <a:blip r:embed="rId4" cstate="print"/>
            <a:stretch>
              <a:fillRect/>
            </a:stretch>
          </p:blipFill>
          <p:spPr>
            <a:xfrm>
              <a:off x="76200" y="4953000"/>
              <a:ext cx="4267200" cy="1352550"/>
            </a:xfrm>
            <a:prstGeom prst="rect">
              <a:avLst/>
            </a:prstGeom>
          </p:spPr>
        </p:pic>
      </p:grpSp>
      <p:sp>
        <p:nvSpPr>
          <p:cNvPr id="11" name="object 15">
            <a:extLst>
              <a:ext uri="{FF2B5EF4-FFF2-40B4-BE49-F238E27FC236}">
                <a16:creationId xmlns:a16="http://schemas.microsoft.com/office/drawing/2014/main" id="{18105CB5-487F-8D49-5540-B59C8A08AFE0}"/>
              </a:ext>
            </a:extLst>
          </p:cNvPr>
          <p:cNvSpPr txBox="1"/>
          <p:nvPr/>
        </p:nvSpPr>
        <p:spPr>
          <a:xfrm>
            <a:off x="1828800" y="3363203"/>
            <a:ext cx="3952875" cy="416140"/>
          </a:xfrm>
          <a:prstGeom prst="rect">
            <a:avLst/>
          </a:prstGeom>
        </p:spPr>
        <p:txBody>
          <a:bodyPr vert="horz" wrap="square" lIns="0" tIns="56515" rIns="0" bIns="0" rtlCol="0">
            <a:spAutoFit/>
          </a:bodyPr>
          <a:lstStyle/>
          <a:p>
            <a:pPr marL="38100" marR="30480">
              <a:lnSpc>
                <a:spcPts val="1350"/>
              </a:lnSpc>
              <a:spcBef>
                <a:spcPts val="445"/>
              </a:spcBef>
            </a:pPr>
            <a:r>
              <a:rPr b="0" dirty="0">
                <a:solidFill>
                  <a:srgbClr val="002060"/>
                </a:solidFill>
                <a:latin typeface="Arial" panose="020B0604020202020204" pitchFamily="34" charset="0"/>
                <a:cs typeface="Arial" panose="020B0604020202020204" pitchFamily="34" charset="0"/>
              </a:rPr>
              <a:t>E/H</a:t>
            </a:r>
            <a:r>
              <a:rPr b="0" spc="-25"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boundaries.</a:t>
            </a:r>
            <a:r>
              <a:rPr b="0" spc="-20"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Red/green</a:t>
            </a:r>
            <a:r>
              <a:rPr b="0" spc="-20"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lines</a:t>
            </a:r>
            <a:r>
              <a:rPr b="0" spc="-25"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for</a:t>
            </a:r>
            <a:r>
              <a:rPr b="0" spc="-20"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different </a:t>
            </a:r>
            <a:r>
              <a:rPr b="0" dirty="0">
                <a:solidFill>
                  <a:srgbClr val="002060"/>
                </a:solidFill>
                <a:latin typeface="Arial" panose="020B0604020202020204" pitchFamily="34" charset="0"/>
                <a:cs typeface="Arial" panose="020B0604020202020204" pitchFamily="34" charset="0"/>
              </a:rPr>
              <a:t>beam</a:t>
            </a:r>
            <a:r>
              <a:rPr b="0" spc="-15"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polarization</a:t>
            </a:r>
            <a:r>
              <a:rPr b="0" spc="-5"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(x/y).</a:t>
            </a:r>
            <a:r>
              <a:rPr b="0" spc="-5"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Few</a:t>
            </a:r>
            <a:r>
              <a:rPr b="0" spc="-5"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modes</a:t>
            </a:r>
            <a:r>
              <a:rPr b="0" spc="-5"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have </a:t>
            </a:r>
            <a:r>
              <a:rPr b="0" spc="-10" dirty="0">
                <a:solidFill>
                  <a:srgbClr val="002060"/>
                </a:solidFill>
                <a:latin typeface="Arial" panose="020B0604020202020204" pitchFamily="34" charset="0"/>
                <a:cs typeface="Arial" panose="020B0604020202020204" pitchFamily="34" charset="0"/>
              </a:rPr>
              <a:t>Q&gt;10</a:t>
            </a:r>
            <a:r>
              <a:rPr sz="1350" b="0" spc="-15" baseline="21604" dirty="0">
                <a:solidFill>
                  <a:srgbClr val="002060"/>
                </a:solidFill>
                <a:latin typeface="Arial" panose="020B0604020202020204" pitchFamily="34" charset="0"/>
                <a:cs typeface="Arial" panose="020B0604020202020204" pitchFamily="34" charset="0"/>
              </a:rPr>
              <a:t>5</a:t>
            </a:r>
            <a:endParaRPr sz="1350" b="0" baseline="21604" dirty="0">
              <a:solidFill>
                <a:srgbClr val="002060"/>
              </a:solidFill>
              <a:latin typeface="Arial" panose="020B0604020202020204" pitchFamily="34" charset="0"/>
              <a:cs typeface="Arial" panose="020B0604020202020204" pitchFamily="34" charset="0"/>
            </a:endParaRPr>
          </a:p>
        </p:txBody>
      </p:sp>
      <p:sp>
        <p:nvSpPr>
          <p:cNvPr id="12" name="object 14">
            <a:extLst>
              <a:ext uri="{FF2B5EF4-FFF2-40B4-BE49-F238E27FC236}">
                <a16:creationId xmlns:a16="http://schemas.microsoft.com/office/drawing/2014/main" id="{BEC5698A-D509-BAB8-AFCC-C14EB2F6F779}"/>
              </a:ext>
            </a:extLst>
          </p:cNvPr>
          <p:cNvSpPr txBox="1"/>
          <p:nvPr/>
        </p:nvSpPr>
        <p:spPr>
          <a:xfrm>
            <a:off x="1935179" y="4854970"/>
            <a:ext cx="3702050" cy="397545"/>
          </a:xfrm>
          <a:prstGeom prst="rect">
            <a:avLst/>
          </a:prstGeom>
        </p:spPr>
        <p:txBody>
          <a:bodyPr vert="horz" wrap="square" lIns="0" tIns="12700" rIns="0" bIns="0" rtlCol="0">
            <a:spAutoFit/>
          </a:bodyPr>
          <a:lstStyle/>
          <a:p>
            <a:pPr marL="12700">
              <a:lnSpc>
                <a:spcPts val="1500"/>
              </a:lnSpc>
              <a:spcBef>
                <a:spcPts val="0"/>
              </a:spcBef>
            </a:pPr>
            <a:r>
              <a:rPr b="0" dirty="0">
                <a:solidFill>
                  <a:srgbClr val="002060"/>
                </a:solidFill>
                <a:latin typeface="Arial" panose="020B0604020202020204" pitchFamily="34" charset="0"/>
                <a:cs typeface="Arial" panose="020B0604020202020204" pitchFamily="34" charset="0"/>
              </a:rPr>
              <a:t>Radiation</a:t>
            </a:r>
            <a:r>
              <a:rPr b="0" spc="-30"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boundaries.</a:t>
            </a:r>
            <a:r>
              <a:rPr b="0" spc="-30"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Three</a:t>
            </a:r>
            <a:r>
              <a:rPr b="0" spc="-25"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pass-bands</a:t>
            </a:r>
            <a:r>
              <a:rPr b="0" spc="-20"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are</a:t>
            </a:r>
            <a:r>
              <a:rPr b="0" spc="-15" dirty="0">
                <a:solidFill>
                  <a:srgbClr val="002060"/>
                </a:solidFill>
                <a:latin typeface="Arial" panose="020B0604020202020204" pitchFamily="34" charset="0"/>
                <a:cs typeface="Arial" panose="020B0604020202020204" pitchFamily="34" charset="0"/>
              </a:rPr>
              <a:t> </a:t>
            </a:r>
            <a:r>
              <a:rPr b="0" dirty="0">
                <a:solidFill>
                  <a:srgbClr val="002060"/>
                </a:solidFill>
                <a:latin typeface="Arial" panose="020B0604020202020204" pitchFamily="34" charset="0"/>
                <a:cs typeface="Arial" panose="020B0604020202020204" pitchFamily="34" charset="0"/>
              </a:rPr>
              <a:t>heavily</a:t>
            </a:r>
            <a:r>
              <a:rPr b="0" spc="-15" dirty="0">
                <a:solidFill>
                  <a:srgbClr val="002060"/>
                </a:solidFill>
                <a:latin typeface="Arial" panose="020B0604020202020204" pitchFamily="34" charset="0"/>
                <a:cs typeface="Arial" panose="020B0604020202020204" pitchFamily="34" charset="0"/>
              </a:rPr>
              <a:t> </a:t>
            </a:r>
            <a:r>
              <a:rPr b="0" spc="-10" dirty="0">
                <a:solidFill>
                  <a:srgbClr val="002060"/>
                </a:solidFill>
                <a:latin typeface="Arial" panose="020B0604020202020204" pitchFamily="34" charset="0"/>
                <a:cs typeface="Arial" panose="020B0604020202020204" pitchFamily="34" charset="0"/>
              </a:rPr>
              <a:t>dumped</a:t>
            </a:r>
            <a:endParaRPr b="0" dirty="0">
              <a:solidFill>
                <a:srgbClr val="002060"/>
              </a:solidFill>
              <a:latin typeface="Arial" panose="020B0604020202020204" pitchFamily="34" charset="0"/>
              <a:cs typeface="Arial" panose="020B0604020202020204" pitchFamily="34" charset="0"/>
            </a:endParaRPr>
          </a:p>
        </p:txBody>
      </p:sp>
      <p:sp>
        <p:nvSpPr>
          <p:cNvPr id="13" name="object 32">
            <a:extLst>
              <a:ext uri="{FF2B5EF4-FFF2-40B4-BE49-F238E27FC236}">
                <a16:creationId xmlns:a16="http://schemas.microsoft.com/office/drawing/2014/main" id="{7AAD1161-4AA5-AD00-CC62-2B53813D5E96}"/>
              </a:ext>
            </a:extLst>
          </p:cNvPr>
          <p:cNvSpPr txBox="1"/>
          <p:nvPr/>
        </p:nvSpPr>
        <p:spPr>
          <a:xfrm>
            <a:off x="1447800" y="833151"/>
            <a:ext cx="4114800" cy="1559722"/>
          </a:xfrm>
          <a:prstGeom prst="rect">
            <a:avLst/>
          </a:prstGeom>
        </p:spPr>
        <p:txBody>
          <a:bodyPr vert="horz" wrap="square" lIns="0" tIns="15875" rIns="0" bIns="0" rtlCol="0">
            <a:spAutoFit/>
          </a:bodyPr>
          <a:lstStyle/>
          <a:p>
            <a:pPr marL="12700">
              <a:spcBef>
                <a:spcPts val="125"/>
              </a:spcBef>
            </a:pPr>
            <a:r>
              <a:rPr sz="1600" dirty="0">
                <a:solidFill>
                  <a:srgbClr val="002060"/>
                </a:solidFill>
                <a:latin typeface="Arial" panose="020B0604020202020204" pitchFamily="34" charset="0"/>
                <a:cs typeface="Arial" panose="020B0604020202020204" pitchFamily="34" charset="0"/>
              </a:rPr>
              <a:t>HFSS</a:t>
            </a:r>
            <a:r>
              <a:rPr sz="1600" spc="6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3D</a:t>
            </a:r>
            <a:r>
              <a:rPr sz="1600" spc="6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9</a:t>
            </a:r>
            <a:r>
              <a:rPr sz="1600" spc="6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cells</a:t>
            </a:r>
            <a:r>
              <a:rPr sz="1600" spc="6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cavity</a:t>
            </a:r>
            <a:r>
              <a:rPr sz="1600" spc="6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model</a:t>
            </a:r>
            <a:r>
              <a:rPr sz="1600" spc="60"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with:</a:t>
            </a:r>
            <a:endParaRPr sz="1600" b="0" dirty="0">
              <a:solidFill>
                <a:srgbClr val="002060"/>
              </a:solidFill>
              <a:latin typeface="Arial" panose="020B0604020202020204" pitchFamily="34" charset="0"/>
              <a:cs typeface="Arial" panose="020B0604020202020204" pitchFamily="34" charset="0"/>
            </a:endParaRPr>
          </a:p>
          <a:p>
            <a:pPr marL="127000" indent="-114300">
              <a:spcBef>
                <a:spcPts val="90"/>
              </a:spcBef>
              <a:buChar char="-"/>
              <a:tabLst>
                <a:tab pos="127000" algn="l"/>
              </a:tabLst>
            </a:pPr>
            <a:r>
              <a:rPr sz="1600" b="0" dirty="0">
                <a:solidFill>
                  <a:srgbClr val="002060"/>
                </a:solidFill>
                <a:latin typeface="Arial" panose="020B0604020202020204" pitchFamily="34" charset="0"/>
                <a:cs typeface="Arial" panose="020B0604020202020204" pitchFamily="34" charset="0"/>
              </a:rPr>
              <a:t>2</a:t>
            </a:r>
            <a:r>
              <a:rPr sz="1600" b="0" spc="8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High</a:t>
            </a:r>
            <a:r>
              <a:rPr sz="1600" b="0" spc="9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Order</a:t>
            </a:r>
            <a:r>
              <a:rPr sz="1600" b="0" spc="9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Mode</a:t>
            </a:r>
            <a:r>
              <a:rPr sz="1600" b="0" spc="9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t>
            </a:r>
            <a:r>
              <a:rPr sz="1600" dirty="0">
                <a:solidFill>
                  <a:srgbClr val="002060"/>
                </a:solidFill>
                <a:latin typeface="Arial" panose="020B0604020202020204" pitchFamily="34" charset="0"/>
                <a:cs typeface="Arial" panose="020B0604020202020204" pitchFamily="34" charset="0"/>
              </a:rPr>
              <a:t>HOM</a:t>
            </a:r>
            <a:r>
              <a:rPr sz="1600" b="0" dirty="0">
                <a:solidFill>
                  <a:srgbClr val="002060"/>
                </a:solidFill>
                <a:latin typeface="Arial" panose="020B0604020202020204" pitchFamily="34" charset="0"/>
                <a:cs typeface="Arial" panose="020B0604020202020204" pitchFamily="34" charset="0"/>
              </a:rPr>
              <a:t>)</a:t>
            </a:r>
            <a:r>
              <a:rPr sz="1600" b="0" spc="90" dirty="0">
                <a:solidFill>
                  <a:srgbClr val="002060"/>
                </a:solidFill>
                <a:latin typeface="Arial" panose="020B0604020202020204" pitchFamily="34" charset="0"/>
                <a:cs typeface="Arial" panose="020B0604020202020204" pitchFamily="34" charset="0"/>
              </a:rPr>
              <a:t> </a:t>
            </a:r>
            <a:r>
              <a:rPr sz="1600" spc="-10" dirty="0">
                <a:solidFill>
                  <a:srgbClr val="002060"/>
                </a:solidFill>
                <a:latin typeface="Arial" panose="020B0604020202020204" pitchFamily="34" charset="0"/>
                <a:cs typeface="Arial" panose="020B0604020202020204" pitchFamily="34" charset="0"/>
              </a:rPr>
              <a:t>couplers</a:t>
            </a:r>
            <a:r>
              <a:rPr sz="1600" b="0" spc="-10" dirty="0">
                <a:solidFill>
                  <a:srgbClr val="002060"/>
                </a:solidFill>
                <a:latin typeface="Arial" panose="020B0604020202020204" pitchFamily="34" charset="0"/>
                <a:cs typeface="Arial" panose="020B0604020202020204" pitchFamily="34" charset="0"/>
              </a:rPr>
              <a:t>,</a:t>
            </a:r>
            <a:endParaRPr sz="1600" b="0" dirty="0">
              <a:solidFill>
                <a:srgbClr val="002060"/>
              </a:solidFill>
              <a:latin typeface="Arial" panose="020B0604020202020204" pitchFamily="34" charset="0"/>
              <a:cs typeface="Arial" panose="020B0604020202020204" pitchFamily="34" charset="0"/>
            </a:endParaRPr>
          </a:p>
          <a:p>
            <a:pPr marL="127000" indent="-114300">
              <a:spcBef>
                <a:spcPts val="15"/>
              </a:spcBef>
              <a:buChar char="-"/>
              <a:tabLst>
                <a:tab pos="127000" algn="l"/>
              </a:tabLst>
            </a:pPr>
            <a:r>
              <a:rPr sz="1600" b="0" dirty="0">
                <a:solidFill>
                  <a:srgbClr val="002060"/>
                </a:solidFill>
                <a:latin typeface="Arial" panose="020B0604020202020204" pitchFamily="34" charset="0"/>
                <a:cs typeface="Arial" panose="020B0604020202020204" pitchFamily="34" charset="0"/>
              </a:rPr>
              <a:t>matched</a:t>
            </a:r>
            <a:r>
              <a:rPr sz="1600" b="0" spc="11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Main</a:t>
            </a:r>
            <a:r>
              <a:rPr sz="1600" spc="114"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coupler</a:t>
            </a:r>
            <a:r>
              <a:rPr sz="1600" spc="114"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port,</a:t>
            </a:r>
            <a:endParaRPr sz="1600" b="0" dirty="0">
              <a:solidFill>
                <a:srgbClr val="002060"/>
              </a:solidFill>
              <a:latin typeface="Arial" panose="020B0604020202020204" pitchFamily="34" charset="0"/>
              <a:cs typeface="Arial" panose="020B0604020202020204" pitchFamily="34" charset="0"/>
            </a:endParaRPr>
          </a:p>
          <a:p>
            <a:pPr marL="127000" indent="-114300">
              <a:spcBef>
                <a:spcPts val="90"/>
              </a:spcBef>
              <a:buChar char="-"/>
              <a:tabLst>
                <a:tab pos="127000" algn="l"/>
              </a:tabLst>
            </a:pPr>
            <a:r>
              <a:rPr sz="1600" b="0" dirty="0">
                <a:solidFill>
                  <a:srgbClr val="002060"/>
                </a:solidFill>
                <a:latin typeface="Arial" panose="020B0604020202020204" pitchFamily="34" charset="0"/>
                <a:cs typeface="Arial" panose="020B0604020202020204" pitchFamily="34" charset="0"/>
              </a:rPr>
              <a:t>different</a:t>
            </a:r>
            <a:r>
              <a:rPr sz="1600" b="0" spc="8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type</a:t>
            </a:r>
            <a:r>
              <a:rPr sz="1600" b="0" spc="8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of</a:t>
            </a:r>
            <a:r>
              <a:rPr sz="1600" b="0" spc="8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beam</a:t>
            </a:r>
            <a:r>
              <a:rPr sz="1600" b="0" spc="8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pipe</a:t>
            </a:r>
            <a:r>
              <a:rPr sz="1600" b="0" spc="80"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terminations,</a:t>
            </a:r>
            <a:endParaRPr sz="1600" b="0" dirty="0">
              <a:solidFill>
                <a:srgbClr val="002060"/>
              </a:solidFill>
              <a:latin typeface="Arial" panose="020B0604020202020204" pitchFamily="34" charset="0"/>
              <a:cs typeface="Arial" panose="020B0604020202020204" pitchFamily="34" charset="0"/>
            </a:endParaRPr>
          </a:p>
          <a:p>
            <a:pPr marL="12700" marR="156845" indent="114300">
              <a:lnSpc>
                <a:spcPct val="100800"/>
              </a:lnSpc>
              <a:spcBef>
                <a:spcPts val="75"/>
              </a:spcBef>
              <a:buChar char="-"/>
              <a:tabLst>
                <a:tab pos="127000" algn="l"/>
              </a:tabLst>
            </a:pPr>
            <a:r>
              <a:rPr sz="1600" b="0" dirty="0">
                <a:solidFill>
                  <a:srgbClr val="002060"/>
                </a:solidFill>
                <a:latin typeface="Arial" panose="020B0604020202020204" pitchFamily="34" charset="0"/>
                <a:cs typeface="Arial" panose="020B0604020202020204" pitchFamily="34" charset="0"/>
              </a:rPr>
              <a:t>distributed</a:t>
            </a:r>
            <a:r>
              <a:rPr sz="1600" b="0" spc="15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and</a:t>
            </a:r>
            <a:r>
              <a:rPr sz="1600" b="0" spc="15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phased</a:t>
            </a:r>
            <a:r>
              <a:rPr sz="1600" b="0" spc="15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current</a:t>
            </a:r>
            <a:r>
              <a:rPr sz="1600" b="0" spc="155"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sources.</a:t>
            </a:r>
            <a:endParaRPr lang="it-IT" sz="1600" b="0" spc="-10" dirty="0">
              <a:solidFill>
                <a:srgbClr val="002060"/>
              </a:solidFill>
              <a:latin typeface="Arial" panose="020B0604020202020204" pitchFamily="34" charset="0"/>
              <a:cs typeface="Arial" panose="020B0604020202020204" pitchFamily="34" charset="0"/>
            </a:endParaRPr>
          </a:p>
          <a:p>
            <a:pPr marL="12700" marR="156845">
              <a:lnSpc>
                <a:spcPct val="100800"/>
              </a:lnSpc>
              <a:spcBef>
                <a:spcPts val="300"/>
              </a:spcBef>
              <a:tabLst>
                <a:tab pos="127000" algn="l"/>
              </a:tabLst>
            </a:pPr>
            <a:r>
              <a:rPr sz="1600" b="0" spc="-1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Calculations</a:t>
            </a:r>
            <a:r>
              <a:rPr sz="1600" b="0" spc="11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in</a:t>
            </a:r>
            <a:r>
              <a:rPr sz="1600" b="0" spc="11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driven</a:t>
            </a:r>
            <a:r>
              <a:rPr sz="1600" b="0" spc="110"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mode.</a:t>
            </a:r>
            <a:endParaRPr sz="1600" b="0" dirty="0">
              <a:solidFill>
                <a:srgbClr val="002060"/>
              </a:solidFill>
              <a:latin typeface="Arial" panose="020B0604020202020204" pitchFamily="34" charset="0"/>
              <a:cs typeface="Arial" panose="020B0604020202020204" pitchFamily="34" charset="0"/>
            </a:endParaRPr>
          </a:p>
        </p:txBody>
      </p:sp>
      <p:grpSp>
        <p:nvGrpSpPr>
          <p:cNvPr id="14" name="object 3">
            <a:extLst>
              <a:ext uri="{FF2B5EF4-FFF2-40B4-BE49-F238E27FC236}">
                <a16:creationId xmlns:a16="http://schemas.microsoft.com/office/drawing/2014/main" id="{8D25B15A-1E45-D623-3E1D-95286F4741F7}"/>
              </a:ext>
            </a:extLst>
          </p:cNvPr>
          <p:cNvGrpSpPr/>
          <p:nvPr/>
        </p:nvGrpSpPr>
        <p:grpSpPr>
          <a:xfrm>
            <a:off x="6923804" y="910211"/>
            <a:ext cx="3733800" cy="2590800"/>
            <a:chOff x="4876800" y="838200"/>
            <a:chExt cx="3733800" cy="2590800"/>
          </a:xfrm>
        </p:grpSpPr>
        <p:pic>
          <p:nvPicPr>
            <p:cNvPr id="15" name="object 4">
              <a:extLst>
                <a:ext uri="{FF2B5EF4-FFF2-40B4-BE49-F238E27FC236}">
                  <a16:creationId xmlns:a16="http://schemas.microsoft.com/office/drawing/2014/main" id="{DC8F3F35-191B-AD6A-AEB0-C48691D37250}"/>
                </a:ext>
              </a:extLst>
            </p:cNvPr>
            <p:cNvPicPr/>
            <p:nvPr/>
          </p:nvPicPr>
          <p:blipFill>
            <a:blip r:embed="rId5" cstate="print"/>
            <a:stretch>
              <a:fillRect/>
            </a:stretch>
          </p:blipFill>
          <p:spPr>
            <a:xfrm>
              <a:off x="4876800" y="838200"/>
              <a:ext cx="1885950" cy="2209800"/>
            </a:xfrm>
            <a:prstGeom prst="rect">
              <a:avLst/>
            </a:prstGeom>
          </p:spPr>
        </p:pic>
        <p:pic>
          <p:nvPicPr>
            <p:cNvPr id="16" name="object 5">
              <a:extLst>
                <a:ext uri="{FF2B5EF4-FFF2-40B4-BE49-F238E27FC236}">
                  <a16:creationId xmlns:a16="http://schemas.microsoft.com/office/drawing/2014/main" id="{A345BBEB-B400-7C84-C276-3F4EAC238DAC}"/>
                </a:ext>
              </a:extLst>
            </p:cNvPr>
            <p:cNvPicPr/>
            <p:nvPr/>
          </p:nvPicPr>
          <p:blipFill>
            <a:blip r:embed="rId6" cstate="print"/>
            <a:stretch>
              <a:fillRect/>
            </a:stretch>
          </p:blipFill>
          <p:spPr>
            <a:xfrm>
              <a:off x="6696075" y="838200"/>
              <a:ext cx="1914525" cy="2286000"/>
            </a:xfrm>
            <a:prstGeom prst="rect">
              <a:avLst/>
            </a:prstGeom>
          </p:spPr>
        </p:pic>
        <p:sp>
          <p:nvSpPr>
            <p:cNvPr id="17" name="object 6">
              <a:extLst>
                <a:ext uri="{FF2B5EF4-FFF2-40B4-BE49-F238E27FC236}">
                  <a16:creationId xmlns:a16="http://schemas.microsoft.com/office/drawing/2014/main" id="{582713EA-F417-E6FD-95A6-27B46ED66C3A}"/>
                </a:ext>
              </a:extLst>
            </p:cNvPr>
            <p:cNvSpPr/>
            <p:nvPr/>
          </p:nvSpPr>
          <p:spPr>
            <a:xfrm>
              <a:off x="5105400" y="3048000"/>
              <a:ext cx="3429000" cy="381000"/>
            </a:xfrm>
            <a:custGeom>
              <a:avLst/>
              <a:gdLst/>
              <a:ahLst/>
              <a:cxnLst/>
              <a:rect l="l" t="t" r="r" b="b"/>
              <a:pathLst>
                <a:path w="3429000" h="381000">
                  <a:moveTo>
                    <a:pt x="3429000" y="0"/>
                  </a:moveTo>
                  <a:lnTo>
                    <a:pt x="0" y="0"/>
                  </a:lnTo>
                  <a:lnTo>
                    <a:pt x="0" y="381000"/>
                  </a:lnTo>
                  <a:lnTo>
                    <a:pt x="3429000" y="381000"/>
                  </a:lnTo>
                  <a:lnTo>
                    <a:pt x="3429000" y="0"/>
                  </a:lnTo>
                  <a:close/>
                </a:path>
              </a:pathLst>
            </a:custGeom>
            <a:solidFill>
              <a:srgbClr val="FFFFFF"/>
            </a:solidFill>
          </p:spPr>
          <p:txBody>
            <a:bodyPr wrap="square" lIns="0" tIns="0" rIns="0" bIns="0" rtlCol="0"/>
            <a:lstStyle/>
            <a:p>
              <a:endParaRPr/>
            </a:p>
          </p:txBody>
        </p:sp>
      </p:grpSp>
      <p:pic>
        <p:nvPicPr>
          <p:cNvPr id="18" name="object 8">
            <a:extLst>
              <a:ext uri="{FF2B5EF4-FFF2-40B4-BE49-F238E27FC236}">
                <a16:creationId xmlns:a16="http://schemas.microsoft.com/office/drawing/2014/main" id="{B4820CCB-C1B1-5A01-864C-8D2E555F45F1}"/>
              </a:ext>
            </a:extLst>
          </p:cNvPr>
          <p:cNvPicPr/>
          <p:nvPr/>
        </p:nvPicPr>
        <p:blipFill>
          <a:blip r:embed="rId7" cstate="print"/>
          <a:stretch>
            <a:fillRect/>
          </a:stretch>
        </p:blipFill>
        <p:spPr>
          <a:xfrm>
            <a:off x="7098334" y="3753232"/>
            <a:ext cx="3505200" cy="2266950"/>
          </a:xfrm>
          <a:prstGeom prst="rect">
            <a:avLst/>
          </a:prstGeom>
        </p:spPr>
      </p:pic>
      <p:sp>
        <p:nvSpPr>
          <p:cNvPr id="19" name="object 7">
            <a:extLst>
              <a:ext uri="{FF2B5EF4-FFF2-40B4-BE49-F238E27FC236}">
                <a16:creationId xmlns:a16="http://schemas.microsoft.com/office/drawing/2014/main" id="{5A0EEB58-3286-8533-FBB6-7E48C3EAD86B}"/>
              </a:ext>
            </a:extLst>
          </p:cNvPr>
          <p:cNvSpPr txBox="1"/>
          <p:nvPr/>
        </p:nvSpPr>
        <p:spPr>
          <a:xfrm>
            <a:off x="6867341" y="3185322"/>
            <a:ext cx="4070538" cy="426399"/>
          </a:xfrm>
          <a:prstGeom prst="rect">
            <a:avLst/>
          </a:prstGeom>
        </p:spPr>
        <p:txBody>
          <a:bodyPr vert="horz" wrap="square" lIns="0" tIns="41275" rIns="0" bIns="0" rtlCol="0">
            <a:spAutoFit/>
          </a:bodyPr>
          <a:lstStyle/>
          <a:p>
            <a:pPr marL="276225" marR="30480" indent="-238125">
              <a:lnSpc>
                <a:spcPts val="1500"/>
              </a:lnSpc>
              <a:spcBef>
                <a:spcPts val="325"/>
              </a:spcBef>
            </a:pPr>
            <a:r>
              <a:rPr sz="1600" b="0" spc="-10" dirty="0">
                <a:solidFill>
                  <a:schemeClr val="accent4">
                    <a:lumMod val="95000"/>
                    <a:lumOff val="5000"/>
                  </a:schemeClr>
                </a:solidFill>
                <a:latin typeface="Arial" panose="020B0604020202020204" pitchFamily="34" charset="0"/>
                <a:cs typeface="Arial" panose="020B0604020202020204" pitchFamily="34" charset="0"/>
              </a:rPr>
              <a:t>Monopole(left)</a:t>
            </a:r>
            <a:r>
              <a:rPr sz="1600" b="0" spc="-50" dirty="0">
                <a:solidFill>
                  <a:schemeClr val="accent4">
                    <a:lumMod val="95000"/>
                    <a:lumOff val="5000"/>
                  </a:schemeClr>
                </a:solidFill>
                <a:latin typeface="Arial" panose="020B0604020202020204" pitchFamily="34" charset="0"/>
                <a:cs typeface="Arial" panose="020B0604020202020204" pitchFamily="34" charset="0"/>
              </a:rPr>
              <a:t> </a:t>
            </a:r>
            <a:r>
              <a:rPr sz="1600" b="0" dirty="0">
                <a:solidFill>
                  <a:schemeClr val="accent4">
                    <a:lumMod val="95000"/>
                    <a:lumOff val="5000"/>
                  </a:schemeClr>
                </a:solidFill>
                <a:latin typeface="Arial" panose="020B0604020202020204" pitchFamily="34" charset="0"/>
                <a:cs typeface="Arial" panose="020B0604020202020204" pitchFamily="34" charset="0"/>
              </a:rPr>
              <a:t>and</a:t>
            </a:r>
            <a:r>
              <a:rPr sz="1600" b="0" spc="-45" dirty="0">
                <a:solidFill>
                  <a:schemeClr val="accent4">
                    <a:lumMod val="95000"/>
                    <a:lumOff val="5000"/>
                  </a:schemeClr>
                </a:solidFill>
                <a:latin typeface="Arial" panose="020B0604020202020204" pitchFamily="34" charset="0"/>
                <a:cs typeface="Arial" panose="020B0604020202020204" pitchFamily="34" charset="0"/>
              </a:rPr>
              <a:t> </a:t>
            </a:r>
            <a:r>
              <a:rPr sz="1600" b="0" dirty="0">
                <a:solidFill>
                  <a:schemeClr val="accent4">
                    <a:lumMod val="95000"/>
                    <a:lumOff val="5000"/>
                  </a:schemeClr>
                </a:solidFill>
                <a:latin typeface="Arial" panose="020B0604020202020204" pitchFamily="34" charset="0"/>
                <a:cs typeface="Arial" panose="020B0604020202020204" pitchFamily="34" charset="0"/>
              </a:rPr>
              <a:t>Dipole</a:t>
            </a:r>
            <a:r>
              <a:rPr sz="1600" b="0" spc="-45" dirty="0">
                <a:solidFill>
                  <a:schemeClr val="accent4">
                    <a:lumMod val="95000"/>
                    <a:lumOff val="5000"/>
                  </a:schemeClr>
                </a:solidFill>
                <a:latin typeface="Arial" panose="020B0604020202020204" pitchFamily="34" charset="0"/>
                <a:cs typeface="Arial" panose="020B0604020202020204" pitchFamily="34" charset="0"/>
              </a:rPr>
              <a:t> </a:t>
            </a:r>
            <a:r>
              <a:rPr sz="1600" b="0" dirty="0">
                <a:solidFill>
                  <a:schemeClr val="accent4">
                    <a:lumMod val="95000"/>
                    <a:lumOff val="5000"/>
                  </a:schemeClr>
                </a:solidFill>
                <a:latin typeface="Arial" panose="020B0604020202020204" pitchFamily="34" charset="0"/>
                <a:cs typeface="Arial" panose="020B0604020202020204" pitchFamily="34" charset="0"/>
              </a:rPr>
              <a:t>(right)</a:t>
            </a:r>
            <a:r>
              <a:rPr sz="1600" b="0" spc="-45" dirty="0">
                <a:solidFill>
                  <a:schemeClr val="accent4">
                    <a:lumMod val="95000"/>
                    <a:lumOff val="5000"/>
                  </a:schemeClr>
                </a:solidFill>
                <a:latin typeface="Arial" panose="020B0604020202020204" pitchFamily="34" charset="0"/>
                <a:cs typeface="Arial" panose="020B0604020202020204" pitchFamily="34" charset="0"/>
              </a:rPr>
              <a:t> </a:t>
            </a:r>
            <a:r>
              <a:rPr sz="1600" b="0" spc="-10" dirty="0">
                <a:solidFill>
                  <a:schemeClr val="accent4">
                    <a:lumMod val="95000"/>
                    <a:lumOff val="5000"/>
                  </a:schemeClr>
                </a:solidFill>
                <a:latin typeface="Arial" panose="020B0604020202020204" pitchFamily="34" charset="0"/>
                <a:cs typeface="Arial" panose="020B0604020202020204" pitchFamily="34" charset="0"/>
              </a:rPr>
              <a:t>passbands </a:t>
            </a:r>
            <a:r>
              <a:rPr sz="1600" b="0" spc="-20" dirty="0">
                <a:solidFill>
                  <a:schemeClr val="accent4">
                    <a:lumMod val="95000"/>
                    <a:lumOff val="5000"/>
                  </a:schemeClr>
                </a:solidFill>
                <a:latin typeface="Arial" panose="020B0604020202020204" pitchFamily="34" charset="0"/>
                <a:cs typeface="Arial" panose="020B0604020202020204" pitchFamily="34" charset="0"/>
              </a:rPr>
              <a:t>for</a:t>
            </a:r>
            <a:r>
              <a:rPr sz="1600" b="0" spc="-60" dirty="0">
                <a:solidFill>
                  <a:schemeClr val="accent4">
                    <a:lumMod val="95000"/>
                    <a:lumOff val="5000"/>
                  </a:schemeClr>
                </a:solidFill>
                <a:latin typeface="Arial" panose="020B0604020202020204" pitchFamily="34" charset="0"/>
                <a:cs typeface="Arial" panose="020B0604020202020204" pitchFamily="34" charset="0"/>
              </a:rPr>
              <a:t> </a:t>
            </a:r>
            <a:r>
              <a:rPr sz="1600" b="0" dirty="0">
                <a:solidFill>
                  <a:schemeClr val="accent4">
                    <a:lumMod val="95000"/>
                    <a:lumOff val="5000"/>
                  </a:schemeClr>
                </a:solidFill>
                <a:latin typeface="Arial" panose="020B0604020202020204" pitchFamily="34" charset="0"/>
                <a:cs typeface="Arial" panose="020B0604020202020204" pitchFamily="34" charset="0"/>
              </a:rPr>
              <a:t>mid-cell</a:t>
            </a:r>
            <a:r>
              <a:rPr sz="1600" b="0" spc="-25" dirty="0">
                <a:solidFill>
                  <a:schemeClr val="accent4">
                    <a:lumMod val="95000"/>
                    <a:lumOff val="5000"/>
                  </a:schemeClr>
                </a:solidFill>
                <a:latin typeface="Arial" panose="020B0604020202020204" pitchFamily="34" charset="0"/>
                <a:cs typeface="Arial" panose="020B0604020202020204" pitchFamily="34" charset="0"/>
              </a:rPr>
              <a:t> </a:t>
            </a:r>
            <a:r>
              <a:rPr sz="1600" b="0" dirty="0">
                <a:solidFill>
                  <a:schemeClr val="accent4">
                    <a:lumMod val="95000"/>
                    <a:lumOff val="5000"/>
                  </a:schemeClr>
                </a:solidFill>
                <a:latin typeface="Arial" panose="020B0604020202020204" pitchFamily="34" charset="0"/>
                <a:cs typeface="Arial" panose="020B0604020202020204" pitchFamily="34" charset="0"/>
              </a:rPr>
              <a:t>of</a:t>
            </a:r>
            <a:r>
              <a:rPr sz="1600" b="0" spc="-25" dirty="0">
                <a:solidFill>
                  <a:schemeClr val="accent4">
                    <a:lumMod val="95000"/>
                    <a:lumOff val="5000"/>
                  </a:schemeClr>
                </a:solidFill>
                <a:latin typeface="Arial" panose="020B0604020202020204" pitchFamily="34" charset="0"/>
                <a:cs typeface="Arial" panose="020B0604020202020204" pitchFamily="34" charset="0"/>
              </a:rPr>
              <a:t> </a:t>
            </a:r>
            <a:r>
              <a:rPr sz="1600" b="0" dirty="0">
                <a:solidFill>
                  <a:schemeClr val="accent4">
                    <a:lumMod val="95000"/>
                    <a:lumOff val="5000"/>
                  </a:schemeClr>
                </a:solidFill>
                <a:latin typeface="Arial" panose="020B0604020202020204" pitchFamily="34" charset="0"/>
                <a:cs typeface="Arial" panose="020B0604020202020204" pitchFamily="34" charset="0"/>
              </a:rPr>
              <a:t>the</a:t>
            </a:r>
            <a:r>
              <a:rPr sz="1600" b="0" spc="-25" dirty="0">
                <a:solidFill>
                  <a:schemeClr val="accent4">
                    <a:lumMod val="95000"/>
                    <a:lumOff val="5000"/>
                  </a:schemeClr>
                </a:solidFill>
                <a:latin typeface="Arial" panose="020B0604020202020204" pitchFamily="34" charset="0"/>
                <a:cs typeface="Arial" panose="020B0604020202020204" pitchFamily="34" charset="0"/>
              </a:rPr>
              <a:t> </a:t>
            </a:r>
            <a:r>
              <a:rPr sz="1600" b="0" dirty="0">
                <a:solidFill>
                  <a:schemeClr val="accent4">
                    <a:lumMod val="95000"/>
                    <a:lumOff val="5000"/>
                  </a:schemeClr>
                </a:solidFill>
                <a:latin typeface="Arial" panose="020B0604020202020204" pitchFamily="34" charset="0"/>
                <a:cs typeface="Arial" panose="020B0604020202020204" pitchFamily="34" charset="0"/>
              </a:rPr>
              <a:t>3</a:t>
            </a:r>
            <a:r>
              <a:rPr sz="1600" b="0" baseline="21604" dirty="0">
                <a:solidFill>
                  <a:schemeClr val="accent4">
                    <a:lumMod val="95000"/>
                    <a:lumOff val="5000"/>
                  </a:schemeClr>
                </a:solidFill>
                <a:latin typeface="Arial" panose="020B0604020202020204" pitchFamily="34" charset="0"/>
                <a:cs typeface="Arial" panose="020B0604020202020204" pitchFamily="34" charset="0"/>
              </a:rPr>
              <a:t>rd</a:t>
            </a:r>
            <a:r>
              <a:rPr sz="1600" b="0" spc="150" baseline="21604" dirty="0">
                <a:solidFill>
                  <a:schemeClr val="accent4">
                    <a:lumMod val="95000"/>
                    <a:lumOff val="5000"/>
                  </a:schemeClr>
                </a:solidFill>
                <a:latin typeface="Arial" panose="020B0604020202020204" pitchFamily="34" charset="0"/>
                <a:cs typeface="Arial" panose="020B0604020202020204" pitchFamily="34" charset="0"/>
              </a:rPr>
              <a:t> </a:t>
            </a:r>
            <a:r>
              <a:rPr sz="1600" b="0" dirty="0">
                <a:solidFill>
                  <a:schemeClr val="accent4">
                    <a:lumMod val="95000"/>
                    <a:lumOff val="5000"/>
                  </a:schemeClr>
                </a:solidFill>
                <a:latin typeface="Arial" panose="020B0604020202020204" pitchFamily="34" charset="0"/>
                <a:cs typeface="Arial" panose="020B0604020202020204" pitchFamily="34" charset="0"/>
              </a:rPr>
              <a:t>harmonic</a:t>
            </a:r>
            <a:r>
              <a:rPr sz="1600" b="0" spc="-55" dirty="0">
                <a:solidFill>
                  <a:schemeClr val="accent4">
                    <a:lumMod val="95000"/>
                    <a:lumOff val="5000"/>
                  </a:schemeClr>
                </a:solidFill>
                <a:latin typeface="Arial" panose="020B0604020202020204" pitchFamily="34" charset="0"/>
                <a:cs typeface="Arial" panose="020B0604020202020204" pitchFamily="34" charset="0"/>
              </a:rPr>
              <a:t> </a:t>
            </a:r>
            <a:r>
              <a:rPr sz="1600" b="0" spc="-10" dirty="0">
                <a:solidFill>
                  <a:schemeClr val="accent4">
                    <a:lumMod val="95000"/>
                    <a:lumOff val="5000"/>
                  </a:schemeClr>
                </a:solidFill>
                <a:latin typeface="Arial" panose="020B0604020202020204" pitchFamily="34" charset="0"/>
                <a:cs typeface="Arial" panose="020B0604020202020204" pitchFamily="34" charset="0"/>
              </a:rPr>
              <a:t>cavity</a:t>
            </a:r>
            <a:endParaRPr sz="1600" b="0" dirty="0">
              <a:solidFill>
                <a:schemeClr val="accent4">
                  <a:lumMod val="95000"/>
                  <a:lumOff val="5000"/>
                </a:schemeClr>
              </a:solidFill>
              <a:latin typeface="Arial" panose="020B0604020202020204" pitchFamily="34" charset="0"/>
              <a:cs typeface="Arial" panose="020B0604020202020204" pitchFamily="34" charset="0"/>
            </a:endParaRPr>
          </a:p>
        </p:txBody>
      </p:sp>
      <p:sp>
        <p:nvSpPr>
          <p:cNvPr id="20" name="object 9">
            <a:extLst>
              <a:ext uri="{FF2B5EF4-FFF2-40B4-BE49-F238E27FC236}">
                <a16:creationId xmlns:a16="http://schemas.microsoft.com/office/drawing/2014/main" id="{4AB93F3E-291A-E458-213F-D099A55EF408}"/>
              </a:ext>
            </a:extLst>
          </p:cNvPr>
          <p:cNvSpPr txBox="1"/>
          <p:nvPr/>
        </p:nvSpPr>
        <p:spPr>
          <a:xfrm>
            <a:off x="7157695" y="6056465"/>
            <a:ext cx="3734222" cy="259045"/>
          </a:xfrm>
          <a:prstGeom prst="rect">
            <a:avLst/>
          </a:prstGeom>
        </p:spPr>
        <p:txBody>
          <a:bodyPr vert="horz" wrap="square" lIns="0" tIns="12700" rIns="0" bIns="0" rtlCol="0">
            <a:spAutoFit/>
          </a:bodyPr>
          <a:lstStyle/>
          <a:p>
            <a:pPr marL="38100">
              <a:spcBef>
                <a:spcPts val="100"/>
              </a:spcBef>
            </a:pPr>
            <a:r>
              <a:rPr sz="1600" b="0" dirty="0">
                <a:solidFill>
                  <a:schemeClr val="accent4">
                    <a:lumMod val="95000"/>
                    <a:lumOff val="5000"/>
                  </a:schemeClr>
                </a:solidFill>
                <a:latin typeface="Arial" panose="020B0604020202020204" pitchFamily="34" charset="0"/>
                <a:cs typeface="Arial" panose="020B0604020202020204" pitchFamily="34" charset="0"/>
              </a:rPr>
              <a:t>Trapped modes</a:t>
            </a:r>
            <a:r>
              <a:rPr sz="1600" b="0" spc="5" dirty="0">
                <a:solidFill>
                  <a:schemeClr val="accent4">
                    <a:lumMod val="95000"/>
                    <a:lumOff val="5000"/>
                  </a:schemeClr>
                </a:solidFill>
                <a:latin typeface="Arial" panose="020B0604020202020204" pitchFamily="34" charset="0"/>
                <a:cs typeface="Arial" panose="020B0604020202020204" pitchFamily="34" charset="0"/>
              </a:rPr>
              <a:t> </a:t>
            </a:r>
            <a:r>
              <a:rPr sz="1600" b="0" dirty="0">
                <a:solidFill>
                  <a:schemeClr val="accent4">
                    <a:lumMod val="95000"/>
                    <a:lumOff val="5000"/>
                  </a:schemeClr>
                </a:solidFill>
                <a:latin typeface="Arial" panose="020B0604020202020204" pitchFamily="34" charset="0"/>
                <a:cs typeface="Arial" panose="020B0604020202020204" pitchFamily="34" charset="0"/>
              </a:rPr>
              <a:t>in 5</a:t>
            </a:r>
            <a:r>
              <a:rPr sz="1600" b="0" baseline="24305" dirty="0">
                <a:solidFill>
                  <a:schemeClr val="accent4">
                    <a:lumMod val="95000"/>
                    <a:lumOff val="5000"/>
                  </a:schemeClr>
                </a:solidFill>
                <a:latin typeface="Arial" panose="020B0604020202020204" pitchFamily="34" charset="0"/>
                <a:cs typeface="Arial" panose="020B0604020202020204" pitchFamily="34" charset="0"/>
              </a:rPr>
              <a:t>th</a:t>
            </a:r>
            <a:r>
              <a:rPr sz="1600" b="0" spc="179" baseline="24305" dirty="0">
                <a:solidFill>
                  <a:schemeClr val="accent4">
                    <a:lumMod val="95000"/>
                    <a:lumOff val="5000"/>
                  </a:schemeClr>
                </a:solidFill>
                <a:latin typeface="Arial" panose="020B0604020202020204" pitchFamily="34" charset="0"/>
                <a:cs typeface="Arial" panose="020B0604020202020204" pitchFamily="34" charset="0"/>
              </a:rPr>
              <a:t> </a:t>
            </a:r>
            <a:r>
              <a:rPr sz="1600" b="0" spc="-25" dirty="0">
                <a:solidFill>
                  <a:schemeClr val="accent4">
                    <a:lumMod val="95000"/>
                    <a:lumOff val="5000"/>
                  </a:schemeClr>
                </a:solidFill>
                <a:latin typeface="Arial" panose="020B0604020202020204" pitchFamily="34" charset="0"/>
                <a:cs typeface="Arial" panose="020B0604020202020204" pitchFamily="34" charset="0"/>
              </a:rPr>
              <a:t>dipole</a:t>
            </a:r>
            <a:r>
              <a:rPr sz="1600" b="0" dirty="0">
                <a:solidFill>
                  <a:schemeClr val="accent4">
                    <a:lumMod val="95000"/>
                    <a:lumOff val="5000"/>
                  </a:schemeClr>
                </a:solidFill>
                <a:latin typeface="Arial" panose="020B0604020202020204" pitchFamily="34" charset="0"/>
                <a:cs typeface="Arial" panose="020B0604020202020204" pitchFamily="34" charset="0"/>
              </a:rPr>
              <a:t> </a:t>
            </a:r>
            <a:r>
              <a:rPr sz="1600" b="0" spc="-10" dirty="0">
                <a:solidFill>
                  <a:schemeClr val="accent4">
                    <a:lumMod val="95000"/>
                    <a:lumOff val="5000"/>
                  </a:schemeClr>
                </a:solidFill>
                <a:latin typeface="Arial" panose="020B0604020202020204" pitchFamily="34" charset="0"/>
                <a:cs typeface="Arial" panose="020B0604020202020204" pitchFamily="34" charset="0"/>
              </a:rPr>
              <a:t>passband</a:t>
            </a:r>
            <a:endParaRPr sz="1600" b="0" dirty="0">
              <a:solidFill>
                <a:schemeClr val="accent4">
                  <a:lumMod val="95000"/>
                  <a:lumOff val="5000"/>
                </a:schemeClr>
              </a:solidFill>
              <a:latin typeface="Arial" panose="020B0604020202020204" pitchFamily="34" charset="0"/>
              <a:cs typeface="Arial" panose="020B0604020202020204" pitchFamily="34" charset="0"/>
            </a:endParaRPr>
          </a:p>
        </p:txBody>
      </p:sp>
      <p:sp>
        <p:nvSpPr>
          <p:cNvPr id="22" name="CasellaDiTesto 21">
            <a:extLst>
              <a:ext uri="{FF2B5EF4-FFF2-40B4-BE49-F238E27FC236}">
                <a16:creationId xmlns:a16="http://schemas.microsoft.com/office/drawing/2014/main" id="{9541B246-C416-6B65-21D0-CB7E2C84D446}"/>
              </a:ext>
            </a:extLst>
          </p:cNvPr>
          <p:cNvSpPr txBox="1"/>
          <p:nvPr/>
        </p:nvSpPr>
        <p:spPr>
          <a:xfrm rot="16200000">
            <a:off x="9677050" y="3724796"/>
            <a:ext cx="4434649" cy="276999"/>
          </a:xfrm>
          <a:prstGeom prst="rect">
            <a:avLst/>
          </a:prstGeom>
          <a:noFill/>
        </p:spPr>
        <p:txBody>
          <a:bodyPr wrap="square">
            <a:spAutoFit/>
          </a:bodyPr>
          <a:lstStyle/>
          <a:p>
            <a:r>
              <a:rPr lang="it-IT" sz="1200" b="0" dirty="0">
                <a:latin typeface="Arial" panose="020B0604020202020204" pitchFamily="34" charset="0"/>
                <a:cs typeface="Arial" panose="020B0604020202020204" pitchFamily="34" charset="0"/>
              </a:rPr>
              <a:t>3</a:t>
            </a:r>
            <a:r>
              <a:rPr lang="it-IT" sz="1200" b="0" baseline="21604" dirty="0">
                <a:latin typeface="Arial" panose="020B0604020202020204" pitchFamily="34" charset="0"/>
                <a:cs typeface="Arial" panose="020B0604020202020204" pitchFamily="34" charset="0"/>
              </a:rPr>
              <a:t>rd</a:t>
            </a:r>
            <a:r>
              <a:rPr lang="it-IT" sz="1200" b="0" spc="165" baseline="21604" dirty="0">
                <a:latin typeface="Arial" panose="020B0604020202020204" pitchFamily="34" charset="0"/>
                <a:cs typeface="Arial" panose="020B0604020202020204" pitchFamily="34" charset="0"/>
              </a:rPr>
              <a:t> </a:t>
            </a:r>
            <a:r>
              <a:rPr lang="it-IT" sz="1200" b="0" dirty="0" err="1">
                <a:latin typeface="Arial" panose="020B0604020202020204" pitchFamily="34" charset="0"/>
                <a:cs typeface="Arial" panose="020B0604020202020204" pitchFamily="34" charset="0"/>
              </a:rPr>
              <a:t>Harmonic</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Module</a:t>
            </a:r>
            <a:r>
              <a:rPr lang="it-IT" sz="1200" b="0" spc="15" dirty="0">
                <a:latin typeface="Arial" panose="020B0604020202020204" pitchFamily="34" charset="0"/>
                <a:cs typeface="Arial" panose="020B0604020202020204" pitchFamily="34" charset="0"/>
              </a:rPr>
              <a:t> </a:t>
            </a:r>
            <a:r>
              <a:rPr lang="it-IT" sz="1200" b="0" spc="-50" dirty="0">
                <a:latin typeface="Arial" panose="020B0604020202020204" pitchFamily="34" charset="0"/>
                <a:cs typeface="Arial" panose="020B0604020202020204" pitchFamily="34" charset="0"/>
              </a:rPr>
              <a:t>mini-</a:t>
            </a:r>
            <a:r>
              <a:rPr lang="it-IT" sz="1200" b="0" dirty="0">
                <a:latin typeface="Arial" panose="020B0604020202020204" pitchFamily="34" charset="0"/>
                <a:cs typeface="Arial" panose="020B0604020202020204" pitchFamily="34" charset="0"/>
              </a:rPr>
              <a:t>Review.</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T.</a:t>
            </a:r>
            <a:r>
              <a:rPr lang="it-IT" sz="1200" b="0" spc="-15" dirty="0">
                <a:latin typeface="Arial" panose="020B0604020202020204" pitchFamily="34" charset="0"/>
                <a:cs typeface="Arial" panose="020B0604020202020204" pitchFamily="34" charset="0"/>
              </a:rPr>
              <a:t> </a:t>
            </a:r>
            <a:r>
              <a:rPr lang="it-IT" sz="1200" b="0" spc="-10" dirty="0" err="1">
                <a:latin typeface="Arial" panose="020B0604020202020204" pitchFamily="34" charset="0"/>
                <a:cs typeface="Arial" panose="020B0604020202020204" pitchFamily="34" charset="0"/>
              </a:rPr>
              <a:t>Khabiboulline</a:t>
            </a:r>
            <a:r>
              <a:rPr lang="it-IT" sz="1200" b="0" spc="-10" dirty="0">
                <a:latin typeface="Arial" panose="020B0604020202020204" pitchFamily="34" charset="0"/>
                <a:cs typeface="Arial" panose="020B0604020202020204" pitchFamily="34" charset="0"/>
              </a:rPr>
              <a:t>.</a:t>
            </a:r>
            <a:r>
              <a:rPr lang="it-IT" sz="1200" b="0" spc="-20" dirty="0">
                <a:latin typeface="Arial" panose="020B0604020202020204" pitchFamily="34" charset="0"/>
                <a:cs typeface="Arial" panose="020B0604020202020204" pitchFamily="34" charset="0"/>
              </a:rPr>
              <a:t> </a:t>
            </a:r>
            <a:r>
              <a:rPr lang="it-IT" sz="1200" b="0" spc="-10" dirty="0">
                <a:latin typeface="Arial" panose="020B0604020202020204" pitchFamily="34" charset="0"/>
                <a:cs typeface="Arial" panose="020B0604020202020204" pitchFamily="34" charset="0"/>
              </a:rPr>
              <a:t>11.08.2005</a:t>
            </a:r>
            <a:endParaRPr lang="it-IT" sz="12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4924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555D96-7FAE-2D46-C6B8-9D153D3DFE7F}"/>
              </a:ext>
            </a:extLst>
          </p:cNvPr>
          <p:cNvSpPr>
            <a:spLocks noGrp="1"/>
          </p:cNvSpPr>
          <p:nvPr>
            <p:ph type="title"/>
          </p:nvPr>
        </p:nvSpPr>
        <p:spPr/>
        <p:txBody>
          <a:bodyPr/>
          <a:lstStyle/>
          <a:p>
            <a:r>
              <a:rPr lang="it-IT" dirty="0" err="1"/>
              <a:t>Qualification</a:t>
            </a:r>
            <a:r>
              <a:rPr lang="it-IT" dirty="0"/>
              <a:t> </a:t>
            </a:r>
            <a:r>
              <a:rPr lang="it-IT" dirty="0" err="1"/>
              <a:t>tests</a:t>
            </a:r>
            <a:r>
              <a:rPr lang="it-IT" dirty="0"/>
              <a:t> on Cu </a:t>
            </a:r>
            <a:r>
              <a:rPr lang="it-IT" dirty="0" err="1"/>
              <a:t>Cavity</a:t>
            </a:r>
            <a:r>
              <a:rPr lang="it-IT" dirty="0"/>
              <a:t> </a:t>
            </a:r>
            <a:r>
              <a:rPr lang="it-IT" dirty="0" err="1"/>
              <a:t>Prototypes</a:t>
            </a:r>
            <a:r>
              <a:rPr lang="it-IT" dirty="0"/>
              <a:t> </a:t>
            </a:r>
          </a:p>
        </p:txBody>
      </p:sp>
      <p:sp>
        <p:nvSpPr>
          <p:cNvPr id="4" name="Segnaposto data 3">
            <a:extLst>
              <a:ext uri="{FF2B5EF4-FFF2-40B4-BE49-F238E27FC236}">
                <a16:creationId xmlns:a16="http://schemas.microsoft.com/office/drawing/2014/main" id="{EA923EE9-18A4-8C51-B1B2-59651A6E9C73}"/>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5C696512-CD8A-C9AE-AC95-86C00CCDD965}"/>
              </a:ext>
            </a:extLst>
          </p:cNvPr>
          <p:cNvSpPr>
            <a:spLocks noGrp="1"/>
          </p:cNvSpPr>
          <p:nvPr>
            <p:ph type="ftr" sz="quarter" idx="11"/>
          </p:nvPr>
        </p:nvSpPr>
        <p:spPr/>
        <p:txBody>
          <a:bodyPr/>
          <a:lstStyle/>
          <a:p>
            <a:fld id="{3FBB366A-F7D1-4519-A1E6-A2C124910861}" type="slidenum">
              <a:rPr lang="en-US" altLang="it-IT" smtClean="0"/>
              <a:pPr/>
              <a:t>24</a:t>
            </a:fld>
            <a:endParaRPr lang="en-US" altLang="it-IT"/>
          </a:p>
        </p:txBody>
      </p:sp>
      <p:sp>
        <p:nvSpPr>
          <p:cNvPr id="6" name="Segnaposto numero diapositiva 5">
            <a:extLst>
              <a:ext uri="{FF2B5EF4-FFF2-40B4-BE49-F238E27FC236}">
                <a16:creationId xmlns:a16="http://schemas.microsoft.com/office/drawing/2014/main" id="{0ADADC50-1F5F-9121-8F26-3C435413BC4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pSp>
        <p:nvGrpSpPr>
          <p:cNvPr id="9" name="object 3">
            <a:extLst>
              <a:ext uri="{FF2B5EF4-FFF2-40B4-BE49-F238E27FC236}">
                <a16:creationId xmlns:a16="http://schemas.microsoft.com/office/drawing/2014/main" id="{493BB43F-E298-4D3A-04BF-EC53AFA86F74}"/>
              </a:ext>
            </a:extLst>
          </p:cNvPr>
          <p:cNvGrpSpPr/>
          <p:nvPr/>
        </p:nvGrpSpPr>
        <p:grpSpPr>
          <a:xfrm>
            <a:off x="5788222" y="996983"/>
            <a:ext cx="5184578" cy="5118392"/>
            <a:chOff x="4362450" y="609600"/>
            <a:chExt cx="4476750" cy="4419600"/>
          </a:xfrm>
        </p:grpSpPr>
        <p:pic>
          <p:nvPicPr>
            <p:cNvPr id="10" name="object 4">
              <a:extLst>
                <a:ext uri="{FF2B5EF4-FFF2-40B4-BE49-F238E27FC236}">
                  <a16:creationId xmlns:a16="http://schemas.microsoft.com/office/drawing/2014/main" id="{A505E298-218B-E190-48BA-4B1E30A15A2A}"/>
                </a:ext>
              </a:extLst>
            </p:cNvPr>
            <p:cNvPicPr/>
            <p:nvPr/>
          </p:nvPicPr>
          <p:blipFill>
            <a:blip r:embed="rId2" cstate="print"/>
            <a:stretch>
              <a:fillRect/>
            </a:stretch>
          </p:blipFill>
          <p:spPr>
            <a:xfrm>
              <a:off x="5524500" y="609600"/>
              <a:ext cx="3314700" cy="4419600"/>
            </a:xfrm>
            <a:prstGeom prst="rect">
              <a:avLst/>
            </a:prstGeom>
          </p:spPr>
        </p:pic>
        <p:pic>
          <p:nvPicPr>
            <p:cNvPr id="11" name="object 5">
              <a:extLst>
                <a:ext uri="{FF2B5EF4-FFF2-40B4-BE49-F238E27FC236}">
                  <a16:creationId xmlns:a16="http://schemas.microsoft.com/office/drawing/2014/main" id="{D43BF355-4819-5F15-F65B-417BF7E4E2DC}"/>
                </a:ext>
              </a:extLst>
            </p:cNvPr>
            <p:cNvPicPr/>
            <p:nvPr/>
          </p:nvPicPr>
          <p:blipFill>
            <a:blip r:embed="rId3" cstate="print"/>
            <a:stretch>
              <a:fillRect/>
            </a:stretch>
          </p:blipFill>
          <p:spPr>
            <a:xfrm>
              <a:off x="4362450" y="609600"/>
              <a:ext cx="1123950" cy="2057400"/>
            </a:xfrm>
            <a:prstGeom prst="rect">
              <a:avLst/>
            </a:prstGeom>
          </p:spPr>
        </p:pic>
      </p:grpSp>
      <p:sp>
        <p:nvSpPr>
          <p:cNvPr id="12" name="object 17">
            <a:extLst>
              <a:ext uri="{FF2B5EF4-FFF2-40B4-BE49-F238E27FC236}">
                <a16:creationId xmlns:a16="http://schemas.microsoft.com/office/drawing/2014/main" id="{A152B5BF-4459-59D8-C7DA-086F13195975}"/>
              </a:ext>
            </a:extLst>
          </p:cNvPr>
          <p:cNvSpPr txBox="1"/>
          <p:nvPr/>
        </p:nvSpPr>
        <p:spPr>
          <a:xfrm>
            <a:off x="533400" y="883786"/>
            <a:ext cx="5226247" cy="2325958"/>
          </a:xfrm>
          <a:prstGeom prst="rect">
            <a:avLst/>
          </a:prstGeom>
        </p:spPr>
        <p:txBody>
          <a:bodyPr vert="horz" wrap="square" lIns="0" tIns="15875" rIns="0" bIns="0" rtlCol="0">
            <a:spAutoFit/>
          </a:bodyPr>
          <a:lstStyle/>
          <a:p>
            <a:pPr marL="12700">
              <a:spcBef>
                <a:spcPts val="125"/>
              </a:spcBef>
            </a:pPr>
            <a:r>
              <a:rPr sz="1600" dirty="0">
                <a:solidFill>
                  <a:srgbClr val="002060"/>
                </a:solidFill>
                <a:latin typeface="Arial" panose="020B0604020202020204" pitchFamily="34" charset="0"/>
                <a:cs typeface="Arial" panose="020B0604020202020204" pitchFamily="34" charset="0"/>
              </a:rPr>
              <a:t>9</a:t>
            </a:r>
            <a:r>
              <a:rPr sz="1600" spc="7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cells</a:t>
            </a:r>
            <a:r>
              <a:rPr sz="1600" spc="7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Cu</a:t>
            </a:r>
            <a:r>
              <a:rPr sz="1600" spc="8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cavity</a:t>
            </a:r>
            <a:r>
              <a:rPr sz="1600" spc="7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measurements</a:t>
            </a:r>
            <a:r>
              <a:rPr sz="1600" spc="80"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with:</a:t>
            </a:r>
            <a:endParaRPr sz="1600" b="0" dirty="0">
              <a:solidFill>
                <a:srgbClr val="002060"/>
              </a:solidFill>
              <a:latin typeface="Arial" panose="020B0604020202020204" pitchFamily="34" charset="0"/>
              <a:cs typeface="Arial" panose="020B0604020202020204" pitchFamily="34" charset="0"/>
            </a:endParaRPr>
          </a:p>
          <a:p>
            <a:pPr marL="127000" indent="-114300">
              <a:spcBef>
                <a:spcPts val="90"/>
              </a:spcBef>
              <a:buChar char="-"/>
              <a:tabLst>
                <a:tab pos="127000" algn="l"/>
              </a:tabLst>
            </a:pPr>
            <a:r>
              <a:rPr sz="1600" b="0" dirty="0">
                <a:solidFill>
                  <a:srgbClr val="002060"/>
                </a:solidFill>
                <a:latin typeface="Arial" panose="020B0604020202020204" pitchFamily="34" charset="0"/>
                <a:cs typeface="Arial" panose="020B0604020202020204" pitchFamily="34" charset="0"/>
              </a:rPr>
              <a:t>2</a:t>
            </a:r>
            <a:r>
              <a:rPr sz="1600" b="0" spc="8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High</a:t>
            </a:r>
            <a:r>
              <a:rPr sz="1600" b="0" spc="9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Order</a:t>
            </a:r>
            <a:r>
              <a:rPr sz="1600" b="0" spc="9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Mode</a:t>
            </a:r>
            <a:r>
              <a:rPr sz="1600" b="0" spc="9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t>
            </a:r>
            <a:r>
              <a:rPr sz="1600" dirty="0">
                <a:solidFill>
                  <a:srgbClr val="002060"/>
                </a:solidFill>
                <a:latin typeface="Arial" panose="020B0604020202020204" pitchFamily="34" charset="0"/>
                <a:cs typeface="Arial" panose="020B0604020202020204" pitchFamily="34" charset="0"/>
              </a:rPr>
              <a:t>HOM)</a:t>
            </a:r>
            <a:r>
              <a:rPr sz="1600" spc="90" dirty="0">
                <a:solidFill>
                  <a:srgbClr val="002060"/>
                </a:solidFill>
                <a:latin typeface="Arial" panose="020B0604020202020204" pitchFamily="34" charset="0"/>
                <a:cs typeface="Arial" panose="020B0604020202020204" pitchFamily="34" charset="0"/>
              </a:rPr>
              <a:t> </a:t>
            </a:r>
            <a:r>
              <a:rPr sz="1600" spc="-10" dirty="0">
                <a:solidFill>
                  <a:srgbClr val="002060"/>
                </a:solidFill>
                <a:latin typeface="Arial" panose="020B0604020202020204" pitchFamily="34" charset="0"/>
                <a:cs typeface="Arial" panose="020B0604020202020204" pitchFamily="34" charset="0"/>
              </a:rPr>
              <a:t>couplers</a:t>
            </a:r>
            <a:r>
              <a:rPr sz="1600" b="0" spc="-10" dirty="0">
                <a:solidFill>
                  <a:srgbClr val="002060"/>
                </a:solidFill>
                <a:latin typeface="Arial" panose="020B0604020202020204" pitchFamily="34" charset="0"/>
                <a:cs typeface="Arial" panose="020B0604020202020204" pitchFamily="34" charset="0"/>
              </a:rPr>
              <a:t>,</a:t>
            </a:r>
            <a:endParaRPr sz="1600" b="0" dirty="0">
              <a:solidFill>
                <a:srgbClr val="002060"/>
              </a:solidFill>
              <a:latin typeface="Arial" panose="020B0604020202020204" pitchFamily="34" charset="0"/>
              <a:cs typeface="Arial" panose="020B0604020202020204" pitchFamily="34" charset="0"/>
            </a:endParaRPr>
          </a:p>
          <a:p>
            <a:pPr marL="127000" indent="-114300">
              <a:spcBef>
                <a:spcPts val="90"/>
              </a:spcBef>
              <a:buChar char="-"/>
              <a:tabLst>
                <a:tab pos="127000" algn="l"/>
              </a:tabLst>
            </a:pPr>
            <a:r>
              <a:rPr sz="1600" dirty="0">
                <a:solidFill>
                  <a:srgbClr val="002060"/>
                </a:solidFill>
                <a:latin typeface="Arial" panose="020B0604020202020204" pitchFamily="34" charset="0"/>
                <a:cs typeface="Arial" panose="020B0604020202020204" pitchFamily="34" charset="0"/>
              </a:rPr>
              <a:t>Main</a:t>
            </a:r>
            <a:r>
              <a:rPr sz="1600" spc="10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coupler</a:t>
            </a:r>
            <a:r>
              <a:rPr sz="1600" spc="10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port</a:t>
            </a:r>
            <a:r>
              <a:rPr sz="1600" spc="10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with</a:t>
            </a:r>
            <a:r>
              <a:rPr sz="1600" b="0" spc="10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matched</a:t>
            </a:r>
            <a:r>
              <a:rPr sz="1600" b="0" spc="100"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termination,</a:t>
            </a:r>
            <a:endParaRPr sz="1600" b="0" dirty="0">
              <a:solidFill>
                <a:srgbClr val="002060"/>
              </a:solidFill>
              <a:latin typeface="Arial" panose="020B0604020202020204" pitchFamily="34" charset="0"/>
              <a:cs typeface="Arial" panose="020B0604020202020204" pitchFamily="34" charset="0"/>
            </a:endParaRPr>
          </a:p>
          <a:p>
            <a:pPr marL="127000" indent="-114300">
              <a:spcBef>
                <a:spcPts val="15"/>
              </a:spcBef>
              <a:buChar char="-"/>
              <a:tabLst>
                <a:tab pos="127000" algn="l"/>
              </a:tabLst>
            </a:pPr>
            <a:r>
              <a:rPr sz="1600" b="0" dirty="0">
                <a:solidFill>
                  <a:srgbClr val="002060"/>
                </a:solidFill>
                <a:latin typeface="Arial" panose="020B0604020202020204" pitchFamily="34" charset="0"/>
                <a:cs typeface="Arial" panose="020B0604020202020204" pitchFamily="34" charset="0"/>
              </a:rPr>
              <a:t>Beam</a:t>
            </a:r>
            <a:r>
              <a:rPr sz="1600" b="0" spc="114"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pipes</a:t>
            </a:r>
            <a:r>
              <a:rPr sz="1600" b="0" spc="12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with</a:t>
            </a:r>
            <a:r>
              <a:rPr sz="1600" b="0" spc="114"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metal</a:t>
            </a:r>
            <a:r>
              <a:rPr sz="1600" b="0" spc="120"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plates,</a:t>
            </a:r>
            <a:endParaRPr sz="1600" b="0" dirty="0">
              <a:solidFill>
                <a:srgbClr val="002060"/>
              </a:solidFill>
              <a:latin typeface="Arial" panose="020B0604020202020204" pitchFamily="34" charset="0"/>
              <a:cs typeface="Arial" panose="020B0604020202020204" pitchFamily="34" charset="0"/>
            </a:endParaRPr>
          </a:p>
          <a:p>
            <a:pPr marL="12700" marR="261620" indent="114300" algn="just">
              <a:lnSpc>
                <a:spcPct val="102800"/>
              </a:lnSpc>
              <a:spcBef>
                <a:spcPts val="35"/>
              </a:spcBef>
              <a:buChar char="-"/>
              <a:tabLst>
                <a:tab pos="127000" algn="l"/>
              </a:tabLst>
            </a:pPr>
            <a:r>
              <a:rPr sz="1600" b="0" dirty="0">
                <a:solidFill>
                  <a:srgbClr val="002060"/>
                </a:solidFill>
                <a:latin typeface="Arial" panose="020B0604020202020204" pitchFamily="34" charset="0"/>
                <a:cs typeface="Arial" panose="020B0604020202020204" pitchFamily="34" charset="0"/>
              </a:rPr>
              <a:t>Excitation</a:t>
            </a:r>
            <a:r>
              <a:rPr sz="1600" b="0" spc="9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and</a:t>
            </a:r>
            <a:r>
              <a:rPr sz="1600" b="0" spc="9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pick-up</a:t>
            </a:r>
            <a:r>
              <a:rPr sz="1600" b="0" spc="150"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from</a:t>
            </a:r>
            <a:r>
              <a:rPr sz="1600" b="0" spc="15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different</a:t>
            </a:r>
            <a:r>
              <a:rPr sz="1600" b="0" spc="150"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ports. </a:t>
            </a:r>
            <a:r>
              <a:rPr sz="1600" dirty="0">
                <a:solidFill>
                  <a:srgbClr val="002060"/>
                </a:solidFill>
                <a:latin typeface="Arial" panose="020B0604020202020204" pitchFamily="34" charset="0"/>
                <a:cs typeface="Arial" panose="020B0604020202020204" pitchFamily="34" charset="0"/>
              </a:rPr>
              <a:t>Bead-pull</a:t>
            </a:r>
            <a:r>
              <a:rPr sz="1600" spc="20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and</a:t>
            </a:r>
            <a:r>
              <a:rPr sz="1600" spc="204" dirty="0">
                <a:solidFill>
                  <a:srgbClr val="002060"/>
                </a:solidFill>
                <a:latin typeface="Arial" panose="020B0604020202020204" pitchFamily="34" charset="0"/>
                <a:cs typeface="Arial" panose="020B0604020202020204" pitchFamily="34" charset="0"/>
              </a:rPr>
              <a:t> </a:t>
            </a:r>
            <a:r>
              <a:rPr sz="1600" spc="-35" dirty="0">
                <a:solidFill>
                  <a:srgbClr val="002060"/>
                </a:solidFill>
                <a:latin typeface="Arial" panose="020B0604020202020204" pitchFamily="34" charset="0"/>
                <a:cs typeface="Arial" panose="020B0604020202020204" pitchFamily="34" charset="0"/>
              </a:rPr>
              <a:t>S-</a:t>
            </a:r>
            <a:r>
              <a:rPr sz="1600" dirty="0">
                <a:solidFill>
                  <a:srgbClr val="002060"/>
                </a:solidFill>
                <a:latin typeface="Arial" panose="020B0604020202020204" pitchFamily="34" charset="0"/>
                <a:cs typeface="Arial" panose="020B0604020202020204" pitchFamily="34" charset="0"/>
              </a:rPr>
              <a:t>parameter</a:t>
            </a:r>
            <a:r>
              <a:rPr sz="1600" b="0" spc="155" dirty="0">
                <a:solidFill>
                  <a:srgbClr val="002060"/>
                </a:solidFill>
                <a:latin typeface="Arial" panose="020B0604020202020204" pitchFamily="34" charset="0"/>
                <a:cs typeface="Arial" panose="020B0604020202020204" pitchFamily="34" charset="0"/>
              </a:rPr>
              <a:t> </a:t>
            </a:r>
            <a:r>
              <a:rPr sz="1600" b="0" dirty="0">
                <a:solidFill>
                  <a:srgbClr val="002060"/>
                </a:solidFill>
                <a:latin typeface="Arial" panose="020B0604020202020204" pitchFamily="34" charset="0"/>
                <a:cs typeface="Arial" panose="020B0604020202020204" pitchFamily="34" charset="0"/>
              </a:rPr>
              <a:t>measurements</a:t>
            </a:r>
            <a:r>
              <a:rPr sz="1600" b="0" spc="155" dirty="0">
                <a:solidFill>
                  <a:srgbClr val="002060"/>
                </a:solidFill>
                <a:latin typeface="Arial" panose="020B0604020202020204" pitchFamily="34" charset="0"/>
                <a:cs typeface="Arial" panose="020B0604020202020204" pitchFamily="34" charset="0"/>
              </a:rPr>
              <a:t> </a:t>
            </a:r>
            <a:r>
              <a:rPr sz="1600" b="0" spc="-25" dirty="0">
                <a:solidFill>
                  <a:srgbClr val="002060"/>
                </a:solidFill>
                <a:latin typeface="Arial" panose="020B0604020202020204" pitchFamily="34" charset="0"/>
                <a:cs typeface="Arial" panose="020B0604020202020204" pitchFamily="34" charset="0"/>
              </a:rPr>
              <a:t>for </a:t>
            </a:r>
            <a:r>
              <a:rPr sz="1600" dirty="0">
                <a:solidFill>
                  <a:srgbClr val="002060"/>
                </a:solidFill>
                <a:latin typeface="Arial" panose="020B0604020202020204" pitchFamily="34" charset="0"/>
                <a:cs typeface="Arial" panose="020B0604020202020204" pitchFamily="34" charset="0"/>
              </a:rPr>
              <a:t>single</a:t>
            </a:r>
            <a:r>
              <a:rPr sz="1600" spc="8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cavity</a:t>
            </a:r>
            <a:r>
              <a:rPr sz="1600" spc="8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and</a:t>
            </a:r>
            <a:r>
              <a:rPr sz="1600" spc="8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double</a:t>
            </a:r>
            <a:r>
              <a:rPr sz="1600" spc="8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cavity</a:t>
            </a:r>
            <a:r>
              <a:rPr sz="1600" b="0" spc="85" dirty="0">
                <a:solidFill>
                  <a:srgbClr val="002060"/>
                </a:solidFill>
                <a:latin typeface="Arial" panose="020B0604020202020204" pitchFamily="34" charset="0"/>
                <a:cs typeface="Arial" panose="020B0604020202020204" pitchFamily="34" charset="0"/>
              </a:rPr>
              <a:t> </a:t>
            </a:r>
            <a:r>
              <a:rPr sz="1600" b="0" spc="-10" dirty="0">
                <a:solidFill>
                  <a:srgbClr val="002060"/>
                </a:solidFill>
                <a:latin typeface="Arial" panose="020B0604020202020204" pitchFamily="34" charset="0"/>
                <a:cs typeface="Arial" panose="020B0604020202020204" pitchFamily="34" charset="0"/>
              </a:rPr>
              <a:t>system.</a:t>
            </a:r>
            <a:endParaRPr sz="1600" b="0" dirty="0">
              <a:solidFill>
                <a:srgbClr val="002060"/>
              </a:solidFill>
              <a:latin typeface="Arial" panose="020B0604020202020204" pitchFamily="34" charset="0"/>
              <a:cs typeface="Arial" panose="020B0604020202020204" pitchFamily="34" charset="0"/>
            </a:endParaRPr>
          </a:p>
          <a:p>
            <a:pPr>
              <a:lnSpc>
                <a:spcPct val="100000"/>
              </a:lnSpc>
            </a:pPr>
            <a:endParaRPr sz="1900" dirty="0">
              <a:solidFill>
                <a:srgbClr val="002060"/>
              </a:solidFill>
              <a:latin typeface="Times New Roman"/>
              <a:cs typeface="Times New Roman"/>
            </a:endParaRPr>
          </a:p>
          <a:p>
            <a:pPr marL="641350"/>
            <a:r>
              <a:rPr lang="it-IT" dirty="0">
                <a:solidFill>
                  <a:srgbClr val="002060"/>
                </a:solidFill>
                <a:latin typeface="Times New Roman"/>
                <a:cs typeface="Times New Roman"/>
              </a:rPr>
              <a:t>    </a:t>
            </a:r>
            <a:r>
              <a:rPr sz="1600" dirty="0">
                <a:solidFill>
                  <a:srgbClr val="002060"/>
                </a:solidFill>
                <a:latin typeface="Arial" panose="020B0604020202020204" pitchFamily="34" charset="0"/>
                <a:cs typeface="Arial" panose="020B0604020202020204" pitchFamily="34" charset="0"/>
              </a:rPr>
              <a:t>Dipole</a:t>
            </a:r>
            <a:r>
              <a:rPr sz="1600" spc="-4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modes</a:t>
            </a:r>
            <a:r>
              <a:rPr sz="1600" spc="-4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with</a:t>
            </a:r>
            <a:r>
              <a:rPr sz="1600" spc="-4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high</a:t>
            </a:r>
            <a:r>
              <a:rPr sz="1600" spc="-40"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Qext</a:t>
            </a:r>
            <a:r>
              <a:rPr sz="1600" spc="-45" dirty="0">
                <a:solidFill>
                  <a:srgbClr val="002060"/>
                </a:solidFill>
                <a:latin typeface="Arial" panose="020B0604020202020204" pitchFamily="34" charset="0"/>
                <a:cs typeface="Arial" panose="020B0604020202020204" pitchFamily="34" charset="0"/>
              </a:rPr>
              <a:t> </a:t>
            </a:r>
            <a:r>
              <a:rPr sz="1600" dirty="0">
                <a:solidFill>
                  <a:srgbClr val="002060"/>
                </a:solidFill>
                <a:latin typeface="Arial" panose="020B0604020202020204" pitchFamily="34" charset="0"/>
                <a:cs typeface="Arial" panose="020B0604020202020204" pitchFamily="34" charset="0"/>
              </a:rPr>
              <a:t>(single</a:t>
            </a:r>
            <a:r>
              <a:rPr sz="1600" spc="-40" dirty="0">
                <a:solidFill>
                  <a:srgbClr val="002060"/>
                </a:solidFill>
                <a:latin typeface="Arial" panose="020B0604020202020204" pitchFamily="34" charset="0"/>
                <a:cs typeface="Arial" panose="020B0604020202020204" pitchFamily="34" charset="0"/>
              </a:rPr>
              <a:t> </a:t>
            </a:r>
            <a:r>
              <a:rPr sz="1600" spc="-10" dirty="0">
                <a:solidFill>
                  <a:srgbClr val="002060"/>
                </a:solidFill>
                <a:latin typeface="Arial" panose="020B0604020202020204" pitchFamily="34" charset="0"/>
                <a:cs typeface="Arial" panose="020B0604020202020204" pitchFamily="34" charset="0"/>
              </a:rPr>
              <a:t>cavity)</a:t>
            </a:r>
            <a:endParaRPr dirty="0">
              <a:solidFill>
                <a:srgbClr val="002060"/>
              </a:solidFill>
              <a:latin typeface="Arial" panose="020B0604020202020204" pitchFamily="34" charset="0"/>
              <a:cs typeface="Arial" panose="020B0604020202020204" pitchFamily="34" charset="0"/>
            </a:endParaRPr>
          </a:p>
        </p:txBody>
      </p:sp>
      <p:pic>
        <p:nvPicPr>
          <p:cNvPr id="13" name="object 7">
            <a:extLst>
              <a:ext uri="{FF2B5EF4-FFF2-40B4-BE49-F238E27FC236}">
                <a16:creationId xmlns:a16="http://schemas.microsoft.com/office/drawing/2014/main" id="{22502217-F78E-DA82-47E7-A21FD244EE93}"/>
              </a:ext>
            </a:extLst>
          </p:cNvPr>
          <p:cNvPicPr/>
          <p:nvPr/>
        </p:nvPicPr>
        <p:blipFill>
          <a:blip r:embed="rId4" cstate="print"/>
          <a:stretch>
            <a:fillRect/>
          </a:stretch>
        </p:blipFill>
        <p:spPr>
          <a:xfrm>
            <a:off x="3505456" y="3352618"/>
            <a:ext cx="2254191" cy="1286749"/>
          </a:xfrm>
          <a:prstGeom prst="rect">
            <a:avLst/>
          </a:prstGeom>
        </p:spPr>
      </p:pic>
      <p:pic>
        <p:nvPicPr>
          <p:cNvPr id="14" name="object 8">
            <a:extLst>
              <a:ext uri="{FF2B5EF4-FFF2-40B4-BE49-F238E27FC236}">
                <a16:creationId xmlns:a16="http://schemas.microsoft.com/office/drawing/2014/main" id="{E98ECB89-F1BE-FDD9-9912-C5D80D2D883A}"/>
              </a:ext>
            </a:extLst>
          </p:cNvPr>
          <p:cNvPicPr/>
          <p:nvPr/>
        </p:nvPicPr>
        <p:blipFill>
          <a:blip r:embed="rId5" cstate="print"/>
          <a:stretch>
            <a:fillRect/>
          </a:stretch>
        </p:blipFill>
        <p:spPr>
          <a:xfrm>
            <a:off x="1199426" y="5075951"/>
            <a:ext cx="2114550" cy="1114425"/>
          </a:xfrm>
          <a:prstGeom prst="rect">
            <a:avLst/>
          </a:prstGeom>
        </p:spPr>
      </p:pic>
      <p:sp>
        <p:nvSpPr>
          <p:cNvPr id="15" name="object 9">
            <a:extLst>
              <a:ext uri="{FF2B5EF4-FFF2-40B4-BE49-F238E27FC236}">
                <a16:creationId xmlns:a16="http://schemas.microsoft.com/office/drawing/2014/main" id="{D5BB38B1-3334-B252-4512-DBA64D5881C5}"/>
              </a:ext>
            </a:extLst>
          </p:cNvPr>
          <p:cNvSpPr txBox="1"/>
          <p:nvPr/>
        </p:nvSpPr>
        <p:spPr>
          <a:xfrm>
            <a:off x="1620505" y="5572819"/>
            <a:ext cx="1590675" cy="512961"/>
          </a:xfrm>
          <a:prstGeom prst="rect">
            <a:avLst/>
          </a:prstGeom>
        </p:spPr>
        <p:txBody>
          <a:bodyPr vert="horz" wrap="square" lIns="0" tIns="12700" rIns="0" bIns="0" rtlCol="0">
            <a:spAutoFit/>
          </a:bodyPr>
          <a:lstStyle/>
          <a:p>
            <a:pPr marL="428625">
              <a:lnSpc>
                <a:spcPts val="1320"/>
              </a:lnSpc>
              <a:spcBef>
                <a:spcPts val="100"/>
              </a:spcBef>
            </a:pPr>
            <a:r>
              <a:rPr sz="1200" dirty="0">
                <a:latin typeface="Arial" panose="020B0604020202020204" pitchFamily="34" charset="0"/>
                <a:cs typeface="Arial" panose="020B0604020202020204" pitchFamily="34" charset="0"/>
              </a:rPr>
              <a:t>1</a:t>
            </a:r>
            <a:r>
              <a:rPr sz="1200" baseline="24305" dirty="0">
                <a:latin typeface="Arial" panose="020B0604020202020204" pitchFamily="34" charset="0"/>
                <a:cs typeface="Arial" panose="020B0604020202020204" pitchFamily="34" charset="0"/>
              </a:rPr>
              <a:t>st</a:t>
            </a:r>
            <a:r>
              <a:rPr sz="1200" spc="225" baseline="24305"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dipole</a:t>
            </a:r>
            <a:r>
              <a:rPr sz="1200" spc="-20" dirty="0">
                <a:latin typeface="Arial" panose="020B0604020202020204" pitchFamily="34" charset="0"/>
                <a:cs typeface="Arial" panose="020B0604020202020204" pitchFamily="34" charset="0"/>
              </a:rPr>
              <a:t> </a:t>
            </a:r>
            <a:r>
              <a:rPr sz="1200" spc="-10" dirty="0">
                <a:latin typeface="Arial" panose="020B0604020202020204" pitchFamily="34" charset="0"/>
                <a:cs typeface="Arial" panose="020B0604020202020204" pitchFamily="34" charset="0"/>
              </a:rPr>
              <a:t>band.</a:t>
            </a:r>
            <a:endParaRPr sz="1200" dirty="0">
              <a:latin typeface="Arial" panose="020B0604020202020204" pitchFamily="34" charset="0"/>
              <a:cs typeface="Arial" panose="020B0604020202020204" pitchFamily="34" charset="0"/>
            </a:endParaRPr>
          </a:p>
          <a:p>
            <a:pPr marL="38100">
              <a:lnSpc>
                <a:spcPts val="1320"/>
              </a:lnSpc>
            </a:pPr>
            <a:r>
              <a:rPr sz="1200" b="0" spc="-10" dirty="0">
                <a:latin typeface="Arial" panose="020B0604020202020204" pitchFamily="34" charset="0"/>
                <a:cs typeface="Arial" panose="020B0604020202020204" pitchFamily="34" charset="0"/>
              </a:rPr>
              <a:t>F</a:t>
            </a:r>
            <a:r>
              <a:rPr lang="it-IT" sz="1200" b="0" spc="-10" dirty="0">
                <a:latin typeface="Arial" panose="020B0604020202020204" pitchFamily="34" charset="0"/>
                <a:cs typeface="Arial" panose="020B0604020202020204" pitchFamily="34" charset="0"/>
              </a:rPr>
              <a:t> </a:t>
            </a:r>
            <a:r>
              <a:rPr sz="1200" b="0" spc="-10" dirty="0">
                <a:latin typeface="Arial" panose="020B0604020202020204" pitchFamily="34" charset="0"/>
                <a:cs typeface="Arial" panose="020B0604020202020204" pitchFamily="34" charset="0"/>
              </a:rPr>
              <a:t>=</a:t>
            </a:r>
            <a:r>
              <a:rPr lang="it-IT" sz="1200" b="0" spc="-10" dirty="0">
                <a:latin typeface="Arial" panose="020B0604020202020204" pitchFamily="34" charset="0"/>
                <a:cs typeface="Arial" panose="020B0604020202020204" pitchFamily="34" charset="0"/>
              </a:rPr>
              <a:t> </a:t>
            </a:r>
            <a:r>
              <a:rPr sz="1200" b="0" spc="-10" dirty="0">
                <a:latin typeface="Arial" panose="020B0604020202020204" pitchFamily="34" charset="0"/>
                <a:cs typeface="Arial" panose="020B0604020202020204" pitchFamily="34" charset="0"/>
              </a:rPr>
              <a:t>4979.6</a:t>
            </a:r>
            <a:r>
              <a:rPr sz="1200" b="0" spc="-35" dirty="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MHz.</a:t>
            </a:r>
            <a:r>
              <a:rPr sz="1200" b="0" spc="-25" dirty="0">
                <a:latin typeface="Arial" panose="020B0604020202020204" pitchFamily="34" charset="0"/>
                <a:cs typeface="Arial" panose="020B0604020202020204" pitchFamily="34" charset="0"/>
              </a:rPr>
              <a:t> </a:t>
            </a:r>
            <a:r>
              <a:rPr sz="1200" b="0" spc="-10" dirty="0">
                <a:latin typeface="Arial" panose="020B0604020202020204" pitchFamily="34" charset="0"/>
                <a:cs typeface="Arial" panose="020B0604020202020204" pitchFamily="34" charset="0"/>
              </a:rPr>
              <a:t>Q=2200</a:t>
            </a:r>
            <a:endParaRPr sz="1200" b="0" dirty="0">
              <a:latin typeface="Arial" panose="020B0604020202020204" pitchFamily="34" charset="0"/>
              <a:cs typeface="Arial" panose="020B0604020202020204" pitchFamily="34" charset="0"/>
            </a:endParaRPr>
          </a:p>
        </p:txBody>
      </p:sp>
      <p:pic>
        <p:nvPicPr>
          <p:cNvPr id="16" name="object 10">
            <a:extLst>
              <a:ext uri="{FF2B5EF4-FFF2-40B4-BE49-F238E27FC236}">
                <a16:creationId xmlns:a16="http://schemas.microsoft.com/office/drawing/2014/main" id="{93A267A3-E716-9B82-04F9-5B820D78E040}"/>
              </a:ext>
            </a:extLst>
          </p:cNvPr>
          <p:cNvPicPr/>
          <p:nvPr/>
        </p:nvPicPr>
        <p:blipFill>
          <a:blip r:embed="rId6" cstate="print"/>
          <a:stretch>
            <a:fillRect/>
          </a:stretch>
        </p:blipFill>
        <p:spPr>
          <a:xfrm>
            <a:off x="1176533" y="3363018"/>
            <a:ext cx="2114550" cy="1276350"/>
          </a:xfrm>
          <a:prstGeom prst="rect">
            <a:avLst/>
          </a:prstGeom>
        </p:spPr>
      </p:pic>
      <p:sp>
        <p:nvSpPr>
          <p:cNvPr id="17" name="object 11">
            <a:extLst>
              <a:ext uri="{FF2B5EF4-FFF2-40B4-BE49-F238E27FC236}">
                <a16:creationId xmlns:a16="http://schemas.microsoft.com/office/drawing/2014/main" id="{FF2F608C-5DEA-E002-60C1-B2CE04BB2AA6}"/>
              </a:ext>
            </a:extLst>
          </p:cNvPr>
          <p:cNvSpPr txBox="1"/>
          <p:nvPr/>
        </p:nvSpPr>
        <p:spPr>
          <a:xfrm>
            <a:off x="3680021" y="4002496"/>
            <a:ext cx="1958975" cy="566821"/>
          </a:xfrm>
          <a:prstGeom prst="rect">
            <a:avLst/>
          </a:prstGeom>
        </p:spPr>
        <p:txBody>
          <a:bodyPr vert="horz" wrap="square" lIns="0" tIns="27939" rIns="0" bIns="0" rtlCol="0">
            <a:spAutoFit/>
          </a:bodyPr>
          <a:lstStyle/>
          <a:p>
            <a:pPr marL="12700" marR="5080">
              <a:lnSpc>
                <a:spcPts val="1350"/>
              </a:lnSpc>
              <a:spcBef>
                <a:spcPts val="219"/>
              </a:spcBef>
            </a:pPr>
            <a:r>
              <a:rPr sz="1200" b="0" dirty="0">
                <a:latin typeface="Arial" panose="020B0604020202020204" pitchFamily="34" charset="0"/>
                <a:cs typeface="Arial" panose="020B0604020202020204" pitchFamily="34" charset="0"/>
              </a:rPr>
              <a:t>2-nd</a:t>
            </a:r>
            <a:r>
              <a:rPr sz="1200" b="0" spc="-40" dirty="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dipole band</a:t>
            </a:r>
            <a:r>
              <a:rPr sz="1200" b="0" spc="-5" dirty="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“6/9Pi” </a:t>
            </a:r>
            <a:r>
              <a:rPr sz="1200" b="0" spc="-20" dirty="0">
                <a:latin typeface="Arial" panose="020B0604020202020204" pitchFamily="34" charset="0"/>
                <a:cs typeface="Arial" panose="020B0604020202020204" pitchFamily="34" charset="0"/>
              </a:rPr>
              <a:t>mode. </a:t>
            </a:r>
            <a:r>
              <a:rPr sz="1200" b="0" dirty="0">
                <a:latin typeface="Arial" panose="020B0604020202020204" pitchFamily="34" charset="0"/>
                <a:cs typeface="Arial" panose="020B0604020202020204" pitchFamily="34" charset="0"/>
              </a:rPr>
              <a:t>F=5418.7</a:t>
            </a:r>
            <a:r>
              <a:rPr sz="1200" b="0" spc="-45" dirty="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MHz.</a:t>
            </a:r>
            <a:r>
              <a:rPr sz="1200" b="0" spc="-45" dirty="0">
                <a:latin typeface="Arial" panose="020B0604020202020204" pitchFamily="34" charset="0"/>
                <a:cs typeface="Arial" panose="020B0604020202020204" pitchFamily="34" charset="0"/>
              </a:rPr>
              <a:t> </a:t>
            </a:r>
            <a:r>
              <a:rPr sz="1200" b="0" spc="-10" dirty="0">
                <a:latin typeface="Arial" panose="020B0604020202020204" pitchFamily="34" charset="0"/>
                <a:cs typeface="Arial" panose="020B0604020202020204" pitchFamily="34" charset="0"/>
              </a:rPr>
              <a:t>Q=11600.</a:t>
            </a:r>
            <a:endParaRPr sz="1200" b="0" dirty="0">
              <a:latin typeface="Arial" panose="020B0604020202020204" pitchFamily="34" charset="0"/>
              <a:cs typeface="Arial" panose="020B0604020202020204" pitchFamily="34" charset="0"/>
            </a:endParaRPr>
          </a:p>
        </p:txBody>
      </p:sp>
      <p:sp>
        <p:nvSpPr>
          <p:cNvPr id="18" name="object 12">
            <a:extLst>
              <a:ext uri="{FF2B5EF4-FFF2-40B4-BE49-F238E27FC236}">
                <a16:creationId xmlns:a16="http://schemas.microsoft.com/office/drawing/2014/main" id="{8498C390-FE68-E62F-54D9-3338CE3918A5}"/>
              </a:ext>
            </a:extLst>
          </p:cNvPr>
          <p:cNvSpPr txBox="1"/>
          <p:nvPr/>
        </p:nvSpPr>
        <p:spPr>
          <a:xfrm>
            <a:off x="1522608" y="4060564"/>
            <a:ext cx="1768475" cy="535403"/>
          </a:xfrm>
          <a:prstGeom prst="rect">
            <a:avLst/>
          </a:prstGeom>
        </p:spPr>
        <p:txBody>
          <a:bodyPr vert="horz" wrap="square" lIns="0" tIns="34925" rIns="0" bIns="0" rtlCol="0">
            <a:spAutoFit/>
          </a:bodyPr>
          <a:lstStyle/>
          <a:p>
            <a:pPr marL="12700" marR="5080">
              <a:lnSpc>
                <a:spcPts val="1280"/>
              </a:lnSpc>
              <a:spcBef>
                <a:spcPts val="275"/>
              </a:spcBef>
            </a:pPr>
            <a:r>
              <a:rPr sz="1200" b="0" dirty="0">
                <a:latin typeface="Arial" panose="020B0604020202020204" pitchFamily="34" charset="0"/>
                <a:cs typeface="Arial" panose="020B0604020202020204" pitchFamily="34" charset="0"/>
              </a:rPr>
              <a:t>2-nd</a:t>
            </a:r>
            <a:r>
              <a:rPr sz="1200" b="0" spc="-35" dirty="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dipole</a:t>
            </a:r>
            <a:r>
              <a:rPr sz="1200" b="0" spc="5" dirty="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band</a:t>
            </a:r>
            <a:r>
              <a:rPr sz="1200" b="0" spc="5" dirty="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“Pi”</a:t>
            </a:r>
            <a:r>
              <a:rPr sz="1200" b="0" spc="10" dirty="0">
                <a:latin typeface="Arial" panose="020B0604020202020204" pitchFamily="34" charset="0"/>
                <a:cs typeface="Arial" panose="020B0604020202020204" pitchFamily="34" charset="0"/>
              </a:rPr>
              <a:t> </a:t>
            </a:r>
            <a:r>
              <a:rPr sz="1200" b="0" spc="-20" dirty="0">
                <a:latin typeface="Arial" panose="020B0604020202020204" pitchFamily="34" charset="0"/>
                <a:cs typeface="Arial" panose="020B0604020202020204" pitchFamily="34" charset="0"/>
              </a:rPr>
              <a:t>mode. </a:t>
            </a:r>
            <a:r>
              <a:rPr sz="1200" b="0" dirty="0">
                <a:latin typeface="Arial" panose="020B0604020202020204" pitchFamily="34" charset="0"/>
                <a:cs typeface="Arial" panose="020B0604020202020204" pitchFamily="34" charset="0"/>
              </a:rPr>
              <a:t>F=5325.2</a:t>
            </a:r>
            <a:r>
              <a:rPr sz="1200" b="0" spc="-45" dirty="0">
                <a:latin typeface="Arial" panose="020B0604020202020204" pitchFamily="34" charset="0"/>
                <a:cs typeface="Arial" panose="020B0604020202020204" pitchFamily="34" charset="0"/>
              </a:rPr>
              <a:t> </a:t>
            </a:r>
            <a:r>
              <a:rPr sz="1200" b="0" dirty="0">
                <a:latin typeface="Arial" panose="020B0604020202020204" pitchFamily="34" charset="0"/>
                <a:cs typeface="Arial" panose="020B0604020202020204" pitchFamily="34" charset="0"/>
              </a:rPr>
              <a:t>MHz.</a:t>
            </a:r>
            <a:r>
              <a:rPr sz="1200" b="0" spc="-45" dirty="0">
                <a:latin typeface="Arial" panose="020B0604020202020204" pitchFamily="34" charset="0"/>
                <a:cs typeface="Arial" panose="020B0604020202020204" pitchFamily="34" charset="0"/>
              </a:rPr>
              <a:t> </a:t>
            </a:r>
            <a:r>
              <a:rPr sz="1200" b="0" spc="-10" dirty="0">
                <a:latin typeface="Arial" panose="020B0604020202020204" pitchFamily="34" charset="0"/>
                <a:cs typeface="Arial" panose="020B0604020202020204" pitchFamily="34" charset="0"/>
              </a:rPr>
              <a:t>Q=14000.</a:t>
            </a:r>
            <a:endParaRPr sz="1200" b="0" dirty="0">
              <a:latin typeface="Arial" panose="020B0604020202020204" pitchFamily="34" charset="0"/>
              <a:cs typeface="Arial" panose="020B0604020202020204" pitchFamily="34" charset="0"/>
            </a:endParaRPr>
          </a:p>
        </p:txBody>
      </p:sp>
      <p:grpSp>
        <p:nvGrpSpPr>
          <p:cNvPr id="19" name="object 13">
            <a:extLst>
              <a:ext uri="{FF2B5EF4-FFF2-40B4-BE49-F238E27FC236}">
                <a16:creationId xmlns:a16="http://schemas.microsoft.com/office/drawing/2014/main" id="{75ABA3B5-8814-0053-2209-C0C9281F696A}"/>
              </a:ext>
            </a:extLst>
          </p:cNvPr>
          <p:cNvGrpSpPr/>
          <p:nvPr/>
        </p:nvGrpSpPr>
        <p:grpSpPr>
          <a:xfrm>
            <a:off x="3532413" y="5070607"/>
            <a:ext cx="2227234" cy="1276350"/>
            <a:chOff x="2676525" y="4657725"/>
            <a:chExt cx="2200275" cy="1276350"/>
          </a:xfrm>
        </p:grpSpPr>
        <p:pic>
          <p:nvPicPr>
            <p:cNvPr id="20" name="object 14">
              <a:extLst>
                <a:ext uri="{FF2B5EF4-FFF2-40B4-BE49-F238E27FC236}">
                  <a16:creationId xmlns:a16="http://schemas.microsoft.com/office/drawing/2014/main" id="{3294E213-7623-2C63-BD55-989BF7CBDE6B}"/>
                </a:ext>
              </a:extLst>
            </p:cNvPr>
            <p:cNvPicPr/>
            <p:nvPr/>
          </p:nvPicPr>
          <p:blipFill>
            <a:blip r:embed="rId7" cstate="print"/>
            <a:stretch>
              <a:fillRect/>
            </a:stretch>
          </p:blipFill>
          <p:spPr>
            <a:xfrm>
              <a:off x="2676525" y="4657725"/>
              <a:ext cx="2200275" cy="1114425"/>
            </a:xfrm>
            <a:prstGeom prst="rect">
              <a:avLst/>
            </a:prstGeom>
          </p:spPr>
        </p:pic>
        <p:pic>
          <p:nvPicPr>
            <p:cNvPr id="21" name="object 15">
              <a:extLst>
                <a:ext uri="{FF2B5EF4-FFF2-40B4-BE49-F238E27FC236}">
                  <a16:creationId xmlns:a16="http://schemas.microsoft.com/office/drawing/2014/main" id="{B72EC9D2-33D7-95E7-64AA-6934600BBEC8}"/>
                </a:ext>
              </a:extLst>
            </p:cNvPr>
            <p:cNvPicPr/>
            <p:nvPr/>
          </p:nvPicPr>
          <p:blipFill>
            <a:blip r:embed="rId8" cstate="print"/>
            <a:stretch>
              <a:fillRect/>
            </a:stretch>
          </p:blipFill>
          <p:spPr>
            <a:xfrm>
              <a:off x="2752725" y="5534025"/>
              <a:ext cx="2124075" cy="400050"/>
            </a:xfrm>
            <a:prstGeom prst="rect">
              <a:avLst/>
            </a:prstGeom>
          </p:spPr>
        </p:pic>
      </p:grpSp>
      <p:sp>
        <p:nvSpPr>
          <p:cNvPr id="22" name="object 16">
            <a:extLst>
              <a:ext uri="{FF2B5EF4-FFF2-40B4-BE49-F238E27FC236}">
                <a16:creationId xmlns:a16="http://schemas.microsoft.com/office/drawing/2014/main" id="{0999FE2F-E28A-AA42-8087-CE73B5C8D37D}"/>
              </a:ext>
            </a:extLst>
          </p:cNvPr>
          <p:cNvSpPr txBox="1"/>
          <p:nvPr/>
        </p:nvSpPr>
        <p:spPr>
          <a:xfrm>
            <a:off x="3875284" y="5496439"/>
            <a:ext cx="1644650" cy="485261"/>
          </a:xfrm>
          <a:prstGeom prst="rect">
            <a:avLst/>
          </a:prstGeom>
        </p:spPr>
        <p:txBody>
          <a:bodyPr vert="horz" wrap="square" lIns="0" tIns="52705" rIns="0" bIns="0" rtlCol="0">
            <a:spAutoFit/>
          </a:bodyPr>
          <a:lstStyle/>
          <a:p>
            <a:pPr marL="327025" marR="5080" indent="-314325">
              <a:lnSpc>
                <a:spcPct val="78100"/>
              </a:lnSpc>
              <a:spcBef>
                <a:spcPts val="415"/>
              </a:spcBef>
            </a:pPr>
            <a:r>
              <a:rPr sz="1200" dirty="0">
                <a:latin typeface="Arial" panose="020B0604020202020204" pitchFamily="34" charset="0"/>
                <a:cs typeface="Arial" panose="020B0604020202020204" pitchFamily="34" charset="0"/>
              </a:rPr>
              <a:t>5-</a:t>
            </a:r>
            <a:r>
              <a:rPr sz="1200" spc="-10" dirty="0">
                <a:latin typeface="Arial" panose="020B0604020202020204" pitchFamily="34" charset="0"/>
                <a:cs typeface="Arial" panose="020B0604020202020204" pitchFamily="34" charset="0"/>
              </a:rPr>
              <a:t>th</a:t>
            </a:r>
            <a:r>
              <a:rPr sz="1200" spc="-85" dirty="0">
                <a:latin typeface="Arial" panose="020B0604020202020204" pitchFamily="34" charset="0"/>
                <a:cs typeface="Arial" panose="020B0604020202020204" pitchFamily="34" charset="0"/>
              </a:rPr>
              <a:t> </a:t>
            </a:r>
            <a:r>
              <a:rPr sz="1200" dirty="0">
                <a:latin typeface="Arial" panose="020B0604020202020204" pitchFamily="34" charset="0"/>
                <a:cs typeface="Arial" panose="020B0604020202020204" pitchFamily="34" charset="0"/>
              </a:rPr>
              <a:t>dipole</a:t>
            </a:r>
            <a:r>
              <a:rPr sz="1200" spc="10" dirty="0">
                <a:latin typeface="Arial" panose="020B0604020202020204" pitchFamily="34" charset="0"/>
                <a:cs typeface="Arial" panose="020B0604020202020204" pitchFamily="34" charset="0"/>
              </a:rPr>
              <a:t> </a:t>
            </a:r>
            <a:r>
              <a:rPr sz="1200" b="0" spc="-10" dirty="0">
                <a:latin typeface="Arial" panose="020B0604020202020204" pitchFamily="34" charset="0"/>
                <a:cs typeface="Arial" panose="020B0604020202020204" pitchFamily="34" charset="0"/>
              </a:rPr>
              <a:t>band.F=</a:t>
            </a:r>
            <a:r>
              <a:rPr sz="1200" b="0" spc="-10" dirty="0">
                <a:solidFill>
                  <a:srgbClr val="FF0000"/>
                </a:solidFill>
                <a:latin typeface="Arial" panose="020B0604020202020204" pitchFamily="34" charset="0"/>
                <a:cs typeface="Arial" panose="020B0604020202020204" pitchFamily="34" charset="0"/>
              </a:rPr>
              <a:t>9029.1 </a:t>
            </a:r>
            <a:r>
              <a:rPr sz="1200" b="0" dirty="0">
                <a:latin typeface="Arial" panose="020B0604020202020204" pitchFamily="34" charset="0"/>
                <a:cs typeface="Arial" panose="020B0604020202020204" pitchFamily="34" charset="0"/>
              </a:rPr>
              <a:t>MHz.</a:t>
            </a:r>
            <a:r>
              <a:rPr sz="1200" b="0" spc="-70" dirty="0">
                <a:latin typeface="Arial" panose="020B0604020202020204" pitchFamily="34" charset="0"/>
                <a:cs typeface="Arial" panose="020B0604020202020204" pitchFamily="34" charset="0"/>
              </a:rPr>
              <a:t> </a:t>
            </a:r>
            <a:r>
              <a:rPr sz="1200" b="0" spc="-10" dirty="0">
                <a:latin typeface="Arial" panose="020B0604020202020204" pitchFamily="34" charset="0"/>
                <a:cs typeface="Arial" panose="020B0604020202020204" pitchFamily="34" charset="0"/>
              </a:rPr>
              <a:t>Q=</a:t>
            </a:r>
            <a:r>
              <a:rPr sz="1200" b="0" spc="-10" dirty="0">
                <a:solidFill>
                  <a:srgbClr val="FF0000"/>
                </a:solidFill>
                <a:latin typeface="Arial" panose="020B0604020202020204" pitchFamily="34" charset="0"/>
                <a:cs typeface="Arial" panose="020B0604020202020204" pitchFamily="34" charset="0"/>
              </a:rPr>
              <a:t>32000.</a:t>
            </a:r>
            <a:endParaRPr sz="1200" b="0" dirty="0">
              <a:latin typeface="Arial" panose="020B0604020202020204" pitchFamily="34" charset="0"/>
              <a:cs typeface="Arial" panose="020B0604020202020204" pitchFamily="34" charset="0"/>
            </a:endParaRPr>
          </a:p>
        </p:txBody>
      </p:sp>
      <p:sp>
        <p:nvSpPr>
          <p:cNvPr id="23" name="CasellaDiTesto 22">
            <a:extLst>
              <a:ext uri="{FF2B5EF4-FFF2-40B4-BE49-F238E27FC236}">
                <a16:creationId xmlns:a16="http://schemas.microsoft.com/office/drawing/2014/main" id="{92403458-0992-D834-75C1-BC4E844D5CC1}"/>
              </a:ext>
            </a:extLst>
          </p:cNvPr>
          <p:cNvSpPr txBox="1"/>
          <p:nvPr/>
        </p:nvSpPr>
        <p:spPr>
          <a:xfrm rot="16200000">
            <a:off x="9677050" y="3724796"/>
            <a:ext cx="4434649" cy="276999"/>
          </a:xfrm>
          <a:prstGeom prst="rect">
            <a:avLst/>
          </a:prstGeom>
          <a:noFill/>
        </p:spPr>
        <p:txBody>
          <a:bodyPr wrap="square">
            <a:spAutoFit/>
          </a:bodyPr>
          <a:lstStyle/>
          <a:p>
            <a:r>
              <a:rPr lang="it-IT" sz="1200" b="0" dirty="0">
                <a:latin typeface="Arial" panose="020B0604020202020204" pitchFamily="34" charset="0"/>
                <a:cs typeface="Arial" panose="020B0604020202020204" pitchFamily="34" charset="0"/>
              </a:rPr>
              <a:t>3</a:t>
            </a:r>
            <a:r>
              <a:rPr lang="it-IT" sz="1200" b="0" baseline="21604" dirty="0">
                <a:latin typeface="Arial" panose="020B0604020202020204" pitchFamily="34" charset="0"/>
                <a:cs typeface="Arial" panose="020B0604020202020204" pitchFamily="34" charset="0"/>
              </a:rPr>
              <a:t>rd</a:t>
            </a:r>
            <a:r>
              <a:rPr lang="it-IT" sz="1200" b="0" spc="165" baseline="21604" dirty="0">
                <a:latin typeface="Arial" panose="020B0604020202020204" pitchFamily="34" charset="0"/>
                <a:cs typeface="Arial" panose="020B0604020202020204" pitchFamily="34" charset="0"/>
              </a:rPr>
              <a:t> </a:t>
            </a:r>
            <a:r>
              <a:rPr lang="it-IT" sz="1200" b="0" dirty="0" err="1">
                <a:latin typeface="Arial" panose="020B0604020202020204" pitchFamily="34" charset="0"/>
                <a:cs typeface="Arial" panose="020B0604020202020204" pitchFamily="34" charset="0"/>
              </a:rPr>
              <a:t>Harmonic</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Module</a:t>
            </a:r>
            <a:r>
              <a:rPr lang="it-IT" sz="1200" b="0" spc="15" dirty="0">
                <a:latin typeface="Arial" panose="020B0604020202020204" pitchFamily="34" charset="0"/>
                <a:cs typeface="Arial" panose="020B0604020202020204" pitchFamily="34" charset="0"/>
              </a:rPr>
              <a:t> </a:t>
            </a:r>
            <a:r>
              <a:rPr lang="it-IT" sz="1200" b="0" spc="-50" dirty="0">
                <a:latin typeface="Arial" panose="020B0604020202020204" pitchFamily="34" charset="0"/>
                <a:cs typeface="Arial" panose="020B0604020202020204" pitchFamily="34" charset="0"/>
              </a:rPr>
              <a:t>mini-</a:t>
            </a:r>
            <a:r>
              <a:rPr lang="it-IT" sz="1200" b="0" dirty="0">
                <a:latin typeface="Arial" panose="020B0604020202020204" pitchFamily="34" charset="0"/>
                <a:cs typeface="Arial" panose="020B0604020202020204" pitchFamily="34" charset="0"/>
              </a:rPr>
              <a:t>Review.</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T.</a:t>
            </a:r>
            <a:r>
              <a:rPr lang="it-IT" sz="1200" b="0" spc="-15" dirty="0">
                <a:latin typeface="Arial" panose="020B0604020202020204" pitchFamily="34" charset="0"/>
                <a:cs typeface="Arial" panose="020B0604020202020204" pitchFamily="34" charset="0"/>
              </a:rPr>
              <a:t> </a:t>
            </a:r>
            <a:r>
              <a:rPr lang="it-IT" sz="1200" b="0" spc="-10" dirty="0" err="1">
                <a:latin typeface="Arial" panose="020B0604020202020204" pitchFamily="34" charset="0"/>
                <a:cs typeface="Arial" panose="020B0604020202020204" pitchFamily="34" charset="0"/>
              </a:rPr>
              <a:t>Khabiboulline</a:t>
            </a:r>
            <a:r>
              <a:rPr lang="it-IT" sz="1200" b="0" spc="-10" dirty="0">
                <a:latin typeface="Arial" panose="020B0604020202020204" pitchFamily="34" charset="0"/>
                <a:cs typeface="Arial" panose="020B0604020202020204" pitchFamily="34" charset="0"/>
              </a:rPr>
              <a:t>.</a:t>
            </a:r>
            <a:r>
              <a:rPr lang="it-IT" sz="1200" b="0" spc="-20" dirty="0">
                <a:latin typeface="Arial" panose="020B0604020202020204" pitchFamily="34" charset="0"/>
                <a:cs typeface="Arial" panose="020B0604020202020204" pitchFamily="34" charset="0"/>
              </a:rPr>
              <a:t> </a:t>
            </a:r>
            <a:r>
              <a:rPr lang="it-IT" sz="1200" b="0" spc="-10" dirty="0">
                <a:latin typeface="Arial" panose="020B0604020202020204" pitchFamily="34" charset="0"/>
                <a:cs typeface="Arial" panose="020B0604020202020204" pitchFamily="34" charset="0"/>
              </a:rPr>
              <a:t>11.08.2005</a:t>
            </a:r>
            <a:endParaRPr lang="it-IT" sz="1200" b="0" dirty="0">
              <a:latin typeface="Arial" panose="020B0604020202020204" pitchFamily="34" charset="0"/>
              <a:cs typeface="Arial" panose="020B0604020202020204" pitchFamily="34" charset="0"/>
            </a:endParaRPr>
          </a:p>
        </p:txBody>
      </p:sp>
      <p:pic>
        <p:nvPicPr>
          <p:cNvPr id="25" name="Immagine 24" descr="Immagine che contiene testo&#10;&#10;Descrizione generata automaticamente">
            <a:extLst>
              <a:ext uri="{FF2B5EF4-FFF2-40B4-BE49-F238E27FC236}">
                <a16:creationId xmlns:a16="http://schemas.microsoft.com/office/drawing/2014/main" id="{D94E63B8-1D44-A78E-C7A8-1FC36CAA9B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87137" y="4626373"/>
            <a:ext cx="2510472" cy="432069"/>
          </a:xfrm>
          <a:prstGeom prst="rect">
            <a:avLst/>
          </a:prstGeom>
        </p:spPr>
      </p:pic>
    </p:spTree>
    <p:extLst>
      <p:ext uri="{BB962C8B-B14F-4D97-AF65-F5344CB8AC3E}">
        <p14:creationId xmlns:p14="http://schemas.microsoft.com/office/powerpoint/2010/main" val="65075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EC64C1-5DCD-50D5-D7D1-8B9CB6F4112C}"/>
              </a:ext>
            </a:extLst>
          </p:cNvPr>
          <p:cNvSpPr>
            <a:spLocks noGrp="1"/>
          </p:cNvSpPr>
          <p:nvPr>
            <p:ph type="title"/>
          </p:nvPr>
        </p:nvSpPr>
        <p:spPr/>
        <p:txBody>
          <a:bodyPr/>
          <a:lstStyle/>
          <a:p>
            <a:r>
              <a:rPr lang="it-IT" dirty="0"/>
              <a:t>3.9 GHz RF </a:t>
            </a:r>
            <a:r>
              <a:rPr lang="it-IT" dirty="0" err="1"/>
              <a:t>Coupler</a:t>
            </a:r>
            <a:r>
              <a:rPr lang="it-IT" dirty="0"/>
              <a:t> Design: </a:t>
            </a:r>
            <a:r>
              <a:rPr lang="it-IT" dirty="0" err="1"/>
              <a:t>Parameters</a:t>
            </a:r>
            <a:endParaRPr lang="it-IT" dirty="0"/>
          </a:p>
        </p:txBody>
      </p:sp>
      <p:sp>
        <p:nvSpPr>
          <p:cNvPr id="4" name="Segnaposto data 3">
            <a:extLst>
              <a:ext uri="{FF2B5EF4-FFF2-40B4-BE49-F238E27FC236}">
                <a16:creationId xmlns:a16="http://schemas.microsoft.com/office/drawing/2014/main" id="{DFDEE40B-3502-4757-A985-7BF0C4C04A8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E9750A99-B687-09E6-D912-8F29679FD6B2}"/>
              </a:ext>
            </a:extLst>
          </p:cNvPr>
          <p:cNvSpPr>
            <a:spLocks noGrp="1"/>
          </p:cNvSpPr>
          <p:nvPr>
            <p:ph type="ftr" sz="quarter" idx="11"/>
          </p:nvPr>
        </p:nvSpPr>
        <p:spPr/>
        <p:txBody>
          <a:bodyPr/>
          <a:lstStyle/>
          <a:p>
            <a:fld id="{3FBB366A-F7D1-4519-A1E6-A2C124910861}" type="slidenum">
              <a:rPr lang="en-US" altLang="it-IT" smtClean="0"/>
              <a:pPr/>
              <a:t>25</a:t>
            </a:fld>
            <a:endParaRPr lang="en-US" altLang="it-IT"/>
          </a:p>
        </p:txBody>
      </p:sp>
      <p:sp>
        <p:nvSpPr>
          <p:cNvPr id="6" name="Segnaposto numero diapositiva 5">
            <a:extLst>
              <a:ext uri="{FF2B5EF4-FFF2-40B4-BE49-F238E27FC236}">
                <a16:creationId xmlns:a16="http://schemas.microsoft.com/office/drawing/2014/main" id="{D95E65A6-5DD7-C05E-3DB9-8AAFD511AEC4}"/>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8" name="object 4">
            <a:extLst>
              <a:ext uri="{FF2B5EF4-FFF2-40B4-BE49-F238E27FC236}">
                <a16:creationId xmlns:a16="http://schemas.microsoft.com/office/drawing/2014/main" id="{E63E975B-E589-A0BA-89F3-76D9A2F97DB8}"/>
              </a:ext>
            </a:extLst>
          </p:cNvPr>
          <p:cNvSpPr txBox="1"/>
          <p:nvPr/>
        </p:nvSpPr>
        <p:spPr>
          <a:xfrm>
            <a:off x="6229350" y="4176395"/>
            <a:ext cx="5194300" cy="1414233"/>
          </a:xfrm>
          <a:prstGeom prst="rect">
            <a:avLst/>
          </a:prstGeom>
        </p:spPr>
        <p:txBody>
          <a:bodyPr vert="horz" wrap="square" lIns="0" tIns="7620" rIns="0" bIns="0" rtlCol="0">
            <a:spAutoFit/>
          </a:bodyPr>
          <a:lstStyle/>
          <a:p>
            <a:pPr marL="38100" marR="30480" algn="just">
              <a:lnSpc>
                <a:spcPct val="130200"/>
              </a:lnSpc>
              <a:spcBef>
                <a:spcPts val="60"/>
              </a:spcBef>
            </a:pPr>
            <a:r>
              <a:rPr sz="2400" b="0" dirty="0">
                <a:solidFill>
                  <a:srgbClr val="002060"/>
                </a:solidFill>
                <a:latin typeface="Arial"/>
                <a:cs typeface="Arial"/>
              </a:rPr>
              <a:t>P</a:t>
            </a:r>
            <a:r>
              <a:rPr sz="2400" b="0" baseline="-25462" dirty="0">
                <a:solidFill>
                  <a:srgbClr val="002060"/>
                </a:solidFill>
                <a:latin typeface="Arial"/>
                <a:cs typeface="Arial"/>
              </a:rPr>
              <a:t>peak</a:t>
            </a:r>
            <a:r>
              <a:rPr sz="2400" b="0" spc="-67" baseline="-25462" dirty="0">
                <a:solidFill>
                  <a:srgbClr val="002060"/>
                </a:solidFill>
                <a:latin typeface="Arial"/>
                <a:cs typeface="Arial"/>
              </a:rPr>
              <a:t> </a:t>
            </a:r>
            <a:r>
              <a:rPr sz="2400" b="0" dirty="0">
                <a:solidFill>
                  <a:srgbClr val="002060"/>
                </a:solidFill>
                <a:latin typeface="Arial"/>
                <a:cs typeface="Arial"/>
              </a:rPr>
              <a:t>=</a:t>
            </a:r>
            <a:r>
              <a:rPr sz="2400" b="0" spc="15" dirty="0">
                <a:solidFill>
                  <a:srgbClr val="002060"/>
                </a:solidFill>
                <a:latin typeface="Arial"/>
                <a:cs typeface="Arial"/>
              </a:rPr>
              <a:t> </a:t>
            </a:r>
            <a:r>
              <a:rPr sz="2400" b="0" dirty="0">
                <a:solidFill>
                  <a:srgbClr val="002060"/>
                </a:solidFill>
                <a:latin typeface="Arial"/>
                <a:cs typeface="Arial"/>
              </a:rPr>
              <a:t>45</a:t>
            </a:r>
            <a:r>
              <a:rPr sz="2400" b="0" spc="15" dirty="0">
                <a:solidFill>
                  <a:srgbClr val="002060"/>
                </a:solidFill>
                <a:latin typeface="Arial"/>
                <a:cs typeface="Arial"/>
              </a:rPr>
              <a:t> </a:t>
            </a:r>
            <a:r>
              <a:rPr sz="2400" b="0" dirty="0">
                <a:solidFill>
                  <a:srgbClr val="002060"/>
                </a:solidFill>
                <a:latin typeface="Arial"/>
                <a:cs typeface="Arial"/>
              </a:rPr>
              <a:t>kW</a:t>
            </a:r>
            <a:r>
              <a:rPr sz="2400" b="0" spc="15" dirty="0">
                <a:solidFill>
                  <a:srgbClr val="002060"/>
                </a:solidFill>
                <a:latin typeface="Arial"/>
                <a:cs typeface="Arial"/>
              </a:rPr>
              <a:t> </a:t>
            </a:r>
            <a:r>
              <a:rPr sz="2400" b="0" spc="-20" dirty="0">
                <a:solidFill>
                  <a:srgbClr val="002060"/>
                </a:solidFill>
                <a:latin typeface="Arial"/>
                <a:cs typeface="Arial"/>
              </a:rPr>
              <a:t>(</a:t>
            </a:r>
            <a:r>
              <a:rPr sz="2400" b="0" i="1" spc="-20" dirty="0">
                <a:solidFill>
                  <a:srgbClr val="002060"/>
                </a:solidFill>
                <a:latin typeface="Arial"/>
                <a:cs typeface="Arial"/>
              </a:rPr>
              <a:t>I</a:t>
            </a:r>
            <a:r>
              <a:rPr sz="2400" b="0" i="1" spc="-30" baseline="-25462" dirty="0">
                <a:solidFill>
                  <a:srgbClr val="002060"/>
                </a:solidFill>
                <a:latin typeface="Arial"/>
                <a:cs typeface="Arial"/>
              </a:rPr>
              <a:t>b</a:t>
            </a:r>
            <a:r>
              <a:rPr sz="2400" b="0" i="1" spc="-20" dirty="0">
                <a:solidFill>
                  <a:srgbClr val="002060"/>
                </a:solidFill>
                <a:latin typeface="Arial"/>
                <a:cs typeface="Arial"/>
              </a:rPr>
              <a:t>=9mA</a:t>
            </a:r>
            <a:r>
              <a:rPr sz="2400" b="0" spc="-20" dirty="0">
                <a:solidFill>
                  <a:srgbClr val="002060"/>
                </a:solidFill>
                <a:latin typeface="Arial"/>
                <a:cs typeface="Arial"/>
              </a:rPr>
              <a:t>) </a:t>
            </a:r>
            <a:r>
              <a:rPr sz="2400" b="0" dirty="0">
                <a:solidFill>
                  <a:srgbClr val="002060"/>
                </a:solidFill>
                <a:latin typeface="Arial"/>
                <a:cs typeface="Arial"/>
              </a:rPr>
              <a:t>(processsing</a:t>
            </a:r>
            <a:r>
              <a:rPr sz="2400" b="0" spc="-20" dirty="0">
                <a:solidFill>
                  <a:srgbClr val="002060"/>
                </a:solidFill>
                <a:latin typeface="Arial"/>
                <a:cs typeface="Arial"/>
              </a:rPr>
              <a:t> </a:t>
            </a:r>
            <a:r>
              <a:rPr sz="2400" b="0" dirty="0">
                <a:solidFill>
                  <a:srgbClr val="002060"/>
                </a:solidFill>
                <a:latin typeface="Arial"/>
                <a:cs typeface="Arial"/>
              </a:rPr>
              <a:t>at</a:t>
            </a:r>
            <a:r>
              <a:rPr sz="2400" b="0" spc="-40" dirty="0">
                <a:solidFill>
                  <a:srgbClr val="002060"/>
                </a:solidFill>
                <a:latin typeface="Arial"/>
                <a:cs typeface="Arial"/>
              </a:rPr>
              <a:t> </a:t>
            </a:r>
            <a:r>
              <a:rPr sz="2400" b="0" spc="-10" dirty="0">
                <a:solidFill>
                  <a:srgbClr val="002060"/>
                </a:solidFill>
                <a:latin typeface="Arial"/>
                <a:cs typeface="Arial"/>
              </a:rPr>
              <a:t>80kW) </a:t>
            </a:r>
            <a:r>
              <a:rPr sz="2400" b="0" dirty="0">
                <a:solidFill>
                  <a:srgbClr val="002060"/>
                </a:solidFill>
                <a:latin typeface="Arial"/>
                <a:cs typeface="Arial"/>
              </a:rPr>
              <a:t>Pulse</a:t>
            </a:r>
            <a:r>
              <a:rPr sz="2400" b="0" spc="-25" dirty="0">
                <a:solidFill>
                  <a:srgbClr val="002060"/>
                </a:solidFill>
                <a:latin typeface="Arial"/>
                <a:cs typeface="Arial"/>
              </a:rPr>
              <a:t> </a:t>
            </a:r>
            <a:r>
              <a:rPr sz="2400" b="0" dirty="0">
                <a:solidFill>
                  <a:srgbClr val="002060"/>
                </a:solidFill>
                <a:latin typeface="Arial"/>
                <a:cs typeface="Arial"/>
              </a:rPr>
              <a:t>=1.3</a:t>
            </a:r>
            <a:r>
              <a:rPr sz="2400" b="0" spc="-20" dirty="0">
                <a:solidFill>
                  <a:srgbClr val="002060"/>
                </a:solidFill>
                <a:latin typeface="Arial"/>
                <a:cs typeface="Arial"/>
              </a:rPr>
              <a:t> </a:t>
            </a:r>
            <a:r>
              <a:rPr sz="2400" b="0" spc="-25" dirty="0">
                <a:solidFill>
                  <a:srgbClr val="002060"/>
                </a:solidFill>
                <a:latin typeface="Arial"/>
                <a:cs typeface="Arial"/>
              </a:rPr>
              <a:t>ms</a:t>
            </a:r>
            <a:endParaRPr sz="2400" b="0" dirty="0">
              <a:solidFill>
                <a:srgbClr val="002060"/>
              </a:solidFill>
              <a:latin typeface="Arial"/>
              <a:cs typeface="Arial"/>
            </a:endParaRPr>
          </a:p>
          <a:p>
            <a:pPr marL="38100" algn="just">
              <a:lnSpc>
                <a:spcPct val="100000"/>
              </a:lnSpc>
              <a:spcBef>
                <a:spcPts val="615"/>
              </a:spcBef>
            </a:pPr>
            <a:r>
              <a:rPr sz="2400" b="0" dirty="0">
                <a:solidFill>
                  <a:srgbClr val="002060"/>
                </a:solidFill>
                <a:latin typeface="Arial"/>
                <a:cs typeface="Arial"/>
              </a:rPr>
              <a:t>Rep.</a:t>
            </a:r>
            <a:r>
              <a:rPr sz="2400" b="0" spc="10" dirty="0">
                <a:solidFill>
                  <a:srgbClr val="002060"/>
                </a:solidFill>
                <a:latin typeface="Arial"/>
                <a:cs typeface="Arial"/>
              </a:rPr>
              <a:t> </a:t>
            </a:r>
            <a:r>
              <a:rPr sz="2400" b="0" dirty="0">
                <a:solidFill>
                  <a:srgbClr val="002060"/>
                </a:solidFill>
                <a:latin typeface="Arial"/>
                <a:cs typeface="Arial"/>
              </a:rPr>
              <a:t>rate</a:t>
            </a:r>
            <a:r>
              <a:rPr sz="2400" b="0" spc="10" dirty="0">
                <a:solidFill>
                  <a:srgbClr val="002060"/>
                </a:solidFill>
                <a:latin typeface="Arial"/>
                <a:cs typeface="Arial"/>
              </a:rPr>
              <a:t> </a:t>
            </a:r>
            <a:r>
              <a:rPr sz="2400" b="0" dirty="0">
                <a:solidFill>
                  <a:srgbClr val="002060"/>
                </a:solidFill>
                <a:latin typeface="Arial"/>
                <a:cs typeface="Arial"/>
              </a:rPr>
              <a:t>=</a:t>
            </a:r>
            <a:r>
              <a:rPr sz="2400" b="0" spc="10" dirty="0">
                <a:solidFill>
                  <a:srgbClr val="002060"/>
                </a:solidFill>
                <a:latin typeface="Arial"/>
                <a:cs typeface="Arial"/>
              </a:rPr>
              <a:t> </a:t>
            </a:r>
            <a:r>
              <a:rPr sz="2400" b="0" spc="-25" dirty="0">
                <a:solidFill>
                  <a:srgbClr val="002060"/>
                </a:solidFill>
                <a:latin typeface="Arial"/>
                <a:cs typeface="Arial"/>
              </a:rPr>
              <a:t>5Hz</a:t>
            </a:r>
            <a:endParaRPr sz="1800" b="0" dirty="0">
              <a:solidFill>
                <a:srgbClr val="002060"/>
              </a:solidFill>
              <a:latin typeface="Arial"/>
              <a:cs typeface="Arial"/>
            </a:endParaRPr>
          </a:p>
        </p:txBody>
      </p:sp>
      <p:pic>
        <p:nvPicPr>
          <p:cNvPr id="9" name="object 5">
            <a:extLst>
              <a:ext uri="{FF2B5EF4-FFF2-40B4-BE49-F238E27FC236}">
                <a16:creationId xmlns:a16="http://schemas.microsoft.com/office/drawing/2014/main" id="{EB0699AF-0AD4-F28C-F669-8A1238C07565}"/>
              </a:ext>
            </a:extLst>
          </p:cNvPr>
          <p:cNvPicPr/>
          <p:nvPr/>
        </p:nvPicPr>
        <p:blipFill>
          <a:blip r:embed="rId2" cstate="print"/>
          <a:stretch>
            <a:fillRect/>
          </a:stretch>
        </p:blipFill>
        <p:spPr>
          <a:xfrm>
            <a:off x="5638800" y="990600"/>
            <a:ext cx="5663762" cy="2743200"/>
          </a:xfrm>
          <a:prstGeom prst="rect">
            <a:avLst/>
          </a:prstGeom>
        </p:spPr>
      </p:pic>
      <p:sp>
        <p:nvSpPr>
          <p:cNvPr id="10" name="object 6">
            <a:extLst>
              <a:ext uri="{FF2B5EF4-FFF2-40B4-BE49-F238E27FC236}">
                <a16:creationId xmlns:a16="http://schemas.microsoft.com/office/drawing/2014/main" id="{1D0000DE-F095-89FD-CA73-2D1D6E1132CA}"/>
              </a:ext>
            </a:extLst>
          </p:cNvPr>
          <p:cNvSpPr txBox="1"/>
          <p:nvPr/>
        </p:nvSpPr>
        <p:spPr>
          <a:xfrm>
            <a:off x="768350" y="1037466"/>
            <a:ext cx="4870450" cy="5124480"/>
          </a:xfrm>
          <a:prstGeom prst="rect">
            <a:avLst/>
          </a:prstGeom>
        </p:spPr>
        <p:txBody>
          <a:bodyPr vert="horz" wrap="square" lIns="0" tIns="86360" rIns="0" bIns="0" rtlCol="0">
            <a:spAutoFit/>
          </a:bodyPr>
          <a:lstStyle/>
          <a:p>
            <a:pPr marL="241300">
              <a:lnSpc>
                <a:spcPct val="100000"/>
              </a:lnSpc>
              <a:spcBef>
                <a:spcPts val="680"/>
              </a:spcBef>
            </a:pPr>
            <a:r>
              <a:rPr lang="it-IT" sz="2200" dirty="0">
                <a:solidFill>
                  <a:srgbClr val="002060"/>
                </a:solidFill>
                <a:uFill>
                  <a:solidFill>
                    <a:srgbClr val="000000"/>
                  </a:solidFill>
                </a:uFill>
                <a:latin typeface="Arial"/>
                <a:cs typeface="Arial"/>
              </a:rPr>
              <a:t>3.9 GHz RF </a:t>
            </a:r>
            <a:r>
              <a:rPr lang="it-IT" sz="2200" dirty="0" err="1">
                <a:solidFill>
                  <a:srgbClr val="002060"/>
                </a:solidFill>
                <a:uFill>
                  <a:solidFill>
                    <a:srgbClr val="000000"/>
                  </a:solidFill>
                </a:uFill>
                <a:latin typeface="Arial"/>
                <a:cs typeface="Arial"/>
              </a:rPr>
              <a:t>Coupler</a:t>
            </a:r>
            <a:r>
              <a:rPr lang="it-IT" sz="2200" dirty="0">
                <a:solidFill>
                  <a:srgbClr val="002060"/>
                </a:solidFill>
                <a:uFill>
                  <a:solidFill>
                    <a:srgbClr val="000000"/>
                  </a:solidFill>
                </a:uFill>
                <a:latin typeface="Arial"/>
                <a:cs typeface="Arial"/>
              </a:rPr>
              <a:t> </a:t>
            </a:r>
            <a:r>
              <a:rPr sz="2200" dirty="0">
                <a:solidFill>
                  <a:srgbClr val="002060"/>
                </a:solidFill>
                <a:uFill>
                  <a:solidFill>
                    <a:srgbClr val="000000"/>
                  </a:solidFill>
                </a:uFill>
                <a:latin typeface="Arial"/>
                <a:cs typeface="Arial"/>
              </a:rPr>
              <a:t>Main</a:t>
            </a:r>
            <a:r>
              <a:rPr sz="2200" spc="75" dirty="0">
                <a:solidFill>
                  <a:srgbClr val="002060"/>
                </a:solidFill>
                <a:uFill>
                  <a:solidFill>
                    <a:srgbClr val="000000"/>
                  </a:solidFill>
                </a:uFill>
                <a:latin typeface="Arial"/>
                <a:cs typeface="Arial"/>
              </a:rPr>
              <a:t> </a:t>
            </a:r>
            <a:r>
              <a:rPr sz="2200" spc="-10" dirty="0">
                <a:solidFill>
                  <a:srgbClr val="002060"/>
                </a:solidFill>
                <a:uFill>
                  <a:solidFill>
                    <a:srgbClr val="000000"/>
                  </a:solidFill>
                </a:uFill>
                <a:latin typeface="Arial"/>
                <a:cs typeface="Arial"/>
              </a:rPr>
              <a:t>features</a:t>
            </a:r>
            <a:endParaRPr lang="it-IT" sz="2200" spc="-10" dirty="0">
              <a:solidFill>
                <a:srgbClr val="002060"/>
              </a:solidFill>
              <a:uFill>
                <a:solidFill>
                  <a:srgbClr val="000000"/>
                </a:solidFill>
              </a:uFill>
              <a:latin typeface="Arial"/>
              <a:cs typeface="Arial"/>
            </a:endParaRPr>
          </a:p>
          <a:p>
            <a:pPr marL="241300">
              <a:lnSpc>
                <a:spcPct val="100000"/>
              </a:lnSpc>
              <a:spcBef>
                <a:spcPts val="0"/>
              </a:spcBef>
            </a:pPr>
            <a:endParaRPr sz="800" b="0" dirty="0">
              <a:latin typeface="Arial"/>
              <a:cs typeface="Arial"/>
            </a:endParaRPr>
          </a:p>
          <a:p>
            <a:pPr marL="319088" indent="-307975">
              <a:lnSpc>
                <a:spcPts val="1500"/>
              </a:lnSpc>
              <a:spcBef>
                <a:spcPts val="990"/>
              </a:spcBef>
              <a:buClr>
                <a:srgbClr val="333399"/>
              </a:buClr>
              <a:buSzPct val="119354"/>
              <a:buFont typeface="Wingdings"/>
              <a:buChar char="■"/>
              <a:tabLst>
                <a:tab pos="241300" algn="l"/>
              </a:tabLst>
            </a:pPr>
            <a:r>
              <a:rPr sz="2000" b="0" spc="110" dirty="0">
                <a:solidFill>
                  <a:srgbClr val="002060"/>
                </a:solidFill>
                <a:latin typeface="Symbol" pitchFamily="2" charset="2"/>
                <a:cs typeface="Arial" panose="020B0604020202020204" pitchFamily="34" charset="0"/>
              </a:rPr>
              <a:t></a:t>
            </a:r>
            <a:r>
              <a:rPr sz="2000" b="0" spc="110" dirty="0">
                <a:solidFill>
                  <a:srgbClr val="002060"/>
                </a:solidFill>
                <a:latin typeface="Arial" panose="020B0604020202020204" pitchFamily="34" charset="0"/>
                <a:cs typeface="Arial" panose="020B0604020202020204" pitchFamily="34" charset="0"/>
              </a:rPr>
              <a:t>30mm/</a:t>
            </a:r>
            <a:r>
              <a:rPr sz="2000" b="0" spc="65" dirty="0">
                <a:solidFill>
                  <a:srgbClr val="002060"/>
                </a:solidFill>
                <a:latin typeface="Arial" panose="020B0604020202020204" pitchFamily="34" charset="0"/>
                <a:cs typeface="Arial" panose="020B0604020202020204" pitchFamily="34" charset="0"/>
              </a:rPr>
              <a:t> </a:t>
            </a:r>
            <a:r>
              <a:rPr sz="2000" b="0" spc="130" dirty="0">
                <a:solidFill>
                  <a:srgbClr val="002060"/>
                </a:solidFill>
                <a:latin typeface="Symbol" pitchFamily="2" charset="2"/>
                <a:cs typeface="Arial" panose="020B0604020202020204" pitchFamily="34" charset="0"/>
              </a:rPr>
              <a:t></a:t>
            </a:r>
            <a:r>
              <a:rPr sz="2000" b="0" spc="130" dirty="0">
                <a:solidFill>
                  <a:srgbClr val="002060"/>
                </a:solidFill>
                <a:latin typeface="Arial" panose="020B0604020202020204" pitchFamily="34" charset="0"/>
                <a:cs typeface="Arial" panose="020B0604020202020204" pitchFamily="34" charset="0"/>
              </a:rPr>
              <a:t>13mm</a:t>
            </a:r>
            <a:r>
              <a:rPr sz="2000" b="0" spc="7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coaxial</a:t>
            </a:r>
            <a:r>
              <a:rPr sz="2000" b="0" spc="70" dirty="0">
                <a:solidFill>
                  <a:srgbClr val="002060"/>
                </a:solidFill>
                <a:latin typeface="Arial" panose="020B0604020202020204" pitchFamily="34" charset="0"/>
                <a:cs typeface="Arial" panose="020B0604020202020204" pitchFamily="34" charset="0"/>
              </a:rPr>
              <a:t> </a:t>
            </a:r>
            <a:r>
              <a:rPr sz="2000" b="0" spc="-20" dirty="0">
                <a:solidFill>
                  <a:srgbClr val="002060"/>
                </a:solidFill>
                <a:latin typeface="Arial" panose="020B0604020202020204" pitchFamily="34" charset="0"/>
                <a:cs typeface="Arial" panose="020B0604020202020204" pitchFamily="34" charset="0"/>
              </a:rPr>
              <a:t>line</a:t>
            </a:r>
            <a:endParaRPr sz="2000" b="0" dirty="0">
              <a:solidFill>
                <a:srgbClr val="002060"/>
              </a:solidFill>
              <a:latin typeface="Arial" panose="020B0604020202020204" pitchFamily="34" charset="0"/>
              <a:cs typeface="Arial" panose="020B0604020202020204" pitchFamily="34" charset="0"/>
            </a:endParaRPr>
          </a:p>
          <a:p>
            <a:pPr marL="319088" indent="-307975">
              <a:lnSpc>
                <a:spcPts val="1500"/>
              </a:lnSpc>
              <a:spcBef>
                <a:spcPts val="1065"/>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Standard</a:t>
            </a:r>
            <a:r>
              <a:rPr sz="2000" b="0" spc="7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copper</a:t>
            </a:r>
            <a:r>
              <a:rPr sz="2000" b="0" spc="75"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waveguide</a:t>
            </a:r>
            <a:endParaRPr sz="2000" b="0" dirty="0">
              <a:solidFill>
                <a:srgbClr val="002060"/>
              </a:solidFill>
              <a:latin typeface="Arial" panose="020B0604020202020204" pitchFamily="34" charset="0"/>
              <a:cs typeface="Arial" panose="020B0604020202020204" pitchFamily="34" charset="0"/>
            </a:endParaRPr>
          </a:p>
          <a:p>
            <a:pPr marL="319088" indent="-307975">
              <a:lnSpc>
                <a:spcPts val="1500"/>
              </a:lnSpc>
              <a:spcBef>
                <a:spcPts val="990"/>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Fix</a:t>
            </a:r>
            <a:r>
              <a:rPr sz="2000" b="0" spc="25"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coupling</a:t>
            </a:r>
            <a:endParaRPr sz="2000" b="0" dirty="0">
              <a:solidFill>
                <a:srgbClr val="002060"/>
              </a:solidFill>
              <a:latin typeface="Arial" panose="020B0604020202020204" pitchFamily="34" charset="0"/>
              <a:cs typeface="Arial" panose="020B0604020202020204" pitchFamily="34" charset="0"/>
            </a:endParaRPr>
          </a:p>
          <a:p>
            <a:pPr marL="319088" indent="-307975">
              <a:lnSpc>
                <a:spcPts val="1500"/>
              </a:lnSpc>
              <a:spcBef>
                <a:spcPts val="1065"/>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No</a:t>
            </a:r>
            <a:r>
              <a:rPr sz="2000" b="0" spc="6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DC</a:t>
            </a:r>
            <a:r>
              <a:rPr sz="2000" b="0" spc="65"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biasing</a:t>
            </a:r>
            <a:endParaRPr sz="2000" b="0" dirty="0">
              <a:solidFill>
                <a:srgbClr val="002060"/>
              </a:solidFill>
              <a:latin typeface="Arial" panose="020B0604020202020204" pitchFamily="34" charset="0"/>
              <a:cs typeface="Arial" panose="020B0604020202020204" pitchFamily="34" charset="0"/>
            </a:endParaRPr>
          </a:p>
          <a:p>
            <a:pPr marL="319088" indent="-307975">
              <a:lnSpc>
                <a:spcPts val="1500"/>
              </a:lnSpc>
              <a:spcBef>
                <a:spcPts val="990"/>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Cold</a:t>
            </a:r>
            <a:r>
              <a:rPr sz="2000" b="0" spc="12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window:</a:t>
            </a:r>
            <a:r>
              <a:rPr sz="2000" b="0" spc="12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DESY</a:t>
            </a:r>
            <a:r>
              <a:rPr sz="2000" b="0" spc="13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TTF3</a:t>
            </a:r>
            <a:r>
              <a:rPr sz="2000" b="0" spc="12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cylindrical</a:t>
            </a:r>
            <a:r>
              <a:rPr sz="2000" b="0" spc="130"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ceramic</a:t>
            </a:r>
            <a:endParaRPr sz="2000" b="0" dirty="0">
              <a:solidFill>
                <a:srgbClr val="002060"/>
              </a:solidFill>
              <a:latin typeface="Arial" panose="020B0604020202020204" pitchFamily="34" charset="0"/>
              <a:cs typeface="Arial" panose="020B0604020202020204" pitchFamily="34" charset="0"/>
            </a:endParaRPr>
          </a:p>
          <a:p>
            <a:pPr marL="319088" indent="-307975">
              <a:lnSpc>
                <a:spcPts val="1500"/>
              </a:lnSpc>
              <a:spcBef>
                <a:spcPts val="1065"/>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Warm</a:t>
            </a:r>
            <a:r>
              <a:rPr sz="2000" b="0" spc="8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window:</a:t>
            </a:r>
            <a:r>
              <a:rPr sz="2000" b="0" spc="8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CPI</a:t>
            </a:r>
            <a:r>
              <a:rPr sz="2000" b="0" spc="8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3.9</a:t>
            </a:r>
            <a:r>
              <a:rPr sz="2000" b="0" spc="8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GHz</a:t>
            </a:r>
            <a:r>
              <a:rPr sz="2000" b="0" spc="8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WG</a:t>
            </a:r>
            <a:r>
              <a:rPr sz="2000" b="0" spc="80"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window</a:t>
            </a:r>
            <a:endParaRPr sz="2000" b="0" dirty="0">
              <a:solidFill>
                <a:srgbClr val="002060"/>
              </a:solidFill>
              <a:latin typeface="Arial" panose="020B0604020202020204" pitchFamily="34" charset="0"/>
              <a:cs typeface="Arial" panose="020B0604020202020204" pitchFamily="34" charset="0"/>
            </a:endParaRPr>
          </a:p>
          <a:p>
            <a:pPr marL="319088" indent="-307975">
              <a:lnSpc>
                <a:spcPts val="1500"/>
              </a:lnSpc>
              <a:spcBef>
                <a:spcPts val="990"/>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Two</a:t>
            </a:r>
            <a:r>
              <a:rPr sz="2000" b="0" spc="7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sets</a:t>
            </a:r>
            <a:r>
              <a:rPr sz="2000" b="0" spc="7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of</a:t>
            </a:r>
            <a:r>
              <a:rPr sz="2000" b="0" spc="7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bellows</a:t>
            </a:r>
            <a:r>
              <a:rPr sz="2000" b="0" spc="70"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(flexibility)</a:t>
            </a:r>
            <a:endParaRPr sz="2000" b="0" dirty="0">
              <a:solidFill>
                <a:srgbClr val="002060"/>
              </a:solidFill>
              <a:latin typeface="Arial" panose="020B0604020202020204" pitchFamily="34" charset="0"/>
              <a:cs typeface="Arial" panose="020B0604020202020204" pitchFamily="34" charset="0"/>
            </a:endParaRPr>
          </a:p>
          <a:p>
            <a:pPr marL="319088" marR="285750" indent="-307975">
              <a:lnSpc>
                <a:spcPts val="1500"/>
              </a:lnSpc>
              <a:spcBef>
                <a:spcPts val="1050"/>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All</a:t>
            </a:r>
            <a:r>
              <a:rPr sz="2000" b="0" spc="7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internal</a:t>
            </a:r>
            <a:r>
              <a:rPr sz="2000" b="0" spc="7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parts</a:t>
            </a:r>
            <a:r>
              <a:rPr sz="2000" b="0" spc="7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are</a:t>
            </a:r>
            <a:r>
              <a:rPr sz="2000" b="0" spc="7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copper</a:t>
            </a:r>
            <a:r>
              <a:rPr sz="2000" b="0" spc="8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plated</a:t>
            </a:r>
            <a:r>
              <a:rPr sz="2000" b="0" spc="7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(30</a:t>
            </a:r>
            <a:r>
              <a:rPr sz="2000" b="0" spc="165" dirty="0">
                <a:solidFill>
                  <a:srgbClr val="002060"/>
                </a:solidFill>
                <a:latin typeface="Arial" panose="020B0604020202020204" pitchFamily="34" charset="0"/>
                <a:cs typeface="Arial" panose="020B0604020202020204" pitchFamily="34" charset="0"/>
              </a:rPr>
              <a:t> </a:t>
            </a:r>
            <a:r>
              <a:rPr sz="2000" b="0" spc="-400" dirty="0">
                <a:solidFill>
                  <a:srgbClr val="002060"/>
                </a:solidFill>
                <a:latin typeface="Arial" panose="020B0604020202020204" pitchFamily="34" charset="0"/>
                <a:cs typeface="Arial" panose="020B0604020202020204" pitchFamily="34" charset="0"/>
              </a:rPr>
              <a:t>µm</a:t>
            </a:r>
            <a:r>
              <a:rPr sz="2000" b="0" dirty="0">
                <a:solidFill>
                  <a:srgbClr val="002060"/>
                </a:solidFill>
                <a:latin typeface="Arial" panose="020B0604020202020204" pitchFamily="34" charset="0"/>
                <a:cs typeface="Arial" panose="020B0604020202020204" pitchFamily="34" charset="0"/>
              </a:rPr>
              <a:t> inner</a:t>
            </a:r>
            <a:r>
              <a:rPr sz="2000" b="0" spc="4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and</a:t>
            </a:r>
            <a:r>
              <a:rPr sz="2000" b="0" spc="4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10</a:t>
            </a:r>
            <a:r>
              <a:rPr sz="2000" b="0" spc="13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µm</a:t>
            </a:r>
            <a:r>
              <a:rPr sz="2000" b="0" spc="5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outer</a:t>
            </a:r>
            <a:r>
              <a:rPr sz="2000" b="0" spc="6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part</a:t>
            </a:r>
            <a:r>
              <a:rPr sz="2000" b="0" spc="5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of</a:t>
            </a:r>
            <a:r>
              <a:rPr sz="2000" b="0" spc="60"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coax)</a:t>
            </a:r>
            <a:endParaRPr sz="2000" b="0" dirty="0">
              <a:solidFill>
                <a:srgbClr val="002060"/>
              </a:solidFill>
              <a:latin typeface="Arial" panose="020B0604020202020204" pitchFamily="34" charset="0"/>
              <a:cs typeface="Arial" panose="020B0604020202020204" pitchFamily="34" charset="0"/>
            </a:endParaRPr>
          </a:p>
          <a:p>
            <a:pPr marL="319088" indent="-307975">
              <a:lnSpc>
                <a:spcPts val="1500"/>
              </a:lnSpc>
              <a:spcBef>
                <a:spcPts val="1065"/>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All</a:t>
            </a:r>
            <a:r>
              <a:rPr sz="2000" b="0" spc="9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part</a:t>
            </a:r>
            <a:r>
              <a:rPr sz="2000" b="0" spc="9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are</a:t>
            </a:r>
            <a:r>
              <a:rPr sz="2000" b="0" spc="95"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brazed</a:t>
            </a:r>
            <a:endParaRPr sz="2000" b="0" dirty="0">
              <a:solidFill>
                <a:srgbClr val="002060"/>
              </a:solidFill>
              <a:latin typeface="Arial" panose="020B0604020202020204" pitchFamily="34" charset="0"/>
              <a:cs typeface="Arial" panose="020B0604020202020204" pitchFamily="34" charset="0"/>
            </a:endParaRPr>
          </a:p>
          <a:p>
            <a:pPr marL="319088" indent="-307975">
              <a:lnSpc>
                <a:spcPts val="1500"/>
              </a:lnSpc>
              <a:spcBef>
                <a:spcPts val="990"/>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Pick-ups</a:t>
            </a:r>
            <a:r>
              <a:rPr sz="2000" b="0" spc="11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and</a:t>
            </a:r>
            <a:r>
              <a:rPr sz="2000" b="0" spc="11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glass</a:t>
            </a:r>
            <a:r>
              <a:rPr sz="2000" b="0" spc="114"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window</a:t>
            </a:r>
            <a:r>
              <a:rPr sz="2000" b="0" spc="11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for</a:t>
            </a:r>
            <a:r>
              <a:rPr sz="2000" b="0" spc="120"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diagnostics</a:t>
            </a:r>
            <a:endParaRPr sz="2000" b="0" dirty="0">
              <a:solidFill>
                <a:srgbClr val="002060"/>
              </a:solidFill>
              <a:latin typeface="Arial" panose="020B0604020202020204" pitchFamily="34" charset="0"/>
              <a:cs typeface="Arial" panose="020B0604020202020204" pitchFamily="34" charset="0"/>
            </a:endParaRPr>
          </a:p>
          <a:p>
            <a:pPr marL="319088" indent="-307975">
              <a:lnSpc>
                <a:spcPts val="1500"/>
              </a:lnSpc>
              <a:spcBef>
                <a:spcPts val="1065"/>
              </a:spcBef>
              <a:buClr>
                <a:srgbClr val="333399"/>
              </a:buClr>
              <a:buSzPct val="119354"/>
              <a:buFont typeface="Wingdings"/>
              <a:buChar char="■"/>
              <a:tabLst>
                <a:tab pos="241300" algn="l"/>
              </a:tabLst>
            </a:pPr>
            <a:r>
              <a:rPr sz="2000" b="0" dirty="0">
                <a:solidFill>
                  <a:srgbClr val="002060"/>
                </a:solidFill>
                <a:latin typeface="Arial" panose="020B0604020202020204" pitchFamily="34" charset="0"/>
                <a:cs typeface="Arial" panose="020B0604020202020204" pitchFamily="34" charset="0"/>
              </a:rPr>
              <a:t>Good</a:t>
            </a:r>
            <a:r>
              <a:rPr sz="2000" b="0" spc="17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pumping</a:t>
            </a:r>
            <a:r>
              <a:rPr sz="2000" b="0" spc="165" dirty="0">
                <a:solidFill>
                  <a:srgbClr val="002060"/>
                </a:solidFill>
                <a:latin typeface="Arial" panose="020B0604020202020204" pitchFamily="34" charset="0"/>
                <a:cs typeface="Arial" panose="020B0604020202020204" pitchFamily="34" charset="0"/>
              </a:rPr>
              <a:t> </a:t>
            </a:r>
            <a:r>
              <a:rPr sz="2000" b="0" spc="-10" dirty="0">
                <a:solidFill>
                  <a:srgbClr val="002060"/>
                </a:solidFill>
                <a:latin typeface="Arial" panose="020B0604020202020204" pitchFamily="34" charset="0"/>
                <a:cs typeface="Arial" panose="020B0604020202020204" pitchFamily="34" charset="0"/>
              </a:rPr>
              <a:t>performances</a:t>
            </a:r>
            <a:endParaRPr sz="2000" b="0" dirty="0">
              <a:solidFill>
                <a:srgbClr val="002060"/>
              </a:solidFill>
              <a:latin typeface="Arial" panose="020B0604020202020204" pitchFamily="34" charset="0"/>
              <a:cs typeface="Arial" panose="020B0604020202020204" pitchFamily="34" charset="0"/>
            </a:endParaRPr>
          </a:p>
        </p:txBody>
      </p:sp>
      <p:sp>
        <p:nvSpPr>
          <p:cNvPr id="11" name="CasellaDiTesto 10">
            <a:extLst>
              <a:ext uri="{FF2B5EF4-FFF2-40B4-BE49-F238E27FC236}">
                <a16:creationId xmlns:a16="http://schemas.microsoft.com/office/drawing/2014/main" id="{FAAF196F-B926-94F3-D096-3DA1FBF6388A}"/>
              </a:ext>
            </a:extLst>
          </p:cNvPr>
          <p:cNvSpPr txBox="1"/>
          <p:nvPr/>
        </p:nvSpPr>
        <p:spPr>
          <a:xfrm>
            <a:off x="11109052" y="5181600"/>
            <a:ext cx="874470" cy="307777"/>
          </a:xfrm>
          <a:prstGeom prst="rect">
            <a:avLst/>
          </a:prstGeom>
          <a:noFill/>
        </p:spPr>
        <p:txBody>
          <a:bodyPr wrap="none" rtlCol="0">
            <a:spAutoFit/>
          </a:bodyPr>
          <a:lstStyle/>
          <a:p>
            <a:r>
              <a:rPr lang="it-IT" dirty="0"/>
              <a:t>N. </a:t>
            </a:r>
            <a:r>
              <a:rPr lang="it-IT" dirty="0" err="1"/>
              <a:t>Solyak</a:t>
            </a:r>
            <a:endParaRPr lang="it-IT" dirty="0"/>
          </a:p>
        </p:txBody>
      </p:sp>
      <p:sp>
        <p:nvSpPr>
          <p:cNvPr id="3" name="CasellaDiTesto 2">
            <a:extLst>
              <a:ext uri="{FF2B5EF4-FFF2-40B4-BE49-F238E27FC236}">
                <a16:creationId xmlns:a16="http://schemas.microsoft.com/office/drawing/2014/main" id="{8EEBA156-3322-9FA6-D162-84F148F4E960}"/>
              </a:ext>
            </a:extLst>
          </p:cNvPr>
          <p:cNvSpPr txBox="1"/>
          <p:nvPr/>
        </p:nvSpPr>
        <p:spPr>
          <a:xfrm rot="16200000">
            <a:off x="10404520" y="2249016"/>
            <a:ext cx="2823209" cy="400110"/>
          </a:xfrm>
          <a:prstGeom prst="rect">
            <a:avLst/>
          </a:prstGeom>
          <a:noFill/>
        </p:spPr>
        <p:txBody>
          <a:bodyPr wrap="none" rtlCol="0">
            <a:spAutoFit/>
          </a:bodyPr>
          <a:lstStyle/>
          <a:p>
            <a:r>
              <a:rPr lang="it-IT" sz="2000" dirty="0">
                <a:solidFill>
                  <a:srgbClr val="002060"/>
                </a:solidFill>
              </a:rPr>
              <a:t>In Collaboration with CPI</a:t>
            </a:r>
          </a:p>
        </p:txBody>
      </p:sp>
    </p:spTree>
    <p:extLst>
      <p:ext uri="{BB962C8B-B14F-4D97-AF65-F5344CB8AC3E}">
        <p14:creationId xmlns:p14="http://schemas.microsoft.com/office/powerpoint/2010/main" val="341340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B94FAF-2610-85E1-F9EC-5BEE11CA5E71}"/>
              </a:ext>
            </a:extLst>
          </p:cNvPr>
          <p:cNvSpPr>
            <a:spLocks noGrp="1"/>
          </p:cNvSpPr>
          <p:nvPr>
            <p:ph type="title"/>
          </p:nvPr>
        </p:nvSpPr>
        <p:spPr/>
        <p:txBody>
          <a:bodyPr/>
          <a:lstStyle/>
          <a:p>
            <a:r>
              <a:rPr lang="it-IT" dirty="0"/>
              <a:t>3.9 GHz RF </a:t>
            </a:r>
            <a:r>
              <a:rPr lang="it-IT" dirty="0" err="1"/>
              <a:t>Coupler</a:t>
            </a:r>
            <a:r>
              <a:rPr lang="it-IT" dirty="0"/>
              <a:t> Design: </a:t>
            </a:r>
            <a:r>
              <a:rPr lang="it-IT" dirty="0" err="1"/>
              <a:t>cut</a:t>
            </a:r>
            <a:r>
              <a:rPr lang="it-IT" dirty="0"/>
              <a:t> </a:t>
            </a:r>
            <a:r>
              <a:rPr lang="it-IT" dirty="0" err="1"/>
              <a:t>view</a:t>
            </a:r>
            <a:endParaRPr lang="it-IT" dirty="0"/>
          </a:p>
        </p:txBody>
      </p:sp>
      <p:sp>
        <p:nvSpPr>
          <p:cNvPr id="4" name="Segnaposto data 3">
            <a:extLst>
              <a:ext uri="{FF2B5EF4-FFF2-40B4-BE49-F238E27FC236}">
                <a16:creationId xmlns:a16="http://schemas.microsoft.com/office/drawing/2014/main" id="{51A9CF5D-F043-78AA-184D-D496A470ED38}"/>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016EEED7-4A1E-D978-0EB4-FEB6A1287E49}"/>
              </a:ext>
            </a:extLst>
          </p:cNvPr>
          <p:cNvSpPr>
            <a:spLocks noGrp="1"/>
          </p:cNvSpPr>
          <p:nvPr>
            <p:ph type="ftr" sz="quarter" idx="11"/>
          </p:nvPr>
        </p:nvSpPr>
        <p:spPr/>
        <p:txBody>
          <a:bodyPr/>
          <a:lstStyle/>
          <a:p>
            <a:fld id="{3FBB366A-F7D1-4519-A1E6-A2C124910861}" type="slidenum">
              <a:rPr lang="en-US" altLang="it-IT" smtClean="0"/>
              <a:pPr/>
              <a:t>26</a:t>
            </a:fld>
            <a:endParaRPr lang="en-US" altLang="it-IT"/>
          </a:p>
        </p:txBody>
      </p:sp>
      <p:sp>
        <p:nvSpPr>
          <p:cNvPr id="6" name="Segnaposto numero diapositiva 5">
            <a:extLst>
              <a:ext uri="{FF2B5EF4-FFF2-40B4-BE49-F238E27FC236}">
                <a16:creationId xmlns:a16="http://schemas.microsoft.com/office/drawing/2014/main" id="{CB70ED33-62B1-D567-6CF7-6116E50D4760}"/>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pSp>
        <p:nvGrpSpPr>
          <p:cNvPr id="9" name="object 2">
            <a:extLst>
              <a:ext uri="{FF2B5EF4-FFF2-40B4-BE49-F238E27FC236}">
                <a16:creationId xmlns:a16="http://schemas.microsoft.com/office/drawing/2014/main" id="{6CFACFFE-C669-57D1-61F7-D7A165539C17}"/>
              </a:ext>
            </a:extLst>
          </p:cNvPr>
          <p:cNvGrpSpPr/>
          <p:nvPr/>
        </p:nvGrpSpPr>
        <p:grpSpPr>
          <a:xfrm>
            <a:off x="2057400" y="2667000"/>
            <a:ext cx="7620000" cy="3543300"/>
            <a:chOff x="533400" y="2667000"/>
            <a:chExt cx="7620000" cy="3543300"/>
          </a:xfrm>
        </p:grpSpPr>
        <p:pic>
          <p:nvPicPr>
            <p:cNvPr id="10" name="object 3">
              <a:extLst>
                <a:ext uri="{FF2B5EF4-FFF2-40B4-BE49-F238E27FC236}">
                  <a16:creationId xmlns:a16="http://schemas.microsoft.com/office/drawing/2014/main" id="{3B7022D1-B69B-0BED-DDB0-BBE9F2F017EB}"/>
                </a:ext>
              </a:extLst>
            </p:cNvPr>
            <p:cNvPicPr/>
            <p:nvPr/>
          </p:nvPicPr>
          <p:blipFill>
            <a:blip r:embed="rId2" cstate="print"/>
            <a:stretch>
              <a:fillRect/>
            </a:stretch>
          </p:blipFill>
          <p:spPr>
            <a:xfrm>
              <a:off x="533400" y="4181475"/>
              <a:ext cx="1228725" cy="2028825"/>
            </a:xfrm>
            <a:prstGeom prst="rect">
              <a:avLst/>
            </a:prstGeom>
          </p:spPr>
        </p:pic>
        <p:sp>
          <p:nvSpPr>
            <p:cNvPr id="11" name="object 4">
              <a:extLst>
                <a:ext uri="{FF2B5EF4-FFF2-40B4-BE49-F238E27FC236}">
                  <a16:creationId xmlns:a16="http://schemas.microsoft.com/office/drawing/2014/main" id="{B6BB821C-7EA6-D4C4-E425-12C81CB990BB}"/>
                </a:ext>
              </a:extLst>
            </p:cNvPr>
            <p:cNvSpPr/>
            <p:nvPr/>
          </p:nvSpPr>
          <p:spPr>
            <a:xfrm>
              <a:off x="6553200" y="2667000"/>
              <a:ext cx="1600200" cy="1143000"/>
            </a:xfrm>
            <a:custGeom>
              <a:avLst/>
              <a:gdLst/>
              <a:ahLst/>
              <a:cxnLst/>
              <a:rect l="l" t="t" r="r" b="b"/>
              <a:pathLst>
                <a:path w="1600200" h="1143000">
                  <a:moveTo>
                    <a:pt x="38100" y="1066800"/>
                  </a:moveTo>
                  <a:lnTo>
                    <a:pt x="0" y="1143000"/>
                  </a:lnTo>
                  <a:lnTo>
                    <a:pt x="85725" y="1133475"/>
                  </a:lnTo>
                  <a:lnTo>
                    <a:pt x="78921" y="1123950"/>
                  </a:lnTo>
                  <a:lnTo>
                    <a:pt x="19050" y="1123950"/>
                  </a:lnTo>
                  <a:lnTo>
                    <a:pt x="58759" y="1095722"/>
                  </a:lnTo>
                  <a:lnTo>
                    <a:pt x="38100" y="1066800"/>
                  </a:lnTo>
                  <a:close/>
                </a:path>
                <a:path w="1600200" h="1143000">
                  <a:moveTo>
                    <a:pt x="58759" y="1095722"/>
                  </a:moveTo>
                  <a:lnTo>
                    <a:pt x="19050" y="1123950"/>
                  </a:lnTo>
                  <a:lnTo>
                    <a:pt x="28575" y="1123950"/>
                  </a:lnTo>
                  <a:lnTo>
                    <a:pt x="61898" y="1100118"/>
                  </a:lnTo>
                  <a:lnTo>
                    <a:pt x="58759" y="1095722"/>
                  </a:lnTo>
                  <a:close/>
                </a:path>
                <a:path w="1600200" h="1143000">
                  <a:moveTo>
                    <a:pt x="61898" y="1100118"/>
                  </a:moveTo>
                  <a:lnTo>
                    <a:pt x="28575" y="1123950"/>
                  </a:lnTo>
                  <a:lnTo>
                    <a:pt x="78921" y="1123950"/>
                  </a:lnTo>
                  <a:lnTo>
                    <a:pt x="61898" y="1100118"/>
                  </a:lnTo>
                  <a:close/>
                </a:path>
                <a:path w="1600200" h="1143000">
                  <a:moveTo>
                    <a:pt x="1600200" y="0"/>
                  </a:moveTo>
                  <a:lnTo>
                    <a:pt x="58759" y="1095722"/>
                  </a:lnTo>
                  <a:lnTo>
                    <a:pt x="61898" y="1100118"/>
                  </a:lnTo>
                  <a:lnTo>
                    <a:pt x="1600200" y="0"/>
                  </a:lnTo>
                  <a:close/>
                </a:path>
              </a:pathLst>
            </a:custGeom>
            <a:solidFill>
              <a:srgbClr val="FF3300"/>
            </a:solidFill>
          </p:spPr>
          <p:txBody>
            <a:bodyPr wrap="square" lIns="0" tIns="0" rIns="0" bIns="0" rtlCol="0"/>
            <a:lstStyle/>
            <a:p>
              <a:endParaRPr/>
            </a:p>
          </p:txBody>
        </p:sp>
      </p:grpSp>
      <p:sp>
        <p:nvSpPr>
          <p:cNvPr id="12" name="object 5">
            <a:extLst>
              <a:ext uri="{FF2B5EF4-FFF2-40B4-BE49-F238E27FC236}">
                <a16:creationId xmlns:a16="http://schemas.microsoft.com/office/drawing/2014/main" id="{E5CAF338-39EC-6D75-B1B4-61538C2AB585}"/>
              </a:ext>
            </a:extLst>
          </p:cNvPr>
          <p:cNvSpPr txBox="1"/>
          <p:nvPr/>
        </p:nvSpPr>
        <p:spPr>
          <a:xfrm>
            <a:off x="8858251" y="2650555"/>
            <a:ext cx="276225" cy="512961"/>
          </a:xfrm>
          <a:prstGeom prst="rect">
            <a:avLst/>
          </a:prstGeom>
        </p:spPr>
        <p:txBody>
          <a:bodyPr vert="horz" wrap="square" lIns="0" tIns="0" rIns="0" bIns="0" rtlCol="0">
            <a:spAutoFit/>
          </a:bodyPr>
          <a:lstStyle/>
          <a:p>
            <a:pPr>
              <a:lnSpc>
                <a:spcPts val="1989"/>
              </a:lnSpc>
            </a:pPr>
            <a:r>
              <a:rPr sz="1800" spc="-45" dirty="0">
                <a:latin typeface="Arial"/>
                <a:cs typeface="Arial"/>
              </a:rPr>
              <a:t>4K</a:t>
            </a:r>
            <a:endParaRPr sz="1800">
              <a:latin typeface="Arial"/>
              <a:cs typeface="Arial"/>
            </a:endParaRPr>
          </a:p>
        </p:txBody>
      </p:sp>
      <p:grpSp>
        <p:nvGrpSpPr>
          <p:cNvPr id="13" name="object 6">
            <a:extLst>
              <a:ext uri="{FF2B5EF4-FFF2-40B4-BE49-F238E27FC236}">
                <a16:creationId xmlns:a16="http://schemas.microsoft.com/office/drawing/2014/main" id="{6046F36B-3848-E605-0ABD-6C1DBA4E0D61}"/>
              </a:ext>
            </a:extLst>
          </p:cNvPr>
          <p:cNvGrpSpPr/>
          <p:nvPr/>
        </p:nvGrpSpPr>
        <p:grpSpPr>
          <a:xfrm>
            <a:off x="3038476" y="985837"/>
            <a:ext cx="7629525" cy="5339080"/>
            <a:chOff x="1514475" y="985837"/>
            <a:chExt cx="7629525" cy="5339080"/>
          </a:xfrm>
        </p:grpSpPr>
        <p:pic>
          <p:nvPicPr>
            <p:cNvPr id="14" name="object 7">
              <a:extLst>
                <a:ext uri="{FF2B5EF4-FFF2-40B4-BE49-F238E27FC236}">
                  <a16:creationId xmlns:a16="http://schemas.microsoft.com/office/drawing/2014/main" id="{859F0893-F904-F11A-3ADA-31D570FA5F84}"/>
                </a:ext>
              </a:extLst>
            </p:cNvPr>
            <p:cNvPicPr/>
            <p:nvPr/>
          </p:nvPicPr>
          <p:blipFill>
            <a:blip r:embed="rId3" cstate="print"/>
            <a:stretch>
              <a:fillRect/>
            </a:stretch>
          </p:blipFill>
          <p:spPr>
            <a:xfrm>
              <a:off x="1581150" y="1066800"/>
              <a:ext cx="7562850" cy="5257800"/>
            </a:xfrm>
            <a:prstGeom prst="rect">
              <a:avLst/>
            </a:prstGeom>
          </p:spPr>
        </p:pic>
        <p:sp>
          <p:nvSpPr>
            <p:cNvPr id="15" name="object 8">
              <a:extLst>
                <a:ext uri="{FF2B5EF4-FFF2-40B4-BE49-F238E27FC236}">
                  <a16:creationId xmlns:a16="http://schemas.microsoft.com/office/drawing/2014/main" id="{C5CDAB15-CB36-C58C-EFE3-30033F36235B}"/>
                </a:ext>
              </a:extLst>
            </p:cNvPr>
            <p:cNvSpPr/>
            <p:nvPr/>
          </p:nvSpPr>
          <p:spPr>
            <a:xfrm>
              <a:off x="1524000" y="2743200"/>
              <a:ext cx="4724400" cy="1219200"/>
            </a:xfrm>
            <a:custGeom>
              <a:avLst/>
              <a:gdLst/>
              <a:ahLst/>
              <a:cxnLst/>
              <a:rect l="l" t="t" r="r" b="b"/>
              <a:pathLst>
                <a:path w="4724400" h="1219200">
                  <a:moveTo>
                    <a:pt x="533400" y="76200"/>
                  </a:moveTo>
                  <a:lnTo>
                    <a:pt x="487278" y="78308"/>
                  </a:lnTo>
                  <a:lnTo>
                    <a:pt x="442266" y="84515"/>
                  </a:lnTo>
                  <a:lnTo>
                    <a:pt x="398519" y="94647"/>
                  </a:lnTo>
                  <a:lnTo>
                    <a:pt x="356198" y="108528"/>
                  </a:lnTo>
                  <a:lnTo>
                    <a:pt x="315459" y="125984"/>
                  </a:lnTo>
                  <a:lnTo>
                    <a:pt x="276462" y="146839"/>
                  </a:lnTo>
                  <a:lnTo>
                    <a:pt x="239365" y="170919"/>
                  </a:lnTo>
                  <a:lnTo>
                    <a:pt x="204325" y="198048"/>
                  </a:lnTo>
                  <a:lnTo>
                    <a:pt x="171502" y="228052"/>
                  </a:lnTo>
                  <a:lnTo>
                    <a:pt x="141054" y="260756"/>
                  </a:lnTo>
                  <a:lnTo>
                    <a:pt x="113139" y="295984"/>
                  </a:lnTo>
                  <a:lnTo>
                    <a:pt x="87914" y="333562"/>
                  </a:lnTo>
                  <a:lnTo>
                    <a:pt x="65540" y="373315"/>
                  </a:lnTo>
                  <a:lnTo>
                    <a:pt x="46173" y="415067"/>
                  </a:lnTo>
                  <a:lnTo>
                    <a:pt x="29973" y="458644"/>
                  </a:lnTo>
                  <a:lnTo>
                    <a:pt x="17097" y="503870"/>
                  </a:lnTo>
                  <a:lnTo>
                    <a:pt x="7704" y="550572"/>
                  </a:lnTo>
                  <a:lnTo>
                    <a:pt x="1952" y="598573"/>
                  </a:lnTo>
                  <a:lnTo>
                    <a:pt x="0" y="647700"/>
                  </a:lnTo>
                  <a:lnTo>
                    <a:pt x="1952" y="696826"/>
                  </a:lnTo>
                  <a:lnTo>
                    <a:pt x="7704" y="744827"/>
                  </a:lnTo>
                  <a:lnTo>
                    <a:pt x="17097" y="791529"/>
                  </a:lnTo>
                  <a:lnTo>
                    <a:pt x="29973" y="836755"/>
                  </a:lnTo>
                  <a:lnTo>
                    <a:pt x="46173" y="880332"/>
                  </a:lnTo>
                  <a:lnTo>
                    <a:pt x="65540" y="922084"/>
                  </a:lnTo>
                  <a:lnTo>
                    <a:pt x="87914" y="961837"/>
                  </a:lnTo>
                  <a:lnTo>
                    <a:pt x="113139" y="999415"/>
                  </a:lnTo>
                  <a:lnTo>
                    <a:pt x="141054" y="1034643"/>
                  </a:lnTo>
                  <a:lnTo>
                    <a:pt x="171502" y="1067347"/>
                  </a:lnTo>
                  <a:lnTo>
                    <a:pt x="204325" y="1097351"/>
                  </a:lnTo>
                  <a:lnTo>
                    <a:pt x="239365" y="1124480"/>
                  </a:lnTo>
                  <a:lnTo>
                    <a:pt x="276462" y="1148560"/>
                  </a:lnTo>
                  <a:lnTo>
                    <a:pt x="315459" y="1169415"/>
                  </a:lnTo>
                  <a:lnTo>
                    <a:pt x="356198" y="1186871"/>
                  </a:lnTo>
                  <a:lnTo>
                    <a:pt x="398519" y="1200752"/>
                  </a:lnTo>
                  <a:lnTo>
                    <a:pt x="442266" y="1210884"/>
                  </a:lnTo>
                  <a:lnTo>
                    <a:pt x="487278" y="1217091"/>
                  </a:lnTo>
                  <a:lnTo>
                    <a:pt x="533400" y="1219200"/>
                  </a:lnTo>
                  <a:lnTo>
                    <a:pt x="579521" y="1217091"/>
                  </a:lnTo>
                  <a:lnTo>
                    <a:pt x="624533" y="1210884"/>
                  </a:lnTo>
                  <a:lnTo>
                    <a:pt x="668280" y="1200752"/>
                  </a:lnTo>
                  <a:lnTo>
                    <a:pt x="710601" y="1186871"/>
                  </a:lnTo>
                  <a:lnTo>
                    <a:pt x="751340" y="1169415"/>
                  </a:lnTo>
                  <a:lnTo>
                    <a:pt x="790337" y="1148560"/>
                  </a:lnTo>
                  <a:lnTo>
                    <a:pt x="827434" y="1124480"/>
                  </a:lnTo>
                  <a:lnTo>
                    <a:pt x="862474" y="1097351"/>
                  </a:lnTo>
                  <a:lnTo>
                    <a:pt x="895297" y="1067347"/>
                  </a:lnTo>
                  <a:lnTo>
                    <a:pt x="925745" y="1034643"/>
                  </a:lnTo>
                  <a:lnTo>
                    <a:pt x="953660" y="999415"/>
                  </a:lnTo>
                  <a:lnTo>
                    <a:pt x="978885" y="961837"/>
                  </a:lnTo>
                  <a:lnTo>
                    <a:pt x="1001259" y="922084"/>
                  </a:lnTo>
                  <a:lnTo>
                    <a:pt x="1020626" y="880332"/>
                  </a:lnTo>
                  <a:lnTo>
                    <a:pt x="1036826" y="836755"/>
                  </a:lnTo>
                  <a:lnTo>
                    <a:pt x="1049702" y="791529"/>
                  </a:lnTo>
                  <a:lnTo>
                    <a:pt x="1059095" y="744827"/>
                  </a:lnTo>
                  <a:lnTo>
                    <a:pt x="1064847" y="696826"/>
                  </a:lnTo>
                  <a:lnTo>
                    <a:pt x="1066800" y="647700"/>
                  </a:lnTo>
                  <a:lnTo>
                    <a:pt x="1064847" y="598573"/>
                  </a:lnTo>
                  <a:lnTo>
                    <a:pt x="1059095" y="550572"/>
                  </a:lnTo>
                  <a:lnTo>
                    <a:pt x="1049702" y="503870"/>
                  </a:lnTo>
                  <a:lnTo>
                    <a:pt x="1036826" y="458644"/>
                  </a:lnTo>
                  <a:lnTo>
                    <a:pt x="1020626" y="415067"/>
                  </a:lnTo>
                  <a:lnTo>
                    <a:pt x="1001259" y="373315"/>
                  </a:lnTo>
                  <a:lnTo>
                    <a:pt x="978885" y="333562"/>
                  </a:lnTo>
                  <a:lnTo>
                    <a:pt x="953660" y="295984"/>
                  </a:lnTo>
                  <a:lnTo>
                    <a:pt x="925745" y="260756"/>
                  </a:lnTo>
                  <a:lnTo>
                    <a:pt x="895297" y="228052"/>
                  </a:lnTo>
                  <a:lnTo>
                    <a:pt x="862474" y="198048"/>
                  </a:lnTo>
                  <a:lnTo>
                    <a:pt x="827434" y="170919"/>
                  </a:lnTo>
                  <a:lnTo>
                    <a:pt x="790337" y="146839"/>
                  </a:lnTo>
                  <a:lnTo>
                    <a:pt x="751340" y="125984"/>
                  </a:lnTo>
                  <a:lnTo>
                    <a:pt x="710601" y="108528"/>
                  </a:lnTo>
                  <a:lnTo>
                    <a:pt x="668280" y="94647"/>
                  </a:lnTo>
                  <a:lnTo>
                    <a:pt x="624533" y="84515"/>
                  </a:lnTo>
                  <a:lnTo>
                    <a:pt x="579521" y="78308"/>
                  </a:lnTo>
                  <a:lnTo>
                    <a:pt x="533400" y="76200"/>
                  </a:lnTo>
                </a:path>
                <a:path w="4724400" h="1219200">
                  <a:moveTo>
                    <a:pt x="4152900" y="0"/>
                  </a:moveTo>
                  <a:lnTo>
                    <a:pt x="4106204" y="1903"/>
                  </a:lnTo>
                  <a:lnTo>
                    <a:pt x="4060517" y="7515"/>
                  </a:lnTo>
                  <a:lnTo>
                    <a:pt x="4015986" y="16684"/>
                  </a:lnTo>
                  <a:lnTo>
                    <a:pt x="3972763" y="29260"/>
                  </a:lnTo>
                  <a:lnTo>
                    <a:pt x="3930997" y="45094"/>
                  </a:lnTo>
                  <a:lnTo>
                    <a:pt x="3890838" y="64036"/>
                  </a:lnTo>
                  <a:lnTo>
                    <a:pt x="3852437" y="85935"/>
                  </a:lnTo>
                  <a:lnTo>
                    <a:pt x="3815943" y="110642"/>
                  </a:lnTo>
                  <a:lnTo>
                    <a:pt x="3781507" y="138006"/>
                  </a:lnTo>
                  <a:lnTo>
                    <a:pt x="3749278" y="167878"/>
                  </a:lnTo>
                  <a:lnTo>
                    <a:pt x="3719406" y="200107"/>
                  </a:lnTo>
                  <a:lnTo>
                    <a:pt x="3692042" y="234543"/>
                  </a:lnTo>
                  <a:lnTo>
                    <a:pt x="3667335" y="271037"/>
                  </a:lnTo>
                  <a:lnTo>
                    <a:pt x="3645436" y="309438"/>
                  </a:lnTo>
                  <a:lnTo>
                    <a:pt x="3626494" y="349597"/>
                  </a:lnTo>
                  <a:lnTo>
                    <a:pt x="3610660" y="391363"/>
                  </a:lnTo>
                  <a:lnTo>
                    <a:pt x="3598084" y="434586"/>
                  </a:lnTo>
                  <a:lnTo>
                    <a:pt x="3588915" y="479117"/>
                  </a:lnTo>
                  <a:lnTo>
                    <a:pt x="3583303" y="524804"/>
                  </a:lnTo>
                  <a:lnTo>
                    <a:pt x="3581400" y="571500"/>
                  </a:lnTo>
                  <a:lnTo>
                    <a:pt x="3583303" y="618195"/>
                  </a:lnTo>
                  <a:lnTo>
                    <a:pt x="3588915" y="663882"/>
                  </a:lnTo>
                  <a:lnTo>
                    <a:pt x="3598084" y="708413"/>
                  </a:lnTo>
                  <a:lnTo>
                    <a:pt x="3610660" y="751636"/>
                  </a:lnTo>
                  <a:lnTo>
                    <a:pt x="3626494" y="793402"/>
                  </a:lnTo>
                  <a:lnTo>
                    <a:pt x="3645436" y="833561"/>
                  </a:lnTo>
                  <a:lnTo>
                    <a:pt x="3667335" y="871962"/>
                  </a:lnTo>
                  <a:lnTo>
                    <a:pt x="3692042" y="908456"/>
                  </a:lnTo>
                  <a:lnTo>
                    <a:pt x="3719406" y="942892"/>
                  </a:lnTo>
                  <a:lnTo>
                    <a:pt x="3749278" y="975121"/>
                  </a:lnTo>
                  <a:lnTo>
                    <a:pt x="3781507" y="1004993"/>
                  </a:lnTo>
                  <a:lnTo>
                    <a:pt x="3815943" y="1032357"/>
                  </a:lnTo>
                  <a:lnTo>
                    <a:pt x="3852437" y="1057064"/>
                  </a:lnTo>
                  <a:lnTo>
                    <a:pt x="3890838" y="1078963"/>
                  </a:lnTo>
                  <a:lnTo>
                    <a:pt x="3930997" y="1097905"/>
                  </a:lnTo>
                  <a:lnTo>
                    <a:pt x="3972763" y="1113739"/>
                  </a:lnTo>
                  <a:lnTo>
                    <a:pt x="4015986" y="1126315"/>
                  </a:lnTo>
                  <a:lnTo>
                    <a:pt x="4060517" y="1135484"/>
                  </a:lnTo>
                  <a:lnTo>
                    <a:pt x="4106204" y="1141096"/>
                  </a:lnTo>
                  <a:lnTo>
                    <a:pt x="4152900" y="1143000"/>
                  </a:lnTo>
                  <a:lnTo>
                    <a:pt x="4199595" y="1141096"/>
                  </a:lnTo>
                  <a:lnTo>
                    <a:pt x="4245282" y="1135484"/>
                  </a:lnTo>
                  <a:lnTo>
                    <a:pt x="4289813" y="1126315"/>
                  </a:lnTo>
                  <a:lnTo>
                    <a:pt x="4333036" y="1113739"/>
                  </a:lnTo>
                  <a:lnTo>
                    <a:pt x="4374802" y="1097905"/>
                  </a:lnTo>
                  <a:lnTo>
                    <a:pt x="4414961" y="1078963"/>
                  </a:lnTo>
                  <a:lnTo>
                    <a:pt x="4453362" y="1057064"/>
                  </a:lnTo>
                  <a:lnTo>
                    <a:pt x="4489856" y="1032357"/>
                  </a:lnTo>
                  <a:lnTo>
                    <a:pt x="4524292" y="1004993"/>
                  </a:lnTo>
                  <a:lnTo>
                    <a:pt x="4556521" y="975121"/>
                  </a:lnTo>
                  <a:lnTo>
                    <a:pt x="4586393" y="942892"/>
                  </a:lnTo>
                  <a:lnTo>
                    <a:pt x="4613757" y="908456"/>
                  </a:lnTo>
                  <a:lnTo>
                    <a:pt x="4638464" y="871962"/>
                  </a:lnTo>
                  <a:lnTo>
                    <a:pt x="4660363" y="833561"/>
                  </a:lnTo>
                  <a:lnTo>
                    <a:pt x="4679305" y="793402"/>
                  </a:lnTo>
                  <a:lnTo>
                    <a:pt x="4695139" y="751636"/>
                  </a:lnTo>
                  <a:lnTo>
                    <a:pt x="4707715" y="708413"/>
                  </a:lnTo>
                  <a:lnTo>
                    <a:pt x="4716884" y="663882"/>
                  </a:lnTo>
                  <a:lnTo>
                    <a:pt x="4722496" y="618195"/>
                  </a:lnTo>
                  <a:lnTo>
                    <a:pt x="4724400" y="571500"/>
                  </a:lnTo>
                  <a:lnTo>
                    <a:pt x="4722496" y="524804"/>
                  </a:lnTo>
                  <a:lnTo>
                    <a:pt x="4716884" y="479117"/>
                  </a:lnTo>
                  <a:lnTo>
                    <a:pt x="4707715" y="434586"/>
                  </a:lnTo>
                  <a:lnTo>
                    <a:pt x="4695139" y="391363"/>
                  </a:lnTo>
                  <a:lnTo>
                    <a:pt x="4679305" y="349597"/>
                  </a:lnTo>
                  <a:lnTo>
                    <a:pt x="4660363" y="309438"/>
                  </a:lnTo>
                  <a:lnTo>
                    <a:pt x="4638464" y="271037"/>
                  </a:lnTo>
                  <a:lnTo>
                    <a:pt x="4613757" y="234543"/>
                  </a:lnTo>
                  <a:lnTo>
                    <a:pt x="4586393" y="200107"/>
                  </a:lnTo>
                  <a:lnTo>
                    <a:pt x="4556521" y="167878"/>
                  </a:lnTo>
                  <a:lnTo>
                    <a:pt x="4524292" y="138006"/>
                  </a:lnTo>
                  <a:lnTo>
                    <a:pt x="4489856" y="110642"/>
                  </a:lnTo>
                  <a:lnTo>
                    <a:pt x="4453362" y="85935"/>
                  </a:lnTo>
                  <a:lnTo>
                    <a:pt x="4414961" y="64036"/>
                  </a:lnTo>
                  <a:lnTo>
                    <a:pt x="4374802" y="45094"/>
                  </a:lnTo>
                  <a:lnTo>
                    <a:pt x="4333036" y="29260"/>
                  </a:lnTo>
                  <a:lnTo>
                    <a:pt x="4289813" y="16684"/>
                  </a:lnTo>
                  <a:lnTo>
                    <a:pt x="4245282" y="7515"/>
                  </a:lnTo>
                  <a:lnTo>
                    <a:pt x="4199595" y="1903"/>
                  </a:lnTo>
                  <a:lnTo>
                    <a:pt x="4152900" y="0"/>
                  </a:lnTo>
                </a:path>
              </a:pathLst>
            </a:custGeom>
            <a:ln w="19050">
              <a:solidFill>
                <a:srgbClr val="FF0000"/>
              </a:solidFill>
            </a:ln>
          </p:spPr>
          <p:txBody>
            <a:bodyPr wrap="square" lIns="0" tIns="0" rIns="0" bIns="0" rtlCol="0"/>
            <a:lstStyle/>
            <a:p>
              <a:endParaRPr/>
            </a:p>
          </p:txBody>
        </p:sp>
        <p:sp>
          <p:nvSpPr>
            <p:cNvPr id="16" name="object 9">
              <a:extLst>
                <a:ext uri="{FF2B5EF4-FFF2-40B4-BE49-F238E27FC236}">
                  <a16:creationId xmlns:a16="http://schemas.microsoft.com/office/drawing/2014/main" id="{4401883B-7396-260F-6A3A-BAC07389DB53}"/>
                </a:ext>
              </a:extLst>
            </p:cNvPr>
            <p:cNvSpPr/>
            <p:nvPr/>
          </p:nvSpPr>
          <p:spPr>
            <a:xfrm>
              <a:off x="6248400" y="990600"/>
              <a:ext cx="1143000" cy="571500"/>
            </a:xfrm>
            <a:custGeom>
              <a:avLst/>
              <a:gdLst/>
              <a:ahLst/>
              <a:cxnLst/>
              <a:rect l="l" t="t" r="r" b="b"/>
              <a:pathLst>
                <a:path w="1143000" h="571500">
                  <a:moveTo>
                    <a:pt x="0" y="0"/>
                  </a:moveTo>
                  <a:lnTo>
                    <a:pt x="0" y="571500"/>
                  </a:lnTo>
                  <a:lnTo>
                    <a:pt x="1143000" y="571500"/>
                  </a:lnTo>
                  <a:lnTo>
                    <a:pt x="1143000" y="0"/>
                  </a:lnTo>
                  <a:lnTo>
                    <a:pt x="0" y="0"/>
                  </a:lnTo>
                  <a:close/>
                </a:path>
              </a:pathLst>
            </a:custGeom>
            <a:ln w="9525">
              <a:solidFill>
                <a:srgbClr val="333399"/>
              </a:solidFill>
            </a:ln>
          </p:spPr>
          <p:txBody>
            <a:bodyPr wrap="square" lIns="0" tIns="0" rIns="0" bIns="0" rtlCol="0"/>
            <a:lstStyle/>
            <a:p>
              <a:endParaRPr/>
            </a:p>
          </p:txBody>
        </p:sp>
      </p:grpSp>
      <p:sp>
        <p:nvSpPr>
          <p:cNvPr id="17" name="object 10">
            <a:extLst>
              <a:ext uri="{FF2B5EF4-FFF2-40B4-BE49-F238E27FC236}">
                <a16:creationId xmlns:a16="http://schemas.microsoft.com/office/drawing/2014/main" id="{5DAE893A-1E20-1560-2B1A-70CEB35327AA}"/>
              </a:ext>
            </a:extLst>
          </p:cNvPr>
          <p:cNvSpPr txBox="1"/>
          <p:nvPr/>
        </p:nvSpPr>
        <p:spPr>
          <a:xfrm>
            <a:off x="7883526" y="1016001"/>
            <a:ext cx="911225" cy="556563"/>
          </a:xfrm>
          <a:prstGeom prst="rect">
            <a:avLst/>
          </a:prstGeom>
        </p:spPr>
        <p:txBody>
          <a:bodyPr vert="horz" wrap="square" lIns="0" tIns="43180" rIns="0" bIns="0" rtlCol="0">
            <a:spAutoFit/>
          </a:bodyPr>
          <a:lstStyle/>
          <a:p>
            <a:pPr marL="12700" marR="5080" indent="190500">
              <a:lnSpc>
                <a:spcPts val="1950"/>
              </a:lnSpc>
              <a:spcBef>
                <a:spcPts val="340"/>
              </a:spcBef>
            </a:pPr>
            <a:r>
              <a:rPr sz="1800" spc="-20" dirty="0">
                <a:solidFill>
                  <a:srgbClr val="002060"/>
                </a:solidFill>
                <a:latin typeface="Arial"/>
                <a:cs typeface="Arial"/>
              </a:rPr>
              <a:t>Cold </a:t>
            </a:r>
            <a:r>
              <a:rPr sz="1800" spc="-10" dirty="0">
                <a:solidFill>
                  <a:srgbClr val="002060"/>
                </a:solidFill>
                <a:latin typeface="Arial"/>
                <a:cs typeface="Arial"/>
              </a:rPr>
              <a:t>Window</a:t>
            </a:r>
            <a:endParaRPr sz="1800" dirty="0">
              <a:solidFill>
                <a:srgbClr val="002060"/>
              </a:solidFill>
              <a:latin typeface="Arial"/>
              <a:cs typeface="Arial"/>
            </a:endParaRPr>
          </a:p>
        </p:txBody>
      </p:sp>
      <p:sp>
        <p:nvSpPr>
          <p:cNvPr id="18" name="object 11">
            <a:extLst>
              <a:ext uri="{FF2B5EF4-FFF2-40B4-BE49-F238E27FC236}">
                <a16:creationId xmlns:a16="http://schemas.microsoft.com/office/drawing/2014/main" id="{8B278106-3FF9-FA3E-9C38-D2312B27EEBB}"/>
              </a:ext>
            </a:extLst>
          </p:cNvPr>
          <p:cNvSpPr txBox="1"/>
          <p:nvPr/>
        </p:nvSpPr>
        <p:spPr>
          <a:xfrm>
            <a:off x="5791200" y="1219200"/>
            <a:ext cx="990600" cy="514350"/>
          </a:xfrm>
          <a:prstGeom prst="rect">
            <a:avLst/>
          </a:prstGeom>
          <a:ln w="9525">
            <a:solidFill>
              <a:srgbClr val="333399"/>
            </a:solidFill>
          </a:ln>
        </p:spPr>
        <p:txBody>
          <a:bodyPr vert="horz" wrap="square" lIns="0" tIns="80010" rIns="0" bIns="0" rtlCol="0">
            <a:spAutoFit/>
          </a:bodyPr>
          <a:lstStyle/>
          <a:p>
            <a:pPr marL="142875" marR="116205" indent="-28575">
              <a:lnSpc>
                <a:spcPts val="1650"/>
              </a:lnSpc>
              <a:spcBef>
                <a:spcPts val="630"/>
              </a:spcBef>
            </a:pPr>
            <a:r>
              <a:rPr sz="1550" spc="-10" dirty="0">
                <a:solidFill>
                  <a:srgbClr val="002060"/>
                </a:solidFill>
                <a:latin typeface="Arial"/>
                <a:cs typeface="Arial"/>
              </a:rPr>
              <a:t>Bellows section</a:t>
            </a:r>
            <a:endParaRPr sz="1550" dirty="0">
              <a:solidFill>
                <a:srgbClr val="002060"/>
              </a:solidFill>
              <a:latin typeface="Arial"/>
              <a:cs typeface="Arial"/>
            </a:endParaRPr>
          </a:p>
        </p:txBody>
      </p:sp>
      <p:sp>
        <p:nvSpPr>
          <p:cNvPr id="19" name="object 12">
            <a:extLst>
              <a:ext uri="{FF2B5EF4-FFF2-40B4-BE49-F238E27FC236}">
                <a16:creationId xmlns:a16="http://schemas.microsoft.com/office/drawing/2014/main" id="{8F8467F2-FB9A-132B-9D81-2ABB7A0E8BD9}"/>
              </a:ext>
            </a:extLst>
          </p:cNvPr>
          <p:cNvSpPr txBox="1"/>
          <p:nvPr/>
        </p:nvSpPr>
        <p:spPr>
          <a:xfrm>
            <a:off x="1828800" y="1524001"/>
            <a:ext cx="1524000" cy="516808"/>
          </a:xfrm>
          <a:prstGeom prst="rect">
            <a:avLst/>
          </a:prstGeom>
          <a:ln w="9525">
            <a:solidFill>
              <a:srgbClr val="333399"/>
            </a:solidFill>
          </a:ln>
        </p:spPr>
        <p:txBody>
          <a:bodyPr vert="horz" wrap="square" lIns="0" tIns="80010" rIns="0" bIns="0" rtlCol="0">
            <a:spAutoFit/>
          </a:bodyPr>
          <a:lstStyle/>
          <a:p>
            <a:pPr marL="314325" marR="135890" indent="-152400">
              <a:lnSpc>
                <a:spcPts val="1650"/>
              </a:lnSpc>
              <a:spcBef>
                <a:spcPts val="630"/>
              </a:spcBef>
            </a:pPr>
            <a:r>
              <a:rPr sz="1550" dirty="0">
                <a:solidFill>
                  <a:srgbClr val="002060"/>
                </a:solidFill>
                <a:latin typeface="Arial"/>
                <a:cs typeface="Arial"/>
              </a:rPr>
              <a:t>Coax-to-</a:t>
            </a:r>
            <a:r>
              <a:rPr sz="1550" spc="90" dirty="0">
                <a:solidFill>
                  <a:srgbClr val="002060"/>
                </a:solidFill>
                <a:latin typeface="Arial"/>
                <a:cs typeface="Arial"/>
              </a:rPr>
              <a:t>WG </a:t>
            </a:r>
            <a:r>
              <a:rPr sz="1550" spc="-10" dirty="0">
                <a:solidFill>
                  <a:srgbClr val="002060"/>
                </a:solidFill>
                <a:latin typeface="Arial"/>
                <a:cs typeface="Arial"/>
              </a:rPr>
              <a:t>transition</a:t>
            </a:r>
            <a:endParaRPr sz="1550" dirty="0">
              <a:solidFill>
                <a:srgbClr val="002060"/>
              </a:solidFill>
              <a:latin typeface="Arial"/>
              <a:cs typeface="Arial"/>
            </a:endParaRPr>
          </a:p>
        </p:txBody>
      </p:sp>
      <p:sp>
        <p:nvSpPr>
          <p:cNvPr id="20" name="object 13">
            <a:extLst>
              <a:ext uri="{FF2B5EF4-FFF2-40B4-BE49-F238E27FC236}">
                <a16:creationId xmlns:a16="http://schemas.microsoft.com/office/drawing/2014/main" id="{515158E0-B364-A0D9-3BC0-8C6E08E47A3F}"/>
              </a:ext>
            </a:extLst>
          </p:cNvPr>
          <p:cNvSpPr txBox="1"/>
          <p:nvPr/>
        </p:nvSpPr>
        <p:spPr>
          <a:xfrm>
            <a:off x="8001000" y="3886201"/>
            <a:ext cx="1066800" cy="315471"/>
          </a:xfrm>
          <a:prstGeom prst="rect">
            <a:avLst/>
          </a:prstGeom>
          <a:solidFill>
            <a:srgbClr val="FFFFFF"/>
          </a:solidFill>
          <a:ln w="9525">
            <a:solidFill>
              <a:srgbClr val="333399"/>
            </a:solidFill>
          </a:ln>
        </p:spPr>
        <p:txBody>
          <a:bodyPr vert="horz" wrap="square" lIns="0" tIns="38100" rIns="0" bIns="0" rtlCol="0">
            <a:spAutoFit/>
          </a:bodyPr>
          <a:lstStyle/>
          <a:p>
            <a:pPr marL="114300">
              <a:spcBef>
                <a:spcPts val="300"/>
              </a:spcBef>
            </a:pPr>
            <a:r>
              <a:rPr sz="1800" spc="-25" dirty="0">
                <a:solidFill>
                  <a:srgbClr val="002060"/>
                </a:solidFill>
                <a:latin typeface="Arial"/>
                <a:cs typeface="Arial"/>
              </a:rPr>
              <a:t>Pick-up</a:t>
            </a:r>
            <a:endParaRPr sz="1800" dirty="0">
              <a:solidFill>
                <a:srgbClr val="002060"/>
              </a:solidFill>
              <a:latin typeface="Arial"/>
              <a:cs typeface="Arial"/>
            </a:endParaRPr>
          </a:p>
        </p:txBody>
      </p:sp>
      <p:sp>
        <p:nvSpPr>
          <p:cNvPr id="21" name="object 14">
            <a:extLst>
              <a:ext uri="{FF2B5EF4-FFF2-40B4-BE49-F238E27FC236}">
                <a16:creationId xmlns:a16="http://schemas.microsoft.com/office/drawing/2014/main" id="{3823F87E-59C5-DED8-9688-D218A3BBD71A}"/>
              </a:ext>
            </a:extLst>
          </p:cNvPr>
          <p:cNvSpPr/>
          <p:nvPr/>
        </p:nvSpPr>
        <p:spPr>
          <a:xfrm>
            <a:off x="2971800" y="1371599"/>
            <a:ext cx="5181600" cy="1981200"/>
          </a:xfrm>
          <a:custGeom>
            <a:avLst/>
            <a:gdLst/>
            <a:ahLst/>
            <a:cxnLst/>
            <a:rect l="l" t="t" r="r" b="b"/>
            <a:pathLst>
              <a:path w="5181600" h="1981200">
                <a:moveTo>
                  <a:pt x="533400" y="1895475"/>
                </a:moveTo>
                <a:lnTo>
                  <a:pt x="504228" y="1907984"/>
                </a:lnTo>
                <a:lnTo>
                  <a:pt x="0" y="762000"/>
                </a:lnTo>
                <a:lnTo>
                  <a:pt x="496493" y="1911299"/>
                </a:lnTo>
                <a:lnTo>
                  <a:pt x="466725" y="1924050"/>
                </a:lnTo>
                <a:lnTo>
                  <a:pt x="533400" y="1981200"/>
                </a:lnTo>
                <a:lnTo>
                  <a:pt x="533400" y="1952625"/>
                </a:lnTo>
                <a:lnTo>
                  <a:pt x="533400" y="1895475"/>
                </a:lnTo>
                <a:close/>
              </a:path>
              <a:path w="5181600" h="1981200">
                <a:moveTo>
                  <a:pt x="3048000" y="371475"/>
                </a:moveTo>
                <a:lnTo>
                  <a:pt x="3038475" y="381000"/>
                </a:lnTo>
                <a:lnTo>
                  <a:pt x="2827236" y="1675980"/>
                </a:lnTo>
                <a:lnTo>
                  <a:pt x="2790825" y="1666875"/>
                </a:lnTo>
                <a:lnTo>
                  <a:pt x="2819400" y="1752600"/>
                </a:lnTo>
                <a:lnTo>
                  <a:pt x="2839809" y="1724025"/>
                </a:lnTo>
                <a:lnTo>
                  <a:pt x="2867025" y="1685925"/>
                </a:lnTo>
                <a:lnTo>
                  <a:pt x="2836380" y="1678266"/>
                </a:lnTo>
                <a:lnTo>
                  <a:pt x="3048000" y="381000"/>
                </a:lnTo>
                <a:lnTo>
                  <a:pt x="3048000" y="371475"/>
                </a:lnTo>
                <a:close/>
              </a:path>
              <a:path w="5181600" h="1981200">
                <a:moveTo>
                  <a:pt x="3609975" y="1676400"/>
                </a:moveTo>
                <a:lnTo>
                  <a:pt x="3575989" y="1676400"/>
                </a:lnTo>
                <a:lnTo>
                  <a:pt x="3429000" y="381000"/>
                </a:lnTo>
                <a:lnTo>
                  <a:pt x="3429000" y="371475"/>
                </a:lnTo>
                <a:lnTo>
                  <a:pt x="3419475" y="381000"/>
                </a:lnTo>
                <a:lnTo>
                  <a:pt x="3566464" y="1676400"/>
                </a:lnTo>
                <a:lnTo>
                  <a:pt x="3533775" y="1676400"/>
                </a:lnTo>
                <a:lnTo>
                  <a:pt x="3581400" y="1752600"/>
                </a:lnTo>
                <a:lnTo>
                  <a:pt x="3592106" y="1724025"/>
                </a:lnTo>
                <a:lnTo>
                  <a:pt x="3609975" y="1676400"/>
                </a:lnTo>
                <a:close/>
              </a:path>
              <a:path w="5181600" h="1981200">
                <a:moveTo>
                  <a:pt x="5181600" y="0"/>
                </a:moveTo>
                <a:lnTo>
                  <a:pt x="4449381" y="1603451"/>
                </a:lnTo>
                <a:lnTo>
                  <a:pt x="4419600" y="1590675"/>
                </a:lnTo>
                <a:lnTo>
                  <a:pt x="4419600" y="1676400"/>
                </a:lnTo>
                <a:lnTo>
                  <a:pt x="4452937" y="1647825"/>
                </a:lnTo>
                <a:lnTo>
                  <a:pt x="4486275" y="1619250"/>
                </a:lnTo>
                <a:lnTo>
                  <a:pt x="4457154" y="1606778"/>
                </a:lnTo>
                <a:lnTo>
                  <a:pt x="5181600" y="0"/>
                </a:lnTo>
                <a:close/>
              </a:path>
            </a:pathLst>
          </a:custGeom>
          <a:solidFill>
            <a:srgbClr val="000000"/>
          </a:solidFill>
        </p:spPr>
        <p:txBody>
          <a:bodyPr wrap="square" lIns="0" tIns="0" rIns="0" bIns="0" rtlCol="0"/>
          <a:lstStyle/>
          <a:p>
            <a:endParaRPr/>
          </a:p>
        </p:txBody>
      </p:sp>
      <p:sp>
        <p:nvSpPr>
          <p:cNvPr id="22" name="object 15">
            <a:extLst>
              <a:ext uri="{FF2B5EF4-FFF2-40B4-BE49-F238E27FC236}">
                <a16:creationId xmlns:a16="http://schemas.microsoft.com/office/drawing/2014/main" id="{A618D94A-0AF2-9FE7-D86B-E75AD6791A2A}"/>
              </a:ext>
            </a:extLst>
          </p:cNvPr>
          <p:cNvSpPr txBox="1"/>
          <p:nvPr/>
        </p:nvSpPr>
        <p:spPr>
          <a:xfrm>
            <a:off x="8007351" y="2387600"/>
            <a:ext cx="494665" cy="299720"/>
          </a:xfrm>
          <a:prstGeom prst="rect">
            <a:avLst/>
          </a:prstGeom>
        </p:spPr>
        <p:txBody>
          <a:bodyPr vert="horz" wrap="square" lIns="0" tIns="12700" rIns="0" bIns="0" rtlCol="0">
            <a:spAutoFit/>
          </a:bodyPr>
          <a:lstStyle/>
          <a:p>
            <a:pPr marL="12700">
              <a:spcBef>
                <a:spcPts val="100"/>
              </a:spcBef>
            </a:pPr>
            <a:r>
              <a:rPr sz="1800" dirty="0">
                <a:latin typeface="Arial"/>
                <a:cs typeface="Arial"/>
              </a:rPr>
              <a:t>80</a:t>
            </a:r>
            <a:r>
              <a:rPr sz="1800" spc="-45" dirty="0">
                <a:latin typeface="Arial"/>
                <a:cs typeface="Arial"/>
              </a:rPr>
              <a:t> </a:t>
            </a:r>
            <a:r>
              <a:rPr sz="1800" spc="-50" dirty="0">
                <a:latin typeface="Arial"/>
                <a:cs typeface="Arial"/>
              </a:rPr>
              <a:t>K</a:t>
            </a:r>
            <a:endParaRPr sz="1800">
              <a:latin typeface="Arial"/>
              <a:cs typeface="Arial"/>
            </a:endParaRPr>
          </a:p>
        </p:txBody>
      </p:sp>
      <p:sp>
        <p:nvSpPr>
          <p:cNvPr id="23" name="object 16">
            <a:extLst>
              <a:ext uri="{FF2B5EF4-FFF2-40B4-BE49-F238E27FC236}">
                <a16:creationId xmlns:a16="http://schemas.microsoft.com/office/drawing/2014/main" id="{CBED9297-6ADC-0B88-49F8-264804987A05}"/>
              </a:ext>
            </a:extLst>
          </p:cNvPr>
          <p:cNvSpPr txBox="1"/>
          <p:nvPr/>
        </p:nvSpPr>
        <p:spPr>
          <a:xfrm>
            <a:off x="7397751" y="4749800"/>
            <a:ext cx="494665" cy="299720"/>
          </a:xfrm>
          <a:prstGeom prst="rect">
            <a:avLst/>
          </a:prstGeom>
        </p:spPr>
        <p:txBody>
          <a:bodyPr vert="horz" wrap="square" lIns="0" tIns="12700" rIns="0" bIns="0" rtlCol="0">
            <a:spAutoFit/>
          </a:bodyPr>
          <a:lstStyle/>
          <a:p>
            <a:pPr marL="12700">
              <a:spcBef>
                <a:spcPts val="100"/>
              </a:spcBef>
            </a:pPr>
            <a:r>
              <a:rPr sz="1800" dirty="0">
                <a:latin typeface="Arial"/>
                <a:cs typeface="Arial"/>
              </a:rPr>
              <a:t>80</a:t>
            </a:r>
            <a:r>
              <a:rPr sz="1800" spc="-45" dirty="0">
                <a:latin typeface="Arial"/>
                <a:cs typeface="Arial"/>
              </a:rPr>
              <a:t> </a:t>
            </a:r>
            <a:r>
              <a:rPr sz="1800" spc="-50" dirty="0">
                <a:latin typeface="Arial"/>
                <a:cs typeface="Arial"/>
              </a:rPr>
              <a:t>K</a:t>
            </a:r>
            <a:endParaRPr sz="1800">
              <a:latin typeface="Arial"/>
              <a:cs typeface="Arial"/>
            </a:endParaRPr>
          </a:p>
        </p:txBody>
      </p:sp>
      <p:sp>
        <p:nvSpPr>
          <p:cNvPr id="24" name="object 17">
            <a:extLst>
              <a:ext uri="{FF2B5EF4-FFF2-40B4-BE49-F238E27FC236}">
                <a16:creationId xmlns:a16="http://schemas.microsoft.com/office/drawing/2014/main" id="{693C0A55-6CFA-6914-CD87-640754A47FBA}"/>
              </a:ext>
            </a:extLst>
          </p:cNvPr>
          <p:cNvSpPr txBox="1"/>
          <p:nvPr/>
        </p:nvSpPr>
        <p:spPr>
          <a:xfrm>
            <a:off x="8540751" y="4902200"/>
            <a:ext cx="370205" cy="299720"/>
          </a:xfrm>
          <a:prstGeom prst="rect">
            <a:avLst/>
          </a:prstGeom>
        </p:spPr>
        <p:txBody>
          <a:bodyPr vert="horz" wrap="square" lIns="0" tIns="12700" rIns="0" bIns="0" rtlCol="0">
            <a:spAutoFit/>
          </a:bodyPr>
          <a:lstStyle/>
          <a:p>
            <a:pPr marL="12700">
              <a:spcBef>
                <a:spcPts val="100"/>
              </a:spcBef>
            </a:pPr>
            <a:r>
              <a:rPr sz="1800" dirty="0">
                <a:latin typeface="Arial"/>
                <a:cs typeface="Arial"/>
              </a:rPr>
              <a:t>4</a:t>
            </a:r>
            <a:r>
              <a:rPr sz="1800" spc="-10" dirty="0">
                <a:latin typeface="Arial"/>
                <a:cs typeface="Arial"/>
              </a:rPr>
              <a:t> </a:t>
            </a:r>
            <a:r>
              <a:rPr sz="1800" spc="-50" dirty="0">
                <a:latin typeface="Arial"/>
                <a:cs typeface="Arial"/>
              </a:rPr>
              <a:t>K</a:t>
            </a:r>
            <a:endParaRPr sz="1800">
              <a:latin typeface="Arial"/>
              <a:cs typeface="Arial"/>
            </a:endParaRPr>
          </a:p>
        </p:txBody>
      </p:sp>
      <p:sp>
        <p:nvSpPr>
          <p:cNvPr id="25" name="object 18">
            <a:extLst>
              <a:ext uri="{FF2B5EF4-FFF2-40B4-BE49-F238E27FC236}">
                <a16:creationId xmlns:a16="http://schemas.microsoft.com/office/drawing/2014/main" id="{7EF8496C-60A5-2969-7FB6-79BF915B4628}"/>
              </a:ext>
            </a:extLst>
          </p:cNvPr>
          <p:cNvSpPr txBox="1"/>
          <p:nvPr/>
        </p:nvSpPr>
        <p:spPr>
          <a:xfrm>
            <a:off x="6864350" y="5283200"/>
            <a:ext cx="618490" cy="299720"/>
          </a:xfrm>
          <a:prstGeom prst="rect">
            <a:avLst/>
          </a:prstGeom>
        </p:spPr>
        <p:txBody>
          <a:bodyPr vert="horz" wrap="square" lIns="0" tIns="12700" rIns="0" bIns="0" rtlCol="0">
            <a:spAutoFit/>
          </a:bodyPr>
          <a:lstStyle/>
          <a:p>
            <a:pPr marL="12700">
              <a:spcBef>
                <a:spcPts val="100"/>
              </a:spcBef>
            </a:pPr>
            <a:r>
              <a:rPr sz="1800" dirty="0">
                <a:latin typeface="Arial"/>
                <a:cs typeface="Arial"/>
              </a:rPr>
              <a:t>300</a:t>
            </a:r>
            <a:r>
              <a:rPr sz="1800" spc="-75" dirty="0">
                <a:latin typeface="Arial"/>
                <a:cs typeface="Arial"/>
              </a:rPr>
              <a:t> </a:t>
            </a:r>
            <a:r>
              <a:rPr sz="1800" spc="-50" dirty="0">
                <a:latin typeface="Arial"/>
                <a:cs typeface="Arial"/>
              </a:rPr>
              <a:t>K</a:t>
            </a:r>
            <a:endParaRPr sz="1800">
              <a:latin typeface="Arial"/>
              <a:cs typeface="Arial"/>
            </a:endParaRPr>
          </a:p>
        </p:txBody>
      </p:sp>
      <p:grpSp>
        <p:nvGrpSpPr>
          <p:cNvPr id="26" name="object 19">
            <a:extLst>
              <a:ext uri="{FF2B5EF4-FFF2-40B4-BE49-F238E27FC236}">
                <a16:creationId xmlns:a16="http://schemas.microsoft.com/office/drawing/2014/main" id="{725609D5-C443-7507-EACD-E8E04FEC02DE}"/>
              </a:ext>
            </a:extLst>
          </p:cNvPr>
          <p:cNvGrpSpPr/>
          <p:nvPr/>
        </p:nvGrpSpPr>
        <p:grpSpPr>
          <a:xfrm>
            <a:off x="2938462" y="5395912"/>
            <a:ext cx="38100" cy="38100"/>
            <a:chOff x="1414462" y="5395912"/>
            <a:chExt cx="38100" cy="38100"/>
          </a:xfrm>
        </p:grpSpPr>
        <p:sp>
          <p:nvSpPr>
            <p:cNvPr id="27" name="object 20">
              <a:extLst>
                <a:ext uri="{FF2B5EF4-FFF2-40B4-BE49-F238E27FC236}">
                  <a16:creationId xmlns:a16="http://schemas.microsoft.com/office/drawing/2014/main" id="{CFA406CA-97AD-D2DF-FF64-BE9CCA7D6F83}"/>
                </a:ext>
              </a:extLst>
            </p:cNvPr>
            <p:cNvSpPr/>
            <p:nvPr/>
          </p:nvSpPr>
          <p:spPr>
            <a:xfrm>
              <a:off x="1419225" y="5400675"/>
              <a:ext cx="28575" cy="28575"/>
            </a:xfrm>
            <a:custGeom>
              <a:avLst/>
              <a:gdLst/>
              <a:ahLst/>
              <a:cxnLst/>
              <a:rect l="l" t="t" r="r" b="b"/>
              <a:pathLst>
                <a:path w="28575" h="28575">
                  <a:moveTo>
                    <a:pt x="9525" y="0"/>
                  </a:moveTo>
                  <a:lnTo>
                    <a:pt x="0" y="19050"/>
                  </a:lnTo>
                  <a:lnTo>
                    <a:pt x="9525" y="28575"/>
                  </a:lnTo>
                  <a:lnTo>
                    <a:pt x="28575" y="19050"/>
                  </a:lnTo>
                  <a:lnTo>
                    <a:pt x="9525" y="0"/>
                  </a:lnTo>
                  <a:close/>
                </a:path>
              </a:pathLst>
            </a:custGeom>
            <a:solidFill>
              <a:srgbClr val="000080"/>
            </a:solidFill>
          </p:spPr>
          <p:txBody>
            <a:bodyPr wrap="square" lIns="0" tIns="0" rIns="0" bIns="0" rtlCol="0"/>
            <a:lstStyle/>
            <a:p>
              <a:endParaRPr/>
            </a:p>
          </p:txBody>
        </p:sp>
        <p:sp>
          <p:nvSpPr>
            <p:cNvPr id="28" name="object 21">
              <a:extLst>
                <a:ext uri="{FF2B5EF4-FFF2-40B4-BE49-F238E27FC236}">
                  <a16:creationId xmlns:a16="http://schemas.microsoft.com/office/drawing/2014/main" id="{54015CAE-1ED1-756E-B170-E4707B63A7D8}"/>
                </a:ext>
              </a:extLst>
            </p:cNvPr>
            <p:cNvSpPr/>
            <p:nvPr/>
          </p:nvSpPr>
          <p:spPr>
            <a:xfrm>
              <a:off x="1419225" y="5400675"/>
              <a:ext cx="28575" cy="28575"/>
            </a:xfrm>
            <a:custGeom>
              <a:avLst/>
              <a:gdLst/>
              <a:ahLst/>
              <a:cxnLst/>
              <a:rect l="l" t="t" r="r" b="b"/>
              <a:pathLst>
                <a:path w="28575" h="28575">
                  <a:moveTo>
                    <a:pt x="9525" y="0"/>
                  </a:moveTo>
                  <a:lnTo>
                    <a:pt x="28575" y="19050"/>
                  </a:lnTo>
                  <a:lnTo>
                    <a:pt x="9525" y="28575"/>
                  </a:lnTo>
                  <a:lnTo>
                    <a:pt x="0" y="19050"/>
                  </a:lnTo>
                  <a:lnTo>
                    <a:pt x="9525" y="0"/>
                  </a:lnTo>
                  <a:close/>
                </a:path>
              </a:pathLst>
            </a:custGeom>
            <a:ln w="9525">
              <a:solidFill>
                <a:srgbClr val="000080"/>
              </a:solidFill>
            </a:ln>
          </p:spPr>
          <p:txBody>
            <a:bodyPr wrap="square" lIns="0" tIns="0" rIns="0" bIns="0" rtlCol="0"/>
            <a:lstStyle/>
            <a:p>
              <a:endParaRPr/>
            </a:p>
          </p:txBody>
        </p:sp>
      </p:grpSp>
      <p:grpSp>
        <p:nvGrpSpPr>
          <p:cNvPr id="29" name="object 22">
            <a:extLst>
              <a:ext uri="{FF2B5EF4-FFF2-40B4-BE49-F238E27FC236}">
                <a16:creationId xmlns:a16="http://schemas.microsoft.com/office/drawing/2014/main" id="{13226F19-9CB8-4363-7CC6-7A77A7C73A55}"/>
              </a:ext>
            </a:extLst>
          </p:cNvPr>
          <p:cNvGrpSpPr/>
          <p:nvPr/>
        </p:nvGrpSpPr>
        <p:grpSpPr>
          <a:xfrm>
            <a:off x="2967037" y="5491162"/>
            <a:ext cx="38100" cy="38100"/>
            <a:chOff x="1443037" y="5491162"/>
            <a:chExt cx="38100" cy="38100"/>
          </a:xfrm>
        </p:grpSpPr>
        <p:sp>
          <p:nvSpPr>
            <p:cNvPr id="30" name="object 23">
              <a:extLst>
                <a:ext uri="{FF2B5EF4-FFF2-40B4-BE49-F238E27FC236}">
                  <a16:creationId xmlns:a16="http://schemas.microsoft.com/office/drawing/2014/main" id="{EE7938FA-5D75-3578-41E9-96C1F3CDBB42}"/>
                </a:ext>
              </a:extLst>
            </p:cNvPr>
            <p:cNvSpPr/>
            <p:nvPr/>
          </p:nvSpPr>
          <p:spPr>
            <a:xfrm>
              <a:off x="1447800" y="5495925"/>
              <a:ext cx="28575" cy="28575"/>
            </a:xfrm>
            <a:custGeom>
              <a:avLst/>
              <a:gdLst/>
              <a:ahLst/>
              <a:cxnLst/>
              <a:rect l="l" t="t" r="r" b="b"/>
              <a:pathLst>
                <a:path w="28575" h="28575">
                  <a:moveTo>
                    <a:pt x="19050" y="0"/>
                  </a:moveTo>
                  <a:lnTo>
                    <a:pt x="0" y="19050"/>
                  </a:lnTo>
                  <a:lnTo>
                    <a:pt x="19050" y="28575"/>
                  </a:lnTo>
                  <a:lnTo>
                    <a:pt x="28575" y="19050"/>
                  </a:lnTo>
                  <a:lnTo>
                    <a:pt x="19050" y="0"/>
                  </a:lnTo>
                  <a:close/>
                </a:path>
              </a:pathLst>
            </a:custGeom>
            <a:solidFill>
              <a:srgbClr val="000080"/>
            </a:solidFill>
          </p:spPr>
          <p:txBody>
            <a:bodyPr wrap="square" lIns="0" tIns="0" rIns="0" bIns="0" rtlCol="0"/>
            <a:lstStyle/>
            <a:p>
              <a:endParaRPr/>
            </a:p>
          </p:txBody>
        </p:sp>
        <p:sp>
          <p:nvSpPr>
            <p:cNvPr id="31" name="object 24">
              <a:extLst>
                <a:ext uri="{FF2B5EF4-FFF2-40B4-BE49-F238E27FC236}">
                  <a16:creationId xmlns:a16="http://schemas.microsoft.com/office/drawing/2014/main" id="{A1C17581-B67E-6BD4-3E6E-A37A4AEDB56A}"/>
                </a:ext>
              </a:extLst>
            </p:cNvPr>
            <p:cNvSpPr/>
            <p:nvPr/>
          </p:nvSpPr>
          <p:spPr>
            <a:xfrm>
              <a:off x="1447800" y="5495925"/>
              <a:ext cx="28575" cy="28575"/>
            </a:xfrm>
            <a:custGeom>
              <a:avLst/>
              <a:gdLst/>
              <a:ahLst/>
              <a:cxnLst/>
              <a:rect l="l" t="t" r="r" b="b"/>
              <a:pathLst>
                <a:path w="28575" h="28575">
                  <a:moveTo>
                    <a:pt x="19050" y="0"/>
                  </a:moveTo>
                  <a:lnTo>
                    <a:pt x="28575"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grpSp>
      <p:grpSp>
        <p:nvGrpSpPr>
          <p:cNvPr id="32" name="object 25">
            <a:extLst>
              <a:ext uri="{FF2B5EF4-FFF2-40B4-BE49-F238E27FC236}">
                <a16:creationId xmlns:a16="http://schemas.microsoft.com/office/drawing/2014/main" id="{7B2FF4A9-EEEB-4079-4009-3F673A91D6E5}"/>
              </a:ext>
            </a:extLst>
          </p:cNvPr>
          <p:cNvGrpSpPr/>
          <p:nvPr/>
        </p:nvGrpSpPr>
        <p:grpSpPr>
          <a:xfrm>
            <a:off x="3005137" y="5586412"/>
            <a:ext cx="971550" cy="609600"/>
            <a:chOff x="1481137" y="5586412"/>
            <a:chExt cx="971550" cy="609600"/>
          </a:xfrm>
        </p:grpSpPr>
        <p:sp>
          <p:nvSpPr>
            <p:cNvPr id="33" name="object 26">
              <a:extLst>
                <a:ext uri="{FF2B5EF4-FFF2-40B4-BE49-F238E27FC236}">
                  <a16:creationId xmlns:a16="http://schemas.microsoft.com/office/drawing/2014/main" id="{84F29D78-2268-4942-6DDF-926D3B36E600}"/>
                </a:ext>
              </a:extLst>
            </p:cNvPr>
            <p:cNvSpPr/>
            <p:nvPr/>
          </p:nvSpPr>
          <p:spPr>
            <a:xfrm>
              <a:off x="1504950" y="5600700"/>
              <a:ext cx="933450" cy="571500"/>
            </a:xfrm>
            <a:custGeom>
              <a:avLst/>
              <a:gdLst/>
              <a:ahLst/>
              <a:cxnLst/>
              <a:rect l="l" t="t" r="r" b="b"/>
              <a:pathLst>
                <a:path w="933450" h="571500">
                  <a:moveTo>
                    <a:pt x="0" y="0"/>
                  </a:moveTo>
                  <a:lnTo>
                    <a:pt x="9525" y="38100"/>
                  </a:lnTo>
                  <a:lnTo>
                    <a:pt x="28575" y="85725"/>
                  </a:lnTo>
                </a:path>
                <a:path w="933450" h="571500">
                  <a:moveTo>
                    <a:pt x="28575" y="85725"/>
                  </a:moveTo>
                  <a:lnTo>
                    <a:pt x="47625" y="123825"/>
                  </a:lnTo>
                  <a:lnTo>
                    <a:pt x="66675" y="152400"/>
                  </a:lnTo>
                </a:path>
                <a:path w="933450" h="571500">
                  <a:moveTo>
                    <a:pt x="66675" y="152400"/>
                  </a:moveTo>
                  <a:lnTo>
                    <a:pt x="76200" y="190500"/>
                  </a:lnTo>
                  <a:lnTo>
                    <a:pt x="95250" y="219075"/>
                  </a:lnTo>
                </a:path>
                <a:path w="933450" h="571500">
                  <a:moveTo>
                    <a:pt x="95250" y="219075"/>
                  </a:moveTo>
                  <a:lnTo>
                    <a:pt x="114300" y="247650"/>
                  </a:lnTo>
                  <a:lnTo>
                    <a:pt x="123825" y="276225"/>
                  </a:lnTo>
                </a:path>
                <a:path w="933450" h="571500">
                  <a:moveTo>
                    <a:pt x="123825" y="276225"/>
                  </a:moveTo>
                  <a:lnTo>
                    <a:pt x="142875" y="304800"/>
                  </a:lnTo>
                  <a:lnTo>
                    <a:pt x="161925" y="323850"/>
                  </a:lnTo>
                </a:path>
                <a:path w="933450" h="571500">
                  <a:moveTo>
                    <a:pt x="161925" y="323850"/>
                  </a:moveTo>
                  <a:lnTo>
                    <a:pt x="180975" y="352425"/>
                  </a:lnTo>
                  <a:lnTo>
                    <a:pt x="190500" y="371475"/>
                  </a:lnTo>
                </a:path>
                <a:path w="933450" h="571500">
                  <a:moveTo>
                    <a:pt x="190500" y="371475"/>
                  </a:moveTo>
                  <a:lnTo>
                    <a:pt x="209550" y="390525"/>
                  </a:lnTo>
                  <a:lnTo>
                    <a:pt x="228600" y="409575"/>
                  </a:lnTo>
                </a:path>
                <a:path w="933450" h="571500">
                  <a:moveTo>
                    <a:pt x="228600" y="409575"/>
                  </a:moveTo>
                  <a:lnTo>
                    <a:pt x="266700" y="447675"/>
                  </a:lnTo>
                </a:path>
                <a:path w="933450" h="571500">
                  <a:moveTo>
                    <a:pt x="266700" y="447675"/>
                  </a:moveTo>
                  <a:lnTo>
                    <a:pt x="276225" y="466725"/>
                  </a:lnTo>
                  <a:lnTo>
                    <a:pt x="295275" y="476250"/>
                  </a:lnTo>
                </a:path>
                <a:path w="933450" h="571500">
                  <a:moveTo>
                    <a:pt x="295275" y="476250"/>
                  </a:moveTo>
                  <a:lnTo>
                    <a:pt x="314325" y="495300"/>
                  </a:lnTo>
                  <a:lnTo>
                    <a:pt x="333375" y="504825"/>
                  </a:lnTo>
                </a:path>
                <a:path w="933450" h="571500">
                  <a:moveTo>
                    <a:pt x="333375" y="504825"/>
                  </a:moveTo>
                  <a:lnTo>
                    <a:pt x="361950" y="533400"/>
                  </a:lnTo>
                </a:path>
                <a:path w="933450" h="571500">
                  <a:moveTo>
                    <a:pt x="361950" y="533400"/>
                  </a:moveTo>
                  <a:lnTo>
                    <a:pt x="381000" y="542925"/>
                  </a:lnTo>
                  <a:lnTo>
                    <a:pt x="400050" y="552450"/>
                  </a:lnTo>
                </a:path>
                <a:path w="933450" h="571500">
                  <a:moveTo>
                    <a:pt x="400050" y="552450"/>
                  </a:moveTo>
                  <a:lnTo>
                    <a:pt x="419100" y="561975"/>
                  </a:lnTo>
                  <a:lnTo>
                    <a:pt x="419100" y="571500"/>
                  </a:lnTo>
                  <a:lnTo>
                    <a:pt x="428625" y="571500"/>
                  </a:lnTo>
                </a:path>
                <a:path w="933450" h="571500">
                  <a:moveTo>
                    <a:pt x="428625" y="571500"/>
                  </a:moveTo>
                  <a:lnTo>
                    <a:pt x="438150" y="571500"/>
                  </a:lnTo>
                  <a:lnTo>
                    <a:pt x="447675" y="561975"/>
                  </a:lnTo>
                  <a:lnTo>
                    <a:pt x="457200" y="552450"/>
                  </a:lnTo>
                </a:path>
                <a:path w="933450" h="571500">
                  <a:moveTo>
                    <a:pt x="457200" y="552450"/>
                  </a:moveTo>
                  <a:lnTo>
                    <a:pt x="476250" y="542925"/>
                  </a:lnTo>
                  <a:lnTo>
                    <a:pt x="495300" y="533400"/>
                  </a:lnTo>
                </a:path>
                <a:path w="933450" h="571500">
                  <a:moveTo>
                    <a:pt x="495300" y="533400"/>
                  </a:moveTo>
                  <a:lnTo>
                    <a:pt x="533400" y="523875"/>
                  </a:lnTo>
                </a:path>
                <a:path w="933450" h="571500">
                  <a:moveTo>
                    <a:pt x="533400" y="523875"/>
                  </a:moveTo>
                  <a:lnTo>
                    <a:pt x="542925" y="514350"/>
                  </a:lnTo>
                  <a:lnTo>
                    <a:pt x="561975" y="504825"/>
                  </a:lnTo>
                </a:path>
                <a:path w="933450" h="571500">
                  <a:moveTo>
                    <a:pt x="561975" y="504825"/>
                  </a:moveTo>
                  <a:lnTo>
                    <a:pt x="600075" y="485775"/>
                  </a:lnTo>
                </a:path>
                <a:path w="933450" h="571500">
                  <a:moveTo>
                    <a:pt x="600075" y="485775"/>
                  </a:moveTo>
                  <a:lnTo>
                    <a:pt x="628650" y="476250"/>
                  </a:lnTo>
                </a:path>
                <a:path w="933450" h="571500">
                  <a:moveTo>
                    <a:pt x="628650" y="476250"/>
                  </a:moveTo>
                  <a:lnTo>
                    <a:pt x="647700" y="466725"/>
                  </a:lnTo>
                  <a:lnTo>
                    <a:pt x="666750" y="457200"/>
                  </a:lnTo>
                </a:path>
                <a:path w="933450" h="571500">
                  <a:moveTo>
                    <a:pt x="666750" y="457200"/>
                  </a:moveTo>
                  <a:lnTo>
                    <a:pt x="695325" y="447675"/>
                  </a:lnTo>
                </a:path>
                <a:path w="933450" h="571500">
                  <a:moveTo>
                    <a:pt x="695325" y="447675"/>
                  </a:moveTo>
                  <a:lnTo>
                    <a:pt x="714375" y="447675"/>
                  </a:lnTo>
                  <a:lnTo>
                    <a:pt x="733425" y="438150"/>
                  </a:lnTo>
                </a:path>
                <a:path w="933450" h="571500">
                  <a:moveTo>
                    <a:pt x="733425" y="438150"/>
                  </a:moveTo>
                  <a:lnTo>
                    <a:pt x="762000" y="428625"/>
                  </a:lnTo>
                </a:path>
                <a:path w="933450" h="571500">
                  <a:moveTo>
                    <a:pt x="762000" y="428625"/>
                  </a:moveTo>
                  <a:lnTo>
                    <a:pt x="800100" y="419100"/>
                  </a:lnTo>
                </a:path>
                <a:path w="933450" h="571500">
                  <a:moveTo>
                    <a:pt x="800100" y="419100"/>
                  </a:moveTo>
                  <a:lnTo>
                    <a:pt x="809625" y="409575"/>
                  </a:lnTo>
                  <a:lnTo>
                    <a:pt x="828675" y="409575"/>
                  </a:lnTo>
                </a:path>
                <a:path w="933450" h="571500">
                  <a:moveTo>
                    <a:pt x="828675" y="409575"/>
                  </a:moveTo>
                  <a:lnTo>
                    <a:pt x="866775" y="400050"/>
                  </a:lnTo>
                </a:path>
                <a:path w="933450" h="571500">
                  <a:moveTo>
                    <a:pt x="866775" y="400050"/>
                  </a:moveTo>
                  <a:lnTo>
                    <a:pt x="876300" y="400050"/>
                  </a:lnTo>
                  <a:lnTo>
                    <a:pt x="895350" y="390525"/>
                  </a:lnTo>
                </a:path>
                <a:path w="933450" h="571500">
                  <a:moveTo>
                    <a:pt x="895350" y="390525"/>
                  </a:moveTo>
                  <a:lnTo>
                    <a:pt x="933450" y="390525"/>
                  </a:lnTo>
                </a:path>
              </a:pathLst>
            </a:custGeom>
            <a:ln w="9525">
              <a:solidFill>
                <a:srgbClr val="000080"/>
              </a:solidFill>
            </a:ln>
          </p:spPr>
          <p:txBody>
            <a:bodyPr wrap="square" lIns="0" tIns="0" rIns="0" bIns="0" rtlCol="0"/>
            <a:lstStyle/>
            <a:p>
              <a:endParaRPr/>
            </a:p>
          </p:txBody>
        </p:sp>
        <p:sp>
          <p:nvSpPr>
            <p:cNvPr id="34" name="object 27">
              <a:extLst>
                <a:ext uri="{FF2B5EF4-FFF2-40B4-BE49-F238E27FC236}">
                  <a16:creationId xmlns:a16="http://schemas.microsoft.com/office/drawing/2014/main" id="{B7B0C676-50F7-AD80-8583-5144A297B7ED}"/>
                </a:ext>
              </a:extLst>
            </p:cNvPr>
            <p:cNvSpPr/>
            <p:nvPr/>
          </p:nvSpPr>
          <p:spPr>
            <a:xfrm>
              <a:off x="1485900" y="5591175"/>
              <a:ext cx="28575" cy="28575"/>
            </a:xfrm>
            <a:custGeom>
              <a:avLst/>
              <a:gdLst/>
              <a:ahLst/>
              <a:cxnLst/>
              <a:rect l="l" t="t" r="r" b="b"/>
              <a:pathLst>
                <a:path w="28575" h="28575">
                  <a:moveTo>
                    <a:pt x="19050" y="0"/>
                  </a:moveTo>
                  <a:lnTo>
                    <a:pt x="0" y="9525"/>
                  </a:lnTo>
                  <a:lnTo>
                    <a:pt x="19050" y="28575"/>
                  </a:lnTo>
                  <a:lnTo>
                    <a:pt x="28575" y="9525"/>
                  </a:lnTo>
                  <a:lnTo>
                    <a:pt x="19050" y="0"/>
                  </a:lnTo>
                  <a:close/>
                </a:path>
              </a:pathLst>
            </a:custGeom>
            <a:solidFill>
              <a:srgbClr val="000080"/>
            </a:solidFill>
          </p:spPr>
          <p:txBody>
            <a:bodyPr wrap="square" lIns="0" tIns="0" rIns="0" bIns="0" rtlCol="0"/>
            <a:lstStyle/>
            <a:p>
              <a:endParaRPr/>
            </a:p>
          </p:txBody>
        </p:sp>
        <p:sp>
          <p:nvSpPr>
            <p:cNvPr id="35" name="object 28">
              <a:extLst>
                <a:ext uri="{FF2B5EF4-FFF2-40B4-BE49-F238E27FC236}">
                  <a16:creationId xmlns:a16="http://schemas.microsoft.com/office/drawing/2014/main" id="{BAB93FD1-8E35-B9D4-D94E-1334E37BBA19}"/>
                </a:ext>
              </a:extLst>
            </p:cNvPr>
            <p:cNvSpPr/>
            <p:nvPr/>
          </p:nvSpPr>
          <p:spPr>
            <a:xfrm>
              <a:off x="1485900" y="5591175"/>
              <a:ext cx="28575" cy="28575"/>
            </a:xfrm>
            <a:custGeom>
              <a:avLst/>
              <a:gdLst/>
              <a:ahLst/>
              <a:cxnLst/>
              <a:rect l="l" t="t" r="r" b="b"/>
              <a:pathLst>
                <a:path w="28575" h="28575">
                  <a:moveTo>
                    <a:pt x="19050" y="0"/>
                  </a:moveTo>
                  <a:lnTo>
                    <a:pt x="28575" y="9525"/>
                  </a:lnTo>
                  <a:lnTo>
                    <a:pt x="19050" y="28575"/>
                  </a:lnTo>
                  <a:lnTo>
                    <a:pt x="0" y="9525"/>
                  </a:lnTo>
                  <a:lnTo>
                    <a:pt x="19050" y="0"/>
                  </a:lnTo>
                  <a:close/>
                </a:path>
              </a:pathLst>
            </a:custGeom>
            <a:ln w="9525">
              <a:solidFill>
                <a:srgbClr val="000080"/>
              </a:solidFill>
            </a:ln>
          </p:spPr>
          <p:txBody>
            <a:bodyPr wrap="square" lIns="0" tIns="0" rIns="0" bIns="0" rtlCol="0"/>
            <a:lstStyle/>
            <a:p>
              <a:endParaRPr/>
            </a:p>
          </p:txBody>
        </p:sp>
        <p:sp>
          <p:nvSpPr>
            <p:cNvPr id="36" name="object 29">
              <a:extLst>
                <a:ext uri="{FF2B5EF4-FFF2-40B4-BE49-F238E27FC236}">
                  <a16:creationId xmlns:a16="http://schemas.microsoft.com/office/drawing/2014/main" id="{FF6D3B56-6ABE-8447-FED7-8F9BB9F2CA7B}"/>
                </a:ext>
              </a:extLst>
            </p:cNvPr>
            <p:cNvSpPr/>
            <p:nvPr/>
          </p:nvSpPr>
          <p:spPr>
            <a:xfrm>
              <a:off x="1514475" y="5667375"/>
              <a:ext cx="28575" cy="28575"/>
            </a:xfrm>
            <a:custGeom>
              <a:avLst/>
              <a:gdLst/>
              <a:ahLst/>
              <a:cxnLst/>
              <a:rect l="l" t="t" r="r" b="b"/>
              <a:pathLst>
                <a:path w="28575" h="28575">
                  <a:moveTo>
                    <a:pt x="19050" y="0"/>
                  </a:moveTo>
                  <a:lnTo>
                    <a:pt x="0" y="19050"/>
                  </a:lnTo>
                  <a:lnTo>
                    <a:pt x="19050" y="28575"/>
                  </a:lnTo>
                  <a:lnTo>
                    <a:pt x="28575" y="19050"/>
                  </a:lnTo>
                  <a:lnTo>
                    <a:pt x="19050" y="0"/>
                  </a:lnTo>
                  <a:close/>
                </a:path>
              </a:pathLst>
            </a:custGeom>
            <a:solidFill>
              <a:srgbClr val="000080"/>
            </a:solidFill>
          </p:spPr>
          <p:txBody>
            <a:bodyPr wrap="square" lIns="0" tIns="0" rIns="0" bIns="0" rtlCol="0"/>
            <a:lstStyle/>
            <a:p>
              <a:endParaRPr/>
            </a:p>
          </p:txBody>
        </p:sp>
        <p:sp>
          <p:nvSpPr>
            <p:cNvPr id="37" name="object 30">
              <a:extLst>
                <a:ext uri="{FF2B5EF4-FFF2-40B4-BE49-F238E27FC236}">
                  <a16:creationId xmlns:a16="http://schemas.microsoft.com/office/drawing/2014/main" id="{6D991E47-1D05-4CCD-E176-B17A853215A1}"/>
                </a:ext>
              </a:extLst>
            </p:cNvPr>
            <p:cNvSpPr/>
            <p:nvPr/>
          </p:nvSpPr>
          <p:spPr>
            <a:xfrm>
              <a:off x="1514475" y="5667375"/>
              <a:ext cx="28575" cy="28575"/>
            </a:xfrm>
            <a:custGeom>
              <a:avLst/>
              <a:gdLst/>
              <a:ahLst/>
              <a:cxnLst/>
              <a:rect l="l" t="t" r="r" b="b"/>
              <a:pathLst>
                <a:path w="28575" h="28575">
                  <a:moveTo>
                    <a:pt x="19050" y="0"/>
                  </a:moveTo>
                  <a:lnTo>
                    <a:pt x="28575"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sp>
          <p:nvSpPr>
            <p:cNvPr id="38" name="object 31">
              <a:extLst>
                <a:ext uri="{FF2B5EF4-FFF2-40B4-BE49-F238E27FC236}">
                  <a16:creationId xmlns:a16="http://schemas.microsoft.com/office/drawing/2014/main" id="{30821095-ADCF-DB5C-B993-3C53C08C93FD}"/>
                </a:ext>
              </a:extLst>
            </p:cNvPr>
            <p:cNvSpPr/>
            <p:nvPr/>
          </p:nvSpPr>
          <p:spPr>
            <a:xfrm>
              <a:off x="1552575" y="5743575"/>
              <a:ext cx="28575" cy="28575"/>
            </a:xfrm>
            <a:custGeom>
              <a:avLst/>
              <a:gdLst/>
              <a:ahLst/>
              <a:cxnLst/>
              <a:rect l="l" t="t" r="r" b="b"/>
              <a:pathLst>
                <a:path w="28575" h="28575">
                  <a:moveTo>
                    <a:pt x="19050" y="0"/>
                  </a:moveTo>
                  <a:lnTo>
                    <a:pt x="0" y="9525"/>
                  </a:lnTo>
                  <a:lnTo>
                    <a:pt x="19050" y="28575"/>
                  </a:lnTo>
                  <a:lnTo>
                    <a:pt x="28575" y="9525"/>
                  </a:lnTo>
                  <a:lnTo>
                    <a:pt x="19050" y="0"/>
                  </a:lnTo>
                  <a:close/>
                </a:path>
              </a:pathLst>
            </a:custGeom>
            <a:solidFill>
              <a:srgbClr val="000080"/>
            </a:solidFill>
          </p:spPr>
          <p:txBody>
            <a:bodyPr wrap="square" lIns="0" tIns="0" rIns="0" bIns="0" rtlCol="0"/>
            <a:lstStyle/>
            <a:p>
              <a:endParaRPr/>
            </a:p>
          </p:txBody>
        </p:sp>
        <p:sp>
          <p:nvSpPr>
            <p:cNvPr id="39" name="object 32">
              <a:extLst>
                <a:ext uri="{FF2B5EF4-FFF2-40B4-BE49-F238E27FC236}">
                  <a16:creationId xmlns:a16="http://schemas.microsoft.com/office/drawing/2014/main" id="{36EE1C24-D491-9904-5A67-2A8720951AB6}"/>
                </a:ext>
              </a:extLst>
            </p:cNvPr>
            <p:cNvSpPr/>
            <p:nvPr/>
          </p:nvSpPr>
          <p:spPr>
            <a:xfrm>
              <a:off x="1552575" y="5743575"/>
              <a:ext cx="28575" cy="28575"/>
            </a:xfrm>
            <a:custGeom>
              <a:avLst/>
              <a:gdLst/>
              <a:ahLst/>
              <a:cxnLst/>
              <a:rect l="l" t="t" r="r" b="b"/>
              <a:pathLst>
                <a:path w="28575" h="28575">
                  <a:moveTo>
                    <a:pt x="19050" y="0"/>
                  </a:moveTo>
                  <a:lnTo>
                    <a:pt x="28575" y="9525"/>
                  </a:lnTo>
                  <a:lnTo>
                    <a:pt x="19050" y="28575"/>
                  </a:lnTo>
                  <a:lnTo>
                    <a:pt x="0" y="9525"/>
                  </a:lnTo>
                  <a:lnTo>
                    <a:pt x="19050" y="0"/>
                  </a:lnTo>
                  <a:close/>
                </a:path>
              </a:pathLst>
            </a:custGeom>
            <a:ln w="9525">
              <a:solidFill>
                <a:srgbClr val="000080"/>
              </a:solidFill>
            </a:ln>
          </p:spPr>
          <p:txBody>
            <a:bodyPr wrap="square" lIns="0" tIns="0" rIns="0" bIns="0" rtlCol="0"/>
            <a:lstStyle/>
            <a:p>
              <a:endParaRPr/>
            </a:p>
          </p:txBody>
        </p:sp>
        <p:sp>
          <p:nvSpPr>
            <p:cNvPr id="40" name="object 33">
              <a:extLst>
                <a:ext uri="{FF2B5EF4-FFF2-40B4-BE49-F238E27FC236}">
                  <a16:creationId xmlns:a16="http://schemas.microsoft.com/office/drawing/2014/main" id="{4397DF09-C7DE-608A-F802-697C7C33325D}"/>
                </a:ext>
              </a:extLst>
            </p:cNvPr>
            <p:cNvSpPr/>
            <p:nvPr/>
          </p:nvSpPr>
          <p:spPr>
            <a:xfrm>
              <a:off x="1581150" y="5810250"/>
              <a:ext cx="38100" cy="28575"/>
            </a:xfrm>
            <a:custGeom>
              <a:avLst/>
              <a:gdLst/>
              <a:ahLst/>
              <a:cxnLst/>
              <a:rect l="l" t="t" r="r" b="b"/>
              <a:pathLst>
                <a:path w="38100" h="28575">
                  <a:moveTo>
                    <a:pt x="19050" y="0"/>
                  </a:moveTo>
                  <a:lnTo>
                    <a:pt x="0" y="9525"/>
                  </a:lnTo>
                  <a:lnTo>
                    <a:pt x="19050" y="28575"/>
                  </a:lnTo>
                  <a:lnTo>
                    <a:pt x="38100" y="9525"/>
                  </a:lnTo>
                  <a:lnTo>
                    <a:pt x="19050" y="0"/>
                  </a:lnTo>
                  <a:close/>
                </a:path>
              </a:pathLst>
            </a:custGeom>
            <a:solidFill>
              <a:srgbClr val="000080"/>
            </a:solidFill>
          </p:spPr>
          <p:txBody>
            <a:bodyPr wrap="square" lIns="0" tIns="0" rIns="0" bIns="0" rtlCol="0"/>
            <a:lstStyle/>
            <a:p>
              <a:endParaRPr/>
            </a:p>
          </p:txBody>
        </p:sp>
        <p:sp>
          <p:nvSpPr>
            <p:cNvPr id="41" name="object 34">
              <a:extLst>
                <a:ext uri="{FF2B5EF4-FFF2-40B4-BE49-F238E27FC236}">
                  <a16:creationId xmlns:a16="http://schemas.microsoft.com/office/drawing/2014/main" id="{F9E83A7A-A7E9-F84A-4AD6-C117E296CD85}"/>
                </a:ext>
              </a:extLst>
            </p:cNvPr>
            <p:cNvSpPr/>
            <p:nvPr/>
          </p:nvSpPr>
          <p:spPr>
            <a:xfrm>
              <a:off x="1581150" y="5810250"/>
              <a:ext cx="38100" cy="28575"/>
            </a:xfrm>
            <a:custGeom>
              <a:avLst/>
              <a:gdLst/>
              <a:ahLst/>
              <a:cxnLst/>
              <a:rect l="l" t="t" r="r" b="b"/>
              <a:pathLst>
                <a:path w="38100" h="28575">
                  <a:moveTo>
                    <a:pt x="19050" y="0"/>
                  </a:moveTo>
                  <a:lnTo>
                    <a:pt x="38100" y="9525"/>
                  </a:lnTo>
                  <a:lnTo>
                    <a:pt x="19050" y="28575"/>
                  </a:lnTo>
                  <a:lnTo>
                    <a:pt x="0" y="9525"/>
                  </a:lnTo>
                  <a:lnTo>
                    <a:pt x="19050" y="0"/>
                  </a:lnTo>
                  <a:close/>
                </a:path>
              </a:pathLst>
            </a:custGeom>
            <a:ln w="9525">
              <a:solidFill>
                <a:srgbClr val="000080"/>
              </a:solidFill>
            </a:ln>
          </p:spPr>
          <p:txBody>
            <a:bodyPr wrap="square" lIns="0" tIns="0" rIns="0" bIns="0" rtlCol="0"/>
            <a:lstStyle/>
            <a:p>
              <a:endParaRPr/>
            </a:p>
          </p:txBody>
        </p:sp>
        <p:sp>
          <p:nvSpPr>
            <p:cNvPr id="42" name="object 35">
              <a:extLst>
                <a:ext uri="{FF2B5EF4-FFF2-40B4-BE49-F238E27FC236}">
                  <a16:creationId xmlns:a16="http://schemas.microsoft.com/office/drawing/2014/main" id="{2D129E3D-0E39-8409-8789-13E586AD789E}"/>
                </a:ext>
              </a:extLst>
            </p:cNvPr>
            <p:cNvSpPr/>
            <p:nvPr/>
          </p:nvSpPr>
          <p:spPr>
            <a:xfrm>
              <a:off x="1619250" y="5857875"/>
              <a:ext cx="28575" cy="38100"/>
            </a:xfrm>
            <a:custGeom>
              <a:avLst/>
              <a:gdLst/>
              <a:ahLst/>
              <a:cxnLst/>
              <a:rect l="l" t="t" r="r" b="b"/>
              <a:pathLst>
                <a:path w="28575" h="38100">
                  <a:moveTo>
                    <a:pt x="9525" y="0"/>
                  </a:moveTo>
                  <a:lnTo>
                    <a:pt x="0" y="19050"/>
                  </a:lnTo>
                  <a:lnTo>
                    <a:pt x="9525" y="38100"/>
                  </a:lnTo>
                  <a:lnTo>
                    <a:pt x="28575" y="19050"/>
                  </a:lnTo>
                  <a:lnTo>
                    <a:pt x="9525" y="0"/>
                  </a:lnTo>
                  <a:close/>
                </a:path>
              </a:pathLst>
            </a:custGeom>
            <a:solidFill>
              <a:srgbClr val="000080"/>
            </a:solidFill>
          </p:spPr>
          <p:txBody>
            <a:bodyPr wrap="square" lIns="0" tIns="0" rIns="0" bIns="0" rtlCol="0"/>
            <a:lstStyle/>
            <a:p>
              <a:endParaRPr/>
            </a:p>
          </p:txBody>
        </p:sp>
        <p:sp>
          <p:nvSpPr>
            <p:cNvPr id="43" name="object 36">
              <a:extLst>
                <a:ext uri="{FF2B5EF4-FFF2-40B4-BE49-F238E27FC236}">
                  <a16:creationId xmlns:a16="http://schemas.microsoft.com/office/drawing/2014/main" id="{4CCEA9F0-1EE2-7F46-6CC7-DB022030738D}"/>
                </a:ext>
              </a:extLst>
            </p:cNvPr>
            <p:cNvSpPr/>
            <p:nvPr/>
          </p:nvSpPr>
          <p:spPr>
            <a:xfrm>
              <a:off x="1619250" y="5857875"/>
              <a:ext cx="28575" cy="38100"/>
            </a:xfrm>
            <a:custGeom>
              <a:avLst/>
              <a:gdLst/>
              <a:ahLst/>
              <a:cxnLst/>
              <a:rect l="l" t="t" r="r" b="b"/>
              <a:pathLst>
                <a:path w="28575" h="38100">
                  <a:moveTo>
                    <a:pt x="9525" y="0"/>
                  </a:moveTo>
                  <a:lnTo>
                    <a:pt x="28575" y="19050"/>
                  </a:lnTo>
                  <a:lnTo>
                    <a:pt x="9525" y="38100"/>
                  </a:lnTo>
                  <a:lnTo>
                    <a:pt x="0" y="19050"/>
                  </a:lnTo>
                  <a:lnTo>
                    <a:pt x="9525" y="0"/>
                  </a:lnTo>
                  <a:close/>
                </a:path>
              </a:pathLst>
            </a:custGeom>
            <a:ln w="9525">
              <a:solidFill>
                <a:srgbClr val="000080"/>
              </a:solidFill>
            </a:ln>
          </p:spPr>
          <p:txBody>
            <a:bodyPr wrap="square" lIns="0" tIns="0" rIns="0" bIns="0" rtlCol="0"/>
            <a:lstStyle/>
            <a:p>
              <a:endParaRPr/>
            </a:p>
          </p:txBody>
        </p:sp>
        <p:sp>
          <p:nvSpPr>
            <p:cNvPr id="44" name="object 37">
              <a:extLst>
                <a:ext uri="{FF2B5EF4-FFF2-40B4-BE49-F238E27FC236}">
                  <a16:creationId xmlns:a16="http://schemas.microsoft.com/office/drawing/2014/main" id="{89915A76-B75F-2958-280C-624B244D83EA}"/>
                </a:ext>
              </a:extLst>
            </p:cNvPr>
            <p:cNvSpPr/>
            <p:nvPr/>
          </p:nvSpPr>
          <p:spPr>
            <a:xfrm>
              <a:off x="1657350" y="5915025"/>
              <a:ext cx="28575" cy="28575"/>
            </a:xfrm>
            <a:custGeom>
              <a:avLst/>
              <a:gdLst/>
              <a:ahLst/>
              <a:cxnLst/>
              <a:rect l="l" t="t" r="r" b="b"/>
              <a:pathLst>
                <a:path w="28575" h="28575">
                  <a:moveTo>
                    <a:pt x="9525" y="0"/>
                  </a:moveTo>
                  <a:lnTo>
                    <a:pt x="0" y="9525"/>
                  </a:lnTo>
                  <a:lnTo>
                    <a:pt x="9525" y="28575"/>
                  </a:lnTo>
                  <a:lnTo>
                    <a:pt x="28575" y="9525"/>
                  </a:lnTo>
                  <a:lnTo>
                    <a:pt x="9525" y="0"/>
                  </a:lnTo>
                  <a:close/>
                </a:path>
              </a:pathLst>
            </a:custGeom>
            <a:solidFill>
              <a:srgbClr val="000080"/>
            </a:solidFill>
          </p:spPr>
          <p:txBody>
            <a:bodyPr wrap="square" lIns="0" tIns="0" rIns="0" bIns="0" rtlCol="0"/>
            <a:lstStyle/>
            <a:p>
              <a:endParaRPr/>
            </a:p>
          </p:txBody>
        </p:sp>
        <p:sp>
          <p:nvSpPr>
            <p:cNvPr id="45" name="object 38">
              <a:extLst>
                <a:ext uri="{FF2B5EF4-FFF2-40B4-BE49-F238E27FC236}">
                  <a16:creationId xmlns:a16="http://schemas.microsoft.com/office/drawing/2014/main" id="{DB423F33-7F4A-D432-7ABD-F2000556B674}"/>
                </a:ext>
              </a:extLst>
            </p:cNvPr>
            <p:cNvSpPr/>
            <p:nvPr/>
          </p:nvSpPr>
          <p:spPr>
            <a:xfrm>
              <a:off x="1657350" y="5915025"/>
              <a:ext cx="28575" cy="28575"/>
            </a:xfrm>
            <a:custGeom>
              <a:avLst/>
              <a:gdLst/>
              <a:ahLst/>
              <a:cxnLst/>
              <a:rect l="l" t="t" r="r" b="b"/>
              <a:pathLst>
                <a:path w="28575" h="28575">
                  <a:moveTo>
                    <a:pt x="9525" y="0"/>
                  </a:moveTo>
                  <a:lnTo>
                    <a:pt x="28575" y="9525"/>
                  </a:lnTo>
                  <a:lnTo>
                    <a:pt x="9525" y="28575"/>
                  </a:lnTo>
                  <a:lnTo>
                    <a:pt x="0" y="9525"/>
                  </a:lnTo>
                  <a:lnTo>
                    <a:pt x="9525" y="0"/>
                  </a:lnTo>
                  <a:close/>
                </a:path>
              </a:pathLst>
            </a:custGeom>
            <a:ln w="9525">
              <a:solidFill>
                <a:srgbClr val="000080"/>
              </a:solidFill>
            </a:ln>
          </p:spPr>
          <p:txBody>
            <a:bodyPr wrap="square" lIns="0" tIns="0" rIns="0" bIns="0" rtlCol="0"/>
            <a:lstStyle/>
            <a:p>
              <a:endParaRPr/>
            </a:p>
          </p:txBody>
        </p:sp>
        <p:sp>
          <p:nvSpPr>
            <p:cNvPr id="46" name="object 39">
              <a:extLst>
                <a:ext uri="{FF2B5EF4-FFF2-40B4-BE49-F238E27FC236}">
                  <a16:creationId xmlns:a16="http://schemas.microsoft.com/office/drawing/2014/main" id="{6F2AA1F9-00B1-1E40-0496-74BFA32C52E0}"/>
                </a:ext>
              </a:extLst>
            </p:cNvPr>
            <p:cNvSpPr/>
            <p:nvPr/>
          </p:nvSpPr>
          <p:spPr>
            <a:xfrm>
              <a:off x="1685925" y="5962650"/>
              <a:ext cx="28575" cy="28575"/>
            </a:xfrm>
            <a:custGeom>
              <a:avLst/>
              <a:gdLst/>
              <a:ahLst/>
              <a:cxnLst/>
              <a:rect l="l" t="t" r="r" b="b"/>
              <a:pathLst>
                <a:path w="28575" h="28575">
                  <a:moveTo>
                    <a:pt x="9525" y="0"/>
                  </a:moveTo>
                  <a:lnTo>
                    <a:pt x="0" y="9525"/>
                  </a:lnTo>
                  <a:lnTo>
                    <a:pt x="9525" y="28575"/>
                  </a:lnTo>
                  <a:lnTo>
                    <a:pt x="28575" y="9525"/>
                  </a:lnTo>
                  <a:lnTo>
                    <a:pt x="9525" y="0"/>
                  </a:lnTo>
                  <a:close/>
                </a:path>
              </a:pathLst>
            </a:custGeom>
            <a:solidFill>
              <a:srgbClr val="000080"/>
            </a:solidFill>
          </p:spPr>
          <p:txBody>
            <a:bodyPr wrap="square" lIns="0" tIns="0" rIns="0" bIns="0" rtlCol="0"/>
            <a:lstStyle/>
            <a:p>
              <a:endParaRPr/>
            </a:p>
          </p:txBody>
        </p:sp>
        <p:sp>
          <p:nvSpPr>
            <p:cNvPr id="47" name="object 40">
              <a:extLst>
                <a:ext uri="{FF2B5EF4-FFF2-40B4-BE49-F238E27FC236}">
                  <a16:creationId xmlns:a16="http://schemas.microsoft.com/office/drawing/2014/main" id="{5B338C8B-565A-8597-913B-C8E8B554750F}"/>
                </a:ext>
              </a:extLst>
            </p:cNvPr>
            <p:cNvSpPr/>
            <p:nvPr/>
          </p:nvSpPr>
          <p:spPr>
            <a:xfrm>
              <a:off x="1685925" y="5962650"/>
              <a:ext cx="28575" cy="28575"/>
            </a:xfrm>
            <a:custGeom>
              <a:avLst/>
              <a:gdLst/>
              <a:ahLst/>
              <a:cxnLst/>
              <a:rect l="l" t="t" r="r" b="b"/>
              <a:pathLst>
                <a:path w="28575" h="28575">
                  <a:moveTo>
                    <a:pt x="9525" y="0"/>
                  </a:moveTo>
                  <a:lnTo>
                    <a:pt x="28575" y="9525"/>
                  </a:lnTo>
                  <a:lnTo>
                    <a:pt x="9525" y="28575"/>
                  </a:lnTo>
                  <a:lnTo>
                    <a:pt x="0" y="9525"/>
                  </a:lnTo>
                  <a:lnTo>
                    <a:pt x="9525" y="0"/>
                  </a:lnTo>
                  <a:close/>
                </a:path>
              </a:pathLst>
            </a:custGeom>
            <a:ln w="9525">
              <a:solidFill>
                <a:srgbClr val="000080"/>
              </a:solidFill>
            </a:ln>
          </p:spPr>
          <p:txBody>
            <a:bodyPr wrap="square" lIns="0" tIns="0" rIns="0" bIns="0" rtlCol="0"/>
            <a:lstStyle/>
            <a:p>
              <a:endParaRPr/>
            </a:p>
          </p:txBody>
        </p:sp>
        <p:sp>
          <p:nvSpPr>
            <p:cNvPr id="48" name="object 41">
              <a:extLst>
                <a:ext uri="{FF2B5EF4-FFF2-40B4-BE49-F238E27FC236}">
                  <a16:creationId xmlns:a16="http://schemas.microsoft.com/office/drawing/2014/main" id="{FF9F6F6E-EB91-9DE9-111B-2C32C33AB50A}"/>
                </a:ext>
              </a:extLst>
            </p:cNvPr>
            <p:cNvSpPr/>
            <p:nvPr/>
          </p:nvSpPr>
          <p:spPr>
            <a:xfrm>
              <a:off x="1724025" y="6000750"/>
              <a:ext cx="28575" cy="28575"/>
            </a:xfrm>
            <a:custGeom>
              <a:avLst/>
              <a:gdLst/>
              <a:ahLst/>
              <a:cxnLst/>
              <a:rect l="l" t="t" r="r" b="b"/>
              <a:pathLst>
                <a:path w="28575" h="28575">
                  <a:moveTo>
                    <a:pt x="9525" y="0"/>
                  </a:moveTo>
                  <a:lnTo>
                    <a:pt x="0" y="9525"/>
                  </a:lnTo>
                  <a:lnTo>
                    <a:pt x="9525" y="28575"/>
                  </a:lnTo>
                  <a:lnTo>
                    <a:pt x="28575" y="9525"/>
                  </a:lnTo>
                  <a:lnTo>
                    <a:pt x="9525" y="0"/>
                  </a:lnTo>
                  <a:close/>
                </a:path>
              </a:pathLst>
            </a:custGeom>
            <a:solidFill>
              <a:srgbClr val="000080"/>
            </a:solidFill>
          </p:spPr>
          <p:txBody>
            <a:bodyPr wrap="square" lIns="0" tIns="0" rIns="0" bIns="0" rtlCol="0"/>
            <a:lstStyle/>
            <a:p>
              <a:endParaRPr/>
            </a:p>
          </p:txBody>
        </p:sp>
        <p:sp>
          <p:nvSpPr>
            <p:cNvPr id="49" name="object 42">
              <a:extLst>
                <a:ext uri="{FF2B5EF4-FFF2-40B4-BE49-F238E27FC236}">
                  <a16:creationId xmlns:a16="http://schemas.microsoft.com/office/drawing/2014/main" id="{3940FEBE-B3B6-A90F-A118-4852924EACD5}"/>
                </a:ext>
              </a:extLst>
            </p:cNvPr>
            <p:cNvSpPr/>
            <p:nvPr/>
          </p:nvSpPr>
          <p:spPr>
            <a:xfrm>
              <a:off x="1724025" y="6000750"/>
              <a:ext cx="28575" cy="28575"/>
            </a:xfrm>
            <a:custGeom>
              <a:avLst/>
              <a:gdLst/>
              <a:ahLst/>
              <a:cxnLst/>
              <a:rect l="l" t="t" r="r" b="b"/>
              <a:pathLst>
                <a:path w="28575" h="28575">
                  <a:moveTo>
                    <a:pt x="9525" y="0"/>
                  </a:moveTo>
                  <a:lnTo>
                    <a:pt x="28575" y="9525"/>
                  </a:lnTo>
                  <a:lnTo>
                    <a:pt x="9525" y="28575"/>
                  </a:lnTo>
                  <a:lnTo>
                    <a:pt x="0" y="9525"/>
                  </a:lnTo>
                  <a:lnTo>
                    <a:pt x="9525" y="0"/>
                  </a:lnTo>
                  <a:close/>
                </a:path>
              </a:pathLst>
            </a:custGeom>
            <a:ln w="9525">
              <a:solidFill>
                <a:srgbClr val="000080"/>
              </a:solidFill>
            </a:ln>
          </p:spPr>
          <p:txBody>
            <a:bodyPr wrap="square" lIns="0" tIns="0" rIns="0" bIns="0" rtlCol="0"/>
            <a:lstStyle/>
            <a:p>
              <a:endParaRPr/>
            </a:p>
          </p:txBody>
        </p:sp>
        <p:sp>
          <p:nvSpPr>
            <p:cNvPr id="50" name="object 43">
              <a:extLst>
                <a:ext uri="{FF2B5EF4-FFF2-40B4-BE49-F238E27FC236}">
                  <a16:creationId xmlns:a16="http://schemas.microsoft.com/office/drawing/2014/main" id="{61770C98-711C-F1C7-4F91-77561E0D7F6B}"/>
                </a:ext>
              </a:extLst>
            </p:cNvPr>
            <p:cNvSpPr/>
            <p:nvPr/>
          </p:nvSpPr>
          <p:spPr>
            <a:xfrm>
              <a:off x="1752600" y="6029325"/>
              <a:ext cx="28575" cy="28575"/>
            </a:xfrm>
            <a:custGeom>
              <a:avLst/>
              <a:gdLst/>
              <a:ahLst/>
              <a:cxnLst/>
              <a:rect l="l" t="t" r="r" b="b"/>
              <a:pathLst>
                <a:path w="28575" h="28575">
                  <a:moveTo>
                    <a:pt x="19050" y="0"/>
                  </a:moveTo>
                  <a:lnTo>
                    <a:pt x="0" y="19050"/>
                  </a:lnTo>
                  <a:lnTo>
                    <a:pt x="19050" y="28575"/>
                  </a:lnTo>
                  <a:lnTo>
                    <a:pt x="28575" y="19050"/>
                  </a:lnTo>
                  <a:lnTo>
                    <a:pt x="19050" y="0"/>
                  </a:lnTo>
                  <a:close/>
                </a:path>
              </a:pathLst>
            </a:custGeom>
            <a:solidFill>
              <a:srgbClr val="000080"/>
            </a:solidFill>
          </p:spPr>
          <p:txBody>
            <a:bodyPr wrap="square" lIns="0" tIns="0" rIns="0" bIns="0" rtlCol="0"/>
            <a:lstStyle/>
            <a:p>
              <a:endParaRPr/>
            </a:p>
          </p:txBody>
        </p:sp>
        <p:sp>
          <p:nvSpPr>
            <p:cNvPr id="51" name="object 44">
              <a:extLst>
                <a:ext uri="{FF2B5EF4-FFF2-40B4-BE49-F238E27FC236}">
                  <a16:creationId xmlns:a16="http://schemas.microsoft.com/office/drawing/2014/main" id="{246EA925-CA11-25C4-9D65-D900CAD17055}"/>
                </a:ext>
              </a:extLst>
            </p:cNvPr>
            <p:cNvSpPr/>
            <p:nvPr/>
          </p:nvSpPr>
          <p:spPr>
            <a:xfrm>
              <a:off x="1752600" y="6029325"/>
              <a:ext cx="28575" cy="28575"/>
            </a:xfrm>
            <a:custGeom>
              <a:avLst/>
              <a:gdLst/>
              <a:ahLst/>
              <a:cxnLst/>
              <a:rect l="l" t="t" r="r" b="b"/>
              <a:pathLst>
                <a:path w="28575" h="28575">
                  <a:moveTo>
                    <a:pt x="19050" y="0"/>
                  </a:moveTo>
                  <a:lnTo>
                    <a:pt x="28575"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sp>
          <p:nvSpPr>
            <p:cNvPr id="52" name="object 45">
              <a:extLst>
                <a:ext uri="{FF2B5EF4-FFF2-40B4-BE49-F238E27FC236}">
                  <a16:creationId xmlns:a16="http://schemas.microsoft.com/office/drawing/2014/main" id="{28168CB1-B789-E329-4A89-E6C1E43A8988}"/>
                </a:ext>
              </a:extLst>
            </p:cNvPr>
            <p:cNvSpPr/>
            <p:nvPr/>
          </p:nvSpPr>
          <p:spPr>
            <a:xfrm>
              <a:off x="1781175" y="6067425"/>
              <a:ext cx="28575" cy="28575"/>
            </a:xfrm>
            <a:custGeom>
              <a:avLst/>
              <a:gdLst/>
              <a:ahLst/>
              <a:cxnLst/>
              <a:rect l="l" t="t" r="r" b="b"/>
              <a:pathLst>
                <a:path w="28575" h="28575">
                  <a:moveTo>
                    <a:pt x="19050" y="0"/>
                  </a:moveTo>
                  <a:lnTo>
                    <a:pt x="0" y="9525"/>
                  </a:lnTo>
                  <a:lnTo>
                    <a:pt x="19050" y="28575"/>
                  </a:lnTo>
                  <a:lnTo>
                    <a:pt x="28575" y="9525"/>
                  </a:lnTo>
                  <a:lnTo>
                    <a:pt x="19050" y="0"/>
                  </a:lnTo>
                  <a:close/>
                </a:path>
              </a:pathLst>
            </a:custGeom>
            <a:solidFill>
              <a:srgbClr val="000080"/>
            </a:solidFill>
          </p:spPr>
          <p:txBody>
            <a:bodyPr wrap="square" lIns="0" tIns="0" rIns="0" bIns="0" rtlCol="0"/>
            <a:lstStyle/>
            <a:p>
              <a:endParaRPr/>
            </a:p>
          </p:txBody>
        </p:sp>
        <p:sp>
          <p:nvSpPr>
            <p:cNvPr id="53" name="object 46">
              <a:extLst>
                <a:ext uri="{FF2B5EF4-FFF2-40B4-BE49-F238E27FC236}">
                  <a16:creationId xmlns:a16="http://schemas.microsoft.com/office/drawing/2014/main" id="{19D18B9E-9854-231F-49B6-054B246173C4}"/>
                </a:ext>
              </a:extLst>
            </p:cNvPr>
            <p:cNvSpPr/>
            <p:nvPr/>
          </p:nvSpPr>
          <p:spPr>
            <a:xfrm>
              <a:off x="1781175" y="6067425"/>
              <a:ext cx="28575" cy="28575"/>
            </a:xfrm>
            <a:custGeom>
              <a:avLst/>
              <a:gdLst/>
              <a:ahLst/>
              <a:cxnLst/>
              <a:rect l="l" t="t" r="r" b="b"/>
              <a:pathLst>
                <a:path w="28575" h="28575">
                  <a:moveTo>
                    <a:pt x="19050" y="0"/>
                  </a:moveTo>
                  <a:lnTo>
                    <a:pt x="28575" y="9525"/>
                  </a:lnTo>
                  <a:lnTo>
                    <a:pt x="19050" y="28575"/>
                  </a:lnTo>
                  <a:lnTo>
                    <a:pt x="0" y="9525"/>
                  </a:lnTo>
                  <a:lnTo>
                    <a:pt x="19050" y="0"/>
                  </a:lnTo>
                  <a:close/>
                </a:path>
              </a:pathLst>
            </a:custGeom>
            <a:ln w="9525">
              <a:solidFill>
                <a:srgbClr val="000080"/>
              </a:solidFill>
            </a:ln>
          </p:spPr>
          <p:txBody>
            <a:bodyPr wrap="square" lIns="0" tIns="0" rIns="0" bIns="0" rtlCol="0"/>
            <a:lstStyle/>
            <a:p>
              <a:endParaRPr/>
            </a:p>
          </p:txBody>
        </p:sp>
        <p:sp>
          <p:nvSpPr>
            <p:cNvPr id="54" name="object 47">
              <a:extLst>
                <a:ext uri="{FF2B5EF4-FFF2-40B4-BE49-F238E27FC236}">
                  <a16:creationId xmlns:a16="http://schemas.microsoft.com/office/drawing/2014/main" id="{37FCAB64-69EC-079C-1202-7FEF7EB3321F}"/>
                </a:ext>
              </a:extLst>
            </p:cNvPr>
            <p:cNvSpPr/>
            <p:nvPr/>
          </p:nvSpPr>
          <p:spPr>
            <a:xfrm>
              <a:off x="1819275" y="6086475"/>
              <a:ext cx="28575" cy="38100"/>
            </a:xfrm>
            <a:custGeom>
              <a:avLst/>
              <a:gdLst/>
              <a:ahLst/>
              <a:cxnLst/>
              <a:rect l="l" t="t" r="r" b="b"/>
              <a:pathLst>
                <a:path w="28575" h="38100">
                  <a:moveTo>
                    <a:pt x="19050" y="0"/>
                  </a:moveTo>
                  <a:lnTo>
                    <a:pt x="0" y="19050"/>
                  </a:lnTo>
                  <a:lnTo>
                    <a:pt x="19050" y="38100"/>
                  </a:lnTo>
                  <a:lnTo>
                    <a:pt x="28575" y="19050"/>
                  </a:lnTo>
                  <a:lnTo>
                    <a:pt x="19050" y="0"/>
                  </a:lnTo>
                  <a:close/>
                </a:path>
              </a:pathLst>
            </a:custGeom>
            <a:solidFill>
              <a:srgbClr val="000080"/>
            </a:solidFill>
          </p:spPr>
          <p:txBody>
            <a:bodyPr wrap="square" lIns="0" tIns="0" rIns="0" bIns="0" rtlCol="0"/>
            <a:lstStyle/>
            <a:p>
              <a:endParaRPr/>
            </a:p>
          </p:txBody>
        </p:sp>
        <p:sp>
          <p:nvSpPr>
            <p:cNvPr id="55" name="object 48">
              <a:extLst>
                <a:ext uri="{FF2B5EF4-FFF2-40B4-BE49-F238E27FC236}">
                  <a16:creationId xmlns:a16="http://schemas.microsoft.com/office/drawing/2014/main" id="{62A48799-F440-8EB0-37A0-5F7E9CE1D7C0}"/>
                </a:ext>
              </a:extLst>
            </p:cNvPr>
            <p:cNvSpPr/>
            <p:nvPr/>
          </p:nvSpPr>
          <p:spPr>
            <a:xfrm>
              <a:off x="1819275" y="6086475"/>
              <a:ext cx="28575" cy="38100"/>
            </a:xfrm>
            <a:custGeom>
              <a:avLst/>
              <a:gdLst/>
              <a:ahLst/>
              <a:cxnLst/>
              <a:rect l="l" t="t" r="r" b="b"/>
              <a:pathLst>
                <a:path w="28575" h="38100">
                  <a:moveTo>
                    <a:pt x="19050" y="0"/>
                  </a:moveTo>
                  <a:lnTo>
                    <a:pt x="28575" y="19050"/>
                  </a:lnTo>
                  <a:lnTo>
                    <a:pt x="19050" y="38100"/>
                  </a:lnTo>
                  <a:lnTo>
                    <a:pt x="0" y="19050"/>
                  </a:lnTo>
                  <a:lnTo>
                    <a:pt x="19050" y="0"/>
                  </a:lnTo>
                  <a:close/>
                </a:path>
              </a:pathLst>
            </a:custGeom>
            <a:ln w="9525">
              <a:solidFill>
                <a:srgbClr val="000080"/>
              </a:solidFill>
            </a:ln>
          </p:spPr>
          <p:txBody>
            <a:bodyPr wrap="square" lIns="0" tIns="0" rIns="0" bIns="0" rtlCol="0"/>
            <a:lstStyle/>
            <a:p>
              <a:endParaRPr/>
            </a:p>
          </p:txBody>
        </p:sp>
        <p:sp>
          <p:nvSpPr>
            <p:cNvPr id="56" name="object 49">
              <a:extLst>
                <a:ext uri="{FF2B5EF4-FFF2-40B4-BE49-F238E27FC236}">
                  <a16:creationId xmlns:a16="http://schemas.microsoft.com/office/drawing/2014/main" id="{12304785-D20B-8831-F5EE-FC47788E3DEB}"/>
                </a:ext>
              </a:extLst>
            </p:cNvPr>
            <p:cNvSpPr/>
            <p:nvPr/>
          </p:nvSpPr>
          <p:spPr>
            <a:xfrm>
              <a:off x="1847850" y="6115050"/>
              <a:ext cx="38100" cy="28575"/>
            </a:xfrm>
            <a:custGeom>
              <a:avLst/>
              <a:gdLst/>
              <a:ahLst/>
              <a:cxnLst/>
              <a:rect l="l" t="t" r="r" b="b"/>
              <a:pathLst>
                <a:path w="38100" h="28575">
                  <a:moveTo>
                    <a:pt x="19050" y="0"/>
                  </a:moveTo>
                  <a:lnTo>
                    <a:pt x="0" y="19050"/>
                  </a:lnTo>
                  <a:lnTo>
                    <a:pt x="19050" y="28575"/>
                  </a:lnTo>
                  <a:lnTo>
                    <a:pt x="38100" y="19050"/>
                  </a:lnTo>
                  <a:lnTo>
                    <a:pt x="19050" y="0"/>
                  </a:lnTo>
                  <a:close/>
                </a:path>
              </a:pathLst>
            </a:custGeom>
            <a:solidFill>
              <a:srgbClr val="000080"/>
            </a:solidFill>
          </p:spPr>
          <p:txBody>
            <a:bodyPr wrap="square" lIns="0" tIns="0" rIns="0" bIns="0" rtlCol="0"/>
            <a:lstStyle/>
            <a:p>
              <a:endParaRPr/>
            </a:p>
          </p:txBody>
        </p:sp>
        <p:sp>
          <p:nvSpPr>
            <p:cNvPr id="57" name="object 50">
              <a:extLst>
                <a:ext uri="{FF2B5EF4-FFF2-40B4-BE49-F238E27FC236}">
                  <a16:creationId xmlns:a16="http://schemas.microsoft.com/office/drawing/2014/main" id="{88303213-89A7-C02E-3E6B-D276612025E0}"/>
                </a:ext>
              </a:extLst>
            </p:cNvPr>
            <p:cNvSpPr/>
            <p:nvPr/>
          </p:nvSpPr>
          <p:spPr>
            <a:xfrm>
              <a:off x="1847850" y="6115050"/>
              <a:ext cx="38100" cy="28575"/>
            </a:xfrm>
            <a:custGeom>
              <a:avLst/>
              <a:gdLst/>
              <a:ahLst/>
              <a:cxnLst/>
              <a:rect l="l" t="t" r="r" b="b"/>
              <a:pathLst>
                <a:path w="38100" h="28575">
                  <a:moveTo>
                    <a:pt x="19050" y="0"/>
                  </a:moveTo>
                  <a:lnTo>
                    <a:pt x="38100"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sp>
          <p:nvSpPr>
            <p:cNvPr id="58" name="object 51">
              <a:extLst>
                <a:ext uri="{FF2B5EF4-FFF2-40B4-BE49-F238E27FC236}">
                  <a16:creationId xmlns:a16="http://schemas.microsoft.com/office/drawing/2014/main" id="{1A94D96F-9AD6-A357-73FE-3A0D6F0CA529}"/>
                </a:ext>
              </a:extLst>
            </p:cNvPr>
            <p:cNvSpPr/>
            <p:nvPr/>
          </p:nvSpPr>
          <p:spPr>
            <a:xfrm>
              <a:off x="1885950" y="6143625"/>
              <a:ext cx="28575" cy="28575"/>
            </a:xfrm>
            <a:custGeom>
              <a:avLst/>
              <a:gdLst/>
              <a:ahLst/>
              <a:cxnLst/>
              <a:rect l="l" t="t" r="r" b="b"/>
              <a:pathLst>
                <a:path w="28575" h="28575">
                  <a:moveTo>
                    <a:pt x="19050" y="0"/>
                  </a:moveTo>
                  <a:lnTo>
                    <a:pt x="0" y="9525"/>
                  </a:lnTo>
                  <a:lnTo>
                    <a:pt x="19050" y="28575"/>
                  </a:lnTo>
                  <a:lnTo>
                    <a:pt x="28575" y="9525"/>
                  </a:lnTo>
                  <a:lnTo>
                    <a:pt x="19050" y="0"/>
                  </a:lnTo>
                  <a:close/>
                </a:path>
              </a:pathLst>
            </a:custGeom>
            <a:solidFill>
              <a:srgbClr val="000080"/>
            </a:solidFill>
          </p:spPr>
          <p:txBody>
            <a:bodyPr wrap="square" lIns="0" tIns="0" rIns="0" bIns="0" rtlCol="0"/>
            <a:lstStyle/>
            <a:p>
              <a:endParaRPr/>
            </a:p>
          </p:txBody>
        </p:sp>
        <p:sp>
          <p:nvSpPr>
            <p:cNvPr id="59" name="object 52">
              <a:extLst>
                <a:ext uri="{FF2B5EF4-FFF2-40B4-BE49-F238E27FC236}">
                  <a16:creationId xmlns:a16="http://schemas.microsoft.com/office/drawing/2014/main" id="{52B8C388-9B35-B149-CCA9-3AA48650D4AA}"/>
                </a:ext>
              </a:extLst>
            </p:cNvPr>
            <p:cNvSpPr/>
            <p:nvPr/>
          </p:nvSpPr>
          <p:spPr>
            <a:xfrm>
              <a:off x="1885950" y="6143625"/>
              <a:ext cx="28575" cy="28575"/>
            </a:xfrm>
            <a:custGeom>
              <a:avLst/>
              <a:gdLst/>
              <a:ahLst/>
              <a:cxnLst/>
              <a:rect l="l" t="t" r="r" b="b"/>
              <a:pathLst>
                <a:path w="28575" h="28575">
                  <a:moveTo>
                    <a:pt x="19050" y="0"/>
                  </a:moveTo>
                  <a:lnTo>
                    <a:pt x="28575" y="9525"/>
                  </a:lnTo>
                  <a:lnTo>
                    <a:pt x="19050" y="28575"/>
                  </a:lnTo>
                  <a:lnTo>
                    <a:pt x="0" y="9525"/>
                  </a:lnTo>
                  <a:lnTo>
                    <a:pt x="19050" y="0"/>
                  </a:lnTo>
                  <a:close/>
                </a:path>
              </a:pathLst>
            </a:custGeom>
            <a:ln w="9525">
              <a:solidFill>
                <a:srgbClr val="000080"/>
              </a:solidFill>
            </a:ln>
          </p:spPr>
          <p:txBody>
            <a:bodyPr wrap="square" lIns="0" tIns="0" rIns="0" bIns="0" rtlCol="0"/>
            <a:lstStyle/>
            <a:p>
              <a:endParaRPr/>
            </a:p>
          </p:txBody>
        </p:sp>
        <p:sp>
          <p:nvSpPr>
            <p:cNvPr id="60" name="object 53">
              <a:extLst>
                <a:ext uri="{FF2B5EF4-FFF2-40B4-BE49-F238E27FC236}">
                  <a16:creationId xmlns:a16="http://schemas.microsoft.com/office/drawing/2014/main" id="{C475E897-304E-E5BB-67C4-24D062F32AD4}"/>
                </a:ext>
              </a:extLst>
            </p:cNvPr>
            <p:cNvSpPr/>
            <p:nvPr/>
          </p:nvSpPr>
          <p:spPr>
            <a:xfrm>
              <a:off x="1924050" y="6162675"/>
              <a:ext cx="28575" cy="28575"/>
            </a:xfrm>
            <a:custGeom>
              <a:avLst/>
              <a:gdLst/>
              <a:ahLst/>
              <a:cxnLst/>
              <a:rect l="l" t="t" r="r" b="b"/>
              <a:pathLst>
                <a:path w="28575" h="28575">
                  <a:moveTo>
                    <a:pt x="9525" y="0"/>
                  </a:moveTo>
                  <a:lnTo>
                    <a:pt x="0" y="9525"/>
                  </a:lnTo>
                  <a:lnTo>
                    <a:pt x="9525" y="28575"/>
                  </a:lnTo>
                  <a:lnTo>
                    <a:pt x="28575" y="9525"/>
                  </a:lnTo>
                  <a:lnTo>
                    <a:pt x="9525" y="0"/>
                  </a:lnTo>
                  <a:close/>
                </a:path>
              </a:pathLst>
            </a:custGeom>
            <a:solidFill>
              <a:srgbClr val="000080"/>
            </a:solidFill>
          </p:spPr>
          <p:txBody>
            <a:bodyPr wrap="square" lIns="0" tIns="0" rIns="0" bIns="0" rtlCol="0"/>
            <a:lstStyle/>
            <a:p>
              <a:endParaRPr/>
            </a:p>
          </p:txBody>
        </p:sp>
        <p:sp>
          <p:nvSpPr>
            <p:cNvPr id="61" name="object 54">
              <a:extLst>
                <a:ext uri="{FF2B5EF4-FFF2-40B4-BE49-F238E27FC236}">
                  <a16:creationId xmlns:a16="http://schemas.microsoft.com/office/drawing/2014/main" id="{F5CEFD1A-B076-A9EB-71C0-91284F39073C}"/>
                </a:ext>
              </a:extLst>
            </p:cNvPr>
            <p:cNvSpPr/>
            <p:nvPr/>
          </p:nvSpPr>
          <p:spPr>
            <a:xfrm>
              <a:off x="1924050" y="6162675"/>
              <a:ext cx="28575" cy="28575"/>
            </a:xfrm>
            <a:custGeom>
              <a:avLst/>
              <a:gdLst/>
              <a:ahLst/>
              <a:cxnLst/>
              <a:rect l="l" t="t" r="r" b="b"/>
              <a:pathLst>
                <a:path w="28575" h="28575">
                  <a:moveTo>
                    <a:pt x="9525" y="0"/>
                  </a:moveTo>
                  <a:lnTo>
                    <a:pt x="28575" y="9525"/>
                  </a:lnTo>
                  <a:lnTo>
                    <a:pt x="9525" y="28575"/>
                  </a:lnTo>
                  <a:lnTo>
                    <a:pt x="0" y="9525"/>
                  </a:lnTo>
                  <a:lnTo>
                    <a:pt x="9525" y="0"/>
                  </a:lnTo>
                  <a:close/>
                </a:path>
              </a:pathLst>
            </a:custGeom>
            <a:ln w="9525">
              <a:solidFill>
                <a:srgbClr val="000080"/>
              </a:solidFill>
            </a:ln>
          </p:spPr>
          <p:txBody>
            <a:bodyPr wrap="square" lIns="0" tIns="0" rIns="0" bIns="0" rtlCol="0"/>
            <a:lstStyle/>
            <a:p>
              <a:endParaRPr/>
            </a:p>
          </p:txBody>
        </p:sp>
        <p:sp>
          <p:nvSpPr>
            <p:cNvPr id="62" name="object 55">
              <a:extLst>
                <a:ext uri="{FF2B5EF4-FFF2-40B4-BE49-F238E27FC236}">
                  <a16:creationId xmlns:a16="http://schemas.microsoft.com/office/drawing/2014/main" id="{B189D535-BCB8-6F97-0D62-34E981F43815}"/>
                </a:ext>
              </a:extLst>
            </p:cNvPr>
            <p:cNvSpPr/>
            <p:nvPr/>
          </p:nvSpPr>
          <p:spPr>
            <a:xfrm>
              <a:off x="1952625" y="6143625"/>
              <a:ext cx="28575" cy="28575"/>
            </a:xfrm>
            <a:custGeom>
              <a:avLst/>
              <a:gdLst/>
              <a:ahLst/>
              <a:cxnLst/>
              <a:rect l="l" t="t" r="r" b="b"/>
              <a:pathLst>
                <a:path w="28575" h="28575">
                  <a:moveTo>
                    <a:pt x="9525" y="0"/>
                  </a:moveTo>
                  <a:lnTo>
                    <a:pt x="0" y="9525"/>
                  </a:lnTo>
                  <a:lnTo>
                    <a:pt x="9525" y="28575"/>
                  </a:lnTo>
                  <a:lnTo>
                    <a:pt x="28575" y="9525"/>
                  </a:lnTo>
                  <a:lnTo>
                    <a:pt x="9525" y="0"/>
                  </a:lnTo>
                  <a:close/>
                </a:path>
              </a:pathLst>
            </a:custGeom>
            <a:solidFill>
              <a:srgbClr val="000080"/>
            </a:solidFill>
          </p:spPr>
          <p:txBody>
            <a:bodyPr wrap="square" lIns="0" tIns="0" rIns="0" bIns="0" rtlCol="0"/>
            <a:lstStyle/>
            <a:p>
              <a:endParaRPr/>
            </a:p>
          </p:txBody>
        </p:sp>
        <p:sp>
          <p:nvSpPr>
            <p:cNvPr id="63" name="object 56">
              <a:extLst>
                <a:ext uri="{FF2B5EF4-FFF2-40B4-BE49-F238E27FC236}">
                  <a16:creationId xmlns:a16="http://schemas.microsoft.com/office/drawing/2014/main" id="{6691B8B5-8C73-A6B6-68D4-F27695984C57}"/>
                </a:ext>
              </a:extLst>
            </p:cNvPr>
            <p:cNvSpPr/>
            <p:nvPr/>
          </p:nvSpPr>
          <p:spPr>
            <a:xfrm>
              <a:off x="1952625" y="6143625"/>
              <a:ext cx="28575" cy="28575"/>
            </a:xfrm>
            <a:custGeom>
              <a:avLst/>
              <a:gdLst/>
              <a:ahLst/>
              <a:cxnLst/>
              <a:rect l="l" t="t" r="r" b="b"/>
              <a:pathLst>
                <a:path w="28575" h="28575">
                  <a:moveTo>
                    <a:pt x="9525" y="0"/>
                  </a:moveTo>
                  <a:lnTo>
                    <a:pt x="28575" y="9525"/>
                  </a:lnTo>
                  <a:lnTo>
                    <a:pt x="9525" y="28575"/>
                  </a:lnTo>
                  <a:lnTo>
                    <a:pt x="0" y="9525"/>
                  </a:lnTo>
                  <a:lnTo>
                    <a:pt x="9525" y="0"/>
                  </a:lnTo>
                  <a:close/>
                </a:path>
              </a:pathLst>
            </a:custGeom>
            <a:ln w="9525">
              <a:solidFill>
                <a:srgbClr val="000080"/>
              </a:solidFill>
            </a:ln>
          </p:spPr>
          <p:txBody>
            <a:bodyPr wrap="square" lIns="0" tIns="0" rIns="0" bIns="0" rtlCol="0"/>
            <a:lstStyle/>
            <a:p>
              <a:endParaRPr/>
            </a:p>
          </p:txBody>
        </p:sp>
        <p:sp>
          <p:nvSpPr>
            <p:cNvPr id="64" name="object 57">
              <a:extLst>
                <a:ext uri="{FF2B5EF4-FFF2-40B4-BE49-F238E27FC236}">
                  <a16:creationId xmlns:a16="http://schemas.microsoft.com/office/drawing/2014/main" id="{046D4D0A-661E-7012-8AB0-75CC53A83FEA}"/>
                </a:ext>
              </a:extLst>
            </p:cNvPr>
            <p:cNvSpPr/>
            <p:nvPr/>
          </p:nvSpPr>
          <p:spPr>
            <a:xfrm>
              <a:off x="1990725" y="6124575"/>
              <a:ext cx="28575" cy="28575"/>
            </a:xfrm>
            <a:custGeom>
              <a:avLst/>
              <a:gdLst/>
              <a:ahLst/>
              <a:cxnLst/>
              <a:rect l="l" t="t" r="r" b="b"/>
              <a:pathLst>
                <a:path w="28575" h="28575">
                  <a:moveTo>
                    <a:pt x="9525" y="0"/>
                  </a:moveTo>
                  <a:lnTo>
                    <a:pt x="0" y="9525"/>
                  </a:lnTo>
                  <a:lnTo>
                    <a:pt x="9525" y="28575"/>
                  </a:lnTo>
                  <a:lnTo>
                    <a:pt x="28575" y="9525"/>
                  </a:lnTo>
                  <a:lnTo>
                    <a:pt x="9525" y="0"/>
                  </a:lnTo>
                  <a:close/>
                </a:path>
              </a:pathLst>
            </a:custGeom>
            <a:solidFill>
              <a:srgbClr val="000080"/>
            </a:solidFill>
          </p:spPr>
          <p:txBody>
            <a:bodyPr wrap="square" lIns="0" tIns="0" rIns="0" bIns="0" rtlCol="0"/>
            <a:lstStyle/>
            <a:p>
              <a:endParaRPr/>
            </a:p>
          </p:txBody>
        </p:sp>
        <p:sp>
          <p:nvSpPr>
            <p:cNvPr id="65" name="object 58">
              <a:extLst>
                <a:ext uri="{FF2B5EF4-FFF2-40B4-BE49-F238E27FC236}">
                  <a16:creationId xmlns:a16="http://schemas.microsoft.com/office/drawing/2014/main" id="{99F34775-1919-AB57-B445-2AF6C3B2942D}"/>
                </a:ext>
              </a:extLst>
            </p:cNvPr>
            <p:cNvSpPr/>
            <p:nvPr/>
          </p:nvSpPr>
          <p:spPr>
            <a:xfrm>
              <a:off x="1990725" y="6124575"/>
              <a:ext cx="28575" cy="28575"/>
            </a:xfrm>
            <a:custGeom>
              <a:avLst/>
              <a:gdLst/>
              <a:ahLst/>
              <a:cxnLst/>
              <a:rect l="l" t="t" r="r" b="b"/>
              <a:pathLst>
                <a:path w="28575" h="28575">
                  <a:moveTo>
                    <a:pt x="9525" y="0"/>
                  </a:moveTo>
                  <a:lnTo>
                    <a:pt x="28575" y="9525"/>
                  </a:lnTo>
                  <a:lnTo>
                    <a:pt x="9525" y="28575"/>
                  </a:lnTo>
                  <a:lnTo>
                    <a:pt x="0" y="9525"/>
                  </a:lnTo>
                  <a:lnTo>
                    <a:pt x="9525" y="0"/>
                  </a:lnTo>
                  <a:close/>
                </a:path>
              </a:pathLst>
            </a:custGeom>
            <a:ln w="9525">
              <a:solidFill>
                <a:srgbClr val="000080"/>
              </a:solidFill>
            </a:ln>
          </p:spPr>
          <p:txBody>
            <a:bodyPr wrap="square" lIns="0" tIns="0" rIns="0" bIns="0" rtlCol="0"/>
            <a:lstStyle/>
            <a:p>
              <a:endParaRPr/>
            </a:p>
          </p:txBody>
        </p:sp>
        <p:sp>
          <p:nvSpPr>
            <p:cNvPr id="66" name="object 59">
              <a:extLst>
                <a:ext uri="{FF2B5EF4-FFF2-40B4-BE49-F238E27FC236}">
                  <a16:creationId xmlns:a16="http://schemas.microsoft.com/office/drawing/2014/main" id="{3BA9816E-22CD-778D-67A2-EC15B127F26A}"/>
                </a:ext>
              </a:extLst>
            </p:cNvPr>
            <p:cNvSpPr/>
            <p:nvPr/>
          </p:nvSpPr>
          <p:spPr>
            <a:xfrm>
              <a:off x="2019300" y="6105525"/>
              <a:ext cx="28575" cy="28575"/>
            </a:xfrm>
            <a:custGeom>
              <a:avLst/>
              <a:gdLst/>
              <a:ahLst/>
              <a:cxnLst/>
              <a:rect l="l" t="t" r="r" b="b"/>
              <a:pathLst>
                <a:path w="28575" h="28575">
                  <a:moveTo>
                    <a:pt x="19050" y="0"/>
                  </a:moveTo>
                  <a:lnTo>
                    <a:pt x="0" y="19050"/>
                  </a:lnTo>
                  <a:lnTo>
                    <a:pt x="19050" y="28575"/>
                  </a:lnTo>
                  <a:lnTo>
                    <a:pt x="28575" y="19050"/>
                  </a:lnTo>
                  <a:lnTo>
                    <a:pt x="19050" y="0"/>
                  </a:lnTo>
                  <a:close/>
                </a:path>
              </a:pathLst>
            </a:custGeom>
            <a:solidFill>
              <a:srgbClr val="000080"/>
            </a:solidFill>
          </p:spPr>
          <p:txBody>
            <a:bodyPr wrap="square" lIns="0" tIns="0" rIns="0" bIns="0" rtlCol="0"/>
            <a:lstStyle/>
            <a:p>
              <a:endParaRPr/>
            </a:p>
          </p:txBody>
        </p:sp>
        <p:sp>
          <p:nvSpPr>
            <p:cNvPr id="67" name="object 60">
              <a:extLst>
                <a:ext uri="{FF2B5EF4-FFF2-40B4-BE49-F238E27FC236}">
                  <a16:creationId xmlns:a16="http://schemas.microsoft.com/office/drawing/2014/main" id="{61DB48E9-5B94-CAAB-D37A-41015C567D07}"/>
                </a:ext>
              </a:extLst>
            </p:cNvPr>
            <p:cNvSpPr/>
            <p:nvPr/>
          </p:nvSpPr>
          <p:spPr>
            <a:xfrm>
              <a:off x="2019300" y="6105525"/>
              <a:ext cx="28575" cy="28575"/>
            </a:xfrm>
            <a:custGeom>
              <a:avLst/>
              <a:gdLst/>
              <a:ahLst/>
              <a:cxnLst/>
              <a:rect l="l" t="t" r="r" b="b"/>
              <a:pathLst>
                <a:path w="28575" h="28575">
                  <a:moveTo>
                    <a:pt x="19050" y="0"/>
                  </a:moveTo>
                  <a:lnTo>
                    <a:pt x="28575"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sp>
          <p:nvSpPr>
            <p:cNvPr id="68" name="object 61">
              <a:extLst>
                <a:ext uri="{FF2B5EF4-FFF2-40B4-BE49-F238E27FC236}">
                  <a16:creationId xmlns:a16="http://schemas.microsoft.com/office/drawing/2014/main" id="{9E958288-990A-9729-15A3-19A0F9F86056}"/>
                </a:ext>
              </a:extLst>
            </p:cNvPr>
            <p:cNvSpPr/>
            <p:nvPr/>
          </p:nvSpPr>
          <p:spPr>
            <a:xfrm>
              <a:off x="2057400" y="6086475"/>
              <a:ext cx="28575" cy="28575"/>
            </a:xfrm>
            <a:custGeom>
              <a:avLst/>
              <a:gdLst/>
              <a:ahLst/>
              <a:cxnLst/>
              <a:rect l="l" t="t" r="r" b="b"/>
              <a:pathLst>
                <a:path w="28575" h="28575">
                  <a:moveTo>
                    <a:pt x="9525" y="0"/>
                  </a:moveTo>
                  <a:lnTo>
                    <a:pt x="0" y="19050"/>
                  </a:lnTo>
                  <a:lnTo>
                    <a:pt x="9525" y="28575"/>
                  </a:lnTo>
                  <a:lnTo>
                    <a:pt x="28575" y="19050"/>
                  </a:lnTo>
                  <a:lnTo>
                    <a:pt x="9525" y="0"/>
                  </a:lnTo>
                  <a:close/>
                </a:path>
              </a:pathLst>
            </a:custGeom>
            <a:solidFill>
              <a:srgbClr val="000080"/>
            </a:solidFill>
          </p:spPr>
          <p:txBody>
            <a:bodyPr wrap="square" lIns="0" tIns="0" rIns="0" bIns="0" rtlCol="0"/>
            <a:lstStyle/>
            <a:p>
              <a:endParaRPr/>
            </a:p>
          </p:txBody>
        </p:sp>
        <p:sp>
          <p:nvSpPr>
            <p:cNvPr id="69" name="object 62">
              <a:extLst>
                <a:ext uri="{FF2B5EF4-FFF2-40B4-BE49-F238E27FC236}">
                  <a16:creationId xmlns:a16="http://schemas.microsoft.com/office/drawing/2014/main" id="{F9129063-D537-1107-2120-D31A5BE6C916}"/>
                </a:ext>
              </a:extLst>
            </p:cNvPr>
            <p:cNvSpPr/>
            <p:nvPr/>
          </p:nvSpPr>
          <p:spPr>
            <a:xfrm>
              <a:off x="2057400" y="6086475"/>
              <a:ext cx="28575" cy="28575"/>
            </a:xfrm>
            <a:custGeom>
              <a:avLst/>
              <a:gdLst/>
              <a:ahLst/>
              <a:cxnLst/>
              <a:rect l="l" t="t" r="r" b="b"/>
              <a:pathLst>
                <a:path w="28575" h="28575">
                  <a:moveTo>
                    <a:pt x="9525" y="0"/>
                  </a:moveTo>
                  <a:lnTo>
                    <a:pt x="28575" y="19050"/>
                  </a:lnTo>
                  <a:lnTo>
                    <a:pt x="9525" y="28575"/>
                  </a:lnTo>
                  <a:lnTo>
                    <a:pt x="0" y="19050"/>
                  </a:lnTo>
                  <a:lnTo>
                    <a:pt x="9525" y="0"/>
                  </a:lnTo>
                  <a:close/>
                </a:path>
              </a:pathLst>
            </a:custGeom>
            <a:ln w="9525">
              <a:solidFill>
                <a:srgbClr val="000080"/>
              </a:solidFill>
            </a:ln>
          </p:spPr>
          <p:txBody>
            <a:bodyPr wrap="square" lIns="0" tIns="0" rIns="0" bIns="0" rtlCol="0"/>
            <a:lstStyle/>
            <a:p>
              <a:endParaRPr/>
            </a:p>
          </p:txBody>
        </p:sp>
        <p:sp>
          <p:nvSpPr>
            <p:cNvPr id="70" name="object 63">
              <a:extLst>
                <a:ext uri="{FF2B5EF4-FFF2-40B4-BE49-F238E27FC236}">
                  <a16:creationId xmlns:a16="http://schemas.microsoft.com/office/drawing/2014/main" id="{7EABB614-C230-5B3A-3971-8397F6ACEF2C}"/>
                </a:ext>
              </a:extLst>
            </p:cNvPr>
            <p:cNvSpPr/>
            <p:nvPr/>
          </p:nvSpPr>
          <p:spPr>
            <a:xfrm>
              <a:off x="2085975" y="6076950"/>
              <a:ext cx="28575" cy="28575"/>
            </a:xfrm>
            <a:custGeom>
              <a:avLst/>
              <a:gdLst/>
              <a:ahLst/>
              <a:cxnLst/>
              <a:rect l="l" t="t" r="r" b="b"/>
              <a:pathLst>
                <a:path w="28575" h="28575">
                  <a:moveTo>
                    <a:pt x="19050" y="0"/>
                  </a:moveTo>
                  <a:lnTo>
                    <a:pt x="0" y="9525"/>
                  </a:lnTo>
                  <a:lnTo>
                    <a:pt x="19050" y="28575"/>
                  </a:lnTo>
                  <a:lnTo>
                    <a:pt x="28575" y="9525"/>
                  </a:lnTo>
                  <a:lnTo>
                    <a:pt x="19050" y="0"/>
                  </a:lnTo>
                  <a:close/>
                </a:path>
              </a:pathLst>
            </a:custGeom>
            <a:solidFill>
              <a:srgbClr val="000080"/>
            </a:solidFill>
          </p:spPr>
          <p:txBody>
            <a:bodyPr wrap="square" lIns="0" tIns="0" rIns="0" bIns="0" rtlCol="0"/>
            <a:lstStyle/>
            <a:p>
              <a:endParaRPr/>
            </a:p>
          </p:txBody>
        </p:sp>
        <p:sp>
          <p:nvSpPr>
            <p:cNvPr id="71" name="object 64">
              <a:extLst>
                <a:ext uri="{FF2B5EF4-FFF2-40B4-BE49-F238E27FC236}">
                  <a16:creationId xmlns:a16="http://schemas.microsoft.com/office/drawing/2014/main" id="{E93D8F70-6B37-FFF5-27A2-7AA73EA3D4E7}"/>
                </a:ext>
              </a:extLst>
            </p:cNvPr>
            <p:cNvSpPr/>
            <p:nvPr/>
          </p:nvSpPr>
          <p:spPr>
            <a:xfrm>
              <a:off x="2085975" y="6076950"/>
              <a:ext cx="28575" cy="28575"/>
            </a:xfrm>
            <a:custGeom>
              <a:avLst/>
              <a:gdLst/>
              <a:ahLst/>
              <a:cxnLst/>
              <a:rect l="l" t="t" r="r" b="b"/>
              <a:pathLst>
                <a:path w="28575" h="28575">
                  <a:moveTo>
                    <a:pt x="19050" y="0"/>
                  </a:moveTo>
                  <a:lnTo>
                    <a:pt x="28575" y="9525"/>
                  </a:lnTo>
                  <a:lnTo>
                    <a:pt x="19050" y="28575"/>
                  </a:lnTo>
                  <a:lnTo>
                    <a:pt x="0" y="9525"/>
                  </a:lnTo>
                  <a:lnTo>
                    <a:pt x="19050" y="0"/>
                  </a:lnTo>
                  <a:close/>
                </a:path>
              </a:pathLst>
            </a:custGeom>
            <a:ln w="9525">
              <a:solidFill>
                <a:srgbClr val="000080"/>
              </a:solidFill>
            </a:ln>
          </p:spPr>
          <p:txBody>
            <a:bodyPr wrap="square" lIns="0" tIns="0" rIns="0" bIns="0" rtlCol="0"/>
            <a:lstStyle/>
            <a:p>
              <a:endParaRPr/>
            </a:p>
          </p:txBody>
        </p:sp>
        <p:sp>
          <p:nvSpPr>
            <p:cNvPr id="72" name="object 65">
              <a:extLst>
                <a:ext uri="{FF2B5EF4-FFF2-40B4-BE49-F238E27FC236}">
                  <a16:creationId xmlns:a16="http://schemas.microsoft.com/office/drawing/2014/main" id="{45F2709F-7F0D-ED5C-4682-F65C4CD5B088}"/>
                </a:ext>
              </a:extLst>
            </p:cNvPr>
            <p:cNvSpPr/>
            <p:nvPr/>
          </p:nvSpPr>
          <p:spPr>
            <a:xfrm>
              <a:off x="2114550" y="6057900"/>
              <a:ext cx="38100" cy="28575"/>
            </a:xfrm>
            <a:custGeom>
              <a:avLst/>
              <a:gdLst/>
              <a:ahLst/>
              <a:cxnLst/>
              <a:rect l="l" t="t" r="r" b="b"/>
              <a:pathLst>
                <a:path w="38100" h="28575">
                  <a:moveTo>
                    <a:pt x="19050" y="0"/>
                  </a:moveTo>
                  <a:lnTo>
                    <a:pt x="0" y="19050"/>
                  </a:lnTo>
                  <a:lnTo>
                    <a:pt x="19050" y="28575"/>
                  </a:lnTo>
                  <a:lnTo>
                    <a:pt x="38100" y="19050"/>
                  </a:lnTo>
                  <a:lnTo>
                    <a:pt x="19050" y="0"/>
                  </a:lnTo>
                  <a:close/>
                </a:path>
              </a:pathLst>
            </a:custGeom>
            <a:solidFill>
              <a:srgbClr val="000080"/>
            </a:solidFill>
          </p:spPr>
          <p:txBody>
            <a:bodyPr wrap="square" lIns="0" tIns="0" rIns="0" bIns="0" rtlCol="0"/>
            <a:lstStyle/>
            <a:p>
              <a:endParaRPr/>
            </a:p>
          </p:txBody>
        </p:sp>
        <p:sp>
          <p:nvSpPr>
            <p:cNvPr id="73" name="object 66">
              <a:extLst>
                <a:ext uri="{FF2B5EF4-FFF2-40B4-BE49-F238E27FC236}">
                  <a16:creationId xmlns:a16="http://schemas.microsoft.com/office/drawing/2014/main" id="{914ECA47-852D-782D-0C01-3766222F8910}"/>
                </a:ext>
              </a:extLst>
            </p:cNvPr>
            <p:cNvSpPr/>
            <p:nvPr/>
          </p:nvSpPr>
          <p:spPr>
            <a:xfrm>
              <a:off x="2114550" y="6057900"/>
              <a:ext cx="38100" cy="28575"/>
            </a:xfrm>
            <a:custGeom>
              <a:avLst/>
              <a:gdLst/>
              <a:ahLst/>
              <a:cxnLst/>
              <a:rect l="l" t="t" r="r" b="b"/>
              <a:pathLst>
                <a:path w="38100" h="28575">
                  <a:moveTo>
                    <a:pt x="19050" y="0"/>
                  </a:moveTo>
                  <a:lnTo>
                    <a:pt x="38100"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sp>
          <p:nvSpPr>
            <p:cNvPr id="74" name="object 67">
              <a:extLst>
                <a:ext uri="{FF2B5EF4-FFF2-40B4-BE49-F238E27FC236}">
                  <a16:creationId xmlns:a16="http://schemas.microsoft.com/office/drawing/2014/main" id="{507A7404-09C8-D1C3-6D36-B8AC12D71DB8}"/>
                </a:ext>
              </a:extLst>
            </p:cNvPr>
            <p:cNvSpPr/>
            <p:nvPr/>
          </p:nvSpPr>
          <p:spPr>
            <a:xfrm>
              <a:off x="2152650" y="6048375"/>
              <a:ext cx="28575" cy="28575"/>
            </a:xfrm>
            <a:custGeom>
              <a:avLst/>
              <a:gdLst/>
              <a:ahLst/>
              <a:cxnLst/>
              <a:rect l="l" t="t" r="r" b="b"/>
              <a:pathLst>
                <a:path w="28575" h="28575">
                  <a:moveTo>
                    <a:pt x="19050" y="0"/>
                  </a:moveTo>
                  <a:lnTo>
                    <a:pt x="0" y="9525"/>
                  </a:lnTo>
                  <a:lnTo>
                    <a:pt x="19050" y="28575"/>
                  </a:lnTo>
                  <a:lnTo>
                    <a:pt x="28575" y="9525"/>
                  </a:lnTo>
                  <a:lnTo>
                    <a:pt x="19050" y="0"/>
                  </a:lnTo>
                  <a:close/>
                </a:path>
              </a:pathLst>
            </a:custGeom>
            <a:solidFill>
              <a:srgbClr val="000080"/>
            </a:solidFill>
          </p:spPr>
          <p:txBody>
            <a:bodyPr wrap="square" lIns="0" tIns="0" rIns="0" bIns="0" rtlCol="0"/>
            <a:lstStyle/>
            <a:p>
              <a:endParaRPr/>
            </a:p>
          </p:txBody>
        </p:sp>
        <p:sp>
          <p:nvSpPr>
            <p:cNvPr id="75" name="object 68">
              <a:extLst>
                <a:ext uri="{FF2B5EF4-FFF2-40B4-BE49-F238E27FC236}">
                  <a16:creationId xmlns:a16="http://schemas.microsoft.com/office/drawing/2014/main" id="{423EBA8D-EE0C-BBAB-99A5-D5BFEF047667}"/>
                </a:ext>
              </a:extLst>
            </p:cNvPr>
            <p:cNvSpPr/>
            <p:nvPr/>
          </p:nvSpPr>
          <p:spPr>
            <a:xfrm>
              <a:off x="2152650" y="6048375"/>
              <a:ext cx="28575" cy="28575"/>
            </a:xfrm>
            <a:custGeom>
              <a:avLst/>
              <a:gdLst/>
              <a:ahLst/>
              <a:cxnLst/>
              <a:rect l="l" t="t" r="r" b="b"/>
              <a:pathLst>
                <a:path w="28575" h="28575">
                  <a:moveTo>
                    <a:pt x="19050" y="0"/>
                  </a:moveTo>
                  <a:lnTo>
                    <a:pt x="28575" y="9525"/>
                  </a:lnTo>
                  <a:lnTo>
                    <a:pt x="19050" y="28575"/>
                  </a:lnTo>
                  <a:lnTo>
                    <a:pt x="0" y="9525"/>
                  </a:lnTo>
                  <a:lnTo>
                    <a:pt x="19050" y="0"/>
                  </a:lnTo>
                  <a:close/>
                </a:path>
              </a:pathLst>
            </a:custGeom>
            <a:ln w="9525">
              <a:solidFill>
                <a:srgbClr val="000080"/>
              </a:solidFill>
            </a:ln>
          </p:spPr>
          <p:txBody>
            <a:bodyPr wrap="square" lIns="0" tIns="0" rIns="0" bIns="0" rtlCol="0"/>
            <a:lstStyle/>
            <a:p>
              <a:endParaRPr/>
            </a:p>
          </p:txBody>
        </p:sp>
        <p:sp>
          <p:nvSpPr>
            <p:cNvPr id="76" name="object 69">
              <a:extLst>
                <a:ext uri="{FF2B5EF4-FFF2-40B4-BE49-F238E27FC236}">
                  <a16:creationId xmlns:a16="http://schemas.microsoft.com/office/drawing/2014/main" id="{12DC2AD1-25BC-FBAF-F896-1DA2DCE8EFCC}"/>
                </a:ext>
              </a:extLst>
            </p:cNvPr>
            <p:cNvSpPr/>
            <p:nvPr/>
          </p:nvSpPr>
          <p:spPr>
            <a:xfrm>
              <a:off x="2190750" y="6038850"/>
              <a:ext cx="28575" cy="28575"/>
            </a:xfrm>
            <a:custGeom>
              <a:avLst/>
              <a:gdLst/>
              <a:ahLst/>
              <a:cxnLst/>
              <a:rect l="l" t="t" r="r" b="b"/>
              <a:pathLst>
                <a:path w="28575" h="28575">
                  <a:moveTo>
                    <a:pt x="9525" y="0"/>
                  </a:moveTo>
                  <a:lnTo>
                    <a:pt x="0" y="9525"/>
                  </a:lnTo>
                  <a:lnTo>
                    <a:pt x="9525" y="28575"/>
                  </a:lnTo>
                  <a:lnTo>
                    <a:pt x="28575" y="9525"/>
                  </a:lnTo>
                  <a:lnTo>
                    <a:pt x="9525" y="0"/>
                  </a:lnTo>
                  <a:close/>
                </a:path>
              </a:pathLst>
            </a:custGeom>
            <a:solidFill>
              <a:srgbClr val="000080"/>
            </a:solidFill>
          </p:spPr>
          <p:txBody>
            <a:bodyPr wrap="square" lIns="0" tIns="0" rIns="0" bIns="0" rtlCol="0"/>
            <a:lstStyle/>
            <a:p>
              <a:endParaRPr/>
            </a:p>
          </p:txBody>
        </p:sp>
        <p:sp>
          <p:nvSpPr>
            <p:cNvPr id="77" name="object 70">
              <a:extLst>
                <a:ext uri="{FF2B5EF4-FFF2-40B4-BE49-F238E27FC236}">
                  <a16:creationId xmlns:a16="http://schemas.microsoft.com/office/drawing/2014/main" id="{AAFB3513-F77C-ECCA-ED01-6AC50C7A1D71}"/>
                </a:ext>
              </a:extLst>
            </p:cNvPr>
            <p:cNvSpPr/>
            <p:nvPr/>
          </p:nvSpPr>
          <p:spPr>
            <a:xfrm>
              <a:off x="2190750" y="6038850"/>
              <a:ext cx="28575" cy="28575"/>
            </a:xfrm>
            <a:custGeom>
              <a:avLst/>
              <a:gdLst/>
              <a:ahLst/>
              <a:cxnLst/>
              <a:rect l="l" t="t" r="r" b="b"/>
              <a:pathLst>
                <a:path w="28575" h="28575">
                  <a:moveTo>
                    <a:pt x="9525" y="0"/>
                  </a:moveTo>
                  <a:lnTo>
                    <a:pt x="28575" y="9525"/>
                  </a:lnTo>
                  <a:lnTo>
                    <a:pt x="9525" y="28575"/>
                  </a:lnTo>
                  <a:lnTo>
                    <a:pt x="0" y="9525"/>
                  </a:lnTo>
                  <a:lnTo>
                    <a:pt x="9525" y="0"/>
                  </a:lnTo>
                  <a:close/>
                </a:path>
              </a:pathLst>
            </a:custGeom>
            <a:ln w="9525">
              <a:solidFill>
                <a:srgbClr val="000080"/>
              </a:solidFill>
            </a:ln>
          </p:spPr>
          <p:txBody>
            <a:bodyPr wrap="square" lIns="0" tIns="0" rIns="0" bIns="0" rtlCol="0"/>
            <a:lstStyle/>
            <a:p>
              <a:endParaRPr/>
            </a:p>
          </p:txBody>
        </p:sp>
        <p:sp>
          <p:nvSpPr>
            <p:cNvPr id="78" name="object 71">
              <a:extLst>
                <a:ext uri="{FF2B5EF4-FFF2-40B4-BE49-F238E27FC236}">
                  <a16:creationId xmlns:a16="http://schemas.microsoft.com/office/drawing/2014/main" id="{C344746A-8B1C-A825-AD26-4A88B453A4D4}"/>
                </a:ext>
              </a:extLst>
            </p:cNvPr>
            <p:cNvSpPr/>
            <p:nvPr/>
          </p:nvSpPr>
          <p:spPr>
            <a:xfrm>
              <a:off x="2219325" y="6019800"/>
              <a:ext cx="28575" cy="28575"/>
            </a:xfrm>
            <a:custGeom>
              <a:avLst/>
              <a:gdLst/>
              <a:ahLst/>
              <a:cxnLst/>
              <a:rect l="l" t="t" r="r" b="b"/>
              <a:pathLst>
                <a:path w="28575" h="28575">
                  <a:moveTo>
                    <a:pt x="19050" y="0"/>
                  </a:moveTo>
                  <a:lnTo>
                    <a:pt x="0" y="19050"/>
                  </a:lnTo>
                  <a:lnTo>
                    <a:pt x="19050" y="28575"/>
                  </a:lnTo>
                  <a:lnTo>
                    <a:pt x="28575" y="19050"/>
                  </a:lnTo>
                  <a:lnTo>
                    <a:pt x="19050" y="0"/>
                  </a:lnTo>
                  <a:close/>
                </a:path>
              </a:pathLst>
            </a:custGeom>
            <a:solidFill>
              <a:srgbClr val="000080"/>
            </a:solidFill>
          </p:spPr>
          <p:txBody>
            <a:bodyPr wrap="square" lIns="0" tIns="0" rIns="0" bIns="0" rtlCol="0"/>
            <a:lstStyle/>
            <a:p>
              <a:endParaRPr/>
            </a:p>
          </p:txBody>
        </p:sp>
        <p:sp>
          <p:nvSpPr>
            <p:cNvPr id="79" name="object 72">
              <a:extLst>
                <a:ext uri="{FF2B5EF4-FFF2-40B4-BE49-F238E27FC236}">
                  <a16:creationId xmlns:a16="http://schemas.microsoft.com/office/drawing/2014/main" id="{3B8DDDFA-8B05-97D8-EF19-559E53EEF2A4}"/>
                </a:ext>
              </a:extLst>
            </p:cNvPr>
            <p:cNvSpPr/>
            <p:nvPr/>
          </p:nvSpPr>
          <p:spPr>
            <a:xfrm>
              <a:off x="2219325" y="6019800"/>
              <a:ext cx="28575" cy="28575"/>
            </a:xfrm>
            <a:custGeom>
              <a:avLst/>
              <a:gdLst/>
              <a:ahLst/>
              <a:cxnLst/>
              <a:rect l="l" t="t" r="r" b="b"/>
              <a:pathLst>
                <a:path w="28575" h="28575">
                  <a:moveTo>
                    <a:pt x="19050" y="0"/>
                  </a:moveTo>
                  <a:lnTo>
                    <a:pt x="28575"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sp>
          <p:nvSpPr>
            <p:cNvPr id="80" name="object 73">
              <a:extLst>
                <a:ext uri="{FF2B5EF4-FFF2-40B4-BE49-F238E27FC236}">
                  <a16:creationId xmlns:a16="http://schemas.microsoft.com/office/drawing/2014/main" id="{ACD5F524-530B-5382-2FC0-09FB32198D47}"/>
                </a:ext>
              </a:extLst>
            </p:cNvPr>
            <p:cNvSpPr/>
            <p:nvPr/>
          </p:nvSpPr>
          <p:spPr>
            <a:xfrm>
              <a:off x="2257425" y="6010275"/>
              <a:ext cx="28575" cy="28575"/>
            </a:xfrm>
            <a:custGeom>
              <a:avLst/>
              <a:gdLst/>
              <a:ahLst/>
              <a:cxnLst/>
              <a:rect l="l" t="t" r="r" b="b"/>
              <a:pathLst>
                <a:path w="28575" h="28575">
                  <a:moveTo>
                    <a:pt x="9525" y="0"/>
                  </a:moveTo>
                  <a:lnTo>
                    <a:pt x="0" y="19050"/>
                  </a:lnTo>
                  <a:lnTo>
                    <a:pt x="9525" y="28575"/>
                  </a:lnTo>
                  <a:lnTo>
                    <a:pt x="28575" y="19050"/>
                  </a:lnTo>
                  <a:lnTo>
                    <a:pt x="9525" y="0"/>
                  </a:lnTo>
                  <a:close/>
                </a:path>
              </a:pathLst>
            </a:custGeom>
            <a:solidFill>
              <a:srgbClr val="000080"/>
            </a:solidFill>
          </p:spPr>
          <p:txBody>
            <a:bodyPr wrap="square" lIns="0" tIns="0" rIns="0" bIns="0" rtlCol="0"/>
            <a:lstStyle/>
            <a:p>
              <a:endParaRPr/>
            </a:p>
          </p:txBody>
        </p:sp>
        <p:sp>
          <p:nvSpPr>
            <p:cNvPr id="81" name="object 74">
              <a:extLst>
                <a:ext uri="{FF2B5EF4-FFF2-40B4-BE49-F238E27FC236}">
                  <a16:creationId xmlns:a16="http://schemas.microsoft.com/office/drawing/2014/main" id="{4D59F2AA-1E5D-6AAB-38E9-A4316C3A6F26}"/>
                </a:ext>
              </a:extLst>
            </p:cNvPr>
            <p:cNvSpPr/>
            <p:nvPr/>
          </p:nvSpPr>
          <p:spPr>
            <a:xfrm>
              <a:off x="2257425" y="6010275"/>
              <a:ext cx="28575" cy="28575"/>
            </a:xfrm>
            <a:custGeom>
              <a:avLst/>
              <a:gdLst/>
              <a:ahLst/>
              <a:cxnLst/>
              <a:rect l="l" t="t" r="r" b="b"/>
              <a:pathLst>
                <a:path w="28575" h="28575">
                  <a:moveTo>
                    <a:pt x="9525" y="0"/>
                  </a:moveTo>
                  <a:lnTo>
                    <a:pt x="28575" y="19050"/>
                  </a:lnTo>
                  <a:lnTo>
                    <a:pt x="9525" y="28575"/>
                  </a:lnTo>
                  <a:lnTo>
                    <a:pt x="0" y="19050"/>
                  </a:lnTo>
                  <a:lnTo>
                    <a:pt x="9525" y="0"/>
                  </a:lnTo>
                  <a:close/>
                </a:path>
              </a:pathLst>
            </a:custGeom>
            <a:ln w="9525">
              <a:solidFill>
                <a:srgbClr val="000080"/>
              </a:solidFill>
            </a:ln>
          </p:spPr>
          <p:txBody>
            <a:bodyPr wrap="square" lIns="0" tIns="0" rIns="0" bIns="0" rtlCol="0"/>
            <a:lstStyle/>
            <a:p>
              <a:endParaRPr/>
            </a:p>
          </p:txBody>
        </p:sp>
        <p:sp>
          <p:nvSpPr>
            <p:cNvPr id="82" name="object 75">
              <a:extLst>
                <a:ext uri="{FF2B5EF4-FFF2-40B4-BE49-F238E27FC236}">
                  <a16:creationId xmlns:a16="http://schemas.microsoft.com/office/drawing/2014/main" id="{1D91C55C-E596-4B77-255D-9CAA2E0CE55D}"/>
                </a:ext>
              </a:extLst>
            </p:cNvPr>
            <p:cNvSpPr/>
            <p:nvPr/>
          </p:nvSpPr>
          <p:spPr>
            <a:xfrm>
              <a:off x="2286000" y="6000750"/>
              <a:ext cx="28575" cy="28575"/>
            </a:xfrm>
            <a:custGeom>
              <a:avLst/>
              <a:gdLst/>
              <a:ahLst/>
              <a:cxnLst/>
              <a:rect l="l" t="t" r="r" b="b"/>
              <a:pathLst>
                <a:path w="28575" h="28575">
                  <a:moveTo>
                    <a:pt x="19050" y="0"/>
                  </a:moveTo>
                  <a:lnTo>
                    <a:pt x="0" y="19050"/>
                  </a:lnTo>
                  <a:lnTo>
                    <a:pt x="19050" y="28575"/>
                  </a:lnTo>
                  <a:lnTo>
                    <a:pt x="28575" y="19050"/>
                  </a:lnTo>
                  <a:lnTo>
                    <a:pt x="19050" y="0"/>
                  </a:lnTo>
                  <a:close/>
                </a:path>
              </a:pathLst>
            </a:custGeom>
            <a:solidFill>
              <a:srgbClr val="000080"/>
            </a:solidFill>
          </p:spPr>
          <p:txBody>
            <a:bodyPr wrap="square" lIns="0" tIns="0" rIns="0" bIns="0" rtlCol="0"/>
            <a:lstStyle/>
            <a:p>
              <a:endParaRPr/>
            </a:p>
          </p:txBody>
        </p:sp>
        <p:sp>
          <p:nvSpPr>
            <p:cNvPr id="83" name="object 76">
              <a:extLst>
                <a:ext uri="{FF2B5EF4-FFF2-40B4-BE49-F238E27FC236}">
                  <a16:creationId xmlns:a16="http://schemas.microsoft.com/office/drawing/2014/main" id="{C72BD4EA-2645-8B10-71D6-655758891034}"/>
                </a:ext>
              </a:extLst>
            </p:cNvPr>
            <p:cNvSpPr/>
            <p:nvPr/>
          </p:nvSpPr>
          <p:spPr>
            <a:xfrm>
              <a:off x="2286000" y="6000750"/>
              <a:ext cx="28575" cy="28575"/>
            </a:xfrm>
            <a:custGeom>
              <a:avLst/>
              <a:gdLst/>
              <a:ahLst/>
              <a:cxnLst/>
              <a:rect l="l" t="t" r="r" b="b"/>
              <a:pathLst>
                <a:path w="28575" h="28575">
                  <a:moveTo>
                    <a:pt x="19050" y="0"/>
                  </a:moveTo>
                  <a:lnTo>
                    <a:pt x="28575"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sp>
          <p:nvSpPr>
            <p:cNvPr id="84" name="object 77">
              <a:extLst>
                <a:ext uri="{FF2B5EF4-FFF2-40B4-BE49-F238E27FC236}">
                  <a16:creationId xmlns:a16="http://schemas.microsoft.com/office/drawing/2014/main" id="{357C3C20-02DA-3A1C-C13E-5760F61020FB}"/>
                </a:ext>
              </a:extLst>
            </p:cNvPr>
            <p:cNvSpPr/>
            <p:nvPr/>
          </p:nvSpPr>
          <p:spPr>
            <a:xfrm>
              <a:off x="2324100" y="5991225"/>
              <a:ext cx="28575" cy="28575"/>
            </a:xfrm>
            <a:custGeom>
              <a:avLst/>
              <a:gdLst/>
              <a:ahLst/>
              <a:cxnLst/>
              <a:rect l="l" t="t" r="r" b="b"/>
              <a:pathLst>
                <a:path w="28575" h="28575">
                  <a:moveTo>
                    <a:pt x="9525" y="0"/>
                  </a:moveTo>
                  <a:lnTo>
                    <a:pt x="0" y="19050"/>
                  </a:lnTo>
                  <a:lnTo>
                    <a:pt x="9525" y="28575"/>
                  </a:lnTo>
                  <a:lnTo>
                    <a:pt x="28575" y="19050"/>
                  </a:lnTo>
                  <a:lnTo>
                    <a:pt x="9525" y="0"/>
                  </a:lnTo>
                  <a:close/>
                </a:path>
              </a:pathLst>
            </a:custGeom>
            <a:solidFill>
              <a:srgbClr val="000080"/>
            </a:solidFill>
          </p:spPr>
          <p:txBody>
            <a:bodyPr wrap="square" lIns="0" tIns="0" rIns="0" bIns="0" rtlCol="0"/>
            <a:lstStyle/>
            <a:p>
              <a:endParaRPr/>
            </a:p>
          </p:txBody>
        </p:sp>
        <p:sp>
          <p:nvSpPr>
            <p:cNvPr id="85" name="object 78">
              <a:extLst>
                <a:ext uri="{FF2B5EF4-FFF2-40B4-BE49-F238E27FC236}">
                  <a16:creationId xmlns:a16="http://schemas.microsoft.com/office/drawing/2014/main" id="{7B1B7196-1C4C-0DEE-803A-B30C1794ADD2}"/>
                </a:ext>
              </a:extLst>
            </p:cNvPr>
            <p:cNvSpPr/>
            <p:nvPr/>
          </p:nvSpPr>
          <p:spPr>
            <a:xfrm>
              <a:off x="2324100" y="5991225"/>
              <a:ext cx="28575" cy="28575"/>
            </a:xfrm>
            <a:custGeom>
              <a:avLst/>
              <a:gdLst/>
              <a:ahLst/>
              <a:cxnLst/>
              <a:rect l="l" t="t" r="r" b="b"/>
              <a:pathLst>
                <a:path w="28575" h="28575">
                  <a:moveTo>
                    <a:pt x="9525" y="0"/>
                  </a:moveTo>
                  <a:lnTo>
                    <a:pt x="28575" y="19050"/>
                  </a:lnTo>
                  <a:lnTo>
                    <a:pt x="9525" y="28575"/>
                  </a:lnTo>
                  <a:lnTo>
                    <a:pt x="0" y="19050"/>
                  </a:lnTo>
                  <a:lnTo>
                    <a:pt x="9525" y="0"/>
                  </a:lnTo>
                  <a:close/>
                </a:path>
              </a:pathLst>
            </a:custGeom>
            <a:ln w="9525">
              <a:solidFill>
                <a:srgbClr val="000080"/>
              </a:solidFill>
            </a:ln>
          </p:spPr>
          <p:txBody>
            <a:bodyPr wrap="square" lIns="0" tIns="0" rIns="0" bIns="0" rtlCol="0"/>
            <a:lstStyle/>
            <a:p>
              <a:endParaRPr/>
            </a:p>
          </p:txBody>
        </p:sp>
        <p:sp>
          <p:nvSpPr>
            <p:cNvPr id="86" name="object 79">
              <a:extLst>
                <a:ext uri="{FF2B5EF4-FFF2-40B4-BE49-F238E27FC236}">
                  <a16:creationId xmlns:a16="http://schemas.microsoft.com/office/drawing/2014/main" id="{A748C656-9FC7-E5DB-5CD5-342170309F93}"/>
                </a:ext>
              </a:extLst>
            </p:cNvPr>
            <p:cNvSpPr/>
            <p:nvPr/>
          </p:nvSpPr>
          <p:spPr>
            <a:xfrm>
              <a:off x="2352675" y="5981700"/>
              <a:ext cx="28575" cy="28575"/>
            </a:xfrm>
            <a:custGeom>
              <a:avLst/>
              <a:gdLst/>
              <a:ahLst/>
              <a:cxnLst/>
              <a:rect l="l" t="t" r="r" b="b"/>
              <a:pathLst>
                <a:path w="28575" h="28575">
                  <a:moveTo>
                    <a:pt x="19050" y="0"/>
                  </a:moveTo>
                  <a:lnTo>
                    <a:pt x="0" y="19050"/>
                  </a:lnTo>
                  <a:lnTo>
                    <a:pt x="19050" y="28575"/>
                  </a:lnTo>
                  <a:lnTo>
                    <a:pt x="28575" y="19050"/>
                  </a:lnTo>
                  <a:lnTo>
                    <a:pt x="19050" y="0"/>
                  </a:lnTo>
                  <a:close/>
                </a:path>
              </a:pathLst>
            </a:custGeom>
            <a:solidFill>
              <a:srgbClr val="000080"/>
            </a:solidFill>
          </p:spPr>
          <p:txBody>
            <a:bodyPr wrap="square" lIns="0" tIns="0" rIns="0" bIns="0" rtlCol="0"/>
            <a:lstStyle/>
            <a:p>
              <a:endParaRPr/>
            </a:p>
          </p:txBody>
        </p:sp>
        <p:sp>
          <p:nvSpPr>
            <p:cNvPr id="87" name="object 80">
              <a:extLst>
                <a:ext uri="{FF2B5EF4-FFF2-40B4-BE49-F238E27FC236}">
                  <a16:creationId xmlns:a16="http://schemas.microsoft.com/office/drawing/2014/main" id="{BF77BC27-31A3-5361-BDC1-61F641A32477}"/>
                </a:ext>
              </a:extLst>
            </p:cNvPr>
            <p:cNvSpPr/>
            <p:nvPr/>
          </p:nvSpPr>
          <p:spPr>
            <a:xfrm>
              <a:off x="2352675" y="5981700"/>
              <a:ext cx="28575" cy="28575"/>
            </a:xfrm>
            <a:custGeom>
              <a:avLst/>
              <a:gdLst/>
              <a:ahLst/>
              <a:cxnLst/>
              <a:rect l="l" t="t" r="r" b="b"/>
              <a:pathLst>
                <a:path w="28575" h="28575">
                  <a:moveTo>
                    <a:pt x="19050" y="0"/>
                  </a:moveTo>
                  <a:lnTo>
                    <a:pt x="28575"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sp>
          <p:nvSpPr>
            <p:cNvPr id="88" name="object 81">
              <a:extLst>
                <a:ext uri="{FF2B5EF4-FFF2-40B4-BE49-F238E27FC236}">
                  <a16:creationId xmlns:a16="http://schemas.microsoft.com/office/drawing/2014/main" id="{77180A00-E91D-F4C6-AEBC-6E4E71647722}"/>
                </a:ext>
              </a:extLst>
            </p:cNvPr>
            <p:cNvSpPr/>
            <p:nvPr/>
          </p:nvSpPr>
          <p:spPr>
            <a:xfrm>
              <a:off x="2390775" y="5981700"/>
              <a:ext cx="28575" cy="28575"/>
            </a:xfrm>
            <a:custGeom>
              <a:avLst/>
              <a:gdLst/>
              <a:ahLst/>
              <a:cxnLst/>
              <a:rect l="l" t="t" r="r" b="b"/>
              <a:pathLst>
                <a:path w="28575" h="28575">
                  <a:moveTo>
                    <a:pt x="9525" y="0"/>
                  </a:moveTo>
                  <a:lnTo>
                    <a:pt x="0" y="9525"/>
                  </a:lnTo>
                  <a:lnTo>
                    <a:pt x="9525" y="28575"/>
                  </a:lnTo>
                  <a:lnTo>
                    <a:pt x="28575" y="9525"/>
                  </a:lnTo>
                  <a:lnTo>
                    <a:pt x="9525" y="0"/>
                  </a:lnTo>
                  <a:close/>
                </a:path>
              </a:pathLst>
            </a:custGeom>
            <a:solidFill>
              <a:srgbClr val="000080"/>
            </a:solidFill>
          </p:spPr>
          <p:txBody>
            <a:bodyPr wrap="square" lIns="0" tIns="0" rIns="0" bIns="0" rtlCol="0"/>
            <a:lstStyle/>
            <a:p>
              <a:endParaRPr/>
            </a:p>
          </p:txBody>
        </p:sp>
        <p:sp>
          <p:nvSpPr>
            <p:cNvPr id="89" name="object 82">
              <a:extLst>
                <a:ext uri="{FF2B5EF4-FFF2-40B4-BE49-F238E27FC236}">
                  <a16:creationId xmlns:a16="http://schemas.microsoft.com/office/drawing/2014/main" id="{6C0025D4-17AE-A163-09C7-A53C39CA3350}"/>
                </a:ext>
              </a:extLst>
            </p:cNvPr>
            <p:cNvSpPr/>
            <p:nvPr/>
          </p:nvSpPr>
          <p:spPr>
            <a:xfrm>
              <a:off x="2390775" y="5981700"/>
              <a:ext cx="28575" cy="28575"/>
            </a:xfrm>
            <a:custGeom>
              <a:avLst/>
              <a:gdLst/>
              <a:ahLst/>
              <a:cxnLst/>
              <a:rect l="l" t="t" r="r" b="b"/>
              <a:pathLst>
                <a:path w="28575" h="28575">
                  <a:moveTo>
                    <a:pt x="9525" y="0"/>
                  </a:moveTo>
                  <a:lnTo>
                    <a:pt x="28575" y="9525"/>
                  </a:lnTo>
                  <a:lnTo>
                    <a:pt x="9525" y="28575"/>
                  </a:lnTo>
                  <a:lnTo>
                    <a:pt x="0" y="9525"/>
                  </a:lnTo>
                  <a:lnTo>
                    <a:pt x="9525" y="0"/>
                  </a:lnTo>
                  <a:close/>
                </a:path>
              </a:pathLst>
            </a:custGeom>
            <a:ln w="9525">
              <a:solidFill>
                <a:srgbClr val="000080"/>
              </a:solidFill>
            </a:ln>
          </p:spPr>
          <p:txBody>
            <a:bodyPr wrap="square" lIns="0" tIns="0" rIns="0" bIns="0" rtlCol="0"/>
            <a:lstStyle/>
            <a:p>
              <a:endParaRPr/>
            </a:p>
          </p:txBody>
        </p:sp>
        <p:sp>
          <p:nvSpPr>
            <p:cNvPr id="90" name="object 83">
              <a:extLst>
                <a:ext uri="{FF2B5EF4-FFF2-40B4-BE49-F238E27FC236}">
                  <a16:creationId xmlns:a16="http://schemas.microsoft.com/office/drawing/2014/main" id="{110ADB7C-6048-49D1-3D79-EECFDBA4D02A}"/>
                </a:ext>
              </a:extLst>
            </p:cNvPr>
            <p:cNvSpPr/>
            <p:nvPr/>
          </p:nvSpPr>
          <p:spPr>
            <a:xfrm>
              <a:off x="2419350" y="5972175"/>
              <a:ext cx="28575" cy="28575"/>
            </a:xfrm>
            <a:custGeom>
              <a:avLst/>
              <a:gdLst/>
              <a:ahLst/>
              <a:cxnLst/>
              <a:rect l="l" t="t" r="r" b="b"/>
              <a:pathLst>
                <a:path w="28575" h="28575">
                  <a:moveTo>
                    <a:pt x="19050" y="0"/>
                  </a:moveTo>
                  <a:lnTo>
                    <a:pt x="0" y="19050"/>
                  </a:lnTo>
                  <a:lnTo>
                    <a:pt x="19050" y="28575"/>
                  </a:lnTo>
                  <a:lnTo>
                    <a:pt x="28575" y="19050"/>
                  </a:lnTo>
                  <a:lnTo>
                    <a:pt x="19050" y="0"/>
                  </a:lnTo>
                  <a:close/>
                </a:path>
              </a:pathLst>
            </a:custGeom>
            <a:solidFill>
              <a:srgbClr val="000080"/>
            </a:solidFill>
          </p:spPr>
          <p:txBody>
            <a:bodyPr wrap="square" lIns="0" tIns="0" rIns="0" bIns="0" rtlCol="0"/>
            <a:lstStyle/>
            <a:p>
              <a:endParaRPr/>
            </a:p>
          </p:txBody>
        </p:sp>
        <p:sp>
          <p:nvSpPr>
            <p:cNvPr id="91" name="object 84">
              <a:extLst>
                <a:ext uri="{FF2B5EF4-FFF2-40B4-BE49-F238E27FC236}">
                  <a16:creationId xmlns:a16="http://schemas.microsoft.com/office/drawing/2014/main" id="{CDC4B92B-E747-4BA1-3739-9444CDC26D63}"/>
                </a:ext>
              </a:extLst>
            </p:cNvPr>
            <p:cNvSpPr/>
            <p:nvPr/>
          </p:nvSpPr>
          <p:spPr>
            <a:xfrm>
              <a:off x="2419350" y="5972175"/>
              <a:ext cx="28575" cy="28575"/>
            </a:xfrm>
            <a:custGeom>
              <a:avLst/>
              <a:gdLst/>
              <a:ahLst/>
              <a:cxnLst/>
              <a:rect l="l" t="t" r="r" b="b"/>
              <a:pathLst>
                <a:path w="28575" h="28575">
                  <a:moveTo>
                    <a:pt x="19050" y="0"/>
                  </a:moveTo>
                  <a:lnTo>
                    <a:pt x="28575" y="19050"/>
                  </a:lnTo>
                  <a:lnTo>
                    <a:pt x="19050" y="28575"/>
                  </a:lnTo>
                  <a:lnTo>
                    <a:pt x="0" y="19050"/>
                  </a:lnTo>
                  <a:lnTo>
                    <a:pt x="19050" y="0"/>
                  </a:lnTo>
                  <a:close/>
                </a:path>
              </a:pathLst>
            </a:custGeom>
            <a:ln w="9525">
              <a:solidFill>
                <a:srgbClr val="000080"/>
              </a:solidFill>
            </a:ln>
          </p:spPr>
          <p:txBody>
            <a:bodyPr wrap="square" lIns="0" tIns="0" rIns="0" bIns="0" rtlCol="0"/>
            <a:lstStyle/>
            <a:p>
              <a:endParaRPr/>
            </a:p>
          </p:txBody>
        </p:sp>
      </p:grpSp>
      <p:graphicFrame>
        <p:nvGraphicFramePr>
          <p:cNvPr id="92" name="object 85">
            <a:extLst>
              <a:ext uri="{FF2B5EF4-FFF2-40B4-BE49-F238E27FC236}">
                <a16:creationId xmlns:a16="http://schemas.microsoft.com/office/drawing/2014/main" id="{2F6EE842-B67A-A957-CA8A-FC2007343A38}"/>
              </a:ext>
            </a:extLst>
          </p:cNvPr>
          <p:cNvGraphicFramePr>
            <a:graphicFrameLocks noGrp="1"/>
          </p:cNvGraphicFramePr>
          <p:nvPr/>
        </p:nvGraphicFramePr>
        <p:xfrm>
          <a:off x="2605087" y="5195887"/>
          <a:ext cx="1555108" cy="1111250"/>
        </p:xfrm>
        <a:graphic>
          <a:graphicData uri="http://schemas.openxmlformats.org/drawingml/2006/table">
            <a:tbl>
              <a:tblPr firstRow="1" bandRow="1">
                <a:tableStyleId>{2D5ABB26-0587-4C30-8999-92F81FD0307C}</a:tableStyleId>
              </a:tblPr>
              <a:tblGrid>
                <a:gridCol w="146050">
                  <a:extLst>
                    <a:ext uri="{9D8B030D-6E8A-4147-A177-3AD203B41FA5}">
                      <a16:colId xmlns:a16="http://schemas.microsoft.com/office/drawing/2014/main" val="20000"/>
                    </a:ext>
                  </a:extLst>
                </a:gridCol>
                <a:gridCol w="34289">
                  <a:extLst>
                    <a:ext uri="{9D8B030D-6E8A-4147-A177-3AD203B41FA5}">
                      <a16:colId xmlns:a16="http://schemas.microsoft.com/office/drawing/2014/main" val="20001"/>
                    </a:ext>
                  </a:extLst>
                </a:gridCol>
                <a:gridCol w="85089">
                  <a:extLst>
                    <a:ext uri="{9D8B030D-6E8A-4147-A177-3AD203B41FA5}">
                      <a16:colId xmlns:a16="http://schemas.microsoft.com/office/drawing/2014/main" val="20002"/>
                    </a:ext>
                  </a:extLst>
                </a:gridCol>
                <a:gridCol w="76200">
                  <a:extLst>
                    <a:ext uri="{9D8B030D-6E8A-4147-A177-3AD203B41FA5}">
                      <a16:colId xmlns:a16="http://schemas.microsoft.com/office/drawing/2014/main" val="20003"/>
                    </a:ext>
                  </a:extLst>
                </a:gridCol>
                <a:gridCol w="86995">
                  <a:extLst>
                    <a:ext uri="{9D8B030D-6E8A-4147-A177-3AD203B41FA5}">
                      <a16:colId xmlns:a16="http://schemas.microsoft.com/office/drawing/2014/main" val="20004"/>
                    </a:ext>
                  </a:extLst>
                </a:gridCol>
                <a:gridCol w="84454">
                  <a:extLst>
                    <a:ext uri="{9D8B030D-6E8A-4147-A177-3AD203B41FA5}">
                      <a16:colId xmlns:a16="http://schemas.microsoft.com/office/drawing/2014/main" val="20005"/>
                    </a:ext>
                  </a:extLst>
                </a:gridCol>
                <a:gridCol w="85725">
                  <a:extLst>
                    <a:ext uri="{9D8B030D-6E8A-4147-A177-3AD203B41FA5}">
                      <a16:colId xmlns:a16="http://schemas.microsoft.com/office/drawing/2014/main" val="20006"/>
                    </a:ext>
                  </a:extLst>
                </a:gridCol>
                <a:gridCol w="86359">
                  <a:extLst>
                    <a:ext uri="{9D8B030D-6E8A-4147-A177-3AD203B41FA5}">
                      <a16:colId xmlns:a16="http://schemas.microsoft.com/office/drawing/2014/main" val="20007"/>
                    </a:ext>
                  </a:extLst>
                </a:gridCol>
                <a:gridCol w="63500">
                  <a:extLst>
                    <a:ext uri="{9D8B030D-6E8A-4147-A177-3AD203B41FA5}">
                      <a16:colId xmlns:a16="http://schemas.microsoft.com/office/drawing/2014/main" val="20008"/>
                    </a:ext>
                  </a:extLst>
                </a:gridCol>
                <a:gridCol w="99060">
                  <a:extLst>
                    <a:ext uri="{9D8B030D-6E8A-4147-A177-3AD203B41FA5}">
                      <a16:colId xmlns:a16="http://schemas.microsoft.com/office/drawing/2014/main" val="20009"/>
                    </a:ext>
                  </a:extLst>
                </a:gridCol>
                <a:gridCol w="106044">
                  <a:extLst>
                    <a:ext uri="{9D8B030D-6E8A-4147-A177-3AD203B41FA5}">
                      <a16:colId xmlns:a16="http://schemas.microsoft.com/office/drawing/2014/main" val="20010"/>
                    </a:ext>
                  </a:extLst>
                </a:gridCol>
                <a:gridCol w="66040">
                  <a:extLst>
                    <a:ext uri="{9D8B030D-6E8A-4147-A177-3AD203B41FA5}">
                      <a16:colId xmlns:a16="http://schemas.microsoft.com/office/drawing/2014/main" val="20011"/>
                    </a:ext>
                  </a:extLst>
                </a:gridCol>
                <a:gridCol w="70484">
                  <a:extLst>
                    <a:ext uri="{9D8B030D-6E8A-4147-A177-3AD203B41FA5}">
                      <a16:colId xmlns:a16="http://schemas.microsoft.com/office/drawing/2014/main" val="20012"/>
                    </a:ext>
                  </a:extLst>
                </a:gridCol>
                <a:gridCol w="92075">
                  <a:extLst>
                    <a:ext uri="{9D8B030D-6E8A-4147-A177-3AD203B41FA5}">
                      <a16:colId xmlns:a16="http://schemas.microsoft.com/office/drawing/2014/main" val="20013"/>
                    </a:ext>
                  </a:extLst>
                </a:gridCol>
                <a:gridCol w="85725">
                  <a:extLst>
                    <a:ext uri="{9D8B030D-6E8A-4147-A177-3AD203B41FA5}">
                      <a16:colId xmlns:a16="http://schemas.microsoft.com/office/drawing/2014/main" val="20014"/>
                    </a:ext>
                  </a:extLst>
                </a:gridCol>
                <a:gridCol w="86359">
                  <a:extLst>
                    <a:ext uri="{9D8B030D-6E8A-4147-A177-3AD203B41FA5}">
                      <a16:colId xmlns:a16="http://schemas.microsoft.com/office/drawing/2014/main" val="20015"/>
                    </a:ext>
                  </a:extLst>
                </a:gridCol>
                <a:gridCol w="78105">
                  <a:extLst>
                    <a:ext uri="{9D8B030D-6E8A-4147-A177-3AD203B41FA5}">
                      <a16:colId xmlns:a16="http://schemas.microsoft.com/office/drawing/2014/main" val="20016"/>
                    </a:ext>
                  </a:extLst>
                </a:gridCol>
                <a:gridCol w="122555">
                  <a:extLst>
                    <a:ext uri="{9D8B030D-6E8A-4147-A177-3AD203B41FA5}">
                      <a16:colId xmlns:a16="http://schemas.microsoft.com/office/drawing/2014/main" val="20017"/>
                    </a:ext>
                  </a:extLst>
                </a:gridCol>
              </a:tblGrid>
              <a:tr h="123825">
                <a:tc gridSpan="18">
                  <a:txBody>
                    <a:bodyPr/>
                    <a:lstStyle/>
                    <a:p>
                      <a:pPr marL="381000" marR="12065">
                        <a:lnSpc>
                          <a:spcPts val="455"/>
                        </a:lnSpc>
                        <a:spcBef>
                          <a:spcPts val="275"/>
                        </a:spcBef>
                      </a:pPr>
                      <a:r>
                        <a:rPr sz="400" b="1" dirty="0">
                          <a:latin typeface="Arial"/>
                          <a:cs typeface="Arial"/>
                        </a:rPr>
                        <a:t>Coax-to-wg,</a:t>
                      </a:r>
                      <a:r>
                        <a:rPr sz="400" b="1" spc="90" dirty="0">
                          <a:latin typeface="Arial"/>
                          <a:cs typeface="Arial"/>
                        </a:rPr>
                        <a:t> </a:t>
                      </a:r>
                      <a:r>
                        <a:rPr sz="400" b="1" dirty="0">
                          <a:latin typeface="Arial"/>
                          <a:cs typeface="Arial"/>
                        </a:rPr>
                        <a:t>no</a:t>
                      </a:r>
                      <a:r>
                        <a:rPr sz="400" b="1" spc="95" dirty="0">
                          <a:latin typeface="Arial"/>
                          <a:cs typeface="Arial"/>
                        </a:rPr>
                        <a:t> </a:t>
                      </a:r>
                      <a:r>
                        <a:rPr sz="400" b="1" dirty="0">
                          <a:latin typeface="Arial"/>
                          <a:cs typeface="Arial"/>
                        </a:rPr>
                        <a:t>pumping</a:t>
                      </a:r>
                      <a:r>
                        <a:rPr sz="400" b="1" spc="90" dirty="0">
                          <a:latin typeface="Arial"/>
                          <a:cs typeface="Arial"/>
                        </a:rPr>
                        <a:t> </a:t>
                      </a:r>
                      <a:r>
                        <a:rPr sz="400" b="1" spc="-10" dirty="0">
                          <a:latin typeface="Arial"/>
                          <a:cs typeface="Arial"/>
                        </a:rPr>
                        <a:t>holes</a:t>
                      </a:r>
                      <a:endParaRPr sz="400">
                        <a:latin typeface="Arial"/>
                        <a:cs typeface="Arial"/>
                      </a:endParaRPr>
                    </a:p>
                    <a:p>
                      <a:pPr marL="75565" marR="12065">
                        <a:lnSpc>
                          <a:spcPts val="145"/>
                        </a:lnSpc>
                      </a:pPr>
                      <a:r>
                        <a:rPr sz="350" spc="-25" dirty="0">
                          <a:latin typeface="Arial"/>
                          <a:cs typeface="Arial"/>
                        </a:rPr>
                        <a:t>0.7</a:t>
                      </a:r>
                      <a:endParaRPr sz="350">
                        <a:latin typeface="Arial"/>
                        <a:cs typeface="Arial"/>
                      </a:endParaRPr>
                    </a:p>
                  </a:txBody>
                  <a:tcPr marL="0" marR="0" marT="34925" marB="0">
                    <a:lnL w="9525">
                      <a:solidFill>
                        <a:srgbClr val="000000"/>
                      </a:solidFill>
                      <a:prstDash val="solid"/>
                    </a:lnL>
                    <a:lnR w="9525">
                      <a:solidFill>
                        <a:srgbClr val="000000"/>
                      </a:solidFill>
                      <a:prstDash val="solid"/>
                    </a:lnR>
                    <a:lnT w="9525">
                      <a:solidFill>
                        <a:srgbClr val="000000"/>
                      </a:solidFill>
                      <a:prstDash val="solid"/>
                    </a:lnT>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123825">
                <a:tc rowSpan="2" gridSpan="2">
                  <a:txBody>
                    <a:bodyPr/>
                    <a:lstStyle/>
                    <a:p>
                      <a:pPr>
                        <a:lnSpc>
                          <a:spcPct val="100000"/>
                        </a:lnSpc>
                      </a:pPr>
                      <a:endParaRPr sz="400">
                        <a:latin typeface="Times New Roman"/>
                        <a:cs typeface="Times New Roman"/>
                      </a:endParaRPr>
                    </a:p>
                    <a:p>
                      <a:pPr marL="75565">
                        <a:lnSpc>
                          <a:spcPct val="100000"/>
                        </a:lnSpc>
                        <a:spcBef>
                          <a:spcPts val="240"/>
                        </a:spcBef>
                      </a:pPr>
                      <a:r>
                        <a:rPr sz="350" spc="-25" dirty="0">
                          <a:latin typeface="Arial"/>
                          <a:cs typeface="Arial"/>
                        </a:rPr>
                        <a:t>0.6</a:t>
                      </a:r>
                      <a:endParaRPr sz="350">
                        <a:latin typeface="Arial"/>
                        <a:cs typeface="Arial"/>
                      </a:endParaRPr>
                    </a:p>
                  </a:txBody>
                  <a:tcPr marL="0" marR="0" marT="0" marB="0">
                    <a:lnL w="9525">
                      <a:solidFill>
                        <a:srgbClr val="000000"/>
                      </a:solidFill>
                      <a:prstDash val="solid"/>
                    </a:lnL>
                    <a:lnR w="9525">
                      <a:solidFill>
                        <a:srgbClr val="000000"/>
                      </a:solidFill>
                      <a:prstDash val="solid"/>
                    </a:lnR>
                  </a:tcPr>
                </a:tc>
                <a:tc rowSpan="2"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80808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80808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80808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80808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80808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80808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808080"/>
                      </a:solidFill>
                      <a:prstDash val="solid"/>
                    </a:lnT>
                    <a:lnB w="9525">
                      <a:solidFill>
                        <a:srgbClr val="000000"/>
                      </a:solidFill>
                      <a:prstDash val="solid"/>
                    </a:lnB>
                  </a:tcPr>
                </a:tc>
                <a:tc hMerge="1">
                  <a:txBody>
                    <a:bodyPr/>
                    <a:lstStyle/>
                    <a:p>
                      <a:endParaRPr/>
                    </a:p>
                  </a:txBody>
                  <a:tcPr marL="0" marR="0" marT="0" marB="0"/>
                </a:tc>
                <a:tc gridSpan="2">
                  <a:txBody>
                    <a:bodyPr/>
                    <a:lstStyle/>
                    <a:p>
                      <a:pPr marR="12065">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808080"/>
                      </a:solidFill>
                      <a:prstDash val="soli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1"/>
                  </a:ext>
                </a:extLst>
              </a:tr>
              <a:tr h="54610">
                <a:tc gridSpan="2" vMerge="1">
                  <a:txBody>
                    <a:bodyPr/>
                    <a:lstStyle/>
                    <a:p>
                      <a:endParaRPr/>
                    </a:p>
                  </a:txBody>
                  <a:tcPr marL="0" marR="0" marT="0" marB="0">
                    <a:lnL w="9525">
                      <a:solidFill>
                        <a:srgbClr val="000000"/>
                      </a:solidFill>
                      <a:prstDash val="solid"/>
                    </a:lnL>
                    <a:lnR w="9525">
                      <a:solidFill>
                        <a:srgbClr val="000000"/>
                      </a:solidFill>
                      <a:prstDash val="solid"/>
                    </a:lnR>
                  </a:tcPr>
                </a:tc>
                <a:tc hMerge="1" v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marR="12065">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extLst>
                  <a:ext uri="{0D108BD9-81ED-4DB2-BD59-A6C34878D82A}">
                    <a16:rowId xmlns:a16="http://schemas.microsoft.com/office/drawing/2014/main" val="10002"/>
                  </a:ext>
                </a:extLst>
              </a:tr>
              <a:tr h="68580">
                <a:tc rowSpan="2" gridSpan="2">
                  <a:txBody>
                    <a:bodyPr/>
                    <a:lstStyle/>
                    <a:p>
                      <a:pPr marL="75565">
                        <a:lnSpc>
                          <a:spcPct val="100000"/>
                        </a:lnSpc>
                        <a:spcBef>
                          <a:spcPts val="265"/>
                        </a:spcBef>
                      </a:pPr>
                      <a:r>
                        <a:rPr sz="350" spc="-25" dirty="0">
                          <a:latin typeface="Arial"/>
                          <a:cs typeface="Arial"/>
                        </a:rPr>
                        <a:t>0.5</a:t>
                      </a:r>
                      <a:endParaRPr sz="350">
                        <a:latin typeface="Arial"/>
                        <a:cs typeface="Arial"/>
                      </a:endParaRPr>
                    </a:p>
                  </a:txBody>
                  <a:tcPr marL="0" marR="0" marT="33655" marB="0">
                    <a:lnL w="9525">
                      <a:solidFill>
                        <a:srgbClr val="000000"/>
                      </a:solidFill>
                      <a:prstDash val="solid"/>
                    </a:lnL>
                    <a:lnR w="9525">
                      <a:solidFill>
                        <a:srgbClr val="000000"/>
                      </a:solidFill>
                      <a:prstDash val="solid"/>
                    </a:lnR>
                  </a:tcPr>
                </a:tc>
                <a:tc rowSpan="2" h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03"/>
                  </a:ext>
                </a:extLst>
              </a:tr>
              <a:tr h="54610">
                <a:tc gridSpan="2" vMerge="1">
                  <a:txBody>
                    <a:bodyPr/>
                    <a:lstStyle/>
                    <a:p>
                      <a:endParaRPr/>
                    </a:p>
                  </a:txBody>
                  <a:tcPr marL="0" marR="0" marT="33655" marB="0">
                    <a:lnL w="9525">
                      <a:solidFill>
                        <a:srgbClr val="000000"/>
                      </a:solidFill>
                      <a:prstDash val="solid"/>
                    </a:lnL>
                    <a:lnR w="9525">
                      <a:solidFill>
                        <a:srgbClr val="000000"/>
                      </a:solidFill>
                      <a:prstDash val="solid"/>
                    </a:lnR>
                  </a:tcPr>
                </a:tc>
                <a:tc hMerge="1" v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marR="12065">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extLst>
                  <a:ext uri="{0D108BD9-81ED-4DB2-BD59-A6C34878D82A}">
                    <a16:rowId xmlns:a16="http://schemas.microsoft.com/office/drawing/2014/main" val="10004"/>
                  </a:ext>
                </a:extLst>
              </a:tr>
              <a:tr h="0">
                <a:tc rowSpan="2" gridSpan="2">
                  <a:txBody>
                    <a:bodyPr/>
                    <a:lstStyle/>
                    <a:p>
                      <a:pPr marL="75565">
                        <a:lnSpc>
                          <a:spcPct val="100000"/>
                        </a:lnSpc>
                        <a:spcBef>
                          <a:spcPts val="265"/>
                        </a:spcBef>
                      </a:pPr>
                      <a:r>
                        <a:rPr sz="350" spc="-25" dirty="0">
                          <a:latin typeface="Arial"/>
                          <a:cs typeface="Arial"/>
                        </a:rPr>
                        <a:t>0.4</a:t>
                      </a:r>
                      <a:endParaRPr sz="350">
                        <a:latin typeface="Arial"/>
                        <a:cs typeface="Arial"/>
                      </a:endParaRPr>
                    </a:p>
                  </a:txBody>
                  <a:tcPr marL="0" marR="0" marT="33655" marB="0">
                    <a:lnL w="9525">
                      <a:solidFill>
                        <a:srgbClr val="000000"/>
                      </a:solidFill>
                      <a:prstDash val="solid"/>
                    </a:lnL>
                    <a:lnR w="9525">
                      <a:solidFill>
                        <a:srgbClr val="000000"/>
                      </a:solidFill>
                      <a:prstDash val="solid"/>
                    </a:lnR>
                  </a:tcPr>
                </a:tc>
                <a:tc rowSpan="2" h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05"/>
                  </a:ext>
                </a:extLst>
              </a:tr>
              <a:tr h="59690">
                <a:tc gridSpan="2" vMerge="1">
                  <a:txBody>
                    <a:bodyPr/>
                    <a:lstStyle/>
                    <a:p>
                      <a:endParaRPr/>
                    </a:p>
                  </a:txBody>
                  <a:tcPr marL="0" marR="0" marT="33655" marB="0">
                    <a:lnL w="9525">
                      <a:solidFill>
                        <a:srgbClr val="000000"/>
                      </a:solidFill>
                      <a:prstDash val="solid"/>
                    </a:lnL>
                    <a:lnR w="9525">
                      <a:solidFill>
                        <a:srgbClr val="000000"/>
                      </a:solidFill>
                      <a:prstDash val="solid"/>
                    </a:lnR>
                  </a:tcPr>
                </a:tc>
                <a:tc hMerge="1" v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marR="12065">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extLst>
                  <a:ext uri="{0D108BD9-81ED-4DB2-BD59-A6C34878D82A}">
                    <a16:rowId xmlns:a16="http://schemas.microsoft.com/office/drawing/2014/main" val="10006"/>
                  </a:ext>
                </a:extLst>
              </a:tr>
              <a:tr h="63500">
                <a:tc rowSpan="2" gridSpan="2">
                  <a:txBody>
                    <a:bodyPr/>
                    <a:lstStyle/>
                    <a:p>
                      <a:pPr marL="75565">
                        <a:lnSpc>
                          <a:spcPct val="100000"/>
                        </a:lnSpc>
                        <a:spcBef>
                          <a:spcPts val="225"/>
                        </a:spcBef>
                      </a:pPr>
                      <a:r>
                        <a:rPr sz="350" spc="-25" dirty="0">
                          <a:latin typeface="Arial"/>
                          <a:cs typeface="Arial"/>
                        </a:rPr>
                        <a:t>0.3</a:t>
                      </a:r>
                      <a:endParaRPr sz="350">
                        <a:latin typeface="Arial"/>
                        <a:cs typeface="Arial"/>
                      </a:endParaRPr>
                    </a:p>
                  </a:txBody>
                  <a:tcPr marL="0" marR="0" marT="28575" marB="0">
                    <a:lnL w="9525">
                      <a:solidFill>
                        <a:srgbClr val="000000"/>
                      </a:solidFill>
                      <a:prstDash val="solid"/>
                    </a:lnL>
                    <a:lnR w="9525">
                      <a:solidFill>
                        <a:srgbClr val="000000"/>
                      </a:solidFill>
                      <a:prstDash val="solid"/>
                    </a:lnR>
                  </a:tcPr>
                </a:tc>
                <a:tc rowSpan="2" h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07"/>
                  </a:ext>
                </a:extLst>
              </a:tr>
              <a:tr h="54610">
                <a:tc gridSpan="2" vMerge="1">
                  <a:txBody>
                    <a:bodyPr/>
                    <a:lstStyle/>
                    <a:p>
                      <a:endParaRPr/>
                    </a:p>
                  </a:txBody>
                  <a:tcPr marL="0" marR="0" marT="28575" marB="0">
                    <a:lnL w="9525">
                      <a:solidFill>
                        <a:srgbClr val="000000"/>
                      </a:solidFill>
                      <a:prstDash val="solid"/>
                    </a:lnL>
                    <a:lnR w="9525">
                      <a:solidFill>
                        <a:srgbClr val="000000"/>
                      </a:solidFill>
                      <a:prstDash val="solid"/>
                    </a:lnR>
                  </a:tcPr>
                </a:tc>
                <a:tc hMerge="1" v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marR="12065">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extLst>
                  <a:ext uri="{0D108BD9-81ED-4DB2-BD59-A6C34878D82A}">
                    <a16:rowId xmlns:a16="http://schemas.microsoft.com/office/drawing/2014/main" val="10008"/>
                  </a:ext>
                </a:extLst>
              </a:tr>
              <a:tr h="68580">
                <a:tc rowSpan="2" gridSpan="2">
                  <a:txBody>
                    <a:bodyPr/>
                    <a:lstStyle/>
                    <a:p>
                      <a:pPr marL="75565">
                        <a:lnSpc>
                          <a:spcPct val="100000"/>
                        </a:lnSpc>
                        <a:spcBef>
                          <a:spcPts val="265"/>
                        </a:spcBef>
                      </a:pPr>
                      <a:r>
                        <a:rPr sz="350" spc="-25" dirty="0">
                          <a:latin typeface="Arial"/>
                          <a:cs typeface="Arial"/>
                        </a:rPr>
                        <a:t>0.2</a:t>
                      </a:r>
                      <a:endParaRPr sz="350">
                        <a:latin typeface="Arial"/>
                        <a:cs typeface="Arial"/>
                      </a:endParaRPr>
                    </a:p>
                  </a:txBody>
                  <a:tcPr marL="0" marR="0" marT="33655" marB="0">
                    <a:lnL w="9525">
                      <a:solidFill>
                        <a:srgbClr val="000000"/>
                      </a:solidFill>
                      <a:prstDash val="solid"/>
                    </a:lnL>
                    <a:lnR w="9525">
                      <a:solidFill>
                        <a:srgbClr val="000000"/>
                      </a:solidFill>
                      <a:prstDash val="solid"/>
                    </a:lnR>
                  </a:tcPr>
                </a:tc>
                <a:tc rowSpan="2" h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09"/>
                  </a:ext>
                </a:extLst>
              </a:tr>
              <a:tr h="54610">
                <a:tc gridSpan="2" vMerge="1">
                  <a:txBody>
                    <a:bodyPr/>
                    <a:lstStyle/>
                    <a:p>
                      <a:endParaRPr/>
                    </a:p>
                  </a:txBody>
                  <a:tcPr marL="0" marR="0" marT="33655" marB="0">
                    <a:lnL w="9525">
                      <a:solidFill>
                        <a:srgbClr val="000000"/>
                      </a:solidFill>
                      <a:prstDash val="solid"/>
                    </a:lnL>
                    <a:lnR w="9525">
                      <a:solidFill>
                        <a:srgbClr val="000000"/>
                      </a:solidFill>
                      <a:prstDash val="solid"/>
                    </a:lnR>
                  </a:tcPr>
                </a:tc>
                <a:tc hMerge="1" v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tc rowSpan="2" gridSpan="2">
                  <a:txBody>
                    <a:bodyPr/>
                    <a:lstStyle/>
                    <a:p>
                      <a:pPr marR="12065">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hMerge="1">
                  <a:txBody>
                    <a:bodyPr/>
                    <a:lstStyle/>
                    <a:p>
                      <a:endParaRPr/>
                    </a:p>
                  </a:txBody>
                  <a:tcPr marL="0" marR="0" marT="0" marB="0"/>
                </a:tc>
                <a:extLst>
                  <a:ext uri="{0D108BD9-81ED-4DB2-BD59-A6C34878D82A}">
                    <a16:rowId xmlns:a16="http://schemas.microsoft.com/office/drawing/2014/main" val="10010"/>
                  </a:ext>
                </a:extLst>
              </a:tr>
              <a:tr h="68580">
                <a:tc rowSpan="2" gridSpan="2">
                  <a:txBody>
                    <a:bodyPr/>
                    <a:lstStyle/>
                    <a:p>
                      <a:pPr marL="75565">
                        <a:lnSpc>
                          <a:spcPct val="100000"/>
                        </a:lnSpc>
                        <a:spcBef>
                          <a:spcPts val="265"/>
                        </a:spcBef>
                      </a:pPr>
                      <a:r>
                        <a:rPr sz="350" spc="-25" dirty="0">
                          <a:latin typeface="Arial"/>
                          <a:cs typeface="Arial"/>
                        </a:rPr>
                        <a:t>0.1</a:t>
                      </a:r>
                      <a:endParaRPr sz="350">
                        <a:latin typeface="Arial"/>
                        <a:cs typeface="Arial"/>
                      </a:endParaRPr>
                    </a:p>
                  </a:txBody>
                  <a:tcPr marL="0" marR="0" marT="33655" marB="0">
                    <a:lnL w="9525">
                      <a:solidFill>
                        <a:srgbClr val="000000"/>
                      </a:solidFill>
                      <a:prstDash val="solid"/>
                    </a:lnL>
                    <a:lnR w="9525">
                      <a:solidFill>
                        <a:srgbClr val="000000"/>
                      </a:solidFill>
                      <a:prstDash val="solid"/>
                    </a:lnR>
                  </a:tcPr>
                </a:tc>
                <a:tc rowSpan="2" h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tc gridSpan="2"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11"/>
                  </a:ext>
                </a:extLst>
              </a:tr>
              <a:tr h="114300">
                <a:tc gridSpan="2" vMerge="1">
                  <a:txBody>
                    <a:bodyPr/>
                    <a:lstStyle/>
                    <a:p>
                      <a:endParaRPr/>
                    </a:p>
                  </a:txBody>
                  <a:tcPr marL="0" marR="0" marT="33655" marB="0">
                    <a:lnL w="9525">
                      <a:solidFill>
                        <a:srgbClr val="000000"/>
                      </a:solidFill>
                      <a:prstDash val="solid"/>
                    </a:lnL>
                    <a:lnR w="9525">
                      <a:solidFill>
                        <a:srgbClr val="000000"/>
                      </a:solidFill>
                      <a:prstDash val="solid"/>
                    </a:lnR>
                  </a:tcPr>
                </a:tc>
                <a:tc hMerge="1" v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R="12065">
                        <a:lnSpc>
                          <a:spcPct val="100000"/>
                        </a:lnSpc>
                      </a:pPr>
                      <a:endParaRPr sz="6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12"/>
                  </a:ext>
                </a:extLst>
              </a:tr>
              <a:tr h="142875">
                <a:tc>
                  <a:txBody>
                    <a:bodyPr/>
                    <a:lstStyle/>
                    <a:p>
                      <a:pPr algn="r">
                        <a:lnSpc>
                          <a:spcPts val="220"/>
                        </a:lnSpc>
                      </a:pPr>
                      <a:r>
                        <a:rPr sz="350" dirty="0">
                          <a:latin typeface="Arial"/>
                          <a:cs typeface="Arial"/>
                        </a:rPr>
                        <a:t>0</a:t>
                      </a:r>
                      <a:endParaRPr sz="350">
                        <a:latin typeface="Arial"/>
                        <a:cs typeface="Arial"/>
                      </a:endParaRPr>
                    </a:p>
                  </a:txBody>
                  <a:tcPr marL="0" marR="0" marT="0" marB="0">
                    <a:lnL w="9525">
                      <a:solidFill>
                        <a:srgbClr val="000000"/>
                      </a:solidFill>
                      <a:prstDash val="solid"/>
                    </a:lnL>
                    <a:lnB w="9525">
                      <a:solidFill>
                        <a:srgbClr val="000000"/>
                      </a:solidFill>
                      <a:prstDash val="solid"/>
                    </a:lnB>
                  </a:tcPr>
                </a:tc>
                <a:tc gridSpan="2">
                  <a:txBody>
                    <a:bodyPr/>
                    <a:lstStyle/>
                    <a:p>
                      <a:pPr marL="5715">
                        <a:lnSpc>
                          <a:spcPct val="100000"/>
                        </a:lnSpc>
                        <a:spcBef>
                          <a:spcPts val="325"/>
                        </a:spcBef>
                      </a:pPr>
                      <a:r>
                        <a:rPr sz="350" spc="-25" dirty="0">
                          <a:latin typeface="Arial"/>
                          <a:cs typeface="Arial"/>
                        </a:rPr>
                        <a:t>3.5</a:t>
                      </a:r>
                      <a:endParaRPr sz="350">
                        <a:latin typeface="Arial"/>
                        <a:cs typeface="Arial"/>
                      </a:endParaRPr>
                    </a:p>
                  </a:txBody>
                  <a:tcPr marL="0" marR="0" marT="41275" marB="0">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47625">
                        <a:lnSpc>
                          <a:spcPct val="100000"/>
                        </a:lnSpc>
                        <a:spcBef>
                          <a:spcPts val="325"/>
                        </a:spcBef>
                      </a:pPr>
                      <a:r>
                        <a:rPr sz="350" spc="-25" dirty="0">
                          <a:latin typeface="Arial"/>
                          <a:cs typeface="Arial"/>
                        </a:rPr>
                        <a:t>3.6</a:t>
                      </a:r>
                      <a:endParaRPr sz="350">
                        <a:latin typeface="Arial"/>
                        <a:cs typeface="Arial"/>
                      </a:endParaRPr>
                    </a:p>
                  </a:txBody>
                  <a:tcPr marL="0" marR="0" marT="41275" marB="0">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55244">
                        <a:lnSpc>
                          <a:spcPct val="100000"/>
                        </a:lnSpc>
                        <a:spcBef>
                          <a:spcPts val="325"/>
                        </a:spcBef>
                      </a:pPr>
                      <a:r>
                        <a:rPr sz="350" spc="-25" dirty="0">
                          <a:latin typeface="Arial"/>
                          <a:cs typeface="Arial"/>
                        </a:rPr>
                        <a:t>3.7</a:t>
                      </a:r>
                      <a:endParaRPr sz="350">
                        <a:latin typeface="Arial"/>
                        <a:cs typeface="Arial"/>
                      </a:endParaRPr>
                    </a:p>
                  </a:txBody>
                  <a:tcPr marL="0" marR="0" marT="41275" marB="0">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47625">
                        <a:lnSpc>
                          <a:spcPct val="100000"/>
                        </a:lnSpc>
                        <a:spcBef>
                          <a:spcPts val="325"/>
                        </a:spcBef>
                      </a:pPr>
                      <a:r>
                        <a:rPr sz="350" spc="-25" dirty="0">
                          <a:latin typeface="Arial"/>
                          <a:cs typeface="Arial"/>
                        </a:rPr>
                        <a:t>3.8</a:t>
                      </a:r>
                      <a:endParaRPr sz="350">
                        <a:latin typeface="Arial"/>
                        <a:cs typeface="Arial"/>
                      </a:endParaRPr>
                    </a:p>
                  </a:txBody>
                  <a:tcPr marL="0" marR="0" marT="41275" marB="0">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41275">
                        <a:lnSpc>
                          <a:spcPct val="100000"/>
                        </a:lnSpc>
                        <a:spcBef>
                          <a:spcPts val="225"/>
                        </a:spcBef>
                      </a:pPr>
                      <a:r>
                        <a:rPr sz="675" b="1" spc="-52" baseline="-30864" dirty="0">
                          <a:latin typeface="Arial"/>
                          <a:cs typeface="Arial"/>
                        </a:rPr>
                        <a:t>M</a:t>
                      </a:r>
                      <a:r>
                        <a:rPr sz="350" spc="-35" dirty="0">
                          <a:latin typeface="Arial"/>
                          <a:cs typeface="Arial"/>
                        </a:rPr>
                        <a:t>3</a:t>
                      </a:r>
                      <a:r>
                        <a:rPr sz="675" b="1" spc="-52" baseline="-30864" dirty="0">
                          <a:latin typeface="Arial"/>
                          <a:cs typeface="Arial"/>
                        </a:rPr>
                        <a:t>H</a:t>
                      </a:r>
                      <a:r>
                        <a:rPr sz="350" spc="-35" dirty="0">
                          <a:latin typeface="Arial"/>
                          <a:cs typeface="Arial"/>
                        </a:rPr>
                        <a:t>.9</a:t>
                      </a:r>
                      <a:r>
                        <a:rPr sz="675" b="1" spc="-52" baseline="-30864" dirty="0">
                          <a:latin typeface="Arial"/>
                          <a:cs typeface="Arial"/>
                        </a:rPr>
                        <a:t>z</a:t>
                      </a:r>
                      <a:endParaRPr sz="675" baseline="-30864">
                        <a:latin typeface="Arial"/>
                        <a:cs typeface="Arial"/>
                      </a:endParaRPr>
                    </a:p>
                  </a:txBody>
                  <a:tcPr marL="0" marR="0" marT="28575" marB="0">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R="8890" algn="ctr">
                        <a:lnSpc>
                          <a:spcPct val="100000"/>
                        </a:lnSpc>
                        <a:spcBef>
                          <a:spcPts val="325"/>
                        </a:spcBef>
                      </a:pPr>
                      <a:r>
                        <a:rPr sz="350" dirty="0">
                          <a:latin typeface="Arial"/>
                          <a:cs typeface="Arial"/>
                        </a:rPr>
                        <a:t>4</a:t>
                      </a:r>
                      <a:endParaRPr sz="350">
                        <a:latin typeface="Arial"/>
                        <a:cs typeface="Arial"/>
                      </a:endParaRPr>
                    </a:p>
                  </a:txBody>
                  <a:tcPr marL="0" marR="0" marT="41275" marB="0">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62865">
                        <a:lnSpc>
                          <a:spcPct val="100000"/>
                        </a:lnSpc>
                        <a:spcBef>
                          <a:spcPts val="325"/>
                        </a:spcBef>
                      </a:pPr>
                      <a:r>
                        <a:rPr sz="350" spc="-25" dirty="0">
                          <a:latin typeface="Arial"/>
                          <a:cs typeface="Arial"/>
                        </a:rPr>
                        <a:t>4.1</a:t>
                      </a:r>
                      <a:endParaRPr sz="350">
                        <a:latin typeface="Arial"/>
                        <a:cs typeface="Arial"/>
                      </a:endParaRPr>
                    </a:p>
                  </a:txBody>
                  <a:tcPr marL="0" marR="0" marT="41275" marB="0">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47625">
                        <a:lnSpc>
                          <a:spcPct val="100000"/>
                        </a:lnSpc>
                        <a:spcBef>
                          <a:spcPts val="325"/>
                        </a:spcBef>
                      </a:pPr>
                      <a:r>
                        <a:rPr sz="350" spc="-25" dirty="0">
                          <a:latin typeface="Arial"/>
                          <a:cs typeface="Arial"/>
                        </a:rPr>
                        <a:t>4.2</a:t>
                      </a:r>
                      <a:endParaRPr sz="350">
                        <a:latin typeface="Arial"/>
                        <a:cs typeface="Arial"/>
                      </a:endParaRPr>
                    </a:p>
                  </a:txBody>
                  <a:tcPr marL="0" marR="0" marT="41275" marB="0">
                    <a:lnT w="9525">
                      <a:solidFill>
                        <a:srgbClr val="000000"/>
                      </a:solidFill>
                      <a:prstDash val="solid"/>
                    </a:lnT>
                    <a:lnB w="9525">
                      <a:solidFill>
                        <a:srgbClr val="000000"/>
                      </a:solidFill>
                      <a:prstDash val="solid"/>
                    </a:lnB>
                  </a:tcPr>
                </a:tc>
                <a:tc hMerge="1">
                  <a:txBody>
                    <a:bodyPr/>
                    <a:lstStyle/>
                    <a:p>
                      <a:endParaRPr/>
                    </a:p>
                  </a:txBody>
                  <a:tcPr marL="0" marR="0" marT="0" marB="0"/>
                </a:tc>
                <a:tc>
                  <a:txBody>
                    <a:bodyPr/>
                    <a:lstStyle/>
                    <a:p>
                      <a:pPr marL="55244">
                        <a:lnSpc>
                          <a:spcPct val="100000"/>
                        </a:lnSpc>
                        <a:spcBef>
                          <a:spcPts val="325"/>
                        </a:spcBef>
                      </a:pPr>
                      <a:r>
                        <a:rPr sz="350" spc="-25" dirty="0">
                          <a:latin typeface="Arial"/>
                          <a:cs typeface="Arial"/>
                        </a:rPr>
                        <a:t>4.3</a:t>
                      </a:r>
                      <a:endParaRPr sz="350">
                        <a:latin typeface="Arial"/>
                        <a:cs typeface="Arial"/>
                      </a:endParaRPr>
                    </a:p>
                  </a:txBody>
                  <a:tcPr marL="0" marR="0" marT="41275" marB="0">
                    <a:lnR w="9525">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3"/>
                  </a:ext>
                </a:extLst>
              </a:tr>
            </a:tbl>
          </a:graphicData>
        </a:graphic>
      </p:graphicFrame>
      <p:sp>
        <p:nvSpPr>
          <p:cNvPr id="93" name="object 86">
            <a:extLst>
              <a:ext uri="{FF2B5EF4-FFF2-40B4-BE49-F238E27FC236}">
                <a16:creationId xmlns:a16="http://schemas.microsoft.com/office/drawing/2014/main" id="{76B36F8B-DAA2-CEB4-7146-E9D51D5D0A61}"/>
              </a:ext>
            </a:extLst>
          </p:cNvPr>
          <p:cNvSpPr txBox="1"/>
          <p:nvPr/>
        </p:nvSpPr>
        <p:spPr>
          <a:xfrm>
            <a:off x="2610727" y="5692751"/>
            <a:ext cx="69250" cy="121285"/>
          </a:xfrm>
          <a:prstGeom prst="rect">
            <a:avLst/>
          </a:prstGeom>
        </p:spPr>
        <p:txBody>
          <a:bodyPr vert="vert270" wrap="square" lIns="0" tIns="8255" rIns="0" bIns="0" rtlCol="0">
            <a:spAutoFit/>
          </a:bodyPr>
          <a:lstStyle/>
          <a:p>
            <a:pPr marL="12700">
              <a:spcBef>
                <a:spcPts val="65"/>
              </a:spcBef>
            </a:pPr>
            <a:r>
              <a:rPr sz="450" spc="-25" dirty="0">
                <a:latin typeface="Arial"/>
                <a:cs typeface="Arial"/>
              </a:rPr>
              <a:t>S11</a:t>
            </a:r>
            <a:endParaRPr sz="450">
              <a:latin typeface="Arial"/>
              <a:cs typeface="Arial"/>
            </a:endParaRPr>
          </a:p>
        </p:txBody>
      </p:sp>
      <p:sp>
        <p:nvSpPr>
          <p:cNvPr id="94" name="CasellaDiTesto 93">
            <a:extLst>
              <a:ext uri="{FF2B5EF4-FFF2-40B4-BE49-F238E27FC236}">
                <a16:creationId xmlns:a16="http://schemas.microsoft.com/office/drawing/2014/main" id="{C920B848-EE8F-60E6-EB3D-9549CE49801B}"/>
              </a:ext>
            </a:extLst>
          </p:cNvPr>
          <p:cNvSpPr txBox="1"/>
          <p:nvPr/>
        </p:nvSpPr>
        <p:spPr>
          <a:xfrm>
            <a:off x="11109052" y="5181600"/>
            <a:ext cx="874470" cy="307777"/>
          </a:xfrm>
          <a:prstGeom prst="rect">
            <a:avLst/>
          </a:prstGeom>
          <a:noFill/>
        </p:spPr>
        <p:txBody>
          <a:bodyPr wrap="none" rtlCol="0">
            <a:spAutoFit/>
          </a:bodyPr>
          <a:lstStyle/>
          <a:p>
            <a:r>
              <a:rPr lang="it-IT" dirty="0"/>
              <a:t>N. </a:t>
            </a:r>
            <a:r>
              <a:rPr lang="it-IT" dirty="0" err="1"/>
              <a:t>Solyak</a:t>
            </a:r>
            <a:endParaRPr lang="it-IT" dirty="0"/>
          </a:p>
        </p:txBody>
      </p:sp>
      <p:sp>
        <p:nvSpPr>
          <p:cNvPr id="3" name="CasellaDiTesto 2">
            <a:extLst>
              <a:ext uri="{FF2B5EF4-FFF2-40B4-BE49-F238E27FC236}">
                <a16:creationId xmlns:a16="http://schemas.microsoft.com/office/drawing/2014/main" id="{CFA13A90-255F-B8D6-A346-2839A05A67EB}"/>
              </a:ext>
            </a:extLst>
          </p:cNvPr>
          <p:cNvSpPr txBox="1"/>
          <p:nvPr/>
        </p:nvSpPr>
        <p:spPr>
          <a:xfrm>
            <a:off x="125239" y="861827"/>
            <a:ext cx="2823209" cy="400110"/>
          </a:xfrm>
          <a:prstGeom prst="rect">
            <a:avLst/>
          </a:prstGeom>
          <a:noFill/>
        </p:spPr>
        <p:txBody>
          <a:bodyPr wrap="none" rtlCol="0">
            <a:spAutoFit/>
          </a:bodyPr>
          <a:lstStyle/>
          <a:p>
            <a:r>
              <a:rPr lang="it-IT" sz="2000" dirty="0">
                <a:solidFill>
                  <a:srgbClr val="002060"/>
                </a:solidFill>
              </a:rPr>
              <a:t>In Collaboration with CPI</a:t>
            </a:r>
          </a:p>
        </p:txBody>
      </p:sp>
    </p:spTree>
    <p:extLst>
      <p:ext uri="{BB962C8B-B14F-4D97-AF65-F5344CB8AC3E}">
        <p14:creationId xmlns:p14="http://schemas.microsoft.com/office/powerpoint/2010/main" val="1234314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8EE13D-FD00-EB38-CC04-DBDF4A00BCBF}"/>
              </a:ext>
            </a:extLst>
          </p:cNvPr>
          <p:cNvSpPr>
            <a:spLocks noGrp="1"/>
          </p:cNvSpPr>
          <p:nvPr>
            <p:ph type="title"/>
          </p:nvPr>
        </p:nvSpPr>
        <p:spPr/>
        <p:txBody>
          <a:bodyPr/>
          <a:lstStyle/>
          <a:p>
            <a:br>
              <a:rPr lang="it-IT" dirty="0"/>
            </a:br>
            <a:br>
              <a:rPr lang="it-IT" dirty="0"/>
            </a:br>
            <a:r>
              <a:rPr lang="it-IT" dirty="0"/>
              <a:t>3</a:t>
            </a:r>
            <a:r>
              <a:rPr lang="it-IT" baseline="30000" dirty="0"/>
              <a:t>rd</a:t>
            </a:r>
            <a:r>
              <a:rPr lang="it-IT" dirty="0"/>
              <a:t> </a:t>
            </a:r>
            <a:r>
              <a:rPr lang="it-IT" dirty="0" err="1"/>
              <a:t>Harmonic</a:t>
            </a:r>
            <a:r>
              <a:rPr lang="it-IT" dirty="0"/>
              <a:t> </a:t>
            </a:r>
            <a:r>
              <a:rPr lang="it-IT" dirty="0" err="1"/>
              <a:t>Cryomodule</a:t>
            </a:r>
            <a:r>
              <a:rPr lang="it-IT" dirty="0"/>
              <a:t> for TTF2</a:t>
            </a:r>
            <a:br>
              <a:rPr lang="it-IT" dirty="0"/>
            </a:br>
            <a:br>
              <a:rPr lang="it-IT" dirty="0"/>
            </a:br>
            <a:endParaRPr lang="it-IT" dirty="0"/>
          </a:p>
        </p:txBody>
      </p:sp>
      <p:sp>
        <p:nvSpPr>
          <p:cNvPr id="4" name="Segnaposto data 3">
            <a:extLst>
              <a:ext uri="{FF2B5EF4-FFF2-40B4-BE49-F238E27FC236}">
                <a16:creationId xmlns:a16="http://schemas.microsoft.com/office/drawing/2014/main" id="{0ED7FE63-1E9A-D718-D153-21FFABCA20B4}"/>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3ABB7710-E9E2-526F-39DF-352063B6FE37}"/>
              </a:ext>
            </a:extLst>
          </p:cNvPr>
          <p:cNvSpPr>
            <a:spLocks noGrp="1"/>
          </p:cNvSpPr>
          <p:nvPr>
            <p:ph type="ftr" sz="quarter" idx="11"/>
          </p:nvPr>
        </p:nvSpPr>
        <p:spPr/>
        <p:txBody>
          <a:bodyPr/>
          <a:lstStyle/>
          <a:p>
            <a:fld id="{3FBB366A-F7D1-4519-A1E6-A2C124910861}" type="slidenum">
              <a:rPr lang="en-US" altLang="it-IT" smtClean="0"/>
              <a:pPr/>
              <a:t>27</a:t>
            </a:fld>
            <a:endParaRPr lang="en-US" altLang="it-IT"/>
          </a:p>
        </p:txBody>
      </p:sp>
      <p:sp>
        <p:nvSpPr>
          <p:cNvPr id="6" name="Segnaposto numero diapositiva 5">
            <a:extLst>
              <a:ext uri="{FF2B5EF4-FFF2-40B4-BE49-F238E27FC236}">
                <a16:creationId xmlns:a16="http://schemas.microsoft.com/office/drawing/2014/main" id="{F8AEEBB6-FEF0-A6E5-D563-AA94F308B556}"/>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object 4">
            <a:extLst>
              <a:ext uri="{FF2B5EF4-FFF2-40B4-BE49-F238E27FC236}">
                <a16:creationId xmlns:a16="http://schemas.microsoft.com/office/drawing/2014/main" id="{5E2513F5-CB16-D769-EA9F-21562B484069}"/>
              </a:ext>
            </a:extLst>
          </p:cNvPr>
          <p:cNvPicPr/>
          <p:nvPr/>
        </p:nvPicPr>
        <p:blipFill>
          <a:blip r:embed="rId2" cstate="print"/>
          <a:stretch>
            <a:fillRect/>
          </a:stretch>
        </p:blipFill>
        <p:spPr>
          <a:xfrm>
            <a:off x="433294" y="1333500"/>
            <a:ext cx="5225143" cy="4191000"/>
          </a:xfrm>
          <a:prstGeom prst="rect">
            <a:avLst/>
          </a:prstGeom>
        </p:spPr>
      </p:pic>
      <p:sp>
        <p:nvSpPr>
          <p:cNvPr id="10" name="object 7">
            <a:extLst>
              <a:ext uri="{FF2B5EF4-FFF2-40B4-BE49-F238E27FC236}">
                <a16:creationId xmlns:a16="http://schemas.microsoft.com/office/drawing/2014/main" id="{E68183C4-31BD-0D6C-C2AE-9976F287B3B3}"/>
              </a:ext>
            </a:extLst>
          </p:cNvPr>
          <p:cNvSpPr/>
          <p:nvPr/>
        </p:nvSpPr>
        <p:spPr>
          <a:xfrm>
            <a:off x="5943600" y="3257550"/>
            <a:ext cx="6238240" cy="2609850"/>
          </a:xfrm>
          <a:custGeom>
            <a:avLst/>
            <a:gdLst/>
            <a:ahLst/>
            <a:cxnLst/>
            <a:rect l="l" t="t" r="r" b="b"/>
            <a:pathLst>
              <a:path w="5029200" h="1981200">
                <a:moveTo>
                  <a:pt x="0" y="0"/>
                </a:moveTo>
                <a:lnTo>
                  <a:pt x="0" y="1981200"/>
                </a:lnTo>
                <a:lnTo>
                  <a:pt x="5029200" y="1981200"/>
                </a:lnTo>
                <a:lnTo>
                  <a:pt x="5029200" y="0"/>
                </a:lnTo>
                <a:lnTo>
                  <a:pt x="0" y="0"/>
                </a:lnTo>
                <a:close/>
              </a:path>
            </a:pathLst>
          </a:custGeom>
          <a:ln w="19050">
            <a:noFill/>
          </a:ln>
        </p:spPr>
        <p:txBody>
          <a:bodyPr wrap="square" lIns="0" tIns="0" rIns="0" bIns="0" rtlCol="0"/>
          <a:lstStyle/>
          <a:p>
            <a:endParaRPr/>
          </a:p>
        </p:txBody>
      </p:sp>
      <p:pic>
        <p:nvPicPr>
          <p:cNvPr id="12" name="Picture 20">
            <a:extLst>
              <a:ext uri="{FF2B5EF4-FFF2-40B4-BE49-F238E27FC236}">
                <a16:creationId xmlns:a16="http://schemas.microsoft.com/office/drawing/2014/main" id="{D2423B81-2BE3-9824-150D-6282BA3DF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64" r="8046"/>
          <a:stretch/>
        </p:blipFill>
        <p:spPr bwMode="auto">
          <a:xfrm>
            <a:off x="6121338" y="880208"/>
            <a:ext cx="5541554" cy="4951333"/>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5AAA7EDA-C155-EFAD-FD0A-E8AF175C831B}"/>
              </a:ext>
            </a:extLst>
          </p:cNvPr>
          <p:cNvSpPr txBox="1"/>
          <p:nvPr/>
        </p:nvSpPr>
        <p:spPr>
          <a:xfrm>
            <a:off x="10031612" y="5867400"/>
            <a:ext cx="1184170" cy="307777"/>
          </a:xfrm>
          <a:prstGeom prst="rect">
            <a:avLst/>
          </a:prstGeom>
          <a:noFill/>
        </p:spPr>
        <p:txBody>
          <a:bodyPr wrap="none" rtlCol="0">
            <a:spAutoFit/>
          </a:bodyPr>
          <a:lstStyle/>
          <a:p>
            <a:r>
              <a:rPr lang="it-IT" dirty="0"/>
              <a:t>Don Mitchell</a:t>
            </a:r>
          </a:p>
        </p:txBody>
      </p:sp>
    </p:spTree>
    <p:extLst>
      <p:ext uri="{BB962C8B-B14F-4D97-AF65-F5344CB8AC3E}">
        <p14:creationId xmlns:p14="http://schemas.microsoft.com/office/powerpoint/2010/main" val="3673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3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24E5FF3D-425E-EBBB-0A1E-267C24B57034}"/>
              </a:ext>
            </a:extLst>
          </p:cNvPr>
          <p:cNvSpPr>
            <a:spLocks noGrp="1"/>
          </p:cNvSpPr>
          <p:nvPr>
            <p:ph type="title"/>
          </p:nvPr>
        </p:nvSpPr>
        <p:spPr/>
        <p:txBody>
          <a:bodyPr/>
          <a:lstStyle/>
          <a:p>
            <a:r>
              <a:rPr lang="it-IT" dirty="0"/>
              <a:t>ACC39 </a:t>
            </a:r>
            <a:r>
              <a:rPr lang="it-IT" dirty="0" err="1"/>
              <a:t>Cryomodule</a:t>
            </a:r>
            <a:r>
              <a:rPr lang="it-IT" dirty="0"/>
              <a:t> </a:t>
            </a:r>
            <a:r>
              <a:rPr lang="it-IT" dirty="0" err="1"/>
              <a:t>designed</a:t>
            </a:r>
            <a:r>
              <a:rPr lang="it-IT" dirty="0"/>
              <a:t> </a:t>
            </a:r>
            <a:r>
              <a:rPr lang="it-IT" dirty="0" err="1"/>
              <a:t>at</a:t>
            </a:r>
            <a:r>
              <a:rPr lang="it-IT" dirty="0"/>
              <a:t> Fermilab</a:t>
            </a:r>
          </a:p>
        </p:txBody>
      </p:sp>
      <p:sp>
        <p:nvSpPr>
          <p:cNvPr id="4" name="Segnaposto data 3">
            <a:extLst>
              <a:ext uri="{FF2B5EF4-FFF2-40B4-BE49-F238E27FC236}">
                <a16:creationId xmlns:a16="http://schemas.microsoft.com/office/drawing/2014/main" id="{FAAFD6D0-0673-A47D-4032-C2A99D9CBB30}"/>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A09E85AC-C5FE-B56B-F125-82D64F9D6A52}"/>
              </a:ext>
            </a:extLst>
          </p:cNvPr>
          <p:cNvSpPr>
            <a:spLocks noGrp="1"/>
          </p:cNvSpPr>
          <p:nvPr>
            <p:ph type="ftr" sz="quarter" idx="11"/>
          </p:nvPr>
        </p:nvSpPr>
        <p:spPr/>
        <p:txBody>
          <a:bodyPr/>
          <a:lstStyle/>
          <a:p>
            <a:fld id="{3FBB366A-F7D1-4519-A1E6-A2C124910861}" type="slidenum">
              <a:rPr lang="en-US" altLang="it-IT" smtClean="0"/>
              <a:pPr/>
              <a:t>28</a:t>
            </a:fld>
            <a:endParaRPr lang="en-US" altLang="it-IT"/>
          </a:p>
        </p:txBody>
      </p:sp>
      <p:sp>
        <p:nvSpPr>
          <p:cNvPr id="6" name="Segnaposto numero diapositiva 5">
            <a:extLst>
              <a:ext uri="{FF2B5EF4-FFF2-40B4-BE49-F238E27FC236}">
                <a16:creationId xmlns:a16="http://schemas.microsoft.com/office/drawing/2014/main" id="{6DABF243-F5AD-504A-A983-0CE85A20A5F8}"/>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Picture 5">
            <a:hlinkClick r:id="rId2" action="ppaction://hlinkpres?slideindex=1&amp;slidetitle="/>
            <a:extLst>
              <a:ext uri="{FF2B5EF4-FFF2-40B4-BE49-F238E27FC236}">
                <a16:creationId xmlns:a16="http://schemas.microsoft.com/office/drawing/2014/main" id="{E35B5AE1-192C-E3E9-1210-402F5DDA540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00" y="1133651"/>
            <a:ext cx="6974205" cy="50030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12458D92-0392-19FF-2074-6A131A5194B2}"/>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0415" r="18245"/>
          <a:stretch/>
        </p:blipFill>
        <p:spPr bwMode="auto">
          <a:xfrm>
            <a:off x="6756109" y="838200"/>
            <a:ext cx="4691786" cy="5488128"/>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a:extLst>
              <a:ext uri="{FF2B5EF4-FFF2-40B4-BE49-F238E27FC236}">
                <a16:creationId xmlns:a16="http://schemas.microsoft.com/office/drawing/2014/main" id="{B226AA50-C8F4-7112-7D4F-FBBF41FA2216}"/>
              </a:ext>
            </a:extLst>
          </p:cNvPr>
          <p:cNvSpPr txBox="1"/>
          <p:nvPr/>
        </p:nvSpPr>
        <p:spPr>
          <a:xfrm>
            <a:off x="5257800" y="5841208"/>
            <a:ext cx="1184170" cy="307777"/>
          </a:xfrm>
          <a:prstGeom prst="rect">
            <a:avLst/>
          </a:prstGeom>
          <a:noFill/>
        </p:spPr>
        <p:txBody>
          <a:bodyPr wrap="none" rtlCol="0">
            <a:spAutoFit/>
          </a:bodyPr>
          <a:lstStyle/>
          <a:p>
            <a:r>
              <a:rPr lang="it-IT" dirty="0"/>
              <a:t>Don Mitchell</a:t>
            </a:r>
          </a:p>
        </p:txBody>
      </p:sp>
    </p:spTree>
    <p:extLst>
      <p:ext uri="{BB962C8B-B14F-4D97-AF65-F5344CB8AC3E}">
        <p14:creationId xmlns:p14="http://schemas.microsoft.com/office/powerpoint/2010/main" val="924136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BBD72B-F1D5-C3D5-6BC1-23C2A34C87CA}"/>
              </a:ext>
            </a:extLst>
          </p:cNvPr>
          <p:cNvSpPr>
            <a:spLocks noGrp="1"/>
          </p:cNvSpPr>
          <p:nvPr>
            <p:ph type="title"/>
          </p:nvPr>
        </p:nvSpPr>
        <p:spPr/>
        <p:txBody>
          <a:bodyPr/>
          <a:lstStyle/>
          <a:p>
            <a:r>
              <a:rPr lang="it-IT" dirty="0"/>
              <a:t>ACC39 Design </a:t>
            </a:r>
            <a:r>
              <a:rPr lang="it-IT" dirty="0" err="1"/>
              <a:t>derived</a:t>
            </a:r>
            <a:r>
              <a:rPr lang="it-IT" dirty="0"/>
              <a:t> from INFN </a:t>
            </a:r>
            <a:r>
              <a:rPr lang="it-IT" dirty="0" err="1"/>
              <a:t>Cry</a:t>
            </a:r>
            <a:r>
              <a:rPr lang="it-IT" dirty="0"/>
              <a:t> 2/3</a:t>
            </a:r>
          </a:p>
        </p:txBody>
      </p:sp>
      <p:sp>
        <p:nvSpPr>
          <p:cNvPr id="4" name="Segnaposto data 3">
            <a:extLst>
              <a:ext uri="{FF2B5EF4-FFF2-40B4-BE49-F238E27FC236}">
                <a16:creationId xmlns:a16="http://schemas.microsoft.com/office/drawing/2014/main" id="{30F506EA-6034-F529-5EDE-F4E86063513A}"/>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89A0C5E-54BB-BF66-79BB-2A5D32DAE12E}"/>
              </a:ext>
            </a:extLst>
          </p:cNvPr>
          <p:cNvSpPr>
            <a:spLocks noGrp="1"/>
          </p:cNvSpPr>
          <p:nvPr>
            <p:ph type="ftr" sz="quarter" idx="11"/>
          </p:nvPr>
        </p:nvSpPr>
        <p:spPr/>
        <p:txBody>
          <a:bodyPr/>
          <a:lstStyle/>
          <a:p>
            <a:fld id="{3FBB366A-F7D1-4519-A1E6-A2C124910861}" type="slidenum">
              <a:rPr lang="en-US" altLang="it-IT" smtClean="0"/>
              <a:pPr/>
              <a:t>29</a:t>
            </a:fld>
            <a:endParaRPr lang="en-US" altLang="it-IT"/>
          </a:p>
        </p:txBody>
      </p:sp>
      <p:sp>
        <p:nvSpPr>
          <p:cNvPr id="6" name="Segnaposto numero diapositiva 5">
            <a:extLst>
              <a:ext uri="{FF2B5EF4-FFF2-40B4-BE49-F238E27FC236}">
                <a16:creationId xmlns:a16="http://schemas.microsoft.com/office/drawing/2014/main" id="{8FA32189-9E48-74FC-3AD0-4CDE96ED8BEB}"/>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object 379">
            <a:extLst>
              <a:ext uri="{FF2B5EF4-FFF2-40B4-BE49-F238E27FC236}">
                <a16:creationId xmlns:a16="http://schemas.microsoft.com/office/drawing/2014/main" id="{C5A1C958-E7FB-DB15-F136-7B30B31F5DA1}"/>
              </a:ext>
            </a:extLst>
          </p:cNvPr>
          <p:cNvPicPr/>
          <p:nvPr/>
        </p:nvPicPr>
        <p:blipFill>
          <a:blip r:embed="rId2" cstate="print"/>
          <a:stretch>
            <a:fillRect/>
          </a:stretch>
        </p:blipFill>
        <p:spPr>
          <a:xfrm>
            <a:off x="4724400" y="1578103"/>
            <a:ext cx="7264163" cy="4274786"/>
          </a:xfrm>
          <a:prstGeom prst="rect">
            <a:avLst/>
          </a:prstGeom>
        </p:spPr>
      </p:pic>
      <p:sp>
        <p:nvSpPr>
          <p:cNvPr id="8" name="object 387">
            <a:extLst>
              <a:ext uri="{FF2B5EF4-FFF2-40B4-BE49-F238E27FC236}">
                <a16:creationId xmlns:a16="http://schemas.microsoft.com/office/drawing/2014/main" id="{07CCB458-3CDE-0882-9E85-DAB73C667AB6}"/>
              </a:ext>
            </a:extLst>
          </p:cNvPr>
          <p:cNvSpPr txBox="1"/>
          <p:nvPr/>
        </p:nvSpPr>
        <p:spPr>
          <a:xfrm>
            <a:off x="6121163" y="5871939"/>
            <a:ext cx="3945997" cy="380082"/>
          </a:xfrm>
          <a:prstGeom prst="rect">
            <a:avLst/>
          </a:prstGeom>
        </p:spPr>
        <p:txBody>
          <a:bodyPr vert="horz" wrap="square" lIns="0" tIns="10646" rIns="0" bIns="0" rtlCol="0">
            <a:spAutoFit/>
          </a:bodyPr>
          <a:lstStyle/>
          <a:p>
            <a:pPr marL="11206" marR="4483" indent="132797">
              <a:spcBef>
                <a:spcPts val="84"/>
              </a:spcBef>
            </a:pPr>
            <a:r>
              <a:rPr sz="2400" dirty="0">
                <a:solidFill>
                  <a:srgbClr val="002060"/>
                </a:solidFill>
                <a:latin typeface="Arial" panose="020B0604020202020204" pitchFamily="34" charset="0"/>
                <a:cs typeface="Arial" panose="020B0604020202020204" pitchFamily="34" charset="0"/>
              </a:rPr>
              <a:t>Module</a:t>
            </a:r>
            <a:r>
              <a:rPr sz="2400" spc="-22" dirty="0">
                <a:solidFill>
                  <a:srgbClr val="002060"/>
                </a:solidFill>
                <a:latin typeface="Arial" panose="020B0604020202020204" pitchFamily="34" charset="0"/>
                <a:cs typeface="Arial" panose="020B0604020202020204" pitchFamily="34" charset="0"/>
              </a:rPr>
              <a:t> </a:t>
            </a:r>
            <a:r>
              <a:rPr sz="2400" dirty="0">
                <a:solidFill>
                  <a:srgbClr val="002060"/>
                </a:solidFill>
                <a:latin typeface="Arial" panose="020B0604020202020204" pitchFamily="34" charset="0"/>
                <a:cs typeface="Arial" panose="020B0604020202020204" pitchFamily="34" charset="0"/>
              </a:rPr>
              <a:t>1,</a:t>
            </a:r>
            <a:r>
              <a:rPr sz="2400" spc="-22" dirty="0">
                <a:solidFill>
                  <a:srgbClr val="002060"/>
                </a:solidFill>
                <a:latin typeface="Arial" panose="020B0604020202020204" pitchFamily="34" charset="0"/>
                <a:cs typeface="Arial" panose="020B0604020202020204" pitchFamily="34" charset="0"/>
              </a:rPr>
              <a:t> </a:t>
            </a:r>
            <a:r>
              <a:rPr sz="2400" dirty="0">
                <a:solidFill>
                  <a:srgbClr val="002060"/>
                </a:solidFill>
                <a:latin typeface="Arial" panose="020B0604020202020204" pitchFamily="34" charset="0"/>
                <a:cs typeface="Arial" panose="020B0604020202020204" pitchFamily="34" charset="0"/>
              </a:rPr>
              <a:t>2</a:t>
            </a:r>
            <a:r>
              <a:rPr sz="2400" spc="-26" dirty="0">
                <a:solidFill>
                  <a:srgbClr val="002060"/>
                </a:solidFill>
                <a:latin typeface="Arial" panose="020B0604020202020204" pitchFamily="34" charset="0"/>
                <a:cs typeface="Arial" panose="020B0604020202020204" pitchFamily="34" charset="0"/>
              </a:rPr>
              <a:t> </a:t>
            </a:r>
            <a:r>
              <a:rPr sz="2400" dirty="0">
                <a:solidFill>
                  <a:srgbClr val="002060"/>
                </a:solidFill>
                <a:latin typeface="Arial" panose="020B0604020202020204" pitchFamily="34" charset="0"/>
                <a:cs typeface="Arial" panose="020B0604020202020204" pitchFamily="34" charset="0"/>
              </a:rPr>
              <a:t>&amp;</a:t>
            </a:r>
            <a:r>
              <a:rPr sz="2400" spc="-26" dirty="0">
                <a:solidFill>
                  <a:srgbClr val="002060"/>
                </a:solidFill>
                <a:latin typeface="Arial" panose="020B0604020202020204" pitchFamily="34" charset="0"/>
                <a:cs typeface="Arial" panose="020B0604020202020204" pitchFamily="34" charset="0"/>
              </a:rPr>
              <a:t> </a:t>
            </a:r>
            <a:r>
              <a:rPr sz="2400" dirty="0">
                <a:solidFill>
                  <a:srgbClr val="002060"/>
                </a:solidFill>
                <a:latin typeface="Arial" panose="020B0604020202020204" pitchFamily="34" charset="0"/>
                <a:cs typeface="Arial" panose="020B0604020202020204" pitchFamily="34" charset="0"/>
              </a:rPr>
              <a:t>3</a:t>
            </a:r>
            <a:r>
              <a:rPr sz="2400" spc="-26" dirty="0">
                <a:solidFill>
                  <a:srgbClr val="002060"/>
                </a:solidFill>
                <a:latin typeface="Arial" panose="020B0604020202020204" pitchFamily="34" charset="0"/>
                <a:cs typeface="Arial" panose="020B0604020202020204" pitchFamily="34" charset="0"/>
              </a:rPr>
              <a:t> </a:t>
            </a:r>
            <a:r>
              <a:rPr sz="2400" dirty="0">
                <a:solidFill>
                  <a:srgbClr val="002060"/>
                </a:solidFill>
                <a:latin typeface="Arial" panose="020B0604020202020204" pitchFamily="34" charset="0"/>
                <a:cs typeface="Arial" panose="020B0604020202020204" pitchFamily="34" charset="0"/>
              </a:rPr>
              <a:t>in</a:t>
            </a:r>
            <a:r>
              <a:rPr sz="2400" spc="-22" dirty="0">
                <a:solidFill>
                  <a:srgbClr val="002060"/>
                </a:solidFill>
                <a:latin typeface="Arial" panose="020B0604020202020204" pitchFamily="34" charset="0"/>
                <a:cs typeface="Arial" panose="020B0604020202020204" pitchFamily="34" charset="0"/>
              </a:rPr>
              <a:t> </a:t>
            </a:r>
            <a:r>
              <a:rPr sz="2400" dirty="0">
                <a:solidFill>
                  <a:srgbClr val="002060"/>
                </a:solidFill>
                <a:latin typeface="Arial" panose="020B0604020202020204" pitchFamily="34" charset="0"/>
                <a:cs typeface="Arial" panose="020B0604020202020204" pitchFamily="34" charset="0"/>
              </a:rPr>
              <a:t>TTF</a:t>
            </a:r>
            <a:r>
              <a:rPr sz="2400" spc="-26" dirty="0">
                <a:solidFill>
                  <a:srgbClr val="002060"/>
                </a:solidFill>
                <a:latin typeface="Arial" panose="020B0604020202020204" pitchFamily="34" charset="0"/>
                <a:cs typeface="Arial" panose="020B0604020202020204" pitchFamily="34" charset="0"/>
              </a:rPr>
              <a:t> </a:t>
            </a:r>
            <a:r>
              <a:rPr sz="2400" spc="-22" dirty="0">
                <a:solidFill>
                  <a:srgbClr val="002060"/>
                </a:solidFill>
                <a:latin typeface="Arial" panose="020B0604020202020204" pitchFamily="34" charset="0"/>
                <a:cs typeface="Arial" panose="020B0604020202020204" pitchFamily="34" charset="0"/>
              </a:rPr>
              <a:t>I</a:t>
            </a:r>
            <a:endParaRPr sz="2400" dirty="0">
              <a:solidFill>
                <a:srgbClr val="002060"/>
              </a:solidFill>
              <a:latin typeface="Arial" panose="020B0604020202020204" pitchFamily="34" charset="0"/>
              <a:cs typeface="Arial" panose="020B0604020202020204" pitchFamily="34" charset="0"/>
            </a:endParaRPr>
          </a:p>
        </p:txBody>
      </p:sp>
      <p:sp>
        <p:nvSpPr>
          <p:cNvPr id="9" name="object 384">
            <a:extLst>
              <a:ext uri="{FF2B5EF4-FFF2-40B4-BE49-F238E27FC236}">
                <a16:creationId xmlns:a16="http://schemas.microsoft.com/office/drawing/2014/main" id="{0B0F66EA-A6C7-3FEB-6BF2-942821937556}"/>
              </a:ext>
            </a:extLst>
          </p:cNvPr>
          <p:cNvSpPr txBox="1"/>
          <p:nvPr/>
        </p:nvSpPr>
        <p:spPr>
          <a:xfrm flipH="1">
            <a:off x="5923898" y="1073781"/>
            <a:ext cx="1325290" cy="380082"/>
          </a:xfrm>
          <a:prstGeom prst="rect">
            <a:avLst/>
          </a:prstGeom>
        </p:spPr>
        <p:txBody>
          <a:bodyPr vert="horz" wrap="square" lIns="0" tIns="10646" rIns="0" bIns="0" rtlCol="0">
            <a:spAutoFit/>
          </a:bodyPr>
          <a:lstStyle/>
          <a:p>
            <a:pPr marL="11206">
              <a:spcBef>
                <a:spcPts val="84"/>
              </a:spcBef>
            </a:pPr>
            <a:r>
              <a:rPr sz="2400" dirty="0">
                <a:solidFill>
                  <a:srgbClr val="002060"/>
                </a:solidFill>
                <a:latin typeface="Arial" panose="020B0604020202020204" pitchFamily="34" charset="0"/>
                <a:cs typeface="Arial" panose="020B0604020202020204" pitchFamily="34" charset="0"/>
              </a:rPr>
              <a:t>Cry</a:t>
            </a:r>
            <a:r>
              <a:rPr sz="2400" spc="-35" dirty="0">
                <a:solidFill>
                  <a:srgbClr val="002060"/>
                </a:solidFill>
                <a:latin typeface="Arial" panose="020B0604020202020204" pitchFamily="34" charset="0"/>
                <a:cs typeface="Arial" panose="020B0604020202020204" pitchFamily="34" charset="0"/>
              </a:rPr>
              <a:t> </a:t>
            </a:r>
            <a:r>
              <a:rPr sz="2400" spc="-44" dirty="0">
                <a:solidFill>
                  <a:srgbClr val="002060"/>
                </a:solidFill>
                <a:latin typeface="Arial" panose="020B0604020202020204" pitchFamily="34" charset="0"/>
                <a:cs typeface="Arial" panose="020B0604020202020204" pitchFamily="34" charset="0"/>
              </a:rPr>
              <a:t>2</a:t>
            </a:r>
            <a:endParaRPr sz="2400" dirty="0">
              <a:solidFill>
                <a:srgbClr val="002060"/>
              </a:solidFill>
              <a:latin typeface="Arial" panose="020B0604020202020204" pitchFamily="34" charset="0"/>
              <a:cs typeface="Arial" panose="020B0604020202020204" pitchFamily="34" charset="0"/>
            </a:endParaRPr>
          </a:p>
        </p:txBody>
      </p:sp>
      <p:sp>
        <p:nvSpPr>
          <p:cNvPr id="10" name="object 385">
            <a:extLst>
              <a:ext uri="{FF2B5EF4-FFF2-40B4-BE49-F238E27FC236}">
                <a16:creationId xmlns:a16="http://schemas.microsoft.com/office/drawing/2014/main" id="{6C0C7D97-7A27-86CC-A78A-6D825036BBF2}"/>
              </a:ext>
            </a:extLst>
          </p:cNvPr>
          <p:cNvSpPr txBox="1"/>
          <p:nvPr/>
        </p:nvSpPr>
        <p:spPr>
          <a:xfrm flipH="1">
            <a:off x="9573741" y="1452294"/>
            <a:ext cx="1325290" cy="380082"/>
          </a:xfrm>
          <a:prstGeom prst="rect">
            <a:avLst/>
          </a:prstGeom>
        </p:spPr>
        <p:txBody>
          <a:bodyPr vert="horz" wrap="square" lIns="0" tIns="10646" rIns="0" bIns="0" rtlCol="0">
            <a:spAutoFit/>
          </a:bodyPr>
          <a:lstStyle/>
          <a:p>
            <a:pPr marL="11206">
              <a:spcBef>
                <a:spcPts val="84"/>
              </a:spcBef>
            </a:pPr>
            <a:r>
              <a:rPr sz="2400" dirty="0">
                <a:solidFill>
                  <a:srgbClr val="002060"/>
                </a:solidFill>
                <a:latin typeface="Arial" panose="020B0604020202020204" pitchFamily="34" charset="0"/>
                <a:cs typeface="Arial" panose="020B0604020202020204" pitchFamily="34" charset="0"/>
              </a:rPr>
              <a:t>Cry</a:t>
            </a:r>
            <a:r>
              <a:rPr sz="2400" spc="-35" dirty="0">
                <a:solidFill>
                  <a:srgbClr val="002060"/>
                </a:solidFill>
                <a:latin typeface="Arial" panose="020B0604020202020204" pitchFamily="34" charset="0"/>
                <a:cs typeface="Arial" panose="020B0604020202020204" pitchFamily="34" charset="0"/>
              </a:rPr>
              <a:t> </a:t>
            </a:r>
            <a:r>
              <a:rPr sz="2400" spc="-44" dirty="0">
                <a:solidFill>
                  <a:srgbClr val="002060"/>
                </a:solidFill>
                <a:latin typeface="Arial" panose="020B0604020202020204" pitchFamily="34" charset="0"/>
                <a:cs typeface="Arial" panose="020B0604020202020204" pitchFamily="34" charset="0"/>
              </a:rPr>
              <a:t>3</a:t>
            </a:r>
            <a:endParaRPr sz="2400" dirty="0">
              <a:solidFill>
                <a:srgbClr val="002060"/>
              </a:solidFill>
              <a:latin typeface="Arial" panose="020B0604020202020204" pitchFamily="34" charset="0"/>
              <a:cs typeface="Arial" panose="020B0604020202020204" pitchFamily="34" charset="0"/>
            </a:endParaRPr>
          </a:p>
        </p:txBody>
      </p:sp>
      <p:pic>
        <p:nvPicPr>
          <p:cNvPr id="11" name="Immagine 10">
            <a:extLst>
              <a:ext uri="{FF2B5EF4-FFF2-40B4-BE49-F238E27FC236}">
                <a16:creationId xmlns:a16="http://schemas.microsoft.com/office/drawing/2014/main" id="{3A354DA2-DD8D-F251-1DD4-E54540CC4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963" y="1560174"/>
            <a:ext cx="4267086" cy="4248506"/>
          </a:xfrm>
          <a:prstGeom prst="rect">
            <a:avLst/>
          </a:prstGeom>
        </p:spPr>
      </p:pic>
      <p:sp>
        <p:nvSpPr>
          <p:cNvPr id="12" name="CasellaDiTesto 11">
            <a:extLst>
              <a:ext uri="{FF2B5EF4-FFF2-40B4-BE49-F238E27FC236}">
                <a16:creationId xmlns:a16="http://schemas.microsoft.com/office/drawing/2014/main" id="{BBF578D1-FA15-3316-7B81-4283A418C692}"/>
              </a:ext>
            </a:extLst>
          </p:cNvPr>
          <p:cNvSpPr txBox="1"/>
          <p:nvPr/>
        </p:nvSpPr>
        <p:spPr>
          <a:xfrm>
            <a:off x="1692085" y="990629"/>
            <a:ext cx="1745077" cy="461665"/>
          </a:xfrm>
          <a:prstGeom prst="rect">
            <a:avLst/>
          </a:prstGeom>
          <a:noFill/>
        </p:spPr>
        <p:txBody>
          <a:bodyPr wrap="square" rtlCol="0">
            <a:spAutoFit/>
          </a:bodyPr>
          <a:lstStyle/>
          <a:p>
            <a:r>
              <a:rPr lang="it-IT" sz="2400" dirty="0">
                <a:latin typeface="Arial" panose="020B0604020202020204" pitchFamily="34" charset="0"/>
                <a:cs typeface="Arial" panose="020B0604020202020204" pitchFamily="34" charset="0"/>
              </a:rPr>
              <a:t>ACC39</a:t>
            </a:r>
          </a:p>
        </p:txBody>
      </p:sp>
    </p:spTree>
    <p:extLst>
      <p:ext uri="{BB962C8B-B14F-4D97-AF65-F5344CB8AC3E}">
        <p14:creationId xmlns:p14="http://schemas.microsoft.com/office/powerpoint/2010/main" val="2223871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3</a:t>
            </a:fld>
            <a:endParaRPr lang="en-US" altLang="it-IT"/>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584796" cy="2339102"/>
          </a:xfrm>
          <a:prstGeom prst="rect">
            <a:avLst/>
          </a:prstGeom>
        </p:spPr>
        <p:txBody>
          <a:bodyPr wrap="square">
            <a:spAutoFit/>
          </a:bodyPr>
          <a:lstStyle/>
          <a:p>
            <a:pPr marL="514350" indent="-514350">
              <a:spcBef>
                <a:spcPts val="3000"/>
              </a:spcBef>
              <a:buAutoNum type="arabicPeriod"/>
            </a:pPr>
            <a:r>
              <a:rPr lang="it-IT" sz="3200" dirty="0" err="1">
                <a:solidFill>
                  <a:srgbClr val="002060"/>
                </a:solidFill>
                <a:latin typeface="Arial" panose="020B0604020202020204" pitchFamily="34" charset="0"/>
                <a:cs typeface="Arial" panose="020B0604020202020204" pitchFamily="34" charset="0"/>
              </a:rPr>
              <a:t>Longitudinal</a:t>
            </a:r>
            <a:r>
              <a:rPr lang="it-IT" sz="3200" dirty="0">
                <a:solidFill>
                  <a:srgbClr val="002060"/>
                </a:solidFill>
                <a:latin typeface="Arial" panose="020B0604020202020204" pitchFamily="34" charset="0"/>
                <a:cs typeface="Arial" panose="020B0604020202020204" pitchFamily="34" charset="0"/>
              </a:rPr>
              <a:t> </a:t>
            </a:r>
            <a:r>
              <a:rPr lang="it-IT" sz="3200" dirty="0" err="1">
                <a:solidFill>
                  <a:srgbClr val="002060"/>
                </a:solidFill>
                <a:latin typeface="Arial" panose="020B0604020202020204" pitchFamily="34" charset="0"/>
                <a:cs typeface="Arial" panose="020B0604020202020204" pitchFamily="34" charset="0"/>
              </a:rPr>
              <a:t>Phase</a:t>
            </a:r>
            <a:r>
              <a:rPr lang="it-IT" sz="3200" dirty="0">
                <a:solidFill>
                  <a:srgbClr val="002060"/>
                </a:solidFill>
                <a:latin typeface="Arial" panose="020B0604020202020204" pitchFamily="34" charset="0"/>
                <a:cs typeface="Arial" panose="020B0604020202020204" pitchFamily="34" charset="0"/>
              </a:rPr>
              <a:t> Space </a:t>
            </a:r>
            <a:r>
              <a:rPr lang="it-IT" sz="3200" dirty="0" err="1">
                <a:solidFill>
                  <a:srgbClr val="002060"/>
                </a:solidFill>
                <a:latin typeface="Arial" panose="020B0604020202020204" pitchFamily="34" charset="0"/>
                <a:cs typeface="Arial" panose="020B0604020202020204" pitchFamily="34" charset="0"/>
              </a:rPr>
              <a:t>Linearization</a:t>
            </a:r>
            <a:endParaRPr lang="it-IT" sz="3200" dirty="0">
              <a:solidFill>
                <a:srgbClr val="002060"/>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a:solidFill>
                  <a:schemeClr val="bg1">
                    <a:lumMod val="65000"/>
                  </a:schemeClr>
                </a:solidFill>
                <a:latin typeface="Arial" panose="020B0604020202020204" pitchFamily="34" charset="0"/>
                <a:cs typeface="Arial" panose="020B0604020202020204" pitchFamily="34" charset="0"/>
              </a:rPr>
              <a:t>ACC39 made by Fermilab for FLASH</a:t>
            </a:r>
          </a:p>
          <a:p>
            <a:pPr marL="514350" indent="-514350">
              <a:spcBef>
                <a:spcPts val="3000"/>
              </a:spcBef>
              <a:buAutoNum type="arabicPeriod"/>
            </a:pPr>
            <a:r>
              <a:rPr lang="it-IT" sz="3200" dirty="0">
                <a:solidFill>
                  <a:schemeClr val="bg1">
                    <a:lumMod val="65000"/>
                  </a:schemeClr>
                </a:solidFill>
                <a:latin typeface="Arial" panose="020B0604020202020204" pitchFamily="34" charset="0"/>
                <a:cs typeface="Arial" panose="020B0604020202020204" pitchFamily="34" charset="0"/>
              </a:rPr>
              <a:t>AH1 made by INFN-LASA for </a:t>
            </a:r>
            <a:r>
              <a:rPr lang="it-IT" sz="3200" dirty="0" err="1">
                <a:solidFill>
                  <a:schemeClr val="bg1">
                    <a:lumMod val="65000"/>
                  </a:schemeClr>
                </a:solidFill>
                <a:latin typeface="Arial" panose="020B0604020202020204" pitchFamily="34" charset="0"/>
                <a:cs typeface="Arial" panose="020B0604020202020204" pitchFamily="34" charset="0"/>
              </a:rPr>
              <a:t>European</a:t>
            </a:r>
            <a:r>
              <a:rPr lang="it-IT" sz="3200" dirty="0">
                <a:solidFill>
                  <a:schemeClr val="bg1">
                    <a:lumMod val="65000"/>
                  </a:schemeClr>
                </a:solidFill>
                <a:latin typeface="Arial" panose="020B0604020202020204" pitchFamily="34" charset="0"/>
                <a:cs typeface="Arial" panose="020B0604020202020204" pitchFamily="34" charset="0"/>
              </a:rPr>
              <a:t> XFEL</a:t>
            </a:r>
          </a:p>
        </p:txBody>
      </p:sp>
      <p:sp>
        <p:nvSpPr>
          <p:cNvPr id="6" name="Segnaposto numero diapositiva 4">
            <a:extLst>
              <a:ext uri="{FF2B5EF4-FFF2-40B4-BE49-F238E27FC236}">
                <a16:creationId xmlns:a16="http://schemas.microsoft.com/office/drawing/2014/main" id="{078655C3-7960-80B1-8ACD-365735B7CEB2}"/>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0067801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1A8C8D-88AA-9C1E-ABA7-3634CEC1C313}"/>
              </a:ext>
            </a:extLst>
          </p:cNvPr>
          <p:cNvSpPr>
            <a:spLocks noGrp="1"/>
          </p:cNvSpPr>
          <p:nvPr>
            <p:ph type="title"/>
          </p:nvPr>
        </p:nvSpPr>
        <p:spPr/>
        <p:txBody>
          <a:bodyPr/>
          <a:lstStyle/>
          <a:p>
            <a:r>
              <a:rPr lang="en-US" altLang="it-IT" dirty="0"/>
              <a:t>Cry2 to Cry3: Diameter Comparison</a:t>
            </a:r>
            <a:endParaRPr lang="it-IT" dirty="0"/>
          </a:p>
        </p:txBody>
      </p:sp>
      <p:sp>
        <p:nvSpPr>
          <p:cNvPr id="4" name="Segnaposto data 3">
            <a:extLst>
              <a:ext uri="{FF2B5EF4-FFF2-40B4-BE49-F238E27FC236}">
                <a16:creationId xmlns:a16="http://schemas.microsoft.com/office/drawing/2014/main" id="{3E30FB3C-F1E8-9000-8F37-CA08B076F157}"/>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471051CB-6F8B-5AEC-C4A2-759C7F9DE5F5}"/>
              </a:ext>
            </a:extLst>
          </p:cNvPr>
          <p:cNvSpPr>
            <a:spLocks noGrp="1"/>
          </p:cNvSpPr>
          <p:nvPr>
            <p:ph type="ftr" sz="quarter" idx="11"/>
          </p:nvPr>
        </p:nvSpPr>
        <p:spPr/>
        <p:txBody>
          <a:bodyPr/>
          <a:lstStyle/>
          <a:p>
            <a:fld id="{3FBB366A-F7D1-4519-A1E6-A2C124910861}" type="slidenum">
              <a:rPr lang="en-US" altLang="it-IT" smtClean="0"/>
              <a:pPr/>
              <a:t>30</a:t>
            </a:fld>
            <a:endParaRPr lang="en-US" altLang="it-IT"/>
          </a:p>
        </p:txBody>
      </p:sp>
      <p:sp>
        <p:nvSpPr>
          <p:cNvPr id="6" name="Segnaposto numero diapositiva 5">
            <a:extLst>
              <a:ext uri="{FF2B5EF4-FFF2-40B4-BE49-F238E27FC236}">
                <a16:creationId xmlns:a16="http://schemas.microsoft.com/office/drawing/2014/main" id="{1452DBE5-B8C6-384E-64A9-7258753F3E3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Picture 5" descr="Immagine che contiene interni, motore&#10;&#10;Descrizione generata automaticamente">
            <a:extLst>
              <a:ext uri="{FF2B5EF4-FFF2-40B4-BE49-F238E27FC236}">
                <a16:creationId xmlns:a16="http://schemas.microsoft.com/office/drawing/2014/main" id="{239938D9-7028-AF52-CCF8-EE8E0C9CAC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36" t="10363" r="15211" b="24673"/>
          <a:stretch/>
        </p:blipFill>
        <p:spPr bwMode="auto">
          <a:xfrm>
            <a:off x="144470" y="1207092"/>
            <a:ext cx="6697717" cy="4767263"/>
          </a:xfrm>
          <a:prstGeom prst="rect">
            <a:avLst/>
          </a:prstGeom>
          <a:solidFill>
            <a:srgbClr val="FFFFFF"/>
          </a:solidFill>
        </p:spPr>
      </p:pic>
      <p:pic>
        <p:nvPicPr>
          <p:cNvPr id="15" name="object 1986">
            <a:extLst>
              <a:ext uri="{FF2B5EF4-FFF2-40B4-BE49-F238E27FC236}">
                <a16:creationId xmlns:a16="http://schemas.microsoft.com/office/drawing/2014/main" id="{AE9BBE87-0A4D-B8E4-4491-E86F715F5D74}"/>
              </a:ext>
            </a:extLst>
          </p:cNvPr>
          <p:cNvPicPr/>
          <p:nvPr/>
        </p:nvPicPr>
        <p:blipFill rotWithShape="1">
          <a:blip r:embed="rId3" cstate="print"/>
          <a:srcRect r="6781"/>
          <a:stretch/>
        </p:blipFill>
        <p:spPr>
          <a:xfrm>
            <a:off x="7010400" y="870340"/>
            <a:ext cx="4896018" cy="3245535"/>
          </a:xfrm>
          <a:prstGeom prst="rect">
            <a:avLst/>
          </a:prstGeom>
        </p:spPr>
      </p:pic>
      <p:grpSp>
        <p:nvGrpSpPr>
          <p:cNvPr id="29" name="Gruppo 28">
            <a:extLst>
              <a:ext uri="{FF2B5EF4-FFF2-40B4-BE49-F238E27FC236}">
                <a16:creationId xmlns:a16="http://schemas.microsoft.com/office/drawing/2014/main" id="{CE5A0710-07F9-DF6C-CBE8-80EEB19D66E6}"/>
              </a:ext>
            </a:extLst>
          </p:cNvPr>
          <p:cNvGrpSpPr/>
          <p:nvPr/>
        </p:nvGrpSpPr>
        <p:grpSpPr>
          <a:xfrm>
            <a:off x="9689118" y="4019776"/>
            <a:ext cx="2217300" cy="2074066"/>
            <a:chOff x="4821829" y="3365246"/>
            <a:chExt cx="2217300" cy="2074066"/>
          </a:xfrm>
        </p:grpSpPr>
        <p:sp>
          <p:nvSpPr>
            <p:cNvPr id="16" name="object 1987">
              <a:extLst>
                <a:ext uri="{FF2B5EF4-FFF2-40B4-BE49-F238E27FC236}">
                  <a16:creationId xmlns:a16="http://schemas.microsoft.com/office/drawing/2014/main" id="{84E772BB-70E7-7852-175E-6F5BDC745708}"/>
                </a:ext>
              </a:extLst>
            </p:cNvPr>
            <p:cNvSpPr/>
            <p:nvPr/>
          </p:nvSpPr>
          <p:spPr>
            <a:xfrm>
              <a:off x="5019345" y="3365246"/>
              <a:ext cx="1124419" cy="2074066"/>
            </a:xfrm>
            <a:custGeom>
              <a:avLst/>
              <a:gdLst/>
              <a:ahLst/>
              <a:cxnLst/>
              <a:rect l="l" t="t" r="r" b="b"/>
              <a:pathLst>
                <a:path w="588645" h="1099184">
                  <a:moveTo>
                    <a:pt x="102059" y="1099150"/>
                  </a:moveTo>
                  <a:lnTo>
                    <a:pt x="138317" y="1020592"/>
                  </a:lnTo>
                  <a:lnTo>
                    <a:pt x="169203" y="939347"/>
                  </a:lnTo>
                  <a:lnTo>
                    <a:pt x="194718" y="856088"/>
                  </a:lnTo>
                  <a:lnTo>
                    <a:pt x="214190" y="770815"/>
                  </a:lnTo>
                  <a:lnTo>
                    <a:pt x="227618" y="683528"/>
                  </a:lnTo>
                  <a:lnTo>
                    <a:pt x="235004" y="596240"/>
                  </a:lnTo>
                  <a:lnTo>
                    <a:pt x="237019" y="508281"/>
                  </a:lnTo>
                  <a:lnTo>
                    <a:pt x="232319" y="420322"/>
                  </a:lnTo>
                  <a:lnTo>
                    <a:pt x="221575" y="333035"/>
                  </a:lnTo>
                  <a:lnTo>
                    <a:pt x="205461" y="247090"/>
                  </a:lnTo>
                  <a:lnTo>
                    <a:pt x="182632" y="162489"/>
                  </a:lnTo>
                  <a:lnTo>
                    <a:pt x="154431" y="79901"/>
                  </a:lnTo>
                  <a:lnTo>
                    <a:pt x="120859" y="0"/>
                  </a:lnTo>
                </a:path>
                <a:path w="588645" h="1099184">
                  <a:moveTo>
                    <a:pt x="0" y="1099150"/>
                  </a:moveTo>
                  <a:lnTo>
                    <a:pt x="40286" y="1021935"/>
                  </a:lnTo>
                  <a:lnTo>
                    <a:pt x="74530" y="941362"/>
                  </a:lnTo>
                  <a:lnTo>
                    <a:pt x="102059" y="858103"/>
                  </a:lnTo>
                  <a:lnTo>
                    <a:pt x="123545" y="772158"/>
                  </a:lnTo>
                  <a:lnTo>
                    <a:pt x="138988" y="685542"/>
                  </a:lnTo>
                  <a:lnTo>
                    <a:pt x="147045" y="596912"/>
                  </a:lnTo>
                  <a:lnTo>
                    <a:pt x="149060" y="508281"/>
                  </a:lnTo>
                  <a:lnTo>
                    <a:pt x="143688" y="420322"/>
                  </a:lnTo>
                  <a:lnTo>
                    <a:pt x="132274" y="332363"/>
                  </a:lnTo>
                  <a:lnTo>
                    <a:pt x="114145" y="245747"/>
                  </a:lnTo>
                  <a:lnTo>
                    <a:pt x="89973" y="161146"/>
                  </a:lnTo>
                  <a:lnTo>
                    <a:pt x="59086" y="79230"/>
                  </a:lnTo>
                  <a:lnTo>
                    <a:pt x="22157" y="0"/>
                  </a:lnTo>
                </a:path>
                <a:path w="588645" h="1099184">
                  <a:moveTo>
                    <a:pt x="51701" y="1099150"/>
                  </a:moveTo>
                  <a:lnTo>
                    <a:pt x="89301" y="1021263"/>
                  </a:lnTo>
                  <a:lnTo>
                    <a:pt x="122202" y="940019"/>
                  </a:lnTo>
                  <a:lnTo>
                    <a:pt x="148388" y="856760"/>
                  </a:lnTo>
                  <a:lnTo>
                    <a:pt x="169203" y="771487"/>
                  </a:lnTo>
                  <a:lnTo>
                    <a:pt x="183303" y="684199"/>
                  </a:lnTo>
                  <a:lnTo>
                    <a:pt x="191361" y="596912"/>
                  </a:lnTo>
                  <a:lnTo>
                    <a:pt x="192703" y="508281"/>
                  </a:lnTo>
                  <a:lnTo>
                    <a:pt x="188003" y="420322"/>
                  </a:lnTo>
                  <a:lnTo>
                    <a:pt x="177260" y="333035"/>
                  </a:lnTo>
                  <a:lnTo>
                    <a:pt x="159803" y="246419"/>
                  </a:lnTo>
                  <a:lnTo>
                    <a:pt x="136302" y="161817"/>
                  </a:lnTo>
                  <a:lnTo>
                    <a:pt x="106759" y="79901"/>
                  </a:lnTo>
                  <a:lnTo>
                    <a:pt x="71844" y="0"/>
                  </a:lnTo>
                </a:path>
                <a:path w="588645" h="1099184">
                  <a:moveTo>
                    <a:pt x="172560" y="0"/>
                  </a:moveTo>
                  <a:lnTo>
                    <a:pt x="100044" y="62444"/>
                  </a:lnTo>
                </a:path>
                <a:path w="588645" h="1099184">
                  <a:moveTo>
                    <a:pt x="151074" y="0"/>
                  </a:moveTo>
                  <a:lnTo>
                    <a:pt x="94673" y="49015"/>
                  </a:lnTo>
                </a:path>
                <a:path w="588645" h="1099184">
                  <a:moveTo>
                    <a:pt x="588183" y="103402"/>
                  </a:moveTo>
                  <a:lnTo>
                    <a:pt x="561997" y="0"/>
                  </a:lnTo>
                  <a:lnTo>
                    <a:pt x="562668" y="0"/>
                  </a:lnTo>
                </a:path>
                <a:path w="588645" h="1099184">
                  <a:moveTo>
                    <a:pt x="482766" y="167189"/>
                  </a:moveTo>
                  <a:lnTo>
                    <a:pt x="500224" y="148388"/>
                  </a:lnTo>
                </a:path>
                <a:path w="588645" h="1099184">
                  <a:moveTo>
                    <a:pt x="480081" y="136302"/>
                  </a:moveTo>
                  <a:lnTo>
                    <a:pt x="500224" y="114816"/>
                  </a:lnTo>
                </a:path>
                <a:path w="588645" h="1099184">
                  <a:moveTo>
                    <a:pt x="449866" y="135631"/>
                  </a:moveTo>
                  <a:lnTo>
                    <a:pt x="478066" y="104744"/>
                  </a:lnTo>
                  <a:lnTo>
                    <a:pt x="478738" y="104744"/>
                  </a:lnTo>
                </a:path>
                <a:path w="588645" h="1099184">
                  <a:moveTo>
                    <a:pt x="449866" y="102730"/>
                  </a:moveTo>
                  <a:lnTo>
                    <a:pt x="478066" y="71844"/>
                  </a:lnTo>
                  <a:lnTo>
                    <a:pt x="478738" y="71844"/>
                  </a:lnTo>
                </a:path>
                <a:path w="588645" h="1099184">
                  <a:moveTo>
                    <a:pt x="449866" y="69158"/>
                  </a:moveTo>
                  <a:lnTo>
                    <a:pt x="457252" y="60429"/>
                  </a:lnTo>
                  <a:lnTo>
                    <a:pt x="457923" y="60429"/>
                  </a:lnTo>
                </a:path>
                <a:path w="588645" h="1099184">
                  <a:moveTo>
                    <a:pt x="482766" y="200761"/>
                  </a:moveTo>
                  <a:lnTo>
                    <a:pt x="500224" y="181960"/>
                  </a:lnTo>
                </a:path>
                <a:path w="588645" h="1099184">
                  <a:moveTo>
                    <a:pt x="482766" y="234333"/>
                  </a:moveTo>
                  <a:lnTo>
                    <a:pt x="500224" y="215532"/>
                  </a:lnTo>
                </a:path>
                <a:path w="588645" h="1099184">
                  <a:moveTo>
                    <a:pt x="482766" y="267905"/>
                  </a:moveTo>
                  <a:lnTo>
                    <a:pt x="500224" y="249105"/>
                  </a:lnTo>
                </a:path>
                <a:path w="588645" h="1099184">
                  <a:moveTo>
                    <a:pt x="482766" y="301477"/>
                  </a:moveTo>
                  <a:lnTo>
                    <a:pt x="500224" y="282677"/>
                  </a:lnTo>
                </a:path>
                <a:path w="588645" h="1099184">
                  <a:moveTo>
                    <a:pt x="324306" y="136974"/>
                  </a:moveTo>
                  <a:lnTo>
                    <a:pt x="375336" y="82587"/>
                  </a:lnTo>
                </a:path>
                <a:path w="588645" h="1099184">
                  <a:moveTo>
                    <a:pt x="346464" y="79901"/>
                  </a:moveTo>
                  <a:lnTo>
                    <a:pt x="364593" y="60429"/>
                  </a:lnTo>
                </a:path>
                <a:path w="588645" h="1099184">
                  <a:moveTo>
                    <a:pt x="324306" y="170546"/>
                  </a:moveTo>
                  <a:lnTo>
                    <a:pt x="342435" y="151745"/>
                  </a:lnTo>
                </a:path>
                <a:path w="588645" h="1099184">
                  <a:moveTo>
                    <a:pt x="355864" y="136302"/>
                  </a:moveTo>
                  <a:lnTo>
                    <a:pt x="375336" y="116159"/>
                  </a:lnTo>
                </a:path>
                <a:path w="588645" h="1099184">
                  <a:moveTo>
                    <a:pt x="324306" y="204118"/>
                  </a:moveTo>
                  <a:lnTo>
                    <a:pt x="342435" y="185318"/>
                  </a:lnTo>
                </a:path>
                <a:path w="588645" h="1099184">
                  <a:moveTo>
                    <a:pt x="508953" y="206132"/>
                  </a:moveTo>
                  <a:lnTo>
                    <a:pt x="559982" y="150403"/>
                  </a:lnTo>
                </a:path>
                <a:path w="588645" h="1099184">
                  <a:moveTo>
                    <a:pt x="508953" y="172560"/>
                  </a:moveTo>
                  <a:lnTo>
                    <a:pt x="529096" y="150403"/>
                  </a:lnTo>
                </a:path>
                <a:path w="588645" h="1099184">
                  <a:moveTo>
                    <a:pt x="538496" y="207475"/>
                  </a:moveTo>
                  <a:lnTo>
                    <a:pt x="588183" y="154431"/>
                  </a:lnTo>
                </a:path>
                <a:path w="588645" h="1099184">
                  <a:moveTo>
                    <a:pt x="569383" y="207475"/>
                  </a:moveTo>
                  <a:lnTo>
                    <a:pt x="588183" y="188003"/>
                  </a:lnTo>
                </a:path>
                <a:path w="588645" h="1099184">
                  <a:moveTo>
                    <a:pt x="237019" y="198075"/>
                  </a:moveTo>
                  <a:lnTo>
                    <a:pt x="280662" y="150403"/>
                  </a:lnTo>
                  <a:lnTo>
                    <a:pt x="281334" y="150403"/>
                  </a:lnTo>
                </a:path>
                <a:path w="588645" h="1099184">
                  <a:moveTo>
                    <a:pt x="237019" y="164503"/>
                  </a:moveTo>
                  <a:lnTo>
                    <a:pt x="249776" y="150403"/>
                  </a:lnTo>
                </a:path>
                <a:path w="588645" h="1099184">
                  <a:moveTo>
                    <a:pt x="259176" y="207475"/>
                  </a:moveTo>
                  <a:lnTo>
                    <a:pt x="312220" y="150403"/>
                  </a:lnTo>
                </a:path>
                <a:path w="588645" h="1099184">
                  <a:moveTo>
                    <a:pt x="290063" y="207475"/>
                  </a:moveTo>
                  <a:lnTo>
                    <a:pt x="315577" y="179946"/>
                  </a:lnTo>
                  <a:lnTo>
                    <a:pt x="316249" y="179946"/>
                  </a:lnTo>
                </a:path>
                <a:path w="588645" h="1099184">
                  <a:moveTo>
                    <a:pt x="237019" y="207475"/>
                  </a:moveTo>
                  <a:lnTo>
                    <a:pt x="237019" y="0"/>
                  </a:lnTo>
                </a:path>
                <a:path w="588645" h="1099184">
                  <a:moveTo>
                    <a:pt x="588183" y="103402"/>
                  </a:moveTo>
                  <a:lnTo>
                    <a:pt x="588183" y="207475"/>
                  </a:lnTo>
                </a:path>
                <a:path w="588645" h="1099184">
                  <a:moveTo>
                    <a:pt x="508953" y="150403"/>
                  </a:moveTo>
                  <a:lnTo>
                    <a:pt x="508953" y="207475"/>
                  </a:lnTo>
                </a:path>
                <a:path w="588645" h="1099184">
                  <a:moveTo>
                    <a:pt x="315577" y="150403"/>
                  </a:moveTo>
                  <a:lnTo>
                    <a:pt x="315577" y="207475"/>
                  </a:lnTo>
                  <a:lnTo>
                    <a:pt x="316249" y="207475"/>
                  </a:lnTo>
                </a:path>
                <a:path w="588645" h="1099184">
                  <a:moveTo>
                    <a:pt x="376679" y="179275"/>
                  </a:moveTo>
                  <a:lnTo>
                    <a:pt x="376679" y="185989"/>
                  </a:lnTo>
                </a:path>
                <a:path w="588645" h="1099184">
                  <a:moveTo>
                    <a:pt x="346464" y="179946"/>
                  </a:moveTo>
                  <a:lnTo>
                    <a:pt x="376679" y="179275"/>
                  </a:lnTo>
                </a:path>
                <a:path w="588645" h="1099184">
                  <a:moveTo>
                    <a:pt x="448523" y="179275"/>
                  </a:moveTo>
                  <a:lnTo>
                    <a:pt x="448523" y="185989"/>
                  </a:lnTo>
                </a:path>
                <a:path w="588645" h="1099184">
                  <a:moveTo>
                    <a:pt x="447180" y="218218"/>
                  </a:moveTo>
                  <a:lnTo>
                    <a:pt x="447180" y="69829"/>
                  </a:lnTo>
                  <a:lnTo>
                    <a:pt x="447851" y="69829"/>
                  </a:lnTo>
                </a:path>
                <a:path w="588645" h="1099184">
                  <a:moveTo>
                    <a:pt x="377350" y="69829"/>
                  </a:moveTo>
                  <a:lnTo>
                    <a:pt x="377350" y="218218"/>
                  </a:lnTo>
                </a:path>
                <a:path w="588645" h="1099184">
                  <a:moveTo>
                    <a:pt x="478066" y="179946"/>
                  </a:moveTo>
                  <a:lnTo>
                    <a:pt x="448523" y="179275"/>
                  </a:lnTo>
                </a:path>
                <a:path w="588645" h="1099184">
                  <a:moveTo>
                    <a:pt x="482766" y="136302"/>
                  </a:moveTo>
                  <a:lnTo>
                    <a:pt x="482766" y="283348"/>
                  </a:lnTo>
                </a:path>
                <a:path w="588645" h="1099184">
                  <a:moveTo>
                    <a:pt x="495524" y="108102"/>
                  </a:moveTo>
                  <a:lnTo>
                    <a:pt x="495524" y="306849"/>
                  </a:lnTo>
                </a:path>
                <a:path w="588645" h="1099184">
                  <a:moveTo>
                    <a:pt x="500224" y="110787"/>
                  </a:moveTo>
                  <a:lnTo>
                    <a:pt x="500224" y="304163"/>
                  </a:lnTo>
                </a:path>
                <a:path w="588645" h="1099184">
                  <a:moveTo>
                    <a:pt x="342435" y="136302"/>
                  </a:moveTo>
                  <a:lnTo>
                    <a:pt x="342435" y="283348"/>
                  </a:lnTo>
                </a:path>
                <a:path w="588645" h="1099184">
                  <a:moveTo>
                    <a:pt x="329006" y="108102"/>
                  </a:moveTo>
                  <a:lnTo>
                    <a:pt x="329006" y="306849"/>
                  </a:lnTo>
                </a:path>
                <a:path w="588645" h="1099184">
                  <a:moveTo>
                    <a:pt x="324306" y="110787"/>
                  </a:moveTo>
                  <a:lnTo>
                    <a:pt x="324306" y="304163"/>
                  </a:lnTo>
                  <a:lnTo>
                    <a:pt x="324978" y="304163"/>
                  </a:lnTo>
                </a:path>
                <a:path w="588645" h="1099184">
                  <a:moveTo>
                    <a:pt x="412265" y="32229"/>
                  </a:moveTo>
                  <a:lnTo>
                    <a:pt x="412265" y="1008506"/>
                  </a:lnTo>
                </a:path>
              </a:pathLst>
            </a:custGeom>
            <a:ln w="3175">
              <a:solidFill>
                <a:srgbClr val="000000"/>
              </a:solidFill>
            </a:ln>
          </p:spPr>
          <p:txBody>
            <a:bodyPr wrap="square" lIns="0" tIns="0" rIns="0" bIns="0" rtlCol="0"/>
            <a:lstStyle>
              <a:defPPr>
                <a:defRPr kern="0"/>
              </a:defPPr>
            </a:lstStyle>
            <a:p>
              <a:endParaRPr/>
            </a:p>
          </p:txBody>
        </p:sp>
        <p:pic>
          <p:nvPicPr>
            <p:cNvPr id="17" name="object 1988">
              <a:extLst>
                <a:ext uri="{FF2B5EF4-FFF2-40B4-BE49-F238E27FC236}">
                  <a16:creationId xmlns:a16="http://schemas.microsoft.com/office/drawing/2014/main" id="{87A8DF0D-E6F5-CD63-CED5-C0F8603F012C}"/>
                </a:ext>
              </a:extLst>
            </p:cNvPr>
            <p:cNvPicPr/>
            <p:nvPr/>
          </p:nvPicPr>
          <p:blipFill>
            <a:blip r:embed="rId4" cstate="print"/>
            <a:stretch>
              <a:fillRect/>
            </a:stretch>
          </p:blipFill>
          <p:spPr>
            <a:xfrm>
              <a:off x="5538147" y="4417449"/>
              <a:ext cx="906780" cy="556192"/>
            </a:xfrm>
            <a:prstGeom prst="rect">
              <a:avLst/>
            </a:prstGeom>
          </p:spPr>
        </p:pic>
        <p:sp>
          <p:nvSpPr>
            <p:cNvPr id="18" name="object 1989">
              <a:extLst>
                <a:ext uri="{FF2B5EF4-FFF2-40B4-BE49-F238E27FC236}">
                  <a16:creationId xmlns:a16="http://schemas.microsoft.com/office/drawing/2014/main" id="{AC14922F-4B3B-8FD2-E14C-79D2D7BE1893}"/>
                </a:ext>
              </a:extLst>
            </p:cNvPr>
            <p:cNvSpPr/>
            <p:nvPr/>
          </p:nvSpPr>
          <p:spPr>
            <a:xfrm>
              <a:off x="5538789" y="3756733"/>
              <a:ext cx="906085" cy="1217361"/>
            </a:xfrm>
            <a:custGeom>
              <a:avLst/>
              <a:gdLst/>
              <a:ahLst/>
              <a:cxnLst/>
              <a:rect l="l" t="t" r="r" b="b"/>
              <a:pathLst>
                <a:path w="474345" h="645159">
                  <a:moveTo>
                    <a:pt x="474038" y="0"/>
                  </a:moveTo>
                  <a:lnTo>
                    <a:pt x="474038" y="644584"/>
                  </a:lnTo>
                </a:path>
                <a:path w="474345" h="645159">
                  <a:moveTo>
                    <a:pt x="0" y="644584"/>
                  </a:moveTo>
                  <a:lnTo>
                    <a:pt x="474038" y="644584"/>
                  </a:lnTo>
                </a:path>
              </a:pathLst>
            </a:custGeom>
            <a:ln w="3175">
              <a:solidFill>
                <a:srgbClr val="000000"/>
              </a:solidFill>
            </a:ln>
          </p:spPr>
          <p:txBody>
            <a:bodyPr wrap="square" lIns="0" tIns="0" rIns="0" bIns="0" rtlCol="0"/>
            <a:lstStyle>
              <a:defPPr>
                <a:defRPr kern="0"/>
              </a:defPPr>
            </a:lstStyle>
            <a:p>
              <a:endParaRPr/>
            </a:p>
          </p:txBody>
        </p:sp>
        <p:pic>
          <p:nvPicPr>
            <p:cNvPr id="19" name="object 1990">
              <a:extLst>
                <a:ext uri="{FF2B5EF4-FFF2-40B4-BE49-F238E27FC236}">
                  <a16:creationId xmlns:a16="http://schemas.microsoft.com/office/drawing/2014/main" id="{3C76008C-4663-F8F2-EC43-9CD196C91BD1}"/>
                </a:ext>
              </a:extLst>
            </p:cNvPr>
            <p:cNvPicPr/>
            <p:nvPr/>
          </p:nvPicPr>
          <p:blipFill>
            <a:blip r:embed="rId5" cstate="print"/>
            <a:stretch>
              <a:fillRect/>
            </a:stretch>
          </p:blipFill>
          <p:spPr>
            <a:xfrm>
              <a:off x="5586243" y="4721519"/>
              <a:ext cx="442488" cy="494111"/>
            </a:xfrm>
            <a:prstGeom prst="rect">
              <a:avLst/>
            </a:prstGeom>
          </p:spPr>
        </p:pic>
        <p:sp>
          <p:nvSpPr>
            <p:cNvPr id="20" name="object 1991">
              <a:extLst>
                <a:ext uri="{FF2B5EF4-FFF2-40B4-BE49-F238E27FC236}">
                  <a16:creationId xmlns:a16="http://schemas.microsoft.com/office/drawing/2014/main" id="{B388D6D4-FDBD-EC54-D7C9-3F2CF311A94B}"/>
                </a:ext>
              </a:extLst>
            </p:cNvPr>
            <p:cNvSpPr/>
            <p:nvPr/>
          </p:nvSpPr>
          <p:spPr>
            <a:xfrm>
              <a:off x="5974864" y="3756733"/>
              <a:ext cx="469418" cy="0"/>
            </a:xfrm>
            <a:custGeom>
              <a:avLst/>
              <a:gdLst/>
              <a:ahLst/>
              <a:cxnLst/>
              <a:rect l="l" t="t" r="r" b="b"/>
              <a:pathLst>
                <a:path w="245745">
                  <a:moveTo>
                    <a:pt x="0" y="0"/>
                  </a:moveTo>
                  <a:lnTo>
                    <a:pt x="245747" y="0"/>
                  </a:lnTo>
                </a:path>
              </a:pathLst>
            </a:custGeom>
            <a:ln w="3175">
              <a:solidFill>
                <a:srgbClr val="000000"/>
              </a:solidFill>
            </a:ln>
          </p:spPr>
          <p:txBody>
            <a:bodyPr wrap="square" lIns="0" tIns="0" rIns="0" bIns="0" rtlCol="0"/>
            <a:lstStyle>
              <a:defPPr>
                <a:defRPr kern="0"/>
              </a:defPPr>
            </a:lstStyle>
            <a:p>
              <a:endParaRPr/>
            </a:p>
          </p:txBody>
        </p:sp>
        <p:pic>
          <p:nvPicPr>
            <p:cNvPr id="21" name="object 1992">
              <a:extLst>
                <a:ext uri="{FF2B5EF4-FFF2-40B4-BE49-F238E27FC236}">
                  <a16:creationId xmlns:a16="http://schemas.microsoft.com/office/drawing/2014/main" id="{61A7186A-6056-80CA-431C-568A38AEFC20}"/>
                </a:ext>
              </a:extLst>
            </p:cNvPr>
            <p:cNvPicPr/>
            <p:nvPr/>
          </p:nvPicPr>
          <p:blipFill>
            <a:blip r:embed="rId6" cstate="print"/>
            <a:stretch>
              <a:fillRect/>
            </a:stretch>
          </p:blipFill>
          <p:spPr>
            <a:xfrm>
              <a:off x="5974222" y="3818180"/>
              <a:ext cx="470063" cy="502979"/>
            </a:xfrm>
            <a:prstGeom prst="rect">
              <a:avLst/>
            </a:prstGeom>
          </p:spPr>
        </p:pic>
        <p:sp>
          <p:nvSpPr>
            <p:cNvPr id="22" name="object 1993">
              <a:extLst>
                <a:ext uri="{FF2B5EF4-FFF2-40B4-BE49-F238E27FC236}">
                  <a16:creationId xmlns:a16="http://schemas.microsoft.com/office/drawing/2014/main" id="{F59FF6FD-C844-251E-D430-8C826B5ADB39}"/>
                </a:ext>
              </a:extLst>
            </p:cNvPr>
            <p:cNvSpPr/>
            <p:nvPr/>
          </p:nvSpPr>
          <p:spPr>
            <a:xfrm>
              <a:off x="5370771" y="3704788"/>
              <a:ext cx="1074687" cy="938182"/>
            </a:xfrm>
            <a:custGeom>
              <a:avLst/>
              <a:gdLst/>
              <a:ahLst/>
              <a:cxnLst/>
              <a:rect l="l" t="t" r="r" b="b"/>
              <a:pathLst>
                <a:path w="562609" h="497205">
                  <a:moveTo>
                    <a:pt x="561997" y="289391"/>
                  </a:moveTo>
                  <a:lnTo>
                    <a:pt x="318935" y="27529"/>
                  </a:lnTo>
                  <a:lnTo>
                    <a:pt x="319606" y="27529"/>
                  </a:lnTo>
                </a:path>
                <a:path w="562609" h="497205">
                  <a:moveTo>
                    <a:pt x="561997" y="253805"/>
                  </a:moveTo>
                  <a:lnTo>
                    <a:pt x="352507" y="27529"/>
                  </a:lnTo>
                  <a:lnTo>
                    <a:pt x="353178" y="27529"/>
                  </a:lnTo>
                </a:path>
                <a:path w="562609" h="497205">
                  <a:moveTo>
                    <a:pt x="561997" y="217547"/>
                  </a:moveTo>
                  <a:lnTo>
                    <a:pt x="386079" y="27529"/>
                  </a:lnTo>
                </a:path>
                <a:path w="562609" h="497205">
                  <a:moveTo>
                    <a:pt x="561997" y="181289"/>
                  </a:moveTo>
                  <a:lnTo>
                    <a:pt x="419651" y="27529"/>
                  </a:lnTo>
                </a:path>
                <a:path w="562609" h="497205">
                  <a:moveTo>
                    <a:pt x="561997" y="145031"/>
                  </a:moveTo>
                  <a:lnTo>
                    <a:pt x="453223" y="27529"/>
                  </a:lnTo>
                </a:path>
                <a:path w="562609" h="497205">
                  <a:moveTo>
                    <a:pt x="561997" y="108773"/>
                  </a:moveTo>
                  <a:lnTo>
                    <a:pt x="486795" y="27529"/>
                  </a:lnTo>
                </a:path>
                <a:path w="562609" h="497205">
                  <a:moveTo>
                    <a:pt x="561997" y="72515"/>
                  </a:moveTo>
                  <a:lnTo>
                    <a:pt x="520367" y="27529"/>
                  </a:lnTo>
                </a:path>
                <a:path w="562609" h="497205">
                  <a:moveTo>
                    <a:pt x="561997" y="36257"/>
                  </a:moveTo>
                  <a:lnTo>
                    <a:pt x="553939" y="27529"/>
                  </a:lnTo>
                </a:path>
                <a:path w="562609" h="497205">
                  <a:moveTo>
                    <a:pt x="561997" y="378021"/>
                  </a:moveTo>
                  <a:lnTo>
                    <a:pt x="444494" y="378021"/>
                  </a:lnTo>
                </a:path>
                <a:path w="562609" h="497205">
                  <a:moveTo>
                    <a:pt x="561997" y="373321"/>
                  </a:moveTo>
                  <a:lnTo>
                    <a:pt x="442480" y="373321"/>
                  </a:lnTo>
                </a:path>
                <a:path w="562609" h="497205">
                  <a:moveTo>
                    <a:pt x="399508" y="224933"/>
                  </a:moveTo>
                  <a:lnTo>
                    <a:pt x="470009" y="224933"/>
                  </a:lnTo>
                </a:path>
                <a:path w="562609" h="497205">
                  <a:moveTo>
                    <a:pt x="399508" y="474709"/>
                  </a:moveTo>
                  <a:lnTo>
                    <a:pt x="470009" y="474709"/>
                  </a:lnTo>
                </a:path>
                <a:path w="562609" h="497205">
                  <a:moveTo>
                    <a:pt x="288720" y="463295"/>
                  </a:moveTo>
                  <a:lnTo>
                    <a:pt x="78558" y="236347"/>
                  </a:lnTo>
                </a:path>
                <a:path w="562609" h="497205">
                  <a:moveTo>
                    <a:pt x="255148" y="463295"/>
                  </a:moveTo>
                  <a:lnTo>
                    <a:pt x="44986" y="236347"/>
                  </a:lnTo>
                </a:path>
                <a:path w="562609" h="497205">
                  <a:moveTo>
                    <a:pt x="221575" y="463295"/>
                  </a:moveTo>
                  <a:lnTo>
                    <a:pt x="11414" y="236347"/>
                  </a:lnTo>
                </a:path>
                <a:path w="562609" h="497205">
                  <a:moveTo>
                    <a:pt x="188003" y="463295"/>
                  </a:moveTo>
                  <a:lnTo>
                    <a:pt x="6042" y="266562"/>
                  </a:lnTo>
                </a:path>
                <a:path w="562609" h="497205">
                  <a:moveTo>
                    <a:pt x="155103" y="463295"/>
                  </a:moveTo>
                  <a:lnTo>
                    <a:pt x="8057" y="305506"/>
                  </a:lnTo>
                </a:path>
                <a:path w="562609" h="497205">
                  <a:moveTo>
                    <a:pt x="121531" y="463295"/>
                  </a:moveTo>
                  <a:lnTo>
                    <a:pt x="8728" y="342435"/>
                  </a:lnTo>
                  <a:lnTo>
                    <a:pt x="9400" y="342435"/>
                  </a:lnTo>
                </a:path>
                <a:path w="562609" h="497205">
                  <a:moveTo>
                    <a:pt x="87958" y="463295"/>
                  </a:moveTo>
                  <a:lnTo>
                    <a:pt x="8728" y="378021"/>
                  </a:lnTo>
                </a:path>
                <a:path w="562609" h="497205">
                  <a:moveTo>
                    <a:pt x="54386" y="463295"/>
                  </a:moveTo>
                  <a:lnTo>
                    <a:pt x="7385" y="412936"/>
                  </a:lnTo>
                </a:path>
                <a:path w="562609" h="497205">
                  <a:moveTo>
                    <a:pt x="20814" y="463295"/>
                  </a:moveTo>
                  <a:lnTo>
                    <a:pt x="5371" y="446509"/>
                  </a:lnTo>
                </a:path>
                <a:path w="562609" h="497205">
                  <a:moveTo>
                    <a:pt x="322292" y="463295"/>
                  </a:moveTo>
                  <a:lnTo>
                    <a:pt x="111459" y="236347"/>
                  </a:lnTo>
                  <a:lnTo>
                    <a:pt x="112130" y="236347"/>
                  </a:lnTo>
                </a:path>
                <a:path w="562609" h="497205">
                  <a:moveTo>
                    <a:pt x="355864" y="463295"/>
                  </a:moveTo>
                  <a:lnTo>
                    <a:pt x="145031" y="236347"/>
                  </a:lnTo>
                  <a:lnTo>
                    <a:pt x="145702" y="236347"/>
                  </a:lnTo>
                </a:path>
                <a:path w="562609" h="497205">
                  <a:moveTo>
                    <a:pt x="368621" y="441137"/>
                  </a:moveTo>
                  <a:lnTo>
                    <a:pt x="178603" y="236347"/>
                  </a:lnTo>
                  <a:lnTo>
                    <a:pt x="179275" y="236347"/>
                  </a:lnTo>
                </a:path>
                <a:path w="562609" h="497205">
                  <a:moveTo>
                    <a:pt x="368621" y="404879"/>
                  </a:moveTo>
                  <a:lnTo>
                    <a:pt x="212175" y="236347"/>
                  </a:lnTo>
                </a:path>
                <a:path w="562609" h="497205">
                  <a:moveTo>
                    <a:pt x="368621" y="369293"/>
                  </a:moveTo>
                  <a:lnTo>
                    <a:pt x="245747" y="236347"/>
                  </a:lnTo>
                </a:path>
                <a:path w="562609" h="497205">
                  <a:moveTo>
                    <a:pt x="368621" y="333035"/>
                  </a:moveTo>
                  <a:lnTo>
                    <a:pt x="279319" y="236347"/>
                  </a:lnTo>
                </a:path>
                <a:path w="562609" h="497205">
                  <a:moveTo>
                    <a:pt x="368621" y="296777"/>
                  </a:moveTo>
                  <a:lnTo>
                    <a:pt x="312892" y="236347"/>
                  </a:lnTo>
                </a:path>
                <a:path w="562609" h="497205">
                  <a:moveTo>
                    <a:pt x="368621" y="260519"/>
                  </a:moveTo>
                  <a:lnTo>
                    <a:pt x="346464" y="236347"/>
                  </a:lnTo>
                </a:path>
                <a:path w="562609" h="497205">
                  <a:moveTo>
                    <a:pt x="294091" y="6714"/>
                  </a:moveTo>
                  <a:lnTo>
                    <a:pt x="294091" y="13428"/>
                  </a:lnTo>
                </a:path>
                <a:path w="562609" h="497205">
                  <a:moveTo>
                    <a:pt x="294091" y="0"/>
                  </a:moveTo>
                  <a:lnTo>
                    <a:pt x="294091" y="6714"/>
                  </a:lnTo>
                </a:path>
                <a:path w="562609" h="497205">
                  <a:moveTo>
                    <a:pt x="294091" y="26857"/>
                  </a:moveTo>
                  <a:lnTo>
                    <a:pt x="294091" y="20143"/>
                  </a:lnTo>
                  <a:lnTo>
                    <a:pt x="294091" y="13428"/>
                  </a:lnTo>
                </a:path>
                <a:path w="562609" h="497205">
                  <a:moveTo>
                    <a:pt x="294091" y="28200"/>
                  </a:moveTo>
                  <a:lnTo>
                    <a:pt x="294091" y="34914"/>
                  </a:lnTo>
                </a:path>
                <a:path w="562609" h="497205">
                  <a:moveTo>
                    <a:pt x="192703" y="34243"/>
                  </a:moveTo>
                  <a:lnTo>
                    <a:pt x="192703" y="40957"/>
                  </a:lnTo>
                </a:path>
                <a:path w="562609" h="497205">
                  <a:moveTo>
                    <a:pt x="192703" y="6042"/>
                  </a:moveTo>
                  <a:lnTo>
                    <a:pt x="192703" y="12757"/>
                  </a:lnTo>
                </a:path>
                <a:path w="562609" h="497205">
                  <a:moveTo>
                    <a:pt x="162489" y="6714"/>
                  </a:moveTo>
                  <a:lnTo>
                    <a:pt x="162489" y="13428"/>
                  </a:lnTo>
                </a:path>
                <a:path w="562609" h="497205">
                  <a:moveTo>
                    <a:pt x="192703" y="6042"/>
                  </a:moveTo>
                  <a:lnTo>
                    <a:pt x="193375" y="6042"/>
                  </a:lnTo>
                </a:path>
                <a:path w="562609" h="497205">
                  <a:moveTo>
                    <a:pt x="162489" y="0"/>
                  </a:moveTo>
                  <a:lnTo>
                    <a:pt x="162489" y="6714"/>
                  </a:lnTo>
                </a:path>
                <a:path w="562609" h="497205">
                  <a:moveTo>
                    <a:pt x="162489" y="6714"/>
                  </a:moveTo>
                  <a:lnTo>
                    <a:pt x="192703" y="6042"/>
                  </a:lnTo>
                </a:path>
                <a:path w="562609" h="497205">
                  <a:moveTo>
                    <a:pt x="192703" y="27529"/>
                  </a:moveTo>
                  <a:lnTo>
                    <a:pt x="193375" y="27529"/>
                  </a:lnTo>
                </a:path>
                <a:path w="562609" h="497205">
                  <a:moveTo>
                    <a:pt x="192703" y="27529"/>
                  </a:moveTo>
                  <a:lnTo>
                    <a:pt x="192703" y="34243"/>
                  </a:lnTo>
                </a:path>
                <a:path w="562609" h="497205">
                  <a:moveTo>
                    <a:pt x="192703" y="34243"/>
                  </a:moveTo>
                  <a:lnTo>
                    <a:pt x="193375" y="34243"/>
                  </a:lnTo>
                </a:path>
                <a:path w="562609" h="497205">
                  <a:moveTo>
                    <a:pt x="192703" y="14100"/>
                  </a:moveTo>
                  <a:lnTo>
                    <a:pt x="193375" y="14100"/>
                  </a:lnTo>
                </a:path>
                <a:path w="562609" h="497205">
                  <a:moveTo>
                    <a:pt x="192703" y="20814"/>
                  </a:moveTo>
                  <a:lnTo>
                    <a:pt x="192703" y="14100"/>
                  </a:lnTo>
                </a:path>
                <a:path w="562609" h="497205">
                  <a:moveTo>
                    <a:pt x="192703" y="20814"/>
                  </a:moveTo>
                  <a:lnTo>
                    <a:pt x="193375" y="20814"/>
                  </a:lnTo>
                </a:path>
                <a:path w="562609" h="497205">
                  <a:moveTo>
                    <a:pt x="192703" y="27529"/>
                  </a:moveTo>
                  <a:lnTo>
                    <a:pt x="192703" y="20814"/>
                  </a:lnTo>
                </a:path>
                <a:path w="562609" h="497205">
                  <a:moveTo>
                    <a:pt x="192703" y="12757"/>
                  </a:moveTo>
                  <a:lnTo>
                    <a:pt x="193375" y="12757"/>
                  </a:lnTo>
                </a:path>
                <a:path w="562609" h="497205">
                  <a:moveTo>
                    <a:pt x="162489" y="28200"/>
                  </a:moveTo>
                  <a:lnTo>
                    <a:pt x="162489" y="34914"/>
                  </a:lnTo>
                </a:path>
                <a:path w="562609" h="497205">
                  <a:moveTo>
                    <a:pt x="162489" y="20143"/>
                  </a:moveTo>
                  <a:lnTo>
                    <a:pt x="162489" y="13428"/>
                  </a:lnTo>
                </a:path>
                <a:path w="562609" h="497205">
                  <a:moveTo>
                    <a:pt x="162489" y="26857"/>
                  </a:moveTo>
                  <a:lnTo>
                    <a:pt x="162489" y="20143"/>
                  </a:lnTo>
                </a:path>
                <a:path w="562609" h="497205">
                  <a:moveTo>
                    <a:pt x="162489" y="34914"/>
                  </a:moveTo>
                  <a:lnTo>
                    <a:pt x="192703" y="34243"/>
                  </a:lnTo>
                </a:path>
                <a:path w="562609" h="497205">
                  <a:moveTo>
                    <a:pt x="162489" y="28200"/>
                  </a:moveTo>
                  <a:lnTo>
                    <a:pt x="192703" y="27529"/>
                  </a:lnTo>
                </a:path>
                <a:path w="562609" h="497205">
                  <a:moveTo>
                    <a:pt x="162489" y="13428"/>
                  </a:moveTo>
                  <a:lnTo>
                    <a:pt x="192703" y="14100"/>
                  </a:lnTo>
                </a:path>
                <a:path w="562609" h="497205">
                  <a:moveTo>
                    <a:pt x="162489" y="26857"/>
                  </a:moveTo>
                  <a:lnTo>
                    <a:pt x="192703" y="27529"/>
                  </a:lnTo>
                </a:path>
                <a:path w="562609" h="497205">
                  <a:moveTo>
                    <a:pt x="162489" y="20143"/>
                  </a:moveTo>
                  <a:lnTo>
                    <a:pt x="192703" y="20814"/>
                  </a:lnTo>
                </a:path>
                <a:path w="562609" h="497205">
                  <a:moveTo>
                    <a:pt x="162489" y="13428"/>
                  </a:moveTo>
                  <a:lnTo>
                    <a:pt x="192703" y="12757"/>
                  </a:lnTo>
                </a:path>
                <a:path w="562609" h="497205">
                  <a:moveTo>
                    <a:pt x="192703" y="40957"/>
                  </a:moveTo>
                  <a:lnTo>
                    <a:pt x="193375" y="40957"/>
                  </a:lnTo>
                </a:path>
                <a:path w="562609" h="497205">
                  <a:moveTo>
                    <a:pt x="264548" y="34243"/>
                  </a:moveTo>
                  <a:lnTo>
                    <a:pt x="264548" y="40957"/>
                  </a:lnTo>
                </a:path>
                <a:path w="562609" h="497205">
                  <a:moveTo>
                    <a:pt x="264548" y="6042"/>
                  </a:moveTo>
                  <a:lnTo>
                    <a:pt x="264548" y="12757"/>
                  </a:lnTo>
                </a:path>
                <a:path w="562609" h="497205">
                  <a:moveTo>
                    <a:pt x="264548" y="6042"/>
                  </a:moveTo>
                  <a:lnTo>
                    <a:pt x="263205" y="6042"/>
                  </a:lnTo>
                  <a:lnTo>
                    <a:pt x="263876" y="6042"/>
                  </a:lnTo>
                </a:path>
                <a:path w="562609" h="497205">
                  <a:moveTo>
                    <a:pt x="264548" y="12757"/>
                  </a:moveTo>
                  <a:lnTo>
                    <a:pt x="263205" y="12757"/>
                  </a:lnTo>
                  <a:lnTo>
                    <a:pt x="263876" y="12757"/>
                  </a:lnTo>
                </a:path>
                <a:path w="562609" h="497205">
                  <a:moveTo>
                    <a:pt x="264548" y="27529"/>
                  </a:moveTo>
                  <a:lnTo>
                    <a:pt x="264548" y="20814"/>
                  </a:lnTo>
                </a:path>
                <a:path w="562609" h="497205">
                  <a:moveTo>
                    <a:pt x="264548" y="20814"/>
                  </a:moveTo>
                  <a:lnTo>
                    <a:pt x="263205" y="20814"/>
                  </a:lnTo>
                  <a:lnTo>
                    <a:pt x="263876" y="20814"/>
                  </a:lnTo>
                </a:path>
                <a:path w="562609" h="497205">
                  <a:moveTo>
                    <a:pt x="264548" y="20814"/>
                  </a:moveTo>
                  <a:lnTo>
                    <a:pt x="264548" y="14100"/>
                  </a:lnTo>
                </a:path>
                <a:path w="562609" h="497205">
                  <a:moveTo>
                    <a:pt x="264548" y="14100"/>
                  </a:moveTo>
                  <a:lnTo>
                    <a:pt x="263205" y="14100"/>
                  </a:lnTo>
                  <a:lnTo>
                    <a:pt x="263876" y="14100"/>
                  </a:lnTo>
                </a:path>
                <a:path w="562609" h="497205">
                  <a:moveTo>
                    <a:pt x="264548" y="34243"/>
                  </a:moveTo>
                  <a:lnTo>
                    <a:pt x="263205" y="34243"/>
                  </a:lnTo>
                  <a:lnTo>
                    <a:pt x="263876" y="34243"/>
                  </a:lnTo>
                </a:path>
                <a:path w="562609" h="497205">
                  <a:moveTo>
                    <a:pt x="264548" y="27529"/>
                  </a:moveTo>
                  <a:lnTo>
                    <a:pt x="264548" y="34243"/>
                  </a:lnTo>
                </a:path>
                <a:path w="562609" h="497205">
                  <a:moveTo>
                    <a:pt x="264548" y="27529"/>
                  </a:moveTo>
                  <a:lnTo>
                    <a:pt x="263205" y="27529"/>
                  </a:lnTo>
                  <a:lnTo>
                    <a:pt x="263876" y="27529"/>
                  </a:lnTo>
                </a:path>
                <a:path w="562609" h="497205">
                  <a:moveTo>
                    <a:pt x="264548" y="40957"/>
                  </a:moveTo>
                  <a:lnTo>
                    <a:pt x="263205" y="40957"/>
                  </a:lnTo>
                  <a:lnTo>
                    <a:pt x="263876" y="40957"/>
                  </a:lnTo>
                </a:path>
                <a:path w="562609" h="497205">
                  <a:moveTo>
                    <a:pt x="294091" y="6714"/>
                  </a:moveTo>
                  <a:lnTo>
                    <a:pt x="264548" y="6042"/>
                  </a:lnTo>
                </a:path>
                <a:path w="562609" h="497205">
                  <a:moveTo>
                    <a:pt x="294091" y="13428"/>
                  </a:moveTo>
                  <a:lnTo>
                    <a:pt x="264548" y="12757"/>
                  </a:lnTo>
                </a:path>
                <a:path w="562609" h="497205">
                  <a:moveTo>
                    <a:pt x="294091" y="20143"/>
                  </a:moveTo>
                  <a:lnTo>
                    <a:pt x="264548" y="20814"/>
                  </a:lnTo>
                </a:path>
                <a:path w="562609" h="497205">
                  <a:moveTo>
                    <a:pt x="294091" y="26857"/>
                  </a:moveTo>
                  <a:lnTo>
                    <a:pt x="264548" y="27529"/>
                  </a:lnTo>
                </a:path>
                <a:path w="562609" h="497205">
                  <a:moveTo>
                    <a:pt x="294091" y="13428"/>
                  </a:moveTo>
                  <a:lnTo>
                    <a:pt x="264548" y="14100"/>
                  </a:lnTo>
                </a:path>
                <a:path w="562609" h="497205">
                  <a:moveTo>
                    <a:pt x="294091" y="28200"/>
                  </a:moveTo>
                  <a:lnTo>
                    <a:pt x="264548" y="27529"/>
                  </a:lnTo>
                </a:path>
                <a:path w="562609" h="497205">
                  <a:moveTo>
                    <a:pt x="294091" y="34914"/>
                  </a:moveTo>
                  <a:lnTo>
                    <a:pt x="264548" y="34243"/>
                  </a:lnTo>
                </a:path>
                <a:path w="562609" h="497205">
                  <a:moveTo>
                    <a:pt x="53043" y="27529"/>
                  </a:moveTo>
                  <a:lnTo>
                    <a:pt x="175917" y="27529"/>
                  </a:lnTo>
                </a:path>
                <a:path w="562609" h="497205">
                  <a:moveTo>
                    <a:pt x="272605" y="126902"/>
                  </a:moveTo>
                  <a:lnTo>
                    <a:pt x="344449" y="126902"/>
                  </a:lnTo>
                </a:path>
                <a:path w="562609" h="497205">
                  <a:moveTo>
                    <a:pt x="342435" y="155774"/>
                  </a:moveTo>
                  <a:lnTo>
                    <a:pt x="253133" y="155774"/>
                  </a:lnTo>
                </a:path>
                <a:path w="562609" h="497205">
                  <a:moveTo>
                    <a:pt x="344449" y="202775"/>
                  </a:moveTo>
                  <a:lnTo>
                    <a:pt x="344449" y="126902"/>
                  </a:lnTo>
                </a:path>
                <a:path w="562609" h="497205">
                  <a:moveTo>
                    <a:pt x="342435" y="230976"/>
                  </a:moveTo>
                  <a:lnTo>
                    <a:pt x="342435" y="155774"/>
                  </a:lnTo>
                </a:path>
                <a:path w="562609" h="497205">
                  <a:moveTo>
                    <a:pt x="114145" y="230976"/>
                  </a:moveTo>
                  <a:lnTo>
                    <a:pt x="114145" y="155774"/>
                  </a:lnTo>
                  <a:lnTo>
                    <a:pt x="114816" y="155774"/>
                  </a:lnTo>
                </a:path>
                <a:path w="562609" h="497205">
                  <a:moveTo>
                    <a:pt x="112802" y="202775"/>
                  </a:moveTo>
                  <a:lnTo>
                    <a:pt x="112802" y="126902"/>
                  </a:lnTo>
                </a:path>
                <a:path w="562609" h="497205">
                  <a:moveTo>
                    <a:pt x="112802" y="126902"/>
                  </a:moveTo>
                  <a:lnTo>
                    <a:pt x="184646" y="126902"/>
                  </a:lnTo>
                </a:path>
                <a:path w="562609" h="497205">
                  <a:moveTo>
                    <a:pt x="204118" y="155774"/>
                  </a:moveTo>
                  <a:lnTo>
                    <a:pt x="114145" y="155774"/>
                  </a:lnTo>
                  <a:lnTo>
                    <a:pt x="114816" y="155774"/>
                  </a:lnTo>
                </a:path>
                <a:path w="562609" h="497205">
                  <a:moveTo>
                    <a:pt x="214861" y="207475"/>
                  </a:moveTo>
                  <a:lnTo>
                    <a:pt x="263205" y="155774"/>
                  </a:lnTo>
                </a:path>
                <a:path w="562609" h="497205">
                  <a:moveTo>
                    <a:pt x="183975" y="207475"/>
                  </a:moveTo>
                  <a:lnTo>
                    <a:pt x="227618" y="160474"/>
                  </a:lnTo>
                </a:path>
                <a:path w="562609" h="497205">
                  <a:moveTo>
                    <a:pt x="130931" y="230976"/>
                  </a:moveTo>
                  <a:lnTo>
                    <a:pt x="138988" y="222918"/>
                  </a:lnTo>
                </a:path>
                <a:path w="562609" h="497205">
                  <a:moveTo>
                    <a:pt x="153088" y="207475"/>
                  </a:moveTo>
                  <a:lnTo>
                    <a:pt x="200761" y="155774"/>
                  </a:lnTo>
                  <a:lnTo>
                    <a:pt x="201432" y="155774"/>
                  </a:lnTo>
                </a:path>
                <a:path w="562609" h="497205">
                  <a:moveTo>
                    <a:pt x="114145" y="215532"/>
                  </a:moveTo>
                  <a:lnTo>
                    <a:pt x="169874" y="155774"/>
                  </a:lnTo>
                </a:path>
                <a:path w="562609" h="497205">
                  <a:moveTo>
                    <a:pt x="114145" y="181960"/>
                  </a:moveTo>
                  <a:lnTo>
                    <a:pt x="138988" y="155774"/>
                  </a:lnTo>
                </a:path>
                <a:path w="562609" h="497205">
                  <a:moveTo>
                    <a:pt x="245747" y="207475"/>
                  </a:moveTo>
                  <a:lnTo>
                    <a:pt x="294091" y="155774"/>
                  </a:lnTo>
                </a:path>
                <a:path w="562609" h="497205">
                  <a:moveTo>
                    <a:pt x="276634" y="207475"/>
                  </a:moveTo>
                  <a:lnTo>
                    <a:pt x="324978" y="155774"/>
                  </a:lnTo>
                </a:path>
                <a:path w="562609" h="497205">
                  <a:moveTo>
                    <a:pt x="308191" y="207475"/>
                  </a:moveTo>
                  <a:lnTo>
                    <a:pt x="342435" y="170546"/>
                  </a:lnTo>
                </a:path>
                <a:path w="562609" h="497205">
                  <a:moveTo>
                    <a:pt x="317592" y="230304"/>
                  </a:moveTo>
                  <a:lnTo>
                    <a:pt x="342435" y="203447"/>
                  </a:lnTo>
                </a:path>
                <a:path w="562609" h="497205">
                  <a:moveTo>
                    <a:pt x="302149" y="103402"/>
                  </a:moveTo>
                  <a:lnTo>
                    <a:pt x="302149" y="112802"/>
                  </a:lnTo>
                </a:path>
                <a:path w="562609" h="497205">
                  <a:moveTo>
                    <a:pt x="311549" y="126902"/>
                  </a:moveTo>
                  <a:lnTo>
                    <a:pt x="316249" y="124216"/>
                  </a:lnTo>
                </a:path>
                <a:path w="562609" h="497205">
                  <a:moveTo>
                    <a:pt x="298791" y="112802"/>
                  </a:moveTo>
                  <a:lnTo>
                    <a:pt x="298791" y="126902"/>
                  </a:lnTo>
                </a:path>
                <a:path w="562609" h="497205">
                  <a:moveTo>
                    <a:pt x="284691" y="103402"/>
                  </a:moveTo>
                  <a:lnTo>
                    <a:pt x="284691" y="112802"/>
                  </a:lnTo>
                </a:path>
                <a:path w="562609" h="497205">
                  <a:moveTo>
                    <a:pt x="296777" y="79901"/>
                  </a:moveTo>
                  <a:lnTo>
                    <a:pt x="292077" y="84601"/>
                  </a:lnTo>
                </a:path>
                <a:path w="562609" h="497205">
                  <a:moveTo>
                    <a:pt x="296777" y="41629"/>
                  </a:moveTo>
                  <a:lnTo>
                    <a:pt x="296777" y="79901"/>
                  </a:lnTo>
                </a:path>
                <a:path w="562609" h="497205">
                  <a:moveTo>
                    <a:pt x="254476" y="84601"/>
                  </a:moveTo>
                  <a:lnTo>
                    <a:pt x="254476" y="155103"/>
                  </a:lnTo>
                  <a:lnTo>
                    <a:pt x="255148" y="155103"/>
                  </a:lnTo>
                </a:path>
                <a:path w="562609" h="497205">
                  <a:moveTo>
                    <a:pt x="202104" y="84601"/>
                  </a:moveTo>
                  <a:lnTo>
                    <a:pt x="202104" y="155103"/>
                  </a:lnTo>
                </a:path>
                <a:path w="562609" h="497205">
                  <a:moveTo>
                    <a:pt x="202104" y="155103"/>
                  </a:moveTo>
                  <a:lnTo>
                    <a:pt x="255148" y="155103"/>
                  </a:lnTo>
                </a:path>
                <a:path w="562609" h="497205">
                  <a:moveTo>
                    <a:pt x="202104" y="155103"/>
                  </a:moveTo>
                  <a:lnTo>
                    <a:pt x="228290" y="160474"/>
                  </a:lnTo>
                  <a:lnTo>
                    <a:pt x="254476" y="155103"/>
                  </a:lnTo>
                  <a:lnTo>
                    <a:pt x="255148" y="155103"/>
                  </a:lnTo>
                </a:path>
                <a:path w="562609" h="497205">
                  <a:moveTo>
                    <a:pt x="154431" y="103402"/>
                  </a:moveTo>
                  <a:lnTo>
                    <a:pt x="184646" y="103402"/>
                  </a:lnTo>
                </a:path>
                <a:path w="562609" h="497205">
                  <a:moveTo>
                    <a:pt x="172560" y="103402"/>
                  </a:moveTo>
                  <a:lnTo>
                    <a:pt x="172560" y="112802"/>
                  </a:lnTo>
                </a:path>
                <a:path w="562609" h="497205">
                  <a:moveTo>
                    <a:pt x="154431" y="103402"/>
                  </a:moveTo>
                  <a:lnTo>
                    <a:pt x="154431" y="112802"/>
                  </a:lnTo>
                  <a:lnTo>
                    <a:pt x="155103" y="112802"/>
                  </a:lnTo>
                </a:path>
                <a:path w="562609" h="497205">
                  <a:moveTo>
                    <a:pt x="164503" y="84601"/>
                  </a:moveTo>
                  <a:lnTo>
                    <a:pt x="160474" y="79901"/>
                  </a:lnTo>
                </a:path>
                <a:path w="562609" h="497205">
                  <a:moveTo>
                    <a:pt x="154431" y="112802"/>
                  </a:moveTo>
                  <a:lnTo>
                    <a:pt x="184646" y="112802"/>
                  </a:lnTo>
                </a:path>
                <a:path w="562609" h="497205">
                  <a:moveTo>
                    <a:pt x="158460" y="112802"/>
                  </a:moveTo>
                  <a:lnTo>
                    <a:pt x="158460" y="126902"/>
                  </a:lnTo>
                </a:path>
                <a:path w="562609" h="497205">
                  <a:moveTo>
                    <a:pt x="145031" y="126902"/>
                  </a:moveTo>
                  <a:lnTo>
                    <a:pt x="140331" y="124216"/>
                  </a:lnTo>
                  <a:lnTo>
                    <a:pt x="141002" y="124216"/>
                  </a:lnTo>
                </a:path>
                <a:path w="562609" h="497205">
                  <a:moveTo>
                    <a:pt x="160474" y="41629"/>
                  </a:moveTo>
                  <a:lnTo>
                    <a:pt x="160474" y="79901"/>
                  </a:lnTo>
                </a:path>
                <a:path w="562609" h="497205">
                  <a:moveTo>
                    <a:pt x="272605" y="112802"/>
                  </a:moveTo>
                  <a:lnTo>
                    <a:pt x="302149" y="112802"/>
                  </a:lnTo>
                </a:path>
                <a:path w="562609" h="497205">
                  <a:moveTo>
                    <a:pt x="272605" y="103402"/>
                  </a:moveTo>
                  <a:lnTo>
                    <a:pt x="302149" y="103402"/>
                  </a:lnTo>
                </a:path>
                <a:path w="562609" h="497205">
                  <a:moveTo>
                    <a:pt x="160474" y="79901"/>
                  </a:moveTo>
                  <a:lnTo>
                    <a:pt x="296777" y="79901"/>
                  </a:lnTo>
                </a:path>
                <a:path w="562609" h="497205">
                  <a:moveTo>
                    <a:pt x="164503" y="84601"/>
                  </a:moveTo>
                  <a:lnTo>
                    <a:pt x="292077" y="84601"/>
                  </a:lnTo>
                </a:path>
                <a:path w="562609" h="497205">
                  <a:moveTo>
                    <a:pt x="296777" y="41629"/>
                  </a:moveTo>
                  <a:lnTo>
                    <a:pt x="160474" y="41629"/>
                  </a:lnTo>
                </a:path>
                <a:path w="562609" h="497205">
                  <a:moveTo>
                    <a:pt x="87958" y="202775"/>
                  </a:moveTo>
                  <a:lnTo>
                    <a:pt x="87958" y="27529"/>
                  </a:lnTo>
                </a:path>
                <a:path w="562609" h="497205">
                  <a:moveTo>
                    <a:pt x="112802" y="130259"/>
                  </a:moveTo>
                  <a:lnTo>
                    <a:pt x="87958" y="103402"/>
                  </a:lnTo>
                </a:path>
                <a:path w="562609" h="497205">
                  <a:moveTo>
                    <a:pt x="112802" y="166517"/>
                  </a:moveTo>
                  <a:lnTo>
                    <a:pt x="87958" y="139659"/>
                  </a:lnTo>
                </a:path>
                <a:path w="562609" h="497205">
                  <a:moveTo>
                    <a:pt x="112802" y="202104"/>
                  </a:moveTo>
                  <a:lnTo>
                    <a:pt x="87958" y="175917"/>
                  </a:lnTo>
                </a:path>
                <a:path w="562609" h="497205">
                  <a:moveTo>
                    <a:pt x="143017" y="126902"/>
                  </a:moveTo>
                  <a:lnTo>
                    <a:pt x="141002" y="124216"/>
                  </a:lnTo>
                </a:path>
                <a:path w="562609" h="497205">
                  <a:moveTo>
                    <a:pt x="140331" y="124216"/>
                  </a:moveTo>
                  <a:lnTo>
                    <a:pt x="87958" y="67144"/>
                  </a:lnTo>
                </a:path>
                <a:path w="562609" h="497205">
                  <a:moveTo>
                    <a:pt x="140331" y="87958"/>
                  </a:moveTo>
                  <a:lnTo>
                    <a:pt x="87958" y="30886"/>
                  </a:lnTo>
                </a:path>
                <a:path w="562609" h="497205">
                  <a:moveTo>
                    <a:pt x="140331" y="51701"/>
                  </a:moveTo>
                  <a:lnTo>
                    <a:pt x="118173" y="27529"/>
                  </a:lnTo>
                </a:path>
                <a:path w="562609" h="497205">
                  <a:moveTo>
                    <a:pt x="294091" y="34914"/>
                  </a:moveTo>
                  <a:lnTo>
                    <a:pt x="294091" y="41629"/>
                  </a:lnTo>
                </a:path>
                <a:path w="562609" h="497205">
                  <a:moveTo>
                    <a:pt x="162489" y="34914"/>
                  </a:moveTo>
                  <a:lnTo>
                    <a:pt x="162489" y="41629"/>
                  </a:lnTo>
                </a:path>
                <a:path w="562609" h="497205">
                  <a:moveTo>
                    <a:pt x="162489" y="41629"/>
                  </a:moveTo>
                  <a:lnTo>
                    <a:pt x="192703" y="40957"/>
                  </a:lnTo>
                </a:path>
                <a:path w="562609" h="497205">
                  <a:moveTo>
                    <a:pt x="294091" y="41629"/>
                  </a:moveTo>
                  <a:lnTo>
                    <a:pt x="264548" y="40957"/>
                  </a:lnTo>
                </a:path>
                <a:path w="562609" h="497205">
                  <a:moveTo>
                    <a:pt x="324978" y="221575"/>
                  </a:moveTo>
                  <a:lnTo>
                    <a:pt x="131602" y="221575"/>
                  </a:lnTo>
                  <a:lnTo>
                    <a:pt x="132274" y="221575"/>
                  </a:lnTo>
                </a:path>
                <a:path w="562609" h="497205">
                  <a:moveTo>
                    <a:pt x="317592" y="207475"/>
                  </a:moveTo>
                  <a:lnTo>
                    <a:pt x="138988" y="207475"/>
                  </a:lnTo>
                </a:path>
                <a:path w="562609" h="497205">
                  <a:moveTo>
                    <a:pt x="373321" y="226947"/>
                  </a:moveTo>
                  <a:lnTo>
                    <a:pt x="443823" y="226947"/>
                  </a:lnTo>
                </a:path>
                <a:path w="562609" h="497205">
                  <a:moveTo>
                    <a:pt x="443151" y="323635"/>
                  </a:moveTo>
                  <a:lnTo>
                    <a:pt x="443151" y="226947"/>
                  </a:lnTo>
                  <a:lnTo>
                    <a:pt x="443823" y="226947"/>
                  </a:lnTo>
                </a:path>
                <a:path w="562609" h="497205">
                  <a:moveTo>
                    <a:pt x="390779" y="285362"/>
                  </a:moveTo>
                  <a:lnTo>
                    <a:pt x="390779" y="255148"/>
                  </a:lnTo>
                </a:path>
                <a:path w="562609" h="497205">
                  <a:moveTo>
                    <a:pt x="399508" y="202775"/>
                  </a:moveTo>
                  <a:lnTo>
                    <a:pt x="399508" y="224933"/>
                  </a:lnTo>
                </a:path>
                <a:path w="562609" h="497205">
                  <a:moveTo>
                    <a:pt x="344449" y="202775"/>
                  </a:moveTo>
                  <a:lnTo>
                    <a:pt x="399508" y="202775"/>
                  </a:lnTo>
                </a:path>
                <a:path w="562609" h="497205">
                  <a:moveTo>
                    <a:pt x="316249" y="212175"/>
                  </a:moveTo>
                  <a:lnTo>
                    <a:pt x="288048" y="212175"/>
                  </a:lnTo>
                  <a:lnTo>
                    <a:pt x="288720" y="212175"/>
                  </a:lnTo>
                </a:path>
                <a:path w="562609" h="497205">
                  <a:moveTo>
                    <a:pt x="390779" y="255148"/>
                  </a:moveTo>
                  <a:lnTo>
                    <a:pt x="373321" y="255148"/>
                  </a:lnTo>
                </a:path>
                <a:path w="562609" h="497205">
                  <a:moveTo>
                    <a:pt x="373321" y="253133"/>
                  </a:moveTo>
                  <a:lnTo>
                    <a:pt x="395479" y="253133"/>
                  </a:lnTo>
                </a:path>
                <a:path w="562609" h="497205">
                  <a:moveTo>
                    <a:pt x="373321" y="253133"/>
                  </a:moveTo>
                  <a:lnTo>
                    <a:pt x="373321" y="226947"/>
                  </a:lnTo>
                </a:path>
                <a:path w="562609" h="497205">
                  <a:moveTo>
                    <a:pt x="395479" y="286034"/>
                  </a:moveTo>
                  <a:lnTo>
                    <a:pt x="368621" y="286034"/>
                  </a:lnTo>
                  <a:lnTo>
                    <a:pt x="369293" y="286034"/>
                  </a:lnTo>
                </a:path>
                <a:path w="562609" h="497205">
                  <a:moveTo>
                    <a:pt x="373321" y="285362"/>
                  </a:moveTo>
                  <a:lnTo>
                    <a:pt x="373321" y="255148"/>
                  </a:lnTo>
                </a:path>
                <a:path w="562609" h="497205">
                  <a:moveTo>
                    <a:pt x="316249" y="212175"/>
                  </a:moveTo>
                  <a:lnTo>
                    <a:pt x="316249" y="230976"/>
                  </a:lnTo>
                </a:path>
                <a:path w="562609" h="497205">
                  <a:moveTo>
                    <a:pt x="317592" y="230976"/>
                  </a:moveTo>
                  <a:lnTo>
                    <a:pt x="317592" y="207475"/>
                  </a:lnTo>
                  <a:lnTo>
                    <a:pt x="318263" y="207475"/>
                  </a:lnTo>
                </a:path>
                <a:path w="562609" h="497205">
                  <a:moveTo>
                    <a:pt x="342435" y="230976"/>
                  </a:moveTo>
                  <a:lnTo>
                    <a:pt x="317592" y="230976"/>
                  </a:lnTo>
                  <a:lnTo>
                    <a:pt x="318263" y="230976"/>
                  </a:lnTo>
                </a:path>
                <a:path w="562609" h="497205">
                  <a:moveTo>
                    <a:pt x="287377" y="236347"/>
                  </a:moveTo>
                  <a:lnTo>
                    <a:pt x="287377" y="207475"/>
                  </a:lnTo>
                </a:path>
                <a:path w="562609" h="497205">
                  <a:moveTo>
                    <a:pt x="316249" y="230976"/>
                  </a:moveTo>
                  <a:lnTo>
                    <a:pt x="288048" y="230976"/>
                  </a:lnTo>
                  <a:lnTo>
                    <a:pt x="288720" y="230976"/>
                  </a:lnTo>
                </a:path>
                <a:path w="562609" h="497205">
                  <a:moveTo>
                    <a:pt x="168532" y="212175"/>
                  </a:moveTo>
                  <a:lnTo>
                    <a:pt x="140331" y="212175"/>
                  </a:lnTo>
                  <a:lnTo>
                    <a:pt x="141002" y="212175"/>
                  </a:lnTo>
                </a:path>
                <a:path w="562609" h="497205">
                  <a:moveTo>
                    <a:pt x="140331" y="212175"/>
                  </a:moveTo>
                  <a:lnTo>
                    <a:pt x="140331" y="230976"/>
                  </a:lnTo>
                  <a:lnTo>
                    <a:pt x="141002" y="230976"/>
                  </a:lnTo>
                </a:path>
                <a:path w="562609" h="497205">
                  <a:moveTo>
                    <a:pt x="138988" y="230976"/>
                  </a:moveTo>
                  <a:lnTo>
                    <a:pt x="138988" y="207475"/>
                  </a:lnTo>
                </a:path>
                <a:path w="562609" h="497205">
                  <a:moveTo>
                    <a:pt x="138988" y="230976"/>
                  </a:moveTo>
                  <a:lnTo>
                    <a:pt x="114145" y="230976"/>
                  </a:lnTo>
                  <a:lnTo>
                    <a:pt x="114816" y="230976"/>
                  </a:lnTo>
                </a:path>
                <a:path w="562609" h="497205">
                  <a:moveTo>
                    <a:pt x="169203" y="207475"/>
                  </a:moveTo>
                  <a:lnTo>
                    <a:pt x="169203" y="236347"/>
                  </a:lnTo>
                </a:path>
                <a:path w="562609" h="497205">
                  <a:moveTo>
                    <a:pt x="168532" y="230976"/>
                  </a:moveTo>
                  <a:lnTo>
                    <a:pt x="140331" y="230976"/>
                  </a:lnTo>
                  <a:lnTo>
                    <a:pt x="141002" y="230976"/>
                  </a:lnTo>
                </a:path>
                <a:path w="562609" h="497205">
                  <a:moveTo>
                    <a:pt x="30214" y="236347"/>
                  </a:moveTo>
                  <a:lnTo>
                    <a:pt x="0" y="204118"/>
                  </a:lnTo>
                  <a:lnTo>
                    <a:pt x="671" y="204118"/>
                  </a:lnTo>
                </a:path>
                <a:path w="562609" h="497205">
                  <a:moveTo>
                    <a:pt x="3357" y="236347"/>
                  </a:moveTo>
                  <a:lnTo>
                    <a:pt x="369293" y="236347"/>
                  </a:lnTo>
                </a:path>
                <a:path w="562609" h="497205">
                  <a:moveTo>
                    <a:pt x="87958" y="202775"/>
                  </a:moveTo>
                  <a:lnTo>
                    <a:pt x="112802" y="202775"/>
                  </a:lnTo>
                </a:path>
                <a:path w="562609" h="497205">
                  <a:moveTo>
                    <a:pt x="317592" y="492167"/>
                  </a:moveTo>
                  <a:lnTo>
                    <a:pt x="138988" y="492167"/>
                  </a:lnTo>
                </a:path>
                <a:path w="562609" h="497205">
                  <a:moveTo>
                    <a:pt x="324978" y="478066"/>
                  </a:moveTo>
                  <a:lnTo>
                    <a:pt x="131602" y="478066"/>
                  </a:lnTo>
                  <a:lnTo>
                    <a:pt x="132274" y="478066"/>
                  </a:lnTo>
                </a:path>
                <a:path w="562609" h="497205">
                  <a:moveTo>
                    <a:pt x="443151" y="473366"/>
                  </a:moveTo>
                  <a:lnTo>
                    <a:pt x="443151" y="376007"/>
                  </a:lnTo>
                  <a:lnTo>
                    <a:pt x="443823" y="376007"/>
                  </a:lnTo>
                </a:path>
                <a:path w="562609" h="497205">
                  <a:moveTo>
                    <a:pt x="342435" y="467995"/>
                  </a:moveTo>
                  <a:lnTo>
                    <a:pt x="342435" y="492167"/>
                  </a:lnTo>
                </a:path>
                <a:path w="562609" h="497205">
                  <a:moveTo>
                    <a:pt x="390779" y="444494"/>
                  </a:moveTo>
                  <a:lnTo>
                    <a:pt x="390779" y="414279"/>
                  </a:lnTo>
                </a:path>
                <a:path w="562609" h="497205">
                  <a:moveTo>
                    <a:pt x="399508" y="474709"/>
                  </a:moveTo>
                  <a:lnTo>
                    <a:pt x="399508" y="496867"/>
                  </a:lnTo>
                </a:path>
                <a:path w="562609" h="497205">
                  <a:moveTo>
                    <a:pt x="344449" y="496867"/>
                  </a:moveTo>
                  <a:lnTo>
                    <a:pt x="399508" y="496867"/>
                  </a:lnTo>
                </a:path>
                <a:path w="562609" h="497205">
                  <a:moveTo>
                    <a:pt x="316249" y="487467"/>
                  </a:moveTo>
                  <a:lnTo>
                    <a:pt x="288048" y="487467"/>
                  </a:lnTo>
                  <a:lnTo>
                    <a:pt x="288720" y="487467"/>
                  </a:lnTo>
                </a:path>
                <a:path w="562609" h="497205">
                  <a:moveTo>
                    <a:pt x="390779" y="444494"/>
                  </a:moveTo>
                  <a:lnTo>
                    <a:pt x="373321" y="444494"/>
                  </a:lnTo>
                </a:path>
                <a:path w="562609" h="497205">
                  <a:moveTo>
                    <a:pt x="373321" y="446509"/>
                  </a:moveTo>
                  <a:lnTo>
                    <a:pt x="395479" y="446509"/>
                  </a:lnTo>
                </a:path>
                <a:path w="562609" h="497205">
                  <a:moveTo>
                    <a:pt x="368621" y="413608"/>
                  </a:moveTo>
                  <a:lnTo>
                    <a:pt x="395479" y="413608"/>
                  </a:lnTo>
                </a:path>
                <a:path w="562609" h="497205">
                  <a:moveTo>
                    <a:pt x="373321" y="444494"/>
                  </a:moveTo>
                  <a:lnTo>
                    <a:pt x="373321" y="414279"/>
                  </a:lnTo>
                </a:path>
                <a:path w="562609" h="497205">
                  <a:moveTo>
                    <a:pt x="373321" y="473366"/>
                  </a:moveTo>
                  <a:lnTo>
                    <a:pt x="443823" y="473366"/>
                  </a:lnTo>
                </a:path>
                <a:path w="562609" h="497205">
                  <a:moveTo>
                    <a:pt x="373321" y="473366"/>
                  </a:moveTo>
                  <a:lnTo>
                    <a:pt x="373321" y="446509"/>
                  </a:lnTo>
                </a:path>
                <a:path w="562609" h="497205">
                  <a:moveTo>
                    <a:pt x="316249" y="467995"/>
                  </a:moveTo>
                  <a:lnTo>
                    <a:pt x="288048" y="467995"/>
                  </a:lnTo>
                  <a:lnTo>
                    <a:pt x="288720" y="467995"/>
                  </a:lnTo>
                </a:path>
                <a:path w="562609" h="497205">
                  <a:moveTo>
                    <a:pt x="287377" y="492167"/>
                  </a:moveTo>
                  <a:lnTo>
                    <a:pt x="287377" y="463295"/>
                  </a:lnTo>
                </a:path>
                <a:path w="562609" h="497205">
                  <a:moveTo>
                    <a:pt x="342435" y="467995"/>
                  </a:moveTo>
                  <a:lnTo>
                    <a:pt x="317592" y="467995"/>
                  </a:lnTo>
                  <a:lnTo>
                    <a:pt x="318263" y="467995"/>
                  </a:lnTo>
                </a:path>
                <a:path w="562609" h="497205">
                  <a:moveTo>
                    <a:pt x="317592" y="467995"/>
                  </a:moveTo>
                  <a:lnTo>
                    <a:pt x="317592" y="492167"/>
                  </a:lnTo>
                  <a:lnTo>
                    <a:pt x="318263" y="492167"/>
                  </a:lnTo>
                </a:path>
                <a:path w="562609" h="497205">
                  <a:moveTo>
                    <a:pt x="316249" y="487467"/>
                  </a:moveTo>
                  <a:lnTo>
                    <a:pt x="316249" y="467995"/>
                  </a:lnTo>
                </a:path>
                <a:path w="562609" h="497205">
                  <a:moveTo>
                    <a:pt x="168532" y="487467"/>
                  </a:moveTo>
                  <a:lnTo>
                    <a:pt x="140331" y="487467"/>
                  </a:lnTo>
                  <a:lnTo>
                    <a:pt x="141002" y="487467"/>
                  </a:lnTo>
                </a:path>
                <a:path w="562609" h="497205">
                  <a:moveTo>
                    <a:pt x="138988" y="467995"/>
                  </a:moveTo>
                  <a:lnTo>
                    <a:pt x="114145" y="467995"/>
                  </a:lnTo>
                  <a:lnTo>
                    <a:pt x="114816" y="467995"/>
                  </a:lnTo>
                </a:path>
                <a:path w="562609" h="497205">
                  <a:moveTo>
                    <a:pt x="138988" y="467995"/>
                  </a:moveTo>
                  <a:lnTo>
                    <a:pt x="138988" y="492167"/>
                  </a:lnTo>
                </a:path>
                <a:path w="562609" h="497205">
                  <a:moveTo>
                    <a:pt x="140331" y="487467"/>
                  </a:moveTo>
                  <a:lnTo>
                    <a:pt x="140331" y="467995"/>
                  </a:lnTo>
                  <a:lnTo>
                    <a:pt x="141002" y="467995"/>
                  </a:lnTo>
                </a:path>
                <a:path w="562609" h="497205">
                  <a:moveTo>
                    <a:pt x="169203" y="463295"/>
                  </a:moveTo>
                  <a:lnTo>
                    <a:pt x="169203" y="492167"/>
                  </a:lnTo>
                </a:path>
                <a:path w="562609" h="497205">
                  <a:moveTo>
                    <a:pt x="168532" y="467995"/>
                  </a:moveTo>
                  <a:lnTo>
                    <a:pt x="140331" y="467995"/>
                  </a:lnTo>
                  <a:lnTo>
                    <a:pt x="141002" y="467995"/>
                  </a:lnTo>
                </a:path>
                <a:path w="562609" h="497205">
                  <a:moveTo>
                    <a:pt x="30214" y="463295"/>
                  </a:moveTo>
                  <a:lnTo>
                    <a:pt x="0" y="496195"/>
                  </a:lnTo>
                  <a:lnTo>
                    <a:pt x="671" y="496195"/>
                  </a:lnTo>
                </a:path>
                <a:path w="562609" h="497205">
                  <a:moveTo>
                    <a:pt x="3357" y="463295"/>
                  </a:moveTo>
                  <a:lnTo>
                    <a:pt x="369293" y="463295"/>
                  </a:lnTo>
                </a:path>
                <a:path w="562609" h="497205">
                  <a:moveTo>
                    <a:pt x="87958" y="496867"/>
                  </a:moveTo>
                  <a:lnTo>
                    <a:pt x="112802" y="496867"/>
                  </a:lnTo>
                </a:path>
              </a:pathLst>
            </a:custGeom>
            <a:ln w="3175">
              <a:solidFill>
                <a:srgbClr val="000000"/>
              </a:solidFill>
            </a:ln>
          </p:spPr>
          <p:txBody>
            <a:bodyPr wrap="square" lIns="0" tIns="0" rIns="0" bIns="0" rtlCol="0"/>
            <a:lstStyle>
              <a:defPPr>
                <a:defRPr kern="0"/>
              </a:defPPr>
            </a:lstStyle>
            <a:p>
              <a:endParaRPr/>
            </a:p>
          </p:txBody>
        </p:sp>
        <p:pic>
          <p:nvPicPr>
            <p:cNvPr id="23" name="object 1994">
              <a:extLst>
                <a:ext uri="{FF2B5EF4-FFF2-40B4-BE49-F238E27FC236}">
                  <a16:creationId xmlns:a16="http://schemas.microsoft.com/office/drawing/2014/main" id="{0493FCF2-2661-1AAC-D9B7-1CAFD8F33D4B}"/>
                </a:ext>
              </a:extLst>
            </p:cNvPr>
            <p:cNvPicPr/>
            <p:nvPr/>
          </p:nvPicPr>
          <p:blipFill>
            <a:blip r:embed="rId7" cstate="print"/>
            <a:stretch>
              <a:fillRect/>
            </a:stretch>
          </p:blipFill>
          <p:spPr>
            <a:xfrm>
              <a:off x="6074264" y="4132385"/>
              <a:ext cx="146213" cy="466237"/>
            </a:xfrm>
            <a:prstGeom prst="rect">
              <a:avLst/>
            </a:prstGeom>
          </p:spPr>
        </p:pic>
        <p:pic>
          <p:nvPicPr>
            <p:cNvPr id="24" name="object 1995">
              <a:extLst>
                <a:ext uri="{FF2B5EF4-FFF2-40B4-BE49-F238E27FC236}">
                  <a16:creationId xmlns:a16="http://schemas.microsoft.com/office/drawing/2014/main" id="{71FF0343-8871-9648-7C3B-6797B5D222B6}"/>
                </a:ext>
              </a:extLst>
            </p:cNvPr>
            <p:cNvPicPr/>
            <p:nvPr/>
          </p:nvPicPr>
          <p:blipFill>
            <a:blip r:embed="rId8" cstate="print"/>
            <a:stretch>
              <a:fillRect/>
            </a:stretch>
          </p:blipFill>
          <p:spPr>
            <a:xfrm>
              <a:off x="6444929" y="4260348"/>
              <a:ext cx="227016" cy="207779"/>
            </a:xfrm>
            <a:prstGeom prst="rect">
              <a:avLst/>
            </a:prstGeom>
          </p:spPr>
        </p:pic>
        <p:sp>
          <p:nvSpPr>
            <p:cNvPr id="25" name="object 1996">
              <a:extLst>
                <a:ext uri="{FF2B5EF4-FFF2-40B4-BE49-F238E27FC236}">
                  <a16:creationId xmlns:a16="http://schemas.microsoft.com/office/drawing/2014/main" id="{8872956D-4ABF-59EC-660F-5C4539AAE080}"/>
                </a:ext>
              </a:extLst>
            </p:cNvPr>
            <p:cNvSpPr/>
            <p:nvPr/>
          </p:nvSpPr>
          <p:spPr>
            <a:xfrm>
              <a:off x="6268573" y="4129217"/>
              <a:ext cx="0" cy="472087"/>
            </a:xfrm>
            <a:custGeom>
              <a:avLst/>
              <a:gdLst/>
              <a:ahLst/>
              <a:cxnLst/>
              <a:rect l="l" t="t" r="r" b="b"/>
              <a:pathLst>
                <a:path h="250190">
                  <a:moveTo>
                    <a:pt x="0" y="0"/>
                  </a:moveTo>
                  <a:lnTo>
                    <a:pt x="0" y="96687"/>
                  </a:lnTo>
                </a:path>
                <a:path h="250190">
                  <a:moveTo>
                    <a:pt x="0" y="153088"/>
                  </a:moveTo>
                  <a:lnTo>
                    <a:pt x="0" y="249776"/>
                  </a:lnTo>
                </a:path>
              </a:pathLst>
            </a:custGeom>
            <a:ln w="3175">
              <a:solidFill>
                <a:srgbClr val="000000"/>
              </a:solidFill>
            </a:ln>
          </p:spPr>
          <p:txBody>
            <a:bodyPr wrap="square" lIns="0" tIns="0" rIns="0" bIns="0" rtlCol="0"/>
            <a:lstStyle>
              <a:defPPr>
                <a:defRPr kern="0"/>
              </a:defPPr>
            </a:lstStyle>
            <a:p>
              <a:endParaRPr/>
            </a:p>
          </p:txBody>
        </p:sp>
        <p:pic>
          <p:nvPicPr>
            <p:cNvPr id="26" name="object 1997">
              <a:extLst>
                <a:ext uri="{FF2B5EF4-FFF2-40B4-BE49-F238E27FC236}">
                  <a16:creationId xmlns:a16="http://schemas.microsoft.com/office/drawing/2014/main" id="{EC3F82EA-0D0D-E7BD-451C-626DC27C7973}"/>
                </a:ext>
              </a:extLst>
            </p:cNvPr>
            <p:cNvPicPr/>
            <p:nvPr/>
          </p:nvPicPr>
          <p:blipFill>
            <a:blip r:embed="rId9" cstate="print"/>
            <a:stretch>
              <a:fillRect/>
            </a:stretch>
          </p:blipFill>
          <p:spPr>
            <a:xfrm>
              <a:off x="5472095" y="3478638"/>
              <a:ext cx="672069" cy="225516"/>
            </a:xfrm>
            <a:prstGeom prst="rect">
              <a:avLst/>
            </a:prstGeom>
          </p:spPr>
        </p:pic>
        <p:sp>
          <p:nvSpPr>
            <p:cNvPr id="27" name="object 1998">
              <a:extLst>
                <a:ext uri="{FF2B5EF4-FFF2-40B4-BE49-F238E27FC236}">
                  <a16:creationId xmlns:a16="http://schemas.microsoft.com/office/drawing/2014/main" id="{64FFF271-31FA-491B-7976-80E2AB1D5C74}"/>
                </a:ext>
              </a:extLst>
            </p:cNvPr>
            <p:cNvSpPr/>
            <p:nvPr/>
          </p:nvSpPr>
          <p:spPr>
            <a:xfrm>
              <a:off x="4821829" y="3365246"/>
              <a:ext cx="2217300" cy="2074066"/>
            </a:xfrm>
            <a:custGeom>
              <a:avLst/>
              <a:gdLst/>
              <a:ahLst/>
              <a:cxnLst/>
              <a:rect l="l" t="t" r="r" b="b"/>
              <a:pathLst>
                <a:path w="1160780" h="1099184">
                  <a:moveTo>
                    <a:pt x="0" y="0"/>
                  </a:moveTo>
                  <a:lnTo>
                    <a:pt x="1160252" y="0"/>
                  </a:lnTo>
                  <a:lnTo>
                    <a:pt x="1160252" y="1099150"/>
                  </a:lnTo>
                  <a:lnTo>
                    <a:pt x="0" y="1099150"/>
                  </a:lnTo>
                  <a:lnTo>
                    <a:pt x="0" y="0"/>
                  </a:lnTo>
                  <a:close/>
                </a:path>
                <a:path w="1160780" h="1099184">
                  <a:moveTo>
                    <a:pt x="129588" y="8728"/>
                  </a:moveTo>
                  <a:lnTo>
                    <a:pt x="137645" y="0"/>
                  </a:lnTo>
                </a:path>
                <a:path w="1160780" h="1099184">
                  <a:moveTo>
                    <a:pt x="134288" y="18800"/>
                  </a:moveTo>
                  <a:lnTo>
                    <a:pt x="151745" y="0"/>
                  </a:lnTo>
                </a:path>
                <a:path w="1160780" h="1099184">
                  <a:moveTo>
                    <a:pt x="139659" y="28200"/>
                  </a:moveTo>
                  <a:lnTo>
                    <a:pt x="165846" y="0"/>
                  </a:lnTo>
                </a:path>
                <a:path w="1160780" h="1099184">
                  <a:moveTo>
                    <a:pt x="144360" y="38272"/>
                  </a:moveTo>
                  <a:lnTo>
                    <a:pt x="176589" y="3357"/>
                  </a:lnTo>
                </a:path>
                <a:path w="1160780" h="1099184">
                  <a:moveTo>
                    <a:pt x="149060" y="48343"/>
                  </a:moveTo>
                  <a:lnTo>
                    <a:pt x="181289" y="13428"/>
                  </a:lnTo>
                </a:path>
                <a:path w="1160780" h="1099184">
                  <a:moveTo>
                    <a:pt x="153088" y="58415"/>
                  </a:moveTo>
                  <a:lnTo>
                    <a:pt x="185989" y="23500"/>
                  </a:lnTo>
                </a:path>
                <a:path w="1160780" h="1099184">
                  <a:moveTo>
                    <a:pt x="157788" y="69158"/>
                  </a:moveTo>
                  <a:lnTo>
                    <a:pt x="190689" y="33572"/>
                  </a:lnTo>
                </a:path>
                <a:path w="1160780" h="1099184">
                  <a:moveTo>
                    <a:pt x="162489" y="79230"/>
                  </a:moveTo>
                  <a:lnTo>
                    <a:pt x="195389" y="43643"/>
                  </a:lnTo>
                </a:path>
                <a:path w="1160780" h="1099184">
                  <a:moveTo>
                    <a:pt x="166517" y="89301"/>
                  </a:moveTo>
                  <a:lnTo>
                    <a:pt x="199418" y="53715"/>
                  </a:lnTo>
                  <a:lnTo>
                    <a:pt x="200089" y="53715"/>
                  </a:lnTo>
                </a:path>
                <a:path w="1160780" h="1099184">
                  <a:moveTo>
                    <a:pt x="170546" y="100044"/>
                  </a:moveTo>
                  <a:lnTo>
                    <a:pt x="204118" y="63787"/>
                  </a:lnTo>
                </a:path>
                <a:path w="1160780" h="1099184">
                  <a:moveTo>
                    <a:pt x="175246" y="110787"/>
                  </a:moveTo>
                  <a:lnTo>
                    <a:pt x="208147" y="74530"/>
                  </a:lnTo>
                  <a:lnTo>
                    <a:pt x="208818" y="74530"/>
                  </a:lnTo>
                </a:path>
                <a:path w="1160780" h="1099184">
                  <a:moveTo>
                    <a:pt x="179275" y="121531"/>
                  </a:moveTo>
                  <a:lnTo>
                    <a:pt x="212847" y="85273"/>
                  </a:lnTo>
                </a:path>
                <a:path w="1160780" h="1099184">
                  <a:moveTo>
                    <a:pt x="183303" y="132274"/>
                  </a:moveTo>
                  <a:lnTo>
                    <a:pt x="216875" y="95344"/>
                  </a:lnTo>
                </a:path>
                <a:path w="1160780" h="1099184">
                  <a:moveTo>
                    <a:pt x="186660" y="143017"/>
                  </a:moveTo>
                  <a:lnTo>
                    <a:pt x="220904" y="106759"/>
                  </a:lnTo>
                </a:path>
                <a:path w="1160780" h="1099184">
                  <a:moveTo>
                    <a:pt x="190689" y="153760"/>
                  </a:moveTo>
                  <a:lnTo>
                    <a:pt x="224933" y="117502"/>
                  </a:lnTo>
                </a:path>
                <a:path w="1160780" h="1099184">
                  <a:moveTo>
                    <a:pt x="194046" y="165174"/>
                  </a:moveTo>
                  <a:lnTo>
                    <a:pt x="228290" y="128245"/>
                  </a:lnTo>
                  <a:lnTo>
                    <a:pt x="228961" y="128245"/>
                  </a:lnTo>
                </a:path>
                <a:path w="1160780" h="1099184">
                  <a:moveTo>
                    <a:pt x="198075" y="176589"/>
                  </a:moveTo>
                  <a:lnTo>
                    <a:pt x="232319" y="138988"/>
                  </a:lnTo>
                </a:path>
                <a:path w="1160780" h="1099184">
                  <a:moveTo>
                    <a:pt x="201432" y="187332"/>
                  </a:moveTo>
                  <a:lnTo>
                    <a:pt x="236347" y="150403"/>
                  </a:lnTo>
                </a:path>
                <a:path w="1160780" h="1099184">
                  <a:moveTo>
                    <a:pt x="204789" y="198746"/>
                  </a:moveTo>
                  <a:lnTo>
                    <a:pt x="239704" y="161817"/>
                  </a:lnTo>
                </a:path>
                <a:path w="1160780" h="1099184">
                  <a:moveTo>
                    <a:pt x="208147" y="210161"/>
                  </a:moveTo>
                  <a:lnTo>
                    <a:pt x="243062" y="172560"/>
                  </a:lnTo>
                </a:path>
                <a:path w="1160780" h="1099184">
                  <a:moveTo>
                    <a:pt x="211504" y="222247"/>
                  </a:moveTo>
                  <a:lnTo>
                    <a:pt x="246419" y="183975"/>
                  </a:lnTo>
                </a:path>
                <a:path w="1160780" h="1099184">
                  <a:moveTo>
                    <a:pt x="214861" y="233661"/>
                  </a:moveTo>
                  <a:lnTo>
                    <a:pt x="249776" y="195389"/>
                  </a:lnTo>
                </a:path>
                <a:path w="1160780" h="1099184">
                  <a:moveTo>
                    <a:pt x="217547" y="245747"/>
                  </a:moveTo>
                  <a:lnTo>
                    <a:pt x="253133" y="206804"/>
                  </a:lnTo>
                </a:path>
                <a:path w="1160780" h="1099184">
                  <a:moveTo>
                    <a:pt x="220233" y="257833"/>
                  </a:moveTo>
                  <a:lnTo>
                    <a:pt x="256490" y="218890"/>
                  </a:lnTo>
                </a:path>
                <a:path w="1160780" h="1099184">
                  <a:moveTo>
                    <a:pt x="223590" y="269919"/>
                  </a:moveTo>
                  <a:lnTo>
                    <a:pt x="259176" y="230976"/>
                  </a:lnTo>
                </a:path>
                <a:path w="1160780" h="1099184">
                  <a:moveTo>
                    <a:pt x="226276" y="282005"/>
                  </a:moveTo>
                  <a:lnTo>
                    <a:pt x="262533" y="242390"/>
                  </a:lnTo>
                </a:path>
                <a:path w="1160780" h="1099184">
                  <a:moveTo>
                    <a:pt x="228290" y="294091"/>
                  </a:moveTo>
                  <a:lnTo>
                    <a:pt x="265219" y="254476"/>
                  </a:lnTo>
                </a:path>
                <a:path w="1160780" h="1099184">
                  <a:moveTo>
                    <a:pt x="230976" y="306177"/>
                  </a:moveTo>
                  <a:lnTo>
                    <a:pt x="267905" y="266562"/>
                  </a:lnTo>
                </a:path>
                <a:path w="1160780" h="1099184">
                  <a:moveTo>
                    <a:pt x="233661" y="318935"/>
                  </a:moveTo>
                  <a:lnTo>
                    <a:pt x="270591" y="279319"/>
                  </a:lnTo>
                </a:path>
                <a:path w="1160780" h="1099184">
                  <a:moveTo>
                    <a:pt x="235676" y="331692"/>
                  </a:moveTo>
                  <a:lnTo>
                    <a:pt x="273276" y="291405"/>
                  </a:lnTo>
                </a:path>
                <a:path w="1160780" h="1099184">
                  <a:moveTo>
                    <a:pt x="237690" y="344449"/>
                  </a:moveTo>
                  <a:lnTo>
                    <a:pt x="275291" y="304163"/>
                  </a:lnTo>
                </a:path>
                <a:path w="1160780" h="1099184">
                  <a:moveTo>
                    <a:pt x="239704" y="357207"/>
                  </a:moveTo>
                  <a:lnTo>
                    <a:pt x="277977" y="316249"/>
                  </a:lnTo>
                </a:path>
                <a:path w="1160780" h="1099184">
                  <a:moveTo>
                    <a:pt x="241719" y="370636"/>
                  </a:moveTo>
                  <a:lnTo>
                    <a:pt x="279991" y="329006"/>
                  </a:lnTo>
                </a:path>
                <a:path w="1160780" h="1099184">
                  <a:moveTo>
                    <a:pt x="243733" y="383393"/>
                  </a:moveTo>
                  <a:lnTo>
                    <a:pt x="282005" y="341764"/>
                  </a:lnTo>
                </a:path>
                <a:path w="1160780" h="1099184">
                  <a:moveTo>
                    <a:pt x="245076" y="396822"/>
                  </a:moveTo>
                  <a:lnTo>
                    <a:pt x="284020" y="355192"/>
                  </a:lnTo>
                </a:path>
                <a:path w="1160780" h="1099184">
                  <a:moveTo>
                    <a:pt x="246419" y="410251"/>
                  </a:moveTo>
                  <a:lnTo>
                    <a:pt x="286034" y="367950"/>
                  </a:lnTo>
                </a:path>
                <a:path w="1160780" h="1099184">
                  <a:moveTo>
                    <a:pt x="247762" y="424351"/>
                  </a:moveTo>
                  <a:lnTo>
                    <a:pt x="287377" y="381379"/>
                  </a:lnTo>
                </a:path>
                <a:path w="1160780" h="1099184">
                  <a:moveTo>
                    <a:pt x="249105" y="437780"/>
                  </a:moveTo>
                  <a:lnTo>
                    <a:pt x="288720" y="394808"/>
                  </a:lnTo>
                </a:path>
                <a:path w="1160780" h="1099184">
                  <a:moveTo>
                    <a:pt x="249776" y="451880"/>
                  </a:moveTo>
                  <a:lnTo>
                    <a:pt x="290063" y="408236"/>
                  </a:lnTo>
                  <a:lnTo>
                    <a:pt x="290734" y="408236"/>
                  </a:lnTo>
                </a:path>
                <a:path w="1160780" h="1099184">
                  <a:moveTo>
                    <a:pt x="251119" y="465980"/>
                  </a:moveTo>
                  <a:lnTo>
                    <a:pt x="291405" y="421665"/>
                  </a:lnTo>
                </a:path>
                <a:path w="1160780" h="1099184">
                  <a:moveTo>
                    <a:pt x="251790" y="480081"/>
                  </a:moveTo>
                  <a:lnTo>
                    <a:pt x="292748" y="435766"/>
                  </a:lnTo>
                </a:path>
                <a:path w="1160780" h="1099184">
                  <a:moveTo>
                    <a:pt x="251790" y="494852"/>
                  </a:moveTo>
                  <a:lnTo>
                    <a:pt x="293420" y="449866"/>
                  </a:lnTo>
                  <a:lnTo>
                    <a:pt x="294091" y="449866"/>
                  </a:lnTo>
                </a:path>
                <a:path w="1160780" h="1099184">
                  <a:moveTo>
                    <a:pt x="252462" y="509624"/>
                  </a:moveTo>
                  <a:lnTo>
                    <a:pt x="294763" y="463966"/>
                  </a:lnTo>
                </a:path>
                <a:path w="1160780" h="1099184">
                  <a:moveTo>
                    <a:pt x="252462" y="524396"/>
                  </a:moveTo>
                  <a:lnTo>
                    <a:pt x="295434" y="478066"/>
                  </a:lnTo>
                </a:path>
                <a:path w="1160780" h="1099184">
                  <a:moveTo>
                    <a:pt x="252462" y="539839"/>
                  </a:moveTo>
                  <a:lnTo>
                    <a:pt x="296106" y="492838"/>
                  </a:lnTo>
                </a:path>
                <a:path w="1160780" h="1099184">
                  <a:moveTo>
                    <a:pt x="252462" y="555282"/>
                  </a:moveTo>
                  <a:lnTo>
                    <a:pt x="296106" y="507610"/>
                  </a:lnTo>
                </a:path>
                <a:path w="1160780" h="1099184">
                  <a:moveTo>
                    <a:pt x="251790" y="570725"/>
                  </a:moveTo>
                  <a:lnTo>
                    <a:pt x="296106" y="522382"/>
                  </a:lnTo>
                  <a:lnTo>
                    <a:pt x="296777" y="522382"/>
                  </a:lnTo>
                </a:path>
                <a:path w="1160780" h="1099184">
                  <a:moveTo>
                    <a:pt x="251119" y="586169"/>
                  </a:moveTo>
                  <a:lnTo>
                    <a:pt x="296106" y="537825"/>
                  </a:lnTo>
                  <a:lnTo>
                    <a:pt x="296777" y="537825"/>
                  </a:lnTo>
                </a:path>
                <a:path w="1160780" h="1099184">
                  <a:moveTo>
                    <a:pt x="250447" y="602283"/>
                  </a:moveTo>
                  <a:lnTo>
                    <a:pt x="296106" y="552596"/>
                  </a:lnTo>
                </a:path>
                <a:path w="1160780" h="1099184">
                  <a:moveTo>
                    <a:pt x="249105" y="618398"/>
                  </a:moveTo>
                  <a:lnTo>
                    <a:pt x="295434" y="568040"/>
                  </a:lnTo>
                  <a:lnTo>
                    <a:pt x="296106" y="568040"/>
                  </a:lnTo>
                </a:path>
                <a:path w="1160780" h="1099184">
                  <a:moveTo>
                    <a:pt x="247762" y="635184"/>
                  </a:moveTo>
                  <a:lnTo>
                    <a:pt x="295434" y="584154"/>
                  </a:lnTo>
                </a:path>
                <a:path w="1160780" h="1099184">
                  <a:moveTo>
                    <a:pt x="246419" y="651970"/>
                  </a:moveTo>
                  <a:lnTo>
                    <a:pt x="294091" y="600269"/>
                  </a:lnTo>
                  <a:lnTo>
                    <a:pt x="294763" y="600269"/>
                  </a:lnTo>
                </a:path>
                <a:path w="1160780" h="1099184">
                  <a:moveTo>
                    <a:pt x="244404" y="669427"/>
                  </a:moveTo>
                  <a:lnTo>
                    <a:pt x="293420" y="616383"/>
                  </a:lnTo>
                </a:path>
                <a:path w="1160780" h="1099184">
                  <a:moveTo>
                    <a:pt x="241719" y="686885"/>
                  </a:moveTo>
                  <a:lnTo>
                    <a:pt x="292077" y="632498"/>
                  </a:lnTo>
                </a:path>
                <a:path w="1160780" h="1099184">
                  <a:moveTo>
                    <a:pt x="239704" y="704342"/>
                  </a:moveTo>
                  <a:lnTo>
                    <a:pt x="290734" y="649284"/>
                  </a:lnTo>
                </a:path>
                <a:path w="1160780" h="1099184">
                  <a:moveTo>
                    <a:pt x="236347" y="722471"/>
                  </a:moveTo>
                  <a:lnTo>
                    <a:pt x="288720" y="666070"/>
                  </a:lnTo>
                </a:path>
                <a:path w="1160780" h="1099184">
                  <a:moveTo>
                    <a:pt x="232990" y="741272"/>
                  </a:moveTo>
                  <a:lnTo>
                    <a:pt x="286705" y="683528"/>
                  </a:lnTo>
                </a:path>
                <a:path w="1160780" h="1099184">
                  <a:moveTo>
                    <a:pt x="229633" y="760744"/>
                  </a:moveTo>
                  <a:lnTo>
                    <a:pt x="284691" y="700985"/>
                  </a:lnTo>
                </a:path>
                <a:path w="1160780" h="1099184">
                  <a:moveTo>
                    <a:pt x="225604" y="780215"/>
                  </a:moveTo>
                  <a:lnTo>
                    <a:pt x="282005" y="719114"/>
                  </a:lnTo>
                </a:path>
                <a:path w="1160780" h="1099184">
                  <a:moveTo>
                    <a:pt x="220904" y="799687"/>
                  </a:moveTo>
                  <a:lnTo>
                    <a:pt x="278648" y="737915"/>
                  </a:lnTo>
                </a:path>
                <a:path w="1160780" h="1099184">
                  <a:moveTo>
                    <a:pt x="216204" y="820502"/>
                  </a:moveTo>
                  <a:lnTo>
                    <a:pt x="275291" y="756715"/>
                  </a:lnTo>
                </a:path>
                <a:path w="1160780" h="1099184">
                  <a:moveTo>
                    <a:pt x="210161" y="841317"/>
                  </a:moveTo>
                  <a:lnTo>
                    <a:pt x="271262" y="775515"/>
                  </a:lnTo>
                  <a:lnTo>
                    <a:pt x="271934" y="775515"/>
                  </a:lnTo>
                </a:path>
                <a:path w="1160780" h="1099184">
                  <a:moveTo>
                    <a:pt x="204118" y="863474"/>
                  </a:moveTo>
                  <a:lnTo>
                    <a:pt x="267234" y="794987"/>
                  </a:lnTo>
                </a:path>
                <a:path w="1160780" h="1099184">
                  <a:moveTo>
                    <a:pt x="196732" y="886303"/>
                  </a:moveTo>
                  <a:lnTo>
                    <a:pt x="262533" y="815130"/>
                  </a:lnTo>
                </a:path>
                <a:path w="1160780" h="1099184">
                  <a:moveTo>
                    <a:pt x="189346" y="909804"/>
                  </a:moveTo>
                  <a:lnTo>
                    <a:pt x="257162" y="835945"/>
                  </a:lnTo>
                  <a:lnTo>
                    <a:pt x="257833" y="835945"/>
                  </a:lnTo>
                </a:path>
                <a:path w="1160780" h="1099184">
                  <a:moveTo>
                    <a:pt x="180617" y="933976"/>
                  </a:moveTo>
                  <a:lnTo>
                    <a:pt x="251790" y="856760"/>
                  </a:lnTo>
                </a:path>
                <a:path w="1160780" h="1099184">
                  <a:moveTo>
                    <a:pt x="170546" y="959490"/>
                  </a:moveTo>
                  <a:lnTo>
                    <a:pt x="245747" y="878917"/>
                  </a:lnTo>
                </a:path>
                <a:path w="1160780" h="1099184">
                  <a:moveTo>
                    <a:pt x="159131" y="987020"/>
                  </a:moveTo>
                  <a:lnTo>
                    <a:pt x="238362" y="901746"/>
                  </a:lnTo>
                </a:path>
                <a:path w="1160780" h="1099184">
                  <a:moveTo>
                    <a:pt x="146374" y="1015892"/>
                  </a:moveTo>
                  <a:lnTo>
                    <a:pt x="230976" y="925247"/>
                  </a:lnTo>
                </a:path>
                <a:path w="1160780" h="1099184">
                  <a:moveTo>
                    <a:pt x="131602" y="1047449"/>
                  </a:moveTo>
                  <a:lnTo>
                    <a:pt x="222247" y="949419"/>
                  </a:lnTo>
                </a:path>
                <a:path w="1160780" h="1099184">
                  <a:moveTo>
                    <a:pt x="113473" y="1081693"/>
                  </a:moveTo>
                  <a:lnTo>
                    <a:pt x="212175" y="974934"/>
                  </a:lnTo>
                </a:path>
                <a:path w="1160780" h="1099184">
                  <a:moveTo>
                    <a:pt x="111459" y="1099150"/>
                  </a:moveTo>
                  <a:lnTo>
                    <a:pt x="201432" y="1002463"/>
                  </a:lnTo>
                </a:path>
                <a:path w="1160780" h="1099184">
                  <a:moveTo>
                    <a:pt x="125559" y="1099150"/>
                  </a:moveTo>
                  <a:lnTo>
                    <a:pt x="188675" y="1030663"/>
                  </a:lnTo>
                </a:path>
                <a:path w="1160780" h="1099184">
                  <a:moveTo>
                    <a:pt x="138988" y="1099150"/>
                  </a:moveTo>
                  <a:lnTo>
                    <a:pt x="173903" y="1061550"/>
                  </a:lnTo>
                  <a:lnTo>
                    <a:pt x="174574" y="1061550"/>
                  </a:lnTo>
                </a:path>
                <a:path w="1160780" h="1099184">
                  <a:moveTo>
                    <a:pt x="153088" y="1099150"/>
                  </a:moveTo>
                  <a:lnTo>
                    <a:pt x="157117" y="1095122"/>
                  </a:lnTo>
                </a:path>
              </a:pathLst>
            </a:custGeom>
            <a:ln w="3175">
              <a:solidFill>
                <a:srgbClr val="000000"/>
              </a:solidFill>
            </a:ln>
          </p:spPr>
          <p:txBody>
            <a:bodyPr wrap="square" lIns="0" tIns="0" rIns="0" bIns="0" rtlCol="0"/>
            <a:lstStyle>
              <a:defPPr>
                <a:defRPr kern="0"/>
              </a:defPPr>
            </a:lstStyle>
            <a:p>
              <a:endParaRPr/>
            </a:p>
          </p:txBody>
        </p:sp>
      </p:grpSp>
      <p:cxnSp>
        <p:nvCxnSpPr>
          <p:cNvPr id="31" name="Connettore 2 30">
            <a:extLst>
              <a:ext uri="{FF2B5EF4-FFF2-40B4-BE49-F238E27FC236}">
                <a16:creationId xmlns:a16="http://schemas.microsoft.com/office/drawing/2014/main" id="{E075A343-2A7B-92A3-0EA9-A0F11E8DAFD7}"/>
              </a:ext>
            </a:extLst>
          </p:cNvPr>
          <p:cNvCxnSpPr/>
          <p:nvPr/>
        </p:nvCxnSpPr>
        <p:spPr bwMode="auto">
          <a:xfrm>
            <a:off x="9458409" y="3429000"/>
            <a:ext cx="676191" cy="590776"/>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Connettore 2 32">
            <a:extLst>
              <a:ext uri="{FF2B5EF4-FFF2-40B4-BE49-F238E27FC236}">
                <a16:creationId xmlns:a16="http://schemas.microsoft.com/office/drawing/2014/main" id="{9EB03A42-6D8C-9DAE-E2E2-134BA01324EA}"/>
              </a:ext>
            </a:extLst>
          </p:cNvPr>
          <p:cNvCxnSpPr/>
          <p:nvPr/>
        </p:nvCxnSpPr>
        <p:spPr bwMode="auto">
          <a:xfrm flipH="1">
            <a:off x="10858826" y="2493107"/>
            <a:ext cx="452005" cy="1526669"/>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Ovale 33">
            <a:extLst>
              <a:ext uri="{FF2B5EF4-FFF2-40B4-BE49-F238E27FC236}">
                <a16:creationId xmlns:a16="http://schemas.microsoft.com/office/drawing/2014/main" id="{EA7BE985-37F3-C413-346A-64F6A84CEF43}"/>
              </a:ext>
            </a:extLst>
          </p:cNvPr>
          <p:cNvSpPr/>
          <p:nvPr/>
        </p:nvSpPr>
        <p:spPr bwMode="auto">
          <a:xfrm>
            <a:off x="8763000" y="2844998"/>
            <a:ext cx="762000" cy="779874"/>
          </a:xfrm>
          <a:prstGeom prst="ellipse">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a:ln>
                <a:noFill/>
              </a:ln>
              <a:solidFill>
                <a:schemeClr val="tx1"/>
              </a:solidFill>
              <a:effectLst/>
              <a:latin typeface="Calibri" pitchFamily="34" charset="0"/>
            </a:endParaRPr>
          </a:p>
        </p:txBody>
      </p:sp>
      <p:sp>
        <p:nvSpPr>
          <p:cNvPr id="35" name="Ovale 34">
            <a:extLst>
              <a:ext uri="{FF2B5EF4-FFF2-40B4-BE49-F238E27FC236}">
                <a16:creationId xmlns:a16="http://schemas.microsoft.com/office/drawing/2014/main" id="{2D86D874-3E23-1295-8003-EB0D50D8F587}"/>
              </a:ext>
            </a:extLst>
          </p:cNvPr>
          <p:cNvSpPr/>
          <p:nvPr/>
        </p:nvSpPr>
        <p:spPr bwMode="auto">
          <a:xfrm>
            <a:off x="10805809" y="1744256"/>
            <a:ext cx="762000" cy="779874"/>
          </a:xfrm>
          <a:prstGeom prst="ellipse">
            <a:avLst/>
          </a:prstGeom>
          <a:noFill/>
          <a:ln w="38100" cap="flat" cmpd="sng" algn="ctr">
            <a:solidFill>
              <a:srgbClr val="C0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a:ln>
                <a:noFill/>
              </a:ln>
              <a:solidFill>
                <a:schemeClr val="tx1"/>
              </a:solidFill>
              <a:effectLst/>
              <a:latin typeface="Calibri" pitchFamily="34" charset="0"/>
            </a:endParaRPr>
          </a:p>
        </p:txBody>
      </p:sp>
    </p:spTree>
    <p:extLst>
      <p:ext uri="{BB962C8B-B14F-4D97-AF65-F5344CB8AC3E}">
        <p14:creationId xmlns:p14="http://schemas.microsoft.com/office/powerpoint/2010/main" val="40470940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F80BFF-701E-B8C4-3CB0-0D73FF406A9D}"/>
              </a:ext>
            </a:extLst>
          </p:cNvPr>
          <p:cNvSpPr>
            <a:spLocks noGrp="1"/>
          </p:cNvSpPr>
          <p:nvPr>
            <p:ph type="title"/>
          </p:nvPr>
        </p:nvSpPr>
        <p:spPr/>
        <p:txBody>
          <a:bodyPr/>
          <a:lstStyle/>
          <a:p>
            <a:r>
              <a:rPr lang="it-IT" dirty="0"/>
              <a:t>3</a:t>
            </a:r>
            <a:r>
              <a:rPr lang="it-IT" baseline="30000" dirty="0"/>
              <a:t>rd</a:t>
            </a:r>
            <a:r>
              <a:rPr lang="it-IT" dirty="0"/>
              <a:t> </a:t>
            </a:r>
            <a:r>
              <a:rPr lang="it-IT" dirty="0" err="1"/>
              <a:t>Harmonic</a:t>
            </a:r>
            <a:r>
              <a:rPr lang="it-IT" dirty="0"/>
              <a:t> </a:t>
            </a:r>
            <a:r>
              <a:rPr lang="it-IT" dirty="0" err="1"/>
              <a:t>Cavity</a:t>
            </a:r>
            <a:r>
              <a:rPr lang="it-IT" dirty="0"/>
              <a:t> </a:t>
            </a:r>
            <a:r>
              <a:rPr lang="it-IT" dirty="0" err="1"/>
              <a:t>String</a:t>
            </a:r>
            <a:endParaRPr lang="it-IT" dirty="0"/>
          </a:p>
        </p:txBody>
      </p:sp>
      <p:sp>
        <p:nvSpPr>
          <p:cNvPr id="4" name="Segnaposto data 3">
            <a:extLst>
              <a:ext uri="{FF2B5EF4-FFF2-40B4-BE49-F238E27FC236}">
                <a16:creationId xmlns:a16="http://schemas.microsoft.com/office/drawing/2014/main" id="{D0853945-953A-7B86-8A8F-D38580E1F1CC}"/>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D3721A5-264A-AAD5-2374-C4A388BE08E3}"/>
              </a:ext>
            </a:extLst>
          </p:cNvPr>
          <p:cNvSpPr>
            <a:spLocks noGrp="1"/>
          </p:cNvSpPr>
          <p:nvPr>
            <p:ph type="ftr" sz="quarter" idx="11"/>
          </p:nvPr>
        </p:nvSpPr>
        <p:spPr/>
        <p:txBody>
          <a:bodyPr/>
          <a:lstStyle/>
          <a:p>
            <a:fld id="{3FBB366A-F7D1-4519-A1E6-A2C124910861}" type="slidenum">
              <a:rPr lang="en-US" altLang="it-IT" smtClean="0"/>
              <a:pPr/>
              <a:t>31</a:t>
            </a:fld>
            <a:endParaRPr lang="en-US" altLang="it-IT"/>
          </a:p>
        </p:txBody>
      </p:sp>
      <p:sp>
        <p:nvSpPr>
          <p:cNvPr id="6" name="Segnaposto numero diapositiva 5">
            <a:extLst>
              <a:ext uri="{FF2B5EF4-FFF2-40B4-BE49-F238E27FC236}">
                <a16:creationId xmlns:a16="http://schemas.microsoft.com/office/drawing/2014/main" id="{6129F1DD-F5E1-C892-D0D5-7C4F0808396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Picture 4">
            <a:extLst>
              <a:ext uri="{FF2B5EF4-FFF2-40B4-BE49-F238E27FC236}">
                <a16:creationId xmlns:a16="http://schemas.microsoft.com/office/drawing/2014/main" id="{9BAB2982-E9DD-7BF9-25FE-EC5E36644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752" y="835842"/>
            <a:ext cx="9105900" cy="2583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a:extLst>
              <a:ext uri="{FF2B5EF4-FFF2-40B4-BE49-F238E27FC236}">
                <a16:creationId xmlns:a16="http://schemas.microsoft.com/office/drawing/2014/main" id="{E2569DE1-8665-BB1D-B534-9283A1F5C79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13752" y="3048000"/>
            <a:ext cx="8540779" cy="330755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959B5D33-2A09-FA7F-95A0-9F125D4B8054}"/>
              </a:ext>
            </a:extLst>
          </p:cNvPr>
          <p:cNvSpPr txBox="1"/>
          <p:nvPr/>
        </p:nvSpPr>
        <p:spPr>
          <a:xfrm>
            <a:off x="10609292" y="5486400"/>
            <a:ext cx="1184170" cy="307777"/>
          </a:xfrm>
          <a:prstGeom prst="rect">
            <a:avLst/>
          </a:prstGeom>
          <a:noFill/>
        </p:spPr>
        <p:txBody>
          <a:bodyPr wrap="none" rtlCol="0">
            <a:spAutoFit/>
          </a:bodyPr>
          <a:lstStyle/>
          <a:p>
            <a:r>
              <a:rPr lang="it-IT" dirty="0"/>
              <a:t>Don Mitchell</a:t>
            </a:r>
          </a:p>
        </p:txBody>
      </p:sp>
    </p:spTree>
    <p:extLst>
      <p:ext uri="{BB962C8B-B14F-4D97-AF65-F5344CB8AC3E}">
        <p14:creationId xmlns:p14="http://schemas.microsoft.com/office/powerpoint/2010/main" val="20472983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31A96D-AD22-5DA8-356A-C6F2E0239B11}"/>
              </a:ext>
            </a:extLst>
          </p:cNvPr>
          <p:cNvSpPr>
            <a:spLocks noGrp="1"/>
          </p:cNvSpPr>
          <p:nvPr>
            <p:ph type="title"/>
          </p:nvPr>
        </p:nvSpPr>
        <p:spPr/>
        <p:txBody>
          <a:bodyPr/>
          <a:lstStyle/>
          <a:p>
            <a:r>
              <a:rPr lang="it-IT" dirty="0" err="1"/>
              <a:t>Cavity</a:t>
            </a:r>
            <a:r>
              <a:rPr lang="it-IT" dirty="0"/>
              <a:t> </a:t>
            </a:r>
            <a:r>
              <a:rPr lang="it-IT" dirty="0" err="1"/>
              <a:t>String</a:t>
            </a:r>
            <a:r>
              <a:rPr lang="it-IT" dirty="0"/>
              <a:t> </a:t>
            </a:r>
            <a:r>
              <a:rPr lang="it-IT" dirty="0" err="1"/>
              <a:t>closeup</a:t>
            </a:r>
            <a:endParaRPr lang="it-IT" dirty="0"/>
          </a:p>
        </p:txBody>
      </p:sp>
      <p:sp>
        <p:nvSpPr>
          <p:cNvPr id="4" name="Segnaposto data 3">
            <a:extLst>
              <a:ext uri="{FF2B5EF4-FFF2-40B4-BE49-F238E27FC236}">
                <a16:creationId xmlns:a16="http://schemas.microsoft.com/office/drawing/2014/main" id="{E58D9C95-9B8B-DB70-6371-3A1FE433503C}"/>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4A9C6AE5-44E1-7623-6A2B-BD827B05293D}"/>
              </a:ext>
            </a:extLst>
          </p:cNvPr>
          <p:cNvSpPr>
            <a:spLocks noGrp="1"/>
          </p:cNvSpPr>
          <p:nvPr>
            <p:ph type="ftr" sz="quarter" idx="11"/>
          </p:nvPr>
        </p:nvSpPr>
        <p:spPr/>
        <p:txBody>
          <a:bodyPr/>
          <a:lstStyle/>
          <a:p>
            <a:fld id="{3FBB366A-F7D1-4519-A1E6-A2C124910861}" type="slidenum">
              <a:rPr lang="en-US" altLang="it-IT" smtClean="0"/>
              <a:pPr/>
              <a:t>32</a:t>
            </a:fld>
            <a:endParaRPr lang="en-US" altLang="it-IT"/>
          </a:p>
        </p:txBody>
      </p:sp>
      <p:sp>
        <p:nvSpPr>
          <p:cNvPr id="6" name="Segnaposto numero diapositiva 5">
            <a:extLst>
              <a:ext uri="{FF2B5EF4-FFF2-40B4-BE49-F238E27FC236}">
                <a16:creationId xmlns:a16="http://schemas.microsoft.com/office/drawing/2014/main" id="{3BC1AEC1-48DC-AC70-BB39-1B31736AD618}"/>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Picture 5">
            <a:extLst>
              <a:ext uri="{FF2B5EF4-FFF2-40B4-BE49-F238E27FC236}">
                <a16:creationId xmlns:a16="http://schemas.microsoft.com/office/drawing/2014/main" id="{513E52BA-ABBC-E336-CAD9-190A7B030B3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8032"/>
          <a:stretch/>
        </p:blipFill>
        <p:spPr bwMode="auto">
          <a:xfrm>
            <a:off x="1143000" y="789615"/>
            <a:ext cx="9617075" cy="553498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0DCF528-EA3C-EBDC-9BCF-5914B7579C50}"/>
              </a:ext>
            </a:extLst>
          </p:cNvPr>
          <p:cNvSpPr txBox="1"/>
          <p:nvPr/>
        </p:nvSpPr>
        <p:spPr>
          <a:xfrm>
            <a:off x="1625601" y="5410200"/>
            <a:ext cx="1184170" cy="307777"/>
          </a:xfrm>
          <a:prstGeom prst="rect">
            <a:avLst/>
          </a:prstGeom>
          <a:noFill/>
        </p:spPr>
        <p:txBody>
          <a:bodyPr wrap="none" rtlCol="0">
            <a:spAutoFit/>
          </a:bodyPr>
          <a:lstStyle/>
          <a:p>
            <a:r>
              <a:rPr lang="it-IT" dirty="0"/>
              <a:t>Don Mitchell</a:t>
            </a:r>
          </a:p>
        </p:txBody>
      </p:sp>
    </p:spTree>
    <p:extLst>
      <p:ext uri="{BB962C8B-B14F-4D97-AF65-F5344CB8AC3E}">
        <p14:creationId xmlns:p14="http://schemas.microsoft.com/office/powerpoint/2010/main" val="1666796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FA69B8-6CC8-4856-4AA0-8255BA9133A5}"/>
              </a:ext>
            </a:extLst>
          </p:cNvPr>
          <p:cNvSpPr>
            <a:spLocks noGrp="1"/>
          </p:cNvSpPr>
          <p:nvPr>
            <p:ph type="title"/>
          </p:nvPr>
        </p:nvSpPr>
        <p:spPr/>
        <p:txBody>
          <a:bodyPr/>
          <a:lstStyle/>
          <a:p>
            <a:r>
              <a:rPr lang="en-US" dirty="0"/>
              <a:t>Magnetic Shield closeup</a:t>
            </a:r>
            <a:endParaRPr lang="it-IT" dirty="0"/>
          </a:p>
        </p:txBody>
      </p:sp>
      <p:sp>
        <p:nvSpPr>
          <p:cNvPr id="4" name="Segnaposto data 3">
            <a:extLst>
              <a:ext uri="{FF2B5EF4-FFF2-40B4-BE49-F238E27FC236}">
                <a16:creationId xmlns:a16="http://schemas.microsoft.com/office/drawing/2014/main" id="{89C82AB3-BADF-7E22-8226-DF366064C71E}"/>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625FBAA0-9DCB-9EC5-6D79-CF718333FE4B}"/>
              </a:ext>
            </a:extLst>
          </p:cNvPr>
          <p:cNvSpPr>
            <a:spLocks noGrp="1"/>
          </p:cNvSpPr>
          <p:nvPr>
            <p:ph type="ftr" sz="quarter" idx="11"/>
          </p:nvPr>
        </p:nvSpPr>
        <p:spPr/>
        <p:txBody>
          <a:bodyPr/>
          <a:lstStyle/>
          <a:p>
            <a:fld id="{3FBB366A-F7D1-4519-A1E6-A2C124910861}" type="slidenum">
              <a:rPr lang="en-US" altLang="it-IT" smtClean="0"/>
              <a:pPr/>
              <a:t>33</a:t>
            </a:fld>
            <a:endParaRPr lang="en-US" altLang="it-IT"/>
          </a:p>
        </p:txBody>
      </p:sp>
      <p:sp>
        <p:nvSpPr>
          <p:cNvPr id="6" name="Segnaposto numero diapositiva 5">
            <a:extLst>
              <a:ext uri="{FF2B5EF4-FFF2-40B4-BE49-F238E27FC236}">
                <a16:creationId xmlns:a16="http://schemas.microsoft.com/office/drawing/2014/main" id="{BEA8998D-350D-CE0B-FC83-D27948F91351}"/>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Picture 4" descr="string_w_shields_iso1">
            <a:extLst>
              <a:ext uri="{FF2B5EF4-FFF2-40B4-BE49-F238E27FC236}">
                <a16:creationId xmlns:a16="http://schemas.microsoft.com/office/drawing/2014/main" id="{024F89C4-3B8F-74C8-4941-F1AEBB30D9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1372196"/>
            <a:ext cx="8401348" cy="4878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5633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52CF5A-503B-13D9-A849-DDE1078AC7A0}"/>
              </a:ext>
            </a:extLst>
          </p:cNvPr>
          <p:cNvSpPr>
            <a:spLocks noGrp="1"/>
          </p:cNvSpPr>
          <p:nvPr>
            <p:ph type="title"/>
          </p:nvPr>
        </p:nvSpPr>
        <p:spPr/>
        <p:txBody>
          <a:bodyPr/>
          <a:lstStyle/>
          <a:p>
            <a:r>
              <a:rPr lang="it-IT" dirty="0"/>
              <a:t>ACC39 @ FLASH</a:t>
            </a:r>
          </a:p>
        </p:txBody>
      </p:sp>
      <p:sp>
        <p:nvSpPr>
          <p:cNvPr id="4" name="Segnaposto data 3">
            <a:extLst>
              <a:ext uri="{FF2B5EF4-FFF2-40B4-BE49-F238E27FC236}">
                <a16:creationId xmlns:a16="http://schemas.microsoft.com/office/drawing/2014/main" id="{24B5CCA4-8D68-90DD-7473-3AB7D9D83BA4}"/>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2B63027B-660A-301E-B625-7BE974321ADE}"/>
              </a:ext>
            </a:extLst>
          </p:cNvPr>
          <p:cNvSpPr>
            <a:spLocks noGrp="1"/>
          </p:cNvSpPr>
          <p:nvPr>
            <p:ph type="ftr" sz="quarter" idx="11"/>
          </p:nvPr>
        </p:nvSpPr>
        <p:spPr/>
        <p:txBody>
          <a:bodyPr/>
          <a:lstStyle/>
          <a:p>
            <a:fld id="{3FBB366A-F7D1-4519-A1E6-A2C124910861}" type="slidenum">
              <a:rPr lang="en-US" altLang="it-IT" smtClean="0"/>
              <a:pPr/>
              <a:t>34</a:t>
            </a:fld>
            <a:endParaRPr lang="en-US" altLang="it-IT"/>
          </a:p>
        </p:txBody>
      </p:sp>
      <p:sp>
        <p:nvSpPr>
          <p:cNvPr id="6" name="Segnaposto numero diapositiva 5">
            <a:extLst>
              <a:ext uri="{FF2B5EF4-FFF2-40B4-BE49-F238E27FC236}">
                <a16:creationId xmlns:a16="http://schemas.microsoft.com/office/drawing/2014/main" id="{BEC85E26-FF2C-2045-3D90-9DEE9243C300}"/>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object 3">
            <a:extLst>
              <a:ext uri="{FF2B5EF4-FFF2-40B4-BE49-F238E27FC236}">
                <a16:creationId xmlns:a16="http://schemas.microsoft.com/office/drawing/2014/main" id="{5A22E734-3105-4D9A-E808-8E1FBF6E5D6D}"/>
              </a:ext>
            </a:extLst>
          </p:cNvPr>
          <p:cNvPicPr/>
          <p:nvPr/>
        </p:nvPicPr>
        <p:blipFill>
          <a:blip r:embed="rId2" cstate="print"/>
          <a:stretch>
            <a:fillRect/>
          </a:stretch>
        </p:blipFill>
        <p:spPr>
          <a:xfrm>
            <a:off x="1676971" y="923981"/>
            <a:ext cx="9411502" cy="1408377"/>
          </a:xfrm>
          <a:prstGeom prst="rect">
            <a:avLst/>
          </a:prstGeom>
        </p:spPr>
      </p:pic>
      <p:sp>
        <p:nvSpPr>
          <p:cNvPr id="8" name="object 4">
            <a:extLst>
              <a:ext uri="{FF2B5EF4-FFF2-40B4-BE49-F238E27FC236}">
                <a16:creationId xmlns:a16="http://schemas.microsoft.com/office/drawing/2014/main" id="{9C711305-F7AD-51A9-A5FC-41389747ECE7}"/>
              </a:ext>
            </a:extLst>
          </p:cNvPr>
          <p:cNvSpPr/>
          <p:nvPr/>
        </p:nvSpPr>
        <p:spPr>
          <a:xfrm>
            <a:off x="2298884" y="1353166"/>
            <a:ext cx="596715" cy="1624952"/>
          </a:xfrm>
          <a:custGeom>
            <a:avLst/>
            <a:gdLst/>
            <a:ahLst/>
            <a:cxnLst/>
            <a:rect l="l" t="t" r="r" b="b"/>
            <a:pathLst>
              <a:path w="452119" h="1539239">
                <a:moveTo>
                  <a:pt x="429539" y="135509"/>
                </a:moveTo>
                <a:lnTo>
                  <a:pt x="420243" y="93154"/>
                </a:lnTo>
                <a:lnTo>
                  <a:pt x="402564" y="58762"/>
                </a:lnTo>
                <a:lnTo>
                  <a:pt x="394487" y="49999"/>
                </a:lnTo>
                <a:lnTo>
                  <a:pt x="394487" y="143891"/>
                </a:lnTo>
                <a:lnTo>
                  <a:pt x="385940" y="185496"/>
                </a:lnTo>
                <a:lnTo>
                  <a:pt x="366242" y="217004"/>
                </a:lnTo>
                <a:lnTo>
                  <a:pt x="338493" y="238340"/>
                </a:lnTo>
                <a:lnTo>
                  <a:pt x="305828" y="249415"/>
                </a:lnTo>
                <a:lnTo>
                  <a:pt x="271360" y="250164"/>
                </a:lnTo>
                <a:lnTo>
                  <a:pt x="238226" y="240525"/>
                </a:lnTo>
                <a:lnTo>
                  <a:pt x="209550" y="220408"/>
                </a:lnTo>
                <a:lnTo>
                  <a:pt x="188455" y="189725"/>
                </a:lnTo>
                <a:lnTo>
                  <a:pt x="178079" y="148463"/>
                </a:lnTo>
                <a:lnTo>
                  <a:pt x="178079" y="142367"/>
                </a:lnTo>
                <a:lnTo>
                  <a:pt x="185470" y="103466"/>
                </a:lnTo>
                <a:lnTo>
                  <a:pt x="226733" y="51790"/>
                </a:lnTo>
                <a:lnTo>
                  <a:pt x="287096" y="34861"/>
                </a:lnTo>
                <a:lnTo>
                  <a:pt x="318389" y="39395"/>
                </a:lnTo>
                <a:lnTo>
                  <a:pt x="347205" y="52578"/>
                </a:lnTo>
                <a:lnTo>
                  <a:pt x="371106" y="74396"/>
                </a:lnTo>
                <a:lnTo>
                  <a:pt x="387667" y="104838"/>
                </a:lnTo>
                <a:lnTo>
                  <a:pt x="394487" y="143891"/>
                </a:lnTo>
                <a:lnTo>
                  <a:pt x="394487" y="49999"/>
                </a:lnTo>
                <a:lnTo>
                  <a:pt x="378206" y="32308"/>
                </a:lnTo>
                <a:lnTo>
                  <a:pt x="348907" y="13716"/>
                </a:lnTo>
                <a:lnTo>
                  <a:pt x="316382" y="2971"/>
                </a:lnTo>
                <a:lnTo>
                  <a:pt x="282346" y="0"/>
                </a:lnTo>
                <a:lnTo>
                  <a:pt x="248539" y="4775"/>
                </a:lnTo>
                <a:lnTo>
                  <a:pt x="188455" y="37363"/>
                </a:lnTo>
                <a:lnTo>
                  <a:pt x="149910" y="100342"/>
                </a:lnTo>
                <a:lnTo>
                  <a:pt x="143027" y="143129"/>
                </a:lnTo>
                <a:lnTo>
                  <a:pt x="143027" y="150749"/>
                </a:lnTo>
                <a:lnTo>
                  <a:pt x="151701" y="190969"/>
                </a:lnTo>
                <a:lnTo>
                  <a:pt x="167805" y="224015"/>
                </a:lnTo>
                <a:lnTo>
                  <a:pt x="178079" y="236054"/>
                </a:lnTo>
                <a:lnTo>
                  <a:pt x="189903" y="249948"/>
                </a:lnTo>
                <a:lnTo>
                  <a:pt x="216585" y="268846"/>
                </a:lnTo>
                <a:lnTo>
                  <a:pt x="246443" y="280784"/>
                </a:lnTo>
                <a:lnTo>
                  <a:pt x="278053" y="285864"/>
                </a:lnTo>
                <a:lnTo>
                  <a:pt x="309994" y="284137"/>
                </a:lnTo>
                <a:lnTo>
                  <a:pt x="369239" y="260616"/>
                </a:lnTo>
                <a:lnTo>
                  <a:pt x="412864" y="210858"/>
                </a:lnTo>
                <a:lnTo>
                  <a:pt x="425272" y="176339"/>
                </a:lnTo>
                <a:lnTo>
                  <a:pt x="429539" y="135509"/>
                </a:lnTo>
                <a:close/>
              </a:path>
              <a:path w="452119" h="1539239">
                <a:moveTo>
                  <a:pt x="451535" y="1385608"/>
                </a:moveTo>
                <a:lnTo>
                  <a:pt x="449351" y="1379283"/>
                </a:lnTo>
                <a:lnTo>
                  <a:pt x="444868" y="1374368"/>
                </a:lnTo>
                <a:lnTo>
                  <a:pt x="438683" y="1371473"/>
                </a:lnTo>
                <a:lnTo>
                  <a:pt x="431812" y="1370799"/>
                </a:lnTo>
                <a:lnTo>
                  <a:pt x="425437" y="1372997"/>
                </a:lnTo>
                <a:lnTo>
                  <a:pt x="420357" y="1377467"/>
                </a:lnTo>
                <a:lnTo>
                  <a:pt x="417347" y="1383665"/>
                </a:lnTo>
                <a:lnTo>
                  <a:pt x="402450" y="1439608"/>
                </a:lnTo>
                <a:lnTo>
                  <a:pt x="324434" y="1158646"/>
                </a:lnTo>
                <a:lnTo>
                  <a:pt x="281381" y="1011707"/>
                </a:lnTo>
                <a:lnTo>
                  <a:pt x="250952" y="914565"/>
                </a:lnTo>
                <a:lnTo>
                  <a:pt x="235077" y="866355"/>
                </a:lnTo>
                <a:lnTo>
                  <a:pt x="218681" y="818464"/>
                </a:lnTo>
                <a:lnTo>
                  <a:pt x="201726" y="770915"/>
                </a:lnTo>
                <a:lnTo>
                  <a:pt x="184175" y="723773"/>
                </a:lnTo>
                <a:lnTo>
                  <a:pt x="159969" y="675043"/>
                </a:lnTo>
                <a:lnTo>
                  <a:pt x="132943" y="634098"/>
                </a:lnTo>
                <a:lnTo>
                  <a:pt x="100863" y="597230"/>
                </a:lnTo>
                <a:lnTo>
                  <a:pt x="61493" y="560705"/>
                </a:lnTo>
                <a:lnTo>
                  <a:pt x="38163" y="529132"/>
                </a:lnTo>
                <a:lnTo>
                  <a:pt x="48641" y="451472"/>
                </a:lnTo>
                <a:lnTo>
                  <a:pt x="72974" y="410019"/>
                </a:lnTo>
                <a:lnTo>
                  <a:pt x="103733" y="369925"/>
                </a:lnTo>
                <a:lnTo>
                  <a:pt x="136182" y="333514"/>
                </a:lnTo>
                <a:lnTo>
                  <a:pt x="165582" y="303110"/>
                </a:lnTo>
                <a:lnTo>
                  <a:pt x="187223" y="281051"/>
                </a:lnTo>
                <a:lnTo>
                  <a:pt x="162077" y="256667"/>
                </a:lnTo>
                <a:lnTo>
                  <a:pt x="112864" y="307111"/>
                </a:lnTo>
                <a:lnTo>
                  <a:pt x="84518" y="338493"/>
                </a:lnTo>
                <a:lnTo>
                  <a:pt x="56819" y="372719"/>
                </a:lnTo>
                <a:lnTo>
                  <a:pt x="32156" y="408876"/>
                </a:lnTo>
                <a:lnTo>
                  <a:pt x="12877" y="446024"/>
                </a:lnTo>
                <a:lnTo>
                  <a:pt x="1371" y="483235"/>
                </a:lnTo>
                <a:lnTo>
                  <a:pt x="0" y="519557"/>
                </a:lnTo>
                <a:lnTo>
                  <a:pt x="11112" y="554075"/>
                </a:lnTo>
                <a:lnTo>
                  <a:pt x="35458" y="583831"/>
                </a:lnTo>
                <a:lnTo>
                  <a:pt x="37109" y="585851"/>
                </a:lnTo>
                <a:lnTo>
                  <a:pt x="73748" y="619556"/>
                </a:lnTo>
                <a:lnTo>
                  <a:pt x="104444" y="654304"/>
                </a:lnTo>
                <a:lnTo>
                  <a:pt x="130238" y="692924"/>
                </a:lnTo>
                <a:lnTo>
                  <a:pt x="152171" y="738251"/>
                </a:lnTo>
                <a:lnTo>
                  <a:pt x="169595" y="785075"/>
                </a:lnTo>
                <a:lnTo>
                  <a:pt x="186410" y="832307"/>
                </a:lnTo>
                <a:lnTo>
                  <a:pt x="202692" y="879868"/>
                </a:lnTo>
                <a:lnTo>
                  <a:pt x="218452" y="927747"/>
                </a:lnTo>
                <a:lnTo>
                  <a:pt x="248666" y="1024242"/>
                </a:lnTo>
                <a:lnTo>
                  <a:pt x="291414" y="1170165"/>
                </a:lnTo>
                <a:lnTo>
                  <a:pt x="368465" y="1447253"/>
                </a:lnTo>
                <a:lnTo>
                  <a:pt x="328193" y="1408049"/>
                </a:lnTo>
                <a:lnTo>
                  <a:pt x="322453" y="1404188"/>
                </a:lnTo>
                <a:lnTo>
                  <a:pt x="316001" y="1402905"/>
                </a:lnTo>
                <a:lnTo>
                  <a:pt x="309537" y="1404188"/>
                </a:lnTo>
                <a:lnTo>
                  <a:pt x="303809" y="1408049"/>
                </a:lnTo>
                <a:lnTo>
                  <a:pt x="299948" y="1414221"/>
                </a:lnTo>
                <a:lnTo>
                  <a:pt x="298665" y="1420901"/>
                </a:lnTo>
                <a:lnTo>
                  <a:pt x="299948" y="1427441"/>
                </a:lnTo>
                <a:lnTo>
                  <a:pt x="303809" y="1433195"/>
                </a:lnTo>
                <a:lnTo>
                  <a:pt x="412013" y="1539113"/>
                </a:lnTo>
                <a:lnTo>
                  <a:pt x="419633" y="1510423"/>
                </a:lnTo>
                <a:lnTo>
                  <a:pt x="450875" y="1392809"/>
                </a:lnTo>
                <a:lnTo>
                  <a:pt x="451535" y="1385608"/>
                </a:lnTo>
                <a:close/>
              </a:path>
            </a:pathLst>
          </a:custGeom>
          <a:solidFill>
            <a:srgbClr val="FF0000"/>
          </a:solidFill>
        </p:spPr>
        <p:txBody>
          <a:bodyPr wrap="square" lIns="0" tIns="0" rIns="0" bIns="0" rtlCol="0"/>
          <a:lstStyle/>
          <a:p>
            <a:endParaRPr sz="1270"/>
          </a:p>
        </p:txBody>
      </p:sp>
      <p:pic>
        <p:nvPicPr>
          <p:cNvPr id="9" name="object 5">
            <a:extLst>
              <a:ext uri="{FF2B5EF4-FFF2-40B4-BE49-F238E27FC236}">
                <a16:creationId xmlns:a16="http://schemas.microsoft.com/office/drawing/2014/main" id="{DBDEB580-B127-CB32-58E5-E95E32F1FF82}"/>
              </a:ext>
            </a:extLst>
          </p:cNvPr>
          <p:cNvPicPr/>
          <p:nvPr/>
        </p:nvPicPr>
        <p:blipFill>
          <a:blip r:embed="rId3" cstate="print"/>
          <a:stretch>
            <a:fillRect/>
          </a:stretch>
        </p:blipFill>
        <p:spPr>
          <a:xfrm>
            <a:off x="6557482" y="2423440"/>
            <a:ext cx="4286642" cy="1005560"/>
          </a:xfrm>
          <a:prstGeom prst="rect">
            <a:avLst/>
          </a:prstGeom>
        </p:spPr>
      </p:pic>
      <p:pic>
        <p:nvPicPr>
          <p:cNvPr id="10" name="object 7">
            <a:extLst>
              <a:ext uri="{FF2B5EF4-FFF2-40B4-BE49-F238E27FC236}">
                <a16:creationId xmlns:a16="http://schemas.microsoft.com/office/drawing/2014/main" id="{D174455A-60DA-2D85-26CD-694AF3959AD7}"/>
              </a:ext>
            </a:extLst>
          </p:cNvPr>
          <p:cNvPicPr/>
          <p:nvPr/>
        </p:nvPicPr>
        <p:blipFill>
          <a:blip r:embed="rId4" cstate="print"/>
          <a:stretch>
            <a:fillRect/>
          </a:stretch>
        </p:blipFill>
        <p:spPr>
          <a:xfrm>
            <a:off x="7138056" y="3641569"/>
            <a:ext cx="3125494" cy="2533385"/>
          </a:xfrm>
          <a:prstGeom prst="rect">
            <a:avLst/>
          </a:prstGeom>
        </p:spPr>
      </p:pic>
      <p:pic>
        <p:nvPicPr>
          <p:cNvPr id="12" name="object 9">
            <a:extLst>
              <a:ext uri="{FF2B5EF4-FFF2-40B4-BE49-F238E27FC236}">
                <a16:creationId xmlns:a16="http://schemas.microsoft.com/office/drawing/2014/main" id="{5AD9C2ED-1A02-AC49-0F4F-1D43A8A59660}"/>
              </a:ext>
            </a:extLst>
          </p:cNvPr>
          <p:cNvPicPr/>
          <p:nvPr/>
        </p:nvPicPr>
        <p:blipFill>
          <a:blip r:embed="rId5" cstate="print"/>
          <a:stretch>
            <a:fillRect/>
          </a:stretch>
        </p:blipFill>
        <p:spPr>
          <a:xfrm>
            <a:off x="1631539" y="3086831"/>
            <a:ext cx="3901285" cy="2887614"/>
          </a:xfrm>
          <a:prstGeom prst="rect">
            <a:avLst/>
          </a:prstGeom>
        </p:spPr>
      </p:pic>
      <p:sp>
        <p:nvSpPr>
          <p:cNvPr id="16" name="Freccia sinistra 15">
            <a:extLst>
              <a:ext uri="{FF2B5EF4-FFF2-40B4-BE49-F238E27FC236}">
                <a16:creationId xmlns:a16="http://schemas.microsoft.com/office/drawing/2014/main" id="{5D2C0032-3E4C-492E-268D-E132BF8A3702}"/>
              </a:ext>
            </a:extLst>
          </p:cNvPr>
          <p:cNvSpPr/>
          <p:nvPr/>
        </p:nvSpPr>
        <p:spPr bwMode="auto">
          <a:xfrm rot="21190333">
            <a:off x="5666334" y="4192579"/>
            <a:ext cx="1039317" cy="174752"/>
          </a:xfrm>
          <a:prstGeom prst="leftArrow">
            <a:avLst/>
          </a:prstGeom>
          <a:solidFill>
            <a:srgbClr val="0000FF"/>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a:ln>
                <a:noFill/>
              </a:ln>
              <a:solidFill>
                <a:schemeClr val="tx1"/>
              </a:solidFill>
              <a:effectLst/>
              <a:latin typeface="Calibri" pitchFamily="34" charset="0"/>
            </a:endParaRPr>
          </a:p>
        </p:txBody>
      </p:sp>
      <p:sp>
        <p:nvSpPr>
          <p:cNvPr id="18" name="Freccia sinistra 17">
            <a:extLst>
              <a:ext uri="{FF2B5EF4-FFF2-40B4-BE49-F238E27FC236}">
                <a16:creationId xmlns:a16="http://schemas.microsoft.com/office/drawing/2014/main" id="{0C63F4A3-968E-1DA3-B293-DCE2625A8E4F}"/>
              </a:ext>
            </a:extLst>
          </p:cNvPr>
          <p:cNvSpPr/>
          <p:nvPr/>
        </p:nvSpPr>
        <p:spPr bwMode="auto">
          <a:xfrm rot="21190333">
            <a:off x="413102" y="4820886"/>
            <a:ext cx="1039317" cy="174752"/>
          </a:xfrm>
          <a:prstGeom prst="leftArrow">
            <a:avLst/>
          </a:prstGeom>
          <a:solidFill>
            <a:srgbClr val="0000FF"/>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a:ln>
                <a:noFill/>
              </a:ln>
              <a:solidFill>
                <a:schemeClr val="tx1"/>
              </a:solidFill>
              <a:effectLst/>
              <a:latin typeface="Calibri" pitchFamily="34" charset="0"/>
            </a:endParaRPr>
          </a:p>
        </p:txBody>
      </p:sp>
      <p:sp>
        <p:nvSpPr>
          <p:cNvPr id="19" name="object 15">
            <a:extLst>
              <a:ext uri="{FF2B5EF4-FFF2-40B4-BE49-F238E27FC236}">
                <a16:creationId xmlns:a16="http://schemas.microsoft.com/office/drawing/2014/main" id="{645FBC4E-DFF7-593F-0423-7195CA35C15F}"/>
              </a:ext>
            </a:extLst>
          </p:cNvPr>
          <p:cNvSpPr txBox="1">
            <a:spLocks/>
          </p:cNvSpPr>
          <p:nvPr/>
        </p:nvSpPr>
        <p:spPr>
          <a:xfrm>
            <a:off x="11088473" y="5241690"/>
            <a:ext cx="793115" cy="205184"/>
          </a:xfrm>
          <a:prstGeom prst="rect">
            <a:avLst/>
          </a:prstGeom>
        </p:spPr>
        <p:txBody>
          <a:bodyPr vert="horz" wrap="square" lIns="0" tIns="0" rIns="0" bIns="0" rtlCol="0">
            <a:spAutoFit/>
          </a:bodyPr>
          <a:lstStyle>
            <a:defPPr>
              <a:defRPr lang="en-US"/>
            </a:defPPr>
            <a:lvl1pPr algn="l" rtl="0" fontAlgn="base">
              <a:spcBef>
                <a:spcPct val="0"/>
              </a:spcBef>
              <a:spcAft>
                <a:spcPct val="0"/>
              </a:spcAft>
              <a:defRPr sz="1400" b="1" kern="1200">
                <a:solidFill>
                  <a:schemeClr val="tx1"/>
                </a:solidFill>
                <a:latin typeface="Calibri" pitchFamily="34"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marL="12700">
              <a:lnSpc>
                <a:spcPts val="1565"/>
              </a:lnSpc>
            </a:pPr>
            <a:r>
              <a:rPr lang="it-IT" b="0" spc="-130" dirty="0"/>
              <a:t>Pei</a:t>
            </a:r>
            <a:r>
              <a:rPr lang="it-IT" b="0" spc="-55" dirty="0"/>
              <a:t> </a:t>
            </a:r>
            <a:r>
              <a:rPr lang="it-IT" b="0" spc="-114" dirty="0"/>
              <a:t>Zhang</a:t>
            </a:r>
          </a:p>
        </p:txBody>
      </p:sp>
    </p:spTree>
    <p:extLst>
      <p:ext uri="{BB962C8B-B14F-4D97-AF65-F5344CB8AC3E}">
        <p14:creationId xmlns:p14="http://schemas.microsoft.com/office/powerpoint/2010/main" val="2492343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F9F207-B7CB-C012-DFBF-3A0A30A5CB37}"/>
              </a:ext>
            </a:extLst>
          </p:cNvPr>
          <p:cNvSpPr>
            <a:spLocks noGrp="1"/>
          </p:cNvSpPr>
          <p:nvPr>
            <p:ph type="title"/>
          </p:nvPr>
        </p:nvSpPr>
        <p:spPr/>
        <p:txBody>
          <a:bodyPr/>
          <a:lstStyle/>
          <a:p>
            <a:r>
              <a:rPr lang="it-IT" dirty="0"/>
              <a:t>ACC39 Module from Fermilab to FLASH</a:t>
            </a:r>
          </a:p>
        </p:txBody>
      </p:sp>
      <p:sp>
        <p:nvSpPr>
          <p:cNvPr id="4" name="Segnaposto data 3">
            <a:extLst>
              <a:ext uri="{FF2B5EF4-FFF2-40B4-BE49-F238E27FC236}">
                <a16:creationId xmlns:a16="http://schemas.microsoft.com/office/drawing/2014/main" id="{FB232F4C-D98B-CB27-5A5B-73DD672AF935}"/>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AB2D5CD2-5360-7E2C-67FD-1AE98CE7B34A}"/>
              </a:ext>
            </a:extLst>
          </p:cNvPr>
          <p:cNvSpPr>
            <a:spLocks noGrp="1"/>
          </p:cNvSpPr>
          <p:nvPr>
            <p:ph type="ftr" sz="quarter" idx="11"/>
          </p:nvPr>
        </p:nvSpPr>
        <p:spPr/>
        <p:txBody>
          <a:bodyPr/>
          <a:lstStyle/>
          <a:p>
            <a:fld id="{3FBB366A-F7D1-4519-A1E6-A2C124910861}" type="slidenum">
              <a:rPr lang="en-US" altLang="it-IT" smtClean="0"/>
              <a:pPr/>
              <a:t>35</a:t>
            </a:fld>
            <a:endParaRPr lang="en-US" altLang="it-IT"/>
          </a:p>
        </p:txBody>
      </p:sp>
      <p:sp>
        <p:nvSpPr>
          <p:cNvPr id="6" name="Segnaposto numero diapositiva 5">
            <a:extLst>
              <a:ext uri="{FF2B5EF4-FFF2-40B4-BE49-F238E27FC236}">
                <a16:creationId xmlns:a16="http://schemas.microsoft.com/office/drawing/2014/main" id="{BAC14AAD-6765-83A5-4D01-D4D2E866EE73}"/>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Immagine 6">
            <a:extLst>
              <a:ext uri="{FF2B5EF4-FFF2-40B4-BE49-F238E27FC236}">
                <a16:creationId xmlns:a16="http://schemas.microsoft.com/office/drawing/2014/main" id="{859BA76E-0585-83CC-F9D8-7A17A15C9A54}"/>
              </a:ext>
            </a:extLst>
          </p:cNvPr>
          <p:cNvPicPr>
            <a:picLocks noChangeAspect="1"/>
          </p:cNvPicPr>
          <p:nvPr/>
        </p:nvPicPr>
        <p:blipFill>
          <a:blip r:embed="rId2"/>
          <a:stretch>
            <a:fillRect/>
          </a:stretch>
        </p:blipFill>
        <p:spPr>
          <a:xfrm>
            <a:off x="388815" y="1022837"/>
            <a:ext cx="5638800" cy="5241287"/>
          </a:xfrm>
          <a:prstGeom prst="rect">
            <a:avLst/>
          </a:prstGeom>
        </p:spPr>
      </p:pic>
      <p:pic>
        <p:nvPicPr>
          <p:cNvPr id="8" name="Immagine 7">
            <a:extLst>
              <a:ext uri="{FF2B5EF4-FFF2-40B4-BE49-F238E27FC236}">
                <a16:creationId xmlns:a16="http://schemas.microsoft.com/office/drawing/2014/main" id="{CDAE856A-0B24-176D-E05B-F460C650A5DB}"/>
              </a:ext>
            </a:extLst>
          </p:cNvPr>
          <p:cNvPicPr>
            <a:picLocks noChangeAspect="1"/>
          </p:cNvPicPr>
          <p:nvPr/>
        </p:nvPicPr>
        <p:blipFill>
          <a:blip r:embed="rId3"/>
          <a:stretch>
            <a:fillRect/>
          </a:stretch>
        </p:blipFill>
        <p:spPr>
          <a:xfrm>
            <a:off x="6477001" y="1005021"/>
            <a:ext cx="5090980" cy="5090980"/>
          </a:xfrm>
          <a:prstGeom prst="rect">
            <a:avLst/>
          </a:prstGeom>
        </p:spPr>
      </p:pic>
    </p:spTree>
    <p:extLst>
      <p:ext uri="{BB962C8B-B14F-4D97-AF65-F5344CB8AC3E}">
        <p14:creationId xmlns:p14="http://schemas.microsoft.com/office/powerpoint/2010/main" val="33323584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3CD2C3-4017-01F8-7BC4-860707AC7E71}"/>
              </a:ext>
            </a:extLst>
          </p:cNvPr>
          <p:cNvSpPr>
            <a:spLocks noGrp="1"/>
          </p:cNvSpPr>
          <p:nvPr>
            <p:ph type="title"/>
          </p:nvPr>
        </p:nvSpPr>
        <p:spPr/>
        <p:txBody>
          <a:bodyPr/>
          <a:lstStyle/>
          <a:p>
            <a:r>
              <a:rPr lang="it-IT" dirty="0" err="1"/>
              <a:t>Commissioning</a:t>
            </a:r>
            <a:r>
              <a:rPr lang="it-IT" dirty="0"/>
              <a:t> of Fermilab </a:t>
            </a:r>
            <a:r>
              <a:rPr lang="it-IT" dirty="0" err="1"/>
              <a:t>Contribution</a:t>
            </a:r>
            <a:endParaRPr lang="it-IT" dirty="0"/>
          </a:p>
        </p:txBody>
      </p:sp>
      <p:pic>
        <p:nvPicPr>
          <p:cNvPr id="8" name="Segnaposto contenuto 7" descr="Immagine che contiene testo&#10;&#10;Descrizione generata automaticamente">
            <a:extLst>
              <a:ext uri="{FF2B5EF4-FFF2-40B4-BE49-F238E27FC236}">
                <a16:creationId xmlns:a16="http://schemas.microsoft.com/office/drawing/2014/main" id="{F6FFB999-0CBC-7D41-EDC1-C9C81D39A8D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488" y="1737001"/>
            <a:ext cx="10947400" cy="3688797"/>
          </a:xfrm>
        </p:spPr>
      </p:pic>
      <p:sp>
        <p:nvSpPr>
          <p:cNvPr id="4" name="Segnaposto data 3">
            <a:extLst>
              <a:ext uri="{FF2B5EF4-FFF2-40B4-BE49-F238E27FC236}">
                <a16:creationId xmlns:a16="http://schemas.microsoft.com/office/drawing/2014/main" id="{55AF5429-5FA3-A9E5-82F0-63721A084BE3}"/>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0FDE0C7-FD9D-8ABE-D071-AA2A5FEE2B74}"/>
              </a:ext>
            </a:extLst>
          </p:cNvPr>
          <p:cNvSpPr>
            <a:spLocks noGrp="1"/>
          </p:cNvSpPr>
          <p:nvPr>
            <p:ph type="ftr" sz="quarter" idx="11"/>
          </p:nvPr>
        </p:nvSpPr>
        <p:spPr/>
        <p:txBody>
          <a:bodyPr/>
          <a:lstStyle/>
          <a:p>
            <a:fld id="{3FBB366A-F7D1-4519-A1E6-A2C124910861}" type="slidenum">
              <a:rPr lang="en-US" altLang="it-IT" smtClean="0"/>
              <a:pPr/>
              <a:t>36</a:t>
            </a:fld>
            <a:endParaRPr lang="en-US" altLang="it-IT"/>
          </a:p>
        </p:txBody>
      </p:sp>
      <p:sp>
        <p:nvSpPr>
          <p:cNvPr id="6" name="Segnaposto numero diapositiva 5">
            <a:extLst>
              <a:ext uri="{FF2B5EF4-FFF2-40B4-BE49-F238E27FC236}">
                <a16:creationId xmlns:a16="http://schemas.microsoft.com/office/drawing/2014/main" id="{079FE830-D1BF-1485-BC19-194416B5887E}"/>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Tree>
    <p:extLst>
      <p:ext uri="{BB962C8B-B14F-4D97-AF65-F5344CB8AC3E}">
        <p14:creationId xmlns:p14="http://schemas.microsoft.com/office/powerpoint/2010/main" val="24594383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0929E2-466E-FB94-B8E6-2971A2F443D6}"/>
              </a:ext>
            </a:extLst>
          </p:cNvPr>
          <p:cNvSpPr>
            <a:spLocks noGrp="1"/>
          </p:cNvSpPr>
          <p:nvPr>
            <p:ph type="title"/>
          </p:nvPr>
        </p:nvSpPr>
        <p:spPr/>
        <p:txBody>
          <a:bodyPr/>
          <a:lstStyle/>
          <a:p>
            <a:r>
              <a:rPr lang="it-IT" dirty="0" err="1"/>
              <a:t>Phase</a:t>
            </a:r>
            <a:r>
              <a:rPr lang="it-IT" dirty="0"/>
              <a:t> Space </a:t>
            </a:r>
            <a:r>
              <a:rPr lang="it-IT" dirty="0" err="1"/>
              <a:t>Linearization</a:t>
            </a:r>
            <a:r>
              <a:rPr lang="it-IT" dirty="0"/>
              <a:t> </a:t>
            </a:r>
            <a:r>
              <a:rPr lang="it-IT" dirty="0" err="1"/>
              <a:t>Acheived</a:t>
            </a:r>
            <a:endParaRPr lang="it-IT" dirty="0"/>
          </a:p>
        </p:txBody>
      </p:sp>
      <p:sp>
        <p:nvSpPr>
          <p:cNvPr id="4" name="Segnaposto data 3">
            <a:extLst>
              <a:ext uri="{FF2B5EF4-FFF2-40B4-BE49-F238E27FC236}">
                <a16:creationId xmlns:a16="http://schemas.microsoft.com/office/drawing/2014/main" id="{9542BDF5-1639-E905-CBBC-B04B36F90478}"/>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329D2FB8-52C9-32EA-C0E1-0161DA37AE40}"/>
              </a:ext>
            </a:extLst>
          </p:cNvPr>
          <p:cNvSpPr>
            <a:spLocks noGrp="1"/>
          </p:cNvSpPr>
          <p:nvPr>
            <p:ph type="ftr" sz="quarter" idx="11"/>
          </p:nvPr>
        </p:nvSpPr>
        <p:spPr/>
        <p:txBody>
          <a:bodyPr/>
          <a:lstStyle/>
          <a:p>
            <a:fld id="{3FBB366A-F7D1-4519-A1E6-A2C124910861}" type="slidenum">
              <a:rPr lang="en-US" altLang="it-IT" smtClean="0"/>
              <a:pPr/>
              <a:t>37</a:t>
            </a:fld>
            <a:endParaRPr lang="en-US" altLang="it-IT"/>
          </a:p>
        </p:txBody>
      </p:sp>
      <p:sp>
        <p:nvSpPr>
          <p:cNvPr id="6" name="Segnaposto numero diapositiva 5">
            <a:extLst>
              <a:ext uri="{FF2B5EF4-FFF2-40B4-BE49-F238E27FC236}">
                <a16:creationId xmlns:a16="http://schemas.microsoft.com/office/drawing/2014/main" id="{A6B5B3B6-40AD-D009-C34C-14E54A061C42}"/>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7" name="Immagine 6">
            <a:extLst>
              <a:ext uri="{FF2B5EF4-FFF2-40B4-BE49-F238E27FC236}">
                <a16:creationId xmlns:a16="http://schemas.microsoft.com/office/drawing/2014/main" id="{02B733D1-DE3A-88E5-5CA8-77140C7683A7}"/>
              </a:ext>
            </a:extLst>
          </p:cNvPr>
          <p:cNvPicPr>
            <a:picLocks noChangeAspect="1"/>
          </p:cNvPicPr>
          <p:nvPr/>
        </p:nvPicPr>
        <p:blipFill rotWithShape="1">
          <a:blip r:embed="rId2"/>
          <a:srcRect b="50233"/>
          <a:stretch/>
        </p:blipFill>
        <p:spPr>
          <a:xfrm>
            <a:off x="570346" y="3810001"/>
            <a:ext cx="5412507" cy="2406298"/>
          </a:xfrm>
          <a:prstGeom prst="rect">
            <a:avLst/>
          </a:prstGeom>
        </p:spPr>
      </p:pic>
      <p:pic>
        <p:nvPicPr>
          <p:cNvPr id="8" name="Immagine 7">
            <a:extLst>
              <a:ext uri="{FF2B5EF4-FFF2-40B4-BE49-F238E27FC236}">
                <a16:creationId xmlns:a16="http://schemas.microsoft.com/office/drawing/2014/main" id="{DA3C4568-4A62-7398-50CE-08BB71FC710D}"/>
              </a:ext>
            </a:extLst>
          </p:cNvPr>
          <p:cNvPicPr>
            <a:picLocks noChangeAspect="1"/>
          </p:cNvPicPr>
          <p:nvPr/>
        </p:nvPicPr>
        <p:blipFill rotWithShape="1">
          <a:blip r:embed="rId2"/>
          <a:srcRect t="50233"/>
          <a:stretch/>
        </p:blipFill>
        <p:spPr>
          <a:xfrm>
            <a:off x="6324600" y="3810000"/>
            <a:ext cx="5412507" cy="2406298"/>
          </a:xfrm>
          <a:prstGeom prst="rect">
            <a:avLst/>
          </a:prstGeom>
        </p:spPr>
      </p:pic>
      <p:pic>
        <p:nvPicPr>
          <p:cNvPr id="10" name="Immagine 9">
            <a:extLst>
              <a:ext uri="{FF2B5EF4-FFF2-40B4-BE49-F238E27FC236}">
                <a16:creationId xmlns:a16="http://schemas.microsoft.com/office/drawing/2014/main" id="{685CD8ED-3BC2-B9A1-28D9-25A3670F7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799" y="1048125"/>
            <a:ext cx="8955616" cy="2546416"/>
          </a:xfrm>
          <a:prstGeom prst="rect">
            <a:avLst/>
          </a:prstGeom>
        </p:spPr>
      </p:pic>
    </p:spTree>
    <p:extLst>
      <p:ext uri="{BB962C8B-B14F-4D97-AF65-F5344CB8AC3E}">
        <p14:creationId xmlns:p14="http://schemas.microsoft.com/office/powerpoint/2010/main" val="1974564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D8D807-E8A3-DD42-92F2-B9BE7676CA7D}"/>
              </a:ext>
            </a:extLst>
          </p:cNvPr>
          <p:cNvSpPr>
            <a:spLocks noGrp="1"/>
          </p:cNvSpPr>
          <p:nvPr>
            <p:ph type="title"/>
          </p:nvPr>
        </p:nvSpPr>
        <p:spPr/>
        <p:txBody>
          <a:bodyPr/>
          <a:lstStyle/>
          <a:p>
            <a:r>
              <a:rPr lang="it-IT" dirty="0" err="1"/>
              <a:t>Contents</a:t>
            </a:r>
            <a:endParaRPr lang="it-IT" dirty="0"/>
          </a:p>
        </p:txBody>
      </p:sp>
      <p:sp>
        <p:nvSpPr>
          <p:cNvPr id="3" name="Segnaposto data 2">
            <a:extLst>
              <a:ext uri="{FF2B5EF4-FFF2-40B4-BE49-F238E27FC236}">
                <a16:creationId xmlns:a16="http://schemas.microsoft.com/office/drawing/2014/main" id="{C76F63AF-8257-7148-8640-A22FE2E092C2}"/>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09C0D2-36A4-AD46-AAB1-A5E869BBF290}"/>
              </a:ext>
            </a:extLst>
          </p:cNvPr>
          <p:cNvSpPr>
            <a:spLocks noGrp="1"/>
          </p:cNvSpPr>
          <p:nvPr>
            <p:ph type="ftr" sz="quarter" idx="11"/>
          </p:nvPr>
        </p:nvSpPr>
        <p:spPr/>
        <p:txBody>
          <a:bodyPr/>
          <a:lstStyle/>
          <a:p>
            <a:pPr>
              <a:defRPr/>
            </a:pPr>
            <a:fld id="{8DAD3638-8E0C-4079-83E3-101B55F74CF3}" type="slidenum">
              <a:rPr lang="en-US" altLang="it-IT" smtClean="0"/>
              <a:pPr>
                <a:defRPr/>
              </a:pPr>
              <a:t>38</a:t>
            </a:fld>
            <a:endParaRPr lang="en-US" altLang="it-IT"/>
          </a:p>
        </p:txBody>
      </p:sp>
      <p:sp>
        <p:nvSpPr>
          <p:cNvPr id="9" name="Rettangolo 8">
            <a:extLst>
              <a:ext uri="{FF2B5EF4-FFF2-40B4-BE49-F238E27FC236}">
                <a16:creationId xmlns:a16="http://schemas.microsoft.com/office/drawing/2014/main" id="{81C53713-74C3-9117-627D-6B2F51FED8AC}"/>
              </a:ext>
            </a:extLst>
          </p:cNvPr>
          <p:cNvSpPr/>
          <p:nvPr/>
        </p:nvSpPr>
        <p:spPr>
          <a:xfrm>
            <a:off x="1464204" y="1752600"/>
            <a:ext cx="9356196" cy="2339102"/>
          </a:xfrm>
          <a:prstGeom prst="rect">
            <a:avLst/>
          </a:prstGeom>
        </p:spPr>
        <p:txBody>
          <a:bodyPr wrap="square">
            <a:spAutoFit/>
          </a:bodyPr>
          <a:lstStyle/>
          <a:p>
            <a:pPr marL="514350" indent="-514350">
              <a:spcBef>
                <a:spcPts val="3000"/>
              </a:spcBef>
              <a:buAutoNum type="arabicPeriod"/>
            </a:pPr>
            <a:r>
              <a:rPr lang="it-IT" sz="3200" dirty="0" err="1">
                <a:solidFill>
                  <a:schemeClr val="bg1">
                    <a:lumMod val="65000"/>
                  </a:schemeClr>
                </a:solidFill>
                <a:latin typeface="Arial" panose="020B0604020202020204" pitchFamily="34" charset="0"/>
                <a:cs typeface="Arial" panose="020B0604020202020204" pitchFamily="34" charset="0"/>
              </a:rPr>
              <a:t>Longitudinal</a:t>
            </a:r>
            <a:r>
              <a:rPr lang="it-IT" sz="3200" dirty="0">
                <a:solidFill>
                  <a:schemeClr val="bg1">
                    <a:lumMod val="65000"/>
                  </a:schemeClr>
                </a:solidFill>
                <a:latin typeface="Arial" panose="020B0604020202020204" pitchFamily="34" charset="0"/>
                <a:cs typeface="Arial" panose="020B0604020202020204" pitchFamily="34" charset="0"/>
              </a:rPr>
              <a:t> </a:t>
            </a:r>
            <a:r>
              <a:rPr lang="it-IT" sz="3200" dirty="0" err="1">
                <a:solidFill>
                  <a:schemeClr val="bg1">
                    <a:lumMod val="65000"/>
                  </a:schemeClr>
                </a:solidFill>
                <a:latin typeface="Arial" panose="020B0604020202020204" pitchFamily="34" charset="0"/>
                <a:cs typeface="Arial" panose="020B0604020202020204" pitchFamily="34" charset="0"/>
              </a:rPr>
              <a:t>Phase</a:t>
            </a:r>
            <a:r>
              <a:rPr lang="it-IT" sz="3200" dirty="0">
                <a:solidFill>
                  <a:schemeClr val="bg1">
                    <a:lumMod val="65000"/>
                  </a:schemeClr>
                </a:solidFill>
                <a:latin typeface="Arial" panose="020B0604020202020204" pitchFamily="34" charset="0"/>
                <a:cs typeface="Arial" panose="020B0604020202020204" pitchFamily="34" charset="0"/>
              </a:rPr>
              <a:t> Space </a:t>
            </a:r>
            <a:r>
              <a:rPr lang="it-IT" sz="3200" dirty="0" err="1">
                <a:solidFill>
                  <a:schemeClr val="bg1">
                    <a:lumMod val="65000"/>
                  </a:schemeClr>
                </a:solidFill>
                <a:latin typeface="Arial" panose="020B0604020202020204" pitchFamily="34" charset="0"/>
                <a:cs typeface="Arial" panose="020B0604020202020204" pitchFamily="34" charset="0"/>
              </a:rPr>
              <a:t>Linearization</a:t>
            </a:r>
            <a:endParaRPr lang="it-IT" sz="3200" dirty="0">
              <a:solidFill>
                <a:schemeClr val="bg1">
                  <a:lumMod val="65000"/>
                </a:schemeClr>
              </a:solidFill>
              <a:latin typeface="Arial" panose="020B0604020202020204" pitchFamily="34" charset="0"/>
              <a:cs typeface="Arial" panose="020B0604020202020204" pitchFamily="34" charset="0"/>
            </a:endParaRPr>
          </a:p>
          <a:p>
            <a:pPr marL="514350" indent="-514350">
              <a:spcBef>
                <a:spcPts val="3000"/>
              </a:spcBef>
              <a:buAutoNum type="arabicPeriod"/>
            </a:pPr>
            <a:r>
              <a:rPr lang="it-IT" sz="3200" dirty="0">
                <a:solidFill>
                  <a:schemeClr val="bg1">
                    <a:lumMod val="65000"/>
                  </a:schemeClr>
                </a:solidFill>
                <a:latin typeface="Arial" panose="020B0604020202020204" pitchFamily="34" charset="0"/>
                <a:cs typeface="Arial" panose="020B0604020202020204" pitchFamily="34" charset="0"/>
              </a:rPr>
              <a:t>ACC39 made by Fermilab for FLASH</a:t>
            </a:r>
          </a:p>
          <a:p>
            <a:pPr marL="514350" indent="-514350">
              <a:spcBef>
                <a:spcPts val="3000"/>
              </a:spcBef>
              <a:buAutoNum type="arabicPeriod"/>
            </a:pPr>
            <a:r>
              <a:rPr lang="it-IT" sz="3200" dirty="0">
                <a:solidFill>
                  <a:srgbClr val="002060"/>
                </a:solidFill>
                <a:latin typeface="Arial" panose="020B0604020202020204" pitchFamily="34" charset="0"/>
                <a:cs typeface="Arial" panose="020B0604020202020204" pitchFamily="34" charset="0"/>
              </a:rPr>
              <a:t>AH1 made by INFN-LASA for </a:t>
            </a:r>
            <a:r>
              <a:rPr lang="it-IT" sz="3200" dirty="0" err="1">
                <a:solidFill>
                  <a:srgbClr val="002060"/>
                </a:solidFill>
                <a:latin typeface="Arial" panose="020B0604020202020204" pitchFamily="34" charset="0"/>
                <a:cs typeface="Arial" panose="020B0604020202020204" pitchFamily="34" charset="0"/>
              </a:rPr>
              <a:t>European</a:t>
            </a:r>
            <a:r>
              <a:rPr lang="it-IT" sz="3200" dirty="0">
                <a:solidFill>
                  <a:srgbClr val="002060"/>
                </a:solidFill>
                <a:latin typeface="Arial" panose="020B0604020202020204" pitchFamily="34" charset="0"/>
                <a:cs typeface="Arial" panose="020B0604020202020204" pitchFamily="34" charset="0"/>
              </a:rPr>
              <a:t> XFEL</a:t>
            </a:r>
          </a:p>
        </p:txBody>
      </p:sp>
      <p:sp>
        <p:nvSpPr>
          <p:cNvPr id="6" name="Segnaposto numero diapositiva 4">
            <a:extLst>
              <a:ext uri="{FF2B5EF4-FFF2-40B4-BE49-F238E27FC236}">
                <a16:creationId xmlns:a16="http://schemas.microsoft.com/office/drawing/2014/main" id="{078655C3-7960-80B1-8ACD-365735B7CEB2}"/>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106116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4F13C8-E7A7-0AF7-F0E4-DC1F8A36DD2E}"/>
              </a:ext>
            </a:extLst>
          </p:cNvPr>
          <p:cNvSpPr>
            <a:spLocks noGrp="1"/>
          </p:cNvSpPr>
          <p:nvPr>
            <p:ph type="title"/>
          </p:nvPr>
        </p:nvSpPr>
        <p:spPr/>
        <p:txBody>
          <a:bodyPr/>
          <a:lstStyle/>
          <a:p>
            <a:r>
              <a:rPr lang="it-IT" dirty="0"/>
              <a:t>INFN In-Kind </a:t>
            </a:r>
            <a:r>
              <a:rPr lang="it-IT" dirty="0" err="1"/>
              <a:t>Contribution</a:t>
            </a:r>
            <a:r>
              <a:rPr lang="it-IT" dirty="0"/>
              <a:t> to the E-XFEL</a:t>
            </a:r>
          </a:p>
        </p:txBody>
      </p:sp>
      <p:sp>
        <p:nvSpPr>
          <p:cNvPr id="4" name="Segnaposto data 3">
            <a:extLst>
              <a:ext uri="{FF2B5EF4-FFF2-40B4-BE49-F238E27FC236}">
                <a16:creationId xmlns:a16="http://schemas.microsoft.com/office/drawing/2014/main" id="{CE4EFCEA-F8C1-39E1-1864-80976E40797F}"/>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09586662-3636-4B98-3CA8-D7A5EB80EBA5}"/>
              </a:ext>
            </a:extLst>
          </p:cNvPr>
          <p:cNvSpPr>
            <a:spLocks noGrp="1"/>
          </p:cNvSpPr>
          <p:nvPr>
            <p:ph type="ftr" sz="quarter" idx="11"/>
          </p:nvPr>
        </p:nvSpPr>
        <p:spPr/>
        <p:txBody>
          <a:bodyPr/>
          <a:lstStyle/>
          <a:p>
            <a:fld id="{3FBB366A-F7D1-4519-A1E6-A2C124910861}" type="slidenum">
              <a:rPr lang="en-US" altLang="it-IT" smtClean="0"/>
              <a:pPr/>
              <a:t>39</a:t>
            </a:fld>
            <a:endParaRPr lang="en-US" altLang="it-IT"/>
          </a:p>
        </p:txBody>
      </p:sp>
      <p:sp>
        <p:nvSpPr>
          <p:cNvPr id="6" name="Segnaposto numero diapositiva 5">
            <a:extLst>
              <a:ext uri="{FF2B5EF4-FFF2-40B4-BE49-F238E27FC236}">
                <a16:creationId xmlns:a16="http://schemas.microsoft.com/office/drawing/2014/main" id="{324C3737-58DF-2F9C-B25A-D73F4A86594C}"/>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9" name="Immagine 8" descr="Immagine che contiene testo&#10;&#10;Descrizione generata automaticamente">
            <a:extLst>
              <a:ext uri="{FF2B5EF4-FFF2-40B4-BE49-F238E27FC236}">
                <a16:creationId xmlns:a16="http://schemas.microsoft.com/office/drawing/2014/main" id="{30785E04-67A9-4BF5-ABDB-DA8132E16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78" y="1148195"/>
            <a:ext cx="11892644" cy="4857750"/>
          </a:xfrm>
          <a:prstGeom prst="rect">
            <a:avLst/>
          </a:prstGeom>
        </p:spPr>
      </p:pic>
    </p:spTree>
    <p:extLst>
      <p:ext uri="{BB962C8B-B14F-4D97-AF65-F5344CB8AC3E}">
        <p14:creationId xmlns:p14="http://schemas.microsoft.com/office/powerpoint/2010/main" val="2889247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B44720-0D38-CD4B-960D-F8D643E5610F}"/>
              </a:ext>
            </a:extLst>
          </p:cNvPr>
          <p:cNvSpPr>
            <a:spLocks noGrp="1"/>
          </p:cNvSpPr>
          <p:nvPr>
            <p:ph type="title"/>
          </p:nvPr>
        </p:nvSpPr>
        <p:spPr/>
        <p:txBody>
          <a:bodyPr/>
          <a:lstStyle/>
          <a:p>
            <a:r>
              <a:rPr lang="en-US" altLang="it-IT" dirty="0"/>
              <a:t>TESLA Test Facility for </a:t>
            </a:r>
            <a:r>
              <a:rPr lang="en-US" altLang="it-IT" dirty="0" err="1"/>
              <a:t>e</a:t>
            </a:r>
            <a:r>
              <a:rPr lang="en-US" altLang="it-IT" baseline="30000" dirty="0" err="1"/>
              <a:t>+</a:t>
            </a:r>
            <a:r>
              <a:rPr lang="en-US" altLang="it-IT" dirty="0" err="1"/>
              <a:t>e</a:t>
            </a:r>
            <a:r>
              <a:rPr lang="en-US" altLang="it-IT" baseline="30000" dirty="0"/>
              <a:t>-</a:t>
            </a:r>
            <a:r>
              <a:rPr lang="en-US" altLang="it-IT" dirty="0"/>
              <a:t> Linear Collider </a:t>
            </a:r>
            <a:endParaRPr lang="it-IT" dirty="0"/>
          </a:p>
        </p:txBody>
      </p:sp>
      <p:sp>
        <p:nvSpPr>
          <p:cNvPr id="3" name="Segnaposto data 2">
            <a:extLst>
              <a:ext uri="{FF2B5EF4-FFF2-40B4-BE49-F238E27FC236}">
                <a16:creationId xmlns:a16="http://schemas.microsoft.com/office/drawing/2014/main" id="{2A4B002D-632B-D84F-9536-FE380DB70DB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8FE8A8E0-334C-F440-A7FD-2DA249E4E6B9}"/>
              </a:ext>
            </a:extLst>
          </p:cNvPr>
          <p:cNvSpPr>
            <a:spLocks noGrp="1"/>
          </p:cNvSpPr>
          <p:nvPr>
            <p:ph type="ftr" sz="quarter" idx="11"/>
          </p:nvPr>
        </p:nvSpPr>
        <p:spPr/>
        <p:txBody>
          <a:bodyPr/>
          <a:lstStyle/>
          <a:p>
            <a:pPr>
              <a:defRPr/>
            </a:pPr>
            <a:fld id="{8DAD3638-8E0C-4079-83E3-101B55F74CF3}" type="slidenum">
              <a:rPr lang="en-US" altLang="it-IT" smtClean="0"/>
              <a:pPr>
                <a:defRPr/>
              </a:pPr>
              <a:t>4</a:t>
            </a:fld>
            <a:endParaRPr lang="en-US" altLang="it-IT"/>
          </a:p>
        </p:txBody>
      </p:sp>
      <p:pic>
        <p:nvPicPr>
          <p:cNvPr id="7" name="Picture 4" descr="layout_infrastr-cut">
            <a:extLst>
              <a:ext uri="{FF2B5EF4-FFF2-40B4-BE49-F238E27FC236}">
                <a16:creationId xmlns:a16="http://schemas.microsoft.com/office/drawing/2014/main" id="{C801B488-6DD6-C646-8F15-82C7360A9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231" b="1610"/>
          <a:stretch>
            <a:fillRect/>
          </a:stretch>
        </p:blipFill>
        <p:spPr bwMode="auto">
          <a:xfrm>
            <a:off x="399473" y="824995"/>
            <a:ext cx="11276304" cy="5208010"/>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numero diapositiva 4">
            <a:extLst>
              <a:ext uri="{FF2B5EF4-FFF2-40B4-BE49-F238E27FC236}">
                <a16:creationId xmlns:a16="http://schemas.microsoft.com/office/drawing/2014/main" id="{512F4F60-0D64-5582-2CC7-9B796636EB45}"/>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840387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B7B924-81E0-1542-B4EA-5D53C7B16ADD}"/>
              </a:ext>
            </a:extLst>
          </p:cNvPr>
          <p:cNvSpPr>
            <a:spLocks noGrp="1"/>
          </p:cNvSpPr>
          <p:nvPr>
            <p:ph type="title"/>
          </p:nvPr>
        </p:nvSpPr>
        <p:spPr/>
        <p:txBody>
          <a:bodyPr/>
          <a:lstStyle/>
          <a:p>
            <a:r>
              <a:rPr lang="it-IT" dirty="0" err="1"/>
              <a:t>Same</a:t>
            </a:r>
            <a:r>
              <a:rPr lang="it-IT" dirty="0"/>
              <a:t> </a:t>
            </a:r>
            <a:r>
              <a:rPr lang="it-IT" dirty="0" err="1"/>
              <a:t>Scheme</a:t>
            </a:r>
            <a:r>
              <a:rPr lang="it-IT" dirty="0"/>
              <a:t> in the 3 major </a:t>
            </a:r>
            <a:r>
              <a:rPr lang="it-IT" dirty="0" err="1"/>
              <a:t>XFELs</a:t>
            </a:r>
            <a:endParaRPr lang="it-IT" dirty="0"/>
          </a:p>
        </p:txBody>
      </p:sp>
      <p:sp>
        <p:nvSpPr>
          <p:cNvPr id="3" name="Segnaposto data 2">
            <a:extLst>
              <a:ext uri="{FF2B5EF4-FFF2-40B4-BE49-F238E27FC236}">
                <a16:creationId xmlns:a16="http://schemas.microsoft.com/office/drawing/2014/main" id="{63C258F9-071D-0A45-A4A0-7EC90F512F69}"/>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4A746D9B-FF45-9545-8B2B-3B819D9D5FE5}"/>
              </a:ext>
            </a:extLst>
          </p:cNvPr>
          <p:cNvSpPr>
            <a:spLocks noGrp="1"/>
          </p:cNvSpPr>
          <p:nvPr>
            <p:ph type="ftr" sz="quarter" idx="11"/>
          </p:nvPr>
        </p:nvSpPr>
        <p:spPr/>
        <p:txBody>
          <a:bodyPr/>
          <a:lstStyle/>
          <a:p>
            <a:pPr>
              <a:defRPr/>
            </a:pPr>
            <a:fld id="{8DAD3638-8E0C-4079-83E3-101B55F74CF3}" type="slidenum">
              <a:rPr lang="en-US" altLang="it-IT" smtClean="0"/>
              <a:pPr>
                <a:defRPr/>
              </a:pPr>
              <a:t>40</a:t>
            </a:fld>
            <a:endParaRPr lang="en-US" altLang="it-IT"/>
          </a:p>
        </p:txBody>
      </p:sp>
      <p:pic>
        <p:nvPicPr>
          <p:cNvPr id="7" name="Immagine 6">
            <a:extLst>
              <a:ext uri="{FF2B5EF4-FFF2-40B4-BE49-F238E27FC236}">
                <a16:creationId xmlns:a16="http://schemas.microsoft.com/office/drawing/2014/main" id="{C623098E-30CC-5D48-847C-CED5766D16D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06400" y="855016"/>
            <a:ext cx="11277600" cy="5147967"/>
          </a:xfrm>
          <a:prstGeom prst="rect">
            <a:avLst/>
          </a:prstGeom>
        </p:spPr>
      </p:pic>
      <p:sp>
        <p:nvSpPr>
          <p:cNvPr id="8" name="CasellaDiTesto 7">
            <a:extLst>
              <a:ext uri="{FF2B5EF4-FFF2-40B4-BE49-F238E27FC236}">
                <a16:creationId xmlns:a16="http://schemas.microsoft.com/office/drawing/2014/main" id="{6EA0FCE5-7D0D-4F4A-B8D6-199B688B659F}"/>
              </a:ext>
            </a:extLst>
          </p:cNvPr>
          <p:cNvSpPr txBox="1"/>
          <p:nvPr/>
        </p:nvSpPr>
        <p:spPr>
          <a:xfrm>
            <a:off x="6909530" y="6022033"/>
            <a:ext cx="2196370" cy="307777"/>
          </a:xfrm>
          <a:prstGeom prst="rect">
            <a:avLst/>
          </a:prstGeom>
          <a:noFill/>
        </p:spPr>
        <p:txBody>
          <a:bodyPr wrap="none" rtlCol="0">
            <a:spAutoFit/>
          </a:bodyPr>
          <a:lstStyle/>
          <a:p>
            <a:r>
              <a:rPr lang="it-IT" b="0" dirty="0">
                <a:latin typeface="Arial" panose="020B0604020202020204" pitchFamily="34" charset="0"/>
                <a:cs typeface="Arial" panose="020B0604020202020204" pitchFamily="34" charset="0"/>
              </a:rPr>
              <a:t>Hans </a:t>
            </a:r>
            <a:r>
              <a:rPr lang="it-IT" b="0" dirty="0" err="1">
                <a:latin typeface="Arial" panose="020B0604020202020204" pitchFamily="34" charset="0"/>
                <a:cs typeface="Arial" panose="020B0604020202020204" pitchFamily="34" charset="0"/>
              </a:rPr>
              <a:t>Weise</a:t>
            </a:r>
            <a:r>
              <a:rPr lang="it-IT" b="0" dirty="0">
                <a:latin typeface="Arial" panose="020B0604020202020204" pitchFamily="34" charset="0"/>
                <a:cs typeface="Arial" panose="020B0604020202020204" pitchFamily="34" charset="0"/>
              </a:rPr>
              <a:t> @ FEL2021</a:t>
            </a:r>
          </a:p>
        </p:txBody>
      </p:sp>
      <p:sp>
        <p:nvSpPr>
          <p:cNvPr id="5" name="Segnaposto numero diapositiva 4">
            <a:extLst>
              <a:ext uri="{FF2B5EF4-FFF2-40B4-BE49-F238E27FC236}">
                <a16:creationId xmlns:a16="http://schemas.microsoft.com/office/drawing/2014/main" id="{E09E4935-FB42-A5B4-81FF-0C57EC939B2F}"/>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4470206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altLang="en-US" dirty="0"/>
              <a:t>E-XFEL WP46 - 3</a:t>
            </a:r>
            <a:r>
              <a:rPr lang="en-US" altLang="en-US" baseline="30000" dirty="0"/>
              <a:t>rd</a:t>
            </a:r>
            <a:r>
              <a:rPr lang="en-US" altLang="en-US" dirty="0"/>
              <a:t> Harmonic Module</a:t>
            </a:r>
            <a:endParaRPr lang="it-IT" dirty="0"/>
          </a:p>
        </p:txBody>
      </p:sp>
      <p:sp>
        <p:nvSpPr>
          <p:cNvPr id="4" name="Segnaposto data 3"/>
          <p:cNvSpPr>
            <a:spLocks noGrp="1"/>
          </p:cNvSpPr>
          <p:nvPr>
            <p:ph type="dt" sz="half" idx="10"/>
          </p:nvPr>
        </p:nvSpPr>
        <p:spPr/>
        <p:txBody>
          <a:bodyPr/>
          <a:lstStyle/>
          <a:p>
            <a:r>
              <a:rPr lang="it-IT" altLang="it-IT"/>
              <a:t>Carlo Pagani</a:t>
            </a:r>
            <a:endParaRPr lang="en-US" altLang="it-IT"/>
          </a:p>
        </p:txBody>
      </p:sp>
      <p:sp>
        <p:nvSpPr>
          <p:cNvPr id="5" name="Segnaposto piè di pagina 4"/>
          <p:cNvSpPr>
            <a:spLocks noGrp="1"/>
          </p:cNvSpPr>
          <p:nvPr>
            <p:ph type="ftr" sz="quarter" idx="11"/>
          </p:nvPr>
        </p:nvSpPr>
        <p:spPr/>
        <p:txBody>
          <a:bodyPr/>
          <a:lstStyle/>
          <a:p>
            <a:fld id="{3FBB366A-F7D1-4519-A1E6-A2C124910861}" type="slidenum">
              <a:rPr lang="en-US" altLang="it-IT" smtClean="0"/>
              <a:pPr/>
              <a:t>41</a:t>
            </a:fld>
            <a:endParaRPr lang="en-US" altLang="it-IT"/>
          </a:p>
        </p:txBody>
      </p:sp>
      <p:pic>
        <p:nvPicPr>
          <p:cNvPr id="7" name="Picture 23" descr="Trimetrico"/>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24362" b="23360"/>
          <a:stretch>
            <a:fillRect/>
          </a:stretch>
        </p:blipFill>
        <p:spPr bwMode="auto">
          <a:xfrm>
            <a:off x="5334000" y="788167"/>
            <a:ext cx="6149487" cy="2247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descr="ASSY-Cavity Strin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25021" b="19324"/>
          <a:stretch>
            <a:fillRect/>
          </a:stretch>
        </p:blipFill>
        <p:spPr bwMode="auto">
          <a:xfrm rot="21163225">
            <a:off x="6539504" y="2442537"/>
            <a:ext cx="4446530" cy="1728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l="14328" t="4762" r="14030"/>
          <a:stretch>
            <a:fillRect/>
          </a:stretch>
        </p:blipFill>
        <p:spPr bwMode="auto">
          <a:xfrm>
            <a:off x="1521766" y="846080"/>
            <a:ext cx="183686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952500" y="4594844"/>
            <a:ext cx="10287000" cy="1631216"/>
          </a:xfrm>
          <a:prstGeom prst="rect">
            <a:avLst/>
          </a:prstGeom>
        </p:spPr>
        <p:txBody>
          <a:bodyPr wrap="square">
            <a:spAutoFit/>
          </a:bodyPr>
          <a:lstStyle/>
          <a:p>
            <a:pPr marL="298450" indent="-298450"/>
            <a:r>
              <a:rPr lang="en-US" altLang="en-US" sz="2000" b="0" dirty="0">
                <a:solidFill>
                  <a:srgbClr val="002060"/>
                </a:solidFill>
                <a:latin typeface="Arial" panose="020B0604020202020204" pitchFamily="34" charset="0"/>
                <a:cs typeface="Arial" panose="020B0604020202020204" pitchFamily="34" charset="0"/>
              </a:rPr>
              <a:t>Due to alternating couplers requirement, for coupler kick compensation, and to the position of the 2-phase pipe there are two dressed cavity configurations (left and right)</a:t>
            </a:r>
          </a:p>
          <a:p>
            <a:pPr marL="298450" indent="-298450"/>
            <a:r>
              <a:rPr lang="en-US" altLang="en-US" sz="2000" b="0" dirty="0">
                <a:solidFill>
                  <a:srgbClr val="002060"/>
                </a:solidFill>
                <a:latin typeface="Arial" panose="020B0604020202020204" pitchFamily="34" charset="0"/>
                <a:cs typeface="Arial" panose="020B0604020202020204" pitchFamily="34" charset="0"/>
              </a:rPr>
              <a:t>Blade tuner updated to the </a:t>
            </a:r>
            <a:r>
              <a:rPr lang="en-US" altLang="en-US" sz="2000" dirty="0">
                <a:solidFill>
                  <a:srgbClr val="002060"/>
                </a:solidFill>
                <a:latin typeface="Arial" panose="020B0604020202020204" pitchFamily="34" charset="0"/>
                <a:cs typeface="Arial" panose="020B0604020202020204" pitchFamily="34" charset="0"/>
              </a:rPr>
              <a:t>“slim” type</a:t>
            </a:r>
            <a:r>
              <a:rPr lang="en-US" altLang="en-US" sz="2000" b="0" dirty="0">
                <a:solidFill>
                  <a:srgbClr val="002060"/>
                </a:solidFill>
                <a:latin typeface="Arial" panose="020B0604020202020204" pitchFamily="34" charset="0"/>
                <a:cs typeface="Arial" panose="020B0604020202020204" pitchFamily="34" charset="0"/>
              </a:rPr>
              <a:t>, concept derived from ILC tuner work by INFN. Lighter, cheaper, motor to the side. </a:t>
            </a:r>
          </a:p>
          <a:p>
            <a:pPr marL="298450" indent="-298450"/>
            <a:r>
              <a:rPr lang="it-IT" sz="2000" b="0" dirty="0">
                <a:solidFill>
                  <a:srgbClr val="002060"/>
                </a:solidFill>
                <a:latin typeface="Calibri"/>
              </a:rPr>
              <a:t>Design of the </a:t>
            </a:r>
            <a:r>
              <a:rPr lang="it-IT" sz="2000" b="0" dirty="0" err="1">
                <a:solidFill>
                  <a:srgbClr val="002060"/>
                </a:solidFill>
                <a:latin typeface="Calibri"/>
              </a:rPr>
              <a:t>Module</a:t>
            </a:r>
            <a:r>
              <a:rPr lang="it-IT" sz="2000" b="0" dirty="0">
                <a:solidFill>
                  <a:srgbClr val="002060"/>
                </a:solidFill>
                <a:latin typeface="Calibri"/>
              </a:rPr>
              <a:t> </a:t>
            </a:r>
            <a:r>
              <a:rPr lang="it-IT" sz="2000" b="0" dirty="0" err="1">
                <a:solidFill>
                  <a:srgbClr val="002060"/>
                </a:solidFill>
                <a:latin typeface="Calibri"/>
              </a:rPr>
              <a:t>is</a:t>
            </a:r>
            <a:r>
              <a:rPr lang="it-IT" sz="2000" b="0" dirty="0">
                <a:solidFill>
                  <a:srgbClr val="002060"/>
                </a:solidFill>
                <a:latin typeface="Calibri"/>
              </a:rPr>
              <a:t> </a:t>
            </a:r>
            <a:r>
              <a:rPr lang="it-IT" sz="2000" dirty="0">
                <a:solidFill>
                  <a:srgbClr val="002060"/>
                </a:solidFill>
                <a:latin typeface="Calibri"/>
              </a:rPr>
              <a:t>“Plug </a:t>
            </a:r>
            <a:r>
              <a:rPr lang="it-IT" sz="2000" dirty="0" err="1">
                <a:solidFill>
                  <a:srgbClr val="002060"/>
                </a:solidFill>
                <a:latin typeface="Calibri"/>
              </a:rPr>
              <a:t>compatible</a:t>
            </a:r>
            <a:r>
              <a:rPr lang="it-IT" sz="2000" dirty="0">
                <a:solidFill>
                  <a:srgbClr val="002060"/>
                </a:solidFill>
                <a:latin typeface="Calibri"/>
              </a:rPr>
              <a:t>” </a:t>
            </a:r>
            <a:r>
              <a:rPr lang="it-IT" sz="2000" b="0" dirty="0">
                <a:solidFill>
                  <a:srgbClr val="002060"/>
                </a:solidFill>
                <a:latin typeface="Calibri"/>
              </a:rPr>
              <a:t>with XFEL </a:t>
            </a:r>
            <a:r>
              <a:rPr lang="it-IT" sz="2000" b="0" dirty="0" err="1">
                <a:solidFill>
                  <a:srgbClr val="002060"/>
                </a:solidFill>
                <a:latin typeface="Calibri"/>
              </a:rPr>
              <a:t>modules</a:t>
            </a:r>
            <a:endParaRPr lang="it-IT" sz="2000" b="0" dirty="0">
              <a:solidFill>
                <a:srgbClr val="002060"/>
              </a:solidFill>
              <a:latin typeface="Calibri"/>
            </a:endParaRPr>
          </a:p>
        </p:txBody>
      </p:sp>
      <p:pic>
        <p:nvPicPr>
          <p:cNvPr id="11" name="Picture 9" descr="xsection"/>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6103" r="14529"/>
          <a:stretch>
            <a:fillRect/>
          </a:stretch>
        </p:blipFill>
        <p:spPr bwMode="auto">
          <a:xfrm>
            <a:off x="3580298" y="2258617"/>
            <a:ext cx="2231074" cy="2247674"/>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numero diapositiva 4">
            <a:extLst>
              <a:ext uri="{FF2B5EF4-FFF2-40B4-BE49-F238E27FC236}">
                <a16:creationId xmlns:a16="http://schemas.microsoft.com/office/drawing/2014/main" id="{2D2D0C6D-BDCD-C81F-1E22-6E65192C2C08}"/>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66771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latin typeface="Helvetica" panose="020B0604020202020204" pitchFamily="34" charset="0"/>
                <a:cs typeface="Helvetica" panose="020B0604020202020204" pitchFamily="34" charset="0"/>
              </a:rPr>
              <a:t>E-XFEL 3</a:t>
            </a:r>
            <a:r>
              <a:rPr lang="en-US" baseline="30000" dirty="0">
                <a:latin typeface="Helvetica" panose="020B0604020202020204" pitchFamily="34" charset="0"/>
                <a:cs typeface="Helvetica" panose="020B0604020202020204" pitchFamily="34" charset="0"/>
              </a:rPr>
              <a:t>rd </a:t>
            </a:r>
            <a:r>
              <a:rPr lang="en-US" dirty="0">
                <a:latin typeface="Helvetica" panose="020B0604020202020204" pitchFamily="34" charset="0"/>
                <a:cs typeface="Helvetica" panose="020B0604020202020204" pitchFamily="34" charset="0"/>
              </a:rPr>
              <a:t>Harmonic Module</a:t>
            </a:r>
            <a:endParaRPr lang="it-IT" dirty="0"/>
          </a:p>
        </p:txBody>
      </p:sp>
      <p:sp>
        <p:nvSpPr>
          <p:cNvPr id="4" name="Segnaposto data 3"/>
          <p:cNvSpPr>
            <a:spLocks noGrp="1"/>
          </p:cNvSpPr>
          <p:nvPr>
            <p:ph type="dt" sz="half" idx="10"/>
          </p:nvPr>
        </p:nvSpPr>
        <p:spPr/>
        <p:txBody>
          <a:bodyPr/>
          <a:lstStyle/>
          <a:p>
            <a:r>
              <a:rPr lang="it-IT" altLang="it-IT" dirty="0"/>
              <a:t>Carlo Pagani</a:t>
            </a:r>
            <a:endParaRPr lang="en-US" altLang="it-IT" dirty="0"/>
          </a:p>
        </p:txBody>
      </p:sp>
      <p:sp>
        <p:nvSpPr>
          <p:cNvPr id="5" name="Segnaposto piè di pagina 4"/>
          <p:cNvSpPr>
            <a:spLocks noGrp="1"/>
          </p:cNvSpPr>
          <p:nvPr>
            <p:ph type="ftr" sz="quarter" idx="11"/>
          </p:nvPr>
        </p:nvSpPr>
        <p:spPr/>
        <p:txBody>
          <a:bodyPr/>
          <a:lstStyle/>
          <a:p>
            <a:fld id="{3FBB366A-F7D1-4519-A1E6-A2C124910861}" type="slidenum">
              <a:rPr lang="en-US" altLang="it-IT" smtClean="0"/>
              <a:pPr/>
              <a:t>42</a:t>
            </a:fld>
            <a:endParaRPr lang="en-US" altLang="it-IT" dirty="0"/>
          </a:p>
        </p:txBody>
      </p:sp>
      <p:sp>
        <p:nvSpPr>
          <p:cNvPr id="7" name="Segnaposto contenuto 2"/>
          <p:cNvSpPr txBox="1">
            <a:spLocks/>
          </p:cNvSpPr>
          <p:nvPr/>
        </p:nvSpPr>
        <p:spPr>
          <a:xfrm>
            <a:off x="762000" y="934877"/>
            <a:ext cx="6910261" cy="5018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600"/>
              </a:spcBef>
              <a:spcAft>
                <a:spcPts val="0"/>
              </a:spcAft>
              <a:defRPr/>
            </a:pPr>
            <a:r>
              <a:rPr lang="en-US" sz="2000" b="0" dirty="0">
                <a:solidFill>
                  <a:srgbClr val="000066"/>
                </a:solidFill>
                <a:latin typeface="Arial" panose="020B0604020202020204" pitchFamily="34" charset="0"/>
                <a:cs typeface="Arial" panose="020B0604020202020204" pitchFamily="34" charset="0"/>
              </a:rPr>
              <a:t>10 3.9 GHz cavities produced and treated by the industry</a:t>
            </a:r>
          </a:p>
          <a:p>
            <a:pPr fontAlgn="auto">
              <a:spcBef>
                <a:spcPts val="600"/>
              </a:spcBef>
              <a:spcAft>
                <a:spcPts val="0"/>
              </a:spcAft>
              <a:defRPr/>
            </a:pPr>
            <a:r>
              <a:rPr lang="en-US" sz="2000" dirty="0">
                <a:solidFill>
                  <a:srgbClr val="000066"/>
                </a:solidFill>
                <a:latin typeface="Arial" panose="020B0604020202020204" pitchFamily="34" charset="0"/>
                <a:cs typeface="Arial" panose="020B0604020202020204" pitchFamily="34" charset="0"/>
              </a:rPr>
              <a:t>Naked cavities Vertical tested at LASA</a:t>
            </a:r>
          </a:p>
          <a:p>
            <a:pPr fontAlgn="auto">
              <a:spcBef>
                <a:spcPts val="600"/>
              </a:spcBef>
              <a:spcAft>
                <a:spcPts val="0"/>
              </a:spcAft>
              <a:defRPr/>
            </a:pPr>
            <a:r>
              <a:rPr lang="en-US" sz="2000" b="0" dirty="0">
                <a:solidFill>
                  <a:srgbClr val="000066"/>
                </a:solidFill>
                <a:latin typeface="Arial" panose="020B0604020202020204" pitchFamily="34" charset="0"/>
                <a:cs typeface="Arial" panose="020B0604020202020204" pitchFamily="34" charset="0"/>
              </a:rPr>
              <a:t>Integrated at the industry</a:t>
            </a:r>
          </a:p>
          <a:p>
            <a:pPr fontAlgn="auto">
              <a:spcBef>
                <a:spcPts val="600"/>
              </a:spcBef>
              <a:spcAft>
                <a:spcPts val="0"/>
              </a:spcAft>
              <a:defRPr/>
            </a:pPr>
            <a:r>
              <a:rPr lang="en-US" sz="2000" b="0" dirty="0">
                <a:solidFill>
                  <a:srgbClr val="000066"/>
                </a:solidFill>
                <a:latin typeface="Arial" panose="020B0604020202020204" pitchFamily="34" charset="0"/>
                <a:cs typeface="Arial" panose="020B0604020202020204" pitchFamily="34" charset="0"/>
              </a:rPr>
              <a:t>Equipped with </a:t>
            </a:r>
            <a:r>
              <a:rPr lang="en-US" sz="2000" b="0">
                <a:solidFill>
                  <a:srgbClr val="000066"/>
                </a:solidFill>
                <a:latin typeface="Arial" panose="020B0604020202020204" pitchFamily="34" charset="0"/>
                <a:cs typeface="Arial" panose="020B0604020202020204" pitchFamily="34" charset="0"/>
              </a:rPr>
              <a:t>Power Coupler and </a:t>
            </a:r>
            <a:r>
              <a:rPr lang="en-US" sz="2000" b="0" dirty="0">
                <a:solidFill>
                  <a:srgbClr val="000066"/>
                </a:solidFill>
                <a:latin typeface="Arial" panose="020B0604020202020204" pitchFamily="34" charset="0"/>
                <a:cs typeface="Arial" panose="020B0604020202020204" pitchFamily="34" charset="0"/>
              </a:rPr>
              <a:t>assembled in the string at DESY</a:t>
            </a:r>
          </a:p>
          <a:p>
            <a:pPr fontAlgn="auto">
              <a:spcBef>
                <a:spcPts val="600"/>
              </a:spcBef>
              <a:spcAft>
                <a:spcPts val="0"/>
              </a:spcAft>
              <a:defRPr/>
            </a:pPr>
            <a:r>
              <a:rPr lang="en-US" sz="2000" b="0" dirty="0">
                <a:solidFill>
                  <a:srgbClr val="000066"/>
                </a:solidFill>
                <a:latin typeface="Arial" panose="020B0604020202020204" pitchFamily="34" charset="0"/>
                <a:cs typeface="Arial" panose="020B0604020202020204" pitchFamily="34" charset="0"/>
              </a:rPr>
              <a:t>String moved into the cryomodule for final installation</a:t>
            </a:r>
          </a:p>
          <a:p>
            <a:pPr fontAlgn="auto">
              <a:spcBef>
                <a:spcPts val="600"/>
              </a:spcBef>
              <a:spcAft>
                <a:spcPts val="0"/>
              </a:spcAft>
              <a:defRPr/>
            </a:pPr>
            <a:r>
              <a:rPr lang="en-US" sz="2000" dirty="0">
                <a:solidFill>
                  <a:srgbClr val="000066"/>
                </a:solidFill>
                <a:latin typeface="Arial" panose="020B0604020202020204" pitchFamily="34" charset="0"/>
                <a:cs typeface="Arial" panose="020B0604020202020204" pitchFamily="34" charset="0"/>
              </a:rPr>
              <a:t>Module in E-XFEL tunnel by end of September ‘15.</a:t>
            </a:r>
          </a:p>
          <a:p>
            <a:pPr fontAlgn="auto">
              <a:spcBef>
                <a:spcPts val="600"/>
              </a:spcBef>
              <a:spcAft>
                <a:spcPts val="0"/>
              </a:spcAft>
              <a:defRPr/>
            </a:pPr>
            <a:r>
              <a:rPr lang="en-US" sz="2000" b="0" dirty="0">
                <a:solidFill>
                  <a:srgbClr val="000066"/>
                </a:solidFill>
                <a:latin typeface="Arial" panose="020B0604020202020204" pitchFamily="34" charset="0"/>
                <a:cs typeface="Arial" panose="020B0604020202020204" pitchFamily="34" charset="0"/>
              </a:rPr>
              <a:t>First beam in E-XFEL Injector by the </a:t>
            </a:r>
            <a:r>
              <a:rPr lang="en-US" sz="2000" dirty="0">
                <a:solidFill>
                  <a:srgbClr val="002060"/>
                </a:solidFill>
                <a:latin typeface="Arial" panose="020B0604020202020204" pitchFamily="34" charset="0"/>
                <a:cs typeface="Arial" panose="020B0604020202020204" pitchFamily="34" charset="0"/>
              </a:rPr>
              <a:t>end of ‘15</a:t>
            </a:r>
            <a:r>
              <a:rPr lang="en-US" sz="2000" b="0" dirty="0">
                <a:solidFill>
                  <a:srgbClr val="000066"/>
                </a:solidFill>
                <a:latin typeface="Arial" panose="020B0604020202020204" pitchFamily="34" charset="0"/>
                <a:cs typeface="Arial" panose="020B0604020202020204" pitchFamily="34" charset="0"/>
              </a:rPr>
              <a:t>, </a:t>
            </a:r>
          </a:p>
        </p:txBody>
      </p:sp>
      <p:grpSp>
        <p:nvGrpSpPr>
          <p:cNvPr id="8" name="Gruppo 7"/>
          <p:cNvGrpSpPr/>
          <p:nvPr/>
        </p:nvGrpSpPr>
        <p:grpSpPr>
          <a:xfrm>
            <a:off x="9097935" y="866760"/>
            <a:ext cx="2340185" cy="1434555"/>
            <a:chOff x="6558488" y="1054390"/>
            <a:chExt cx="2340185" cy="1434555"/>
          </a:xfrm>
        </p:grpSpPr>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57640" y="1061590"/>
              <a:ext cx="2141033" cy="1427355"/>
            </a:xfrm>
            <a:prstGeom prst="rect">
              <a:avLst/>
            </a:prstGeom>
          </p:spPr>
        </p:pic>
        <p:sp>
          <p:nvSpPr>
            <p:cNvPr id="10" name="CasellaDiTesto 9"/>
            <p:cNvSpPr txBox="1"/>
            <p:nvPr/>
          </p:nvSpPr>
          <p:spPr>
            <a:xfrm>
              <a:off x="6558488" y="1054390"/>
              <a:ext cx="2141033" cy="461665"/>
            </a:xfrm>
            <a:prstGeom prst="rect">
              <a:avLst/>
            </a:prstGeom>
            <a:noFill/>
          </p:spPr>
          <p:txBody>
            <a:bodyPr wrap="square" rtlCol="0">
              <a:spAutoFit/>
            </a:bodyPr>
            <a:lstStyle/>
            <a:p>
              <a:pPr fontAlgn="auto">
                <a:spcBef>
                  <a:spcPts val="0"/>
                </a:spcBef>
                <a:spcAft>
                  <a:spcPts val="0"/>
                </a:spcAft>
              </a:pPr>
              <a:r>
                <a:rPr lang="it-IT" sz="1200" dirty="0" err="1">
                  <a:solidFill>
                    <a:prstClr val="white"/>
                  </a:solidFill>
                  <a:latin typeface="Calibri" panose="020F0502020204030204"/>
                </a:rPr>
                <a:t>Cavities</a:t>
              </a:r>
              <a:r>
                <a:rPr lang="it-IT" sz="1200" dirty="0">
                  <a:solidFill>
                    <a:prstClr val="white"/>
                  </a:solidFill>
                  <a:latin typeface="Calibri" panose="020F0502020204030204"/>
                </a:rPr>
                <a:t> </a:t>
              </a:r>
              <a:r>
                <a:rPr lang="it-IT" sz="1200" dirty="0" err="1">
                  <a:solidFill>
                    <a:prstClr val="white"/>
                  </a:solidFill>
                  <a:latin typeface="Calibri" panose="020F0502020204030204"/>
                </a:rPr>
                <a:t>after</a:t>
              </a:r>
              <a:r>
                <a:rPr lang="it-IT" sz="1200" dirty="0">
                  <a:solidFill>
                    <a:prstClr val="white"/>
                  </a:solidFill>
                  <a:latin typeface="Calibri" panose="020F0502020204030204"/>
                </a:rPr>
                <a:t> </a:t>
              </a:r>
              <a:r>
                <a:rPr lang="it-IT" sz="1200" dirty="0" err="1">
                  <a:solidFill>
                    <a:prstClr val="white"/>
                  </a:solidFill>
                  <a:latin typeface="Calibri" panose="020F0502020204030204"/>
                </a:rPr>
                <a:t>mechanical</a:t>
              </a:r>
              <a:r>
                <a:rPr lang="it-IT" sz="1200" dirty="0">
                  <a:solidFill>
                    <a:prstClr val="white"/>
                  </a:solidFill>
                  <a:latin typeface="Calibri" panose="020F0502020204030204"/>
                </a:rPr>
                <a:t> </a:t>
              </a:r>
              <a:r>
                <a:rPr lang="it-IT" sz="1200" dirty="0" err="1">
                  <a:solidFill>
                    <a:prstClr val="white"/>
                  </a:solidFill>
                  <a:latin typeface="Calibri" panose="020F0502020204030204"/>
                </a:rPr>
                <a:t>fabrication</a:t>
              </a:r>
              <a:endParaRPr lang="en-US" sz="1200" dirty="0">
                <a:solidFill>
                  <a:prstClr val="white"/>
                </a:solidFill>
                <a:latin typeface="Calibri" panose="020F0502020204030204"/>
              </a:endParaRPr>
            </a:p>
          </p:txBody>
        </p:sp>
      </p:grpSp>
      <p:grpSp>
        <p:nvGrpSpPr>
          <p:cNvPr id="11" name="Gruppo 10"/>
          <p:cNvGrpSpPr/>
          <p:nvPr/>
        </p:nvGrpSpPr>
        <p:grpSpPr>
          <a:xfrm>
            <a:off x="9359368" y="3227439"/>
            <a:ext cx="1817321" cy="3054350"/>
            <a:chOff x="7081352" y="3502534"/>
            <a:chExt cx="1817321" cy="3054350"/>
          </a:xfrm>
        </p:grpSpPr>
        <p:pic>
          <p:nvPicPr>
            <p:cNvPr id="12" name="Picture 3" descr="C:\Users\pierini\Dropbox\Camera Uploads\2013-05-21 10.44.21 HD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1352" y="3502534"/>
              <a:ext cx="181732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llaDiTesto 12"/>
            <p:cNvSpPr txBox="1"/>
            <p:nvPr/>
          </p:nvSpPr>
          <p:spPr>
            <a:xfrm>
              <a:off x="7081353" y="3645789"/>
              <a:ext cx="1817320" cy="461665"/>
            </a:xfrm>
            <a:prstGeom prst="rect">
              <a:avLst/>
            </a:prstGeom>
            <a:noFill/>
          </p:spPr>
          <p:txBody>
            <a:bodyPr wrap="square" rtlCol="0">
              <a:spAutoFit/>
            </a:bodyPr>
            <a:lstStyle/>
            <a:p>
              <a:pPr fontAlgn="auto">
                <a:spcBef>
                  <a:spcPts val="0"/>
                </a:spcBef>
                <a:spcAft>
                  <a:spcPts val="0"/>
                </a:spcAft>
              </a:pPr>
              <a:r>
                <a:rPr lang="it-IT" sz="1200" dirty="0" err="1">
                  <a:solidFill>
                    <a:prstClr val="white"/>
                  </a:solidFill>
                  <a:latin typeface="Calibri" panose="020F0502020204030204"/>
                </a:rPr>
                <a:t>Cavities</a:t>
              </a:r>
              <a:r>
                <a:rPr lang="it-IT" sz="1200" dirty="0">
                  <a:solidFill>
                    <a:prstClr val="white"/>
                  </a:solidFill>
                  <a:latin typeface="Calibri" panose="020F0502020204030204"/>
                </a:rPr>
                <a:t> ready for Vertical Test @ LASA</a:t>
              </a:r>
              <a:endParaRPr lang="en-US" sz="1200" dirty="0">
                <a:solidFill>
                  <a:prstClr val="white"/>
                </a:solidFill>
                <a:latin typeface="Calibri" panose="020F0502020204030204"/>
              </a:endParaRPr>
            </a:p>
          </p:txBody>
        </p:sp>
      </p:grpSp>
      <p:grpSp>
        <p:nvGrpSpPr>
          <p:cNvPr id="14" name="Gruppo 13"/>
          <p:cNvGrpSpPr/>
          <p:nvPr/>
        </p:nvGrpSpPr>
        <p:grpSpPr>
          <a:xfrm>
            <a:off x="7672261" y="1912808"/>
            <a:ext cx="2487295" cy="1347844"/>
            <a:chOff x="5173933" y="2154690"/>
            <a:chExt cx="2487295" cy="1347844"/>
          </a:xfrm>
        </p:grpSpPr>
        <p:pic>
          <p:nvPicPr>
            <p:cNvPr id="15" name="Picture 2" descr="P:\0 - PHOTOs\2013_12_03 DESY - Tuner-cryo-installation test\PHOTOS1\DSC0203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150" b="14768"/>
            <a:stretch/>
          </p:blipFill>
          <p:spPr bwMode="auto">
            <a:xfrm>
              <a:off x="5173934" y="2176511"/>
              <a:ext cx="2487294" cy="1326023"/>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5173933" y="2154690"/>
              <a:ext cx="1817320" cy="646331"/>
            </a:xfrm>
            <a:prstGeom prst="rect">
              <a:avLst/>
            </a:prstGeom>
            <a:noFill/>
          </p:spPr>
          <p:txBody>
            <a:bodyPr wrap="square" rtlCol="0">
              <a:spAutoFit/>
            </a:bodyPr>
            <a:lstStyle/>
            <a:p>
              <a:pPr fontAlgn="auto">
                <a:spcBef>
                  <a:spcPts val="0"/>
                </a:spcBef>
                <a:spcAft>
                  <a:spcPts val="0"/>
                </a:spcAft>
              </a:pPr>
              <a:r>
                <a:rPr lang="it-IT" sz="1200" dirty="0" err="1">
                  <a:solidFill>
                    <a:prstClr val="white"/>
                  </a:solidFill>
                  <a:latin typeface="Calibri" panose="020F0502020204030204"/>
                </a:rPr>
                <a:t>Cavity</a:t>
              </a:r>
              <a:r>
                <a:rPr lang="it-IT" sz="1200" dirty="0">
                  <a:solidFill>
                    <a:prstClr val="white"/>
                  </a:solidFill>
                  <a:latin typeface="Calibri" panose="020F0502020204030204"/>
                </a:rPr>
                <a:t> </a:t>
              </a:r>
              <a:r>
                <a:rPr lang="it-IT" sz="1200" dirty="0" err="1">
                  <a:solidFill>
                    <a:prstClr val="white"/>
                  </a:solidFill>
                  <a:latin typeface="Calibri" panose="020F0502020204030204"/>
                </a:rPr>
                <a:t>after</a:t>
              </a:r>
              <a:r>
                <a:rPr lang="it-IT" sz="1200" dirty="0">
                  <a:solidFill>
                    <a:prstClr val="white"/>
                  </a:solidFill>
                  <a:latin typeface="Calibri" panose="020F0502020204030204"/>
                </a:rPr>
                <a:t> He-tank </a:t>
              </a:r>
              <a:r>
                <a:rPr lang="it-IT" sz="1200" dirty="0" err="1">
                  <a:solidFill>
                    <a:prstClr val="white"/>
                  </a:solidFill>
                  <a:latin typeface="Calibri" panose="020F0502020204030204"/>
                </a:rPr>
                <a:t>integration</a:t>
              </a:r>
              <a:r>
                <a:rPr lang="it-IT" sz="1200" dirty="0">
                  <a:solidFill>
                    <a:prstClr val="white"/>
                  </a:solidFill>
                  <a:latin typeface="Calibri" panose="020F0502020204030204"/>
                </a:rPr>
                <a:t> with </a:t>
              </a:r>
              <a:r>
                <a:rPr lang="it-IT" sz="1200" dirty="0" err="1">
                  <a:solidFill>
                    <a:prstClr val="white"/>
                  </a:solidFill>
                  <a:latin typeface="Calibri" panose="020F0502020204030204"/>
                </a:rPr>
                <a:t>tuner</a:t>
              </a:r>
              <a:r>
                <a:rPr lang="it-IT" sz="1200" dirty="0">
                  <a:solidFill>
                    <a:prstClr val="white"/>
                  </a:solidFill>
                  <a:latin typeface="Calibri" panose="020F0502020204030204"/>
                </a:rPr>
                <a:t> and </a:t>
              </a:r>
              <a:r>
                <a:rPr lang="it-IT" sz="1200" dirty="0" err="1">
                  <a:solidFill>
                    <a:prstClr val="white"/>
                  </a:solidFill>
                  <a:latin typeface="Calibri" panose="020F0502020204030204"/>
                </a:rPr>
                <a:t>motor</a:t>
              </a:r>
              <a:endParaRPr lang="en-US" sz="1200" dirty="0">
                <a:solidFill>
                  <a:prstClr val="white"/>
                </a:solidFill>
                <a:latin typeface="Calibri" panose="020F0502020204030204"/>
              </a:endParaRPr>
            </a:p>
          </p:txBody>
        </p:sp>
      </p:grpSp>
      <p:grpSp>
        <p:nvGrpSpPr>
          <p:cNvPr id="17" name="Gruppo 16"/>
          <p:cNvGrpSpPr/>
          <p:nvPr/>
        </p:nvGrpSpPr>
        <p:grpSpPr>
          <a:xfrm>
            <a:off x="4526635" y="4497186"/>
            <a:ext cx="4433369" cy="1784314"/>
            <a:chOff x="2557884" y="4676762"/>
            <a:chExt cx="4433369" cy="1784314"/>
          </a:xfrm>
        </p:grpSpPr>
        <p:pic>
          <p:nvPicPr>
            <p:cNvPr id="18" name="Picture 13" descr="S:\user\groups\mdi\dnoelle\public\20150703_39GHzStringRollOut\images\large\20150703-MKX_2592.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2557884" y="4676762"/>
              <a:ext cx="4433369" cy="1784314"/>
            </a:xfrm>
            <a:prstGeom prst="rect">
              <a:avLst/>
            </a:prstGeom>
            <a:noFill/>
            <a:ln>
              <a:noFill/>
            </a:ln>
            <a:extLst>
              <a:ext uri="{53640926-AAD7-44D8-BBD7-CCE9431645EC}">
                <a14:shadowObscured xmlns:a14="http://schemas.microsoft.com/office/drawing/2010/main"/>
              </a:ext>
            </a:extLst>
          </p:spPr>
        </p:pic>
        <p:sp>
          <p:nvSpPr>
            <p:cNvPr id="19" name="CasellaDiTesto 18"/>
            <p:cNvSpPr txBox="1"/>
            <p:nvPr/>
          </p:nvSpPr>
          <p:spPr>
            <a:xfrm>
              <a:off x="2917872" y="5901280"/>
              <a:ext cx="3783444" cy="461665"/>
            </a:xfrm>
            <a:prstGeom prst="rect">
              <a:avLst/>
            </a:prstGeom>
            <a:noFill/>
          </p:spPr>
          <p:txBody>
            <a:bodyPr wrap="square" rtlCol="0">
              <a:spAutoFit/>
            </a:bodyPr>
            <a:lstStyle/>
            <a:p>
              <a:pPr fontAlgn="auto">
                <a:spcBef>
                  <a:spcPts val="0"/>
                </a:spcBef>
                <a:spcAft>
                  <a:spcPts val="0"/>
                </a:spcAft>
              </a:pPr>
              <a:r>
                <a:rPr lang="it-IT" sz="1200" dirty="0" err="1">
                  <a:solidFill>
                    <a:prstClr val="white"/>
                  </a:solidFill>
                  <a:latin typeface="Calibri" panose="020F0502020204030204"/>
                </a:rPr>
                <a:t>String</a:t>
              </a:r>
              <a:r>
                <a:rPr lang="it-IT" sz="1200" dirty="0">
                  <a:solidFill>
                    <a:prstClr val="white"/>
                  </a:solidFill>
                  <a:latin typeface="Calibri" panose="020F0502020204030204"/>
                </a:rPr>
                <a:t> of </a:t>
              </a:r>
              <a:r>
                <a:rPr lang="it-IT" sz="1200" dirty="0" err="1">
                  <a:solidFill>
                    <a:prstClr val="white"/>
                  </a:solidFill>
                  <a:latin typeface="Calibri" panose="020F0502020204030204"/>
                </a:rPr>
                <a:t>cavities</a:t>
              </a:r>
              <a:r>
                <a:rPr lang="it-IT" sz="1200" dirty="0">
                  <a:solidFill>
                    <a:prstClr val="white"/>
                  </a:solidFill>
                  <a:latin typeface="Calibri" panose="020F0502020204030204"/>
                </a:rPr>
                <a:t> with Power </a:t>
              </a:r>
              <a:r>
                <a:rPr lang="it-IT" sz="1200" dirty="0" err="1">
                  <a:solidFill>
                    <a:prstClr val="white"/>
                  </a:solidFill>
                  <a:latin typeface="Calibri" panose="020F0502020204030204"/>
                </a:rPr>
                <a:t>Coupler</a:t>
              </a:r>
              <a:r>
                <a:rPr lang="it-IT" sz="1200" dirty="0">
                  <a:solidFill>
                    <a:prstClr val="white"/>
                  </a:solidFill>
                  <a:latin typeface="Calibri" panose="020F0502020204030204"/>
                </a:rPr>
                <a:t> </a:t>
              </a:r>
              <a:r>
                <a:rPr lang="it-IT" sz="1200" dirty="0" err="1">
                  <a:solidFill>
                    <a:prstClr val="white"/>
                  </a:solidFill>
                  <a:latin typeface="Calibri" panose="020F0502020204030204"/>
                </a:rPr>
                <a:t>after</a:t>
              </a:r>
              <a:r>
                <a:rPr lang="it-IT" sz="1200" dirty="0">
                  <a:solidFill>
                    <a:prstClr val="white"/>
                  </a:solidFill>
                  <a:latin typeface="Calibri" panose="020F0502020204030204"/>
                </a:rPr>
                <a:t> </a:t>
              </a:r>
              <a:br>
                <a:rPr lang="it-IT" sz="1200" dirty="0">
                  <a:solidFill>
                    <a:prstClr val="white"/>
                  </a:solidFill>
                  <a:latin typeface="Calibri" panose="020F0502020204030204"/>
                </a:rPr>
              </a:br>
              <a:r>
                <a:rPr lang="it-IT" sz="1200" dirty="0" err="1">
                  <a:solidFill>
                    <a:prstClr val="white"/>
                  </a:solidFill>
                  <a:latin typeface="Calibri" panose="020F0502020204030204"/>
                </a:rPr>
                <a:t>roll</a:t>
              </a:r>
              <a:r>
                <a:rPr lang="it-IT" sz="1200" dirty="0">
                  <a:solidFill>
                    <a:prstClr val="white"/>
                  </a:solidFill>
                  <a:latin typeface="Calibri" panose="020F0502020204030204"/>
                </a:rPr>
                <a:t> out from </a:t>
              </a:r>
              <a:r>
                <a:rPr lang="it-IT" sz="1200" dirty="0" err="1">
                  <a:solidFill>
                    <a:prstClr val="white"/>
                  </a:solidFill>
                  <a:latin typeface="Calibri" panose="020F0502020204030204"/>
                </a:rPr>
                <a:t>Clean</a:t>
              </a:r>
              <a:r>
                <a:rPr lang="it-IT" sz="1200" dirty="0">
                  <a:solidFill>
                    <a:prstClr val="white"/>
                  </a:solidFill>
                  <a:latin typeface="Calibri" panose="020F0502020204030204"/>
                </a:rPr>
                <a:t> Room @ DESY</a:t>
              </a:r>
              <a:endParaRPr lang="en-US" sz="1200" dirty="0">
                <a:solidFill>
                  <a:prstClr val="white"/>
                </a:solidFill>
                <a:latin typeface="Calibri" panose="020F0502020204030204"/>
              </a:endParaRPr>
            </a:p>
          </p:txBody>
        </p:sp>
      </p:grpSp>
      <p:pic>
        <p:nvPicPr>
          <p:cNvPr id="21" name="Picture 3" descr="\\win.desy.de\group\min\xxl\pierini\public_xxl\Photo\2015_07 DESY String Assembly\Week 37\IMG_2167.JPG"/>
          <p:cNvPicPr>
            <a:picLocks noChangeAspect="1"/>
          </p:cNvPicPr>
          <p:nvPr/>
        </p:nvPicPr>
        <p:blipFill rotWithShape="1">
          <a:blip r:embed="rId6" cstate="print">
            <a:extLst>
              <a:ext uri="{28A0092B-C50C-407E-A947-70E740481C1C}">
                <a14:useLocalDpi xmlns:a14="http://schemas.microsoft.com/office/drawing/2010/main" val="0"/>
              </a:ext>
            </a:extLst>
          </a:blip>
          <a:srcRect b="5726"/>
          <a:stretch/>
        </p:blipFill>
        <p:spPr bwMode="auto">
          <a:xfrm>
            <a:off x="1064391" y="3997448"/>
            <a:ext cx="2207591" cy="2243681"/>
          </a:xfrm>
          <a:prstGeom prst="rect">
            <a:avLst/>
          </a:prstGeom>
          <a:noFill/>
          <a:ln>
            <a:noFill/>
          </a:ln>
          <a:extLst>
            <a:ext uri="{53640926-AAD7-44D8-BBD7-CCE9431645EC}">
              <a14:shadowObscured xmlns:a14="http://schemas.microsoft.com/office/drawing/2010/main"/>
            </a:ext>
          </a:extLst>
        </p:spPr>
      </p:pic>
      <p:sp>
        <p:nvSpPr>
          <p:cNvPr id="22" name="CasellaDiTesto 21"/>
          <p:cNvSpPr txBox="1"/>
          <p:nvPr/>
        </p:nvSpPr>
        <p:spPr>
          <a:xfrm>
            <a:off x="1784191" y="5819835"/>
            <a:ext cx="2207591" cy="461665"/>
          </a:xfrm>
          <a:prstGeom prst="rect">
            <a:avLst/>
          </a:prstGeom>
          <a:noFill/>
        </p:spPr>
        <p:txBody>
          <a:bodyPr wrap="square" rtlCol="0">
            <a:spAutoFit/>
          </a:bodyPr>
          <a:lstStyle/>
          <a:p>
            <a:pPr fontAlgn="auto">
              <a:spcBef>
                <a:spcPts val="0"/>
              </a:spcBef>
              <a:spcAft>
                <a:spcPts val="0"/>
              </a:spcAft>
            </a:pPr>
            <a:r>
              <a:rPr lang="en-US" sz="1200" dirty="0">
                <a:solidFill>
                  <a:prstClr val="white"/>
                </a:solidFill>
                <a:latin typeface="Calibri" panose="020F0502020204030204"/>
              </a:rPr>
              <a:t>3</a:t>
            </a:r>
            <a:r>
              <a:rPr lang="en-US" sz="1200" baseline="30000" dirty="0">
                <a:solidFill>
                  <a:prstClr val="white"/>
                </a:solidFill>
                <a:latin typeface="Calibri" panose="020F0502020204030204"/>
              </a:rPr>
              <a:t>rd</a:t>
            </a:r>
            <a:r>
              <a:rPr lang="en-US" sz="1200" dirty="0">
                <a:solidFill>
                  <a:prstClr val="white"/>
                </a:solidFill>
                <a:latin typeface="Calibri" panose="020F0502020204030204"/>
              </a:rPr>
              <a:t> Harmonic </a:t>
            </a:r>
            <a:r>
              <a:rPr lang="en-US" sz="1200" dirty="0" err="1">
                <a:solidFill>
                  <a:prstClr val="white"/>
                </a:solidFill>
                <a:latin typeface="Calibri" panose="020F0502020204030204"/>
              </a:rPr>
              <a:t>Cryomodule</a:t>
            </a:r>
            <a:br>
              <a:rPr lang="en-US" sz="1200" dirty="0">
                <a:solidFill>
                  <a:prstClr val="white"/>
                </a:solidFill>
                <a:latin typeface="Calibri" panose="020F0502020204030204"/>
              </a:rPr>
            </a:br>
            <a:r>
              <a:rPr lang="en-US" sz="1200" dirty="0">
                <a:solidFill>
                  <a:prstClr val="white"/>
                </a:solidFill>
                <a:latin typeface="Calibri" panose="020F0502020204030204"/>
              </a:rPr>
              <a:t>at the final installation stage </a:t>
            </a:r>
          </a:p>
        </p:txBody>
      </p:sp>
      <p:sp>
        <p:nvSpPr>
          <p:cNvPr id="3" name="Segnaposto numero diapositiva 4">
            <a:extLst>
              <a:ext uri="{FF2B5EF4-FFF2-40B4-BE49-F238E27FC236}">
                <a16:creationId xmlns:a16="http://schemas.microsoft.com/office/drawing/2014/main" id="{AB12DFD4-4947-2CE0-0DD1-3E98ED943F5B}"/>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2549365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olo 17"/>
          <p:cNvSpPr>
            <a:spLocks noGrp="1"/>
          </p:cNvSpPr>
          <p:nvPr>
            <p:ph type="title"/>
          </p:nvPr>
        </p:nvSpPr>
        <p:spPr/>
        <p:txBody>
          <a:bodyPr/>
          <a:lstStyle/>
          <a:p>
            <a:r>
              <a:rPr lang="it-IT" dirty="0" err="1"/>
              <a:t>Module</a:t>
            </a:r>
            <a:r>
              <a:rPr lang="it-IT" dirty="0"/>
              <a:t> Assembly by INFN </a:t>
            </a:r>
            <a:r>
              <a:rPr lang="it-IT" dirty="0" err="1"/>
              <a:t>at</a:t>
            </a:r>
            <a:r>
              <a:rPr lang="it-IT" dirty="0"/>
              <a:t> DESY</a:t>
            </a:r>
            <a:endParaRPr lang="en-US" dirty="0"/>
          </a:p>
        </p:txBody>
      </p:sp>
      <p:sp>
        <p:nvSpPr>
          <p:cNvPr id="3" name="Segnaposto data 2"/>
          <p:cNvSpPr>
            <a:spLocks noGrp="1"/>
          </p:cNvSpPr>
          <p:nvPr>
            <p:ph type="dt" sz="half" idx="10"/>
          </p:nvPr>
        </p:nvSpPr>
        <p:spPr/>
        <p:txBody>
          <a:bodyPr/>
          <a:lstStyle/>
          <a:p>
            <a:pPr>
              <a:defRPr/>
            </a:pPr>
            <a:r>
              <a:rPr lang="en-US" altLang="it-IT"/>
              <a:t>Carlo Pagani</a:t>
            </a:r>
          </a:p>
        </p:txBody>
      </p:sp>
      <p:sp>
        <p:nvSpPr>
          <p:cNvPr id="4" name="Segnaposto piè di pagina 3"/>
          <p:cNvSpPr>
            <a:spLocks noGrp="1"/>
          </p:cNvSpPr>
          <p:nvPr>
            <p:ph type="ftr" sz="quarter" idx="11"/>
          </p:nvPr>
        </p:nvSpPr>
        <p:spPr/>
        <p:txBody>
          <a:bodyPr/>
          <a:lstStyle/>
          <a:p>
            <a:pPr>
              <a:defRPr/>
            </a:pPr>
            <a:fld id="{D4969606-A68F-4DFF-8CED-82A6A9289498}" type="slidenum">
              <a:rPr lang="en-US" altLang="it-IT" smtClean="0"/>
              <a:pPr>
                <a:defRPr/>
              </a:pPr>
              <a:t>43</a:t>
            </a:fld>
            <a:endParaRPr lang="en-US" altLang="it-IT"/>
          </a:p>
        </p:txBody>
      </p:sp>
      <p:grpSp>
        <p:nvGrpSpPr>
          <p:cNvPr id="6" name="Gruppo 5"/>
          <p:cNvGrpSpPr/>
          <p:nvPr/>
        </p:nvGrpSpPr>
        <p:grpSpPr>
          <a:xfrm>
            <a:off x="1658786" y="914401"/>
            <a:ext cx="8905877" cy="5375279"/>
            <a:chOff x="123823" y="1066798"/>
            <a:chExt cx="8905877" cy="5375279"/>
          </a:xfrm>
        </p:grpSpPr>
        <p:pic>
          <p:nvPicPr>
            <p:cNvPr id="7" name="Picture 5" descr="S:\user\groups\mdi\dnoelle\public\20150703_39GHzStringRollOut\images\large\20150703-MK3_41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24" y="1066800"/>
              <a:ext cx="3000375" cy="2000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S:\user\groups\mdi\dnoelle\public\XFEL_3.9GHzModule\images\large\20150715-MK3_455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6717" y="2627850"/>
              <a:ext cx="2001825" cy="1334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1" descr="\\win.desy.de\group\min\xxl\pierini\public_xxl\Photo\2015_07 DESY String Assembly\Week 30\IMG_08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199" y="2587624"/>
              <a:ext cx="2272518" cy="15150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6" descr="\\win.desy.de\group\min\xxl\pierini\public_xxl\Photo\2015_07 DESY String Assembly\Week 35\IMG_1928_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23823" y="3048000"/>
              <a:ext cx="3000375" cy="15875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win.desy.de\group\min\xxl\pierini\public_xxl\Photo\2015_07 DESY String Assembly\Week 30\IMG_080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124200" y="4081997"/>
              <a:ext cx="2272516" cy="12901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405435" y="3960849"/>
              <a:ext cx="3624265" cy="2481227"/>
            </a:xfrm>
            <a:prstGeom prst="rect">
              <a:avLst/>
            </a:prstGeom>
          </p:spPr>
        </p:pic>
        <p:pic>
          <p:nvPicPr>
            <p:cNvPr id="13" name="Picture 16" descr="S:\user\groups\mdi\dnoelle\public\XFEL_3.9GHzModule\images\large\20150708-MKX_272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5396716" y="1066798"/>
              <a:ext cx="2001827" cy="15610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S:\user\groups\mdi\dnoelle\public\XFEL_3.9GHzModule\images\large\20150713-MKX_292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4198" y="1066799"/>
              <a:ext cx="2281237" cy="1520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3" descr="\\win.desy.de\group\min\xxl\pierini\public_xxl\Photo\2015_07 DESY String Assembly\20150907055006.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98543" y="1066799"/>
              <a:ext cx="1627113" cy="2894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7" descr="\\win.desy.de\group\min\xxl\pierini\public_xxl\Photo\2015_07 DESY String Assembly\Week 35\IMG_2007.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142874" y="4635502"/>
              <a:ext cx="3014663" cy="18065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win.desy.de\group\min\xxl\pierini\public_xxl\Photo\2015_07 DESY String Assembly\Week 33\IMG_1444.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3152773" y="5372101"/>
              <a:ext cx="2252662" cy="106997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Segnaposto numero diapositiva 4">
            <a:extLst>
              <a:ext uri="{FF2B5EF4-FFF2-40B4-BE49-F238E27FC236}">
                <a16:creationId xmlns:a16="http://schemas.microsoft.com/office/drawing/2014/main" id="{140E1FFE-68B4-7465-EB95-9B6BDC1C308A}"/>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3658382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4600" y="142875"/>
            <a:ext cx="7086600" cy="533400"/>
          </a:xfrm>
        </p:spPr>
        <p:txBody>
          <a:bodyPr/>
          <a:lstStyle/>
          <a:p>
            <a:r>
              <a:rPr lang="en-US" altLang="en-US" dirty="0"/>
              <a:t>WP46 - Cavity Fabrication and Test</a:t>
            </a:r>
            <a:endParaRPr lang="it-IT" dirty="0"/>
          </a:p>
        </p:txBody>
      </p:sp>
      <p:sp>
        <p:nvSpPr>
          <p:cNvPr id="4" name="Segnaposto data 3"/>
          <p:cNvSpPr>
            <a:spLocks noGrp="1"/>
          </p:cNvSpPr>
          <p:nvPr>
            <p:ph type="dt" sz="half" idx="10"/>
          </p:nvPr>
        </p:nvSpPr>
        <p:spPr/>
        <p:txBody>
          <a:bodyPr/>
          <a:lstStyle/>
          <a:p>
            <a:r>
              <a:rPr lang="it-IT" altLang="it-IT"/>
              <a:t>Carlo Pagani</a:t>
            </a:r>
            <a:endParaRPr lang="en-US" altLang="it-IT"/>
          </a:p>
        </p:txBody>
      </p:sp>
      <p:sp>
        <p:nvSpPr>
          <p:cNvPr id="5" name="Segnaposto piè di pagina 4"/>
          <p:cNvSpPr>
            <a:spLocks noGrp="1"/>
          </p:cNvSpPr>
          <p:nvPr>
            <p:ph type="ftr" sz="quarter" idx="11"/>
          </p:nvPr>
        </p:nvSpPr>
        <p:spPr/>
        <p:txBody>
          <a:bodyPr/>
          <a:lstStyle/>
          <a:p>
            <a:fld id="{3FBB366A-F7D1-4519-A1E6-A2C124910861}" type="slidenum">
              <a:rPr lang="en-US" altLang="it-IT" smtClean="0"/>
              <a:pPr/>
              <a:t>44</a:t>
            </a:fld>
            <a:endParaRPr lang="en-US" altLang="it-IT"/>
          </a:p>
        </p:txBody>
      </p:sp>
      <p:grpSp>
        <p:nvGrpSpPr>
          <p:cNvPr id="28" name="Gruppo 27"/>
          <p:cNvGrpSpPr/>
          <p:nvPr/>
        </p:nvGrpSpPr>
        <p:grpSpPr>
          <a:xfrm>
            <a:off x="1622582" y="823826"/>
            <a:ext cx="8987163" cy="5518151"/>
            <a:chOff x="150177" y="1069975"/>
            <a:chExt cx="9030627" cy="5518151"/>
          </a:xfrm>
        </p:grpSpPr>
        <p:pic>
          <p:nvPicPr>
            <p:cNvPr id="7"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177" y="3938430"/>
              <a:ext cx="1762125" cy="264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8325" y="1069975"/>
              <a:ext cx="1920875"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912" y="1069975"/>
              <a:ext cx="28590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240" y="3948112"/>
              <a:ext cx="2341563" cy="2640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913" y="2976563"/>
              <a:ext cx="285908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2"/>
            <p:cNvSpPr txBox="1">
              <a:spLocks noChangeArrowheads="1"/>
            </p:cNvSpPr>
            <p:nvPr/>
          </p:nvSpPr>
          <p:spPr bwMode="auto">
            <a:xfrm>
              <a:off x="1035289" y="3056253"/>
              <a:ext cx="10699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algn="l" eaLnBrk="1" hangingPunct="1">
                <a:spcBef>
                  <a:spcPct val="20000"/>
                </a:spcBef>
                <a:buClr>
                  <a:srgbClr val="F8B323"/>
                </a:buClr>
                <a:buFont typeface="Wingdings" panose="05000000000000000000" pitchFamily="2" charset="2"/>
                <a:buNone/>
              </a:pPr>
              <a:r>
                <a:rPr lang="it-IT" altLang="en-US" sz="900" dirty="0" err="1">
                  <a:solidFill>
                    <a:srgbClr val="FFFFFF"/>
                  </a:solidFill>
                  <a:latin typeface="Arial" panose="020B0604020202020204" pitchFamily="34" charset="0"/>
                  <a:ea typeface="ＭＳ Ｐゴシック" panose="020B0600070205080204" pitchFamily="34" charset="-128"/>
                </a:rPr>
                <a:t>Weld</a:t>
              </a:r>
              <a:r>
                <a:rPr lang="it-IT" altLang="en-US" sz="900" dirty="0">
                  <a:solidFill>
                    <a:srgbClr val="FFFFFF"/>
                  </a:solidFill>
                  <a:latin typeface="Arial" panose="020B0604020202020204" pitchFamily="34" charset="0"/>
                  <a:ea typeface="ＭＳ Ｐゴシック" panose="020B0600070205080204" pitchFamily="34" charset="-128"/>
                </a:rPr>
                <a:t> </a:t>
              </a:r>
              <a:r>
                <a:rPr lang="it-IT" altLang="en-US" sz="900" dirty="0" err="1">
                  <a:solidFill>
                    <a:srgbClr val="FFFFFF"/>
                  </a:solidFill>
                  <a:latin typeface="Arial" panose="020B0604020202020204" pitchFamily="34" charset="0"/>
                  <a:ea typeface="ＭＳ Ｐゴシック" panose="020B0600070205080204" pitchFamily="34" charset="-128"/>
                </a:rPr>
                <a:t>inspection</a:t>
              </a:r>
              <a:endParaRPr lang="en-US" altLang="en-US" sz="900" dirty="0">
                <a:solidFill>
                  <a:srgbClr val="FFFFFF"/>
                </a:solidFill>
                <a:latin typeface="Arial" panose="020B0604020202020204" pitchFamily="34" charset="0"/>
                <a:ea typeface="ＭＳ Ｐゴシック" panose="020B0600070205080204" pitchFamily="34" charset="-128"/>
              </a:endParaRPr>
            </a:p>
          </p:txBody>
        </p:sp>
        <p:sp>
          <p:nvSpPr>
            <p:cNvPr id="13" name="TextBox 13"/>
            <p:cNvSpPr txBox="1">
              <a:spLocks noChangeArrowheads="1"/>
            </p:cNvSpPr>
            <p:nvPr/>
          </p:nvSpPr>
          <p:spPr bwMode="auto">
            <a:xfrm>
              <a:off x="1946910" y="3970338"/>
              <a:ext cx="8636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algn="l" eaLnBrk="1" hangingPunct="1">
                <a:spcBef>
                  <a:spcPct val="20000"/>
                </a:spcBef>
                <a:buClr>
                  <a:srgbClr val="F8B323"/>
                </a:buClr>
                <a:buFont typeface="Wingdings" panose="05000000000000000000" pitchFamily="2" charset="2"/>
                <a:buNone/>
              </a:pPr>
              <a:r>
                <a:rPr lang="it-IT" altLang="en-US" sz="900" dirty="0" err="1">
                  <a:solidFill>
                    <a:srgbClr val="FFFFFF"/>
                  </a:solidFill>
                  <a:latin typeface="Arial" panose="020B0604020202020204" pitchFamily="34" charset="0"/>
                  <a:ea typeface="ＭＳ Ｐゴシック" panose="020B0600070205080204" pitchFamily="34" charset="-128"/>
                </a:rPr>
                <a:t>Cavity</a:t>
              </a:r>
              <a:r>
                <a:rPr lang="it-IT" altLang="en-US" sz="900" dirty="0">
                  <a:solidFill>
                    <a:srgbClr val="FFFFFF"/>
                  </a:solidFill>
                  <a:latin typeface="Arial" panose="020B0604020202020204" pitchFamily="34" charset="0"/>
                  <a:ea typeface="ＭＳ Ｐゴシック" panose="020B0600070205080204" pitchFamily="34" charset="-128"/>
                </a:rPr>
                <a:t> </a:t>
              </a:r>
              <a:r>
                <a:rPr lang="it-IT" altLang="en-US" sz="900" dirty="0" err="1">
                  <a:solidFill>
                    <a:srgbClr val="FFFFFF"/>
                  </a:solidFill>
                  <a:latin typeface="Arial" panose="020B0604020202020204" pitchFamily="34" charset="0"/>
                  <a:ea typeface="ＭＳ Ｐゴシック" panose="020B0600070205080204" pitchFamily="34" charset="-128"/>
                </a:rPr>
                <a:t>Tests</a:t>
              </a:r>
              <a:endParaRPr lang="en-US" altLang="en-US" sz="900" dirty="0">
                <a:solidFill>
                  <a:srgbClr val="FFFFFF"/>
                </a:solidFill>
                <a:latin typeface="Arial" panose="020B0604020202020204" pitchFamily="34" charset="0"/>
                <a:ea typeface="ＭＳ Ｐゴシック" panose="020B0600070205080204" pitchFamily="34" charset="-128"/>
              </a:endParaRPr>
            </a:p>
          </p:txBody>
        </p:sp>
        <p:sp>
          <p:nvSpPr>
            <p:cNvPr id="14" name="TextBox 14"/>
            <p:cNvSpPr txBox="1">
              <a:spLocks noChangeArrowheads="1"/>
            </p:cNvSpPr>
            <p:nvPr/>
          </p:nvSpPr>
          <p:spPr bwMode="auto">
            <a:xfrm>
              <a:off x="8024813" y="1838325"/>
              <a:ext cx="88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algn="l" eaLnBrk="1" hangingPunct="1">
                <a:spcBef>
                  <a:spcPct val="20000"/>
                </a:spcBef>
                <a:buClr>
                  <a:srgbClr val="F8B323"/>
                </a:buClr>
                <a:buFont typeface="Wingdings" panose="05000000000000000000" pitchFamily="2" charset="2"/>
                <a:buNone/>
              </a:pPr>
              <a:r>
                <a:rPr lang="it-IT" altLang="en-US" sz="900">
                  <a:solidFill>
                    <a:srgbClr val="FFFFFF"/>
                  </a:solidFill>
                  <a:latin typeface="Arial" panose="020B0604020202020204" pitchFamily="34" charset="0"/>
                  <a:ea typeface="ＭＳ Ｐゴシック" panose="020B0600070205080204" pitchFamily="34" charset="-128"/>
                </a:rPr>
                <a:t>Clean Room </a:t>
              </a:r>
              <a:br>
                <a:rPr lang="it-IT" altLang="en-US" sz="900">
                  <a:solidFill>
                    <a:srgbClr val="FFFFFF"/>
                  </a:solidFill>
                  <a:latin typeface="Arial" panose="020B0604020202020204" pitchFamily="34" charset="0"/>
                  <a:ea typeface="ＭＳ Ｐゴシック" panose="020B0600070205080204" pitchFamily="34" charset="-128"/>
                </a:rPr>
              </a:br>
              <a:r>
                <a:rPr lang="it-IT" altLang="en-US" sz="900">
                  <a:solidFill>
                    <a:srgbClr val="FFFFFF"/>
                  </a:solidFill>
                  <a:latin typeface="Arial" panose="020B0604020202020204" pitchFamily="34" charset="0"/>
                  <a:ea typeface="ＭＳ Ｐゴシック" panose="020B0600070205080204" pitchFamily="34" charset="-128"/>
                </a:rPr>
                <a:t>at INFN</a:t>
              </a:r>
              <a:endParaRPr lang="en-US" altLang="en-US" sz="900">
                <a:solidFill>
                  <a:srgbClr val="FFFFFF"/>
                </a:solidFill>
                <a:latin typeface="Arial" panose="020B0604020202020204" pitchFamily="34" charset="0"/>
                <a:ea typeface="ＭＳ Ｐゴシック" panose="020B0600070205080204" pitchFamily="34" charset="-128"/>
              </a:endParaRPr>
            </a:p>
          </p:txBody>
        </p:sp>
        <p:sp>
          <p:nvSpPr>
            <p:cNvPr id="15" name="TextBox 15"/>
            <p:cNvSpPr txBox="1">
              <a:spLocks noChangeArrowheads="1"/>
            </p:cNvSpPr>
            <p:nvPr/>
          </p:nvSpPr>
          <p:spPr bwMode="auto">
            <a:xfrm>
              <a:off x="8469313" y="4248150"/>
              <a:ext cx="588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algn="l" eaLnBrk="1" hangingPunct="1">
                <a:spcBef>
                  <a:spcPct val="20000"/>
                </a:spcBef>
                <a:buClr>
                  <a:srgbClr val="F8B323"/>
                </a:buClr>
                <a:buFont typeface="Wingdings" panose="05000000000000000000" pitchFamily="2" charset="2"/>
                <a:buNone/>
              </a:pPr>
              <a:r>
                <a:rPr lang="it-IT" altLang="en-US" sz="900">
                  <a:solidFill>
                    <a:srgbClr val="FFFFFF"/>
                  </a:solidFill>
                  <a:latin typeface="Arial" panose="020B0604020202020204" pitchFamily="34" charset="0"/>
                  <a:ea typeface="ＭＳ Ｐゴシック" panose="020B0600070205080204" pitchFamily="34" charset="-128"/>
                </a:rPr>
                <a:t>VTA</a:t>
              </a:r>
              <a:br>
                <a:rPr lang="it-IT" altLang="en-US" sz="900">
                  <a:solidFill>
                    <a:srgbClr val="FFFFFF"/>
                  </a:solidFill>
                  <a:latin typeface="Arial" panose="020B0604020202020204" pitchFamily="34" charset="0"/>
                  <a:ea typeface="ＭＳ Ｐゴシック" panose="020B0600070205080204" pitchFamily="34" charset="-128"/>
                </a:rPr>
              </a:br>
              <a:r>
                <a:rPr lang="it-IT" altLang="en-US" sz="900">
                  <a:solidFill>
                    <a:srgbClr val="FFFFFF"/>
                  </a:solidFill>
                  <a:latin typeface="Arial" panose="020B0604020202020204" pitchFamily="34" charset="0"/>
                  <a:ea typeface="ＭＳ Ｐゴシック" panose="020B0600070205080204" pitchFamily="34" charset="-128"/>
                </a:rPr>
                <a:t>at INFN</a:t>
              </a:r>
              <a:endParaRPr lang="en-US" altLang="en-US" sz="900">
                <a:solidFill>
                  <a:srgbClr val="FFFFFF"/>
                </a:solidFill>
                <a:latin typeface="Arial" panose="020B0604020202020204" pitchFamily="34" charset="0"/>
                <a:ea typeface="ＭＳ Ｐゴシック" panose="020B0600070205080204" pitchFamily="34" charset="-128"/>
              </a:endParaRPr>
            </a:p>
          </p:txBody>
        </p:sp>
        <p:sp>
          <p:nvSpPr>
            <p:cNvPr id="16" name="TextBox 16"/>
            <p:cNvSpPr txBox="1">
              <a:spLocks noChangeArrowheads="1"/>
            </p:cNvSpPr>
            <p:nvPr/>
          </p:nvSpPr>
          <p:spPr bwMode="auto">
            <a:xfrm>
              <a:off x="178275" y="3999231"/>
              <a:ext cx="4667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algn="l" eaLnBrk="1" hangingPunct="1">
                <a:spcBef>
                  <a:spcPct val="20000"/>
                </a:spcBef>
                <a:buClr>
                  <a:srgbClr val="F8B323"/>
                </a:buClr>
                <a:buFont typeface="Wingdings" panose="05000000000000000000" pitchFamily="2" charset="2"/>
                <a:buNone/>
              </a:pPr>
              <a:r>
                <a:rPr lang="it-IT" altLang="en-US" sz="900" dirty="0">
                  <a:solidFill>
                    <a:srgbClr val="FFFFFF"/>
                  </a:solidFill>
                  <a:latin typeface="Arial" panose="020B0604020202020204" pitchFamily="34" charset="0"/>
                  <a:ea typeface="ＭＳ Ｐゴシック" panose="020B0600070205080204" pitchFamily="34" charset="-128"/>
                </a:rPr>
                <a:t>BCP</a:t>
              </a:r>
              <a:br>
                <a:rPr lang="it-IT" altLang="en-US" sz="900" dirty="0">
                  <a:solidFill>
                    <a:srgbClr val="FFFFFF"/>
                  </a:solidFill>
                  <a:latin typeface="Arial" panose="020B0604020202020204" pitchFamily="34" charset="0"/>
                  <a:ea typeface="ＭＳ Ｐゴシック" panose="020B0600070205080204" pitchFamily="34" charset="-128"/>
                </a:rPr>
              </a:br>
              <a:r>
                <a:rPr lang="it-IT" altLang="en-US" sz="900" dirty="0" err="1">
                  <a:solidFill>
                    <a:srgbClr val="FFFFFF"/>
                  </a:solidFill>
                  <a:latin typeface="Arial" panose="020B0604020202020204" pitchFamily="34" charset="0"/>
                  <a:ea typeface="ＭＳ Ｐゴシック" panose="020B0600070205080204" pitchFamily="34" charset="-128"/>
                </a:rPr>
                <a:t>at</a:t>
              </a:r>
              <a:r>
                <a:rPr lang="it-IT" altLang="en-US" sz="900" dirty="0">
                  <a:solidFill>
                    <a:srgbClr val="FFFFFF"/>
                  </a:solidFill>
                  <a:latin typeface="Arial" panose="020B0604020202020204" pitchFamily="34" charset="0"/>
                  <a:ea typeface="ＭＳ Ｐゴシック" panose="020B0600070205080204" pitchFamily="34" charset="-128"/>
                </a:rPr>
                <a:t> EZ</a:t>
              </a:r>
              <a:endParaRPr lang="en-US" altLang="en-US" sz="900" dirty="0">
                <a:solidFill>
                  <a:srgbClr val="FFFFFF"/>
                </a:solidFill>
                <a:latin typeface="Arial" panose="020B0604020202020204" pitchFamily="34" charset="0"/>
                <a:ea typeface="ＭＳ Ｐゴシック" panose="020B0600070205080204" pitchFamily="34" charset="-128"/>
              </a:endParaRPr>
            </a:p>
          </p:txBody>
        </p:sp>
        <p:sp>
          <p:nvSpPr>
            <p:cNvPr id="17" name="TextBox 17"/>
            <p:cNvSpPr txBox="1">
              <a:spLocks noChangeArrowheads="1"/>
            </p:cNvSpPr>
            <p:nvPr/>
          </p:nvSpPr>
          <p:spPr bwMode="auto">
            <a:xfrm>
              <a:off x="3033713" y="3508375"/>
              <a:ext cx="1460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algn="l" eaLnBrk="1" hangingPunct="1">
                <a:spcBef>
                  <a:spcPct val="20000"/>
                </a:spcBef>
                <a:buClr>
                  <a:srgbClr val="F8B323"/>
                </a:buClr>
                <a:buFont typeface="Wingdings" panose="05000000000000000000" pitchFamily="2" charset="2"/>
                <a:buNone/>
              </a:pPr>
              <a:r>
                <a:rPr lang="it-IT" altLang="en-US" sz="900" dirty="0">
                  <a:solidFill>
                    <a:srgbClr val="FFFFFF"/>
                  </a:solidFill>
                  <a:latin typeface="Arial" panose="020B0604020202020204" pitchFamily="34" charset="0"/>
                  <a:ea typeface="ＭＳ Ｐゴシック" panose="020B0600070205080204" pitchFamily="34" charset="-128"/>
                </a:rPr>
                <a:t>RF </a:t>
              </a:r>
              <a:br>
                <a:rPr lang="it-IT" altLang="en-US" sz="900" dirty="0">
                  <a:solidFill>
                    <a:srgbClr val="FFFFFF"/>
                  </a:solidFill>
                  <a:latin typeface="Arial" panose="020B0604020202020204" pitchFamily="34" charset="0"/>
                  <a:ea typeface="ＭＳ Ｐゴシック" panose="020B0600070205080204" pitchFamily="34" charset="-128"/>
                </a:rPr>
              </a:br>
              <a:r>
                <a:rPr lang="it-IT" altLang="en-US" sz="900" dirty="0" err="1">
                  <a:solidFill>
                    <a:srgbClr val="FFFFFF"/>
                  </a:solidFill>
                  <a:latin typeface="Arial" panose="020B0604020202020204" pitchFamily="34" charset="0"/>
                  <a:ea typeface="ＭＳ Ｐゴシック" panose="020B0600070205080204" pitchFamily="34" charset="-128"/>
                </a:rPr>
                <a:t>testing</a:t>
              </a:r>
              <a:r>
                <a:rPr lang="it-IT" altLang="en-US" sz="900" dirty="0">
                  <a:solidFill>
                    <a:srgbClr val="FFFFFF"/>
                  </a:solidFill>
                  <a:latin typeface="Arial" panose="020B0604020202020204" pitchFamily="34" charset="0"/>
                  <a:ea typeface="ＭＳ Ｐゴシック" panose="020B0600070205080204" pitchFamily="34" charset="-128"/>
                </a:rPr>
                <a:t>                            </a:t>
              </a:r>
              <a:endParaRPr lang="en-US" altLang="en-US" sz="900" dirty="0">
                <a:solidFill>
                  <a:srgbClr val="FFFFFF"/>
                </a:solidFill>
                <a:latin typeface="Arial" panose="020B0604020202020204" pitchFamily="34" charset="0"/>
                <a:ea typeface="ＭＳ Ｐゴシック" panose="020B0600070205080204" pitchFamily="34" charset="-128"/>
              </a:endParaRPr>
            </a:p>
          </p:txBody>
        </p:sp>
        <p:sp>
          <p:nvSpPr>
            <p:cNvPr id="18" name="TextBox 18"/>
            <p:cNvSpPr txBox="1">
              <a:spLocks noChangeArrowheads="1"/>
            </p:cNvSpPr>
            <p:nvPr/>
          </p:nvSpPr>
          <p:spPr bwMode="auto">
            <a:xfrm>
              <a:off x="1808163" y="1149350"/>
              <a:ext cx="819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algn="l" eaLnBrk="1" hangingPunct="1">
                <a:spcBef>
                  <a:spcPct val="20000"/>
                </a:spcBef>
                <a:buClr>
                  <a:srgbClr val="F8B323"/>
                </a:buClr>
                <a:buFont typeface="Wingdings" panose="05000000000000000000" pitchFamily="2" charset="2"/>
                <a:buNone/>
              </a:pPr>
              <a:r>
                <a:rPr lang="it-IT" altLang="en-US" sz="900">
                  <a:solidFill>
                    <a:srgbClr val="FFFFFF"/>
                  </a:solidFill>
                  <a:latin typeface="Arial" panose="020B0604020202020204" pitchFamily="34" charset="0"/>
                  <a:ea typeface="ＭＳ Ｐゴシック" panose="020B0600070205080204" pitchFamily="34" charset="-128"/>
                </a:rPr>
                <a:t>VT</a:t>
              </a:r>
              <a:br>
                <a:rPr lang="it-IT" altLang="en-US" sz="900">
                  <a:solidFill>
                    <a:srgbClr val="FFFFFF"/>
                  </a:solidFill>
                  <a:latin typeface="Arial" panose="020B0604020202020204" pitchFamily="34" charset="0"/>
                  <a:ea typeface="ＭＳ Ｐゴシック" panose="020B0600070205080204" pitchFamily="34" charset="-128"/>
                </a:rPr>
              </a:br>
              <a:r>
                <a:rPr lang="it-IT" altLang="en-US" sz="900">
                  <a:solidFill>
                    <a:srgbClr val="FFFFFF"/>
                  </a:solidFill>
                  <a:latin typeface="Arial" panose="020B0604020202020204" pitchFamily="34" charset="0"/>
                  <a:ea typeface="ＭＳ Ｐゴシック" panose="020B0600070205080204" pitchFamily="34" charset="-128"/>
                </a:rPr>
                <a:t>preparation</a:t>
              </a:r>
              <a:endParaRPr lang="en-US" altLang="en-US" sz="900">
                <a:solidFill>
                  <a:srgbClr val="FFFFFF"/>
                </a:solidFill>
                <a:latin typeface="Arial" panose="020B0604020202020204" pitchFamily="34" charset="0"/>
                <a:ea typeface="ＭＳ Ｐゴシック" panose="020B0600070205080204" pitchFamily="34" charset="-128"/>
              </a:endParaRPr>
            </a:p>
          </p:txBody>
        </p:sp>
        <p:pic>
          <p:nvPicPr>
            <p:cNvPr id="19" name="Segnaposto contenuto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69682" y="1075690"/>
              <a:ext cx="3693318" cy="2462212"/>
            </a:xfrm>
            <a:prstGeom prst="rect">
              <a:avLst/>
            </a:prstGeom>
            <a:effectLst>
              <a:softEdge rad="31750"/>
            </a:effectLst>
          </p:spPr>
        </p:pic>
        <p:pic>
          <p:nvPicPr>
            <p:cNvPr id="20"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r="30114"/>
            <a:stretch/>
          </p:blipFill>
          <p:spPr bwMode="auto">
            <a:xfrm>
              <a:off x="4068763" y="3777493"/>
              <a:ext cx="3549094" cy="2631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asellaDiTesto 20"/>
            <p:cNvSpPr txBox="1"/>
            <p:nvPr/>
          </p:nvSpPr>
          <p:spPr>
            <a:xfrm rot="1078684">
              <a:off x="3825840" y="5087036"/>
              <a:ext cx="3819424" cy="369332"/>
            </a:xfrm>
            <a:prstGeom prst="rect">
              <a:avLst/>
            </a:prstGeom>
            <a:noFill/>
          </p:spPr>
          <p:txBody>
            <a:bodyPr wrap="none" rtlCol="0">
              <a:spAutoFit/>
            </a:bodyPr>
            <a:lstStyle/>
            <a:p>
              <a:r>
                <a:rPr lang="it-IT" sz="1800" dirty="0" err="1">
                  <a:solidFill>
                    <a:srgbClr val="0070C0"/>
                  </a:solidFill>
                  <a:latin typeface="Arial" panose="020B0604020202020204" pitchFamily="34" charset="0"/>
                  <a:cs typeface="Arial" panose="020B0604020202020204" pitchFamily="34" charset="0"/>
                </a:rPr>
                <a:t>All</a:t>
              </a:r>
              <a:r>
                <a:rPr lang="it-IT" sz="1800" dirty="0">
                  <a:solidFill>
                    <a:srgbClr val="0070C0"/>
                  </a:solidFill>
                  <a:latin typeface="Arial" panose="020B0604020202020204" pitchFamily="34" charset="0"/>
                  <a:cs typeface="Arial" panose="020B0604020202020204" pitchFamily="34" charset="0"/>
                </a:rPr>
                <a:t> </a:t>
              </a:r>
              <a:r>
                <a:rPr lang="it-IT" sz="1800" dirty="0" err="1">
                  <a:solidFill>
                    <a:srgbClr val="0070C0"/>
                  </a:solidFill>
                  <a:latin typeface="Arial" panose="020B0604020202020204" pitchFamily="34" charset="0"/>
                  <a:cs typeface="Arial" panose="020B0604020202020204" pitchFamily="34" charset="0"/>
                </a:rPr>
                <a:t>cavities</a:t>
              </a:r>
              <a:r>
                <a:rPr lang="it-IT" sz="1800" dirty="0">
                  <a:solidFill>
                    <a:srgbClr val="0070C0"/>
                  </a:solidFill>
                  <a:latin typeface="Arial" panose="020B0604020202020204" pitchFamily="34" charset="0"/>
                  <a:cs typeface="Arial" panose="020B0604020202020204" pitchFamily="34" charset="0"/>
                </a:rPr>
                <a:t> </a:t>
              </a:r>
              <a:r>
                <a:rPr lang="it-IT" sz="1800" dirty="0" err="1">
                  <a:solidFill>
                    <a:srgbClr val="0070C0"/>
                  </a:solidFill>
                  <a:latin typeface="Arial" panose="020B0604020202020204" pitchFamily="34" charset="0"/>
                  <a:cs typeface="Arial" panose="020B0604020202020204" pitchFamily="34" charset="0"/>
                </a:rPr>
                <a:t>above</a:t>
              </a:r>
              <a:r>
                <a:rPr lang="it-IT" sz="1800" dirty="0">
                  <a:solidFill>
                    <a:srgbClr val="0070C0"/>
                  </a:solidFill>
                  <a:latin typeface="Arial" panose="020B0604020202020204" pitchFamily="34" charset="0"/>
                  <a:cs typeface="Arial" panose="020B0604020202020204" pitchFamily="34" charset="0"/>
                </a:rPr>
                <a:t> </a:t>
              </a:r>
              <a:r>
                <a:rPr lang="it-IT" sz="1800" dirty="0" err="1">
                  <a:solidFill>
                    <a:srgbClr val="0070C0"/>
                  </a:solidFill>
                  <a:latin typeface="Arial" panose="020B0604020202020204" pitchFamily="34" charset="0"/>
                  <a:cs typeface="Arial" panose="020B0604020202020204" pitchFamily="34" charset="0"/>
                </a:rPr>
                <a:t>specifications</a:t>
              </a:r>
              <a:r>
                <a:rPr lang="it-IT" sz="1800" dirty="0">
                  <a:solidFill>
                    <a:srgbClr val="0070C0"/>
                  </a:solidFill>
                  <a:latin typeface="Arial" panose="020B0604020202020204" pitchFamily="34" charset="0"/>
                  <a:cs typeface="Arial" panose="020B0604020202020204" pitchFamily="34" charset="0"/>
                </a:rPr>
                <a:t>!</a:t>
              </a:r>
              <a:endParaRPr lang="en-US" sz="1800" dirty="0">
                <a:solidFill>
                  <a:srgbClr val="0070C0"/>
                </a:solidFill>
                <a:latin typeface="Arial" panose="020B0604020202020204" pitchFamily="34" charset="0"/>
                <a:cs typeface="Arial" panose="020B0604020202020204" pitchFamily="34" charset="0"/>
              </a:endParaRPr>
            </a:p>
          </p:txBody>
        </p:sp>
        <p:pic>
          <p:nvPicPr>
            <p:cNvPr id="22" name="Picture 2" descr="C:\Users\pierini\Documents\Area Progetti\XFEL\3H\Meeting\20160502 MAC\No AH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3141" y="3840163"/>
              <a:ext cx="1451005" cy="11908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descr="C:\Users\pierini\Documents\Area Progetti\XFEL\3H\Meeting\20160502 MAC\With AH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43633" y="5048153"/>
              <a:ext cx="1440514" cy="1182202"/>
            </a:xfrm>
            <a:prstGeom prst="rect">
              <a:avLst/>
            </a:prstGeom>
            <a:noFill/>
            <a:extLst>
              <a:ext uri="{909E8E84-426E-40DD-AFC4-6F175D3DCCD1}">
                <a14:hiddenFill xmlns:a14="http://schemas.microsoft.com/office/drawing/2010/main">
                  <a:solidFill>
                    <a:srgbClr val="FFFFFF"/>
                  </a:solidFill>
                </a14:hiddenFill>
              </a:ext>
            </a:extLst>
          </p:spPr>
        </p:pic>
        <p:sp>
          <p:nvSpPr>
            <p:cNvPr id="24" name="CasellaDiTesto 23"/>
            <p:cNvSpPr txBox="1"/>
            <p:nvPr/>
          </p:nvSpPr>
          <p:spPr>
            <a:xfrm>
              <a:off x="7476373" y="3540118"/>
              <a:ext cx="1704431" cy="307777"/>
            </a:xfrm>
            <a:prstGeom prst="rect">
              <a:avLst/>
            </a:prstGeom>
            <a:noFill/>
          </p:spPr>
          <p:txBody>
            <a:bodyPr wrap="square" rtlCol="0">
              <a:spAutoFit/>
            </a:bodyPr>
            <a:lstStyle/>
            <a:p>
              <a:r>
                <a:rPr lang="it-IT" dirty="0">
                  <a:solidFill>
                    <a:srgbClr val="000000"/>
                  </a:solidFill>
                  <a:latin typeface="Calibri"/>
                </a:rPr>
                <a:t>XFEL </a:t>
              </a:r>
              <a:r>
                <a:rPr lang="it-IT" dirty="0" err="1">
                  <a:solidFill>
                    <a:srgbClr val="000000"/>
                  </a:solidFill>
                  <a:latin typeface="Calibri"/>
                </a:rPr>
                <a:t>Injector</a:t>
              </a:r>
              <a:r>
                <a:rPr lang="it-IT" dirty="0">
                  <a:solidFill>
                    <a:srgbClr val="000000"/>
                  </a:solidFill>
                  <a:latin typeface="Calibri"/>
                </a:rPr>
                <a:t>’ </a:t>
              </a:r>
              <a:r>
                <a:rPr lang="it-IT" dirty="0" err="1">
                  <a:solidFill>
                    <a:srgbClr val="000000"/>
                  </a:solidFill>
                  <a:latin typeface="Calibri"/>
                </a:rPr>
                <a:t>Beam</a:t>
              </a:r>
              <a:endParaRPr lang="en-US" dirty="0">
                <a:solidFill>
                  <a:srgbClr val="000000"/>
                </a:solidFill>
                <a:latin typeface="Calibri"/>
              </a:endParaRPr>
            </a:p>
          </p:txBody>
        </p:sp>
        <p:sp>
          <p:nvSpPr>
            <p:cNvPr id="25" name="CasellaDiTesto 24"/>
            <p:cNvSpPr txBox="1"/>
            <p:nvPr/>
          </p:nvSpPr>
          <p:spPr>
            <a:xfrm>
              <a:off x="7643633" y="4531474"/>
              <a:ext cx="1227718" cy="307777"/>
            </a:xfrm>
            <a:prstGeom prst="rect">
              <a:avLst/>
            </a:prstGeom>
            <a:noFill/>
          </p:spPr>
          <p:txBody>
            <a:bodyPr wrap="none" rtlCol="0">
              <a:spAutoFit/>
            </a:bodyPr>
            <a:lstStyle/>
            <a:p>
              <a:r>
                <a:rPr lang="it-IT" dirty="0">
                  <a:solidFill>
                    <a:srgbClr val="000000"/>
                  </a:solidFill>
                  <a:latin typeface="Arial" panose="020B0604020202020204" pitchFamily="34" charset="0"/>
                  <a:cs typeface="Arial" panose="020B0604020202020204" pitchFamily="34" charset="0"/>
                </a:rPr>
                <a:t>3</a:t>
              </a:r>
              <a:r>
                <a:rPr lang="it-IT" baseline="30000" dirty="0">
                  <a:solidFill>
                    <a:srgbClr val="000000"/>
                  </a:solidFill>
                  <a:latin typeface="Arial" panose="020B0604020202020204" pitchFamily="34" charset="0"/>
                  <a:cs typeface="Arial" panose="020B0604020202020204" pitchFamily="34" charset="0"/>
                </a:rPr>
                <a:t>rd</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Harm</a:t>
              </a:r>
              <a:r>
                <a:rPr lang="it-IT" dirty="0">
                  <a:solidFill>
                    <a:srgbClr val="000000"/>
                  </a:solidFill>
                  <a:latin typeface="Arial" panose="020B0604020202020204" pitchFamily="34" charset="0"/>
                  <a:cs typeface="Arial" panose="020B0604020202020204" pitchFamily="34" charset="0"/>
                </a:rPr>
                <a:t> Off</a:t>
              </a:r>
              <a:endParaRPr lang="en-US" dirty="0">
                <a:solidFill>
                  <a:srgbClr val="000000"/>
                </a:solidFill>
                <a:latin typeface="Arial" panose="020B0604020202020204" pitchFamily="34" charset="0"/>
                <a:cs typeface="Arial" panose="020B0604020202020204" pitchFamily="34" charset="0"/>
              </a:endParaRPr>
            </a:p>
          </p:txBody>
        </p:sp>
        <p:sp>
          <p:nvSpPr>
            <p:cNvPr id="26" name="CasellaDiTesto 25"/>
            <p:cNvSpPr txBox="1"/>
            <p:nvPr/>
          </p:nvSpPr>
          <p:spPr>
            <a:xfrm>
              <a:off x="7641998" y="5725010"/>
              <a:ext cx="1218053" cy="307777"/>
            </a:xfrm>
            <a:prstGeom prst="rect">
              <a:avLst/>
            </a:prstGeom>
            <a:noFill/>
          </p:spPr>
          <p:txBody>
            <a:bodyPr wrap="none" rtlCol="0">
              <a:spAutoFit/>
            </a:bodyPr>
            <a:lstStyle/>
            <a:p>
              <a:r>
                <a:rPr lang="it-IT" dirty="0">
                  <a:solidFill>
                    <a:srgbClr val="000000"/>
                  </a:solidFill>
                  <a:latin typeface="Arial" panose="020B0604020202020204" pitchFamily="34" charset="0"/>
                  <a:cs typeface="Arial" panose="020B0604020202020204" pitchFamily="34" charset="0"/>
                </a:rPr>
                <a:t>3</a:t>
              </a:r>
              <a:r>
                <a:rPr lang="it-IT" baseline="30000" dirty="0">
                  <a:solidFill>
                    <a:srgbClr val="000000"/>
                  </a:solidFill>
                  <a:latin typeface="Arial" panose="020B0604020202020204" pitchFamily="34" charset="0"/>
                  <a:cs typeface="Arial" panose="020B0604020202020204" pitchFamily="34" charset="0"/>
                </a:rPr>
                <a:t>rd</a:t>
              </a:r>
              <a:r>
                <a:rPr lang="it-IT" dirty="0">
                  <a:solidFill>
                    <a:srgbClr val="000000"/>
                  </a:solidFill>
                  <a:latin typeface="Arial" panose="020B0604020202020204" pitchFamily="34" charset="0"/>
                  <a:cs typeface="Arial" panose="020B0604020202020204" pitchFamily="34" charset="0"/>
                </a:rPr>
                <a:t> </a:t>
              </a:r>
              <a:r>
                <a:rPr lang="it-IT" dirty="0" err="1">
                  <a:solidFill>
                    <a:srgbClr val="000000"/>
                  </a:solidFill>
                  <a:latin typeface="Arial" panose="020B0604020202020204" pitchFamily="34" charset="0"/>
                  <a:cs typeface="Arial" panose="020B0604020202020204" pitchFamily="34" charset="0"/>
                </a:rPr>
                <a:t>Harm</a:t>
              </a:r>
              <a:r>
                <a:rPr lang="it-IT" dirty="0">
                  <a:solidFill>
                    <a:srgbClr val="000000"/>
                  </a:solidFill>
                  <a:latin typeface="Arial" panose="020B0604020202020204" pitchFamily="34" charset="0"/>
                  <a:cs typeface="Arial" panose="020B0604020202020204" pitchFamily="34" charset="0"/>
                </a:rPr>
                <a:t> On</a:t>
              </a:r>
              <a:endParaRPr lang="en-US" dirty="0">
                <a:solidFill>
                  <a:srgbClr val="000000"/>
                </a:solidFill>
                <a:latin typeface="Arial" panose="020B0604020202020204" pitchFamily="34" charset="0"/>
                <a:cs typeface="Arial" panose="020B0604020202020204" pitchFamily="34" charset="0"/>
              </a:endParaRPr>
            </a:p>
          </p:txBody>
        </p:sp>
        <p:sp>
          <p:nvSpPr>
            <p:cNvPr id="27" name="TextBox 17"/>
            <p:cNvSpPr txBox="1">
              <a:spLocks noChangeArrowheads="1"/>
            </p:cNvSpPr>
            <p:nvPr/>
          </p:nvSpPr>
          <p:spPr bwMode="auto">
            <a:xfrm>
              <a:off x="5187965" y="1101555"/>
              <a:ext cx="109517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omic Sans MS" panose="030F0702030302020204" pitchFamily="66" charset="0"/>
                </a:defRPr>
              </a:lvl1pPr>
              <a:lvl2pPr marL="742950" indent="-285750" eaLnBrk="0" hangingPunct="0">
                <a:defRPr>
                  <a:solidFill>
                    <a:schemeClr val="tx1"/>
                  </a:solidFill>
                  <a:latin typeface="Comic Sans MS" panose="030F0702030302020204" pitchFamily="66" charset="0"/>
                </a:defRPr>
              </a:lvl2pPr>
              <a:lvl3pPr marL="1143000" indent="-228600" eaLnBrk="0" hangingPunct="0">
                <a:defRPr>
                  <a:solidFill>
                    <a:schemeClr val="tx1"/>
                  </a:solidFill>
                  <a:latin typeface="Comic Sans MS" panose="030F0702030302020204" pitchFamily="66" charset="0"/>
                </a:defRPr>
              </a:lvl3pPr>
              <a:lvl4pPr marL="1600200" indent="-228600" eaLnBrk="0" hangingPunct="0">
                <a:defRPr>
                  <a:solidFill>
                    <a:schemeClr val="tx1"/>
                  </a:solidFill>
                  <a:latin typeface="Comic Sans MS" panose="030F0702030302020204" pitchFamily="66" charset="0"/>
                </a:defRPr>
              </a:lvl4pPr>
              <a:lvl5pPr marL="2057400" indent="-228600" eaLnBrk="0" hangingPunct="0">
                <a:defRPr>
                  <a:solidFill>
                    <a:schemeClr val="tx1"/>
                  </a:solidFill>
                  <a:latin typeface="Comic Sans MS" panose="030F0702030302020204" pitchFamily="66" charset="0"/>
                </a:defRPr>
              </a:lvl5pPr>
              <a:lvl6pPr marL="2514600" indent="-228600" algn="ctr" eaLnBrk="0" fontAlgn="base" hangingPunct="0">
                <a:spcBef>
                  <a:spcPct val="0"/>
                </a:spcBef>
                <a:spcAft>
                  <a:spcPct val="0"/>
                </a:spcAft>
                <a:defRPr>
                  <a:solidFill>
                    <a:schemeClr val="tx1"/>
                  </a:solidFill>
                  <a:latin typeface="Comic Sans MS" panose="030F0702030302020204" pitchFamily="66" charset="0"/>
                </a:defRPr>
              </a:lvl6pPr>
              <a:lvl7pPr marL="2971800" indent="-228600" algn="ctr" eaLnBrk="0" fontAlgn="base" hangingPunct="0">
                <a:spcBef>
                  <a:spcPct val="0"/>
                </a:spcBef>
                <a:spcAft>
                  <a:spcPct val="0"/>
                </a:spcAft>
                <a:defRPr>
                  <a:solidFill>
                    <a:schemeClr val="tx1"/>
                  </a:solidFill>
                  <a:latin typeface="Comic Sans MS" panose="030F0702030302020204" pitchFamily="66" charset="0"/>
                </a:defRPr>
              </a:lvl7pPr>
              <a:lvl8pPr marL="3429000" indent="-228600" algn="ctr" eaLnBrk="0" fontAlgn="base" hangingPunct="0">
                <a:spcBef>
                  <a:spcPct val="0"/>
                </a:spcBef>
                <a:spcAft>
                  <a:spcPct val="0"/>
                </a:spcAft>
                <a:defRPr>
                  <a:solidFill>
                    <a:schemeClr val="tx1"/>
                  </a:solidFill>
                  <a:latin typeface="Comic Sans MS" panose="030F0702030302020204" pitchFamily="66" charset="0"/>
                </a:defRPr>
              </a:lvl8pPr>
              <a:lvl9pPr marL="3886200" indent="-228600" algn="ctr" eaLnBrk="0" fontAlgn="base" hangingPunct="0">
                <a:spcBef>
                  <a:spcPct val="0"/>
                </a:spcBef>
                <a:spcAft>
                  <a:spcPct val="0"/>
                </a:spcAft>
                <a:defRPr>
                  <a:solidFill>
                    <a:schemeClr val="tx1"/>
                  </a:solidFill>
                  <a:latin typeface="Comic Sans MS" panose="030F0702030302020204" pitchFamily="66" charset="0"/>
                </a:defRPr>
              </a:lvl9pPr>
            </a:lstStyle>
            <a:p>
              <a:pPr algn="l" eaLnBrk="1" hangingPunct="1">
                <a:spcBef>
                  <a:spcPct val="20000"/>
                </a:spcBef>
                <a:buClr>
                  <a:srgbClr val="F8B323"/>
                </a:buClr>
                <a:buFont typeface="Wingdings" panose="05000000000000000000" pitchFamily="2" charset="2"/>
                <a:buNone/>
              </a:pPr>
              <a:r>
                <a:rPr lang="it-IT" altLang="en-US" sz="900" dirty="0" err="1">
                  <a:solidFill>
                    <a:srgbClr val="FFFFFF"/>
                  </a:solidFill>
                  <a:latin typeface="Arial" panose="020B0604020202020204" pitchFamily="34" charset="0"/>
                  <a:ea typeface="ＭＳ Ｐゴシック" panose="020B0600070205080204" pitchFamily="34" charset="-128"/>
                </a:rPr>
                <a:t>String</a:t>
              </a:r>
              <a:r>
                <a:rPr lang="it-IT" altLang="en-US" sz="900" dirty="0">
                  <a:solidFill>
                    <a:srgbClr val="FFFFFF"/>
                  </a:solidFill>
                  <a:latin typeface="Arial" panose="020B0604020202020204" pitchFamily="34" charset="0"/>
                  <a:ea typeface="ＭＳ Ｐゴシック" panose="020B0600070205080204" pitchFamily="34" charset="-128"/>
                </a:rPr>
                <a:t> Assembly</a:t>
              </a:r>
              <a:endParaRPr lang="en-US" altLang="en-US" sz="900" dirty="0">
                <a:solidFill>
                  <a:srgbClr val="FFFFFF"/>
                </a:solidFill>
                <a:latin typeface="Arial" panose="020B0604020202020204" pitchFamily="34" charset="0"/>
                <a:ea typeface="ＭＳ Ｐゴシック" panose="020B0600070205080204" pitchFamily="34" charset="-128"/>
              </a:endParaRPr>
            </a:p>
          </p:txBody>
        </p:sp>
      </p:grpSp>
      <p:sp>
        <p:nvSpPr>
          <p:cNvPr id="3" name="Segnaposto numero diapositiva 4">
            <a:extLst>
              <a:ext uri="{FF2B5EF4-FFF2-40B4-BE49-F238E27FC236}">
                <a16:creationId xmlns:a16="http://schemas.microsoft.com/office/drawing/2014/main" id="{CF60714C-0143-C660-3B02-498BF4BFF049}"/>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17090381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667000" y="152400"/>
            <a:ext cx="7086600" cy="533400"/>
          </a:xfrm>
        </p:spPr>
        <p:txBody>
          <a:bodyPr/>
          <a:lstStyle/>
          <a:p>
            <a:r>
              <a:rPr lang="it-IT" altLang="it-IT" sz="2400" dirty="0"/>
              <a:t>XFEL 3</a:t>
            </a:r>
            <a:r>
              <a:rPr lang="it-IT" altLang="it-IT" sz="2400" baseline="30000" dirty="0"/>
              <a:t>rd</a:t>
            </a:r>
            <a:r>
              <a:rPr lang="it-IT" altLang="it-IT" sz="2400" dirty="0"/>
              <a:t> </a:t>
            </a:r>
            <a:r>
              <a:rPr lang="it-IT" altLang="it-IT" sz="2400" dirty="0" err="1"/>
              <a:t>harmonic</a:t>
            </a:r>
            <a:r>
              <a:rPr lang="it-IT" altLang="it-IT" sz="2400" dirty="0"/>
              <a:t>: </a:t>
            </a:r>
            <a:r>
              <a:rPr lang="it-IT" altLang="it-IT" sz="2400" dirty="0" err="1"/>
              <a:t>cavites</a:t>
            </a:r>
            <a:r>
              <a:rPr lang="it-IT" altLang="it-IT" sz="2400" dirty="0"/>
              <a:t> and </a:t>
            </a:r>
            <a:r>
              <a:rPr lang="it-IT" altLang="it-IT" sz="2400" dirty="0" err="1"/>
              <a:t>Cryomodule</a:t>
            </a:r>
            <a:endParaRPr lang="it-IT" sz="2400" dirty="0"/>
          </a:p>
        </p:txBody>
      </p:sp>
      <p:sp>
        <p:nvSpPr>
          <p:cNvPr id="4" name="Segnaposto data 3"/>
          <p:cNvSpPr>
            <a:spLocks noGrp="1"/>
          </p:cNvSpPr>
          <p:nvPr>
            <p:ph type="dt" sz="half" idx="10"/>
          </p:nvPr>
        </p:nvSpPr>
        <p:spPr/>
        <p:txBody>
          <a:bodyPr/>
          <a:lstStyle/>
          <a:p>
            <a:r>
              <a:rPr lang="it-IT" altLang="it-IT"/>
              <a:t>Carlo Pagani</a:t>
            </a:r>
            <a:endParaRPr lang="en-US" altLang="it-IT"/>
          </a:p>
        </p:txBody>
      </p:sp>
      <p:sp>
        <p:nvSpPr>
          <p:cNvPr id="5" name="Segnaposto piè di pagina 4"/>
          <p:cNvSpPr>
            <a:spLocks noGrp="1"/>
          </p:cNvSpPr>
          <p:nvPr>
            <p:ph type="ftr" sz="quarter" idx="11"/>
          </p:nvPr>
        </p:nvSpPr>
        <p:spPr/>
        <p:txBody>
          <a:bodyPr/>
          <a:lstStyle/>
          <a:p>
            <a:fld id="{3FBB366A-F7D1-4519-A1E6-A2C124910861}" type="slidenum">
              <a:rPr lang="en-US" altLang="it-IT" smtClean="0"/>
              <a:pPr/>
              <a:t>45</a:t>
            </a:fld>
            <a:endParaRPr lang="en-US" altLang="it-IT"/>
          </a:p>
        </p:txBody>
      </p:sp>
      <p:pic>
        <p:nvPicPr>
          <p:cNvPr id="7"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228724" y="3644034"/>
            <a:ext cx="5151876" cy="2736934"/>
          </a:xfrm>
          <a:prstGeom prst="rect">
            <a:avLst/>
          </a:prstGeom>
          <a:effectLst>
            <a:softEdge rad="127000"/>
          </a:effectLst>
        </p:spPr>
      </p:pic>
      <p:pic>
        <p:nvPicPr>
          <p:cNvPr id="8"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4049"/>
          <a:stretch/>
        </p:blipFill>
        <p:spPr>
          <a:xfrm>
            <a:off x="5229000" y="909639"/>
            <a:ext cx="5151600" cy="2867183"/>
          </a:xfrm>
          <a:prstGeom prst="rect">
            <a:avLst/>
          </a:prstGeom>
          <a:effectLst>
            <a:softEdge rad="127000"/>
          </a:effec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401" y="932586"/>
            <a:ext cx="2925763" cy="541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magine 2"/>
          <p:cNvPicPr>
            <a:picLocks noChangeAspect="1"/>
          </p:cNvPicPr>
          <p:nvPr/>
        </p:nvPicPr>
        <p:blipFill rotWithShape="1">
          <a:blip r:embed="rId5">
            <a:extLst>
              <a:ext uri="{28A0092B-C50C-407E-A947-70E740481C1C}">
                <a14:useLocalDpi xmlns:a14="http://schemas.microsoft.com/office/drawing/2010/main" val="0"/>
              </a:ext>
            </a:extLst>
          </a:blip>
          <a:srcRect b="7189"/>
          <a:stretch/>
        </p:blipFill>
        <p:spPr>
          <a:xfrm>
            <a:off x="1676400" y="858838"/>
            <a:ext cx="8839200" cy="5471330"/>
          </a:xfrm>
          <a:prstGeom prst="rect">
            <a:avLst/>
          </a:prstGeom>
        </p:spPr>
      </p:pic>
      <p:sp>
        <p:nvSpPr>
          <p:cNvPr id="6" name="Segnaposto numero diapositiva 4">
            <a:extLst>
              <a:ext uri="{FF2B5EF4-FFF2-40B4-BE49-F238E27FC236}">
                <a16:creationId xmlns:a16="http://schemas.microsoft.com/office/drawing/2014/main" id="{D6343EA6-49A1-CDB5-8B7F-2A0596D93ABE}"/>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32218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AC1608-A413-4D0F-2097-921FA0DEFCE6}"/>
              </a:ext>
            </a:extLst>
          </p:cNvPr>
          <p:cNvSpPr>
            <a:spLocks noGrp="1"/>
          </p:cNvSpPr>
          <p:nvPr>
            <p:ph type="title"/>
          </p:nvPr>
        </p:nvSpPr>
        <p:spPr/>
        <p:txBody>
          <a:bodyPr/>
          <a:lstStyle/>
          <a:p>
            <a:r>
              <a:rPr lang="en-US" dirty="0"/>
              <a:t>E-XFEL in a nutshell</a:t>
            </a:r>
            <a:endParaRPr lang="it-IT" dirty="0"/>
          </a:p>
        </p:txBody>
      </p:sp>
      <p:sp>
        <p:nvSpPr>
          <p:cNvPr id="4" name="Segnaposto data 3">
            <a:extLst>
              <a:ext uri="{FF2B5EF4-FFF2-40B4-BE49-F238E27FC236}">
                <a16:creationId xmlns:a16="http://schemas.microsoft.com/office/drawing/2014/main" id="{76E5AD55-C8D2-B637-7E8A-A0CF520B7C5C}"/>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2F290D68-4605-BF4A-03B7-788AC8B6F295}"/>
              </a:ext>
            </a:extLst>
          </p:cNvPr>
          <p:cNvSpPr>
            <a:spLocks noGrp="1"/>
          </p:cNvSpPr>
          <p:nvPr>
            <p:ph type="ftr" sz="quarter" idx="11"/>
          </p:nvPr>
        </p:nvSpPr>
        <p:spPr/>
        <p:txBody>
          <a:bodyPr/>
          <a:lstStyle/>
          <a:p>
            <a:fld id="{3FBB366A-F7D1-4519-A1E6-A2C124910861}" type="slidenum">
              <a:rPr lang="en-US" altLang="it-IT" smtClean="0"/>
              <a:pPr/>
              <a:t>46</a:t>
            </a:fld>
            <a:endParaRPr lang="en-US" altLang="it-IT"/>
          </a:p>
        </p:txBody>
      </p:sp>
      <p:sp>
        <p:nvSpPr>
          <p:cNvPr id="6" name="Segnaposto numero diapositiva 5">
            <a:extLst>
              <a:ext uri="{FF2B5EF4-FFF2-40B4-BE49-F238E27FC236}">
                <a16:creationId xmlns:a16="http://schemas.microsoft.com/office/drawing/2014/main" id="{6D795F82-553F-329F-F936-44FD82BFB4E8}"/>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7" name="Content Placeholder 2">
            <a:extLst>
              <a:ext uri="{FF2B5EF4-FFF2-40B4-BE49-F238E27FC236}">
                <a16:creationId xmlns:a16="http://schemas.microsoft.com/office/drawing/2014/main" id="{D6451CA0-FC76-2ED9-DF15-BFED7A83A922}"/>
              </a:ext>
            </a:extLst>
          </p:cNvPr>
          <p:cNvSpPr>
            <a:spLocks noGrp="1"/>
          </p:cNvSpPr>
          <p:nvPr>
            <p:ph idx="1"/>
          </p:nvPr>
        </p:nvSpPr>
        <p:spPr>
          <a:xfrm>
            <a:off x="1655950" y="919194"/>
            <a:ext cx="7978175" cy="3121025"/>
          </a:xfrm>
        </p:spPr>
        <p:txBody>
          <a:bodyPr/>
          <a:lstStyle/>
          <a:p>
            <a:r>
              <a:rPr lang="en-US" dirty="0"/>
              <a:t>1.3 GHz SRF </a:t>
            </a:r>
            <a:r>
              <a:rPr lang="en-US" dirty="0" err="1"/>
              <a:t>linac</a:t>
            </a:r>
            <a:r>
              <a:rPr lang="en-US" dirty="0"/>
              <a:t> with 17.5 GeV, 5 kA bunches for an FEL operating in the 1-0.5 </a:t>
            </a:r>
            <a:r>
              <a:rPr lang="en-US" dirty="0" err="1"/>
              <a:t>Å</a:t>
            </a:r>
            <a:r>
              <a:rPr lang="en-US" dirty="0"/>
              <a:t> regime</a:t>
            </a:r>
          </a:p>
          <a:p>
            <a:pPr lvl="1"/>
            <a:r>
              <a:rPr lang="en-US" dirty="0"/>
              <a:t>27000 e- bunches/s (0.6 </a:t>
            </a:r>
            <a:r>
              <a:rPr lang="en-US" dirty="0" err="1"/>
              <a:t>ms</a:t>
            </a:r>
            <a:r>
              <a:rPr lang="en-US" dirty="0"/>
              <a:t> flattop @ 10Hz, 2700 b/pulse)</a:t>
            </a:r>
          </a:p>
          <a:p>
            <a:pPr lvl="1"/>
            <a:r>
              <a:rPr lang="en-US" dirty="0"/>
              <a:t>1 klystron driving 4 8-cavity modules in </a:t>
            </a:r>
            <a:r>
              <a:rPr lang="en-US" b="1" dirty="0"/>
              <a:t>vector sum mode</a:t>
            </a:r>
          </a:p>
          <a:p>
            <a:r>
              <a:rPr lang="en-US" dirty="0"/>
              <a:t>Beam quality (emittance at high currents) is the key</a:t>
            </a:r>
          </a:p>
          <a:p>
            <a:pPr lvl="1"/>
            <a:r>
              <a:rPr lang="en-US" sz="2400" b="1" dirty="0">
                <a:solidFill>
                  <a:srgbClr val="FF0000"/>
                </a:solidFill>
              </a:rPr>
              <a:t>Three bunch compression stages</a:t>
            </a:r>
            <a:r>
              <a:rPr lang="en-US" b="1" dirty="0">
                <a:solidFill>
                  <a:srgbClr val="FF0000"/>
                </a:solidFill>
              </a:rPr>
              <a:t> </a:t>
            </a:r>
            <a:r>
              <a:rPr lang="en-US" dirty="0"/>
              <a:t>at 130 MV, 600 MeV, 2.4 GeV to raise the bunch current</a:t>
            </a:r>
          </a:p>
        </p:txBody>
      </p:sp>
      <p:grpSp>
        <p:nvGrpSpPr>
          <p:cNvPr id="8" name="Group 141">
            <a:extLst>
              <a:ext uri="{FF2B5EF4-FFF2-40B4-BE49-F238E27FC236}">
                <a16:creationId xmlns:a16="http://schemas.microsoft.com/office/drawing/2014/main" id="{0F417347-058B-6AE6-61F6-9839A156B7D1}"/>
              </a:ext>
            </a:extLst>
          </p:cNvPr>
          <p:cNvGrpSpPr/>
          <p:nvPr/>
        </p:nvGrpSpPr>
        <p:grpSpPr>
          <a:xfrm>
            <a:off x="1692259" y="3314394"/>
            <a:ext cx="8822300" cy="1800540"/>
            <a:chOff x="83907" y="1827001"/>
            <a:chExt cx="8822300" cy="1800540"/>
          </a:xfrm>
        </p:grpSpPr>
        <p:sp>
          <p:nvSpPr>
            <p:cNvPr id="24" name="Rounded Rectangle 157">
              <a:extLst>
                <a:ext uri="{FF2B5EF4-FFF2-40B4-BE49-F238E27FC236}">
                  <a16:creationId xmlns:a16="http://schemas.microsoft.com/office/drawing/2014/main" id="{797AF95F-11E3-BBF3-1BE7-3DB9E1E071E9}"/>
                </a:ext>
              </a:extLst>
            </p:cNvPr>
            <p:cNvSpPr/>
            <p:nvPr/>
          </p:nvSpPr>
          <p:spPr>
            <a:xfrm>
              <a:off x="607109" y="2762768"/>
              <a:ext cx="323142" cy="176385"/>
            </a:xfrm>
            <a:prstGeom prst="roundRect">
              <a:avLst/>
            </a:prstGeom>
            <a:solidFill>
              <a:srgbClr val="FF0000"/>
            </a:solidFill>
            <a:ln w="12700" cap="flat" cmpd="sng" algn="ctr">
              <a:solidFill>
                <a:srgbClr val="CC6600"/>
              </a:solidFill>
              <a:prstDash val="solid"/>
            </a:ln>
            <a:effectLst>
              <a:outerShdw blurRad="50800" dist="25400" dir="3600000" algn="ctr" rotWithShape="0">
                <a:srgbClr val="FF0000"/>
              </a:outerShdw>
            </a:effectLst>
          </p:spPr>
          <p:txBody>
            <a:bodyPr lIns="0" rIns="0" rtlCol="0" anchor="ctr"/>
            <a:lstStyle/>
            <a:p>
              <a:pPr algn="ctr" fontAlgn="auto">
                <a:spcBef>
                  <a:spcPts val="0"/>
                </a:spcBef>
                <a:spcAft>
                  <a:spcPts val="0"/>
                </a:spcAft>
                <a:defRPr/>
              </a:pPr>
              <a:r>
                <a:rPr lang="en-US" sz="1200" kern="0" dirty="0">
                  <a:solidFill>
                    <a:schemeClr val="bg1"/>
                  </a:solidFill>
                  <a:latin typeface="Calibri"/>
                </a:rPr>
                <a:t>AH1</a:t>
              </a:r>
              <a:endParaRPr lang="de-DE" sz="1200" kern="0" dirty="0">
                <a:solidFill>
                  <a:schemeClr val="bg1"/>
                </a:solidFill>
                <a:latin typeface="Calibri"/>
              </a:endParaRPr>
            </a:p>
          </p:txBody>
        </p:sp>
        <p:sp>
          <p:nvSpPr>
            <p:cNvPr id="9" name="Isosceles Triangle 175">
              <a:extLst>
                <a:ext uri="{FF2B5EF4-FFF2-40B4-BE49-F238E27FC236}">
                  <a16:creationId xmlns:a16="http://schemas.microsoft.com/office/drawing/2014/main" id="{68122671-E5E0-B08E-68F2-B4CD88401FB6}"/>
                </a:ext>
              </a:extLst>
            </p:cNvPr>
            <p:cNvSpPr/>
            <p:nvPr/>
          </p:nvSpPr>
          <p:spPr>
            <a:xfrm rot="17520000" flipH="1">
              <a:off x="8485347" y="2943299"/>
              <a:ext cx="144000" cy="626623"/>
            </a:xfrm>
            <a:prstGeom prst="triangle">
              <a:avLst/>
            </a:prstGeom>
            <a:solidFill>
              <a:srgbClr val="FFC000"/>
            </a:solidFill>
            <a:ln w="25400" cap="flat" cmpd="sng" algn="ctr">
              <a:noFill/>
              <a:prstDash val="solid"/>
            </a:ln>
            <a:effectLst>
              <a:outerShdw blurRad="50800" dist="25400" dir="3600000" algn="ctr" rotWithShape="0">
                <a:sysClr val="window" lastClr="FFFFFF"/>
              </a:outerShdw>
            </a:effectLst>
          </p:spPr>
          <p:txBody>
            <a:bodyPr rtlCol="0" anchor="ctr"/>
            <a:lstStyle/>
            <a:p>
              <a:pPr algn="ctr" fontAlgn="auto">
                <a:spcBef>
                  <a:spcPts val="0"/>
                </a:spcBef>
                <a:spcAft>
                  <a:spcPts val="0"/>
                </a:spcAft>
                <a:defRPr/>
              </a:pPr>
              <a:endParaRPr lang="de-DE" sz="1600" b="0" kern="0">
                <a:solidFill>
                  <a:prstClr val="white"/>
                </a:solidFill>
                <a:latin typeface="Calibri"/>
              </a:endParaRPr>
            </a:p>
          </p:txBody>
        </p:sp>
        <p:sp>
          <p:nvSpPr>
            <p:cNvPr id="10" name="TextBox 143">
              <a:extLst>
                <a:ext uri="{FF2B5EF4-FFF2-40B4-BE49-F238E27FC236}">
                  <a16:creationId xmlns:a16="http://schemas.microsoft.com/office/drawing/2014/main" id="{C8AA95FC-F241-F9B5-1191-D0EEA337BA79}"/>
                </a:ext>
              </a:extLst>
            </p:cNvPr>
            <p:cNvSpPr txBox="1"/>
            <p:nvPr/>
          </p:nvSpPr>
          <p:spPr>
            <a:xfrm>
              <a:off x="6464813" y="3053213"/>
              <a:ext cx="628698" cy="261610"/>
            </a:xfrm>
            <a:prstGeom prst="rect">
              <a:avLst/>
            </a:prstGeom>
            <a:noFill/>
          </p:spPr>
          <p:txBody>
            <a:bodyPr wrap="none" rtlCol="0">
              <a:spAutoFit/>
            </a:bodyPr>
            <a:lstStyle/>
            <a:p>
              <a:pPr fontAlgn="auto">
                <a:spcBef>
                  <a:spcPts val="0"/>
                </a:spcBef>
                <a:spcAft>
                  <a:spcPts val="0"/>
                </a:spcAft>
                <a:defRPr/>
              </a:pPr>
              <a:r>
                <a:rPr lang="en-US" sz="1100" kern="0" dirty="0">
                  <a:solidFill>
                    <a:prstClr val="black"/>
                  </a:solidFill>
                  <a:latin typeface="Calibri"/>
                </a:rPr>
                <a:t>300 kW</a:t>
              </a:r>
              <a:endParaRPr lang="de-DE" sz="1100" kern="0" dirty="0">
                <a:solidFill>
                  <a:prstClr val="black"/>
                </a:solidFill>
                <a:latin typeface="Calibri"/>
              </a:endParaRPr>
            </a:p>
          </p:txBody>
        </p:sp>
        <p:cxnSp>
          <p:nvCxnSpPr>
            <p:cNvPr id="11" name="Straight Connector 144">
              <a:extLst>
                <a:ext uri="{FF2B5EF4-FFF2-40B4-BE49-F238E27FC236}">
                  <a16:creationId xmlns:a16="http://schemas.microsoft.com/office/drawing/2014/main" id="{74C5B6E2-3F82-2AAE-1F91-0202DFC241A9}"/>
                </a:ext>
              </a:extLst>
            </p:cNvPr>
            <p:cNvCxnSpPr/>
            <p:nvPr/>
          </p:nvCxnSpPr>
          <p:spPr>
            <a:xfrm flipV="1">
              <a:off x="5667504" y="2588402"/>
              <a:ext cx="0" cy="176118"/>
            </a:xfrm>
            <a:prstGeom prst="line">
              <a:avLst/>
            </a:prstGeom>
            <a:noFill/>
            <a:ln w="9525" cap="flat" cmpd="sng" algn="ctr">
              <a:solidFill>
                <a:srgbClr val="CC6600"/>
              </a:solidFill>
              <a:prstDash val="sysDash"/>
            </a:ln>
            <a:effectLst/>
          </p:spPr>
        </p:cxnSp>
        <p:grpSp>
          <p:nvGrpSpPr>
            <p:cNvPr id="12" name="Group 145">
              <a:extLst>
                <a:ext uri="{FF2B5EF4-FFF2-40B4-BE49-F238E27FC236}">
                  <a16:creationId xmlns:a16="http://schemas.microsoft.com/office/drawing/2014/main" id="{374516E7-5875-C602-C6B1-2BA03EFA0D35}"/>
                </a:ext>
              </a:extLst>
            </p:cNvPr>
            <p:cNvGrpSpPr/>
            <p:nvPr/>
          </p:nvGrpSpPr>
          <p:grpSpPr>
            <a:xfrm>
              <a:off x="1236384" y="2846815"/>
              <a:ext cx="180900" cy="230739"/>
              <a:chOff x="1637663" y="2580995"/>
              <a:chExt cx="198000" cy="230739"/>
            </a:xfrm>
            <a:effectLst>
              <a:outerShdw blurRad="50800" dist="25400" dir="3600000" algn="ctr" rotWithShape="0">
                <a:sysClr val="windowText" lastClr="000000"/>
              </a:outerShdw>
            </a:effectLst>
          </p:grpSpPr>
          <p:sp>
            <p:nvSpPr>
              <p:cNvPr id="107" name="Rounded Rectangle 240">
                <a:extLst>
                  <a:ext uri="{FF2B5EF4-FFF2-40B4-BE49-F238E27FC236}">
                    <a16:creationId xmlns:a16="http://schemas.microsoft.com/office/drawing/2014/main" id="{56FFEA37-B4E2-2084-FFC2-43C7A75E2D24}"/>
                  </a:ext>
                </a:extLst>
              </p:cNvPr>
              <p:cNvSpPr/>
              <p:nvPr/>
            </p:nvSpPr>
            <p:spPr>
              <a:xfrm rot="2700000">
                <a:off x="1727663" y="2703734"/>
                <a:ext cx="108000" cy="108000"/>
              </a:xfrm>
              <a:prstGeom prst="roundRect">
                <a:avLst/>
              </a:prstGeom>
              <a:solidFill>
                <a:sysClr val="windowText" lastClr="0000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de-DE" sz="1200" kern="0">
                  <a:solidFill>
                    <a:prstClr val="white"/>
                  </a:solidFill>
                  <a:latin typeface="Calibri"/>
                </a:endParaRPr>
              </a:p>
            </p:txBody>
          </p:sp>
          <p:cxnSp>
            <p:nvCxnSpPr>
              <p:cNvPr id="108" name="Straight Connector 241">
                <a:extLst>
                  <a:ext uri="{FF2B5EF4-FFF2-40B4-BE49-F238E27FC236}">
                    <a16:creationId xmlns:a16="http://schemas.microsoft.com/office/drawing/2014/main" id="{13980CBD-394D-9847-8FA1-DF85770AFF26}"/>
                  </a:ext>
                </a:extLst>
              </p:cNvPr>
              <p:cNvCxnSpPr/>
              <p:nvPr/>
            </p:nvCxnSpPr>
            <p:spPr>
              <a:xfrm>
                <a:off x="1637663" y="2580995"/>
                <a:ext cx="105816" cy="138555"/>
              </a:xfrm>
              <a:prstGeom prst="line">
                <a:avLst/>
              </a:prstGeom>
              <a:noFill/>
              <a:ln w="19050" cap="flat" cmpd="sng" algn="ctr">
                <a:solidFill>
                  <a:sysClr val="windowText" lastClr="000000"/>
                </a:solidFill>
                <a:prstDash val="solid"/>
              </a:ln>
              <a:effectLst/>
            </p:spPr>
          </p:cxnSp>
        </p:grpSp>
        <p:grpSp>
          <p:nvGrpSpPr>
            <p:cNvPr id="13" name="Group 146">
              <a:extLst>
                <a:ext uri="{FF2B5EF4-FFF2-40B4-BE49-F238E27FC236}">
                  <a16:creationId xmlns:a16="http://schemas.microsoft.com/office/drawing/2014/main" id="{45BCE79B-7773-B1CD-8916-6EF64901A2B3}"/>
                </a:ext>
              </a:extLst>
            </p:cNvPr>
            <p:cNvGrpSpPr/>
            <p:nvPr/>
          </p:nvGrpSpPr>
          <p:grpSpPr>
            <a:xfrm>
              <a:off x="1404303" y="2495542"/>
              <a:ext cx="493366" cy="180000"/>
              <a:chOff x="3274631" y="2276872"/>
              <a:chExt cx="1441385" cy="437816"/>
            </a:xfrm>
            <a:effectLst>
              <a:outerShdw blurRad="63500" dist="25400" dir="3600000" algn="ctr" rotWithShape="0">
                <a:sysClr val="windowText" lastClr="000000"/>
              </a:outerShdw>
            </a:effectLst>
          </p:grpSpPr>
          <p:cxnSp>
            <p:nvCxnSpPr>
              <p:cNvPr id="102" name="Straight Connector 235">
                <a:extLst>
                  <a:ext uri="{FF2B5EF4-FFF2-40B4-BE49-F238E27FC236}">
                    <a16:creationId xmlns:a16="http://schemas.microsoft.com/office/drawing/2014/main" id="{524D6E02-44DB-6F8E-3B85-7F8DB390AE97}"/>
                  </a:ext>
                </a:extLst>
              </p:cNvPr>
              <p:cNvCxnSpPr/>
              <p:nvPr/>
            </p:nvCxnSpPr>
            <p:spPr>
              <a:xfrm>
                <a:off x="3274631" y="2711273"/>
                <a:ext cx="145241" cy="0"/>
              </a:xfrm>
              <a:prstGeom prst="line">
                <a:avLst/>
              </a:prstGeom>
              <a:noFill/>
              <a:ln w="19050" cap="flat" cmpd="sng" algn="ctr">
                <a:solidFill>
                  <a:sysClr val="windowText" lastClr="000000"/>
                </a:solidFill>
                <a:prstDash val="solid"/>
              </a:ln>
              <a:effectLst/>
            </p:spPr>
          </p:cxnSp>
          <p:cxnSp>
            <p:nvCxnSpPr>
              <p:cNvPr id="103" name="Straight Connector 236">
                <a:extLst>
                  <a:ext uri="{FF2B5EF4-FFF2-40B4-BE49-F238E27FC236}">
                    <a16:creationId xmlns:a16="http://schemas.microsoft.com/office/drawing/2014/main" id="{CB4B115A-F5F4-CAAB-EC70-D90A4F26F5B7}"/>
                  </a:ext>
                </a:extLst>
              </p:cNvPr>
              <p:cNvCxnSpPr/>
              <p:nvPr/>
            </p:nvCxnSpPr>
            <p:spPr>
              <a:xfrm>
                <a:off x="4139952" y="2276872"/>
                <a:ext cx="432050" cy="434403"/>
              </a:xfrm>
              <a:prstGeom prst="line">
                <a:avLst/>
              </a:prstGeom>
              <a:noFill/>
              <a:ln w="19050" cap="flat" cmpd="sng" algn="ctr">
                <a:solidFill>
                  <a:sysClr val="windowText" lastClr="000000"/>
                </a:solidFill>
                <a:prstDash val="solid"/>
              </a:ln>
              <a:effectLst/>
            </p:spPr>
          </p:cxnSp>
          <p:cxnSp>
            <p:nvCxnSpPr>
              <p:cNvPr id="104" name="Straight Connector 237">
                <a:extLst>
                  <a:ext uri="{FF2B5EF4-FFF2-40B4-BE49-F238E27FC236}">
                    <a16:creationId xmlns:a16="http://schemas.microsoft.com/office/drawing/2014/main" id="{CF4D86D0-26FE-4924-C2DC-08CD4AC9F3DE}"/>
                  </a:ext>
                </a:extLst>
              </p:cNvPr>
              <p:cNvCxnSpPr/>
              <p:nvPr/>
            </p:nvCxnSpPr>
            <p:spPr>
              <a:xfrm flipV="1">
                <a:off x="4572000" y="2711273"/>
                <a:ext cx="144016" cy="2"/>
              </a:xfrm>
              <a:prstGeom prst="line">
                <a:avLst/>
              </a:prstGeom>
              <a:noFill/>
              <a:ln w="19050" cap="flat" cmpd="sng" algn="ctr">
                <a:solidFill>
                  <a:sysClr val="windowText" lastClr="000000"/>
                </a:solidFill>
                <a:prstDash val="solid"/>
              </a:ln>
              <a:effectLst/>
            </p:spPr>
          </p:cxnSp>
          <p:cxnSp>
            <p:nvCxnSpPr>
              <p:cNvPr id="105" name="Straight Connector 238">
                <a:extLst>
                  <a:ext uri="{FF2B5EF4-FFF2-40B4-BE49-F238E27FC236}">
                    <a16:creationId xmlns:a16="http://schemas.microsoft.com/office/drawing/2014/main" id="{F2293928-B6D1-F1A7-DF34-D65442B86126}"/>
                  </a:ext>
                </a:extLst>
              </p:cNvPr>
              <p:cNvCxnSpPr/>
              <p:nvPr/>
            </p:nvCxnSpPr>
            <p:spPr>
              <a:xfrm flipV="1">
                <a:off x="3419872" y="2276872"/>
                <a:ext cx="432048" cy="437816"/>
              </a:xfrm>
              <a:prstGeom prst="line">
                <a:avLst/>
              </a:prstGeom>
              <a:noFill/>
              <a:ln w="19050" cap="flat" cmpd="sng" algn="ctr">
                <a:solidFill>
                  <a:sysClr val="windowText" lastClr="000000"/>
                </a:solidFill>
                <a:prstDash val="solid"/>
              </a:ln>
              <a:effectLst/>
            </p:spPr>
          </p:cxnSp>
          <p:cxnSp>
            <p:nvCxnSpPr>
              <p:cNvPr id="106" name="Straight Connector 33">
                <a:extLst>
                  <a:ext uri="{FF2B5EF4-FFF2-40B4-BE49-F238E27FC236}">
                    <a16:creationId xmlns:a16="http://schemas.microsoft.com/office/drawing/2014/main" id="{6FB76827-8F0C-DA28-4929-59848D350F20}"/>
                  </a:ext>
                </a:extLst>
              </p:cNvPr>
              <p:cNvCxnSpPr/>
              <p:nvPr/>
            </p:nvCxnSpPr>
            <p:spPr>
              <a:xfrm>
                <a:off x="3851920" y="2276872"/>
                <a:ext cx="288032" cy="0"/>
              </a:xfrm>
              <a:prstGeom prst="straightConnector1">
                <a:avLst/>
              </a:prstGeom>
              <a:noFill/>
              <a:ln w="19050" cap="flat" cmpd="sng" algn="ctr">
                <a:solidFill>
                  <a:sysClr val="windowText" lastClr="000000"/>
                </a:solidFill>
                <a:prstDash val="solid"/>
              </a:ln>
              <a:effectLst/>
            </p:spPr>
          </p:cxnSp>
        </p:grpSp>
        <p:grpSp>
          <p:nvGrpSpPr>
            <p:cNvPr id="14" name="Group 147">
              <a:extLst>
                <a:ext uri="{FF2B5EF4-FFF2-40B4-BE49-F238E27FC236}">
                  <a16:creationId xmlns:a16="http://schemas.microsoft.com/office/drawing/2014/main" id="{A334DBFD-1A8F-827F-4F20-1D0FDA4F71D0}"/>
                </a:ext>
              </a:extLst>
            </p:cNvPr>
            <p:cNvGrpSpPr/>
            <p:nvPr/>
          </p:nvGrpSpPr>
          <p:grpSpPr>
            <a:xfrm>
              <a:off x="1897669" y="2587960"/>
              <a:ext cx="460475" cy="180000"/>
              <a:chOff x="5292080" y="2407881"/>
              <a:chExt cx="864096" cy="299879"/>
            </a:xfrm>
            <a:effectLst>
              <a:outerShdw blurRad="50800" dist="25400" dir="3600000" algn="ctr" rotWithShape="0">
                <a:srgbClr val="FFC000"/>
              </a:outerShdw>
            </a:effectLst>
          </p:grpSpPr>
          <p:sp>
            <p:nvSpPr>
              <p:cNvPr id="98" name="Rounded Rectangle 231">
                <a:extLst>
                  <a:ext uri="{FF2B5EF4-FFF2-40B4-BE49-F238E27FC236}">
                    <a16:creationId xmlns:a16="http://schemas.microsoft.com/office/drawing/2014/main" id="{0293E652-7D6A-C975-ED44-22CEE46112B6}"/>
                  </a:ext>
                </a:extLst>
              </p:cNvPr>
              <p:cNvSpPr/>
              <p:nvPr/>
            </p:nvSpPr>
            <p:spPr>
              <a:xfrm>
                <a:off x="5292080" y="2414348"/>
                <a:ext cx="864096" cy="293412"/>
              </a:xfrm>
              <a:prstGeom prst="roundRect">
                <a:avLst/>
              </a:prstGeom>
              <a:solidFill>
                <a:srgbClr val="FFC000"/>
              </a:solidFill>
              <a:ln w="12700" cap="flat" cmpd="sng" algn="ctr">
                <a:solidFill>
                  <a:srgbClr val="CC6600"/>
                </a:solidFill>
                <a:prstDash val="solid"/>
              </a:ln>
              <a:effectLst/>
            </p:spPr>
            <p:txBody>
              <a:bodyPr rtlCol="0" anchor="ctr"/>
              <a:lstStyle/>
              <a:p>
                <a:pPr algn="ctr" fontAlgn="auto">
                  <a:spcBef>
                    <a:spcPts val="0"/>
                  </a:spcBef>
                  <a:spcAft>
                    <a:spcPts val="0"/>
                  </a:spcAft>
                  <a:defRPr/>
                </a:pPr>
                <a:r>
                  <a:rPr lang="en-US" sz="1200" kern="0" dirty="0">
                    <a:solidFill>
                      <a:prstClr val="black"/>
                    </a:solidFill>
                    <a:latin typeface="Calibri"/>
                  </a:rPr>
                  <a:t>A2</a:t>
                </a:r>
                <a:endParaRPr lang="de-DE" sz="1200" kern="0" dirty="0">
                  <a:solidFill>
                    <a:prstClr val="black"/>
                  </a:solidFill>
                  <a:latin typeface="Calibri"/>
                </a:endParaRPr>
              </a:p>
            </p:txBody>
          </p:sp>
          <p:cxnSp>
            <p:nvCxnSpPr>
              <p:cNvPr id="99" name="Straight Connector 232">
                <a:extLst>
                  <a:ext uri="{FF2B5EF4-FFF2-40B4-BE49-F238E27FC236}">
                    <a16:creationId xmlns:a16="http://schemas.microsoft.com/office/drawing/2014/main" id="{14079B16-D61A-AA9A-B2D8-273CD8852293}"/>
                  </a:ext>
                </a:extLst>
              </p:cNvPr>
              <p:cNvCxnSpPr/>
              <p:nvPr/>
            </p:nvCxnSpPr>
            <p:spPr>
              <a:xfrm flipV="1">
                <a:off x="5508104" y="2409581"/>
                <a:ext cx="0" cy="293411"/>
              </a:xfrm>
              <a:prstGeom prst="line">
                <a:avLst/>
              </a:prstGeom>
              <a:noFill/>
              <a:ln w="9525" cap="flat" cmpd="sng" algn="ctr">
                <a:solidFill>
                  <a:srgbClr val="CC6600"/>
                </a:solidFill>
                <a:prstDash val="sysDash"/>
              </a:ln>
              <a:effectLst/>
            </p:spPr>
          </p:cxnSp>
          <p:cxnSp>
            <p:nvCxnSpPr>
              <p:cNvPr id="100" name="Straight Connector 233">
                <a:extLst>
                  <a:ext uri="{FF2B5EF4-FFF2-40B4-BE49-F238E27FC236}">
                    <a16:creationId xmlns:a16="http://schemas.microsoft.com/office/drawing/2014/main" id="{C25A3A91-6EF5-38C6-E7D1-0DE8F6E0C957}"/>
                  </a:ext>
                </a:extLst>
              </p:cNvPr>
              <p:cNvCxnSpPr/>
              <p:nvPr/>
            </p:nvCxnSpPr>
            <p:spPr>
              <a:xfrm flipV="1">
                <a:off x="5724128" y="2409580"/>
                <a:ext cx="0" cy="293411"/>
              </a:xfrm>
              <a:prstGeom prst="line">
                <a:avLst/>
              </a:prstGeom>
              <a:noFill/>
              <a:ln w="9525" cap="flat" cmpd="sng" algn="ctr">
                <a:solidFill>
                  <a:srgbClr val="CC6600"/>
                </a:solidFill>
                <a:prstDash val="sysDash"/>
              </a:ln>
              <a:effectLst/>
            </p:spPr>
          </p:cxnSp>
          <p:cxnSp>
            <p:nvCxnSpPr>
              <p:cNvPr id="101" name="Straight Connector 234">
                <a:extLst>
                  <a:ext uri="{FF2B5EF4-FFF2-40B4-BE49-F238E27FC236}">
                    <a16:creationId xmlns:a16="http://schemas.microsoft.com/office/drawing/2014/main" id="{66D44936-ED52-1BE7-5603-2B5C5EF6D297}"/>
                  </a:ext>
                </a:extLst>
              </p:cNvPr>
              <p:cNvCxnSpPr/>
              <p:nvPr/>
            </p:nvCxnSpPr>
            <p:spPr>
              <a:xfrm flipV="1">
                <a:off x="5940152" y="2407881"/>
                <a:ext cx="0" cy="293411"/>
              </a:xfrm>
              <a:prstGeom prst="line">
                <a:avLst/>
              </a:prstGeom>
              <a:noFill/>
              <a:ln w="9525" cap="flat" cmpd="sng" algn="ctr">
                <a:solidFill>
                  <a:srgbClr val="CC6600"/>
                </a:solidFill>
                <a:prstDash val="sysDash"/>
              </a:ln>
              <a:effectLst/>
            </p:spPr>
          </p:cxnSp>
        </p:grpSp>
        <p:grpSp>
          <p:nvGrpSpPr>
            <p:cNvPr id="15" name="Group 148">
              <a:extLst>
                <a:ext uri="{FF2B5EF4-FFF2-40B4-BE49-F238E27FC236}">
                  <a16:creationId xmlns:a16="http://schemas.microsoft.com/office/drawing/2014/main" id="{30E72710-8739-72D9-9722-12AB2D2D6EE5}"/>
                </a:ext>
              </a:extLst>
            </p:cNvPr>
            <p:cNvGrpSpPr/>
            <p:nvPr/>
          </p:nvGrpSpPr>
          <p:grpSpPr>
            <a:xfrm>
              <a:off x="2358144" y="2495542"/>
              <a:ext cx="493366" cy="180000"/>
              <a:chOff x="3274631" y="2276872"/>
              <a:chExt cx="1441385" cy="437816"/>
            </a:xfrm>
            <a:effectLst>
              <a:outerShdw blurRad="63500" dist="25400" dir="3600000" algn="ctr" rotWithShape="0">
                <a:sysClr val="windowText" lastClr="000000"/>
              </a:outerShdw>
            </a:effectLst>
          </p:grpSpPr>
          <p:cxnSp>
            <p:nvCxnSpPr>
              <p:cNvPr id="93" name="Straight Connector 226">
                <a:extLst>
                  <a:ext uri="{FF2B5EF4-FFF2-40B4-BE49-F238E27FC236}">
                    <a16:creationId xmlns:a16="http://schemas.microsoft.com/office/drawing/2014/main" id="{23348FFD-01D3-22F8-61A5-7613E8DABC9D}"/>
                  </a:ext>
                </a:extLst>
              </p:cNvPr>
              <p:cNvCxnSpPr/>
              <p:nvPr/>
            </p:nvCxnSpPr>
            <p:spPr>
              <a:xfrm>
                <a:off x="3274631" y="2711273"/>
                <a:ext cx="145241" cy="0"/>
              </a:xfrm>
              <a:prstGeom prst="line">
                <a:avLst/>
              </a:prstGeom>
              <a:noFill/>
              <a:ln w="19050" cap="flat" cmpd="sng" algn="ctr">
                <a:solidFill>
                  <a:sysClr val="windowText" lastClr="000000"/>
                </a:solidFill>
                <a:prstDash val="solid"/>
              </a:ln>
              <a:effectLst/>
            </p:spPr>
          </p:cxnSp>
          <p:cxnSp>
            <p:nvCxnSpPr>
              <p:cNvPr id="94" name="Straight Connector 227">
                <a:extLst>
                  <a:ext uri="{FF2B5EF4-FFF2-40B4-BE49-F238E27FC236}">
                    <a16:creationId xmlns:a16="http://schemas.microsoft.com/office/drawing/2014/main" id="{CE2AF1DA-B02C-9E3B-F7EE-B481FBB75ECD}"/>
                  </a:ext>
                </a:extLst>
              </p:cNvPr>
              <p:cNvCxnSpPr/>
              <p:nvPr/>
            </p:nvCxnSpPr>
            <p:spPr>
              <a:xfrm>
                <a:off x="4139952" y="2276872"/>
                <a:ext cx="432050" cy="434403"/>
              </a:xfrm>
              <a:prstGeom prst="line">
                <a:avLst/>
              </a:prstGeom>
              <a:noFill/>
              <a:ln w="19050" cap="flat" cmpd="sng" algn="ctr">
                <a:solidFill>
                  <a:sysClr val="windowText" lastClr="000000"/>
                </a:solidFill>
                <a:prstDash val="solid"/>
              </a:ln>
              <a:effectLst/>
            </p:spPr>
          </p:cxnSp>
          <p:cxnSp>
            <p:nvCxnSpPr>
              <p:cNvPr id="95" name="Straight Connector 228">
                <a:extLst>
                  <a:ext uri="{FF2B5EF4-FFF2-40B4-BE49-F238E27FC236}">
                    <a16:creationId xmlns:a16="http://schemas.microsoft.com/office/drawing/2014/main" id="{B2141C22-D22D-A347-7B95-55A08BB474D5}"/>
                  </a:ext>
                </a:extLst>
              </p:cNvPr>
              <p:cNvCxnSpPr/>
              <p:nvPr/>
            </p:nvCxnSpPr>
            <p:spPr>
              <a:xfrm flipV="1">
                <a:off x="4572000" y="2711273"/>
                <a:ext cx="144016" cy="2"/>
              </a:xfrm>
              <a:prstGeom prst="line">
                <a:avLst/>
              </a:prstGeom>
              <a:noFill/>
              <a:ln w="19050" cap="flat" cmpd="sng" algn="ctr">
                <a:solidFill>
                  <a:sysClr val="windowText" lastClr="000000"/>
                </a:solidFill>
                <a:prstDash val="solid"/>
              </a:ln>
              <a:effectLst/>
            </p:spPr>
          </p:cxnSp>
          <p:cxnSp>
            <p:nvCxnSpPr>
              <p:cNvPr id="96" name="Straight Connector 229">
                <a:extLst>
                  <a:ext uri="{FF2B5EF4-FFF2-40B4-BE49-F238E27FC236}">
                    <a16:creationId xmlns:a16="http://schemas.microsoft.com/office/drawing/2014/main" id="{C97482B4-D307-F9B2-8B7D-797D3BD8E194}"/>
                  </a:ext>
                </a:extLst>
              </p:cNvPr>
              <p:cNvCxnSpPr/>
              <p:nvPr/>
            </p:nvCxnSpPr>
            <p:spPr>
              <a:xfrm flipV="1">
                <a:off x="3419872" y="2276872"/>
                <a:ext cx="432048" cy="437816"/>
              </a:xfrm>
              <a:prstGeom prst="line">
                <a:avLst/>
              </a:prstGeom>
              <a:noFill/>
              <a:ln w="19050" cap="flat" cmpd="sng" algn="ctr">
                <a:solidFill>
                  <a:sysClr val="windowText" lastClr="000000"/>
                </a:solidFill>
                <a:prstDash val="solid"/>
              </a:ln>
              <a:effectLst/>
            </p:spPr>
          </p:cxnSp>
          <p:cxnSp>
            <p:nvCxnSpPr>
              <p:cNvPr id="97" name="Straight Connector 33">
                <a:extLst>
                  <a:ext uri="{FF2B5EF4-FFF2-40B4-BE49-F238E27FC236}">
                    <a16:creationId xmlns:a16="http://schemas.microsoft.com/office/drawing/2014/main" id="{CBA146BC-1C9B-C851-BADB-99D8996B35F0}"/>
                  </a:ext>
                </a:extLst>
              </p:cNvPr>
              <p:cNvCxnSpPr/>
              <p:nvPr/>
            </p:nvCxnSpPr>
            <p:spPr>
              <a:xfrm>
                <a:off x="3851920" y="2276872"/>
                <a:ext cx="288032" cy="0"/>
              </a:xfrm>
              <a:prstGeom prst="straightConnector1">
                <a:avLst/>
              </a:prstGeom>
              <a:noFill/>
              <a:ln w="19050" cap="flat" cmpd="sng" algn="ctr">
                <a:solidFill>
                  <a:sysClr val="windowText" lastClr="000000"/>
                </a:solidFill>
                <a:prstDash val="solid"/>
              </a:ln>
              <a:effectLst/>
            </p:spPr>
          </p:cxnSp>
        </p:grpSp>
        <p:grpSp>
          <p:nvGrpSpPr>
            <p:cNvPr id="16" name="Group 149">
              <a:extLst>
                <a:ext uri="{FF2B5EF4-FFF2-40B4-BE49-F238E27FC236}">
                  <a16:creationId xmlns:a16="http://schemas.microsoft.com/office/drawing/2014/main" id="{45D8D2A4-053D-7602-1075-F146AEF47178}"/>
                </a:ext>
              </a:extLst>
            </p:cNvPr>
            <p:cNvGrpSpPr/>
            <p:nvPr/>
          </p:nvGrpSpPr>
          <p:grpSpPr>
            <a:xfrm>
              <a:off x="2851510" y="2587960"/>
              <a:ext cx="460475" cy="180000"/>
              <a:chOff x="5292080" y="2407881"/>
              <a:chExt cx="864096" cy="299879"/>
            </a:xfrm>
            <a:effectLst>
              <a:outerShdw blurRad="50800" dist="25400" dir="3600000" algn="ctr" rotWithShape="0">
                <a:srgbClr val="FFC000"/>
              </a:outerShdw>
            </a:effectLst>
          </p:grpSpPr>
          <p:sp>
            <p:nvSpPr>
              <p:cNvPr id="89" name="Rounded Rectangle 222">
                <a:extLst>
                  <a:ext uri="{FF2B5EF4-FFF2-40B4-BE49-F238E27FC236}">
                    <a16:creationId xmlns:a16="http://schemas.microsoft.com/office/drawing/2014/main" id="{F05FD71E-A736-7110-6915-9AADF0A2DF3D}"/>
                  </a:ext>
                </a:extLst>
              </p:cNvPr>
              <p:cNvSpPr/>
              <p:nvPr/>
            </p:nvSpPr>
            <p:spPr>
              <a:xfrm>
                <a:off x="5292080" y="2414348"/>
                <a:ext cx="864096" cy="293412"/>
              </a:xfrm>
              <a:prstGeom prst="roundRect">
                <a:avLst/>
              </a:prstGeom>
              <a:solidFill>
                <a:srgbClr val="FFC000"/>
              </a:solidFill>
              <a:ln w="12700" cap="flat" cmpd="sng" algn="ctr">
                <a:solidFill>
                  <a:srgbClr val="CC6600"/>
                </a:solidFill>
                <a:prstDash val="solid"/>
              </a:ln>
              <a:effectLst/>
            </p:spPr>
            <p:txBody>
              <a:bodyPr rtlCol="0" anchor="ctr"/>
              <a:lstStyle/>
              <a:p>
                <a:pPr algn="ctr" fontAlgn="auto">
                  <a:spcBef>
                    <a:spcPts val="0"/>
                  </a:spcBef>
                  <a:spcAft>
                    <a:spcPts val="0"/>
                  </a:spcAft>
                  <a:defRPr/>
                </a:pPr>
                <a:r>
                  <a:rPr lang="en-US" sz="1200" kern="0" dirty="0">
                    <a:solidFill>
                      <a:prstClr val="black"/>
                    </a:solidFill>
                    <a:latin typeface="Calibri"/>
                  </a:rPr>
                  <a:t>A3</a:t>
                </a:r>
                <a:endParaRPr lang="de-DE" sz="1200" kern="0" dirty="0">
                  <a:solidFill>
                    <a:prstClr val="black"/>
                  </a:solidFill>
                  <a:latin typeface="Calibri"/>
                </a:endParaRPr>
              </a:p>
            </p:txBody>
          </p:sp>
          <p:cxnSp>
            <p:nvCxnSpPr>
              <p:cNvPr id="90" name="Straight Connector 223">
                <a:extLst>
                  <a:ext uri="{FF2B5EF4-FFF2-40B4-BE49-F238E27FC236}">
                    <a16:creationId xmlns:a16="http://schemas.microsoft.com/office/drawing/2014/main" id="{257CE617-506C-C4DE-4920-B5C4532066A9}"/>
                  </a:ext>
                </a:extLst>
              </p:cNvPr>
              <p:cNvCxnSpPr/>
              <p:nvPr/>
            </p:nvCxnSpPr>
            <p:spPr>
              <a:xfrm flipV="1">
                <a:off x="5508104" y="2409581"/>
                <a:ext cx="0" cy="293411"/>
              </a:xfrm>
              <a:prstGeom prst="line">
                <a:avLst/>
              </a:prstGeom>
              <a:noFill/>
              <a:ln w="9525" cap="flat" cmpd="sng" algn="ctr">
                <a:solidFill>
                  <a:srgbClr val="CC6600"/>
                </a:solidFill>
                <a:prstDash val="sysDash"/>
              </a:ln>
              <a:effectLst/>
            </p:spPr>
          </p:cxnSp>
          <p:cxnSp>
            <p:nvCxnSpPr>
              <p:cNvPr id="91" name="Straight Connector 224">
                <a:extLst>
                  <a:ext uri="{FF2B5EF4-FFF2-40B4-BE49-F238E27FC236}">
                    <a16:creationId xmlns:a16="http://schemas.microsoft.com/office/drawing/2014/main" id="{4664BF06-AA32-B3A0-C5AD-6B289A8594AC}"/>
                  </a:ext>
                </a:extLst>
              </p:cNvPr>
              <p:cNvCxnSpPr/>
              <p:nvPr/>
            </p:nvCxnSpPr>
            <p:spPr>
              <a:xfrm flipV="1">
                <a:off x="5724128" y="2409580"/>
                <a:ext cx="0" cy="293411"/>
              </a:xfrm>
              <a:prstGeom prst="line">
                <a:avLst/>
              </a:prstGeom>
              <a:noFill/>
              <a:ln w="9525" cap="flat" cmpd="sng" algn="ctr">
                <a:solidFill>
                  <a:srgbClr val="CC6600"/>
                </a:solidFill>
                <a:prstDash val="sysDash"/>
              </a:ln>
              <a:effectLst/>
            </p:spPr>
          </p:cxnSp>
          <p:cxnSp>
            <p:nvCxnSpPr>
              <p:cNvPr id="92" name="Straight Connector 225">
                <a:extLst>
                  <a:ext uri="{FF2B5EF4-FFF2-40B4-BE49-F238E27FC236}">
                    <a16:creationId xmlns:a16="http://schemas.microsoft.com/office/drawing/2014/main" id="{F7F4F253-4E7D-EC8E-69C6-BE986937F51B}"/>
                  </a:ext>
                </a:extLst>
              </p:cNvPr>
              <p:cNvCxnSpPr/>
              <p:nvPr/>
            </p:nvCxnSpPr>
            <p:spPr>
              <a:xfrm flipV="1">
                <a:off x="5940152" y="2407881"/>
                <a:ext cx="0" cy="293411"/>
              </a:xfrm>
              <a:prstGeom prst="line">
                <a:avLst/>
              </a:prstGeom>
              <a:noFill/>
              <a:ln w="9525" cap="flat" cmpd="sng" algn="ctr">
                <a:solidFill>
                  <a:srgbClr val="CC6600"/>
                </a:solidFill>
                <a:prstDash val="sysDash"/>
              </a:ln>
              <a:effectLst/>
            </p:spPr>
          </p:cxnSp>
        </p:grpSp>
        <p:grpSp>
          <p:nvGrpSpPr>
            <p:cNvPr id="17" name="Group 150">
              <a:extLst>
                <a:ext uri="{FF2B5EF4-FFF2-40B4-BE49-F238E27FC236}">
                  <a16:creationId xmlns:a16="http://schemas.microsoft.com/office/drawing/2014/main" id="{EA7C7087-16EE-7784-9A8B-238271975806}"/>
                </a:ext>
              </a:extLst>
            </p:cNvPr>
            <p:cNvGrpSpPr/>
            <p:nvPr/>
          </p:nvGrpSpPr>
          <p:grpSpPr>
            <a:xfrm>
              <a:off x="3324689" y="2587960"/>
              <a:ext cx="460475" cy="180000"/>
              <a:chOff x="5292080" y="2407881"/>
              <a:chExt cx="864096" cy="299879"/>
            </a:xfrm>
            <a:effectLst>
              <a:outerShdw blurRad="50800" dist="25400" dir="3600000" algn="ctr" rotWithShape="0">
                <a:srgbClr val="FFCC00"/>
              </a:outerShdw>
            </a:effectLst>
          </p:grpSpPr>
          <p:sp>
            <p:nvSpPr>
              <p:cNvPr id="85" name="Rounded Rectangle 218">
                <a:extLst>
                  <a:ext uri="{FF2B5EF4-FFF2-40B4-BE49-F238E27FC236}">
                    <a16:creationId xmlns:a16="http://schemas.microsoft.com/office/drawing/2014/main" id="{1C7306E6-7AB8-239D-BEEA-B121A5DADFA5}"/>
                  </a:ext>
                </a:extLst>
              </p:cNvPr>
              <p:cNvSpPr/>
              <p:nvPr/>
            </p:nvSpPr>
            <p:spPr>
              <a:xfrm>
                <a:off x="5292080" y="2414348"/>
                <a:ext cx="864096" cy="293412"/>
              </a:xfrm>
              <a:prstGeom prst="roundRect">
                <a:avLst/>
              </a:prstGeom>
              <a:solidFill>
                <a:srgbClr val="FFC000"/>
              </a:solidFill>
              <a:ln w="12700" cap="flat" cmpd="sng" algn="ctr">
                <a:solidFill>
                  <a:srgbClr val="CC6600"/>
                </a:solidFill>
                <a:prstDash val="solid"/>
              </a:ln>
              <a:effectLst/>
            </p:spPr>
            <p:txBody>
              <a:bodyPr rtlCol="0" anchor="ctr"/>
              <a:lstStyle/>
              <a:p>
                <a:pPr algn="ctr" fontAlgn="auto">
                  <a:spcBef>
                    <a:spcPts val="0"/>
                  </a:spcBef>
                  <a:spcAft>
                    <a:spcPts val="0"/>
                  </a:spcAft>
                  <a:defRPr/>
                </a:pPr>
                <a:r>
                  <a:rPr lang="en-US" sz="1200" kern="0" dirty="0">
                    <a:solidFill>
                      <a:prstClr val="black"/>
                    </a:solidFill>
                    <a:latin typeface="Calibri"/>
                  </a:rPr>
                  <a:t>A4</a:t>
                </a:r>
                <a:endParaRPr lang="de-DE" sz="1200" kern="0" dirty="0">
                  <a:solidFill>
                    <a:prstClr val="black"/>
                  </a:solidFill>
                  <a:latin typeface="Calibri"/>
                </a:endParaRPr>
              </a:p>
            </p:txBody>
          </p:sp>
          <p:cxnSp>
            <p:nvCxnSpPr>
              <p:cNvPr id="86" name="Straight Connector 219">
                <a:extLst>
                  <a:ext uri="{FF2B5EF4-FFF2-40B4-BE49-F238E27FC236}">
                    <a16:creationId xmlns:a16="http://schemas.microsoft.com/office/drawing/2014/main" id="{170049A8-DB0F-ADCE-A4BF-0938BAE3A0D8}"/>
                  </a:ext>
                </a:extLst>
              </p:cNvPr>
              <p:cNvCxnSpPr/>
              <p:nvPr/>
            </p:nvCxnSpPr>
            <p:spPr>
              <a:xfrm flipV="1">
                <a:off x="5508104" y="2409581"/>
                <a:ext cx="0" cy="293411"/>
              </a:xfrm>
              <a:prstGeom prst="line">
                <a:avLst/>
              </a:prstGeom>
              <a:noFill/>
              <a:ln w="9525" cap="flat" cmpd="sng" algn="ctr">
                <a:solidFill>
                  <a:srgbClr val="CC6600"/>
                </a:solidFill>
                <a:prstDash val="sysDash"/>
              </a:ln>
              <a:effectLst/>
            </p:spPr>
          </p:cxnSp>
          <p:cxnSp>
            <p:nvCxnSpPr>
              <p:cNvPr id="87" name="Straight Connector 220">
                <a:extLst>
                  <a:ext uri="{FF2B5EF4-FFF2-40B4-BE49-F238E27FC236}">
                    <a16:creationId xmlns:a16="http://schemas.microsoft.com/office/drawing/2014/main" id="{1C19F820-E0A5-03E3-9F3A-86282BD34425}"/>
                  </a:ext>
                </a:extLst>
              </p:cNvPr>
              <p:cNvCxnSpPr/>
              <p:nvPr/>
            </p:nvCxnSpPr>
            <p:spPr>
              <a:xfrm flipV="1">
                <a:off x="5724128" y="2409580"/>
                <a:ext cx="0" cy="293411"/>
              </a:xfrm>
              <a:prstGeom prst="line">
                <a:avLst/>
              </a:prstGeom>
              <a:noFill/>
              <a:ln w="9525" cap="flat" cmpd="sng" algn="ctr">
                <a:solidFill>
                  <a:srgbClr val="CC6600"/>
                </a:solidFill>
                <a:prstDash val="sysDash"/>
              </a:ln>
              <a:effectLst/>
            </p:spPr>
          </p:cxnSp>
          <p:cxnSp>
            <p:nvCxnSpPr>
              <p:cNvPr id="88" name="Straight Connector 221">
                <a:extLst>
                  <a:ext uri="{FF2B5EF4-FFF2-40B4-BE49-F238E27FC236}">
                    <a16:creationId xmlns:a16="http://schemas.microsoft.com/office/drawing/2014/main" id="{A679CA2D-612B-48EB-B4D5-D92F6A7228A9}"/>
                  </a:ext>
                </a:extLst>
              </p:cNvPr>
              <p:cNvCxnSpPr/>
              <p:nvPr/>
            </p:nvCxnSpPr>
            <p:spPr>
              <a:xfrm flipV="1">
                <a:off x="5940152" y="2407881"/>
                <a:ext cx="0" cy="293411"/>
              </a:xfrm>
              <a:prstGeom prst="line">
                <a:avLst/>
              </a:prstGeom>
              <a:noFill/>
              <a:ln w="9525" cap="flat" cmpd="sng" algn="ctr">
                <a:solidFill>
                  <a:srgbClr val="CC6600"/>
                </a:solidFill>
                <a:prstDash val="sysDash"/>
              </a:ln>
              <a:effectLst/>
            </p:spPr>
          </p:cxnSp>
        </p:grpSp>
        <p:grpSp>
          <p:nvGrpSpPr>
            <p:cNvPr id="18" name="Group 151">
              <a:extLst>
                <a:ext uri="{FF2B5EF4-FFF2-40B4-BE49-F238E27FC236}">
                  <a16:creationId xmlns:a16="http://schemas.microsoft.com/office/drawing/2014/main" id="{1F527A0B-58C5-F065-661D-4AFF6DC9B48E}"/>
                </a:ext>
              </a:extLst>
            </p:cNvPr>
            <p:cNvGrpSpPr/>
            <p:nvPr/>
          </p:nvGrpSpPr>
          <p:grpSpPr>
            <a:xfrm>
              <a:off x="3792530" y="2587960"/>
              <a:ext cx="460475" cy="180000"/>
              <a:chOff x="5292080" y="2407881"/>
              <a:chExt cx="864096" cy="299879"/>
            </a:xfrm>
            <a:effectLst>
              <a:outerShdw blurRad="50800" dist="25400" dir="3600000" algn="ctr" rotWithShape="0">
                <a:srgbClr val="FFCC00"/>
              </a:outerShdw>
            </a:effectLst>
          </p:grpSpPr>
          <p:sp>
            <p:nvSpPr>
              <p:cNvPr id="81" name="Rounded Rectangle 214">
                <a:extLst>
                  <a:ext uri="{FF2B5EF4-FFF2-40B4-BE49-F238E27FC236}">
                    <a16:creationId xmlns:a16="http://schemas.microsoft.com/office/drawing/2014/main" id="{B42CFC65-32D9-9918-6424-A99C15F23D42}"/>
                  </a:ext>
                </a:extLst>
              </p:cNvPr>
              <p:cNvSpPr/>
              <p:nvPr/>
            </p:nvSpPr>
            <p:spPr>
              <a:xfrm>
                <a:off x="5292080" y="2414348"/>
                <a:ext cx="864096" cy="293412"/>
              </a:xfrm>
              <a:prstGeom prst="roundRect">
                <a:avLst/>
              </a:prstGeom>
              <a:solidFill>
                <a:srgbClr val="FFC000"/>
              </a:solidFill>
              <a:ln w="12700" cap="flat" cmpd="sng" algn="ctr">
                <a:solidFill>
                  <a:srgbClr val="CC6600"/>
                </a:solidFill>
                <a:prstDash val="solid"/>
              </a:ln>
              <a:effectLst/>
            </p:spPr>
            <p:txBody>
              <a:bodyPr rtlCol="0" anchor="ctr"/>
              <a:lstStyle/>
              <a:p>
                <a:pPr algn="ctr" fontAlgn="auto">
                  <a:spcBef>
                    <a:spcPts val="0"/>
                  </a:spcBef>
                  <a:spcAft>
                    <a:spcPts val="0"/>
                  </a:spcAft>
                  <a:defRPr/>
                </a:pPr>
                <a:r>
                  <a:rPr lang="en-US" sz="1200" kern="0" dirty="0">
                    <a:solidFill>
                      <a:prstClr val="black"/>
                    </a:solidFill>
                    <a:latin typeface="Calibri"/>
                  </a:rPr>
                  <a:t>A5</a:t>
                </a:r>
                <a:endParaRPr lang="de-DE" sz="1200" kern="0" dirty="0">
                  <a:solidFill>
                    <a:prstClr val="black"/>
                  </a:solidFill>
                  <a:latin typeface="Calibri"/>
                </a:endParaRPr>
              </a:p>
            </p:txBody>
          </p:sp>
          <p:cxnSp>
            <p:nvCxnSpPr>
              <p:cNvPr id="82" name="Straight Connector 215">
                <a:extLst>
                  <a:ext uri="{FF2B5EF4-FFF2-40B4-BE49-F238E27FC236}">
                    <a16:creationId xmlns:a16="http://schemas.microsoft.com/office/drawing/2014/main" id="{AA2C1E27-6F7E-3EBC-05E0-5B7187D50C04}"/>
                  </a:ext>
                </a:extLst>
              </p:cNvPr>
              <p:cNvCxnSpPr/>
              <p:nvPr/>
            </p:nvCxnSpPr>
            <p:spPr>
              <a:xfrm flipV="1">
                <a:off x="5508104" y="2409581"/>
                <a:ext cx="0" cy="293411"/>
              </a:xfrm>
              <a:prstGeom prst="line">
                <a:avLst/>
              </a:prstGeom>
              <a:noFill/>
              <a:ln w="9525" cap="flat" cmpd="sng" algn="ctr">
                <a:solidFill>
                  <a:srgbClr val="CC6600"/>
                </a:solidFill>
                <a:prstDash val="sysDash"/>
              </a:ln>
              <a:effectLst/>
            </p:spPr>
          </p:cxnSp>
          <p:cxnSp>
            <p:nvCxnSpPr>
              <p:cNvPr id="83" name="Straight Connector 216">
                <a:extLst>
                  <a:ext uri="{FF2B5EF4-FFF2-40B4-BE49-F238E27FC236}">
                    <a16:creationId xmlns:a16="http://schemas.microsoft.com/office/drawing/2014/main" id="{D48741C3-986D-B2AD-F291-61EBDEBAC000}"/>
                  </a:ext>
                </a:extLst>
              </p:cNvPr>
              <p:cNvCxnSpPr/>
              <p:nvPr/>
            </p:nvCxnSpPr>
            <p:spPr>
              <a:xfrm flipV="1">
                <a:off x="5724128" y="2409580"/>
                <a:ext cx="0" cy="293411"/>
              </a:xfrm>
              <a:prstGeom prst="line">
                <a:avLst/>
              </a:prstGeom>
              <a:noFill/>
              <a:ln w="9525" cap="flat" cmpd="sng" algn="ctr">
                <a:solidFill>
                  <a:srgbClr val="CC6600"/>
                </a:solidFill>
                <a:prstDash val="sysDash"/>
              </a:ln>
              <a:effectLst/>
            </p:spPr>
          </p:cxnSp>
          <p:cxnSp>
            <p:nvCxnSpPr>
              <p:cNvPr id="84" name="Straight Connector 217">
                <a:extLst>
                  <a:ext uri="{FF2B5EF4-FFF2-40B4-BE49-F238E27FC236}">
                    <a16:creationId xmlns:a16="http://schemas.microsoft.com/office/drawing/2014/main" id="{A2E412DE-D38E-CE83-04A8-8E330B90E54B}"/>
                  </a:ext>
                </a:extLst>
              </p:cNvPr>
              <p:cNvCxnSpPr/>
              <p:nvPr/>
            </p:nvCxnSpPr>
            <p:spPr>
              <a:xfrm flipV="1">
                <a:off x="5940152" y="2407881"/>
                <a:ext cx="0" cy="293411"/>
              </a:xfrm>
              <a:prstGeom prst="line">
                <a:avLst/>
              </a:prstGeom>
              <a:noFill/>
              <a:ln w="9525" cap="flat" cmpd="sng" algn="ctr">
                <a:solidFill>
                  <a:srgbClr val="CC6600"/>
                </a:solidFill>
                <a:prstDash val="sysDash"/>
              </a:ln>
              <a:effectLst/>
            </p:spPr>
          </p:cxnSp>
        </p:grpSp>
        <p:grpSp>
          <p:nvGrpSpPr>
            <p:cNvPr id="19" name="Group 152">
              <a:extLst>
                <a:ext uri="{FF2B5EF4-FFF2-40B4-BE49-F238E27FC236}">
                  <a16:creationId xmlns:a16="http://schemas.microsoft.com/office/drawing/2014/main" id="{492677A8-802E-3ED1-701F-6BE36B3F857B}"/>
                </a:ext>
              </a:extLst>
            </p:cNvPr>
            <p:cNvGrpSpPr/>
            <p:nvPr/>
          </p:nvGrpSpPr>
          <p:grpSpPr>
            <a:xfrm>
              <a:off x="4262951" y="2495542"/>
              <a:ext cx="493366" cy="180000"/>
              <a:chOff x="3274631" y="2276872"/>
              <a:chExt cx="1441385" cy="437816"/>
            </a:xfrm>
            <a:effectLst>
              <a:outerShdw blurRad="63500" dist="25400" dir="3600000" algn="ctr" rotWithShape="0">
                <a:sysClr val="windowText" lastClr="000000"/>
              </a:outerShdw>
            </a:effectLst>
          </p:grpSpPr>
          <p:cxnSp>
            <p:nvCxnSpPr>
              <p:cNvPr id="76" name="Straight Connector 209">
                <a:extLst>
                  <a:ext uri="{FF2B5EF4-FFF2-40B4-BE49-F238E27FC236}">
                    <a16:creationId xmlns:a16="http://schemas.microsoft.com/office/drawing/2014/main" id="{C310F203-4741-0674-0B2F-465F84DD7D3B}"/>
                  </a:ext>
                </a:extLst>
              </p:cNvPr>
              <p:cNvCxnSpPr/>
              <p:nvPr/>
            </p:nvCxnSpPr>
            <p:spPr>
              <a:xfrm>
                <a:off x="3274631" y="2711273"/>
                <a:ext cx="145241" cy="0"/>
              </a:xfrm>
              <a:prstGeom prst="line">
                <a:avLst/>
              </a:prstGeom>
              <a:noFill/>
              <a:ln w="19050" cap="flat" cmpd="sng" algn="ctr">
                <a:solidFill>
                  <a:sysClr val="windowText" lastClr="000000"/>
                </a:solidFill>
                <a:prstDash val="solid"/>
              </a:ln>
              <a:effectLst/>
            </p:spPr>
          </p:cxnSp>
          <p:cxnSp>
            <p:nvCxnSpPr>
              <p:cNvPr id="77" name="Straight Connector 210">
                <a:extLst>
                  <a:ext uri="{FF2B5EF4-FFF2-40B4-BE49-F238E27FC236}">
                    <a16:creationId xmlns:a16="http://schemas.microsoft.com/office/drawing/2014/main" id="{8EB88FCD-6BD8-9BE1-1A30-E71C1EA8EF19}"/>
                  </a:ext>
                </a:extLst>
              </p:cNvPr>
              <p:cNvCxnSpPr/>
              <p:nvPr/>
            </p:nvCxnSpPr>
            <p:spPr>
              <a:xfrm>
                <a:off x="4139952" y="2276872"/>
                <a:ext cx="432050" cy="434403"/>
              </a:xfrm>
              <a:prstGeom prst="line">
                <a:avLst/>
              </a:prstGeom>
              <a:noFill/>
              <a:ln w="19050" cap="flat" cmpd="sng" algn="ctr">
                <a:solidFill>
                  <a:sysClr val="windowText" lastClr="000000"/>
                </a:solidFill>
                <a:prstDash val="solid"/>
              </a:ln>
              <a:effectLst/>
            </p:spPr>
          </p:cxnSp>
          <p:cxnSp>
            <p:nvCxnSpPr>
              <p:cNvPr id="78" name="Straight Connector 211">
                <a:extLst>
                  <a:ext uri="{FF2B5EF4-FFF2-40B4-BE49-F238E27FC236}">
                    <a16:creationId xmlns:a16="http://schemas.microsoft.com/office/drawing/2014/main" id="{31241682-0A38-0D70-2928-829C2CF54BB0}"/>
                  </a:ext>
                </a:extLst>
              </p:cNvPr>
              <p:cNvCxnSpPr/>
              <p:nvPr/>
            </p:nvCxnSpPr>
            <p:spPr>
              <a:xfrm flipV="1">
                <a:off x="4572000" y="2711273"/>
                <a:ext cx="144016" cy="2"/>
              </a:xfrm>
              <a:prstGeom prst="line">
                <a:avLst/>
              </a:prstGeom>
              <a:noFill/>
              <a:ln w="19050" cap="flat" cmpd="sng" algn="ctr">
                <a:solidFill>
                  <a:sysClr val="windowText" lastClr="000000"/>
                </a:solidFill>
                <a:prstDash val="solid"/>
              </a:ln>
              <a:effectLst/>
            </p:spPr>
          </p:cxnSp>
          <p:cxnSp>
            <p:nvCxnSpPr>
              <p:cNvPr id="79" name="Straight Connector 212">
                <a:extLst>
                  <a:ext uri="{FF2B5EF4-FFF2-40B4-BE49-F238E27FC236}">
                    <a16:creationId xmlns:a16="http://schemas.microsoft.com/office/drawing/2014/main" id="{2C668764-429E-E48A-ED69-5670BF3C3FBD}"/>
                  </a:ext>
                </a:extLst>
              </p:cNvPr>
              <p:cNvCxnSpPr/>
              <p:nvPr/>
            </p:nvCxnSpPr>
            <p:spPr>
              <a:xfrm flipV="1">
                <a:off x="3419872" y="2276872"/>
                <a:ext cx="432048" cy="437816"/>
              </a:xfrm>
              <a:prstGeom prst="line">
                <a:avLst/>
              </a:prstGeom>
              <a:noFill/>
              <a:ln w="19050" cap="flat" cmpd="sng" algn="ctr">
                <a:solidFill>
                  <a:sysClr val="windowText" lastClr="000000"/>
                </a:solidFill>
                <a:prstDash val="solid"/>
              </a:ln>
              <a:effectLst/>
            </p:spPr>
          </p:cxnSp>
          <p:cxnSp>
            <p:nvCxnSpPr>
              <p:cNvPr id="80" name="Straight Connector 33">
                <a:extLst>
                  <a:ext uri="{FF2B5EF4-FFF2-40B4-BE49-F238E27FC236}">
                    <a16:creationId xmlns:a16="http://schemas.microsoft.com/office/drawing/2014/main" id="{450FD69E-B638-555B-7DD7-779D0EE42264}"/>
                  </a:ext>
                </a:extLst>
              </p:cNvPr>
              <p:cNvCxnSpPr/>
              <p:nvPr/>
            </p:nvCxnSpPr>
            <p:spPr>
              <a:xfrm>
                <a:off x="3851920" y="2276872"/>
                <a:ext cx="288032" cy="0"/>
              </a:xfrm>
              <a:prstGeom prst="straightConnector1">
                <a:avLst/>
              </a:prstGeom>
              <a:noFill/>
              <a:ln w="19050" cap="flat" cmpd="sng" algn="ctr">
                <a:solidFill>
                  <a:sysClr val="windowText" lastClr="000000"/>
                </a:solidFill>
                <a:prstDash val="solid"/>
              </a:ln>
              <a:effectLst/>
            </p:spPr>
          </p:cxnSp>
        </p:grpSp>
        <p:grpSp>
          <p:nvGrpSpPr>
            <p:cNvPr id="20" name="Group 153">
              <a:extLst>
                <a:ext uri="{FF2B5EF4-FFF2-40B4-BE49-F238E27FC236}">
                  <a16:creationId xmlns:a16="http://schemas.microsoft.com/office/drawing/2014/main" id="{9B14DBEC-3DCC-6DE2-3F5F-4B28758D3334}"/>
                </a:ext>
              </a:extLst>
            </p:cNvPr>
            <p:cNvGrpSpPr/>
            <p:nvPr/>
          </p:nvGrpSpPr>
          <p:grpSpPr>
            <a:xfrm>
              <a:off x="4756316" y="2587960"/>
              <a:ext cx="460475" cy="180000"/>
              <a:chOff x="5292080" y="2407881"/>
              <a:chExt cx="864096" cy="299879"/>
            </a:xfrm>
            <a:effectLst>
              <a:outerShdw blurRad="50800" dist="25400" dir="3600000" algn="ctr" rotWithShape="0">
                <a:srgbClr val="FFCC00"/>
              </a:outerShdw>
            </a:effectLst>
          </p:grpSpPr>
          <p:sp>
            <p:nvSpPr>
              <p:cNvPr id="72" name="Rounded Rectangle 205">
                <a:extLst>
                  <a:ext uri="{FF2B5EF4-FFF2-40B4-BE49-F238E27FC236}">
                    <a16:creationId xmlns:a16="http://schemas.microsoft.com/office/drawing/2014/main" id="{4DB8DA2E-F997-E6D6-0123-DE9F41718692}"/>
                  </a:ext>
                </a:extLst>
              </p:cNvPr>
              <p:cNvSpPr/>
              <p:nvPr/>
            </p:nvSpPr>
            <p:spPr>
              <a:xfrm>
                <a:off x="5292080" y="2414348"/>
                <a:ext cx="864096" cy="293412"/>
              </a:xfrm>
              <a:prstGeom prst="roundRect">
                <a:avLst/>
              </a:prstGeom>
              <a:solidFill>
                <a:srgbClr val="FFC000"/>
              </a:solidFill>
              <a:ln w="12700" cap="flat" cmpd="sng" algn="ctr">
                <a:solidFill>
                  <a:srgbClr val="CC6600"/>
                </a:solidFill>
                <a:prstDash val="solid"/>
              </a:ln>
              <a:effectLst/>
            </p:spPr>
            <p:txBody>
              <a:bodyPr rtlCol="0" anchor="ctr"/>
              <a:lstStyle/>
              <a:p>
                <a:pPr algn="ctr" fontAlgn="auto">
                  <a:spcBef>
                    <a:spcPts val="0"/>
                  </a:spcBef>
                  <a:spcAft>
                    <a:spcPts val="0"/>
                  </a:spcAft>
                  <a:defRPr/>
                </a:pPr>
                <a:r>
                  <a:rPr lang="en-US" sz="1200" kern="0" dirty="0">
                    <a:solidFill>
                      <a:prstClr val="black"/>
                    </a:solidFill>
                    <a:latin typeface="Calibri"/>
                  </a:rPr>
                  <a:t>A6</a:t>
                </a:r>
                <a:endParaRPr lang="de-DE" sz="1200" kern="0" dirty="0">
                  <a:solidFill>
                    <a:prstClr val="black"/>
                  </a:solidFill>
                  <a:latin typeface="Calibri"/>
                </a:endParaRPr>
              </a:p>
            </p:txBody>
          </p:sp>
          <p:cxnSp>
            <p:nvCxnSpPr>
              <p:cNvPr id="73" name="Straight Connector 206">
                <a:extLst>
                  <a:ext uri="{FF2B5EF4-FFF2-40B4-BE49-F238E27FC236}">
                    <a16:creationId xmlns:a16="http://schemas.microsoft.com/office/drawing/2014/main" id="{17F88B59-83FB-836B-9C26-26252188452C}"/>
                  </a:ext>
                </a:extLst>
              </p:cNvPr>
              <p:cNvCxnSpPr/>
              <p:nvPr/>
            </p:nvCxnSpPr>
            <p:spPr>
              <a:xfrm flipV="1">
                <a:off x="5508104" y="2409581"/>
                <a:ext cx="0" cy="293411"/>
              </a:xfrm>
              <a:prstGeom prst="line">
                <a:avLst/>
              </a:prstGeom>
              <a:noFill/>
              <a:ln w="9525" cap="flat" cmpd="sng" algn="ctr">
                <a:solidFill>
                  <a:srgbClr val="CC6600"/>
                </a:solidFill>
                <a:prstDash val="sysDash"/>
              </a:ln>
              <a:effectLst/>
            </p:spPr>
          </p:cxnSp>
          <p:cxnSp>
            <p:nvCxnSpPr>
              <p:cNvPr id="74" name="Straight Connector 207">
                <a:extLst>
                  <a:ext uri="{FF2B5EF4-FFF2-40B4-BE49-F238E27FC236}">
                    <a16:creationId xmlns:a16="http://schemas.microsoft.com/office/drawing/2014/main" id="{81797120-75AE-5A12-EB8D-794711D0D92E}"/>
                  </a:ext>
                </a:extLst>
              </p:cNvPr>
              <p:cNvCxnSpPr/>
              <p:nvPr/>
            </p:nvCxnSpPr>
            <p:spPr>
              <a:xfrm flipV="1">
                <a:off x="5724128" y="2409580"/>
                <a:ext cx="0" cy="293411"/>
              </a:xfrm>
              <a:prstGeom prst="line">
                <a:avLst/>
              </a:prstGeom>
              <a:noFill/>
              <a:ln w="9525" cap="flat" cmpd="sng" algn="ctr">
                <a:solidFill>
                  <a:srgbClr val="CC6600"/>
                </a:solidFill>
                <a:prstDash val="sysDash"/>
              </a:ln>
              <a:effectLst/>
            </p:spPr>
          </p:cxnSp>
          <p:cxnSp>
            <p:nvCxnSpPr>
              <p:cNvPr id="75" name="Straight Connector 208">
                <a:extLst>
                  <a:ext uri="{FF2B5EF4-FFF2-40B4-BE49-F238E27FC236}">
                    <a16:creationId xmlns:a16="http://schemas.microsoft.com/office/drawing/2014/main" id="{09CCC53A-C279-9991-C3C9-5217E58BF7E3}"/>
                  </a:ext>
                </a:extLst>
              </p:cNvPr>
              <p:cNvCxnSpPr/>
              <p:nvPr/>
            </p:nvCxnSpPr>
            <p:spPr>
              <a:xfrm flipV="1">
                <a:off x="5940152" y="2407881"/>
                <a:ext cx="0" cy="293411"/>
              </a:xfrm>
              <a:prstGeom prst="line">
                <a:avLst/>
              </a:prstGeom>
              <a:noFill/>
              <a:ln w="9525" cap="flat" cmpd="sng" algn="ctr">
                <a:solidFill>
                  <a:srgbClr val="CC6600"/>
                </a:solidFill>
                <a:prstDash val="sysDash"/>
              </a:ln>
              <a:effectLst/>
            </p:spPr>
          </p:cxnSp>
        </p:grpSp>
        <p:cxnSp>
          <p:nvCxnSpPr>
            <p:cNvPr id="21" name="Straight Connector 33">
              <a:extLst>
                <a:ext uri="{FF2B5EF4-FFF2-40B4-BE49-F238E27FC236}">
                  <a16:creationId xmlns:a16="http://schemas.microsoft.com/office/drawing/2014/main" id="{23AD6432-BDBA-9D38-A423-FF2A1F45DC0E}"/>
                </a:ext>
              </a:extLst>
            </p:cNvPr>
            <p:cNvCxnSpPr/>
            <p:nvPr/>
          </p:nvCxnSpPr>
          <p:spPr>
            <a:xfrm>
              <a:off x="5216792" y="2678352"/>
              <a:ext cx="220474" cy="1549"/>
            </a:xfrm>
            <a:prstGeom prst="straightConnector1">
              <a:avLst/>
            </a:prstGeom>
            <a:noFill/>
            <a:ln w="19050" cap="flat" cmpd="sng" algn="ctr">
              <a:solidFill>
                <a:sysClr val="windowText" lastClr="000000"/>
              </a:solidFill>
              <a:prstDash val="sysDot"/>
            </a:ln>
            <a:effectLst>
              <a:outerShdw blurRad="50800" dist="25400" dir="3600000" algn="ctr" rotWithShape="0">
                <a:sysClr val="windowText" lastClr="000000"/>
              </a:outerShdw>
            </a:effectLst>
          </p:spPr>
        </p:cxnSp>
        <p:grpSp>
          <p:nvGrpSpPr>
            <p:cNvPr id="22" name="Group 155">
              <a:extLst>
                <a:ext uri="{FF2B5EF4-FFF2-40B4-BE49-F238E27FC236}">
                  <a16:creationId xmlns:a16="http://schemas.microsoft.com/office/drawing/2014/main" id="{EBE68ADB-19A0-EE9D-7C44-8CBA8C830D2E}"/>
                </a:ext>
              </a:extLst>
            </p:cNvPr>
            <p:cNvGrpSpPr/>
            <p:nvPr/>
          </p:nvGrpSpPr>
          <p:grpSpPr>
            <a:xfrm rot="10800000">
              <a:off x="1151644" y="2671310"/>
              <a:ext cx="278989" cy="180000"/>
              <a:chOff x="3274631" y="2276872"/>
              <a:chExt cx="865321" cy="437816"/>
            </a:xfrm>
            <a:effectLst>
              <a:outerShdw blurRad="63500" dist="25400" dir="3600000" algn="ctr" rotWithShape="0">
                <a:sysClr val="windowText" lastClr="000000"/>
              </a:outerShdw>
            </a:effectLst>
          </p:grpSpPr>
          <p:cxnSp>
            <p:nvCxnSpPr>
              <p:cNvPr id="69" name="Straight Connector 202">
                <a:extLst>
                  <a:ext uri="{FF2B5EF4-FFF2-40B4-BE49-F238E27FC236}">
                    <a16:creationId xmlns:a16="http://schemas.microsoft.com/office/drawing/2014/main" id="{9AE5E517-F700-81E1-E5F5-6EE22328A014}"/>
                  </a:ext>
                </a:extLst>
              </p:cNvPr>
              <p:cNvCxnSpPr/>
              <p:nvPr/>
            </p:nvCxnSpPr>
            <p:spPr>
              <a:xfrm>
                <a:off x="3274631" y="2711273"/>
                <a:ext cx="145241" cy="0"/>
              </a:xfrm>
              <a:prstGeom prst="line">
                <a:avLst/>
              </a:prstGeom>
              <a:noFill/>
              <a:ln w="19050" cap="flat" cmpd="sng" algn="ctr">
                <a:solidFill>
                  <a:sysClr val="windowText" lastClr="000000"/>
                </a:solidFill>
                <a:prstDash val="solid"/>
              </a:ln>
              <a:effectLst/>
            </p:spPr>
          </p:cxnSp>
          <p:cxnSp>
            <p:nvCxnSpPr>
              <p:cNvPr id="70" name="Straight Connector 203">
                <a:extLst>
                  <a:ext uri="{FF2B5EF4-FFF2-40B4-BE49-F238E27FC236}">
                    <a16:creationId xmlns:a16="http://schemas.microsoft.com/office/drawing/2014/main" id="{0F7CF9BF-FD5B-1D49-FE4A-44839CD267E4}"/>
                  </a:ext>
                </a:extLst>
              </p:cNvPr>
              <p:cNvCxnSpPr/>
              <p:nvPr/>
            </p:nvCxnSpPr>
            <p:spPr>
              <a:xfrm flipV="1">
                <a:off x="3419872" y="2276872"/>
                <a:ext cx="432048" cy="437816"/>
              </a:xfrm>
              <a:prstGeom prst="line">
                <a:avLst/>
              </a:prstGeom>
              <a:noFill/>
              <a:ln w="19050" cap="flat" cmpd="sng" algn="ctr">
                <a:solidFill>
                  <a:sysClr val="windowText" lastClr="000000"/>
                </a:solidFill>
                <a:prstDash val="solid"/>
              </a:ln>
              <a:effectLst/>
            </p:spPr>
          </p:cxnSp>
          <p:cxnSp>
            <p:nvCxnSpPr>
              <p:cNvPr id="71" name="Straight Connector 33">
                <a:extLst>
                  <a:ext uri="{FF2B5EF4-FFF2-40B4-BE49-F238E27FC236}">
                    <a16:creationId xmlns:a16="http://schemas.microsoft.com/office/drawing/2014/main" id="{E38A6F43-0AED-7319-B370-B74152694DDD}"/>
                  </a:ext>
                </a:extLst>
              </p:cNvPr>
              <p:cNvCxnSpPr/>
              <p:nvPr/>
            </p:nvCxnSpPr>
            <p:spPr>
              <a:xfrm>
                <a:off x="3851920" y="2276872"/>
                <a:ext cx="288032" cy="0"/>
              </a:xfrm>
              <a:prstGeom prst="straightConnector1">
                <a:avLst/>
              </a:prstGeom>
              <a:noFill/>
              <a:ln w="19050" cap="flat" cmpd="sng" algn="ctr">
                <a:solidFill>
                  <a:sysClr val="windowText" lastClr="000000"/>
                </a:solidFill>
                <a:prstDash val="solid"/>
              </a:ln>
              <a:effectLst/>
            </p:spPr>
          </p:cxnSp>
        </p:grpSp>
        <p:sp>
          <p:nvSpPr>
            <p:cNvPr id="23" name="Rounded Rectangle 156">
              <a:extLst>
                <a:ext uri="{FF2B5EF4-FFF2-40B4-BE49-F238E27FC236}">
                  <a16:creationId xmlns:a16="http://schemas.microsoft.com/office/drawing/2014/main" id="{FAD2F61C-EABE-E815-8D7A-B917426ADEE7}"/>
                </a:ext>
              </a:extLst>
            </p:cNvPr>
            <p:cNvSpPr/>
            <p:nvPr/>
          </p:nvSpPr>
          <p:spPr>
            <a:xfrm>
              <a:off x="233655" y="2765180"/>
              <a:ext cx="369895" cy="166216"/>
            </a:xfrm>
            <a:prstGeom prst="roundRect">
              <a:avLst/>
            </a:prstGeom>
            <a:solidFill>
              <a:srgbClr val="FFC000"/>
            </a:solidFill>
            <a:ln w="12700" cap="flat" cmpd="sng" algn="ctr">
              <a:solidFill>
                <a:srgbClr val="CC6600"/>
              </a:solidFill>
              <a:prstDash val="solid"/>
            </a:ln>
            <a:effectLst>
              <a:outerShdw blurRad="50800" dist="25400" dir="3600000" algn="ctr" rotWithShape="0">
                <a:srgbClr val="FFCC00"/>
              </a:outerShdw>
            </a:effectLst>
          </p:spPr>
          <p:txBody>
            <a:bodyPr rtlCol="0" anchor="ctr"/>
            <a:lstStyle/>
            <a:p>
              <a:pPr algn="ctr" fontAlgn="auto">
                <a:spcBef>
                  <a:spcPts val="0"/>
                </a:spcBef>
                <a:spcAft>
                  <a:spcPts val="0"/>
                </a:spcAft>
                <a:defRPr/>
              </a:pPr>
              <a:r>
                <a:rPr lang="en-US" sz="1200" kern="0" dirty="0">
                  <a:solidFill>
                    <a:prstClr val="black"/>
                  </a:solidFill>
                  <a:latin typeface="Calibri"/>
                </a:rPr>
                <a:t>A1</a:t>
              </a:r>
              <a:endParaRPr lang="de-DE" sz="1200" kern="0" dirty="0">
                <a:solidFill>
                  <a:prstClr val="black"/>
                </a:solidFill>
                <a:latin typeface="Calibri"/>
              </a:endParaRPr>
            </a:p>
          </p:txBody>
        </p:sp>
        <p:sp>
          <p:nvSpPr>
            <p:cNvPr id="25" name="Rounded Rectangle 158">
              <a:extLst>
                <a:ext uri="{FF2B5EF4-FFF2-40B4-BE49-F238E27FC236}">
                  <a16:creationId xmlns:a16="http://schemas.microsoft.com/office/drawing/2014/main" id="{E922E203-D025-0E44-9F03-CA6B8D4EC4B3}"/>
                </a:ext>
              </a:extLst>
            </p:cNvPr>
            <p:cNvSpPr/>
            <p:nvPr/>
          </p:nvSpPr>
          <p:spPr>
            <a:xfrm>
              <a:off x="83907" y="2727239"/>
              <a:ext cx="131564" cy="252000"/>
            </a:xfrm>
            <a:prstGeom prst="roundRect">
              <a:avLst/>
            </a:prstGeom>
            <a:solidFill>
              <a:srgbClr val="CC6600"/>
            </a:solidFill>
            <a:ln w="12700" cap="flat" cmpd="sng" algn="ctr">
              <a:solidFill>
                <a:srgbClr val="CC6600"/>
              </a:solidFill>
              <a:prstDash val="solid"/>
            </a:ln>
            <a:effectLst>
              <a:outerShdw blurRad="50800" dist="25400" dir="3600000" algn="ctr" rotWithShape="0">
                <a:srgbClr val="CC6600"/>
              </a:outerShdw>
            </a:effectLst>
          </p:spPr>
          <p:txBody>
            <a:bodyPr lIns="0" rIns="0" rtlCol="0" anchor="ctr"/>
            <a:lstStyle/>
            <a:p>
              <a:pPr algn="ctr" fontAlgn="auto">
                <a:spcBef>
                  <a:spcPts val="0"/>
                </a:spcBef>
                <a:spcAft>
                  <a:spcPts val="0"/>
                </a:spcAft>
                <a:defRPr/>
              </a:pPr>
              <a:endParaRPr lang="de-DE" sz="1200" kern="0" dirty="0">
                <a:solidFill>
                  <a:prstClr val="black"/>
                </a:solidFill>
                <a:latin typeface="Calibri"/>
              </a:endParaRPr>
            </a:p>
          </p:txBody>
        </p:sp>
        <p:cxnSp>
          <p:nvCxnSpPr>
            <p:cNvPr id="26" name="Straight Connector 159">
              <a:extLst>
                <a:ext uri="{FF2B5EF4-FFF2-40B4-BE49-F238E27FC236}">
                  <a16:creationId xmlns:a16="http://schemas.microsoft.com/office/drawing/2014/main" id="{66659674-F11C-80DE-EB88-54B8390DCC89}"/>
                </a:ext>
              </a:extLst>
            </p:cNvPr>
            <p:cNvCxnSpPr/>
            <p:nvPr/>
          </p:nvCxnSpPr>
          <p:spPr>
            <a:xfrm rot="10800000">
              <a:off x="6030844" y="2672283"/>
              <a:ext cx="392794" cy="177787"/>
            </a:xfrm>
            <a:prstGeom prst="line">
              <a:avLst/>
            </a:prstGeom>
            <a:noFill/>
            <a:ln w="19050" cap="flat" cmpd="sng" algn="ctr">
              <a:solidFill>
                <a:sysClr val="windowText" lastClr="000000"/>
              </a:solidFill>
              <a:prstDash val="solid"/>
            </a:ln>
            <a:effectLst>
              <a:outerShdw blurRad="50800" dist="25400" dir="3600000" algn="ctr" rotWithShape="0">
                <a:sysClr val="windowText" lastClr="000000"/>
              </a:outerShdw>
            </a:effectLst>
          </p:spPr>
        </p:cxnSp>
        <p:grpSp>
          <p:nvGrpSpPr>
            <p:cNvPr id="27" name="Group 160">
              <a:extLst>
                <a:ext uri="{FF2B5EF4-FFF2-40B4-BE49-F238E27FC236}">
                  <a16:creationId xmlns:a16="http://schemas.microsoft.com/office/drawing/2014/main" id="{92234A28-7A41-7EE8-3DD2-8D1D7EECDA7C}"/>
                </a:ext>
              </a:extLst>
            </p:cNvPr>
            <p:cNvGrpSpPr/>
            <p:nvPr/>
          </p:nvGrpSpPr>
          <p:grpSpPr>
            <a:xfrm>
              <a:off x="4713413" y="2678011"/>
              <a:ext cx="180896" cy="230740"/>
              <a:chOff x="4778270" y="2589171"/>
              <a:chExt cx="197995" cy="230740"/>
            </a:xfrm>
            <a:effectLst>
              <a:outerShdw blurRad="50800" dist="25400" dir="3600000" algn="ctr" rotWithShape="0">
                <a:sysClr val="windowText" lastClr="000000"/>
              </a:outerShdw>
            </a:effectLst>
          </p:grpSpPr>
          <p:sp>
            <p:nvSpPr>
              <p:cNvPr id="67" name="Rounded Rectangle 200">
                <a:extLst>
                  <a:ext uri="{FF2B5EF4-FFF2-40B4-BE49-F238E27FC236}">
                    <a16:creationId xmlns:a16="http://schemas.microsoft.com/office/drawing/2014/main" id="{B2D3F9EB-A9F1-CE03-F6E9-A64808C9B0F5}"/>
                  </a:ext>
                </a:extLst>
              </p:cNvPr>
              <p:cNvSpPr/>
              <p:nvPr/>
            </p:nvSpPr>
            <p:spPr>
              <a:xfrm rot="2700000">
                <a:off x="4868265" y="2711910"/>
                <a:ext cx="108000" cy="108001"/>
              </a:xfrm>
              <a:prstGeom prst="roundRect">
                <a:avLst/>
              </a:prstGeom>
              <a:solidFill>
                <a:sysClr val="windowText" lastClr="0000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de-DE" sz="1200" kern="0">
                  <a:solidFill>
                    <a:prstClr val="white"/>
                  </a:solidFill>
                  <a:latin typeface="Calibri"/>
                </a:endParaRPr>
              </a:p>
            </p:txBody>
          </p:sp>
          <p:cxnSp>
            <p:nvCxnSpPr>
              <p:cNvPr id="68" name="Straight Connector 201">
                <a:extLst>
                  <a:ext uri="{FF2B5EF4-FFF2-40B4-BE49-F238E27FC236}">
                    <a16:creationId xmlns:a16="http://schemas.microsoft.com/office/drawing/2014/main" id="{3B7779FC-AA70-62FC-560A-6B6573826D13}"/>
                  </a:ext>
                </a:extLst>
              </p:cNvPr>
              <p:cNvCxnSpPr/>
              <p:nvPr/>
            </p:nvCxnSpPr>
            <p:spPr>
              <a:xfrm>
                <a:off x="4778270" y="2589171"/>
                <a:ext cx="105816" cy="138555"/>
              </a:xfrm>
              <a:prstGeom prst="line">
                <a:avLst/>
              </a:prstGeom>
              <a:noFill/>
              <a:ln w="19050" cap="flat" cmpd="sng" algn="ctr">
                <a:solidFill>
                  <a:sysClr val="windowText" lastClr="000000"/>
                </a:solidFill>
                <a:prstDash val="solid"/>
              </a:ln>
              <a:effectLst/>
            </p:spPr>
          </p:cxnSp>
        </p:grpSp>
        <p:grpSp>
          <p:nvGrpSpPr>
            <p:cNvPr id="28" name="Group 161">
              <a:extLst>
                <a:ext uri="{FF2B5EF4-FFF2-40B4-BE49-F238E27FC236}">
                  <a16:creationId xmlns:a16="http://schemas.microsoft.com/office/drawing/2014/main" id="{D1F09732-7B2F-0193-58FB-7AD0A1021E46}"/>
                </a:ext>
              </a:extLst>
            </p:cNvPr>
            <p:cNvGrpSpPr/>
            <p:nvPr/>
          </p:nvGrpSpPr>
          <p:grpSpPr>
            <a:xfrm>
              <a:off x="2808997" y="2675697"/>
              <a:ext cx="180900" cy="230739"/>
              <a:chOff x="1637663" y="2580995"/>
              <a:chExt cx="198000" cy="230739"/>
            </a:xfrm>
            <a:effectLst>
              <a:outerShdw blurRad="50800" dist="25400" dir="3600000" algn="ctr" rotWithShape="0">
                <a:sysClr val="windowText" lastClr="000000"/>
              </a:outerShdw>
            </a:effectLst>
          </p:grpSpPr>
          <p:cxnSp>
            <p:nvCxnSpPr>
              <p:cNvPr id="65" name="Straight Connector 198">
                <a:extLst>
                  <a:ext uri="{FF2B5EF4-FFF2-40B4-BE49-F238E27FC236}">
                    <a16:creationId xmlns:a16="http://schemas.microsoft.com/office/drawing/2014/main" id="{6A208596-EC90-AE3D-3DD6-35AFE87F8D49}"/>
                  </a:ext>
                </a:extLst>
              </p:cNvPr>
              <p:cNvCxnSpPr/>
              <p:nvPr/>
            </p:nvCxnSpPr>
            <p:spPr>
              <a:xfrm>
                <a:off x="1637663" y="2580995"/>
                <a:ext cx="105816" cy="138555"/>
              </a:xfrm>
              <a:prstGeom prst="line">
                <a:avLst/>
              </a:prstGeom>
              <a:noFill/>
              <a:ln w="19050" cap="flat" cmpd="sng" algn="ctr">
                <a:solidFill>
                  <a:sysClr val="windowText" lastClr="000000"/>
                </a:solidFill>
                <a:prstDash val="solid"/>
              </a:ln>
              <a:effectLst/>
            </p:spPr>
          </p:cxnSp>
          <p:sp>
            <p:nvSpPr>
              <p:cNvPr id="66" name="Rounded Rectangle 199">
                <a:extLst>
                  <a:ext uri="{FF2B5EF4-FFF2-40B4-BE49-F238E27FC236}">
                    <a16:creationId xmlns:a16="http://schemas.microsoft.com/office/drawing/2014/main" id="{992BA101-61F6-0A27-185B-60D604E9D2A5}"/>
                  </a:ext>
                </a:extLst>
              </p:cNvPr>
              <p:cNvSpPr/>
              <p:nvPr/>
            </p:nvSpPr>
            <p:spPr>
              <a:xfrm rot="2700000">
                <a:off x="1727663" y="2703734"/>
                <a:ext cx="108000" cy="108000"/>
              </a:xfrm>
              <a:prstGeom prst="roundRect">
                <a:avLst/>
              </a:prstGeom>
              <a:solidFill>
                <a:sysClr val="windowText" lastClr="0000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de-DE" sz="1200" kern="0">
                  <a:solidFill>
                    <a:prstClr val="white"/>
                  </a:solidFill>
                  <a:latin typeface="Calibri"/>
                </a:endParaRPr>
              </a:p>
            </p:txBody>
          </p:sp>
        </p:grpSp>
        <p:grpSp>
          <p:nvGrpSpPr>
            <p:cNvPr id="29" name="Group 162">
              <a:extLst>
                <a:ext uri="{FF2B5EF4-FFF2-40B4-BE49-F238E27FC236}">
                  <a16:creationId xmlns:a16="http://schemas.microsoft.com/office/drawing/2014/main" id="{A6BCD56C-8F3F-C4DB-C351-E82782C9E525}"/>
                </a:ext>
              </a:extLst>
            </p:cNvPr>
            <p:cNvGrpSpPr/>
            <p:nvPr/>
          </p:nvGrpSpPr>
          <p:grpSpPr>
            <a:xfrm>
              <a:off x="6547951" y="2850072"/>
              <a:ext cx="180900" cy="230739"/>
              <a:chOff x="1637663" y="2580995"/>
              <a:chExt cx="198000" cy="230739"/>
            </a:xfrm>
            <a:effectLst>
              <a:outerShdw blurRad="50800" dist="25400" dir="3600000" algn="ctr" rotWithShape="0">
                <a:sysClr val="windowText" lastClr="000000"/>
              </a:outerShdw>
            </a:effectLst>
          </p:grpSpPr>
          <p:sp>
            <p:nvSpPr>
              <p:cNvPr id="63" name="Rounded Rectangle 196">
                <a:extLst>
                  <a:ext uri="{FF2B5EF4-FFF2-40B4-BE49-F238E27FC236}">
                    <a16:creationId xmlns:a16="http://schemas.microsoft.com/office/drawing/2014/main" id="{7EB38C72-6CE7-B5C7-1A72-C8DEE57E5766}"/>
                  </a:ext>
                </a:extLst>
              </p:cNvPr>
              <p:cNvSpPr/>
              <p:nvPr/>
            </p:nvSpPr>
            <p:spPr>
              <a:xfrm rot="2700000">
                <a:off x="1727663" y="2703734"/>
                <a:ext cx="108000" cy="108000"/>
              </a:xfrm>
              <a:prstGeom prst="roundRect">
                <a:avLst/>
              </a:prstGeom>
              <a:solidFill>
                <a:sysClr val="windowText" lastClr="0000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de-DE" sz="1600" b="0" kern="0">
                  <a:solidFill>
                    <a:prstClr val="white"/>
                  </a:solidFill>
                  <a:latin typeface="Calibri"/>
                </a:endParaRPr>
              </a:p>
            </p:txBody>
          </p:sp>
          <p:cxnSp>
            <p:nvCxnSpPr>
              <p:cNvPr id="64" name="Straight Connector 197">
                <a:extLst>
                  <a:ext uri="{FF2B5EF4-FFF2-40B4-BE49-F238E27FC236}">
                    <a16:creationId xmlns:a16="http://schemas.microsoft.com/office/drawing/2014/main" id="{D9FC9D85-DA21-67FB-8083-99243C1FA35E}"/>
                  </a:ext>
                </a:extLst>
              </p:cNvPr>
              <p:cNvCxnSpPr/>
              <p:nvPr/>
            </p:nvCxnSpPr>
            <p:spPr>
              <a:xfrm>
                <a:off x="1637663" y="2580995"/>
                <a:ext cx="105816" cy="138555"/>
              </a:xfrm>
              <a:prstGeom prst="line">
                <a:avLst/>
              </a:prstGeom>
              <a:noFill/>
              <a:ln w="19050" cap="flat" cmpd="sng" algn="ctr">
                <a:solidFill>
                  <a:sysClr val="windowText" lastClr="000000"/>
                </a:solidFill>
                <a:prstDash val="solid"/>
              </a:ln>
              <a:effectLst/>
            </p:spPr>
          </p:cxnSp>
        </p:grpSp>
        <p:grpSp>
          <p:nvGrpSpPr>
            <p:cNvPr id="30" name="Group 163">
              <a:extLst>
                <a:ext uri="{FF2B5EF4-FFF2-40B4-BE49-F238E27FC236}">
                  <a16:creationId xmlns:a16="http://schemas.microsoft.com/office/drawing/2014/main" id="{7596ABE9-359A-D38E-50BB-ABDE48A5BBC7}"/>
                </a:ext>
              </a:extLst>
            </p:cNvPr>
            <p:cNvGrpSpPr/>
            <p:nvPr/>
          </p:nvGrpSpPr>
          <p:grpSpPr>
            <a:xfrm rot="10800000">
              <a:off x="940616" y="2854767"/>
              <a:ext cx="222225" cy="76629"/>
              <a:chOff x="3274631" y="2276872"/>
              <a:chExt cx="1441385" cy="437816"/>
            </a:xfrm>
            <a:effectLst>
              <a:outerShdw blurRad="63500" dist="25400" dir="3600000" algn="ctr" rotWithShape="0">
                <a:sysClr val="windowText" lastClr="000000"/>
              </a:outerShdw>
            </a:effectLst>
          </p:grpSpPr>
          <p:cxnSp>
            <p:nvCxnSpPr>
              <p:cNvPr id="58" name="Straight Connector 191">
                <a:extLst>
                  <a:ext uri="{FF2B5EF4-FFF2-40B4-BE49-F238E27FC236}">
                    <a16:creationId xmlns:a16="http://schemas.microsoft.com/office/drawing/2014/main" id="{515CEA5D-BF31-1179-3F01-F0200A5DB23C}"/>
                  </a:ext>
                </a:extLst>
              </p:cNvPr>
              <p:cNvCxnSpPr/>
              <p:nvPr/>
            </p:nvCxnSpPr>
            <p:spPr>
              <a:xfrm>
                <a:off x="3274631" y="2711273"/>
                <a:ext cx="145241" cy="0"/>
              </a:xfrm>
              <a:prstGeom prst="line">
                <a:avLst/>
              </a:prstGeom>
              <a:noFill/>
              <a:ln w="19050" cap="flat" cmpd="sng" algn="ctr">
                <a:solidFill>
                  <a:sysClr val="windowText" lastClr="000000"/>
                </a:solidFill>
                <a:prstDash val="solid"/>
              </a:ln>
              <a:effectLst/>
            </p:spPr>
          </p:cxnSp>
          <p:cxnSp>
            <p:nvCxnSpPr>
              <p:cNvPr id="59" name="Straight Connector 192">
                <a:extLst>
                  <a:ext uri="{FF2B5EF4-FFF2-40B4-BE49-F238E27FC236}">
                    <a16:creationId xmlns:a16="http://schemas.microsoft.com/office/drawing/2014/main" id="{D6D4690A-8572-554D-B093-88D74DA30CF1}"/>
                  </a:ext>
                </a:extLst>
              </p:cNvPr>
              <p:cNvCxnSpPr/>
              <p:nvPr/>
            </p:nvCxnSpPr>
            <p:spPr>
              <a:xfrm>
                <a:off x="4139952" y="2276872"/>
                <a:ext cx="432050" cy="434403"/>
              </a:xfrm>
              <a:prstGeom prst="line">
                <a:avLst/>
              </a:prstGeom>
              <a:noFill/>
              <a:ln w="19050" cap="flat" cmpd="sng" algn="ctr">
                <a:solidFill>
                  <a:sysClr val="windowText" lastClr="000000"/>
                </a:solidFill>
                <a:prstDash val="solid"/>
              </a:ln>
              <a:effectLst/>
            </p:spPr>
          </p:cxnSp>
          <p:cxnSp>
            <p:nvCxnSpPr>
              <p:cNvPr id="60" name="Straight Connector 193">
                <a:extLst>
                  <a:ext uri="{FF2B5EF4-FFF2-40B4-BE49-F238E27FC236}">
                    <a16:creationId xmlns:a16="http://schemas.microsoft.com/office/drawing/2014/main" id="{9A417B3B-341B-4189-CCFD-E0CAF4F4AED4}"/>
                  </a:ext>
                </a:extLst>
              </p:cNvPr>
              <p:cNvCxnSpPr/>
              <p:nvPr/>
            </p:nvCxnSpPr>
            <p:spPr>
              <a:xfrm flipV="1">
                <a:off x="4572000" y="2711273"/>
                <a:ext cx="144016" cy="2"/>
              </a:xfrm>
              <a:prstGeom prst="line">
                <a:avLst/>
              </a:prstGeom>
              <a:noFill/>
              <a:ln w="19050" cap="flat" cmpd="sng" algn="ctr">
                <a:solidFill>
                  <a:sysClr val="windowText" lastClr="000000"/>
                </a:solidFill>
                <a:prstDash val="solid"/>
              </a:ln>
              <a:effectLst/>
            </p:spPr>
          </p:cxnSp>
          <p:cxnSp>
            <p:nvCxnSpPr>
              <p:cNvPr id="61" name="Straight Connector 194">
                <a:extLst>
                  <a:ext uri="{FF2B5EF4-FFF2-40B4-BE49-F238E27FC236}">
                    <a16:creationId xmlns:a16="http://schemas.microsoft.com/office/drawing/2014/main" id="{D02A1B76-7C98-B814-2C1E-62430CF75069}"/>
                  </a:ext>
                </a:extLst>
              </p:cNvPr>
              <p:cNvCxnSpPr/>
              <p:nvPr/>
            </p:nvCxnSpPr>
            <p:spPr>
              <a:xfrm flipV="1">
                <a:off x="3419872" y="2276872"/>
                <a:ext cx="432048" cy="437816"/>
              </a:xfrm>
              <a:prstGeom prst="line">
                <a:avLst/>
              </a:prstGeom>
              <a:noFill/>
              <a:ln w="19050" cap="flat" cmpd="sng" algn="ctr">
                <a:solidFill>
                  <a:sysClr val="windowText" lastClr="000000"/>
                </a:solidFill>
                <a:prstDash val="solid"/>
              </a:ln>
              <a:effectLst/>
            </p:spPr>
          </p:cxnSp>
          <p:cxnSp>
            <p:nvCxnSpPr>
              <p:cNvPr id="62" name="Straight Connector 33">
                <a:extLst>
                  <a:ext uri="{FF2B5EF4-FFF2-40B4-BE49-F238E27FC236}">
                    <a16:creationId xmlns:a16="http://schemas.microsoft.com/office/drawing/2014/main" id="{A8EE1137-0D7C-CD37-8672-ED01EEB6EFE4}"/>
                  </a:ext>
                </a:extLst>
              </p:cNvPr>
              <p:cNvCxnSpPr/>
              <p:nvPr/>
            </p:nvCxnSpPr>
            <p:spPr>
              <a:xfrm>
                <a:off x="3851920" y="2276872"/>
                <a:ext cx="288032" cy="0"/>
              </a:xfrm>
              <a:prstGeom prst="straightConnector1">
                <a:avLst/>
              </a:prstGeom>
              <a:noFill/>
              <a:ln w="19050" cap="flat" cmpd="sng" algn="ctr">
                <a:solidFill>
                  <a:sysClr val="windowText" lastClr="000000"/>
                </a:solidFill>
                <a:prstDash val="solid"/>
              </a:ln>
              <a:effectLst/>
            </p:spPr>
          </p:cxnSp>
        </p:grpSp>
        <p:sp>
          <p:nvSpPr>
            <p:cNvPr id="31" name="Rounded Rectangle 164">
              <a:extLst>
                <a:ext uri="{FF2B5EF4-FFF2-40B4-BE49-F238E27FC236}">
                  <a16:creationId xmlns:a16="http://schemas.microsoft.com/office/drawing/2014/main" id="{D22799E1-4CD3-AF10-1045-0908F9079F01}"/>
                </a:ext>
              </a:extLst>
            </p:cNvPr>
            <p:cNvSpPr/>
            <p:nvPr/>
          </p:nvSpPr>
          <p:spPr>
            <a:xfrm>
              <a:off x="6845695" y="2773990"/>
              <a:ext cx="640380" cy="144000"/>
            </a:xfrm>
            <a:prstGeom prst="roundRect">
              <a:avLst/>
            </a:prstGeom>
            <a:gradFill flip="none" rotWithShape="1">
              <a:gsLst>
                <a:gs pos="0">
                  <a:srgbClr val="FF0000"/>
                </a:gs>
                <a:gs pos="13000">
                  <a:srgbClr val="92D050"/>
                </a:gs>
                <a:gs pos="28000">
                  <a:srgbClr val="FF0000"/>
                </a:gs>
                <a:gs pos="42999">
                  <a:srgbClr val="92D050"/>
                </a:gs>
                <a:gs pos="58000">
                  <a:srgbClr val="FF0000"/>
                </a:gs>
                <a:gs pos="72000">
                  <a:srgbClr val="92D050"/>
                </a:gs>
                <a:gs pos="87000">
                  <a:srgbClr val="FF0000"/>
                </a:gs>
                <a:gs pos="100000">
                  <a:srgbClr val="92D050"/>
                </a:gs>
              </a:gsLst>
              <a:lin ang="0" scaled="0"/>
              <a:tileRect/>
            </a:gradFill>
            <a:ln w="12700" cap="flat" cmpd="sng" algn="ctr">
              <a:noFill/>
              <a:prstDash val="solid"/>
            </a:ln>
            <a:effectLst>
              <a:outerShdw blurRad="50800" dist="25400" dir="3600000" algn="ctr" rotWithShape="0">
                <a:sysClr val="windowText" lastClr="000000"/>
              </a:outerShdw>
            </a:effectLst>
          </p:spPr>
          <p:txBody>
            <a:bodyPr lIns="0" rIns="0" rtlCol="0" anchor="ctr"/>
            <a:lstStyle/>
            <a:p>
              <a:pPr algn="ctr" fontAlgn="auto">
                <a:spcBef>
                  <a:spcPts val="0"/>
                </a:spcBef>
                <a:spcAft>
                  <a:spcPts val="0"/>
                </a:spcAft>
                <a:defRPr/>
              </a:pPr>
              <a:r>
                <a:rPr lang="en-US" sz="1200" kern="0" dirty="0">
                  <a:solidFill>
                    <a:prstClr val="black"/>
                  </a:solidFill>
                  <a:latin typeface="Calibri"/>
                </a:rPr>
                <a:t>SASE1</a:t>
              </a:r>
              <a:endParaRPr lang="de-DE" sz="1200" kern="0" dirty="0">
                <a:solidFill>
                  <a:prstClr val="black"/>
                </a:solidFill>
                <a:latin typeface="Calibri"/>
              </a:endParaRPr>
            </a:p>
          </p:txBody>
        </p:sp>
        <p:cxnSp>
          <p:nvCxnSpPr>
            <p:cNvPr id="32" name="Straight Connector 165">
              <a:extLst>
                <a:ext uri="{FF2B5EF4-FFF2-40B4-BE49-F238E27FC236}">
                  <a16:creationId xmlns:a16="http://schemas.microsoft.com/office/drawing/2014/main" id="{11A415CE-6445-D919-92E0-0CA71B4AA704}"/>
                </a:ext>
              </a:extLst>
            </p:cNvPr>
            <p:cNvCxnSpPr/>
            <p:nvPr/>
          </p:nvCxnSpPr>
          <p:spPr>
            <a:xfrm flipH="1">
              <a:off x="6423638" y="2848052"/>
              <a:ext cx="421794" cy="2020"/>
            </a:xfrm>
            <a:prstGeom prst="line">
              <a:avLst/>
            </a:prstGeom>
            <a:noFill/>
            <a:ln w="19050" cap="flat" cmpd="sng" algn="ctr">
              <a:solidFill>
                <a:sysClr val="windowText" lastClr="000000"/>
              </a:solidFill>
              <a:prstDash val="solid"/>
            </a:ln>
            <a:effectLst>
              <a:outerShdw blurRad="50800" dist="25400" dir="3600000" algn="ctr" rotWithShape="0">
                <a:sysClr val="windowText" lastClr="000000"/>
              </a:outerShdw>
            </a:effectLst>
          </p:spPr>
        </p:cxnSp>
        <p:cxnSp>
          <p:nvCxnSpPr>
            <p:cNvPr id="33" name="Straight Connector 33">
              <a:extLst>
                <a:ext uri="{FF2B5EF4-FFF2-40B4-BE49-F238E27FC236}">
                  <a16:creationId xmlns:a16="http://schemas.microsoft.com/office/drawing/2014/main" id="{E90790B8-668A-A712-23FE-2F1DA78E702C}"/>
                </a:ext>
              </a:extLst>
            </p:cNvPr>
            <p:cNvCxnSpPr/>
            <p:nvPr/>
          </p:nvCxnSpPr>
          <p:spPr>
            <a:xfrm rot="21047143" flipH="1">
              <a:off x="6603421" y="2711809"/>
              <a:ext cx="253415" cy="116286"/>
            </a:xfrm>
            <a:prstGeom prst="straightConnector1">
              <a:avLst/>
            </a:prstGeom>
            <a:noFill/>
            <a:ln w="19050" cap="flat" cmpd="sng" algn="ctr">
              <a:solidFill>
                <a:sysClr val="windowText" lastClr="000000"/>
              </a:solidFill>
              <a:prstDash val="solid"/>
            </a:ln>
            <a:effectLst>
              <a:outerShdw blurRad="50800" dist="25400" dir="3600000" algn="ctr" rotWithShape="0">
                <a:sysClr val="windowText" lastClr="000000"/>
              </a:outerShdw>
            </a:effectLst>
          </p:spPr>
        </p:cxnSp>
        <p:sp>
          <p:nvSpPr>
            <p:cNvPr id="34" name="Rounded Rectangle 167">
              <a:extLst>
                <a:ext uri="{FF2B5EF4-FFF2-40B4-BE49-F238E27FC236}">
                  <a16:creationId xmlns:a16="http://schemas.microsoft.com/office/drawing/2014/main" id="{492A2E58-BBF7-BE87-A799-DF6A568D626B}"/>
                </a:ext>
              </a:extLst>
            </p:cNvPr>
            <p:cNvSpPr/>
            <p:nvPr/>
          </p:nvSpPr>
          <p:spPr>
            <a:xfrm rot="19622784">
              <a:off x="6791357" y="2447951"/>
              <a:ext cx="640380" cy="144000"/>
            </a:xfrm>
            <a:prstGeom prst="roundRect">
              <a:avLst/>
            </a:prstGeom>
            <a:gradFill flip="none" rotWithShape="1">
              <a:gsLst>
                <a:gs pos="0">
                  <a:srgbClr val="FF0000"/>
                </a:gs>
                <a:gs pos="13000">
                  <a:srgbClr val="92D050"/>
                </a:gs>
                <a:gs pos="28000">
                  <a:srgbClr val="FF0000"/>
                </a:gs>
                <a:gs pos="42999">
                  <a:srgbClr val="92D050"/>
                </a:gs>
                <a:gs pos="58000">
                  <a:srgbClr val="FF0000"/>
                </a:gs>
                <a:gs pos="72000">
                  <a:srgbClr val="92D050"/>
                </a:gs>
                <a:gs pos="87000">
                  <a:srgbClr val="FF0000"/>
                </a:gs>
                <a:gs pos="100000">
                  <a:srgbClr val="92D050"/>
                </a:gs>
              </a:gsLst>
              <a:lin ang="0" scaled="0"/>
              <a:tileRect/>
            </a:gradFill>
            <a:ln w="12700" cap="flat" cmpd="sng" algn="ctr">
              <a:noFill/>
              <a:prstDash val="solid"/>
            </a:ln>
            <a:effectLst>
              <a:outerShdw blurRad="50800" dist="25400" dir="3600000" algn="ctr" rotWithShape="0">
                <a:sysClr val="windowText" lastClr="000000"/>
              </a:outerShdw>
            </a:effectLst>
          </p:spPr>
          <p:txBody>
            <a:bodyPr lIns="0" rIns="0" rtlCol="0" anchor="ctr"/>
            <a:lstStyle/>
            <a:p>
              <a:pPr algn="ctr" fontAlgn="auto">
                <a:spcBef>
                  <a:spcPts val="0"/>
                </a:spcBef>
                <a:spcAft>
                  <a:spcPts val="0"/>
                </a:spcAft>
                <a:defRPr/>
              </a:pPr>
              <a:r>
                <a:rPr lang="en-US" sz="1200" kern="0" dirty="0">
                  <a:solidFill>
                    <a:prstClr val="black"/>
                  </a:solidFill>
                  <a:latin typeface="Calibri"/>
                </a:rPr>
                <a:t>SASE2</a:t>
              </a:r>
              <a:endParaRPr lang="de-DE" sz="1200" kern="0" dirty="0">
                <a:solidFill>
                  <a:prstClr val="black"/>
                </a:solidFill>
                <a:latin typeface="Calibri"/>
              </a:endParaRPr>
            </a:p>
          </p:txBody>
        </p:sp>
        <p:sp>
          <p:nvSpPr>
            <p:cNvPr id="35" name="Rounded Rectangle 168">
              <a:extLst>
                <a:ext uri="{FF2B5EF4-FFF2-40B4-BE49-F238E27FC236}">
                  <a16:creationId xmlns:a16="http://schemas.microsoft.com/office/drawing/2014/main" id="{3A861F29-254F-5A5F-8C60-B0E712E7DAA7}"/>
                </a:ext>
              </a:extLst>
            </p:cNvPr>
            <p:cNvSpPr/>
            <p:nvPr/>
          </p:nvSpPr>
          <p:spPr>
            <a:xfrm rot="1318099">
              <a:off x="7648273" y="2966189"/>
              <a:ext cx="640380" cy="144000"/>
            </a:xfrm>
            <a:prstGeom prst="roundRect">
              <a:avLst/>
            </a:prstGeom>
            <a:gradFill flip="none" rotWithShape="1">
              <a:gsLst>
                <a:gs pos="0">
                  <a:srgbClr val="FF0000"/>
                </a:gs>
                <a:gs pos="13000">
                  <a:srgbClr val="92D050"/>
                </a:gs>
                <a:gs pos="28000">
                  <a:srgbClr val="FF0000"/>
                </a:gs>
                <a:gs pos="42999">
                  <a:srgbClr val="92D050"/>
                </a:gs>
                <a:gs pos="58000">
                  <a:srgbClr val="FF0000"/>
                </a:gs>
                <a:gs pos="72000">
                  <a:srgbClr val="92D050"/>
                </a:gs>
                <a:gs pos="87000">
                  <a:srgbClr val="FF0000"/>
                </a:gs>
                <a:gs pos="100000">
                  <a:srgbClr val="92D050"/>
                </a:gs>
              </a:gsLst>
              <a:lin ang="0" scaled="0"/>
              <a:tileRect/>
            </a:gradFill>
            <a:ln w="12700" cap="flat" cmpd="sng" algn="ctr">
              <a:noFill/>
              <a:prstDash val="solid"/>
            </a:ln>
            <a:effectLst>
              <a:outerShdw blurRad="50800" dist="25400" dir="3600000" algn="ctr" rotWithShape="0">
                <a:sysClr val="windowText" lastClr="000000"/>
              </a:outerShdw>
            </a:effectLst>
          </p:spPr>
          <p:txBody>
            <a:bodyPr lIns="0" rIns="0" rtlCol="0" anchor="ctr"/>
            <a:lstStyle/>
            <a:p>
              <a:pPr algn="ctr" fontAlgn="auto">
                <a:spcBef>
                  <a:spcPts val="0"/>
                </a:spcBef>
                <a:spcAft>
                  <a:spcPts val="0"/>
                </a:spcAft>
                <a:defRPr/>
              </a:pPr>
              <a:r>
                <a:rPr lang="en-US" sz="1200" kern="0" dirty="0">
                  <a:solidFill>
                    <a:prstClr val="black"/>
                  </a:solidFill>
                  <a:latin typeface="Calibri"/>
                </a:rPr>
                <a:t>SASE3</a:t>
              </a:r>
              <a:endParaRPr lang="de-DE" sz="1200" kern="0" dirty="0">
                <a:solidFill>
                  <a:prstClr val="black"/>
                </a:solidFill>
                <a:latin typeface="Calibri"/>
              </a:endParaRPr>
            </a:p>
          </p:txBody>
        </p:sp>
        <p:cxnSp>
          <p:nvCxnSpPr>
            <p:cNvPr id="36" name="Straight Connector 169">
              <a:extLst>
                <a:ext uri="{FF2B5EF4-FFF2-40B4-BE49-F238E27FC236}">
                  <a16:creationId xmlns:a16="http://schemas.microsoft.com/office/drawing/2014/main" id="{243FCC14-980D-3F59-F8C2-09C0A1F645FE}"/>
                </a:ext>
              </a:extLst>
            </p:cNvPr>
            <p:cNvCxnSpPr/>
            <p:nvPr/>
          </p:nvCxnSpPr>
          <p:spPr>
            <a:xfrm flipH="1" flipV="1">
              <a:off x="7486075" y="2845990"/>
              <a:ext cx="185446" cy="70993"/>
            </a:xfrm>
            <a:prstGeom prst="line">
              <a:avLst/>
            </a:prstGeom>
            <a:noFill/>
            <a:ln w="19050" cap="flat" cmpd="sng" algn="ctr">
              <a:solidFill>
                <a:sysClr val="windowText" lastClr="000000"/>
              </a:solidFill>
              <a:prstDash val="solid"/>
            </a:ln>
            <a:effectLst>
              <a:outerShdw blurRad="50800" dist="25400" dir="3600000" algn="ctr" rotWithShape="0">
                <a:sysClr val="windowText" lastClr="000000"/>
              </a:outerShdw>
            </a:effectLst>
          </p:spPr>
        </p:cxnSp>
        <p:cxnSp>
          <p:nvCxnSpPr>
            <p:cNvPr id="37" name="Straight Connector 170">
              <a:extLst>
                <a:ext uri="{FF2B5EF4-FFF2-40B4-BE49-F238E27FC236}">
                  <a16:creationId xmlns:a16="http://schemas.microsoft.com/office/drawing/2014/main" id="{5DBD741F-7DCD-A229-E99B-F1839D86E123}"/>
                </a:ext>
              </a:extLst>
            </p:cNvPr>
            <p:cNvCxnSpPr/>
            <p:nvPr/>
          </p:nvCxnSpPr>
          <p:spPr>
            <a:xfrm flipH="1" flipV="1">
              <a:off x="7373467" y="2348566"/>
              <a:ext cx="594996" cy="69022"/>
            </a:xfrm>
            <a:prstGeom prst="line">
              <a:avLst/>
            </a:prstGeom>
            <a:noFill/>
            <a:ln w="19050" cap="flat" cmpd="sng" algn="ctr">
              <a:solidFill>
                <a:sysClr val="windowText" lastClr="000000"/>
              </a:solidFill>
              <a:prstDash val="solid"/>
            </a:ln>
            <a:effectLst>
              <a:outerShdw blurRad="50800" dist="25400" dir="3600000" algn="ctr" rotWithShape="0">
                <a:sysClr val="windowText" lastClr="000000"/>
              </a:outerShdw>
            </a:effectLst>
          </p:spPr>
        </p:cxnSp>
        <p:grpSp>
          <p:nvGrpSpPr>
            <p:cNvPr id="38" name="Group 171">
              <a:extLst>
                <a:ext uri="{FF2B5EF4-FFF2-40B4-BE49-F238E27FC236}">
                  <a16:creationId xmlns:a16="http://schemas.microsoft.com/office/drawing/2014/main" id="{63E0FC1C-74BA-3B97-2DC6-B244351BF065}"/>
                </a:ext>
              </a:extLst>
            </p:cNvPr>
            <p:cNvGrpSpPr/>
            <p:nvPr/>
          </p:nvGrpSpPr>
          <p:grpSpPr>
            <a:xfrm>
              <a:off x="8258036" y="3153807"/>
              <a:ext cx="180900" cy="230739"/>
              <a:chOff x="1637663" y="2580995"/>
              <a:chExt cx="198000" cy="230739"/>
            </a:xfrm>
            <a:effectLst>
              <a:outerShdw blurRad="50800" dist="25400" dir="3600000" algn="ctr" rotWithShape="0">
                <a:sysClr val="windowText" lastClr="000000"/>
              </a:outerShdw>
            </a:effectLst>
          </p:grpSpPr>
          <p:sp>
            <p:nvSpPr>
              <p:cNvPr id="56" name="Rounded Rectangle 189">
                <a:extLst>
                  <a:ext uri="{FF2B5EF4-FFF2-40B4-BE49-F238E27FC236}">
                    <a16:creationId xmlns:a16="http://schemas.microsoft.com/office/drawing/2014/main" id="{42614865-6C14-DC85-B689-1C7F61D5E3A5}"/>
                  </a:ext>
                </a:extLst>
              </p:cNvPr>
              <p:cNvSpPr/>
              <p:nvPr/>
            </p:nvSpPr>
            <p:spPr>
              <a:xfrm rot="2700000">
                <a:off x="1727663" y="2703734"/>
                <a:ext cx="108000" cy="108000"/>
              </a:xfrm>
              <a:prstGeom prst="roundRect">
                <a:avLst/>
              </a:prstGeom>
              <a:solidFill>
                <a:sysClr val="windowText" lastClr="0000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de-DE" sz="1600" b="0" kern="0">
                  <a:solidFill>
                    <a:prstClr val="white"/>
                  </a:solidFill>
                  <a:latin typeface="Calibri"/>
                </a:endParaRPr>
              </a:p>
            </p:txBody>
          </p:sp>
          <p:cxnSp>
            <p:nvCxnSpPr>
              <p:cNvPr id="57" name="Straight Connector 190">
                <a:extLst>
                  <a:ext uri="{FF2B5EF4-FFF2-40B4-BE49-F238E27FC236}">
                    <a16:creationId xmlns:a16="http://schemas.microsoft.com/office/drawing/2014/main" id="{254E7720-FEBA-473C-F47F-D6F1EB062089}"/>
                  </a:ext>
                </a:extLst>
              </p:cNvPr>
              <p:cNvCxnSpPr/>
              <p:nvPr/>
            </p:nvCxnSpPr>
            <p:spPr>
              <a:xfrm>
                <a:off x="1637663" y="2580995"/>
                <a:ext cx="105816" cy="138555"/>
              </a:xfrm>
              <a:prstGeom prst="line">
                <a:avLst/>
              </a:prstGeom>
              <a:noFill/>
              <a:ln w="19050" cap="flat" cmpd="sng" algn="ctr">
                <a:solidFill>
                  <a:sysClr val="windowText" lastClr="000000"/>
                </a:solidFill>
                <a:prstDash val="solid"/>
              </a:ln>
              <a:effectLst/>
            </p:spPr>
          </p:cxnSp>
        </p:grpSp>
        <p:cxnSp>
          <p:nvCxnSpPr>
            <p:cNvPr id="39" name="Straight Connector 172">
              <a:extLst>
                <a:ext uri="{FF2B5EF4-FFF2-40B4-BE49-F238E27FC236}">
                  <a16:creationId xmlns:a16="http://schemas.microsoft.com/office/drawing/2014/main" id="{6DE8EA25-D07C-5717-D136-266CAAEE1341}"/>
                </a:ext>
              </a:extLst>
            </p:cNvPr>
            <p:cNvCxnSpPr/>
            <p:nvPr/>
          </p:nvCxnSpPr>
          <p:spPr>
            <a:xfrm flipH="1">
              <a:off x="7963866" y="2204550"/>
              <a:ext cx="454425" cy="213038"/>
            </a:xfrm>
            <a:prstGeom prst="line">
              <a:avLst/>
            </a:prstGeom>
            <a:noFill/>
            <a:ln w="19050" cap="flat" cmpd="sng" algn="ctr">
              <a:solidFill>
                <a:sysClr val="windowText" lastClr="000000"/>
              </a:solidFill>
              <a:prstDash val="solid"/>
            </a:ln>
            <a:effectLst>
              <a:outerShdw blurRad="50800" dist="25400" dir="3600000" algn="ctr" rotWithShape="0">
                <a:sysClr val="windowText" lastClr="000000"/>
              </a:outerShdw>
            </a:effectLst>
          </p:spPr>
        </p:cxnSp>
        <p:grpSp>
          <p:nvGrpSpPr>
            <p:cNvPr id="40" name="Group 173">
              <a:extLst>
                <a:ext uri="{FF2B5EF4-FFF2-40B4-BE49-F238E27FC236}">
                  <a16:creationId xmlns:a16="http://schemas.microsoft.com/office/drawing/2014/main" id="{AE29D8C2-A843-72D8-C431-0B3EF873403E}"/>
                </a:ext>
              </a:extLst>
            </p:cNvPr>
            <p:cNvGrpSpPr/>
            <p:nvPr/>
          </p:nvGrpSpPr>
          <p:grpSpPr>
            <a:xfrm>
              <a:off x="8422633" y="2195699"/>
              <a:ext cx="180900" cy="230739"/>
              <a:chOff x="1637663" y="2580995"/>
              <a:chExt cx="198000" cy="230739"/>
            </a:xfrm>
            <a:effectLst>
              <a:outerShdw blurRad="50800" dist="25400" dir="3600000" algn="ctr" rotWithShape="0">
                <a:sysClr val="windowText" lastClr="000000"/>
              </a:outerShdw>
            </a:effectLst>
          </p:grpSpPr>
          <p:sp>
            <p:nvSpPr>
              <p:cNvPr id="54" name="Rounded Rectangle 187">
                <a:extLst>
                  <a:ext uri="{FF2B5EF4-FFF2-40B4-BE49-F238E27FC236}">
                    <a16:creationId xmlns:a16="http://schemas.microsoft.com/office/drawing/2014/main" id="{60449A22-BED0-DA77-4982-6C061B8B5D9C}"/>
                  </a:ext>
                </a:extLst>
              </p:cNvPr>
              <p:cNvSpPr/>
              <p:nvPr/>
            </p:nvSpPr>
            <p:spPr>
              <a:xfrm rot="2700000">
                <a:off x="1727663" y="2703734"/>
                <a:ext cx="108000" cy="108000"/>
              </a:xfrm>
              <a:prstGeom prst="roundRect">
                <a:avLst/>
              </a:prstGeom>
              <a:solidFill>
                <a:sysClr val="windowText" lastClr="000000"/>
              </a:solidFill>
              <a:ln w="25400" cap="flat" cmpd="sng" algn="ctr">
                <a:solidFill>
                  <a:srgbClr val="4F81BD">
                    <a:shade val="50000"/>
                  </a:srgbClr>
                </a:solidFill>
                <a:prstDash val="solid"/>
              </a:ln>
              <a:effectLst/>
            </p:spPr>
            <p:txBody>
              <a:bodyPr rtlCol="0" anchor="ctr"/>
              <a:lstStyle/>
              <a:p>
                <a:pPr algn="ctr" fontAlgn="auto">
                  <a:spcBef>
                    <a:spcPts val="0"/>
                  </a:spcBef>
                  <a:spcAft>
                    <a:spcPts val="0"/>
                  </a:spcAft>
                  <a:defRPr/>
                </a:pPr>
                <a:endParaRPr lang="de-DE" sz="1600" b="0" kern="0">
                  <a:solidFill>
                    <a:prstClr val="white"/>
                  </a:solidFill>
                  <a:latin typeface="Calibri"/>
                </a:endParaRPr>
              </a:p>
            </p:txBody>
          </p:sp>
          <p:cxnSp>
            <p:nvCxnSpPr>
              <p:cNvPr id="55" name="Straight Connector 188">
                <a:extLst>
                  <a:ext uri="{FF2B5EF4-FFF2-40B4-BE49-F238E27FC236}">
                    <a16:creationId xmlns:a16="http://schemas.microsoft.com/office/drawing/2014/main" id="{560F734A-938D-6FE3-1377-5DA7E71271E5}"/>
                  </a:ext>
                </a:extLst>
              </p:cNvPr>
              <p:cNvCxnSpPr/>
              <p:nvPr/>
            </p:nvCxnSpPr>
            <p:spPr>
              <a:xfrm>
                <a:off x="1637663" y="2580995"/>
                <a:ext cx="105816" cy="138555"/>
              </a:xfrm>
              <a:prstGeom prst="line">
                <a:avLst/>
              </a:prstGeom>
              <a:noFill/>
              <a:ln w="19050" cap="flat" cmpd="sng" algn="ctr">
                <a:solidFill>
                  <a:sysClr val="windowText" lastClr="000000"/>
                </a:solidFill>
                <a:prstDash val="solid"/>
              </a:ln>
              <a:effectLst/>
            </p:spPr>
          </p:cxnSp>
        </p:grpSp>
        <p:sp>
          <p:nvSpPr>
            <p:cNvPr id="41" name="Isosceles Triangle 173">
              <a:extLst>
                <a:ext uri="{FF2B5EF4-FFF2-40B4-BE49-F238E27FC236}">
                  <a16:creationId xmlns:a16="http://schemas.microsoft.com/office/drawing/2014/main" id="{26151092-EE78-CA0E-8DA7-59EC68722C5B}"/>
                </a:ext>
              </a:extLst>
            </p:cNvPr>
            <p:cNvSpPr/>
            <p:nvPr/>
          </p:nvSpPr>
          <p:spPr>
            <a:xfrm rot="14220000" flipH="1">
              <a:off x="7993665" y="1058459"/>
              <a:ext cx="144000" cy="1681084"/>
            </a:xfrm>
            <a:prstGeom prst="triangle">
              <a:avLst/>
            </a:prstGeom>
            <a:solidFill>
              <a:srgbClr val="FFC000"/>
            </a:solidFill>
            <a:ln w="25400" cap="flat" cmpd="sng" algn="ctr">
              <a:noFill/>
              <a:prstDash val="solid"/>
            </a:ln>
            <a:effectLst>
              <a:outerShdw blurRad="50800" dist="25400" dir="3600000" algn="ctr" rotWithShape="0">
                <a:sysClr val="window" lastClr="FFFFFF"/>
              </a:outerShdw>
            </a:effectLst>
          </p:spPr>
          <p:txBody>
            <a:bodyPr rtlCol="0" anchor="ctr"/>
            <a:lstStyle/>
            <a:p>
              <a:pPr algn="ctr" fontAlgn="auto">
                <a:spcBef>
                  <a:spcPts val="0"/>
                </a:spcBef>
                <a:spcAft>
                  <a:spcPts val="0"/>
                </a:spcAft>
                <a:defRPr/>
              </a:pPr>
              <a:endParaRPr lang="de-DE" sz="1600" b="0" kern="0">
                <a:solidFill>
                  <a:prstClr val="white"/>
                </a:solidFill>
                <a:latin typeface="Calibri"/>
              </a:endParaRPr>
            </a:p>
          </p:txBody>
        </p:sp>
        <p:sp>
          <p:nvSpPr>
            <p:cNvPr id="42" name="Isosceles Triangle 174">
              <a:extLst>
                <a:ext uri="{FF2B5EF4-FFF2-40B4-BE49-F238E27FC236}">
                  <a16:creationId xmlns:a16="http://schemas.microsoft.com/office/drawing/2014/main" id="{CED1F1C6-FC38-8AF1-95C4-3F0F00829991}"/>
                </a:ext>
              </a:extLst>
            </p:cNvPr>
            <p:cNvSpPr/>
            <p:nvPr/>
          </p:nvSpPr>
          <p:spPr>
            <a:xfrm rot="16200000" flipH="1">
              <a:off x="8091238" y="2168433"/>
              <a:ext cx="144000" cy="1332000"/>
            </a:xfrm>
            <a:prstGeom prst="triangle">
              <a:avLst/>
            </a:prstGeom>
            <a:solidFill>
              <a:srgbClr val="FFC000"/>
            </a:solidFill>
            <a:ln w="25400" cap="flat" cmpd="sng" algn="ctr">
              <a:noFill/>
              <a:prstDash val="solid"/>
            </a:ln>
            <a:effectLst>
              <a:outerShdw blurRad="50800" dist="25400" dir="3600000" algn="ctr" rotWithShape="0">
                <a:sysClr val="window" lastClr="FFFFFF"/>
              </a:outerShdw>
            </a:effectLst>
          </p:spPr>
          <p:txBody>
            <a:bodyPr rtlCol="0" anchor="ctr"/>
            <a:lstStyle/>
            <a:p>
              <a:pPr algn="ctr" fontAlgn="auto">
                <a:spcBef>
                  <a:spcPts val="0"/>
                </a:spcBef>
                <a:spcAft>
                  <a:spcPts val="0"/>
                </a:spcAft>
                <a:defRPr/>
              </a:pPr>
              <a:endParaRPr lang="de-DE" sz="1600" b="0" kern="0">
                <a:solidFill>
                  <a:prstClr val="white"/>
                </a:solidFill>
                <a:latin typeface="Calibri"/>
              </a:endParaRPr>
            </a:p>
          </p:txBody>
        </p:sp>
        <p:sp>
          <p:nvSpPr>
            <p:cNvPr id="43" name="TextBox 176">
              <a:extLst>
                <a:ext uri="{FF2B5EF4-FFF2-40B4-BE49-F238E27FC236}">
                  <a16:creationId xmlns:a16="http://schemas.microsoft.com/office/drawing/2014/main" id="{D36C883D-17C4-3B8A-2405-7840C9A350EB}"/>
                </a:ext>
              </a:extLst>
            </p:cNvPr>
            <p:cNvSpPr txBox="1"/>
            <p:nvPr/>
          </p:nvSpPr>
          <p:spPr>
            <a:xfrm>
              <a:off x="180174" y="2566300"/>
              <a:ext cx="694421" cy="246221"/>
            </a:xfrm>
            <a:prstGeom prst="rect">
              <a:avLst/>
            </a:prstGeom>
            <a:noFill/>
          </p:spPr>
          <p:txBody>
            <a:bodyPr wrap="none" rtlCol="0">
              <a:spAutoFit/>
            </a:bodyPr>
            <a:lstStyle/>
            <a:p>
              <a:pPr fontAlgn="auto">
                <a:spcBef>
                  <a:spcPts val="0"/>
                </a:spcBef>
                <a:spcAft>
                  <a:spcPts val="0"/>
                </a:spcAft>
                <a:defRPr/>
              </a:pPr>
              <a:r>
                <a:rPr lang="en-US" sz="1000" kern="0" dirty="0">
                  <a:solidFill>
                    <a:prstClr val="black"/>
                  </a:solidFill>
                  <a:latin typeface="Calibri"/>
                </a:rPr>
                <a:t>1 Module</a:t>
              </a:r>
              <a:endParaRPr lang="de-DE" sz="1000" kern="0" dirty="0">
                <a:solidFill>
                  <a:prstClr val="black"/>
                </a:solidFill>
                <a:latin typeface="Calibri"/>
              </a:endParaRPr>
            </a:p>
          </p:txBody>
        </p:sp>
        <p:sp>
          <p:nvSpPr>
            <p:cNvPr id="44" name="TextBox 177">
              <a:extLst>
                <a:ext uri="{FF2B5EF4-FFF2-40B4-BE49-F238E27FC236}">
                  <a16:creationId xmlns:a16="http://schemas.microsoft.com/office/drawing/2014/main" id="{5650710C-993D-38ED-3215-AF6EAAE6FCFA}"/>
                </a:ext>
              </a:extLst>
            </p:cNvPr>
            <p:cNvSpPr txBox="1"/>
            <p:nvPr/>
          </p:nvSpPr>
          <p:spPr>
            <a:xfrm>
              <a:off x="8258036" y="2406035"/>
              <a:ext cx="628698" cy="261610"/>
            </a:xfrm>
            <a:prstGeom prst="rect">
              <a:avLst/>
            </a:prstGeom>
            <a:noFill/>
          </p:spPr>
          <p:txBody>
            <a:bodyPr wrap="none" rtlCol="0">
              <a:spAutoFit/>
            </a:bodyPr>
            <a:lstStyle/>
            <a:p>
              <a:pPr fontAlgn="auto">
                <a:spcBef>
                  <a:spcPts val="0"/>
                </a:spcBef>
                <a:spcAft>
                  <a:spcPts val="0"/>
                </a:spcAft>
                <a:defRPr/>
              </a:pPr>
              <a:r>
                <a:rPr lang="en-US" sz="1100" kern="0" dirty="0">
                  <a:solidFill>
                    <a:prstClr val="black"/>
                  </a:solidFill>
                  <a:latin typeface="Calibri"/>
                </a:rPr>
                <a:t>300 kW</a:t>
              </a:r>
              <a:endParaRPr lang="de-DE" sz="1100" kern="0" dirty="0">
                <a:solidFill>
                  <a:prstClr val="black"/>
                </a:solidFill>
                <a:latin typeface="Calibri"/>
              </a:endParaRPr>
            </a:p>
          </p:txBody>
        </p:sp>
        <p:sp>
          <p:nvSpPr>
            <p:cNvPr id="45" name="TextBox 178">
              <a:extLst>
                <a:ext uri="{FF2B5EF4-FFF2-40B4-BE49-F238E27FC236}">
                  <a16:creationId xmlns:a16="http://schemas.microsoft.com/office/drawing/2014/main" id="{3E607F01-416C-1F64-9FB5-CA7317EFC896}"/>
                </a:ext>
              </a:extLst>
            </p:cNvPr>
            <p:cNvSpPr txBox="1"/>
            <p:nvPr/>
          </p:nvSpPr>
          <p:spPr>
            <a:xfrm>
              <a:off x="8103317" y="3365931"/>
              <a:ext cx="628698" cy="261610"/>
            </a:xfrm>
            <a:prstGeom prst="rect">
              <a:avLst/>
            </a:prstGeom>
            <a:noFill/>
          </p:spPr>
          <p:txBody>
            <a:bodyPr wrap="none" rtlCol="0">
              <a:spAutoFit/>
            </a:bodyPr>
            <a:lstStyle/>
            <a:p>
              <a:pPr fontAlgn="auto">
                <a:spcBef>
                  <a:spcPts val="0"/>
                </a:spcBef>
                <a:spcAft>
                  <a:spcPts val="0"/>
                </a:spcAft>
                <a:defRPr/>
              </a:pPr>
              <a:r>
                <a:rPr lang="en-US" sz="1100" kern="0" dirty="0">
                  <a:solidFill>
                    <a:prstClr val="black"/>
                  </a:solidFill>
                  <a:latin typeface="Calibri"/>
                </a:rPr>
                <a:t>300 kW</a:t>
              </a:r>
              <a:endParaRPr lang="de-DE" sz="1100" kern="0" dirty="0">
                <a:solidFill>
                  <a:prstClr val="black"/>
                </a:solidFill>
                <a:latin typeface="Calibri"/>
              </a:endParaRPr>
            </a:p>
          </p:txBody>
        </p:sp>
        <p:sp>
          <p:nvSpPr>
            <p:cNvPr id="46" name="TextBox 179">
              <a:extLst>
                <a:ext uri="{FF2B5EF4-FFF2-40B4-BE49-F238E27FC236}">
                  <a16:creationId xmlns:a16="http://schemas.microsoft.com/office/drawing/2014/main" id="{F77583DA-2BE4-A5C2-E7FD-8B40AA06322D}"/>
                </a:ext>
              </a:extLst>
            </p:cNvPr>
            <p:cNvSpPr txBox="1"/>
            <p:nvPr/>
          </p:nvSpPr>
          <p:spPr>
            <a:xfrm>
              <a:off x="4649547" y="2873019"/>
              <a:ext cx="484428" cy="261610"/>
            </a:xfrm>
            <a:prstGeom prst="rect">
              <a:avLst/>
            </a:prstGeom>
            <a:noFill/>
          </p:spPr>
          <p:txBody>
            <a:bodyPr wrap="none" rtlCol="0">
              <a:spAutoFit/>
            </a:bodyPr>
            <a:lstStyle/>
            <a:p>
              <a:pPr fontAlgn="auto">
                <a:spcBef>
                  <a:spcPts val="0"/>
                </a:spcBef>
                <a:spcAft>
                  <a:spcPts val="0"/>
                </a:spcAft>
                <a:defRPr/>
              </a:pPr>
              <a:r>
                <a:rPr lang="en-US" sz="1100" kern="0" dirty="0">
                  <a:solidFill>
                    <a:prstClr val="black"/>
                  </a:solidFill>
                  <a:latin typeface="Calibri"/>
                </a:rPr>
                <a:t>5 kW</a:t>
              </a:r>
              <a:endParaRPr lang="de-DE" sz="1100" kern="0" dirty="0">
                <a:solidFill>
                  <a:prstClr val="black"/>
                </a:solidFill>
                <a:latin typeface="Calibri"/>
              </a:endParaRPr>
            </a:p>
          </p:txBody>
        </p:sp>
        <p:sp>
          <p:nvSpPr>
            <p:cNvPr id="47" name="TextBox 180">
              <a:extLst>
                <a:ext uri="{FF2B5EF4-FFF2-40B4-BE49-F238E27FC236}">
                  <a16:creationId xmlns:a16="http://schemas.microsoft.com/office/drawing/2014/main" id="{9B192112-0C21-1397-C7D1-06E20CBE019B}"/>
                </a:ext>
              </a:extLst>
            </p:cNvPr>
            <p:cNvSpPr txBox="1"/>
            <p:nvPr/>
          </p:nvSpPr>
          <p:spPr>
            <a:xfrm>
              <a:off x="2650455" y="2873019"/>
              <a:ext cx="667170" cy="261610"/>
            </a:xfrm>
            <a:prstGeom prst="rect">
              <a:avLst/>
            </a:prstGeom>
            <a:noFill/>
          </p:spPr>
          <p:txBody>
            <a:bodyPr wrap="none" rtlCol="0">
              <a:spAutoFit/>
            </a:bodyPr>
            <a:lstStyle/>
            <a:p>
              <a:pPr fontAlgn="auto">
                <a:spcBef>
                  <a:spcPts val="0"/>
                </a:spcBef>
                <a:spcAft>
                  <a:spcPts val="0"/>
                </a:spcAft>
                <a:defRPr/>
              </a:pPr>
              <a:r>
                <a:rPr lang="en-US" sz="1100" kern="0" dirty="0">
                  <a:solidFill>
                    <a:prstClr val="black"/>
                  </a:solidFill>
                  <a:latin typeface="Calibri"/>
                </a:rPr>
                <a:t>0.24 kW</a:t>
              </a:r>
              <a:endParaRPr lang="de-DE" sz="1100" kern="0" dirty="0">
                <a:solidFill>
                  <a:prstClr val="black"/>
                </a:solidFill>
                <a:latin typeface="Calibri"/>
              </a:endParaRPr>
            </a:p>
          </p:txBody>
        </p:sp>
        <p:grpSp>
          <p:nvGrpSpPr>
            <p:cNvPr id="48" name="Group 181">
              <a:extLst>
                <a:ext uri="{FF2B5EF4-FFF2-40B4-BE49-F238E27FC236}">
                  <a16:creationId xmlns:a16="http://schemas.microsoft.com/office/drawing/2014/main" id="{C909E0D8-EFC6-2FA1-CDD0-E52C387CE2F6}"/>
                </a:ext>
              </a:extLst>
            </p:cNvPr>
            <p:cNvGrpSpPr/>
            <p:nvPr/>
          </p:nvGrpSpPr>
          <p:grpSpPr>
            <a:xfrm>
              <a:off x="5437265" y="2587960"/>
              <a:ext cx="460475" cy="180000"/>
              <a:chOff x="5515943" y="4603920"/>
              <a:chExt cx="465954" cy="180000"/>
            </a:xfrm>
          </p:grpSpPr>
          <p:sp>
            <p:nvSpPr>
              <p:cNvPr id="51" name="Rounded Rectangle 184">
                <a:extLst>
                  <a:ext uri="{FF2B5EF4-FFF2-40B4-BE49-F238E27FC236}">
                    <a16:creationId xmlns:a16="http://schemas.microsoft.com/office/drawing/2014/main" id="{6BEF8E98-E32D-768F-D2C7-F7D7ADEEFB36}"/>
                  </a:ext>
                </a:extLst>
              </p:cNvPr>
              <p:cNvSpPr/>
              <p:nvPr/>
            </p:nvSpPr>
            <p:spPr>
              <a:xfrm>
                <a:off x="5515943" y="4607802"/>
                <a:ext cx="465954" cy="176118"/>
              </a:xfrm>
              <a:prstGeom prst="roundRect">
                <a:avLst/>
              </a:prstGeom>
              <a:solidFill>
                <a:srgbClr val="FFC000"/>
              </a:solidFill>
              <a:ln w="12700" cap="flat" cmpd="sng" algn="ctr">
                <a:solidFill>
                  <a:srgbClr val="CC6600"/>
                </a:solidFill>
                <a:prstDash val="solid"/>
              </a:ln>
              <a:effectLst>
                <a:outerShdw blurRad="50800" dist="25400" dir="3600000" algn="ctr" rotWithShape="0">
                  <a:srgbClr val="FFCC00"/>
                </a:outerShdw>
              </a:effectLst>
            </p:spPr>
            <p:txBody>
              <a:bodyPr wrap="none" lIns="0" rIns="0" rtlCol="0" anchor="ctr"/>
              <a:lstStyle/>
              <a:p>
                <a:pPr algn="ctr" fontAlgn="auto">
                  <a:spcBef>
                    <a:spcPts val="0"/>
                  </a:spcBef>
                  <a:spcAft>
                    <a:spcPts val="0"/>
                  </a:spcAft>
                  <a:defRPr/>
                </a:pPr>
                <a:r>
                  <a:rPr lang="en-US" sz="1200" kern="0" dirty="0">
                    <a:solidFill>
                      <a:prstClr val="black"/>
                    </a:solidFill>
                    <a:latin typeface="Calibri"/>
                  </a:rPr>
                  <a:t>A24</a:t>
                </a:r>
                <a:endParaRPr lang="de-DE" sz="1200" kern="0" dirty="0">
                  <a:solidFill>
                    <a:prstClr val="black"/>
                  </a:solidFill>
                  <a:latin typeface="Calibri"/>
                </a:endParaRPr>
              </a:p>
            </p:txBody>
          </p:sp>
          <p:cxnSp>
            <p:nvCxnSpPr>
              <p:cNvPr id="52" name="Straight Connector 185">
                <a:extLst>
                  <a:ext uri="{FF2B5EF4-FFF2-40B4-BE49-F238E27FC236}">
                    <a16:creationId xmlns:a16="http://schemas.microsoft.com/office/drawing/2014/main" id="{DA4F4348-94A3-89F1-D35B-BB77499E2DB2}"/>
                  </a:ext>
                </a:extLst>
              </p:cNvPr>
              <p:cNvCxnSpPr/>
              <p:nvPr/>
            </p:nvCxnSpPr>
            <p:spPr>
              <a:xfrm flipV="1">
                <a:off x="5865409" y="4603920"/>
                <a:ext cx="0" cy="176118"/>
              </a:xfrm>
              <a:prstGeom prst="line">
                <a:avLst/>
              </a:prstGeom>
              <a:noFill/>
              <a:ln w="9525" cap="flat" cmpd="sng" algn="ctr">
                <a:solidFill>
                  <a:srgbClr val="CC6600"/>
                </a:solidFill>
                <a:prstDash val="sysDash"/>
              </a:ln>
              <a:effectLst/>
            </p:spPr>
          </p:cxnSp>
          <p:cxnSp>
            <p:nvCxnSpPr>
              <p:cNvPr id="53" name="Straight Connector 186">
                <a:extLst>
                  <a:ext uri="{FF2B5EF4-FFF2-40B4-BE49-F238E27FC236}">
                    <a16:creationId xmlns:a16="http://schemas.microsoft.com/office/drawing/2014/main" id="{FF648435-B8BA-8B60-B8BB-D3ECBC35006F}"/>
                  </a:ext>
                </a:extLst>
              </p:cNvPr>
              <p:cNvCxnSpPr/>
              <p:nvPr/>
            </p:nvCxnSpPr>
            <p:spPr>
              <a:xfrm flipV="1">
                <a:off x="5632432" y="4604940"/>
                <a:ext cx="0" cy="176118"/>
              </a:xfrm>
              <a:prstGeom prst="line">
                <a:avLst/>
              </a:prstGeom>
              <a:noFill/>
              <a:ln w="9525" cap="flat" cmpd="sng" algn="ctr">
                <a:solidFill>
                  <a:srgbClr val="CC6600"/>
                </a:solidFill>
                <a:prstDash val="sysDash"/>
              </a:ln>
              <a:effectLst/>
            </p:spPr>
          </p:cxnSp>
        </p:grpSp>
        <p:cxnSp>
          <p:nvCxnSpPr>
            <p:cNvPr id="49" name="Straight Connector 182">
              <a:extLst>
                <a:ext uri="{FF2B5EF4-FFF2-40B4-BE49-F238E27FC236}">
                  <a16:creationId xmlns:a16="http://schemas.microsoft.com/office/drawing/2014/main" id="{4812FE1A-AB7A-CBE4-46F4-276AE15A504C}"/>
                </a:ext>
              </a:extLst>
            </p:cNvPr>
            <p:cNvCxnSpPr/>
            <p:nvPr/>
          </p:nvCxnSpPr>
          <p:spPr>
            <a:xfrm flipH="1" flipV="1">
              <a:off x="5904817" y="2674841"/>
              <a:ext cx="142307" cy="1"/>
            </a:xfrm>
            <a:prstGeom prst="line">
              <a:avLst/>
            </a:prstGeom>
            <a:noFill/>
            <a:ln w="19050" cap="flat" cmpd="sng" algn="ctr">
              <a:solidFill>
                <a:sysClr val="windowText" lastClr="000000"/>
              </a:solidFill>
              <a:prstDash val="solid"/>
            </a:ln>
            <a:effectLst>
              <a:outerShdw blurRad="50800" dist="25400" dir="3600000" algn="ctr" rotWithShape="0">
                <a:sysClr val="windowText" lastClr="000000"/>
              </a:outerShdw>
            </a:effectLst>
          </p:spPr>
        </p:cxnSp>
        <p:cxnSp>
          <p:nvCxnSpPr>
            <p:cNvPr id="50" name="Straight Connector 183">
              <a:extLst>
                <a:ext uri="{FF2B5EF4-FFF2-40B4-BE49-F238E27FC236}">
                  <a16:creationId xmlns:a16="http://schemas.microsoft.com/office/drawing/2014/main" id="{DE2FF31B-9824-6DE0-F600-C474C9A8D09A}"/>
                </a:ext>
              </a:extLst>
            </p:cNvPr>
            <p:cNvCxnSpPr/>
            <p:nvPr/>
          </p:nvCxnSpPr>
          <p:spPr>
            <a:xfrm flipV="1">
              <a:off x="5677858" y="2587562"/>
              <a:ext cx="0" cy="176118"/>
            </a:xfrm>
            <a:prstGeom prst="line">
              <a:avLst/>
            </a:prstGeom>
            <a:noFill/>
            <a:ln w="9525" cap="flat" cmpd="sng" algn="ctr">
              <a:solidFill>
                <a:srgbClr val="CC6600"/>
              </a:solidFill>
              <a:prstDash val="sysDash"/>
            </a:ln>
            <a:effectLst/>
          </p:spPr>
        </p:cxnSp>
      </p:grpSp>
      <p:grpSp>
        <p:nvGrpSpPr>
          <p:cNvPr id="109" name="Group 242">
            <a:extLst>
              <a:ext uri="{FF2B5EF4-FFF2-40B4-BE49-F238E27FC236}">
                <a16:creationId xmlns:a16="http://schemas.microsoft.com/office/drawing/2014/main" id="{4AC6BD54-CF10-3A6B-4B4A-EB7C47FC5A32}"/>
              </a:ext>
            </a:extLst>
          </p:cNvPr>
          <p:cNvGrpSpPr/>
          <p:nvPr/>
        </p:nvGrpSpPr>
        <p:grpSpPr>
          <a:xfrm>
            <a:off x="1299536" y="4785783"/>
            <a:ext cx="9040831" cy="1444198"/>
            <a:chOff x="-8597" y="3148363"/>
            <a:chExt cx="9040831" cy="1444198"/>
          </a:xfrm>
        </p:grpSpPr>
        <p:sp>
          <p:nvSpPr>
            <p:cNvPr id="110" name="TextBox 243">
              <a:extLst>
                <a:ext uri="{FF2B5EF4-FFF2-40B4-BE49-F238E27FC236}">
                  <a16:creationId xmlns:a16="http://schemas.microsoft.com/office/drawing/2014/main" id="{75089647-A15C-E257-7FAB-E2666D506000}"/>
                </a:ext>
              </a:extLst>
            </p:cNvPr>
            <p:cNvSpPr txBox="1"/>
            <p:nvPr/>
          </p:nvSpPr>
          <p:spPr>
            <a:xfrm>
              <a:off x="12518" y="3148363"/>
              <a:ext cx="920445" cy="861774"/>
            </a:xfrm>
            <a:prstGeom prst="rect">
              <a:avLst/>
            </a:prstGeom>
            <a:noFill/>
          </p:spPr>
          <p:txBody>
            <a:bodyPr wrap="none" rtlCol="0">
              <a:spAutoFit/>
            </a:bodyPr>
            <a:lstStyle/>
            <a:p>
              <a:pPr fontAlgn="auto">
                <a:spcBef>
                  <a:spcPts val="0"/>
                </a:spcBef>
                <a:spcAft>
                  <a:spcPts val="0"/>
                </a:spcAft>
                <a:defRPr/>
              </a:pPr>
              <a:r>
                <a:rPr lang="en-US" sz="1800" kern="0" dirty="0" err="1">
                  <a:solidFill>
                    <a:prstClr val="black"/>
                  </a:solidFill>
                  <a:latin typeface="Calibri"/>
                </a:rPr>
                <a:t>n.c.Gun</a:t>
              </a:r>
              <a:endParaRPr lang="en-US" sz="1800" kern="0" dirty="0">
                <a:solidFill>
                  <a:prstClr val="black"/>
                </a:solidFill>
                <a:latin typeface="Calibri"/>
              </a:endParaRPr>
            </a:p>
            <a:p>
              <a:pPr fontAlgn="auto">
                <a:spcBef>
                  <a:spcPts val="0"/>
                </a:spcBef>
                <a:spcAft>
                  <a:spcPts val="0"/>
                </a:spcAft>
                <a:defRPr/>
              </a:pPr>
              <a:r>
                <a:rPr lang="en-US" kern="0" dirty="0">
                  <a:solidFill>
                    <a:prstClr val="black"/>
                  </a:solidFill>
                  <a:latin typeface="Calibri"/>
                </a:rPr>
                <a:t>1.3 GHz</a:t>
              </a:r>
            </a:p>
            <a:p>
              <a:pPr fontAlgn="auto">
                <a:spcBef>
                  <a:spcPts val="0"/>
                </a:spcBef>
                <a:spcAft>
                  <a:spcPts val="0"/>
                </a:spcAft>
                <a:defRPr/>
              </a:pPr>
              <a:r>
                <a:rPr lang="en-US" sz="1800" kern="0" dirty="0">
                  <a:solidFill>
                    <a:prstClr val="black"/>
                  </a:solidFill>
                  <a:latin typeface="Calibri"/>
                </a:rPr>
                <a:t>6 MeV</a:t>
              </a:r>
            </a:p>
          </p:txBody>
        </p:sp>
        <p:sp>
          <p:nvSpPr>
            <p:cNvPr id="111" name="TextBox 244">
              <a:extLst>
                <a:ext uri="{FF2B5EF4-FFF2-40B4-BE49-F238E27FC236}">
                  <a16:creationId xmlns:a16="http://schemas.microsoft.com/office/drawing/2014/main" id="{71A28682-9CAD-B2BD-BE21-59D047190D81}"/>
                </a:ext>
              </a:extLst>
            </p:cNvPr>
            <p:cNvSpPr txBox="1"/>
            <p:nvPr/>
          </p:nvSpPr>
          <p:spPr>
            <a:xfrm>
              <a:off x="794892" y="3148363"/>
              <a:ext cx="1664238" cy="861774"/>
            </a:xfrm>
            <a:prstGeom prst="rect">
              <a:avLst/>
            </a:prstGeom>
            <a:noFill/>
          </p:spPr>
          <p:txBody>
            <a:bodyPr wrap="none" rtlCol="0">
              <a:spAutoFit/>
            </a:bodyPr>
            <a:lstStyle/>
            <a:p>
              <a:pPr fontAlgn="auto">
                <a:spcBef>
                  <a:spcPts val="0"/>
                </a:spcBef>
                <a:spcAft>
                  <a:spcPts val="0"/>
                </a:spcAft>
                <a:defRPr/>
              </a:pPr>
              <a:r>
                <a:rPr lang="en-US" sz="1800" kern="0" dirty="0">
                  <a:solidFill>
                    <a:prstClr val="black"/>
                  </a:solidFill>
                  <a:latin typeface="Calibri"/>
                </a:rPr>
                <a:t>LH, Dogleg, </a:t>
              </a:r>
              <a:r>
                <a:rPr lang="en-US" sz="1800" kern="0" dirty="0">
                  <a:solidFill>
                    <a:srgbClr val="FF0000"/>
                  </a:solidFill>
                  <a:latin typeface="Calibri"/>
                </a:rPr>
                <a:t>BC0</a:t>
              </a:r>
            </a:p>
            <a:p>
              <a:pPr fontAlgn="auto">
                <a:spcBef>
                  <a:spcPts val="0"/>
                </a:spcBef>
                <a:spcAft>
                  <a:spcPts val="0"/>
                </a:spcAft>
                <a:defRPr/>
              </a:pPr>
              <a:endParaRPr lang="en-US" kern="0" dirty="0">
                <a:solidFill>
                  <a:prstClr val="black"/>
                </a:solidFill>
                <a:latin typeface="Calibri"/>
              </a:endParaRPr>
            </a:p>
            <a:p>
              <a:pPr fontAlgn="auto">
                <a:spcBef>
                  <a:spcPts val="0"/>
                </a:spcBef>
                <a:spcAft>
                  <a:spcPts val="0"/>
                </a:spcAft>
                <a:defRPr/>
              </a:pPr>
              <a:r>
                <a:rPr lang="en-US" sz="1800" kern="0" dirty="0">
                  <a:solidFill>
                    <a:prstClr val="black"/>
                  </a:solidFill>
                  <a:latin typeface="Calibri"/>
                </a:rPr>
                <a:t>130 MeV </a:t>
              </a:r>
            </a:p>
          </p:txBody>
        </p:sp>
        <p:sp>
          <p:nvSpPr>
            <p:cNvPr id="112" name="TextBox 245">
              <a:extLst>
                <a:ext uri="{FF2B5EF4-FFF2-40B4-BE49-F238E27FC236}">
                  <a16:creationId xmlns:a16="http://schemas.microsoft.com/office/drawing/2014/main" id="{941D8B84-3077-AC9B-B9D7-FA286CEDA056}"/>
                </a:ext>
              </a:extLst>
            </p:cNvPr>
            <p:cNvSpPr txBox="1"/>
            <p:nvPr/>
          </p:nvSpPr>
          <p:spPr>
            <a:xfrm>
              <a:off x="2525118" y="3148363"/>
              <a:ext cx="1138453" cy="861774"/>
            </a:xfrm>
            <a:prstGeom prst="rect">
              <a:avLst/>
            </a:prstGeom>
            <a:noFill/>
          </p:spPr>
          <p:txBody>
            <a:bodyPr wrap="none" rtlCol="0">
              <a:spAutoFit/>
            </a:bodyPr>
            <a:lstStyle/>
            <a:p>
              <a:pPr fontAlgn="auto">
                <a:spcBef>
                  <a:spcPts val="0"/>
                </a:spcBef>
                <a:spcAft>
                  <a:spcPts val="0"/>
                </a:spcAft>
                <a:defRPr/>
              </a:pPr>
              <a:r>
                <a:rPr lang="en-US" sz="1800" kern="0" dirty="0">
                  <a:solidFill>
                    <a:srgbClr val="FF0000"/>
                  </a:solidFill>
                  <a:latin typeface="Calibri"/>
                </a:rPr>
                <a:t>BC1</a:t>
              </a:r>
            </a:p>
            <a:p>
              <a:pPr fontAlgn="auto">
                <a:spcBef>
                  <a:spcPts val="0"/>
                </a:spcBef>
                <a:spcAft>
                  <a:spcPts val="0"/>
                </a:spcAft>
                <a:defRPr/>
              </a:pPr>
              <a:endParaRPr lang="en-US" kern="0" dirty="0">
                <a:solidFill>
                  <a:prstClr val="black"/>
                </a:solidFill>
                <a:latin typeface="Calibri"/>
              </a:endParaRPr>
            </a:p>
            <a:p>
              <a:pPr fontAlgn="auto">
                <a:spcBef>
                  <a:spcPts val="0"/>
                </a:spcBef>
                <a:spcAft>
                  <a:spcPts val="0"/>
                </a:spcAft>
                <a:defRPr/>
              </a:pPr>
              <a:r>
                <a:rPr lang="en-US" sz="1800" kern="0" dirty="0">
                  <a:solidFill>
                    <a:prstClr val="black"/>
                  </a:solidFill>
                  <a:latin typeface="Calibri"/>
                </a:rPr>
                <a:t>600 MeV </a:t>
              </a:r>
              <a:endParaRPr lang="de-DE" sz="1800" kern="0" dirty="0">
                <a:solidFill>
                  <a:prstClr val="black"/>
                </a:solidFill>
                <a:latin typeface="Calibri"/>
              </a:endParaRPr>
            </a:p>
          </p:txBody>
        </p:sp>
        <p:sp>
          <p:nvSpPr>
            <p:cNvPr id="113" name="TextBox 246">
              <a:extLst>
                <a:ext uri="{FF2B5EF4-FFF2-40B4-BE49-F238E27FC236}">
                  <a16:creationId xmlns:a16="http://schemas.microsoft.com/office/drawing/2014/main" id="{74BF9C49-D2E9-59C8-F8CC-B05F181D2931}"/>
                </a:ext>
              </a:extLst>
            </p:cNvPr>
            <p:cNvSpPr txBox="1"/>
            <p:nvPr/>
          </p:nvSpPr>
          <p:spPr>
            <a:xfrm>
              <a:off x="4364246" y="3148363"/>
              <a:ext cx="984565" cy="861774"/>
            </a:xfrm>
            <a:prstGeom prst="rect">
              <a:avLst/>
            </a:prstGeom>
            <a:noFill/>
          </p:spPr>
          <p:txBody>
            <a:bodyPr wrap="none" rtlCol="0">
              <a:spAutoFit/>
            </a:bodyPr>
            <a:lstStyle/>
            <a:p>
              <a:pPr fontAlgn="auto">
                <a:spcBef>
                  <a:spcPts val="0"/>
                </a:spcBef>
                <a:spcAft>
                  <a:spcPts val="0"/>
                </a:spcAft>
                <a:defRPr/>
              </a:pPr>
              <a:r>
                <a:rPr lang="en-US" sz="1800" kern="0" dirty="0">
                  <a:solidFill>
                    <a:srgbClr val="FF0000"/>
                  </a:solidFill>
                  <a:latin typeface="Calibri"/>
                </a:rPr>
                <a:t>BC2</a:t>
              </a:r>
            </a:p>
            <a:p>
              <a:pPr fontAlgn="auto">
                <a:spcBef>
                  <a:spcPts val="0"/>
                </a:spcBef>
                <a:spcAft>
                  <a:spcPts val="0"/>
                </a:spcAft>
                <a:defRPr/>
              </a:pPr>
              <a:endParaRPr lang="en-US" kern="0" dirty="0">
                <a:solidFill>
                  <a:prstClr val="black"/>
                </a:solidFill>
                <a:latin typeface="Calibri"/>
              </a:endParaRPr>
            </a:p>
            <a:p>
              <a:pPr fontAlgn="auto">
                <a:spcBef>
                  <a:spcPts val="0"/>
                </a:spcBef>
                <a:spcAft>
                  <a:spcPts val="0"/>
                </a:spcAft>
                <a:defRPr/>
              </a:pPr>
              <a:r>
                <a:rPr lang="en-US" sz="1800" kern="0" dirty="0">
                  <a:solidFill>
                    <a:prstClr val="black"/>
                  </a:solidFill>
                  <a:latin typeface="Calibri"/>
                </a:rPr>
                <a:t>2.4 GeV </a:t>
              </a:r>
              <a:endParaRPr lang="de-DE" sz="1800" kern="0" dirty="0">
                <a:solidFill>
                  <a:prstClr val="black"/>
                </a:solidFill>
                <a:latin typeface="Calibri"/>
              </a:endParaRPr>
            </a:p>
          </p:txBody>
        </p:sp>
        <p:sp>
          <p:nvSpPr>
            <p:cNvPr id="114" name="TextBox 247">
              <a:extLst>
                <a:ext uri="{FF2B5EF4-FFF2-40B4-BE49-F238E27FC236}">
                  <a16:creationId xmlns:a16="http://schemas.microsoft.com/office/drawing/2014/main" id="{06B6132E-B3EF-230F-8F73-71C50B22751A}"/>
                </a:ext>
              </a:extLst>
            </p:cNvPr>
            <p:cNvSpPr txBox="1"/>
            <p:nvPr/>
          </p:nvSpPr>
          <p:spPr>
            <a:xfrm>
              <a:off x="5667386" y="3148363"/>
              <a:ext cx="1475084" cy="861774"/>
            </a:xfrm>
            <a:prstGeom prst="rect">
              <a:avLst/>
            </a:prstGeom>
            <a:noFill/>
          </p:spPr>
          <p:txBody>
            <a:bodyPr wrap="none" rtlCol="0">
              <a:spAutoFit/>
            </a:bodyPr>
            <a:lstStyle/>
            <a:p>
              <a:pPr fontAlgn="auto">
                <a:spcBef>
                  <a:spcPts val="0"/>
                </a:spcBef>
                <a:spcAft>
                  <a:spcPts val="0"/>
                </a:spcAft>
                <a:defRPr/>
              </a:pPr>
              <a:r>
                <a:rPr lang="en-US" sz="1800" kern="0" dirty="0">
                  <a:solidFill>
                    <a:prstClr val="black"/>
                  </a:solidFill>
                  <a:latin typeface="Calibri"/>
                </a:rPr>
                <a:t>Collimation</a:t>
              </a:r>
            </a:p>
            <a:p>
              <a:pPr fontAlgn="auto">
                <a:spcBef>
                  <a:spcPts val="0"/>
                </a:spcBef>
                <a:spcAft>
                  <a:spcPts val="0"/>
                </a:spcAft>
                <a:defRPr/>
              </a:pPr>
              <a:endParaRPr lang="en-US" kern="0" dirty="0">
                <a:solidFill>
                  <a:prstClr val="black"/>
                </a:solidFill>
                <a:latin typeface="Calibri"/>
              </a:endParaRPr>
            </a:p>
            <a:p>
              <a:pPr fontAlgn="auto">
                <a:spcBef>
                  <a:spcPts val="0"/>
                </a:spcBef>
                <a:spcAft>
                  <a:spcPts val="0"/>
                </a:spcAft>
                <a:defRPr/>
              </a:pPr>
              <a:r>
                <a:rPr lang="en-US" sz="1800" kern="0" dirty="0">
                  <a:solidFill>
                    <a:prstClr val="black"/>
                  </a:solidFill>
                  <a:latin typeface="Calibri"/>
                </a:rPr>
                <a:t>6 to 17.5 GeV</a:t>
              </a:r>
              <a:endParaRPr lang="de-DE" sz="1800" kern="0" dirty="0">
                <a:solidFill>
                  <a:prstClr val="black"/>
                </a:solidFill>
                <a:latin typeface="Calibri"/>
              </a:endParaRPr>
            </a:p>
          </p:txBody>
        </p:sp>
        <p:sp>
          <p:nvSpPr>
            <p:cNvPr id="115" name="TextBox 248">
              <a:extLst>
                <a:ext uri="{FF2B5EF4-FFF2-40B4-BE49-F238E27FC236}">
                  <a16:creationId xmlns:a16="http://schemas.microsoft.com/office/drawing/2014/main" id="{57A5BC70-DEDB-D7A3-02FD-E16C5757D361}"/>
                </a:ext>
              </a:extLst>
            </p:cNvPr>
            <p:cNvSpPr txBox="1"/>
            <p:nvPr/>
          </p:nvSpPr>
          <p:spPr>
            <a:xfrm rot="2700000">
              <a:off x="1088043" y="4070623"/>
              <a:ext cx="553357" cy="307777"/>
            </a:xfrm>
            <a:prstGeom prst="rect">
              <a:avLst/>
            </a:prstGeom>
            <a:noFill/>
          </p:spPr>
          <p:txBody>
            <a:bodyPr wrap="none" rtlCol="0">
              <a:spAutoFit/>
            </a:bodyPr>
            <a:lstStyle/>
            <a:p>
              <a:pPr fontAlgn="auto">
                <a:spcBef>
                  <a:spcPts val="0"/>
                </a:spcBef>
                <a:spcAft>
                  <a:spcPts val="0"/>
                </a:spcAft>
                <a:defRPr/>
              </a:pPr>
              <a:r>
                <a:rPr lang="en-US" kern="0" dirty="0">
                  <a:solidFill>
                    <a:prstClr val="black"/>
                  </a:solidFill>
                  <a:latin typeface="Calibri"/>
                </a:rPr>
                <a:t>40 m</a:t>
              </a:r>
            </a:p>
          </p:txBody>
        </p:sp>
        <p:sp>
          <p:nvSpPr>
            <p:cNvPr id="116" name="TextBox 249">
              <a:extLst>
                <a:ext uri="{FF2B5EF4-FFF2-40B4-BE49-F238E27FC236}">
                  <a16:creationId xmlns:a16="http://schemas.microsoft.com/office/drawing/2014/main" id="{A8CA0D31-A6BA-053B-59C5-B38799DCD79D}"/>
                </a:ext>
              </a:extLst>
            </p:cNvPr>
            <p:cNvSpPr txBox="1"/>
            <p:nvPr/>
          </p:nvSpPr>
          <p:spPr>
            <a:xfrm rot="2700000">
              <a:off x="2624052" y="4070623"/>
              <a:ext cx="644728" cy="307777"/>
            </a:xfrm>
            <a:prstGeom prst="rect">
              <a:avLst/>
            </a:prstGeom>
            <a:noFill/>
          </p:spPr>
          <p:txBody>
            <a:bodyPr wrap="none" rtlCol="0">
              <a:spAutoFit/>
            </a:bodyPr>
            <a:lstStyle/>
            <a:p>
              <a:pPr fontAlgn="auto">
                <a:spcBef>
                  <a:spcPts val="0"/>
                </a:spcBef>
                <a:spcAft>
                  <a:spcPts val="0"/>
                </a:spcAft>
                <a:defRPr/>
              </a:pPr>
              <a:r>
                <a:rPr lang="en-US" kern="0" dirty="0">
                  <a:solidFill>
                    <a:prstClr val="black"/>
                  </a:solidFill>
                  <a:latin typeface="Calibri"/>
                </a:rPr>
                <a:t>240 m</a:t>
              </a:r>
            </a:p>
          </p:txBody>
        </p:sp>
        <p:sp>
          <p:nvSpPr>
            <p:cNvPr id="117" name="TextBox 250">
              <a:extLst>
                <a:ext uri="{FF2B5EF4-FFF2-40B4-BE49-F238E27FC236}">
                  <a16:creationId xmlns:a16="http://schemas.microsoft.com/office/drawing/2014/main" id="{1D01A2C4-CE26-40F5-7CF7-3FFE3D9FF2EE}"/>
                </a:ext>
              </a:extLst>
            </p:cNvPr>
            <p:cNvSpPr txBox="1"/>
            <p:nvPr/>
          </p:nvSpPr>
          <p:spPr>
            <a:xfrm rot="2700000">
              <a:off x="4499623" y="4070623"/>
              <a:ext cx="644728" cy="307777"/>
            </a:xfrm>
            <a:prstGeom prst="rect">
              <a:avLst/>
            </a:prstGeom>
            <a:noFill/>
          </p:spPr>
          <p:txBody>
            <a:bodyPr wrap="none" rtlCol="0">
              <a:spAutoFit/>
            </a:bodyPr>
            <a:lstStyle/>
            <a:p>
              <a:pPr fontAlgn="auto">
                <a:spcBef>
                  <a:spcPts val="0"/>
                </a:spcBef>
                <a:spcAft>
                  <a:spcPts val="0"/>
                </a:spcAft>
                <a:defRPr/>
              </a:pPr>
              <a:r>
                <a:rPr lang="en-US" kern="0" dirty="0">
                  <a:solidFill>
                    <a:prstClr val="black"/>
                  </a:solidFill>
                  <a:latin typeface="Calibri"/>
                </a:rPr>
                <a:t>470 m</a:t>
              </a:r>
            </a:p>
          </p:txBody>
        </p:sp>
        <p:sp>
          <p:nvSpPr>
            <p:cNvPr id="118" name="TextBox 251">
              <a:extLst>
                <a:ext uri="{FF2B5EF4-FFF2-40B4-BE49-F238E27FC236}">
                  <a16:creationId xmlns:a16="http://schemas.microsoft.com/office/drawing/2014/main" id="{7CB834F7-3F21-32C3-85B6-47CAA683C167}"/>
                </a:ext>
              </a:extLst>
            </p:cNvPr>
            <p:cNvSpPr txBox="1"/>
            <p:nvPr/>
          </p:nvSpPr>
          <p:spPr>
            <a:xfrm rot="2700000">
              <a:off x="5598806" y="4070623"/>
              <a:ext cx="736099" cy="307777"/>
            </a:xfrm>
            <a:prstGeom prst="rect">
              <a:avLst/>
            </a:prstGeom>
            <a:noFill/>
          </p:spPr>
          <p:txBody>
            <a:bodyPr wrap="none" rtlCol="0">
              <a:spAutoFit/>
            </a:bodyPr>
            <a:lstStyle/>
            <a:p>
              <a:pPr fontAlgn="auto">
                <a:spcBef>
                  <a:spcPts val="0"/>
                </a:spcBef>
                <a:spcAft>
                  <a:spcPts val="0"/>
                </a:spcAft>
                <a:defRPr/>
              </a:pPr>
              <a:r>
                <a:rPr lang="en-US" kern="0" dirty="0">
                  <a:solidFill>
                    <a:prstClr val="black"/>
                  </a:solidFill>
                  <a:latin typeface="Calibri"/>
                </a:rPr>
                <a:t>1460 m</a:t>
              </a:r>
            </a:p>
          </p:txBody>
        </p:sp>
        <p:sp>
          <p:nvSpPr>
            <p:cNvPr id="119" name="TextBox 252">
              <a:extLst>
                <a:ext uri="{FF2B5EF4-FFF2-40B4-BE49-F238E27FC236}">
                  <a16:creationId xmlns:a16="http://schemas.microsoft.com/office/drawing/2014/main" id="{D37A1C8F-EC4B-D1B2-DDA2-51FFE6D21903}"/>
                </a:ext>
              </a:extLst>
            </p:cNvPr>
            <p:cNvSpPr txBox="1"/>
            <p:nvPr/>
          </p:nvSpPr>
          <p:spPr>
            <a:xfrm rot="2700000">
              <a:off x="6388472" y="4070623"/>
              <a:ext cx="736099" cy="307777"/>
            </a:xfrm>
            <a:prstGeom prst="rect">
              <a:avLst/>
            </a:prstGeom>
            <a:noFill/>
          </p:spPr>
          <p:txBody>
            <a:bodyPr wrap="none" rtlCol="0">
              <a:spAutoFit/>
            </a:bodyPr>
            <a:lstStyle/>
            <a:p>
              <a:pPr fontAlgn="auto">
                <a:spcBef>
                  <a:spcPts val="0"/>
                </a:spcBef>
                <a:spcAft>
                  <a:spcPts val="0"/>
                </a:spcAft>
                <a:defRPr/>
              </a:pPr>
              <a:r>
                <a:rPr lang="en-US" kern="0" dirty="0">
                  <a:solidFill>
                    <a:prstClr val="black"/>
                  </a:solidFill>
                  <a:latin typeface="Calibri"/>
                </a:rPr>
                <a:t>2130 m</a:t>
              </a:r>
            </a:p>
          </p:txBody>
        </p:sp>
        <p:sp>
          <p:nvSpPr>
            <p:cNvPr id="120" name="TextBox 253">
              <a:extLst>
                <a:ext uri="{FF2B5EF4-FFF2-40B4-BE49-F238E27FC236}">
                  <a16:creationId xmlns:a16="http://schemas.microsoft.com/office/drawing/2014/main" id="{DF92B8B2-EDFC-2A53-C14C-25D477380265}"/>
                </a:ext>
              </a:extLst>
            </p:cNvPr>
            <p:cNvSpPr txBox="1"/>
            <p:nvPr/>
          </p:nvSpPr>
          <p:spPr>
            <a:xfrm rot="2700000">
              <a:off x="7175645" y="4070623"/>
              <a:ext cx="736099" cy="307777"/>
            </a:xfrm>
            <a:prstGeom prst="rect">
              <a:avLst/>
            </a:prstGeom>
            <a:noFill/>
          </p:spPr>
          <p:txBody>
            <a:bodyPr wrap="none" rtlCol="0">
              <a:spAutoFit/>
            </a:bodyPr>
            <a:lstStyle/>
            <a:p>
              <a:pPr fontAlgn="auto">
                <a:spcBef>
                  <a:spcPts val="0"/>
                </a:spcBef>
                <a:spcAft>
                  <a:spcPts val="0"/>
                </a:spcAft>
                <a:defRPr/>
              </a:pPr>
              <a:r>
                <a:rPr lang="en-US" kern="0" dirty="0">
                  <a:solidFill>
                    <a:prstClr val="black"/>
                  </a:solidFill>
                  <a:latin typeface="Calibri"/>
                </a:rPr>
                <a:t>2440 m</a:t>
              </a:r>
            </a:p>
          </p:txBody>
        </p:sp>
        <p:sp>
          <p:nvSpPr>
            <p:cNvPr id="121" name="TextBox 254">
              <a:extLst>
                <a:ext uri="{FF2B5EF4-FFF2-40B4-BE49-F238E27FC236}">
                  <a16:creationId xmlns:a16="http://schemas.microsoft.com/office/drawing/2014/main" id="{41734286-B1CF-B65E-4993-969651C6AB33}"/>
                </a:ext>
              </a:extLst>
            </p:cNvPr>
            <p:cNvSpPr txBox="1"/>
            <p:nvPr/>
          </p:nvSpPr>
          <p:spPr>
            <a:xfrm rot="2700000">
              <a:off x="8103503" y="4070623"/>
              <a:ext cx="736099" cy="307777"/>
            </a:xfrm>
            <a:prstGeom prst="rect">
              <a:avLst/>
            </a:prstGeom>
            <a:noFill/>
          </p:spPr>
          <p:txBody>
            <a:bodyPr wrap="none" rtlCol="0">
              <a:spAutoFit/>
            </a:bodyPr>
            <a:lstStyle/>
            <a:p>
              <a:pPr fontAlgn="auto">
                <a:spcBef>
                  <a:spcPts val="0"/>
                </a:spcBef>
                <a:spcAft>
                  <a:spcPts val="0"/>
                </a:spcAft>
                <a:defRPr/>
              </a:pPr>
              <a:r>
                <a:rPr lang="en-US" kern="0" dirty="0">
                  <a:solidFill>
                    <a:prstClr val="black"/>
                  </a:solidFill>
                  <a:latin typeface="Calibri"/>
                </a:rPr>
                <a:t>3100 m</a:t>
              </a:r>
            </a:p>
          </p:txBody>
        </p:sp>
        <p:sp>
          <p:nvSpPr>
            <p:cNvPr id="122" name="TextBox 255">
              <a:extLst>
                <a:ext uri="{FF2B5EF4-FFF2-40B4-BE49-F238E27FC236}">
                  <a16:creationId xmlns:a16="http://schemas.microsoft.com/office/drawing/2014/main" id="{F9E933B8-7E41-18C9-D5EE-EA1D2D1A1AF2}"/>
                </a:ext>
              </a:extLst>
            </p:cNvPr>
            <p:cNvSpPr txBox="1"/>
            <p:nvPr/>
          </p:nvSpPr>
          <p:spPr>
            <a:xfrm rot="2700000">
              <a:off x="8510296" y="4070623"/>
              <a:ext cx="736099" cy="307777"/>
            </a:xfrm>
            <a:prstGeom prst="rect">
              <a:avLst/>
            </a:prstGeom>
            <a:noFill/>
          </p:spPr>
          <p:txBody>
            <a:bodyPr wrap="none" rtlCol="0">
              <a:spAutoFit/>
            </a:bodyPr>
            <a:lstStyle/>
            <a:p>
              <a:pPr fontAlgn="auto">
                <a:spcBef>
                  <a:spcPts val="0"/>
                </a:spcBef>
                <a:spcAft>
                  <a:spcPts val="0"/>
                </a:spcAft>
                <a:defRPr/>
              </a:pPr>
              <a:r>
                <a:rPr lang="en-US" kern="0" dirty="0">
                  <a:solidFill>
                    <a:prstClr val="black"/>
                  </a:solidFill>
                  <a:latin typeface="Calibri"/>
                </a:rPr>
                <a:t>3300 m</a:t>
              </a:r>
            </a:p>
          </p:txBody>
        </p:sp>
        <p:cxnSp>
          <p:nvCxnSpPr>
            <p:cNvPr id="123" name="Straight Connector 256">
              <a:extLst>
                <a:ext uri="{FF2B5EF4-FFF2-40B4-BE49-F238E27FC236}">
                  <a16:creationId xmlns:a16="http://schemas.microsoft.com/office/drawing/2014/main" id="{792917BC-C9AF-6125-D7BB-CE5366015237}"/>
                </a:ext>
              </a:extLst>
            </p:cNvPr>
            <p:cNvCxnSpPr/>
            <p:nvPr/>
          </p:nvCxnSpPr>
          <p:spPr>
            <a:xfrm>
              <a:off x="110215" y="3952995"/>
              <a:ext cx="8748000" cy="0"/>
            </a:xfrm>
            <a:prstGeom prst="line">
              <a:avLst/>
            </a:prstGeom>
            <a:noFill/>
            <a:ln w="15875" cap="flat" cmpd="sng" algn="ctr">
              <a:solidFill>
                <a:sysClr val="windowText" lastClr="000000"/>
              </a:solidFill>
              <a:prstDash val="solid"/>
            </a:ln>
            <a:effectLst/>
          </p:spPr>
        </p:cxnSp>
        <p:sp>
          <p:nvSpPr>
            <p:cNvPr id="124" name="TextBox 257">
              <a:extLst>
                <a:ext uri="{FF2B5EF4-FFF2-40B4-BE49-F238E27FC236}">
                  <a16:creationId xmlns:a16="http://schemas.microsoft.com/office/drawing/2014/main" id="{A24722CF-C617-E7C0-DB8F-7AF68EB8DAC6}"/>
                </a:ext>
              </a:extLst>
            </p:cNvPr>
            <p:cNvSpPr txBox="1"/>
            <p:nvPr/>
          </p:nvSpPr>
          <p:spPr>
            <a:xfrm rot="2700000">
              <a:off x="-85701" y="4070623"/>
              <a:ext cx="461986" cy="307777"/>
            </a:xfrm>
            <a:prstGeom prst="rect">
              <a:avLst/>
            </a:prstGeom>
            <a:noFill/>
          </p:spPr>
          <p:txBody>
            <a:bodyPr wrap="none" rtlCol="0">
              <a:spAutoFit/>
            </a:bodyPr>
            <a:lstStyle/>
            <a:p>
              <a:pPr fontAlgn="auto">
                <a:spcBef>
                  <a:spcPts val="0"/>
                </a:spcBef>
                <a:spcAft>
                  <a:spcPts val="0"/>
                </a:spcAft>
                <a:defRPr/>
              </a:pPr>
              <a:r>
                <a:rPr lang="en-US" kern="0" dirty="0">
                  <a:solidFill>
                    <a:prstClr val="black"/>
                  </a:solidFill>
                  <a:latin typeface="Calibri"/>
                </a:rPr>
                <a:t>0 m</a:t>
              </a:r>
            </a:p>
          </p:txBody>
        </p:sp>
        <p:cxnSp>
          <p:nvCxnSpPr>
            <p:cNvPr id="125" name="Straight Connector 258">
              <a:extLst>
                <a:ext uri="{FF2B5EF4-FFF2-40B4-BE49-F238E27FC236}">
                  <a16:creationId xmlns:a16="http://schemas.microsoft.com/office/drawing/2014/main" id="{94B49ECE-5DA4-0B7F-D6E1-6260ED5F4744}"/>
                </a:ext>
              </a:extLst>
            </p:cNvPr>
            <p:cNvCxnSpPr/>
            <p:nvPr/>
          </p:nvCxnSpPr>
          <p:spPr>
            <a:xfrm flipV="1">
              <a:off x="116758" y="3897191"/>
              <a:ext cx="0" cy="108000"/>
            </a:xfrm>
            <a:prstGeom prst="line">
              <a:avLst/>
            </a:prstGeom>
            <a:noFill/>
            <a:ln w="15875" cap="flat" cmpd="sng" algn="ctr">
              <a:solidFill>
                <a:sysClr val="windowText" lastClr="000000"/>
              </a:solidFill>
              <a:prstDash val="solid"/>
            </a:ln>
            <a:effectLst/>
          </p:spPr>
        </p:cxnSp>
        <p:cxnSp>
          <p:nvCxnSpPr>
            <p:cNvPr id="126" name="Straight Connector 259">
              <a:extLst>
                <a:ext uri="{FF2B5EF4-FFF2-40B4-BE49-F238E27FC236}">
                  <a16:creationId xmlns:a16="http://schemas.microsoft.com/office/drawing/2014/main" id="{2D8B73AB-8A1E-DCD0-D407-93BE579007F2}"/>
                </a:ext>
              </a:extLst>
            </p:cNvPr>
            <p:cNvCxnSpPr/>
            <p:nvPr/>
          </p:nvCxnSpPr>
          <p:spPr>
            <a:xfrm flipV="1">
              <a:off x="1367588" y="3897191"/>
              <a:ext cx="0" cy="108000"/>
            </a:xfrm>
            <a:prstGeom prst="line">
              <a:avLst/>
            </a:prstGeom>
            <a:noFill/>
            <a:ln w="15875" cap="flat" cmpd="sng" algn="ctr">
              <a:solidFill>
                <a:sysClr val="windowText" lastClr="000000"/>
              </a:solidFill>
              <a:prstDash val="solid"/>
            </a:ln>
            <a:effectLst/>
          </p:spPr>
        </p:cxnSp>
        <p:cxnSp>
          <p:nvCxnSpPr>
            <p:cNvPr id="127" name="Straight Connector 260">
              <a:extLst>
                <a:ext uri="{FF2B5EF4-FFF2-40B4-BE49-F238E27FC236}">
                  <a16:creationId xmlns:a16="http://schemas.microsoft.com/office/drawing/2014/main" id="{4EFDBA53-244F-DBAB-A8E5-D94DB7945BDB}"/>
                </a:ext>
              </a:extLst>
            </p:cNvPr>
            <p:cNvCxnSpPr/>
            <p:nvPr/>
          </p:nvCxnSpPr>
          <p:spPr>
            <a:xfrm flipV="1">
              <a:off x="2917896" y="3897191"/>
              <a:ext cx="0" cy="108000"/>
            </a:xfrm>
            <a:prstGeom prst="line">
              <a:avLst/>
            </a:prstGeom>
            <a:noFill/>
            <a:ln w="15875" cap="flat" cmpd="sng" algn="ctr">
              <a:solidFill>
                <a:sysClr val="windowText" lastClr="000000"/>
              </a:solidFill>
              <a:prstDash val="solid"/>
            </a:ln>
            <a:effectLst/>
          </p:spPr>
        </p:cxnSp>
        <p:cxnSp>
          <p:nvCxnSpPr>
            <p:cNvPr id="128" name="Straight Connector 261">
              <a:extLst>
                <a:ext uri="{FF2B5EF4-FFF2-40B4-BE49-F238E27FC236}">
                  <a16:creationId xmlns:a16="http://schemas.microsoft.com/office/drawing/2014/main" id="{698F34CF-3A45-1A0A-DEBC-3B38CD1B0CD3}"/>
                </a:ext>
              </a:extLst>
            </p:cNvPr>
            <p:cNvCxnSpPr/>
            <p:nvPr/>
          </p:nvCxnSpPr>
          <p:spPr>
            <a:xfrm flipV="1">
              <a:off x="4798571" y="3897191"/>
              <a:ext cx="0" cy="108000"/>
            </a:xfrm>
            <a:prstGeom prst="line">
              <a:avLst/>
            </a:prstGeom>
            <a:noFill/>
            <a:ln w="15875" cap="flat" cmpd="sng" algn="ctr">
              <a:solidFill>
                <a:sysClr val="windowText" lastClr="000000"/>
              </a:solidFill>
              <a:prstDash val="solid"/>
            </a:ln>
            <a:effectLst/>
          </p:spPr>
        </p:cxnSp>
        <p:cxnSp>
          <p:nvCxnSpPr>
            <p:cNvPr id="129" name="Straight Connector 262">
              <a:extLst>
                <a:ext uri="{FF2B5EF4-FFF2-40B4-BE49-F238E27FC236}">
                  <a16:creationId xmlns:a16="http://schemas.microsoft.com/office/drawing/2014/main" id="{AAC4D7DE-011E-420B-CF6B-21E6C48B0BAA}"/>
                </a:ext>
              </a:extLst>
            </p:cNvPr>
            <p:cNvCxnSpPr/>
            <p:nvPr/>
          </p:nvCxnSpPr>
          <p:spPr>
            <a:xfrm flipV="1">
              <a:off x="5925298" y="3897191"/>
              <a:ext cx="0" cy="108000"/>
            </a:xfrm>
            <a:prstGeom prst="line">
              <a:avLst/>
            </a:prstGeom>
            <a:noFill/>
            <a:ln w="15875" cap="flat" cmpd="sng" algn="ctr">
              <a:solidFill>
                <a:sysClr val="windowText" lastClr="000000"/>
              </a:solidFill>
              <a:prstDash val="solid"/>
            </a:ln>
            <a:effectLst/>
          </p:spPr>
        </p:cxnSp>
        <p:cxnSp>
          <p:nvCxnSpPr>
            <p:cNvPr id="130" name="Straight Connector 263">
              <a:extLst>
                <a:ext uri="{FF2B5EF4-FFF2-40B4-BE49-F238E27FC236}">
                  <a16:creationId xmlns:a16="http://schemas.microsoft.com/office/drawing/2014/main" id="{77A1BE21-F33E-599A-8515-1C6F1C64A244}"/>
                </a:ext>
              </a:extLst>
            </p:cNvPr>
            <p:cNvCxnSpPr/>
            <p:nvPr/>
          </p:nvCxnSpPr>
          <p:spPr>
            <a:xfrm flipV="1">
              <a:off x="6704647" y="3897191"/>
              <a:ext cx="0" cy="108000"/>
            </a:xfrm>
            <a:prstGeom prst="line">
              <a:avLst/>
            </a:prstGeom>
            <a:noFill/>
            <a:ln w="15875" cap="flat" cmpd="sng" algn="ctr">
              <a:solidFill>
                <a:sysClr val="windowText" lastClr="000000"/>
              </a:solidFill>
              <a:prstDash val="solid"/>
            </a:ln>
            <a:effectLst/>
          </p:spPr>
        </p:cxnSp>
        <p:cxnSp>
          <p:nvCxnSpPr>
            <p:cNvPr id="131" name="Straight Connector 264">
              <a:extLst>
                <a:ext uri="{FF2B5EF4-FFF2-40B4-BE49-F238E27FC236}">
                  <a16:creationId xmlns:a16="http://schemas.microsoft.com/office/drawing/2014/main" id="{E8D4798F-C307-36A1-AD9D-C20A92B8C446}"/>
                </a:ext>
              </a:extLst>
            </p:cNvPr>
            <p:cNvCxnSpPr/>
            <p:nvPr/>
          </p:nvCxnSpPr>
          <p:spPr>
            <a:xfrm flipV="1">
              <a:off x="7505202" y="3897191"/>
              <a:ext cx="0" cy="108000"/>
            </a:xfrm>
            <a:prstGeom prst="line">
              <a:avLst/>
            </a:prstGeom>
            <a:noFill/>
            <a:ln w="15875" cap="flat" cmpd="sng" algn="ctr">
              <a:solidFill>
                <a:sysClr val="windowText" lastClr="000000"/>
              </a:solidFill>
              <a:prstDash val="solid"/>
            </a:ln>
            <a:effectLst/>
          </p:spPr>
        </p:cxnSp>
        <p:cxnSp>
          <p:nvCxnSpPr>
            <p:cNvPr id="132" name="Straight Connector 265">
              <a:extLst>
                <a:ext uri="{FF2B5EF4-FFF2-40B4-BE49-F238E27FC236}">
                  <a16:creationId xmlns:a16="http://schemas.microsoft.com/office/drawing/2014/main" id="{F330995B-DC24-4DE0-D331-61D509DA3363}"/>
                </a:ext>
              </a:extLst>
            </p:cNvPr>
            <p:cNvCxnSpPr/>
            <p:nvPr/>
          </p:nvCxnSpPr>
          <p:spPr>
            <a:xfrm flipV="1">
              <a:off x="8415905" y="3940735"/>
              <a:ext cx="0" cy="108000"/>
            </a:xfrm>
            <a:prstGeom prst="line">
              <a:avLst/>
            </a:prstGeom>
            <a:noFill/>
            <a:ln w="15875" cap="flat" cmpd="sng" algn="ctr">
              <a:solidFill>
                <a:sysClr val="windowText" lastClr="000000"/>
              </a:solidFill>
              <a:prstDash val="solid"/>
            </a:ln>
            <a:effectLst/>
          </p:spPr>
        </p:cxnSp>
        <p:cxnSp>
          <p:nvCxnSpPr>
            <p:cNvPr id="133" name="Straight Connector 266">
              <a:extLst>
                <a:ext uri="{FF2B5EF4-FFF2-40B4-BE49-F238E27FC236}">
                  <a16:creationId xmlns:a16="http://schemas.microsoft.com/office/drawing/2014/main" id="{60C19D93-2C6B-5EA3-7ED9-327E00E9862F}"/>
                </a:ext>
              </a:extLst>
            </p:cNvPr>
            <p:cNvCxnSpPr/>
            <p:nvPr/>
          </p:nvCxnSpPr>
          <p:spPr>
            <a:xfrm flipV="1">
              <a:off x="8847953" y="3940735"/>
              <a:ext cx="0" cy="108000"/>
            </a:xfrm>
            <a:prstGeom prst="line">
              <a:avLst/>
            </a:prstGeom>
            <a:noFill/>
            <a:ln w="15875" cap="flat" cmpd="sng" algn="ctr">
              <a:solidFill>
                <a:sysClr val="windowText" lastClr="000000"/>
              </a:solidFill>
              <a:prstDash val="solid"/>
            </a:ln>
            <a:effectLst/>
          </p:spPr>
        </p:cxnSp>
      </p:grpSp>
      <p:sp>
        <p:nvSpPr>
          <p:cNvPr id="134" name="Footer Placeholder 4">
            <a:extLst>
              <a:ext uri="{FF2B5EF4-FFF2-40B4-BE49-F238E27FC236}">
                <a16:creationId xmlns:a16="http://schemas.microsoft.com/office/drawing/2014/main" id="{3715BFA2-D862-3AA4-AB3E-7FEA18810FEF}"/>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27909347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0D0BF4-B33A-AFBD-28CD-DB15FC6ECE5E}"/>
              </a:ext>
            </a:extLst>
          </p:cNvPr>
          <p:cNvSpPr>
            <a:spLocks noGrp="1"/>
          </p:cNvSpPr>
          <p:nvPr>
            <p:ph type="title"/>
          </p:nvPr>
        </p:nvSpPr>
        <p:spPr/>
        <p:txBody>
          <a:bodyPr/>
          <a:lstStyle/>
          <a:p>
            <a:r>
              <a:rPr lang="it-IT" dirty="0"/>
              <a:t>3</a:t>
            </a:r>
            <a:r>
              <a:rPr lang="it-IT" baseline="30000" dirty="0"/>
              <a:t>rd</a:t>
            </a:r>
            <a:r>
              <a:rPr lang="it-IT" dirty="0"/>
              <a:t> </a:t>
            </a:r>
            <a:r>
              <a:rPr lang="it-IT" dirty="0" err="1"/>
              <a:t>Harmonic</a:t>
            </a:r>
            <a:r>
              <a:rPr lang="it-IT" dirty="0"/>
              <a:t> for </a:t>
            </a:r>
            <a:r>
              <a:rPr lang="it-IT" dirty="0" err="1"/>
              <a:t>Longitudinal</a:t>
            </a:r>
            <a:r>
              <a:rPr lang="it-IT" dirty="0"/>
              <a:t> </a:t>
            </a:r>
            <a:r>
              <a:rPr lang="it-IT" dirty="0" err="1"/>
              <a:t>Phase</a:t>
            </a:r>
            <a:r>
              <a:rPr lang="it-IT" dirty="0"/>
              <a:t> Space</a:t>
            </a:r>
          </a:p>
        </p:txBody>
      </p:sp>
      <p:sp>
        <p:nvSpPr>
          <p:cNvPr id="4" name="Segnaposto data 3">
            <a:extLst>
              <a:ext uri="{FF2B5EF4-FFF2-40B4-BE49-F238E27FC236}">
                <a16:creationId xmlns:a16="http://schemas.microsoft.com/office/drawing/2014/main" id="{E3EB4570-1278-72A5-D381-FDA43603542B}"/>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84F695A-67A0-9CF3-1F97-70B8C0E52847}"/>
              </a:ext>
            </a:extLst>
          </p:cNvPr>
          <p:cNvSpPr>
            <a:spLocks noGrp="1"/>
          </p:cNvSpPr>
          <p:nvPr>
            <p:ph type="ftr" sz="quarter" idx="11"/>
          </p:nvPr>
        </p:nvSpPr>
        <p:spPr/>
        <p:txBody>
          <a:bodyPr/>
          <a:lstStyle/>
          <a:p>
            <a:fld id="{3FBB366A-F7D1-4519-A1E6-A2C124910861}" type="slidenum">
              <a:rPr lang="en-US" altLang="it-IT" smtClean="0"/>
              <a:pPr/>
              <a:t>47</a:t>
            </a:fld>
            <a:endParaRPr lang="en-US" altLang="it-IT"/>
          </a:p>
        </p:txBody>
      </p:sp>
      <p:sp>
        <p:nvSpPr>
          <p:cNvPr id="6" name="Segnaposto numero diapositiva 5">
            <a:extLst>
              <a:ext uri="{FF2B5EF4-FFF2-40B4-BE49-F238E27FC236}">
                <a16:creationId xmlns:a16="http://schemas.microsoft.com/office/drawing/2014/main" id="{BBA84625-A398-7CCB-91EA-2135375B089C}"/>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7" name="Content Placeholder 2">
            <a:extLst>
              <a:ext uri="{FF2B5EF4-FFF2-40B4-BE49-F238E27FC236}">
                <a16:creationId xmlns:a16="http://schemas.microsoft.com/office/drawing/2014/main" id="{34528851-B5F2-D82F-A338-D9CCFC3CD889}"/>
              </a:ext>
            </a:extLst>
          </p:cNvPr>
          <p:cNvSpPr txBox="1">
            <a:spLocks/>
          </p:cNvSpPr>
          <p:nvPr/>
        </p:nvSpPr>
        <p:spPr>
          <a:xfrm>
            <a:off x="1178088" y="1090180"/>
            <a:ext cx="9835824" cy="5029200"/>
          </a:xfrm>
          <a:prstGeom prst="rect">
            <a:avLst/>
          </a:prstGeom>
        </p:spPr>
        <p:txBody>
          <a:bodyPr>
            <a:normAutofit/>
          </a:bodyPr>
          <a:lstStyle>
            <a:lvl1pPr marL="298450" indent="-298450" algn="l" rtl="0" eaLnBrk="0" fontAlgn="base" hangingPunct="0">
              <a:spcBef>
                <a:spcPct val="20000"/>
              </a:spcBef>
              <a:spcAft>
                <a:spcPct val="0"/>
              </a:spcAft>
              <a:buClr>
                <a:schemeClr val="accent2"/>
              </a:buClr>
              <a:buSzPct val="80000"/>
              <a:buFont typeface="Wingdings" pitchFamily="2" charset="2"/>
              <a:buChar char="n"/>
              <a:defRPr sz="2400">
                <a:solidFill>
                  <a:schemeClr val="tx2"/>
                </a:solidFill>
                <a:latin typeface="+mn-lt"/>
                <a:ea typeface="+mn-ea"/>
                <a:cs typeface="+mn-cs"/>
              </a:defRPr>
            </a:lvl1pPr>
            <a:lvl2pPr marL="558800" indent="-258763" algn="l" rtl="0" eaLnBrk="0" fontAlgn="base" hangingPunct="0">
              <a:spcBef>
                <a:spcPct val="20000"/>
              </a:spcBef>
              <a:spcAft>
                <a:spcPct val="0"/>
              </a:spcAft>
              <a:buClr>
                <a:schemeClr val="accent1"/>
              </a:buClr>
              <a:buFont typeface="Wingdings" pitchFamily="2" charset="2"/>
              <a:buChar char="§"/>
              <a:defRPr sz="2400">
                <a:solidFill>
                  <a:schemeClr val="tx2"/>
                </a:solidFill>
                <a:latin typeface="+mn-lt"/>
                <a:ea typeface="+mn-ea"/>
              </a:defRPr>
            </a:lvl2pPr>
            <a:lvl3pPr marL="817563" indent="-257175" algn="l" rtl="0" eaLnBrk="0" fontAlgn="base" hangingPunct="0">
              <a:spcBef>
                <a:spcPct val="20000"/>
              </a:spcBef>
              <a:spcAft>
                <a:spcPct val="0"/>
              </a:spcAft>
              <a:buClr>
                <a:schemeClr val="folHlink"/>
              </a:buClr>
              <a:buSzPct val="60000"/>
              <a:buFont typeface="Wingdings" pitchFamily="2" charset="2"/>
              <a:buChar char=""/>
              <a:defRPr sz="2400">
                <a:solidFill>
                  <a:schemeClr val="tx2"/>
                </a:solidFill>
                <a:latin typeface="+mn-lt"/>
                <a:ea typeface="+mn-ea"/>
              </a:defRPr>
            </a:lvl3pPr>
            <a:lvl4pPr marL="1077913" indent="-258763" algn="l" rtl="0" eaLnBrk="0" fontAlgn="base" hangingPunct="0">
              <a:spcBef>
                <a:spcPct val="20000"/>
              </a:spcBef>
              <a:spcAft>
                <a:spcPct val="0"/>
              </a:spcAft>
              <a:buClr>
                <a:schemeClr val="hlink"/>
              </a:buClr>
              <a:buFont typeface="Wingdings" pitchFamily="2" charset="2"/>
              <a:buChar char="§"/>
              <a:defRPr sz="2400">
                <a:solidFill>
                  <a:srgbClr val="100F2E"/>
                </a:solidFill>
                <a:latin typeface="+mn-lt"/>
                <a:ea typeface="+mn-ea"/>
              </a:defRPr>
            </a:lvl4pPr>
            <a:lvl5pPr marL="1312863" indent="-223838" algn="l" rtl="0" eaLnBrk="0" fontAlgn="base" hangingPunct="0">
              <a:spcBef>
                <a:spcPct val="20000"/>
              </a:spcBef>
              <a:spcAft>
                <a:spcPct val="0"/>
              </a:spcAft>
              <a:buClr>
                <a:schemeClr val="folHlink"/>
              </a:buClr>
              <a:buChar char="»"/>
              <a:defRPr sz="2400">
                <a:solidFill>
                  <a:srgbClr val="100F2E"/>
                </a:solidFill>
                <a:latin typeface="+mn-lt"/>
                <a:ea typeface="+mn-ea"/>
              </a:defRPr>
            </a:lvl5pPr>
            <a:lvl6pPr marL="1770063" indent="-223838" algn="l" rtl="0" fontAlgn="base">
              <a:spcBef>
                <a:spcPct val="20000"/>
              </a:spcBef>
              <a:spcAft>
                <a:spcPct val="0"/>
              </a:spcAft>
              <a:buClr>
                <a:schemeClr val="folHlink"/>
              </a:buClr>
              <a:buChar char="»"/>
              <a:defRPr sz="2400">
                <a:solidFill>
                  <a:srgbClr val="100F2E"/>
                </a:solidFill>
                <a:latin typeface="+mn-lt"/>
                <a:ea typeface="+mn-ea"/>
              </a:defRPr>
            </a:lvl6pPr>
            <a:lvl7pPr marL="2227263" indent="-223838" algn="l" rtl="0" fontAlgn="base">
              <a:spcBef>
                <a:spcPct val="20000"/>
              </a:spcBef>
              <a:spcAft>
                <a:spcPct val="0"/>
              </a:spcAft>
              <a:buClr>
                <a:schemeClr val="folHlink"/>
              </a:buClr>
              <a:buChar char="»"/>
              <a:defRPr sz="2400">
                <a:solidFill>
                  <a:srgbClr val="100F2E"/>
                </a:solidFill>
                <a:latin typeface="+mn-lt"/>
                <a:ea typeface="+mn-ea"/>
              </a:defRPr>
            </a:lvl7pPr>
            <a:lvl8pPr marL="2684463" indent="-223838" algn="l" rtl="0" fontAlgn="base">
              <a:spcBef>
                <a:spcPct val="20000"/>
              </a:spcBef>
              <a:spcAft>
                <a:spcPct val="0"/>
              </a:spcAft>
              <a:buClr>
                <a:schemeClr val="folHlink"/>
              </a:buClr>
              <a:buChar char="»"/>
              <a:defRPr sz="2400">
                <a:solidFill>
                  <a:srgbClr val="100F2E"/>
                </a:solidFill>
                <a:latin typeface="+mn-lt"/>
                <a:ea typeface="+mn-ea"/>
              </a:defRPr>
            </a:lvl8pPr>
            <a:lvl9pPr marL="3141663" indent="-223838" algn="l" rtl="0" fontAlgn="base">
              <a:spcBef>
                <a:spcPct val="20000"/>
              </a:spcBef>
              <a:spcAft>
                <a:spcPct val="0"/>
              </a:spcAft>
              <a:buClr>
                <a:schemeClr val="folHlink"/>
              </a:buClr>
              <a:buChar char="»"/>
              <a:defRPr sz="2400">
                <a:solidFill>
                  <a:srgbClr val="100F2E"/>
                </a:solidFill>
                <a:latin typeface="+mn-lt"/>
                <a:ea typeface="+mn-ea"/>
              </a:defRPr>
            </a:lvl9pPr>
          </a:lstStyle>
          <a:p>
            <a:pPr>
              <a:spcBef>
                <a:spcPts val="900"/>
              </a:spcBef>
            </a:pPr>
            <a:r>
              <a:rPr lang="en-US" b="0" kern="0" dirty="0">
                <a:solidFill>
                  <a:srgbClr val="002060"/>
                </a:solidFill>
                <a:latin typeface="Arial" panose="020B0604020202020204" pitchFamily="34" charset="0"/>
                <a:cs typeface="Arial" panose="020B0604020202020204" pitchFamily="34" charset="0"/>
              </a:rPr>
              <a:t>EXFEL needs </a:t>
            </a:r>
            <a:r>
              <a:rPr lang="en-US" b="0" kern="0" dirty="0">
                <a:solidFill>
                  <a:srgbClr val="C00000"/>
                </a:solidFill>
                <a:latin typeface="Arial" panose="020B0604020202020204" pitchFamily="34" charset="0"/>
                <a:cs typeface="Arial" panose="020B0604020202020204" pitchFamily="34" charset="0"/>
              </a:rPr>
              <a:t>longitudinal phase space manipulation </a:t>
            </a:r>
            <a:r>
              <a:rPr lang="en-US" b="0" kern="0" dirty="0">
                <a:solidFill>
                  <a:srgbClr val="002060"/>
                </a:solidFill>
                <a:latin typeface="Arial" panose="020B0604020202020204" pitchFamily="34" charset="0"/>
                <a:cs typeface="Arial" panose="020B0604020202020204" pitchFamily="34" charset="0"/>
              </a:rPr>
              <a:t>before the bunch compression stages </a:t>
            </a:r>
          </a:p>
          <a:p>
            <a:pPr lvl="1">
              <a:spcBef>
                <a:spcPts val="900"/>
              </a:spcBef>
            </a:pPr>
            <a:r>
              <a:rPr lang="en-US" b="0" kern="0" dirty="0">
                <a:solidFill>
                  <a:srgbClr val="002060"/>
                </a:solidFill>
                <a:latin typeface="Arial" panose="020B0604020202020204" pitchFamily="34" charset="0"/>
                <a:cs typeface="Arial" panose="020B0604020202020204" pitchFamily="34" charset="0"/>
              </a:rPr>
              <a:t>A proper current profile along the bunch for lasing is thus obtained by </a:t>
            </a:r>
            <a:r>
              <a:rPr lang="en-US" b="0" kern="0" dirty="0">
                <a:solidFill>
                  <a:srgbClr val="C00000"/>
                </a:solidFill>
                <a:latin typeface="Arial" panose="020B0604020202020204" pitchFamily="34" charset="0"/>
                <a:cs typeface="Arial" panose="020B0604020202020204" pitchFamily="34" charset="0"/>
              </a:rPr>
              <a:t>control of energy chirp, curvature, skewness in the longitudinal phase space</a:t>
            </a:r>
          </a:p>
          <a:p>
            <a:pPr lvl="2">
              <a:spcBef>
                <a:spcPts val="900"/>
              </a:spcBef>
            </a:pPr>
            <a:r>
              <a:rPr lang="en-US" b="0" kern="0" dirty="0">
                <a:solidFill>
                  <a:srgbClr val="002060"/>
                </a:solidFill>
                <a:latin typeface="Arial" panose="020B0604020202020204" pitchFamily="34" charset="0"/>
                <a:cs typeface="Arial" panose="020B0604020202020204" pitchFamily="34" charset="0"/>
              </a:rPr>
              <a:t>Removing the RF curvature from the 1.3 GHz module caused by the long bunch length at the injector</a:t>
            </a:r>
          </a:p>
          <a:p>
            <a:pPr lvl="2">
              <a:spcBef>
                <a:spcPts val="900"/>
              </a:spcBef>
            </a:pPr>
            <a:r>
              <a:rPr lang="en-US" b="0" kern="0" dirty="0">
                <a:solidFill>
                  <a:srgbClr val="002060"/>
                </a:solidFill>
                <a:latin typeface="Arial" panose="020B0604020202020204" pitchFamily="34" charset="0"/>
                <a:cs typeface="Arial" panose="020B0604020202020204" pitchFamily="34" charset="0"/>
              </a:rPr>
              <a:t>Compensating wake fields in the main </a:t>
            </a:r>
            <a:r>
              <a:rPr lang="en-US" b="0" kern="0" dirty="0" err="1">
                <a:solidFill>
                  <a:srgbClr val="002060"/>
                </a:solidFill>
                <a:latin typeface="Arial" panose="020B0604020202020204" pitchFamily="34" charset="0"/>
                <a:cs typeface="Arial" panose="020B0604020202020204" pitchFamily="34" charset="0"/>
              </a:rPr>
              <a:t>linac</a:t>
            </a:r>
            <a:r>
              <a:rPr lang="en-US" b="0" kern="0" dirty="0">
                <a:solidFill>
                  <a:srgbClr val="002060"/>
                </a:solidFill>
                <a:latin typeface="Arial" panose="020B0604020202020204" pitchFamily="34" charset="0"/>
                <a:cs typeface="Arial" panose="020B0604020202020204" pitchFamily="34" charset="0"/>
              </a:rPr>
              <a:t>, BC non linear optics, space charge effects…</a:t>
            </a:r>
          </a:p>
          <a:p>
            <a:pPr>
              <a:spcBef>
                <a:spcPts val="900"/>
              </a:spcBef>
            </a:pPr>
            <a:r>
              <a:rPr lang="en-US" b="0" kern="0" dirty="0">
                <a:solidFill>
                  <a:srgbClr val="002060"/>
                </a:solidFill>
                <a:latin typeface="Arial" panose="020B0604020202020204" pitchFamily="34" charset="0"/>
                <a:cs typeface="Arial" panose="020B0604020202020204" pitchFamily="34" charset="0"/>
              </a:rPr>
              <a:t>How? Add a (third) harmonic voltage and properly set its amplitude and phase relative to the main accelerating voltage</a:t>
            </a:r>
            <a:endParaRPr lang="de-DE" b="0" kern="0" dirty="0">
              <a:solidFill>
                <a:srgbClr val="002060"/>
              </a:solidFill>
              <a:latin typeface="Arial" panose="020B0604020202020204" pitchFamily="34" charset="0"/>
              <a:cs typeface="Arial" panose="020B0604020202020204" pitchFamily="34" charset="0"/>
            </a:endParaRPr>
          </a:p>
        </p:txBody>
      </p:sp>
      <p:sp>
        <p:nvSpPr>
          <p:cNvPr id="8" name="TextBox 9">
            <a:extLst>
              <a:ext uri="{FF2B5EF4-FFF2-40B4-BE49-F238E27FC236}">
                <a16:creationId xmlns:a16="http://schemas.microsoft.com/office/drawing/2014/main" id="{95306701-818B-84C7-FCDB-26DC688C8B3E}"/>
              </a:ext>
            </a:extLst>
          </p:cNvPr>
          <p:cNvSpPr txBox="1"/>
          <p:nvPr/>
        </p:nvSpPr>
        <p:spPr>
          <a:xfrm>
            <a:off x="2895600" y="5893569"/>
            <a:ext cx="8974573" cy="307777"/>
          </a:xfrm>
          <a:prstGeom prst="rect">
            <a:avLst/>
          </a:prstGeom>
          <a:noFill/>
        </p:spPr>
        <p:txBody>
          <a:bodyPr wrap="none" rtlCol="0">
            <a:spAutoFit/>
          </a:bodyPr>
          <a:lstStyle/>
          <a:p>
            <a:pPr>
              <a:buNone/>
            </a:pPr>
            <a:r>
              <a:rPr lang="en-US" dirty="0"/>
              <a:t>M. </a:t>
            </a:r>
            <a:r>
              <a:rPr lang="en-US" dirty="0" err="1"/>
              <a:t>Dohlus</a:t>
            </a:r>
            <a:r>
              <a:rPr lang="en-US" dirty="0"/>
              <a:t>, T. </a:t>
            </a:r>
            <a:r>
              <a:rPr lang="en-US" dirty="0" err="1"/>
              <a:t>Limberg</a:t>
            </a:r>
            <a:r>
              <a:rPr lang="en-US" dirty="0"/>
              <a:t>, “Bunch compression stability dependence on RF parameters”, 27</a:t>
            </a:r>
            <a:r>
              <a:rPr lang="en-US" baseline="30000" dirty="0"/>
              <a:t>th</a:t>
            </a:r>
            <a:r>
              <a:rPr lang="en-US" dirty="0"/>
              <a:t> FEL Conference (2005) p. 253</a:t>
            </a:r>
          </a:p>
        </p:txBody>
      </p:sp>
    </p:spTree>
    <p:extLst>
      <p:ext uri="{BB962C8B-B14F-4D97-AF65-F5344CB8AC3E}">
        <p14:creationId xmlns:p14="http://schemas.microsoft.com/office/powerpoint/2010/main" val="191686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bldLvl="3"/>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en-US" dirty="0"/>
              <a:t>Phase space manipulation in a glance</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48</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pSp>
        <p:nvGrpSpPr>
          <p:cNvPr id="7" name="Group 26">
            <a:extLst>
              <a:ext uri="{FF2B5EF4-FFF2-40B4-BE49-F238E27FC236}">
                <a16:creationId xmlns:a16="http://schemas.microsoft.com/office/drawing/2014/main" id="{D03C95F7-5069-ED1C-1403-7707E2CC3DA8}"/>
              </a:ext>
            </a:extLst>
          </p:cNvPr>
          <p:cNvGrpSpPr/>
          <p:nvPr/>
        </p:nvGrpSpPr>
        <p:grpSpPr>
          <a:xfrm>
            <a:off x="1051198" y="3357532"/>
            <a:ext cx="3863109" cy="3018187"/>
            <a:chOff x="-472802" y="3357532"/>
            <a:chExt cx="3863109" cy="3018187"/>
          </a:xfrm>
        </p:grpSpPr>
        <p:pic>
          <p:nvPicPr>
            <p:cNvPr id="8" name="Picture 2">
              <a:extLst>
                <a:ext uri="{FF2B5EF4-FFF2-40B4-BE49-F238E27FC236}">
                  <a16:creationId xmlns:a16="http://schemas.microsoft.com/office/drawing/2014/main" id="{EF10A771-AA4C-9E37-433B-1DDFB9D7A4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77" r="2920"/>
            <a:stretch/>
          </p:blipFill>
          <p:spPr bwMode="auto">
            <a:xfrm>
              <a:off x="218663" y="4052499"/>
              <a:ext cx="212089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11">
              <a:extLst>
                <a:ext uri="{FF2B5EF4-FFF2-40B4-BE49-F238E27FC236}">
                  <a16:creationId xmlns:a16="http://schemas.microsoft.com/office/drawing/2014/main" id="{0B46D7D3-F05C-759E-A887-42E4626DC4B9}"/>
                </a:ext>
              </a:extLst>
            </p:cNvPr>
            <p:cNvSpPr txBox="1"/>
            <p:nvPr/>
          </p:nvSpPr>
          <p:spPr>
            <a:xfrm>
              <a:off x="-472802" y="3357532"/>
              <a:ext cx="3863109" cy="369332"/>
            </a:xfrm>
            <a:prstGeom prst="rect">
              <a:avLst/>
            </a:prstGeom>
            <a:noFill/>
          </p:spPr>
          <p:txBody>
            <a:bodyPr wrap="none" rtlCol="0">
              <a:spAutoFit/>
            </a:bodyPr>
            <a:lstStyle/>
            <a:p>
              <a:pPr>
                <a:buNone/>
              </a:pPr>
              <a:r>
                <a:rPr lang="en-US" sz="1800" dirty="0">
                  <a:solidFill>
                    <a:srgbClr val="C00000"/>
                  </a:solidFill>
                  <a:latin typeface="Arial" panose="020B0604020202020204" pitchFamily="34" charset="0"/>
                  <a:cs typeface="Arial" panose="020B0604020202020204" pitchFamily="34" charset="0"/>
                </a:rPr>
                <a:t>With third harmonic manipulation</a:t>
              </a:r>
              <a:endParaRPr lang="de-DE" sz="1800" dirty="0">
                <a:solidFill>
                  <a:srgbClr val="C00000"/>
                </a:solidFill>
                <a:latin typeface="Arial" panose="020B0604020202020204" pitchFamily="34" charset="0"/>
                <a:cs typeface="Arial" panose="020B0604020202020204" pitchFamily="34" charset="0"/>
              </a:endParaRPr>
            </a:p>
          </p:txBody>
        </p:sp>
        <p:sp>
          <p:nvSpPr>
            <p:cNvPr id="10" name="TextBox 12">
              <a:extLst>
                <a:ext uri="{FF2B5EF4-FFF2-40B4-BE49-F238E27FC236}">
                  <a16:creationId xmlns:a16="http://schemas.microsoft.com/office/drawing/2014/main" id="{81FCF781-54B1-17C0-5AFB-2872A9FD5D6A}"/>
                </a:ext>
              </a:extLst>
            </p:cNvPr>
            <p:cNvSpPr txBox="1"/>
            <p:nvPr/>
          </p:nvSpPr>
          <p:spPr>
            <a:xfrm>
              <a:off x="219523" y="5852499"/>
              <a:ext cx="2218877" cy="523220"/>
            </a:xfrm>
            <a:prstGeom prst="rect">
              <a:avLst/>
            </a:prstGeom>
            <a:noFill/>
          </p:spPr>
          <p:txBody>
            <a:bodyPr wrap="none" rtlCol="0">
              <a:spAutoFit/>
            </a:bodyPr>
            <a:lstStyle/>
            <a:p>
              <a:pPr>
                <a:buNone/>
              </a:pPr>
              <a:r>
                <a:rPr lang="en-US" dirty="0">
                  <a:solidFill>
                    <a:srgbClr val="002060"/>
                  </a:solidFill>
                  <a:latin typeface="Arial" panose="020B0604020202020204" pitchFamily="34" charset="0"/>
                  <a:cs typeface="Arial" panose="020B0604020202020204" pitchFamily="34" charset="0"/>
                </a:rPr>
                <a:t>Off crest operation</a:t>
              </a:r>
              <a:br>
                <a:rPr lang="en-US" dirty="0">
                  <a:solidFill>
                    <a:srgbClr val="002060"/>
                  </a:solidFill>
                  <a:latin typeface="Arial" panose="020B0604020202020204" pitchFamily="34" charset="0"/>
                  <a:cs typeface="Arial" panose="020B0604020202020204" pitchFamily="34" charset="0"/>
                </a:rPr>
              </a:br>
              <a:r>
                <a:rPr lang="en-US" dirty="0">
                  <a:solidFill>
                    <a:srgbClr val="002060"/>
                  </a:solidFill>
                  <a:latin typeface="Arial" panose="020B0604020202020204" pitchFamily="34" charset="0"/>
                  <a:cs typeface="Arial" panose="020B0604020202020204" pitchFamily="34" charset="0"/>
                </a:rPr>
                <a:t>creates </a:t>
              </a:r>
              <a:r>
                <a:rPr lang="en-US" dirty="0" err="1">
                  <a:solidFill>
                    <a:srgbClr val="002060"/>
                  </a:solidFill>
                  <a:latin typeface="Arial" panose="020B0604020202020204" pitchFamily="34" charset="0"/>
                  <a:cs typeface="Arial" panose="020B0604020202020204" pitchFamily="34" charset="0"/>
                </a:rPr>
                <a:t>chirp+curvature</a:t>
              </a:r>
              <a:endParaRPr lang="de-DE" dirty="0">
                <a:solidFill>
                  <a:srgbClr val="002060"/>
                </a:solidFill>
                <a:latin typeface="Arial" panose="020B0604020202020204" pitchFamily="34" charset="0"/>
                <a:cs typeface="Arial" panose="020B0604020202020204" pitchFamily="34" charset="0"/>
              </a:endParaRPr>
            </a:p>
          </p:txBody>
        </p:sp>
      </p:grpSp>
      <p:grpSp>
        <p:nvGrpSpPr>
          <p:cNvPr id="11" name="Group 39">
            <a:extLst>
              <a:ext uri="{FF2B5EF4-FFF2-40B4-BE49-F238E27FC236}">
                <a16:creationId xmlns:a16="http://schemas.microsoft.com/office/drawing/2014/main" id="{07AE1B69-C9A4-39F3-4444-617278430519}"/>
              </a:ext>
            </a:extLst>
          </p:cNvPr>
          <p:cNvGrpSpPr/>
          <p:nvPr/>
        </p:nvGrpSpPr>
        <p:grpSpPr>
          <a:xfrm>
            <a:off x="3821577" y="3716102"/>
            <a:ext cx="2230924" cy="2659617"/>
            <a:chOff x="2340162" y="3720181"/>
            <a:chExt cx="2230924" cy="2659617"/>
          </a:xfrm>
        </p:grpSpPr>
        <p:grpSp>
          <p:nvGrpSpPr>
            <p:cNvPr id="12" name="Group 27">
              <a:extLst>
                <a:ext uri="{FF2B5EF4-FFF2-40B4-BE49-F238E27FC236}">
                  <a16:creationId xmlns:a16="http://schemas.microsoft.com/office/drawing/2014/main" id="{A3C092E1-3EC1-48DB-A873-676DE383FD22}"/>
                </a:ext>
              </a:extLst>
            </p:cNvPr>
            <p:cNvGrpSpPr/>
            <p:nvPr/>
          </p:nvGrpSpPr>
          <p:grpSpPr>
            <a:xfrm>
              <a:off x="2340162" y="3720181"/>
              <a:ext cx="2223180" cy="2132318"/>
              <a:chOff x="2340162" y="3720181"/>
              <a:chExt cx="2223180" cy="2132318"/>
            </a:xfrm>
          </p:grpSpPr>
          <p:pic>
            <p:nvPicPr>
              <p:cNvPr id="14" name="Picture 3">
                <a:extLst>
                  <a:ext uri="{FF2B5EF4-FFF2-40B4-BE49-F238E27FC236}">
                    <a16:creationId xmlns:a16="http://schemas.microsoft.com/office/drawing/2014/main" id="{1E539B70-5D60-5565-26B5-170E0CAFC29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97" r="3265"/>
              <a:stretch/>
            </p:blipFill>
            <p:spPr bwMode="auto">
              <a:xfrm>
                <a:off x="2340162" y="4052499"/>
                <a:ext cx="2162252"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8">
                <a:extLst>
                  <a:ext uri="{FF2B5EF4-FFF2-40B4-BE49-F238E27FC236}">
                    <a16:creationId xmlns:a16="http://schemas.microsoft.com/office/drawing/2014/main" id="{C55340A7-0695-C9C1-1A1E-3E7DCCFDAD44}"/>
                  </a:ext>
                </a:extLst>
              </p:cNvPr>
              <p:cNvSpPr txBox="1"/>
              <p:nvPr/>
            </p:nvSpPr>
            <p:spPr>
              <a:xfrm>
                <a:off x="2424230" y="3720181"/>
                <a:ext cx="2139112" cy="338554"/>
              </a:xfrm>
              <a:prstGeom prst="rect">
                <a:avLst/>
              </a:prstGeom>
              <a:noFill/>
            </p:spPr>
            <p:txBody>
              <a:bodyPr wrap="none" rtlCol="0">
                <a:spAutoFit/>
              </a:bodyPr>
              <a:lstStyle/>
              <a:p>
                <a:pPr>
                  <a:buNone/>
                </a:pPr>
                <a:r>
                  <a:rPr lang="en-US" sz="1600" dirty="0">
                    <a:solidFill>
                      <a:srgbClr val="002060"/>
                    </a:solidFill>
                    <a:latin typeface="Arial" panose="020B0604020202020204" pitchFamily="34" charset="0"/>
                    <a:cs typeface="Arial" panose="020B0604020202020204" pitchFamily="34" charset="0"/>
                  </a:rPr>
                  <a:t>After AH1 (130 MeV)</a:t>
                </a:r>
                <a:endParaRPr lang="de-DE" sz="1600" dirty="0">
                  <a:solidFill>
                    <a:srgbClr val="002060"/>
                  </a:solidFill>
                  <a:latin typeface="Arial" panose="020B0604020202020204" pitchFamily="34" charset="0"/>
                  <a:cs typeface="Arial" panose="020B0604020202020204" pitchFamily="34" charset="0"/>
                </a:endParaRPr>
              </a:p>
            </p:txBody>
          </p:sp>
        </p:grpSp>
        <p:sp>
          <p:nvSpPr>
            <p:cNvPr id="13" name="TextBox 13">
              <a:extLst>
                <a:ext uri="{FF2B5EF4-FFF2-40B4-BE49-F238E27FC236}">
                  <a16:creationId xmlns:a16="http://schemas.microsoft.com/office/drawing/2014/main" id="{BA91D4BA-63FC-523C-B794-2ED5FF85B12D}"/>
                </a:ext>
              </a:extLst>
            </p:cNvPr>
            <p:cNvSpPr txBox="1"/>
            <p:nvPr/>
          </p:nvSpPr>
          <p:spPr>
            <a:xfrm>
              <a:off x="2374651" y="5856578"/>
              <a:ext cx="2196435" cy="523220"/>
            </a:xfrm>
            <a:prstGeom prst="rect">
              <a:avLst/>
            </a:prstGeom>
            <a:noFill/>
          </p:spPr>
          <p:txBody>
            <a:bodyPr wrap="none" rtlCol="0">
              <a:spAutoFit/>
            </a:bodyPr>
            <a:lstStyle/>
            <a:p>
              <a:pPr>
                <a:buNone/>
              </a:pPr>
              <a:r>
                <a:rPr lang="en-US" dirty="0">
                  <a:solidFill>
                    <a:srgbClr val="002060"/>
                  </a:solidFill>
                  <a:latin typeface="Arial" panose="020B0604020202020204" pitchFamily="34" charset="0"/>
                  <a:cs typeface="Arial" panose="020B0604020202020204" pitchFamily="34" charset="0"/>
                </a:rPr>
                <a:t>AH1 removes curvature</a:t>
              </a:r>
              <a:br>
                <a:rPr lang="en-US" dirty="0">
                  <a:solidFill>
                    <a:srgbClr val="002060"/>
                  </a:solidFill>
                  <a:latin typeface="Arial" panose="020B0604020202020204" pitchFamily="34" charset="0"/>
                  <a:cs typeface="Arial" panose="020B0604020202020204" pitchFamily="34" charset="0"/>
                </a:rPr>
              </a:br>
              <a:r>
                <a:rPr lang="en-US" dirty="0">
                  <a:solidFill>
                    <a:srgbClr val="002060"/>
                  </a:solidFill>
                  <a:latin typeface="Arial" panose="020B0604020202020204" pitchFamily="34" charset="0"/>
                  <a:cs typeface="Arial" panose="020B0604020202020204" pitchFamily="34" charset="0"/>
                </a:rPr>
                <a:t>and prepares for BC</a:t>
              </a:r>
              <a:endParaRPr lang="de-DE" dirty="0">
                <a:solidFill>
                  <a:srgbClr val="002060"/>
                </a:solidFill>
                <a:latin typeface="Arial" panose="020B0604020202020204" pitchFamily="34" charset="0"/>
                <a:cs typeface="Arial" panose="020B0604020202020204" pitchFamily="34" charset="0"/>
              </a:endParaRPr>
            </a:p>
          </p:txBody>
        </p:sp>
      </p:grpSp>
      <p:sp>
        <p:nvSpPr>
          <p:cNvPr id="16" name="TextBox 7">
            <a:extLst>
              <a:ext uri="{FF2B5EF4-FFF2-40B4-BE49-F238E27FC236}">
                <a16:creationId xmlns:a16="http://schemas.microsoft.com/office/drawing/2014/main" id="{D3568221-BBD7-7ADF-6282-345FF5955A3E}"/>
              </a:ext>
            </a:extLst>
          </p:cNvPr>
          <p:cNvSpPr txBox="1"/>
          <p:nvPr/>
        </p:nvSpPr>
        <p:spPr>
          <a:xfrm>
            <a:off x="1741428" y="3698929"/>
            <a:ext cx="1991635" cy="338554"/>
          </a:xfrm>
          <a:prstGeom prst="rect">
            <a:avLst/>
          </a:prstGeom>
          <a:noFill/>
        </p:spPr>
        <p:txBody>
          <a:bodyPr wrap="none" rtlCol="0">
            <a:spAutoFit/>
          </a:bodyPr>
          <a:lstStyle/>
          <a:p>
            <a:pPr>
              <a:buNone/>
            </a:pPr>
            <a:r>
              <a:rPr lang="en-US" sz="1600" dirty="0">
                <a:latin typeface="Arial" panose="020B0604020202020204" pitchFamily="34" charset="0"/>
                <a:cs typeface="Arial" panose="020B0604020202020204" pitchFamily="34" charset="0"/>
              </a:rPr>
              <a:t>After A1 (130 MeV)</a:t>
            </a:r>
            <a:endParaRPr lang="de-DE" sz="1600" dirty="0">
              <a:latin typeface="Arial" panose="020B0604020202020204" pitchFamily="34" charset="0"/>
              <a:cs typeface="Arial" panose="020B0604020202020204" pitchFamily="34" charset="0"/>
            </a:endParaRPr>
          </a:p>
        </p:txBody>
      </p:sp>
      <p:grpSp>
        <p:nvGrpSpPr>
          <p:cNvPr id="17" name="Group 1">
            <a:extLst>
              <a:ext uri="{FF2B5EF4-FFF2-40B4-BE49-F238E27FC236}">
                <a16:creationId xmlns:a16="http://schemas.microsoft.com/office/drawing/2014/main" id="{77D9DD47-C023-770F-F55C-067C854680B7}"/>
              </a:ext>
            </a:extLst>
          </p:cNvPr>
          <p:cNvGrpSpPr/>
          <p:nvPr/>
        </p:nvGrpSpPr>
        <p:grpSpPr>
          <a:xfrm>
            <a:off x="1016562" y="908493"/>
            <a:ext cx="5433002" cy="2323220"/>
            <a:chOff x="-389029" y="1087443"/>
            <a:chExt cx="5433002" cy="2323220"/>
          </a:xfrm>
        </p:grpSpPr>
        <p:pic>
          <p:nvPicPr>
            <p:cNvPr id="18" name="Picture 6">
              <a:extLst>
                <a:ext uri="{FF2B5EF4-FFF2-40B4-BE49-F238E27FC236}">
                  <a16:creationId xmlns:a16="http://schemas.microsoft.com/office/drawing/2014/main" id="{ABCC2D1F-A107-8503-6B02-BA9CA26066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249" y="1610663"/>
              <a:ext cx="2322198"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9">
              <a:extLst>
                <a:ext uri="{FF2B5EF4-FFF2-40B4-BE49-F238E27FC236}">
                  <a16:creationId xmlns:a16="http://schemas.microsoft.com/office/drawing/2014/main" id="{255E7C5A-B58C-80F7-5A5E-9F5AB4C6AB95}"/>
                </a:ext>
              </a:extLst>
            </p:cNvPr>
            <p:cNvSpPr txBox="1"/>
            <p:nvPr/>
          </p:nvSpPr>
          <p:spPr>
            <a:xfrm>
              <a:off x="-389029" y="1087443"/>
              <a:ext cx="4855734" cy="369332"/>
            </a:xfrm>
            <a:prstGeom prst="rect">
              <a:avLst/>
            </a:prstGeom>
            <a:noFill/>
          </p:spPr>
          <p:txBody>
            <a:bodyPr wrap="square" rtlCol="0">
              <a:spAutoFit/>
            </a:bodyPr>
            <a:lstStyle/>
            <a:p>
              <a:pPr>
                <a:buNone/>
              </a:pPr>
              <a:r>
                <a:rPr lang="en-US" sz="1800" dirty="0">
                  <a:solidFill>
                    <a:srgbClr val="C00000"/>
                  </a:solidFill>
                  <a:latin typeface="Arial" panose="020B0604020202020204" pitchFamily="34" charset="0"/>
                  <a:cs typeface="Arial" panose="020B0604020202020204" pitchFamily="34" charset="0"/>
                </a:rPr>
                <a:t>Using only A1 to chirp the beam (no AH1)</a:t>
              </a:r>
              <a:endParaRPr lang="de-DE" sz="1800" dirty="0">
                <a:solidFill>
                  <a:srgbClr val="C00000"/>
                </a:solidFill>
                <a:latin typeface="Arial" panose="020B0604020202020204" pitchFamily="34" charset="0"/>
                <a:cs typeface="Arial" panose="020B0604020202020204" pitchFamily="34" charset="0"/>
              </a:endParaRPr>
            </a:p>
          </p:txBody>
        </p:sp>
        <p:sp>
          <p:nvSpPr>
            <p:cNvPr id="20" name="TextBox 31">
              <a:extLst>
                <a:ext uri="{FF2B5EF4-FFF2-40B4-BE49-F238E27FC236}">
                  <a16:creationId xmlns:a16="http://schemas.microsoft.com/office/drawing/2014/main" id="{15DE9211-2325-CAB9-D869-387C866E3403}"/>
                </a:ext>
              </a:extLst>
            </p:cNvPr>
            <p:cNvSpPr txBox="1"/>
            <p:nvPr/>
          </p:nvSpPr>
          <p:spPr>
            <a:xfrm>
              <a:off x="2616705" y="1654529"/>
              <a:ext cx="2427268" cy="523220"/>
            </a:xfrm>
            <a:prstGeom prst="rect">
              <a:avLst/>
            </a:prstGeom>
            <a:noFill/>
          </p:spPr>
          <p:txBody>
            <a:bodyPr wrap="none" rtlCol="0">
              <a:spAutoFit/>
            </a:bodyPr>
            <a:lstStyle/>
            <a:p>
              <a:pPr>
                <a:buNone/>
              </a:pPr>
              <a:r>
                <a:rPr lang="en-US" dirty="0">
                  <a:solidFill>
                    <a:srgbClr val="002060"/>
                  </a:solidFill>
                  <a:latin typeface="Arial" panose="020B0604020202020204" pitchFamily="34" charset="0"/>
                  <a:cs typeface="Arial" panose="020B0604020202020204" pitchFamily="34" charset="0"/>
                </a:rPr>
                <a:t>Longitudinal phase space </a:t>
              </a:r>
            </a:p>
            <a:p>
              <a:pPr>
                <a:buNone/>
              </a:pPr>
              <a:r>
                <a:rPr lang="en-US" dirty="0">
                  <a:solidFill>
                    <a:srgbClr val="FF0000"/>
                  </a:solidFill>
                  <a:latin typeface="Arial" panose="020B0604020202020204" pitchFamily="34" charset="0"/>
                  <a:cs typeface="Arial" panose="020B0604020202020204" pitchFamily="34" charset="0"/>
                </a:rPr>
                <a:t>Current along bunch </a:t>
              </a:r>
              <a:endParaRPr lang="en-US" dirty="0">
                <a:latin typeface="Arial" panose="020B0604020202020204" pitchFamily="34" charset="0"/>
                <a:cs typeface="Arial" panose="020B0604020202020204" pitchFamily="34" charset="0"/>
              </a:endParaRPr>
            </a:p>
          </p:txBody>
        </p:sp>
        <p:sp>
          <p:nvSpPr>
            <p:cNvPr id="21" name="TextBox 32">
              <a:extLst>
                <a:ext uri="{FF2B5EF4-FFF2-40B4-BE49-F238E27FC236}">
                  <a16:creationId xmlns:a16="http://schemas.microsoft.com/office/drawing/2014/main" id="{8D013037-22C2-A5E7-DC36-047B40880720}"/>
                </a:ext>
              </a:extLst>
            </p:cNvPr>
            <p:cNvSpPr txBox="1"/>
            <p:nvPr/>
          </p:nvSpPr>
          <p:spPr>
            <a:xfrm>
              <a:off x="674429" y="2887443"/>
              <a:ext cx="1601721" cy="307777"/>
            </a:xfrm>
            <a:prstGeom prst="rect">
              <a:avLst/>
            </a:prstGeom>
            <a:noFill/>
          </p:spPr>
          <p:txBody>
            <a:bodyPr wrap="none" rtlCol="0">
              <a:spAutoFit/>
            </a:bodyPr>
            <a:lstStyle/>
            <a:p>
              <a:pPr>
                <a:buNone/>
              </a:pPr>
              <a:r>
                <a:rPr lang="en-US" dirty="0" err="1">
                  <a:solidFill>
                    <a:srgbClr val="FF0000"/>
                  </a:solidFill>
                  <a:latin typeface="Arial" panose="020B0604020202020204" pitchFamily="34" charset="0"/>
                  <a:cs typeface="Arial" panose="020B0604020202020204" pitchFamily="34" charset="0"/>
                </a:rPr>
                <a:t>chirp+curvature</a:t>
              </a:r>
              <a:r>
                <a:rPr lang="en-US" dirty="0">
                  <a:solidFill>
                    <a:srgbClr val="FF0000"/>
                  </a:solidFill>
                  <a:latin typeface="Arial" panose="020B0604020202020204" pitchFamily="34" charset="0"/>
                  <a:cs typeface="Arial" panose="020B0604020202020204" pitchFamily="34" charset="0"/>
                </a:rPr>
                <a:t>!</a:t>
              </a:r>
              <a:endParaRPr lang="de-DE" dirty="0">
                <a:solidFill>
                  <a:srgbClr val="FF0000"/>
                </a:solidFill>
                <a:latin typeface="Arial" panose="020B0604020202020204" pitchFamily="34" charset="0"/>
                <a:cs typeface="Arial" panose="020B0604020202020204" pitchFamily="34" charset="0"/>
              </a:endParaRPr>
            </a:p>
          </p:txBody>
        </p:sp>
      </p:grpSp>
      <p:grpSp>
        <p:nvGrpSpPr>
          <p:cNvPr id="22" name="Group 36">
            <a:extLst>
              <a:ext uri="{FF2B5EF4-FFF2-40B4-BE49-F238E27FC236}">
                <a16:creationId xmlns:a16="http://schemas.microsoft.com/office/drawing/2014/main" id="{E3448C8B-A82C-2B05-2BCE-C74D7AD6D474}"/>
              </a:ext>
            </a:extLst>
          </p:cNvPr>
          <p:cNvGrpSpPr/>
          <p:nvPr/>
        </p:nvGrpSpPr>
        <p:grpSpPr>
          <a:xfrm>
            <a:off x="6664058" y="3990597"/>
            <a:ext cx="2505645" cy="2328829"/>
            <a:chOff x="4502414" y="4052499"/>
            <a:chExt cx="2505645" cy="2328829"/>
          </a:xfrm>
        </p:grpSpPr>
        <p:sp>
          <p:nvSpPr>
            <p:cNvPr id="23" name="TextBox 14">
              <a:extLst>
                <a:ext uri="{FF2B5EF4-FFF2-40B4-BE49-F238E27FC236}">
                  <a16:creationId xmlns:a16="http://schemas.microsoft.com/office/drawing/2014/main" id="{B6C2BD42-1826-B423-799A-C56493A63014}"/>
                </a:ext>
              </a:extLst>
            </p:cNvPr>
            <p:cNvSpPr txBox="1"/>
            <p:nvPr/>
          </p:nvSpPr>
          <p:spPr>
            <a:xfrm>
              <a:off x="4537511" y="5858108"/>
              <a:ext cx="2470548" cy="523220"/>
            </a:xfrm>
            <a:prstGeom prst="rect">
              <a:avLst/>
            </a:prstGeom>
            <a:noFill/>
          </p:spPr>
          <p:txBody>
            <a:bodyPr wrap="none" rtlCol="0">
              <a:spAutoFit/>
            </a:bodyPr>
            <a:lstStyle/>
            <a:p>
              <a:pPr>
                <a:buNone/>
              </a:pPr>
              <a:r>
                <a:rPr lang="en-US" dirty="0">
                  <a:latin typeface="Arial" panose="020B0604020202020204" pitchFamily="34" charset="0"/>
                  <a:cs typeface="Arial" panose="020B0604020202020204" pitchFamily="34" charset="0"/>
                </a:rPr>
                <a:t>At final compression stage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good current profile</a:t>
              </a:r>
              <a:endParaRPr lang="de-DE" dirty="0">
                <a:latin typeface="Arial" panose="020B0604020202020204" pitchFamily="34" charset="0"/>
                <a:cs typeface="Arial" panose="020B0604020202020204" pitchFamily="34" charset="0"/>
              </a:endParaRPr>
            </a:p>
          </p:txBody>
        </p:sp>
        <p:pic>
          <p:nvPicPr>
            <p:cNvPr id="24" name="Picture 4">
              <a:extLst>
                <a:ext uri="{FF2B5EF4-FFF2-40B4-BE49-F238E27FC236}">
                  <a16:creationId xmlns:a16="http://schemas.microsoft.com/office/drawing/2014/main" id="{CFEAAA73-A04E-C25F-7595-0D11B451E21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33"/>
            <a:stretch/>
          </p:blipFill>
          <p:spPr bwMode="auto">
            <a:xfrm>
              <a:off x="4502414" y="4052499"/>
              <a:ext cx="22838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5" name="Group 40">
            <a:extLst>
              <a:ext uri="{FF2B5EF4-FFF2-40B4-BE49-F238E27FC236}">
                <a16:creationId xmlns:a16="http://schemas.microsoft.com/office/drawing/2014/main" id="{78C86B92-2C43-BA46-0564-BE7D466B3C85}"/>
              </a:ext>
            </a:extLst>
          </p:cNvPr>
          <p:cNvGrpSpPr/>
          <p:nvPr/>
        </p:nvGrpSpPr>
        <p:grpSpPr>
          <a:xfrm>
            <a:off x="8901904" y="3994675"/>
            <a:ext cx="2440474" cy="2315490"/>
            <a:chOff x="6740259" y="4056578"/>
            <a:chExt cx="2440474" cy="2315490"/>
          </a:xfrm>
        </p:grpSpPr>
        <p:sp>
          <p:nvSpPr>
            <p:cNvPr id="26" name="TextBox 15">
              <a:extLst>
                <a:ext uri="{FF2B5EF4-FFF2-40B4-BE49-F238E27FC236}">
                  <a16:creationId xmlns:a16="http://schemas.microsoft.com/office/drawing/2014/main" id="{F68AD3FD-D9D5-18C5-65F1-2ADF646C1D21}"/>
                </a:ext>
              </a:extLst>
            </p:cNvPr>
            <p:cNvSpPr txBox="1"/>
            <p:nvPr/>
          </p:nvSpPr>
          <p:spPr>
            <a:xfrm>
              <a:off x="6939414" y="5848848"/>
              <a:ext cx="2241319" cy="523220"/>
            </a:xfrm>
            <a:prstGeom prst="rect">
              <a:avLst/>
            </a:prstGeom>
            <a:noFill/>
          </p:spPr>
          <p:txBody>
            <a:bodyPr wrap="none" rtlCol="0">
              <a:spAutoFit/>
            </a:bodyPr>
            <a:lstStyle/>
            <a:p>
              <a:pPr>
                <a:buNone/>
              </a:pPr>
              <a:r>
                <a:rPr lang="en-US" dirty="0">
                  <a:latin typeface="Arial" panose="020B0604020202020204" pitchFamily="34" charset="0"/>
                  <a:cs typeface="Arial" panose="020B0604020202020204" pitchFamily="34" charset="0"/>
                </a:rPr>
                <a:t>Beam flattened for good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FEL emission</a:t>
              </a:r>
              <a:endParaRPr lang="de-DE" dirty="0">
                <a:latin typeface="Arial" panose="020B0604020202020204" pitchFamily="34" charset="0"/>
                <a:cs typeface="Arial" panose="020B0604020202020204" pitchFamily="34" charset="0"/>
              </a:endParaRPr>
            </a:p>
          </p:txBody>
        </p:sp>
        <p:pic>
          <p:nvPicPr>
            <p:cNvPr id="27" name="Picture 5">
              <a:extLst>
                <a:ext uri="{FF2B5EF4-FFF2-40B4-BE49-F238E27FC236}">
                  <a16:creationId xmlns:a16="http://schemas.microsoft.com/office/drawing/2014/main" id="{C246A7D3-3627-A3A3-F36A-587A6FC38B02}"/>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76"/>
            <a:stretch/>
          </p:blipFill>
          <p:spPr bwMode="auto">
            <a:xfrm>
              <a:off x="6740259" y="4056578"/>
              <a:ext cx="225790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extBox 33">
              <a:extLst>
                <a:ext uri="{FF2B5EF4-FFF2-40B4-BE49-F238E27FC236}">
                  <a16:creationId xmlns:a16="http://schemas.microsoft.com/office/drawing/2014/main" id="{A8F6A78A-1F90-D2B3-97B4-49FF454CFDB6}"/>
                </a:ext>
              </a:extLst>
            </p:cNvPr>
            <p:cNvSpPr txBox="1"/>
            <p:nvPr/>
          </p:nvSpPr>
          <p:spPr>
            <a:xfrm>
              <a:off x="8123156" y="4432681"/>
              <a:ext cx="595035" cy="584775"/>
            </a:xfrm>
            <a:prstGeom prst="rect">
              <a:avLst/>
            </a:prstGeom>
            <a:noFill/>
          </p:spPr>
          <p:txBody>
            <a:bodyPr wrap="none" rtlCol="0">
              <a:spAutoFit/>
            </a:bodyPr>
            <a:lstStyle/>
            <a:p>
              <a:pPr>
                <a:buNone/>
              </a:pPr>
              <a:r>
                <a:rPr lang="en-US" sz="3200" dirty="0">
                  <a:solidFill>
                    <a:srgbClr val="0432FF"/>
                  </a:solidFill>
                  <a:latin typeface="Arial" panose="020B0604020202020204" pitchFamily="34" charset="0"/>
                  <a:cs typeface="Arial" panose="020B0604020202020204" pitchFamily="34" charset="0"/>
                </a:rPr>
                <a:t>👍🏻</a:t>
              </a:r>
              <a:endParaRPr lang="de-DE" sz="3200" dirty="0">
                <a:solidFill>
                  <a:srgbClr val="0432FF"/>
                </a:solidFill>
                <a:latin typeface="Arial" panose="020B0604020202020204" pitchFamily="34" charset="0"/>
                <a:cs typeface="Arial" panose="020B0604020202020204" pitchFamily="34" charset="0"/>
              </a:endParaRPr>
            </a:p>
          </p:txBody>
        </p:sp>
      </p:grpSp>
      <p:grpSp>
        <p:nvGrpSpPr>
          <p:cNvPr id="29" name="Group 38">
            <a:extLst>
              <a:ext uri="{FF2B5EF4-FFF2-40B4-BE49-F238E27FC236}">
                <a16:creationId xmlns:a16="http://schemas.microsoft.com/office/drawing/2014/main" id="{83B0C3E9-9C09-C2DE-6A02-8EB8F420A8A0}"/>
              </a:ext>
            </a:extLst>
          </p:cNvPr>
          <p:cNvGrpSpPr/>
          <p:nvPr/>
        </p:nvGrpSpPr>
        <p:grpSpPr>
          <a:xfrm>
            <a:off x="6319705" y="984595"/>
            <a:ext cx="4994964" cy="2957700"/>
            <a:chOff x="4308132" y="1219200"/>
            <a:chExt cx="4994964" cy="2957700"/>
          </a:xfrm>
        </p:grpSpPr>
        <p:sp>
          <p:nvSpPr>
            <p:cNvPr id="30" name="TextBox 9">
              <a:extLst>
                <a:ext uri="{FF2B5EF4-FFF2-40B4-BE49-F238E27FC236}">
                  <a16:creationId xmlns:a16="http://schemas.microsoft.com/office/drawing/2014/main" id="{4C3EE7DD-2384-B41A-BF3D-E7BF595A50FC}"/>
                </a:ext>
              </a:extLst>
            </p:cNvPr>
            <p:cNvSpPr txBox="1"/>
            <p:nvPr/>
          </p:nvSpPr>
          <p:spPr>
            <a:xfrm>
              <a:off x="4606969" y="3838346"/>
              <a:ext cx="2079415" cy="338554"/>
            </a:xfrm>
            <a:prstGeom prst="rect">
              <a:avLst/>
            </a:prstGeom>
            <a:noFill/>
          </p:spPr>
          <p:txBody>
            <a:bodyPr wrap="none" rtlCol="0">
              <a:spAutoFit/>
            </a:bodyPr>
            <a:lstStyle/>
            <a:p>
              <a:pPr>
                <a:buNone/>
              </a:pPr>
              <a:r>
                <a:rPr lang="en-US" sz="1600" dirty="0">
                  <a:solidFill>
                    <a:srgbClr val="002060"/>
                  </a:solidFill>
                  <a:latin typeface="Arial" panose="020B0604020202020204" pitchFamily="34" charset="0"/>
                  <a:cs typeface="Arial" panose="020B0604020202020204" pitchFamily="34" charset="0"/>
                </a:rPr>
                <a:t>After BC2 (2.4 GeV)</a:t>
              </a:r>
              <a:endParaRPr lang="de-DE" sz="1600" dirty="0">
                <a:solidFill>
                  <a:srgbClr val="002060"/>
                </a:solidFill>
                <a:latin typeface="Arial" panose="020B0604020202020204" pitchFamily="34" charset="0"/>
                <a:cs typeface="Arial" panose="020B0604020202020204" pitchFamily="34" charset="0"/>
              </a:endParaRPr>
            </a:p>
          </p:txBody>
        </p:sp>
        <p:sp>
          <p:nvSpPr>
            <p:cNvPr id="31" name="TextBox 10">
              <a:extLst>
                <a:ext uri="{FF2B5EF4-FFF2-40B4-BE49-F238E27FC236}">
                  <a16:creationId xmlns:a16="http://schemas.microsoft.com/office/drawing/2014/main" id="{17A7171C-3C96-053C-6334-D50919106ED2}"/>
                </a:ext>
              </a:extLst>
            </p:cNvPr>
            <p:cNvSpPr txBox="1"/>
            <p:nvPr/>
          </p:nvSpPr>
          <p:spPr>
            <a:xfrm>
              <a:off x="6890769" y="3830935"/>
              <a:ext cx="2412327" cy="338554"/>
            </a:xfrm>
            <a:prstGeom prst="rect">
              <a:avLst/>
            </a:prstGeom>
            <a:noFill/>
          </p:spPr>
          <p:txBody>
            <a:bodyPr wrap="none" rtlCol="0">
              <a:spAutoFit/>
            </a:bodyPr>
            <a:lstStyle/>
            <a:p>
              <a:pPr>
                <a:buNone/>
              </a:pPr>
              <a:r>
                <a:rPr lang="en-US" sz="1600" dirty="0">
                  <a:solidFill>
                    <a:srgbClr val="002060"/>
                  </a:solidFill>
                  <a:latin typeface="Arial" panose="020B0604020202020204" pitchFamily="34" charset="0"/>
                  <a:cs typeface="Arial" panose="020B0604020202020204" pitchFamily="34" charset="0"/>
                </a:rPr>
                <a:t>After L3+CL (17.5 GeV)</a:t>
              </a:r>
              <a:endParaRPr lang="de-DE" sz="1600" dirty="0">
                <a:solidFill>
                  <a:srgbClr val="002060"/>
                </a:solidFill>
                <a:latin typeface="Arial" panose="020B0604020202020204" pitchFamily="34" charset="0"/>
                <a:cs typeface="Arial" panose="020B0604020202020204" pitchFamily="34" charset="0"/>
              </a:endParaRPr>
            </a:p>
          </p:txBody>
        </p:sp>
        <p:grpSp>
          <p:nvGrpSpPr>
            <p:cNvPr id="32" name="Group 23">
              <a:extLst>
                <a:ext uri="{FF2B5EF4-FFF2-40B4-BE49-F238E27FC236}">
                  <a16:creationId xmlns:a16="http://schemas.microsoft.com/office/drawing/2014/main" id="{663017CB-5249-4AB0-076A-F7CF522A2FBE}"/>
                </a:ext>
              </a:extLst>
            </p:cNvPr>
            <p:cNvGrpSpPr/>
            <p:nvPr/>
          </p:nvGrpSpPr>
          <p:grpSpPr>
            <a:xfrm>
              <a:off x="4308132" y="1219200"/>
              <a:ext cx="4618915" cy="2263271"/>
              <a:chOff x="4308132" y="1219200"/>
              <a:chExt cx="4618915" cy="2263271"/>
            </a:xfrm>
          </p:grpSpPr>
          <p:pic>
            <p:nvPicPr>
              <p:cNvPr id="34" name="Picture 7">
                <a:extLst>
                  <a:ext uri="{FF2B5EF4-FFF2-40B4-BE49-F238E27FC236}">
                    <a16:creationId xmlns:a16="http://schemas.microsoft.com/office/drawing/2014/main" id="{00A186F8-D1E5-8B4D-D098-DAC52409F48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28"/>
              <a:stretch/>
            </p:blipFill>
            <p:spPr bwMode="auto">
              <a:xfrm>
                <a:off x="4427984" y="1682471"/>
                <a:ext cx="2284600"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8">
                <a:extLst>
                  <a:ext uri="{FF2B5EF4-FFF2-40B4-BE49-F238E27FC236}">
                    <a16:creationId xmlns:a16="http://schemas.microsoft.com/office/drawing/2014/main" id="{92444CF9-1CEF-5EFE-2427-28DF0BD2FB4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52"/>
              <a:stretch/>
            </p:blipFill>
            <p:spPr bwMode="auto">
              <a:xfrm>
                <a:off x="6665828" y="1682471"/>
                <a:ext cx="2257901" cy="18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20">
                <a:extLst>
                  <a:ext uri="{FF2B5EF4-FFF2-40B4-BE49-F238E27FC236}">
                    <a16:creationId xmlns:a16="http://schemas.microsoft.com/office/drawing/2014/main" id="{9FCD7841-DA2E-5139-6AA2-0E895ADBB910}"/>
                  </a:ext>
                </a:extLst>
              </p:cNvPr>
              <p:cNvSpPr txBox="1"/>
              <p:nvPr/>
            </p:nvSpPr>
            <p:spPr>
              <a:xfrm>
                <a:off x="4308132" y="1219200"/>
                <a:ext cx="2470549" cy="523220"/>
              </a:xfrm>
              <a:prstGeom prst="rect">
                <a:avLst/>
              </a:prstGeom>
              <a:noFill/>
            </p:spPr>
            <p:txBody>
              <a:bodyPr wrap="none" rtlCol="0">
                <a:spAutoFit/>
              </a:bodyPr>
              <a:lstStyle/>
              <a:p>
                <a:pPr algn="ctr">
                  <a:buNone/>
                </a:pPr>
                <a:r>
                  <a:rPr lang="en-US" dirty="0">
                    <a:latin typeface="Arial" panose="020B0604020202020204" pitchFamily="34" charset="0"/>
                    <a:cs typeface="Arial" panose="020B0604020202020204" pitchFamily="34" charset="0"/>
                  </a:rPr>
                  <a:t>At final compression stage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current spike</a:t>
                </a:r>
                <a:endParaRPr lang="de-DE" dirty="0">
                  <a:latin typeface="Arial" panose="020B0604020202020204" pitchFamily="34" charset="0"/>
                  <a:cs typeface="Arial" panose="020B0604020202020204" pitchFamily="34" charset="0"/>
                </a:endParaRPr>
              </a:p>
            </p:txBody>
          </p:sp>
          <p:sp>
            <p:nvSpPr>
              <p:cNvPr id="37" name="TextBox 21">
                <a:extLst>
                  <a:ext uri="{FF2B5EF4-FFF2-40B4-BE49-F238E27FC236}">
                    <a16:creationId xmlns:a16="http://schemas.microsoft.com/office/drawing/2014/main" id="{D4075502-5A05-506E-8ECE-08EEA963251A}"/>
                  </a:ext>
                </a:extLst>
              </p:cNvPr>
              <p:cNvSpPr txBox="1"/>
              <p:nvPr/>
            </p:nvSpPr>
            <p:spPr>
              <a:xfrm>
                <a:off x="6745038" y="1219200"/>
                <a:ext cx="2182009" cy="523220"/>
              </a:xfrm>
              <a:prstGeom prst="rect">
                <a:avLst/>
              </a:prstGeom>
              <a:noFill/>
            </p:spPr>
            <p:txBody>
              <a:bodyPr wrap="none" rtlCol="0">
                <a:spAutoFit/>
              </a:bodyPr>
              <a:lstStyle/>
              <a:p>
                <a:pPr algn="ctr">
                  <a:buNone/>
                </a:pPr>
                <a:r>
                  <a:rPr lang="en-US" dirty="0">
                    <a:latin typeface="Arial" panose="020B0604020202020204" pitchFamily="34" charset="0"/>
                    <a:cs typeface="Arial" panose="020B0604020202020204" pitchFamily="34" charset="0"/>
                  </a:rPr>
                  <a:t>Large current spike</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but low charge for FEL!</a:t>
                </a:r>
                <a:endParaRPr lang="de-DE" dirty="0">
                  <a:latin typeface="Arial" panose="020B0604020202020204" pitchFamily="34" charset="0"/>
                  <a:cs typeface="Arial" panose="020B0604020202020204" pitchFamily="34" charset="0"/>
                </a:endParaRPr>
              </a:p>
            </p:txBody>
          </p:sp>
        </p:grpSp>
        <p:sp>
          <p:nvSpPr>
            <p:cNvPr id="33" name="TextBox 34">
              <a:extLst>
                <a:ext uri="{FF2B5EF4-FFF2-40B4-BE49-F238E27FC236}">
                  <a16:creationId xmlns:a16="http://schemas.microsoft.com/office/drawing/2014/main" id="{72E2A7E5-1D5C-D1AE-A086-8C78A5059A6D}"/>
                </a:ext>
              </a:extLst>
            </p:cNvPr>
            <p:cNvSpPr txBox="1"/>
            <p:nvPr/>
          </p:nvSpPr>
          <p:spPr>
            <a:xfrm>
              <a:off x="8019235" y="2044755"/>
              <a:ext cx="595035" cy="584775"/>
            </a:xfrm>
            <a:prstGeom prst="rect">
              <a:avLst/>
            </a:prstGeom>
            <a:noFill/>
          </p:spPr>
          <p:txBody>
            <a:bodyPr wrap="none" rtlCol="0">
              <a:spAutoFit/>
            </a:bodyPr>
            <a:lstStyle/>
            <a:p>
              <a:pPr>
                <a:buNone/>
              </a:pPr>
              <a:r>
                <a:rPr lang="en-US" sz="3200" dirty="0">
                  <a:solidFill>
                    <a:srgbClr val="0432FF"/>
                  </a:solidFill>
                  <a:latin typeface="Arial" panose="020B0604020202020204" pitchFamily="34" charset="0"/>
                  <a:cs typeface="Arial" panose="020B0604020202020204" pitchFamily="34" charset="0"/>
                </a:rPr>
                <a:t>👎🏻</a:t>
              </a:r>
              <a:endParaRPr lang="de-DE" sz="3200" dirty="0">
                <a:solidFill>
                  <a:srgbClr val="0432FF"/>
                </a:solidFill>
                <a:latin typeface="Arial" panose="020B0604020202020204" pitchFamily="34" charset="0"/>
                <a:cs typeface="Arial" panose="020B0604020202020204" pitchFamily="34" charset="0"/>
              </a:endParaRPr>
            </a:p>
          </p:txBody>
        </p:sp>
      </p:grpSp>
      <p:sp>
        <p:nvSpPr>
          <p:cNvPr id="38" name="TextBox 41">
            <a:extLst>
              <a:ext uri="{FF2B5EF4-FFF2-40B4-BE49-F238E27FC236}">
                <a16:creationId xmlns:a16="http://schemas.microsoft.com/office/drawing/2014/main" id="{9B1ED0CC-EFA5-619E-3BC6-774D78159293}"/>
              </a:ext>
            </a:extLst>
          </p:cNvPr>
          <p:cNvSpPr txBox="1"/>
          <p:nvPr/>
        </p:nvSpPr>
        <p:spPr>
          <a:xfrm>
            <a:off x="1741428" y="3698929"/>
            <a:ext cx="1991635" cy="338554"/>
          </a:xfrm>
          <a:prstGeom prst="rect">
            <a:avLst/>
          </a:prstGeom>
          <a:noFill/>
        </p:spPr>
        <p:txBody>
          <a:bodyPr wrap="none" rtlCol="0">
            <a:spAutoFit/>
          </a:bodyPr>
          <a:lstStyle/>
          <a:p>
            <a:pPr>
              <a:buNone/>
            </a:pPr>
            <a:r>
              <a:rPr lang="en-US" sz="1600" dirty="0">
                <a:solidFill>
                  <a:srgbClr val="002060"/>
                </a:solidFill>
                <a:latin typeface="Arial" panose="020B0604020202020204" pitchFamily="34" charset="0"/>
                <a:cs typeface="Arial" panose="020B0604020202020204" pitchFamily="34" charset="0"/>
              </a:rPr>
              <a:t>After A1 (150 MeV)</a:t>
            </a:r>
            <a:endParaRPr lang="de-DE" sz="1600" dirty="0">
              <a:solidFill>
                <a:srgbClr val="002060"/>
              </a:solidFill>
              <a:latin typeface="Arial" panose="020B0604020202020204" pitchFamily="34" charset="0"/>
              <a:cs typeface="Arial" panose="020B0604020202020204" pitchFamily="34" charset="0"/>
            </a:endParaRPr>
          </a:p>
        </p:txBody>
      </p:sp>
      <p:grpSp>
        <p:nvGrpSpPr>
          <p:cNvPr id="39" name="Group 37">
            <a:extLst>
              <a:ext uri="{FF2B5EF4-FFF2-40B4-BE49-F238E27FC236}">
                <a16:creationId xmlns:a16="http://schemas.microsoft.com/office/drawing/2014/main" id="{DFBA6D62-869F-1492-CD4F-12C39825203B}"/>
              </a:ext>
            </a:extLst>
          </p:cNvPr>
          <p:cNvGrpSpPr/>
          <p:nvPr/>
        </p:nvGrpSpPr>
        <p:grpSpPr>
          <a:xfrm>
            <a:off x="6712350" y="2394925"/>
            <a:ext cx="511679" cy="215444"/>
            <a:chOff x="4640197" y="2531679"/>
            <a:chExt cx="511679" cy="215444"/>
          </a:xfrm>
        </p:grpSpPr>
        <p:cxnSp>
          <p:nvCxnSpPr>
            <p:cNvPr id="40" name="Straight Arrow Connector 25">
              <a:extLst>
                <a:ext uri="{FF2B5EF4-FFF2-40B4-BE49-F238E27FC236}">
                  <a16:creationId xmlns:a16="http://schemas.microsoft.com/office/drawing/2014/main" id="{CE7AA238-382F-CDE9-F77E-E91D6D79CBB6}"/>
                </a:ext>
              </a:extLst>
            </p:cNvPr>
            <p:cNvCxnSpPr/>
            <p:nvPr/>
          </p:nvCxnSpPr>
          <p:spPr bwMode="auto">
            <a:xfrm>
              <a:off x="4724400" y="2743200"/>
              <a:ext cx="304800" cy="0"/>
            </a:xfrm>
            <a:prstGeom prst="straightConnector1">
              <a:avLst/>
            </a:prstGeom>
            <a:noFill/>
            <a:ln w="12700" cap="flat" cmpd="sng" algn="ctr">
              <a:solidFill>
                <a:schemeClr val="folHlink"/>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sp>
          <p:nvSpPr>
            <p:cNvPr id="41" name="TextBox 29">
              <a:extLst>
                <a:ext uri="{FF2B5EF4-FFF2-40B4-BE49-F238E27FC236}">
                  <a16:creationId xmlns:a16="http://schemas.microsoft.com/office/drawing/2014/main" id="{338EE95E-D8A4-6542-24F3-9D14C7FD1682}"/>
                </a:ext>
              </a:extLst>
            </p:cNvPr>
            <p:cNvSpPr txBox="1"/>
            <p:nvPr/>
          </p:nvSpPr>
          <p:spPr>
            <a:xfrm>
              <a:off x="4640197" y="2531679"/>
              <a:ext cx="511679" cy="215444"/>
            </a:xfrm>
            <a:prstGeom prst="rect">
              <a:avLst/>
            </a:prstGeom>
            <a:noFill/>
          </p:spPr>
          <p:txBody>
            <a:bodyPr wrap="none" rtlCol="0">
              <a:spAutoFit/>
            </a:bodyPr>
            <a:lstStyle/>
            <a:p>
              <a:pPr>
                <a:buNone/>
              </a:pPr>
              <a:r>
                <a:rPr lang="en-US" sz="800" dirty="0">
                  <a:latin typeface="Arial" panose="020B0604020202020204" pitchFamily="34" charset="0"/>
                  <a:cs typeface="Arial" panose="020B0604020202020204" pitchFamily="34" charset="0"/>
                </a:rPr>
                <a:t>50 </a:t>
              </a:r>
              <a:r>
                <a:rPr lang="en-US" sz="800" dirty="0">
                  <a:latin typeface="Arial" panose="020B0604020202020204" pitchFamily="34" charset="0"/>
                  <a:ea typeface="Symbol" charset="2"/>
                  <a:cs typeface="Arial" panose="020B0604020202020204" pitchFamily="34" charset="0"/>
                </a:rPr>
                <a:t>m</a:t>
              </a:r>
              <a:r>
                <a:rPr lang="en-US" sz="800" dirty="0">
                  <a:latin typeface="Arial" panose="020B0604020202020204" pitchFamily="34" charset="0"/>
                  <a:cs typeface="Arial" panose="020B0604020202020204" pitchFamily="34" charset="0"/>
                </a:rPr>
                <a:t>m</a:t>
              </a:r>
            </a:p>
          </p:txBody>
        </p:sp>
      </p:grpSp>
      <p:grpSp>
        <p:nvGrpSpPr>
          <p:cNvPr id="42" name="Group 50">
            <a:extLst>
              <a:ext uri="{FF2B5EF4-FFF2-40B4-BE49-F238E27FC236}">
                <a16:creationId xmlns:a16="http://schemas.microsoft.com/office/drawing/2014/main" id="{323A8CB8-E6D1-143C-08B6-DBAB6274766B}"/>
              </a:ext>
            </a:extLst>
          </p:cNvPr>
          <p:cNvGrpSpPr/>
          <p:nvPr/>
        </p:nvGrpSpPr>
        <p:grpSpPr>
          <a:xfrm>
            <a:off x="6781484" y="5265508"/>
            <a:ext cx="511679" cy="222367"/>
            <a:chOff x="5257484" y="5265507"/>
            <a:chExt cx="511679" cy="222367"/>
          </a:xfrm>
        </p:grpSpPr>
        <p:cxnSp>
          <p:nvCxnSpPr>
            <p:cNvPr id="43" name="Straight Arrow Connector 47">
              <a:extLst>
                <a:ext uri="{FF2B5EF4-FFF2-40B4-BE49-F238E27FC236}">
                  <a16:creationId xmlns:a16="http://schemas.microsoft.com/office/drawing/2014/main" id="{024D26C3-2CD6-AC6E-11F4-96A9D369C880}"/>
                </a:ext>
              </a:extLst>
            </p:cNvPr>
            <p:cNvCxnSpPr/>
            <p:nvPr/>
          </p:nvCxnSpPr>
          <p:spPr bwMode="auto">
            <a:xfrm flipV="1">
              <a:off x="5379787" y="5483951"/>
              <a:ext cx="228600" cy="3923"/>
            </a:xfrm>
            <a:prstGeom prst="straightConnector1">
              <a:avLst/>
            </a:prstGeom>
            <a:noFill/>
            <a:ln w="12700" cap="flat" cmpd="sng" algn="ctr">
              <a:solidFill>
                <a:schemeClr val="folHlink"/>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sp>
          <p:nvSpPr>
            <p:cNvPr id="44" name="TextBox 48">
              <a:extLst>
                <a:ext uri="{FF2B5EF4-FFF2-40B4-BE49-F238E27FC236}">
                  <a16:creationId xmlns:a16="http://schemas.microsoft.com/office/drawing/2014/main" id="{C23ED503-EC9B-58D5-4699-ED06F06D8D66}"/>
                </a:ext>
              </a:extLst>
            </p:cNvPr>
            <p:cNvSpPr txBox="1"/>
            <p:nvPr/>
          </p:nvSpPr>
          <p:spPr>
            <a:xfrm>
              <a:off x="5257484" y="5265507"/>
              <a:ext cx="511679" cy="215444"/>
            </a:xfrm>
            <a:prstGeom prst="rect">
              <a:avLst/>
            </a:prstGeom>
            <a:noFill/>
          </p:spPr>
          <p:txBody>
            <a:bodyPr wrap="none" rtlCol="0">
              <a:spAutoFit/>
            </a:bodyPr>
            <a:lstStyle/>
            <a:p>
              <a:pPr>
                <a:buNone/>
              </a:pPr>
              <a:r>
                <a:rPr lang="en-US" sz="800" dirty="0">
                  <a:latin typeface="Arial" panose="020B0604020202020204" pitchFamily="34" charset="0"/>
                  <a:cs typeface="Arial" panose="020B0604020202020204" pitchFamily="34" charset="0"/>
                </a:rPr>
                <a:t>1</a:t>
              </a:r>
              <a:r>
                <a:rPr lang="en-US" sz="800">
                  <a:latin typeface="Arial" panose="020B0604020202020204" pitchFamily="34" charset="0"/>
                  <a:cs typeface="Arial" panose="020B0604020202020204" pitchFamily="34" charset="0"/>
                </a:rPr>
                <a:t>0 </a:t>
              </a:r>
              <a:r>
                <a:rPr lang="en-US" sz="800" dirty="0">
                  <a:latin typeface="Arial" panose="020B0604020202020204" pitchFamily="34" charset="0"/>
                  <a:ea typeface="Symbol" charset="2"/>
                  <a:cs typeface="Arial" panose="020B0604020202020204" pitchFamily="34" charset="0"/>
                </a:rPr>
                <a:t>m</a:t>
              </a:r>
              <a:r>
                <a:rPr lang="en-US" sz="800" dirty="0">
                  <a:latin typeface="Arial" panose="020B0604020202020204" pitchFamily="34" charset="0"/>
                  <a:cs typeface="Arial" panose="020B0604020202020204" pitchFamily="34" charset="0"/>
                </a:rPr>
                <a:t>m</a:t>
              </a:r>
            </a:p>
          </p:txBody>
        </p:sp>
      </p:grpSp>
      <p:grpSp>
        <p:nvGrpSpPr>
          <p:cNvPr id="45" name="Group 43">
            <a:extLst>
              <a:ext uri="{FF2B5EF4-FFF2-40B4-BE49-F238E27FC236}">
                <a16:creationId xmlns:a16="http://schemas.microsoft.com/office/drawing/2014/main" id="{76FE8428-0134-58B3-FC99-7E6BE6DC052B}"/>
              </a:ext>
            </a:extLst>
          </p:cNvPr>
          <p:cNvGrpSpPr/>
          <p:nvPr/>
        </p:nvGrpSpPr>
        <p:grpSpPr>
          <a:xfrm>
            <a:off x="2319991" y="2428120"/>
            <a:ext cx="453970" cy="215444"/>
            <a:chOff x="884856" y="2607071"/>
            <a:chExt cx="453970" cy="215444"/>
          </a:xfrm>
        </p:grpSpPr>
        <p:cxnSp>
          <p:nvCxnSpPr>
            <p:cNvPr id="46" name="Straight Arrow Connector 49">
              <a:extLst>
                <a:ext uri="{FF2B5EF4-FFF2-40B4-BE49-F238E27FC236}">
                  <a16:creationId xmlns:a16="http://schemas.microsoft.com/office/drawing/2014/main" id="{F5097218-39D6-C14F-771D-564530B8FB4A}"/>
                </a:ext>
              </a:extLst>
            </p:cNvPr>
            <p:cNvCxnSpPr/>
            <p:nvPr/>
          </p:nvCxnSpPr>
          <p:spPr bwMode="auto">
            <a:xfrm flipV="1">
              <a:off x="963800" y="2818592"/>
              <a:ext cx="283259" cy="3923"/>
            </a:xfrm>
            <a:prstGeom prst="straightConnector1">
              <a:avLst/>
            </a:prstGeom>
            <a:noFill/>
            <a:ln w="12700" cap="flat" cmpd="sng" algn="ctr">
              <a:solidFill>
                <a:schemeClr val="folHlink"/>
              </a:solidFill>
              <a:prstDash val="solid"/>
              <a:round/>
              <a:headEnd type="triangle"/>
              <a:tailEnd type="triangle"/>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sp>
          <p:nvSpPr>
            <p:cNvPr id="47" name="TextBox 51">
              <a:extLst>
                <a:ext uri="{FF2B5EF4-FFF2-40B4-BE49-F238E27FC236}">
                  <a16:creationId xmlns:a16="http://schemas.microsoft.com/office/drawing/2014/main" id="{0B776EAC-E202-B647-4E0B-E9AA19D5644E}"/>
                </a:ext>
              </a:extLst>
            </p:cNvPr>
            <p:cNvSpPr txBox="1"/>
            <p:nvPr/>
          </p:nvSpPr>
          <p:spPr>
            <a:xfrm>
              <a:off x="884856" y="2607071"/>
              <a:ext cx="453970" cy="215444"/>
            </a:xfrm>
            <a:prstGeom prst="rect">
              <a:avLst/>
            </a:prstGeom>
            <a:noFill/>
          </p:spPr>
          <p:txBody>
            <a:bodyPr wrap="none" rtlCol="0">
              <a:spAutoFit/>
            </a:bodyPr>
            <a:lstStyle/>
            <a:p>
              <a:pPr>
                <a:buNone/>
              </a:pPr>
              <a:r>
                <a:rPr lang="en-US" sz="800" dirty="0">
                  <a:latin typeface="Arial" panose="020B0604020202020204" pitchFamily="34" charset="0"/>
                  <a:cs typeface="Arial" panose="020B0604020202020204" pitchFamily="34" charset="0"/>
                </a:rPr>
                <a:t>1 mm</a:t>
              </a:r>
            </a:p>
          </p:txBody>
        </p:sp>
      </p:grpSp>
      <p:sp>
        <p:nvSpPr>
          <p:cNvPr id="48" name="Footer Placeholder 4">
            <a:extLst>
              <a:ext uri="{FF2B5EF4-FFF2-40B4-BE49-F238E27FC236}">
                <a16:creationId xmlns:a16="http://schemas.microsoft.com/office/drawing/2014/main" id="{9FED5F73-5F66-EA56-0609-A1C72A6186CE}"/>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308708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10" presetClass="exit" presetSubtype="0" fill="hold" grpId="1"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9"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dissolve">
                                      <p:cBhvr>
                                        <p:cTn id="23" dur="500"/>
                                        <p:tgtEl>
                                          <p:spTgt spid="3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3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en-US" dirty="0"/>
              <a:t>What is in the AH1 module?</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49</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5">
            <a:extLst>
              <a:ext uri="{FF2B5EF4-FFF2-40B4-BE49-F238E27FC236}">
                <a16:creationId xmlns:a16="http://schemas.microsoft.com/office/drawing/2014/main" id="{F57037AB-E67C-C40C-3266-126AE30E0F55}"/>
              </a:ext>
            </a:extLst>
          </p:cNvPr>
          <p:cNvSpPr>
            <a:spLocks noGrp="1"/>
          </p:cNvSpPr>
          <p:nvPr>
            <p:ph idx="1"/>
          </p:nvPr>
        </p:nvSpPr>
        <p:spPr>
          <a:xfrm>
            <a:off x="609600" y="926820"/>
            <a:ext cx="8874125" cy="2056828"/>
          </a:xfrm>
        </p:spPr>
        <p:txBody>
          <a:bodyPr>
            <a:normAutofit/>
          </a:bodyPr>
          <a:lstStyle/>
          <a:p>
            <a:r>
              <a:rPr lang="en-US" sz="2000" dirty="0"/>
              <a:t>The third harmonic system (AH1) is functionally </a:t>
            </a:r>
            <a:r>
              <a:rPr lang="en-US" sz="2000" b="1" dirty="0">
                <a:solidFill>
                  <a:schemeClr val="accent2"/>
                </a:solidFill>
              </a:rPr>
              <a:t>like a standard main XFEL module</a:t>
            </a:r>
            <a:r>
              <a:rPr lang="en-US" sz="2000" dirty="0"/>
              <a:t>, but contains 8 cavities at </a:t>
            </a:r>
            <a:br>
              <a:rPr lang="en-US" sz="2000" dirty="0"/>
            </a:br>
            <a:r>
              <a:rPr lang="en-US" sz="2000" dirty="0"/>
              <a:t>3.9 GHz (3 times the frequency, therefore 1/3 of the size)</a:t>
            </a:r>
          </a:p>
          <a:p>
            <a:r>
              <a:rPr lang="en-US" sz="2000" dirty="0"/>
              <a:t>IN-KIND Contribution to XFEL by INFN (50%: Cavities and module) and DESY (50%: Couplers, RF and infrastructure)</a:t>
            </a:r>
          </a:p>
          <a:p>
            <a:pPr lvl="1"/>
            <a:r>
              <a:rPr lang="en-US" dirty="0"/>
              <a:t>Joint: installation, technical commissioning and initial operation</a:t>
            </a:r>
            <a:endParaRPr lang="de-DE" dirty="0"/>
          </a:p>
        </p:txBody>
      </p:sp>
      <p:grpSp>
        <p:nvGrpSpPr>
          <p:cNvPr id="7" name="Group 4">
            <a:extLst>
              <a:ext uri="{FF2B5EF4-FFF2-40B4-BE49-F238E27FC236}">
                <a16:creationId xmlns:a16="http://schemas.microsoft.com/office/drawing/2014/main" id="{80120F6B-DA69-A438-35C0-58F195CCB530}"/>
              </a:ext>
            </a:extLst>
          </p:cNvPr>
          <p:cNvGrpSpPr/>
          <p:nvPr/>
        </p:nvGrpSpPr>
        <p:grpSpPr>
          <a:xfrm>
            <a:off x="745051" y="3187843"/>
            <a:ext cx="7843625" cy="3080357"/>
            <a:chOff x="838200" y="3464232"/>
            <a:chExt cx="7620000" cy="2817708"/>
          </a:xfrm>
        </p:grpSpPr>
        <p:pic>
          <p:nvPicPr>
            <p:cNvPr id="8" name="Picture 10">
              <a:extLst>
                <a:ext uri="{FF2B5EF4-FFF2-40B4-BE49-F238E27FC236}">
                  <a16:creationId xmlns:a16="http://schemas.microsoft.com/office/drawing/2014/main" id="{A5925E92-721A-F754-65F4-D5EAD3AD81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7866"/>
            <a:stretch/>
          </p:blipFill>
          <p:spPr>
            <a:xfrm>
              <a:off x="838200" y="3465536"/>
              <a:ext cx="4572000" cy="2816404"/>
            </a:xfrm>
            <a:prstGeom prst="rect">
              <a:avLst/>
            </a:prstGeom>
          </p:spPr>
        </p:pic>
        <p:pic>
          <p:nvPicPr>
            <p:cNvPr id="9" name="Picture 11">
              <a:extLst>
                <a:ext uri="{FF2B5EF4-FFF2-40B4-BE49-F238E27FC236}">
                  <a16:creationId xmlns:a16="http://schemas.microsoft.com/office/drawing/2014/main" id="{D45DF6F5-1D58-227C-5096-4B2C781409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720" t="20480" r="24960" b="29822"/>
            <a:stretch/>
          </p:blipFill>
          <p:spPr>
            <a:xfrm>
              <a:off x="5410200" y="3464232"/>
              <a:ext cx="3048000" cy="2817708"/>
            </a:xfrm>
            <a:prstGeom prst="rect">
              <a:avLst/>
            </a:prstGeom>
          </p:spPr>
        </p:pic>
      </p:grpSp>
      <p:grpSp>
        <p:nvGrpSpPr>
          <p:cNvPr id="10" name="Group 16">
            <a:extLst>
              <a:ext uri="{FF2B5EF4-FFF2-40B4-BE49-F238E27FC236}">
                <a16:creationId xmlns:a16="http://schemas.microsoft.com/office/drawing/2014/main" id="{77C90A31-E5A9-40C2-C755-821554A0CCAB}"/>
              </a:ext>
            </a:extLst>
          </p:cNvPr>
          <p:cNvGrpSpPr/>
          <p:nvPr/>
        </p:nvGrpSpPr>
        <p:grpSpPr>
          <a:xfrm>
            <a:off x="6841052" y="4024733"/>
            <a:ext cx="5033236" cy="1999869"/>
            <a:chOff x="3961426" y="4348893"/>
            <a:chExt cx="5033236" cy="1999869"/>
          </a:xfrm>
        </p:grpSpPr>
        <p:pic>
          <p:nvPicPr>
            <p:cNvPr id="11" name="Picture 17">
              <a:extLst>
                <a:ext uri="{FF2B5EF4-FFF2-40B4-BE49-F238E27FC236}">
                  <a16:creationId xmlns:a16="http://schemas.microsoft.com/office/drawing/2014/main" id="{253915E1-1100-BE39-E412-9D62349215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39" t="28870" r="63301" b="57166"/>
            <a:stretch/>
          </p:blipFill>
          <p:spPr bwMode="auto">
            <a:xfrm>
              <a:off x="3961426" y="4876800"/>
              <a:ext cx="5033236" cy="1471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8">
              <a:extLst>
                <a:ext uri="{FF2B5EF4-FFF2-40B4-BE49-F238E27FC236}">
                  <a16:creationId xmlns:a16="http://schemas.microsoft.com/office/drawing/2014/main" id="{8CF617DF-102C-7749-55CE-946B2DC5C944}"/>
                </a:ext>
              </a:extLst>
            </p:cNvPr>
            <p:cNvSpPr/>
            <p:nvPr/>
          </p:nvSpPr>
          <p:spPr bwMode="auto">
            <a:xfrm>
              <a:off x="6324600" y="4847540"/>
              <a:ext cx="1828800" cy="1447800"/>
            </a:xfrm>
            <a:prstGeom prst="rect">
              <a:avLst/>
            </a:prstGeom>
            <a:noFill/>
            <a:ln w="762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F8B323"/>
                </a:buClr>
                <a:buFont typeface="Wingdings" pitchFamily="2" charset="2"/>
                <a:buChar char="n"/>
              </a:pPr>
              <a:endParaRPr lang="de-DE" sz="900" b="0">
                <a:latin typeface="Arial" charset="0"/>
                <a:ea typeface="ＭＳ Ｐゴシック" pitchFamily="112" charset="-128"/>
                <a:cs typeface="Arial" charset="0"/>
              </a:endParaRPr>
            </a:p>
          </p:txBody>
        </p:sp>
        <p:sp>
          <p:nvSpPr>
            <p:cNvPr id="13" name="Rectangle 19">
              <a:extLst>
                <a:ext uri="{FF2B5EF4-FFF2-40B4-BE49-F238E27FC236}">
                  <a16:creationId xmlns:a16="http://schemas.microsoft.com/office/drawing/2014/main" id="{A4583F50-6CA9-7418-1F6A-6C508FE9D700}"/>
                </a:ext>
              </a:extLst>
            </p:cNvPr>
            <p:cNvSpPr/>
            <p:nvPr/>
          </p:nvSpPr>
          <p:spPr bwMode="auto">
            <a:xfrm>
              <a:off x="4267200" y="4858512"/>
              <a:ext cx="1981200" cy="1447800"/>
            </a:xfrm>
            <a:prstGeom prst="rect">
              <a:avLst/>
            </a:prstGeom>
            <a:noFill/>
            <a:ln w="7620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F8B323"/>
                </a:buClr>
                <a:buFont typeface="Wingdings" pitchFamily="2" charset="2"/>
                <a:buChar char="n"/>
              </a:pPr>
              <a:endParaRPr lang="de-DE" sz="900" b="0">
                <a:latin typeface="Arial" charset="0"/>
                <a:ea typeface="ＭＳ Ｐゴシック" pitchFamily="112" charset="-128"/>
                <a:cs typeface="Arial" charset="0"/>
              </a:endParaRPr>
            </a:p>
          </p:txBody>
        </p:sp>
        <p:sp>
          <p:nvSpPr>
            <p:cNvPr id="14" name="TextBox 20">
              <a:extLst>
                <a:ext uri="{FF2B5EF4-FFF2-40B4-BE49-F238E27FC236}">
                  <a16:creationId xmlns:a16="http://schemas.microsoft.com/office/drawing/2014/main" id="{32D6AC1D-5242-18A9-19FB-8FDAFA1B8A28}"/>
                </a:ext>
              </a:extLst>
            </p:cNvPr>
            <p:cNvSpPr txBox="1"/>
            <p:nvPr/>
          </p:nvSpPr>
          <p:spPr>
            <a:xfrm>
              <a:off x="4852686" y="4348893"/>
              <a:ext cx="526106" cy="461665"/>
            </a:xfrm>
            <a:prstGeom prst="rect">
              <a:avLst/>
            </a:prstGeom>
            <a:noFill/>
          </p:spPr>
          <p:txBody>
            <a:bodyPr wrap="none" rtlCol="0">
              <a:spAutoFit/>
            </a:bodyPr>
            <a:lstStyle/>
            <a:p>
              <a:pPr>
                <a:buNone/>
              </a:pPr>
              <a:r>
                <a:rPr lang="en-US" sz="2400" dirty="0">
                  <a:solidFill>
                    <a:srgbClr val="FFFF00"/>
                  </a:solidFill>
                  <a:effectLst>
                    <a:outerShdw blurRad="38100" dist="38100" dir="2700000" algn="tl">
                      <a:srgbClr val="000000">
                        <a:alpha val="43137"/>
                      </a:srgbClr>
                    </a:outerShdw>
                  </a:effectLst>
                </a:rPr>
                <a:t>A1</a:t>
              </a:r>
              <a:endParaRPr lang="de-DE" sz="2400" dirty="0">
                <a:solidFill>
                  <a:srgbClr val="FFFF00"/>
                </a:solidFill>
                <a:effectLst>
                  <a:outerShdw blurRad="38100" dist="38100" dir="2700000" algn="tl">
                    <a:srgbClr val="000000">
                      <a:alpha val="43137"/>
                    </a:srgbClr>
                  </a:outerShdw>
                </a:effectLst>
              </a:endParaRPr>
            </a:p>
          </p:txBody>
        </p:sp>
        <p:sp>
          <p:nvSpPr>
            <p:cNvPr id="15" name="TextBox 21">
              <a:extLst>
                <a:ext uri="{FF2B5EF4-FFF2-40B4-BE49-F238E27FC236}">
                  <a16:creationId xmlns:a16="http://schemas.microsoft.com/office/drawing/2014/main" id="{6256AFB1-E0EB-4759-A557-B64BFC650794}"/>
                </a:ext>
              </a:extLst>
            </p:cNvPr>
            <p:cNvSpPr txBox="1"/>
            <p:nvPr/>
          </p:nvSpPr>
          <p:spPr>
            <a:xfrm>
              <a:off x="6781800" y="4385875"/>
              <a:ext cx="720069" cy="461665"/>
            </a:xfrm>
            <a:prstGeom prst="rect">
              <a:avLst/>
            </a:prstGeom>
            <a:noFill/>
          </p:spPr>
          <p:txBody>
            <a:bodyPr wrap="none" rtlCol="0">
              <a:spAutoFit/>
            </a:bodyPr>
            <a:lstStyle/>
            <a:p>
              <a:pPr>
                <a:buNone/>
              </a:pPr>
              <a:r>
                <a:rPr lang="en-US" sz="2400" dirty="0">
                  <a:solidFill>
                    <a:srgbClr val="FF0000"/>
                  </a:solidFill>
                  <a:effectLst>
                    <a:outerShdw blurRad="38100" dist="38100" dir="2700000" algn="tl">
                      <a:srgbClr val="000000">
                        <a:alpha val="43137"/>
                      </a:srgbClr>
                    </a:outerShdw>
                  </a:effectLst>
                </a:rPr>
                <a:t>AH1</a:t>
              </a:r>
              <a:endParaRPr lang="de-DE" sz="2400" dirty="0">
                <a:solidFill>
                  <a:srgbClr val="FF0000"/>
                </a:solidFill>
                <a:effectLst>
                  <a:outerShdw blurRad="38100" dist="38100" dir="2700000" algn="tl">
                    <a:srgbClr val="000000">
                      <a:alpha val="43137"/>
                    </a:srgbClr>
                  </a:outerShdw>
                </a:effectLst>
              </a:endParaRPr>
            </a:p>
          </p:txBody>
        </p:sp>
      </p:grpSp>
      <p:grpSp>
        <p:nvGrpSpPr>
          <p:cNvPr id="16" name="Group 12">
            <a:extLst>
              <a:ext uri="{FF2B5EF4-FFF2-40B4-BE49-F238E27FC236}">
                <a16:creationId xmlns:a16="http://schemas.microsoft.com/office/drawing/2014/main" id="{B9D40BB7-9F3C-E73B-A527-24DEE8FB004C}"/>
              </a:ext>
            </a:extLst>
          </p:cNvPr>
          <p:cNvGrpSpPr/>
          <p:nvPr/>
        </p:nvGrpSpPr>
        <p:grpSpPr>
          <a:xfrm>
            <a:off x="3378380" y="999556"/>
            <a:ext cx="8942388" cy="4945364"/>
            <a:chOff x="0" y="986236"/>
            <a:chExt cx="9144000" cy="5367836"/>
          </a:xfrm>
        </p:grpSpPr>
        <p:pic>
          <p:nvPicPr>
            <p:cNvPr id="17" name="Picture 13">
              <a:extLst>
                <a:ext uri="{FF2B5EF4-FFF2-40B4-BE49-F238E27FC236}">
                  <a16:creationId xmlns:a16="http://schemas.microsoft.com/office/drawing/2014/main" id="{A8FF06AE-CA0A-A2A0-0D5C-85410F10D58B}"/>
                </a:ext>
              </a:extLst>
            </p:cNvPr>
            <p:cNvPicPr>
              <a:picLocks noChangeAspect="1" noChangeArrowheads="1"/>
            </p:cNvPicPr>
            <p:nvPr/>
          </p:nvPicPr>
          <p:blipFill rotWithShape="1">
            <a:blip r:embed="rId5">
              <a:clrChange>
                <a:clrFrom>
                  <a:srgbClr val="FFFBF0"/>
                </a:clrFrom>
                <a:clrTo>
                  <a:srgbClr val="FFFBF0">
                    <a:alpha val="0"/>
                  </a:srgbClr>
                </a:clrTo>
              </a:clrChange>
              <a:extLst>
                <a:ext uri="{28A0092B-C50C-407E-A947-70E740481C1C}">
                  <a14:useLocalDpi xmlns:a14="http://schemas.microsoft.com/office/drawing/2010/main" val="0"/>
                </a:ext>
              </a:extLst>
            </a:blip>
            <a:srcRect t="12308"/>
            <a:stretch/>
          </p:blipFill>
          <p:spPr bwMode="auto">
            <a:xfrm>
              <a:off x="0" y="986236"/>
              <a:ext cx="9144000" cy="5367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ight Arrow 14">
              <a:extLst>
                <a:ext uri="{FF2B5EF4-FFF2-40B4-BE49-F238E27FC236}">
                  <a16:creationId xmlns:a16="http://schemas.microsoft.com/office/drawing/2014/main" id="{CCBF8DDB-34CD-F63B-B93C-05C72B7E4E18}"/>
                </a:ext>
              </a:extLst>
            </p:cNvPr>
            <p:cNvSpPr/>
            <p:nvPr/>
          </p:nvSpPr>
          <p:spPr>
            <a:xfrm rot="8882987">
              <a:off x="5725868" y="3176794"/>
              <a:ext cx="1565176" cy="2411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Box 15">
              <a:extLst>
                <a:ext uri="{FF2B5EF4-FFF2-40B4-BE49-F238E27FC236}">
                  <a16:creationId xmlns:a16="http://schemas.microsoft.com/office/drawing/2014/main" id="{1141E538-787C-44D3-8028-61F1CEFEE19A}"/>
                </a:ext>
              </a:extLst>
            </p:cNvPr>
            <p:cNvSpPr txBox="1"/>
            <p:nvPr/>
          </p:nvSpPr>
          <p:spPr>
            <a:xfrm rot="19683997">
              <a:off x="6476673" y="3333335"/>
              <a:ext cx="685490" cy="367476"/>
            </a:xfrm>
            <a:prstGeom prst="rect">
              <a:avLst/>
            </a:prstGeom>
            <a:noFill/>
          </p:spPr>
          <p:txBody>
            <a:bodyPr wrap="none" rtlCol="0">
              <a:spAutoFit/>
            </a:bodyPr>
            <a:lstStyle/>
            <a:p>
              <a:pPr>
                <a:buNone/>
              </a:pPr>
              <a:r>
                <a:rPr lang="en-US" sz="1600" dirty="0"/>
                <a:t>Beam</a:t>
              </a:r>
              <a:endParaRPr lang="de-DE" dirty="0"/>
            </a:p>
          </p:txBody>
        </p:sp>
      </p:grpSp>
      <p:sp>
        <p:nvSpPr>
          <p:cNvPr id="20" name="Footer Placeholder 4">
            <a:extLst>
              <a:ext uri="{FF2B5EF4-FFF2-40B4-BE49-F238E27FC236}">
                <a16:creationId xmlns:a16="http://schemas.microsoft.com/office/drawing/2014/main" id="{30B484B9-4913-C444-00BF-E164BD769F85}"/>
              </a:ext>
            </a:extLst>
          </p:cNvPr>
          <p:cNvSpPr txBox="1">
            <a:spLocks/>
          </p:cNvSpPr>
          <p:nvPr/>
        </p:nvSpPr>
        <p:spPr bwMode="auto">
          <a:xfrm rot="16200000">
            <a:off x="10718963" y="2995461"/>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42481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28F800-C9A1-B669-204B-FC1A2A5EA1C1}"/>
              </a:ext>
            </a:extLst>
          </p:cNvPr>
          <p:cNvSpPr>
            <a:spLocks noGrp="1"/>
          </p:cNvSpPr>
          <p:nvPr>
            <p:ph type="title"/>
          </p:nvPr>
        </p:nvSpPr>
        <p:spPr/>
        <p:txBody>
          <a:bodyPr/>
          <a:lstStyle/>
          <a:p>
            <a:r>
              <a:rPr lang="it-IT" dirty="0"/>
              <a:t>From TTF1 to TTF2/FLASH</a:t>
            </a:r>
          </a:p>
        </p:txBody>
      </p:sp>
      <p:sp>
        <p:nvSpPr>
          <p:cNvPr id="3" name="Segnaposto data 2">
            <a:extLst>
              <a:ext uri="{FF2B5EF4-FFF2-40B4-BE49-F238E27FC236}">
                <a16:creationId xmlns:a16="http://schemas.microsoft.com/office/drawing/2014/main" id="{6748D7B5-4190-B5F5-E81E-9663685AFB85}"/>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4C5E56B9-CCEF-E398-DD9E-66256E9724E4}"/>
              </a:ext>
            </a:extLst>
          </p:cNvPr>
          <p:cNvSpPr>
            <a:spLocks noGrp="1"/>
          </p:cNvSpPr>
          <p:nvPr>
            <p:ph type="ftr" sz="quarter" idx="11"/>
          </p:nvPr>
        </p:nvSpPr>
        <p:spPr/>
        <p:txBody>
          <a:bodyPr/>
          <a:lstStyle/>
          <a:p>
            <a:pPr>
              <a:defRPr/>
            </a:pPr>
            <a:fld id="{8DAD3638-8E0C-4079-83E3-101B55F74CF3}" type="slidenum">
              <a:rPr lang="en-US" altLang="it-IT" smtClean="0"/>
              <a:pPr>
                <a:defRPr/>
              </a:pPr>
              <a:t>5</a:t>
            </a:fld>
            <a:endParaRPr lang="en-US" altLang="it-IT"/>
          </a:p>
        </p:txBody>
      </p:sp>
      <p:grpSp>
        <p:nvGrpSpPr>
          <p:cNvPr id="225" name="Gruppo 224">
            <a:extLst>
              <a:ext uri="{FF2B5EF4-FFF2-40B4-BE49-F238E27FC236}">
                <a16:creationId xmlns:a16="http://schemas.microsoft.com/office/drawing/2014/main" id="{80CD3056-8934-24D2-7B16-BC36F2646904}"/>
              </a:ext>
            </a:extLst>
          </p:cNvPr>
          <p:cNvGrpSpPr/>
          <p:nvPr/>
        </p:nvGrpSpPr>
        <p:grpSpPr>
          <a:xfrm>
            <a:off x="1082653" y="1142275"/>
            <a:ext cx="10228178" cy="2001125"/>
            <a:chOff x="1082653" y="1039382"/>
            <a:chExt cx="10228178" cy="2001125"/>
          </a:xfrm>
        </p:grpSpPr>
        <p:sp>
          <p:nvSpPr>
            <p:cNvPr id="8" name="object 3">
              <a:extLst>
                <a:ext uri="{FF2B5EF4-FFF2-40B4-BE49-F238E27FC236}">
                  <a16:creationId xmlns:a16="http://schemas.microsoft.com/office/drawing/2014/main" id="{D9328833-09B1-D22C-4D7B-4798DC93364D}"/>
                </a:ext>
              </a:extLst>
            </p:cNvPr>
            <p:cNvSpPr txBox="1"/>
            <p:nvPr/>
          </p:nvSpPr>
          <p:spPr>
            <a:xfrm>
              <a:off x="1082653" y="1105382"/>
              <a:ext cx="1467905" cy="583358"/>
            </a:xfrm>
            <a:prstGeom prst="rect">
              <a:avLst/>
            </a:prstGeom>
          </p:spPr>
          <p:txBody>
            <a:bodyPr vert="horz" wrap="square" lIns="0" tIns="12065" rIns="0" bIns="0" rtlCol="0">
              <a:spAutoFit/>
            </a:bodyPr>
            <a:lstStyle/>
            <a:p>
              <a:pPr marL="12700" marR="5080" indent="172085">
                <a:lnSpc>
                  <a:spcPct val="100000"/>
                </a:lnSpc>
                <a:spcBef>
                  <a:spcPts val="95"/>
                </a:spcBef>
              </a:pPr>
              <a:r>
                <a:rPr sz="1400" dirty="0">
                  <a:latin typeface="Arial"/>
                  <a:cs typeface="Arial"/>
                </a:rPr>
                <a:t>laser</a:t>
              </a:r>
              <a:r>
                <a:rPr sz="1400" spc="-65" dirty="0">
                  <a:latin typeface="Arial"/>
                  <a:cs typeface="Arial"/>
                </a:rPr>
                <a:t> </a:t>
              </a:r>
              <a:r>
                <a:rPr sz="1400" spc="-10" dirty="0">
                  <a:latin typeface="Arial"/>
                  <a:cs typeface="Arial"/>
                </a:rPr>
                <a:t>driven </a:t>
              </a:r>
              <a:r>
                <a:rPr sz="1400" dirty="0">
                  <a:latin typeface="Arial"/>
                  <a:cs typeface="Arial"/>
                </a:rPr>
                <a:t>electron</a:t>
              </a:r>
              <a:r>
                <a:rPr sz="1400" spc="-60" dirty="0">
                  <a:latin typeface="Arial"/>
                  <a:cs typeface="Arial"/>
                </a:rPr>
                <a:t> </a:t>
              </a:r>
              <a:r>
                <a:rPr sz="1400" dirty="0">
                  <a:latin typeface="Arial"/>
                  <a:cs typeface="Arial"/>
                </a:rPr>
                <a:t>RF</a:t>
              </a:r>
              <a:r>
                <a:rPr sz="1400" spc="-60" dirty="0">
                  <a:latin typeface="Arial"/>
                  <a:cs typeface="Arial"/>
                </a:rPr>
                <a:t> </a:t>
              </a:r>
              <a:r>
                <a:rPr sz="1400" spc="-25" dirty="0">
                  <a:latin typeface="Arial"/>
                  <a:cs typeface="Arial"/>
                </a:rPr>
                <a:t>gun</a:t>
              </a:r>
              <a:endParaRPr sz="1400">
                <a:latin typeface="Arial"/>
                <a:cs typeface="Arial"/>
              </a:endParaRPr>
            </a:p>
          </p:txBody>
        </p:sp>
        <p:sp>
          <p:nvSpPr>
            <p:cNvPr id="9" name="object 4">
              <a:extLst>
                <a:ext uri="{FF2B5EF4-FFF2-40B4-BE49-F238E27FC236}">
                  <a16:creationId xmlns:a16="http://schemas.microsoft.com/office/drawing/2014/main" id="{0B4B2F27-F2B0-4B1B-1BA2-DADDEBF3B788}"/>
                </a:ext>
              </a:extLst>
            </p:cNvPr>
            <p:cNvSpPr txBox="1"/>
            <p:nvPr/>
          </p:nvSpPr>
          <p:spPr>
            <a:xfrm>
              <a:off x="10102309" y="1103319"/>
              <a:ext cx="1208522" cy="583358"/>
            </a:xfrm>
            <a:prstGeom prst="rect">
              <a:avLst/>
            </a:prstGeom>
          </p:spPr>
          <p:txBody>
            <a:bodyPr vert="horz" wrap="square" lIns="0" tIns="12065" rIns="0" bIns="0" rtlCol="0">
              <a:spAutoFit/>
            </a:bodyPr>
            <a:lstStyle/>
            <a:p>
              <a:pPr marL="86360" marR="5080" indent="-74295">
                <a:lnSpc>
                  <a:spcPct val="100000"/>
                </a:lnSpc>
                <a:spcBef>
                  <a:spcPts val="95"/>
                </a:spcBef>
              </a:pPr>
              <a:r>
                <a:rPr sz="1400" dirty="0">
                  <a:latin typeface="Arial"/>
                  <a:cs typeface="Arial"/>
                </a:rPr>
                <a:t>photon</a:t>
              </a:r>
              <a:r>
                <a:rPr sz="1400" spc="-80" dirty="0">
                  <a:latin typeface="Arial"/>
                  <a:cs typeface="Arial"/>
                </a:rPr>
                <a:t> </a:t>
              </a:r>
              <a:r>
                <a:rPr sz="1400" spc="-20" dirty="0">
                  <a:latin typeface="Arial"/>
                  <a:cs typeface="Arial"/>
                </a:rPr>
                <a:t>beam </a:t>
              </a:r>
              <a:r>
                <a:rPr sz="1400" spc="-10" dirty="0">
                  <a:latin typeface="Arial"/>
                  <a:cs typeface="Arial"/>
                </a:rPr>
                <a:t>diagnostics</a:t>
              </a:r>
              <a:endParaRPr sz="1400">
                <a:latin typeface="Arial"/>
                <a:cs typeface="Arial"/>
              </a:endParaRPr>
            </a:p>
          </p:txBody>
        </p:sp>
        <p:sp>
          <p:nvSpPr>
            <p:cNvPr id="10" name="object 5">
              <a:extLst>
                <a:ext uri="{FF2B5EF4-FFF2-40B4-BE49-F238E27FC236}">
                  <a16:creationId xmlns:a16="http://schemas.microsoft.com/office/drawing/2014/main" id="{C67C2746-42D1-0215-AC44-2BB782673944}"/>
                </a:ext>
              </a:extLst>
            </p:cNvPr>
            <p:cNvSpPr txBox="1"/>
            <p:nvPr/>
          </p:nvSpPr>
          <p:spPr>
            <a:xfrm>
              <a:off x="3938823" y="2114080"/>
              <a:ext cx="4060287" cy="708893"/>
            </a:xfrm>
            <a:prstGeom prst="rect">
              <a:avLst/>
            </a:prstGeom>
          </p:spPr>
          <p:txBody>
            <a:bodyPr vert="horz" wrap="square" lIns="0" tIns="60325" rIns="0" bIns="0" rtlCol="0">
              <a:spAutoFit/>
            </a:bodyPr>
            <a:lstStyle/>
            <a:p>
              <a:pPr marL="12700">
                <a:lnSpc>
                  <a:spcPct val="100000"/>
                </a:lnSpc>
                <a:spcBef>
                  <a:spcPts val="475"/>
                </a:spcBef>
              </a:pPr>
              <a:r>
                <a:rPr sz="1400" spc="-10" dirty="0">
                  <a:latin typeface="Arial"/>
                  <a:cs typeface="Arial"/>
                </a:rPr>
                <a:t>superconducting</a:t>
              </a:r>
              <a:r>
                <a:rPr sz="1400" spc="-30" dirty="0">
                  <a:latin typeface="Arial"/>
                  <a:cs typeface="Arial"/>
                </a:rPr>
                <a:t> </a:t>
              </a:r>
              <a:r>
                <a:rPr sz="1400" spc="-10" dirty="0">
                  <a:latin typeface="Arial"/>
                  <a:cs typeface="Arial"/>
                </a:rPr>
                <a:t>accelerating</a:t>
              </a:r>
              <a:r>
                <a:rPr sz="1400" spc="-20" dirty="0">
                  <a:latin typeface="Arial"/>
                  <a:cs typeface="Arial"/>
                </a:rPr>
                <a:t> </a:t>
              </a:r>
              <a:r>
                <a:rPr sz="1400" spc="-10" dirty="0">
                  <a:latin typeface="Arial"/>
                  <a:cs typeface="Arial"/>
                </a:rPr>
                <a:t>modules</a:t>
              </a:r>
              <a:endParaRPr sz="1400">
                <a:latin typeface="Arial"/>
                <a:cs typeface="Arial"/>
              </a:endParaRPr>
            </a:p>
            <a:p>
              <a:pPr marL="1099185">
                <a:lnSpc>
                  <a:spcPct val="100000"/>
                </a:lnSpc>
                <a:spcBef>
                  <a:spcPts val="380"/>
                </a:spcBef>
                <a:tabLst>
                  <a:tab pos="2835910" algn="l"/>
                </a:tabLst>
              </a:pPr>
              <a:r>
                <a:rPr sz="1400" dirty="0">
                  <a:latin typeface="Arial"/>
                  <a:cs typeface="Arial"/>
                </a:rPr>
                <a:t>120</a:t>
              </a:r>
              <a:r>
                <a:rPr sz="1400" spc="-40" dirty="0">
                  <a:latin typeface="Arial"/>
                  <a:cs typeface="Arial"/>
                </a:rPr>
                <a:t> </a:t>
              </a:r>
              <a:r>
                <a:rPr sz="1400" spc="-25" dirty="0">
                  <a:latin typeface="Arial"/>
                  <a:cs typeface="Arial"/>
                </a:rPr>
                <a:t>MeV</a:t>
              </a:r>
              <a:r>
                <a:rPr sz="1400" dirty="0">
                  <a:latin typeface="Arial"/>
                  <a:cs typeface="Arial"/>
                </a:rPr>
                <a:t>	250</a:t>
              </a:r>
              <a:r>
                <a:rPr sz="1400" spc="-40" dirty="0">
                  <a:latin typeface="Arial"/>
                  <a:cs typeface="Arial"/>
                </a:rPr>
                <a:t> </a:t>
              </a:r>
              <a:r>
                <a:rPr sz="1400" spc="-25" dirty="0">
                  <a:latin typeface="Arial"/>
                  <a:cs typeface="Arial"/>
                </a:rPr>
                <a:t>MeV</a:t>
              </a:r>
              <a:endParaRPr sz="1400">
                <a:latin typeface="Arial"/>
                <a:cs typeface="Arial"/>
              </a:endParaRPr>
            </a:p>
          </p:txBody>
        </p:sp>
        <p:sp>
          <p:nvSpPr>
            <p:cNvPr id="11" name="object 6">
              <a:extLst>
                <a:ext uri="{FF2B5EF4-FFF2-40B4-BE49-F238E27FC236}">
                  <a16:creationId xmlns:a16="http://schemas.microsoft.com/office/drawing/2014/main" id="{4F6E772F-37C5-5518-D5CE-D9DC664DA898}"/>
                </a:ext>
              </a:extLst>
            </p:cNvPr>
            <p:cNvSpPr txBox="1"/>
            <p:nvPr/>
          </p:nvSpPr>
          <p:spPr>
            <a:xfrm>
              <a:off x="3002501" y="1056060"/>
              <a:ext cx="1041880" cy="583358"/>
            </a:xfrm>
            <a:prstGeom prst="rect">
              <a:avLst/>
            </a:prstGeom>
          </p:spPr>
          <p:txBody>
            <a:bodyPr vert="horz" wrap="square" lIns="0" tIns="12065" rIns="0" bIns="0" rtlCol="0">
              <a:spAutoFit/>
            </a:bodyPr>
            <a:lstStyle/>
            <a:p>
              <a:pPr marL="12700" marR="5080" indent="221615">
                <a:lnSpc>
                  <a:spcPct val="100000"/>
                </a:lnSpc>
                <a:spcBef>
                  <a:spcPts val="95"/>
                </a:spcBef>
              </a:pPr>
              <a:r>
                <a:rPr sz="1400" spc="-20" dirty="0">
                  <a:latin typeface="Arial"/>
                  <a:cs typeface="Arial"/>
                </a:rPr>
                <a:t>beam </a:t>
              </a:r>
              <a:r>
                <a:rPr sz="1400" spc="-10" dirty="0">
                  <a:latin typeface="Arial"/>
                  <a:cs typeface="Arial"/>
                </a:rPr>
                <a:t>diagnostics</a:t>
              </a:r>
              <a:endParaRPr sz="1400">
                <a:latin typeface="Arial"/>
                <a:cs typeface="Arial"/>
              </a:endParaRPr>
            </a:p>
          </p:txBody>
        </p:sp>
        <p:sp>
          <p:nvSpPr>
            <p:cNvPr id="12" name="object 7">
              <a:extLst>
                <a:ext uri="{FF2B5EF4-FFF2-40B4-BE49-F238E27FC236}">
                  <a16:creationId xmlns:a16="http://schemas.microsoft.com/office/drawing/2014/main" id="{F2B03AB2-5D8D-8CC1-00A9-E52667F717C3}"/>
                </a:ext>
              </a:extLst>
            </p:cNvPr>
            <p:cNvSpPr txBox="1"/>
            <p:nvPr/>
          </p:nvSpPr>
          <p:spPr>
            <a:xfrm>
              <a:off x="2894728" y="2731868"/>
              <a:ext cx="727432" cy="308500"/>
            </a:xfrm>
            <a:prstGeom prst="rect">
              <a:avLst/>
            </a:prstGeom>
          </p:spPr>
          <p:txBody>
            <a:bodyPr vert="horz" wrap="square" lIns="0" tIns="12065" rIns="0" bIns="0" rtlCol="0">
              <a:spAutoFit/>
            </a:bodyPr>
            <a:lstStyle/>
            <a:p>
              <a:pPr marL="12700">
                <a:lnSpc>
                  <a:spcPct val="100000"/>
                </a:lnSpc>
                <a:spcBef>
                  <a:spcPts val="95"/>
                </a:spcBef>
              </a:pPr>
              <a:r>
                <a:rPr sz="1400" dirty="0">
                  <a:latin typeface="Arial"/>
                  <a:cs typeface="Arial"/>
                </a:rPr>
                <a:t>16</a:t>
              </a:r>
              <a:r>
                <a:rPr sz="1400" spc="-25" dirty="0">
                  <a:latin typeface="Arial"/>
                  <a:cs typeface="Arial"/>
                </a:rPr>
                <a:t> MeV</a:t>
              </a:r>
              <a:endParaRPr sz="1400">
                <a:latin typeface="Arial"/>
                <a:cs typeface="Arial"/>
              </a:endParaRPr>
            </a:p>
          </p:txBody>
        </p:sp>
        <p:sp>
          <p:nvSpPr>
            <p:cNvPr id="13" name="object 8">
              <a:extLst>
                <a:ext uri="{FF2B5EF4-FFF2-40B4-BE49-F238E27FC236}">
                  <a16:creationId xmlns:a16="http://schemas.microsoft.com/office/drawing/2014/main" id="{9569679C-92FA-23F1-F64E-11A395A68DF7}"/>
                </a:ext>
              </a:extLst>
            </p:cNvPr>
            <p:cNvSpPr txBox="1"/>
            <p:nvPr/>
          </p:nvSpPr>
          <p:spPr>
            <a:xfrm>
              <a:off x="1161052" y="2151930"/>
              <a:ext cx="1528766" cy="888577"/>
            </a:xfrm>
            <a:prstGeom prst="rect">
              <a:avLst/>
            </a:prstGeom>
          </p:spPr>
          <p:txBody>
            <a:bodyPr vert="horz" wrap="square" lIns="0" tIns="12065" rIns="0" bIns="0" rtlCol="0">
              <a:spAutoFit/>
            </a:bodyPr>
            <a:lstStyle/>
            <a:p>
              <a:pPr marL="450850" marR="5080" indent="167005">
                <a:lnSpc>
                  <a:spcPct val="100000"/>
                </a:lnSpc>
                <a:spcBef>
                  <a:spcPts val="95"/>
                </a:spcBef>
              </a:pPr>
              <a:r>
                <a:rPr sz="1400" dirty="0">
                  <a:latin typeface="Arial"/>
                  <a:cs typeface="Arial"/>
                </a:rPr>
                <a:t>sc</a:t>
              </a:r>
              <a:r>
                <a:rPr sz="1400" spc="-30" dirty="0">
                  <a:latin typeface="Arial"/>
                  <a:cs typeface="Arial"/>
                </a:rPr>
                <a:t> </a:t>
              </a:r>
              <a:r>
                <a:rPr sz="1400" spc="-20" dirty="0">
                  <a:latin typeface="Arial"/>
                  <a:cs typeface="Arial"/>
                </a:rPr>
                <a:t>pre- </a:t>
              </a:r>
              <a:r>
                <a:rPr sz="1400" spc="-10" dirty="0">
                  <a:latin typeface="Arial"/>
                  <a:cs typeface="Arial"/>
                </a:rPr>
                <a:t>accelerator</a:t>
              </a:r>
              <a:endParaRPr sz="1400" dirty="0">
                <a:latin typeface="Arial"/>
                <a:cs typeface="Arial"/>
              </a:endParaRPr>
            </a:p>
            <a:p>
              <a:pPr marL="12700">
                <a:lnSpc>
                  <a:spcPct val="100000"/>
                </a:lnSpc>
                <a:spcBef>
                  <a:spcPts val="175"/>
                </a:spcBef>
              </a:pPr>
              <a:r>
                <a:rPr sz="1400" dirty="0">
                  <a:latin typeface="Arial"/>
                  <a:cs typeface="Arial"/>
                </a:rPr>
                <a:t>4</a:t>
              </a:r>
              <a:r>
                <a:rPr sz="1400" spc="-10" dirty="0">
                  <a:latin typeface="Arial"/>
                  <a:cs typeface="Arial"/>
                </a:rPr>
                <a:t> </a:t>
              </a:r>
              <a:r>
                <a:rPr sz="1400" spc="-25" dirty="0">
                  <a:latin typeface="Arial"/>
                  <a:cs typeface="Arial"/>
                </a:rPr>
                <a:t>MeV</a:t>
              </a:r>
              <a:endParaRPr sz="1400" dirty="0">
                <a:latin typeface="Arial"/>
                <a:cs typeface="Arial"/>
              </a:endParaRPr>
            </a:p>
          </p:txBody>
        </p:sp>
        <p:sp>
          <p:nvSpPr>
            <p:cNvPr id="14" name="object 9">
              <a:extLst>
                <a:ext uri="{FF2B5EF4-FFF2-40B4-BE49-F238E27FC236}">
                  <a16:creationId xmlns:a16="http://schemas.microsoft.com/office/drawing/2014/main" id="{9D9ABAE7-99C2-47EB-6FD7-9682994C1200}"/>
                </a:ext>
              </a:extLst>
            </p:cNvPr>
            <p:cNvSpPr txBox="1"/>
            <p:nvPr/>
          </p:nvSpPr>
          <p:spPr>
            <a:xfrm>
              <a:off x="8084267" y="1359403"/>
              <a:ext cx="871614" cy="308500"/>
            </a:xfrm>
            <a:prstGeom prst="rect">
              <a:avLst/>
            </a:prstGeom>
          </p:spPr>
          <p:txBody>
            <a:bodyPr vert="horz" wrap="square" lIns="0" tIns="12065" rIns="0" bIns="0" rtlCol="0">
              <a:spAutoFit/>
            </a:bodyPr>
            <a:lstStyle/>
            <a:p>
              <a:pPr marL="12700">
                <a:lnSpc>
                  <a:spcPct val="100000"/>
                </a:lnSpc>
                <a:spcBef>
                  <a:spcPts val="95"/>
                </a:spcBef>
              </a:pPr>
              <a:r>
                <a:rPr sz="1400" spc="-10" dirty="0">
                  <a:latin typeface="Arial"/>
                  <a:cs typeface="Arial"/>
                </a:rPr>
                <a:t>undulator</a:t>
              </a:r>
              <a:endParaRPr sz="1400">
                <a:latin typeface="Arial"/>
                <a:cs typeface="Arial"/>
              </a:endParaRPr>
            </a:p>
          </p:txBody>
        </p:sp>
        <p:sp>
          <p:nvSpPr>
            <p:cNvPr id="15" name="object 10">
              <a:extLst>
                <a:ext uri="{FF2B5EF4-FFF2-40B4-BE49-F238E27FC236}">
                  <a16:creationId xmlns:a16="http://schemas.microsoft.com/office/drawing/2014/main" id="{C6691783-43E1-62CA-5765-4D6D7EAE2467}"/>
                </a:ext>
              </a:extLst>
            </p:cNvPr>
            <p:cNvSpPr txBox="1"/>
            <p:nvPr/>
          </p:nvSpPr>
          <p:spPr>
            <a:xfrm>
              <a:off x="5065424" y="1039382"/>
              <a:ext cx="1085352" cy="584180"/>
            </a:xfrm>
            <a:prstGeom prst="rect">
              <a:avLst/>
            </a:prstGeom>
          </p:spPr>
          <p:txBody>
            <a:bodyPr vert="horz" wrap="square" lIns="0" tIns="12065" rIns="0" bIns="0" rtlCol="0">
              <a:spAutoFit/>
            </a:bodyPr>
            <a:lstStyle/>
            <a:p>
              <a:pPr marL="12700" marR="5080" indent="220979">
                <a:lnSpc>
                  <a:spcPct val="100000"/>
                </a:lnSpc>
                <a:spcBef>
                  <a:spcPts val="95"/>
                </a:spcBef>
              </a:pPr>
              <a:r>
                <a:rPr sz="1400" spc="-10" dirty="0">
                  <a:latin typeface="Arial"/>
                  <a:cs typeface="Arial"/>
                </a:rPr>
                <a:t>bunch compressor</a:t>
              </a:r>
              <a:endParaRPr sz="1400">
                <a:latin typeface="Arial"/>
                <a:cs typeface="Arial"/>
              </a:endParaRPr>
            </a:p>
          </p:txBody>
        </p:sp>
        <p:sp>
          <p:nvSpPr>
            <p:cNvPr id="18" name="object 19">
              <a:extLst>
                <a:ext uri="{FF2B5EF4-FFF2-40B4-BE49-F238E27FC236}">
                  <a16:creationId xmlns:a16="http://schemas.microsoft.com/office/drawing/2014/main" id="{8EE2EBCC-5CFB-5379-6E44-39E4A07C3B00}"/>
                </a:ext>
              </a:extLst>
            </p:cNvPr>
            <p:cNvSpPr/>
            <p:nvPr/>
          </p:nvSpPr>
          <p:spPr>
            <a:xfrm>
              <a:off x="9801115" y="1949817"/>
              <a:ext cx="560065" cy="507055"/>
            </a:xfrm>
            <a:custGeom>
              <a:avLst/>
              <a:gdLst/>
              <a:ahLst/>
              <a:cxnLst/>
              <a:rect l="l" t="t" r="r" b="b"/>
              <a:pathLst>
                <a:path w="490854" h="392430">
                  <a:moveTo>
                    <a:pt x="0" y="0"/>
                  </a:moveTo>
                  <a:lnTo>
                    <a:pt x="490728" y="392429"/>
                  </a:lnTo>
                </a:path>
              </a:pathLst>
            </a:custGeom>
            <a:ln w="12700">
              <a:solidFill>
                <a:srgbClr val="010101"/>
              </a:solidFill>
            </a:ln>
          </p:spPr>
          <p:txBody>
            <a:bodyPr wrap="square" lIns="0" tIns="0" rIns="0" bIns="0" rtlCol="0"/>
            <a:lstStyle/>
            <a:p>
              <a:endParaRPr/>
            </a:p>
          </p:txBody>
        </p:sp>
        <p:sp>
          <p:nvSpPr>
            <p:cNvPr id="19" name="object 20">
              <a:extLst>
                <a:ext uri="{FF2B5EF4-FFF2-40B4-BE49-F238E27FC236}">
                  <a16:creationId xmlns:a16="http://schemas.microsoft.com/office/drawing/2014/main" id="{1D6B84DA-DA9F-F337-FC89-BE056091768F}"/>
                </a:ext>
              </a:extLst>
            </p:cNvPr>
            <p:cNvSpPr/>
            <p:nvPr/>
          </p:nvSpPr>
          <p:spPr>
            <a:xfrm>
              <a:off x="9476814" y="1923235"/>
              <a:ext cx="1132446" cy="0"/>
            </a:xfrm>
            <a:custGeom>
              <a:avLst/>
              <a:gdLst/>
              <a:ahLst/>
              <a:cxnLst/>
              <a:rect l="l" t="t" r="r" b="b"/>
              <a:pathLst>
                <a:path w="992504">
                  <a:moveTo>
                    <a:pt x="0" y="0"/>
                  </a:moveTo>
                  <a:lnTo>
                    <a:pt x="992123" y="0"/>
                  </a:lnTo>
                </a:path>
              </a:pathLst>
            </a:custGeom>
            <a:ln w="12700">
              <a:solidFill>
                <a:srgbClr val="010101"/>
              </a:solidFill>
            </a:ln>
          </p:spPr>
          <p:txBody>
            <a:bodyPr wrap="square" lIns="0" tIns="0" rIns="0" bIns="0" rtlCol="0"/>
            <a:lstStyle/>
            <a:p>
              <a:endParaRPr/>
            </a:p>
          </p:txBody>
        </p:sp>
        <p:sp>
          <p:nvSpPr>
            <p:cNvPr id="20" name="object 21">
              <a:extLst>
                <a:ext uri="{FF2B5EF4-FFF2-40B4-BE49-F238E27FC236}">
                  <a16:creationId xmlns:a16="http://schemas.microsoft.com/office/drawing/2014/main" id="{1E554AF0-F4DF-FD04-5791-C53005C4A5FE}"/>
                </a:ext>
              </a:extLst>
            </p:cNvPr>
            <p:cNvSpPr/>
            <p:nvPr/>
          </p:nvSpPr>
          <p:spPr>
            <a:xfrm>
              <a:off x="8217863" y="1794254"/>
              <a:ext cx="1259240" cy="258450"/>
            </a:xfrm>
            <a:custGeom>
              <a:avLst/>
              <a:gdLst/>
              <a:ahLst/>
              <a:cxnLst/>
              <a:rect l="l" t="t" r="r" b="b"/>
              <a:pathLst>
                <a:path w="1103629" h="200025">
                  <a:moveTo>
                    <a:pt x="0" y="0"/>
                  </a:moveTo>
                  <a:lnTo>
                    <a:pt x="0" y="199643"/>
                  </a:lnTo>
                  <a:lnTo>
                    <a:pt x="552450" y="199643"/>
                  </a:lnTo>
                  <a:lnTo>
                    <a:pt x="552450" y="0"/>
                  </a:lnTo>
                  <a:lnTo>
                    <a:pt x="0" y="0"/>
                  </a:lnTo>
                  <a:close/>
                </a:path>
                <a:path w="1103629" h="200025">
                  <a:moveTo>
                    <a:pt x="552450" y="0"/>
                  </a:moveTo>
                  <a:lnTo>
                    <a:pt x="552450" y="199643"/>
                  </a:lnTo>
                  <a:lnTo>
                    <a:pt x="1103376" y="199643"/>
                  </a:lnTo>
                  <a:lnTo>
                    <a:pt x="1103376" y="0"/>
                  </a:lnTo>
                  <a:lnTo>
                    <a:pt x="552450" y="0"/>
                  </a:lnTo>
                  <a:close/>
                </a:path>
              </a:pathLst>
            </a:custGeom>
            <a:ln w="19050">
              <a:solidFill>
                <a:srgbClr val="010101"/>
              </a:solidFill>
            </a:ln>
          </p:spPr>
          <p:txBody>
            <a:bodyPr wrap="square" lIns="0" tIns="0" rIns="0" bIns="0" rtlCol="0"/>
            <a:lstStyle/>
            <a:p>
              <a:endParaRPr/>
            </a:p>
          </p:txBody>
        </p:sp>
        <p:sp>
          <p:nvSpPr>
            <p:cNvPr id="21" name="object 22">
              <a:extLst>
                <a:ext uri="{FF2B5EF4-FFF2-40B4-BE49-F238E27FC236}">
                  <a16:creationId xmlns:a16="http://schemas.microsoft.com/office/drawing/2014/main" id="{916661C0-A0C4-D9DE-CE06-415C5425FDF0}"/>
                </a:ext>
              </a:extLst>
            </p:cNvPr>
            <p:cNvSpPr/>
            <p:nvPr/>
          </p:nvSpPr>
          <p:spPr>
            <a:xfrm>
              <a:off x="5792139" y="1923235"/>
              <a:ext cx="1797568" cy="0"/>
            </a:xfrm>
            <a:custGeom>
              <a:avLst/>
              <a:gdLst/>
              <a:ahLst/>
              <a:cxnLst/>
              <a:rect l="l" t="t" r="r" b="b"/>
              <a:pathLst>
                <a:path w="1575435">
                  <a:moveTo>
                    <a:pt x="0" y="0"/>
                  </a:moveTo>
                  <a:lnTo>
                    <a:pt x="1575041" y="0"/>
                  </a:lnTo>
                </a:path>
              </a:pathLst>
            </a:custGeom>
            <a:ln w="12700">
              <a:solidFill>
                <a:srgbClr val="010101"/>
              </a:solidFill>
            </a:ln>
          </p:spPr>
          <p:txBody>
            <a:bodyPr wrap="square" lIns="0" tIns="0" rIns="0" bIns="0" rtlCol="0"/>
            <a:lstStyle/>
            <a:p>
              <a:endParaRPr/>
            </a:p>
          </p:txBody>
        </p:sp>
        <p:sp>
          <p:nvSpPr>
            <p:cNvPr id="22" name="object 23">
              <a:extLst>
                <a:ext uri="{FF2B5EF4-FFF2-40B4-BE49-F238E27FC236}">
                  <a16:creationId xmlns:a16="http://schemas.microsoft.com/office/drawing/2014/main" id="{8DE5F56F-9DB8-0D5A-DA55-8B39427FBC15}"/>
                </a:ext>
              </a:extLst>
            </p:cNvPr>
            <p:cNvSpPr/>
            <p:nvPr/>
          </p:nvSpPr>
          <p:spPr>
            <a:xfrm>
              <a:off x="5957332" y="1722381"/>
              <a:ext cx="1347633" cy="403675"/>
            </a:xfrm>
            <a:custGeom>
              <a:avLst/>
              <a:gdLst/>
              <a:ahLst/>
              <a:cxnLst/>
              <a:rect l="l" t="t" r="r" b="b"/>
              <a:pathLst>
                <a:path w="1181100" h="312419">
                  <a:moveTo>
                    <a:pt x="1181099" y="260603"/>
                  </a:moveTo>
                  <a:lnTo>
                    <a:pt x="1181099" y="51815"/>
                  </a:lnTo>
                  <a:lnTo>
                    <a:pt x="1177075" y="31825"/>
                  </a:lnTo>
                  <a:lnTo>
                    <a:pt x="1166050" y="15335"/>
                  </a:lnTo>
                  <a:lnTo>
                    <a:pt x="1149596" y="4131"/>
                  </a:lnTo>
                  <a:lnTo>
                    <a:pt x="1129283" y="0"/>
                  </a:lnTo>
                  <a:lnTo>
                    <a:pt x="52577" y="0"/>
                  </a:lnTo>
                  <a:lnTo>
                    <a:pt x="32146" y="4131"/>
                  </a:lnTo>
                  <a:lnTo>
                    <a:pt x="15430" y="15335"/>
                  </a:lnTo>
                  <a:lnTo>
                    <a:pt x="4143" y="31825"/>
                  </a:lnTo>
                  <a:lnTo>
                    <a:pt x="0" y="51816"/>
                  </a:lnTo>
                  <a:lnTo>
                    <a:pt x="0" y="260604"/>
                  </a:lnTo>
                  <a:lnTo>
                    <a:pt x="4143" y="280916"/>
                  </a:lnTo>
                  <a:lnTo>
                    <a:pt x="15430" y="297370"/>
                  </a:lnTo>
                  <a:lnTo>
                    <a:pt x="32146" y="308395"/>
                  </a:lnTo>
                  <a:lnTo>
                    <a:pt x="52577" y="312420"/>
                  </a:lnTo>
                  <a:lnTo>
                    <a:pt x="1129283" y="312420"/>
                  </a:lnTo>
                  <a:lnTo>
                    <a:pt x="1149596" y="308395"/>
                  </a:lnTo>
                  <a:lnTo>
                    <a:pt x="1166050" y="297370"/>
                  </a:lnTo>
                  <a:lnTo>
                    <a:pt x="1177075" y="280916"/>
                  </a:lnTo>
                  <a:lnTo>
                    <a:pt x="1181099" y="260603"/>
                  </a:lnTo>
                  <a:close/>
                </a:path>
              </a:pathLst>
            </a:custGeom>
            <a:solidFill>
              <a:srgbClr val="FFFF01"/>
            </a:solidFill>
          </p:spPr>
          <p:txBody>
            <a:bodyPr wrap="square" lIns="0" tIns="0" rIns="0" bIns="0" rtlCol="0"/>
            <a:lstStyle/>
            <a:p>
              <a:endParaRPr/>
            </a:p>
          </p:txBody>
        </p:sp>
        <p:sp>
          <p:nvSpPr>
            <p:cNvPr id="23" name="object 24">
              <a:extLst>
                <a:ext uri="{FF2B5EF4-FFF2-40B4-BE49-F238E27FC236}">
                  <a16:creationId xmlns:a16="http://schemas.microsoft.com/office/drawing/2014/main" id="{53756EAD-6435-7380-FBB3-0240EF09D76B}"/>
                </a:ext>
              </a:extLst>
            </p:cNvPr>
            <p:cNvSpPr/>
            <p:nvPr/>
          </p:nvSpPr>
          <p:spPr>
            <a:xfrm>
              <a:off x="5957332" y="1722381"/>
              <a:ext cx="1347633" cy="403675"/>
            </a:xfrm>
            <a:custGeom>
              <a:avLst/>
              <a:gdLst/>
              <a:ahLst/>
              <a:cxnLst/>
              <a:rect l="l" t="t" r="r" b="b"/>
              <a:pathLst>
                <a:path w="1181100" h="312419">
                  <a:moveTo>
                    <a:pt x="52577" y="0"/>
                  </a:moveTo>
                  <a:lnTo>
                    <a:pt x="32146" y="4131"/>
                  </a:lnTo>
                  <a:lnTo>
                    <a:pt x="15430" y="15335"/>
                  </a:lnTo>
                  <a:lnTo>
                    <a:pt x="4143" y="31825"/>
                  </a:lnTo>
                  <a:lnTo>
                    <a:pt x="0" y="51816"/>
                  </a:lnTo>
                  <a:lnTo>
                    <a:pt x="0" y="260604"/>
                  </a:lnTo>
                  <a:lnTo>
                    <a:pt x="4143" y="280916"/>
                  </a:lnTo>
                  <a:lnTo>
                    <a:pt x="15430" y="297370"/>
                  </a:lnTo>
                  <a:lnTo>
                    <a:pt x="32146" y="308395"/>
                  </a:lnTo>
                  <a:lnTo>
                    <a:pt x="52577" y="312420"/>
                  </a:lnTo>
                  <a:lnTo>
                    <a:pt x="1129283" y="312420"/>
                  </a:lnTo>
                  <a:lnTo>
                    <a:pt x="1149596" y="308395"/>
                  </a:lnTo>
                  <a:lnTo>
                    <a:pt x="1166050" y="297370"/>
                  </a:lnTo>
                  <a:lnTo>
                    <a:pt x="1177075" y="280916"/>
                  </a:lnTo>
                  <a:lnTo>
                    <a:pt x="1181099" y="260603"/>
                  </a:lnTo>
                  <a:lnTo>
                    <a:pt x="1181099" y="51815"/>
                  </a:lnTo>
                  <a:lnTo>
                    <a:pt x="1177075" y="31825"/>
                  </a:lnTo>
                  <a:lnTo>
                    <a:pt x="1166050" y="15335"/>
                  </a:lnTo>
                  <a:lnTo>
                    <a:pt x="1149596" y="4131"/>
                  </a:lnTo>
                  <a:lnTo>
                    <a:pt x="1129283" y="0"/>
                  </a:lnTo>
                  <a:lnTo>
                    <a:pt x="52577" y="0"/>
                  </a:lnTo>
                  <a:close/>
                </a:path>
              </a:pathLst>
            </a:custGeom>
            <a:ln w="12700">
              <a:solidFill>
                <a:srgbClr val="010101"/>
              </a:solidFill>
            </a:ln>
          </p:spPr>
          <p:txBody>
            <a:bodyPr wrap="square" lIns="0" tIns="0" rIns="0" bIns="0" rtlCol="0"/>
            <a:lstStyle/>
            <a:p>
              <a:endParaRPr/>
            </a:p>
          </p:txBody>
        </p:sp>
        <p:sp>
          <p:nvSpPr>
            <p:cNvPr id="24" name="object 25">
              <a:extLst>
                <a:ext uri="{FF2B5EF4-FFF2-40B4-BE49-F238E27FC236}">
                  <a16:creationId xmlns:a16="http://schemas.microsoft.com/office/drawing/2014/main" id="{2A14D4F7-B709-9ADA-5AF8-601F2497F17C}"/>
                </a:ext>
              </a:extLst>
            </p:cNvPr>
            <p:cNvSpPr/>
            <p:nvPr/>
          </p:nvSpPr>
          <p:spPr>
            <a:xfrm>
              <a:off x="6067751" y="1859236"/>
              <a:ext cx="1127374" cy="129635"/>
            </a:xfrm>
            <a:custGeom>
              <a:avLst/>
              <a:gdLst/>
              <a:ahLst/>
              <a:cxnLst/>
              <a:rect l="l" t="t" r="r" b="b"/>
              <a:pathLst>
                <a:path w="988060" h="100330">
                  <a:moveTo>
                    <a:pt x="987551" y="99822"/>
                  </a:moveTo>
                  <a:lnTo>
                    <a:pt x="987551" y="0"/>
                  </a:lnTo>
                  <a:lnTo>
                    <a:pt x="0" y="0"/>
                  </a:lnTo>
                  <a:lnTo>
                    <a:pt x="0" y="99822"/>
                  </a:lnTo>
                  <a:lnTo>
                    <a:pt x="987551" y="99822"/>
                  </a:lnTo>
                  <a:close/>
                </a:path>
              </a:pathLst>
            </a:custGeom>
            <a:solidFill>
              <a:srgbClr val="6799FF"/>
            </a:solidFill>
          </p:spPr>
          <p:txBody>
            <a:bodyPr wrap="square" lIns="0" tIns="0" rIns="0" bIns="0" rtlCol="0"/>
            <a:lstStyle/>
            <a:p>
              <a:endParaRPr/>
            </a:p>
          </p:txBody>
        </p:sp>
        <p:sp>
          <p:nvSpPr>
            <p:cNvPr id="25" name="object 26">
              <a:extLst>
                <a:ext uri="{FF2B5EF4-FFF2-40B4-BE49-F238E27FC236}">
                  <a16:creationId xmlns:a16="http://schemas.microsoft.com/office/drawing/2014/main" id="{6B78A99F-D36F-012B-E5F9-465AD55EF8D0}"/>
                </a:ext>
              </a:extLst>
            </p:cNvPr>
            <p:cNvSpPr/>
            <p:nvPr/>
          </p:nvSpPr>
          <p:spPr>
            <a:xfrm>
              <a:off x="6068621" y="1860221"/>
              <a:ext cx="1125925" cy="129635"/>
            </a:xfrm>
            <a:custGeom>
              <a:avLst/>
              <a:gdLst/>
              <a:ahLst/>
              <a:cxnLst/>
              <a:rect l="l" t="t" r="r" b="b"/>
              <a:pathLst>
                <a:path w="986789" h="100330">
                  <a:moveTo>
                    <a:pt x="0" y="0"/>
                  </a:moveTo>
                  <a:lnTo>
                    <a:pt x="0" y="99821"/>
                  </a:lnTo>
                  <a:lnTo>
                    <a:pt x="986789" y="99821"/>
                  </a:lnTo>
                  <a:lnTo>
                    <a:pt x="986789" y="0"/>
                  </a:lnTo>
                  <a:lnTo>
                    <a:pt x="0" y="0"/>
                  </a:lnTo>
                  <a:close/>
                </a:path>
              </a:pathLst>
            </a:custGeom>
            <a:ln w="12700">
              <a:solidFill>
                <a:srgbClr val="010101"/>
              </a:solidFill>
            </a:ln>
          </p:spPr>
          <p:txBody>
            <a:bodyPr wrap="square" lIns="0" tIns="0" rIns="0" bIns="0" rtlCol="0"/>
            <a:lstStyle/>
            <a:p>
              <a:endParaRPr/>
            </a:p>
          </p:txBody>
        </p:sp>
        <p:sp>
          <p:nvSpPr>
            <p:cNvPr id="26" name="object 27">
              <a:extLst>
                <a:ext uri="{FF2B5EF4-FFF2-40B4-BE49-F238E27FC236}">
                  <a16:creationId xmlns:a16="http://schemas.microsoft.com/office/drawing/2014/main" id="{83CE9C3E-7D73-3B36-E74A-B10CD4645BC9}"/>
                </a:ext>
              </a:extLst>
            </p:cNvPr>
            <p:cNvSpPr/>
            <p:nvPr/>
          </p:nvSpPr>
          <p:spPr>
            <a:xfrm>
              <a:off x="7590128" y="1794254"/>
              <a:ext cx="628171" cy="258450"/>
            </a:xfrm>
            <a:custGeom>
              <a:avLst/>
              <a:gdLst/>
              <a:ahLst/>
              <a:cxnLst/>
              <a:rect l="l" t="t" r="r" b="b"/>
              <a:pathLst>
                <a:path w="550545" h="200025">
                  <a:moveTo>
                    <a:pt x="0" y="0"/>
                  </a:moveTo>
                  <a:lnTo>
                    <a:pt x="0" y="199643"/>
                  </a:lnTo>
                  <a:lnTo>
                    <a:pt x="550163" y="199643"/>
                  </a:lnTo>
                  <a:lnTo>
                    <a:pt x="550163" y="0"/>
                  </a:lnTo>
                  <a:lnTo>
                    <a:pt x="0" y="0"/>
                  </a:lnTo>
                  <a:close/>
                </a:path>
              </a:pathLst>
            </a:custGeom>
            <a:ln w="19050">
              <a:solidFill>
                <a:srgbClr val="010101"/>
              </a:solidFill>
            </a:ln>
          </p:spPr>
          <p:txBody>
            <a:bodyPr wrap="square" lIns="0" tIns="0" rIns="0" bIns="0" rtlCol="0"/>
            <a:lstStyle/>
            <a:p>
              <a:endParaRPr/>
            </a:p>
          </p:txBody>
        </p:sp>
        <p:sp>
          <p:nvSpPr>
            <p:cNvPr id="27" name="object 28">
              <a:extLst>
                <a:ext uri="{FF2B5EF4-FFF2-40B4-BE49-F238E27FC236}">
                  <a16:creationId xmlns:a16="http://schemas.microsoft.com/office/drawing/2014/main" id="{5F8EE20C-CFD2-587F-8AA1-177115F875B8}"/>
                </a:ext>
              </a:extLst>
            </p:cNvPr>
            <p:cNvSpPr/>
            <p:nvPr/>
          </p:nvSpPr>
          <p:spPr>
            <a:xfrm>
              <a:off x="7990069" y="1793270"/>
              <a:ext cx="57963" cy="96816"/>
            </a:xfrm>
            <a:custGeom>
              <a:avLst/>
              <a:gdLst/>
              <a:ahLst/>
              <a:cxnLst/>
              <a:rect l="l" t="t" r="r" b="b"/>
              <a:pathLst>
                <a:path w="50800" h="74930">
                  <a:moveTo>
                    <a:pt x="50292" y="74676"/>
                  </a:moveTo>
                  <a:lnTo>
                    <a:pt x="50292" y="0"/>
                  </a:lnTo>
                  <a:lnTo>
                    <a:pt x="0" y="0"/>
                  </a:lnTo>
                  <a:lnTo>
                    <a:pt x="0" y="74676"/>
                  </a:lnTo>
                  <a:lnTo>
                    <a:pt x="50292" y="74676"/>
                  </a:lnTo>
                  <a:close/>
                </a:path>
              </a:pathLst>
            </a:custGeom>
            <a:solidFill>
              <a:srgbClr val="FF0101"/>
            </a:solidFill>
          </p:spPr>
          <p:txBody>
            <a:bodyPr wrap="square" lIns="0" tIns="0" rIns="0" bIns="0" rtlCol="0"/>
            <a:lstStyle/>
            <a:p>
              <a:endParaRPr/>
            </a:p>
          </p:txBody>
        </p:sp>
        <p:sp>
          <p:nvSpPr>
            <p:cNvPr id="28" name="object 29">
              <a:extLst>
                <a:ext uri="{FF2B5EF4-FFF2-40B4-BE49-F238E27FC236}">
                  <a16:creationId xmlns:a16="http://schemas.microsoft.com/office/drawing/2014/main" id="{DE26DC0F-1888-61E8-363D-C9D064498B90}"/>
                </a:ext>
              </a:extLst>
            </p:cNvPr>
            <p:cNvSpPr/>
            <p:nvPr/>
          </p:nvSpPr>
          <p:spPr>
            <a:xfrm>
              <a:off x="7990069" y="1794254"/>
              <a:ext cx="58687" cy="96816"/>
            </a:xfrm>
            <a:custGeom>
              <a:avLst/>
              <a:gdLst/>
              <a:ahLst/>
              <a:cxnLst/>
              <a:rect l="l" t="t" r="r" b="b"/>
              <a:pathLst>
                <a:path w="51435" h="74930">
                  <a:moveTo>
                    <a:pt x="0" y="0"/>
                  </a:moveTo>
                  <a:lnTo>
                    <a:pt x="0" y="74675"/>
                  </a:lnTo>
                  <a:lnTo>
                    <a:pt x="51053" y="74675"/>
                  </a:lnTo>
                  <a:lnTo>
                    <a:pt x="51053" y="0"/>
                  </a:lnTo>
                  <a:lnTo>
                    <a:pt x="0" y="0"/>
                  </a:lnTo>
                  <a:close/>
                </a:path>
              </a:pathLst>
            </a:custGeom>
            <a:ln w="12700">
              <a:solidFill>
                <a:srgbClr val="010101"/>
              </a:solidFill>
            </a:ln>
          </p:spPr>
          <p:txBody>
            <a:bodyPr wrap="square" lIns="0" tIns="0" rIns="0" bIns="0" rtlCol="0"/>
            <a:lstStyle/>
            <a:p>
              <a:endParaRPr/>
            </a:p>
          </p:txBody>
        </p:sp>
        <p:sp>
          <p:nvSpPr>
            <p:cNvPr id="29" name="object 30">
              <a:extLst>
                <a:ext uri="{FF2B5EF4-FFF2-40B4-BE49-F238E27FC236}">
                  <a16:creationId xmlns:a16="http://schemas.microsoft.com/office/drawing/2014/main" id="{5CC446C9-9E40-950D-09CD-43CBB30B8781}"/>
                </a:ext>
              </a:extLst>
            </p:cNvPr>
            <p:cNvSpPr/>
            <p:nvPr/>
          </p:nvSpPr>
          <p:spPr>
            <a:xfrm>
              <a:off x="8103967" y="1793270"/>
              <a:ext cx="57963" cy="96816"/>
            </a:xfrm>
            <a:custGeom>
              <a:avLst/>
              <a:gdLst/>
              <a:ahLst/>
              <a:cxnLst/>
              <a:rect l="l" t="t" r="r" b="b"/>
              <a:pathLst>
                <a:path w="50800" h="74930">
                  <a:moveTo>
                    <a:pt x="50292" y="74676"/>
                  </a:moveTo>
                  <a:lnTo>
                    <a:pt x="50292" y="0"/>
                  </a:lnTo>
                  <a:lnTo>
                    <a:pt x="0" y="0"/>
                  </a:lnTo>
                  <a:lnTo>
                    <a:pt x="0" y="74676"/>
                  </a:lnTo>
                  <a:lnTo>
                    <a:pt x="50292" y="74676"/>
                  </a:lnTo>
                  <a:close/>
                </a:path>
              </a:pathLst>
            </a:custGeom>
            <a:solidFill>
              <a:srgbClr val="FF0101"/>
            </a:solidFill>
          </p:spPr>
          <p:txBody>
            <a:bodyPr wrap="square" lIns="0" tIns="0" rIns="0" bIns="0" rtlCol="0"/>
            <a:lstStyle/>
            <a:p>
              <a:endParaRPr/>
            </a:p>
          </p:txBody>
        </p:sp>
        <p:sp>
          <p:nvSpPr>
            <p:cNvPr id="30" name="object 31">
              <a:extLst>
                <a:ext uri="{FF2B5EF4-FFF2-40B4-BE49-F238E27FC236}">
                  <a16:creationId xmlns:a16="http://schemas.microsoft.com/office/drawing/2014/main" id="{91CB8398-6B7D-2CCA-CFB9-0CC0EFBA65F6}"/>
                </a:ext>
              </a:extLst>
            </p:cNvPr>
            <p:cNvSpPr/>
            <p:nvPr/>
          </p:nvSpPr>
          <p:spPr>
            <a:xfrm>
              <a:off x="7590128" y="1794254"/>
              <a:ext cx="1258515" cy="258450"/>
            </a:xfrm>
            <a:custGeom>
              <a:avLst/>
              <a:gdLst/>
              <a:ahLst/>
              <a:cxnLst/>
              <a:rect l="l" t="t" r="r" b="b"/>
              <a:pathLst>
                <a:path w="1102995" h="200025">
                  <a:moveTo>
                    <a:pt x="450341" y="0"/>
                  </a:moveTo>
                  <a:lnTo>
                    <a:pt x="450341" y="74675"/>
                  </a:lnTo>
                  <a:lnTo>
                    <a:pt x="501395" y="74675"/>
                  </a:lnTo>
                  <a:lnTo>
                    <a:pt x="501395" y="0"/>
                  </a:lnTo>
                  <a:lnTo>
                    <a:pt x="450341" y="0"/>
                  </a:lnTo>
                  <a:close/>
                </a:path>
                <a:path w="1102995" h="200025">
                  <a:moveTo>
                    <a:pt x="0" y="0"/>
                  </a:moveTo>
                  <a:lnTo>
                    <a:pt x="0" y="199643"/>
                  </a:lnTo>
                  <a:lnTo>
                    <a:pt x="1102614" y="199643"/>
                  </a:lnTo>
                  <a:lnTo>
                    <a:pt x="1102614" y="0"/>
                  </a:lnTo>
                  <a:lnTo>
                    <a:pt x="0" y="0"/>
                  </a:lnTo>
                  <a:close/>
                </a:path>
              </a:pathLst>
            </a:custGeom>
            <a:ln w="12700">
              <a:solidFill>
                <a:srgbClr val="010101"/>
              </a:solidFill>
            </a:ln>
          </p:spPr>
          <p:txBody>
            <a:bodyPr wrap="square" lIns="0" tIns="0" rIns="0" bIns="0" rtlCol="0"/>
            <a:lstStyle/>
            <a:p>
              <a:endParaRPr/>
            </a:p>
          </p:txBody>
        </p:sp>
        <p:sp>
          <p:nvSpPr>
            <p:cNvPr id="31" name="object 32">
              <a:extLst>
                <a:ext uri="{FF2B5EF4-FFF2-40B4-BE49-F238E27FC236}">
                  <a16:creationId xmlns:a16="http://schemas.microsoft.com/office/drawing/2014/main" id="{CC9DBCA4-E5A2-2BCF-ED89-B5FC14A3BC2B}"/>
                </a:ext>
              </a:extLst>
            </p:cNvPr>
            <p:cNvSpPr/>
            <p:nvPr/>
          </p:nvSpPr>
          <p:spPr>
            <a:xfrm>
              <a:off x="8047467" y="1793270"/>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01CC99"/>
            </a:solidFill>
          </p:spPr>
          <p:txBody>
            <a:bodyPr wrap="square" lIns="0" tIns="0" rIns="0" bIns="0" rtlCol="0"/>
            <a:lstStyle/>
            <a:p>
              <a:endParaRPr/>
            </a:p>
          </p:txBody>
        </p:sp>
        <p:sp>
          <p:nvSpPr>
            <p:cNvPr id="32" name="object 33">
              <a:extLst>
                <a:ext uri="{FF2B5EF4-FFF2-40B4-BE49-F238E27FC236}">
                  <a16:creationId xmlns:a16="http://schemas.microsoft.com/office/drawing/2014/main" id="{782EAF24-FB80-2500-FDA1-CA3B188BE92F}"/>
                </a:ext>
              </a:extLst>
            </p:cNvPr>
            <p:cNvSpPr/>
            <p:nvPr/>
          </p:nvSpPr>
          <p:spPr>
            <a:xfrm>
              <a:off x="8048337" y="1794254"/>
              <a:ext cx="55789" cy="96816"/>
            </a:xfrm>
            <a:custGeom>
              <a:avLst/>
              <a:gdLst/>
              <a:ahLst/>
              <a:cxnLst/>
              <a:rect l="l" t="t" r="r" b="b"/>
              <a:pathLst>
                <a:path w="48895" h="74930">
                  <a:moveTo>
                    <a:pt x="0" y="0"/>
                  </a:moveTo>
                  <a:lnTo>
                    <a:pt x="0" y="74675"/>
                  </a:lnTo>
                  <a:lnTo>
                    <a:pt x="48768" y="74675"/>
                  </a:lnTo>
                  <a:lnTo>
                    <a:pt x="48768" y="0"/>
                  </a:lnTo>
                  <a:lnTo>
                    <a:pt x="0" y="0"/>
                  </a:lnTo>
                  <a:close/>
                </a:path>
              </a:pathLst>
            </a:custGeom>
            <a:ln w="12700">
              <a:solidFill>
                <a:srgbClr val="010101"/>
              </a:solidFill>
            </a:ln>
          </p:spPr>
          <p:txBody>
            <a:bodyPr wrap="square" lIns="0" tIns="0" rIns="0" bIns="0" rtlCol="0"/>
            <a:lstStyle/>
            <a:p>
              <a:endParaRPr/>
            </a:p>
          </p:txBody>
        </p:sp>
        <p:sp>
          <p:nvSpPr>
            <p:cNvPr id="33" name="object 34">
              <a:extLst>
                <a:ext uri="{FF2B5EF4-FFF2-40B4-BE49-F238E27FC236}">
                  <a16:creationId xmlns:a16="http://schemas.microsoft.com/office/drawing/2014/main" id="{7DDA8EC0-4F27-14D4-5ED1-8AAFADE19AD5}"/>
                </a:ext>
              </a:extLst>
            </p:cNvPr>
            <p:cNvSpPr/>
            <p:nvPr/>
          </p:nvSpPr>
          <p:spPr>
            <a:xfrm>
              <a:off x="8161364" y="1793270"/>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01CC99"/>
            </a:solidFill>
          </p:spPr>
          <p:txBody>
            <a:bodyPr wrap="square" lIns="0" tIns="0" rIns="0" bIns="0" rtlCol="0"/>
            <a:lstStyle/>
            <a:p>
              <a:endParaRPr/>
            </a:p>
          </p:txBody>
        </p:sp>
        <p:sp>
          <p:nvSpPr>
            <p:cNvPr id="34" name="object 35">
              <a:extLst>
                <a:ext uri="{FF2B5EF4-FFF2-40B4-BE49-F238E27FC236}">
                  <a16:creationId xmlns:a16="http://schemas.microsoft.com/office/drawing/2014/main" id="{DF690C19-0C1B-90D5-38CC-7B0E1479D265}"/>
                </a:ext>
              </a:extLst>
            </p:cNvPr>
            <p:cNvSpPr/>
            <p:nvPr/>
          </p:nvSpPr>
          <p:spPr>
            <a:xfrm>
              <a:off x="8162233" y="1794254"/>
              <a:ext cx="55789" cy="96816"/>
            </a:xfrm>
            <a:custGeom>
              <a:avLst/>
              <a:gdLst/>
              <a:ahLst/>
              <a:cxnLst/>
              <a:rect l="l" t="t" r="r" b="b"/>
              <a:pathLst>
                <a:path w="48895" h="74930">
                  <a:moveTo>
                    <a:pt x="0" y="0"/>
                  </a:moveTo>
                  <a:lnTo>
                    <a:pt x="0" y="74675"/>
                  </a:lnTo>
                  <a:lnTo>
                    <a:pt x="48768" y="74675"/>
                  </a:lnTo>
                  <a:lnTo>
                    <a:pt x="48768" y="0"/>
                  </a:lnTo>
                  <a:lnTo>
                    <a:pt x="0" y="0"/>
                  </a:lnTo>
                  <a:close/>
                </a:path>
              </a:pathLst>
            </a:custGeom>
            <a:ln w="12700">
              <a:solidFill>
                <a:srgbClr val="010101"/>
              </a:solidFill>
            </a:ln>
          </p:spPr>
          <p:txBody>
            <a:bodyPr wrap="square" lIns="0" tIns="0" rIns="0" bIns="0" rtlCol="0"/>
            <a:lstStyle/>
            <a:p>
              <a:endParaRPr/>
            </a:p>
          </p:txBody>
        </p:sp>
        <p:pic>
          <p:nvPicPr>
            <p:cNvPr id="35" name="object 36">
              <a:extLst>
                <a:ext uri="{FF2B5EF4-FFF2-40B4-BE49-F238E27FC236}">
                  <a16:creationId xmlns:a16="http://schemas.microsoft.com/office/drawing/2014/main" id="{E2697D35-CADF-F1DA-1C17-F92534A61B6D}"/>
                </a:ext>
              </a:extLst>
            </p:cNvPr>
            <p:cNvPicPr/>
            <p:nvPr/>
          </p:nvPicPr>
          <p:blipFill>
            <a:blip r:embed="rId2" cstate="print"/>
            <a:stretch>
              <a:fillRect/>
            </a:stretch>
          </p:blipFill>
          <p:spPr>
            <a:xfrm>
              <a:off x="7582882" y="1786050"/>
              <a:ext cx="414432" cy="112896"/>
            </a:xfrm>
            <a:prstGeom prst="rect">
              <a:avLst/>
            </a:prstGeom>
          </p:spPr>
        </p:pic>
        <p:sp>
          <p:nvSpPr>
            <p:cNvPr id="36" name="object 37">
              <a:extLst>
                <a:ext uri="{FF2B5EF4-FFF2-40B4-BE49-F238E27FC236}">
                  <a16:creationId xmlns:a16="http://schemas.microsoft.com/office/drawing/2014/main" id="{E7B26E93-6949-8AC2-B077-6EDF0E4B54EC}"/>
                </a:ext>
              </a:extLst>
            </p:cNvPr>
            <p:cNvSpPr/>
            <p:nvPr/>
          </p:nvSpPr>
          <p:spPr>
            <a:xfrm>
              <a:off x="7990069" y="1955724"/>
              <a:ext cx="57963" cy="96816"/>
            </a:xfrm>
            <a:custGeom>
              <a:avLst/>
              <a:gdLst/>
              <a:ahLst/>
              <a:cxnLst/>
              <a:rect l="l" t="t" r="r" b="b"/>
              <a:pathLst>
                <a:path w="50800" h="74930">
                  <a:moveTo>
                    <a:pt x="50292" y="74676"/>
                  </a:moveTo>
                  <a:lnTo>
                    <a:pt x="50292" y="0"/>
                  </a:lnTo>
                  <a:lnTo>
                    <a:pt x="0" y="0"/>
                  </a:lnTo>
                  <a:lnTo>
                    <a:pt x="0" y="74676"/>
                  </a:lnTo>
                  <a:lnTo>
                    <a:pt x="50292" y="74676"/>
                  </a:lnTo>
                  <a:close/>
                </a:path>
              </a:pathLst>
            </a:custGeom>
            <a:solidFill>
              <a:srgbClr val="01CC99"/>
            </a:solidFill>
          </p:spPr>
          <p:txBody>
            <a:bodyPr wrap="square" lIns="0" tIns="0" rIns="0" bIns="0" rtlCol="0"/>
            <a:lstStyle/>
            <a:p>
              <a:endParaRPr/>
            </a:p>
          </p:txBody>
        </p:sp>
        <p:sp>
          <p:nvSpPr>
            <p:cNvPr id="37" name="object 38">
              <a:extLst>
                <a:ext uri="{FF2B5EF4-FFF2-40B4-BE49-F238E27FC236}">
                  <a16:creationId xmlns:a16="http://schemas.microsoft.com/office/drawing/2014/main" id="{5515B99E-CDDF-0D2D-5AD8-525BBB80B4A2}"/>
                </a:ext>
              </a:extLst>
            </p:cNvPr>
            <p:cNvSpPr/>
            <p:nvPr/>
          </p:nvSpPr>
          <p:spPr>
            <a:xfrm>
              <a:off x="7990069" y="1955724"/>
              <a:ext cx="58687" cy="96816"/>
            </a:xfrm>
            <a:custGeom>
              <a:avLst/>
              <a:gdLst/>
              <a:ahLst/>
              <a:cxnLst/>
              <a:rect l="l" t="t" r="r" b="b"/>
              <a:pathLst>
                <a:path w="51435"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38" name="object 39">
              <a:extLst>
                <a:ext uri="{FF2B5EF4-FFF2-40B4-BE49-F238E27FC236}">
                  <a16:creationId xmlns:a16="http://schemas.microsoft.com/office/drawing/2014/main" id="{1AFA29AB-3EF2-DC26-9970-CA329990F21E}"/>
                </a:ext>
              </a:extLst>
            </p:cNvPr>
            <p:cNvSpPr/>
            <p:nvPr/>
          </p:nvSpPr>
          <p:spPr>
            <a:xfrm>
              <a:off x="8103967" y="1955724"/>
              <a:ext cx="57963" cy="96816"/>
            </a:xfrm>
            <a:custGeom>
              <a:avLst/>
              <a:gdLst/>
              <a:ahLst/>
              <a:cxnLst/>
              <a:rect l="l" t="t" r="r" b="b"/>
              <a:pathLst>
                <a:path w="50800" h="74930">
                  <a:moveTo>
                    <a:pt x="50292" y="74676"/>
                  </a:moveTo>
                  <a:lnTo>
                    <a:pt x="50292" y="0"/>
                  </a:lnTo>
                  <a:lnTo>
                    <a:pt x="0" y="0"/>
                  </a:lnTo>
                  <a:lnTo>
                    <a:pt x="0" y="74676"/>
                  </a:lnTo>
                  <a:lnTo>
                    <a:pt x="50292" y="74676"/>
                  </a:lnTo>
                  <a:close/>
                </a:path>
              </a:pathLst>
            </a:custGeom>
            <a:solidFill>
              <a:srgbClr val="01CC99"/>
            </a:solidFill>
          </p:spPr>
          <p:txBody>
            <a:bodyPr wrap="square" lIns="0" tIns="0" rIns="0" bIns="0" rtlCol="0"/>
            <a:lstStyle/>
            <a:p>
              <a:endParaRPr/>
            </a:p>
          </p:txBody>
        </p:sp>
        <p:sp>
          <p:nvSpPr>
            <p:cNvPr id="39" name="object 40">
              <a:extLst>
                <a:ext uri="{FF2B5EF4-FFF2-40B4-BE49-F238E27FC236}">
                  <a16:creationId xmlns:a16="http://schemas.microsoft.com/office/drawing/2014/main" id="{6425A24B-BD6F-6952-160C-7F590B3EBB8A}"/>
                </a:ext>
              </a:extLst>
            </p:cNvPr>
            <p:cNvSpPr/>
            <p:nvPr/>
          </p:nvSpPr>
          <p:spPr>
            <a:xfrm>
              <a:off x="8103967" y="1955724"/>
              <a:ext cx="58687" cy="96816"/>
            </a:xfrm>
            <a:custGeom>
              <a:avLst/>
              <a:gdLst/>
              <a:ahLst/>
              <a:cxnLst/>
              <a:rect l="l" t="t" r="r" b="b"/>
              <a:pathLst>
                <a:path w="51434"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40" name="object 41">
              <a:extLst>
                <a:ext uri="{FF2B5EF4-FFF2-40B4-BE49-F238E27FC236}">
                  <a16:creationId xmlns:a16="http://schemas.microsoft.com/office/drawing/2014/main" id="{C137EAE9-2D59-206B-1FE4-086878394631}"/>
                </a:ext>
              </a:extLst>
            </p:cNvPr>
            <p:cNvSpPr/>
            <p:nvPr/>
          </p:nvSpPr>
          <p:spPr>
            <a:xfrm>
              <a:off x="8047467" y="1955724"/>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FF0101"/>
            </a:solidFill>
          </p:spPr>
          <p:txBody>
            <a:bodyPr wrap="square" lIns="0" tIns="0" rIns="0" bIns="0" rtlCol="0"/>
            <a:lstStyle/>
            <a:p>
              <a:endParaRPr/>
            </a:p>
          </p:txBody>
        </p:sp>
        <p:sp>
          <p:nvSpPr>
            <p:cNvPr id="41" name="object 42">
              <a:extLst>
                <a:ext uri="{FF2B5EF4-FFF2-40B4-BE49-F238E27FC236}">
                  <a16:creationId xmlns:a16="http://schemas.microsoft.com/office/drawing/2014/main" id="{8399245B-317D-BA1F-5469-4E072243BE74}"/>
                </a:ext>
              </a:extLst>
            </p:cNvPr>
            <p:cNvSpPr/>
            <p:nvPr/>
          </p:nvSpPr>
          <p:spPr>
            <a:xfrm>
              <a:off x="8048337" y="1955724"/>
              <a:ext cx="55789" cy="96816"/>
            </a:xfrm>
            <a:custGeom>
              <a:avLst/>
              <a:gdLst/>
              <a:ahLst/>
              <a:cxnLst/>
              <a:rect l="l" t="t" r="r" b="b"/>
              <a:pathLst>
                <a:path w="48895" h="74930">
                  <a:moveTo>
                    <a:pt x="0" y="0"/>
                  </a:moveTo>
                  <a:lnTo>
                    <a:pt x="0" y="74676"/>
                  </a:lnTo>
                  <a:lnTo>
                    <a:pt x="48768" y="74676"/>
                  </a:lnTo>
                  <a:lnTo>
                    <a:pt x="48768" y="0"/>
                  </a:lnTo>
                  <a:lnTo>
                    <a:pt x="0" y="0"/>
                  </a:lnTo>
                  <a:close/>
                </a:path>
              </a:pathLst>
            </a:custGeom>
            <a:ln w="12700">
              <a:solidFill>
                <a:srgbClr val="010101"/>
              </a:solidFill>
            </a:ln>
          </p:spPr>
          <p:txBody>
            <a:bodyPr wrap="square" lIns="0" tIns="0" rIns="0" bIns="0" rtlCol="0"/>
            <a:lstStyle/>
            <a:p>
              <a:endParaRPr/>
            </a:p>
          </p:txBody>
        </p:sp>
        <p:sp>
          <p:nvSpPr>
            <p:cNvPr id="42" name="object 43">
              <a:extLst>
                <a:ext uri="{FF2B5EF4-FFF2-40B4-BE49-F238E27FC236}">
                  <a16:creationId xmlns:a16="http://schemas.microsoft.com/office/drawing/2014/main" id="{674521C3-B537-9F54-EE1E-315FE52715C0}"/>
                </a:ext>
              </a:extLst>
            </p:cNvPr>
            <p:cNvSpPr/>
            <p:nvPr/>
          </p:nvSpPr>
          <p:spPr>
            <a:xfrm>
              <a:off x="8161364" y="1955724"/>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FF0101"/>
            </a:solidFill>
          </p:spPr>
          <p:txBody>
            <a:bodyPr wrap="square" lIns="0" tIns="0" rIns="0" bIns="0" rtlCol="0"/>
            <a:lstStyle/>
            <a:p>
              <a:endParaRPr/>
            </a:p>
          </p:txBody>
        </p:sp>
        <p:sp>
          <p:nvSpPr>
            <p:cNvPr id="43" name="object 44">
              <a:extLst>
                <a:ext uri="{FF2B5EF4-FFF2-40B4-BE49-F238E27FC236}">
                  <a16:creationId xmlns:a16="http://schemas.microsoft.com/office/drawing/2014/main" id="{A210D081-76EB-0F09-30FC-3320A994EECC}"/>
                </a:ext>
              </a:extLst>
            </p:cNvPr>
            <p:cNvSpPr/>
            <p:nvPr/>
          </p:nvSpPr>
          <p:spPr>
            <a:xfrm>
              <a:off x="8162233" y="1955724"/>
              <a:ext cx="55789" cy="96816"/>
            </a:xfrm>
            <a:custGeom>
              <a:avLst/>
              <a:gdLst/>
              <a:ahLst/>
              <a:cxnLst/>
              <a:rect l="l" t="t" r="r" b="b"/>
              <a:pathLst>
                <a:path w="48895" h="74930">
                  <a:moveTo>
                    <a:pt x="0" y="0"/>
                  </a:moveTo>
                  <a:lnTo>
                    <a:pt x="0" y="74676"/>
                  </a:lnTo>
                  <a:lnTo>
                    <a:pt x="48768" y="74676"/>
                  </a:lnTo>
                  <a:lnTo>
                    <a:pt x="48768" y="0"/>
                  </a:lnTo>
                  <a:lnTo>
                    <a:pt x="0" y="0"/>
                  </a:lnTo>
                  <a:close/>
                </a:path>
              </a:pathLst>
            </a:custGeom>
            <a:ln w="12700">
              <a:solidFill>
                <a:srgbClr val="010101"/>
              </a:solidFill>
            </a:ln>
          </p:spPr>
          <p:txBody>
            <a:bodyPr wrap="square" lIns="0" tIns="0" rIns="0" bIns="0" rtlCol="0"/>
            <a:lstStyle/>
            <a:p>
              <a:endParaRPr/>
            </a:p>
          </p:txBody>
        </p:sp>
        <p:sp>
          <p:nvSpPr>
            <p:cNvPr id="44" name="object 45">
              <a:extLst>
                <a:ext uri="{FF2B5EF4-FFF2-40B4-BE49-F238E27FC236}">
                  <a16:creationId xmlns:a16="http://schemas.microsoft.com/office/drawing/2014/main" id="{32D72556-9EB8-50B9-3B0D-CDD3ADE25ED8}"/>
                </a:ext>
              </a:extLst>
            </p:cNvPr>
            <p:cNvSpPr/>
            <p:nvPr/>
          </p:nvSpPr>
          <p:spPr>
            <a:xfrm>
              <a:off x="7589258" y="1955724"/>
              <a:ext cx="58687" cy="96816"/>
            </a:xfrm>
            <a:custGeom>
              <a:avLst/>
              <a:gdLst/>
              <a:ahLst/>
              <a:cxnLst/>
              <a:rect l="l" t="t" r="r" b="b"/>
              <a:pathLst>
                <a:path w="51435"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45" name="object 46">
              <a:extLst>
                <a:ext uri="{FF2B5EF4-FFF2-40B4-BE49-F238E27FC236}">
                  <a16:creationId xmlns:a16="http://schemas.microsoft.com/office/drawing/2014/main" id="{F435004F-2E5C-F11C-04ED-40CFE95103FF}"/>
                </a:ext>
              </a:extLst>
            </p:cNvPr>
            <p:cNvSpPr/>
            <p:nvPr/>
          </p:nvSpPr>
          <p:spPr>
            <a:xfrm>
              <a:off x="7590128" y="1955724"/>
              <a:ext cx="57963" cy="96816"/>
            </a:xfrm>
            <a:custGeom>
              <a:avLst/>
              <a:gdLst/>
              <a:ahLst/>
              <a:cxnLst/>
              <a:rect l="l" t="t" r="r" b="b"/>
              <a:pathLst>
                <a:path w="50800" h="74930">
                  <a:moveTo>
                    <a:pt x="0" y="0"/>
                  </a:moveTo>
                  <a:lnTo>
                    <a:pt x="0" y="74676"/>
                  </a:lnTo>
                  <a:lnTo>
                    <a:pt x="50291" y="74676"/>
                  </a:lnTo>
                  <a:lnTo>
                    <a:pt x="50291" y="0"/>
                  </a:lnTo>
                  <a:lnTo>
                    <a:pt x="0" y="0"/>
                  </a:lnTo>
                  <a:close/>
                </a:path>
              </a:pathLst>
            </a:custGeom>
            <a:ln w="12700">
              <a:solidFill>
                <a:srgbClr val="010101"/>
              </a:solidFill>
            </a:ln>
          </p:spPr>
          <p:txBody>
            <a:bodyPr wrap="square" lIns="0" tIns="0" rIns="0" bIns="0" rtlCol="0"/>
            <a:lstStyle/>
            <a:p>
              <a:endParaRPr/>
            </a:p>
          </p:txBody>
        </p:sp>
        <p:sp>
          <p:nvSpPr>
            <p:cNvPr id="46" name="object 47">
              <a:extLst>
                <a:ext uri="{FF2B5EF4-FFF2-40B4-BE49-F238E27FC236}">
                  <a16:creationId xmlns:a16="http://schemas.microsoft.com/office/drawing/2014/main" id="{BB497354-FBCB-9EAC-F623-4075B0C512B6}"/>
                </a:ext>
              </a:extLst>
            </p:cNvPr>
            <p:cNvSpPr/>
            <p:nvPr/>
          </p:nvSpPr>
          <p:spPr>
            <a:xfrm>
              <a:off x="7703169" y="1955724"/>
              <a:ext cx="58687" cy="96816"/>
            </a:xfrm>
            <a:custGeom>
              <a:avLst/>
              <a:gdLst/>
              <a:ahLst/>
              <a:cxnLst/>
              <a:rect l="l" t="t" r="r" b="b"/>
              <a:pathLst>
                <a:path w="51435"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47" name="object 48">
              <a:extLst>
                <a:ext uri="{FF2B5EF4-FFF2-40B4-BE49-F238E27FC236}">
                  <a16:creationId xmlns:a16="http://schemas.microsoft.com/office/drawing/2014/main" id="{43082F66-76AD-2334-66F9-8D83C511981D}"/>
                </a:ext>
              </a:extLst>
            </p:cNvPr>
            <p:cNvSpPr/>
            <p:nvPr/>
          </p:nvSpPr>
          <p:spPr>
            <a:xfrm>
              <a:off x="7704038" y="1955724"/>
              <a:ext cx="57963" cy="96816"/>
            </a:xfrm>
            <a:custGeom>
              <a:avLst/>
              <a:gdLst/>
              <a:ahLst/>
              <a:cxnLst/>
              <a:rect l="l" t="t" r="r" b="b"/>
              <a:pathLst>
                <a:path w="50800" h="74930">
                  <a:moveTo>
                    <a:pt x="0" y="0"/>
                  </a:moveTo>
                  <a:lnTo>
                    <a:pt x="0" y="74676"/>
                  </a:lnTo>
                  <a:lnTo>
                    <a:pt x="50292" y="74676"/>
                  </a:lnTo>
                  <a:lnTo>
                    <a:pt x="50292" y="0"/>
                  </a:lnTo>
                  <a:lnTo>
                    <a:pt x="0" y="0"/>
                  </a:lnTo>
                  <a:close/>
                </a:path>
              </a:pathLst>
            </a:custGeom>
            <a:ln w="12700">
              <a:solidFill>
                <a:srgbClr val="010101"/>
              </a:solidFill>
            </a:ln>
          </p:spPr>
          <p:txBody>
            <a:bodyPr wrap="square" lIns="0" tIns="0" rIns="0" bIns="0" rtlCol="0"/>
            <a:lstStyle/>
            <a:p>
              <a:endParaRPr/>
            </a:p>
          </p:txBody>
        </p:sp>
        <p:sp>
          <p:nvSpPr>
            <p:cNvPr id="48" name="object 49">
              <a:extLst>
                <a:ext uri="{FF2B5EF4-FFF2-40B4-BE49-F238E27FC236}">
                  <a16:creationId xmlns:a16="http://schemas.microsoft.com/office/drawing/2014/main" id="{525F7A7E-1544-A43B-BE1C-298D4575EF4A}"/>
                </a:ext>
              </a:extLst>
            </p:cNvPr>
            <p:cNvSpPr/>
            <p:nvPr/>
          </p:nvSpPr>
          <p:spPr>
            <a:xfrm>
              <a:off x="7647511" y="1955724"/>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01CC99"/>
            </a:solidFill>
          </p:spPr>
          <p:txBody>
            <a:bodyPr wrap="square" lIns="0" tIns="0" rIns="0" bIns="0" rtlCol="0"/>
            <a:lstStyle/>
            <a:p>
              <a:endParaRPr/>
            </a:p>
          </p:txBody>
        </p:sp>
        <p:sp>
          <p:nvSpPr>
            <p:cNvPr id="49" name="object 50">
              <a:extLst>
                <a:ext uri="{FF2B5EF4-FFF2-40B4-BE49-F238E27FC236}">
                  <a16:creationId xmlns:a16="http://schemas.microsoft.com/office/drawing/2014/main" id="{5CC3F365-F21F-B531-10CC-7881E18BDC00}"/>
                </a:ext>
              </a:extLst>
            </p:cNvPr>
            <p:cNvSpPr/>
            <p:nvPr/>
          </p:nvSpPr>
          <p:spPr>
            <a:xfrm>
              <a:off x="7647511" y="1955724"/>
              <a:ext cx="56514" cy="96816"/>
            </a:xfrm>
            <a:custGeom>
              <a:avLst/>
              <a:gdLst/>
              <a:ahLst/>
              <a:cxnLst/>
              <a:rect l="l" t="t" r="r" b="b"/>
              <a:pathLst>
                <a:path w="49529" h="74930">
                  <a:moveTo>
                    <a:pt x="0" y="0"/>
                  </a:moveTo>
                  <a:lnTo>
                    <a:pt x="0" y="74676"/>
                  </a:lnTo>
                  <a:lnTo>
                    <a:pt x="49529" y="74676"/>
                  </a:lnTo>
                  <a:lnTo>
                    <a:pt x="49529" y="0"/>
                  </a:lnTo>
                  <a:lnTo>
                    <a:pt x="0" y="0"/>
                  </a:lnTo>
                  <a:close/>
                </a:path>
              </a:pathLst>
            </a:custGeom>
            <a:ln w="12700">
              <a:solidFill>
                <a:srgbClr val="010101"/>
              </a:solidFill>
            </a:ln>
          </p:spPr>
          <p:txBody>
            <a:bodyPr wrap="square" lIns="0" tIns="0" rIns="0" bIns="0" rtlCol="0"/>
            <a:lstStyle/>
            <a:p>
              <a:endParaRPr/>
            </a:p>
          </p:txBody>
        </p:sp>
        <p:sp>
          <p:nvSpPr>
            <p:cNvPr id="50" name="object 51">
              <a:extLst>
                <a:ext uri="{FF2B5EF4-FFF2-40B4-BE49-F238E27FC236}">
                  <a16:creationId xmlns:a16="http://schemas.microsoft.com/office/drawing/2014/main" id="{276383CB-E17A-5124-A533-3B8D0CDD9616}"/>
                </a:ext>
              </a:extLst>
            </p:cNvPr>
            <p:cNvSpPr/>
            <p:nvPr/>
          </p:nvSpPr>
          <p:spPr>
            <a:xfrm>
              <a:off x="7761406" y="1955724"/>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01CC99"/>
            </a:solidFill>
          </p:spPr>
          <p:txBody>
            <a:bodyPr wrap="square" lIns="0" tIns="0" rIns="0" bIns="0" rtlCol="0"/>
            <a:lstStyle/>
            <a:p>
              <a:endParaRPr/>
            </a:p>
          </p:txBody>
        </p:sp>
        <p:sp>
          <p:nvSpPr>
            <p:cNvPr id="51" name="object 52">
              <a:extLst>
                <a:ext uri="{FF2B5EF4-FFF2-40B4-BE49-F238E27FC236}">
                  <a16:creationId xmlns:a16="http://schemas.microsoft.com/office/drawing/2014/main" id="{EE93AF5C-E3EE-BB65-05EC-EA0DC2219317}"/>
                </a:ext>
              </a:extLst>
            </p:cNvPr>
            <p:cNvSpPr/>
            <p:nvPr/>
          </p:nvSpPr>
          <p:spPr>
            <a:xfrm>
              <a:off x="7761406" y="1955724"/>
              <a:ext cx="56514" cy="96816"/>
            </a:xfrm>
            <a:custGeom>
              <a:avLst/>
              <a:gdLst/>
              <a:ahLst/>
              <a:cxnLst/>
              <a:rect l="l" t="t" r="r" b="b"/>
              <a:pathLst>
                <a:path w="49529" h="74930">
                  <a:moveTo>
                    <a:pt x="0" y="0"/>
                  </a:moveTo>
                  <a:lnTo>
                    <a:pt x="0" y="74676"/>
                  </a:lnTo>
                  <a:lnTo>
                    <a:pt x="49529" y="74676"/>
                  </a:lnTo>
                  <a:lnTo>
                    <a:pt x="49529" y="0"/>
                  </a:lnTo>
                  <a:lnTo>
                    <a:pt x="0" y="0"/>
                  </a:lnTo>
                  <a:close/>
                </a:path>
              </a:pathLst>
            </a:custGeom>
            <a:ln w="12700">
              <a:solidFill>
                <a:srgbClr val="010101"/>
              </a:solidFill>
            </a:ln>
          </p:spPr>
          <p:txBody>
            <a:bodyPr wrap="square" lIns="0" tIns="0" rIns="0" bIns="0" rtlCol="0"/>
            <a:lstStyle/>
            <a:p>
              <a:endParaRPr/>
            </a:p>
          </p:txBody>
        </p:sp>
        <p:sp>
          <p:nvSpPr>
            <p:cNvPr id="52" name="object 53">
              <a:extLst>
                <a:ext uri="{FF2B5EF4-FFF2-40B4-BE49-F238E27FC236}">
                  <a16:creationId xmlns:a16="http://schemas.microsoft.com/office/drawing/2014/main" id="{5BE429D6-BC2D-30E0-5818-4AB02DB14364}"/>
                </a:ext>
              </a:extLst>
            </p:cNvPr>
            <p:cNvSpPr/>
            <p:nvPr/>
          </p:nvSpPr>
          <p:spPr>
            <a:xfrm>
              <a:off x="7817921" y="1955724"/>
              <a:ext cx="57963" cy="96816"/>
            </a:xfrm>
            <a:custGeom>
              <a:avLst/>
              <a:gdLst/>
              <a:ahLst/>
              <a:cxnLst/>
              <a:rect l="l" t="t" r="r" b="b"/>
              <a:pathLst>
                <a:path w="50800" h="74930">
                  <a:moveTo>
                    <a:pt x="50292" y="74676"/>
                  </a:moveTo>
                  <a:lnTo>
                    <a:pt x="50292" y="0"/>
                  </a:lnTo>
                  <a:lnTo>
                    <a:pt x="0" y="0"/>
                  </a:lnTo>
                  <a:lnTo>
                    <a:pt x="0" y="74676"/>
                  </a:lnTo>
                  <a:lnTo>
                    <a:pt x="50292" y="74676"/>
                  </a:lnTo>
                  <a:close/>
                </a:path>
              </a:pathLst>
            </a:custGeom>
            <a:solidFill>
              <a:srgbClr val="FF0101"/>
            </a:solidFill>
          </p:spPr>
          <p:txBody>
            <a:bodyPr wrap="square" lIns="0" tIns="0" rIns="0" bIns="0" rtlCol="0"/>
            <a:lstStyle/>
            <a:p>
              <a:endParaRPr/>
            </a:p>
          </p:txBody>
        </p:sp>
        <p:sp>
          <p:nvSpPr>
            <p:cNvPr id="53" name="object 54">
              <a:extLst>
                <a:ext uri="{FF2B5EF4-FFF2-40B4-BE49-F238E27FC236}">
                  <a16:creationId xmlns:a16="http://schemas.microsoft.com/office/drawing/2014/main" id="{F4CB24AD-DBFB-E00B-88C3-22A987FCC9D4}"/>
                </a:ext>
              </a:extLst>
            </p:cNvPr>
            <p:cNvSpPr/>
            <p:nvPr/>
          </p:nvSpPr>
          <p:spPr>
            <a:xfrm>
              <a:off x="7817921" y="1955724"/>
              <a:ext cx="58687" cy="96816"/>
            </a:xfrm>
            <a:custGeom>
              <a:avLst/>
              <a:gdLst/>
              <a:ahLst/>
              <a:cxnLst/>
              <a:rect l="l" t="t" r="r" b="b"/>
              <a:pathLst>
                <a:path w="51435"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54" name="object 55">
              <a:extLst>
                <a:ext uri="{FF2B5EF4-FFF2-40B4-BE49-F238E27FC236}">
                  <a16:creationId xmlns:a16="http://schemas.microsoft.com/office/drawing/2014/main" id="{1389E2B7-845C-3DCD-164A-DB35D98E251C}"/>
                </a:ext>
              </a:extLst>
            </p:cNvPr>
            <p:cNvSpPr/>
            <p:nvPr/>
          </p:nvSpPr>
          <p:spPr>
            <a:xfrm>
              <a:off x="7875318" y="1955724"/>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01CC99"/>
            </a:solidFill>
          </p:spPr>
          <p:txBody>
            <a:bodyPr wrap="square" lIns="0" tIns="0" rIns="0" bIns="0" rtlCol="0"/>
            <a:lstStyle/>
            <a:p>
              <a:endParaRPr/>
            </a:p>
          </p:txBody>
        </p:sp>
        <p:sp>
          <p:nvSpPr>
            <p:cNvPr id="55" name="object 56">
              <a:extLst>
                <a:ext uri="{FF2B5EF4-FFF2-40B4-BE49-F238E27FC236}">
                  <a16:creationId xmlns:a16="http://schemas.microsoft.com/office/drawing/2014/main" id="{57D73EA4-F105-44F6-5C16-38CBBA610860}"/>
                </a:ext>
              </a:extLst>
            </p:cNvPr>
            <p:cNvSpPr/>
            <p:nvPr/>
          </p:nvSpPr>
          <p:spPr>
            <a:xfrm>
              <a:off x="7876187" y="1955724"/>
              <a:ext cx="55789" cy="96816"/>
            </a:xfrm>
            <a:custGeom>
              <a:avLst/>
              <a:gdLst/>
              <a:ahLst/>
              <a:cxnLst/>
              <a:rect l="l" t="t" r="r" b="b"/>
              <a:pathLst>
                <a:path w="48895" h="74930">
                  <a:moveTo>
                    <a:pt x="0" y="0"/>
                  </a:moveTo>
                  <a:lnTo>
                    <a:pt x="0" y="74676"/>
                  </a:lnTo>
                  <a:lnTo>
                    <a:pt x="48768" y="74676"/>
                  </a:lnTo>
                  <a:lnTo>
                    <a:pt x="48768" y="0"/>
                  </a:lnTo>
                  <a:lnTo>
                    <a:pt x="0" y="0"/>
                  </a:lnTo>
                  <a:close/>
                </a:path>
              </a:pathLst>
            </a:custGeom>
            <a:ln w="12700">
              <a:solidFill>
                <a:srgbClr val="010101"/>
              </a:solidFill>
            </a:ln>
          </p:spPr>
          <p:txBody>
            <a:bodyPr wrap="square" lIns="0" tIns="0" rIns="0" bIns="0" rtlCol="0"/>
            <a:lstStyle/>
            <a:p>
              <a:endParaRPr/>
            </a:p>
          </p:txBody>
        </p:sp>
        <p:sp>
          <p:nvSpPr>
            <p:cNvPr id="56" name="object 57">
              <a:extLst>
                <a:ext uri="{FF2B5EF4-FFF2-40B4-BE49-F238E27FC236}">
                  <a16:creationId xmlns:a16="http://schemas.microsoft.com/office/drawing/2014/main" id="{A3431AD3-7EE5-791B-6FC7-4DEF3A00FB48}"/>
                </a:ext>
              </a:extLst>
            </p:cNvPr>
            <p:cNvSpPr/>
            <p:nvPr/>
          </p:nvSpPr>
          <p:spPr>
            <a:xfrm>
              <a:off x="7931817" y="1955724"/>
              <a:ext cx="58687" cy="96816"/>
            </a:xfrm>
            <a:custGeom>
              <a:avLst/>
              <a:gdLst/>
              <a:ahLst/>
              <a:cxnLst/>
              <a:rect l="l" t="t" r="r" b="b"/>
              <a:pathLst>
                <a:path w="51435"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57" name="object 58">
              <a:extLst>
                <a:ext uri="{FF2B5EF4-FFF2-40B4-BE49-F238E27FC236}">
                  <a16:creationId xmlns:a16="http://schemas.microsoft.com/office/drawing/2014/main" id="{15EB05DF-4D86-D713-3067-5B654E593E5E}"/>
                </a:ext>
              </a:extLst>
            </p:cNvPr>
            <p:cNvSpPr/>
            <p:nvPr/>
          </p:nvSpPr>
          <p:spPr>
            <a:xfrm>
              <a:off x="7931817" y="1955724"/>
              <a:ext cx="58687" cy="96816"/>
            </a:xfrm>
            <a:custGeom>
              <a:avLst/>
              <a:gdLst/>
              <a:ahLst/>
              <a:cxnLst/>
              <a:rect l="l" t="t" r="r" b="b"/>
              <a:pathLst>
                <a:path w="51435"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58" name="object 59">
              <a:extLst>
                <a:ext uri="{FF2B5EF4-FFF2-40B4-BE49-F238E27FC236}">
                  <a16:creationId xmlns:a16="http://schemas.microsoft.com/office/drawing/2014/main" id="{5274BEE0-A09C-8708-445D-0B2B5DB8975A}"/>
                </a:ext>
              </a:extLst>
            </p:cNvPr>
            <p:cNvSpPr/>
            <p:nvPr/>
          </p:nvSpPr>
          <p:spPr>
            <a:xfrm>
              <a:off x="8217863"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59" name="object 60">
              <a:extLst>
                <a:ext uri="{FF2B5EF4-FFF2-40B4-BE49-F238E27FC236}">
                  <a16:creationId xmlns:a16="http://schemas.microsoft.com/office/drawing/2014/main" id="{21F7C8C3-211C-D80F-E468-9B6267C593B9}"/>
                </a:ext>
              </a:extLst>
            </p:cNvPr>
            <p:cNvSpPr/>
            <p:nvPr/>
          </p:nvSpPr>
          <p:spPr>
            <a:xfrm>
              <a:off x="8217863" y="1794254"/>
              <a:ext cx="58687" cy="96816"/>
            </a:xfrm>
            <a:custGeom>
              <a:avLst/>
              <a:gdLst/>
              <a:ahLst/>
              <a:cxnLst/>
              <a:rect l="l" t="t" r="r" b="b"/>
              <a:pathLst>
                <a:path w="51434" h="74930">
                  <a:moveTo>
                    <a:pt x="0" y="0"/>
                  </a:moveTo>
                  <a:lnTo>
                    <a:pt x="0" y="74675"/>
                  </a:lnTo>
                  <a:lnTo>
                    <a:pt x="51053" y="74675"/>
                  </a:lnTo>
                  <a:lnTo>
                    <a:pt x="51053" y="0"/>
                  </a:lnTo>
                  <a:lnTo>
                    <a:pt x="0" y="0"/>
                  </a:lnTo>
                  <a:close/>
                </a:path>
              </a:pathLst>
            </a:custGeom>
            <a:ln w="12700">
              <a:solidFill>
                <a:srgbClr val="010101"/>
              </a:solidFill>
            </a:ln>
          </p:spPr>
          <p:txBody>
            <a:bodyPr wrap="square" lIns="0" tIns="0" rIns="0" bIns="0" rtlCol="0"/>
            <a:lstStyle/>
            <a:p>
              <a:endParaRPr/>
            </a:p>
          </p:txBody>
        </p:sp>
        <p:sp>
          <p:nvSpPr>
            <p:cNvPr id="60" name="object 61">
              <a:extLst>
                <a:ext uri="{FF2B5EF4-FFF2-40B4-BE49-F238E27FC236}">
                  <a16:creationId xmlns:a16="http://schemas.microsoft.com/office/drawing/2014/main" id="{02C56646-5C08-0955-AEA8-D8BC162B4F96}"/>
                </a:ext>
              </a:extLst>
            </p:cNvPr>
            <p:cNvSpPr/>
            <p:nvPr/>
          </p:nvSpPr>
          <p:spPr>
            <a:xfrm>
              <a:off x="8276116" y="1793270"/>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01CC99"/>
            </a:solidFill>
          </p:spPr>
          <p:txBody>
            <a:bodyPr wrap="square" lIns="0" tIns="0" rIns="0" bIns="0" rtlCol="0"/>
            <a:lstStyle/>
            <a:p>
              <a:endParaRPr/>
            </a:p>
          </p:txBody>
        </p:sp>
        <p:sp>
          <p:nvSpPr>
            <p:cNvPr id="61" name="object 62">
              <a:extLst>
                <a:ext uri="{FF2B5EF4-FFF2-40B4-BE49-F238E27FC236}">
                  <a16:creationId xmlns:a16="http://schemas.microsoft.com/office/drawing/2014/main" id="{C569689A-38F2-852A-9575-C589AAEB3DA9}"/>
                </a:ext>
              </a:extLst>
            </p:cNvPr>
            <p:cNvSpPr/>
            <p:nvPr/>
          </p:nvSpPr>
          <p:spPr>
            <a:xfrm>
              <a:off x="8276116" y="1794254"/>
              <a:ext cx="56514" cy="96816"/>
            </a:xfrm>
            <a:custGeom>
              <a:avLst/>
              <a:gdLst/>
              <a:ahLst/>
              <a:cxnLst/>
              <a:rect l="l" t="t" r="r" b="b"/>
              <a:pathLst>
                <a:path w="49529" h="74930">
                  <a:moveTo>
                    <a:pt x="0" y="0"/>
                  </a:moveTo>
                  <a:lnTo>
                    <a:pt x="0" y="74675"/>
                  </a:lnTo>
                  <a:lnTo>
                    <a:pt x="49529" y="74675"/>
                  </a:lnTo>
                  <a:lnTo>
                    <a:pt x="49529" y="0"/>
                  </a:lnTo>
                  <a:lnTo>
                    <a:pt x="0" y="0"/>
                  </a:lnTo>
                  <a:close/>
                </a:path>
              </a:pathLst>
            </a:custGeom>
            <a:ln w="12700">
              <a:solidFill>
                <a:srgbClr val="010101"/>
              </a:solidFill>
            </a:ln>
          </p:spPr>
          <p:txBody>
            <a:bodyPr wrap="square" lIns="0" tIns="0" rIns="0" bIns="0" rtlCol="0"/>
            <a:lstStyle/>
            <a:p>
              <a:endParaRPr/>
            </a:p>
          </p:txBody>
        </p:sp>
        <p:sp>
          <p:nvSpPr>
            <p:cNvPr id="62" name="object 63">
              <a:extLst>
                <a:ext uri="{FF2B5EF4-FFF2-40B4-BE49-F238E27FC236}">
                  <a16:creationId xmlns:a16="http://schemas.microsoft.com/office/drawing/2014/main" id="{1FB2D25A-DE47-11D9-C34A-860EDF5773EE}"/>
                </a:ext>
              </a:extLst>
            </p:cNvPr>
            <p:cNvSpPr/>
            <p:nvPr/>
          </p:nvSpPr>
          <p:spPr>
            <a:xfrm>
              <a:off x="8331774"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63" name="object 64">
              <a:extLst>
                <a:ext uri="{FF2B5EF4-FFF2-40B4-BE49-F238E27FC236}">
                  <a16:creationId xmlns:a16="http://schemas.microsoft.com/office/drawing/2014/main" id="{1DA466EB-499F-0091-358D-C379BD856F59}"/>
                </a:ext>
              </a:extLst>
            </p:cNvPr>
            <p:cNvSpPr/>
            <p:nvPr/>
          </p:nvSpPr>
          <p:spPr>
            <a:xfrm>
              <a:off x="8332644" y="1794254"/>
              <a:ext cx="57963" cy="96816"/>
            </a:xfrm>
            <a:custGeom>
              <a:avLst/>
              <a:gdLst/>
              <a:ahLst/>
              <a:cxnLst/>
              <a:rect l="l" t="t" r="r" b="b"/>
              <a:pathLst>
                <a:path w="50800" h="74930">
                  <a:moveTo>
                    <a:pt x="0" y="0"/>
                  </a:moveTo>
                  <a:lnTo>
                    <a:pt x="0" y="74675"/>
                  </a:lnTo>
                  <a:lnTo>
                    <a:pt x="50292" y="74675"/>
                  </a:lnTo>
                  <a:lnTo>
                    <a:pt x="50292" y="0"/>
                  </a:lnTo>
                  <a:lnTo>
                    <a:pt x="0" y="0"/>
                  </a:lnTo>
                  <a:close/>
                </a:path>
              </a:pathLst>
            </a:custGeom>
            <a:ln w="12700">
              <a:solidFill>
                <a:srgbClr val="010101"/>
              </a:solidFill>
            </a:ln>
          </p:spPr>
          <p:txBody>
            <a:bodyPr wrap="square" lIns="0" tIns="0" rIns="0" bIns="0" rtlCol="0"/>
            <a:lstStyle/>
            <a:p>
              <a:endParaRPr/>
            </a:p>
          </p:txBody>
        </p:sp>
        <p:sp>
          <p:nvSpPr>
            <p:cNvPr id="64" name="object 65">
              <a:extLst>
                <a:ext uri="{FF2B5EF4-FFF2-40B4-BE49-F238E27FC236}">
                  <a16:creationId xmlns:a16="http://schemas.microsoft.com/office/drawing/2014/main" id="{77E26C4F-B4D6-A404-85AC-095C43C06675}"/>
                </a:ext>
              </a:extLst>
            </p:cNvPr>
            <p:cNvSpPr/>
            <p:nvPr/>
          </p:nvSpPr>
          <p:spPr>
            <a:xfrm>
              <a:off x="8390013"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65" name="object 66">
              <a:extLst>
                <a:ext uri="{FF2B5EF4-FFF2-40B4-BE49-F238E27FC236}">
                  <a16:creationId xmlns:a16="http://schemas.microsoft.com/office/drawing/2014/main" id="{BA796EE3-B565-DE16-08EE-04D3BBE86A8D}"/>
                </a:ext>
              </a:extLst>
            </p:cNvPr>
            <p:cNvSpPr/>
            <p:nvPr/>
          </p:nvSpPr>
          <p:spPr>
            <a:xfrm>
              <a:off x="8390013" y="1794254"/>
              <a:ext cx="58687" cy="96816"/>
            </a:xfrm>
            <a:custGeom>
              <a:avLst/>
              <a:gdLst/>
              <a:ahLst/>
              <a:cxnLst/>
              <a:rect l="l" t="t" r="r" b="b"/>
              <a:pathLst>
                <a:path w="51434" h="74930">
                  <a:moveTo>
                    <a:pt x="0" y="0"/>
                  </a:moveTo>
                  <a:lnTo>
                    <a:pt x="0" y="74675"/>
                  </a:lnTo>
                  <a:lnTo>
                    <a:pt x="51053" y="74675"/>
                  </a:lnTo>
                  <a:lnTo>
                    <a:pt x="51053" y="0"/>
                  </a:lnTo>
                  <a:lnTo>
                    <a:pt x="0" y="0"/>
                  </a:lnTo>
                  <a:close/>
                </a:path>
              </a:pathLst>
            </a:custGeom>
            <a:ln w="12700">
              <a:solidFill>
                <a:srgbClr val="010101"/>
              </a:solidFill>
            </a:ln>
          </p:spPr>
          <p:txBody>
            <a:bodyPr wrap="square" lIns="0" tIns="0" rIns="0" bIns="0" rtlCol="0"/>
            <a:lstStyle/>
            <a:p>
              <a:endParaRPr/>
            </a:p>
          </p:txBody>
        </p:sp>
        <p:sp>
          <p:nvSpPr>
            <p:cNvPr id="66" name="object 67">
              <a:extLst>
                <a:ext uri="{FF2B5EF4-FFF2-40B4-BE49-F238E27FC236}">
                  <a16:creationId xmlns:a16="http://schemas.microsoft.com/office/drawing/2014/main" id="{0C0292C1-5D44-97BE-0125-C345394716C7}"/>
                </a:ext>
              </a:extLst>
            </p:cNvPr>
            <p:cNvSpPr/>
            <p:nvPr/>
          </p:nvSpPr>
          <p:spPr>
            <a:xfrm>
              <a:off x="8503923"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67" name="object 68">
              <a:extLst>
                <a:ext uri="{FF2B5EF4-FFF2-40B4-BE49-F238E27FC236}">
                  <a16:creationId xmlns:a16="http://schemas.microsoft.com/office/drawing/2014/main" id="{29798ED7-2251-586C-AF45-2A14A074FF22}"/>
                </a:ext>
              </a:extLst>
            </p:cNvPr>
            <p:cNvSpPr/>
            <p:nvPr/>
          </p:nvSpPr>
          <p:spPr>
            <a:xfrm>
              <a:off x="8504793" y="1794254"/>
              <a:ext cx="57963" cy="96816"/>
            </a:xfrm>
            <a:custGeom>
              <a:avLst/>
              <a:gdLst/>
              <a:ahLst/>
              <a:cxnLst/>
              <a:rect l="l" t="t" r="r" b="b"/>
              <a:pathLst>
                <a:path w="50800" h="74930">
                  <a:moveTo>
                    <a:pt x="0" y="0"/>
                  </a:moveTo>
                  <a:lnTo>
                    <a:pt x="0" y="74675"/>
                  </a:lnTo>
                  <a:lnTo>
                    <a:pt x="50292" y="74675"/>
                  </a:lnTo>
                  <a:lnTo>
                    <a:pt x="50292" y="0"/>
                  </a:lnTo>
                  <a:lnTo>
                    <a:pt x="0" y="0"/>
                  </a:lnTo>
                  <a:close/>
                </a:path>
              </a:pathLst>
            </a:custGeom>
            <a:ln w="12700">
              <a:solidFill>
                <a:srgbClr val="010101"/>
              </a:solidFill>
            </a:ln>
          </p:spPr>
          <p:txBody>
            <a:bodyPr wrap="square" lIns="0" tIns="0" rIns="0" bIns="0" rtlCol="0"/>
            <a:lstStyle/>
            <a:p>
              <a:endParaRPr/>
            </a:p>
          </p:txBody>
        </p:sp>
        <p:sp>
          <p:nvSpPr>
            <p:cNvPr id="68" name="object 69">
              <a:extLst>
                <a:ext uri="{FF2B5EF4-FFF2-40B4-BE49-F238E27FC236}">
                  <a16:creationId xmlns:a16="http://schemas.microsoft.com/office/drawing/2014/main" id="{2342ACE0-0B18-8E48-2C6D-D883C34BF4C5}"/>
                </a:ext>
              </a:extLst>
            </p:cNvPr>
            <p:cNvSpPr/>
            <p:nvPr/>
          </p:nvSpPr>
          <p:spPr>
            <a:xfrm>
              <a:off x="8448264" y="1793270"/>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FF0101"/>
            </a:solidFill>
          </p:spPr>
          <p:txBody>
            <a:bodyPr wrap="square" lIns="0" tIns="0" rIns="0" bIns="0" rtlCol="0"/>
            <a:lstStyle/>
            <a:p>
              <a:endParaRPr/>
            </a:p>
          </p:txBody>
        </p:sp>
        <p:sp>
          <p:nvSpPr>
            <p:cNvPr id="69" name="object 70">
              <a:extLst>
                <a:ext uri="{FF2B5EF4-FFF2-40B4-BE49-F238E27FC236}">
                  <a16:creationId xmlns:a16="http://schemas.microsoft.com/office/drawing/2014/main" id="{FDBCD24C-C793-50C9-7199-99B86A8B6D6D}"/>
                </a:ext>
              </a:extLst>
            </p:cNvPr>
            <p:cNvSpPr/>
            <p:nvPr/>
          </p:nvSpPr>
          <p:spPr>
            <a:xfrm>
              <a:off x="8448264" y="1794254"/>
              <a:ext cx="56514" cy="96816"/>
            </a:xfrm>
            <a:custGeom>
              <a:avLst/>
              <a:gdLst/>
              <a:ahLst/>
              <a:cxnLst/>
              <a:rect l="l" t="t" r="r" b="b"/>
              <a:pathLst>
                <a:path w="49529" h="74930">
                  <a:moveTo>
                    <a:pt x="0" y="0"/>
                  </a:moveTo>
                  <a:lnTo>
                    <a:pt x="0" y="74675"/>
                  </a:lnTo>
                  <a:lnTo>
                    <a:pt x="49529" y="74675"/>
                  </a:lnTo>
                  <a:lnTo>
                    <a:pt x="49529" y="0"/>
                  </a:lnTo>
                  <a:lnTo>
                    <a:pt x="0" y="0"/>
                  </a:lnTo>
                  <a:close/>
                </a:path>
              </a:pathLst>
            </a:custGeom>
            <a:ln w="12700">
              <a:solidFill>
                <a:srgbClr val="010101"/>
              </a:solidFill>
            </a:ln>
          </p:spPr>
          <p:txBody>
            <a:bodyPr wrap="square" lIns="0" tIns="0" rIns="0" bIns="0" rtlCol="0"/>
            <a:lstStyle/>
            <a:p>
              <a:endParaRPr/>
            </a:p>
          </p:txBody>
        </p:sp>
        <p:sp>
          <p:nvSpPr>
            <p:cNvPr id="70" name="object 71">
              <a:extLst>
                <a:ext uri="{FF2B5EF4-FFF2-40B4-BE49-F238E27FC236}">
                  <a16:creationId xmlns:a16="http://schemas.microsoft.com/office/drawing/2014/main" id="{894295B5-DF30-E0FC-2C06-8E45864C8533}"/>
                </a:ext>
              </a:extLst>
            </p:cNvPr>
            <p:cNvSpPr/>
            <p:nvPr/>
          </p:nvSpPr>
          <p:spPr>
            <a:xfrm>
              <a:off x="8562162" y="1793270"/>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FF0101"/>
            </a:solidFill>
          </p:spPr>
          <p:txBody>
            <a:bodyPr wrap="square" lIns="0" tIns="0" rIns="0" bIns="0" rtlCol="0"/>
            <a:lstStyle/>
            <a:p>
              <a:endParaRPr/>
            </a:p>
          </p:txBody>
        </p:sp>
        <p:sp>
          <p:nvSpPr>
            <p:cNvPr id="71" name="object 72">
              <a:extLst>
                <a:ext uri="{FF2B5EF4-FFF2-40B4-BE49-F238E27FC236}">
                  <a16:creationId xmlns:a16="http://schemas.microsoft.com/office/drawing/2014/main" id="{A94BB253-DC8D-2666-FEEF-44D171713B2A}"/>
                </a:ext>
              </a:extLst>
            </p:cNvPr>
            <p:cNvSpPr/>
            <p:nvPr/>
          </p:nvSpPr>
          <p:spPr>
            <a:xfrm>
              <a:off x="8562162" y="1794254"/>
              <a:ext cx="56514" cy="96816"/>
            </a:xfrm>
            <a:custGeom>
              <a:avLst/>
              <a:gdLst/>
              <a:ahLst/>
              <a:cxnLst/>
              <a:rect l="l" t="t" r="r" b="b"/>
              <a:pathLst>
                <a:path w="49529" h="74930">
                  <a:moveTo>
                    <a:pt x="0" y="0"/>
                  </a:moveTo>
                  <a:lnTo>
                    <a:pt x="0" y="74675"/>
                  </a:lnTo>
                  <a:lnTo>
                    <a:pt x="49529" y="74675"/>
                  </a:lnTo>
                  <a:lnTo>
                    <a:pt x="49529" y="0"/>
                  </a:lnTo>
                  <a:lnTo>
                    <a:pt x="0" y="0"/>
                  </a:lnTo>
                  <a:close/>
                </a:path>
              </a:pathLst>
            </a:custGeom>
            <a:ln w="12700">
              <a:solidFill>
                <a:srgbClr val="010101"/>
              </a:solidFill>
            </a:ln>
          </p:spPr>
          <p:txBody>
            <a:bodyPr wrap="square" lIns="0" tIns="0" rIns="0" bIns="0" rtlCol="0"/>
            <a:lstStyle/>
            <a:p>
              <a:endParaRPr/>
            </a:p>
          </p:txBody>
        </p:sp>
        <p:sp>
          <p:nvSpPr>
            <p:cNvPr id="72" name="object 73">
              <a:extLst>
                <a:ext uri="{FF2B5EF4-FFF2-40B4-BE49-F238E27FC236}">
                  <a16:creationId xmlns:a16="http://schemas.microsoft.com/office/drawing/2014/main" id="{A36703E0-A69D-99C7-F830-AEBF04DC3712}"/>
                </a:ext>
              </a:extLst>
            </p:cNvPr>
            <p:cNvSpPr/>
            <p:nvPr/>
          </p:nvSpPr>
          <p:spPr>
            <a:xfrm>
              <a:off x="8617820"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73" name="object 74">
              <a:extLst>
                <a:ext uri="{FF2B5EF4-FFF2-40B4-BE49-F238E27FC236}">
                  <a16:creationId xmlns:a16="http://schemas.microsoft.com/office/drawing/2014/main" id="{5E13792E-19B4-B7DE-33CA-8F4E28A68099}"/>
                </a:ext>
              </a:extLst>
            </p:cNvPr>
            <p:cNvSpPr/>
            <p:nvPr/>
          </p:nvSpPr>
          <p:spPr>
            <a:xfrm>
              <a:off x="8618691" y="1794254"/>
              <a:ext cx="58687" cy="96816"/>
            </a:xfrm>
            <a:custGeom>
              <a:avLst/>
              <a:gdLst/>
              <a:ahLst/>
              <a:cxnLst/>
              <a:rect l="l" t="t" r="r" b="b"/>
              <a:pathLst>
                <a:path w="51434" h="74930">
                  <a:moveTo>
                    <a:pt x="0" y="0"/>
                  </a:moveTo>
                  <a:lnTo>
                    <a:pt x="0" y="74675"/>
                  </a:lnTo>
                  <a:lnTo>
                    <a:pt x="51053" y="74675"/>
                  </a:lnTo>
                  <a:lnTo>
                    <a:pt x="51053" y="0"/>
                  </a:lnTo>
                  <a:lnTo>
                    <a:pt x="0" y="0"/>
                  </a:lnTo>
                  <a:close/>
                </a:path>
              </a:pathLst>
            </a:custGeom>
            <a:ln w="12700">
              <a:solidFill>
                <a:srgbClr val="010101"/>
              </a:solidFill>
            </a:ln>
          </p:spPr>
          <p:txBody>
            <a:bodyPr wrap="square" lIns="0" tIns="0" rIns="0" bIns="0" rtlCol="0"/>
            <a:lstStyle/>
            <a:p>
              <a:endParaRPr/>
            </a:p>
          </p:txBody>
        </p:sp>
        <p:sp>
          <p:nvSpPr>
            <p:cNvPr id="74" name="object 75">
              <a:extLst>
                <a:ext uri="{FF2B5EF4-FFF2-40B4-BE49-F238E27FC236}">
                  <a16:creationId xmlns:a16="http://schemas.microsoft.com/office/drawing/2014/main" id="{6BFDA14F-8C5C-4D5B-524E-FAEA9D45A91D}"/>
                </a:ext>
              </a:extLst>
            </p:cNvPr>
            <p:cNvSpPr/>
            <p:nvPr/>
          </p:nvSpPr>
          <p:spPr>
            <a:xfrm>
              <a:off x="8676073"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75" name="object 76">
              <a:extLst>
                <a:ext uri="{FF2B5EF4-FFF2-40B4-BE49-F238E27FC236}">
                  <a16:creationId xmlns:a16="http://schemas.microsoft.com/office/drawing/2014/main" id="{E8C53761-B38F-541E-6068-2456BF676D7B}"/>
                </a:ext>
              </a:extLst>
            </p:cNvPr>
            <p:cNvSpPr/>
            <p:nvPr/>
          </p:nvSpPr>
          <p:spPr>
            <a:xfrm>
              <a:off x="8676942" y="1794254"/>
              <a:ext cx="57963" cy="96816"/>
            </a:xfrm>
            <a:custGeom>
              <a:avLst/>
              <a:gdLst/>
              <a:ahLst/>
              <a:cxnLst/>
              <a:rect l="l" t="t" r="r" b="b"/>
              <a:pathLst>
                <a:path w="50800" h="74930">
                  <a:moveTo>
                    <a:pt x="0" y="0"/>
                  </a:moveTo>
                  <a:lnTo>
                    <a:pt x="0" y="74675"/>
                  </a:lnTo>
                  <a:lnTo>
                    <a:pt x="50292" y="74675"/>
                  </a:lnTo>
                  <a:lnTo>
                    <a:pt x="50292" y="0"/>
                  </a:lnTo>
                  <a:lnTo>
                    <a:pt x="0" y="0"/>
                  </a:lnTo>
                  <a:close/>
                </a:path>
              </a:pathLst>
            </a:custGeom>
            <a:ln w="12700">
              <a:solidFill>
                <a:srgbClr val="010101"/>
              </a:solidFill>
            </a:ln>
          </p:spPr>
          <p:txBody>
            <a:bodyPr wrap="square" lIns="0" tIns="0" rIns="0" bIns="0" rtlCol="0"/>
            <a:lstStyle/>
            <a:p>
              <a:endParaRPr/>
            </a:p>
          </p:txBody>
        </p:sp>
        <p:sp>
          <p:nvSpPr>
            <p:cNvPr id="76" name="object 77">
              <a:extLst>
                <a:ext uri="{FF2B5EF4-FFF2-40B4-BE49-F238E27FC236}">
                  <a16:creationId xmlns:a16="http://schemas.microsoft.com/office/drawing/2014/main" id="{4719886F-09B3-676A-923A-0611FFE74E4B}"/>
                </a:ext>
              </a:extLst>
            </p:cNvPr>
            <p:cNvSpPr/>
            <p:nvPr/>
          </p:nvSpPr>
          <p:spPr>
            <a:xfrm>
              <a:off x="8734310" y="1793270"/>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01CC99"/>
            </a:solidFill>
          </p:spPr>
          <p:txBody>
            <a:bodyPr wrap="square" lIns="0" tIns="0" rIns="0" bIns="0" rtlCol="0"/>
            <a:lstStyle/>
            <a:p>
              <a:endParaRPr/>
            </a:p>
          </p:txBody>
        </p:sp>
        <p:sp>
          <p:nvSpPr>
            <p:cNvPr id="77" name="object 78">
              <a:extLst>
                <a:ext uri="{FF2B5EF4-FFF2-40B4-BE49-F238E27FC236}">
                  <a16:creationId xmlns:a16="http://schemas.microsoft.com/office/drawing/2014/main" id="{C7354E9F-E0A2-C592-8673-D05C38D8AC1D}"/>
                </a:ext>
              </a:extLst>
            </p:cNvPr>
            <p:cNvSpPr/>
            <p:nvPr/>
          </p:nvSpPr>
          <p:spPr>
            <a:xfrm>
              <a:off x="8734310" y="1794254"/>
              <a:ext cx="56514" cy="96816"/>
            </a:xfrm>
            <a:custGeom>
              <a:avLst/>
              <a:gdLst/>
              <a:ahLst/>
              <a:cxnLst/>
              <a:rect l="l" t="t" r="r" b="b"/>
              <a:pathLst>
                <a:path w="49529" h="74930">
                  <a:moveTo>
                    <a:pt x="0" y="0"/>
                  </a:moveTo>
                  <a:lnTo>
                    <a:pt x="0" y="74675"/>
                  </a:lnTo>
                  <a:lnTo>
                    <a:pt x="49529" y="74675"/>
                  </a:lnTo>
                  <a:lnTo>
                    <a:pt x="49529" y="0"/>
                  </a:lnTo>
                  <a:lnTo>
                    <a:pt x="0" y="0"/>
                  </a:lnTo>
                  <a:close/>
                </a:path>
              </a:pathLst>
            </a:custGeom>
            <a:ln w="12700">
              <a:solidFill>
                <a:srgbClr val="010101"/>
              </a:solidFill>
            </a:ln>
          </p:spPr>
          <p:txBody>
            <a:bodyPr wrap="square" lIns="0" tIns="0" rIns="0" bIns="0" rtlCol="0"/>
            <a:lstStyle/>
            <a:p>
              <a:endParaRPr/>
            </a:p>
          </p:txBody>
        </p:sp>
        <p:sp>
          <p:nvSpPr>
            <p:cNvPr id="78" name="object 79">
              <a:extLst>
                <a:ext uri="{FF2B5EF4-FFF2-40B4-BE49-F238E27FC236}">
                  <a16:creationId xmlns:a16="http://schemas.microsoft.com/office/drawing/2014/main" id="{30714510-BF77-A3AE-8AE4-1C0BD1EB1A73}"/>
                </a:ext>
              </a:extLst>
            </p:cNvPr>
            <p:cNvSpPr/>
            <p:nvPr/>
          </p:nvSpPr>
          <p:spPr>
            <a:xfrm>
              <a:off x="8217863"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79" name="object 80">
              <a:extLst>
                <a:ext uri="{FF2B5EF4-FFF2-40B4-BE49-F238E27FC236}">
                  <a16:creationId xmlns:a16="http://schemas.microsoft.com/office/drawing/2014/main" id="{81F1307C-F3AC-5C91-872C-7B1263CA0275}"/>
                </a:ext>
              </a:extLst>
            </p:cNvPr>
            <p:cNvSpPr/>
            <p:nvPr/>
          </p:nvSpPr>
          <p:spPr>
            <a:xfrm>
              <a:off x="8217863" y="1955724"/>
              <a:ext cx="58687" cy="96816"/>
            </a:xfrm>
            <a:custGeom>
              <a:avLst/>
              <a:gdLst/>
              <a:ahLst/>
              <a:cxnLst/>
              <a:rect l="l" t="t" r="r" b="b"/>
              <a:pathLst>
                <a:path w="51434"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80" name="object 81">
              <a:extLst>
                <a:ext uri="{FF2B5EF4-FFF2-40B4-BE49-F238E27FC236}">
                  <a16:creationId xmlns:a16="http://schemas.microsoft.com/office/drawing/2014/main" id="{07D93276-8673-9918-7FE0-8F5FF5D98178}"/>
                </a:ext>
              </a:extLst>
            </p:cNvPr>
            <p:cNvSpPr/>
            <p:nvPr/>
          </p:nvSpPr>
          <p:spPr>
            <a:xfrm>
              <a:off x="8276116" y="1955724"/>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FF0101"/>
            </a:solidFill>
          </p:spPr>
          <p:txBody>
            <a:bodyPr wrap="square" lIns="0" tIns="0" rIns="0" bIns="0" rtlCol="0"/>
            <a:lstStyle/>
            <a:p>
              <a:endParaRPr/>
            </a:p>
          </p:txBody>
        </p:sp>
        <p:sp>
          <p:nvSpPr>
            <p:cNvPr id="81" name="object 82">
              <a:extLst>
                <a:ext uri="{FF2B5EF4-FFF2-40B4-BE49-F238E27FC236}">
                  <a16:creationId xmlns:a16="http://schemas.microsoft.com/office/drawing/2014/main" id="{E08B4D7F-A566-A6A1-6E83-8644FBA5384B}"/>
                </a:ext>
              </a:extLst>
            </p:cNvPr>
            <p:cNvSpPr/>
            <p:nvPr/>
          </p:nvSpPr>
          <p:spPr>
            <a:xfrm>
              <a:off x="8276116" y="1955724"/>
              <a:ext cx="56514" cy="96816"/>
            </a:xfrm>
            <a:custGeom>
              <a:avLst/>
              <a:gdLst/>
              <a:ahLst/>
              <a:cxnLst/>
              <a:rect l="l" t="t" r="r" b="b"/>
              <a:pathLst>
                <a:path w="49529" h="74930">
                  <a:moveTo>
                    <a:pt x="0" y="0"/>
                  </a:moveTo>
                  <a:lnTo>
                    <a:pt x="0" y="74676"/>
                  </a:lnTo>
                  <a:lnTo>
                    <a:pt x="49529" y="74676"/>
                  </a:lnTo>
                  <a:lnTo>
                    <a:pt x="49529" y="0"/>
                  </a:lnTo>
                  <a:lnTo>
                    <a:pt x="0" y="0"/>
                  </a:lnTo>
                  <a:close/>
                </a:path>
              </a:pathLst>
            </a:custGeom>
            <a:ln w="12700">
              <a:solidFill>
                <a:srgbClr val="010101"/>
              </a:solidFill>
            </a:ln>
          </p:spPr>
          <p:txBody>
            <a:bodyPr wrap="square" lIns="0" tIns="0" rIns="0" bIns="0" rtlCol="0"/>
            <a:lstStyle/>
            <a:p>
              <a:endParaRPr/>
            </a:p>
          </p:txBody>
        </p:sp>
        <p:sp>
          <p:nvSpPr>
            <p:cNvPr id="82" name="object 83">
              <a:extLst>
                <a:ext uri="{FF2B5EF4-FFF2-40B4-BE49-F238E27FC236}">
                  <a16:creationId xmlns:a16="http://schemas.microsoft.com/office/drawing/2014/main" id="{C395290B-2E7B-0A41-9372-E5F0E27994D1}"/>
                </a:ext>
              </a:extLst>
            </p:cNvPr>
            <p:cNvSpPr/>
            <p:nvPr/>
          </p:nvSpPr>
          <p:spPr>
            <a:xfrm>
              <a:off x="8331774"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83" name="object 84">
              <a:extLst>
                <a:ext uri="{FF2B5EF4-FFF2-40B4-BE49-F238E27FC236}">
                  <a16:creationId xmlns:a16="http://schemas.microsoft.com/office/drawing/2014/main" id="{CF45632B-A2A3-9A92-91D3-A0DF03683476}"/>
                </a:ext>
              </a:extLst>
            </p:cNvPr>
            <p:cNvSpPr/>
            <p:nvPr/>
          </p:nvSpPr>
          <p:spPr>
            <a:xfrm>
              <a:off x="8332644" y="1955724"/>
              <a:ext cx="57963" cy="96816"/>
            </a:xfrm>
            <a:custGeom>
              <a:avLst/>
              <a:gdLst/>
              <a:ahLst/>
              <a:cxnLst/>
              <a:rect l="l" t="t" r="r" b="b"/>
              <a:pathLst>
                <a:path w="50800" h="74930">
                  <a:moveTo>
                    <a:pt x="0" y="0"/>
                  </a:moveTo>
                  <a:lnTo>
                    <a:pt x="0" y="74676"/>
                  </a:lnTo>
                  <a:lnTo>
                    <a:pt x="50292" y="74676"/>
                  </a:lnTo>
                  <a:lnTo>
                    <a:pt x="50292" y="0"/>
                  </a:lnTo>
                  <a:lnTo>
                    <a:pt x="0" y="0"/>
                  </a:lnTo>
                  <a:close/>
                </a:path>
              </a:pathLst>
            </a:custGeom>
            <a:ln w="12700">
              <a:solidFill>
                <a:srgbClr val="010101"/>
              </a:solidFill>
            </a:ln>
          </p:spPr>
          <p:txBody>
            <a:bodyPr wrap="square" lIns="0" tIns="0" rIns="0" bIns="0" rtlCol="0"/>
            <a:lstStyle/>
            <a:p>
              <a:endParaRPr/>
            </a:p>
          </p:txBody>
        </p:sp>
        <p:sp>
          <p:nvSpPr>
            <p:cNvPr id="84" name="object 85">
              <a:extLst>
                <a:ext uri="{FF2B5EF4-FFF2-40B4-BE49-F238E27FC236}">
                  <a16:creationId xmlns:a16="http://schemas.microsoft.com/office/drawing/2014/main" id="{BD779B75-BF3E-9763-BB28-27C42E29CDD7}"/>
                </a:ext>
              </a:extLst>
            </p:cNvPr>
            <p:cNvSpPr/>
            <p:nvPr/>
          </p:nvSpPr>
          <p:spPr>
            <a:xfrm>
              <a:off x="8390013"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85" name="object 86">
              <a:extLst>
                <a:ext uri="{FF2B5EF4-FFF2-40B4-BE49-F238E27FC236}">
                  <a16:creationId xmlns:a16="http://schemas.microsoft.com/office/drawing/2014/main" id="{E5CE50B8-BE42-8815-EAC1-97C162CD9C25}"/>
                </a:ext>
              </a:extLst>
            </p:cNvPr>
            <p:cNvSpPr/>
            <p:nvPr/>
          </p:nvSpPr>
          <p:spPr>
            <a:xfrm>
              <a:off x="8390013" y="1955724"/>
              <a:ext cx="58687" cy="96816"/>
            </a:xfrm>
            <a:custGeom>
              <a:avLst/>
              <a:gdLst/>
              <a:ahLst/>
              <a:cxnLst/>
              <a:rect l="l" t="t" r="r" b="b"/>
              <a:pathLst>
                <a:path w="51434"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86" name="object 87">
              <a:extLst>
                <a:ext uri="{FF2B5EF4-FFF2-40B4-BE49-F238E27FC236}">
                  <a16:creationId xmlns:a16="http://schemas.microsoft.com/office/drawing/2014/main" id="{417F9C63-78FC-A931-6307-2355E59C5D6B}"/>
                </a:ext>
              </a:extLst>
            </p:cNvPr>
            <p:cNvSpPr/>
            <p:nvPr/>
          </p:nvSpPr>
          <p:spPr>
            <a:xfrm>
              <a:off x="8503923"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87" name="object 88">
              <a:extLst>
                <a:ext uri="{FF2B5EF4-FFF2-40B4-BE49-F238E27FC236}">
                  <a16:creationId xmlns:a16="http://schemas.microsoft.com/office/drawing/2014/main" id="{CAB3D591-B352-041D-E46E-E77B87E927AA}"/>
                </a:ext>
              </a:extLst>
            </p:cNvPr>
            <p:cNvSpPr/>
            <p:nvPr/>
          </p:nvSpPr>
          <p:spPr>
            <a:xfrm>
              <a:off x="8504793" y="1955724"/>
              <a:ext cx="57963" cy="96816"/>
            </a:xfrm>
            <a:custGeom>
              <a:avLst/>
              <a:gdLst/>
              <a:ahLst/>
              <a:cxnLst/>
              <a:rect l="l" t="t" r="r" b="b"/>
              <a:pathLst>
                <a:path w="50800" h="74930">
                  <a:moveTo>
                    <a:pt x="0" y="0"/>
                  </a:moveTo>
                  <a:lnTo>
                    <a:pt x="0" y="74676"/>
                  </a:lnTo>
                  <a:lnTo>
                    <a:pt x="50292" y="74676"/>
                  </a:lnTo>
                  <a:lnTo>
                    <a:pt x="50292" y="0"/>
                  </a:lnTo>
                  <a:lnTo>
                    <a:pt x="0" y="0"/>
                  </a:lnTo>
                  <a:close/>
                </a:path>
              </a:pathLst>
            </a:custGeom>
            <a:ln w="12700">
              <a:solidFill>
                <a:srgbClr val="010101"/>
              </a:solidFill>
            </a:ln>
          </p:spPr>
          <p:txBody>
            <a:bodyPr wrap="square" lIns="0" tIns="0" rIns="0" bIns="0" rtlCol="0"/>
            <a:lstStyle/>
            <a:p>
              <a:endParaRPr/>
            </a:p>
          </p:txBody>
        </p:sp>
        <p:sp>
          <p:nvSpPr>
            <p:cNvPr id="88" name="object 89">
              <a:extLst>
                <a:ext uri="{FF2B5EF4-FFF2-40B4-BE49-F238E27FC236}">
                  <a16:creationId xmlns:a16="http://schemas.microsoft.com/office/drawing/2014/main" id="{72BDF57A-CBE7-1D2D-D3E4-FABD7F86D111}"/>
                </a:ext>
              </a:extLst>
            </p:cNvPr>
            <p:cNvSpPr/>
            <p:nvPr/>
          </p:nvSpPr>
          <p:spPr>
            <a:xfrm>
              <a:off x="8448264" y="1955724"/>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01CC99"/>
            </a:solidFill>
          </p:spPr>
          <p:txBody>
            <a:bodyPr wrap="square" lIns="0" tIns="0" rIns="0" bIns="0" rtlCol="0"/>
            <a:lstStyle/>
            <a:p>
              <a:endParaRPr/>
            </a:p>
          </p:txBody>
        </p:sp>
        <p:sp>
          <p:nvSpPr>
            <p:cNvPr id="89" name="object 90">
              <a:extLst>
                <a:ext uri="{FF2B5EF4-FFF2-40B4-BE49-F238E27FC236}">
                  <a16:creationId xmlns:a16="http://schemas.microsoft.com/office/drawing/2014/main" id="{9F3DB376-B633-B5D9-1CE8-DF5C152674CE}"/>
                </a:ext>
              </a:extLst>
            </p:cNvPr>
            <p:cNvSpPr/>
            <p:nvPr/>
          </p:nvSpPr>
          <p:spPr>
            <a:xfrm>
              <a:off x="8448264" y="1955724"/>
              <a:ext cx="56514" cy="96816"/>
            </a:xfrm>
            <a:custGeom>
              <a:avLst/>
              <a:gdLst/>
              <a:ahLst/>
              <a:cxnLst/>
              <a:rect l="l" t="t" r="r" b="b"/>
              <a:pathLst>
                <a:path w="49529" h="74930">
                  <a:moveTo>
                    <a:pt x="0" y="0"/>
                  </a:moveTo>
                  <a:lnTo>
                    <a:pt x="0" y="74676"/>
                  </a:lnTo>
                  <a:lnTo>
                    <a:pt x="49529" y="74676"/>
                  </a:lnTo>
                  <a:lnTo>
                    <a:pt x="49529" y="0"/>
                  </a:lnTo>
                  <a:lnTo>
                    <a:pt x="0" y="0"/>
                  </a:lnTo>
                  <a:close/>
                </a:path>
              </a:pathLst>
            </a:custGeom>
            <a:ln w="12700">
              <a:solidFill>
                <a:srgbClr val="010101"/>
              </a:solidFill>
            </a:ln>
          </p:spPr>
          <p:txBody>
            <a:bodyPr wrap="square" lIns="0" tIns="0" rIns="0" bIns="0" rtlCol="0"/>
            <a:lstStyle/>
            <a:p>
              <a:endParaRPr/>
            </a:p>
          </p:txBody>
        </p:sp>
        <p:sp>
          <p:nvSpPr>
            <p:cNvPr id="90" name="object 91">
              <a:extLst>
                <a:ext uri="{FF2B5EF4-FFF2-40B4-BE49-F238E27FC236}">
                  <a16:creationId xmlns:a16="http://schemas.microsoft.com/office/drawing/2014/main" id="{9351EDDE-C719-55A3-F088-236C5D60FFD8}"/>
                </a:ext>
              </a:extLst>
            </p:cNvPr>
            <p:cNvSpPr/>
            <p:nvPr/>
          </p:nvSpPr>
          <p:spPr>
            <a:xfrm>
              <a:off x="8562162" y="1955724"/>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01CC99"/>
            </a:solidFill>
          </p:spPr>
          <p:txBody>
            <a:bodyPr wrap="square" lIns="0" tIns="0" rIns="0" bIns="0" rtlCol="0"/>
            <a:lstStyle/>
            <a:p>
              <a:endParaRPr/>
            </a:p>
          </p:txBody>
        </p:sp>
        <p:sp>
          <p:nvSpPr>
            <p:cNvPr id="91" name="object 92">
              <a:extLst>
                <a:ext uri="{FF2B5EF4-FFF2-40B4-BE49-F238E27FC236}">
                  <a16:creationId xmlns:a16="http://schemas.microsoft.com/office/drawing/2014/main" id="{A97A6F0F-3C80-DF1F-6E76-7B43D4BC02E3}"/>
                </a:ext>
              </a:extLst>
            </p:cNvPr>
            <p:cNvSpPr/>
            <p:nvPr/>
          </p:nvSpPr>
          <p:spPr>
            <a:xfrm>
              <a:off x="8562162" y="1955724"/>
              <a:ext cx="56514" cy="96816"/>
            </a:xfrm>
            <a:custGeom>
              <a:avLst/>
              <a:gdLst/>
              <a:ahLst/>
              <a:cxnLst/>
              <a:rect l="l" t="t" r="r" b="b"/>
              <a:pathLst>
                <a:path w="49529" h="74930">
                  <a:moveTo>
                    <a:pt x="0" y="0"/>
                  </a:moveTo>
                  <a:lnTo>
                    <a:pt x="0" y="74676"/>
                  </a:lnTo>
                  <a:lnTo>
                    <a:pt x="49529" y="74676"/>
                  </a:lnTo>
                  <a:lnTo>
                    <a:pt x="49529" y="0"/>
                  </a:lnTo>
                  <a:lnTo>
                    <a:pt x="0" y="0"/>
                  </a:lnTo>
                  <a:close/>
                </a:path>
              </a:pathLst>
            </a:custGeom>
            <a:ln w="12700">
              <a:solidFill>
                <a:srgbClr val="010101"/>
              </a:solidFill>
            </a:ln>
          </p:spPr>
          <p:txBody>
            <a:bodyPr wrap="square" lIns="0" tIns="0" rIns="0" bIns="0" rtlCol="0"/>
            <a:lstStyle/>
            <a:p>
              <a:endParaRPr/>
            </a:p>
          </p:txBody>
        </p:sp>
        <p:sp>
          <p:nvSpPr>
            <p:cNvPr id="92" name="object 93">
              <a:extLst>
                <a:ext uri="{FF2B5EF4-FFF2-40B4-BE49-F238E27FC236}">
                  <a16:creationId xmlns:a16="http://schemas.microsoft.com/office/drawing/2014/main" id="{5391E8A5-8E2F-00E5-8D5C-D5E4796D09CC}"/>
                </a:ext>
              </a:extLst>
            </p:cNvPr>
            <p:cNvSpPr/>
            <p:nvPr/>
          </p:nvSpPr>
          <p:spPr>
            <a:xfrm>
              <a:off x="8617820"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93" name="object 94">
              <a:extLst>
                <a:ext uri="{FF2B5EF4-FFF2-40B4-BE49-F238E27FC236}">
                  <a16:creationId xmlns:a16="http://schemas.microsoft.com/office/drawing/2014/main" id="{721450E3-E2D6-42FE-E483-FE5F9D1EE38F}"/>
                </a:ext>
              </a:extLst>
            </p:cNvPr>
            <p:cNvSpPr/>
            <p:nvPr/>
          </p:nvSpPr>
          <p:spPr>
            <a:xfrm>
              <a:off x="8618691" y="1955724"/>
              <a:ext cx="58687" cy="96816"/>
            </a:xfrm>
            <a:custGeom>
              <a:avLst/>
              <a:gdLst/>
              <a:ahLst/>
              <a:cxnLst/>
              <a:rect l="l" t="t" r="r" b="b"/>
              <a:pathLst>
                <a:path w="51434"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94" name="object 95">
              <a:extLst>
                <a:ext uri="{FF2B5EF4-FFF2-40B4-BE49-F238E27FC236}">
                  <a16:creationId xmlns:a16="http://schemas.microsoft.com/office/drawing/2014/main" id="{16D9CBAA-3111-531F-EBD6-01EE8BC1E9AE}"/>
                </a:ext>
              </a:extLst>
            </p:cNvPr>
            <p:cNvSpPr/>
            <p:nvPr/>
          </p:nvSpPr>
          <p:spPr>
            <a:xfrm>
              <a:off x="8676073"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95" name="object 96">
              <a:extLst>
                <a:ext uri="{FF2B5EF4-FFF2-40B4-BE49-F238E27FC236}">
                  <a16:creationId xmlns:a16="http://schemas.microsoft.com/office/drawing/2014/main" id="{95C3CE24-B594-E750-32AC-D00E70C3AEB3}"/>
                </a:ext>
              </a:extLst>
            </p:cNvPr>
            <p:cNvSpPr/>
            <p:nvPr/>
          </p:nvSpPr>
          <p:spPr>
            <a:xfrm>
              <a:off x="8676942" y="1955724"/>
              <a:ext cx="57963" cy="96816"/>
            </a:xfrm>
            <a:custGeom>
              <a:avLst/>
              <a:gdLst/>
              <a:ahLst/>
              <a:cxnLst/>
              <a:rect l="l" t="t" r="r" b="b"/>
              <a:pathLst>
                <a:path w="50800" h="74930">
                  <a:moveTo>
                    <a:pt x="0" y="0"/>
                  </a:moveTo>
                  <a:lnTo>
                    <a:pt x="0" y="74676"/>
                  </a:lnTo>
                  <a:lnTo>
                    <a:pt x="50292" y="74676"/>
                  </a:lnTo>
                  <a:lnTo>
                    <a:pt x="50292" y="0"/>
                  </a:lnTo>
                  <a:lnTo>
                    <a:pt x="0" y="0"/>
                  </a:lnTo>
                  <a:close/>
                </a:path>
              </a:pathLst>
            </a:custGeom>
            <a:ln w="12700">
              <a:solidFill>
                <a:srgbClr val="010101"/>
              </a:solidFill>
            </a:ln>
          </p:spPr>
          <p:txBody>
            <a:bodyPr wrap="square" lIns="0" tIns="0" rIns="0" bIns="0" rtlCol="0"/>
            <a:lstStyle/>
            <a:p>
              <a:endParaRPr/>
            </a:p>
          </p:txBody>
        </p:sp>
        <p:sp>
          <p:nvSpPr>
            <p:cNvPr id="96" name="object 97">
              <a:extLst>
                <a:ext uri="{FF2B5EF4-FFF2-40B4-BE49-F238E27FC236}">
                  <a16:creationId xmlns:a16="http://schemas.microsoft.com/office/drawing/2014/main" id="{6FFD6686-7EF3-980A-C586-6A9067131668}"/>
                </a:ext>
              </a:extLst>
            </p:cNvPr>
            <p:cNvSpPr/>
            <p:nvPr/>
          </p:nvSpPr>
          <p:spPr>
            <a:xfrm>
              <a:off x="8734310" y="1955724"/>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FF0101"/>
            </a:solidFill>
          </p:spPr>
          <p:txBody>
            <a:bodyPr wrap="square" lIns="0" tIns="0" rIns="0" bIns="0" rtlCol="0"/>
            <a:lstStyle/>
            <a:p>
              <a:endParaRPr/>
            </a:p>
          </p:txBody>
        </p:sp>
        <p:sp>
          <p:nvSpPr>
            <p:cNvPr id="97" name="object 98">
              <a:extLst>
                <a:ext uri="{FF2B5EF4-FFF2-40B4-BE49-F238E27FC236}">
                  <a16:creationId xmlns:a16="http://schemas.microsoft.com/office/drawing/2014/main" id="{2B11A5A6-FB6B-02E6-BC45-950ADDD80E85}"/>
                </a:ext>
              </a:extLst>
            </p:cNvPr>
            <p:cNvSpPr/>
            <p:nvPr/>
          </p:nvSpPr>
          <p:spPr>
            <a:xfrm>
              <a:off x="8734310" y="1955724"/>
              <a:ext cx="56514" cy="96816"/>
            </a:xfrm>
            <a:custGeom>
              <a:avLst/>
              <a:gdLst/>
              <a:ahLst/>
              <a:cxnLst/>
              <a:rect l="l" t="t" r="r" b="b"/>
              <a:pathLst>
                <a:path w="49529" h="74930">
                  <a:moveTo>
                    <a:pt x="0" y="0"/>
                  </a:moveTo>
                  <a:lnTo>
                    <a:pt x="0" y="74676"/>
                  </a:lnTo>
                  <a:lnTo>
                    <a:pt x="49529" y="74676"/>
                  </a:lnTo>
                  <a:lnTo>
                    <a:pt x="49529" y="0"/>
                  </a:lnTo>
                  <a:lnTo>
                    <a:pt x="0" y="0"/>
                  </a:lnTo>
                  <a:close/>
                </a:path>
              </a:pathLst>
            </a:custGeom>
            <a:ln w="12700">
              <a:solidFill>
                <a:srgbClr val="010101"/>
              </a:solidFill>
            </a:ln>
          </p:spPr>
          <p:txBody>
            <a:bodyPr wrap="square" lIns="0" tIns="0" rIns="0" bIns="0" rtlCol="0"/>
            <a:lstStyle/>
            <a:p>
              <a:endParaRPr/>
            </a:p>
          </p:txBody>
        </p:sp>
        <p:sp>
          <p:nvSpPr>
            <p:cNvPr id="98" name="object 99">
              <a:extLst>
                <a:ext uri="{FF2B5EF4-FFF2-40B4-BE49-F238E27FC236}">
                  <a16:creationId xmlns:a16="http://schemas.microsoft.com/office/drawing/2014/main" id="{76909689-AB8A-DB09-8CBE-71E1DBDBE31A}"/>
                </a:ext>
              </a:extLst>
            </p:cNvPr>
            <p:cNvSpPr/>
            <p:nvPr/>
          </p:nvSpPr>
          <p:spPr>
            <a:xfrm>
              <a:off x="8789969"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99" name="object 100">
              <a:extLst>
                <a:ext uri="{FF2B5EF4-FFF2-40B4-BE49-F238E27FC236}">
                  <a16:creationId xmlns:a16="http://schemas.microsoft.com/office/drawing/2014/main" id="{785EA9E5-B381-2049-10BC-1D7B1D700F09}"/>
                </a:ext>
              </a:extLst>
            </p:cNvPr>
            <p:cNvSpPr/>
            <p:nvPr/>
          </p:nvSpPr>
          <p:spPr>
            <a:xfrm>
              <a:off x="8790839" y="1955724"/>
              <a:ext cx="57963" cy="96816"/>
            </a:xfrm>
            <a:custGeom>
              <a:avLst/>
              <a:gdLst/>
              <a:ahLst/>
              <a:cxnLst/>
              <a:rect l="l" t="t" r="r" b="b"/>
              <a:pathLst>
                <a:path w="50800" h="74930">
                  <a:moveTo>
                    <a:pt x="0" y="0"/>
                  </a:moveTo>
                  <a:lnTo>
                    <a:pt x="0" y="74676"/>
                  </a:lnTo>
                  <a:lnTo>
                    <a:pt x="50292" y="74676"/>
                  </a:lnTo>
                  <a:lnTo>
                    <a:pt x="50292" y="0"/>
                  </a:lnTo>
                  <a:lnTo>
                    <a:pt x="0" y="0"/>
                  </a:lnTo>
                  <a:close/>
                </a:path>
              </a:pathLst>
            </a:custGeom>
            <a:ln w="12700">
              <a:solidFill>
                <a:srgbClr val="010101"/>
              </a:solidFill>
            </a:ln>
          </p:spPr>
          <p:txBody>
            <a:bodyPr wrap="square" lIns="0" tIns="0" rIns="0" bIns="0" rtlCol="0"/>
            <a:lstStyle/>
            <a:p>
              <a:endParaRPr/>
            </a:p>
          </p:txBody>
        </p:sp>
        <p:sp>
          <p:nvSpPr>
            <p:cNvPr id="100" name="object 101">
              <a:extLst>
                <a:ext uri="{FF2B5EF4-FFF2-40B4-BE49-F238E27FC236}">
                  <a16:creationId xmlns:a16="http://schemas.microsoft.com/office/drawing/2014/main" id="{B41E6613-DF8D-6239-DD65-A76333FD64CE}"/>
                </a:ext>
              </a:extLst>
            </p:cNvPr>
            <p:cNvSpPr/>
            <p:nvPr/>
          </p:nvSpPr>
          <p:spPr>
            <a:xfrm>
              <a:off x="8789969"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101" name="object 102">
              <a:extLst>
                <a:ext uri="{FF2B5EF4-FFF2-40B4-BE49-F238E27FC236}">
                  <a16:creationId xmlns:a16="http://schemas.microsoft.com/office/drawing/2014/main" id="{940476BC-12CA-4EC0-B534-97EC797DBCFD}"/>
                </a:ext>
              </a:extLst>
            </p:cNvPr>
            <p:cNvSpPr/>
            <p:nvPr/>
          </p:nvSpPr>
          <p:spPr>
            <a:xfrm>
              <a:off x="8790839" y="1794254"/>
              <a:ext cx="57963" cy="96816"/>
            </a:xfrm>
            <a:custGeom>
              <a:avLst/>
              <a:gdLst/>
              <a:ahLst/>
              <a:cxnLst/>
              <a:rect l="l" t="t" r="r" b="b"/>
              <a:pathLst>
                <a:path w="50800" h="74930">
                  <a:moveTo>
                    <a:pt x="0" y="0"/>
                  </a:moveTo>
                  <a:lnTo>
                    <a:pt x="0" y="74675"/>
                  </a:lnTo>
                  <a:lnTo>
                    <a:pt x="50292" y="74675"/>
                  </a:lnTo>
                  <a:lnTo>
                    <a:pt x="50292" y="0"/>
                  </a:lnTo>
                  <a:lnTo>
                    <a:pt x="0" y="0"/>
                  </a:lnTo>
                  <a:close/>
                </a:path>
              </a:pathLst>
            </a:custGeom>
            <a:ln w="12700">
              <a:solidFill>
                <a:srgbClr val="010101"/>
              </a:solidFill>
            </a:ln>
          </p:spPr>
          <p:txBody>
            <a:bodyPr wrap="square" lIns="0" tIns="0" rIns="0" bIns="0" rtlCol="0"/>
            <a:lstStyle/>
            <a:p>
              <a:endParaRPr/>
            </a:p>
          </p:txBody>
        </p:sp>
        <p:sp>
          <p:nvSpPr>
            <p:cNvPr id="102" name="object 103">
              <a:extLst>
                <a:ext uri="{FF2B5EF4-FFF2-40B4-BE49-F238E27FC236}">
                  <a16:creationId xmlns:a16="http://schemas.microsoft.com/office/drawing/2014/main" id="{FDE7E155-2447-F5ED-F409-95E10A7E82B5}"/>
                </a:ext>
              </a:extLst>
            </p:cNvPr>
            <p:cNvSpPr/>
            <p:nvPr/>
          </p:nvSpPr>
          <p:spPr>
            <a:xfrm>
              <a:off x="8848208"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103" name="object 104">
              <a:extLst>
                <a:ext uri="{FF2B5EF4-FFF2-40B4-BE49-F238E27FC236}">
                  <a16:creationId xmlns:a16="http://schemas.microsoft.com/office/drawing/2014/main" id="{67F1B2C8-2774-2C2D-DC90-7C0C3AC0741F}"/>
                </a:ext>
              </a:extLst>
            </p:cNvPr>
            <p:cNvSpPr/>
            <p:nvPr/>
          </p:nvSpPr>
          <p:spPr>
            <a:xfrm>
              <a:off x="8848208" y="1794254"/>
              <a:ext cx="58687" cy="96816"/>
            </a:xfrm>
            <a:custGeom>
              <a:avLst/>
              <a:gdLst/>
              <a:ahLst/>
              <a:cxnLst/>
              <a:rect l="l" t="t" r="r" b="b"/>
              <a:pathLst>
                <a:path w="51434" h="74930">
                  <a:moveTo>
                    <a:pt x="0" y="0"/>
                  </a:moveTo>
                  <a:lnTo>
                    <a:pt x="0" y="74675"/>
                  </a:lnTo>
                  <a:lnTo>
                    <a:pt x="51053" y="74675"/>
                  </a:lnTo>
                  <a:lnTo>
                    <a:pt x="51053" y="0"/>
                  </a:lnTo>
                  <a:lnTo>
                    <a:pt x="0" y="0"/>
                  </a:lnTo>
                  <a:close/>
                </a:path>
              </a:pathLst>
            </a:custGeom>
            <a:ln w="12700">
              <a:solidFill>
                <a:srgbClr val="010101"/>
              </a:solidFill>
            </a:ln>
          </p:spPr>
          <p:txBody>
            <a:bodyPr wrap="square" lIns="0" tIns="0" rIns="0" bIns="0" rtlCol="0"/>
            <a:lstStyle/>
            <a:p>
              <a:endParaRPr/>
            </a:p>
          </p:txBody>
        </p:sp>
        <p:sp>
          <p:nvSpPr>
            <p:cNvPr id="104" name="object 105">
              <a:extLst>
                <a:ext uri="{FF2B5EF4-FFF2-40B4-BE49-F238E27FC236}">
                  <a16:creationId xmlns:a16="http://schemas.microsoft.com/office/drawing/2014/main" id="{CE05EEBE-0BE2-D952-5789-08AC6CA6D663}"/>
                </a:ext>
              </a:extLst>
            </p:cNvPr>
            <p:cNvSpPr/>
            <p:nvPr/>
          </p:nvSpPr>
          <p:spPr>
            <a:xfrm>
              <a:off x="8906460" y="1793270"/>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01CC99"/>
            </a:solidFill>
          </p:spPr>
          <p:txBody>
            <a:bodyPr wrap="square" lIns="0" tIns="0" rIns="0" bIns="0" rtlCol="0"/>
            <a:lstStyle/>
            <a:p>
              <a:endParaRPr/>
            </a:p>
          </p:txBody>
        </p:sp>
        <p:sp>
          <p:nvSpPr>
            <p:cNvPr id="105" name="object 106">
              <a:extLst>
                <a:ext uri="{FF2B5EF4-FFF2-40B4-BE49-F238E27FC236}">
                  <a16:creationId xmlns:a16="http://schemas.microsoft.com/office/drawing/2014/main" id="{3BD70143-5B39-9E84-7447-7FB2F151096A}"/>
                </a:ext>
              </a:extLst>
            </p:cNvPr>
            <p:cNvSpPr/>
            <p:nvPr/>
          </p:nvSpPr>
          <p:spPr>
            <a:xfrm>
              <a:off x="8906460" y="1794254"/>
              <a:ext cx="56514" cy="96816"/>
            </a:xfrm>
            <a:custGeom>
              <a:avLst/>
              <a:gdLst/>
              <a:ahLst/>
              <a:cxnLst/>
              <a:rect l="l" t="t" r="r" b="b"/>
              <a:pathLst>
                <a:path w="49529" h="74930">
                  <a:moveTo>
                    <a:pt x="0" y="0"/>
                  </a:moveTo>
                  <a:lnTo>
                    <a:pt x="0" y="74675"/>
                  </a:lnTo>
                  <a:lnTo>
                    <a:pt x="49529" y="74675"/>
                  </a:lnTo>
                  <a:lnTo>
                    <a:pt x="49529" y="0"/>
                  </a:lnTo>
                  <a:lnTo>
                    <a:pt x="0" y="0"/>
                  </a:lnTo>
                  <a:close/>
                </a:path>
              </a:pathLst>
            </a:custGeom>
            <a:ln w="12700">
              <a:solidFill>
                <a:srgbClr val="010101"/>
              </a:solidFill>
            </a:ln>
          </p:spPr>
          <p:txBody>
            <a:bodyPr wrap="square" lIns="0" tIns="0" rIns="0" bIns="0" rtlCol="0"/>
            <a:lstStyle/>
            <a:p>
              <a:endParaRPr/>
            </a:p>
          </p:txBody>
        </p:sp>
        <p:sp>
          <p:nvSpPr>
            <p:cNvPr id="106" name="object 107">
              <a:extLst>
                <a:ext uri="{FF2B5EF4-FFF2-40B4-BE49-F238E27FC236}">
                  <a16:creationId xmlns:a16="http://schemas.microsoft.com/office/drawing/2014/main" id="{8E1A37D1-7022-88EA-FE8C-1DB6E5C87C99}"/>
                </a:ext>
              </a:extLst>
            </p:cNvPr>
            <p:cNvSpPr/>
            <p:nvPr/>
          </p:nvSpPr>
          <p:spPr>
            <a:xfrm>
              <a:off x="8962119"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107" name="object 108">
              <a:extLst>
                <a:ext uri="{FF2B5EF4-FFF2-40B4-BE49-F238E27FC236}">
                  <a16:creationId xmlns:a16="http://schemas.microsoft.com/office/drawing/2014/main" id="{E912578A-F71B-EB63-1362-E66EDBEEB854}"/>
                </a:ext>
              </a:extLst>
            </p:cNvPr>
            <p:cNvSpPr/>
            <p:nvPr/>
          </p:nvSpPr>
          <p:spPr>
            <a:xfrm>
              <a:off x="8962988" y="1794254"/>
              <a:ext cx="57963" cy="96816"/>
            </a:xfrm>
            <a:custGeom>
              <a:avLst/>
              <a:gdLst/>
              <a:ahLst/>
              <a:cxnLst/>
              <a:rect l="l" t="t" r="r" b="b"/>
              <a:pathLst>
                <a:path w="50800" h="74930">
                  <a:moveTo>
                    <a:pt x="0" y="0"/>
                  </a:moveTo>
                  <a:lnTo>
                    <a:pt x="0" y="74675"/>
                  </a:lnTo>
                  <a:lnTo>
                    <a:pt x="50292" y="74675"/>
                  </a:lnTo>
                  <a:lnTo>
                    <a:pt x="50292" y="0"/>
                  </a:lnTo>
                  <a:lnTo>
                    <a:pt x="0" y="0"/>
                  </a:lnTo>
                  <a:close/>
                </a:path>
              </a:pathLst>
            </a:custGeom>
            <a:ln w="12700">
              <a:solidFill>
                <a:srgbClr val="010101"/>
              </a:solidFill>
            </a:ln>
          </p:spPr>
          <p:txBody>
            <a:bodyPr wrap="square" lIns="0" tIns="0" rIns="0" bIns="0" rtlCol="0"/>
            <a:lstStyle/>
            <a:p>
              <a:endParaRPr/>
            </a:p>
          </p:txBody>
        </p:sp>
        <p:sp>
          <p:nvSpPr>
            <p:cNvPr id="108" name="object 109">
              <a:extLst>
                <a:ext uri="{FF2B5EF4-FFF2-40B4-BE49-F238E27FC236}">
                  <a16:creationId xmlns:a16="http://schemas.microsoft.com/office/drawing/2014/main" id="{E7EE3148-B20A-C7F6-F95E-75278BB7DA2B}"/>
                </a:ext>
              </a:extLst>
            </p:cNvPr>
            <p:cNvSpPr/>
            <p:nvPr/>
          </p:nvSpPr>
          <p:spPr>
            <a:xfrm>
              <a:off x="9020357" y="1793270"/>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01CC99"/>
            </a:solidFill>
          </p:spPr>
          <p:txBody>
            <a:bodyPr wrap="square" lIns="0" tIns="0" rIns="0" bIns="0" rtlCol="0"/>
            <a:lstStyle/>
            <a:p>
              <a:endParaRPr/>
            </a:p>
          </p:txBody>
        </p:sp>
        <p:sp>
          <p:nvSpPr>
            <p:cNvPr id="109" name="object 110">
              <a:extLst>
                <a:ext uri="{FF2B5EF4-FFF2-40B4-BE49-F238E27FC236}">
                  <a16:creationId xmlns:a16="http://schemas.microsoft.com/office/drawing/2014/main" id="{53035940-2359-1138-B3DF-082BF1A5E024}"/>
                </a:ext>
              </a:extLst>
            </p:cNvPr>
            <p:cNvSpPr/>
            <p:nvPr/>
          </p:nvSpPr>
          <p:spPr>
            <a:xfrm>
              <a:off x="9020357" y="1794254"/>
              <a:ext cx="56514" cy="96816"/>
            </a:xfrm>
            <a:custGeom>
              <a:avLst/>
              <a:gdLst/>
              <a:ahLst/>
              <a:cxnLst/>
              <a:rect l="l" t="t" r="r" b="b"/>
              <a:pathLst>
                <a:path w="49529" h="74930">
                  <a:moveTo>
                    <a:pt x="0" y="0"/>
                  </a:moveTo>
                  <a:lnTo>
                    <a:pt x="0" y="74675"/>
                  </a:lnTo>
                  <a:lnTo>
                    <a:pt x="49529" y="74675"/>
                  </a:lnTo>
                  <a:lnTo>
                    <a:pt x="49529" y="0"/>
                  </a:lnTo>
                  <a:lnTo>
                    <a:pt x="0" y="0"/>
                  </a:lnTo>
                  <a:close/>
                </a:path>
              </a:pathLst>
            </a:custGeom>
            <a:ln w="12700">
              <a:solidFill>
                <a:srgbClr val="010101"/>
              </a:solidFill>
            </a:ln>
          </p:spPr>
          <p:txBody>
            <a:bodyPr wrap="square" lIns="0" tIns="0" rIns="0" bIns="0" rtlCol="0"/>
            <a:lstStyle/>
            <a:p>
              <a:endParaRPr/>
            </a:p>
          </p:txBody>
        </p:sp>
        <p:sp>
          <p:nvSpPr>
            <p:cNvPr id="110" name="object 111">
              <a:extLst>
                <a:ext uri="{FF2B5EF4-FFF2-40B4-BE49-F238E27FC236}">
                  <a16:creationId xmlns:a16="http://schemas.microsoft.com/office/drawing/2014/main" id="{73046F97-F1D6-CF25-05E3-5B5E997DEAC9}"/>
                </a:ext>
              </a:extLst>
            </p:cNvPr>
            <p:cNvSpPr/>
            <p:nvPr/>
          </p:nvSpPr>
          <p:spPr>
            <a:xfrm>
              <a:off x="9134268" y="1793270"/>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01CC99"/>
            </a:solidFill>
          </p:spPr>
          <p:txBody>
            <a:bodyPr wrap="square" lIns="0" tIns="0" rIns="0" bIns="0" rtlCol="0"/>
            <a:lstStyle/>
            <a:p>
              <a:endParaRPr/>
            </a:p>
          </p:txBody>
        </p:sp>
        <p:sp>
          <p:nvSpPr>
            <p:cNvPr id="111" name="object 112">
              <a:extLst>
                <a:ext uri="{FF2B5EF4-FFF2-40B4-BE49-F238E27FC236}">
                  <a16:creationId xmlns:a16="http://schemas.microsoft.com/office/drawing/2014/main" id="{1311EAD6-72C4-B4C1-9370-3C55EB9E854C}"/>
                </a:ext>
              </a:extLst>
            </p:cNvPr>
            <p:cNvSpPr/>
            <p:nvPr/>
          </p:nvSpPr>
          <p:spPr>
            <a:xfrm>
              <a:off x="9135137" y="1794254"/>
              <a:ext cx="55789" cy="96816"/>
            </a:xfrm>
            <a:custGeom>
              <a:avLst/>
              <a:gdLst/>
              <a:ahLst/>
              <a:cxnLst/>
              <a:rect l="l" t="t" r="r" b="b"/>
              <a:pathLst>
                <a:path w="48895" h="74930">
                  <a:moveTo>
                    <a:pt x="0" y="0"/>
                  </a:moveTo>
                  <a:lnTo>
                    <a:pt x="0" y="74675"/>
                  </a:lnTo>
                  <a:lnTo>
                    <a:pt x="48768" y="74675"/>
                  </a:lnTo>
                  <a:lnTo>
                    <a:pt x="48768" y="0"/>
                  </a:lnTo>
                  <a:lnTo>
                    <a:pt x="0" y="0"/>
                  </a:lnTo>
                  <a:close/>
                </a:path>
              </a:pathLst>
            </a:custGeom>
            <a:ln w="12700">
              <a:solidFill>
                <a:srgbClr val="010101"/>
              </a:solidFill>
            </a:ln>
          </p:spPr>
          <p:txBody>
            <a:bodyPr wrap="square" lIns="0" tIns="0" rIns="0" bIns="0" rtlCol="0"/>
            <a:lstStyle/>
            <a:p>
              <a:endParaRPr/>
            </a:p>
          </p:txBody>
        </p:sp>
        <p:sp>
          <p:nvSpPr>
            <p:cNvPr id="112" name="object 113">
              <a:extLst>
                <a:ext uri="{FF2B5EF4-FFF2-40B4-BE49-F238E27FC236}">
                  <a16:creationId xmlns:a16="http://schemas.microsoft.com/office/drawing/2014/main" id="{122C555C-A45B-C111-B3DE-5A01B06660CE}"/>
                </a:ext>
              </a:extLst>
            </p:cNvPr>
            <p:cNvSpPr/>
            <p:nvPr/>
          </p:nvSpPr>
          <p:spPr>
            <a:xfrm>
              <a:off x="9076870" y="1793270"/>
              <a:ext cx="57963" cy="96816"/>
            </a:xfrm>
            <a:custGeom>
              <a:avLst/>
              <a:gdLst/>
              <a:ahLst/>
              <a:cxnLst/>
              <a:rect l="l" t="t" r="r" b="b"/>
              <a:pathLst>
                <a:path w="50800" h="74930">
                  <a:moveTo>
                    <a:pt x="50292" y="74676"/>
                  </a:moveTo>
                  <a:lnTo>
                    <a:pt x="50292" y="0"/>
                  </a:lnTo>
                  <a:lnTo>
                    <a:pt x="0" y="0"/>
                  </a:lnTo>
                  <a:lnTo>
                    <a:pt x="0" y="74676"/>
                  </a:lnTo>
                  <a:lnTo>
                    <a:pt x="50292" y="74676"/>
                  </a:lnTo>
                  <a:close/>
                </a:path>
              </a:pathLst>
            </a:custGeom>
            <a:solidFill>
              <a:srgbClr val="FF0101"/>
            </a:solidFill>
          </p:spPr>
          <p:txBody>
            <a:bodyPr wrap="square" lIns="0" tIns="0" rIns="0" bIns="0" rtlCol="0"/>
            <a:lstStyle/>
            <a:p>
              <a:endParaRPr/>
            </a:p>
          </p:txBody>
        </p:sp>
        <p:sp>
          <p:nvSpPr>
            <p:cNvPr id="113" name="object 114">
              <a:extLst>
                <a:ext uri="{FF2B5EF4-FFF2-40B4-BE49-F238E27FC236}">
                  <a16:creationId xmlns:a16="http://schemas.microsoft.com/office/drawing/2014/main" id="{45AB01FB-A9BC-7A49-ED18-A2ECEF5CCB91}"/>
                </a:ext>
              </a:extLst>
            </p:cNvPr>
            <p:cNvSpPr/>
            <p:nvPr/>
          </p:nvSpPr>
          <p:spPr>
            <a:xfrm>
              <a:off x="9076870" y="1794254"/>
              <a:ext cx="58687" cy="96816"/>
            </a:xfrm>
            <a:custGeom>
              <a:avLst/>
              <a:gdLst/>
              <a:ahLst/>
              <a:cxnLst/>
              <a:rect l="l" t="t" r="r" b="b"/>
              <a:pathLst>
                <a:path w="51434" h="74930">
                  <a:moveTo>
                    <a:pt x="0" y="0"/>
                  </a:moveTo>
                  <a:lnTo>
                    <a:pt x="0" y="74675"/>
                  </a:lnTo>
                  <a:lnTo>
                    <a:pt x="51053" y="74675"/>
                  </a:lnTo>
                  <a:lnTo>
                    <a:pt x="51053" y="0"/>
                  </a:lnTo>
                  <a:lnTo>
                    <a:pt x="0" y="0"/>
                  </a:lnTo>
                  <a:close/>
                </a:path>
              </a:pathLst>
            </a:custGeom>
            <a:ln w="12700">
              <a:solidFill>
                <a:srgbClr val="010101"/>
              </a:solidFill>
            </a:ln>
          </p:spPr>
          <p:txBody>
            <a:bodyPr wrap="square" lIns="0" tIns="0" rIns="0" bIns="0" rtlCol="0"/>
            <a:lstStyle/>
            <a:p>
              <a:endParaRPr/>
            </a:p>
          </p:txBody>
        </p:sp>
        <p:sp>
          <p:nvSpPr>
            <p:cNvPr id="114" name="object 115">
              <a:extLst>
                <a:ext uri="{FF2B5EF4-FFF2-40B4-BE49-F238E27FC236}">
                  <a16:creationId xmlns:a16="http://schemas.microsoft.com/office/drawing/2014/main" id="{7553080C-F0E3-ED0D-522E-E0E864E146C8}"/>
                </a:ext>
              </a:extLst>
            </p:cNvPr>
            <p:cNvSpPr/>
            <p:nvPr/>
          </p:nvSpPr>
          <p:spPr>
            <a:xfrm>
              <a:off x="9190767" y="1793270"/>
              <a:ext cx="57963" cy="96816"/>
            </a:xfrm>
            <a:custGeom>
              <a:avLst/>
              <a:gdLst/>
              <a:ahLst/>
              <a:cxnLst/>
              <a:rect l="l" t="t" r="r" b="b"/>
              <a:pathLst>
                <a:path w="50800" h="74930">
                  <a:moveTo>
                    <a:pt x="50292" y="74676"/>
                  </a:moveTo>
                  <a:lnTo>
                    <a:pt x="50292" y="0"/>
                  </a:lnTo>
                  <a:lnTo>
                    <a:pt x="0" y="0"/>
                  </a:lnTo>
                  <a:lnTo>
                    <a:pt x="0" y="74676"/>
                  </a:lnTo>
                  <a:lnTo>
                    <a:pt x="50292" y="74676"/>
                  </a:lnTo>
                  <a:close/>
                </a:path>
              </a:pathLst>
            </a:custGeom>
            <a:solidFill>
              <a:srgbClr val="FF0101"/>
            </a:solidFill>
          </p:spPr>
          <p:txBody>
            <a:bodyPr wrap="square" lIns="0" tIns="0" rIns="0" bIns="0" rtlCol="0"/>
            <a:lstStyle/>
            <a:p>
              <a:endParaRPr/>
            </a:p>
          </p:txBody>
        </p:sp>
        <p:sp>
          <p:nvSpPr>
            <p:cNvPr id="115" name="object 116">
              <a:extLst>
                <a:ext uri="{FF2B5EF4-FFF2-40B4-BE49-F238E27FC236}">
                  <a16:creationId xmlns:a16="http://schemas.microsoft.com/office/drawing/2014/main" id="{A0659755-E6A0-2DF5-9B68-203BCA80A35F}"/>
                </a:ext>
              </a:extLst>
            </p:cNvPr>
            <p:cNvSpPr/>
            <p:nvPr/>
          </p:nvSpPr>
          <p:spPr>
            <a:xfrm>
              <a:off x="9190767" y="1794254"/>
              <a:ext cx="58687" cy="96816"/>
            </a:xfrm>
            <a:custGeom>
              <a:avLst/>
              <a:gdLst/>
              <a:ahLst/>
              <a:cxnLst/>
              <a:rect l="l" t="t" r="r" b="b"/>
              <a:pathLst>
                <a:path w="51434" h="74930">
                  <a:moveTo>
                    <a:pt x="0" y="0"/>
                  </a:moveTo>
                  <a:lnTo>
                    <a:pt x="0" y="74675"/>
                  </a:lnTo>
                  <a:lnTo>
                    <a:pt x="51053" y="74675"/>
                  </a:lnTo>
                  <a:lnTo>
                    <a:pt x="51053" y="0"/>
                  </a:lnTo>
                  <a:lnTo>
                    <a:pt x="0" y="0"/>
                  </a:lnTo>
                  <a:close/>
                </a:path>
              </a:pathLst>
            </a:custGeom>
            <a:ln w="12700">
              <a:solidFill>
                <a:srgbClr val="010101"/>
              </a:solidFill>
            </a:ln>
          </p:spPr>
          <p:txBody>
            <a:bodyPr wrap="square" lIns="0" tIns="0" rIns="0" bIns="0" rtlCol="0"/>
            <a:lstStyle/>
            <a:p>
              <a:endParaRPr/>
            </a:p>
          </p:txBody>
        </p:sp>
        <p:sp>
          <p:nvSpPr>
            <p:cNvPr id="116" name="object 117">
              <a:extLst>
                <a:ext uri="{FF2B5EF4-FFF2-40B4-BE49-F238E27FC236}">
                  <a16:creationId xmlns:a16="http://schemas.microsoft.com/office/drawing/2014/main" id="{47C4BE08-20FC-B204-2B84-24C00C53E0B2}"/>
                </a:ext>
              </a:extLst>
            </p:cNvPr>
            <p:cNvSpPr/>
            <p:nvPr/>
          </p:nvSpPr>
          <p:spPr>
            <a:xfrm>
              <a:off x="9248165" y="1793270"/>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01CC99"/>
            </a:solidFill>
          </p:spPr>
          <p:txBody>
            <a:bodyPr wrap="square" lIns="0" tIns="0" rIns="0" bIns="0" rtlCol="0"/>
            <a:lstStyle/>
            <a:p>
              <a:endParaRPr/>
            </a:p>
          </p:txBody>
        </p:sp>
        <p:sp>
          <p:nvSpPr>
            <p:cNvPr id="117" name="object 118">
              <a:extLst>
                <a:ext uri="{FF2B5EF4-FFF2-40B4-BE49-F238E27FC236}">
                  <a16:creationId xmlns:a16="http://schemas.microsoft.com/office/drawing/2014/main" id="{247A18EA-A30D-3778-B4EB-9082AC326DEE}"/>
                </a:ext>
              </a:extLst>
            </p:cNvPr>
            <p:cNvSpPr/>
            <p:nvPr/>
          </p:nvSpPr>
          <p:spPr>
            <a:xfrm>
              <a:off x="9249035" y="1794254"/>
              <a:ext cx="55789" cy="96816"/>
            </a:xfrm>
            <a:custGeom>
              <a:avLst/>
              <a:gdLst/>
              <a:ahLst/>
              <a:cxnLst/>
              <a:rect l="l" t="t" r="r" b="b"/>
              <a:pathLst>
                <a:path w="48895" h="74930">
                  <a:moveTo>
                    <a:pt x="0" y="0"/>
                  </a:moveTo>
                  <a:lnTo>
                    <a:pt x="0" y="74675"/>
                  </a:lnTo>
                  <a:lnTo>
                    <a:pt x="48768" y="74675"/>
                  </a:lnTo>
                  <a:lnTo>
                    <a:pt x="48768" y="0"/>
                  </a:lnTo>
                  <a:lnTo>
                    <a:pt x="0" y="0"/>
                  </a:lnTo>
                  <a:close/>
                </a:path>
              </a:pathLst>
            </a:custGeom>
            <a:ln w="12700">
              <a:solidFill>
                <a:srgbClr val="010101"/>
              </a:solidFill>
            </a:ln>
          </p:spPr>
          <p:txBody>
            <a:bodyPr wrap="square" lIns="0" tIns="0" rIns="0" bIns="0" rtlCol="0"/>
            <a:lstStyle/>
            <a:p>
              <a:endParaRPr/>
            </a:p>
          </p:txBody>
        </p:sp>
        <p:sp>
          <p:nvSpPr>
            <p:cNvPr id="118" name="object 119">
              <a:extLst>
                <a:ext uri="{FF2B5EF4-FFF2-40B4-BE49-F238E27FC236}">
                  <a16:creationId xmlns:a16="http://schemas.microsoft.com/office/drawing/2014/main" id="{F4813AE1-83F8-B48F-1C2A-ACBCC650BA6C}"/>
                </a:ext>
              </a:extLst>
            </p:cNvPr>
            <p:cNvSpPr/>
            <p:nvPr/>
          </p:nvSpPr>
          <p:spPr>
            <a:xfrm>
              <a:off x="9304664"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119" name="object 120">
              <a:extLst>
                <a:ext uri="{FF2B5EF4-FFF2-40B4-BE49-F238E27FC236}">
                  <a16:creationId xmlns:a16="http://schemas.microsoft.com/office/drawing/2014/main" id="{130A9A92-DF60-0902-BC5D-B756F09A13D5}"/>
                </a:ext>
              </a:extLst>
            </p:cNvPr>
            <p:cNvSpPr/>
            <p:nvPr/>
          </p:nvSpPr>
          <p:spPr>
            <a:xfrm>
              <a:off x="9304664" y="1794254"/>
              <a:ext cx="58687" cy="96816"/>
            </a:xfrm>
            <a:custGeom>
              <a:avLst/>
              <a:gdLst/>
              <a:ahLst/>
              <a:cxnLst/>
              <a:rect l="l" t="t" r="r" b="b"/>
              <a:pathLst>
                <a:path w="51434" h="74930">
                  <a:moveTo>
                    <a:pt x="0" y="0"/>
                  </a:moveTo>
                  <a:lnTo>
                    <a:pt x="0" y="74675"/>
                  </a:lnTo>
                  <a:lnTo>
                    <a:pt x="51053" y="74675"/>
                  </a:lnTo>
                  <a:lnTo>
                    <a:pt x="51053" y="0"/>
                  </a:lnTo>
                  <a:lnTo>
                    <a:pt x="0" y="0"/>
                  </a:lnTo>
                  <a:close/>
                </a:path>
              </a:pathLst>
            </a:custGeom>
            <a:ln w="12700">
              <a:solidFill>
                <a:srgbClr val="010101"/>
              </a:solidFill>
            </a:ln>
          </p:spPr>
          <p:txBody>
            <a:bodyPr wrap="square" lIns="0" tIns="0" rIns="0" bIns="0" rtlCol="0"/>
            <a:lstStyle/>
            <a:p>
              <a:endParaRPr/>
            </a:p>
          </p:txBody>
        </p:sp>
        <p:sp>
          <p:nvSpPr>
            <p:cNvPr id="120" name="object 121">
              <a:extLst>
                <a:ext uri="{FF2B5EF4-FFF2-40B4-BE49-F238E27FC236}">
                  <a16:creationId xmlns:a16="http://schemas.microsoft.com/office/drawing/2014/main" id="{375DA59E-4D18-DB57-D045-7C03CEF1D013}"/>
                </a:ext>
              </a:extLst>
            </p:cNvPr>
            <p:cNvSpPr/>
            <p:nvPr/>
          </p:nvSpPr>
          <p:spPr>
            <a:xfrm>
              <a:off x="9362916" y="1793270"/>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01CC99"/>
            </a:solidFill>
          </p:spPr>
          <p:txBody>
            <a:bodyPr wrap="square" lIns="0" tIns="0" rIns="0" bIns="0" rtlCol="0"/>
            <a:lstStyle/>
            <a:p>
              <a:endParaRPr/>
            </a:p>
          </p:txBody>
        </p:sp>
        <p:sp>
          <p:nvSpPr>
            <p:cNvPr id="121" name="object 122">
              <a:extLst>
                <a:ext uri="{FF2B5EF4-FFF2-40B4-BE49-F238E27FC236}">
                  <a16:creationId xmlns:a16="http://schemas.microsoft.com/office/drawing/2014/main" id="{83D4AAEF-0CD6-878C-2ECE-12544025DFCF}"/>
                </a:ext>
              </a:extLst>
            </p:cNvPr>
            <p:cNvSpPr/>
            <p:nvPr/>
          </p:nvSpPr>
          <p:spPr>
            <a:xfrm>
              <a:off x="9362916" y="1794254"/>
              <a:ext cx="56514" cy="96816"/>
            </a:xfrm>
            <a:custGeom>
              <a:avLst/>
              <a:gdLst/>
              <a:ahLst/>
              <a:cxnLst/>
              <a:rect l="l" t="t" r="r" b="b"/>
              <a:pathLst>
                <a:path w="49529" h="74930">
                  <a:moveTo>
                    <a:pt x="0" y="0"/>
                  </a:moveTo>
                  <a:lnTo>
                    <a:pt x="0" y="74675"/>
                  </a:lnTo>
                  <a:lnTo>
                    <a:pt x="49529" y="74675"/>
                  </a:lnTo>
                  <a:lnTo>
                    <a:pt x="49529" y="0"/>
                  </a:lnTo>
                  <a:lnTo>
                    <a:pt x="0" y="0"/>
                  </a:lnTo>
                  <a:close/>
                </a:path>
              </a:pathLst>
            </a:custGeom>
            <a:ln w="12700">
              <a:solidFill>
                <a:srgbClr val="010101"/>
              </a:solidFill>
            </a:ln>
          </p:spPr>
          <p:txBody>
            <a:bodyPr wrap="square" lIns="0" tIns="0" rIns="0" bIns="0" rtlCol="0"/>
            <a:lstStyle/>
            <a:p>
              <a:endParaRPr/>
            </a:p>
          </p:txBody>
        </p:sp>
        <p:sp>
          <p:nvSpPr>
            <p:cNvPr id="122" name="object 123">
              <a:extLst>
                <a:ext uri="{FF2B5EF4-FFF2-40B4-BE49-F238E27FC236}">
                  <a16:creationId xmlns:a16="http://schemas.microsoft.com/office/drawing/2014/main" id="{7B2BDFD5-F9FD-E7FF-04DB-025598C64837}"/>
                </a:ext>
              </a:extLst>
            </p:cNvPr>
            <p:cNvSpPr/>
            <p:nvPr/>
          </p:nvSpPr>
          <p:spPr>
            <a:xfrm>
              <a:off x="8848208"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123" name="object 124">
              <a:extLst>
                <a:ext uri="{FF2B5EF4-FFF2-40B4-BE49-F238E27FC236}">
                  <a16:creationId xmlns:a16="http://schemas.microsoft.com/office/drawing/2014/main" id="{9D2AD06C-70A8-C177-8366-28D5C955C26A}"/>
                </a:ext>
              </a:extLst>
            </p:cNvPr>
            <p:cNvSpPr/>
            <p:nvPr/>
          </p:nvSpPr>
          <p:spPr>
            <a:xfrm>
              <a:off x="8848208" y="1955724"/>
              <a:ext cx="58687" cy="96816"/>
            </a:xfrm>
            <a:custGeom>
              <a:avLst/>
              <a:gdLst/>
              <a:ahLst/>
              <a:cxnLst/>
              <a:rect l="l" t="t" r="r" b="b"/>
              <a:pathLst>
                <a:path w="51434"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124" name="object 125">
              <a:extLst>
                <a:ext uri="{FF2B5EF4-FFF2-40B4-BE49-F238E27FC236}">
                  <a16:creationId xmlns:a16="http://schemas.microsoft.com/office/drawing/2014/main" id="{9801DCE3-DAA0-C295-7519-8A5C13A53AA9}"/>
                </a:ext>
              </a:extLst>
            </p:cNvPr>
            <p:cNvSpPr/>
            <p:nvPr/>
          </p:nvSpPr>
          <p:spPr>
            <a:xfrm>
              <a:off x="8906460" y="1955724"/>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FF0101"/>
            </a:solidFill>
          </p:spPr>
          <p:txBody>
            <a:bodyPr wrap="square" lIns="0" tIns="0" rIns="0" bIns="0" rtlCol="0"/>
            <a:lstStyle/>
            <a:p>
              <a:endParaRPr/>
            </a:p>
          </p:txBody>
        </p:sp>
        <p:sp>
          <p:nvSpPr>
            <p:cNvPr id="125" name="object 126">
              <a:extLst>
                <a:ext uri="{FF2B5EF4-FFF2-40B4-BE49-F238E27FC236}">
                  <a16:creationId xmlns:a16="http://schemas.microsoft.com/office/drawing/2014/main" id="{2D5ADECD-FDFF-BD95-43FF-F19C7E547C06}"/>
                </a:ext>
              </a:extLst>
            </p:cNvPr>
            <p:cNvSpPr/>
            <p:nvPr/>
          </p:nvSpPr>
          <p:spPr>
            <a:xfrm>
              <a:off x="8906460" y="1955724"/>
              <a:ext cx="56514" cy="96816"/>
            </a:xfrm>
            <a:custGeom>
              <a:avLst/>
              <a:gdLst/>
              <a:ahLst/>
              <a:cxnLst/>
              <a:rect l="l" t="t" r="r" b="b"/>
              <a:pathLst>
                <a:path w="49529" h="74930">
                  <a:moveTo>
                    <a:pt x="0" y="0"/>
                  </a:moveTo>
                  <a:lnTo>
                    <a:pt x="0" y="74676"/>
                  </a:lnTo>
                  <a:lnTo>
                    <a:pt x="49529" y="74676"/>
                  </a:lnTo>
                  <a:lnTo>
                    <a:pt x="49529" y="0"/>
                  </a:lnTo>
                  <a:lnTo>
                    <a:pt x="0" y="0"/>
                  </a:lnTo>
                  <a:close/>
                </a:path>
              </a:pathLst>
            </a:custGeom>
            <a:ln w="12700">
              <a:solidFill>
                <a:srgbClr val="010101"/>
              </a:solidFill>
            </a:ln>
          </p:spPr>
          <p:txBody>
            <a:bodyPr wrap="square" lIns="0" tIns="0" rIns="0" bIns="0" rtlCol="0"/>
            <a:lstStyle/>
            <a:p>
              <a:endParaRPr/>
            </a:p>
          </p:txBody>
        </p:sp>
        <p:sp>
          <p:nvSpPr>
            <p:cNvPr id="126" name="object 127">
              <a:extLst>
                <a:ext uri="{FF2B5EF4-FFF2-40B4-BE49-F238E27FC236}">
                  <a16:creationId xmlns:a16="http://schemas.microsoft.com/office/drawing/2014/main" id="{FF1C7893-8A75-D7C4-6AF9-AC74F022F326}"/>
                </a:ext>
              </a:extLst>
            </p:cNvPr>
            <p:cNvSpPr/>
            <p:nvPr/>
          </p:nvSpPr>
          <p:spPr>
            <a:xfrm>
              <a:off x="8962119"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127" name="object 128">
              <a:extLst>
                <a:ext uri="{FF2B5EF4-FFF2-40B4-BE49-F238E27FC236}">
                  <a16:creationId xmlns:a16="http://schemas.microsoft.com/office/drawing/2014/main" id="{15AE703E-911C-17C8-0434-F4413BE9D069}"/>
                </a:ext>
              </a:extLst>
            </p:cNvPr>
            <p:cNvSpPr/>
            <p:nvPr/>
          </p:nvSpPr>
          <p:spPr>
            <a:xfrm>
              <a:off x="8962988" y="1955724"/>
              <a:ext cx="57963" cy="96816"/>
            </a:xfrm>
            <a:custGeom>
              <a:avLst/>
              <a:gdLst/>
              <a:ahLst/>
              <a:cxnLst/>
              <a:rect l="l" t="t" r="r" b="b"/>
              <a:pathLst>
                <a:path w="50800" h="74930">
                  <a:moveTo>
                    <a:pt x="0" y="0"/>
                  </a:moveTo>
                  <a:lnTo>
                    <a:pt x="0" y="74676"/>
                  </a:lnTo>
                  <a:lnTo>
                    <a:pt x="50292" y="74676"/>
                  </a:lnTo>
                  <a:lnTo>
                    <a:pt x="50292" y="0"/>
                  </a:lnTo>
                  <a:lnTo>
                    <a:pt x="0" y="0"/>
                  </a:lnTo>
                  <a:close/>
                </a:path>
              </a:pathLst>
            </a:custGeom>
            <a:ln w="12700">
              <a:solidFill>
                <a:srgbClr val="010101"/>
              </a:solidFill>
            </a:ln>
          </p:spPr>
          <p:txBody>
            <a:bodyPr wrap="square" lIns="0" tIns="0" rIns="0" bIns="0" rtlCol="0"/>
            <a:lstStyle/>
            <a:p>
              <a:endParaRPr/>
            </a:p>
          </p:txBody>
        </p:sp>
        <p:sp>
          <p:nvSpPr>
            <p:cNvPr id="128" name="object 129">
              <a:extLst>
                <a:ext uri="{FF2B5EF4-FFF2-40B4-BE49-F238E27FC236}">
                  <a16:creationId xmlns:a16="http://schemas.microsoft.com/office/drawing/2014/main" id="{0E5BD373-C261-5901-C869-29389ABD6B10}"/>
                </a:ext>
              </a:extLst>
            </p:cNvPr>
            <p:cNvSpPr/>
            <p:nvPr/>
          </p:nvSpPr>
          <p:spPr>
            <a:xfrm>
              <a:off x="9020357" y="1955724"/>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FF0101"/>
            </a:solidFill>
          </p:spPr>
          <p:txBody>
            <a:bodyPr wrap="square" lIns="0" tIns="0" rIns="0" bIns="0" rtlCol="0"/>
            <a:lstStyle/>
            <a:p>
              <a:endParaRPr/>
            </a:p>
          </p:txBody>
        </p:sp>
        <p:sp>
          <p:nvSpPr>
            <p:cNvPr id="129" name="object 130">
              <a:extLst>
                <a:ext uri="{FF2B5EF4-FFF2-40B4-BE49-F238E27FC236}">
                  <a16:creationId xmlns:a16="http://schemas.microsoft.com/office/drawing/2014/main" id="{8D90515E-3CCD-EA53-72E1-B94E8423152D}"/>
                </a:ext>
              </a:extLst>
            </p:cNvPr>
            <p:cNvSpPr/>
            <p:nvPr/>
          </p:nvSpPr>
          <p:spPr>
            <a:xfrm>
              <a:off x="9020357" y="1955724"/>
              <a:ext cx="56514" cy="96816"/>
            </a:xfrm>
            <a:custGeom>
              <a:avLst/>
              <a:gdLst/>
              <a:ahLst/>
              <a:cxnLst/>
              <a:rect l="l" t="t" r="r" b="b"/>
              <a:pathLst>
                <a:path w="49529" h="74930">
                  <a:moveTo>
                    <a:pt x="0" y="0"/>
                  </a:moveTo>
                  <a:lnTo>
                    <a:pt x="0" y="74676"/>
                  </a:lnTo>
                  <a:lnTo>
                    <a:pt x="49529" y="74676"/>
                  </a:lnTo>
                  <a:lnTo>
                    <a:pt x="49529" y="0"/>
                  </a:lnTo>
                  <a:lnTo>
                    <a:pt x="0" y="0"/>
                  </a:lnTo>
                  <a:close/>
                </a:path>
              </a:pathLst>
            </a:custGeom>
            <a:ln w="12700">
              <a:solidFill>
                <a:srgbClr val="010101"/>
              </a:solidFill>
            </a:ln>
          </p:spPr>
          <p:txBody>
            <a:bodyPr wrap="square" lIns="0" tIns="0" rIns="0" bIns="0" rtlCol="0"/>
            <a:lstStyle/>
            <a:p>
              <a:endParaRPr/>
            </a:p>
          </p:txBody>
        </p:sp>
        <p:sp>
          <p:nvSpPr>
            <p:cNvPr id="130" name="object 131">
              <a:extLst>
                <a:ext uri="{FF2B5EF4-FFF2-40B4-BE49-F238E27FC236}">
                  <a16:creationId xmlns:a16="http://schemas.microsoft.com/office/drawing/2014/main" id="{B8F93337-0B7D-B780-E314-1F9A78360251}"/>
                </a:ext>
              </a:extLst>
            </p:cNvPr>
            <p:cNvSpPr/>
            <p:nvPr/>
          </p:nvSpPr>
          <p:spPr>
            <a:xfrm>
              <a:off x="9134268" y="1955724"/>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FF0101"/>
            </a:solidFill>
          </p:spPr>
          <p:txBody>
            <a:bodyPr wrap="square" lIns="0" tIns="0" rIns="0" bIns="0" rtlCol="0"/>
            <a:lstStyle/>
            <a:p>
              <a:endParaRPr/>
            </a:p>
          </p:txBody>
        </p:sp>
        <p:sp>
          <p:nvSpPr>
            <p:cNvPr id="131" name="object 132">
              <a:extLst>
                <a:ext uri="{FF2B5EF4-FFF2-40B4-BE49-F238E27FC236}">
                  <a16:creationId xmlns:a16="http://schemas.microsoft.com/office/drawing/2014/main" id="{5288836C-D263-1554-064A-3674A61678AE}"/>
                </a:ext>
              </a:extLst>
            </p:cNvPr>
            <p:cNvSpPr/>
            <p:nvPr/>
          </p:nvSpPr>
          <p:spPr>
            <a:xfrm>
              <a:off x="9135137" y="1955724"/>
              <a:ext cx="55789" cy="96816"/>
            </a:xfrm>
            <a:custGeom>
              <a:avLst/>
              <a:gdLst/>
              <a:ahLst/>
              <a:cxnLst/>
              <a:rect l="l" t="t" r="r" b="b"/>
              <a:pathLst>
                <a:path w="48895" h="74930">
                  <a:moveTo>
                    <a:pt x="0" y="0"/>
                  </a:moveTo>
                  <a:lnTo>
                    <a:pt x="0" y="74676"/>
                  </a:lnTo>
                  <a:lnTo>
                    <a:pt x="48768" y="74676"/>
                  </a:lnTo>
                  <a:lnTo>
                    <a:pt x="48768" y="0"/>
                  </a:lnTo>
                  <a:lnTo>
                    <a:pt x="0" y="0"/>
                  </a:lnTo>
                  <a:close/>
                </a:path>
              </a:pathLst>
            </a:custGeom>
            <a:ln w="12700">
              <a:solidFill>
                <a:srgbClr val="010101"/>
              </a:solidFill>
            </a:ln>
          </p:spPr>
          <p:txBody>
            <a:bodyPr wrap="square" lIns="0" tIns="0" rIns="0" bIns="0" rtlCol="0"/>
            <a:lstStyle/>
            <a:p>
              <a:endParaRPr/>
            </a:p>
          </p:txBody>
        </p:sp>
        <p:sp>
          <p:nvSpPr>
            <p:cNvPr id="132" name="object 133">
              <a:extLst>
                <a:ext uri="{FF2B5EF4-FFF2-40B4-BE49-F238E27FC236}">
                  <a16:creationId xmlns:a16="http://schemas.microsoft.com/office/drawing/2014/main" id="{5872B001-20E9-8E58-AB14-E5874DF9888E}"/>
                </a:ext>
              </a:extLst>
            </p:cNvPr>
            <p:cNvSpPr/>
            <p:nvPr/>
          </p:nvSpPr>
          <p:spPr>
            <a:xfrm>
              <a:off x="9076870" y="1955724"/>
              <a:ext cx="57963" cy="96816"/>
            </a:xfrm>
            <a:custGeom>
              <a:avLst/>
              <a:gdLst/>
              <a:ahLst/>
              <a:cxnLst/>
              <a:rect l="l" t="t" r="r" b="b"/>
              <a:pathLst>
                <a:path w="50800" h="74930">
                  <a:moveTo>
                    <a:pt x="50292" y="74676"/>
                  </a:moveTo>
                  <a:lnTo>
                    <a:pt x="50292" y="0"/>
                  </a:lnTo>
                  <a:lnTo>
                    <a:pt x="0" y="0"/>
                  </a:lnTo>
                  <a:lnTo>
                    <a:pt x="0" y="74676"/>
                  </a:lnTo>
                  <a:lnTo>
                    <a:pt x="50292" y="74676"/>
                  </a:lnTo>
                  <a:close/>
                </a:path>
              </a:pathLst>
            </a:custGeom>
            <a:solidFill>
              <a:srgbClr val="01CC99"/>
            </a:solidFill>
          </p:spPr>
          <p:txBody>
            <a:bodyPr wrap="square" lIns="0" tIns="0" rIns="0" bIns="0" rtlCol="0"/>
            <a:lstStyle/>
            <a:p>
              <a:endParaRPr/>
            </a:p>
          </p:txBody>
        </p:sp>
        <p:sp>
          <p:nvSpPr>
            <p:cNvPr id="133" name="object 134">
              <a:extLst>
                <a:ext uri="{FF2B5EF4-FFF2-40B4-BE49-F238E27FC236}">
                  <a16:creationId xmlns:a16="http://schemas.microsoft.com/office/drawing/2014/main" id="{82806F2D-FFB4-23F0-C0F3-359CBD1A56D9}"/>
                </a:ext>
              </a:extLst>
            </p:cNvPr>
            <p:cNvSpPr/>
            <p:nvPr/>
          </p:nvSpPr>
          <p:spPr>
            <a:xfrm>
              <a:off x="9076870" y="1955724"/>
              <a:ext cx="58687" cy="96816"/>
            </a:xfrm>
            <a:custGeom>
              <a:avLst/>
              <a:gdLst/>
              <a:ahLst/>
              <a:cxnLst/>
              <a:rect l="l" t="t" r="r" b="b"/>
              <a:pathLst>
                <a:path w="51434"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134" name="object 135">
              <a:extLst>
                <a:ext uri="{FF2B5EF4-FFF2-40B4-BE49-F238E27FC236}">
                  <a16:creationId xmlns:a16="http://schemas.microsoft.com/office/drawing/2014/main" id="{F37D04D2-EC02-58FC-FB11-B2450483DFC7}"/>
                </a:ext>
              </a:extLst>
            </p:cNvPr>
            <p:cNvSpPr/>
            <p:nvPr/>
          </p:nvSpPr>
          <p:spPr>
            <a:xfrm>
              <a:off x="9190767" y="1955724"/>
              <a:ext cx="57963" cy="96816"/>
            </a:xfrm>
            <a:custGeom>
              <a:avLst/>
              <a:gdLst/>
              <a:ahLst/>
              <a:cxnLst/>
              <a:rect l="l" t="t" r="r" b="b"/>
              <a:pathLst>
                <a:path w="50800" h="74930">
                  <a:moveTo>
                    <a:pt x="50292" y="74676"/>
                  </a:moveTo>
                  <a:lnTo>
                    <a:pt x="50292" y="0"/>
                  </a:lnTo>
                  <a:lnTo>
                    <a:pt x="0" y="0"/>
                  </a:lnTo>
                  <a:lnTo>
                    <a:pt x="0" y="74676"/>
                  </a:lnTo>
                  <a:lnTo>
                    <a:pt x="50292" y="74676"/>
                  </a:lnTo>
                  <a:close/>
                </a:path>
              </a:pathLst>
            </a:custGeom>
            <a:solidFill>
              <a:srgbClr val="01CC99"/>
            </a:solidFill>
          </p:spPr>
          <p:txBody>
            <a:bodyPr wrap="square" lIns="0" tIns="0" rIns="0" bIns="0" rtlCol="0"/>
            <a:lstStyle/>
            <a:p>
              <a:endParaRPr/>
            </a:p>
          </p:txBody>
        </p:sp>
        <p:sp>
          <p:nvSpPr>
            <p:cNvPr id="135" name="object 136">
              <a:extLst>
                <a:ext uri="{FF2B5EF4-FFF2-40B4-BE49-F238E27FC236}">
                  <a16:creationId xmlns:a16="http://schemas.microsoft.com/office/drawing/2014/main" id="{0C63600C-FB45-E272-C455-6518323D4107}"/>
                </a:ext>
              </a:extLst>
            </p:cNvPr>
            <p:cNvSpPr/>
            <p:nvPr/>
          </p:nvSpPr>
          <p:spPr>
            <a:xfrm>
              <a:off x="9190767" y="1955724"/>
              <a:ext cx="58687" cy="96816"/>
            </a:xfrm>
            <a:custGeom>
              <a:avLst/>
              <a:gdLst/>
              <a:ahLst/>
              <a:cxnLst/>
              <a:rect l="l" t="t" r="r" b="b"/>
              <a:pathLst>
                <a:path w="51434"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136" name="object 137">
              <a:extLst>
                <a:ext uri="{FF2B5EF4-FFF2-40B4-BE49-F238E27FC236}">
                  <a16:creationId xmlns:a16="http://schemas.microsoft.com/office/drawing/2014/main" id="{9B45AAE9-A45A-C348-02F7-74353BA877D6}"/>
                </a:ext>
              </a:extLst>
            </p:cNvPr>
            <p:cNvSpPr/>
            <p:nvPr/>
          </p:nvSpPr>
          <p:spPr>
            <a:xfrm>
              <a:off x="9248165" y="1955724"/>
              <a:ext cx="56514" cy="96816"/>
            </a:xfrm>
            <a:custGeom>
              <a:avLst/>
              <a:gdLst/>
              <a:ahLst/>
              <a:cxnLst/>
              <a:rect l="l" t="t" r="r" b="b"/>
              <a:pathLst>
                <a:path w="49529" h="74930">
                  <a:moveTo>
                    <a:pt x="49529" y="74676"/>
                  </a:moveTo>
                  <a:lnTo>
                    <a:pt x="49529" y="0"/>
                  </a:lnTo>
                  <a:lnTo>
                    <a:pt x="0" y="0"/>
                  </a:lnTo>
                  <a:lnTo>
                    <a:pt x="0" y="74676"/>
                  </a:lnTo>
                  <a:lnTo>
                    <a:pt x="49529" y="74676"/>
                  </a:lnTo>
                  <a:close/>
                </a:path>
              </a:pathLst>
            </a:custGeom>
            <a:solidFill>
              <a:srgbClr val="FF0101"/>
            </a:solidFill>
          </p:spPr>
          <p:txBody>
            <a:bodyPr wrap="square" lIns="0" tIns="0" rIns="0" bIns="0" rtlCol="0"/>
            <a:lstStyle/>
            <a:p>
              <a:endParaRPr/>
            </a:p>
          </p:txBody>
        </p:sp>
        <p:sp>
          <p:nvSpPr>
            <p:cNvPr id="137" name="object 138">
              <a:extLst>
                <a:ext uri="{FF2B5EF4-FFF2-40B4-BE49-F238E27FC236}">
                  <a16:creationId xmlns:a16="http://schemas.microsoft.com/office/drawing/2014/main" id="{83D44CB1-D4BA-10BC-45B5-6504D335F434}"/>
                </a:ext>
              </a:extLst>
            </p:cNvPr>
            <p:cNvSpPr/>
            <p:nvPr/>
          </p:nvSpPr>
          <p:spPr>
            <a:xfrm>
              <a:off x="9249035" y="1955724"/>
              <a:ext cx="55789" cy="96816"/>
            </a:xfrm>
            <a:custGeom>
              <a:avLst/>
              <a:gdLst/>
              <a:ahLst/>
              <a:cxnLst/>
              <a:rect l="l" t="t" r="r" b="b"/>
              <a:pathLst>
                <a:path w="48895" h="74930">
                  <a:moveTo>
                    <a:pt x="0" y="0"/>
                  </a:moveTo>
                  <a:lnTo>
                    <a:pt x="0" y="74676"/>
                  </a:lnTo>
                  <a:lnTo>
                    <a:pt x="48768" y="74676"/>
                  </a:lnTo>
                  <a:lnTo>
                    <a:pt x="48768" y="0"/>
                  </a:lnTo>
                  <a:lnTo>
                    <a:pt x="0" y="0"/>
                  </a:lnTo>
                  <a:close/>
                </a:path>
              </a:pathLst>
            </a:custGeom>
            <a:ln w="12700">
              <a:solidFill>
                <a:srgbClr val="010101"/>
              </a:solidFill>
            </a:ln>
          </p:spPr>
          <p:txBody>
            <a:bodyPr wrap="square" lIns="0" tIns="0" rIns="0" bIns="0" rtlCol="0"/>
            <a:lstStyle/>
            <a:p>
              <a:endParaRPr/>
            </a:p>
          </p:txBody>
        </p:sp>
        <p:sp>
          <p:nvSpPr>
            <p:cNvPr id="138" name="object 139">
              <a:extLst>
                <a:ext uri="{FF2B5EF4-FFF2-40B4-BE49-F238E27FC236}">
                  <a16:creationId xmlns:a16="http://schemas.microsoft.com/office/drawing/2014/main" id="{5773DE70-31CF-F468-58B6-9C19CD00F249}"/>
                </a:ext>
              </a:extLst>
            </p:cNvPr>
            <p:cNvSpPr/>
            <p:nvPr/>
          </p:nvSpPr>
          <p:spPr>
            <a:xfrm>
              <a:off x="9304664"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139" name="object 140">
              <a:extLst>
                <a:ext uri="{FF2B5EF4-FFF2-40B4-BE49-F238E27FC236}">
                  <a16:creationId xmlns:a16="http://schemas.microsoft.com/office/drawing/2014/main" id="{E7E2E0C4-67B5-B2DE-1FA4-2A0A9BA05FF1}"/>
                </a:ext>
              </a:extLst>
            </p:cNvPr>
            <p:cNvSpPr/>
            <p:nvPr/>
          </p:nvSpPr>
          <p:spPr>
            <a:xfrm>
              <a:off x="9304664" y="1955724"/>
              <a:ext cx="58687" cy="96816"/>
            </a:xfrm>
            <a:custGeom>
              <a:avLst/>
              <a:gdLst/>
              <a:ahLst/>
              <a:cxnLst/>
              <a:rect l="l" t="t" r="r" b="b"/>
              <a:pathLst>
                <a:path w="51434" h="74930">
                  <a:moveTo>
                    <a:pt x="0" y="0"/>
                  </a:moveTo>
                  <a:lnTo>
                    <a:pt x="0" y="74676"/>
                  </a:lnTo>
                  <a:lnTo>
                    <a:pt x="51053" y="74676"/>
                  </a:lnTo>
                  <a:lnTo>
                    <a:pt x="51053" y="0"/>
                  </a:lnTo>
                  <a:lnTo>
                    <a:pt x="0" y="0"/>
                  </a:lnTo>
                  <a:close/>
                </a:path>
              </a:pathLst>
            </a:custGeom>
            <a:ln w="12700">
              <a:solidFill>
                <a:srgbClr val="010101"/>
              </a:solidFill>
            </a:ln>
          </p:spPr>
          <p:txBody>
            <a:bodyPr wrap="square" lIns="0" tIns="0" rIns="0" bIns="0" rtlCol="0"/>
            <a:lstStyle/>
            <a:p>
              <a:endParaRPr/>
            </a:p>
          </p:txBody>
        </p:sp>
        <p:sp>
          <p:nvSpPr>
            <p:cNvPr id="140" name="object 141">
              <a:extLst>
                <a:ext uri="{FF2B5EF4-FFF2-40B4-BE49-F238E27FC236}">
                  <a16:creationId xmlns:a16="http://schemas.microsoft.com/office/drawing/2014/main" id="{29B1DE64-2A82-69B4-819E-BAEA19D8C447}"/>
                </a:ext>
              </a:extLst>
            </p:cNvPr>
            <p:cNvSpPr/>
            <p:nvPr/>
          </p:nvSpPr>
          <p:spPr>
            <a:xfrm>
              <a:off x="9362916" y="1955724"/>
              <a:ext cx="55789" cy="96816"/>
            </a:xfrm>
            <a:custGeom>
              <a:avLst/>
              <a:gdLst/>
              <a:ahLst/>
              <a:cxnLst/>
              <a:rect l="l" t="t" r="r" b="b"/>
              <a:pathLst>
                <a:path w="48895" h="74930">
                  <a:moveTo>
                    <a:pt x="48768" y="74676"/>
                  </a:moveTo>
                  <a:lnTo>
                    <a:pt x="48768" y="0"/>
                  </a:lnTo>
                  <a:lnTo>
                    <a:pt x="0" y="0"/>
                  </a:lnTo>
                  <a:lnTo>
                    <a:pt x="0" y="74676"/>
                  </a:lnTo>
                  <a:lnTo>
                    <a:pt x="48768" y="74676"/>
                  </a:lnTo>
                  <a:close/>
                </a:path>
              </a:pathLst>
            </a:custGeom>
            <a:solidFill>
              <a:srgbClr val="FF0101"/>
            </a:solidFill>
          </p:spPr>
          <p:txBody>
            <a:bodyPr wrap="square" lIns="0" tIns="0" rIns="0" bIns="0" rtlCol="0"/>
            <a:lstStyle/>
            <a:p>
              <a:endParaRPr/>
            </a:p>
          </p:txBody>
        </p:sp>
        <p:sp>
          <p:nvSpPr>
            <p:cNvPr id="141" name="object 142">
              <a:extLst>
                <a:ext uri="{FF2B5EF4-FFF2-40B4-BE49-F238E27FC236}">
                  <a16:creationId xmlns:a16="http://schemas.microsoft.com/office/drawing/2014/main" id="{B5F3947F-474C-9336-CB4B-DE9C984D18B7}"/>
                </a:ext>
              </a:extLst>
            </p:cNvPr>
            <p:cNvSpPr/>
            <p:nvPr/>
          </p:nvSpPr>
          <p:spPr>
            <a:xfrm>
              <a:off x="9362916" y="1955724"/>
              <a:ext cx="56514" cy="96816"/>
            </a:xfrm>
            <a:custGeom>
              <a:avLst/>
              <a:gdLst/>
              <a:ahLst/>
              <a:cxnLst/>
              <a:rect l="l" t="t" r="r" b="b"/>
              <a:pathLst>
                <a:path w="49529" h="74930">
                  <a:moveTo>
                    <a:pt x="0" y="0"/>
                  </a:moveTo>
                  <a:lnTo>
                    <a:pt x="0" y="74676"/>
                  </a:lnTo>
                  <a:lnTo>
                    <a:pt x="49529" y="74676"/>
                  </a:lnTo>
                  <a:lnTo>
                    <a:pt x="49529" y="0"/>
                  </a:lnTo>
                  <a:lnTo>
                    <a:pt x="0" y="0"/>
                  </a:lnTo>
                  <a:close/>
                </a:path>
              </a:pathLst>
            </a:custGeom>
            <a:ln w="12700">
              <a:solidFill>
                <a:srgbClr val="010101"/>
              </a:solidFill>
            </a:ln>
          </p:spPr>
          <p:txBody>
            <a:bodyPr wrap="square" lIns="0" tIns="0" rIns="0" bIns="0" rtlCol="0"/>
            <a:lstStyle/>
            <a:p>
              <a:endParaRPr/>
            </a:p>
          </p:txBody>
        </p:sp>
        <p:sp>
          <p:nvSpPr>
            <p:cNvPr id="142" name="object 143">
              <a:extLst>
                <a:ext uri="{FF2B5EF4-FFF2-40B4-BE49-F238E27FC236}">
                  <a16:creationId xmlns:a16="http://schemas.microsoft.com/office/drawing/2014/main" id="{EC4F7EDD-E6E5-B67C-EA74-BD6FA442767A}"/>
                </a:ext>
              </a:extLst>
            </p:cNvPr>
            <p:cNvSpPr/>
            <p:nvPr/>
          </p:nvSpPr>
          <p:spPr>
            <a:xfrm>
              <a:off x="9418575" y="1955724"/>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01CC99"/>
            </a:solidFill>
          </p:spPr>
          <p:txBody>
            <a:bodyPr wrap="square" lIns="0" tIns="0" rIns="0" bIns="0" rtlCol="0"/>
            <a:lstStyle/>
            <a:p>
              <a:endParaRPr/>
            </a:p>
          </p:txBody>
        </p:sp>
        <p:sp>
          <p:nvSpPr>
            <p:cNvPr id="143" name="object 144">
              <a:extLst>
                <a:ext uri="{FF2B5EF4-FFF2-40B4-BE49-F238E27FC236}">
                  <a16:creationId xmlns:a16="http://schemas.microsoft.com/office/drawing/2014/main" id="{42D97D04-7F84-7028-60D2-CB382AAF7434}"/>
                </a:ext>
              </a:extLst>
            </p:cNvPr>
            <p:cNvSpPr/>
            <p:nvPr/>
          </p:nvSpPr>
          <p:spPr>
            <a:xfrm>
              <a:off x="9419444" y="1955724"/>
              <a:ext cx="57963" cy="96816"/>
            </a:xfrm>
            <a:custGeom>
              <a:avLst/>
              <a:gdLst/>
              <a:ahLst/>
              <a:cxnLst/>
              <a:rect l="l" t="t" r="r" b="b"/>
              <a:pathLst>
                <a:path w="50800" h="74930">
                  <a:moveTo>
                    <a:pt x="0" y="0"/>
                  </a:moveTo>
                  <a:lnTo>
                    <a:pt x="0" y="74676"/>
                  </a:lnTo>
                  <a:lnTo>
                    <a:pt x="50292" y="74676"/>
                  </a:lnTo>
                  <a:lnTo>
                    <a:pt x="50292" y="0"/>
                  </a:lnTo>
                  <a:lnTo>
                    <a:pt x="0" y="0"/>
                  </a:lnTo>
                  <a:close/>
                </a:path>
              </a:pathLst>
            </a:custGeom>
            <a:ln w="12700">
              <a:solidFill>
                <a:srgbClr val="010101"/>
              </a:solidFill>
            </a:ln>
          </p:spPr>
          <p:txBody>
            <a:bodyPr wrap="square" lIns="0" tIns="0" rIns="0" bIns="0" rtlCol="0"/>
            <a:lstStyle/>
            <a:p>
              <a:endParaRPr/>
            </a:p>
          </p:txBody>
        </p:sp>
        <p:sp>
          <p:nvSpPr>
            <p:cNvPr id="144" name="object 145">
              <a:extLst>
                <a:ext uri="{FF2B5EF4-FFF2-40B4-BE49-F238E27FC236}">
                  <a16:creationId xmlns:a16="http://schemas.microsoft.com/office/drawing/2014/main" id="{3219DBF1-0E62-3B52-2C40-337F84DCDD2F}"/>
                </a:ext>
              </a:extLst>
            </p:cNvPr>
            <p:cNvSpPr/>
            <p:nvPr/>
          </p:nvSpPr>
          <p:spPr>
            <a:xfrm>
              <a:off x="9418575" y="1793270"/>
              <a:ext cx="58687" cy="96816"/>
            </a:xfrm>
            <a:custGeom>
              <a:avLst/>
              <a:gdLst/>
              <a:ahLst/>
              <a:cxnLst/>
              <a:rect l="l" t="t" r="r" b="b"/>
              <a:pathLst>
                <a:path w="51434" h="74930">
                  <a:moveTo>
                    <a:pt x="51053" y="74676"/>
                  </a:moveTo>
                  <a:lnTo>
                    <a:pt x="51053" y="0"/>
                  </a:lnTo>
                  <a:lnTo>
                    <a:pt x="0" y="0"/>
                  </a:lnTo>
                  <a:lnTo>
                    <a:pt x="0" y="74676"/>
                  </a:lnTo>
                  <a:lnTo>
                    <a:pt x="51053" y="74676"/>
                  </a:lnTo>
                  <a:close/>
                </a:path>
              </a:pathLst>
            </a:custGeom>
            <a:solidFill>
              <a:srgbClr val="FF0101"/>
            </a:solidFill>
          </p:spPr>
          <p:txBody>
            <a:bodyPr wrap="square" lIns="0" tIns="0" rIns="0" bIns="0" rtlCol="0"/>
            <a:lstStyle/>
            <a:p>
              <a:endParaRPr/>
            </a:p>
          </p:txBody>
        </p:sp>
        <p:sp>
          <p:nvSpPr>
            <p:cNvPr id="145" name="object 146">
              <a:extLst>
                <a:ext uri="{FF2B5EF4-FFF2-40B4-BE49-F238E27FC236}">
                  <a16:creationId xmlns:a16="http://schemas.microsoft.com/office/drawing/2014/main" id="{9B1AC813-C6AC-E913-EB30-0513FF7D4192}"/>
                </a:ext>
              </a:extLst>
            </p:cNvPr>
            <p:cNvSpPr/>
            <p:nvPr/>
          </p:nvSpPr>
          <p:spPr>
            <a:xfrm>
              <a:off x="9419444" y="1794254"/>
              <a:ext cx="57963" cy="96816"/>
            </a:xfrm>
            <a:custGeom>
              <a:avLst/>
              <a:gdLst/>
              <a:ahLst/>
              <a:cxnLst/>
              <a:rect l="l" t="t" r="r" b="b"/>
              <a:pathLst>
                <a:path w="50800" h="74930">
                  <a:moveTo>
                    <a:pt x="0" y="0"/>
                  </a:moveTo>
                  <a:lnTo>
                    <a:pt x="0" y="74675"/>
                  </a:lnTo>
                  <a:lnTo>
                    <a:pt x="50292" y="74675"/>
                  </a:lnTo>
                  <a:lnTo>
                    <a:pt x="50292" y="0"/>
                  </a:lnTo>
                  <a:lnTo>
                    <a:pt x="0" y="0"/>
                  </a:lnTo>
                  <a:close/>
                </a:path>
              </a:pathLst>
            </a:custGeom>
            <a:ln w="12700">
              <a:solidFill>
                <a:srgbClr val="010101"/>
              </a:solidFill>
            </a:ln>
          </p:spPr>
          <p:txBody>
            <a:bodyPr wrap="square" lIns="0" tIns="0" rIns="0" bIns="0" rtlCol="0"/>
            <a:lstStyle/>
            <a:p>
              <a:endParaRPr/>
            </a:p>
          </p:txBody>
        </p:sp>
        <p:pic>
          <p:nvPicPr>
            <p:cNvPr id="146" name="object 147">
              <a:extLst>
                <a:ext uri="{FF2B5EF4-FFF2-40B4-BE49-F238E27FC236}">
                  <a16:creationId xmlns:a16="http://schemas.microsoft.com/office/drawing/2014/main" id="{E48FEC70-6341-8D04-2261-68F38803312E}"/>
                </a:ext>
              </a:extLst>
            </p:cNvPr>
            <p:cNvPicPr/>
            <p:nvPr/>
          </p:nvPicPr>
          <p:blipFill>
            <a:blip r:embed="rId3" cstate="print"/>
            <a:stretch>
              <a:fillRect/>
            </a:stretch>
          </p:blipFill>
          <p:spPr>
            <a:xfrm>
              <a:off x="9645209" y="1782111"/>
              <a:ext cx="273583" cy="283228"/>
            </a:xfrm>
            <a:prstGeom prst="rect">
              <a:avLst/>
            </a:prstGeom>
          </p:spPr>
        </p:pic>
        <p:sp>
          <p:nvSpPr>
            <p:cNvPr id="147" name="object 148">
              <a:extLst>
                <a:ext uri="{FF2B5EF4-FFF2-40B4-BE49-F238E27FC236}">
                  <a16:creationId xmlns:a16="http://schemas.microsoft.com/office/drawing/2014/main" id="{1BD493FC-8EFB-3D82-1F27-28C79A8FF824}"/>
                </a:ext>
              </a:extLst>
            </p:cNvPr>
            <p:cNvSpPr/>
            <p:nvPr/>
          </p:nvSpPr>
          <p:spPr>
            <a:xfrm>
              <a:off x="3044707" y="1923235"/>
              <a:ext cx="2259096" cy="0"/>
            </a:xfrm>
            <a:custGeom>
              <a:avLst/>
              <a:gdLst/>
              <a:ahLst/>
              <a:cxnLst/>
              <a:rect l="l" t="t" r="r" b="b"/>
              <a:pathLst>
                <a:path w="1979929">
                  <a:moveTo>
                    <a:pt x="0" y="0"/>
                  </a:moveTo>
                  <a:lnTo>
                    <a:pt x="1979676" y="0"/>
                  </a:lnTo>
                </a:path>
              </a:pathLst>
            </a:custGeom>
            <a:ln w="12700">
              <a:solidFill>
                <a:srgbClr val="010101"/>
              </a:solidFill>
            </a:ln>
          </p:spPr>
          <p:txBody>
            <a:bodyPr wrap="square" lIns="0" tIns="0" rIns="0" bIns="0" rtlCol="0"/>
            <a:lstStyle/>
            <a:p>
              <a:endParaRPr/>
            </a:p>
          </p:txBody>
        </p:sp>
        <p:sp>
          <p:nvSpPr>
            <p:cNvPr id="148" name="object 149">
              <a:extLst>
                <a:ext uri="{FF2B5EF4-FFF2-40B4-BE49-F238E27FC236}">
                  <a16:creationId xmlns:a16="http://schemas.microsoft.com/office/drawing/2014/main" id="{6D04C95A-E91A-2B77-FE53-58A3B1E5566C}"/>
                </a:ext>
              </a:extLst>
            </p:cNvPr>
            <p:cNvSpPr/>
            <p:nvPr/>
          </p:nvSpPr>
          <p:spPr>
            <a:xfrm>
              <a:off x="3479413" y="1955724"/>
              <a:ext cx="444864" cy="535772"/>
            </a:xfrm>
            <a:custGeom>
              <a:avLst/>
              <a:gdLst/>
              <a:ahLst/>
              <a:cxnLst/>
              <a:rect l="l" t="t" r="r" b="b"/>
              <a:pathLst>
                <a:path w="389889" h="414655">
                  <a:moveTo>
                    <a:pt x="0" y="0"/>
                  </a:moveTo>
                  <a:lnTo>
                    <a:pt x="389382" y="414528"/>
                  </a:lnTo>
                </a:path>
              </a:pathLst>
            </a:custGeom>
            <a:ln w="12700">
              <a:solidFill>
                <a:srgbClr val="010101"/>
              </a:solidFill>
            </a:ln>
          </p:spPr>
          <p:txBody>
            <a:bodyPr wrap="square" lIns="0" tIns="0" rIns="0" bIns="0" rtlCol="0"/>
            <a:lstStyle/>
            <a:p>
              <a:endParaRPr/>
            </a:p>
          </p:txBody>
        </p:sp>
        <p:sp>
          <p:nvSpPr>
            <p:cNvPr id="149" name="object 150">
              <a:extLst>
                <a:ext uri="{FF2B5EF4-FFF2-40B4-BE49-F238E27FC236}">
                  <a16:creationId xmlns:a16="http://schemas.microsoft.com/office/drawing/2014/main" id="{C3A9A219-55B6-C28A-ED64-DA6166BEFF03}"/>
                </a:ext>
              </a:extLst>
            </p:cNvPr>
            <p:cNvSpPr/>
            <p:nvPr/>
          </p:nvSpPr>
          <p:spPr>
            <a:xfrm>
              <a:off x="3840245" y="1722381"/>
              <a:ext cx="1347633" cy="403675"/>
            </a:xfrm>
            <a:custGeom>
              <a:avLst/>
              <a:gdLst/>
              <a:ahLst/>
              <a:cxnLst/>
              <a:rect l="l" t="t" r="r" b="b"/>
              <a:pathLst>
                <a:path w="1181100" h="312419">
                  <a:moveTo>
                    <a:pt x="1181100" y="260603"/>
                  </a:moveTo>
                  <a:lnTo>
                    <a:pt x="1181100" y="51815"/>
                  </a:lnTo>
                  <a:lnTo>
                    <a:pt x="1176968" y="31825"/>
                  </a:lnTo>
                  <a:lnTo>
                    <a:pt x="1165764" y="15335"/>
                  </a:lnTo>
                  <a:lnTo>
                    <a:pt x="1149274" y="4131"/>
                  </a:lnTo>
                  <a:lnTo>
                    <a:pt x="1129284" y="0"/>
                  </a:lnTo>
                  <a:lnTo>
                    <a:pt x="51816" y="0"/>
                  </a:lnTo>
                  <a:lnTo>
                    <a:pt x="31825" y="4131"/>
                  </a:lnTo>
                  <a:lnTo>
                    <a:pt x="15335" y="15335"/>
                  </a:lnTo>
                  <a:lnTo>
                    <a:pt x="4131" y="31825"/>
                  </a:lnTo>
                  <a:lnTo>
                    <a:pt x="0" y="51816"/>
                  </a:lnTo>
                  <a:lnTo>
                    <a:pt x="0" y="260604"/>
                  </a:lnTo>
                  <a:lnTo>
                    <a:pt x="4131" y="280916"/>
                  </a:lnTo>
                  <a:lnTo>
                    <a:pt x="15335" y="297370"/>
                  </a:lnTo>
                  <a:lnTo>
                    <a:pt x="31825" y="308395"/>
                  </a:lnTo>
                  <a:lnTo>
                    <a:pt x="51816" y="312420"/>
                  </a:lnTo>
                  <a:lnTo>
                    <a:pt x="1129284" y="312420"/>
                  </a:lnTo>
                  <a:lnTo>
                    <a:pt x="1149274" y="308395"/>
                  </a:lnTo>
                  <a:lnTo>
                    <a:pt x="1165764" y="297370"/>
                  </a:lnTo>
                  <a:lnTo>
                    <a:pt x="1176968" y="280916"/>
                  </a:lnTo>
                  <a:lnTo>
                    <a:pt x="1181100" y="260603"/>
                  </a:lnTo>
                  <a:close/>
                </a:path>
              </a:pathLst>
            </a:custGeom>
            <a:solidFill>
              <a:srgbClr val="FFFF01"/>
            </a:solidFill>
          </p:spPr>
          <p:txBody>
            <a:bodyPr wrap="square" lIns="0" tIns="0" rIns="0" bIns="0" rtlCol="0"/>
            <a:lstStyle/>
            <a:p>
              <a:endParaRPr/>
            </a:p>
          </p:txBody>
        </p:sp>
        <p:sp>
          <p:nvSpPr>
            <p:cNvPr id="150" name="object 151">
              <a:extLst>
                <a:ext uri="{FF2B5EF4-FFF2-40B4-BE49-F238E27FC236}">
                  <a16:creationId xmlns:a16="http://schemas.microsoft.com/office/drawing/2014/main" id="{2CA88C71-4975-CEC2-4BBE-A92392E5E932}"/>
                </a:ext>
              </a:extLst>
            </p:cNvPr>
            <p:cNvSpPr/>
            <p:nvPr/>
          </p:nvSpPr>
          <p:spPr>
            <a:xfrm>
              <a:off x="3840245" y="1722381"/>
              <a:ext cx="1347633" cy="403675"/>
            </a:xfrm>
            <a:custGeom>
              <a:avLst/>
              <a:gdLst/>
              <a:ahLst/>
              <a:cxnLst/>
              <a:rect l="l" t="t" r="r" b="b"/>
              <a:pathLst>
                <a:path w="1181100" h="312419">
                  <a:moveTo>
                    <a:pt x="51816" y="0"/>
                  </a:moveTo>
                  <a:lnTo>
                    <a:pt x="31825" y="4131"/>
                  </a:lnTo>
                  <a:lnTo>
                    <a:pt x="15335" y="15335"/>
                  </a:lnTo>
                  <a:lnTo>
                    <a:pt x="4131" y="31825"/>
                  </a:lnTo>
                  <a:lnTo>
                    <a:pt x="0" y="51816"/>
                  </a:lnTo>
                  <a:lnTo>
                    <a:pt x="0" y="260604"/>
                  </a:lnTo>
                  <a:lnTo>
                    <a:pt x="4131" y="280916"/>
                  </a:lnTo>
                  <a:lnTo>
                    <a:pt x="15335" y="297370"/>
                  </a:lnTo>
                  <a:lnTo>
                    <a:pt x="31825" y="308395"/>
                  </a:lnTo>
                  <a:lnTo>
                    <a:pt x="51816" y="312420"/>
                  </a:lnTo>
                  <a:lnTo>
                    <a:pt x="1129284" y="312420"/>
                  </a:lnTo>
                  <a:lnTo>
                    <a:pt x="1149274" y="308395"/>
                  </a:lnTo>
                  <a:lnTo>
                    <a:pt x="1165764" y="297370"/>
                  </a:lnTo>
                  <a:lnTo>
                    <a:pt x="1176968" y="280916"/>
                  </a:lnTo>
                  <a:lnTo>
                    <a:pt x="1181100" y="260603"/>
                  </a:lnTo>
                  <a:lnTo>
                    <a:pt x="1181100" y="51815"/>
                  </a:lnTo>
                  <a:lnTo>
                    <a:pt x="1176968" y="31825"/>
                  </a:lnTo>
                  <a:lnTo>
                    <a:pt x="1165764" y="15335"/>
                  </a:lnTo>
                  <a:lnTo>
                    <a:pt x="1149274" y="4131"/>
                  </a:lnTo>
                  <a:lnTo>
                    <a:pt x="1129284" y="0"/>
                  </a:lnTo>
                  <a:lnTo>
                    <a:pt x="51816" y="0"/>
                  </a:lnTo>
                  <a:close/>
                </a:path>
              </a:pathLst>
            </a:custGeom>
            <a:ln w="12700">
              <a:solidFill>
                <a:srgbClr val="010101"/>
              </a:solidFill>
            </a:ln>
          </p:spPr>
          <p:txBody>
            <a:bodyPr wrap="square" lIns="0" tIns="0" rIns="0" bIns="0" rtlCol="0"/>
            <a:lstStyle/>
            <a:p>
              <a:endParaRPr/>
            </a:p>
          </p:txBody>
        </p:sp>
        <p:sp>
          <p:nvSpPr>
            <p:cNvPr id="151" name="object 152">
              <a:extLst>
                <a:ext uri="{FF2B5EF4-FFF2-40B4-BE49-F238E27FC236}">
                  <a16:creationId xmlns:a16="http://schemas.microsoft.com/office/drawing/2014/main" id="{3EC79B8A-3E0E-C1AC-40F6-C178FDF59E0D}"/>
                </a:ext>
              </a:extLst>
            </p:cNvPr>
            <p:cNvSpPr/>
            <p:nvPr/>
          </p:nvSpPr>
          <p:spPr>
            <a:xfrm>
              <a:off x="3950664" y="1859236"/>
              <a:ext cx="1127374" cy="129635"/>
            </a:xfrm>
            <a:custGeom>
              <a:avLst/>
              <a:gdLst/>
              <a:ahLst/>
              <a:cxnLst/>
              <a:rect l="l" t="t" r="r" b="b"/>
              <a:pathLst>
                <a:path w="988060" h="100330">
                  <a:moveTo>
                    <a:pt x="987552" y="99822"/>
                  </a:moveTo>
                  <a:lnTo>
                    <a:pt x="987552" y="0"/>
                  </a:lnTo>
                  <a:lnTo>
                    <a:pt x="0" y="0"/>
                  </a:lnTo>
                  <a:lnTo>
                    <a:pt x="0" y="99822"/>
                  </a:lnTo>
                  <a:lnTo>
                    <a:pt x="987552" y="99822"/>
                  </a:lnTo>
                  <a:close/>
                </a:path>
              </a:pathLst>
            </a:custGeom>
            <a:solidFill>
              <a:srgbClr val="6799FF"/>
            </a:solidFill>
          </p:spPr>
          <p:txBody>
            <a:bodyPr wrap="square" lIns="0" tIns="0" rIns="0" bIns="0" rtlCol="0"/>
            <a:lstStyle/>
            <a:p>
              <a:endParaRPr/>
            </a:p>
          </p:txBody>
        </p:sp>
        <p:sp>
          <p:nvSpPr>
            <p:cNvPr id="152" name="object 153">
              <a:extLst>
                <a:ext uri="{FF2B5EF4-FFF2-40B4-BE49-F238E27FC236}">
                  <a16:creationId xmlns:a16="http://schemas.microsoft.com/office/drawing/2014/main" id="{CF604E25-5708-D6A9-A584-60F06E116C0C}"/>
                </a:ext>
              </a:extLst>
            </p:cNvPr>
            <p:cNvSpPr/>
            <p:nvPr/>
          </p:nvSpPr>
          <p:spPr>
            <a:xfrm>
              <a:off x="3950664" y="1860221"/>
              <a:ext cx="1127374" cy="129635"/>
            </a:xfrm>
            <a:custGeom>
              <a:avLst/>
              <a:gdLst/>
              <a:ahLst/>
              <a:cxnLst/>
              <a:rect l="l" t="t" r="r" b="b"/>
              <a:pathLst>
                <a:path w="988060" h="100330">
                  <a:moveTo>
                    <a:pt x="0" y="0"/>
                  </a:moveTo>
                  <a:lnTo>
                    <a:pt x="0" y="99821"/>
                  </a:lnTo>
                  <a:lnTo>
                    <a:pt x="987552" y="99821"/>
                  </a:lnTo>
                  <a:lnTo>
                    <a:pt x="987552" y="0"/>
                  </a:lnTo>
                  <a:lnTo>
                    <a:pt x="0" y="0"/>
                  </a:lnTo>
                  <a:close/>
                </a:path>
              </a:pathLst>
            </a:custGeom>
            <a:ln w="12700">
              <a:solidFill>
                <a:srgbClr val="010101"/>
              </a:solidFill>
            </a:ln>
          </p:spPr>
          <p:txBody>
            <a:bodyPr wrap="square" lIns="0" tIns="0" rIns="0" bIns="0" rtlCol="0"/>
            <a:lstStyle/>
            <a:p>
              <a:endParaRPr/>
            </a:p>
          </p:txBody>
        </p:sp>
        <p:pic>
          <p:nvPicPr>
            <p:cNvPr id="153" name="object 154">
              <a:extLst>
                <a:ext uri="{FF2B5EF4-FFF2-40B4-BE49-F238E27FC236}">
                  <a16:creationId xmlns:a16="http://schemas.microsoft.com/office/drawing/2014/main" id="{79594522-33FE-081A-0D0C-4458D097FD5D}"/>
                </a:ext>
              </a:extLst>
            </p:cNvPr>
            <p:cNvPicPr/>
            <p:nvPr/>
          </p:nvPicPr>
          <p:blipFill>
            <a:blip r:embed="rId4" cstate="print"/>
            <a:stretch>
              <a:fillRect/>
            </a:stretch>
          </p:blipFill>
          <p:spPr>
            <a:xfrm>
              <a:off x="3304380" y="1782111"/>
              <a:ext cx="273583" cy="283228"/>
            </a:xfrm>
            <a:prstGeom prst="rect">
              <a:avLst/>
            </a:prstGeom>
          </p:spPr>
        </p:pic>
        <p:sp>
          <p:nvSpPr>
            <p:cNvPr id="154" name="object 155">
              <a:extLst>
                <a:ext uri="{FF2B5EF4-FFF2-40B4-BE49-F238E27FC236}">
                  <a16:creationId xmlns:a16="http://schemas.microsoft.com/office/drawing/2014/main" id="{B39FAEDC-540B-F4F1-BB85-2985780C1A7E}"/>
                </a:ext>
              </a:extLst>
            </p:cNvPr>
            <p:cNvSpPr/>
            <p:nvPr/>
          </p:nvSpPr>
          <p:spPr>
            <a:xfrm>
              <a:off x="5366982" y="1923235"/>
              <a:ext cx="362991" cy="0"/>
            </a:xfrm>
            <a:custGeom>
              <a:avLst/>
              <a:gdLst/>
              <a:ahLst/>
              <a:cxnLst/>
              <a:rect l="l" t="t" r="r" b="b"/>
              <a:pathLst>
                <a:path w="318135">
                  <a:moveTo>
                    <a:pt x="0" y="0"/>
                  </a:moveTo>
                  <a:lnTo>
                    <a:pt x="317754" y="0"/>
                  </a:lnTo>
                </a:path>
              </a:pathLst>
            </a:custGeom>
            <a:ln w="12700">
              <a:solidFill>
                <a:srgbClr val="010101"/>
              </a:solidFill>
            </a:ln>
          </p:spPr>
          <p:txBody>
            <a:bodyPr wrap="square" lIns="0" tIns="0" rIns="0" bIns="0" rtlCol="0"/>
            <a:lstStyle/>
            <a:p>
              <a:endParaRPr/>
            </a:p>
          </p:txBody>
        </p:sp>
        <p:pic>
          <p:nvPicPr>
            <p:cNvPr id="155" name="object 156">
              <a:extLst>
                <a:ext uri="{FF2B5EF4-FFF2-40B4-BE49-F238E27FC236}">
                  <a16:creationId xmlns:a16="http://schemas.microsoft.com/office/drawing/2014/main" id="{F8BB377C-EB4F-CAAB-DF54-37718140D0F2}"/>
                </a:ext>
              </a:extLst>
            </p:cNvPr>
            <p:cNvPicPr/>
            <p:nvPr/>
          </p:nvPicPr>
          <p:blipFill>
            <a:blip r:embed="rId5" cstate="print"/>
            <a:stretch>
              <a:fillRect/>
            </a:stretch>
          </p:blipFill>
          <p:spPr>
            <a:xfrm>
              <a:off x="5296268" y="1722052"/>
              <a:ext cx="503986" cy="254675"/>
            </a:xfrm>
            <a:prstGeom prst="rect">
              <a:avLst/>
            </a:prstGeom>
          </p:spPr>
        </p:pic>
        <p:sp>
          <p:nvSpPr>
            <p:cNvPr id="156" name="object 157">
              <a:extLst>
                <a:ext uri="{FF2B5EF4-FFF2-40B4-BE49-F238E27FC236}">
                  <a16:creationId xmlns:a16="http://schemas.microsoft.com/office/drawing/2014/main" id="{4B797048-0F00-BBAC-818D-26AA13C31F13}"/>
                </a:ext>
              </a:extLst>
            </p:cNvPr>
            <p:cNvSpPr/>
            <p:nvPr/>
          </p:nvSpPr>
          <p:spPr>
            <a:xfrm>
              <a:off x="3714176" y="2257004"/>
              <a:ext cx="334010" cy="395470"/>
            </a:xfrm>
            <a:custGeom>
              <a:avLst/>
              <a:gdLst/>
              <a:ahLst/>
              <a:cxnLst/>
              <a:rect l="l" t="t" r="r" b="b"/>
              <a:pathLst>
                <a:path w="292735" h="306069">
                  <a:moveTo>
                    <a:pt x="292607" y="224028"/>
                  </a:moveTo>
                  <a:lnTo>
                    <a:pt x="90677" y="0"/>
                  </a:lnTo>
                  <a:lnTo>
                    <a:pt x="0" y="81534"/>
                  </a:lnTo>
                  <a:lnTo>
                    <a:pt x="201929" y="305562"/>
                  </a:lnTo>
                  <a:lnTo>
                    <a:pt x="292607" y="224028"/>
                  </a:lnTo>
                  <a:close/>
                </a:path>
              </a:pathLst>
            </a:custGeom>
            <a:solidFill>
              <a:srgbClr val="010101"/>
            </a:solidFill>
          </p:spPr>
          <p:txBody>
            <a:bodyPr wrap="square" lIns="0" tIns="0" rIns="0" bIns="0" rtlCol="0"/>
            <a:lstStyle/>
            <a:p>
              <a:endParaRPr/>
            </a:p>
          </p:txBody>
        </p:sp>
        <p:sp>
          <p:nvSpPr>
            <p:cNvPr id="157" name="object 158">
              <a:extLst>
                <a:ext uri="{FF2B5EF4-FFF2-40B4-BE49-F238E27FC236}">
                  <a16:creationId xmlns:a16="http://schemas.microsoft.com/office/drawing/2014/main" id="{A9EFEAD2-DF6C-0313-49CB-AD81F8FC5068}"/>
                </a:ext>
              </a:extLst>
            </p:cNvPr>
            <p:cNvSpPr/>
            <p:nvPr/>
          </p:nvSpPr>
          <p:spPr>
            <a:xfrm>
              <a:off x="3714176" y="2257004"/>
              <a:ext cx="334010" cy="395470"/>
            </a:xfrm>
            <a:custGeom>
              <a:avLst/>
              <a:gdLst/>
              <a:ahLst/>
              <a:cxnLst/>
              <a:rect l="l" t="t" r="r" b="b"/>
              <a:pathLst>
                <a:path w="292735" h="306069">
                  <a:moveTo>
                    <a:pt x="90677" y="0"/>
                  </a:moveTo>
                  <a:lnTo>
                    <a:pt x="0" y="81534"/>
                  </a:lnTo>
                  <a:lnTo>
                    <a:pt x="201929" y="305562"/>
                  </a:lnTo>
                  <a:lnTo>
                    <a:pt x="292607" y="224028"/>
                  </a:lnTo>
                  <a:lnTo>
                    <a:pt x="90677" y="0"/>
                  </a:lnTo>
                  <a:close/>
                </a:path>
              </a:pathLst>
            </a:custGeom>
            <a:ln w="12700">
              <a:solidFill>
                <a:srgbClr val="010101"/>
              </a:solidFill>
            </a:ln>
          </p:spPr>
          <p:txBody>
            <a:bodyPr wrap="square" lIns="0" tIns="0" rIns="0" bIns="0" rtlCol="0"/>
            <a:lstStyle/>
            <a:p>
              <a:endParaRPr/>
            </a:p>
          </p:txBody>
        </p:sp>
        <p:sp>
          <p:nvSpPr>
            <p:cNvPr id="158" name="object 159">
              <a:extLst>
                <a:ext uri="{FF2B5EF4-FFF2-40B4-BE49-F238E27FC236}">
                  <a16:creationId xmlns:a16="http://schemas.microsoft.com/office/drawing/2014/main" id="{C208A1F3-4558-8BB0-C870-30E2760AF9E3}"/>
                </a:ext>
              </a:extLst>
            </p:cNvPr>
            <p:cNvSpPr/>
            <p:nvPr/>
          </p:nvSpPr>
          <p:spPr>
            <a:xfrm>
              <a:off x="10221068" y="2310172"/>
              <a:ext cx="356471" cy="365933"/>
            </a:xfrm>
            <a:custGeom>
              <a:avLst/>
              <a:gdLst/>
              <a:ahLst/>
              <a:cxnLst/>
              <a:rect l="l" t="t" r="r" b="b"/>
              <a:pathLst>
                <a:path w="312420" h="283210">
                  <a:moveTo>
                    <a:pt x="312420" y="185927"/>
                  </a:moveTo>
                  <a:lnTo>
                    <a:pt x="75438" y="0"/>
                  </a:lnTo>
                  <a:lnTo>
                    <a:pt x="0" y="96012"/>
                  </a:lnTo>
                  <a:lnTo>
                    <a:pt x="236982" y="282702"/>
                  </a:lnTo>
                  <a:lnTo>
                    <a:pt x="312420" y="185927"/>
                  </a:lnTo>
                  <a:close/>
                </a:path>
              </a:pathLst>
            </a:custGeom>
            <a:solidFill>
              <a:srgbClr val="010101"/>
            </a:solidFill>
          </p:spPr>
          <p:txBody>
            <a:bodyPr wrap="square" lIns="0" tIns="0" rIns="0" bIns="0" rtlCol="0"/>
            <a:lstStyle/>
            <a:p>
              <a:endParaRPr/>
            </a:p>
          </p:txBody>
        </p:sp>
        <p:sp>
          <p:nvSpPr>
            <p:cNvPr id="159" name="object 160">
              <a:extLst>
                <a:ext uri="{FF2B5EF4-FFF2-40B4-BE49-F238E27FC236}">
                  <a16:creationId xmlns:a16="http://schemas.microsoft.com/office/drawing/2014/main" id="{FAD2B821-3C97-385F-30DE-C4AA9E557375}"/>
                </a:ext>
              </a:extLst>
            </p:cNvPr>
            <p:cNvSpPr/>
            <p:nvPr/>
          </p:nvSpPr>
          <p:spPr>
            <a:xfrm>
              <a:off x="10221068" y="2310172"/>
              <a:ext cx="356471" cy="365933"/>
            </a:xfrm>
            <a:custGeom>
              <a:avLst/>
              <a:gdLst/>
              <a:ahLst/>
              <a:cxnLst/>
              <a:rect l="l" t="t" r="r" b="b"/>
              <a:pathLst>
                <a:path w="312420" h="283210">
                  <a:moveTo>
                    <a:pt x="75438" y="0"/>
                  </a:moveTo>
                  <a:lnTo>
                    <a:pt x="0" y="96012"/>
                  </a:lnTo>
                  <a:lnTo>
                    <a:pt x="236982" y="282702"/>
                  </a:lnTo>
                  <a:lnTo>
                    <a:pt x="312420" y="185927"/>
                  </a:lnTo>
                  <a:lnTo>
                    <a:pt x="75438" y="0"/>
                  </a:lnTo>
                  <a:close/>
                </a:path>
              </a:pathLst>
            </a:custGeom>
            <a:ln w="12700">
              <a:solidFill>
                <a:srgbClr val="010101"/>
              </a:solidFill>
            </a:ln>
          </p:spPr>
          <p:txBody>
            <a:bodyPr wrap="square" lIns="0" tIns="0" rIns="0" bIns="0" rtlCol="0"/>
            <a:lstStyle/>
            <a:p>
              <a:endParaRPr/>
            </a:p>
          </p:txBody>
        </p:sp>
        <p:pic>
          <p:nvPicPr>
            <p:cNvPr id="160" name="object 161">
              <a:extLst>
                <a:ext uri="{FF2B5EF4-FFF2-40B4-BE49-F238E27FC236}">
                  <a16:creationId xmlns:a16="http://schemas.microsoft.com/office/drawing/2014/main" id="{1BF4C8F0-FEAA-2EEA-3FE0-55C1545B5B7E}"/>
                </a:ext>
              </a:extLst>
            </p:cNvPr>
            <p:cNvPicPr/>
            <p:nvPr/>
          </p:nvPicPr>
          <p:blipFill>
            <a:blip r:embed="rId6" cstate="print"/>
            <a:stretch>
              <a:fillRect/>
            </a:stretch>
          </p:blipFill>
          <p:spPr>
            <a:xfrm>
              <a:off x="10564208" y="1797866"/>
              <a:ext cx="222287" cy="250737"/>
            </a:xfrm>
            <a:prstGeom prst="rect">
              <a:avLst/>
            </a:prstGeom>
          </p:spPr>
        </p:pic>
        <p:pic>
          <p:nvPicPr>
            <p:cNvPr id="161" name="object 162">
              <a:extLst>
                <a:ext uri="{FF2B5EF4-FFF2-40B4-BE49-F238E27FC236}">
                  <a16:creationId xmlns:a16="http://schemas.microsoft.com/office/drawing/2014/main" id="{E00BFC88-5499-BF8F-F67A-BFD94BD00DAC}"/>
                </a:ext>
              </a:extLst>
            </p:cNvPr>
            <p:cNvPicPr/>
            <p:nvPr/>
          </p:nvPicPr>
          <p:blipFill>
            <a:blip r:embed="rId7" cstate="print"/>
            <a:stretch>
              <a:fillRect/>
            </a:stretch>
          </p:blipFill>
          <p:spPr>
            <a:xfrm>
              <a:off x="10945892" y="2249784"/>
              <a:ext cx="223156" cy="249753"/>
            </a:xfrm>
            <a:prstGeom prst="rect">
              <a:avLst/>
            </a:prstGeom>
          </p:spPr>
        </p:pic>
        <p:sp>
          <p:nvSpPr>
            <p:cNvPr id="162" name="object 163">
              <a:extLst>
                <a:ext uri="{FF2B5EF4-FFF2-40B4-BE49-F238E27FC236}">
                  <a16:creationId xmlns:a16="http://schemas.microsoft.com/office/drawing/2014/main" id="{63DCD38F-7EBF-15D5-8B16-CE80BA94D008}"/>
                </a:ext>
              </a:extLst>
            </p:cNvPr>
            <p:cNvSpPr/>
            <p:nvPr/>
          </p:nvSpPr>
          <p:spPr>
            <a:xfrm>
              <a:off x="10670555" y="1919295"/>
              <a:ext cx="386176" cy="464390"/>
            </a:xfrm>
            <a:custGeom>
              <a:avLst/>
              <a:gdLst/>
              <a:ahLst/>
              <a:cxnLst/>
              <a:rect l="l" t="t" r="r" b="b"/>
              <a:pathLst>
                <a:path w="338454" h="359410">
                  <a:moveTo>
                    <a:pt x="0" y="0"/>
                  </a:moveTo>
                  <a:lnTo>
                    <a:pt x="338328" y="358902"/>
                  </a:lnTo>
                </a:path>
              </a:pathLst>
            </a:custGeom>
            <a:ln w="12700">
              <a:solidFill>
                <a:srgbClr val="010101"/>
              </a:solidFill>
            </a:ln>
          </p:spPr>
          <p:txBody>
            <a:bodyPr wrap="square" lIns="0" tIns="0" rIns="0" bIns="0" rtlCol="0"/>
            <a:lstStyle/>
            <a:p>
              <a:endParaRPr/>
            </a:p>
          </p:txBody>
        </p:sp>
        <p:sp>
          <p:nvSpPr>
            <p:cNvPr id="163" name="object 164">
              <a:extLst>
                <a:ext uri="{FF2B5EF4-FFF2-40B4-BE49-F238E27FC236}">
                  <a16:creationId xmlns:a16="http://schemas.microsoft.com/office/drawing/2014/main" id="{36E6C3A9-9AB9-E99E-6C4B-6550B998DBC8}"/>
                </a:ext>
              </a:extLst>
            </p:cNvPr>
            <p:cNvSpPr/>
            <p:nvPr/>
          </p:nvSpPr>
          <p:spPr>
            <a:xfrm>
              <a:off x="10978337" y="2027598"/>
              <a:ext cx="84046" cy="359369"/>
            </a:xfrm>
            <a:custGeom>
              <a:avLst/>
              <a:gdLst/>
              <a:ahLst/>
              <a:cxnLst/>
              <a:rect l="l" t="t" r="r" b="b"/>
              <a:pathLst>
                <a:path w="73659" h="278130">
                  <a:moveTo>
                    <a:pt x="73151" y="278129"/>
                  </a:moveTo>
                  <a:lnTo>
                    <a:pt x="0" y="0"/>
                  </a:lnTo>
                </a:path>
              </a:pathLst>
            </a:custGeom>
            <a:ln w="12700">
              <a:solidFill>
                <a:srgbClr val="010101"/>
              </a:solidFill>
            </a:ln>
          </p:spPr>
          <p:txBody>
            <a:bodyPr wrap="square" lIns="0" tIns="0" rIns="0" bIns="0" rtlCol="0"/>
            <a:lstStyle/>
            <a:p>
              <a:endParaRPr/>
            </a:p>
          </p:txBody>
        </p:sp>
        <p:pic>
          <p:nvPicPr>
            <p:cNvPr id="164" name="object 165">
              <a:extLst>
                <a:ext uri="{FF2B5EF4-FFF2-40B4-BE49-F238E27FC236}">
                  <a16:creationId xmlns:a16="http://schemas.microsoft.com/office/drawing/2014/main" id="{4CFC6066-F708-BD80-15A0-4AD3DA197D93}"/>
                </a:ext>
              </a:extLst>
            </p:cNvPr>
            <p:cNvPicPr/>
            <p:nvPr/>
          </p:nvPicPr>
          <p:blipFill>
            <a:blip r:embed="rId8" cstate="print"/>
            <a:stretch>
              <a:fillRect/>
            </a:stretch>
          </p:blipFill>
          <p:spPr>
            <a:xfrm>
              <a:off x="10905898" y="1858909"/>
              <a:ext cx="135343" cy="243846"/>
            </a:xfrm>
            <a:prstGeom prst="rect">
              <a:avLst/>
            </a:prstGeom>
          </p:spPr>
        </p:pic>
        <p:sp>
          <p:nvSpPr>
            <p:cNvPr id="165" name="object 166">
              <a:extLst>
                <a:ext uri="{FF2B5EF4-FFF2-40B4-BE49-F238E27FC236}">
                  <a16:creationId xmlns:a16="http://schemas.microsoft.com/office/drawing/2014/main" id="{2FB9DAE4-A33D-4241-18AB-12467567DDB5}"/>
                </a:ext>
              </a:extLst>
            </p:cNvPr>
            <p:cNvSpPr/>
            <p:nvPr/>
          </p:nvSpPr>
          <p:spPr>
            <a:xfrm>
              <a:off x="1305811" y="1923235"/>
              <a:ext cx="1250545" cy="0"/>
            </a:xfrm>
            <a:custGeom>
              <a:avLst/>
              <a:gdLst/>
              <a:ahLst/>
              <a:cxnLst/>
              <a:rect l="l" t="t" r="r" b="b"/>
              <a:pathLst>
                <a:path w="1096010">
                  <a:moveTo>
                    <a:pt x="0" y="0"/>
                  </a:moveTo>
                  <a:lnTo>
                    <a:pt x="1095768" y="0"/>
                  </a:lnTo>
                </a:path>
              </a:pathLst>
            </a:custGeom>
            <a:ln w="12700">
              <a:solidFill>
                <a:srgbClr val="010101"/>
              </a:solidFill>
            </a:ln>
          </p:spPr>
          <p:txBody>
            <a:bodyPr wrap="square" lIns="0" tIns="0" rIns="0" bIns="0" rtlCol="0"/>
            <a:lstStyle/>
            <a:p>
              <a:endParaRPr/>
            </a:p>
          </p:txBody>
        </p:sp>
        <p:sp>
          <p:nvSpPr>
            <p:cNvPr id="166" name="object 167">
              <a:extLst>
                <a:ext uri="{FF2B5EF4-FFF2-40B4-BE49-F238E27FC236}">
                  <a16:creationId xmlns:a16="http://schemas.microsoft.com/office/drawing/2014/main" id="{FB62DDD1-5A6D-BAC9-F5AB-CDC8A839A25B}"/>
                </a:ext>
              </a:extLst>
            </p:cNvPr>
            <p:cNvSpPr/>
            <p:nvPr/>
          </p:nvSpPr>
          <p:spPr>
            <a:xfrm>
              <a:off x="1305826" y="1720413"/>
              <a:ext cx="347776" cy="403675"/>
            </a:xfrm>
            <a:custGeom>
              <a:avLst/>
              <a:gdLst/>
              <a:ahLst/>
              <a:cxnLst/>
              <a:rect l="l" t="t" r="r" b="b"/>
              <a:pathLst>
                <a:path w="304800" h="312419">
                  <a:moveTo>
                    <a:pt x="304799" y="262128"/>
                  </a:moveTo>
                  <a:lnTo>
                    <a:pt x="304799" y="51053"/>
                  </a:lnTo>
                  <a:lnTo>
                    <a:pt x="300906" y="31182"/>
                  </a:lnTo>
                  <a:lnTo>
                    <a:pt x="290226" y="14954"/>
                  </a:lnTo>
                  <a:lnTo>
                    <a:pt x="274260" y="4012"/>
                  </a:lnTo>
                  <a:lnTo>
                    <a:pt x="254507" y="0"/>
                  </a:lnTo>
                  <a:lnTo>
                    <a:pt x="51053" y="0"/>
                  </a:lnTo>
                  <a:lnTo>
                    <a:pt x="31182" y="4012"/>
                  </a:lnTo>
                  <a:lnTo>
                    <a:pt x="14954" y="14954"/>
                  </a:lnTo>
                  <a:lnTo>
                    <a:pt x="4012" y="31182"/>
                  </a:lnTo>
                  <a:lnTo>
                    <a:pt x="0" y="51053"/>
                  </a:lnTo>
                  <a:lnTo>
                    <a:pt x="0" y="262128"/>
                  </a:lnTo>
                  <a:lnTo>
                    <a:pt x="4012" y="281559"/>
                  </a:lnTo>
                  <a:lnTo>
                    <a:pt x="14954" y="297561"/>
                  </a:lnTo>
                  <a:lnTo>
                    <a:pt x="31182" y="308419"/>
                  </a:lnTo>
                  <a:lnTo>
                    <a:pt x="51053" y="312420"/>
                  </a:lnTo>
                  <a:lnTo>
                    <a:pt x="254507" y="312420"/>
                  </a:lnTo>
                  <a:lnTo>
                    <a:pt x="274260" y="308419"/>
                  </a:lnTo>
                  <a:lnTo>
                    <a:pt x="290226" y="297561"/>
                  </a:lnTo>
                  <a:lnTo>
                    <a:pt x="300906" y="281559"/>
                  </a:lnTo>
                  <a:lnTo>
                    <a:pt x="304799" y="262128"/>
                  </a:lnTo>
                  <a:close/>
                </a:path>
              </a:pathLst>
            </a:custGeom>
            <a:solidFill>
              <a:srgbClr val="FF0101"/>
            </a:solidFill>
          </p:spPr>
          <p:txBody>
            <a:bodyPr wrap="square" lIns="0" tIns="0" rIns="0" bIns="0" rtlCol="0"/>
            <a:lstStyle/>
            <a:p>
              <a:endParaRPr/>
            </a:p>
          </p:txBody>
        </p:sp>
        <p:sp>
          <p:nvSpPr>
            <p:cNvPr id="167" name="object 168">
              <a:extLst>
                <a:ext uri="{FF2B5EF4-FFF2-40B4-BE49-F238E27FC236}">
                  <a16:creationId xmlns:a16="http://schemas.microsoft.com/office/drawing/2014/main" id="{AC8957EB-49C0-9A8E-F809-F77789010AFE}"/>
                </a:ext>
              </a:extLst>
            </p:cNvPr>
            <p:cNvSpPr/>
            <p:nvPr/>
          </p:nvSpPr>
          <p:spPr>
            <a:xfrm>
              <a:off x="1305826" y="1720413"/>
              <a:ext cx="347776" cy="403675"/>
            </a:xfrm>
            <a:custGeom>
              <a:avLst/>
              <a:gdLst/>
              <a:ahLst/>
              <a:cxnLst/>
              <a:rect l="l" t="t" r="r" b="b"/>
              <a:pathLst>
                <a:path w="304800" h="312419">
                  <a:moveTo>
                    <a:pt x="51053" y="0"/>
                  </a:moveTo>
                  <a:lnTo>
                    <a:pt x="31182" y="4012"/>
                  </a:lnTo>
                  <a:lnTo>
                    <a:pt x="14954" y="14954"/>
                  </a:lnTo>
                  <a:lnTo>
                    <a:pt x="4012" y="31182"/>
                  </a:lnTo>
                  <a:lnTo>
                    <a:pt x="0" y="51053"/>
                  </a:lnTo>
                  <a:lnTo>
                    <a:pt x="0" y="262128"/>
                  </a:lnTo>
                  <a:lnTo>
                    <a:pt x="4012" y="281559"/>
                  </a:lnTo>
                  <a:lnTo>
                    <a:pt x="14954" y="297561"/>
                  </a:lnTo>
                  <a:lnTo>
                    <a:pt x="31182" y="308419"/>
                  </a:lnTo>
                  <a:lnTo>
                    <a:pt x="51053" y="312420"/>
                  </a:lnTo>
                  <a:lnTo>
                    <a:pt x="254507" y="312420"/>
                  </a:lnTo>
                  <a:lnTo>
                    <a:pt x="274260" y="308419"/>
                  </a:lnTo>
                  <a:lnTo>
                    <a:pt x="290226" y="297561"/>
                  </a:lnTo>
                  <a:lnTo>
                    <a:pt x="300906" y="281559"/>
                  </a:lnTo>
                  <a:lnTo>
                    <a:pt x="304799" y="262128"/>
                  </a:lnTo>
                  <a:lnTo>
                    <a:pt x="304799" y="51053"/>
                  </a:lnTo>
                  <a:lnTo>
                    <a:pt x="300906" y="31182"/>
                  </a:lnTo>
                  <a:lnTo>
                    <a:pt x="290226" y="14954"/>
                  </a:lnTo>
                  <a:lnTo>
                    <a:pt x="274260" y="4012"/>
                  </a:lnTo>
                  <a:lnTo>
                    <a:pt x="254507" y="0"/>
                  </a:lnTo>
                  <a:lnTo>
                    <a:pt x="51053" y="0"/>
                  </a:lnTo>
                  <a:close/>
                </a:path>
              </a:pathLst>
            </a:custGeom>
            <a:ln w="12700">
              <a:solidFill>
                <a:srgbClr val="010101"/>
              </a:solidFill>
            </a:ln>
          </p:spPr>
          <p:txBody>
            <a:bodyPr wrap="square" lIns="0" tIns="0" rIns="0" bIns="0" rtlCol="0"/>
            <a:lstStyle/>
            <a:p>
              <a:endParaRPr/>
            </a:p>
          </p:txBody>
        </p:sp>
        <p:sp>
          <p:nvSpPr>
            <p:cNvPr id="168" name="object 169">
              <a:extLst>
                <a:ext uri="{FF2B5EF4-FFF2-40B4-BE49-F238E27FC236}">
                  <a16:creationId xmlns:a16="http://schemas.microsoft.com/office/drawing/2014/main" id="{94F94C95-53D4-B11E-A988-488183E9ADAD}"/>
                </a:ext>
              </a:extLst>
            </p:cNvPr>
            <p:cNvSpPr/>
            <p:nvPr/>
          </p:nvSpPr>
          <p:spPr>
            <a:xfrm>
              <a:off x="1827490" y="1779487"/>
              <a:ext cx="608608" cy="318344"/>
            </a:xfrm>
            <a:custGeom>
              <a:avLst/>
              <a:gdLst/>
              <a:ahLst/>
              <a:cxnLst/>
              <a:rect l="l" t="t" r="r" b="b"/>
              <a:pathLst>
                <a:path w="533400" h="246380">
                  <a:moveTo>
                    <a:pt x="533399" y="204977"/>
                  </a:moveTo>
                  <a:lnTo>
                    <a:pt x="533399" y="41147"/>
                  </a:lnTo>
                  <a:lnTo>
                    <a:pt x="530197" y="25074"/>
                  </a:lnTo>
                  <a:lnTo>
                    <a:pt x="521493" y="12001"/>
                  </a:lnTo>
                  <a:lnTo>
                    <a:pt x="508646" y="3214"/>
                  </a:lnTo>
                  <a:lnTo>
                    <a:pt x="493013" y="0"/>
                  </a:lnTo>
                  <a:lnTo>
                    <a:pt x="41147" y="0"/>
                  </a:lnTo>
                  <a:lnTo>
                    <a:pt x="25396" y="3214"/>
                  </a:lnTo>
                  <a:lnTo>
                    <a:pt x="12287" y="12001"/>
                  </a:lnTo>
                  <a:lnTo>
                    <a:pt x="3321" y="25074"/>
                  </a:lnTo>
                  <a:lnTo>
                    <a:pt x="0" y="41148"/>
                  </a:lnTo>
                  <a:lnTo>
                    <a:pt x="0" y="204978"/>
                  </a:lnTo>
                  <a:lnTo>
                    <a:pt x="3321" y="221051"/>
                  </a:lnTo>
                  <a:lnTo>
                    <a:pt x="12287" y="234124"/>
                  </a:lnTo>
                  <a:lnTo>
                    <a:pt x="25396" y="242911"/>
                  </a:lnTo>
                  <a:lnTo>
                    <a:pt x="41147" y="246126"/>
                  </a:lnTo>
                  <a:lnTo>
                    <a:pt x="493013" y="246125"/>
                  </a:lnTo>
                  <a:lnTo>
                    <a:pt x="508646" y="242911"/>
                  </a:lnTo>
                  <a:lnTo>
                    <a:pt x="521493" y="234124"/>
                  </a:lnTo>
                  <a:lnTo>
                    <a:pt x="530197" y="221051"/>
                  </a:lnTo>
                  <a:lnTo>
                    <a:pt x="533399" y="204977"/>
                  </a:lnTo>
                  <a:close/>
                </a:path>
              </a:pathLst>
            </a:custGeom>
            <a:solidFill>
              <a:srgbClr val="FFFF01"/>
            </a:solidFill>
          </p:spPr>
          <p:txBody>
            <a:bodyPr wrap="square" lIns="0" tIns="0" rIns="0" bIns="0" rtlCol="0"/>
            <a:lstStyle/>
            <a:p>
              <a:endParaRPr/>
            </a:p>
          </p:txBody>
        </p:sp>
        <p:sp>
          <p:nvSpPr>
            <p:cNvPr id="169" name="object 170">
              <a:extLst>
                <a:ext uri="{FF2B5EF4-FFF2-40B4-BE49-F238E27FC236}">
                  <a16:creationId xmlns:a16="http://schemas.microsoft.com/office/drawing/2014/main" id="{D5E6C380-3025-565D-0EC0-9F18EE9BE3DA}"/>
                </a:ext>
              </a:extLst>
            </p:cNvPr>
            <p:cNvSpPr/>
            <p:nvPr/>
          </p:nvSpPr>
          <p:spPr>
            <a:xfrm>
              <a:off x="1827490" y="1779487"/>
              <a:ext cx="608608" cy="318344"/>
            </a:xfrm>
            <a:custGeom>
              <a:avLst/>
              <a:gdLst/>
              <a:ahLst/>
              <a:cxnLst/>
              <a:rect l="l" t="t" r="r" b="b"/>
              <a:pathLst>
                <a:path w="533400" h="246380">
                  <a:moveTo>
                    <a:pt x="41147" y="0"/>
                  </a:moveTo>
                  <a:lnTo>
                    <a:pt x="25396" y="3214"/>
                  </a:lnTo>
                  <a:lnTo>
                    <a:pt x="12287" y="12001"/>
                  </a:lnTo>
                  <a:lnTo>
                    <a:pt x="3321" y="25074"/>
                  </a:lnTo>
                  <a:lnTo>
                    <a:pt x="0" y="41148"/>
                  </a:lnTo>
                  <a:lnTo>
                    <a:pt x="0" y="204978"/>
                  </a:lnTo>
                  <a:lnTo>
                    <a:pt x="3321" y="221051"/>
                  </a:lnTo>
                  <a:lnTo>
                    <a:pt x="12287" y="234124"/>
                  </a:lnTo>
                  <a:lnTo>
                    <a:pt x="25396" y="242911"/>
                  </a:lnTo>
                  <a:lnTo>
                    <a:pt x="41147" y="246126"/>
                  </a:lnTo>
                  <a:lnTo>
                    <a:pt x="493013" y="246125"/>
                  </a:lnTo>
                  <a:lnTo>
                    <a:pt x="508646" y="242911"/>
                  </a:lnTo>
                  <a:lnTo>
                    <a:pt x="521493" y="234124"/>
                  </a:lnTo>
                  <a:lnTo>
                    <a:pt x="530197" y="221051"/>
                  </a:lnTo>
                  <a:lnTo>
                    <a:pt x="533399" y="204977"/>
                  </a:lnTo>
                  <a:lnTo>
                    <a:pt x="533399" y="41147"/>
                  </a:lnTo>
                  <a:lnTo>
                    <a:pt x="530197" y="25074"/>
                  </a:lnTo>
                  <a:lnTo>
                    <a:pt x="521493" y="12001"/>
                  </a:lnTo>
                  <a:lnTo>
                    <a:pt x="508646" y="3214"/>
                  </a:lnTo>
                  <a:lnTo>
                    <a:pt x="493013" y="0"/>
                  </a:lnTo>
                  <a:lnTo>
                    <a:pt x="41147" y="0"/>
                  </a:lnTo>
                  <a:close/>
                </a:path>
              </a:pathLst>
            </a:custGeom>
            <a:ln w="12700">
              <a:solidFill>
                <a:srgbClr val="010101"/>
              </a:solidFill>
            </a:ln>
          </p:spPr>
          <p:txBody>
            <a:bodyPr wrap="square" lIns="0" tIns="0" rIns="0" bIns="0" rtlCol="0"/>
            <a:lstStyle/>
            <a:p>
              <a:endParaRPr/>
            </a:p>
          </p:txBody>
        </p:sp>
        <p:sp>
          <p:nvSpPr>
            <p:cNvPr id="170" name="object 171">
              <a:extLst>
                <a:ext uri="{FF2B5EF4-FFF2-40B4-BE49-F238E27FC236}">
                  <a16:creationId xmlns:a16="http://schemas.microsoft.com/office/drawing/2014/main" id="{B89B5DFB-8C2A-1307-2355-28990A7C4636}"/>
                </a:ext>
              </a:extLst>
            </p:cNvPr>
            <p:cNvSpPr/>
            <p:nvPr/>
          </p:nvSpPr>
          <p:spPr>
            <a:xfrm>
              <a:off x="1890959" y="1874005"/>
              <a:ext cx="480366" cy="129635"/>
            </a:xfrm>
            <a:custGeom>
              <a:avLst/>
              <a:gdLst/>
              <a:ahLst/>
              <a:cxnLst/>
              <a:rect l="l" t="t" r="r" b="b"/>
              <a:pathLst>
                <a:path w="421005" h="100330">
                  <a:moveTo>
                    <a:pt x="420623" y="99821"/>
                  </a:moveTo>
                  <a:lnTo>
                    <a:pt x="420623" y="0"/>
                  </a:lnTo>
                  <a:lnTo>
                    <a:pt x="0" y="0"/>
                  </a:lnTo>
                  <a:lnTo>
                    <a:pt x="0" y="99821"/>
                  </a:lnTo>
                  <a:lnTo>
                    <a:pt x="420623" y="99821"/>
                  </a:lnTo>
                  <a:close/>
                </a:path>
              </a:pathLst>
            </a:custGeom>
            <a:solidFill>
              <a:srgbClr val="6799FF"/>
            </a:solidFill>
          </p:spPr>
          <p:txBody>
            <a:bodyPr wrap="square" lIns="0" tIns="0" rIns="0" bIns="0" rtlCol="0"/>
            <a:lstStyle/>
            <a:p>
              <a:endParaRPr/>
            </a:p>
          </p:txBody>
        </p:sp>
        <p:sp>
          <p:nvSpPr>
            <p:cNvPr id="171" name="object 172">
              <a:extLst>
                <a:ext uri="{FF2B5EF4-FFF2-40B4-BE49-F238E27FC236}">
                  <a16:creationId xmlns:a16="http://schemas.microsoft.com/office/drawing/2014/main" id="{E130FF2E-ABF9-5C38-27E9-E539043570C6}"/>
                </a:ext>
              </a:extLst>
            </p:cNvPr>
            <p:cNvSpPr/>
            <p:nvPr/>
          </p:nvSpPr>
          <p:spPr>
            <a:xfrm>
              <a:off x="1890959" y="1874005"/>
              <a:ext cx="480366" cy="129635"/>
            </a:xfrm>
            <a:custGeom>
              <a:avLst/>
              <a:gdLst/>
              <a:ahLst/>
              <a:cxnLst/>
              <a:rect l="l" t="t" r="r" b="b"/>
              <a:pathLst>
                <a:path w="421005" h="100330">
                  <a:moveTo>
                    <a:pt x="0" y="0"/>
                  </a:moveTo>
                  <a:lnTo>
                    <a:pt x="0" y="99821"/>
                  </a:lnTo>
                  <a:lnTo>
                    <a:pt x="420623" y="99821"/>
                  </a:lnTo>
                  <a:lnTo>
                    <a:pt x="420623" y="0"/>
                  </a:lnTo>
                  <a:lnTo>
                    <a:pt x="0" y="0"/>
                  </a:lnTo>
                  <a:close/>
                </a:path>
              </a:pathLst>
            </a:custGeom>
            <a:ln w="12700">
              <a:solidFill>
                <a:srgbClr val="010101"/>
              </a:solidFill>
            </a:ln>
          </p:spPr>
          <p:txBody>
            <a:bodyPr wrap="square" lIns="0" tIns="0" rIns="0" bIns="0" rtlCol="0"/>
            <a:lstStyle/>
            <a:p>
              <a:endParaRPr/>
            </a:p>
          </p:txBody>
        </p:sp>
        <p:sp>
          <p:nvSpPr>
            <p:cNvPr id="172" name="object 173">
              <a:extLst>
                <a:ext uri="{FF2B5EF4-FFF2-40B4-BE49-F238E27FC236}">
                  <a16:creationId xmlns:a16="http://schemas.microsoft.com/office/drawing/2014/main" id="{CF36BF92-C0A6-6854-936D-27A71F3661A9}"/>
                </a:ext>
              </a:extLst>
            </p:cNvPr>
            <p:cNvSpPr/>
            <p:nvPr/>
          </p:nvSpPr>
          <p:spPr>
            <a:xfrm>
              <a:off x="2618681" y="1923235"/>
              <a:ext cx="362991" cy="0"/>
            </a:xfrm>
            <a:custGeom>
              <a:avLst/>
              <a:gdLst/>
              <a:ahLst/>
              <a:cxnLst/>
              <a:rect l="l" t="t" r="r" b="b"/>
              <a:pathLst>
                <a:path w="318135">
                  <a:moveTo>
                    <a:pt x="0" y="0"/>
                  </a:moveTo>
                  <a:lnTo>
                    <a:pt x="317754" y="0"/>
                  </a:lnTo>
                </a:path>
              </a:pathLst>
            </a:custGeom>
            <a:ln w="12700">
              <a:solidFill>
                <a:srgbClr val="010101"/>
              </a:solidFill>
            </a:ln>
          </p:spPr>
          <p:txBody>
            <a:bodyPr wrap="square" lIns="0" tIns="0" rIns="0" bIns="0" rtlCol="0"/>
            <a:lstStyle/>
            <a:p>
              <a:endParaRPr/>
            </a:p>
          </p:txBody>
        </p:sp>
        <p:pic>
          <p:nvPicPr>
            <p:cNvPr id="173" name="object 174">
              <a:extLst>
                <a:ext uri="{FF2B5EF4-FFF2-40B4-BE49-F238E27FC236}">
                  <a16:creationId xmlns:a16="http://schemas.microsoft.com/office/drawing/2014/main" id="{16CABE79-AF5E-7236-7C87-C18B21688E3D}"/>
                </a:ext>
              </a:extLst>
            </p:cNvPr>
            <p:cNvPicPr/>
            <p:nvPr/>
          </p:nvPicPr>
          <p:blipFill>
            <a:blip r:embed="rId9" cstate="print"/>
            <a:stretch>
              <a:fillRect/>
            </a:stretch>
          </p:blipFill>
          <p:spPr>
            <a:xfrm>
              <a:off x="2548836" y="1753559"/>
              <a:ext cx="503116" cy="253692"/>
            </a:xfrm>
            <a:prstGeom prst="rect">
              <a:avLst/>
            </a:prstGeom>
          </p:spPr>
        </p:pic>
        <p:sp>
          <p:nvSpPr>
            <p:cNvPr id="176" name="object 177">
              <a:extLst>
                <a:ext uri="{FF2B5EF4-FFF2-40B4-BE49-F238E27FC236}">
                  <a16:creationId xmlns:a16="http://schemas.microsoft.com/office/drawing/2014/main" id="{326C975E-9709-941D-ECF6-EF26CB07E03D}"/>
                </a:ext>
              </a:extLst>
            </p:cNvPr>
            <p:cNvSpPr/>
            <p:nvPr/>
          </p:nvSpPr>
          <p:spPr>
            <a:xfrm>
              <a:off x="1300609" y="2150671"/>
              <a:ext cx="347776" cy="233016"/>
            </a:xfrm>
            <a:custGeom>
              <a:avLst/>
              <a:gdLst/>
              <a:ahLst/>
              <a:cxnLst/>
              <a:rect l="l" t="t" r="r" b="b"/>
              <a:pathLst>
                <a:path w="304800" h="180339">
                  <a:moveTo>
                    <a:pt x="304800" y="150113"/>
                  </a:moveTo>
                  <a:lnTo>
                    <a:pt x="304800" y="30479"/>
                  </a:lnTo>
                  <a:lnTo>
                    <a:pt x="302514" y="18645"/>
                  </a:lnTo>
                  <a:lnTo>
                    <a:pt x="296227" y="8953"/>
                  </a:lnTo>
                  <a:lnTo>
                    <a:pt x="286797" y="2405"/>
                  </a:lnTo>
                  <a:lnTo>
                    <a:pt x="275082" y="0"/>
                  </a:lnTo>
                  <a:lnTo>
                    <a:pt x="29718" y="0"/>
                  </a:lnTo>
                  <a:lnTo>
                    <a:pt x="18323" y="2405"/>
                  </a:lnTo>
                  <a:lnTo>
                    <a:pt x="8858" y="8953"/>
                  </a:lnTo>
                  <a:lnTo>
                    <a:pt x="2393" y="18645"/>
                  </a:lnTo>
                  <a:lnTo>
                    <a:pt x="0" y="30480"/>
                  </a:lnTo>
                  <a:lnTo>
                    <a:pt x="0" y="150114"/>
                  </a:lnTo>
                  <a:lnTo>
                    <a:pt x="2393" y="161508"/>
                  </a:lnTo>
                  <a:lnTo>
                    <a:pt x="8858" y="170973"/>
                  </a:lnTo>
                  <a:lnTo>
                    <a:pt x="18323" y="177438"/>
                  </a:lnTo>
                  <a:lnTo>
                    <a:pt x="29718" y="179832"/>
                  </a:lnTo>
                  <a:lnTo>
                    <a:pt x="275082" y="179831"/>
                  </a:lnTo>
                  <a:lnTo>
                    <a:pt x="286797" y="177438"/>
                  </a:lnTo>
                  <a:lnTo>
                    <a:pt x="296227" y="170973"/>
                  </a:lnTo>
                  <a:lnTo>
                    <a:pt x="302514" y="161508"/>
                  </a:lnTo>
                  <a:lnTo>
                    <a:pt x="304800" y="150113"/>
                  </a:lnTo>
                  <a:close/>
                </a:path>
              </a:pathLst>
            </a:custGeom>
            <a:solidFill>
              <a:srgbClr val="6799FF"/>
            </a:solidFill>
          </p:spPr>
          <p:txBody>
            <a:bodyPr wrap="square" lIns="0" tIns="0" rIns="0" bIns="0" rtlCol="0"/>
            <a:lstStyle/>
            <a:p>
              <a:endParaRPr/>
            </a:p>
          </p:txBody>
        </p:sp>
        <p:sp>
          <p:nvSpPr>
            <p:cNvPr id="177" name="object 178">
              <a:extLst>
                <a:ext uri="{FF2B5EF4-FFF2-40B4-BE49-F238E27FC236}">
                  <a16:creationId xmlns:a16="http://schemas.microsoft.com/office/drawing/2014/main" id="{655B37A9-95D5-A843-D16F-A068A08C3233}"/>
                </a:ext>
              </a:extLst>
            </p:cNvPr>
            <p:cNvSpPr/>
            <p:nvPr/>
          </p:nvSpPr>
          <p:spPr>
            <a:xfrm>
              <a:off x="1300609" y="2150671"/>
              <a:ext cx="347776" cy="233016"/>
            </a:xfrm>
            <a:custGeom>
              <a:avLst/>
              <a:gdLst/>
              <a:ahLst/>
              <a:cxnLst/>
              <a:rect l="l" t="t" r="r" b="b"/>
              <a:pathLst>
                <a:path w="304800" h="180339">
                  <a:moveTo>
                    <a:pt x="29718" y="0"/>
                  </a:moveTo>
                  <a:lnTo>
                    <a:pt x="18323" y="2405"/>
                  </a:lnTo>
                  <a:lnTo>
                    <a:pt x="8858" y="8953"/>
                  </a:lnTo>
                  <a:lnTo>
                    <a:pt x="2393" y="18645"/>
                  </a:lnTo>
                  <a:lnTo>
                    <a:pt x="0" y="30480"/>
                  </a:lnTo>
                  <a:lnTo>
                    <a:pt x="0" y="150114"/>
                  </a:lnTo>
                  <a:lnTo>
                    <a:pt x="2393" y="161508"/>
                  </a:lnTo>
                  <a:lnTo>
                    <a:pt x="8858" y="170973"/>
                  </a:lnTo>
                  <a:lnTo>
                    <a:pt x="18323" y="177438"/>
                  </a:lnTo>
                  <a:lnTo>
                    <a:pt x="29718" y="179832"/>
                  </a:lnTo>
                  <a:lnTo>
                    <a:pt x="275082" y="179831"/>
                  </a:lnTo>
                  <a:lnTo>
                    <a:pt x="286797" y="177438"/>
                  </a:lnTo>
                  <a:lnTo>
                    <a:pt x="296227" y="170973"/>
                  </a:lnTo>
                  <a:lnTo>
                    <a:pt x="302514" y="161508"/>
                  </a:lnTo>
                  <a:lnTo>
                    <a:pt x="304800" y="150113"/>
                  </a:lnTo>
                  <a:lnTo>
                    <a:pt x="304800" y="30479"/>
                  </a:lnTo>
                  <a:lnTo>
                    <a:pt x="302514" y="18645"/>
                  </a:lnTo>
                  <a:lnTo>
                    <a:pt x="296227" y="8953"/>
                  </a:lnTo>
                  <a:lnTo>
                    <a:pt x="286797" y="2405"/>
                  </a:lnTo>
                  <a:lnTo>
                    <a:pt x="275082" y="0"/>
                  </a:lnTo>
                  <a:lnTo>
                    <a:pt x="29718" y="0"/>
                  </a:lnTo>
                  <a:close/>
                </a:path>
              </a:pathLst>
            </a:custGeom>
            <a:ln w="12700">
              <a:solidFill>
                <a:srgbClr val="010101"/>
              </a:solidFill>
            </a:ln>
          </p:spPr>
          <p:txBody>
            <a:bodyPr wrap="square" lIns="0" tIns="0" rIns="0" bIns="0" rtlCol="0"/>
            <a:lstStyle/>
            <a:p>
              <a:endParaRPr/>
            </a:p>
          </p:txBody>
        </p:sp>
      </p:grpSp>
      <p:pic>
        <p:nvPicPr>
          <p:cNvPr id="226" name="Immagine 225">
            <a:extLst>
              <a:ext uri="{FF2B5EF4-FFF2-40B4-BE49-F238E27FC236}">
                <a16:creationId xmlns:a16="http://schemas.microsoft.com/office/drawing/2014/main" id="{1919CC02-6B32-A2C6-5D21-8DADBE0918EA}"/>
              </a:ext>
            </a:extLst>
          </p:cNvPr>
          <p:cNvPicPr>
            <a:picLocks noChangeAspect="1"/>
          </p:cNvPicPr>
          <p:nvPr/>
        </p:nvPicPr>
        <p:blipFill>
          <a:blip r:embed="rId10"/>
          <a:stretch>
            <a:fillRect/>
          </a:stretch>
        </p:blipFill>
        <p:spPr>
          <a:xfrm>
            <a:off x="799749" y="3530726"/>
            <a:ext cx="10702053" cy="2619607"/>
          </a:xfrm>
          <a:prstGeom prst="rect">
            <a:avLst/>
          </a:prstGeom>
        </p:spPr>
      </p:pic>
      <p:sp>
        <p:nvSpPr>
          <p:cNvPr id="227" name="CasellaDiTesto 226">
            <a:extLst>
              <a:ext uri="{FF2B5EF4-FFF2-40B4-BE49-F238E27FC236}">
                <a16:creationId xmlns:a16="http://schemas.microsoft.com/office/drawing/2014/main" id="{2E69BFA9-2733-754D-DFEC-F33FDD629815}"/>
              </a:ext>
            </a:extLst>
          </p:cNvPr>
          <p:cNvSpPr txBox="1"/>
          <p:nvPr/>
        </p:nvSpPr>
        <p:spPr>
          <a:xfrm>
            <a:off x="6709674" y="1031201"/>
            <a:ext cx="1137228" cy="523220"/>
          </a:xfrm>
          <a:prstGeom prst="rect">
            <a:avLst/>
          </a:prstGeom>
          <a:noFill/>
        </p:spPr>
        <p:txBody>
          <a:bodyPr wrap="square" rtlCol="0">
            <a:spAutoFit/>
          </a:bodyPr>
          <a:lstStyle/>
          <a:p>
            <a:r>
              <a:rPr lang="it-IT" sz="2800" dirty="0">
                <a:solidFill>
                  <a:srgbClr val="C00000"/>
                </a:solidFill>
              </a:rPr>
              <a:t>TTF1</a:t>
            </a:r>
          </a:p>
        </p:txBody>
      </p:sp>
      <p:sp>
        <p:nvSpPr>
          <p:cNvPr id="228" name="CasellaDiTesto 227">
            <a:extLst>
              <a:ext uri="{FF2B5EF4-FFF2-40B4-BE49-F238E27FC236}">
                <a16:creationId xmlns:a16="http://schemas.microsoft.com/office/drawing/2014/main" id="{C28714EF-95C4-9C88-F2FE-1DECB5454A1F}"/>
              </a:ext>
            </a:extLst>
          </p:cNvPr>
          <p:cNvSpPr txBox="1"/>
          <p:nvPr/>
        </p:nvSpPr>
        <p:spPr>
          <a:xfrm>
            <a:off x="3351105" y="3661588"/>
            <a:ext cx="1966145" cy="523220"/>
          </a:xfrm>
          <a:prstGeom prst="rect">
            <a:avLst/>
          </a:prstGeom>
          <a:noFill/>
        </p:spPr>
        <p:txBody>
          <a:bodyPr wrap="square" rtlCol="0">
            <a:spAutoFit/>
          </a:bodyPr>
          <a:lstStyle/>
          <a:p>
            <a:r>
              <a:rPr lang="it-IT" sz="2800" dirty="0">
                <a:solidFill>
                  <a:srgbClr val="C00000"/>
                </a:solidFill>
              </a:rPr>
              <a:t>TTF2/FLASH</a:t>
            </a:r>
          </a:p>
        </p:txBody>
      </p:sp>
      <p:sp>
        <p:nvSpPr>
          <p:cNvPr id="6" name="Segnaposto numero diapositiva 4">
            <a:extLst>
              <a:ext uri="{FF2B5EF4-FFF2-40B4-BE49-F238E27FC236}">
                <a16:creationId xmlns:a16="http://schemas.microsoft.com/office/drawing/2014/main" id="{B470800C-ED28-1659-3D6E-1EC57B264536}"/>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7901326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en-US" dirty="0"/>
              <a:t>Cavity production and testing</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50</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3" name="Picture 7">
            <a:extLst>
              <a:ext uri="{FF2B5EF4-FFF2-40B4-BE49-F238E27FC236}">
                <a16:creationId xmlns:a16="http://schemas.microsoft.com/office/drawing/2014/main" id="{52F46F85-9F39-0AB6-7676-71163A29F518}"/>
              </a:ext>
            </a:extLst>
          </p:cNvPr>
          <p:cNvPicPr>
            <a:picLocks noChangeAspect="1"/>
          </p:cNvPicPr>
          <p:nvPr/>
        </p:nvPicPr>
        <p:blipFill rotWithShape="1">
          <a:blip r:embed="rId2">
            <a:extLst>
              <a:ext uri="{28A0092B-C50C-407E-A947-70E740481C1C}">
                <a14:useLocalDpi xmlns:a14="http://schemas.microsoft.com/office/drawing/2010/main" val="0"/>
              </a:ext>
            </a:extLst>
          </a:blip>
          <a:srcRect l="-440" t="355" r="417" b="355"/>
          <a:stretch/>
        </p:blipFill>
        <p:spPr>
          <a:xfrm>
            <a:off x="5809285" y="2478824"/>
            <a:ext cx="4962260" cy="3618104"/>
          </a:xfrm>
          <a:prstGeom prst="rect">
            <a:avLst/>
          </a:prstGeom>
        </p:spPr>
      </p:pic>
      <p:pic>
        <p:nvPicPr>
          <p:cNvPr id="7" name="Picture 13">
            <a:extLst>
              <a:ext uri="{FF2B5EF4-FFF2-40B4-BE49-F238E27FC236}">
                <a16:creationId xmlns:a16="http://schemas.microsoft.com/office/drawing/2014/main" id="{51CAD0C2-6D74-82D2-D1A7-3CFE197F8551}"/>
              </a:ext>
            </a:extLst>
          </p:cNvPr>
          <p:cNvPicPr>
            <a:picLocks noChangeAspect="1"/>
          </p:cNvPicPr>
          <p:nvPr/>
        </p:nvPicPr>
        <p:blipFill rotWithShape="1">
          <a:blip r:embed="rId3">
            <a:extLst>
              <a:ext uri="{28A0092B-C50C-407E-A947-70E740481C1C}">
                <a14:useLocalDpi xmlns:a14="http://schemas.microsoft.com/office/drawing/2010/main" val="0"/>
              </a:ext>
            </a:extLst>
          </a:blip>
          <a:srcRect l="-72" t="355" r="675" b="355"/>
          <a:stretch/>
        </p:blipFill>
        <p:spPr>
          <a:xfrm>
            <a:off x="821436" y="2499606"/>
            <a:ext cx="4893564" cy="3597322"/>
          </a:xfrm>
          <a:prstGeom prst="rect">
            <a:avLst/>
          </a:prstGeom>
        </p:spPr>
      </p:pic>
      <p:sp>
        <p:nvSpPr>
          <p:cNvPr id="8" name="Content Placeholder 2">
            <a:extLst>
              <a:ext uri="{FF2B5EF4-FFF2-40B4-BE49-F238E27FC236}">
                <a16:creationId xmlns:a16="http://schemas.microsoft.com/office/drawing/2014/main" id="{A0B29394-5697-7F69-9DCF-8B1F45A3AC8A}"/>
              </a:ext>
            </a:extLst>
          </p:cNvPr>
          <p:cNvSpPr>
            <a:spLocks noGrp="1"/>
          </p:cNvSpPr>
          <p:nvPr>
            <p:ph idx="1"/>
          </p:nvPr>
        </p:nvSpPr>
        <p:spPr>
          <a:xfrm>
            <a:off x="599017" y="914400"/>
            <a:ext cx="10947400" cy="1371600"/>
          </a:xfrm>
        </p:spPr>
        <p:txBody>
          <a:bodyPr/>
          <a:lstStyle/>
          <a:p>
            <a:r>
              <a:rPr lang="en-US" sz="2800" dirty="0"/>
              <a:t>3 prototypes and 2 batches of 10 cavities procured by INFN</a:t>
            </a:r>
          </a:p>
          <a:p>
            <a:pPr lvl="1"/>
            <a:r>
              <a:rPr lang="en-US" sz="2400" dirty="0"/>
              <a:t>Mechanical production &amp; BCP treatment at Vendor</a:t>
            </a:r>
          </a:p>
          <a:p>
            <a:pPr lvl="1"/>
            <a:r>
              <a:rPr lang="en-US" sz="2400" dirty="0"/>
              <a:t>Preparation to test and VT at INFN-LASA</a:t>
            </a:r>
          </a:p>
        </p:txBody>
      </p:sp>
      <p:sp>
        <p:nvSpPr>
          <p:cNvPr id="9" name="TextBox 8">
            <a:extLst>
              <a:ext uri="{FF2B5EF4-FFF2-40B4-BE49-F238E27FC236}">
                <a16:creationId xmlns:a16="http://schemas.microsoft.com/office/drawing/2014/main" id="{546EC7BB-0C15-EEF4-FF08-8E3A5FC51189}"/>
              </a:ext>
            </a:extLst>
          </p:cNvPr>
          <p:cNvSpPr txBox="1"/>
          <p:nvPr/>
        </p:nvSpPr>
        <p:spPr>
          <a:xfrm>
            <a:off x="3089823" y="2667001"/>
            <a:ext cx="1410386" cy="307777"/>
          </a:xfrm>
          <a:prstGeom prst="rect">
            <a:avLst/>
          </a:prstGeom>
          <a:noFill/>
        </p:spPr>
        <p:txBody>
          <a:bodyPr wrap="none" rtlCol="0">
            <a:spAutoFit/>
          </a:bodyPr>
          <a:lstStyle/>
          <a:p>
            <a:pPr>
              <a:buNone/>
            </a:pPr>
            <a:r>
              <a:rPr lang="en-US" dirty="0"/>
              <a:t>1</a:t>
            </a:r>
            <a:r>
              <a:rPr lang="en-US" baseline="30000" dirty="0"/>
              <a:t>st</a:t>
            </a:r>
            <a:r>
              <a:rPr lang="en-US" dirty="0"/>
              <a:t> batch (X3M1)</a:t>
            </a:r>
          </a:p>
        </p:txBody>
      </p:sp>
      <p:sp>
        <p:nvSpPr>
          <p:cNvPr id="10" name="TextBox 9">
            <a:extLst>
              <a:ext uri="{FF2B5EF4-FFF2-40B4-BE49-F238E27FC236}">
                <a16:creationId xmlns:a16="http://schemas.microsoft.com/office/drawing/2014/main" id="{38830633-E0F7-13BC-839C-129FD8F371B7}"/>
              </a:ext>
            </a:extLst>
          </p:cNvPr>
          <p:cNvSpPr txBox="1"/>
          <p:nvPr/>
        </p:nvSpPr>
        <p:spPr>
          <a:xfrm>
            <a:off x="7547048" y="2667001"/>
            <a:ext cx="1450205" cy="307777"/>
          </a:xfrm>
          <a:prstGeom prst="rect">
            <a:avLst/>
          </a:prstGeom>
          <a:noFill/>
        </p:spPr>
        <p:txBody>
          <a:bodyPr wrap="none" rtlCol="0">
            <a:spAutoFit/>
          </a:bodyPr>
          <a:lstStyle/>
          <a:p>
            <a:pPr>
              <a:buNone/>
            </a:pPr>
            <a:r>
              <a:rPr lang="en-US" dirty="0"/>
              <a:t>2</a:t>
            </a:r>
            <a:r>
              <a:rPr lang="en-US" baseline="30000" dirty="0"/>
              <a:t>nd</a:t>
            </a:r>
            <a:r>
              <a:rPr lang="en-US" dirty="0"/>
              <a:t> batch (X3M2)</a:t>
            </a:r>
          </a:p>
        </p:txBody>
      </p:sp>
      <p:sp>
        <p:nvSpPr>
          <p:cNvPr id="11" name="TextBox 10">
            <a:extLst>
              <a:ext uri="{FF2B5EF4-FFF2-40B4-BE49-F238E27FC236}">
                <a16:creationId xmlns:a16="http://schemas.microsoft.com/office/drawing/2014/main" id="{B6F4566C-4E97-883A-4F15-C9B21B594C8A}"/>
              </a:ext>
            </a:extLst>
          </p:cNvPr>
          <p:cNvSpPr txBox="1"/>
          <p:nvPr/>
        </p:nvSpPr>
        <p:spPr>
          <a:xfrm>
            <a:off x="2674017" y="3703290"/>
            <a:ext cx="594201" cy="461665"/>
          </a:xfrm>
          <a:prstGeom prst="rect">
            <a:avLst/>
          </a:prstGeom>
          <a:noFill/>
        </p:spPr>
        <p:txBody>
          <a:bodyPr wrap="none" rtlCol="0">
            <a:spAutoFit/>
          </a:bodyPr>
          <a:lstStyle/>
          <a:p>
            <a:pPr algn="ctr">
              <a:buNone/>
            </a:pPr>
            <a:r>
              <a:rPr lang="en-US" sz="1200" dirty="0"/>
              <a:t>11 </a:t>
            </a:r>
          </a:p>
          <a:p>
            <a:pPr algn="ctr">
              <a:buNone/>
            </a:pPr>
            <a:r>
              <a:rPr lang="en-US" sz="1200" dirty="0"/>
              <a:t>MV/m</a:t>
            </a:r>
          </a:p>
        </p:txBody>
      </p:sp>
      <p:sp>
        <p:nvSpPr>
          <p:cNvPr id="12" name="TextBox 12">
            <a:extLst>
              <a:ext uri="{FF2B5EF4-FFF2-40B4-BE49-F238E27FC236}">
                <a16:creationId xmlns:a16="http://schemas.microsoft.com/office/drawing/2014/main" id="{2AF9DDB4-D8D7-B4C2-2FAD-547D6F6ACB63}"/>
              </a:ext>
            </a:extLst>
          </p:cNvPr>
          <p:cNvSpPr txBox="1"/>
          <p:nvPr/>
        </p:nvSpPr>
        <p:spPr>
          <a:xfrm>
            <a:off x="3362503" y="3658061"/>
            <a:ext cx="594201" cy="461665"/>
          </a:xfrm>
          <a:prstGeom prst="rect">
            <a:avLst/>
          </a:prstGeom>
          <a:noFill/>
        </p:spPr>
        <p:txBody>
          <a:bodyPr wrap="none" rtlCol="0">
            <a:spAutoFit/>
          </a:bodyPr>
          <a:lstStyle/>
          <a:p>
            <a:pPr algn="ctr">
              <a:buNone/>
            </a:pPr>
            <a:r>
              <a:rPr lang="en-US" sz="1200" dirty="0"/>
              <a:t>15 </a:t>
            </a:r>
          </a:p>
          <a:p>
            <a:pPr algn="ctr">
              <a:buNone/>
            </a:pPr>
            <a:r>
              <a:rPr lang="en-US" sz="1200" dirty="0"/>
              <a:t>MV/m</a:t>
            </a:r>
            <a:endParaRPr lang="en-US" dirty="0"/>
          </a:p>
        </p:txBody>
      </p:sp>
      <p:sp>
        <p:nvSpPr>
          <p:cNvPr id="13" name="Footer Placeholder 4">
            <a:extLst>
              <a:ext uri="{FF2B5EF4-FFF2-40B4-BE49-F238E27FC236}">
                <a16:creationId xmlns:a16="http://schemas.microsoft.com/office/drawing/2014/main" id="{FD06779E-A6ED-E6FA-3027-78A6FD819389}"/>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1852350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en-US" dirty="0"/>
              <a:t>VT Qualification summary</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51</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aphicFrame>
        <p:nvGraphicFramePr>
          <p:cNvPr id="3" name="Table 7">
            <a:extLst>
              <a:ext uri="{FF2B5EF4-FFF2-40B4-BE49-F238E27FC236}">
                <a16:creationId xmlns:a16="http://schemas.microsoft.com/office/drawing/2014/main" id="{5D581CF0-CB49-6E24-1C2D-F0FFB08897C5}"/>
              </a:ext>
            </a:extLst>
          </p:cNvPr>
          <p:cNvGraphicFramePr>
            <a:graphicFrameLocks noGrp="1"/>
          </p:cNvGraphicFramePr>
          <p:nvPr>
            <p:extLst>
              <p:ext uri="{D42A27DB-BD31-4B8C-83A1-F6EECF244321}">
                <p14:modId xmlns:p14="http://schemas.microsoft.com/office/powerpoint/2010/main" val="3523525605"/>
              </p:ext>
            </p:extLst>
          </p:nvPr>
        </p:nvGraphicFramePr>
        <p:xfrm>
          <a:off x="3030537" y="923278"/>
          <a:ext cx="6096000" cy="1483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US" dirty="0"/>
                        <a:t> </a:t>
                      </a:r>
                    </a:p>
                  </a:txBody>
                  <a:tcPr/>
                </a:tc>
                <a:tc>
                  <a:txBody>
                    <a:bodyPr/>
                    <a:lstStyle/>
                    <a:p>
                      <a:pPr algn="ctr"/>
                      <a:r>
                        <a:rPr lang="en-US" dirty="0" err="1"/>
                        <a:t>E</a:t>
                      </a:r>
                      <a:r>
                        <a:rPr lang="en-US" baseline="-25000" dirty="0" err="1"/>
                        <a:t>acc</a:t>
                      </a:r>
                      <a:r>
                        <a:rPr lang="en-US" baseline="-25000" dirty="0"/>
                        <a:t> </a:t>
                      </a:r>
                      <a:r>
                        <a:rPr lang="en-US" dirty="0"/>
                        <a:t>[MV/m]</a:t>
                      </a:r>
                    </a:p>
                  </a:txBody>
                  <a:tcPr/>
                </a:tc>
                <a:tc>
                  <a:txBody>
                    <a:bodyPr/>
                    <a:lstStyle/>
                    <a:p>
                      <a:pPr algn="ctr"/>
                      <a:r>
                        <a:rPr lang="en-US" dirty="0"/>
                        <a:t>Q</a:t>
                      </a:r>
                      <a:r>
                        <a:rPr lang="en-US" baseline="-25000" dirty="0"/>
                        <a:t>0 </a:t>
                      </a:r>
                      <a:r>
                        <a:rPr lang="en-US" baseline="0" dirty="0"/>
                        <a:t>[10</a:t>
                      </a:r>
                      <a:r>
                        <a:rPr lang="en-US" baseline="30000" dirty="0"/>
                        <a:t>9</a:t>
                      </a:r>
                      <a:r>
                        <a:rPr lang="en-US" baseline="0" dirty="0"/>
                        <a:t>]</a:t>
                      </a:r>
                    </a:p>
                  </a:txBody>
                  <a:tcPr/>
                </a:tc>
                <a:extLst>
                  <a:ext uri="{0D108BD9-81ED-4DB2-BD59-A6C34878D82A}">
                    <a16:rowId xmlns:a16="http://schemas.microsoft.com/office/drawing/2014/main" val="10000"/>
                  </a:ext>
                </a:extLst>
              </a:tr>
              <a:tr h="370840">
                <a:tc>
                  <a:txBody>
                    <a:bodyPr/>
                    <a:lstStyle/>
                    <a:p>
                      <a:r>
                        <a:rPr lang="en-US" dirty="0"/>
                        <a:t>First Batch</a:t>
                      </a:r>
                    </a:p>
                  </a:txBody>
                  <a:tcPr/>
                </a:tc>
                <a:tc>
                  <a:txBody>
                    <a:bodyPr/>
                    <a:lstStyle/>
                    <a:p>
                      <a:pPr algn="ctr"/>
                      <a:r>
                        <a:rPr lang="en-US" dirty="0"/>
                        <a:t>20.4±1.1</a:t>
                      </a:r>
                    </a:p>
                  </a:txBody>
                  <a:tcPr/>
                </a:tc>
                <a:tc>
                  <a:txBody>
                    <a:bodyPr/>
                    <a:lstStyle/>
                    <a:p>
                      <a:pPr algn="ctr"/>
                      <a:r>
                        <a:rPr lang="en-US" dirty="0"/>
                        <a:t>2.39±0.29</a:t>
                      </a:r>
                    </a:p>
                  </a:txBody>
                  <a:tcPr/>
                </a:tc>
                <a:extLst>
                  <a:ext uri="{0D108BD9-81ED-4DB2-BD59-A6C34878D82A}">
                    <a16:rowId xmlns:a16="http://schemas.microsoft.com/office/drawing/2014/main" val="10001"/>
                  </a:ext>
                </a:extLst>
              </a:tr>
              <a:tr h="370840">
                <a:tc>
                  <a:txBody>
                    <a:bodyPr/>
                    <a:lstStyle/>
                    <a:p>
                      <a:r>
                        <a:rPr lang="en-US" dirty="0"/>
                        <a:t>Second Batch</a:t>
                      </a:r>
                    </a:p>
                  </a:txBody>
                  <a:tcPr/>
                </a:tc>
                <a:tc>
                  <a:txBody>
                    <a:bodyPr/>
                    <a:lstStyle/>
                    <a:p>
                      <a:pPr algn="ctr"/>
                      <a:r>
                        <a:rPr lang="en-US" dirty="0"/>
                        <a:t>19.9±2.4</a:t>
                      </a:r>
                    </a:p>
                  </a:txBody>
                  <a:tcPr/>
                </a:tc>
                <a:tc>
                  <a:txBody>
                    <a:bodyPr/>
                    <a:lstStyle/>
                    <a:p>
                      <a:pPr algn="ctr"/>
                      <a:r>
                        <a:rPr lang="en-US" dirty="0"/>
                        <a:t>2.77±0.65</a:t>
                      </a:r>
                    </a:p>
                  </a:txBody>
                  <a:tcPr/>
                </a:tc>
                <a:extLst>
                  <a:ext uri="{0D108BD9-81ED-4DB2-BD59-A6C34878D82A}">
                    <a16:rowId xmlns:a16="http://schemas.microsoft.com/office/drawing/2014/main" val="10002"/>
                  </a:ext>
                </a:extLst>
              </a:tr>
              <a:tr h="370840">
                <a:tc>
                  <a:txBody>
                    <a:bodyPr/>
                    <a:lstStyle/>
                    <a:p>
                      <a:endParaRPr lang="en-US" dirty="0"/>
                    </a:p>
                  </a:txBody>
                  <a:tcPr/>
                </a:tc>
                <a:tc>
                  <a:txBody>
                    <a:bodyPr/>
                    <a:lstStyle/>
                    <a:p>
                      <a:pPr algn="ctr"/>
                      <a:r>
                        <a:rPr lang="en-US" b="1" dirty="0"/>
                        <a:t>20.1±1.9</a:t>
                      </a:r>
                    </a:p>
                  </a:txBody>
                  <a:tcPr/>
                </a:tc>
                <a:tc>
                  <a:txBody>
                    <a:bodyPr/>
                    <a:lstStyle/>
                    <a:p>
                      <a:pPr algn="ctr"/>
                      <a:r>
                        <a:rPr lang="en-US" b="1" dirty="0"/>
                        <a:t>2.58±0.45</a:t>
                      </a:r>
                    </a:p>
                  </a:txBody>
                  <a:tcPr/>
                </a:tc>
                <a:extLst>
                  <a:ext uri="{0D108BD9-81ED-4DB2-BD59-A6C34878D82A}">
                    <a16:rowId xmlns:a16="http://schemas.microsoft.com/office/drawing/2014/main" val="10003"/>
                  </a:ext>
                </a:extLst>
              </a:tr>
            </a:tbl>
          </a:graphicData>
        </a:graphic>
      </p:graphicFrame>
      <p:pic>
        <p:nvPicPr>
          <p:cNvPr id="7" name="Picture 8">
            <a:extLst>
              <a:ext uri="{FF2B5EF4-FFF2-40B4-BE49-F238E27FC236}">
                <a16:creationId xmlns:a16="http://schemas.microsoft.com/office/drawing/2014/main" id="{1A7DC1FE-5CB1-6D15-BDA4-E430566F7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8537" y="2824630"/>
            <a:ext cx="4500000" cy="3364541"/>
          </a:xfrm>
          <a:prstGeom prst="rect">
            <a:avLst/>
          </a:prstGeom>
        </p:spPr>
      </p:pic>
      <p:pic>
        <p:nvPicPr>
          <p:cNvPr id="8" name="Picture 10">
            <a:extLst>
              <a:ext uri="{FF2B5EF4-FFF2-40B4-BE49-F238E27FC236}">
                <a16:creationId xmlns:a16="http://schemas.microsoft.com/office/drawing/2014/main" id="{9AF5E7DD-1AD1-4D8A-A0E8-D4EF836EBDC4}"/>
              </a:ext>
            </a:extLst>
          </p:cNvPr>
          <p:cNvPicPr>
            <a:picLocks noChangeAspect="1"/>
          </p:cNvPicPr>
          <p:nvPr/>
        </p:nvPicPr>
        <p:blipFill rotWithShape="1">
          <a:blip r:embed="rId3">
            <a:extLst>
              <a:ext uri="{28A0092B-C50C-407E-A947-70E740481C1C}">
                <a14:useLocalDpi xmlns:a14="http://schemas.microsoft.com/office/drawing/2010/main" val="0"/>
              </a:ext>
            </a:extLst>
          </a:blip>
          <a:srcRect l="-52" t="826" r="628" b="826"/>
          <a:stretch/>
        </p:blipFill>
        <p:spPr>
          <a:xfrm>
            <a:off x="5943822" y="2820889"/>
            <a:ext cx="4462272" cy="3319272"/>
          </a:xfrm>
          <a:prstGeom prst="rect">
            <a:avLst/>
          </a:prstGeom>
        </p:spPr>
      </p:pic>
      <p:sp>
        <p:nvSpPr>
          <p:cNvPr id="9" name="TextBox 12">
            <a:extLst>
              <a:ext uri="{FF2B5EF4-FFF2-40B4-BE49-F238E27FC236}">
                <a16:creationId xmlns:a16="http://schemas.microsoft.com/office/drawing/2014/main" id="{24BAF442-12F3-D360-90FF-E1BC88B8CA4E}"/>
              </a:ext>
            </a:extLst>
          </p:cNvPr>
          <p:cNvSpPr txBox="1"/>
          <p:nvPr/>
        </p:nvSpPr>
        <p:spPr>
          <a:xfrm>
            <a:off x="1898759" y="2680361"/>
            <a:ext cx="2831031" cy="307777"/>
          </a:xfrm>
          <a:prstGeom prst="rect">
            <a:avLst/>
          </a:prstGeom>
          <a:noFill/>
        </p:spPr>
        <p:txBody>
          <a:bodyPr wrap="none" rtlCol="0">
            <a:spAutoFit/>
          </a:bodyPr>
          <a:lstStyle/>
          <a:p>
            <a:pPr>
              <a:buNone/>
            </a:pPr>
            <a:r>
              <a:rPr lang="en-US" dirty="0">
                <a:solidFill>
                  <a:srgbClr val="FF0000"/>
                </a:solidFill>
              </a:rPr>
              <a:t>R</a:t>
            </a:r>
            <a:r>
              <a:rPr lang="en-US" baseline="-25000" dirty="0">
                <a:solidFill>
                  <a:srgbClr val="FF0000"/>
                </a:solidFill>
              </a:rPr>
              <a:t>BCS</a:t>
            </a:r>
            <a:r>
              <a:rPr lang="en-US" dirty="0"/>
              <a:t>: as expected from the </a:t>
            </a:r>
            <a:r>
              <a:rPr lang="en-US" dirty="0">
                <a:ea typeface="Arial" charset="0"/>
              </a:rPr>
              <a:t>f</a:t>
            </a:r>
            <a:r>
              <a:rPr lang="en-US" baseline="30000" dirty="0"/>
              <a:t>2</a:t>
            </a:r>
            <a:r>
              <a:rPr lang="en-US" dirty="0"/>
              <a:t> scaling</a:t>
            </a:r>
          </a:p>
        </p:txBody>
      </p:sp>
      <p:sp>
        <p:nvSpPr>
          <p:cNvPr id="10" name="TextBox 15">
            <a:extLst>
              <a:ext uri="{FF2B5EF4-FFF2-40B4-BE49-F238E27FC236}">
                <a16:creationId xmlns:a16="http://schemas.microsoft.com/office/drawing/2014/main" id="{0C521E1B-AC45-7911-4AF3-BFBAA5430C53}"/>
              </a:ext>
            </a:extLst>
          </p:cNvPr>
          <p:cNvSpPr txBox="1"/>
          <p:nvPr/>
        </p:nvSpPr>
        <p:spPr>
          <a:xfrm>
            <a:off x="5867400" y="2667001"/>
            <a:ext cx="3879716" cy="307777"/>
          </a:xfrm>
          <a:prstGeom prst="rect">
            <a:avLst/>
          </a:prstGeom>
          <a:noFill/>
        </p:spPr>
        <p:txBody>
          <a:bodyPr wrap="none" rtlCol="0">
            <a:spAutoFit/>
          </a:bodyPr>
          <a:lstStyle/>
          <a:p>
            <a:pPr>
              <a:buNone/>
            </a:pPr>
            <a:r>
              <a:rPr lang="en-US" dirty="0">
                <a:solidFill>
                  <a:srgbClr val="FF0000"/>
                </a:solidFill>
              </a:rPr>
              <a:t>R</a:t>
            </a:r>
            <a:r>
              <a:rPr lang="en-US" baseline="-25000" dirty="0">
                <a:solidFill>
                  <a:srgbClr val="FF0000"/>
                </a:solidFill>
              </a:rPr>
              <a:t>0</a:t>
            </a:r>
            <a:r>
              <a:rPr lang="en-US" dirty="0"/>
              <a:t>: Follows JLAB scaling R</a:t>
            </a:r>
            <a:r>
              <a:rPr lang="en-US" baseline="-25000" dirty="0"/>
              <a:t>0</a:t>
            </a:r>
            <a:r>
              <a:rPr lang="en-US" dirty="0"/>
              <a:t>=5.3+1.89 (f[GHz]) [</a:t>
            </a:r>
            <a:r>
              <a:rPr lang="en-US" dirty="0" err="1"/>
              <a:t>n</a:t>
            </a:r>
            <a:r>
              <a:rPr lang="en-US" dirty="0" err="1">
                <a:latin typeface="Symbol" charset="2"/>
                <a:ea typeface="Symbol" charset="2"/>
                <a:cs typeface="Symbol" charset="2"/>
              </a:rPr>
              <a:t>W</a:t>
            </a:r>
            <a:r>
              <a:rPr lang="en-US" dirty="0"/>
              <a:t>]</a:t>
            </a:r>
          </a:p>
        </p:txBody>
      </p:sp>
      <p:sp>
        <p:nvSpPr>
          <p:cNvPr id="11" name="TextBox 2">
            <a:extLst>
              <a:ext uri="{FF2B5EF4-FFF2-40B4-BE49-F238E27FC236}">
                <a16:creationId xmlns:a16="http://schemas.microsoft.com/office/drawing/2014/main" id="{FBC222FF-2194-74D6-F4DC-626048620F66}"/>
              </a:ext>
            </a:extLst>
          </p:cNvPr>
          <p:cNvSpPr txBox="1"/>
          <p:nvPr/>
        </p:nvSpPr>
        <p:spPr>
          <a:xfrm>
            <a:off x="9405857" y="3429957"/>
            <a:ext cx="965329" cy="261610"/>
          </a:xfrm>
          <a:prstGeom prst="rect">
            <a:avLst/>
          </a:prstGeom>
          <a:noFill/>
        </p:spPr>
        <p:txBody>
          <a:bodyPr wrap="none" rtlCol="0">
            <a:spAutoFit/>
          </a:bodyPr>
          <a:lstStyle/>
          <a:p>
            <a:pPr>
              <a:buNone/>
            </a:pPr>
            <a:r>
              <a:rPr lang="en-US" sz="1100" dirty="0"/>
              <a:t>&lt;10 </a:t>
            </a:r>
            <a:r>
              <a:rPr lang="en-US" sz="1100" dirty="0" err="1"/>
              <a:t>mG</a:t>
            </a:r>
            <a:r>
              <a:rPr lang="en-US" sz="1100" dirty="0"/>
              <a:t> in VT</a:t>
            </a:r>
          </a:p>
        </p:txBody>
      </p:sp>
      <p:sp>
        <p:nvSpPr>
          <p:cNvPr id="12" name="Footer Placeholder 4">
            <a:extLst>
              <a:ext uri="{FF2B5EF4-FFF2-40B4-BE49-F238E27FC236}">
                <a16:creationId xmlns:a16="http://schemas.microsoft.com/office/drawing/2014/main" id="{940F3DAF-5A54-083E-9F44-CE4F31FD6F91}"/>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3886873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en-US" dirty="0"/>
              <a:t>Behavior at high field</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52</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5">
            <a:extLst>
              <a:ext uri="{FF2B5EF4-FFF2-40B4-BE49-F238E27FC236}">
                <a16:creationId xmlns:a16="http://schemas.microsoft.com/office/drawing/2014/main" id="{3BD8B721-1077-C32C-155E-2BD68408F661}"/>
              </a:ext>
            </a:extLst>
          </p:cNvPr>
          <p:cNvSpPr>
            <a:spLocks noGrp="1"/>
          </p:cNvSpPr>
          <p:nvPr>
            <p:ph idx="1"/>
          </p:nvPr>
        </p:nvSpPr>
        <p:spPr>
          <a:xfrm>
            <a:off x="599017" y="914400"/>
            <a:ext cx="10947400" cy="5334000"/>
          </a:xfrm>
        </p:spPr>
        <p:txBody>
          <a:bodyPr/>
          <a:lstStyle/>
          <a:p>
            <a:r>
              <a:rPr lang="en-US" dirty="0"/>
              <a:t>All cavities quench at around 20-22 MV/m</a:t>
            </a:r>
          </a:p>
          <a:p>
            <a:pPr lvl="1"/>
            <a:r>
              <a:rPr lang="en-US" dirty="0"/>
              <a:t>Dissipated power on the cavity in the 20-100 W range</a:t>
            </a:r>
          </a:p>
          <a:p>
            <a:pPr lvl="1"/>
            <a:r>
              <a:rPr lang="en-US" dirty="0"/>
              <a:t>Thermal equilibrium model with field dependent BCS reproduces the slope of Q</a:t>
            </a:r>
            <a:r>
              <a:rPr lang="en-US" baseline="-25000" dirty="0"/>
              <a:t>0</a:t>
            </a:r>
            <a:r>
              <a:rPr lang="en-US" dirty="0"/>
              <a:t> vs </a:t>
            </a:r>
            <a:r>
              <a:rPr lang="en-US" dirty="0" err="1"/>
              <a:t>E</a:t>
            </a:r>
            <a:r>
              <a:rPr lang="en-US" baseline="-25000" dirty="0" err="1"/>
              <a:t>acc</a:t>
            </a:r>
            <a:r>
              <a:rPr lang="en-US" dirty="0"/>
              <a:t> curves at different T</a:t>
            </a:r>
          </a:p>
          <a:p>
            <a:pPr lvl="1"/>
            <a:r>
              <a:rPr lang="en-US" b="1" dirty="0"/>
              <a:t>Thermal breakdown </a:t>
            </a:r>
            <a:r>
              <a:rPr lang="en-US" dirty="0"/>
              <a:t>around 20 MV/m seems the limiting mechanism of 3.9 GHz structures with BCP</a:t>
            </a: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DFBA2401-7F33-1D4B-27EE-C2C7CA17AA34}"/>
                  </a:ext>
                </a:extLst>
              </p:cNvPr>
              <p:cNvSpPr txBox="1"/>
              <p:nvPr/>
            </p:nvSpPr>
            <p:spPr>
              <a:xfrm>
                <a:off x="4443284" y="5052055"/>
                <a:ext cx="808040" cy="246221"/>
              </a:xfrm>
              <a:prstGeom prst="rect">
                <a:avLst/>
              </a:prstGeom>
              <a:noFill/>
            </p:spPr>
            <p:txBody>
              <a:bodyPr wrap="square" rtlCol="0">
                <a:spAutoFit/>
              </a:bodyPr>
              <a:lstStyle/>
              <a:p>
                <a:pPr>
                  <a:buNone/>
                </a:pPr>
                <a14:m>
                  <m:oMathPara xmlns:m="http://schemas.openxmlformats.org/officeDocument/2006/math">
                    <m:oMathParaPr>
                      <m:jc m:val="centerGroup"/>
                    </m:oMathParaPr>
                    <m:oMath xmlns:m="http://schemas.openxmlformats.org/officeDocument/2006/math">
                      <m:r>
                        <a:rPr lang="it-IT" sz="1000" i="1">
                          <a:latin typeface="Cambria Math" panose="02040503050406030204" pitchFamily="18" charset="0"/>
                          <a:ea typeface="Cambria Math" panose="02040503050406030204" pitchFamily="18" charset="0"/>
                        </a:rPr>
                        <m:t>𝜶</m:t>
                      </m:r>
                      <m:r>
                        <a:rPr lang="it-IT" sz="1000" i="1">
                          <a:latin typeface="Cambria Math" panose="02040503050406030204" pitchFamily="18" charset="0"/>
                          <a:ea typeface="Cambria Math" panose="02040503050406030204" pitchFamily="18" charset="0"/>
                        </a:rPr>
                        <m:t>≅</m:t>
                      </m:r>
                      <m:r>
                        <a:rPr lang="it-IT" sz="1000" i="1">
                          <a:latin typeface="Cambria Math" panose="02040503050406030204" pitchFamily="18" charset="0"/>
                          <a:ea typeface="Cambria Math" panose="02040503050406030204" pitchFamily="18" charset="0"/>
                        </a:rPr>
                        <m:t>𝟎</m:t>
                      </m:r>
                      <m:r>
                        <a:rPr lang="it-IT" sz="1000" i="1">
                          <a:latin typeface="Cambria Math" panose="02040503050406030204" pitchFamily="18" charset="0"/>
                          <a:ea typeface="Cambria Math" panose="02040503050406030204" pitchFamily="18" charset="0"/>
                        </a:rPr>
                        <m:t>.</m:t>
                      </m:r>
                      <m:r>
                        <a:rPr lang="it-IT" sz="1000" i="1">
                          <a:latin typeface="Cambria Math" panose="02040503050406030204" pitchFamily="18" charset="0"/>
                          <a:ea typeface="Cambria Math" panose="02040503050406030204" pitchFamily="18" charset="0"/>
                        </a:rPr>
                        <m:t>𝟏𝟖</m:t>
                      </m:r>
                    </m:oMath>
                  </m:oMathPara>
                </a14:m>
                <a:endParaRPr lang="it-IT" sz="1000" dirty="0"/>
              </a:p>
            </p:txBody>
          </p:sp>
        </mc:Choice>
        <mc:Fallback xmlns="">
          <p:sp>
            <p:nvSpPr>
              <p:cNvPr id="7" name="CasellaDiTesto 6">
                <a:extLst>
                  <a:ext uri="{FF2B5EF4-FFF2-40B4-BE49-F238E27FC236}">
                    <a16:creationId xmlns:a16="http://schemas.microsoft.com/office/drawing/2014/main" id="{DFBA2401-7F33-1D4B-27EE-C2C7CA17AA34}"/>
                  </a:ext>
                </a:extLst>
              </p:cNvPr>
              <p:cNvSpPr txBox="1">
                <a:spLocks noRot="1" noChangeAspect="1" noMove="1" noResize="1" noEditPoints="1" noAdjustHandles="1" noChangeArrowheads="1" noChangeShapeType="1" noTextEdit="1"/>
              </p:cNvSpPr>
              <p:nvPr/>
            </p:nvSpPr>
            <p:spPr>
              <a:xfrm>
                <a:off x="4443284" y="5052055"/>
                <a:ext cx="808040" cy="246221"/>
              </a:xfrm>
              <a:prstGeom prst="rect">
                <a:avLst/>
              </a:prstGeom>
              <a:blipFill>
                <a:blip r:embed="rId2"/>
                <a:stretch>
                  <a:fillRect/>
                </a:stretch>
              </a:blipFill>
            </p:spPr>
            <p:txBody>
              <a:bodyPr/>
              <a:lstStyle/>
              <a:p>
                <a:r>
                  <a:rPr lang="it-IT">
                    <a:noFill/>
                  </a:rPr>
                  <a:t> </a:t>
                </a:r>
              </a:p>
            </p:txBody>
          </p:sp>
        </mc:Fallback>
      </mc:AlternateContent>
      <p:pic>
        <p:nvPicPr>
          <p:cNvPr id="8" name="Picture 12">
            <a:extLst>
              <a:ext uri="{FF2B5EF4-FFF2-40B4-BE49-F238E27FC236}">
                <a16:creationId xmlns:a16="http://schemas.microsoft.com/office/drawing/2014/main" id="{91755B92-2F2A-D8AE-3DBB-E766BB28C609}"/>
              </a:ext>
            </a:extLst>
          </p:cNvPr>
          <p:cNvPicPr>
            <a:picLocks noChangeAspect="1"/>
          </p:cNvPicPr>
          <p:nvPr/>
        </p:nvPicPr>
        <p:blipFill>
          <a:blip r:embed="rId3"/>
          <a:stretch>
            <a:fillRect/>
          </a:stretch>
        </p:blipFill>
        <p:spPr>
          <a:xfrm>
            <a:off x="676458" y="3224018"/>
            <a:ext cx="5760742" cy="2926091"/>
          </a:xfrm>
          <a:prstGeom prst="rect">
            <a:avLst/>
          </a:prstGeom>
        </p:spPr>
      </p:pic>
      <p:sp>
        <p:nvSpPr>
          <p:cNvPr id="9" name="TextBox 16">
            <a:extLst>
              <a:ext uri="{FF2B5EF4-FFF2-40B4-BE49-F238E27FC236}">
                <a16:creationId xmlns:a16="http://schemas.microsoft.com/office/drawing/2014/main" id="{332A9EB1-8368-973B-A2B1-E0291DA1D155}"/>
              </a:ext>
            </a:extLst>
          </p:cNvPr>
          <p:cNvSpPr txBox="1"/>
          <p:nvPr/>
        </p:nvSpPr>
        <p:spPr>
          <a:xfrm>
            <a:off x="6546686" y="6000858"/>
            <a:ext cx="5031057" cy="307777"/>
          </a:xfrm>
          <a:prstGeom prst="rect">
            <a:avLst/>
          </a:prstGeom>
          <a:noFill/>
        </p:spPr>
        <p:txBody>
          <a:bodyPr wrap="none" rtlCol="0">
            <a:spAutoFit/>
          </a:bodyPr>
          <a:lstStyle/>
          <a:p>
            <a:pPr>
              <a:buNone/>
            </a:pPr>
            <a:r>
              <a:rPr lang="en-US" b="0" dirty="0"/>
              <a:t>J.T. Maniscalco et al., ”The importance</a:t>
            </a:r>
            <a:r>
              <a:rPr lang="mr-IN" b="0" dirty="0"/>
              <a:t>…</a:t>
            </a:r>
            <a:r>
              <a:rPr lang="en-US" b="0" dirty="0"/>
              <a:t>”, JAP 121, 043910 (2017)</a:t>
            </a:r>
          </a:p>
        </p:txBody>
      </p:sp>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8EE3074A-5A10-1A2E-9FF2-183CAA68E4DE}"/>
                  </a:ext>
                </a:extLst>
              </p:cNvPr>
              <p:cNvSpPr txBox="1"/>
              <p:nvPr/>
            </p:nvSpPr>
            <p:spPr>
              <a:xfrm>
                <a:off x="5707832" y="3711043"/>
                <a:ext cx="2367748" cy="3243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i="1" smtClean="0">
                              <a:latin typeface="Cambria Math" panose="02040503050406030204" pitchFamily="18" charset="0"/>
                            </a:rPr>
                          </m:ctrlPr>
                        </m:sSubPr>
                        <m:e>
                          <m:r>
                            <a:rPr lang="it-IT" b="0" i="1">
                              <a:latin typeface="Cambria Math" panose="02040503050406030204" pitchFamily="18" charset="0"/>
                            </a:rPr>
                            <m:t>(</m:t>
                          </m:r>
                          <m:r>
                            <a:rPr lang="it-IT" b="0" i="1">
                              <a:latin typeface="Cambria Math" panose="02040503050406030204" pitchFamily="18" charset="0"/>
                            </a:rPr>
                            <m:t>𝑇</m:t>
                          </m:r>
                        </m:e>
                        <m:sub>
                          <m:r>
                            <a:rPr lang="it-IT" b="0" i="1">
                              <a:latin typeface="Cambria Math" panose="02040503050406030204" pitchFamily="18" charset="0"/>
                            </a:rPr>
                            <m:t>𝑞𝑝</m:t>
                          </m:r>
                        </m:sub>
                      </m:sSub>
                      <m:r>
                        <a:rPr lang="it-IT" i="1" dirty="0">
                          <a:latin typeface="Cambria Math" panose="02040503050406030204" pitchFamily="18" charset="0"/>
                        </a:rPr>
                        <m:t>−</m:t>
                      </m:r>
                      <m:sSub>
                        <m:sSubPr>
                          <m:ctrlPr>
                            <a:rPr lang="it-IT" i="1" dirty="0">
                              <a:latin typeface="Cambria Math" panose="02040503050406030204" pitchFamily="18" charset="0"/>
                            </a:rPr>
                          </m:ctrlPr>
                        </m:sSubPr>
                        <m:e>
                          <m:r>
                            <a:rPr lang="it-IT" b="0" i="1" dirty="0">
                              <a:latin typeface="Cambria Math" panose="02040503050406030204" pitchFamily="18" charset="0"/>
                            </a:rPr>
                            <m:t>𝑇</m:t>
                          </m:r>
                        </m:e>
                        <m:sub>
                          <m:r>
                            <a:rPr lang="it-IT" b="0" i="1" dirty="0">
                              <a:latin typeface="Cambria Math" panose="02040503050406030204" pitchFamily="18" charset="0"/>
                            </a:rPr>
                            <m:t>0</m:t>
                          </m:r>
                        </m:sub>
                      </m:sSub>
                      <m:r>
                        <a:rPr lang="it-IT" i="1" dirty="0">
                          <a:latin typeface="Cambria Math" panose="02040503050406030204" pitchFamily="18" charset="0"/>
                          <a:ea typeface="Cambria Math" panose="02040503050406030204" pitchFamily="18" charset="0"/>
                        </a:rPr>
                        <m:t>≪</m:t>
                      </m:r>
                      <m:sSub>
                        <m:sSubPr>
                          <m:ctrlPr>
                            <a:rPr lang="it-IT" i="1" dirty="0">
                              <a:latin typeface="Cambria Math" panose="02040503050406030204" pitchFamily="18" charset="0"/>
                              <a:ea typeface="Cambria Math" panose="02040503050406030204" pitchFamily="18" charset="0"/>
                            </a:rPr>
                          </m:ctrlPr>
                        </m:sSubPr>
                        <m:e>
                          <m:r>
                            <a:rPr lang="it-IT" b="0" i="1" dirty="0">
                              <a:latin typeface="Cambria Math" panose="02040503050406030204" pitchFamily="18" charset="0"/>
                              <a:ea typeface="Cambria Math" panose="02040503050406030204" pitchFamily="18" charset="0"/>
                            </a:rPr>
                            <m:t>𝑇</m:t>
                          </m:r>
                        </m:e>
                        <m:sub>
                          <m:r>
                            <a:rPr lang="it-IT" b="0" i="1" dirty="0">
                              <a:latin typeface="Cambria Math" panose="02040503050406030204" pitchFamily="18" charset="0"/>
                              <a:ea typeface="Cambria Math" panose="02040503050406030204" pitchFamily="18" charset="0"/>
                            </a:rPr>
                            <m:t>0</m:t>
                          </m:r>
                        </m:sub>
                      </m:sSub>
                      <m:r>
                        <a:rPr lang="it-IT" b="0" i="1" dirty="0">
                          <a:latin typeface="Cambria Math" panose="02040503050406030204" pitchFamily="18" charset="0"/>
                          <a:ea typeface="Cambria Math" panose="02040503050406030204" pitchFamily="18" charset="0"/>
                        </a:rPr>
                        <m:t>)</m:t>
                      </m:r>
                    </m:oMath>
                  </m:oMathPara>
                </a14:m>
                <a:endParaRPr lang="it-IT" dirty="0"/>
              </a:p>
            </p:txBody>
          </p:sp>
        </mc:Choice>
        <mc:Fallback xmlns="">
          <p:sp>
            <p:nvSpPr>
              <p:cNvPr id="10" name="CasellaDiTesto 9">
                <a:extLst>
                  <a:ext uri="{FF2B5EF4-FFF2-40B4-BE49-F238E27FC236}">
                    <a16:creationId xmlns:a16="http://schemas.microsoft.com/office/drawing/2014/main" id="{8EE3074A-5A10-1A2E-9FF2-183CAA68E4DE}"/>
                  </a:ext>
                </a:extLst>
              </p:cNvPr>
              <p:cNvSpPr txBox="1">
                <a:spLocks noRot="1" noChangeAspect="1" noMove="1" noResize="1" noEditPoints="1" noAdjustHandles="1" noChangeArrowheads="1" noChangeShapeType="1" noTextEdit="1"/>
              </p:cNvSpPr>
              <p:nvPr/>
            </p:nvSpPr>
            <p:spPr>
              <a:xfrm>
                <a:off x="5707832" y="3711043"/>
                <a:ext cx="2367748" cy="324384"/>
              </a:xfrm>
              <a:prstGeom prst="rect">
                <a:avLst/>
              </a:prstGeom>
              <a:blipFill>
                <a:blip r:embed="rId4"/>
                <a:stretch>
                  <a:fillRect b="-3846"/>
                </a:stretch>
              </a:blipFill>
            </p:spPr>
            <p:txBody>
              <a:bodyPr/>
              <a:lstStyle/>
              <a:p>
                <a:r>
                  <a:rPr lang="it-IT">
                    <a:noFill/>
                  </a:rPr>
                  <a:t> </a:t>
                </a:r>
              </a:p>
            </p:txBody>
          </p:sp>
        </mc:Fallback>
      </mc:AlternateContent>
      <p:sp>
        <p:nvSpPr>
          <p:cNvPr id="11" name="Footer Placeholder 4">
            <a:extLst>
              <a:ext uri="{FF2B5EF4-FFF2-40B4-BE49-F238E27FC236}">
                <a16:creationId xmlns:a16="http://schemas.microsoft.com/office/drawing/2014/main" id="{944C26A5-D62C-2F6A-FDEB-D7398404AF2C}"/>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mc:AlternateContent xmlns:mc="http://schemas.openxmlformats.org/markup-compatibility/2006" xmlns:a14="http://schemas.microsoft.com/office/drawing/2010/main">
        <mc:Choice Requires="a14">
          <p:sp>
            <p:nvSpPr>
              <p:cNvPr id="12" name="CasellaDiTesto 9">
                <a:extLst>
                  <a:ext uri="{FF2B5EF4-FFF2-40B4-BE49-F238E27FC236}">
                    <a16:creationId xmlns:a16="http://schemas.microsoft.com/office/drawing/2014/main" id="{5C397ACC-DBFD-FC6D-8CDB-B92BB05CA01E}"/>
                  </a:ext>
                </a:extLst>
              </p:cNvPr>
              <p:cNvSpPr txBox="1"/>
              <p:nvPr/>
            </p:nvSpPr>
            <p:spPr>
              <a:xfrm>
                <a:off x="6072717" y="4062799"/>
                <a:ext cx="5319406" cy="498662"/>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𝑇</m:t>
                          </m:r>
                        </m:e>
                        <m:sub>
                          <m:r>
                            <a:rPr lang="it-IT" i="1">
                              <a:latin typeface="Cambria Math" panose="02040503050406030204" pitchFamily="18" charset="0"/>
                              <a:ea typeface="Cambria Math" panose="02040503050406030204" pitchFamily="18" charset="0"/>
                            </a:rPr>
                            <m:t>𝑞𝑝</m:t>
                          </m:r>
                        </m:sub>
                      </m:sSub>
                      <m:r>
                        <a:rPr lang="it-IT" i="1">
                          <a:latin typeface="Cambria Math" panose="02040503050406030204" pitchFamily="18" charset="0"/>
                          <a:ea typeface="Cambria Math" panose="02040503050406030204" pitchFamily="18" charset="0"/>
                        </a:rPr>
                        <m:t>−</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𝑇</m:t>
                          </m:r>
                        </m:e>
                        <m:sub>
                          <m:r>
                            <a:rPr lang="it-IT" i="1">
                              <a:latin typeface="Cambria Math" panose="02040503050406030204" pitchFamily="18" charset="0"/>
                              <a:ea typeface="Cambria Math" panose="02040503050406030204" pitchFamily="18" charset="0"/>
                            </a:rPr>
                            <m:t>𝑏𝑎𝑡h</m:t>
                          </m:r>
                        </m:sub>
                      </m:sSub>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𝛼</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𝑇</m:t>
                              </m:r>
                            </m:e>
                            <m:sub>
                              <m:r>
                                <a:rPr lang="it-IT" i="1">
                                  <a:latin typeface="Cambria Math" panose="02040503050406030204" pitchFamily="18" charset="0"/>
                                  <a:ea typeface="Cambria Math" panose="02040503050406030204" pitchFamily="18" charset="0"/>
                                </a:rPr>
                                <m:t>𝑏𝑎𝑡h</m:t>
                              </m:r>
                            </m:sub>
                          </m:sSub>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𝑅</m:t>
                              </m:r>
                            </m:e>
                            <m:sub>
                              <m:r>
                                <a:rPr lang="it-IT" i="1">
                                  <a:latin typeface="Cambria Math" panose="02040503050406030204" pitchFamily="18" charset="0"/>
                                  <a:ea typeface="Cambria Math" panose="02040503050406030204" pitchFamily="18" charset="0"/>
                                </a:rPr>
                                <m:t>𝑠</m:t>
                              </m:r>
                              <m:r>
                                <a:rPr lang="it-IT" i="1">
                                  <a:latin typeface="Cambria Math" panose="02040503050406030204" pitchFamily="18" charset="0"/>
                                  <a:ea typeface="Cambria Math" panose="02040503050406030204" pitchFamily="18" charset="0"/>
                                </a:rPr>
                                <m:t>,0</m:t>
                              </m:r>
                            </m:sub>
                          </m:sSub>
                        </m:den>
                      </m:f>
                      <m:sSup>
                        <m:sSupPr>
                          <m:ctrlPr>
                            <a:rPr lang="it-IT" i="1">
                              <a:latin typeface="Cambria Math" panose="02040503050406030204" pitchFamily="18" charset="0"/>
                              <a:ea typeface="Cambria Math" panose="02040503050406030204" pitchFamily="18" charset="0"/>
                            </a:rPr>
                          </m:ctrlPr>
                        </m:sSupPr>
                        <m:e>
                          <m:d>
                            <m:dPr>
                              <m:ctrlPr>
                                <a:rPr lang="it-IT" i="1">
                                  <a:latin typeface="Cambria Math" panose="02040503050406030204" pitchFamily="18" charset="0"/>
                                  <a:ea typeface="Cambria Math" panose="02040503050406030204" pitchFamily="18" charset="0"/>
                                </a:rPr>
                              </m:ctrlPr>
                            </m:dPr>
                            <m:e>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𝐻</m:t>
                                  </m:r>
                                </m:num>
                                <m:den>
                                  <m:r>
                                    <a:rPr lang="it-IT" i="1">
                                      <a:latin typeface="Cambria Math" panose="02040503050406030204" pitchFamily="18" charset="0"/>
                                      <a:ea typeface="Cambria Math" panose="02040503050406030204" pitchFamily="18" charset="0"/>
                                    </a:rPr>
                                    <m:t>2</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𝐻</m:t>
                                      </m:r>
                                    </m:e>
                                    <m:sub>
                                      <m:r>
                                        <a:rPr lang="it-IT" i="1">
                                          <a:latin typeface="Cambria Math" panose="02040503050406030204" pitchFamily="18" charset="0"/>
                                          <a:ea typeface="Cambria Math" panose="02040503050406030204" pitchFamily="18" charset="0"/>
                                        </a:rPr>
                                        <m:t>𝑐</m:t>
                                      </m:r>
                                    </m:sub>
                                  </m:sSub>
                                </m:den>
                              </m:f>
                            </m:e>
                          </m:d>
                        </m:e>
                        <m:sup>
                          <m:r>
                            <a:rPr lang="it-IT" i="1">
                              <a:latin typeface="Cambria Math" panose="02040503050406030204" pitchFamily="18" charset="0"/>
                              <a:ea typeface="Cambria Math" panose="02040503050406030204" pitchFamily="18" charset="0"/>
                            </a:rPr>
                            <m:t>2</m:t>
                          </m:r>
                        </m:sup>
                      </m:sSup>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𝑅</m:t>
                          </m:r>
                        </m:e>
                        <m:sub>
                          <m:r>
                            <a:rPr lang="it-IT" i="1">
                              <a:latin typeface="Cambria Math" panose="02040503050406030204" pitchFamily="18" charset="0"/>
                              <a:ea typeface="Cambria Math" panose="02040503050406030204" pitchFamily="18" charset="0"/>
                            </a:rPr>
                            <m:t>𝑠</m:t>
                          </m:r>
                        </m:sub>
                      </m:sSub>
                      <m:d>
                        <m:dPr>
                          <m:ctrlPr>
                            <a:rPr lang="it-IT" i="1">
                              <a:latin typeface="Cambria Math" panose="02040503050406030204" pitchFamily="18" charset="0"/>
                              <a:ea typeface="Cambria Math" panose="02040503050406030204" pitchFamily="18" charset="0"/>
                            </a:rPr>
                          </m:ctrlPr>
                        </m:dPr>
                        <m:e>
                          <m:r>
                            <a:rPr lang="it-IT" i="1">
                              <a:latin typeface="Cambria Math" panose="02040503050406030204" pitchFamily="18" charset="0"/>
                              <a:ea typeface="Cambria Math" panose="02040503050406030204" pitchFamily="18" charset="0"/>
                            </a:rPr>
                            <m:t>𝐻</m:t>
                          </m:r>
                          <m:r>
                            <a:rPr lang="it-IT" i="1">
                              <a:latin typeface="Cambria Math" panose="02040503050406030204" pitchFamily="18" charset="0"/>
                              <a:ea typeface="Cambria Math" panose="02040503050406030204" pitchFamily="18" charset="0"/>
                            </a:rPr>
                            <m:t>,</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𝑇</m:t>
                              </m:r>
                            </m:e>
                            <m:sub>
                              <m:r>
                                <a:rPr lang="it-IT" i="1">
                                  <a:latin typeface="Cambria Math" panose="02040503050406030204" pitchFamily="18" charset="0"/>
                                  <a:ea typeface="Cambria Math" panose="02040503050406030204" pitchFamily="18" charset="0"/>
                                </a:rPr>
                                <m:t>𝑞𝑝</m:t>
                              </m:r>
                            </m:sub>
                          </m:sSub>
                        </m:e>
                      </m:d>
                    </m:oMath>
                  </m:oMathPara>
                </a14:m>
                <a:endParaRPr lang="it-IT" i="1" dirty="0">
                  <a:latin typeface="Cambria Math" panose="02040503050406030204" pitchFamily="18" charset="0"/>
                  <a:ea typeface="Cambria Math" panose="02040503050406030204" pitchFamily="18" charset="0"/>
                </a:endParaRPr>
              </a:p>
            </p:txBody>
          </p:sp>
        </mc:Choice>
        <mc:Fallback xmlns="">
          <p:sp>
            <p:nvSpPr>
              <p:cNvPr id="12" name="CasellaDiTesto 9">
                <a:extLst>
                  <a:ext uri="{FF2B5EF4-FFF2-40B4-BE49-F238E27FC236}">
                    <a16:creationId xmlns:a16="http://schemas.microsoft.com/office/drawing/2014/main" id="{5C397ACC-DBFD-FC6D-8CDB-B92BB05CA01E}"/>
                  </a:ext>
                </a:extLst>
              </p:cNvPr>
              <p:cNvSpPr txBox="1">
                <a:spLocks noRot="1" noChangeAspect="1" noMove="1" noResize="1" noEditPoints="1" noAdjustHandles="1" noChangeArrowheads="1" noChangeShapeType="1" noTextEdit="1"/>
              </p:cNvSpPr>
              <p:nvPr/>
            </p:nvSpPr>
            <p:spPr>
              <a:xfrm>
                <a:off x="6072717" y="4062799"/>
                <a:ext cx="5319406" cy="498662"/>
              </a:xfrm>
              <a:prstGeom prst="rect">
                <a:avLst/>
              </a:prstGeom>
              <a:blipFill>
                <a:blip r:embed="rId5"/>
                <a:stretch>
                  <a:fillRect b="-243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3" name="CasellaDiTesto 3">
                <a:extLst>
                  <a:ext uri="{FF2B5EF4-FFF2-40B4-BE49-F238E27FC236}">
                    <a16:creationId xmlns:a16="http://schemas.microsoft.com/office/drawing/2014/main" id="{4D4F336F-A0B8-B55C-843A-732CADD79B62}"/>
                  </a:ext>
                </a:extLst>
              </p:cNvPr>
              <p:cNvSpPr txBox="1"/>
              <p:nvPr/>
            </p:nvSpPr>
            <p:spPr>
              <a:xfrm>
                <a:off x="7987213" y="4787645"/>
                <a:ext cx="3528330" cy="663377"/>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ea typeface="Cambria Math" panose="02040503050406030204" pitchFamily="18" charset="0"/>
                        </a:rPr>
                        <m:t>𝛼</m:t>
                      </m:r>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sSub>
                            <m:sSubPr>
                              <m:ctrlPr>
                                <a:rPr lang="it-IT" b="0"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𝑅</m:t>
                              </m:r>
                            </m:e>
                            <m:sub>
                              <m:r>
                                <a:rPr lang="it-IT" b="0" i="1">
                                  <a:latin typeface="Cambria Math" panose="02040503050406030204" pitchFamily="18" charset="0"/>
                                  <a:ea typeface="Cambria Math" panose="02040503050406030204" pitchFamily="18" charset="0"/>
                                </a:rPr>
                                <m:t>𝑠</m:t>
                              </m:r>
                              <m:r>
                                <a:rPr lang="it-IT" b="0" i="1">
                                  <a:latin typeface="Cambria Math" panose="02040503050406030204" pitchFamily="18" charset="0"/>
                                  <a:ea typeface="Cambria Math" panose="02040503050406030204" pitchFamily="18" charset="0"/>
                                </a:rPr>
                                <m:t>,0</m:t>
                              </m:r>
                            </m:sub>
                          </m:sSub>
                          <m:sSubSup>
                            <m:sSubSupPr>
                              <m:ctrlPr>
                                <a:rPr lang="it-IT" b="0" i="1">
                                  <a:latin typeface="Cambria Math" panose="02040503050406030204" pitchFamily="18" charset="0"/>
                                  <a:ea typeface="Cambria Math" panose="02040503050406030204" pitchFamily="18" charset="0"/>
                                </a:rPr>
                              </m:ctrlPr>
                            </m:sSubSupPr>
                            <m:e>
                              <m:r>
                                <a:rPr lang="it-IT" b="0" i="1">
                                  <a:latin typeface="Cambria Math" panose="02040503050406030204" pitchFamily="18" charset="0"/>
                                  <a:ea typeface="Cambria Math" panose="02040503050406030204" pitchFamily="18" charset="0"/>
                                </a:rPr>
                                <m:t>𝐵</m:t>
                              </m:r>
                            </m:e>
                            <m:sub>
                              <m:r>
                                <a:rPr lang="it-IT" b="0" i="1">
                                  <a:latin typeface="Cambria Math" panose="02040503050406030204" pitchFamily="18" charset="0"/>
                                  <a:ea typeface="Cambria Math" panose="02040503050406030204" pitchFamily="18" charset="0"/>
                                </a:rPr>
                                <m:t>𝑐</m:t>
                              </m:r>
                            </m:sub>
                            <m:sup>
                              <m:r>
                                <a:rPr lang="it-IT" b="0" i="1">
                                  <a:latin typeface="Cambria Math" panose="02040503050406030204" pitchFamily="18" charset="0"/>
                                  <a:ea typeface="Cambria Math" panose="02040503050406030204" pitchFamily="18" charset="0"/>
                                </a:rPr>
                                <m:t>2</m:t>
                              </m:r>
                            </m:sup>
                          </m:sSubSup>
                        </m:num>
                        <m:den>
                          <m:r>
                            <a:rPr lang="it-IT" b="0" i="1">
                              <a:latin typeface="Cambria Math" panose="02040503050406030204" pitchFamily="18" charset="0"/>
                              <a:ea typeface="Cambria Math" panose="02040503050406030204" pitchFamily="18" charset="0"/>
                            </a:rPr>
                            <m:t>2</m:t>
                          </m:r>
                          <m:sSubSup>
                            <m:sSubSupPr>
                              <m:ctrlPr>
                                <a:rPr lang="it-IT" b="0" i="1">
                                  <a:latin typeface="Cambria Math" panose="02040503050406030204" pitchFamily="18" charset="0"/>
                                  <a:ea typeface="Cambria Math" panose="02040503050406030204" pitchFamily="18" charset="0"/>
                                </a:rPr>
                              </m:ctrlPr>
                            </m:sSubSupPr>
                            <m:e>
                              <m:r>
                                <a:rPr lang="it-IT" b="0" i="1">
                                  <a:latin typeface="Cambria Math" panose="02040503050406030204" pitchFamily="18" charset="0"/>
                                  <a:ea typeface="Cambria Math" panose="02040503050406030204" pitchFamily="18" charset="0"/>
                                </a:rPr>
                                <m:t>𝜇</m:t>
                              </m:r>
                            </m:e>
                            <m:sub>
                              <m:r>
                                <a:rPr lang="it-IT" b="0" i="1">
                                  <a:latin typeface="Cambria Math" panose="02040503050406030204" pitchFamily="18" charset="0"/>
                                  <a:ea typeface="Cambria Math" panose="02040503050406030204" pitchFamily="18" charset="0"/>
                                </a:rPr>
                                <m:t>0</m:t>
                              </m:r>
                            </m:sub>
                            <m:sup>
                              <m:r>
                                <a:rPr lang="it-IT" b="0" i="1">
                                  <a:latin typeface="Cambria Math" panose="02040503050406030204" pitchFamily="18" charset="0"/>
                                  <a:ea typeface="Cambria Math" panose="02040503050406030204" pitchFamily="18" charset="0"/>
                                </a:rPr>
                                <m:t>2</m:t>
                              </m:r>
                            </m:sup>
                          </m:sSubSup>
                          <m:sSub>
                            <m:sSubPr>
                              <m:ctrlPr>
                                <a:rPr lang="it-IT" b="0"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𝑇</m:t>
                              </m:r>
                            </m:e>
                            <m:sub>
                              <m:r>
                                <a:rPr lang="it-IT" b="0" i="1">
                                  <a:latin typeface="Cambria Math" panose="02040503050406030204" pitchFamily="18" charset="0"/>
                                  <a:ea typeface="Cambria Math" panose="02040503050406030204" pitchFamily="18" charset="0"/>
                                </a:rPr>
                                <m:t>𝑏𝑎𝑡h</m:t>
                              </m:r>
                            </m:sub>
                          </m:sSub>
                        </m:den>
                      </m:f>
                      <m:d>
                        <m:dPr>
                          <m:ctrlPr>
                            <a:rPr lang="it-IT" b="0" i="1">
                              <a:latin typeface="Cambria Math" panose="02040503050406030204" pitchFamily="18" charset="0"/>
                              <a:ea typeface="Cambria Math" panose="02040503050406030204" pitchFamily="18" charset="0"/>
                            </a:rPr>
                          </m:ctrlPr>
                        </m:dPr>
                        <m:e>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1</m:t>
                              </m:r>
                            </m:num>
                            <m:den>
                              <m:r>
                                <a:rPr lang="it-IT" b="0" i="1">
                                  <a:latin typeface="Cambria Math" panose="02040503050406030204" pitchFamily="18" charset="0"/>
                                  <a:ea typeface="Cambria Math" panose="02040503050406030204" pitchFamily="18" charset="0"/>
                                </a:rPr>
                                <m:t>𝑌</m:t>
                              </m:r>
                            </m:den>
                          </m:f>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𝑑</m:t>
                              </m:r>
                            </m:num>
                            <m:den>
                              <m:r>
                                <a:rPr lang="it-IT" b="0" i="1">
                                  <a:latin typeface="Cambria Math" panose="02040503050406030204" pitchFamily="18" charset="0"/>
                                  <a:ea typeface="Cambria Math" panose="02040503050406030204" pitchFamily="18" charset="0"/>
                                </a:rPr>
                                <m:t>𝑘</m:t>
                              </m:r>
                            </m:den>
                          </m:f>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1</m:t>
                              </m:r>
                            </m:num>
                            <m:den>
                              <m:sSub>
                                <m:sSubPr>
                                  <m:ctrlPr>
                                    <a:rPr lang="it-IT" b="0"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h</m:t>
                                  </m:r>
                                </m:e>
                                <m:sub>
                                  <m:r>
                                    <a:rPr lang="it-IT" b="0" i="1">
                                      <a:latin typeface="Cambria Math" panose="02040503050406030204" pitchFamily="18" charset="0"/>
                                      <a:ea typeface="Cambria Math" panose="02040503050406030204" pitchFamily="18" charset="0"/>
                                    </a:rPr>
                                    <m:t>𝑘</m:t>
                                  </m:r>
                                </m:sub>
                              </m:sSub>
                            </m:den>
                          </m:f>
                        </m:e>
                      </m:d>
                    </m:oMath>
                  </m:oMathPara>
                </a14:m>
                <a:endParaRPr lang="it-IT" dirty="0"/>
              </a:p>
            </p:txBody>
          </p:sp>
        </mc:Choice>
        <mc:Fallback xmlns="">
          <p:sp>
            <p:nvSpPr>
              <p:cNvPr id="13" name="CasellaDiTesto 3">
                <a:extLst>
                  <a:ext uri="{FF2B5EF4-FFF2-40B4-BE49-F238E27FC236}">
                    <a16:creationId xmlns:a16="http://schemas.microsoft.com/office/drawing/2014/main" id="{4D4F336F-A0B8-B55C-843A-732CADD79B62}"/>
                  </a:ext>
                </a:extLst>
              </p:cNvPr>
              <p:cNvSpPr txBox="1">
                <a:spLocks noRot="1" noChangeAspect="1" noMove="1" noResize="1" noEditPoints="1" noAdjustHandles="1" noChangeArrowheads="1" noChangeShapeType="1" noTextEdit="1"/>
              </p:cNvSpPr>
              <p:nvPr/>
            </p:nvSpPr>
            <p:spPr>
              <a:xfrm>
                <a:off x="7987213" y="4787645"/>
                <a:ext cx="3528330" cy="663377"/>
              </a:xfrm>
              <a:prstGeom prst="rect">
                <a:avLst/>
              </a:prstGeom>
              <a:blipFill>
                <a:blip r:embed="rId6"/>
                <a:stretch>
                  <a:fillRect/>
                </a:stretch>
              </a:blipFill>
            </p:spPr>
            <p:txBody>
              <a:bodyPr/>
              <a:lstStyle/>
              <a:p>
                <a:r>
                  <a:rPr lang="it-IT">
                    <a:noFill/>
                  </a:rPr>
                  <a:t> </a:t>
                </a:r>
              </a:p>
            </p:txBody>
          </p:sp>
        </mc:Fallback>
      </mc:AlternateContent>
      <p:grpSp>
        <p:nvGrpSpPr>
          <p:cNvPr id="14" name="Gruppo 13">
            <a:extLst>
              <a:ext uri="{FF2B5EF4-FFF2-40B4-BE49-F238E27FC236}">
                <a16:creationId xmlns:a16="http://schemas.microsoft.com/office/drawing/2014/main" id="{9934EBF8-9D0A-84EB-0000-7A93CC71D873}"/>
              </a:ext>
            </a:extLst>
          </p:cNvPr>
          <p:cNvGrpSpPr/>
          <p:nvPr/>
        </p:nvGrpSpPr>
        <p:grpSpPr>
          <a:xfrm>
            <a:off x="6072716" y="3010122"/>
            <a:ext cx="6652683" cy="2440900"/>
            <a:chOff x="6200023" y="3029104"/>
            <a:chExt cx="4864253" cy="1785286"/>
          </a:xfrm>
        </p:grpSpPr>
        <mc:AlternateContent xmlns:mc="http://schemas.openxmlformats.org/markup-compatibility/2006" xmlns:a14="http://schemas.microsoft.com/office/drawing/2010/main">
          <mc:Choice Requires="a14">
            <p:sp>
              <p:nvSpPr>
                <p:cNvPr id="15" name="CasellaDiTesto 9">
                  <a:extLst>
                    <a:ext uri="{FF2B5EF4-FFF2-40B4-BE49-F238E27FC236}">
                      <a16:creationId xmlns:a16="http://schemas.microsoft.com/office/drawing/2014/main" id="{9EDC8889-977B-A877-D1B0-06E8478A6105}"/>
                    </a:ext>
                  </a:extLst>
                </p:cNvPr>
                <p:cNvSpPr txBox="1"/>
                <p:nvPr/>
              </p:nvSpPr>
              <p:spPr>
                <a:xfrm>
                  <a:off x="6200023" y="3799037"/>
                  <a:ext cx="3890637" cy="364724"/>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𝑇</m:t>
                            </m:r>
                          </m:e>
                          <m:sub>
                            <m:r>
                              <a:rPr lang="it-IT" i="1">
                                <a:latin typeface="Cambria Math" panose="02040503050406030204" pitchFamily="18" charset="0"/>
                                <a:ea typeface="Cambria Math" panose="02040503050406030204" pitchFamily="18" charset="0"/>
                              </a:rPr>
                              <m:t>𝑞𝑝</m:t>
                            </m:r>
                          </m:sub>
                        </m:sSub>
                        <m:r>
                          <a:rPr lang="it-IT" i="1">
                            <a:latin typeface="Cambria Math" panose="02040503050406030204" pitchFamily="18" charset="0"/>
                            <a:ea typeface="Cambria Math" panose="02040503050406030204" pitchFamily="18" charset="0"/>
                          </a:rPr>
                          <m:t>−</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𝑇</m:t>
                            </m:r>
                          </m:e>
                          <m:sub>
                            <m:r>
                              <a:rPr lang="it-IT" i="1">
                                <a:latin typeface="Cambria Math" panose="02040503050406030204" pitchFamily="18" charset="0"/>
                                <a:ea typeface="Cambria Math" panose="02040503050406030204" pitchFamily="18" charset="0"/>
                              </a:rPr>
                              <m:t>𝑏𝑎𝑡h</m:t>
                            </m:r>
                          </m:sub>
                        </m:sSub>
                        <m:r>
                          <a:rPr lang="it-IT" i="1">
                            <a:latin typeface="Cambria Math" panose="02040503050406030204" pitchFamily="18" charset="0"/>
                            <a:ea typeface="Cambria Math" panose="02040503050406030204" pitchFamily="18" charset="0"/>
                          </a:rPr>
                          <m:t>=</m:t>
                        </m:r>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𝛼</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𝑇</m:t>
                                </m:r>
                              </m:e>
                              <m:sub>
                                <m:r>
                                  <a:rPr lang="it-IT" i="1">
                                    <a:latin typeface="Cambria Math" panose="02040503050406030204" pitchFamily="18" charset="0"/>
                                    <a:ea typeface="Cambria Math" panose="02040503050406030204" pitchFamily="18" charset="0"/>
                                  </a:rPr>
                                  <m:t>𝑏𝑎𝑡h</m:t>
                                </m:r>
                              </m:sub>
                            </m:sSub>
                          </m:num>
                          <m:den>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𝑅</m:t>
                                </m:r>
                              </m:e>
                              <m:sub>
                                <m:r>
                                  <a:rPr lang="it-IT" i="1">
                                    <a:latin typeface="Cambria Math" panose="02040503050406030204" pitchFamily="18" charset="0"/>
                                    <a:ea typeface="Cambria Math" panose="02040503050406030204" pitchFamily="18" charset="0"/>
                                  </a:rPr>
                                  <m:t>𝑠</m:t>
                                </m:r>
                                <m:r>
                                  <a:rPr lang="it-IT" i="1">
                                    <a:latin typeface="Cambria Math" panose="02040503050406030204" pitchFamily="18" charset="0"/>
                                    <a:ea typeface="Cambria Math" panose="02040503050406030204" pitchFamily="18" charset="0"/>
                                  </a:rPr>
                                  <m:t>,0</m:t>
                                </m:r>
                              </m:sub>
                            </m:sSub>
                          </m:den>
                        </m:f>
                        <m:sSup>
                          <m:sSupPr>
                            <m:ctrlPr>
                              <a:rPr lang="it-IT" i="1">
                                <a:latin typeface="Cambria Math" panose="02040503050406030204" pitchFamily="18" charset="0"/>
                                <a:ea typeface="Cambria Math" panose="02040503050406030204" pitchFamily="18" charset="0"/>
                              </a:rPr>
                            </m:ctrlPr>
                          </m:sSupPr>
                          <m:e>
                            <m:d>
                              <m:dPr>
                                <m:ctrlPr>
                                  <a:rPr lang="it-IT" i="1">
                                    <a:latin typeface="Cambria Math" panose="02040503050406030204" pitchFamily="18" charset="0"/>
                                    <a:ea typeface="Cambria Math" panose="02040503050406030204" pitchFamily="18" charset="0"/>
                                  </a:rPr>
                                </m:ctrlPr>
                              </m:dPr>
                              <m:e>
                                <m:f>
                                  <m:fPr>
                                    <m:ctrlPr>
                                      <a:rPr lang="it-IT" i="1">
                                        <a:latin typeface="Cambria Math" panose="02040503050406030204" pitchFamily="18" charset="0"/>
                                        <a:ea typeface="Cambria Math" panose="02040503050406030204" pitchFamily="18" charset="0"/>
                                      </a:rPr>
                                    </m:ctrlPr>
                                  </m:fPr>
                                  <m:num>
                                    <m:r>
                                      <a:rPr lang="it-IT" i="1">
                                        <a:latin typeface="Cambria Math" panose="02040503050406030204" pitchFamily="18" charset="0"/>
                                        <a:ea typeface="Cambria Math" panose="02040503050406030204" pitchFamily="18" charset="0"/>
                                      </a:rPr>
                                      <m:t>𝐻</m:t>
                                    </m:r>
                                  </m:num>
                                  <m:den>
                                    <m:r>
                                      <a:rPr lang="it-IT" i="1">
                                        <a:latin typeface="Cambria Math" panose="02040503050406030204" pitchFamily="18" charset="0"/>
                                        <a:ea typeface="Cambria Math" panose="02040503050406030204" pitchFamily="18" charset="0"/>
                                      </a:rPr>
                                      <m:t>2</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𝐻</m:t>
                                        </m:r>
                                      </m:e>
                                      <m:sub>
                                        <m:r>
                                          <a:rPr lang="it-IT" i="1">
                                            <a:latin typeface="Cambria Math" panose="02040503050406030204" pitchFamily="18" charset="0"/>
                                            <a:ea typeface="Cambria Math" panose="02040503050406030204" pitchFamily="18" charset="0"/>
                                          </a:rPr>
                                          <m:t>𝑐</m:t>
                                        </m:r>
                                      </m:sub>
                                    </m:sSub>
                                  </m:den>
                                </m:f>
                              </m:e>
                            </m:d>
                          </m:e>
                          <m:sup>
                            <m:r>
                              <a:rPr lang="it-IT" i="1">
                                <a:latin typeface="Cambria Math" panose="02040503050406030204" pitchFamily="18" charset="0"/>
                                <a:ea typeface="Cambria Math" panose="02040503050406030204" pitchFamily="18" charset="0"/>
                              </a:rPr>
                              <m:t>2</m:t>
                            </m:r>
                          </m:sup>
                        </m:sSup>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𝑅</m:t>
                            </m:r>
                          </m:e>
                          <m:sub>
                            <m:r>
                              <a:rPr lang="it-IT" i="1">
                                <a:latin typeface="Cambria Math" panose="02040503050406030204" pitchFamily="18" charset="0"/>
                                <a:ea typeface="Cambria Math" panose="02040503050406030204" pitchFamily="18" charset="0"/>
                              </a:rPr>
                              <m:t>𝑠</m:t>
                            </m:r>
                          </m:sub>
                        </m:sSub>
                        <m:d>
                          <m:dPr>
                            <m:ctrlPr>
                              <a:rPr lang="it-IT" i="1">
                                <a:latin typeface="Cambria Math" panose="02040503050406030204" pitchFamily="18" charset="0"/>
                                <a:ea typeface="Cambria Math" panose="02040503050406030204" pitchFamily="18" charset="0"/>
                              </a:rPr>
                            </m:ctrlPr>
                          </m:dPr>
                          <m:e>
                            <m:r>
                              <a:rPr lang="it-IT" i="1">
                                <a:latin typeface="Cambria Math" panose="02040503050406030204" pitchFamily="18" charset="0"/>
                                <a:ea typeface="Cambria Math" panose="02040503050406030204" pitchFamily="18" charset="0"/>
                              </a:rPr>
                              <m:t>𝐻</m:t>
                            </m:r>
                            <m:r>
                              <a:rPr lang="it-IT" i="1">
                                <a:latin typeface="Cambria Math" panose="02040503050406030204" pitchFamily="18" charset="0"/>
                                <a:ea typeface="Cambria Math" panose="02040503050406030204" pitchFamily="18" charset="0"/>
                              </a:rPr>
                              <m:t>,</m:t>
                            </m:r>
                            <m:sSub>
                              <m:sSubPr>
                                <m:ctrlPr>
                                  <a:rPr lang="it-IT" i="1">
                                    <a:latin typeface="Cambria Math" panose="02040503050406030204" pitchFamily="18" charset="0"/>
                                    <a:ea typeface="Cambria Math" panose="02040503050406030204" pitchFamily="18" charset="0"/>
                                  </a:rPr>
                                </m:ctrlPr>
                              </m:sSubPr>
                              <m:e>
                                <m:r>
                                  <a:rPr lang="it-IT" i="1">
                                    <a:latin typeface="Cambria Math" panose="02040503050406030204" pitchFamily="18" charset="0"/>
                                    <a:ea typeface="Cambria Math" panose="02040503050406030204" pitchFamily="18" charset="0"/>
                                  </a:rPr>
                                  <m:t>𝑇</m:t>
                                </m:r>
                              </m:e>
                              <m:sub>
                                <m:r>
                                  <a:rPr lang="it-IT" i="1">
                                    <a:latin typeface="Cambria Math" panose="02040503050406030204" pitchFamily="18" charset="0"/>
                                    <a:ea typeface="Cambria Math" panose="02040503050406030204" pitchFamily="18" charset="0"/>
                                  </a:rPr>
                                  <m:t>𝑞𝑝</m:t>
                                </m:r>
                              </m:sub>
                            </m:sSub>
                          </m:e>
                        </m:d>
                      </m:oMath>
                    </m:oMathPara>
                  </a14:m>
                  <a:endParaRPr lang="it-IT" i="1" dirty="0">
                    <a:latin typeface="Cambria Math" panose="02040503050406030204" pitchFamily="18" charset="0"/>
                    <a:ea typeface="Cambria Math" panose="02040503050406030204" pitchFamily="18" charset="0"/>
                  </a:endParaRPr>
                </a:p>
              </p:txBody>
            </p:sp>
          </mc:Choice>
          <mc:Fallback xmlns="">
            <p:sp>
              <p:nvSpPr>
                <p:cNvPr id="15" name="CasellaDiTesto 9">
                  <a:extLst>
                    <a:ext uri="{FF2B5EF4-FFF2-40B4-BE49-F238E27FC236}">
                      <a16:creationId xmlns:a16="http://schemas.microsoft.com/office/drawing/2014/main" id="{9EDC8889-977B-A877-D1B0-06E8478A6105}"/>
                    </a:ext>
                  </a:extLst>
                </p:cNvPr>
                <p:cNvSpPr txBox="1">
                  <a:spLocks noRot="1" noChangeAspect="1" noMove="1" noResize="1" noEditPoints="1" noAdjustHandles="1" noChangeArrowheads="1" noChangeShapeType="1" noTextEdit="1"/>
                </p:cNvSpPr>
                <p:nvPr/>
              </p:nvSpPr>
              <p:spPr>
                <a:xfrm>
                  <a:off x="6200023" y="3799037"/>
                  <a:ext cx="3890637" cy="364724"/>
                </a:xfrm>
                <a:prstGeom prst="rect">
                  <a:avLst/>
                </a:prstGeom>
                <a:blipFill>
                  <a:blip r:embed="rId7"/>
                  <a:stretch>
                    <a:fillRect b="-2439"/>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6" name="CasellaDiTesto 3">
                  <a:extLst>
                    <a:ext uri="{FF2B5EF4-FFF2-40B4-BE49-F238E27FC236}">
                      <a16:creationId xmlns:a16="http://schemas.microsoft.com/office/drawing/2014/main" id="{C9C276D3-4E1E-1E43-1F2C-86EADDF13D57}"/>
                    </a:ext>
                  </a:extLst>
                </p:cNvPr>
                <p:cNvSpPr txBox="1"/>
                <p:nvPr/>
              </p:nvSpPr>
              <p:spPr>
                <a:xfrm>
                  <a:off x="7600294" y="4329193"/>
                  <a:ext cx="2580636" cy="485197"/>
                </a:xfrm>
                <a:prstGeom prst="rect">
                  <a:avLst/>
                </a:prstGeom>
                <a:noFill/>
              </p:spPr>
              <p:txBody>
                <a:bodyPr wrap="square" lIns="0" tIns="0" rIns="0" bIns="0" rtlCol="0">
                  <a:spAutoFit/>
                </a:bodyPr>
                <a:lstStyle/>
                <a:p>
                  <a:pPr>
                    <a:buNone/>
                  </a:pPr>
                  <a14:m>
                    <m:oMathPara xmlns:m="http://schemas.openxmlformats.org/officeDocument/2006/math">
                      <m:oMathParaPr>
                        <m:jc m:val="centerGroup"/>
                      </m:oMathParaPr>
                      <m:oMath xmlns:m="http://schemas.openxmlformats.org/officeDocument/2006/math">
                        <m:r>
                          <a:rPr lang="it-IT" i="1">
                            <a:latin typeface="Cambria Math" panose="02040503050406030204" pitchFamily="18" charset="0"/>
                            <a:ea typeface="Cambria Math" panose="02040503050406030204" pitchFamily="18" charset="0"/>
                          </a:rPr>
                          <m:t>𝛼</m:t>
                        </m:r>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sSub>
                              <m:sSubPr>
                                <m:ctrlPr>
                                  <a:rPr lang="it-IT" b="0"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𝑅</m:t>
                                </m:r>
                              </m:e>
                              <m:sub>
                                <m:r>
                                  <a:rPr lang="it-IT" b="0" i="1">
                                    <a:latin typeface="Cambria Math" panose="02040503050406030204" pitchFamily="18" charset="0"/>
                                    <a:ea typeface="Cambria Math" panose="02040503050406030204" pitchFamily="18" charset="0"/>
                                  </a:rPr>
                                  <m:t>𝑠</m:t>
                                </m:r>
                                <m:r>
                                  <a:rPr lang="it-IT" b="0" i="1">
                                    <a:latin typeface="Cambria Math" panose="02040503050406030204" pitchFamily="18" charset="0"/>
                                    <a:ea typeface="Cambria Math" panose="02040503050406030204" pitchFamily="18" charset="0"/>
                                  </a:rPr>
                                  <m:t>,0</m:t>
                                </m:r>
                              </m:sub>
                            </m:sSub>
                            <m:sSubSup>
                              <m:sSubSupPr>
                                <m:ctrlPr>
                                  <a:rPr lang="it-IT" b="0" i="1">
                                    <a:latin typeface="Cambria Math" panose="02040503050406030204" pitchFamily="18" charset="0"/>
                                    <a:ea typeface="Cambria Math" panose="02040503050406030204" pitchFamily="18" charset="0"/>
                                  </a:rPr>
                                </m:ctrlPr>
                              </m:sSubSupPr>
                              <m:e>
                                <m:r>
                                  <a:rPr lang="it-IT" b="0" i="1">
                                    <a:latin typeface="Cambria Math" panose="02040503050406030204" pitchFamily="18" charset="0"/>
                                    <a:ea typeface="Cambria Math" panose="02040503050406030204" pitchFamily="18" charset="0"/>
                                  </a:rPr>
                                  <m:t>𝐵</m:t>
                                </m:r>
                              </m:e>
                              <m:sub>
                                <m:r>
                                  <a:rPr lang="it-IT" b="0" i="1">
                                    <a:latin typeface="Cambria Math" panose="02040503050406030204" pitchFamily="18" charset="0"/>
                                    <a:ea typeface="Cambria Math" panose="02040503050406030204" pitchFamily="18" charset="0"/>
                                  </a:rPr>
                                  <m:t>𝑐</m:t>
                                </m:r>
                              </m:sub>
                              <m:sup>
                                <m:r>
                                  <a:rPr lang="it-IT" b="0" i="1">
                                    <a:latin typeface="Cambria Math" panose="02040503050406030204" pitchFamily="18" charset="0"/>
                                    <a:ea typeface="Cambria Math" panose="02040503050406030204" pitchFamily="18" charset="0"/>
                                  </a:rPr>
                                  <m:t>2</m:t>
                                </m:r>
                              </m:sup>
                            </m:sSubSup>
                          </m:num>
                          <m:den>
                            <m:r>
                              <a:rPr lang="it-IT" b="0" i="1">
                                <a:latin typeface="Cambria Math" panose="02040503050406030204" pitchFamily="18" charset="0"/>
                                <a:ea typeface="Cambria Math" panose="02040503050406030204" pitchFamily="18" charset="0"/>
                              </a:rPr>
                              <m:t>2</m:t>
                            </m:r>
                            <m:sSubSup>
                              <m:sSubSupPr>
                                <m:ctrlPr>
                                  <a:rPr lang="it-IT" b="0" i="1">
                                    <a:latin typeface="Cambria Math" panose="02040503050406030204" pitchFamily="18" charset="0"/>
                                    <a:ea typeface="Cambria Math" panose="02040503050406030204" pitchFamily="18" charset="0"/>
                                  </a:rPr>
                                </m:ctrlPr>
                              </m:sSubSupPr>
                              <m:e>
                                <m:r>
                                  <a:rPr lang="it-IT" b="0" i="1">
                                    <a:latin typeface="Cambria Math" panose="02040503050406030204" pitchFamily="18" charset="0"/>
                                    <a:ea typeface="Cambria Math" panose="02040503050406030204" pitchFamily="18" charset="0"/>
                                  </a:rPr>
                                  <m:t>𝜇</m:t>
                                </m:r>
                              </m:e>
                              <m:sub>
                                <m:r>
                                  <a:rPr lang="it-IT" b="0" i="1">
                                    <a:latin typeface="Cambria Math" panose="02040503050406030204" pitchFamily="18" charset="0"/>
                                    <a:ea typeface="Cambria Math" panose="02040503050406030204" pitchFamily="18" charset="0"/>
                                  </a:rPr>
                                  <m:t>0</m:t>
                                </m:r>
                              </m:sub>
                              <m:sup>
                                <m:r>
                                  <a:rPr lang="it-IT" b="0" i="1">
                                    <a:latin typeface="Cambria Math" panose="02040503050406030204" pitchFamily="18" charset="0"/>
                                    <a:ea typeface="Cambria Math" panose="02040503050406030204" pitchFamily="18" charset="0"/>
                                  </a:rPr>
                                  <m:t>2</m:t>
                                </m:r>
                              </m:sup>
                            </m:sSubSup>
                            <m:sSub>
                              <m:sSubPr>
                                <m:ctrlPr>
                                  <a:rPr lang="it-IT" b="0"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𝑇</m:t>
                                </m:r>
                              </m:e>
                              <m:sub>
                                <m:r>
                                  <a:rPr lang="it-IT" b="0" i="1">
                                    <a:latin typeface="Cambria Math" panose="02040503050406030204" pitchFamily="18" charset="0"/>
                                    <a:ea typeface="Cambria Math" panose="02040503050406030204" pitchFamily="18" charset="0"/>
                                  </a:rPr>
                                  <m:t>𝑏𝑎𝑡h</m:t>
                                </m:r>
                              </m:sub>
                            </m:sSub>
                          </m:den>
                        </m:f>
                        <m:d>
                          <m:dPr>
                            <m:ctrlPr>
                              <a:rPr lang="it-IT" b="0" i="1">
                                <a:latin typeface="Cambria Math" panose="02040503050406030204" pitchFamily="18" charset="0"/>
                                <a:ea typeface="Cambria Math" panose="02040503050406030204" pitchFamily="18" charset="0"/>
                              </a:rPr>
                            </m:ctrlPr>
                          </m:dPr>
                          <m:e>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1</m:t>
                                </m:r>
                              </m:num>
                              <m:den>
                                <m:r>
                                  <a:rPr lang="it-IT" b="0" i="1">
                                    <a:latin typeface="Cambria Math" panose="02040503050406030204" pitchFamily="18" charset="0"/>
                                    <a:ea typeface="Cambria Math" panose="02040503050406030204" pitchFamily="18" charset="0"/>
                                  </a:rPr>
                                  <m:t>𝑌</m:t>
                                </m:r>
                              </m:den>
                            </m:f>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𝑑</m:t>
                                </m:r>
                              </m:num>
                              <m:den>
                                <m:r>
                                  <a:rPr lang="it-IT" b="0" i="1">
                                    <a:latin typeface="Cambria Math" panose="02040503050406030204" pitchFamily="18" charset="0"/>
                                    <a:ea typeface="Cambria Math" panose="02040503050406030204" pitchFamily="18" charset="0"/>
                                  </a:rPr>
                                  <m:t>𝑘</m:t>
                                </m:r>
                              </m:den>
                            </m:f>
                            <m:r>
                              <a:rPr lang="it-IT" b="0" i="1">
                                <a:latin typeface="Cambria Math" panose="02040503050406030204" pitchFamily="18" charset="0"/>
                                <a:ea typeface="Cambria Math" panose="02040503050406030204" pitchFamily="18" charset="0"/>
                              </a:rPr>
                              <m:t>+</m:t>
                            </m:r>
                            <m:f>
                              <m:fPr>
                                <m:ctrlPr>
                                  <a:rPr lang="it-IT" b="0" i="1">
                                    <a:latin typeface="Cambria Math" panose="02040503050406030204" pitchFamily="18" charset="0"/>
                                    <a:ea typeface="Cambria Math" panose="02040503050406030204" pitchFamily="18" charset="0"/>
                                  </a:rPr>
                                </m:ctrlPr>
                              </m:fPr>
                              <m:num>
                                <m:r>
                                  <a:rPr lang="it-IT" b="0" i="1">
                                    <a:latin typeface="Cambria Math" panose="02040503050406030204" pitchFamily="18" charset="0"/>
                                    <a:ea typeface="Cambria Math" panose="02040503050406030204" pitchFamily="18" charset="0"/>
                                  </a:rPr>
                                  <m:t>1</m:t>
                                </m:r>
                              </m:num>
                              <m:den>
                                <m:sSub>
                                  <m:sSubPr>
                                    <m:ctrlPr>
                                      <a:rPr lang="it-IT" b="0" i="1">
                                        <a:latin typeface="Cambria Math" panose="02040503050406030204" pitchFamily="18" charset="0"/>
                                        <a:ea typeface="Cambria Math" panose="02040503050406030204" pitchFamily="18" charset="0"/>
                                      </a:rPr>
                                    </m:ctrlPr>
                                  </m:sSubPr>
                                  <m:e>
                                    <m:r>
                                      <a:rPr lang="it-IT" b="0" i="1">
                                        <a:latin typeface="Cambria Math" panose="02040503050406030204" pitchFamily="18" charset="0"/>
                                        <a:ea typeface="Cambria Math" panose="02040503050406030204" pitchFamily="18" charset="0"/>
                                      </a:rPr>
                                      <m:t>h</m:t>
                                    </m:r>
                                  </m:e>
                                  <m:sub>
                                    <m:r>
                                      <a:rPr lang="it-IT" b="0" i="1">
                                        <a:latin typeface="Cambria Math" panose="02040503050406030204" pitchFamily="18" charset="0"/>
                                        <a:ea typeface="Cambria Math" panose="02040503050406030204" pitchFamily="18" charset="0"/>
                                      </a:rPr>
                                      <m:t>𝑘</m:t>
                                    </m:r>
                                  </m:sub>
                                </m:sSub>
                              </m:den>
                            </m:f>
                          </m:e>
                        </m:d>
                      </m:oMath>
                    </m:oMathPara>
                  </a14:m>
                  <a:endParaRPr lang="it-IT" dirty="0"/>
                </a:p>
              </p:txBody>
            </p:sp>
          </mc:Choice>
          <mc:Fallback xmlns="">
            <p:sp>
              <p:nvSpPr>
                <p:cNvPr id="16" name="CasellaDiTesto 3">
                  <a:extLst>
                    <a:ext uri="{FF2B5EF4-FFF2-40B4-BE49-F238E27FC236}">
                      <a16:creationId xmlns:a16="http://schemas.microsoft.com/office/drawing/2014/main" id="{C9C276D3-4E1E-1E43-1F2C-86EADDF13D57}"/>
                    </a:ext>
                  </a:extLst>
                </p:cNvPr>
                <p:cNvSpPr txBox="1">
                  <a:spLocks noRot="1" noChangeAspect="1" noMove="1" noResize="1" noEditPoints="1" noAdjustHandles="1" noChangeArrowheads="1" noChangeShapeType="1" noTextEdit="1"/>
                </p:cNvSpPr>
                <p:nvPr/>
              </p:nvSpPr>
              <p:spPr>
                <a:xfrm>
                  <a:off x="7600294" y="4329193"/>
                  <a:ext cx="2580636" cy="485197"/>
                </a:xfrm>
                <a:prstGeom prst="rect">
                  <a:avLst/>
                </a:prstGeom>
                <a:blipFill>
                  <a:blip r:embed="rId8"/>
                  <a:stretch>
                    <a:fillRect/>
                  </a:stretch>
                </a:blipFill>
              </p:spPr>
              <p:txBody>
                <a:bodyPr/>
                <a:lstStyle/>
                <a:p>
                  <a:r>
                    <a:rPr lang="it-IT">
                      <a:noFill/>
                    </a:rPr>
                    <a:t> </a:t>
                  </a:r>
                </a:p>
              </p:txBody>
            </p:sp>
          </mc:Fallback>
        </mc:AlternateContent>
        <p:sp>
          <p:nvSpPr>
            <p:cNvPr id="17" name="CasellaDiTesto 16">
              <a:extLst>
                <a:ext uri="{FF2B5EF4-FFF2-40B4-BE49-F238E27FC236}">
                  <a16:creationId xmlns:a16="http://schemas.microsoft.com/office/drawing/2014/main" id="{E4C6CC9C-8E28-BD0B-8278-871F42463C37}"/>
                </a:ext>
              </a:extLst>
            </p:cNvPr>
            <p:cNvSpPr txBox="1"/>
            <p:nvPr/>
          </p:nvSpPr>
          <p:spPr>
            <a:xfrm>
              <a:off x="6257936" y="3029104"/>
              <a:ext cx="4806340" cy="472729"/>
            </a:xfrm>
            <a:prstGeom prst="rect">
              <a:avLst/>
            </a:prstGeom>
            <a:noFill/>
          </p:spPr>
          <p:txBody>
            <a:bodyPr wrap="square" rtlCol="0">
              <a:spAutoFit/>
            </a:bodyPr>
            <a:lstStyle/>
            <a:p>
              <a:pPr>
                <a:buNone/>
              </a:pPr>
              <a:r>
                <a:rPr lang="it-IT" sz="1800" b="0" dirty="0">
                  <a:latin typeface="Arial" panose="020B0604020202020204" pitchFamily="34" charset="0"/>
                  <a:cs typeface="Arial" panose="020B0604020202020204" pitchFamily="34" charset="0"/>
                </a:rPr>
                <a:t>Heat transfer can be </a:t>
              </a:r>
              <a:r>
                <a:rPr lang="it-IT" sz="1800" b="0" dirty="0" err="1">
                  <a:latin typeface="Arial" panose="020B0604020202020204" pitchFamily="34" charset="0"/>
                  <a:cs typeface="Arial" panose="020B0604020202020204" pitchFamily="34" charset="0"/>
                </a:rPr>
                <a:t>linearized</a:t>
              </a:r>
              <a:r>
                <a:rPr lang="it-IT" sz="1800" b="0" dirty="0">
                  <a:latin typeface="Arial" panose="020B0604020202020204" pitchFamily="34" charset="0"/>
                  <a:cs typeface="Arial" panose="020B0604020202020204" pitchFamily="34" charset="0"/>
                </a:rPr>
                <a:t> </a:t>
              </a:r>
            </a:p>
            <a:p>
              <a:pPr>
                <a:buNone/>
              </a:pPr>
              <a:r>
                <a:rPr lang="it-IT" sz="1800" b="0" dirty="0" err="1">
                  <a:latin typeface="Arial" panose="020B0604020202020204" pitchFamily="34" charset="0"/>
                  <a:cs typeface="Arial" panose="020B0604020202020204" pitchFamily="34" charset="0"/>
                </a:rPr>
                <a:t>assuming</a:t>
              </a:r>
              <a:r>
                <a:rPr lang="it-IT" sz="1800" b="0" dirty="0">
                  <a:latin typeface="Arial" panose="020B0604020202020204" pitchFamily="34" charset="0"/>
                  <a:cs typeface="Arial" panose="020B0604020202020204" pitchFamily="34" charset="0"/>
                </a:rPr>
                <a:t> </a:t>
              </a:r>
              <a:r>
                <a:rPr lang="it-IT" sz="1800" b="0" dirty="0" err="1">
                  <a:latin typeface="Arial" panose="020B0604020202020204" pitchFamily="34" charset="0"/>
                  <a:cs typeface="Arial" panose="020B0604020202020204" pitchFamily="34" charset="0"/>
                </a:rPr>
                <a:t>weak</a:t>
              </a:r>
              <a:r>
                <a:rPr lang="it-IT" sz="1800" b="0" dirty="0">
                  <a:latin typeface="Arial" panose="020B0604020202020204" pitchFamily="34" charset="0"/>
                  <a:cs typeface="Arial" panose="020B0604020202020204" pitchFamily="34" charset="0"/>
                </a:rPr>
                <a:t> quasi-</a:t>
              </a:r>
              <a:r>
                <a:rPr lang="it-IT" sz="1800" b="0" dirty="0" err="1">
                  <a:latin typeface="Arial" panose="020B0604020202020204" pitchFamily="34" charset="0"/>
                  <a:cs typeface="Arial" panose="020B0604020202020204" pitchFamily="34" charset="0"/>
                </a:rPr>
                <a:t>particle</a:t>
              </a:r>
              <a:r>
                <a:rPr lang="it-IT" sz="1800" b="0" dirty="0">
                  <a:latin typeface="Arial" panose="020B0604020202020204" pitchFamily="34" charset="0"/>
                  <a:cs typeface="Arial" panose="020B0604020202020204" pitchFamily="34" charset="0"/>
                </a:rPr>
                <a:t> </a:t>
              </a:r>
              <a:r>
                <a:rPr lang="it-IT" sz="1800" b="0" dirty="0" err="1">
                  <a:latin typeface="Arial" panose="020B0604020202020204" pitchFamily="34" charset="0"/>
                  <a:cs typeface="Arial" panose="020B0604020202020204" pitchFamily="34" charset="0"/>
                </a:rPr>
                <a:t>overheating</a:t>
              </a:r>
              <a:endParaRPr lang="it-IT" dirty="0"/>
            </a:p>
          </p:txBody>
        </p:sp>
        <p:sp>
          <p:nvSpPr>
            <p:cNvPr id="18" name="CasellaDiTesto 17">
              <a:extLst>
                <a:ext uri="{FF2B5EF4-FFF2-40B4-BE49-F238E27FC236}">
                  <a16:creationId xmlns:a16="http://schemas.microsoft.com/office/drawing/2014/main" id="{E0205EC0-9719-F667-EDEF-3E4C9CF47820}"/>
                </a:ext>
              </a:extLst>
            </p:cNvPr>
            <p:cNvSpPr txBox="1"/>
            <p:nvPr/>
          </p:nvSpPr>
          <p:spPr>
            <a:xfrm>
              <a:off x="6799035" y="4311325"/>
              <a:ext cx="1388551" cy="472730"/>
            </a:xfrm>
            <a:prstGeom prst="rect">
              <a:avLst/>
            </a:prstGeom>
            <a:noFill/>
          </p:spPr>
          <p:txBody>
            <a:bodyPr wrap="square" rtlCol="0">
              <a:spAutoFit/>
            </a:bodyPr>
            <a:lstStyle/>
            <a:p>
              <a:pPr>
                <a:buNone/>
              </a:pPr>
              <a:r>
                <a:rPr lang="it-IT" sz="1800" b="0" dirty="0" err="1"/>
                <a:t>Overheating</a:t>
              </a:r>
              <a:r>
                <a:rPr lang="it-IT" sz="1800" b="0" dirty="0"/>
                <a:t> </a:t>
              </a:r>
            </a:p>
            <a:p>
              <a:pPr>
                <a:buNone/>
              </a:pPr>
              <a:r>
                <a:rPr lang="it-IT" sz="1800" b="0" dirty="0" err="1"/>
                <a:t>parameter</a:t>
              </a:r>
              <a:endParaRPr lang="it-IT" sz="1800" b="0" dirty="0"/>
            </a:p>
          </p:txBody>
        </p:sp>
      </p:grpSp>
      <p:sp>
        <p:nvSpPr>
          <p:cNvPr id="19" name="TextBox 17">
            <a:extLst>
              <a:ext uri="{FF2B5EF4-FFF2-40B4-BE49-F238E27FC236}">
                <a16:creationId xmlns:a16="http://schemas.microsoft.com/office/drawing/2014/main" id="{47BEE9A3-F0FC-0B03-A550-2F9D3F446762}"/>
              </a:ext>
            </a:extLst>
          </p:cNvPr>
          <p:cNvSpPr txBox="1"/>
          <p:nvPr/>
        </p:nvSpPr>
        <p:spPr>
          <a:xfrm>
            <a:off x="6504248" y="5677206"/>
            <a:ext cx="5677592" cy="307777"/>
          </a:xfrm>
          <a:prstGeom prst="rect">
            <a:avLst/>
          </a:prstGeom>
          <a:noFill/>
        </p:spPr>
        <p:txBody>
          <a:bodyPr wrap="square" rtlCol="0">
            <a:spAutoFit/>
          </a:bodyPr>
          <a:lstStyle/>
          <a:p>
            <a:pPr>
              <a:buNone/>
            </a:pPr>
            <a:r>
              <a:rPr lang="en-US" b="0" dirty="0"/>
              <a:t>A. </a:t>
            </a:r>
            <a:r>
              <a:rPr lang="en-US" b="0" dirty="0" err="1"/>
              <a:t>Gurevich</a:t>
            </a:r>
            <a:r>
              <a:rPr lang="en-US" b="0" dirty="0"/>
              <a:t>, “Reduction of Dissipative Nonlinear</a:t>
            </a:r>
            <a:r>
              <a:rPr lang="mr-IN" b="0" dirty="0"/>
              <a:t>…</a:t>
            </a:r>
            <a:r>
              <a:rPr lang="en-US" b="0" dirty="0"/>
              <a:t>”, arXiv:1408.4467 (2014)</a:t>
            </a:r>
          </a:p>
        </p:txBody>
      </p:sp>
    </p:spTree>
    <p:extLst>
      <p:ext uri="{BB962C8B-B14F-4D97-AF65-F5344CB8AC3E}">
        <p14:creationId xmlns:p14="http://schemas.microsoft.com/office/powerpoint/2010/main" val="835998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en-US" dirty="0"/>
              <a:t>Validation test in AMTF (March 2015)</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53</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3" name="Picture 6">
            <a:extLst>
              <a:ext uri="{FF2B5EF4-FFF2-40B4-BE49-F238E27FC236}">
                <a16:creationId xmlns:a16="http://schemas.microsoft.com/office/drawing/2014/main" id="{854A26A8-8009-4C28-2B00-2F16C4227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7200" y="1384291"/>
            <a:ext cx="3276600" cy="4641425"/>
          </a:xfrm>
          <a:prstGeom prst="rect">
            <a:avLst/>
          </a:prstGeom>
        </p:spPr>
      </p:pic>
      <p:sp>
        <p:nvSpPr>
          <p:cNvPr id="7" name="Content Placeholder 2">
            <a:extLst>
              <a:ext uri="{FF2B5EF4-FFF2-40B4-BE49-F238E27FC236}">
                <a16:creationId xmlns:a16="http://schemas.microsoft.com/office/drawing/2014/main" id="{9837373F-B978-68BB-1DC6-6351ECB16FEA}"/>
              </a:ext>
            </a:extLst>
          </p:cNvPr>
          <p:cNvSpPr>
            <a:spLocks noGrp="1"/>
          </p:cNvSpPr>
          <p:nvPr>
            <p:ph idx="1"/>
          </p:nvPr>
        </p:nvSpPr>
        <p:spPr>
          <a:xfrm>
            <a:off x="599017" y="914400"/>
            <a:ext cx="10947400" cy="5334000"/>
          </a:xfrm>
        </p:spPr>
        <p:txBody>
          <a:bodyPr/>
          <a:lstStyle/>
          <a:p>
            <a:r>
              <a:rPr lang="en-US" dirty="0">
                <a:solidFill>
                  <a:srgbClr val="FF0000"/>
                </a:solidFill>
              </a:rPr>
              <a:t>No module test prior to installation!</a:t>
            </a:r>
          </a:p>
          <a:p>
            <a:r>
              <a:rPr lang="en-US" dirty="0"/>
              <a:t>Horizontal test for the </a:t>
            </a:r>
            <a:r>
              <a:rPr lang="en-US" b="1" dirty="0"/>
              <a:t>cavity package qualification</a:t>
            </a:r>
          </a:p>
          <a:p>
            <a:pPr lvl="1"/>
            <a:r>
              <a:rPr lang="en-US" dirty="0"/>
              <a:t>Cold Tuning System &amp; Coupler assembly</a:t>
            </a:r>
          </a:p>
          <a:p>
            <a:r>
              <a:rPr lang="en-US" dirty="0"/>
              <a:t>Open loop operation at 20 MV/m</a:t>
            </a:r>
          </a:p>
          <a:p>
            <a:pPr lvl="1"/>
            <a:r>
              <a:rPr lang="en-US" dirty="0"/>
              <a:t>Quench at 24 MV/m,10 Hz, 1.3 </a:t>
            </a:r>
            <a:r>
              <a:rPr lang="en-US" dirty="0" err="1"/>
              <a:t>ms</a:t>
            </a:r>
            <a:endParaRPr lang="en-US" dirty="0"/>
          </a:p>
          <a:p>
            <a:pPr lvl="1"/>
            <a:r>
              <a:rPr lang="en-US" dirty="0"/>
              <a:t>VT: 21 MV/m (quasi CW)</a:t>
            </a:r>
          </a:p>
        </p:txBody>
      </p:sp>
      <p:pic>
        <p:nvPicPr>
          <p:cNvPr id="8" name="Picture 7">
            <a:extLst>
              <a:ext uri="{FF2B5EF4-FFF2-40B4-BE49-F238E27FC236}">
                <a16:creationId xmlns:a16="http://schemas.microsoft.com/office/drawing/2014/main" id="{A25E53ED-C7D9-5243-1BA3-B34B3C3DA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090" y="3475759"/>
            <a:ext cx="4669233" cy="2622354"/>
          </a:xfrm>
          <a:prstGeom prst="rect">
            <a:avLst/>
          </a:prstGeom>
        </p:spPr>
      </p:pic>
      <p:sp>
        <p:nvSpPr>
          <p:cNvPr id="9" name="Footer Placeholder 4">
            <a:extLst>
              <a:ext uri="{FF2B5EF4-FFF2-40B4-BE49-F238E27FC236}">
                <a16:creationId xmlns:a16="http://schemas.microsoft.com/office/drawing/2014/main" id="{768C6025-5FC9-171C-3FF1-CEC75C56C6B0}"/>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2945070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a:t>Major AH1 Assembly Milestones</a:t>
            </a:r>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54</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pSp>
        <p:nvGrpSpPr>
          <p:cNvPr id="3" name="Gruppo 2">
            <a:extLst>
              <a:ext uri="{FF2B5EF4-FFF2-40B4-BE49-F238E27FC236}">
                <a16:creationId xmlns:a16="http://schemas.microsoft.com/office/drawing/2014/main" id="{79F60A7F-A011-3835-FEBE-C00662CC2630}"/>
              </a:ext>
            </a:extLst>
          </p:cNvPr>
          <p:cNvGrpSpPr/>
          <p:nvPr/>
        </p:nvGrpSpPr>
        <p:grpSpPr>
          <a:xfrm>
            <a:off x="1625601" y="994028"/>
            <a:ext cx="8955617" cy="5212844"/>
            <a:chOff x="1524000" y="1035556"/>
            <a:chExt cx="9144000" cy="5407776"/>
          </a:xfrm>
        </p:grpSpPr>
        <p:grpSp>
          <p:nvGrpSpPr>
            <p:cNvPr id="7" name="Group 10">
              <a:extLst>
                <a:ext uri="{FF2B5EF4-FFF2-40B4-BE49-F238E27FC236}">
                  <a16:creationId xmlns:a16="http://schemas.microsoft.com/office/drawing/2014/main" id="{258C5E3A-4B47-11F0-71E7-432AA51DD79B}"/>
                </a:ext>
              </a:extLst>
            </p:cNvPr>
            <p:cNvGrpSpPr/>
            <p:nvPr/>
          </p:nvGrpSpPr>
          <p:grpSpPr>
            <a:xfrm>
              <a:off x="1524000" y="3429001"/>
              <a:ext cx="9144000" cy="3014331"/>
              <a:chOff x="0" y="3429000"/>
              <a:chExt cx="9144000" cy="3014331"/>
            </a:xfrm>
          </p:grpSpPr>
          <p:pic>
            <p:nvPicPr>
              <p:cNvPr id="11" name="Picture 2" descr="S:\user\groups\mdi\dnoelle\public\20150923_39ModuleTunnelInstallation\images\large\20150923-MK3_9321.jpg">
                <a:extLst>
                  <a:ext uri="{FF2B5EF4-FFF2-40B4-BE49-F238E27FC236}">
                    <a16:creationId xmlns:a16="http://schemas.microsoft.com/office/drawing/2014/main" id="{4DF9FA58-4C34-7B0F-2A4B-E09F4F7AF6D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3429000"/>
                <a:ext cx="9144000" cy="30143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6">
                <a:extLst>
                  <a:ext uri="{FF2B5EF4-FFF2-40B4-BE49-F238E27FC236}">
                    <a16:creationId xmlns:a16="http://schemas.microsoft.com/office/drawing/2014/main" id="{B9547801-CA6F-AF0E-46C5-D74725235305}"/>
                  </a:ext>
                </a:extLst>
              </p:cNvPr>
              <p:cNvSpPr txBox="1"/>
              <p:nvPr/>
            </p:nvSpPr>
            <p:spPr>
              <a:xfrm>
                <a:off x="19493" y="5816025"/>
                <a:ext cx="3489866" cy="584775"/>
              </a:xfrm>
              <a:prstGeom prst="rect">
                <a:avLst/>
              </a:prstGeom>
              <a:noFill/>
            </p:spPr>
            <p:txBody>
              <a:bodyPr wrap="none" rtlCol="0">
                <a:spAutoFit/>
              </a:bodyPr>
              <a:lstStyle/>
              <a:p>
                <a:pPr>
                  <a:buNone/>
                </a:pPr>
                <a:r>
                  <a:rPr lang="en-US" sz="3200" dirty="0">
                    <a:solidFill>
                      <a:srgbClr val="FD930A"/>
                    </a:solidFill>
                    <a:effectLst>
                      <a:outerShdw blurRad="38100" dist="38100" dir="2700000" algn="tl">
                        <a:srgbClr val="000000">
                          <a:alpha val="43137"/>
                        </a:srgbClr>
                      </a:outerShdw>
                    </a:effectLst>
                  </a:rPr>
                  <a:t>September 23 2015</a:t>
                </a:r>
                <a:endParaRPr lang="de-DE" sz="3200" dirty="0">
                  <a:solidFill>
                    <a:srgbClr val="FD930A"/>
                  </a:solidFill>
                  <a:effectLst>
                    <a:outerShdw blurRad="38100" dist="38100" dir="2700000" algn="tl">
                      <a:srgbClr val="000000">
                        <a:alpha val="43137"/>
                      </a:srgbClr>
                    </a:outerShdw>
                  </a:effectLst>
                </a:endParaRPr>
              </a:p>
            </p:txBody>
          </p:sp>
        </p:grpSp>
        <p:grpSp>
          <p:nvGrpSpPr>
            <p:cNvPr id="8" name="Group 2">
              <a:extLst>
                <a:ext uri="{FF2B5EF4-FFF2-40B4-BE49-F238E27FC236}">
                  <a16:creationId xmlns:a16="http://schemas.microsoft.com/office/drawing/2014/main" id="{E3F82C72-CCB7-999F-FE23-2EDE5EB76A96}"/>
                </a:ext>
              </a:extLst>
            </p:cNvPr>
            <p:cNvGrpSpPr/>
            <p:nvPr/>
          </p:nvGrpSpPr>
          <p:grpSpPr>
            <a:xfrm>
              <a:off x="1524000" y="1035556"/>
              <a:ext cx="9144000" cy="2731912"/>
              <a:chOff x="0" y="1035556"/>
              <a:chExt cx="9144000" cy="2731912"/>
            </a:xfrm>
          </p:grpSpPr>
          <p:pic>
            <p:nvPicPr>
              <p:cNvPr id="9" name="Picture 13" descr="S:\user\groups\mdi\dnoelle\public\20150703_39GHzStringRollOut\images\large\20150703-MKX_2592.jpg">
                <a:extLst>
                  <a:ext uri="{FF2B5EF4-FFF2-40B4-BE49-F238E27FC236}">
                    <a16:creationId xmlns:a16="http://schemas.microsoft.com/office/drawing/2014/main" id="{F85ED469-FB0F-143C-637D-12B5586B969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035556"/>
                <a:ext cx="9144000" cy="27319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7">
                <a:extLst>
                  <a:ext uri="{FF2B5EF4-FFF2-40B4-BE49-F238E27FC236}">
                    <a16:creationId xmlns:a16="http://schemas.microsoft.com/office/drawing/2014/main" id="{BB2A1D77-8343-11C2-8AEC-B38E7F82F195}"/>
                  </a:ext>
                </a:extLst>
              </p:cNvPr>
              <p:cNvSpPr txBox="1"/>
              <p:nvPr/>
            </p:nvSpPr>
            <p:spPr>
              <a:xfrm>
                <a:off x="6705600" y="2844225"/>
                <a:ext cx="2063385" cy="584775"/>
              </a:xfrm>
              <a:prstGeom prst="rect">
                <a:avLst/>
              </a:prstGeom>
              <a:noFill/>
            </p:spPr>
            <p:txBody>
              <a:bodyPr wrap="none" rtlCol="0">
                <a:spAutoFit/>
              </a:bodyPr>
              <a:lstStyle/>
              <a:p>
                <a:pPr>
                  <a:buNone/>
                </a:pPr>
                <a:r>
                  <a:rPr lang="en-US" sz="3200" dirty="0">
                    <a:solidFill>
                      <a:srgbClr val="FD930A"/>
                    </a:solidFill>
                    <a:effectLst>
                      <a:outerShdw blurRad="38100" dist="38100" dir="2700000" algn="tl">
                        <a:srgbClr val="000000">
                          <a:alpha val="43137"/>
                        </a:srgbClr>
                      </a:outerShdw>
                    </a:effectLst>
                  </a:rPr>
                  <a:t>July 3 2015</a:t>
                </a:r>
                <a:endParaRPr lang="de-DE" sz="3200" dirty="0">
                  <a:solidFill>
                    <a:srgbClr val="FD930A"/>
                  </a:solidFill>
                  <a:effectLst>
                    <a:outerShdw blurRad="38100" dist="38100" dir="2700000" algn="tl">
                      <a:srgbClr val="000000">
                        <a:alpha val="43137"/>
                      </a:srgbClr>
                    </a:outerShdw>
                  </a:effectLst>
                </a:endParaRPr>
              </a:p>
            </p:txBody>
          </p:sp>
        </p:grpSp>
      </p:grpSp>
      <p:sp>
        <p:nvSpPr>
          <p:cNvPr id="13" name="Footer Placeholder 4">
            <a:extLst>
              <a:ext uri="{FF2B5EF4-FFF2-40B4-BE49-F238E27FC236}">
                <a16:creationId xmlns:a16="http://schemas.microsoft.com/office/drawing/2014/main" id="{CDDB1753-76D1-5827-3897-83A92FC0EEAE}"/>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1635122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a:t>The assembly in Halle III (14 weeks)</a:t>
            </a:r>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55</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grpSp>
        <p:nvGrpSpPr>
          <p:cNvPr id="3" name="Gruppo 2">
            <a:extLst>
              <a:ext uri="{FF2B5EF4-FFF2-40B4-BE49-F238E27FC236}">
                <a16:creationId xmlns:a16="http://schemas.microsoft.com/office/drawing/2014/main" id="{251E9D30-6352-8BE3-C49F-850F3396955F}"/>
              </a:ext>
            </a:extLst>
          </p:cNvPr>
          <p:cNvGrpSpPr/>
          <p:nvPr/>
        </p:nvGrpSpPr>
        <p:grpSpPr>
          <a:xfrm>
            <a:off x="1625601" y="893761"/>
            <a:ext cx="8882065" cy="5375278"/>
            <a:chOff x="1676401" y="1066799"/>
            <a:chExt cx="8882065" cy="5375278"/>
          </a:xfrm>
        </p:grpSpPr>
        <p:pic>
          <p:nvPicPr>
            <p:cNvPr id="7" name="Picture 5" descr="S:\user\groups\mdi\dnoelle\public\20150703_39GHzStringRollOut\images\large\20150703-MK3_4198.jpg">
              <a:extLst>
                <a:ext uri="{FF2B5EF4-FFF2-40B4-BE49-F238E27FC236}">
                  <a16:creationId xmlns:a16="http://schemas.microsoft.com/office/drawing/2014/main" id="{8848C367-625A-8197-82A1-AE4C9769E6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1" y="1066800"/>
              <a:ext cx="3000375" cy="20002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S:\user\groups\mdi\dnoelle\public\XFEL_3.9GHzModule\images\large\20150715-MK3_4553.jpg">
              <a:extLst>
                <a:ext uri="{FF2B5EF4-FFF2-40B4-BE49-F238E27FC236}">
                  <a16:creationId xmlns:a16="http://schemas.microsoft.com/office/drawing/2014/main" id="{53FC0828-4C94-A13C-5EDB-471594AE6B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718" y="2627850"/>
              <a:ext cx="2001825" cy="1334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1" descr="\\win.desy.de\group\min\xxl\pierini\public_xxl\Photo\2015_07 DESY String Assembly\Week 30\IMG_0804.JPG">
              <a:extLst>
                <a:ext uri="{FF2B5EF4-FFF2-40B4-BE49-F238E27FC236}">
                  <a16:creationId xmlns:a16="http://schemas.microsoft.com/office/drawing/2014/main" id="{94AF2FE5-E032-4334-CC48-BAFB2E5807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199" y="2587624"/>
              <a:ext cx="2272518" cy="15150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6" descr="\\win.desy.de\group\min\xxl\pierini\public_xxl\Photo\2015_07 DESY String Assembly\Week 35\IMG_1928_s.jpg">
              <a:extLst>
                <a:ext uri="{FF2B5EF4-FFF2-40B4-BE49-F238E27FC236}">
                  <a16:creationId xmlns:a16="http://schemas.microsoft.com/office/drawing/2014/main" id="{A8440E2A-0E6D-D0D7-4CE6-0B822D28559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676401" y="3048000"/>
              <a:ext cx="3000375" cy="15875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win.desy.de\group\min\xxl\pierini\public_xxl\Photo\2015_07 DESY String Assembly\Week 30\IMG_0806.JPG">
              <a:extLst>
                <a:ext uri="{FF2B5EF4-FFF2-40B4-BE49-F238E27FC236}">
                  <a16:creationId xmlns:a16="http://schemas.microsoft.com/office/drawing/2014/main" id="{B4FCDF73-B989-156E-92A6-6B882521452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661684" y="4081998"/>
              <a:ext cx="2272516" cy="12901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a:extLst>
                <a:ext uri="{FF2B5EF4-FFF2-40B4-BE49-F238E27FC236}">
                  <a16:creationId xmlns:a16="http://schemas.microsoft.com/office/drawing/2014/main" id="{F1D69ADA-828D-76B1-A9DD-FB27FA4786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6934201" y="3960850"/>
              <a:ext cx="3624265" cy="2481227"/>
            </a:xfrm>
            <a:prstGeom prst="rect">
              <a:avLst/>
            </a:prstGeom>
          </p:spPr>
        </p:pic>
        <p:pic>
          <p:nvPicPr>
            <p:cNvPr id="13" name="Picture 16" descr="S:\user\groups\mdi\dnoelle\public\XFEL_3.9GHzModule\images\large\20150708-MKX_2723.jpg">
              <a:extLst>
                <a:ext uri="{FF2B5EF4-FFF2-40B4-BE49-F238E27FC236}">
                  <a16:creationId xmlns:a16="http://schemas.microsoft.com/office/drawing/2014/main" id="{6F68C4B0-FF7F-057E-5C8F-C492DED62A2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6920717" y="1066799"/>
              <a:ext cx="2001827" cy="15610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7" descr="S:\user\groups\mdi\dnoelle\public\XFEL_3.9GHzModule\images\large\20150713-MKX_2925.jpg">
              <a:extLst>
                <a:ext uri="{FF2B5EF4-FFF2-40B4-BE49-F238E27FC236}">
                  <a16:creationId xmlns:a16="http://schemas.microsoft.com/office/drawing/2014/main" id="{61DA35C5-D987-3674-F4C1-5FD4E3F16FA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8199" y="1066800"/>
              <a:ext cx="2281237" cy="15208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3" descr="\\win.desy.de\group\min\xxl\pierini\public_xxl\Photo\2015_07 DESY String Assembly\20150907055006.jpg">
              <a:extLst>
                <a:ext uri="{FF2B5EF4-FFF2-40B4-BE49-F238E27FC236}">
                  <a16:creationId xmlns:a16="http://schemas.microsoft.com/office/drawing/2014/main" id="{5A6D9514-3680-E9CE-8DDE-8C73B970B8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22544" y="1066799"/>
              <a:ext cx="1627113" cy="28940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7" descr="\\win.desy.de\group\min\xxl\pierini\public_xxl\Photo\2015_07 DESY String Assembly\Week 35\IMG_2007.JPG">
              <a:extLst>
                <a:ext uri="{FF2B5EF4-FFF2-40B4-BE49-F238E27FC236}">
                  <a16:creationId xmlns:a16="http://schemas.microsoft.com/office/drawing/2014/main" id="{43A30E0B-2C87-FF82-BF85-5FB1505E3F2E}"/>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1676401" y="4635502"/>
              <a:ext cx="3014663" cy="180657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2" descr="\\win.desy.de\group\min\xxl\pierini\public_xxl\Photo\2015_07 DESY String Assembly\Week 33\IMG_1444.JPG">
              <a:extLst>
                <a:ext uri="{FF2B5EF4-FFF2-40B4-BE49-F238E27FC236}">
                  <a16:creationId xmlns:a16="http://schemas.microsoft.com/office/drawing/2014/main" id="{E95766FC-36AD-4246-43DD-D5A6C771CAC6}"/>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4681538" y="5372101"/>
              <a:ext cx="2252662" cy="106997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Footer Placeholder 4">
            <a:extLst>
              <a:ext uri="{FF2B5EF4-FFF2-40B4-BE49-F238E27FC236}">
                <a16:creationId xmlns:a16="http://schemas.microsoft.com/office/drawing/2014/main" id="{211B8C58-EDDE-2B77-1B7C-3033F24F6931}"/>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1066162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err="1"/>
              <a:t>Final</a:t>
            </a:r>
            <a:r>
              <a:rPr lang="it-IT" dirty="0"/>
              <a:t> </a:t>
            </a:r>
            <a:r>
              <a:rPr lang="it-IT" dirty="0" err="1"/>
              <a:t>Preparation</a:t>
            </a:r>
            <a:r>
              <a:rPr lang="it-IT" dirty="0"/>
              <a:t> stages in tunnel</a:t>
            </a:r>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56</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5">
            <a:extLst>
              <a:ext uri="{FF2B5EF4-FFF2-40B4-BE49-F238E27FC236}">
                <a16:creationId xmlns:a16="http://schemas.microsoft.com/office/drawing/2014/main" id="{DFC5D324-C19E-F04B-5097-AA1467839C44}"/>
              </a:ext>
            </a:extLst>
          </p:cNvPr>
          <p:cNvSpPr>
            <a:spLocks noGrp="1"/>
          </p:cNvSpPr>
          <p:nvPr>
            <p:ph idx="1"/>
          </p:nvPr>
        </p:nvSpPr>
        <p:spPr>
          <a:xfrm>
            <a:off x="1641476" y="4051300"/>
            <a:ext cx="5445124" cy="2197100"/>
          </a:xfrm>
        </p:spPr>
        <p:txBody>
          <a:bodyPr/>
          <a:lstStyle/>
          <a:p>
            <a:r>
              <a:rPr lang="it-IT" dirty="0"/>
              <a:t>Assembly WG distribution</a:t>
            </a:r>
          </a:p>
          <a:p>
            <a:r>
              <a:rPr lang="it-IT" dirty="0"/>
              <a:t>Injector String Integration</a:t>
            </a:r>
          </a:p>
          <a:p>
            <a:r>
              <a:rPr lang="it-IT" dirty="0"/>
              <a:t>Dec 10: </a:t>
            </a:r>
            <a:r>
              <a:rPr lang="it-IT" b="1" dirty="0"/>
              <a:t>Start cooldown</a:t>
            </a:r>
          </a:p>
          <a:p>
            <a:r>
              <a:rPr lang="it-IT" dirty="0"/>
              <a:t>Dec 15, </a:t>
            </a:r>
            <a:r>
              <a:rPr lang="it-IT" dirty="0" err="1"/>
              <a:t>Cryo</a:t>
            </a:r>
            <a:r>
              <a:rPr lang="it-IT" dirty="0"/>
              <a:t> OK- </a:t>
            </a:r>
            <a:r>
              <a:rPr lang="it-IT" dirty="0" err="1"/>
              <a:t>cavity</a:t>
            </a:r>
            <a:r>
              <a:rPr lang="it-IT" dirty="0"/>
              <a:t> pre-tuning </a:t>
            </a:r>
          </a:p>
          <a:p>
            <a:r>
              <a:rPr lang="it-IT" dirty="0"/>
              <a:t>Dec 16, calibration: </a:t>
            </a:r>
            <a:r>
              <a:rPr lang="it-IT" b="1" dirty="0"/>
              <a:t>AH1 Ready</a:t>
            </a:r>
            <a:endParaRPr lang="en-US" b="1" dirty="0"/>
          </a:p>
        </p:txBody>
      </p:sp>
      <p:pic>
        <p:nvPicPr>
          <p:cNvPr id="7" name="Picture 2" descr="C:\Users\pierini\Documents\Area Progetti\XFEL\3H\Photo\2015_07 String Assembly\dirk\20151103-MKX_7705.jpg">
            <a:extLst>
              <a:ext uri="{FF2B5EF4-FFF2-40B4-BE49-F238E27FC236}">
                <a16:creationId xmlns:a16="http://schemas.microsoft.com/office/drawing/2014/main" id="{98CE94FE-42CD-DF99-31B2-ED1292ECE5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1066800"/>
            <a:ext cx="4476750" cy="2984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pierini\Documents\Area Progetti\XFEL\3H\Photo\2015_07 String Assembly\dirk\20151111-MKX_7767.jpg">
            <a:extLst>
              <a:ext uri="{FF2B5EF4-FFF2-40B4-BE49-F238E27FC236}">
                <a16:creationId xmlns:a16="http://schemas.microsoft.com/office/drawing/2014/main" id="{914630CE-1233-F192-7CD5-86D5C5BA99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066800"/>
            <a:ext cx="4476750" cy="29845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6">
            <a:extLst>
              <a:ext uri="{FF2B5EF4-FFF2-40B4-BE49-F238E27FC236}">
                <a16:creationId xmlns:a16="http://schemas.microsoft.com/office/drawing/2014/main" id="{4E29DF6F-FABB-11C2-70B0-53151458D04B}"/>
              </a:ext>
            </a:extLst>
          </p:cNvPr>
          <p:cNvSpPr txBox="1"/>
          <p:nvPr/>
        </p:nvSpPr>
        <p:spPr>
          <a:xfrm>
            <a:off x="7177276" y="1066801"/>
            <a:ext cx="3414524" cy="584775"/>
          </a:xfrm>
          <a:prstGeom prst="rect">
            <a:avLst/>
          </a:prstGeom>
          <a:noFill/>
        </p:spPr>
        <p:txBody>
          <a:bodyPr wrap="none" rtlCol="0">
            <a:spAutoFit/>
          </a:bodyPr>
          <a:lstStyle/>
          <a:p>
            <a:pPr algn="r">
              <a:buNone/>
            </a:pPr>
            <a:r>
              <a:rPr lang="en-US" sz="3200" dirty="0">
                <a:solidFill>
                  <a:srgbClr val="FD930A"/>
                </a:solidFill>
                <a:effectLst>
                  <a:outerShdw blurRad="38100" dist="38100" dir="2700000" algn="tl">
                    <a:srgbClr val="000000">
                      <a:alpha val="43137"/>
                    </a:srgbClr>
                  </a:outerShdw>
                </a:effectLst>
              </a:rPr>
              <a:t>November 11 2015</a:t>
            </a:r>
            <a:endParaRPr lang="de-DE" sz="3200" dirty="0">
              <a:solidFill>
                <a:srgbClr val="FD930A"/>
              </a:solidFill>
              <a:effectLst>
                <a:outerShdw blurRad="38100" dist="38100" dir="2700000" algn="tl">
                  <a:srgbClr val="000000">
                    <a:alpha val="43137"/>
                  </a:srgbClr>
                </a:outerShdw>
              </a:effectLst>
            </a:endParaRPr>
          </a:p>
        </p:txBody>
      </p:sp>
      <p:sp>
        <p:nvSpPr>
          <p:cNvPr id="10" name="Footer Placeholder 4">
            <a:extLst>
              <a:ext uri="{FF2B5EF4-FFF2-40B4-BE49-F238E27FC236}">
                <a16:creationId xmlns:a16="http://schemas.microsoft.com/office/drawing/2014/main" id="{15C68E51-6EF8-150F-A111-9635D6365404}"/>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848665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en-US" dirty="0"/>
              <a:t>RF Distribution layout</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57</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2">
            <a:extLst>
              <a:ext uri="{FF2B5EF4-FFF2-40B4-BE49-F238E27FC236}">
                <a16:creationId xmlns:a16="http://schemas.microsoft.com/office/drawing/2014/main" id="{0CF8E92C-CA0E-57BB-A48C-8FEE694CF12A}"/>
              </a:ext>
            </a:extLst>
          </p:cNvPr>
          <p:cNvSpPr>
            <a:spLocks noGrp="1"/>
          </p:cNvSpPr>
          <p:nvPr>
            <p:ph idx="1"/>
          </p:nvPr>
        </p:nvSpPr>
        <p:spPr>
          <a:xfrm>
            <a:off x="599017" y="914400"/>
            <a:ext cx="10947400" cy="5334000"/>
          </a:xfrm>
        </p:spPr>
        <p:txBody>
          <a:bodyPr/>
          <a:lstStyle/>
          <a:p>
            <a:r>
              <a:rPr lang="en-US" dirty="0"/>
              <a:t>Vector Sum </a:t>
            </a:r>
          </a:p>
          <a:p>
            <a:pPr lvl="1"/>
            <a:r>
              <a:rPr lang="en-US" dirty="0"/>
              <a:t>8 cavities</a:t>
            </a:r>
          </a:p>
          <a:p>
            <a:r>
              <a:rPr lang="en-US" dirty="0"/>
              <a:t>1 Pulsed Klystron (Max. 80 kW)</a:t>
            </a:r>
          </a:p>
        </p:txBody>
      </p:sp>
      <p:pic>
        <p:nvPicPr>
          <p:cNvPr id="7" name="Picture 4">
            <a:extLst>
              <a:ext uri="{FF2B5EF4-FFF2-40B4-BE49-F238E27FC236}">
                <a16:creationId xmlns:a16="http://schemas.microsoft.com/office/drawing/2014/main" id="{4225660E-FE49-2F04-A26C-89F5FC8D4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773" y="2682717"/>
            <a:ext cx="2487611" cy="1492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A96B5487-7E39-F55B-86BA-3A77437C349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51574" y="3502842"/>
            <a:ext cx="2743200" cy="2653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9">
            <a:extLst>
              <a:ext uri="{FF2B5EF4-FFF2-40B4-BE49-F238E27FC236}">
                <a16:creationId xmlns:a16="http://schemas.microsoft.com/office/drawing/2014/main" id="{8454CC31-0FA6-C03F-DFB9-4C3EA1924924}"/>
              </a:ext>
            </a:extLst>
          </p:cNvPr>
          <p:cNvSpPr/>
          <p:nvPr/>
        </p:nvSpPr>
        <p:spPr>
          <a:xfrm>
            <a:off x="1488078" y="5294293"/>
            <a:ext cx="1728486" cy="954107"/>
          </a:xfrm>
          <a:prstGeom prst="rect">
            <a:avLst/>
          </a:prstGeom>
        </p:spPr>
        <p:txBody>
          <a:bodyPr wrap="square">
            <a:spAutoFit/>
          </a:bodyPr>
          <a:lstStyle/>
          <a:p>
            <a:pPr marL="184150" indent="-184150"/>
            <a:r>
              <a:rPr lang="en-US" dirty="0"/>
              <a:t>Fixed coupler</a:t>
            </a:r>
            <a:endParaRPr lang="de-DE" dirty="0"/>
          </a:p>
          <a:p>
            <a:pPr marL="184150" indent="-184150"/>
            <a:r>
              <a:rPr lang="en-US" dirty="0"/>
              <a:t>3-stub tuners for </a:t>
            </a:r>
            <a:r>
              <a:rPr lang="en-US" dirty="0">
                <a:solidFill>
                  <a:schemeClr val="accent2"/>
                </a:solidFill>
              </a:rPr>
              <a:t>QL adjustment cavity phasing</a:t>
            </a:r>
          </a:p>
        </p:txBody>
      </p:sp>
      <p:sp>
        <p:nvSpPr>
          <p:cNvPr id="10" name="TextBox 10">
            <a:extLst>
              <a:ext uri="{FF2B5EF4-FFF2-40B4-BE49-F238E27FC236}">
                <a16:creationId xmlns:a16="http://schemas.microsoft.com/office/drawing/2014/main" id="{BB0774C9-FE78-6033-2AF0-1B556B826065}"/>
              </a:ext>
            </a:extLst>
          </p:cNvPr>
          <p:cNvSpPr txBox="1"/>
          <p:nvPr/>
        </p:nvSpPr>
        <p:spPr>
          <a:xfrm>
            <a:off x="2067888" y="2343507"/>
            <a:ext cx="1963936" cy="338554"/>
          </a:xfrm>
          <a:prstGeom prst="rect">
            <a:avLst/>
          </a:prstGeom>
          <a:noFill/>
        </p:spPr>
        <p:txBody>
          <a:bodyPr wrap="none" rtlCol="0">
            <a:spAutoFit/>
          </a:bodyPr>
          <a:lstStyle/>
          <a:p>
            <a:pPr>
              <a:buNone/>
            </a:pPr>
            <a:r>
              <a:rPr lang="en-US" sz="1600" dirty="0"/>
              <a:t>Klystron up to 60 kW</a:t>
            </a:r>
          </a:p>
        </p:txBody>
      </p:sp>
      <p:sp>
        <p:nvSpPr>
          <p:cNvPr id="11" name="Footer Placeholder 4">
            <a:extLst>
              <a:ext uri="{FF2B5EF4-FFF2-40B4-BE49-F238E27FC236}">
                <a16:creationId xmlns:a16="http://schemas.microsoft.com/office/drawing/2014/main" id="{F48E1288-9AEA-0F96-60EB-30A058D34B7E}"/>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pic>
        <p:nvPicPr>
          <p:cNvPr id="12" name="Picture 6">
            <a:extLst>
              <a:ext uri="{FF2B5EF4-FFF2-40B4-BE49-F238E27FC236}">
                <a16:creationId xmlns:a16="http://schemas.microsoft.com/office/drawing/2014/main" id="{4CC07199-DA23-0567-BCB6-A663DEE6D3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4920" y="824205"/>
            <a:ext cx="6362699" cy="5675020"/>
          </a:xfrm>
          <a:prstGeom prst="rect">
            <a:avLst/>
          </a:prstGeom>
        </p:spPr>
      </p:pic>
    </p:spTree>
    <p:extLst>
      <p:ext uri="{BB962C8B-B14F-4D97-AF65-F5344CB8AC3E}">
        <p14:creationId xmlns:p14="http://schemas.microsoft.com/office/powerpoint/2010/main" val="23812515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a:t>First </a:t>
            </a:r>
            <a:r>
              <a:rPr lang="it-IT" dirty="0" err="1"/>
              <a:t>operation</a:t>
            </a:r>
            <a:r>
              <a:rPr lang="it-IT" dirty="0"/>
              <a:t> </a:t>
            </a:r>
            <a:r>
              <a:rPr lang="it-IT" dirty="0" err="1"/>
              <a:t>at</a:t>
            </a:r>
            <a:r>
              <a:rPr lang="it-IT" dirty="0"/>
              <a:t> </a:t>
            </a:r>
            <a:r>
              <a:rPr lang="it-IT" dirty="0" err="1"/>
              <a:t>nominal</a:t>
            </a:r>
            <a:r>
              <a:rPr lang="it-IT" dirty="0"/>
              <a:t> </a:t>
            </a:r>
            <a:r>
              <a:rPr lang="it-IT" dirty="0" err="1"/>
              <a:t>gradient</a:t>
            </a:r>
            <a:r>
              <a:rPr lang="it-IT" dirty="0"/>
              <a:t> on </a:t>
            </a:r>
            <a:r>
              <a:rPr lang="it-IT" dirty="0">
                <a:solidFill>
                  <a:srgbClr val="C00000"/>
                </a:solidFill>
              </a:rPr>
              <a:t>Day 1</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58</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2">
            <a:extLst>
              <a:ext uri="{FF2B5EF4-FFF2-40B4-BE49-F238E27FC236}">
                <a16:creationId xmlns:a16="http://schemas.microsoft.com/office/drawing/2014/main" id="{3CBB3B3F-0C64-33E2-5333-65FB53998DB2}"/>
              </a:ext>
            </a:extLst>
          </p:cNvPr>
          <p:cNvSpPr>
            <a:spLocks noGrp="1"/>
          </p:cNvSpPr>
          <p:nvPr>
            <p:ph idx="1"/>
          </p:nvPr>
        </p:nvSpPr>
        <p:spPr>
          <a:xfrm>
            <a:off x="1284818" y="1023721"/>
            <a:ext cx="4997450" cy="5129212"/>
          </a:xfrm>
        </p:spPr>
        <p:txBody>
          <a:bodyPr/>
          <a:lstStyle/>
          <a:p>
            <a:r>
              <a:rPr lang="it-IT" sz="2800" b="1" dirty="0"/>
              <a:t>18 December 2015</a:t>
            </a:r>
          </a:p>
          <a:p>
            <a:pPr lvl="1"/>
            <a:r>
              <a:rPr lang="it-IT" sz="2400" b="1" dirty="0"/>
              <a:t>Operation with no beam</a:t>
            </a:r>
            <a:endParaRPr lang="it-IT" sz="2400" dirty="0"/>
          </a:p>
          <a:p>
            <a:pPr lvl="1"/>
            <a:r>
              <a:rPr lang="it-IT" sz="2400" dirty="0"/>
              <a:t>First </a:t>
            </a:r>
            <a:r>
              <a:rPr lang="it-IT" sz="2400" i="1" dirty="0" err="1"/>
              <a:t>rough</a:t>
            </a:r>
            <a:r>
              <a:rPr lang="it-IT" sz="2400" dirty="0"/>
              <a:t> </a:t>
            </a:r>
            <a:r>
              <a:rPr lang="it-IT" sz="2400" dirty="0" err="1"/>
              <a:t>calibration</a:t>
            </a:r>
            <a:r>
              <a:rPr lang="it-IT" sz="2400" dirty="0"/>
              <a:t> (LLRF)</a:t>
            </a:r>
          </a:p>
          <a:p>
            <a:pPr lvl="2"/>
            <a:r>
              <a:rPr lang="it-IT" sz="2000" dirty="0">
                <a:solidFill>
                  <a:srgbClr val="002060"/>
                </a:solidFill>
              </a:rPr>
              <a:t>Assume </a:t>
            </a:r>
            <a:r>
              <a:rPr lang="it-IT" sz="2000" dirty="0" err="1">
                <a:solidFill>
                  <a:srgbClr val="002060"/>
                </a:solidFill>
              </a:rPr>
              <a:t>P</a:t>
            </a:r>
            <a:r>
              <a:rPr lang="it-IT" sz="2000" baseline="-25000" dirty="0" err="1">
                <a:solidFill>
                  <a:srgbClr val="002060"/>
                </a:solidFill>
              </a:rPr>
              <a:t>cav</a:t>
            </a:r>
            <a:r>
              <a:rPr lang="it-IT" sz="2000" dirty="0">
                <a:solidFill>
                  <a:srgbClr val="002060"/>
                </a:solidFill>
              </a:rPr>
              <a:t>=</a:t>
            </a:r>
            <a:r>
              <a:rPr lang="it-IT" sz="2000" dirty="0" err="1">
                <a:solidFill>
                  <a:srgbClr val="002060"/>
                </a:solidFill>
              </a:rPr>
              <a:t>P</a:t>
            </a:r>
            <a:r>
              <a:rPr lang="it-IT" sz="2000" baseline="-25000" dirty="0" err="1">
                <a:solidFill>
                  <a:srgbClr val="002060"/>
                </a:solidFill>
              </a:rPr>
              <a:t>kly</a:t>
            </a:r>
            <a:r>
              <a:rPr lang="it-IT" sz="2000" dirty="0">
                <a:solidFill>
                  <a:srgbClr val="002060"/>
                </a:solidFill>
              </a:rPr>
              <a:t>/10 </a:t>
            </a:r>
          </a:p>
          <a:p>
            <a:pPr lvl="1"/>
            <a:r>
              <a:rPr lang="it-IT" sz="2400" dirty="0"/>
              <a:t>Nominal pulse structure</a:t>
            </a:r>
          </a:p>
          <a:p>
            <a:pPr lvl="2"/>
            <a:r>
              <a:rPr lang="it-IT" sz="2000" dirty="0" err="1">
                <a:solidFill>
                  <a:srgbClr val="002060"/>
                </a:solidFill>
              </a:rPr>
              <a:t>Fill</a:t>
            </a:r>
            <a:r>
              <a:rPr lang="it-IT" sz="2000" dirty="0">
                <a:solidFill>
                  <a:srgbClr val="002060"/>
                </a:solidFill>
              </a:rPr>
              <a:t>: 750 </a:t>
            </a:r>
            <a:r>
              <a:rPr lang="it-IT" sz="2000" dirty="0" err="1">
                <a:solidFill>
                  <a:srgbClr val="002060"/>
                </a:solidFill>
              </a:rPr>
              <a:t>us</a:t>
            </a:r>
            <a:r>
              <a:rPr lang="it-IT" sz="2000" dirty="0">
                <a:solidFill>
                  <a:srgbClr val="002060"/>
                </a:solidFill>
              </a:rPr>
              <a:t>/</a:t>
            </a:r>
            <a:r>
              <a:rPr lang="it-IT" sz="2000" dirty="0" err="1">
                <a:solidFill>
                  <a:srgbClr val="002060"/>
                </a:solidFill>
              </a:rPr>
              <a:t>FlatTop</a:t>
            </a:r>
            <a:r>
              <a:rPr lang="it-IT" sz="2000" dirty="0">
                <a:solidFill>
                  <a:srgbClr val="002060"/>
                </a:solidFill>
              </a:rPr>
              <a:t>: 650 us</a:t>
            </a:r>
          </a:p>
          <a:p>
            <a:pPr lvl="1"/>
            <a:r>
              <a:rPr lang="it-IT" sz="2400" dirty="0"/>
              <a:t>Gradient well above nominal</a:t>
            </a:r>
          </a:p>
          <a:p>
            <a:pPr lvl="2"/>
            <a:r>
              <a:rPr lang="it-IT" sz="2000" dirty="0">
                <a:solidFill>
                  <a:srgbClr val="002060"/>
                </a:solidFill>
              </a:rPr>
              <a:t>40 MV of VS voltage</a:t>
            </a:r>
          </a:p>
          <a:p>
            <a:pPr lvl="2"/>
            <a:r>
              <a:rPr lang="it-IT" sz="2000" dirty="0">
                <a:solidFill>
                  <a:srgbClr val="002060"/>
                </a:solidFill>
              </a:rPr>
              <a:t>First quench &gt; 45 MV</a:t>
            </a:r>
          </a:p>
          <a:p>
            <a:pPr lvl="1"/>
            <a:r>
              <a:rPr lang="it-IT" sz="2400" b="1" i="1" dirty="0"/>
              <a:t>Cavity phasing missing and Q</a:t>
            </a:r>
            <a:r>
              <a:rPr lang="it-IT" sz="2400" b="1" i="1" baseline="-25000" dirty="0"/>
              <a:t>L</a:t>
            </a:r>
            <a:r>
              <a:rPr lang="it-IT" sz="2400" b="1" i="1" dirty="0"/>
              <a:t> values not yet tuned</a:t>
            </a:r>
          </a:p>
          <a:p>
            <a:pPr lvl="1"/>
            <a:r>
              <a:rPr lang="it-IT" sz="2400" b="1" dirty="0"/>
              <a:t>LLRF in FB mode</a:t>
            </a:r>
            <a:endParaRPr lang="en-US" b="1" dirty="0"/>
          </a:p>
        </p:txBody>
      </p:sp>
      <p:grpSp>
        <p:nvGrpSpPr>
          <p:cNvPr id="7" name="Gruppo 6">
            <a:extLst>
              <a:ext uri="{FF2B5EF4-FFF2-40B4-BE49-F238E27FC236}">
                <a16:creationId xmlns:a16="http://schemas.microsoft.com/office/drawing/2014/main" id="{3A7F6C7F-9ABD-E9A9-B5F4-2F3F23EAF017}"/>
              </a:ext>
            </a:extLst>
          </p:cNvPr>
          <p:cNvGrpSpPr/>
          <p:nvPr/>
        </p:nvGrpSpPr>
        <p:grpSpPr>
          <a:xfrm>
            <a:off x="6781800" y="1127989"/>
            <a:ext cx="4125382" cy="5129211"/>
            <a:chOff x="6682334" y="1291834"/>
            <a:chExt cx="3886200" cy="4857750"/>
          </a:xfrm>
        </p:grpSpPr>
        <p:pic>
          <p:nvPicPr>
            <p:cNvPr id="8" name="Picture 2" descr="https://ttfinfo.desy.de/XFELelog-sec/data/2015/51/18.12_M/2015-12-18T10:27:23.jpeg">
              <a:extLst>
                <a:ext uri="{FF2B5EF4-FFF2-40B4-BE49-F238E27FC236}">
                  <a16:creationId xmlns:a16="http://schemas.microsoft.com/office/drawing/2014/main" id="{D23F89CA-6C81-0083-8F06-49366B12CB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2334" y="1291834"/>
              <a:ext cx="3886200" cy="48577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5">
              <a:extLst>
                <a:ext uri="{FF2B5EF4-FFF2-40B4-BE49-F238E27FC236}">
                  <a16:creationId xmlns:a16="http://schemas.microsoft.com/office/drawing/2014/main" id="{3CB19FF4-DC3C-D973-79B0-EDA7A6A510E5}"/>
                </a:ext>
              </a:extLst>
            </p:cNvPr>
            <p:cNvSpPr txBox="1"/>
            <p:nvPr/>
          </p:nvSpPr>
          <p:spPr>
            <a:xfrm rot="20006468">
              <a:off x="7093605" y="4760005"/>
              <a:ext cx="3063659" cy="369332"/>
            </a:xfrm>
            <a:prstGeom prst="rect">
              <a:avLst/>
            </a:prstGeom>
            <a:noFill/>
          </p:spPr>
          <p:txBody>
            <a:bodyPr wrap="none" rtlCol="0">
              <a:spAutoFit/>
            </a:bodyPr>
            <a:lstStyle/>
            <a:p>
              <a:pPr>
                <a:buNone/>
              </a:pPr>
              <a:r>
                <a:rPr lang="it-IT" sz="1600" dirty="0"/>
                <a:t>Arbitrary calibration/</a:t>
              </a:r>
              <a:r>
                <a:rPr lang="it-IT" sz="1800" dirty="0">
                  <a:latin typeface="Arial" panose="020B0604020202020204" pitchFamily="34" charset="0"/>
                  <a:cs typeface="Arial" panose="020B0604020202020204" pitchFamily="34" charset="0"/>
                </a:rPr>
                <a:t>need</a:t>
              </a:r>
              <a:r>
                <a:rPr lang="it-IT" sz="1600" dirty="0"/>
                <a:t> beam</a:t>
              </a:r>
              <a:endParaRPr lang="en-US" sz="1600" dirty="0"/>
            </a:p>
          </p:txBody>
        </p:sp>
      </p:grpSp>
      <p:sp>
        <p:nvSpPr>
          <p:cNvPr id="10" name="Footer Placeholder 4">
            <a:extLst>
              <a:ext uri="{FF2B5EF4-FFF2-40B4-BE49-F238E27FC236}">
                <a16:creationId xmlns:a16="http://schemas.microsoft.com/office/drawing/2014/main" id="{1646B000-B48B-DC17-739A-E609CAC7EC2C}"/>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1711707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err="1"/>
              <a:t>Beam</a:t>
            </a:r>
            <a:r>
              <a:rPr lang="it-IT" dirty="0"/>
              <a:t> </a:t>
            </a:r>
            <a:r>
              <a:rPr lang="it-IT" dirty="0" err="1"/>
              <a:t>Based</a:t>
            </a:r>
            <a:r>
              <a:rPr lang="it-IT" dirty="0"/>
              <a:t> </a:t>
            </a:r>
            <a:r>
              <a:rPr lang="it-IT" dirty="0" err="1"/>
              <a:t>calibration</a:t>
            </a:r>
            <a:r>
              <a:rPr lang="it-IT" dirty="0"/>
              <a:t>: </a:t>
            </a:r>
            <a:r>
              <a:rPr lang="it-IT" dirty="0" err="1"/>
              <a:t>Cavity</a:t>
            </a:r>
            <a:r>
              <a:rPr lang="it-IT" dirty="0"/>
              <a:t> </a:t>
            </a:r>
            <a:r>
              <a:rPr lang="it-IT" dirty="0" err="1"/>
              <a:t>Phases</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59</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2">
            <a:extLst>
              <a:ext uri="{FF2B5EF4-FFF2-40B4-BE49-F238E27FC236}">
                <a16:creationId xmlns:a16="http://schemas.microsoft.com/office/drawing/2014/main" id="{09888244-4AC1-5CA6-75AA-2020FD3D9FE8}"/>
              </a:ext>
            </a:extLst>
          </p:cNvPr>
          <p:cNvSpPr>
            <a:spLocks noGrp="1"/>
          </p:cNvSpPr>
          <p:nvPr>
            <p:ph idx="1"/>
          </p:nvPr>
        </p:nvSpPr>
        <p:spPr>
          <a:xfrm>
            <a:off x="5300188" y="830954"/>
            <a:ext cx="5334000" cy="3657600"/>
          </a:xfrm>
        </p:spPr>
        <p:txBody>
          <a:bodyPr/>
          <a:lstStyle/>
          <a:p>
            <a:r>
              <a:rPr lang="it-IT" b="1" dirty="0"/>
              <a:t>January 2016, on beam</a:t>
            </a:r>
          </a:p>
          <a:p>
            <a:pPr lvl="1"/>
            <a:r>
              <a:rPr lang="it-IT" dirty="0"/>
              <a:t>Beam transients</a:t>
            </a:r>
          </a:p>
          <a:p>
            <a:pPr lvl="1"/>
            <a:r>
              <a:rPr lang="it-IT" dirty="0"/>
              <a:t>Phase Calibrations</a:t>
            </a:r>
          </a:p>
          <a:p>
            <a:r>
              <a:rPr lang="it-IT" dirty="0"/>
              <a:t>Preliminary to :</a:t>
            </a:r>
          </a:p>
          <a:p>
            <a:pPr lvl="1"/>
            <a:r>
              <a:rPr lang="it-IT" b="1" dirty="0">
                <a:solidFill>
                  <a:schemeClr val="tx1"/>
                </a:solidFill>
              </a:rPr>
              <a:t>Phase Tuning</a:t>
            </a:r>
          </a:p>
          <a:p>
            <a:pPr lvl="1"/>
            <a:r>
              <a:rPr lang="it-IT" b="1" dirty="0">
                <a:solidFill>
                  <a:schemeClr val="tx1"/>
                </a:solidFill>
              </a:rPr>
              <a:t>Q</a:t>
            </a:r>
            <a:r>
              <a:rPr lang="it-IT" b="1" baseline="-25000" dirty="0">
                <a:solidFill>
                  <a:schemeClr val="tx1"/>
                </a:solidFill>
              </a:rPr>
              <a:t>L</a:t>
            </a:r>
            <a:r>
              <a:rPr lang="it-IT" b="1" dirty="0">
                <a:solidFill>
                  <a:schemeClr val="tx1"/>
                </a:solidFill>
              </a:rPr>
              <a:t> tuning</a:t>
            </a:r>
          </a:p>
          <a:p>
            <a:r>
              <a:rPr lang="it-IT" dirty="0"/>
              <a:t>Large initial cavity phase spread </a:t>
            </a:r>
          </a:p>
          <a:p>
            <a:pPr lvl="1"/>
            <a:r>
              <a:rPr lang="it-IT" i="1" dirty="0">
                <a:solidFill>
                  <a:srgbClr val="FF0000"/>
                </a:solidFill>
              </a:rPr>
              <a:t>WG assembled in tunnel, no cal.</a:t>
            </a:r>
          </a:p>
        </p:txBody>
      </p:sp>
      <p:pic>
        <p:nvPicPr>
          <p:cNvPr id="7" name="Picture 6" descr="https://ttfinfo.desy.de/XFELelog-sec/data/2016/02/17.01_a/2016-01-17T19:07:41-00.png">
            <a:extLst>
              <a:ext uri="{FF2B5EF4-FFF2-40B4-BE49-F238E27FC236}">
                <a16:creationId xmlns:a16="http://schemas.microsoft.com/office/drawing/2014/main" id="{C1AE5120-BC2A-936A-F064-8CF38A68CE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933627"/>
            <a:ext cx="3450450" cy="52781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7975A631-3F8B-DA02-5EF0-7660C441F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6116" y="3988738"/>
            <a:ext cx="3317948" cy="222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5">
            <a:extLst>
              <a:ext uri="{FF2B5EF4-FFF2-40B4-BE49-F238E27FC236}">
                <a16:creationId xmlns:a16="http://schemas.microsoft.com/office/drawing/2014/main" id="{4EBE1847-15A6-58DF-F749-34B012D375CF}"/>
              </a:ext>
            </a:extLst>
          </p:cNvPr>
          <p:cNvSpPr txBox="1"/>
          <p:nvPr/>
        </p:nvSpPr>
        <p:spPr>
          <a:xfrm>
            <a:off x="5070398" y="4653922"/>
            <a:ext cx="3023648" cy="307777"/>
          </a:xfrm>
          <a:prstGeom prst="rect">
            <a:avLst/>
          </a:prstGeom>
          <a:noFill/>
        </p:spPr>
        <p:txBody>
          <a:bodyPr wrap="none" rtlCol="0">
            <a:spAutoFit/>
          </a:bodyPr>
          <a:lstStyle/>
          <a:p>
            <a:pPr>
              <a:buNone/>
            </a:pPr>
            <a:r>
              <a:rPr lang="it-IT" dirty="0"/>
              <a:t>Beam induced cavity gradient changes</a:t>
            </a:r>
            <a:endParaRPr lang="en-US" dirty="0"/>
          </a:p>
        </p:txBody>
      </p:sp>
      <p:sp>
        <p:nvSpPr>
          <p:cNvPr id="10" name="TextBox 11">
            <a:extLst>
              <a:ext uri="{FF2B5EF4-FFF2-40B4-BE49-F238E27FC236}">
                <a16:creationId xmlns:a16="http://schemas.microsoft.com/office/drawing/2014/main" id="{40003467-68FC-7EF4-68D5-9E294FB57046}"/>
              </a:ext>
            </a:extLst>
          </p:cNvPr>
          <p:cNvSpPr txBox="1"/>
          <p:nvPr/>
        </p:nvSpPr>
        <p:spPr>
          <a:xfrm>
            <a:off x="1621650" y="3487672"/>
            <a:ext cx="3221404" cy="523220"/>
          </a:xfrm>
          <a:prstGeom prst="rect">
            <a:avLst/>
          </a:prstGeom>
          <a:noFill/>
        </p:spPr>
        <p:txBody>
          <a:bodyPr wrap="square" rtlCol="0">
            <a:spAutoFit/>
          </a:bodyPr>
          <a:lstStyle/>
          <a:p>
            <a:pPr>
              <a:buNone/>
            </a:pPr>
            <a:r>
              <a:rPr lang="it-IT" dirty="0"/>
              <a:t>Cavity transient, QL determination and phase calibration</a:t>
            </a:r>
            <a:endParaRPr lang="en-US" dirty="0"/>
          </a:p>
        </p:txBody>
      </p:sp>
      <p:sp>
        <p:nvSpPr>
          <p:cNvPr id="11" name="TextBox 6">
            <a:extLst>
              <a:ext uri="{FF2B5EF4-FFF2-40B4-BE49-F238E27FC236}">
                <a16:creationId xmlns:a16="http://schemas.microsoft.com/office/drawing/2014/main" id="{183E1ECE-7D1D-74AF-6E47-F752EF56E546}"/>
              </a:ext>
            </a:extLst>
          </p:cNvPr>
          <p:cNvSpPr txBox="1"/>
          <p:nvPr/>
        </p:nvSpPr>
        <p:spPr>
          <a:xfrm>
            <a:off x="8259785" y="4672222"/>
            <a:ext cx="2876549" cy="1348061"/>
          </a:xfrm>
          <a:prstGeom prst="rect">
            <a:avLst/>
          </a:prstGeom>
          <a:solidFill>
            <a:srgbClr val="E5F7FB"/>
          </a:solidFill>
          <a:ln/>
        </p:spPr>
        <p:style>
          <a:lnRef idx="1">
            <a:schemeClr val="accent2"/>
          </a:lnRef>
          <a:fillRef idx="3">
            <a:schemeClr val="accent2"/>
          </a:fillRef>
          <a:effectRef idx="2">
            <a:schemeClr val="accent2"/>
          </a:effectRef>
          <a:fontRef idx="minor">
            <a:schemeClr val="lt1"/>
          </a:fontRef>
        </p:style>
        <p:txBody>
          <a:bodyPr vert="horz" wrap="square" lIns="270000" tIns="0" rIns="91440" bIns="45720" numCol="1" anchor="t" anchorCtr="0" compatLnSpc="1">
            <a:prstTxWarp prst="textNoShape">
              <a:avLst/>
            </a:prstTxWarp>
          </a:bodyPr>
          <a:lstStyle>
            <a:lvl1pPr marL="298450" indent="-298450" eaLnBrk="0" hangingPunct="0">
              <a:buClr>
                <a:schemeClr val="accent2"/>
              </a:buClr>
              <a:buSzPct val="80000"/>
              <a:defRPr sz="2400" b="1">
                <a:solidFill>
                  <a:schemeClr val="tx2"/>
                </a:solidFill>
                <a:latin typeface="+mn-lt"/>
                <a:ea typeface="+mn-ea"/>
                <a:cs typeface="+mn-cs"/>
              </a:defRPr>
            </a:lvl1pPr>
            <a:lvl2pPr marL="558800" lvl="1" indent="-258763" eaLnBrk="0" hangingPunct="0">
              <a:buClr>
                <a:schemeClr val="accent1"/>
              </a:buClr>
              <a:buChar char="§"/>
              <a:defRPr sz="2400">
                <a:solidFill>
                  <a:schemeClr val="tx2"/>
                </a:solidFill>
                <a:latin typeface="+mn-lt"/>
                <a:ea typeface="+mn-ea"/>
              </a:defRPr>
            </a:lvl2pPr>
            <a:lvl3pPr marL="817563" indent="-257175" eaLnBrk="0" hangingPunct="0">
              <a:buClr>
                <a:schemeClr val="folHlink"/>
              </a:buClr>
              <a:buSzPct val="60000"/>
              <a:buChar char=""/>
              <a:defRPr sz="2400">
                <a:solidFill>
                  <a:schemeClr val="tx2"/>
                </a:solidFill>
                <a:latin typeface="+mn-lt"/>
                <a:ea typeface="+mn-ea"/>
              </a:defRPr>
            </a:lvl3pPr>
            <a:lvl4pPr marL="1077913" indent="-258763" eaLnBrk="0" hangingPunct="0">
              <a:buClr>
                <a:schemeClr val="hlink"/>
              </a:buClr>
              <a:buChar char="§"/>
              <a:defRPr sz="2400">
                <a:solidFill>
                  <a:srgbClr val="100F2E"/>
                </a:solidFill>
                <a:latin typeface="+mn-lt"/>
                <a:ea typeface="+mn-ea"/>
              </a:defRPr>
            </a:lvl4pPr>
            <a:lvl5pPr marL="1312863" indent="-223838" eaLnBrk="0" hangingPunct="0">
              <a:buClr>
                <a:schemeClr val="folHlink"/>
              </a:buClr>
              <a:buChar char="»"/>
              <a:defRPr sz="2400">
                <a:solidFill>
                  <a:srgbClr val="100F2E"/>
                </a:solidFill>
                <a:latin typeface="+mn-lt"/>
                <a:ea typeface="+mn-ea"/>
              </a:defRPr>
            </a:lvl5pPr>
            <a:lvl6pPr marL="1770063" indent="-223838" fontAlgn="base">
              <a:spcBef>
                <a:spcPct val="20000"/>
              </a:spcBef>
              <a:spcAft>
                <a:spcPct val="0"/>
              </a:spcAft>
              <a:buClr>
                <a:schemeClr val="folHlink"/>
              </a:buClr>
              <a:buChar char="»"/>
              <a:defRPr sz="2400">
                <a:solidFill>
                  <a:srgbClr val="100F2E"/>
                </a:solidFill>
                <a:latin typeface="+mn-lt"/>
                <a:ea typeface="+mn-ea"/>
              </a:defRPr>
            </a:lvl6pPr>
            <a:lvl7pPr marL="2227263" indent="-223838" fontAlgn="base">
              <a:spcBef>
                <a:spcPct val="20000"/>
              </a:spcBef>
              <a:spcAft>
                <a:spcPct val="0"/>
              </a:spcAft>
              <a:buClr>
                <a:schemeClr val="folHlink"/>
              </a:buClr>
              <a:buChar char="»"/>
              <a:defRPr sz="2400">
                <a:solidFill>
                  <a:srgbClr val="100F2E"/>
                </a:solidFill>
                <a:latin typeface="+mn-lt"/>
                <a:ea typeface="+mn-ea"/>
              </a:defRPr>
            </a:lvl7pPr>
            <a:lvl8pPr marL="2684463" indent="-223838" fontAlgn="base">
              <a:spcBef>
                <a:spcPct val="20000"/>
              </a:spcBef>
              <a:spcAft>
                <a:spcPct val="0"/>
              </a:spcAft>
              <a:buClr>
                <a:schemeClr val="folHlink"/>
              </a:buClr>
              <a:buChar char="»"/>
              <a:defRPr sz="2400">
                <a:solidFill>
                  <a:srgbClr val="100F2E"/>
                </a:solidFill>
                <a:latin typeface="+mn-lt"/>
                <a:ea typeface="+mn-ea"/>
              </a:defRPr>
            </a:lvl8pPr>
            <a:lvl9pPr marL="3141663" indent="-223838" fontAlgn="base">
              <a:spcBef>
                <a:spcPct val="20000"/>
              </a:spcBef>
              <a:spcAft>
                <a:spcPct val="0"/>
              </a:spcAft>
              <a:buClr>
                <a:schemeClr val="folHlink"/>
              </a:buClr>
              <a:buChar char="»"/>
              <a:defRPr sz="2400">
                <a:solidFill>
                  <a:srgbClr val="100F2E"/>
                </a:solidFill>
                <a:latin typeface="+mn-lt"/>
                <a:ea typeface="+mn-ea"/>
              </a:defRPr>
            </a:lvl9pPr>
          </a:lstStyle>
          <a:p>
            <a:r>
              <a:rPr lang="it-IT" b="0" dirty="0">
                <a:latin typeface="Arial" panose="020B0604020202020204" pitchFamily="34" charset="0"/>
                <a:cs typeface="Arial" panose="020B0604020202020204" pitchFamily="34" charset="0"/>
              </a:rPr>
              <a:t>Tune with</a:t>
            </a:r>
          </a:p>
          <a:p>
            <a:pPr lvl="1">
              <a:buClr>
                <a:srgbClr val="C00000"/>
              </a:buClr>
              <a:buFont typeface="Courier New" panose="02070309020205020404" pitchFamily="49" charset="0"/>
              <a:buChar char="o"/>
            </a:pPr>
            <a:r>
              <a:rPr lang="it-IT" b="0" dirty="0">
                <a:latin typeface="Arial" panose="020B0604020202020204" pitchFamily="34" charset="0"/>
                <a:cs typeface="Arial" panose="020B0604020202020204" pitchFamily="34" charset="0"/>
              </a:rPr>
              <a:t>3-stub tuners</a:t>
            </a:r>
          </a:p>
          <a:p>
            <a:pPr lvl="1">
              <a:buClr>
                <a:srgbClr val="C00000"/>
              </a:buClr>
              <a:buFont typeface="Courier New" panose="02070309020205020404" pitchFamily="49" charset="0"/>
              <a:buChar char="o"/>
            </a:pPr>
            <a:r>
              <a:rPr lang="it-IT" b="0" dirty="0">
                <a:latin typeface="Arial" panose="020B0604020202020204" pitchFamily="34" charset="0"/>
                <a:cs typeface="Arial" panose="020B0604020202020204" pitchFamily="34" charset="0"/>
              </a:rPr>
              <a:t>WG Spacers</a:t>
            </a:r>
            <a:endParaRPr lang="en-US" b="0" dirty="0">
              <a:latin typeface="Arial" panose="020B0604020202020204" pitchFamily="34" charset="0"/>
              <a:cs typeface="Arial" panose="020B0604020202020204" pitchFamily="34" charset="0"/>
            </a:endParaRPr>
          </a:p>
        </p:txBody>
      </p:sp>
      <p:cxnSp>
        <p:nvCxnSpPr>
          <p:cNvPr id="12" name="Straight Arrow Connector 8">
            <a:extLst>
              <a:ext uri="{FF2B5EF4-FFF2-40B4-BE49-F238E27FC236}">
                <a16:creationId xmlns:a16="http://schemas.microsoft.com/office/drawing/2014/main" id="{EC5F0236-7FDB-39BE-B2FA-088512DCFE31}"/>
              </a:ext>
            </a:extLst>
          </p:cNvPr>
          <p:cNvCxnSpPr/>
          <p:nvPr/>
        </p:nvCxnSpPr>
        <p:spPr bwMode="auto">
          <a:xfrm>
            <a:off x="4364850" y="4078163"/>
            <a:ext cx="0" cy="1752600"/>
          </a:xfrm>
          <a:prstGeom prst="straightConnector1">
            <a:avLst/>
          </a:prstGeom>
          <a:noFill/>
          <a:ln w="28575" cap="flat" cmpd="sng" algn="ctr">
            <a:solidFill>
              <a:schemeClr val="folHlink"/>
            </a:solidFill>
            <a:prstDash val="solid"/>
            <a:round/>
            <a:headEnd type="arrow"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sp>
        <p:nvSpPr>
          <p:cNvPr id="13" name="TextBox 9">
            <a:extLst>
              <a:ext uri="{FF2B5EF4-FFF2-40B4-BE49-F238E27FC236}">
                <a16:creationId xmlns:a16="http://schemas.microsoft.com/office/drawing/2014/main" id="{FF797E85-6359-CABF-C970-ADD21E07E14E}"/>
              </a:ext>
            </a:extLst>
          </p:cNvPr>
          <p:cNvSpPr txBox="1"/>
          <p:nvPr/>
        </p:nvSpPr>
        <p:spPr>
          <a:xfrm>
            <a:off x="3602851" y="5221163"/>
            <a:ext cx="662361" cy="400110"/>
          </a:xfrm>
          <a:prstGeom prst="rect">
            <a:avLst/>
          </a:prstGeom>
          <a:noFill/>
        </p:spPr>
        <p:txBody>
          <a:bodyPr wrap="none" rtlCol="0">
            <a:spAutoFit/>
          </a:bodyPr>
          <a:lstStyle/>
          <a:p>
            <a:pPr>
              <a:buNone/>
            </a:pPr>
            <a:r>
              <a:rPr lang="it-IT" sz="2000" dirty="0">
                <a:solidFill>
                  <a:schemeClr val="accent2"/>
                </a:solidFill>
              </a:rPr>
              <a:t>160°</a:t>
            </a:r>
            <a:endParaRPr lang="en-US" sz="2000" dirty="0">
              <a:solidFill>
                <a:schemeClr val="accent2"/>
              </a:solidFill>
            </a:endParaRPr>
          </a:p>
        </p:txBody>
      </p:sp>
      <p:sp>
        <p:nvSpPr>
          <p:cNvPr id="14" name="TextBox 12">
            <a:extLst>
              <a:ext uri="{FF2B5EF4-FFF2-40B4-BE49-F238E27FC236}">
                <a16:creationId xmlns:a16="http://schemas.microsoft.com/office/drawing/2014/main" id="{2F155430-9BEA-C546-BE8D-3333A81A68FB}"/>
              </a:ext>
            </a:extLst>
          </p:cNvPr>
          <p:cNvSpPr txBox="1"/>
          <p:nvPr/>
        </p:nvSpPr>
        <p:spPr>
          <a:xfrm>
            <a:off x="5115125" y="5796135"/>
            <a:ext cx="2852063" cy="307777"/>
          </a:xfrm>
          <a:prstGeom prst="rect">
            <a:avLst/>
          </a:prstGeom>
          <a:noFill/>
        </p:spPr>
        <p:txBody>
          <a:bodyPr wrap="none" rtlCol="0">
            <a:spAutoFit/>
          </a:bodyPr>
          <a:lstStyle/>
          <a:p>
            <a:pPr>
              <a:buNone/>
            </a:pPr>
            <a:r>
              <a:rPr lang="it-IT" dirty="0"/>
              <a:t>After operation of a few stub tuners</a:t>
            </a:r>
            <a:endParaRPr lang="en-US" dirty="0"/>
          </a:p>
        </p:txBody>
      </p:sp>
      <p:sp>
        <p:nvSpPr>
          <p:cNvPr id="15" name="Footer Placeholder 4">
            <a:extLst>
              <a:ext uri="{FF2B5EF4-FFF2-40B4-BE49-F238E27FC236}">
                <a16:creationId xmlns:a16="http://schemas.microsoft.com/office/drawing/2014/main" id="{78F38FB4-D235-EC68-4CFA-3F543E2DEEF8}"/>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2232030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485D09-0016-F57E-BDE4-C91E2E9AB562}"/>
              </a:ext>
            </a:extLst>
          </p:cNvPr>
          <p:cNvSpPr>
            <a:spLocks noGrp="1"/>
          </p:cNvSpPr>
          <p:nvPr>
            <p:ph type="title"/>
          </p:nvPr>
        </p:nvSpPr>
        <p:spPr>
          <a:xfrm>
            <a:off x="1536700" y="123825"/>
            <a:ext cx="9118599" cy="533400"/>
          </a:xfrm>
        </p:spPr>
        <p:txBody>
          <a:bodyPr/>
          <a:lstStyle/>
          <a:p>
            <a:r>
              <a:rPr lang="it-IT" dirty="0"/>
              <a:t>SASE: S</a:t>
            </a:r>
            <a:r>
              <a:rPr lang="it-IT" sz="3200" dirty="0"/>
              <a:t>elf </a:t>
            </a:r>
            <a:r>
              <a:rPr lang="it-IT" dirty="0" err="1"/>
              <a:t>A</a:t>
            </a:r>
            <a:r>
              <a:rPr lang="it-IT" sz="3200" dirty="0" err="1"/>
              <a:t>mplifiesd</a:t>
            </a:r>
            <a:r>
              <a:rPr lang="it-IT" sz="3200" dirty="0"/>
              <a:t> </a:t>
            </a:r>
            <a:r>
              <a:rPr lang="it-IT" dirty="0" err="1"/>
              <a:t>S</a:t>
            </a:r>
            <a:r>
              <a:rPr lang="it-IT" sz="3200" dirty="0" err="1"/>
              <a:t>pontaneous</a:t>
            </a:r>
            <a:r>
              <a:rPr lang="it-IT" sz="3200" dirty="0"/>
              <a:t> </a:t>
            </a:r>
            <a:r>
              <a:rPr lang="it-IT" dirty="0" err="1"/>
              <a:t>E</a:t>
            </a:r>
            <a:r>
              <a:rPr lang="it-IT" sz="3200" dirty="0" err="1"/>
              <a:t>mission</a:t>
            </a:r>
            <a:endParaRPr lang="it-IT" dirty="0"/>
          </a:p>
        </p:txBody>
      </p:sp>
      <p:sp>
        <p:nvSpPr>
          <p:cNvPr id="3" name="Segnaposto data 2">
            <a:extLst>
              <a:ext uri="{FF2B5EF4-FFF2-40B4-BE49-F238E27FC236}">
                <a16:creationId xmlns:a16="http://schemas.microsoft.com/office/drawing/2014/main" id="{07596F21-7192-BC85-E89A-5F0C894F4DD6}"/>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1A8174CA-9AA4-3311-D2F9-893DD94122EF}"/>
              </a:ext>
            </a:extLst>
          </p:cNvPr>
          <p:cNvSpPr>
            <a:spLocks noGrp="1"/>
          </p:cNvSpPr>
          <p:nvPr>
            <p:ph type="ftr" sz="quarter" idx="11"/>
          </p:nvPr>
        </p:nvSpPr>
        <p:spPr/>
        <p:txBody>
          <a:bodyPr/>
          <a:lstStyle/>
          <a:p>
            <a:pPr>
              <a:defRPr/>
            </a:pPr>
            <a:fld id="{8DAD3638-8E0C-4079-83E3-101B55F74CF3}" type="slidenum">
              <a:rPr lang="en-US" altLang="it-IT" smtClean="0"/>
              <a:pPr>
                <a:defRPr/>
              </a:pPr>
              <a:t>6</a:t>
            </a:fld>
            <a:endParaRPr lang="en-US" altLang="it-IT"/>
          </a:p>
        </p:txBody>
      </p:sp>
      <p:sp>
        <p:nvSpPr>
          <p:cNvPr id="5" name="Segnaposto numero diapositiva 4">
            <a:extLst>
              <a:ext uri="{FF2B5EF4-FFF2-40B4-BE49-F238E27FC236}">
                <a16:creationId xmlns:a16="http://schemas.microsoft.com/office/drawing/2014/main" id="{20660CB3-DA37-CD9F-417C-05633A56D39C}"/>
              </a:ext>
            </a:extLst>
          </p:cNvPr>
          <p:cNvSpPr>
            <a:spLocks noGrp="1"/>
          </p:cNvSpPr>
          <p:nvPr>
            <p:ph type="sldNum" sz="quarter" idx="4"/>
          </p:nvPr>
        </p:nvSpPr>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grpSp>
        <p:nvGrpSpPr>
          <p:cNvPr id="6" name="Gruppo 5">
            <a:extLst>
              <a:ext uri="{FF2B5EF4-FFF2-40B4-BE49-F238E27FC236}">
                <a16:creationId xmlns:a16="http://schemas.microsoft.com/office/drawing/2014/main" id="{3A4A2B59-A259-CDD3-CFB3-6FEA12C24AE2}"/>
              </a:ext>
            </a:extLst>
          </p:cNvPr>
          <p:cNvGrpSpPr/>
          <p:nvPr/>
        </p:nvGrpSpPr>
        <p:grpSpPr>
          <a:xfrm>
            <a:off x="4395372" y="929270"/>
            <a:ext cx="7054035" cy="3386578"/>
            <a:chOff x="5009077" y="1205368"/>
            <a:chExt cx="6230666" cy="2991286"/>
          </a:xfrm>
        </p:grpSpPr>
        <p:sp>
          <p:nvSpPr>
            <p:cNvPr id="7" name="object 9">
              <a:extLst>
                <a:ext uri="{FF2B5EF4-FFF2-40B4-BE49-F238E27FC236}">
                  <a16:creationId xmlns:a16="http://schemas.microsoft.com/office/drawing/2014/main" id="{44614500-2192-DCE9-D2BC-C09856494270}"/>
                </a:ext>
              </a:extLst>
            </p:cNvPr>
            <p:cNvSpPr txBox="1"/>
            <p:nvPr/>
          </p:nvSpPr>
          <p:spPr>
            <a:xfrm>
              <a:off x="5190635" y="1657269"/>
              <a:ext cx="5878597" cy="1657206"/>
            </a:xfrm>
            <a:prstGeom prst="rect">
              <a:avLst/>
            </a:prstGeom>
          </p:spPr>
          <p:txBody>
            <a:bodyPr vert="vert270" wrap="square" lIns="0" tIns="0" rIns="0" bIns="0" rtlCol="0">
              <a:spAutoFit/>
            </a:bodyPr>
            <a:lstStyle/>
            <a:p>
              <a:pPr marL="287333">
                <a:lnSpc>
                  <a:spcPts val="2009"/>
                </a:lnSpc>
              </a:pPr>
              <a:r>
                <a:rPr sz="1814" dirty="0">
                  <a:solidFill>
                    <a:srgbClr val="002060"/>
                  </a:solidFill>
                  <a:latin typeface="Arial" panose="020B0604020202020204" pitchFamily="34" charset="0"/>
                  <a:cs typeface="Arial" panose="020B0604020202020204" pitchFamily="34" charset="0"/>
                </a:rPr>
                <a:t>log</a:t>
              </a:r>
              <a:r>
                <a:rPr sz="1814" spc="-23" dirty="0">
                  <a:solidFill>
                    <a:srgbClr val="002060"/>
                  </a:solidFill>
                  <a:latin typeface="Arial" panose="020B0604020202020204" pitchFamily="34" charset="0"/>
                  <a:cs typeface="Arial" panose="020B0604020202020204" pitchFamily="34" charset="0"/>
                </a:rPr>
                <a:t> </a:t>
              </a:r>
              <a:r>
                <a:rPr sz="1814" dirty="0">
                  <a:solidFill>
                    <a:srgbClr val="002060"/>
                  </a:solidFill>
                  <a:latin typeface="Arial" panose="020B0604020202020204" pitchFamily="34" charset="0"/>
                  <a:cs typeface="Arial" panose="020B0604020202020204" pitchFamily="34" charset="0"/>
                </a:rPr>
                <a:t>(power</a:t>
              </a:r>
              <a:r>
                <a:rPr sz="1814" spc="-18" dirty="0">
                  <a:solidFill>
                    <a:srgbClr val="002060"/>
                  </a:solidFill>
                  <a:latin typeface="Arial" panose="020B0604020202020204" pitchFamily="34" charset="0"/>
                  <a:cs typeface="Arial" panose="020B0604020202020204" pitchFamily="34" charset="0"/>
                </a:rPr>
                <a:t> </a:t>
              </a:r>
              <a:r>
                <a:rPr sz="1814" spc="-23" dirty="0">
                  <a:solidFill>
                    <a:srgbClr val="002060"/>
                  </a:solidFill>
                  <a:latin typeface="Arial" panose="020B0604020202020204" pitchFamily="34" charset="0"/>
                  <a:cs typeface="Arial" panose="020B0604020202020204" pitchFamily="34" charset="0"/>
                </a:rPr>
                <a:t>P)</a:t>
              </a:r>
              <a:endParaRPr sz="1814">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lnSpc>
                  <a:spcPct val="100000"/>
                </a:lnSpc>
              </a:pPr>
              <a:endParaRPr sz="1995">
                <a:solidFill>
                  <a:srgbClr val="002060"/>
                </a:solidFill>
                <a:latin typeface="Arial" panose="020B0604020202020204" pitchFamily="34" charset="0"/>
                <a:cs typeface="Arial" panose="020B0604020202020204" pitchFamily="34" charset="0"/>
              </a:endParaRPr>
            </a:p>
            <a:p>
              <a:pPr>
                <a:spcBef>
                  <a:spcPts val="32"/>
                </a:spcBef>
              </a:pPr>
              <a:endParaRPr sz="1678">
                <a:solidFill>
                  <a:srgbClr val="002060"/>
                </a:solidFill>
                <a:latin typeface="Arial" panose="020B0604020202020204" pitchFamily="34" charset="0"/>
                <a:cs typeface="Arial" panose="020B0604020202020204" pitchFamily="34" charset="0"/>
              </a:endParaRPr>
            </a:p>
            <a:p>
              <a:pPr marL="149137" marR="1044534" indent="-149713"/>
              <a:r>
                <a:rPr sz="1632" dirty="0">
                  <a:solidFill>
                    <a:srgbClr val="002060"/>
                  </a:solidFill>
                  <a:latin typeface="Arial" panose="020B0604020202020204" pitchFamily="34" charset="0"/>
                  <a:cs typeface="Arial" panose="020B0604020202020204" pitchFamily="34" charset="0"/>
                </a:rPr>
                <a:t>gain</a:t>
              </a:r>
              <a:r>
                <a:rPr sz="1632" spc="-5" dirty="0">
                  <a:solidFill>
                    <a:srgbClr val="002060"/>
                  </a:solidFill>
                  <a:latin typeface="Arial" panose="020B0604020202020204" pitchFamily="34" charset="0"/>
                  <a:cs typeface="Arial" panose="020B0604020202020204" pitchFamily="34" charset="0"/>
                </a:rPr>
                <a:t> </a:t>
              </a:r>
              <a:r>
                <a:rPr sz="1632" spc="-45" dirty="0">
                  <a:solidFill>
                    <a:srgbClr val="002060"/>
                  </a:solidFill>
                  <a:latin typeface="Arial" panose="020B0604020202020204" pitchFamily="34" charset="0"/>
                  <a:cs typeface="Arial" panose="020B0604020202020204" pitchFamily="34" charset="0"/>
                </a:rPr>
                <a:t>~ </a:t>
              </a:r>
              <a:r>
                <a:rPr sz="1632" spc="-23" dirty="0">
                  <a:solidFill>
                    <a:srgbClr val="002060"/>
                  </a:solidFill>
                  <a:latin typeface="Arial" panose="020B0604020202020204" pitchFamily="34" charset="0"/>
                  <a:cs typeface="Arial" panose="020B0604020202020204" pitchFamily="34" charset="0"/>
                </a:rPr>
                <a:t>10</a:t>
              </a:r>
              <a:r>
                <a:rPr sz="1632" spc="-34" baseline="23148" dirty="0">
                  <a:solidFill>
                    <a:srgbClr val="002060"/>
                  </a:solidFill>
                  <a:latin typeface="Arial" panose="020B0604020202020204" pitchFamily="34" charset="0"/>
                  <a:cs typeface="Arial" panose="020B0604020202020204" pitchFamily="34" charset="0"/>
                </a:rPr>
                <a:t>5</a:t>
              </a:r>
              <a:endParaRPr sz="1632" baseline="23148">
                <a:solidFill>
                  <a:srgbClr val="002060"/>
                </a:solidFill>
                <a:latin typeface="Arial" panose="020B0604020202020204" pitchFamily="34" charset="0"/>
                <a:cs typeface="Arial" panose="020B0604020202020204" pitchFamily="34" charset="0"/>
              </a:endParaRPr>
            </a:p>
          </p:txBody>
        </p:sp>
        <p:pic>
          <p:nvPicPr>
            <p:cNvPr id="8" name="object 12">
              <a:extLst>
                <a:ext uri="{FF2B5EF4-FFF2-40B4-BE49-F238E27FC236}">
                  <a16:creationId xmlns:a16="http://schemas.microsoft.com/office/drawing/2014/main" id="{8C1D063A-B296-844E-D4C2-16CFC4BF9A27}"/>
                </a:ext>
              </a:extLst>
            </p:cNvPr>
            <p:cNvPicPr/>
            <p:nvPr/>
          </p:nvPicPr>
          <p:blipFill>
            <a:blip r:embed="rId2" cstate="print"/>
            <a:stretch>
              <a:fillRect/>
            </a:stretch>
          </p:blipFill>
          <p:spPr>
            <a:xfrm>
              <a:off x="5175683" y="1430627"/>
              <a:ext cx="6064060" cy="2549724"/>
            </a:xfrm>
            <a:prstGeom prst="rect">
              <a:avLst/>
            </a:prstGeom>
          </p:spPr>
        </p:pic>
        <p:sp>
          <p:nvSpPr>
            <p:cNvPr id="9" name="object 13">
              <a:extLst>
                <a:ext uri="{FF2B5EF4-FFF2-40B4-BE49-F238E27FC236}">
                  <a16:creationId xmlns:a16="http://schemas.microsoft.com/office/drawing/2014/main" id="{309427F5-47D1-F1C7-4FEB-7704D516F268}"/>
                </a:ext>
              </a:extLst>
            </p:cNvPr>
            <p:cNvSpPr/>
            <p:nvPr/>
          </p:nvSpPr>
          <p:spPr>
            <a:xfrm>
              <a:off x="5029200" y="1205368"/>
              <a:ext cx="1849529" cy="1057203"/>
            </a:xfrm>
            <a:custGeom>
              <a:avLst/>
              <a:gdLst/>
              <a:ahLst/>
              <a:cxnLst/>
              <a:rect l="l" t="t" r="r" b="b"/>
              <a:pathLst>
                <a:path w="2039620" h="1165860">
                  <a:moveTo>
                    <a:pt x="2039112" y="1165859"/>
                  </a:moveTo>
                  <a:lnTo>
                    <a:pt x="2039112" y="0"/>
                  </a:lnTo>
                  <a:lnTo>
                    <a:pt x="0" y="0"/>
                  </a:lnTo>
                  <a:lnTo>
                    <a:pt x="0" y="1165859"/>
                  </a:lnTo>
                  <a:lnTo>
                    <a:pt x="2039112" y="1165859"/>
                  </a:lnTo>
                  <a:close/>
                </a:path>
              </a:pathLst>
            </a:custGeom>
            <a:solidFill>
              <a:srgbClr val="FFFFFF"/>
            </a:solidFill>
          </p:spPr>
          <p:txBody>
            <a:bodyPr wrap="square" lIns="0" tIns="0" rIns="0" bIns="0" rtlCol="0"/>
            <a:lstStyle/>
            <a:p>
              <a:endParaRPr sz="1270"/>
            </a:p>
          </p:txBody>
        </p:sp>
        <p:sp>
          <p:nvSpPr>
            <p:cNvPr id="10" name="object 14">
              <a:extLst>
                <a:ext uri="{FF2B5EF4-FFF2-40B4-BE49-F238E27FC236}">
                  <a16:creationId xmlns:a16="http://schemas.microsoft.com/office/drawing/2014/main" id="{DEF495F7-2679-9AA3-D493-97A6B9EA4922}"/>
                </a:ext>
              </a:extLst>
            </p:cNvPr>
            <p:cNvSpPr/>
            <p:nvPr/>
          </p:nvSpPr>
          <p:spPr>
            <a:xfrm>
              <a:off x="5514270" y="3861504"/>
              <a:ext cx="5560105" cy="77736"/>
            </a:xfrm>
            <a:custGeom>
              <a:avLst/>
              <a:gdLst/>
              <a:ahLst/>
              <a:cxnLst/>
              <a:rect l="l" t="t" r="r" b="b"/>
              <a:pathLst>
                <a:path w="6131559" h="85725">
                  <a:moveTo>
                    <a:pt x="6059424" y="57912"/>
                  </a:moveTo>
                  <a:lnTo>
                    <a:pt x="6059424" y="28956"/>
                  </a:lnTo>
                  <a:lnTo>
                    <a:pt x="0" y="28956"/>
                  </a:lnTo>
                  <a:lnTo>
                    <a:pt x="0" y="57912"/>
                  </a:lnTo>
                  <a:lnTo>
                    <a:pt x="6059424" y="57912"/>
                  </a:lnTo>
                  <a:close/>
                </a:path>
                <a:path w="6131559" h="85725">
                  <a:moveTo>
                    <a:pt x="6131052" y="42672"/>
                  </a:moveTo>
                  <a:lnTo>
                    <a:pt x="6044171" y="0"/>
                  </a:lnTo>
                  <a:lnTo>
                    <a:pt x="6044171" y="28956"/>
                  </a:lnTo>
                  <a:lnTo>
                    <a:pt x="6059424" y="28956"/>
                  </a:lnTo>
                  <a:lnTo>
                    <a:pt x="6059424" y="77852"/>
                  </a:lnTo>
                  <a:lnTo>
                    <a:pt x="6131052" y="42672"/>
                  </a:lnTo>
                  <a:close/>
                </a:path>
                <a:path w="6131559" h="85725">
                  <a:moveTo>
                    <a:pt x="6059424" y="77852"/>
                  </a:moveTo>
                  <a:lnTo>
                    <a:pt x="6059424" y="57912"/>
                  </a:lnTo>
                  <a:lnTo>
                    <a:pt x="6044171" y="57912"/>
                  </a:lnTo>
                  <a:lnTo>
                    <a:pt x="6044171" y="85344"/>
                  </a:lnTo>
                  <a:lnTo>
                    <a:pt x="6059424" y="77852"/>
                  </a:lnTo>
                  <a:close/>
                </a:path>
              </a:pathLst>
            </a:custGeom>
            <a:solidFill>
              <a:srgbClr val="000000"/>
            </a:solidFill>
          </p:spPr>
          <p:txBody>
            <a:bodyPr wrap="square" lIns="0" tIns="0" rIns="0" bIns="0" rtlCol="0"/>
            <a:lstStyle/>
            <a:p>
              <a:endParaRPr sz="1270"/>
            </a:p>
          </p:txBody>
        </p:sp>
        <p:sp>
          <p:nvSpPr>
            <p:cNvPr id="11" name="object 15">
              <a:extLst>
                <a:ext uri="{FF2B5EF4-FFF2-40B4-BE49-F238E27FC236}">
                  <a16:creationId xmlns:a16="http://schemas.microsoft.com/office/drawing/2014/main" id="{36231FE5-68E9-AF50-084C-05367E8E8A2B}"/>
                </a:ext>
              </a:extLst>
            </p:cNvPr>
            <p:cNvSpPr/>
            <p:nvPr/>
          </p:nvSpPr>
          <p:spPr>
            <a:xfrm>
              <a:off x="5514270" y="3861504"/>
              <a:ext cx="5560105" cy="77736"/>
            </a:xfrm>
            <a:custGeom>
              <a:avLst/>
              <a:gdLst/>
              <a:ahLst/>
              <a:cxnLst/>
              <a:rect l="l" t="t" r="r" b="b"/>
              <a:pathLst>
                <a:path w="6131559" h="85725">
                  <a:moveTo>
                    <a:pt x="0" y="57912"/>
                  </a:moveTo>
                  <a:lnTo>
                    <a:pt x="0" y="28956"/>
                  </a:lnTo>
                  <a:lnTo>
                    <a:pt x="6059424" y="28956"/>
                  </a:lnTo>
                  <a:lnTo>
                    <a:pt x="6059424" y="57912"/>
                  </a:lnTo>
                  <a:lnTo>
                    <a:pt x="0" y="57912"/>
                  </a:lnTo>
                  <a:close/>
                </a:path>
                <a:path w="6131559" h="85725">
                  <a:moveTo>
                    <a:pt x="6044171" y="0"/>
                  </a:moveTo>
                  <a:lnTo>
                    <a:pt x="6131052" y="42672"/>
                  </a:lnTo>
                  <a:lnTo>
                    <a:pt x="6044171" y="85344"/>
                  </a:lnTo>
                  <a:lnTo>
                    <a:pt x="6044171" y="0"/>
                  </a:lnTo>
                  <a:close/>
                </a:path>
              </a:pathLst>
            </a:custGeom>
            <a:ln w="3175">
              <a:solidFill>
                <a:srgbClr val="000000"/>
              </a:solidFill>
            </a:ln>
          </p:spPr>
          <p:txBody>
            <a:bodyPr wrap="square" lIns="0" tIns="0" rIns="0" bIns="0" rtlCol="0"/>
            <a:lstStyle/>
            <a:p>
              <a:endParaRPr sz="1270"/>
            </a:p>
          </p:txBody>
        </p:sp>
        <p:sp>
          <p:nvSpPr>
            <p:cNvPr id="12" name="object 16">
              <a:extLst>
                <a:ext uri="{FF2B5EF4-FFF2-40B4-BE49-F238E27FC236}">
                  <a16:creationId xmlns:a16="http://schemas.microsoft.com/office/drawing/2014/main" id="{DE96463F-B325-7CCC-1B5E-BB9AACCC3224}"/>
                </a:ext>
              </a:extLst>
            </p:cNvPr>
            <p:cNvSpPr/>
            <p:nvPr/>
          </p:nvSpPr>
          <p:spPr>
            <a:xfrm>
              <a:off x="5483867" y="1557769"/>
              <a:ext cx="77736" cy="2352219"/>
            </a:xfrm>
            <a:custGeom>
              <a:avLst/>
              <a:gdLst/>
              <a:ahLst/>
              <a:cxnLst/>
              <a:rect l="l" t="t" r="r" b="b"/>
              <a:pathLst>
                <a:path w="85725" h="2593975">
                  <a:moveTo>
                    <a:pt x="85344" y="86868"/>
                  </a:moveTo>
                  <a:lnTo>
                    <a:pt x="42672" y="0"/>
                  </a:lnTo>
                  <a:lnTo>
                    <a:pt x="0" y="86868"/>
                  </a:lnTo>
                  <a:lnTo>
                    <a:pt x="27432" y="86868"/>
                  </a:lnTo>
                  <a:lnTo>
                    <a:pt x="27432" y="71627"/>
                  </a:lnTo>
                  <a:lnTo>
                    <a:pt x="56387" y="71627"/>
                  </a:lnTo>
                  <a:lnTo>
                    <a:pt x="56387" y="86868"/>
                  </a:lnTo>
                  <a:lnTo>
                    <a:pt x="85344" y="86868"/>
                  </a:lnTo>
                  <a:close/>
                </a:path>
                <a:path w="85725" h="2593975">
                  <a:moveTo>
                    <a:pt x="56387" y="86868"/>
                  </a:moveTo>
                  <a:lnTo>
                    <a:pt x="56387" y="71627"/>
                  </a:lnTo>
                  <a:lnTo>
                    <a:pt x="27432" y="71627"/>
                  </a:lnTo>
                  <a:lnTo>
                    <a:pt x="27432" y="86868"/>
                  </a:lnTo>
                  <a:lnTo>
                    <a:pt x="56387" y="86868"/>
                  </a:lnTo>
                  <a:close/>
                </a:path>
                <a:path w="85725" h="2593975">
                  <a:moveTo>
                    <a:pt x="56387" y="2593848"/>
                  </a:moveTo>
                  <a:lnTo>
                    <a:pt x="56387" y="86868"/>
                  </a:lnTo>
                  <a:lnTo>
                    <a:pt x="27432" y="86868"/>
                  </a:lnTo>
                  <a:lnTo>
                    <a:pt x="27432" y="2593848"/>
                  </a:lnTo>
                  <a:lnTo>
                    <a:pt x="56387" y="2593848"/>
                  </a:lnTo>
                  <a:close/>
                </a:path>
              </a:pathLst>
            </a:custGeom>
            <a:solidFill>
              <a:srgbClr val="000000"/>
            </a:solidFill>
          </p:spPr>
          <p:txBody>
            <a:bodyPr wrap="square" lIns="0" tIns="0" rIns="0" bIns="0" rtlCol="0"/>
            <a:lstStyle/>
            <a:p>
              <a:endParaRPr sz="1270"/>
            </a:p>
          </p:txBody>
        </p:sp>
        <p:sp>
          <p:nvSpPr>
            <p:cNvPr id="13" name="object 17">
              <a:extLst>
                <a:ext uri="{FF2B5EF4-FFF2-40B4-BE49-F238E27FC236}">
                  <a16:creationId xmlns:a16="http://schemas.microsoft.com/office/drawing/2014/main" id="{97C68E92-5A13-D8A1-24A7-58908D6DAC21}"/>
                </a:ext>
              </a:extLst>
            </p:cNvPr>
            <p:cNvSpPr/>
            <p:nvPr/>
          </p:nvSpPr>
          <p:spPr>
            <a:xfrm>
              <a:off x="5483867" y="1557769"/>
              <a:ext cx="77736" cy="2352219"/>
            </a:xfrm>
            <a:custGeom>
              <a:avLst/>
              <a:gdLst/>
              <a:ahLst/>
              <a:cxnLst/>
              <a:rect l="l" t="t" r="r" b="b"/>
              <a:pathLst>
                <a:path w="85725" h="2593975">
                  <a:moveTo>
                    <a:pt x="27432" y="2593848"/>
                  </a:moveTo>
                  <a:lnTo>
                    <a:pt x="27432" y="71627"/>
                  </a:lnTo>
                  <a:lnTo>
                    <a:pt x="56387" y="71627"/>
                  </a:lnTo>
                  <a:lnTo>
                    <a:pt x="56387" y="2593848"/>
                  </a:lnTo>
                  <a:lnTo>
                    <a:pt x="27432" y="2593848"/>
                  </a:lnTo>
                  <a:close/>
                </a:path>
                <a:path w="85725" h="2593975">
                  <a:moveTo>
                    <a:pt x="0" y="86868"/>
                  </a:moveTo>
                  <a:lnTo>
                    <a:pt x="42672" y="0"/>
                  </a:lnTo>
                  <a:lnTo>
                    <a:pt x="85344" y="86868"/>
                  </a:lnTo>
                  <a:lnTo>
                    <a:pt x="0" y="86868"/>
                  </a:lnTo>
                  <a:close/>
                </a:path>
              </a:pathLst>
            </a:custGeom>
            <a:ln w="3175">
              <a:solidFill>
                <a:srgbClr val="000000"/>
              </a:solidFill>
            </a:ln>
          </p:spPr>
          <p:txBody>
            <a:bodyPr wrap="square" lIns="0" tIns="0" rIns="0" bIns="0" rtlCol="0"/>
            <a:lstStyle/>
            <a:p>
              <a:endParaRPr sz="1270"/>
            </a:p>
          </p:txBody>
        </p:sp>
        <p:sp>
          <p:nvSpPr>
            <p:cNvPr id="14" name="object 18">
              <a:extLst>
                <a:ext uri="{FF2B5EF4-FFF2-40B4-BE49-F238E27FC236}">
                  <a16:creationId xmlns:a16="http://schemas.microsoft.com/office/drawing/2014/main" id="{503387FB-4FCB-F445-FB12-1F5E6E5DAE10}"/>
                </a:ext>
              </a:extLst>
            </p:cNvPr>
            <p:cNvSpPr/>
            <p:nvPr/>
          </p:nvSpPr>
          <p:spPr>
            <a:xfrm>
              <a:off x="9919963" y="2178271"/>
              <a:ext cx="80615" cy="1642235"/>
            </a:xfrm>
            <a:custGeom>
              <a:avLst/>
              <a:gdLst/>
              <a:ahLst/>
              <a:cxnLst/>
              <a:rect l="l" t="t" r="r" b="b"/>
              <a:pathLst>
                <a:path w="88900" h="1811020">
                  <a:moveTo>
                    <a:pt x="85344" y="85344"/>
                  </a:moveTo>
                  <a:lnTo>
                    <a:pt x="42672" y="0"/>
                  </a:lnTo>
                  <a:lnTo>
                    <a:pt x="0" y="86868"/>
                  </a:lnTo>
                  <a:lnTo>
                    <a:pt x="28968" y="86350"/>
                  </a:lnTo>
                  <a:lnTo>
                    <a:pt x="28968" y="71628"/>
                  </a:lnTo>
                  <a:lnTo>
                    <a:pt x="57912" y="71628"/>
                  </a:lnTo>
                  <a:lnTo>
                    <a:pt x="57938" y="85833"/>
                  </a:lnTo>
                  <a:lnTo>
                    <a:pt x="85344" y="85344"/>
                  </a:lnTo>
                  <a:close/>
                </a:path>
                <a:path w="88900" h="1811020">
                  <a:moveTo>
                    <a:pt x="60972" y="1779471"/>
                  </a:moveTo>
                  <a:lnTo>
                    <a:pt x="60972" y="1738884"/>
                  </a:lnTo>
                  <a:lnTo>
                    <a:pt x="32016" y="1738884"/>
                  </a:lnTo>
                  <a:lnTo>
                    <a:pt x="31990" y="1724651"/>
                  </a:lnTo>
                  <a:lnTo>
                    <a:pt x="3048" y="1725168"/>
                  </a:lnTo>
                  <a:lnTo>
                    <a:pt x="45720" y="1810512"/>
                  </a:lnTo>
                  <a:lnTo>
                    <a:pt x="60972" y="1779471"/>
                  </a:lnTo>
                  <a:close/>
                </a:path>
                <a:path w="88900" h="1811020">
                  <a:moveTo>
                    <a:pt x="57938" y="85833"/>
                  </a:moveTo>
                  <a:lnTo>
                    <a:pt x="57912" y="71628"/>
                  </a:lnTo>
                  <a:lnTo>
                    <a:pt x="28968" y="71628"/>
                  </a:lnTo>
                  <a:lnTo>
                    <a:pt x="28995" y="86350"/>
                  </a:lnTo>
                  <a:lnTo>
                    <a:pt x="57938" y="85833"/>
                  </a:lnTo>
                  <a:close/>
                </a:path>
                <a:path w="88900" h="1811020">
                  <a:moveTo>
                    <a:pt x="28995" y="86350"/>
                  </a:moveTo>
                  <a:lnTo>
                    <a:pt x="28968" y="71628"/>
                  </a:lnTo>
                  <a:lnTo>
                    <a:pt x="28968" y="86350"/>
                  </a:lnTo>
                  <a:close/>
                </a:path>
                <a:path w="88900" h="1811020">
                  <a:moveTo>
                    <a:pt x="60945" y="1724134"/>
                  </a:moveTo>
                  <a:lnTo>
                    <a:pt x="57938" y="85833"/>
                  </a:lnTo>
                  <a:lnTo>
                    <a:pt x="28995" y="86350"/>
                  </a:lnTo>
                  <a:lnTo>
                    <a:pt x="31990" y="1724651"/>
                  </a:lnTo>
                  <a:lnTo>
                    <a:pt x="60945" y="1724134"/>
                  </a:lnTo>
                  <a:close/>
                </a:path>
                <a:path w="88900" h="1811020">
                  <a:moveTo>
                    <a:pt x="60972" y="1738884"/>
                  </a:moveTo>
                  <a:lnTo>
                    <a:pt x="60945" y="1724134"/>
                  </a:lnTo>
                  <a:lnTo>
                    <a:pt x="31990" y="1724651"/>
                  </a:lnTo>
                  <a:lnTo>
                    <a:pt x="32016" y="1738884"/>
                  </a:lnTo>
                  <a:lnTo>
                    <a:pt x="60972" y="1738884"/>
                  </a:lnTo>
                  <a:close/>
                </a:path>
                <a:path w="88900" h="1811020">
                  <a:moveTo>
                    <a:pt x="88404" y="1723644"/>
                  </a:moveTo>
                  <a:lnTo>
                    <a:pt x="60945" y="1724134"/>
                  </a:lnTo>
                  <a:lnTo>
                    <a:pt x="60972" y="1779471"/>
                  </a:lnTo>
                  <a:lnTo>
                    <a:pt x="88404" y="1723644"/>
                  </a:lnTo>
                  <a:close/>
                </a:path>
              </a:pathLst>
            </a:custGeom>
            <a:solidFill>
              <a:srgbClr val="000000"/>
            </a:solidFill>
          </p:spPr>
          <p:txBody>
            <a:bodyPr wrap="square" lIns="0" tIns="0" rIns="0" bIns="0" rtlCol="0"/>
            <a:lstStyle/>
            <a:p>
              <a:endParaRPr sz="1270"/>
            </a:p>
          </p:txBody>
        </p:sp>
        <p:sp>
          <p:nvSpPr>
            <p:cNvPr id="15" name="object 19">
              <a:extLst>
                <a:ext uri="{FF2B5EF4-FFF2-40B4-BE49-F238E27FC236}">
                  <a16:creationId xmlns:a16="http://schemas.microsoft.com/office/drawing/2014/main" id="{AE901DAF-BB04-6927-D597-27E68E0B31D4}"/>
                </a:ext>
              </a:extLst>
            </p:cNvPr>
            <p:cNvSpPr/>
            <p:nvPr/>
          </p:nvSpPr>
          <p:spPr>
            <a:xfrm>
              <a:off x="9919963" y="2178271"/>
              <a:ext cx="80615" cy="1642235"/>
            </a:xfrm>
            <a:custGeom>
              <a:avLst/>
              <a:gdLst/>
              <a:ahLst/>
              <a:cxnLst/>
              <a:rect l="l" t="t" r="r" b="b"/>
              <a:pathLst>
                <a:path w="88900" h="1811020">
                  <a:moveTo>
                    <a:pt x="32016" y="1738884"/>
                  </a:moveTo>
                  <a:lnTo>
                    <a:pt x="28968" y="71628"/>
                  </a:lnTo>
                  <a:lnTo>
                    <a:pt x="57912" y="71628"/>
                  </a:lnTo>
                  <a:lnTo>
                    <a:pt x="60972" y="1738884"/>
                  </a:lnTo>
                  <a:lnTo>
                    <a:pt x="32016" y="1738884"/>
                  </a:lnTo>
                  <a:close/>
                </a:path>
                <a:path w="88900" h="1811020">
                  <a:moveTo>
                    <a:pt x="88404" y="1723644"/>
                  </a:moveTo>
                  <a:lnTo>
                    <a:pt x="45720" y="1810512"/>
                  </a:lnTo>
                  <a:lnTo>
                    <a:pt x="3048" y="1725168"/>
                  </a:lnTo>
                  <a:lnTo>
                    <a:pt x="88404" y="1723644"/>
                  </a:lnTo>
                  <a:close/>
                </a:path>
                <a:path w="88900" h="1811020">
                  <a:moveTo>
                    <a:pt x="0" y="86868"/>
                  </a:moveTo>
                  <a:lnTo>
                    <a:pt x="42672" y="0"/>
                  </a:lnTo>
                  <a:lnTo>
                    <a:pt x="85344" y="85344"/>
                  </a:lnTo>
                  <a:lnTo>
                    <a:pt x="0" y="86868"/>
                  </a:lnTo>
                  <a:close/>
                </a:path>
              </a:pathLst>
            </a:custGeom>
            <a:ln w="3175">
              <a:solidFill>
                <a:srgbClr val="000000"/>
              </a:solidFill>
            </a:ln>
          </p:spPr>
          <p:txBody>
            <a:bodyPr wrap="square" lIns="0" tIns="0" rIns="0" bIns="0" rtlCol="0"/>
            <a:lstStyle/>
            <a:p>
              <a:endParaRPr sz="1270"/>
            </a:p>
          </p:txBody>
        </p:sp>
        <p:grpSp>
          <p:nvGrpSpPr>
            <p:cNvPr id="16" name="object 20">
              <a:extLst>
                <a:ext uri="{FF2B5EF4-FFF2-40B4-BE49-F238E27FC236}">
                  <a16:creationId xmlns:a16="http://schemas.microsoft.com/office/drawing/2014/main" id="{723013D0-23F7-CD43-0216-D89008471905}"/>
                </a:ext>
              </a:extLst>
            </p:cNvPr>
            <p:cNvGrpSpPr/>
            <p:nvPr/>
          </p:nvGrpSpPr>
          <p:grpSpPr>
            <a:xfrm>
              <a:off x="5580604" y="1256499"/>
              <a:ext cx="4437258" cy="2568727"/>
              <a:chOff x="4314329" y="1773935"/>
              <a:chExt cx="4893310" cy="2832735"/>
            </a:xfrm>
          </p:grpSpPr>
          <p:pic>
            <p:nvPicPr>
              <p:cNvPr id="43" name="object 21">
                <a:extLst>
                  <a:ext uri="{FF2B5EF4-FFF2-40B4-BE49-F238E27FC236}">
                    <a16:creationId xmlns:a16="http://schemas.microsoft.com/office/drawing/2014/main" id="{EEC5AFE3-D478-8747-7D3D-0E5CFE0FA273}"/>
                  </a:ext>
                </a:extLst>
              </p:cNvPr>
              <p:cNvPicPr/>
              <p:nvPr/>
            </p:nvPicPr>
            <p:blipFill>
              <a:blip r:embed="rId3" cstate="print"/>
              <a:stretch>
                <a:fillRect/>
              </a:stretch>
            </p:blipFill>
            <p:spPr>
              <a:xfrm>
                <a:off x="5500763" y="4595621"/>
                <a:ext cx="3706367" cy="10668"/>
              </a:xfrm>
              <a:prstGeom prst="rect">
                <a:avLst/>
              </a:prstGeom>
            </p:spPr>
          </p:pic>
          <p:pic>
            <p:nvPicPr>
              <p:cNvPr id="44" name="object 22">
                <a:extLst>
                  <a:ext uri="{FF2B5EF4-FFF2-40B4-BE49-F238E27FC236}">
                    <a16:creationId xmlns:a16="http://schemas.microsoft.com/office/drawing/2014/main" id="{2B75711B-FF63-174F-F33D-E51E3B2B1998}"/>
                  </a:ext>
                </a:extLst>
              </p:cNvPr>
              <p:cNvPicPr/>
              <p:nvPr/>
            </p:nvPicPr>
            <p:blipFill>
              <a:blip r:embed="rId4" cstate="print"/>
              <a:stretch>
                <a:fillRect/>
              </a:stretch>
            </p:blipFill>
            <p:spPr>
              <a:xfrm>
                <a:off x="4314329" y="1773935"/>
                <a:ext cx="1318260" cy="478536"/>
              </a:xfrm>
              <a:prstGeom prst="rect">
                <a:avLst/>
              </a:prstGeom>
            </p:spPr>
          </p:pic>
          <p:sp>
            <p:nvSpPr>
              <p:cNvPr id="45" name="object 23">
                <a:extLst>
                  <a:ext uri="{FF2B5EF4-FFF2-40B4-BE49-F238E27FC236}">
                    <a16:creationId xmlns:a16="http://schemas.microsoft.com/office/drawing/2014/main" id="{300C9C74-245D-AD38-F06B-EF231D53AF4A}"/>
                  </a:ext>
                </a:extLst>
              </p:cNvPr>
              <p:cNvSpPr/>
              <p:nvPr/>
            </p:nvSpPr>
            <p:spPr>
              <a:xfrm>
                <a:off x="4314329" y="2252471"/>
                <a:ext cx="1318260" cy="27940"/>
              </a:xfrm>
              <a:custGeom>
                <a:avLst/>
                <a:gdLst/>
                <a:ahLst/>
                <a:cxnLst/>
                <a:rect l="l" t="t" r="r" b="b"/>
                <a:pathLst>
                  <a:path w="1318260" h="27939">
                    <a:moveTo>
                      <a:pt x="1318260" y="27431"/>
                    </a:moveTo>
                    <a:lnTo>
                      <a:pt x="1318260" y="0"/>
                    </a:lnTo>
                    <a:lnTo>
                      <a:pt x="0" y="0"/>
                    </a:lnTo>
                    <a:lnTo>
                      <a:pt x="0" y="27431"/>
                    </a:lnTo>
                    <a:lnTo>
                      <a:pt x="1318260" y="27431"/>
                    </a:lnTo>
                    <a:close/>
                  </a:path>
                </a:pathLst>
              </a:custGeom>
              <a:solidFill>
                <a:srgbClr val="FFFFFF"/>
              </a:solidFill>
            </p:spPr>
            <p:txBody>
              <a:bodyPr wrap="square" lIns="0" tIns="0" rIns="0" bIns="0" rtlCol="0"/>
              <a:lstStyle/>
              <a:p>
                <a:endParaRPr sz="1270">
                  <a:solidFill>
                    <a:srgbClr val="002060"/>
                  </a:solidFill>
                  <a:latin typeface="Arial" panose="020B0604020202020204" pitchFamily="34" charset="0"/>
                  <a:cs typeface="Arial" panose="020B0604020202020204" pitchFamily="34" charset="0"/>
                </a:endParaRPr>
              </a:p>
            </p:txBody>
          </p:sp>
          <p:pic>
            <p:nvPicPr>
              <p:cNvPr id="46" name="object 24">
                <a:extLst>
                  <a:ext uri="{FF2B5EF4-FFF2-40B4-BE49-F238E27FC236}">
                    <a16:creationId xmlns:a16="http://schemas.microsoft.com/office/drawing/2014/main" id="{62D9E3F5-2DBA-7028-D3F5-6389AA706E31}"/>
                  </a:ext>
                </a:extLst>
              </p:cNvPr>
              <p:cNvPicPr/>
              <p:nvPr/>
            </p:nvPicPr>
            <p:blipFill>
              <a:blip r:embed="rId5" cstate="print"/>
              <a:stretch>
                <a:fillRect/>
              </a:stretch>
            </p:blipFill>
            <p:spPr>
              <a:xfrm>
                <a:off x="5632589" y="1773935"/>
                <a:ext cx="2825496" cy="422148"/>
              </a:xfrm>
              <a:prstGeom prst="rect">
                <a:avLst/>
              </a:prstGeom>
            </p:spPr>
          </p:pic>
          <p:sp>
            <p:nvSpPr>
              <p:cNvPr id="47" name="object 25">
                <a:extLst>
                  <a:ext uri="{FF2B5EF4-FFF2-40B4-BE49-F238E27FC236}">
                    <a16:creationId xmlns:a16="http://schemas.microsoft.com/office/drawing/2014/main" id="{02B0F5A2-9723-4D2C-5A88-51DEADB7A402}"/>
                  </a:ext>
                </a:extLst>
              </p:cNvPr>
              <p:cNvSpPr/>
              <p:nvPr/>
            </p:nvSpPr>
            <p:spPr>
              <a:xfrm>
                <a:off x="5632589" y="2266187"/>
                <a:ext cx="2825750" cy="13970"/>
              </a:xfrm>
              <a:custGeom>
                <a:avLst/>
                <a:gdLst/>
                <a:ahLst/>
                <a:cxnLst/>
                <a:rect l="l" t="t" r="r" b="b"/>
                <a:pathLst>
                  <a:path w="2825750" h="13969">
                    <a:moveTo>
                      <a:pt x="2825495" y="13716"/>
                    </a:moveTo>
                    <a:lnTo>
                      <a:pt x="2825495" y="0"/>
                    </a:lnTo>
                    <a:lnTo>
                      <a:pt x="0" y="0"/>
                    </a:lnTo>
                    <a:lnTo>
                      <a:pt x="0" y="13716"/>
                    </a:lnTo>
                    <a:lnTo>
                      <a:pt x="2825495" y="13716"/>
                    </a:lnTo>
                    <a:close/>
                  </a:path>
                </a:pathLst>
              </a:custGeom>
              <a:solidFill>
                <a:srgbClr val="FFFFFF"/>
              </a:solidFill>
            </p:spPr>
            <p:txBody>
              <a:bodyPr wrap="square" lIns="0" tIns="0" rIns="0" bIns="0" rtlCol="0"/>
              <a:lstStyle/>
              <a:p>
                <a:endParaRPr sz="1270">
                  <a:solidFill>
                    <a:srgbClr val="002060"/>
                  </a:solidFill>
                  <a:latin typeface="Arial" panose="020B0604020202020204" pitchFamily="34" charset="0"/>
                  <a:cs typeface="Arial" panose="020B0604020202020204" pitchFamily="34" charset="0"/>
                </a:endParaRPr>
              </a:p>
            </p:txBody>
          </p:sp>
        </p:grpSp>
        <p:sp>
          <p:nvSpPr>
            <p:cNvPr id="17" name="object 26">
              <a:extLst>
                <a:ext uri="{FF2B5EF4-FFF2-40B4-BE49-F238E27FC236}">
                  <a16:creationId xmlns:a16="http://schemas.microsoft.com/office/drawing/2014/main" id="{2A12792C-3B34-B667-305E-5A8C761E9758}"/>
                </a:ext>
              </a:extLst>
            </p:cNvPr>
            <p:cNvSpPr txBox="1"/>
            <p:nvPr/>
          </p:nvSpPr>
          <p:spPr>
            <a:xfrm>
              <a:off x="5763018" y="1312067"/>
              <a:ext cx="830906" cy="230832"/>
            </a:xfrm>
            <a:prstGeom prst="rect">
              <a:avLst/>
            </a:prstGeom>
          </p:spPr>
          <p:txBody>
            <a:bodyPr vert="horz" wrap="square" lIns="0" tIns="0" rIns="0" bIns="0" rtlCol="0">
              <a:spAutoFit/>
            </a:bodyPr>
            <a:lstStyle/>
            <a:p>
              <a:pPr>
                <a:lnSpc>
                  <a:spcPts val="1804"/>
                </a:lnSpc>
              </a:pPr>
              <a:r>
                <a:rPr sz="1632" dirty="0">
                  <a:solidFill>
                    <a:srgbClr val="002060"/>
                  </a:solidFill>
                  <a:latin typeface="Arial" panose="020B0604020202020204" pitchFamily="34" charset="0"/>
                  <a:cs typeface="Arial" panose="020B0604020202020204" pitchFamily="34" charset="0"/>
                </a:rPr>
                <a:t>low </a:t>
              </a:r>
              <a:r>
                <a:rPr sz="1632" spc="-18" dirty="0">
                  <a:solidFill>
                    <a:srgbClr val="002060"/>
                  </a:solidFill>
                  <a:latin typeface="Arial" panose="020B0604020202020204" pitchFamily="34" charset="0"/>
                  <a:cs typeface="Arial" panose="020B0604020202020204" pitchFamily="34" charset="0"/>
                </a:rPr>
                <a:t>gain</a:t>
              </a:r>
              <a:endParaRPr sz="1632">
                <a:solidFill>
                  <a:srgbClr val="002060"/>
                </a:solidFill>
                <a:latin typeface="Arial" panose="020B0604020202020204" pitchFamily="34" charset="0"/>
                <a:cs typeface="Arial" panose="020B0604020202020204" pitchFamily="34" charset="0"/>
              </a:endParaRPr>
            </a:p>
          </p:txBody>
        </p:sp>
        <p:sp>
          <p:nvSpPr>
            <p:cNvPr id="18" name="object 27">
              <a:extLst>
                <a:ext uri="{FF2B5EF4-FFF2-40B4-BE49-F238E27FC236}">
                  <a16:creationId xmlns:a16="http://schemas.microsoft.com/office/drawing/2014/main" id="{4A74510D-8121-C330-4E97-4AD6A087ADB2}"/>
                </a:ext>
              </a:extLst>
            </p:cNvPr>
            <p:cNvSpPr txBox="1"/>
            <p:nvPr/>
          </p:nvSpPr>
          <p:spPr>
            <a:xfrm>
              <a:off x="7060683" y="1372874"/>
              <a:ext cx="3567772" cy="925510"/>
            </a:xfrm>
            <a:prstGeom prst="rect">
              <a:avLst/>
            </a:prstGeom>
          </p:spPr>
          <p:txBody>
            <a:bodyPr vert="horz" wrap="square" lIns="0" tIns="0" rIns="0" bIns="0" rtlCol="0">
              <a:spAutoFit/>
            </a:bodyPr>
            <a:lstStyle/>
            <a:p>
              <a:pPr marL="2564693" algn="ctr">
                <a:lnSpc>
                  <a:spcPts val="1569"/>
                </a:lnSpc>
              </a:pPr>
              <a:r>
                <a:rPr sz="1632" dirty="0">
                  <a:solidFill>
                    <a:srgbClr val="002060"/>
                  </a:solidFill>
                  <a:latin typeface="Arial" panose="020B0604020202020204" pitchFamily="34" charset="0"/>
                  <a:cs typeface="Arial" panose="020B0604020202020204" pitchFamily="34" charset="0"/>
                </a:rPr>
                <a:t>non-</a:t>
              </a:r>
              <a:r>
                <a:rPr sz="1632" spc="-9" dirty="0">
                  <a:solidFill>
                    <a:srgbClr val="002060"/>
                  </a:solidFill>
                  <a:latin typeface="Arial" panose="020B0604020202020204" pitchFamily="34" charset="0"/>
                  <a:cs typeface="Arial" panose="020B0604020202020204" pitchFamily="34" charset="0"/>
                </a:rPr>
                <a:t>linear</a:t>
              </a:r>
              <a:endParaRPr sz="1632">
                <a:solidFill>
                  <a:srgbClr val="002060"/>
                </a:solidFill>
                <a:latin typeface="Arial" panose="020B0604020202020204" pitchFamily="34" charset="0"/>
                <a:cs typeface="Arial" panose="020B0604020202020204" pitchFamily="34" charset="0"/>
              </a:endParaRPr>
            </a:p>
            <a:p>
              <a:pPr marR="1593864" algn="ctr">
                <a:lnSpc>
                  <a:spcPts val="1723"/>
                </a:lnSpc>
              </a:pPr>
              <a:r>
                <a:rPr sz="1632" spc="-18" dirty="0">
                  <a:solidFill>
                    <a:srgbClr val="002060"/>
                  </a:solidFill>
                  <a:latin typeface="Arial" panose="020B0604020202020204" pitchFamily="34" charset="0"/>
                  <a:cs typeface="Arial" panose="020B0604020202020204" pitchFamily="34" charset="0"/>
                </a:rPr>
                <a:t>(high-</a:t>
              </a:r>
              <a:r>
                <a:rPr sz="1632" dirty="0">
                  <a:solidFill>
                    <a:srgbClr val="002060"/>
                  </a:solidFill>
                  <a:latin typeface="Arial" panose="020B0604020202020204" pitchFamily="34" charset="0"/>
                  <a:cs typeface="Arial" panose="020B0604020202020204" pitchFamily="34" charset="0"/>
                </a:rPr>
                <a:t>gain</a:t>
              </a:r>
              <a:r>
                <a:rPr sz="1632" spc="5" dirty="0">
                  <a:solidFill>
                    <a:srgbClr val="002060"/>
                  </a:solidFill>
                  <a:latin typeface="Arial" panose="020B0604020202020204" pitchFamily="34" charset="0"/>
                  <a:cs typeface="Arial" panose="020B0604020202020204" pitchFamily="34" charset="0"/>
                </a:rPr>
                <a:t> </a:t>
              </a:r>
              <a:r>
                <a:rPr sz="1632" spc="-9" dirty="0">
                  <a:solidFill>
                    <a:srgbClr val="002060"/>
                  </a:solidFill>
                  <a:latin typeface="Arial" panose="020B0604020202020204" pitchFamily="34" charset="0"/>
                  <a:cs typeface="Arial" panose="020B0604020202020204" pitchFamily="34" charset="0"/>
                </a:rPr>
                <a:t>linear</a:t>
              </a:r>
              <a:endParaRPr sz="1632">
                <a:solidFill>
                  <a:srgbClr val="002060"/>
                </a:solidFill>
                <a:latin typeface="Arial" panose="020B0604020202020204" pitchFamily="34" charset="0"/>
                <a:cs typeface="Arial" panose="020B0604020202020204" pitchFamily="34" charset="0"/>
              </a:endParaRPr>
            </a:p>
            <a:p>
              <a:pPr marR="1594439" algn="ctr"/>
              <a:r>
                <a:rPr sz="1632" spc="-9" dirty="0">
                  <a:solidFill>
                    <a:srgbClr val="002060"/>
                  </a:solidFill>
                  <a:latin typeface="Arial" panose="020B0604020202020204" pitchFamily="34" charset="0"/>
                  <a:cs typeface="Arial" panose="020B0604020202020204" pitchFamily="34" charset="0"/>
                </a:rPr>
                <a:t>regime)</a:t>
              </a:r>
              <a:endParaRPr sz="1632">
                <a:solidFill>
                  <a:srgbClr val="002060"/>
                </a:solidFill>
                <a:latin typeface="Arial" panose="020B0604020202020204" pitchFamily="34" charset="0"/>
                <a:cs typeface="Arial" panose="020B0604020202020204" pitchFamily="34" charset="0"/>
              </a:endParaRPr>
            </a:p>
            <a:p>
              <a:pPr marR="1595592" algn="ctr"/>
              <a:r>
                <a:rPr sz="1632" dirty="0">
                  <a:solidFill>
                    <a:srgbClr val="002060"/>
                  </a:solidFill>
                  <a:latin typeface="Arial" panose="020B0604020202020204" pitchFamily="34" charset="0"/>
                  <a:cs typeface="Arial" panose="020B0604020202020204" pitchFamily="34" charset="0"/>
                </a:rPr>
                <a:t>P(z) = P</a:t>
              </a:r>
              <a:r>
                <a:rPr sz="1632" baseline="-23148" dirty="0">
                  <a:solidFill>
                    <a:srgbClr val="002060"/>
                  </a:solidFill>
                  <a:latin typeface="Arial" panose="020B0604020202020204" pitchFamily="34" charset="0"/>
                  <a:cs typeface="Arial" panose="020B0604020202020204" pitchFamily="34" charset="0"/>
                </a:rPr>
                <a:t>o</a:t>
              </a:r>
              <a:r>
                <a:rPr sz="1632" spc="224" baseline="-23148" dirty="0">
                  <a:solidFill>
                    <a:srgbClr val="002060"/>
                  </a:solidFill>
                  <a:latin typeface="Arial" panose="020B0604020202020204" pitchFamily="34" charset="0"/>
                  <a:cs typeface="Arial" panose="020B0604020202020204" pitchFamily="34" charset="0"/>
                </a:rPr>
                <a:t> </a:t>
              </a:r>
              <a:r>
                <a:rPr sz="1632" spc="-9" dirty="0">
                  <a:solidFill>
                    <a:srgbClr val="002060"/>
                  </a:solidFill>
                  <a:latin typeface="Arial" panose="020B0604020202020204" pitchFamily="34" charset="0"/>
                  <a:cs typeface="Arial" panose="020B0604020202020204" pitchFamily="34" charset="0"/>
                </a:rPr>
                <a:t>exp(z/L</a:t>
              </a:r>
              <a:r>
                <a:rPr sz="1632" spc="-14" baseline="-23148" dirty="0">
                  <a:solidFill>
                    <a:srgbClr val="002060"/>
                  </a:solidFill>
                  <a:latin typeface="Arial" panose="020B0604020202020204" pitchFamily="34" charset="0"/>
                  <a:cs typeface="Arial" panose="020B0604020202020204" pitchFamily="34" charset="0"/>
                </a:rPr>
                <a:t>gain</a:t>
              </a:r>
              <a:r>
                <a:rPr sz="1632" spc="-9" dirty="0">
                  <a:solidFill>
                    <a:srgbClr val="002060"/>
                  </a:solidFill>
                  <a:latin typeface="Arial" panose="020B0604020202020204" pitchFamily="34" charset="0"/>
                  <a:cs typeface="Arial" panose="020B0604020202020204" pitchFamily="34" charset="0"/>
                </a:rPr>
                <a:t>)</a:t>
              </a:r>
              <a:endParaRPr sz="1632">
                <a:solidFill>
                  <a:srgbClr val="002060"/>
                </a:solidFill>
                <a:latin typeface="Arial" panose="020B0604020202020204" pitchFamily="34" charset="0"/>
                <a:cs typeface="Arial" panose="020B0604020202020204" pitchFamily="34" charset="0"/>
              </a:endParaRPr>
            </a:p>
          </p:txBody>
        </p:sp>
        <p:grpSp>
          <p:nvGrpSpPr>
            <p:cNvPr id="19" name="object 28">
              <a:extLst>
                <a:ext uri="{FF2B5EF4-FFF2-40B4-BE49-F238E27FC236}">
                  <a16:creationId xmlns:a16="http://schemas.microsoft.com/office/drawing/2014/main" id="{8467F917-2C9C-83C5-7937-07AE3E55F78A}"/>
                </a:ext>
              </a:extLst>
            </p:cNvPr>
            <p:cNvGrpSpPr/>
            <p:nvPr/>
          </p:nvGrpSpPr>
          <p:grpSpPr>
            <a:xfrm>
              <a:off x="9336773" y="1256500"/>
              <a:ext cx="1480430" cy="458927"/>
              <a:chOff x="8456548" y="1773935"/>
              <a:chExt cx="1632585" cy="506095"/>
            </a:xfrm>
          </p:grpSpPr>
          <p:pic>
            <p:nvPicPr>
              <p:cNvPr id="41" name="object 29">
                <a:extLst>
                  <a:ext uri="{FF2B5EF4-FFF2-40B4-BE49-F238E27FC236}">
                    <a16:creationId xmlns:a16="http://schemas.microsoft.com/office/drawing/2014/main" id="{CBF5AD99-9351-7CA4-9E74-CAAEC84CA4C3}"/>
                  </a:ext>
                </a:extLst>
              </p:cNvPr>
              <p:cNvPicPr/>
              <p:nvPr/>
            </p:nvPicPr>
            <p:blipFill>
              <a:blip r:embed="rId6" cstate="print"/>
              <a:stretch>
                <a:fillRect/>
              </a:stretch>
            </p:blipFill>
            <p:spPr>
              <a:xfrm>
                <a:off x="8456548" y="1773935"/>
                <a:ext cx="1632203" cy="481584"/>
              </a:xfrm>
              <a:prstGeom prst="rect">
                <a:avLst/>
              </a:prstGeom>
            </p:spPr>
          </p:pic>
          <p:sp>
            <p:nvSpPr>
              <p:cNvPr id="42" name="object 30">
                <a:extLst>
                  <a:ext uri="{FF2B5EF4-FFF2-40B4-BE49-F238E27FC236}">
                    <a16:creationId xmlns:a16="http://schemas.microsoft.com/office/drawing/2014/main" id="{8B3AB100-73D2-92ED-CE3F-BC7CE5D065EC}"/>
                  </a:ext>
                </a:extLst>
              </p:cNvPr>
              <p:cNvSpPr/>
              <p:nvPr/>
            </p:nvSpPr>
            <p:spPr>
              <a:xfrm>
                <a:off x="8456548" y="2255519"/>
                <a:ext cx="1632585" cy="24765"/>
              </a:xfrm>
              <a:custGeom>
                <a:avLst/>
                <a:gdLst/>
                <a:ahLst/>
                <a:cxnLst/>
                <a:rect l="l" t="t" r="r" b="b"/>
                <a:pathLst>
                  <a:path w="1632584" h="24764">
                    <a:moveTo>
                      <a:pt x="1632203" y="24384"/>
                    </a:moveTo>
                    <a:lnTo>
                      <a:pt x="1632203" y="0"/>
                    </a:lnTo>
                    <a:lnTo>
                      <a:pt x="0" y="0"/>
                    </a:lnTo>
                    <a:lnTo>
                      <a:pt x="0" y="24384"/>
                    </a:lnTo>
                    <a:lnTo>
                      <a:pt x="1632203" y="24384"/>
                    </a:lnTo>
                    <a:close/>
                  </a:path>
                </a:pathLst>
              </a:custGeom>
              <a:solidFill>
                <a:srgbClr val="FFFFFF"/>
              </a:solidFill>
            </p:spPr>
            <p:txBody>
              <a:bodyPr wrap="square" lIns="0" tIns="0" rIns="0" bIns="0" rtlCol="0"/>
              <a:lstStyle/>
              <a:p>
                <a:endParaRPr sz="1270">
                  <a:solidFill>
                    <a:srgbClr val="002060"/>
                  </a:solidFill>
                  <a:latin typeface="Arial" panose="020B0604020202020204" pitchFamily="34" charset="0"/>
                  <a:cs typeface="Arial" panose="020B0604020202020204" pitchFamily="34" charset="0"/>
                </a:endParaRPr>
              </a:p>
            </p:txBody>
          </p:sp>
        </p:grpSp>
        <p:grpSp>
          <p:nvGrpSpPr>
            <p:cNvPr id="20" name="object 31">
              <a:extLst>
                <a:ext uri="{FF2B5EF4-FFF2-40B4-BE49-F238E27FC236}">
                  <a16:creationId xmlns:a16="http://schemas.microsoft.com/office/drawing/2014/main" id="{57F5ABD6-64CB-5ADA-4EA1-A89B172966CA}"/>
                </a:ext>
              </a:extLst>
            </p:cNvPr>
            <p:cNvGrpSpPr/>
            <p:nvPr/>
          </p:nvGrpSpPr>
          <p:grpSpPr>
            <a:xfrm>
              <a:off x="5009077" y="1257056"/>
              <a:ext cx="6210779" cy="2775446"/>
              <a:chOff x="3706253" y="1717548"/>
              <a:chExt cx="6849109" cy="3060700"/>
            </a:xfrm>
          </p:grpSpPr>
          <p:pic>
            <p:nvPicPr>
              <p:cNvPr id="37" name="object 32">
                <a:extLst>
                  <a:ext uri="{FF2B5EF4-FFF2-40B4-BE49-F238E27FC236}">
                    <a16:creationId xmlns:a16="http://schemas.microsoft.com/office/drawing/2014/main" id="{6198D85E-FED2-34C5-5585-42C313ED342C}"/>
                  </a:ext>
                </a:extLst>
              </p:cNvPr>
              <p:cNvPicPr/>
              <p:nvPr/>
            </p:nvPicPr>
            <p:blipFill>
              <a:blip r:embed="rId2" cstate="print"/>
              <a:stretch>
                <a:fillRect/>
              </a:stretch>
            </p:blipFill>
            <p:spPr>
              <a:xfrm>
                <a:off x="3867791" y="1965959"/>
                <a:ext cx="6687311" cy="2811779"/>
              </a:xfrm>
              <a:prstGeom prst="rect">
                <a:avLst/>
              </a:prstGeom>
            </p:spPr>
          </p:pic>
          <p:sp>
            <p:nvSpPr>
              <p:cNvPr id="38" name="object 33">
                <a:extLst>
                  <a:ext uri="{FF2B5EF4-FFF2-40B4-BE49-F238E27FC236}">
                    <a16:creationId xmlns:a16="http://schemas.microsoft.com/office/drawing/2014/main" id="{C70191B7-FDA9-FF85-C6F1-B7D2E0D9CE52}"/>
                  </a:ext>
                </a:extLst>
              </p:cNvPr>
              <p:cNvSpPr/>
              <p:nvPr/>
            </p:nvSpPr>
            <p:spPr>
              <a:xfrm>
                <a:off x="3706253" y="1717548"/>
                <a:ext cx="2039620" cy="1165860"/>
              </a:xfrm>
              <a:custGeom>
                <a:avLst/>
                <a:gdLst/>
                <a:ahLst/>
                <a:cxnLst/>
                <a:rect l="l" t="t" r="r" b="b"/>
                <a:pathLst>
                  <a:path w="2039620" h="1165860">
                    <a:moveTo>
                      <a:pt x="2039112" y="1165859"/>
                    </a:moveTo>
                    <a:lnTo>
                      <a:pt x="2039112" y="0"/>
                    </a:lnTo>
                    <a:lnTo>
                      <a:pt x="0" y="0"/>
                    </a:lnTo>
                    <a:lnTo>
                      <a:pt x="0" y="1165859"/>
                    </a:lnTo>
                    <a:lnTo>
                      <a:pt x="2039112" y="1165859"/>
                    </a:lnTo>
                    <a:close/>
                  </a:path>
                </a:pathLst>
              </a:custGeom>
              <a:solidFill>
                <a:srgbClr val="FFFFFF"/>
              </a:solidFill>
            </p:spPr>
            <p:txBody>
              <a:bodyPr wrap="square" lIns="0" tIns="0" rIns="0" bIns="0" rtlCol="0"/>
              <a:lstStyle/>
              <a:p>
                <a:endParaRPr sz="1270"/>
              </a:p>
            </p:txBody>
          </p:sp>
          <p:sp>
            <p:nvSpPr>
              <p:cNvPr id="39" name="object 34">
                <a:extLst>
                  <a:ext uri="{FF2B5EF4-FFF2-40B4-BE49-F238E27FC236}">
                    <a16:creationId xmlns:a16="http://schemas.microsoft.com/office/drawing/2014/main" id="{50108B46-8C39-77C7-618C-B7030A83F5BF}"/>
                  </a:ext>
                </a:extLst>
              </p:cNvPr>
              <p:cNvSpPr/>
              <p:nvPr/>
            </p:nvSpPr>
            <p:spPr>
              <a:xfrm>
                <a:off x="4241177" y="4646676"/>
                <a:ext cx="6131560" cy="85725"/>
              </a:xfrm>
              <a:custGeom>
                <a:avLst/>
                <a:gdLst/>
                <a:ahLst/>
                <a:cxnLst/>
                <a:rect l="l" t="t" r="r" b="b"/>
                <a:pathLst>
                  <a:path w="6131559" h="85725">
                    <a:moveTo>
                      <a:pt x="6059424" y="57912"/>
                    </a:moveTo>
                    <a:lnTo>
                      <a:pt x="6059424" y="28956"/>
                    </a:lnTo>
                    <a:lnTo>
                      <a:pt x="0" y="28956"/>
                    </a:lnTo>
                    <a:lnTo>
                      <a:pt x="0" y="57912"/>
                    </a:lnTo>
                    <a:lnTo>
                      <a:pt x="6059424" y="57912"/>
                    </a:lnTo>
                    <a:close/>
                  </a:path>
                  <a:path w="6131559" h="85725">
                    <a:moveTo>
                      <a:pt x="6131052" y="42672"/>
                    </a:moveTo>
                    <a:lnTo>
                      <a:pt x="6044171" y="0"/>
                    </a:lnTo>
                    <a:lnTo>
                      <a:pt x="6044171" y="28956"/>
                    </a:lnTo>
                    <a:lnTo>
                      <a:pt x="6059424" y="28956"/>
                    </a:lnTo>
                    <a:lnTo>
                      <a:pt x="6059424" y="77852"/>
                    </a:lnTo>
                    <a:lnTo>
                      <a:pt x="6131052" y="42672"/>
                    </a:lnTo>
                    <a:close/>
                  </a:path>
                  <a:path w="6131559" h="85725">
                    <a:moveTo>
                      <a:pt x="6059424" y="77852"/>
                    </a:moveTo>
                    <a:lnTo>
                      <a:pt x="6059424" y="57912"/>
                    </a:lnTo>
                    <a:lnTo>
                      <a:pt x="6044171" y="57912"/>
                    </a:lnTo>
                    <a:lnTo>
                      <a:pt x="6044171" y="85344"/>
                    </a:lnTo>
                    <a:lnTo>
                      <a:pt x="6059424" y="77852"/>
                    </a:lnTo>
                    <a:close/>
                  </a:path>
                </a:pathLst>
              </a:custGeom>
              <a:solidFill>
                <a:srgbClr val="000000"/>
              </a:solidFill>
            </p:spPr>
            <p:txBody>
              <a:bodyPr wrap="square" lIns="0" tIns="0" rIns="0" bIns="0" rtlCol="0"/>
              <a:lstStyle/>
              <a:p>
                <a:endParaRPr sz="1270"/>
              </a:p>
            </p:txBody>
          </p:sp>
          <p:sp>
            <p:nvSpPr>
              <p:cNvPr id="40" name="object 35">
                <a:extLst>
                  <a:ext uri="{FF2B5EF4-FFF2-40B4-BE49-F238E27FC236}">
                    <a16:creationId xmlns:a16="http://schemas.microsoft.com/office/drawing/2014/main" id="{1A985E00-17EE-597C-CF4F-3F00A20120EB}"/>
                  </a:ext>
                </a:extLst>
              </p:cNvPr>
              <p:cNvSpPr/>
              <p:nvPr/>
            </p:nvSpPr>
            <p:spPr>
              <a:xfrm>
                <a:off x="4241177" y="4646676"/>
                <a:ext cx="6131560" cy="85725"/>
              </a:xfrm>
              <a:custGeom>
                <a:avLst/>
                <a:gdLst/>
                <a:ahLst/>
                <a:cxnLst/>
                <a:rect l="l" t="t" r="r" b="b"/>
                <a:pathLst>
                  <a:path w="6131559" h="85725">
                    <a:moveTo>
                      <a:pt x="0" y="57912"/>
                    </a:moveTo>
                    <a:lnTo>
                      <a:pt x="0" y="28956"/>
                    </a:lnTo>
                    <a:lnTo>
                      <a:pt x="6059424" y="28956"/>
                    </a:lnTo>
                    <a:lnTo>
                      <a:pt x="6059424" y="57912"/>
                    </a:lnTo>
                    <a:lnTo>
                      <a:pt x="0" y="57912"/>
                    </a:lnTo>
                    <a:close/>
                  </a:path>
                  <a:path w="6131559" h="85725">
                    <a:moveTo>
                      <a:pt x="6044171" y="0"/>
                    </a:moveTo>
                    <a:lnTo>
                      <a:pt x="6131052" y="42672"/>
                    </a:lnTo>
                    <a:lnTo>
                      <a:pt x="6044171" y="85344"/>
                    </a:lnTo>
                    <a:lnTo>
                      <a:pt x="6044171" y="0"/>
                    </a:lnTo>
                    <a:close/>
                  </a:path>
                </a:pathLst>
              </a:custGeom>
              <a:ln w="3175">
                <a:solidFill>
                  <a:srgbClr val="000000"/>
                </a:solidFill>
              </a:ln>
            </p:spPr>
            <p:txBody>
              <a:bodyPr wrap="square" lIns="0" tIns="0" rIns="0" bIns="0" rtlCol="0"/>
              <a:lstStyle/>
              <a:p>
                <a:endParaRPr sz="1270"/>
              </a:p>
            </p:txBody>
          </p:sp>
        </p:grpSp>
        <p:sp>
          <p:nvSpPr>
            <p:cNvPr id="21" name="object 36">
              <a:extLst>
                <a:ext uri="{FF2B5EF4-FFF2-40B4-BE49-F238E27FC236}">
                  <a16:creationId xmlns:a16="http://schemas.microsoft.com/office/drawing/2014/main" id="{F213EA37-E52E-EF8B-E222-97DD5BE92621}"/>
                </a:ext>
              </a:extLst>
            </p:cNvPr>
            <p:cNvSpPr txBox="1"/>
            <p:nvPr/>
          </p:nvSpPr>
          <p:spPr>
            <a:xfrm>
              <a:off x="5138839" y="1415713"/>
              <a:ext cx="269304" cy="1661180"/>
            </a:xfrm>
            <a:prstGeom prst="rect">
              <a:avLst/>
            </a:prstGeom>
          </p:spPr>
          <p:txBody>
            <a:bodyPr vert="vert270" wrap="square" lIns="0" tIns="0" rIns="0" bIns="0" rtlCol="0">
              <a:spAutoFit/>
            </a:bodyPr>
            <a:lstStyle/>
            <a:p>
              <a:pPr marL="11516">
                <a:lnSpc>
                  <a:spcPts val="2099"/>
                </a:lnSpc>
              </a:pPr>
              <a:r>
                <a:rPr sz="1814" dirty="0">
                  <a:solidFill>
                    <a:srgbClr val="002060"/>
                  </a:solidFill>
                  <a:latin typeface="Arial" panose="020B0604020202020204" pitchFamily="34" charset="0"/>
                  <a:cs typeface="Arial" panose="020B0604020202020204" pitchFamily="34" charset="0"/>
                </a:rPr>
                <a:t>log</a:t>
              </a:r>
              <a:r>
                <a:rPr sz="1814" spc="-23" dirty="0">
                  <a:solidFill>
                    <a:srgbClr val="002060"/>
                  </a:solidFill>
                  <a:latin typeface="Arial" panose="020B0604020202020204" pitchFamily="34" charset="0"/>
                  <a:cs typeface="Arial" panose="020B0604020202020204" pitchFamily="34" charset="0"/>
                </a:rPr>
                <a:t> </a:t>
              </a:r>
              <a:r>
                <a:rPr sz="1814" dirty="0">
                  <a:solidFill>
                    <a:srgbClr val="002060"/>
                  </a:solidFill>
                  <a:latin typeface="Arial" panose="020B0604020202020204" pitchFamily="34" charset="0"/>
                  <a:cs typeface="Arial" panose="020B0604020202020204" pitchFamily="34" charset="0"/>
                </a:rPr>
                <a:t>(power</a:t>
              </a:r>
              <a:r>
                <a:rPr sz="1814" spc="-18" dirty="0">
                  <a:solidFill>
                    <a:srgbClr val="002060"/>
                  </a:solidFill>
                  <a:latin typeface="Arial" panose="020B0604020202020204" pitchFamily="34" charset="0"/>
                  <a:cs typeface="Arial" panose="020B0604020202020204" pitchFamily="34" charset="0"/>
                </a:rPr>
                <a:t> </a:t>
              </a:r>
              <a:r>
                <a:rPr sz="1814" spc="-23" dirty="0">
                  <a:solidFill>
                    <a:srgbClr val="002060"/>
                  </a:solidFill>
                  <a:latin typeface="Arial" panose="020B0604020202020204" pitchFamily="34" charset="0"/>
                  <a:cs typeface="Arial" panose="020B0604020202020204" pitchFamily="34" charset="0"/>
                </a:rPr>
                <a:t>P)</a:t>
              </a:r>
              <a:endParaRPr sz="1814" dirty="0">
                <a:solidFill>
                  <a:srgbClr val="002060"/>
                </a:solidFill>
                <a:latin typeface="Arial" panose="020B0604020202020204" pitchFamily="34" charset="0"/>
                <a:cs typeface="Arial" panose="020B0604020202020204" pitchFamily="34" charset="0"/>
              </a:endParaRPr>
            </a:p>
          </p:txBody>
        </p:sp>
        <p:sp>
          <p:nvSpPr>
            <p:cNvPr id="22" name="object 37">
              <a:extLst>
                <a:ext uri="{FF2B5EF4-FFF2-40B4-BE49-F238E27FC236}">
                  <a16:creationId xmlns:a16="http://schemas.microsoft.com/office/drawing/2014/main" id="{050F793C-BAF0-2B7F-FB9E-3ECC66923C96}"/>
                </a:ext>
              </a:extLst>
            </p:cNvPr>
            <p:cNvSpPr txBox="1"/>
            <p:nvPr/>
          </p:nvSpPr>
          <p:spPr>
            <a:xfrm>
              <a:off x="8900999" y="3905265"/>
              <a:ext cx="2173376" cy="291389"/>
            </a:xfrm>
            <a:prstGeom prst="rect">
              <a:avLst/>
            </a:prstGeom>
          </p:spPr>
          <p:txBody>
            <a:bodyPr vert="horz" wrap="square" lIns="0" tIns="12092" rIns="0" bIns="0" rtlCol="0">
              <a:spAutoFit/>
            </a:bodyPr>
            <a:lstStyle/>
            <a:p>
              <a:pPr marL="11516">
                <a:spcBef>
                  <a:spcPts val="95"/>
                </a:spcBef>
              </a:pPr>
              <a:r>
                <a:rPr sz="1814" dirty="0">
                  <a:latin typeface="Arial"/>
                  <a:cs typeface="Arial"/>
                </a:rPr>
                <a:t>undulator</a:t>
              </a:r>
              <a:r>
                <a:rPr sz="1814" spc="-41" dirty="0">
                  <a:latin typeface="Arial"/>
                  <a:cs typeface="Arial"/>
                </a:rPr>
                <a:t> </a:t>
              </a:r>
              <a:r>
                <a:rPr sz="1814" dirty="0">
                  <a:latin typeface="Arial"/>
                  <a:cs typeface="Arial"/>
                </a:rPr>
                <a:t>length,</a:t>
              </a:r>
              <a:r>
                <a:rPr sz="1814" spc="-54" dirty="0">
                  <a:latin typeface="Arial"/>
                  <a:cs typeface="Arial"/>
                </a:rPr>
                <a:t> </a:t>
              </a:r>
              <a:r>
                <a:rPr sz="1814" spc="-45" dirty="0">
                  <a:latin typeface="Arial"/>
                  <a:cs typeface="Arial"/>
                </a:rPr>
                <a:t>z</a:t>
              </a:r>
              <a:endParaRPr sz="1814" dirty="0">
                <a:latin typeface="Arial"/>
                <a:cs typeface="Arial"/>
              </a:endParaRPr>
            </a:p>
          </p:txBody>
        </p:sp>
        <p:grpSp>
          <p:nvGrpSpPr>
            <p:cNvPr id="23" name="object 38">
              <a:extLst>
                <a:ext uri="{FF2B5EF4-FFF2-40B4-BE49-F238E27FC236}">
                  <a16:creationId xmlns:a16="http://schemas.microsoft.com/office/drawing/2014/main" id="{030D3D54-87E9-B90E-CB07-939D1A2F703A}"/>
                </a:ext>
              </a:extLst>
            </p:cNvPr>
            <p:cNvGrpSpPr/>
            <p:nvPr/>
          </p:nvGrpSpPr>
          <p:grpSpPr>
            <a:xfrm>
              <a:off x="5483003" y="1256499"/>
              <a:ext cx="4534572" cy="2654524"/>
              <a:chOff x="4206697" y="1773935"/>
              <a:chExt cx="5000625" cy="2927350"/>
            </a:xfrm>
          </p:grpSpPr>
          <p:sp>
            <p:nvSpPr>
              <p:cNvPr id="28" name="object 39">
                <a:extLst>
                  <a:ext uri="{FF2B5EF4-FFF2-40B4-BE49-F238E27FC236}">
                    <a16:creationId xmlns:a16="http://schemas.microsoft.com/office/drawing/2014/main" id="{17D8EC22-43D0-EB7C-FCF3-B68DF619EF4C}"/>
                  </a:ext>
                </a:extLst>
              </p:cNvPr>
              <p:cNvSpPr/>
              <p:nvPr/>
            </p:nvSpPr>
            <p:spPr>
              <a:xfrm>
                <a:off x="4207649" y="2106167"/>
                <a:ext cx="85725" cy="2593975"/>
              </a:xfrm>
              <a:custGeom>
                <a:avLst/>
                <a:gdLst/>
                <a:ahLst/>
                <a:cxnLst/>
                <a:rect l="l" t="t" r="r" b="b"/>
                <a:pathLst>
                  <a:path w="85725" h="2593975">
                    <a:moveTo>
                      <a:pt x="85344" y="86868"/>
                    </a:moveTo>
                    <a:lnTo>
                      <a:pt x="42672" y="0"/>
                    </a:lnTo>
                    <a:lnTo>
                      <a:pt x="0" y="86868"/>
                    </a:lnTo>
                    <a:lnTo>
                      <a:pt x="27432" y="86868"/>
                    </a:lnTo>
                    <a:lnTo>
                      <a:pt x="27432" y="71627"/>
                    </a:lnTo>
                    <a:lnTo>
                      <a:pt x="56387" y="71627"/>
                    </a:lnTo>
                    <a:lnTo>
                      <a:pt x="56387" y="86868"/>
                    </a:lnTo>
                    <a:lnTo>
                      <a:pt x="85344" y="86868"/>
                    </a:lnTo>
                    <a:close/>
                  </a:path>
                  <a:path w="85725" h="2593975">
                    <a:moveTo>
                      <a:pt x="56387" y="86868"/>
                    </a:moveTo>
                    <a:lnTo>
                      <a:pt x="56387" y="71627"/>
                    </a:lnTo>
                    <a:lnTo>
                      <a:pt x="27432" y="71627"/>
                    </a:lnTo>
                    <a:lnTo>
                      <a:pt x="27432" y="86868"/>
                    </a:lnTo>
                    <a:lnTo>
                      <a:pt x="56387" y="86868"/>
                    </a:lnTo>
                    <a:close/>
                  </a:path>
                  <a:path w="85725" h="2593975">
                    <a:moveTo>
                      <a:pt x="56387" y="2593848"/>
                    </a:moveTo>
                    <a:lnTo>
                      <a:pt x="56387" y="86868"/>
                    </a:lnTo>
                    <a:lnTo>
                      <a:pt x="27432" y="86868"/>
                    </a:lnTo>
                    <a:lnTo>
                      <a:pt x="27432" y="2593848"/>
                    </a:lnTo>
                    <a:lnTo>
                      <a:pt x="56387" y="2593848"/>
                    </a:lnTo>
                    <a:close/>
                  </a:path>
                </a:pathLst>
              </a:custGeom>
              <a:solidFill>
                <a:srgbClr val="000000"/>
              </a:solidFill>
            </p:spPr>
            <p:txBody>
              <a:bodyPr wrap="square" lIns="0" tIns="0" rIns="0" bIns="0" rtlCol="0"/>
              <a:lstStyle/>
              <a:p>
                <a:endParaRPr sz="1270"/>
              </a:p>
            </p:txBody>
          </p:sp>
          <p:sp>
            <p:nvSpPr>
              <p:cNvPr id="29" name="object 40">
                <a:extLst>
                  <a:ext uri="{FF2B5EF4-FFF2-40B4-BE49-F238E27FC236}">
                    <a16:creationId xmlns:a16="http://schemas.microsoft.com/office/drawing/2014/main" id="{5EC28E95-F004-B140-58F3-B450167400FB}"/>
                  </a:ext>
                </a:extLst>
              </p:cNvPr>
              <p:cNvSpPr/>
              <p:nvPr/>
            </p:nvSpPr>
            <p:spPr>
              <a:xfrm>
                <a:off x="4207649" y="2106167"/>
                <a:ext cx="85725" cy="2593975"/>
              </a:xfrm>
              <a:custGeom>
                <a:avLst/>
                <a:gdLst/>
                <a:ahLst/>
                <a:cxnLst/>
                <a:rect l="l" t="t" r="r" b="b"/>
                <a:pathLst>
                  <a:path w="85725" h="2593975">
                    <a:moveTo>
                      <a:pt x="27432" y="2593848"/>
                    </a:moveTo>
                    <a:lnTo>
                      <a:pt x="27432" y="71627"/>
                    </a:lnTo>
                    <a:lnTo>
                      <a:pt x="56387" y="71627"/>
                    </a:lnTo>
                    <a:lnTo>
                      <a:pt x="56387" y="2593848"/>
                    </a:lnTo>
                    <a:lnTo>
                      <a:pt x="27432" y="2593848"/>
                    </a:lnTo>
                    <a:close/>
                  </a:path>
                  <a:path w="85725" h="2593975">
                    <a:moveTo>
                      <a:pt x="0" y="86868"/>
                    </a:moveTo>
                    <a:lnTo>
                      <a:pt x="42672" y="0"/>
                    </a:lnTo>
                    <a:lnTo>
                      <a:pt x="85344" y="86868"/>
                    </a:lnTo>
                    <a:lnTo>
                      <a:pt x="0" y="86868"/>
                    </a:lnTo>
                    <a:close/>
                  </a:path>
                </a:pathLst>
              </a:custGeom>
              <a:ln w="3175">
                <a:solidFill>
                  <a:srgbClr val="000000"/>
                </a:solidFill>
              </a:ln>
            </p:spPr>
            <p:txBody>
              <a:bodyPr wrap="square" lIns="0" tIns="0" rIns="0" bIns="0" rtlCol="0"/>
              <a:lstStyle/>
              <a:p>
                <a:endParaRPr sz="1270"/>
              </a:p>
            </p:txBody>
          </p:sp>
          <p:sp>
            <p:nvSpPr>
              <p:cNvPr id="30" name="object 41">
                <a:extLst>
                  <a:ext uri="{FF2B5EF4-FFF2-40B4-BE49-F238E27FC236}">
                    <a16:creationId xmlns:a16="http://schemas.microsoft.com/office/drawing/2014/main" id="{C55D2217-856B-5290-022F-535FBDD6F3FE}"/>
                  </a:ext>
                </a:extLst>
              </p:cNvPr>
              <p:cNvSpPr/>
              <p:nvPr/>
            </p:nvSpPr>
            <p:spPr>
              <a:xfrm>
                <a:off x="9099676" y="2790443"/>
                <a:ext cx="88900" cy="1811020"/>
              </a:xfrm>
              <a:custGeom>
                <a:avLst/>
                <a:gdLst/>
                <a:ahLst/>
                <a:cxnLst/>
                <a:rect l="l" t="t" r="r" b="b"/>
                <a:pathLst>
                  <a:path w="88900" h="1811020">
                    <a:moveTo>
                      <a:pt x="85344" y="85344"/>
                    </a:moveTo>
                    <a:lnTo>
                      <a:pt x="42672" y="0"/>
                    </a:lnTo>
                    <a:lnTo>
                      <a:pt x="0" y="86868"/>
                    </a:lnTo>
                    <a:lnTo>
                      <a:pt x="28968" y="86350"/>
                    </a:lnTo>
                    <a:lnTo>
                      <a:pt x="28968" y="71628"/>
                    </a:lnTo>
                    <a:lnTo>
                      <a:pt x="57912" y="71628"/>
                    </a:lnTo>
                    <a:lnTo>
                      <a:pt x="57938" y="85833"/>
                    </a:lnTo>
                    <a:lnTo>
                      <a:pt x="85344" y="85344"/>
                    </a:lnTo>
                    <a:close/>
                  </a:path>
                  <a:path w="88900" h="1811020">
                    <a:moveTo>
                      <a:pt x="60972" y="1779471"/>
                    </a:moveTo>
                    <a:lnTo>
                      <a:pt x="60972" y="1738884"/>
                    </a:lnTo>
                    <a:lnTo>
                      <a:pt x="32016" y="1738884"/>
                    </a:lnTo>
                    <a:lnTo>
                      <a:pt x="31990" y="1724651"/>
                    </a:lnTo>
                    <a:lnTo>
                      <a:pt x="3048" y="1725168"/>
                    </a:lnTo>
                    <a:lnTo>
                      <a:pt x="45720" y="1810512"/>
                    </a:lnTo>
                    <a:lnTo>
                      <a:pt x="60972" y="1779471"/>
                    </a:lnTo>
                    <a:close/>
                  </a:path>
                  <a:path w="88900" h="1811020">
                    <a:moveTo>
                      <a:pt x="57938" y="85833"/>
                    </a:moveTo>
                    <a:lnTo>
                      <a:pt x="57912" y="71628"/>
                    </a:lnTo>
                    <a:lnTo>
                      <a:pt x="28968" y="71628"/>
                    </a:lnTo>
                    <a:lnTo>
                      <a:pt x="28995" y="86350"/>
                    </a:lnTo>
                    <a:lnTo>
                      <a:pt x="57938" y="85833"/>
                    </a:lnTo>
                    <a:close/>
                  </a:path>
                  <a:path w="88900" h="1811020">
                    <a:moveTo>
                      <a:pt x="28995" y="86350"/>
                    </a:moveTo>
                    <a:lnTo>
                      <a:pt x="28968" y="71628"/>
                    </a:lnTo>
                    <a:lnTo>
                      <a:pt x="28968" y="86350"/>
                    </a:lnTo>
                    <a:close/>
                  </a:path>
                  <a:path w="88900" h="1811020">
                    <a:moveTo>
                      <a:pt x="60945" y="1724134"/>
                    </a:moveTo>
                    <a:lnTo>
                      <a:pt x="57938" y="85833"/>
                    </a:lnTo>
                    <a:lnTo>
                      <a:pt x="28995" y="86350"/>
                    </a:lnTo>
                    <a:lnTo>
                      <a:pt x="31990" y="1724651"/>
                    </a:lnTo>
                    <a:lnTo>
                      <a:pt x="60945" y="1724134"/>
                    </a:lnTo>
                    <a:close/>
                  </a:path>
                  <a:path w="88900" h="1811020">
                    <a:moveTo>
                      <a:pt x="60972" y="1738884"/>
                    </a:moveTo>
                    <a:lnTo>
                      <a:pt x="60945" y="1724134"/>
                    </a:lnTo>
                    <a:lnTo>
                      <a:pt x="31990" y="1724651"/>
                    </a:lnTo>
                    <a:lnTo>
                      <a:pt x="32016" y="1738884"/>
                    </a:lnTo>
                    <a:lnTo>
                      <a:pt x="60972" y="1738884"/>
                    </a:lnTo>
                    <a:close/>
                  </a:path>
                  <a:path w="88900" h="1811020">
                    <a:moveTo>
                      <a:pt x="88404" y="1723644"/>
                    </a:moveTo>
                    <a:lnTo>
                      <a:pt x="60945" y="1724134"/>
                    </a:lnTo>
                    <a:lnTo>
                      <a:pt x="60972" y="1779471"/>
                    </a:lnTo>
                    <a:lnTo>
                      <a:pt x="88404" y="1723644"/>
                    </a:lnTo>
                    <a:close/>
                  </a:path>
                </a:pathLst>
              </a:custGeom>
              <a:solidFill>
                <a:srgbClr val="000000"/>
              </a:solidFill>
            </p:spPr>
            <p:txBody>
              <a:bodyPr wrap="square" lIns="0" tIns="0" rIns="0" bIns="0" rtlCol="0"/>
              <a:lstStyle/>
              <a:p>
                <a:endParaRPr sz="1270"/>
              </a:p>
            </p:txBody>
          </p:sp>
          <p:sp>
            <p:nvSpPr>
              <p:cNvPr id="31" name="object 42">
                <a:extLst>
                  <a:ext uri="{FF2B5EF4-FFF2-40B4-BE49-F238E27FC236}">
                    <a16:creationId xmlns:a16="http://schemas.microsoft.com/office/drawing/2014/main" id="{7ABABA34-BF95-C971-8AB0-C8BFAD4078E2}"/>
                  </a:ext>
                </a:extLst>
              </p:cNvPr>
              <p:cNvSpPr/>
              <p:nvPr/>
            </p:nvSpPr>
            <p:spPr>
              <a:xfrm>
                <a:off x="9099676" y="2790443"/>
                <a:ext cx="88900" cy="1811020"/>
              </a:xfrm>
              <a:custGeom>
                <a:avLst/>
                <a:gdLst/>
                <a:ahLst/>
                <a:cxnLst/>
                <a:rect l="l" t="t" r="r" b="b"/>
                <a:pathLst>
                  <a:path w="88900" h="1811020">
                    <a:moveTo>
                      <a:pt x="32016" y="1738884"/>
                    </a:moveTo>
                    <a:lnTo>
                      <a:pt x="28968" y="71628"/>
                    </a:lnTo>
                    <a:lnTo>
                      <a:pt x="57912" y="71628"/>
                    </a:lnTo>
                    <a:lnTo>
                      <a:pt x="60972" y="1738884"/>
                    </a:lnTo>
                    <a:lnTo>
                      <a:pt x="32016" y="1738884"/>
                    </a:lnTo>
                    <a:close/>
                  </a:path>
                  <a:path w="88900" h="1811020">
                    <a:moveTo>
                      <a:pt x="88404" y="1723644"/>
                    </a:moveTo>
                    <a:lnTo>
                      <a:pt x="45720" y="1810512"/>
                    </a:lnTo>
                    <a:lnTo>
                      <a:pt x="3048" y="1725168"/>
                    </a:lnTo>
                    <a:lnTo>
                      <a:pt x="88404" y="1723644"/>
                    </a:lnTo>
                    <a:close/>
                  </a:path>
                  <a:path w="88900" h="1811020">
                    <a:moveTo>
                      <a:pt x="0" y="86868"/>
                    </a:moveTo>
                    <a:lnTo>
                      <a:pt x="42672" y="0"/>
                    </a:lnTo>
                    <a:lnTo>
                      <a:pt x="85344" y="85344"/>
                    </a:lnTo>
                    <a:lnTo>
                      <a:pt x="0" y="86868"/>
                    </a:lnTo>
                    <a:close/>
                  </a:path>
                </a:pathLst>
              </a:custGeom>
              <a:ln w="3175">
                <a:solidFill>
                  <a:srgbClr val="000000"/>
                </a:solidFill>
              </a:ln>
            </p:spPr>
            <p:txBody>
              <a:bodyPr wrap="square" lIns="0" tIns="0" rIns="0" bIns="0" rtlCol="0"/>
              <a:lstStyle/>
              <a:p>
                <a:endParaRPr sz="1270"/>
              </a:p>
            </p:txBody>
          </p:sp>
          <p:pic>
            <p:nvPicPr>
              <p:cNvPr id="32" name="object 43">
                <a:extLst>
                  <a:ext uri="{FF2B5EF4-FFF2-40B4-BE49-F238E27FC236}">
                    <a16:creationId xmlns:a16="http://schemas.microsoft.com/office/drawing/2014/main" id="{371CDA89-2757-803B-CD5B-28A0EB5B5851}"/>
                  </a:ext>
                </a:extLst>
              </p:cNvPr>
              <p:cNvPicPr/>
              <p:nvPr/>
            </p:nvPicPr>
            <p:blipFill>
              <a:blip r:embed="rId3" cstate="print"/>
              <a:stretch>
                <a:fillRect/>
              </a:stretch>
            </p:blipFill>
            <p:spPr>
              <a:xfrm>
                <a:off x="5500763" y="4595621"/>
                <a:ext cx="3706367" cy="10668"/>
              </a:xfrm>
              <a:prstGeom prst="rect">
                <a:avLst/>
              </a:prstGeom>
            </p:spPr>
          </p:pic>
          <p:pic>
            <p:nvPicPr>
              <p:cNvPr id="33" name="object 44">
                <a:extLst>
                  <a:ext uri="{FF2B5EF4-FFF2-40B4-BE49-F238E27FC236}">
                    <a16:creationId xmlns:a16="http://schemas.microsoft.com/office/drawing/2014/main" id="{FF03274F-BB4A-2059-0877-C86C9FED1929}"/>
                  </a:ext>
                </a:extLst>
              </p:cNvPr>
              <p:cNvPicPr/>
              <p:nvPr/>
            </p:nvPicPr>
            <p:blipFill>
              <a:blip r:embed="rId4" cstate="print"/>
              <a:stretch>
                <a:fillRect/>
              </a:stretch>
            </p:blipFill>
            <p:spPr>
              <a:xfrm>
                <a:off x="4314329" y="1773935"/>
                <a:ext cx="1318260" cy="478536"/>
              </a:xfrm>
              <a:prstGeom prst="rect">
                <a:avLst/>
              </a:prstGeom>
            </p:spPr>
          </p:pic>
          <p:sp>
            <p:nvSpPr>
              <p:cNvPr id="34" name="object 45">
                <a:extLst>
                  <a:ext uri="{FF2B5EF4-FFF2-40B4-BE49-F238E27FC236}">
                    <a16:creationId xmlns:a16="http://schemas.microsoft.com/office/drawing/2014/main" id="{42CF4BCA-7B67-3EC6-1892-D011FA3F704B}"/>
                  </a:ext>
                </a:extLst>
              </p:cNvPr>
              <p:cNvSpPr/>
              <p:nvPr/>
            </p:nvSpPr>
            <p:spPr>
              <a:xfrm>
                <a:off x="4314329" y="2252471"/>
                <a:ext cx="1318260" cy="27940"/>
              </a:xfrm>
              <a:custGeom>
                <a:avLst/>
                <a:gdLst/>
                <a:ahLst/>
                <a:cxnLst/>
                <a:rect l="l" t="t" r="r" b="b"/>
                <a:pathLst>
                  <a:path w="1318260" h="27939">
                    <a:moveTo>
                      <a:pt x="1318260" y="27431"/>
                    </a:moveTo>
                    <a:lnTo>
                      <a:pt x="1318260" y="0"/>
                    </a:lnTo>
                    <a:lnTo>
                      <a:pt x="0" y="0"/>
                    </a:lnTo>
                    <a:lnTo>
                      <a:pt x="0" y="27431"/>
                    </a:lnTo>
                    <a:lnTo>
                      <a:pt x="1318260" y="27431"/>
                    </a:lnTo>
                    <a:close/>
                  </a:path>
                </a:pathLst>
              </a:custGeom>
              <a:solidFill>
                <a:srgbClr val="FFFFFF"/>
              </a:solidFill>
            </p:spPr>
            <p:txBody>
              <a:bodyPr wrap="square" lIns="0" tIns="0" rIns="0" bIns="0" rtlCol="0"/>
              <a:lstStyle/>
              <a:p>
                <a:endParaRPr sz="1270"/>
              </a:p>
            </p:txBody>
          </p:sp>
          <p:pic>
            <p:nvPicPr>
              <p:cNvPr id="35" name="object 46">
                <a:extLst>
                  <a:ext uri="{FF2B5EF4-FFF2-40B4-BE49-F238E27FC236}">
                    <a16:creationId xmlns:a16="http://schemas.microsoft.com/office/drawing/2014/main" id="{83F8D0C9-FD75-252F-32F8-166A8AC538DB}"/>
                  </a:ext>
                </a:extLst>
              </p:cNvPr>
              <p:cNvPicPr/>
              <p:nvPr/>
            </p:nvPicPr>
            <p:blipFill>
              <a:blip r:embed="rId7" cstate="print"/>
              <a:stretch>
                <a:fillRect/>
              </a:stretch>
            </p:blipFill>
            <p:spPr>
              <a:xfrm>
                <a:off x="5632589" y="1773935"/>
                <a:ext cx="2825496" cy="492251"/>
              </a:xfrm>
              <a:prstGeom prst="rect">
                <a:avLst/>
              </a:prstGeom>
            </p:spPr>
          </p:pic>
          <p:sp>
            <p:nvSpPr>
              <p:cNvPr id="36" name="object 47">
                <a:extLst>
                  <a:ext uri="{FF2B5EF4-FFF2-40B4-BE49-F238E27FC236}">
                    <a16:creationId xmlns:a16="http://schemas.microsoft.com/office/drawing/2014/main" id="{7E464581-39E6-FE96-8838-3D4AB6519E92}"/>
                  </a:ext>
                </a:extLst>
              </p:cNvPr>
              <p:cNvSpPr/>
              <p:nvPr/>
            </p:nvSpPr>
            <p:spPr>
              <a:xfrm>
                <a:off x="5632589" y="2266187"/>
                <a:ext cx="2825750" cy="13970"/>
              </a:xfrm>
              <a:custGeom>
                <a:avLst/>
                <a:gdLst/>
                <a:ahLst/>
                <a:cxnLst/>
                <a:rect l="l" t="t" r="r" b="b"/>
                <a:pathLst>
                  <a:path w="2825750" h="13969">
                    <a:moveTo>
                      <a:pt x="2825495" y="13716"/>
                    </a:moveTo>
                    <a:lnTo>
                      <a:pt x="2825495" y="0"/>
                    </a:lnTo>
                    <a:lnTo>
                      <a:pt x="0" y="0"/>
                    </a:lnTo>
                    <a:lnTo>
                      <a:pt x="0" y="13716"/>
                    </a:lnTo>
                    <a:lnTo>
                      <a:pt x="2825495" y="13716"/>
                    </a:lnTo>
                    <a:close/>
                  </a:path>
                </a:pathLst>
              </a:custGeom>
              <a:solidFill>
                <a:srgbClr val="FFFFFF"/>
              </a:solidFill>
            </p:spPr>
            <p:txBody>
              <a:bodyPr wrap="square" lIns="0" tIns="0" rIns="0" bIns="0" rtlCol="0"/>
              <a:lstStyle/>
              <a:p>
                <a:endParaRPr sz="1270"/>
              </a:p>
            </p:txBody>
          </p:sp>
        </p:grpSp>
        <p:sp>
          <p:nvSpPr>
            <p:cNvPr id="24" name="object 48">
              <a:extLst>
                <a:ext uri="{FF2B5EF4-FFF2-40B4-BE49-F238E27FC236}">
                  <a16:creationId xmlns:a16="http://schemas.microsoft.com/office/drawing/2014/main" id="{544F00E4-C5B1-840C-9D59-703F3E1F374E}"/>
                </a:ext>
              </a:extLst>
            </p:cNvPr>
            <p:cNvSpPr txBox="1"/>
            <p:nvPr/>
          </p:nvSpPr>
          <p:spPr>
            <a:xfrm>
              <a:off x="10073194" y="2444124"/>
              <a:ext cx="240002" cy="1201076"/>
            </a:xfrm>
            <a:prstGeom prst="rect">
              <a:avLst/>
            </a:prstGeom>
          </p:spPr>
          <p:txBody>
            <a:bodyPr vert="vert270" wrap="square" lIns="0" tIns="0" rIns="0" bIns="0" rtlCol="0">
              <a:spAutoFit/>
            </a:bodyPr>
            <a:lstStyle/>
            <a:p>
              <a:pPr marL="160653" marR="4607" indent="-149713">
                <a:lnSpc>
                  <a:spcPts val="1959"/>
                </a:lnSpc>
              </a:pPr>
              <a:r>
                <a:rPr sz="1632" dirty="0">
                  <a:solidFill>
                    <a:srgbClr val="002060"/>
                  </a:solidFill>
                  <a:latin typeface="Arial" panose="020B0604020202020204" pitchFamily="34" charset="0"/>
                  <a:cs typeface="Arial" panose="020B0604020202020204" pitchFamily="34" charset="0"/>
                </a:rPr>
                <a:t>gain</a:t>
              </a:r>
              <a:r>
                <a:rPr sz="1632" spc="-5" dirty="0">
                  <a:solidFill>
                    <a:srgbClr val="002060"/>
                  </a:solidFill>
                  <a:latin typeface="Arial" panose="020B0604020202020204" pitchFamily="34" charset="0"/>
                  <a:cs typeface="Arial" panose="020B0604020202020204" pitchFamily="34" charset="0"/>
                </a:rPr>
                <a:t> </a:t>
              </a:r>
              <a:r>
                <a:rPr sz="1632" spc="-45" dirty="0">
                  <a:solidFill>
                    <a:srgbClr val="002060"/>
                  </a:solidFill>
                  <a:latin typeface="Arial" panose="020B0604020202020204" pitchFamily="34" charset="0"/>
                  <a:cs typeface="Arial" panose="020B0604020202020204" pitchFamily="34" charset="0"/>
                </a:rPr>
                <a:t>~ </a:t>
              </a:r>
              <a:r>
                <a:rPr sz="1632" spc="-23" dirty="0">
                  <a:solidFill>
                    <a:srgbClr val="002060"/>
                  </a:solidFill>
                  <a:latin typeface="Arial" panose="020B0604020202020204" pitchFamily="34" charset="0"/>
                  <a:cs typeface="Arial" panose="020B0604020202020204" pitchFamily="34" charset="0"/>
                </a:rPr>
                <a:t>10</a:t>
              </a:r>
              <a:r>
                <a:rPr sz="1632" spc="-34" baseline="23148" dirty="0">
                  <a:solidFill>
                    <a:srgbClr val="002060"/>
                  </a:solidFill>
                  <a:latin typeface="Arial" panose="020B0604020202020204" pitchFamily="34" charset="0"/>
                  <a:cs typeface="Arial" panose="020B0604020202020204" pitchFamily="34" charset="0"/>
                </a:rPr>
                <a:t>5</a:t>
              </a:r>
              <a:endParaRPr sz="1632" baseline="23148" dirty="0">
                <a:solidFill>
                  <a:srgbClr val="002060"/>
                </a:solidFill>
                <a:latin typeface="Arial" panose="020B0604020202020204" pitchFamily="34" charset="0"/>
                <a:cs typeface="Arial" panose="020B0604020202020204" pitchFamily="34" charset="0"/>
              </a:endParaRPr>
            </a:p>
          </p:txBody>
        </p:sp>
        <p:grpSp>
          <p:nvGrpSpPr>
            <p:cNvPr id="25" name="object 52">
              <a:extLst>
                <a:ext uri="{FF2B5EF4-FFF2-40B4-BE49-F238E27FC236}">
                  <a16:creationId xmlns:a16="http://schemas.microsoft.com/office/drawing/2014/main" id="{2D8A0B38-536E-5658-E10B-97D02204A6AA}"/>
                </a:ext>
              </a:extLst>
            </p:cNvPr>
            <p:cNvGrpSpPr/>
            <p:nvPr/>
          </p:nvGrpSpPr>
          <p:grpSpPr>
            <a:xfrm>
              <a:off x="9336773" y="1256500"/>
              <a:ext cx="1480430" cy="458927"/>
              <a:chOff x="8456548" y="1773935"/>
              <a:chExt cx="1632585" cy="506095"/>
            </a:xfrm>
          </p:grpSpPr>
          <p:pic>
            <p:nvPicPr>
              <p:cNvPr id="26" name="object 53">
                <a:extLst>
                  <a:ext uri="{FF2B5EF4-FFF2-40B4-BE49-F238E27FC236}">
                    <a16:creationId xmlns:a16="http://schemas.microsoft.com/office/drawing/2014/main" id="{CBDC4D3E-8E60-AB9F-562F-83A1AAD0AB4C}"/>
                  </a:ext>
                </a:extLst>
              </p:cNvPr>
              <p:cNvPicPr/>
              <p:nvPr/>
            </p:nvPicPr>
            <p:blipFill>
              <a:blip r:embed="rId6" cstate="print"/>
              <a:stretch>
                <a:fillRect/>
              </a:stretch>
            </p:blipFill>
            <p:spPr>
              <a:xfrm>
                <a:off x="8456548" y="1773935"/>
                <a:ext cx="1632203" cy="481584"/>
              </a:xfrm>
              <a:prstGeom prst="rect">
                <a:avLst/>
              </a:prstGeom>
            </p:spPr>
          </p:pic>
          <p:sp>
            <p:nvSpPr>
              <p:cNvPr id="27" name="object 54">
                <a:extLst>
                  <a:ext uri="{FF2B5EF4-FFF2-40B4-BE49-F238E27FC236}">
                    <a16:creationId xmlns:a16="http://schemas.microsoft.com/office/drawing/2014/main" id="{9AF1D2E1-7729-0451-DC35-5C42C62F4170}"/>
                  </a:ext>
                </a:extLst>
              </p:cNvPr>
              <p:cNvSpPr/>
              <p:nvPr/>
            </p:nvSpPr>
            <p:spPr>
              <a:xfrm>
                <a:off x="8456548" y="2255519"/>
                <a:ext cx="1632585" cy="24765"/>
              </a:xfrm>
              <a:custGeom>
                <a:avLst/>
                <a:gdLst/>
                <a:ahLst/>
                <a:cxnLst/>
                <a:rect l="l" t="t" r="r" b="b"/>
                <a:pathLst>
                  <a:path w="1632584" h="24764">
                    <a:moveTo>
                      <a:pt x="1632203" y="24384"/>
                    </a:moveTo>
                    <a:lnTo>
                      <a:pt x="1632203" y="0"/>
                    </a:lnTo>
                    <a:lnTo>
                      <a:pt x="0" y="0"/>
                    </a:lnTo>
                    <a:lnTo>
                      <a:pt x="0" y="24384"/>
                    </a:lnTo>
                    <a:lnTo>
                      <a:pt x="1632203" y="24384"/>
                    </a:lnTo>
                    <a:close/>
                  </a:path>
                </a:pathLst>
              </a:custGeom>
              <a:solidFill>
                <a:srgbClr val="FFFFFF"/>
              </a:solidFill>
            </p:spPr>
            <p:txBody>
              <a:bodyPr wrap="square" lIns="0" tIns="0" rIns="0" bIns="0" rtlCol="0"/>
              <a:lstStyle/>
              <a:p>
                <a:endParaRPr sz="1270">
                  <a:solidFill>
                    <a:srgbClr val="002060"/>
                  </a:solidFill>
                  <a:latin typeface="Arial" panose="020B0604020202020204" pitchFamily="34" charset="0"/>
                  <a:cs typeface="Arial" panose="020B0604020202020204" pitchFamily="34" charset="0"/>
                </a:endParaRPr>
              </a:p>
            </p:txBody>
          </p:sp>
        </p:grpSp>
      </p:grpSp>
      <p:sp>
        <p:nvSpPr>
          <p:cNvPr id="48" name="object 7">
            <a:extLst>
              <a:ext uri="{FF2B5EF4-FFF2-40B4-BE49-F238E27FC236}">
                <a16:creationId xmlns:a16="http://schemas.microsoft.com/office/drawing/2014/main" id="{0A22CA4B-44BF-0B3A-8727-EF17E6D3FC99}"/>
              </a:ext>
            </a:extLst>
          </p:cNvPr>
          <p:cNvSpPr txBox="1"/>
          <p:nvPr/>
        </p:nvSpPr>
        <p:spPr>
          <a:xfrm>
            <a:off x="739389" y="1205367"/>
            <a:ext cx="3637642" cy="1831999"/>
          </a:xfrm>
          <a:prstGeom prst="rect">
            <a:avLst/>
          </a:prstGeom>
        </p:spPr>
        <p:txBody>
          <a:bodyPr vert="horz" wrap="square" lIns="0" tIns="11516" rIns="0" bIns="0" rtlCol="0">
            <a:spAutoFit/>
          </a:bodyPr>
          <a:lstStyle/>
          <a:p>
            <a:pPr marL="240116" marR="546451" indent="-206142">
              <a:lnSpc>
                <a:spcPct val="115999"/>
              </a:lnSpc>
              <a:spcBef>
                <a:spcPts val="91"/>
              </a:spcBef>
              <a:buFont typeface="Arial"/>
              <a:buChar char="•"/>
              <a:tabLst>
                <a:tab pos="240692" algn="l"/>
              </a:tabLst>
            </a:pPr>
            <a:r>
              <a:rPr sz="2000" b="0" dirty="0">
                <a:solidFill>
                  <a:srgbClr val="002060"/>
                </a:solidFill>
                <a:latin typeface="Arial" panose="020B0604020202020204" pitchFamily="34" charset="0"/>
                <a:cs typeface="Arial" panose="020B0604020202020204" pitchFamily="34" charset="0"/>
              </a:rPr>
              <a:t>bunch</a:t>
            </a:r>
            <a:r>
              <a:rPr sz="2000" b="0" spc="-9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interacts</a:t>
            </a:r>
            <a:r>
              <a:rPr sz="2000" b="0" spc="-91" dirty="0">
                <a:solidFill>
                  <a:srgbClr val="002060"/>
                </a:solidFill>
                <a:latin typeface="Arial" panose="020B0604020202020204" pitchFamily="34" charset="0"/>
                <a:cs typeface="Arial" panose="020B0604020202020204" pitchFamily="34" charset="0"/>
              </a:rPr>
              <a:t> </a:t>
            </a:r>
            <a:r>
              <a:rPr sz="2000" b="0" spc="-18" dirty="0">
                <a:solidFill>
                  <a:srgbClr val="002060"/>
                </a:solidFill>
                <a:latin typeface="Arial" panose="020B0604020202020204" pitchFamily="34" charset="0"/>
                <a:cs typeface="Arial" panose="020B0604020202020204" pitchFamily="34" charset="0"/>
              </a:rPr>
              <a:t>with </a:t>
            </a:r>
            <a:r>
              <a:rPr sz="2000" b="0" dirty="0">
                <a:solidFill>
                  <a:srgbClr val="002060"/>
                </a:solidFill>
                <a:latin typeface="Arial" panose="020B0604020202020204" pitchFamily="34" charset="0"/>
                <a:cs typeface="Arial" panose="020B0604020202020204" pitchFamily="34" charset="0"/>
              </a:rPr>
              <a:t>undulator</a:t>
            </a:r>
            <a:r>
              <a:rPr sz="2000" b="0" spc="-118" dirty="0">
                <a:solidFill>
                  <a:srgbClr val="002060"/>
                </a:solidFill>
                <a:latin typeface="Arial" panose="020B0604020202020204" pitchFamily="34" charset="0"/>
                <a:cs typeface="Arial" panose="020B0604020202020204" pitchFamily="34" charset="0"/>
              </a:rPr>
              <a:t> </a:t>
            </a:r>
            <a:r>
              <a:rPr sz="2000" b="0" spc="-9" dirty="0">
                <a:solidFill>
                  <a:srgbClr val="002060"/>
                </a:solidFill>
                <a:latin typeface="Arial" panose="020B0604020202020204" pitchFamily="34" charset="0"/>
                <a:cs typeface="Arial" panose="020B0604020202020204" pitchFamily="34" charset="0"/>
              </a:rPr>
              <a:t>field</a:t>
            </a:r>
            <a:endParaRPr sz="2000" b="0">
              <a:solidFill>
                <a:srgbClr val="002060"/>
              </a:solidFill>
              <a:latin typeface="Arial" panose="020B0604020202020204" pitchFamily="34" charset="0"/>
              <a:cs typeface="Arial" panose="020B0604020202020204" pitchFamily="34" charset="0"/>
            </a:endParaRPr>
          </a:p>
          <a:p>
            <a:pPr marL="240116" indent="-206142">
              <a:spcBef>
                <a:spcPts val="621"/>
              </a:spcBef>
              <a:buFont typeface="Arial"/>
              <a:buChar char="•"/>
              <a:tabLst>
                <a:tab pos="240692" algn="l"/>
              </a:tabLst>
            </a:pPr>
            <a:r>
              <a:rPr sz="2000" b="0" dirty="0">
                <a:solidFill>
                  <a:srgbClr val="002060"/>
                </a:solidFill>
                <a:latin typeface="Arial" panose="020B0604020202020204" pitchFamily="34" charset="0"/>
                <a:cs typeface="Arial" panose="020B0604020202020204" pitchFamily="34" charset="0"/>
              </a:rPr>
              <a:t>micro</a:t>
            </a:r>
            <a:r>
              <a:rPr sz="2000" b="0" spc="-73"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bunches</a:t>
            </a:r>
            <a:r>
              <a:rPr sz="2000" b="0" spc="-73" dirty="0">
                <a:solidFill>
                  <a:srgbClr val="002060"/>
                </a:solidFill>
                <a:latin typeface="Arial" panose="020B0604020202020204" pitchFamily="34" charset="0"/>
                <a:cs typeface="Arial" panose="020B0604020202020204" pitchFamily="34" charset="0"/>
              </a:rPr>
              <a:t> </a:t>
            </a:r>
            <a:r>
              <a:rPr sz="2000" b="0" spc="-9" dirty="0">
                <a:solidFill>
                  <a:srgbClr val="002060"/>
                </a:solidFill>
                <a:latin typeface="Arial" panose="020B0604020202020204" pitchFamily="34" charset="0"/>
                <a:cs typeface="Arial" panose="020B0604020202020204" pitchFamily="34" charset="0"/>
              </a:rPr>
              <a:t>develop</a:t>
            </a:r>
            <a:endParaRPr sz="2000" b="0">
              <a:solidFill>
                <a:srgbClr val="002060"/>
              </a:solidFill>
              <a:latin typeface="Arial" panose="020B0604020202020204" pitchFamily="34" charset="0"/>
              <a:cs typeface="Arial" panose="020B0604020202020204" pitchFamily="34" charset="0"/>
            </a:endParaRPr>
          </a:p>
          <a:p>
            <a:pPr marL="240116" marR="27639" indent="-206142">
              <a:lnSpc>
                <a:spcPct val="115999"/>
              </a:lnSpc>
              <a:spcBef>
                <a:spcPts val="272"/>
              </a:spcBef>
              <a:buFont typeface="Arial"/>
              <a:buChar char="•"/>
              <a:tabLst>
                <a:tab pos="240692" algn="l"/>
              </a:tabLst>
            </a:pPr>
            <a:r>
              <a:rPr sz="2000" b="0" dirty="0">
                <a:solidFill>
                  <a:srgbClr val="002060"/>
                </a:solidFill>
                <a:latin typeface="Arial" panose="020B0604020202020204" pitchFamily="34" charset="0"/>
                <a:cs typeface="Arial" panose="020B0604020202020204" pitchFamily="34" charset="0"/>
              </a:rPr>
              <a:t>micro</a:t>
            </a:r>
            <a:r>
              <a:rPr sz="2000" b="0" spc="-73"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bunches</a:t>
            </a:r>
            <a:r>
              <a:rPr sz="2000" b="0" spc="-73" dirty="0">
                <a:solidFill>
                  <a:srgbClr val="002060"/>
                </a:solidFill>
                <a:latin typeface="Arial" panose="020B0604020202020204" pitchFamily="34" charset="0"/>
                <a:cs typeface="Arial" panose="020B0604020202020204" pitchFamily="34" charset="0"/>
              </a:rPr>
              <a:t> </a:t>
            </a:r>
            <a:r>
              <a:rPr sz="2000" b="0" spc="-18" dirty="0">
                <a:solidFill>
                  <a:srgbClr val="002060"/>
                </a:solidFill>
                <a:latin typeface="Arial" panose="020B0604020202020204" pitchFamily="34" charset="0"/>
                <a:cs typeface="Arial" panose="020B0604020202020204" pitchFamily="34" charset="0"/>
              </a:rPr>
              <a:t>emit </a:t>
            </a:r>
            <a:r>
              <a:rPr sz="2000" b="0" dirty="0">
                <a:solidFill>
                  <a:srgbClr val="002060"/>
                </a:solidFill>
                <a:latin typeface="Arial" panose="020B0604020202020204" pitchFamily="34" charset="0"/>
                <a:cs typeface="Arial" panose="020B0604020202020204" pitchFamily="34" charset="0"/>
              </a:rPr>
              <a:t>coherently</a:t>
            </a:r>
            <a:r>
              <a:rPr sz="2000" b="0" spc="-36"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a:t>
            </a:r>
            <a:r>
              <a:rPr sz="2000" b="0" spc="-36"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N</a:t>
            </a:r>
            <a:r>
              <a:rPr sz="1800" b="0" baseline="38461" dirty="0">
                <a:solidFill>
                  <a:srgbClr val="002060"/>
                </a:solidFill>
                <a:latin typeface="Arial" panose="020B0604020202020204" pitchFamily="34" charset="0"/>
                <a:cs typeface="Arial" panose="020B0604020202020204" pitchFamily="34" charset="0"/>
              </a:rPr>
              <a:t>2</a:t>
            </a:r>
            <a:r>
              <a:rPr sz="1800" b="0" spc="224" baseline="38461"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(N</a:t>
            </a:r>
            <a:r>
              <a:rPr sz="2000" b="0" spc="-32"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a:t>
            </a:r>
            <a:r>
              <a:rPr sz="2000" b="0" spc="-36" dirty="0">
                <a:solidFill>
                  <a:srgbClr val="002060"/>
                </a:solidFill>
                <a:latin typeface="Arial" panose="020B0604020202020204" pitchFamily="34" charset="0"/>
                <a:cs typeface="Arial" panose="020B0604020202020204" pitchFamily="34" charset="0"/>
              </a:rPr>
              <a:t> </a:t>
            </a:r>
            <a:r>
              <a:rPr sz="2000" b="0" spc="-18" dirty="0">
                <a:solidFill>
                  <a:srgbClr val="002060"/>
                </a:solidFill>
                <a:latin typeface="Arial" panose="020B0604020202020204" pitchFamily="34" charset="0"/>
                <a:cs typeface="Arial" panose="020B0604020202020204" pitchFamily="34" charset="0"/>
              </a:rPr>
              <a:t>10</a:t>
            </a:r>
            <a:r>
              <a:rPr sz="1800" b="0" spc="-27" baseline="38461" dirty="0">
                <a:solidFill>
                  <a:srgbClr val="002060"/>
                </a:solidFill>
                <a:latin typeface="Arial" panose="020B0604020202020204" pitchFamily="34" charset="0"/>
                <a:cs typeface="Arial" panose="020B0604020202020204" pitchFamily="34" charset="0"/>
              </a:rPr>
              <a:t>6</a:t>
            </a:r>
            <a:r>
              <a:rPr sz="2000" b="0" spc="-18" dirty="0">
                <a:solidFill>
                  <a:srgbClr val="002060"/>
                </a:solidFill>
                <a:latin typeface="Arial" panose="020B0604020202020204" pitchFamily="34" charset="0"/>
                <a:cs typeface="Arial" panose="020B0604020202020204" pitchFamily="34" charset="0"/>
              </a:rPr>
              <a:t>)</a:t>
            </a:r>
            <a:endParaRPr sz="2000" b="0">
              <a:solidFill>
                <a:srgbClr val="002060"/>
              </a:solidFill>
              <a:latin typeface="Arial" panose="020B0604020202020204" pitchFamily="34" charset="0"/>
              <a:cs typeface="Arial" panose="020B0604020202020204" pitchFamily="34" charset="0"/>
            </a:endParaRPr>
          </a:p>
        </p:txBody>
      </p:sp>
      <p:sp>
        <p:nvSpPr>
          <p:cNvPr id="49" name="object 8">
            <a:extLst>
              <a:ext uri="{FF2B5EF4-FFF2-40B4-BE49-F238E27FC236}">
                <a16:creationId xmlns:a16="http://schemas.microsoft.com/office/drawing/2014/main" id="{3BFB7E9D-9D18-3A1F-0529-E11DEA00FACA}"/>
              </a:ext>
            </a:extLst>
          </p:cNvPr>
          <p:cNvSpPr txBox="1"/>
          <p:nvPr/>
        </p:nvSpPr>
        <p:spPr>
          <a:xfrm>
            <a:off x="6483254" y="4353881"/>
            <a:ext cx="4152166" cy="1671955"/>
          </a:xfrm>
          <a:prstGeom prst="rect">
            <a:avLst/>
          </a:prstGeom>
        </p:spPr>
        <p:txBody>
          <a:bodyPr vert="horz" wrap="square" lIns="0" tIns="11516" rIns="0" bIns="0" rtlCol="0">
            <a:spAutoFit/>
          </a:bodyPr>
          <a:lstStyle/>
          <a:p>
            <a:pPr marL="34549">
              <a:spcBef>
                <a:spcPts val="91"/>
              </a:spcBef>
            </a:pPr>
            <a:r>
              <a:rPr sz="2539" dirty="0">
                <a:solidFill>
                  <a:srgbClr val="002060"/>
                </a:solidFill>
                <a:latin typeface="Arial" panose="020B0604020202020204" pitchFamily="34" charset="0"/>
                <a:cs typeface="Arial" panose="020B0604020202020204" pitchFamily="34" charset="0"/>
              </a:rPr>
              <a:t>Key</a:t>
            </a:r>
            <a:r>
              <a:rPr sz="2539" spc="-14" dirty="0">
                <a:solidFill>
                  <a:srgbClr val="002060"/>
                </a:solidFill>
                <a:latin typeface="Arial" panose="020B0604020202020204" pitchFamily="34" charset="0"/>
                <a:cs typeface="Arial" panose="020B0604020202020204" pitchFamily="34" charset="0"/>
              </a:rPr>
              <a:t> </a:t>
            </a:r>
            <a:r>
              <a:rPr sz="2539" spc="-9" dirty="0">
                <a:solidFill>
                  <a:srgbClr val="002060"/>
                </a:solidFill>
                <a:latin typeface="Arial" panose="020B0604020202020204" pitchFamily="34" charset="0"/>
                <a:cs typeface="Arial" panose="020B0604020202020204" pitchFamily="34" charset="0"/>
              </a:rPr>
              <a:t>requirement:</a:t>
            </a:r>
            <a:endParaRPr sz="2539" dirty="0">
              <a:solidFill>
                <a:srgbClr val="002060"/>
              </a:solidFill>
              <a:latin typeface="Arial" panose="020B0604020202020204" pitchFamily="34" charset="0"/>
              <a:cs typeface="Arial" panose="020B0604020202020204" pitchFamily="34" charset="0"/>
            </a:endParaRPr>
          </a:p>
          <a:p>
            <a:pPr marL="445683" indent="-205567">
              <a:spcBef>
                <a:spcPts val="1505"/>
              </a:spcBef>
              <a:buClr>
                <a:srgbClr val="000000"/>
              </a:buClr>
              <a:buFont typeface="Arial"/>
              <a:buChar char="•"/>
              <a:tabLst>
                <a:tab pos="445683" algn="l"/>
              </a:tabLst>
            </a:pPr>
            <a:r>
              <a:rPr sz="2000" dirty="0">
                <a:solidFill>
                  <a:srgbClr val="002060"/>
                </a:solidFill>
                <a:latin typeface="Arial" panose="020B0604020202020204" pitchFamily="34" charset="0"/>
                <a:cs typeface="Arial" panose="020B0604020202020204" pitchFamily="34" charset="0"/>
              </a:rPr>
              <a:t>high</a:t>
            </a:r>
            <a:r>
              <a:rPr sz="2000" spc="-32" dirty="0">
                <a:solidFill>
                  <a:srgbClr val="002060"/>
                </a:solidFill>
                <a:latin typeface="Arial" panose="020B0604020202020204" pitchFamily="34" charset="0"/>
                <a:cs typeface="Arial" panose="020B0604020202020204" pitchFamily="34" charset="0"/>
              </a:rPr>
              <a:t> </a:t>
            </a:r>
            <a:r>
              <a:rPr sz="2000" dirty="0">
                <a:solidFill>
                  <a:srgbClr val="002060"/>
                </a:solidFill>
                <a:latin typeface="Arial" panose="020B0604020202020204" pitchFamily="34" charset="0"/>
                <a:cs typeface="Arial" panose="020B0604020202020204" pitchFamily="34" charset="0"/>
              </a:rPr>
              <a:t>peak</a:t>
            </a:r>
            <a:r>
              <a:rPr sz="2000" spc="-32" dirty="0">
                <a:solidFill>
                  <a:srgbClr val="002060"/>
                </a:solidFill>
                <a:latin typeface="Arial" panose="020B0604020202020204" pitchFamily="34" charset="0"/>
                <a:cs typeface="Arial" panose="020B0604020202020204" pitchFamily="34" charset="0"/>
              </a:rPr>
              <a:t> </a:t>
            </a:r>
            <a:r>
              <a:rPr sz="2000" dirty="0">
                <a:solidFill>
                  <a:srgbClr val="002060"/>
                </a:solidFill>
                <a:latin typeface="Arial" panose="020B0604020202020204" pitchFamily="34" charset="0"/>
                <a:cs typeface="Arial" panose="020B0604020202020204" pitchFamily="34" charset="0"/>
              </a:rPr>
              <a:t>currents</a:t>
            </a:r>
            <a:r>
              <a:rPr sz="2000" spc="-50"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of</a:t>
            </a:r>
            <a:r>
              <a:rPr sz="2000" b="0" spc="-32"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&gt;</a:t>
            </a:r>
            <a:r>
              <a:rPr sz="2000" b="0" spc="-36"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1</a:t>
            </a:r>
            <a:r>
              <a:rPr sz="2000" b="0" spc="-27" dirty="0">
                <a:solidFill>
                  <a:srgbClr val="002060"/>
                </a:solidFill>
                <a:latin typeface="Arial" panose="020B0604020202020204" pitchFamily="34" charset="0"/>
                <a:cs typeface="Arial" panose="020B0604020202020204" pitchFamily="34" charset="0"/>
              </a:rPr>
              <a:t> </a:t>
            </a:r>
            <a:r>
              <a:rPr sz="2000" b="0" spc="-23" dirty="0">
                <a:solidFill>
                  <a:srgbClr val="002060"/>
                </a:solidFill>
                <a:latin typeface="Arial" panose="020B0604020202020204" pitchFamily="34" charset="0"/>
                <a:cs typeface="Arial" panose="020B0604020202020204" pitchFamily="34" charset="0"/>
              </a:rPr>
              <a:t>kA</a:t>
            </a:r>
            <a:endParaRPr sz="2000" b="0" dirty="0">
              <a:solidFill>
                <a:srgbClr val="002060"/>
              </a:solidFill>
              <a:latin typeface="Arial" panose="020B0604020202020204" pitchFamily="34" charset="0"/>
              <a:cs typeface="Arial" panose="020B0604020202020204" pitchFamily="34" charset="0"/>
            </a:endParaRPr>
          </a:p>
          <a:p>
            <a:pPr marL="445683" indent="-205567">
              <a:spcBef>
                <a:spcPts val="617"/>
              </a:spcBef>
              <a:buFont typeface="Arial"/>
              <a:buChar char="•"/>
              <a:tabLst>
                <a:tab pos="445683" algn="l"/>
              </a:tabLst>
            </a:pPr>
            <a:r>
              <a:rPr lang="it-IT" sz="2000" dirty="0">
                <a:solidFill>
                  <a:srgbClr val="002060"/>
                </a:solidFill>
                <a:latin typeface="Arial" panose="020B0604020202020204" pitchFamily="34" charset="0"/>
                <a:cs typeface="Arial" panose="020B0604020202020204" pitchFamily="34" charset="0"/>
              </a:rPr>
              <a:t>low </a:t>
            </a:r>
            <a:r>
              <a:rPr sz="2000" dirty="0">
                <a:solidFill>
                  <a:srgbClr val="002060"/>
                </a:solidFill>
                <a:latin typeface="Arial" panose="020B0604020202020204" pitchFamily="34" charset="0"/>
                <a:cs typeface="Arial" panose="020B0604020202020204" pitchFamily="34" charset="0"/>
              </a:rPr>
              <a:t>emittance</a:t>
            </a:r>
            <a:r>
              <a:rPr sz="2000" spc="-41"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&lt;</a:t>
            </a:r>
            <a:r>
              <a:rPr sz="2000" b="0" spc="-41"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λ/4pi</a:t>
            </a:r>
            <a:r>
              <a:rPr sz="2000" b="0" spc="-36"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a:t>
            </a:r>
            <a:r>
              <a:rPr sz="2000" b="0" spc="-36" dirty="0">
                <a:solidFill>
                  <a:srgbClr val="002060"/>
                </a:solidFill>
                <a:latin typeface="Arial" panose="020B0604020202020204" pitchFamily="34" charset="0"/>
                <a:cs typeface="Arial" panose="020B0604020202020204" pitchFamily="34" charset="0"/>
              </a:rPr>
              <a:t> </a:t>
            </a:r>
            <a:r>
              <a:rPr sz="2000" b="0" spc="-18" dirty="0">
                <a:solidFill>
                  <a:srgbClr val="002060"/>
                </a:solidFill>
                <a:latin typeface="Arial" panose="020B0604020202020204" pitchFamily="34" charset="0"/>
                <a:cs typeface="Arial" panose="020B0604020202020204" pitchFamily="34" charset="0"/>
              </a:rPr>
              <a:t>1-</a:t>
            </a:r>
            <a:r>
              <a:rPr sz="2000" b="0" dirty="0">
                <a:solidFill>
                  <a:srgbClr val="002060"/>
                </a:solidFill>
                <a:latin typeface="Arial" panose="020B0604020202020204" pitchFamily="34" charset="0"/>
                <a:cs typeface="Arial" panose="020B0604020202020204" pitchFamily="34" charset="0"/>
              </a:rPr>
              <a:t>2</a:t>
            </a:r>
            <a:r>
              <a:rPr sz="2000" b="0" spc="-45" dirty="0">
                <a:solidFill>
                  <a:srgbClr val="002060"/>
                </a:solidFill>
                <a:latin typeface="Arial" panose="020B0604020202020204" pitchFamily="34" charset="0"/>
                <a:cs typeface="Arial" panose="020B0604020202020204" pitchFamily="34" charset="0"/>
              </a:rPr>
              <a:t> </a:t>
            </a:r>
            <a:r>
              <a:rPr sz="2000" b="0" spc="-23" dirty="0">
                <a:solidFill>
                  <a:srgbClr val="002060"/>
                </a:solidFill>
                <a:latin typeface="Arial" panose="020B0604020202020204" pitchFamily="34" charset="0"/>
                <a:cs typeface="Arial" panose="020B0604020202020204" pitchFamily="34" charset="0"/>
              </a:rPr>
              <a:t>μm</a:t>
            </a:r>
            <a:endParaRPr sz="2000" b="0" dirty="0">
              <a:solidFill>
                <a:srgbClr val="002060"/>
              </a:solidFill>
              <a:latin typeface="Arial" panose="020B0604020202020204" pitchFamily="34" charset="0"/>
              <a:cs typeface="Arial" panose="020B0604020202020204" pitchFamily="34" charset="0"/>
            </a:endParaRPr>
          </a:p>
          <a:p>
            <a:pPr marL="445683" indent="-205567">
              <a:spcBef>
                <a:spcPts val="621"/>
              </a:spcBef>
              <a:buFont typeface="Arial"/>
              <a:buChar char="•"/>
              <a:tabLst>
                <a:tab pos="445683" algn="l"/>
              </a:tabLst>
            </a:pPr>
            <a:r>
              <a:rPr lang="it-IT" sz="2000" dirty="0">
                <a:solidFill>
                  <a:srgbClr val="002060"/>
                </a:solidFill>
                <a:latin typeface="Arial" panose="020B0604020202020204" pitchFamily="34" charset="0"/>
                <a:cs typeface="Arial" panose="020B0604020202020204" pitchFamily="34" charset="0"/>
              </a:rPr>
              <a:t>low energy</a:t>
            </a:r>
            <a:r>
              <a:rPr lang="it-IT" sz="2000" spc="-41" dirty="0">
                <a:solidFill>
                  <a:srgbClr val="002060"/>
                </a:solidFill>
                <a:latin typeface="Arial" panose="020B0604020202020204" pitchFamily="34" charset="0"/>
                <a:cs typeface="Arial" panose="020B0604020202020204" pitchFamily="34" charset="0"/>
              </a:rPr>
              <a:t> </a:t>
            </a:r>
            <a:r>
              <a:rPr lang="it-IT" sz="2000" dirty="0">
                <a:solidFill>
                  <a:srgbClr val="002060"/>
                </a:solidFill>
                <a:latin typeface="Arial" panose="020B0604020202020204" pitchFamily="34" charset="0"/>
                <a:cs typeface="Arial" panose="020B0604020202020204" pitchFamily="34" charset="0"/>
              </a:rPr>
              <a:t>spread</a:t>
            </a:r>
            <a:r>
              <a:rPr lang="it-IT" sz="2000" spc="-45"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∆E/E</a:t>
            </a:r>
            <a:r>
              <a:rPr sz="2000" b="0" spc="-36" dirty="0">
                <a:solidFill>
                  <a:srgbClr val="002060"/>
                </a:solidFill>
                <a:latin typeface="Arial" panose="020B0604020202020204" pitchFamily="34" charset="0"/>
                <a:cs typeface="Arial" panose="020B0604020202020204" pitchFamily="34" charset="0"/>
              </a:rPr>
              <a:t> </a:t>
            </a:r>
            <a:r>
              <a:rPr sz="2000" b="0" dirty="0">
                <a:solidFill>
                  <a:srgbClr val="002060"/>
                </a:solidFill>
                <a:latin typeface="Arial" panose="020B0604020202020204" pitchFamily="34" charset="0"/>
                <a:cs typeface="Arial" panose="020B0604020202020204" pitchFamily="34" charset="0"/>
              </a:rPr>
              <a:t>&lt;</a:t>
            </a:r>
            <a:r>
              <a:rPr sz="2000" b="0" spc="-41" dirty="0">
                <a:solidFill>
                  <a:srgbClr val="002060"/>
                </a:solidFill>
                <a:latin typeface="Arial" panose="020B0604020202020204" pitchFamily="34" charset="0"/>
                <a:cs typeface="Arial" panose="020B0604020202020204" pitchFamily="34" charset="0"/>
              </a:rPr>
              <a:t> </a:t>
            </a:r>
            <a:r>
              <a:rPr sz="2000" b="0" spc="-18" dirty="0">
                <a:solidFill>
                  <a:srgbClr val="002060"/>
                </a:solidFill>
                <a:latin typeface="Arial" panose="020B0604020202020204" pitchFamily="34" charset="0"/>
                <a:cs typeface="Arial" panose="020B0604020202020204" pitchFamily="34" charset="0"/>
              </a:rPr>
              <a:t>10</a:t>
            </a:r>
            <a:r>
              <a:rPr sz="1800" b="0" spc="-27" baseline="38461" dirty="0">
                <a:solidFill>
                  <a:srgbClr val="002060"/>
                </a:solidFill>
                <a:latin typeface="Arial" panose="020B0604020202020204" pitchFamily="34" charset="0"/>
                <a:cs typeface="Arial" panose="020B0604020202020204" pitchFamily="34" charset="0"/>
              </a:rPr>
              <a:t>-</a:t>
            </a:r>
            <a:r>
              <a:rPr sz="1800" b="0" spc="-68" baseline="38461" dirty="0">
                <a:solidFill>
                  <a:srgbClr val="002060"/>
                </a:solidFill>
                <a:latin typeface="Arial" panose="020B0604020202020204" pitchFamily="34" charset="0"/>
                <a:cs typeface="Arial" panose="020B0604020202020204" pitchFamily="34" charset="0"/>
              </a:rPr>
              <a:t>3</a:t>
            </a:r>
            <a:endParaRPr sz="1768" b="0" baseline="38461" dirty="0">
              <a:solidFill>
                <a:srgbClr val="002060"/>
              </a:solidFill>
              <a:latin typeface="Arial" panose="020B0604020202020204" pitchFamily="34" charset="0"/>
              <a:cs typeface="Arial" panose="020B0604020202020204" pitchFamily="34" charset="0"/>
            </a:endParaRPr>
          </a:p>
        </p:txBody>
      </p:sp>
      <p:pic>
        <p:nvPicPr>
          <p:cNvPr id="50" name="object 11">
            <a:extLst>
              <a:ext uri="{FF2B5EF4-FFF2-40B4-BE49-F238E27FC236}">
                <a16:creationId xmlns:a16="http://schemas.microsoft.com/office/drawing/2014/main" id="{66BEC2E1-EF11-7C61-1236-42EA11AA7F8B}"/>
              </a:ext>
            </a:extLst>
          </p:cNvPr>
          <p:cNvPicPr/>
          <p:nvPr/>
        </p:nvPicPr>
        <p:blipFill>
          <a:blip r:embed="rId8" cstate="print"/>
          <a:stretch>
            <a:fillRect/>
          </a:stretch>
        </p:blipFill>
        <p:spPr>
          <a:xfrm>
            <a:off x="658170" y="3291947"/>
            <a:ext cx="4552107" cy="2956557"/>
          </a:xfrm>
          <a:prstGeom prst="rect">
            <a:avLst/>
          </a:prstGeom>
        </p:spPr>
      </p:pic>
      <p:sp>
        <p:nvSpPr>
          <p:cNvPr id="51" name="object 50">
            <a:extLst>
              <a:ext uri="{FF2B5EF4-FFF2-40B4-BE49-F238E27FC236}">
                <a16:creationId xmlns:a16="http://schemas.microsoft.com/office/drawing/2014/main" id="{3D75A68B-FFDE-2A80-F281-399625484965}"/>
              </a:ext>
            </a:extLst>
          </p:cNvPr>
          <p:cNvSpPr txBox="1"/>
          <p:nvPr/>
        </p:nvSpPr>
        <p:spPr>
          <a:xfrm>
            <a:off x="6154123" y="1469033"/>
            <a:ext cx="2920068" cy="924507"/>
          </a:xfrm>
          <a:prstGeom prst="rect">
            <a:avLst/>
          </a:prstGeom>
        </p:spPr>
        <p:txBody>
          <a:bodyPr vert="horz" wrap="square" lIns="0" tIns="11516" rIns="0" bIns="0" rtlCol="0">
            <a:spAutoFit/>
          </a:bodyPr>
          <a:lstStyle/>
          <a:p>
            <a:pPr marL="11516" algn="ctr">
              <a:spcBef>
                <a:spcPts val="91"/>
              </a:spcBef>
            </a:pPr>
            <a:r>
              <a:rPr sz="1800" dirty="0">
                <a:solidFill>
                  <a:srgbClr val="002060"/>
                </a:solidFill>
                <a:latin typeface="Arial" panose="020B0604020202020204" pitchFamily="34" charset="0"/>
                <a:cs typeface="Arial" panose="020B0604020202020204" pitchFamily="34" charset="0"/>
              </a:rPr>
              <a:t>exponential</a:t>
            </a:r>
            <a:r>
              <a:rPr sz="1800" spc="-23" dirty="0">
                <a:solidFill>
                  <a:srgbClr val="002060"/>
                </a:solidFill>
                <a:latin typeface="Arial" panose="020B0604020202020204" pitchFamily="34" charset="0"/>
                <a:cs typeface="Arial" panose="020B0604020202020204" pitchFamily="34" charset="0"/>
              </a:rPr>
              <a:t> </a:t>
            </a:r>
            <a:r>
              <a:rPr sz="1800" spc="-18" dirty="0">
                <a:solidFill>
                  <a:srgbClr val="002060"/>
                </a:solidFill>
                <a:latin typeface="Arial" panose="020B0604020202020204" pitchFamily="34" charset="0"/>
                <a:cs typeface="Arial" panose="020B0604020202020204" pitchFamily="34" charset="0"/>
              </a:rPr>
              <a:t>gain</a:t>
            </a:r>
            <a:endParaRPr lang="it-IT" sz="1800" dirty="0">
              <a:solidFill>
                <a:srgbClr val="002060"/>
              </a:solidFill>
              <a:latin typeface="Arial" panose="020B0604020202020204" pitchFamily="34" charset="0"/>
              <a:cs typeface="Arial" panose="020B0604020202020204" pitchFamily="34" charset="0"/>
            </a:endParaRPr>
          </a:p>
          <a:p>
            <a:pPr algn="ctr">
              <a:lnSpc>
                <a:spcPct val="100000"/>
              </a:lnSpc>
              <a:spcBef>
                <a:spcPts val="600"/>
              </a:spcBef>
            </a:pPr>
            <a:r>
              <a:rPr lang="it-IT" sz="2000" b="0" dirty="0" err="1">
                <a:solidFill>
                  <a:srgbClr val="002060"/>
                </a:solidFill>
                <a:latin typeface="Arial" panose="020B0604020202020204" pitchFamily="34" charset="0"/>
                <a:cs typeface="Arial" panose="020B0604020202020204" pitchFamily="34" charset="0"/>
              </a:rPr>
              <a:t>P</a:t>
            </a:r>
            <a:r>
              <a:rPr lang="it-IT" sz="2000" b="0" dirty="0">
                <a:solidFill>
                  <a:srgbClr val="002060"/>
                </a:solidFill>
                <a:latin typeface="Arial" panose="020B0604020202020204" pitchFamily="34" charset="0"/>
                <a:cs typeface="Arial" panose="020B0604020202020204" pitchFamily="34" charset="0"/>
              </a:rPr>
              <a:t>(</a:t>
            </a:r>
            <a:r>
              <a:rPr lang="it-IT" sz="2000" b="0" dirty="0" err="1">
                <a:solidFill>
                  <a:srgbClr val="002060"/>
                </a:solidFill>
                <a:latin typeface="Arial" panose="020B0604020202020204" pitchFamily="34" charset="0"/>
                <a:cs typeface="Arial" panose="020B0604020202020204" pitchFamily="34" charset="0"/>
              </a:rPr>
              <a:t>z</a:t>
            </a:r>
            <a:r>
              <a:rPr lang="it-IT" sz="2000" b="0" dirty="0">
                <a:solidFill>
                  <a:srgbClr val="002060"/>
                </a:solidFill>
                <a:latin typeface="Arial" panose="020B0604020202020204" pitchFamily="34" charset="0"/>
                <a:cs typeface="Arial" panose="020B0604020202020204" pitchFamily="34" charset="0"/>
              </a:rPr>
              <a:t>) = P</a:t>
            </a:r>
            <a:r>
              <a:rPr lang="it-IT" sz="2000" b="0" baseline="-23148" dirty="0">
                <a:solidFill>
                  <a:srgbClr val="002060"/>
                </a:solidFill>
                <a:latin typeface="Arial" panose="020B0604020202020204" pitchFamily="34" charset="0"/>
                <a:cs typeface="Arial" panose="020B0604020202020204" pitchFamily="34" charset="0"/>
              </a:rPr>
              <a:t>o</a:t>
            </a:r>
            <a:r>
              <a:rPr lang="it-IT" sz="2000" b="0" spc="224" baseline="-23148" dirty="0">
                <a:solidFill>
                  <a:srgbClr val="002060"/>
                </a:solidFill>
                <a:latin typeface="Arial" panose="020B0604020202020204" pitchFamily="34" charset="0"/>
                <a:cs typeface="Arial" panose="020B0604020202020204" pitchFamily="34" charset="0"/>
              </a:rPr>
              <a:t> </a:t>
            </a:r>
            <a:r>
              <a:rPr lang="it-IT" sz="2000" b="0" spc="-9" dirty="0" err="1">
                <a:solidFill>
                  <a:srgbClr val="002060"/>
                </a:solidFill>
                <a:latin typeface="Arial" panose="020B0604020202020204" pitchFamily="34" charset="0"/>
                <a:cs typeface="Arial" panose="020B0604020202020204" pitchFamily="34" charset="0"/>
              </a:rPr>
              <a:t>exp</a:t>
            </a:r>
            <a:r>
              <a:rPr lang="it-IT" sz="2000" b="0" spc="-9" dirty="0">
                <a:solidFill>
                  <a:srgbClr val="002060"/>
                </a:solidFill>
                <a:latin typeface="Arial" panose="020B0604020202020204" pitchFamily="34" charset="0"/>
                <a:cs typeface="Arial" panose="020B0604020202020204" pitchFamily="34" charset="0"/>
              </a:rPr>
              <a:t>(</a:t>
            </a:r>
            <a:r>
              <a:rPr lang="it-IT" sz="2000" b="0" spc="-9" dirty="0" err="1">
                <a:solidFill>
                  <a:srgbClr val="002060"/>
                </a:solidFill>
                <a:latin typeface="Arial" panose="020B0604020202020204" pitchFamily="34" charset="0"/>
                <a:cs typeface="Arial" panose="020B0604020202020204" pitchFamily="34" charset="0"/>
              </a:rPr>
              <a:t>z</a:t>
            </a:r>
            <a:r>
              <a:rPr lang="it-IT" sz="2000" b="0" spc="-9" dirty="0">
                <a:solidFill>
                  <a:srgbClr val="002060"/>
                </a:solidFill>
                <a:latin typeface="Arial" panose="020B0604020202020204" pitchFamily="34" charset="0"/>
                <a:cs typeface="Arial" panose="020B0604020202020204" pitchFamily="34" charset="0"/>
              </a:rPr>
              <a:t>/</a:t>
            </a:r>
            <a:r>
              <a:rPr lang="it-IT" sz="2000" b="0" spc="-9" dirty="0" err="1">
                <a:solidFill>
                  <a:srgbClr val="002060"/>
                </a:solidFill>
                <a:latin typeface="Arial" panose="020B0604020202020204" pitchFamily="34" charset="0"/>
                <a:cs typeface="Arial" panose="020B0604020202020204" pitchFamily="34" charset="0"/>
              </a:rPr>
              <a:t>L</a:t>
            </a:r>
            <a:r>
              <a:rPr lang="it-IT" sz="2000" b="0" spc="-14" baseline="-23148" dirty="0" err="1">
                <a:solidFill>
                  <a:srgbClr val="002060"/>
                </a:solidFill>
                <a:latin typeface="Arial" panose="020B0604020202020204" pitchFamily="34" charset="0"/>
                <a:cs typeface="Arial" panose="020B0604020202020204" pitchFamily="34" charset="0"/>
              </a:rPr>
              <a:t>gain</a:t>
            </a:r>
            <a:r>
              <a:rPr lang="it-IT" sz="2000" b="0" spc="-9" dirty="0">
                <a:solidFill>
                  <a:srgbClr val="002060"/>
                </a:solidFill>
                <a:latin typeface="Arial" panose="020B0604020202020204" pitchFamily="34" charset="0"/>
                <a:cs typeface="Arial" panose="020B0604020202020204" pitchFamily="34" charset="0"/>
              </a:rPr>
              <a:t>)</a:t>
            </a:r>
            <a:endParaRPr lang="it-IT" sz="2000" b="0" dirty="0">
              <a:solidFill>
                <a:srgbClr val="002060"/>
              </a:solidFill>
              <a:latin typeface="Arial" panose="020B0604020202020204" pitchFamily="34" charset="0"/>
              <a:cs typeface="Arial" panose="020B0604020202020204" pitchFamily="34" charset="0"/>
            </a:endParaRPr>
          </a:p>
          <a:p>
            <a:pPr marL="86949">
              <a:spcBef>
                <a:spcPts val="9"/>
              </a:spcBef>
            </a:pPr>
            <a:endParaRPr sz="1632"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3742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a:t>Q</a:t>
            </a:r>
            <a:r>
              <a:rPr lang="it-IT" baseline="-25000" dirty="0"/>
              <a:t>L</a:t>
            </a:r>
            <a:r>
              <a:rPr lang="it-IT" dirty="0"/>
              <a:t> tuning &amp; </a:t>
            </a:r>
            <a:r>
              <a:rPr lang="it-IT" dirty="0" err="1"/>
              <a:t>Phase</a:t>
            </a:r>
            <a:r>
              <a:rPr lang="it-IT" dirty="0"/>
              <a:t> </a:t>
            </a:r>
            <a:r>
              <a:rPr lang="it-IT" dirty="0" err="1"/>
              <a:t>alignment</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60</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2">
            <a:extLst>
              <a:ext uri="{FF2B5EF4-FFF2-40B4-BE49-F238E27FC236}">
                <a16:creationId xmlns:a16="http://schemas.microsoft.com/office/drawing/2014/main" id="{076A923D-FC0A-5848-20DC-2277FCC44F1B}"/>
              </a:ext>
            </a:extLst>
          </p:cNvPr>
          <p:cNvSpPr>
            <a:spLocks noGrp="1"/>
          </p:cNvSpPr>
          <p:nvPr>
            <p:ph idx="1"/>
          </p:nvPr>
        </p:nvSpPr>
        <p:spPr>
          <a:xfrm>
            <a:off x="599017" y="914400"/>
            <a:ext cx="10947400" cy="5334000"/>
          </a:xfrm>
        </p:spPr>
        <p:txBody>
          <a:bodyPr/>
          <a:lstStyle/>
          <a:p>
            <a:r>
              <a:rPr lang="it-IT" b="1" dirty="0"/>
              <a:t>1 February 2016</a:t>
            </a:r>
            <a:r>
              <a:rPr lang="it-IT" dirty="0"/>
              <a:t>, AH1 moved 1 ms after the beam</a:t>
            </a:r>
          </a:p>
          <a:p>
            <a:pPr lvl="1"/>
            <a:r>
              <a:rPr lang="it-IT" dirty="0"/>
              <a:t>Allow injector commissioning while aligning cavity phases</a:t>
            </a:r>
          </a:p>
          <a:p>
            <a:r>
              <a:rPr lang="it-IT" dirty="0"/>
              <a:t>Individual maps of all 3-stub tuner positions</a:t>
            </a:r>
          </a:p>
        </p:txBody>
      </p:sp>
      <p:pic>
        <p:nvPicPr>
          <p:cNvPr id="7" name="Picture 2" descr="https://ttfinfo.desy.de/XFELelog-sec/data/2016/05/03.02_a/2016-02-03T22:34:50-00.jpeg">
            <a:extLst>
              <a:ext uri="{FF2B5EF4-FFF2-40B4-BE49-F238E27FC236}">
                <a16:creationId xmlns:a16="http://schemas.microsoft.com/office/drawing/2014/main" id="{E783DA7E-AAE7-FF1E-D116-C58A00A68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623" y="2433636"/>
            <a:ext cx="46482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81E644A6-1958-F344-3C3E-4C40B28D26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123" y="2462212"/>
            <a:ext cx="4762500"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6">
            <a:extLst>
              <a:ext uri="{FF2B5EF4-FFF2-40B4-BE49-F238E27FC236}">
                <a16:creationId xmlns:a16="http://schemas.microsoft.com/office/drawing/2014/main" id="{8F0339EA-3D00-56CF-F187-0BD225363741}"/>
              </a:ext>
            </a:extLst>
          </p:cNvPr>
          <p:cNvSpPr txBox="1"/>
          <p:nvPr/>
        </p:nvSpPr>
        <p:spPr>
          <a:xfrm>
            <a:off x="1819013" y="2555175"/>
            <a:ext cx="3197157" cy="646331"/>
          </a:xfrm>
          <a:prstGeom prst="rect">
            <a:avLst/>
          </a:prstGeom>
          <a:noFill/>
        </p:spPr>
        <p:txBody>
          <a:bodyPr wrap="none" rtlCol="0">
            <a:spAutoFit/>
          </a:bodyPr>
          <a:lstStyle/>
          <a:p>
            <a:pPr>
              <a:buNone/>
            </a:pPr>
            <a:r>
              <a:rPr lang="it-IT" sz="1800" dirty="0">
                <a:solidFill>
                  <a:srgbClr val="002060"/>
                </a:solidFill>
              </a:rPr>
              <a:t>Q</a:t>
            </a:r>
            <a:r>
              <a:rPr lang="it-IT" sz="1800" baseline="-25000" dirty="0">
                <a:solidFill>
                  <a:srgbClr val="002060"/>
                </a:solidFill>
              </a:rPr>
              <a:t>L</a:t>
            </a:r>
            <a:r>
              <a:rPr lang="it-IT" sz="1800" dirty="0">
                <a:solidFill>
                  <a:srgbClr val="002060"/>
                </a:solidFill>
              </a:rPr>
              <a:t>-Phase region</a:t>
            </a:r>
          </a:p>
          <a:p>
            <a:pPr>
              <a:buNone/>
            </a:pPr>
            <a:r>
              <a:rPr lang="it-IT" sz="1800" dirty="0">
                <a:solidFill>
                  <a:srgbClr val="002060"/>
                </a:solidFill>
              </a:rPr>
              <a:t>Case of design in range of tuner</a:t>
            </a:r>
            <a:endParaRPr lang="en-US" sz="1800" dirty="0">
              <a:solidFill>
                <a:srgbClr val="002060"/>
              </a:solidFill>
            </a:endParaRPr>
          </a:p>
        </p:txBody>
      </p:sp>
      <p:sp>
        <p:nvSpPr>
          <p:cNvPr id="10" name="TextBox 9">
            <a:extLst>
              <a:ext uri="{FF2B5EF4-FFF2-40B4-BE49-F238E27FC236}">
                <a16:creationId xmlns:a16="http://schemas.microsoft.com/office/drawing/2014/main" id="{14890C33-AB7E-3B87-438E-2CD0411AFBB7}"/>
              </a:ext>
            </a:extLst>
          </p:cNvPr>
          <p:cNvSpPr txBox="1"/>
          <p:nvPr/>
        </p:nvSpPr>
        <p:spPr>
          <a:xfrm>
            <a:off x="6314812" y="2555175"/>
            <a:ext cx="3730958" cy="646331"/>
          </a:xfrm>
          <a:prstGeom prst="rect">
            <a:avLst/>
          </a:prstGeom>
          <a:noFill/>
        </p:spPr>
        <p:txBody>
          <a:bodyPr wrap="none" rtlCol="0">
            <a:spAutoFit/>
          </a:bodyPr>
          <a:lstStyle/>
          <a:p>
            <a:pPr>
              <a:buNone/>
            </a:pPr>
            <a:r>
              <a:rPr lang="it-IT" sz="1800" dirty="0">
                <a:solidFill>
                  <a:srgbClr val="002060"/>
                </a:solidFill>
              </a:rPr>
              <a:t>Q</a:t>
            </a:r>
            <a:r>
              <a:rPr lang="it-IT" sz="1800" baseline="-25000" dirty="0">
                <a:solidFill>
                  <a:srgbClr val="002060"/>
                </a:solidFill>
              </a:rPr>
              <a:t>L</a:t>
            </a:r>
            <a:r>
              <a:rPr lang="it-IT" sz="1800" dirty="0">
                <a:solidFill>
                  <a:srgbClr val="002060"/>
                </a:solidFill>
              </a:rPr>
              <a:t>-Phase region</a:t>
            </a:r>
          </a:p>
          <a:p>
            <a:pPr>
              <a:buNone/>
            </a:pPr>
            <a:r>
              <a:rPr lang="it-IT" sz="1800" dirty="0">
                <a:solidFill>
                  <a:srgbClr val="002060"/>
                </a:solidFill>
              </a:rPr>
              <a:t>Case of design outside range of tuner</a:t>
            </a:r>
            <a:endParaRPr lang="en-US" sz="1800" dirty="0">
              <a:solidFill>
                <a:srgbClr val="002060"/>
              </a:solidFill>
            </a:endParaRPr>
          </a:p>
        </p:txBody>
      </p:sp>
      <p:sp>
        <p:nvSpPr>
          <p:cNvPr id="11" name="TextBox 10">
            <a:extLst>
              <a:ext uri="{FF2B5EF4-FFF2-40B4-BE49-F238E27FC236}">
                <a16:creationId xmlns:a16="http://schemas.microsoft.com/office/drawing/2014/main" id="{6270429D-F61D-5F0A-FA21-73126EA402C5}"/>
              </a:ext>
            </a:extLst>
          </p:cNvPr>
          <p:cNvSpPr txBox="1"/>
          <p:nvPr/>
        </p:nvSpPr>
        <p:spPr>
          <a:xfrm>
            <a:off x="6238613" y="5603174"/>
            <a:ext cx="3402855" cy="369332"/>
          </a:xfrm>
          <a:prstGeom prst="rect">
            <a:avLst/>
          </a:prstGeom>
          <a:noFill/>
        </p:spPr>
        <p:txBody>
          <a:bodyPr wrap="none" rtlCol="0">
            <a:spAutoFit/>
          </a:bodyPr>
          <a:lstStyle/>
          <a:p>
            <a:pPr>
              <a:buNone/>
            </a:pPr>
            <a:r>
              <a:rPr lang="it-IT" sz="1800" dirty="0">
                <a:solidFill>
                  <a:srgbClr val="002060"/>
                </a:solidFill>
              </a:rPr>
              <a:t>WG spacers installed on 3 cavities</a:t>
            </a:r>
            <a:endParaRPr lang="en-US" sz="1800" dirty="0">
              <a:solidFill>
                <a:srgbClr val="002060"/>
              </a:solidFill>
            </a:endParaRPr>
          </a:p>
        </p:txBody>
      </p:sp>
      <p:sp>
        <p:nvSpPr>
          <p:cNvPr id="12" name="Footer Placeholder 4">
            <a:extLst>
              <a:ext uri="{FF2B5EF4-FFF2-40B4-BE49-F238E27FC236}">
                <a16:creationId xmlns:a16="http://schemas.microsoft.com/office/drawing/2014/main" id="{1183AD41-9C41-BF83-B3EE-F9D4D2C17E91}"/>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
        <p:nvSpPr>
          <p:cNvPr id="14" name="CasellaDiTesto 13">
            <a:extLst>
              <a:ext uri="{FF2B5EF4-FFF2-40B4-BE49-F238E27FC236}">
                <a16:creationId xmlns:a16="http://schemas.microsoft.com/office/drawing/2014/main" id="{DB400AB4-2325-240E-32A1-37C7AC103BDA}"/>
              </a:ext>
            </a:extLst>
          </p:cNvPr>
          <p:cNvSpPr txBox="1"/>
          <p:nvPr/>
        </p:nvSpPr>
        <p:spPr>
          <a:xfrm>
            <a:off x="3048000" y="3275112"/>
            <a:ext cx="6096000" cy="307777"/>
          </a:xfrm>
          <a:prstGeom prst="rect">
            <a:avLst/>
          </a:prstGeom>
          <a:noFill/>
        </p:spPr>
        <p:txBody>
          <a:bodyPr wrap="square">
            <a:spAutoFit/>
          </a:bodyPr>
          <a:lstStyle/>
          <a:p>
            <a:r>
              <a:rPr lang="it-IT" dirty="0">
                <a:solidFill>
                  <a:srgbClr val="002060"/>
                </a:solidFill>
              </a:rPr>
              <a:t>QL tuning &amp; </a:t>
            </a:r>
            <a:r>
              <a:rPr lang="it-IT" dirty="0" err="1">
                <a:solidFill>
                  <a:srgbClr val="002060"/>
                </a:solidFill>
              </a:rPr>
              <a:t>Phase</a:t>
            </a:r>
            <a:r>
              <a:rPr lang="it-IT" dirty="0">
                <a:solidFill>
                  <a:srgbClr val="002060"/>
                </a:solidFill>
              </a:rPr>
              <a:t> </a:t>
            </a:r>
            <a:r>
              <a:rPr lang="it-IT" dirty="0" err="1">
                <a:solidFill>
                  <a:srgbClr val="002060"/>
                </a:solidFill>
              </a:rPr>
              <a:t>alignment</a:t>
            </a:r>
            <a:endParaRPr lang="it-IT" dirty="0">
              <a:solidFill>
                <a:srgbClr val="002060"/>
              </a:solidFill>
            </a:endParaRPr>
          </a:p>
        </p:txBody>
      </p:sp>
    </p:spTree>
    <p:extLst>
      <p:ext uri="{BB962C8B-B14F-4D97-AF65-F5344CB8AC3E}">
        <p14:creationId xmlns:p14="http://schemas.microsoft.com/office/powerpoint/2010/main" val="2178981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err="1"/>
              <a:t>Started</a:t>
            </a:r>
            <a:r>
              <a:rPr lang="it-IT" dirty="0"/>
              <a:t> regular </a:t>
            </a:r>
            <a:r>
              <a:rPr lang="it-IT" dirty="0" err="1"/>
              <a:t>operation</a:t>
            </a:r>
            <a:r>
              <a:rPr lang="it-IT" dirty="0"/>
              <a:t> in </a:t>
            </a:r>
            <a:r>
              <a:rPr lang="it-IT" dirty="0" err="1"/>
              <a:t>injector</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61</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2">
            <a:extLst>
              <a:ext uri="{FF2B5EF4-FFF2-40B4-BE49-F238E27FC236}">
                <a16:creationId xmlns:a16="http://schemas.microsoft.com/office/drawing/2014/main" id="{32AC0279-5B00-291F-E4D3-C465C5B37B1B}"/>
              </a:ext>
            </a:extLst>
          </p:cNvPr>
          <p:cNvSpPr>
            <a:spLocks noGrp="1"/>
          </p:cNvSpPr>
          <p:nvPr>
            <p:ph idx="1"/>
          </p:nvPr>
        </p:nvSpPr>
        <p:spPr>
          <a:xfrm>
            <a:off x="599017" y="914400"/>
            <a:ext cx="10947400" cy="5334000"/>
          </a:xfrm>
        </p:spPr>
        <p:txBody>
          <a:bodyPr/>
          <a:lstStyle/>
          <a:p>
            <a:r>
              <a:rPr lang="it-IT" b="1" dirty="0"/>
              <a:t>10 February 2016</a:t>
            </a:r>
          </a:p>
          <a:p>
            <a:pPr lvl="1"/>
            <a:r>
              <a:rPr lang="it-IT" dirty="0"/>
              <a:t>Q</a:t>
            </a:r>
            <a:r>
              <a:rPr lang="it-IT" baseline="-25000" dirty="0"/>
              <a:t>L</a:t>
            </a:r>
            <a:r>
              <a:rPr lang="it-IT" dirty="0"/>
              <a:t> aligned well within the 10% requirement</a:t>
            </a:r>
          </a:p>
          <a:p>
            <a:pPr lvl="1"/>
            <a:r>
              <a:rPr lang="it-IT" dirty="0"/>
              <a:t>Phases within 15°</a:t>
            </a:r>
          </a:p>
          <a:p>
            <a:pPr lvl="1"/>
            <a:endParaRPr lang="it-IT" dirty="0"/>
          </a:p>
          <a:p>
            <a:pPr lvl="1"/>
            <a:endParaRPr lang="it-IT" dirty="0"/>
          </a:p>
          <a:p>
            <a:pPr lvl="1"/>
            <a:endParaRPr lang="it-IT" dirty="0"/>
          </a:p>
          <a:p>
            <a:pPr lvl="1"/>
            <a:endParaRPr lang="it-IT" dirty="0"/>
          </a:p>
          <a:p>
            <a:pPr lvl="1"/>
            <a:endParaRPr lang="it-IT" dirty="0"/>
          </a:p>
          <a:p>
            <a:endParaRPr lang="it-IT" b="1" dirty="0"/>
          </a:p>
          <a:p>
            <a:endParaRPr lang="it-IT" b="1" dirty="0"/>
          </a:p>
          <a:p>
            <a:r>
              <a:rPr lang="it-IT" b="1" dirty="0"/>
              <a:t>16 February 2016 </a:t>
            </a:r>
          </a:p>
          <a:p>
            <a:pPr lvl="1"/>
            <a:r>
              <a:rPr lang="it-IT" dirty="0"/>
              <a:t>Back on beam</a:t>
            </a:r>
          </a:p>
          <a:p>
            <a:pPr lvl="1"/>
            <a:r>
              <a:rPr lang="it-IT" dirty="0"/>
              <a:t>Moved to -180°(wrt on-crest), calibration with beam energy</a:t>
            </a:r>
            <a:endParaRPr lang="en-US" dirty="0"/>
          </a:p>
        </p:txBody>
      </p:sp>
      <p:pic>
        <p:nvPicPr>
          <p:cNvPr id="7" name="Picture 2" descr="https://ttfinfo.desy.de/XFELelog-sec/data/2016/06/11.02_a/2016-02-11T21:08:40-00.png">
            <a:extLst>
              <a:ext uri="{FF2B5EF4-FFF2-40B4-BE49-F238E27FC236}">
                <a16:creationId xmlns:a16="http://schemas.microsoft.com/office/drawing/2014/main" id="{FC0BD648-C64A-BC8F-C4C1-654087CA39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525" y="1897533"/>
            <a:ext cx="4800600" cy="34162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ttfinfo.desy.de/XFELelog-sec/data/2016/08/26.02_n/2016-02-27T01:31:22-00.png">
            <a:extLst>
              <a:ext uri="{FF2B5EF4-FFF2-40B4-BE49-F238E27FC236}">
                <a16:creationId xmlns:a16="http://schemas.microsoft.com/office/drawing/2014/main" id="{1EA3EAF3-08A4-7F6B-A6AB-6C25F4266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925" y="2265774"/>
            <a:ext cx="2133600" cy="2238128"/>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4">
            <a:extLst>
              <a:ext uri="{FF2B5EF4-FFF2-40B4-BE49-F238E27FC236}">
                <a16:creationId xmlns:a16="http://schemas.microsoft.com/office/drawing/2014/main" id="{6413716E-B4D1-ABFD-9F4B-3C61C9FA022E}"/>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35615758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err="1"/>
              <a:t>Quench</a:t>
            </a:r>
            <a:r>
              <a:rPr lang="it-IT" dirty="0"/>
              <a:t> </a:t>
            </a:r>
            <a:r>
              <a:rPr lang="it-IT" dirty="0" err="1"/>
              <a:t>Gradients</a:t>
            </a:r>
            <a:r>
              <a:rPr lang="it-IT" dirty="0"/>
              <a:t> (VT vs Module)</a:t>
            </a:r>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62</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7">
            <a:extLst>
              <a:ext uri="{FF2B5EF4-FFF2-40B4-BE49-F238E27FC236}">
                <a16:creationId xmlns:a16="http://schemas.microsoft.com/office/drawing/2014/main" id="{FB220E9B-ED10-BF20-FC3F-2F8CF77E83B3}"/>
              </a:ext>
            </a:extLst>
          </p:cNvPr>
          <p:cNvSpPr>
            <a:spLocks noGrp="1"/>
          </p:cNvSpPr>
          <p:nvPr>
            <p:ph idx="1"/>
          </p:nvPr>
        </p:nvSpPr>
        <p:spPr>
          <a:xfrm>
            <a:off x="1647641" y="1006346"/>
            <a:ext cx="8874125" cy="905955"/>
          </a:xfrm>
        </p:spPr>
        <p:txBody>
          <a:bodyPr/>
          <a:lstStyle/>
          <a:p>
            <a:r>
              <a:rPr lang="en-US" dirty="0"/>
              <a:t>RF based calibration in tunnel initially did not correlate too well with VT quench gradients</a:t>
            </a:r>
          </a:p>
        </p:txBody>
      </p:sp>
      <p:sp>
        <p:nvSpPr>
          <p:cNvPr id="7" name="Rectangle 1">
            <a:extLst>
              <a:ext uri="{FF2B5EF4-FFF2-40B4-BE49-F238E27FC236}">
                <a16:creationId xmlns:a16="http://schemas.microsoft.com/office/drawing/2014/main" id="{04A64AA3-5160-49CD-E8A1-89234A53AA33}"/>
              </a:ext>
            </a:extLst>
          </p:cNvPr>
          <p:cNvSpPr>
            <a:spLocks noChangeArrowheads="1"/>
          </p:cNvSpPr>
          <p:nvPr/>
        </p:nvSpPr>
        <p:spPr bwMode="auto">
          <a:xfrm>
            <a:off x="1647641" y="275963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br>
              <a:rPr lang="en-US" altLang="en-US" sz="1800" b="0">
                <a:latin typeface="Arial" charset="0"/>
                <a:cs typeface="Arial" charset="0"/>
              </a:rPr>
            </a:br>
            <a:endParaRPr lang="en-US" altLang="en-US" sz="1800" b="0">
              <a:latin typeface="Arial" charset="0"/>
              <a:cs typeface="Arial" charset="0"/>
            </a:endParaRPr>
          </a:p>
        </p:txBody>
      </p:sp>
      <p:sp>
        <p:nvSpPr>
          <p:cNvPr id="8" name="Rectangle 2">
            <a:extLst>
              <a:ext uri="{FF2B5EF4-FFF2-40B4-BE49-F238E27FC236}">
                <a16:creationId xmlns:a16="http://schemas.microsoft.com/office/drawing/2014/main" id="{43613871-6D79-A7AD-5C8B-860F080BBDC3}"/>
              </a:ext>
            </a:extLst>
          </p:cNvPr>
          <p:cNvSpPr>
            <a:spLocks noChangeArrowheads="1"/>
          </p:cNvSpPr>
          <p:nvPr/>
        </p:nvSpPr>
        <p:spPr bwMode="auto">
          <a:xfrm>
            <a:off x="1647641" y="184523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br>
              <a:rPr lang="en-US" altLang="en-US" sz="1800" b="0">
                <a:latin typeface="Arial" charset="0"/>
                <a:cs typeface="Arial" charset="0"/>
              </a:rPr>
            </a:br>
            <a:endParaRPr lang="en-US" altLang="en-US" sz="1800" b="0">
              <a:latin typeface="Arial" charset="0"/>
              <a:cs typeface="Arial" charset="0"/>
            </a:endParaRPr>
          </a:p>
        </p:txBody>
      </p:sp>
      <p:pic>
        <p:nvPicPr>
          <p:cNvPr id="9" name="Picture 5">
            <a:extLst>
              <a:ext uri="{FF2B5EF4-FFF2-40B4-BE49-F238E27FC236}">
                <a16:creationId xmlns:a16="http://schemas.microsoft.com/office/drawing/2014/main" id="{AA64F440-562D-E665-7A38-99359B3192B8}"/>
              </a:ext>
            </a:extLst>
          </p:cNvPr>
          <p:cNvPicPr>
            <a:picLocks noChangeAspect="1"/>
          </p:cNvPicPr>
          <p:nvPr/>
        </p:nvPicPr>
        <p:blipFill rotWithShape="1">
          <a:blip r:embed="rId2">
            <a:extLst>
              <a:ext uri="{28A0092B-C50C-407E-A947-70E740481C1C}">
                <a14:useLocalDpi xmlns:a14="http://schemas.microsoft.com/office/drawing/2010/main" val="0"/>
              </a:ext>
            </a:extLst>
          </a:blip>
          <a:srcRect l="3923" t="7921" r="7139"/>
          <a:stretch/>
        </p:blipFill>
        <p:spPr>
          <a:xfrm>
            <a:off x="1740006" y="1845231"/>
            <a:ext cx="5744655" cy="4460689"/>
          </a:xfrm>
          <a:prstGeom prst="rect">
            <a:avLst/>
          </a:prstGeom>
        </p:spPr>
      </p:pic>
      <p:sp>
        <p:nvSpPr>
          <p:cNvPr id="10" name="Rectangle 10">
            <a:extLst>
              <a:ext uri="{FF2B5EF4-FFF2-40B4-BE49-F238E27FC236}">
                <a16:creationId xmlns:a16="http://schemas.microsoft.com/office/drawing/2014/main" id="{2E13ABDC-5A08-FF43-2C7D-B495E256B7E5}"/>
              </a:ext>
            </a:extLst>
          </p:cNvPr>
          <p:cNvSpPr/>
          <p:nvPr/>
        </p:nvSpPr>
        <p:spPr>
          <a:xfrm>
            <a:off x="7658076" y="2067134"/>
            <a:ext cx="2923142" cy="2677656"/>
          </a:xfrm>
          <a:prstGeom prst="rect">
            <a:avLst/>
          </a:prstGeom>
        </p:spPr>
        <p:txBody>
          <a:bodyPr wrap="square">
            <a:spAutoFit/>
          </a:bodyPr>
          <a:lstStyle/>
          <a:p>
            <a:pPr marL="11113" lvl="1"/>
            <a:r>
              <a:rPr lang="en-US" sz="2400" b="0" dirty="0">
                <a:latin typeface="Arial" panose="020B0604020202020204" pitchFamily="34" charset="0"/>
                <a:cs typeface="Arial" panose="020B0604020202020204" pitchFamily="34" charset="0"/>
              </a:rPr>
              <a:t>Due to large uncertainties in WG distribution details</a:t>
            </a:r>
          </a:p>
          <a:p>
            <a:pPr marL="11113" lvl="1"/>
            <a:endParaRPr lang="en-US" sz="2400" b="0" dirty="0">
              <a:latin typeface="Arial" panose="020B0604020202020204" pitchFamily="34" charset="0"/>
              <a:cs typeface="Arial" panose="020B0604020202020204" pitchFamily="34" charset="0"/>
            </a:endParaRPr>
          </a:p>
          <a:p>
            <a:pPr marL="11113" lvl="1"/>
            <a:r>
              <a:rPr lang="en-US" sz="2400" b="0" dirty="0">
                <a:latin typeface="Arial" panose="020B0604020202020204" pitchFamily="34" charset="0"/>
                <a:cs typeface="Arial" panose="020B0604020202020204" pitchFamily="34" charset="0"/>
              </a:rPr>
              <a:t>Good agreement after beam based calibrations</a:t>
            </a:r>
            <a:endParaRPr lang="de-DE" sz="2400" b="0" dirty="0">
              <a:latin typeface="Arial" panose="020B0604020202020204" pitchFamily="34" charset="0"/>
              <a:cs typeface="Arial" panose="020B0604020202020204" pitchFamily="34" charset="0"/>
            </a:endParaRPr>
          </a:p>
        </p:txBody>
      </p:sp>
      <p:sp>
        <p:nvSpPr>
          <p:cNvPr id="11" name="Footer Placeholder 4">
            <a:extLst>
              <a:ext uri="{FF2B5EF4-FFF2-40B4-BE49-F238E27FC236}">
                <a16:creationId xmlns:a16="http://schemas.microsoft.com/office/drawing/2014/main" id="{7B9C3124-E188-83D8-F974-9C8303019599}"/>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2591901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a:t>HOM performance</a:t>
            </a:r>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63</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Rectangle 1">
            <a:extLst>
              <a:ext uri="{FF2B5EF4-FFF2-40B4-BE49-F238E27FC236}">
                <a16:creationId xmlns:a16="http://schemas.microsoft.com/office/drawing/2014/main" id="{BC02475C-92F7-D622-AA5E-A2B2CA493306}"/>
              </a:ext>
            </a:extLst>
          </p:cNvPr>
          <p:cNvSpPr>
            <a:spLocks noChangeArrowheads="1"/>
          </p:cNvSpPr>
          <p:nvPr/>
        </p:nvSpPr>
        <p:spPr bwMode="auto">
          <a:xfrm>
            <a:off x="1641476" y="2972486"/>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br>
              <a:rPr lang="en-US" altLang="en-US" sz="1800" b="0">
                <a:latin typeface="Arial" charset="0"/>
                <a:cs typeface="Arial" charset="0"/>
              </a:rPr>
            </a:br>
            <a:endParaRPr lang="en-US" altLang="en-US" sz="1800" b="0">
              <a:latin typeface="Arial" charset="0"/>
              <a:cs typeface="Arial" charset="0"/>
            </a:endParaRPr>
          </a:p>
        </p:txBody>
      </p:sp>
      <p:sp>
        <p:nvSpPr>
          <p:cNvPr id="7" name="Rectangle 2">
            <a:extLst>
              <a:ext uri="{FF2B5EF4-FFF2-40B4-BE49-F238E27FC236}">
                <a16:creationId xmlns:a16="http://schemas.microsoft.com/office/drawing/2014/main" id="{529FD8F6-B010-E7FA-FFB9-4E3837CA788F}"/>
              </a:ext>
            </a:extLst>
          </p:cNvPr>
          <p:cNvSpPr>
            <a:spLocks noChangeArrowheads="1"/>
          </p:cNvSpPr>
          <p:nvPr/>
        </p:nvSpPr>
        <p:spPr bwMode="auto">
          <a:xfrm>
            <a:off x="1641476" y="2058086"/>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br>
              <a:rPr lang="en-US" altLang="en-US" sz="1800" b="0">
                <a:latin typeface="Arial" charset="0"/>
                <a:cs typeface="Arial" charset="0"/>
              </a:rPr>
            </a:br>
            <a:endParaRPr lang="en-US" altLang="en-US" sz="1800" b="0">
              <a:latin typeface="Arial" charset="0"/>
              <a:cs typeface="Arial" charset="0"/>
            </a:endParaRPr>
          </a:p>
        </p:txBody>
      </p:sp>
      <p:graphicFrame>
        <p:nvGraphicFramePr>
          <p:cNvPr id="8" name="Table 10">
            <a:extLst>
              <a:ext uri="{FF2B5EF4-FFF2-40B4-BE49-F238E27FC236}">
                <a16:creationId xmlns:a16="http://schemas.microsoft.com/office/drawing/2014/main" id="{E8FAF12F-64D4-329C-6745-D9463D420E69}"/>
              </a:ext>
            </a:extLst>
          </p:cNvPr>
          <p:cNvGraphicFramePr>
            <a:graphicFrameLocks noGrp="1"/>
          </p:cNvGraphicFramePr>
          <p:nvPr/>
        </p:nvGraphicFramePr>
        <p:xfrm>
          <a:off x="1828801" y="2087880"/>
          <a:ext cx="3124201" cy="3291840"/>
        </p:xfrm>
        <a:graphic>
          <a:graphicData uri="http://schemas.openxmlformats.org/drawingml/2006/table">
            <a:tbl>
              <a:tblPr/>
              <a:tblGrid>
                <a:gridCol w="609601">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tblGrid>
              <a:tr h="0">
                <a:tc>
                  <a:txBody>
                    <a:bodyPr/>
                    <a:lstStyle/>
                    <a:p>
                      <a:r>
                        <a:rPr lang="en-US" b="1" dirty="0">
                          <a:effectLst/>
                        </a:rPr>
                        <a:t>Cav</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b="1" dirty="0">
                          <a:effectLst/>
                        </a:rPr>
                        <a:t>QH1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b="1" dirty="0">
                          <a:effectLst/>
                        </a:rPr>
                        <a:t>QH2</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10000"/>
                  </a:ext>
                </a:extLst>
              </a:tr>
              <a:tr h="0">
                <a:tc>
                  <a:txBody>
                    <a:bodyPr/>
                    <a:lstStyle/>
                    <a:p>
                      <a:r>
                        <a:rPr lang="en-US" b="1">
                          <a:effectLst/>
                        </a:rPr>
                        <a:t>C1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dirty="0">
                          <a:solidFill>
                            <a:schemeClr val="accent2">
                              <a:lumMod val="75000"/>
                            </a:schemeClr>
                          </a:solidFill>
                          <a:effectLst/>
                        </a:rPr>
                        <a:t>7.29E+09</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5.64E+11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10001"/>
                  </a:ext>
                </a:extLst>
              </a:tr>
              <a:tr h="0">
                <a:tc>
                  <a:txBody>
                    <a:bodyPr/>
                    <a:lstStyle/>
                    <a:p>
                      <a:r>
                        <a:rPr lang="en-US" b="1">
                          <a:effectLst/>
                        </a:rPr>
                        <a:t>C2</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1.14E+12</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5.72E+10</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10002"/>
                  </a:ext>
                </a:extLst>
              </a:tr>
              <a:tr h="0">
                <a:tc>
                  <a:txBody>
                    <a:bodyPr/>
                    <a:lstStyle/>
                    <a:p>
                      <a:r>
                        <a:rPr lang="en-US" b="1">
                          <a:effectLst/>
                        </a:rPr>
                        <a:t>C3</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8.70E+10</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dirty="0">
                          <a:effectLst/>
                        </a:rPr>
                        <a:t>1.33E+11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10003"/>
                  </a:ext>
                </a:extLst>
              </a:tr>
              <a:tr h="0">
                <a:tc>
                  <a:txBody>
                    <a:bodyPr/>
                    <a:lstStyle/>
                    <a:p>
                      <a:r>
                        <a:rPr lang="en-US" b="1">
                          <a:effectLst/>
                        </a:rPr>
                        <a:t>C4</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dirty="0">
                          <a:solidFill>
                            <a:srgbClr val="FF0000"/>
                          </a:solidFill>
                          <a:effectLst/>
                        </a:rPr>
                        <a:t>1.91E+09</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dirty="0">
                          <a:effectLst/>
                        </a:rPr>
                        <a:t>6.29E+11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10004"/>
                  </a:ext>
                </a:extLst>
              </a:tr>
              <a:tr h="0">
                <a:tc>
                  <a:txBody>
                    <a:bodyPr/>
                    <a:lstStyle/>
                    <a:p>
                      <a:r>
                        <a:rPr lang="en-US" b="1">
                          <a:effectLst/>
                        </a:rPr>
                        <a:t>C5</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3.18E+11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2.68E+11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10005"/>
                  </a:ext>
                </a:extLst>
              </a:tr>
              <a:tr h="0">
                <a:tc>
                  <a:txBody>
                    <a:bodyPr/>
                    <a:lstStyle/>
                    <a:p>
                      <a:r>
                        <a:rPr lang="en-US" b="1">
                          <a:effectLst/>
                        </a:rPr>
                        <a:t>C6</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8.32E+11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5.05E+11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10006"/>
                  </a:ext>
                </a:extLst>
              </a:tr>
              <a:tr h="0">
                <a:tc>
                  <a:txBody>
                    <a:bodyPr/>
                    <a:lstStyle/>
                    <a:p>
                      <a:r>
                        <a:rPr lang="en-US" b="1">
                          <a:effectLst/>
                        </a:rPr>
                        <a:t>C7</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1.36E+11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6.28E+10</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10007"/>
                  </a:ext>
                </a:extLst>
              </a:tr>
              <a:tr h="0">
                <a:tc>
                  <a:txBody>
                    <a:bodyPr/>
                    <a:lstStyle/>
                    <a:p>
                      <a:r>
                        <a:rPr lang="en-US" b="1" dirty="0">
                          <a:effectLst/>
                        </a:rPr>
                        <a:t>C8</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r>
                        <a:rPr lang="en-US">
                          <a:effectLst/>
                        </a:rPr>
                        <a:t>4.50E+11</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tc>
                  <a:txBody>
                    <a:bodyPr/>
                    <a:lstStyle/>
                    <a:p>
                      <a:pPr algn="ctr"/>
                      <a:r>
                        <a:rPr lang="en-US" dirty="0">
                          <a:solidFill>
                            <a:schemeClr val="accent5">
                              <a:lumMod val="50000"/>
                            </a:schemeClr>
                          </a:solidFill>
                          <a:effectLst/>
                        </a:rPr>
                        <a:t>N/A</a:t>
                      </a:r>
                    </a:p>
                  </a:txBody>
                  <a:tcPr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E0E0E0"/>
                    </a:solidFill>
                  </a:tcPr>
                </a:tc>
                <a:extLst>
                  <a:ext uri="{0D108BD9-81ED-4DB2-BD59-A6C34878D82A}">
                    <a16:rowId xmlns:a16="http://schemas.microsoft.com/office/drawing/2014/main" val="10008"/>
                  </a:ext>
                </a:extLst>
              </a:tr>
            </a:tbl>
          </a:graphicData>
        </a:graphic>
      </p:graphicFrame>
      <p:sp>
        <p:nvSpPr>
          <p:cNvPr id="9" name="Content Placeholder 12">
            <a:extLst>
              <a:ext uri="{FF2B5EF4-FFF2-40B4-BE49-F238E27FC236}">
                <a16:creationId xmlns:a16="http://schemas.microsoft.com/office/drawing/2014/main" id="{1BECB7F7-A4F9-8A07-D53A-06806567619A}"/>
              </a:ext>
            </a:extLst>
          </p:cNvPr>
          <p:cNvSpPr>
            <a:spLocks noGrp="1"/>
          </p:cNvSpPr>
          <p:nvPr>
            <p:ph idx="1"/>
          </p:nvPr>
        </p:nvSpPr>
        <p:spPr>
          <a:xfrm>
            <a:off x="1676967" y="937328"/>
            <a:ext cx="8874125" cy="938212"/>
          </a:xfrm>
        </p:spPr>
        <p:txBody>
          <a:bodyPr/>
          <a:lstStyle/>
          <a:p>
            <a:r>
              <a:rPr lang="it-IT" dirty="0"/>
              <a:t>Cavity Q0 is 2E9 (VT measure)</a:t>
            </a:r>
          </a:p>
          <a:p>
            <a:r>
              <a:rPr lang="it-IT" dirty="0"/>
              <a:t>Qt is 1E10 (VT calib)</a:t>
            </a:r>
            <a:endParaRPr lang="en-US" dirty="0"/>
          </a:p>
        </p:txBody>
      </p:sp>
      <p:sp>
        <p:nvSpPr>
          <p:cNvPr id="10" name="TextBox 14">
            <a:extLst>
              <a:ext uri="{FF2B5EF4-FFF2-40B4-BE49-F238E27FC236}">
                <a16:creationId xmlns:a16="http://schemas.microsoft.com/office/drawing/2014/main" id="{18664C08-6B5E-33AB-11A1-259416B24BA8}"/>
              </a:ext>
            </a:extLst>
          </p:cNvPr>
          <p:cNvSpPr txBox="1"/>
          <p:nvPr/>
        </p:nvSpPr>
        <p:spPr>
          <a:xfrm>
            <a:off x="5409633" y="1490008"/>
            <a:ext cx="5105400" cy="1938992"/>
          </a:xfrm>
          <a:prstGeom prst="rect">
            <a:avLst/>
          </a:prstGeom>
          <a:noFill/>
        </p:spPr>
        <p:txBody>
          <a:bodyPr wrap="square" rtlCol="0">
            <a:spAutoFit/>
          </a:bodyPr>
          <a:lstStyle/>
          <a:p>
            <a:pPr>
              <a:buNone/>
            </a:pPr>
            <a:r>
              <a:rPr lang="it-IT" sz="2400" dirty="0">
                <a:latin typeface="Arial" panose="020B0604020202020204" pitchFamily="34" charset="0"/>
                <a:cs typeface="Arial" panose="020B0604020202020204" pitchFamily="34" charset="0"/>
              </a:rPr>
              <a:t>C1 HOM1 suboptimal tuning</a:t>
            </a:r>
          </a:p>
          <a:p>
            <a:pPr>
              <a:buNone/>
            </a:pPr>
            <a:r>
              <a:rPr lang="it-IT" sz="2400" dirty="0">
                <a:latin typeface="Arial" panose="020B0604020202020204" pitchFamily="34" charset="0"/>
                <a:cs typeface="Arial" panose="020B0604020202020204" pitchFamily="34" charset="0"/>
              </a:rPr>
              <a:t>C4 HOM1 </a:t>
            </a:r>
            <a:r>
              <a:rPr lang="it-IT" sz="2400" dirty="0">
                <a:solidFill>
                  <a:srgbClr val="FF0000"/>
                </a:solidFill>
                <a:latin typeface="Arial" panose="020B0604020202020204" pitchFamily="34" charset="0"/>
                <a:cs typeface="Arial" panose="020B0604020202020204" pitchFamily="34" charset="0"/>
              </a:rPr>
              <a:t>detuned</a:t>
            </a:r>
            <a:r>
              <a:rPr lang="it-IT" sz="2400" dirty="0">
                <a:latin typeface="Arial" panose="020B0604020202020204" pitchFamily="34" charset="0"/>
                <a:cs typeface="Arial" panose="020B0604020202020204" pitchFamily="34" charset="0"/>
              </a:rPr>
              <a:t> (cavity Q0)</a:t>
            </a:r>
          </a:p>
          <a:p>
            <a:pPr>
              <a:buNone/>
            </a:pPr>
            <a:r>
              <a:rPr lang="it-IT" sz="2400" dirty="0">
                <a:solidFill>
                  <a:schemeClr val="accent1">
                    <a:lumMod val="50000"/>
                  </a:schemeClr>
                </a:solidFill>
                <a:latin typeface="Arial" panose="020B0604020202020204" pitchFamily="34" charset="0"/>
                <a:cs typeface="Arial" panose="020B0604020202020204" pitchFamily="34" charset="0"/>
              </a:rPr>
              <a:t>However, stable thermal behavior </a:t>
            </a:r>
            <a:r>
              <a:rPr lang="it-IT" sz="2400" dirty="0" err="1">
                <a:solidFill>
                  <a:schemeClr val="accent1">
                    <a:lumMod val="50000"/>
                  </a:schemeClr>
                </a:solidFill>
                <a:latin typeface="Arial" panose="020B0604020202020204" pitchFamily="34" charset="0"/>
                <a:cs typeface="Arial" panose="020B0604020202020204" pitchFamily="34" charset="0"/>
              </a:rPr>
              <a:t>at</a:t>
            </a:r>
            <a:r>
              <a:rPr lang="it-IT" sz="2400" dirty="0">
                <a:solidFill>
                  <a:schemeClr val="accent1">
                    <a:lumMod val="50000"/>
                  </a:schemeClr>
                </a:solidFill>
                <a:latin typeface="Arial" panose="020B0604020202020204" pitchFamily="34" charset="0"/>
                <a:cs typeface="Arial" panose="020B0604020202020204" pitchFamily="34" charset="0"/>
              </a:rPr>
              <a:t> 1.3 </a:t>
            </a:r>
            <a:r>
              <a:rPr lang="it-IT" sz="2400" dirty="0" err="1">
                <a:solidFill>
                  <a:schemeClr val="accent1">
                    <a:lumMod val="50000"/>
                  </a:schemeClr>
                </a:solidFill>
                <a:latin typeface="Arial" panose="020B0604020202020204" pitchFamily="34" charset="0"/>
                <a:cs typeface="Arial" panose="020B0604020202020204" pitchFamily="34" charset="0"/>
              </a:rPr>
              <a:t>ms</a:t>
            </a:r>
            <a:r>
              <a:rPr lang="it-IT" sz="2400" dirty="0">
                <a:solidFill>
                  <a:schemeClr val="accent1">
                    <a:lumMod val="50000"/>
                  </a:schemeClr>
                </a:solidFill>
                <a:latin typeface="Arial" panose="020B0604020202020204" pitchFamily="34" charset="0"/>
                <a:cs typeface="Arial" panose="020B0604020202020204" pitchFamily="34" charset="0"/>
              </a:rPr>
              <a:t>, 10 Hz operation up to SP in excess of 40 MV</a:t>
            </a:r>
          </a:p>
        </p:txBody>
      </p:sp>
      <p:pic>
        <p:nvPicPr>
          <p:cNvPr id="11" name="Picture 2" descr="https://ttfinfo.desy.de/XFELelog-sec/data/2016/05/04.02_a/2016-02-04T16:19:15-02.png">
            <a:extLst>
              <a:ext uri="{FF2B5EF4-FFF2-40B4-BE49-F238E27FC236}">
                <a16:creationId xmlns:a16="http://schemas.microsoft.com/office/drawing/2014/main" id="{B01AE2DC-5794-CF2F-77D6-1692F6F5E96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226" r="46801" b="25924"/>
          <a:stretch/>
        </p:blipFill>
        <p:spPr bwMode="auto">
          <a:xfrm>
            <a:off x="7506962" y="3444875"/>
            <a:ext cx="3447288" cy="27212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5">
            <a:extLst>
              <a:ext uri="{FF2B5EF4-FFF2-40B4-BE49-F238E27FC236}">
                <a16:creationId xmlns:a16="http://schemas.microsoft.com/office/drawing/2014/main" id="{1CA55860-6639-2ED5-5C83-5BDFE08755B4}"/>
              </a:ext>
            </a:extLst>
          </p:cNvPr>
          <p:cNvSpPr txBox="1"/>
          <p:nvPr/>
        </p:nvSpPr>
        <p:spPr>
          <a:xfrm>
            <a:off x="7358784" y="3886201"/>
            <a:ext cx="2869888" cy="584775"/>
          </a:xfrm>
          <a:prstGeom prst="rect">
            <a:avLst/>
          </a:prstGeom>
          <a:noFill/>
        </p:spPr>
        <p:txBody>
          <a:bodyPr wrap="none" rtlCol="0">
            <a:spAutoFit/>
          </a:bodyPr>
          <a:lstStyle/>
          <a:p>
            <a:pPr>
              <a:buNone/>
            </a:pPr>
            <a:r>
              <a:rPr lang="it-IT" sz="1600" dirty="0">
                <a:solidFill>
                  <a:schemeClr val="bg1"/>
                </a:solidFill>
              </a:rPr>
              <a:t>~40 MV, 0.5 K temperature rise </a:t>
            </a:r>
          </a:p>
          <a:p>
            <a:pPr>
              <a:buNone/>
            </a:pPr>
            <a:r>
              <a:rPr lang="it-IT" sz="1600" dirty="0">
                <a:solidFill>
                  <a:schemeClr val="bg1"/>
                </a:solidFill>
              </a:rPr>
              <a:t>in C4 </a:t>
            </a:r>
            <a:r>
              <a:rPr lang="it-IT" sz="1600" dirty="0" err="1">
                <a:solidFill>
                  <a:schemeClr val="bg1"/>
                </a:solidFill>
              </a:rPr>
              <a:t>Hom</a:t>
            </a:r>
            <a:r>
              <a:rPr lang="it-IT" sz="1600" dirty="0">
                <a:solidFill>
                  <a:schemeClr val="bg1"/>
                </a:solidFill>
              </a:rPr>
              <a:t> </a:t>
            </a:r>
            <a:r>
              <a:rPr lang="it-IT" sz="1600" dirty="0" err="1">
                <a:solidFill>
                  <a:schemeClr val="bg1"/>
                </a:solidFill>
              </a:rPr>
              <a:t>region</a:t>
            </a:r>
            <a:endParaRPr lang="en-US" sz="1600" dirty="0">
              <a:solidFill>
                <a:schemeClr val="bg1"/>
              </a:solidFill>
            </a:endParaRPr>
          </a:p>
        </p:txBody>
      </p:sp>
      <p:sp>
        <p:nvSpPr>
          <p:cNvPr id="13" name="TextBox 16">
            <a:extLst>
              <a:ext uri="{FF2B5EF4-FFF2-40B4-BE49-F238E27FC236}">
                <a16:creationId xmlns:a16="http://schemas.microsoft.com/office/drawing/2014/main" id="{3288C4CD-F864-51F9-5D2C-E836B4489187}"/>
              </a:ext>
            </a:extLst>
          </p:cNvPr>
          <p:cNvSpPr txBox="1"/>
          <p:nvPr/>
        </p:nvSpPr>
        <p:spPr>
          <a:xfrm>
            <a:off x="3697186" y="5510289"/>
            <a:ext cx="3447288" cy="646331"/>
          </a:xfrm>
          <a:prstGeom prst="rect">
            <a:avLst/>
          </a:prstGeom>
          <a:noFill/>
        </p:spPr>
        <p:txBody>
          <a:bodyPr wrap="square" rtlCol="0">
            <a:spAutoFit/>
          </a:bodyPr>
          <a:lstStyle/>
          <a:p>
            <a:pPr>
              <a:buNone/>
            </a:pPr>
            <a:r>
              <a:rPr lang="it-IT" sz="1800" dirty="0">
                <a:latin typeface="Arial" panose="020B0604020202020204" pitchFamily="34" charset="0"/>
                <a:cs typeface="Arial" panose="020B0604020202020204" pitchFamily="34" charset="0"/>
              </a:rPr>
              <a:t>Thermal </a:t>
            </a:r>
            <a:r>
              <a:rPr lang="it-IT" sz="1800" dirty="0" err="1">
                <a:latin typeface="Arial" panose="020B0604020202020204" pitchFamily="34" charset="0"/>
                <a:cs typeface="Arial" panose="020B0604020202020204" pitchFamily="34" charset="0"/>
              </a:rPr>
              <a:t>sinking</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is</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sufficient</a:t>
            </a:r>
            <a:r>
              <a:rPr lang="it-IT" sz="1800" dirty="0">
                <a:latin typeface="Arial" panose="020B0604020202020204" pitchFamily="34" charset="0"/>
                <a:cs typeface="Arial" panose="020B0604020202020204" pitchFamily="34" charset="0"/>
              </a:rPr>
              <a:t> for </a:t>
            </a:r>
            <a:r>
              <a:rPr lang="it-IT" sz="1800" dirty="0" err="1">
                <a:latin typeface="Arial" panose="020B0604020202020204" pitchFamily="34" charset="0"/>
                <a:cs typeface="Arial" panose="020B0604020202020204" pitchFamily="34" charset="0"/>
              </a:rPr>
              <a:t>stability</a:t>
            </a:r>
            <a:r>
              <a:rPr lang="it-IT" sz="1800" dirty="0">
                <a:latin typeface="Arial" panose="020B0604020202020204" pitchFamily="34" charset="0"/>
                <a:cs typeface="Arial" panose="020B0604020202020204" pitchFamily="34" charset="0"/>
              </a:rPr>
              <a:t> (</a:t>
            </a:r>
            <a:r>
              <a:rPr lang="it-IT" sz="1800" dirty="0" err="1">
                <a:latin typeface="Arial" panose="020B0604020202020204" pitchFamily="34" charset="0"/>
                <a:cs typeface="Arial" panose="020B0604020202020204" pitchFamily="34" charset="0"/>
              </a:rPr>
              <a:t>at</a:t>
            </a:r>
            <a:r>
              <a:rPr lang="it-IT" sz="1800" dirty="0">
                <a:latin typeface="Arial" panose="020B0604020202020204" pitchFamily="34" charset="0"/>
                <a:cs typeface="Arial" panose="020B0604020202020204" pitchFamily="34" charset="0"/>
              </a:rPr>
              <a:t> 1% </a:t>
            </a:r>
            <a:r>
              <a:rPr lang="it-IT" sz="1800" dirty="0" err="1">
                <a:latin typeface="Arial" panose="020B0604020202020204" pitchFamily="34" charset="0"/>
                <a:cs typeface="Arial" panose="020B0604020202020204" pitchFamily="34" charset="0"/>
              </a:rPr>
              <a:t>d.f</a:t>
            </a:r>
            <a:r>
              <a:rPr lang="it-IT" sz="180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14" name="Footer Placeholder 4">
            <a:extLst>
              <a:ext uri="{FF2B5EF4-FFF2-40B4-BE49-F238E27FC236}">
                <a16:creationId xmlns:a16="http://schemas.microsoft.com/office/drawing/2014/main" id="{F6AA7319-6FE4-3179-F4A0-898615AD2FBF}"/>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4352887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en-US" dirty="0"/>
              <a:t>Beam Based Calibration of Module voltage</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64</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sp>
        <p:nvSpPr>
          <p:cNvPr id="3" name="Content Placeholder 2">
            <a:extLst>
              <a:ext uri="{FF2B5EF4-FFF2-40B4-BE49-F238E27FC236}">
                <a16:creationId xmlns:a16="http://schemas.microsoft.com/office/drawing/2014/main" id="{FFF19A0E-99DF-7B2C-B899-FE36BDC1BA62}"/>
              </a:ext>
            </a:extLst>
          </p:cNvPr>
          <p:cNvSpPr>
            <a:spLocks noGrp="1"/>
          </p:cNvSpPr>
          <p:nvPr>
            <p:ph idx="1"/>
          </p:nvPr>
        </p:nvSpPr>
        <p:spPr>
          <a:xfrm>
            <a:off x="1641476" y="1066800"/>
            <a:ext cx="8874125" cy="5257800"/>
          </a:xfrm>
        </p:spPr>
        <p:txBody>
          <a:bodyPr/>
          <a:lstStyle/>
          <a:p>
            <a:r>
              <a:rPr lang="en-US" dirty="0"/>
              <a:t>RF calibration did not give sufficient consistency in A1/AH1 correlation. BB calibration using dispersive section.</a:t>
            </a:r>
          </a:p>
          <a:p>
            <a:endParaRPr lang="en-US" dirty="0"/>
          </a:p>
          <a:p>
            <a:endParaRPr lang="en-US" dirty="0"/>
          </a:p>
          <a:p>
            <a:endParaRPr lang="en-US" dirty="0"/>
          </a:p>
          <a:p>
            <a:endParaRPr lang="en-US" dirty="0"/>
          </a:p>
          <a:p>
            <a:endParaRPr lang="en-US" dirty="0"/>
          </a:p>
          <a:p>
            <a:r>
              <a:rPr lang="en-US" dirty="0"/>
              <a:t>	</a:t>
            </a:r>
          </a:p>
          <a:p>
            <a:endParaRPr lang="en-US" sz="1100" dirty="0"/>
          </a:p>
          <a:p>
            <a:r>
              <a:rPr lang="en-US" dirty="0"/>
              <a:t>A1/AH1 need to be in good relative calibration (phase and amplitude) to</a:t>
            </a:r>
            <a:r>
              <a:rPr lang="en-US" b="1" dirty="0"/>
              <a:t> control the beam </a:t>
            </a:r>
            <a:r>
              <a:rPr lang="en-US" dirty="0"/>
              <a:t>with Sum Voltage Controls </a:t>
            </a:r>
          </a:p>
          <a:p>
            <a:pPr lvl="1"/>
            <a:r>
              <a:rPr lang="en-US" dirty="0"/>
              <a:t>Improved consistency in VT/XTIN </a:t>
            </a:r>
            <a:r>
              <a:rPr lang="en-US" b="1" dirty="0"/>
              <a:t>quench fields</a:t>
            </a:r>
          </a:p>
          <a:p>
            <a:pPr lvl="1"/>
            <a:r>
              <a:rPr lang="en-US" b="1" dirty="0"/>
              <a:t>Important to check after RF calibrations are done</a:t>
            </a:r>
            <a:endParaRPr lang="de-DE" b="1" dirty="0"/>
          </a:p>
        </p:txBody>
      </p:sp>
      <p:pic>
        <p:nvPicPr>
          <p:cNvPr id="7" name="Picture 2" descr="http://ttfinfo.desy.de/XFELelog/data/2016/24/16.06_n/2016-06-17T01:12:19-00.jpeg">
            <a:extLst>
              <a:ext uri="{FF2B5EF4-FFF2-40B4-BE49-F238E27FC236}">
                <a16:creationId xmlns:a16="http://schemas.microsoft.com/office/drawing/2014/main" id="{D957CA0C-23A7-3F26-EF13-5BD7A6E59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057400"/>
            <a:ext cx="2892204" cy="244067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ttfinfo.desy.de/XFELelog/data/2016/24/16.06_n/2016-06-17T02:16:43-00.jpeg">
            <a:extLst>
              <a:ext uri="{FF2B5EF4-FFF2-40B4-BE49-F238E27FC236}">
                <a16:creationId xmlns:a16="http://schemas.microsoft.com/office/drawing/2014/main" id="{65F34610-370A-C7FA-D0F6-34AFF8DCD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9984" y="2057400"/>
            <a:ext cx="2941017" cy="2440678"/>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6">
            <a:extLst>
              <a:ext uri="{FF2B5EF4-FFF2-40B4-BE49-F238E27FC236}">
                <a16:creationId xmlns:a16="http://schemas.microsoft.com/office/drawing/2014/main" id="{2B8061A5-B757-61F1-D914-D972F4BC29F9}"/>
              </a:ext>
            </a:extLst>
          </p:cNvPr>
          <p:cNvSpPr/>
          <p:nvPr/>
        </p:nvSpPr>
        <p:spPr bwMode="auto">
          <a:xfrm>
            <a:off x="4419600" y="2937662"/>
            <a:ext cx="609600" cy="762000"/>
          </a:xfrm>
          <a:prstGeom prst="rightArrow">
            <a:avLst/>
          </a:prstGeom>
          <a:solidFill>
            <a:schemeClr val="accent2"/>
          </a:solid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spcBef>
                <a:spcPct val="20000"/>
              </a:spcBef>
              <a:buClr>
                <a:srgbClr val="F8B323"/>
              </a:buClr>
              <a:buFont typeface="Wingdings" pitchFamily="2" charset="2"/>
              <a:buChar char="n"/>
            </a:pPr>
            <a:endParaRPr lang="de-DE" sz="900" b="0">
              <a:latin typeface="Arial" charset="0"/>
              <a:ea typeface="ＭＳ Ｐゴシック" pitchFamily="112" charset="-128"/>
              <a:cs typeface="Arial" charset="0"/>
            </a:endParaRPr>
          </a:p>
        </p:txBody>
      </p:sp>
      <p:pic>
        <p:nvPicPr>
          <p:cNvPr id="10" name="Picture 3">
            <a:extLst>
              <a:ext uri="{FF2B5EF4-FFF2-40B4-BE49-F238E27FC236}">
                <a16:creationId xmlns:a16="http://schemas.microsoft.com/office/drawing/2014/main" id="{F8863978-5FAD-A273-4BF9-A8FE9DAA75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9600" y="2399385"/>
            <a:ext cx="2336800" cy="175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Footer Placeholder 4">
            <a:extLst>
              <a:ext uri="{FF2B5EF4-FFF2-40B4-BE49-F238E27FC236}">
                <a16:creationId xmlns:a16="http://schemas.microsoft.com/office/drawing/2014/main" id="{A0FB67B1-A4B8-F302-639A-76815BD22A8C}"/>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24831125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en-US" dirty="0"/>
              <a:t>RF Curvature linearization by AH1</a:t>
            </a:r>
            <a:endParaRPr lang="it-IT" dirty="0"/>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65</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a:t>IASF - CP Seminar #7</a:t>
            </a:r>
          </a:p>
          <a:p>
            <a:pPr>
              <a:defRPr/>
            </a:pPr>
            <a:r>
              <a:rPr lang="it-IT" altLang="it-IT" i="0">
                <a:solidFill>
                  <a:schemeClr val="tx1"/>
                </a:solidFill>
              </a:rPr>
              <a:t>Shenzhen, 23 December 2022</a:t>
            </a:r>
            <a:endParaRPr lang="en-US" altLang="it-IT" i="0" dirty="0">
              <a:solidFill>
                <a:schemeClr val="tx1"/>
              </a:solidFill>
            </a:endParaRPr>
          </a:p>
        </p:txBody>
      </p:sp>
      <p:pic>
        <p:nvPicPr>
          <p:cNvPr id="3" name="Content Placeholder 6">
            <a:extLst>
              <a:ext uri="{FF2B5EF4-FFF2-40B4-BE49-F238E27FC236}">
                <a16:creationId xmlns:a16="http://schemas.microsoft.com/office/drawing/2014/main" id="{E021C4A3-2F40-BB6C-F90F-400D29FA0A4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2230722" y="1371601"/>
            <a:ext cx="779571" cy="863181"/>
          </a:xfrm>
        </p:spPr>
      </p:pic>
      <p:pic>
        <p:nvPicPr>
          <p:cNvPr id="7" name="Picture 8">
            <a:extLst>
              <a:ext uri="{FF2B5EF4-FFF2-40B4-BE49-F238E27FC236}">
                <a16:creationId xmlns:a16="http://schemas.microsoft.com/office/drawing/2014/main" id="{62F071DF-6E84-41EA-00BB-DA360D1130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345481" y="1479496"/>
            <a:ext cx="601270" cy="690113"/>
          </a:xfrm>
          <a:prstGeom prst="rect">
            <a:avLst/>
          </a:prstGeom>
        </p:spPr>
      </p:pic>
      <p:sp>
        <p:nvSpPr>
          <p:cNvPr id="8" name="TextBox 9">
            <a:extLst>
              <a:ext uri="{FF2B5EF4-FFF2-40B4-BE49-F238E27FC236}">
                <a16:creationId xmlns:a16="http://schemas.microsoft.com/office/drawing/2014/main" id="{3644DC98-77C3-5C5B-DC37-D1346CFD94EA}"/>
              </a:ext>
            </a:extLst>
          </p:cNvPr>
          <p:cNvSpPr txBox="1"/>
          <p:nvPr/>
        </p:nvSpPr>
        <p:spPr>
          <a:xfrm>
            <a:off x="3124788" y="951960"/>
            <a:ext cx="6264368" cy="1231106"/>
          </a:xfrm>
          <a:prstGeom prst="rect">
            <a:avLst/>
          </a:prstGeom>
          <a:noFill/>
        </p:spPr>
        <p:txBody>
          <a:bodyPr wrap="square" rtlCol="0">
            <a:spAutoFit/>
          </a:bodyPr>
          <a:lstStyle/>
          <a:p>
            <a:pPr>
              <a:buNone/>
            </a:pPr>
            <a:r>
              <a:rPr lang="en-US" sz="2000" b="0" dirty="0">
                <a:latin typeface="Arial" panose="020B0604020202020204" pitchFamily="34" charset="0"/>
                <a:cs typeface="Arial" panose="020B0604020202020204" pitchFamily="34" charset="0"/>
              </a:rPr>
              <a:t>Beam image on screen in the spectrometer beamline</a:t>
            </a:r>
          </a:p>
          <a:p>
            <a:pPr>
              <a:buNone/>
            </a:pPr>
            <a:endParaRPr lang="en-US" sz="1800" b="0" dirty="0"/>
          </a:p>
          <a:p>
            <a:pPr>
              <a:buNone/>
            </a:pPr>
            <a:r>
              <a:rPr lang="en-US" sz="1800" b="0" dirty="0"/>
              <a:t>← AH1 off</a:t>
            </a:r>
          </a:p>
          <a:p>
            <a:pPr algn="r">
              <a:buNone/>
            </a:pPr>
            <a:r>
              <a:rPr lang="en-US" sz="1800" b="0" dirty="0"/>
              <a:t>AH1 on → </a:t>
            </a:r>
            <a:endParaRPr lang="de-DE" sz="1800" b="0" dirty="0"/>
          </a:p>
        </p:txBody>
      </p:sp>
      <p:cxnSp>
        <p:nvCxnSpPr>
          <p:cNvPr id="9" name="Straight Arrow Connector 12">
            <a:extLst>
              <a:ext uri="{FF2B5EF4-FFF2-40B4-BE49-F238E27FC236}">
                <a16:creationId xmlns:a16="http://schemas.microsoft.com/office/drawing/2014/main" id="{2FF25EB7-2DFB-67FE-2684-89ED72B7D811}"/>
              </a:ext>
            </a:extLst>
          </p:cNvPr>
          <p:cNvCxnSpPr/>
          <p:nvPr/>
        </p:nvCxnSpPr>
        <p:spPr bwMode="auto">
          <a:xfrm flipH="1">
            <a:off x="2187884" y="1360271"/>
            <a:ext cx="824108" cy="0"/>
          </a:xfrm>
          <a:prstGeom prst="straightConnector1">
            <a:avLst/>
          </a:prstGeom>
          <a:noFill/>
          <a:ln w="28575"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cxnSp>
        <p:nvCxnSpPr>
          <p:cNvPr id="10" name="Straight Arrow Connector 14">
            <a:extLst>
              <a:ext uri="{FF2B5EF4-FFF2-40B4-BE49-F238E27FC236}">
                <a16:creationId xmlns:a16="http://schemas.microsoft.com/office/drawing/2014/main" id="{462031D2-46F3-1AE1-181C-E26E93F44492}"/>
              </a:ext>
            </a:extLst>
          </p:cNvPr>
          <p:cNvCxnSpPr/>
          <p:nvPr/>
        </p:nvCxnSpPr>
        <p:spPr bwMode="auto">
          <a:xfrm>
            <a:off x="3011992" y="1371601"/>
            <a:ext cx="0" cy="836545"/>
          </a:xfrm>
          <a:prstGeom prst="straightConnector1">
            <a:avLst/>
          </a:prstGeom>
          <a:noFill/>
          <a:ln w="28575"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sp>
        <p:nvSpPr>
          <p:cNvPr id="11" name="TextBox 15">
            <a:extLst>
              <a:ext uri="{FF2B5EF4-FFF2-40B4-BE49-F238E27FC236}">
                <a16:creationId xmlns:a16="http://schemas.microsoft.com/office/drawing/2014/main" id="{33130CAA-8A24-6332-E68F-741B052F7447}"/>
              </a:ext>
            </a:extLst>
          </p:cNvPr>
          <p:cNvSpPr txBox="1"/>
          <p:nvPr/>
        </p:nvSpPr>
        <p:spPr>
          <a:xfrm>
            <a:off x="2345216" y="1352957"/>
            <a:ext cx="710451" cy="276999"/>
          </a:xfrm>
          <a:prstGeom prst="rect">
            <a:avLst/>
          </a:prstGeom>
          <a:noFill/>
        </p:spPr>
        <p:txBody>
          <a:bodyPr wrap="none" rtlCol="0">
            <a:spAutoFit/>
          </a:bodyPr>
          <a:lstStyle/>
          <a:p>
            <a:pPr>
              <a:buNone/>
            </a:pPr>
            <a:r>
              <a:rPr lang="en-US" sz="1200" dirty="0">
                <a:solidFill>
                  <a:schemeClr val="bg1"/>
                </a:solidFill>
              </a:rPr>
              <a:t>X (i.e. E)</a:t>
            </a:r>
            <a:endParaRPr lang="de-DE" sz="1200" dirty="0">
              <a:solidFill>
                <a:schemeClr val="bg1"/>
              </a:solidFill>
            </a:endParaRPr>
          </a:p>
        </p:txBody>
      </p:sp>
      <p:sp>
        <p:nvSpPr>
          <p:cNvPr id="12" name="TextBox 18">
            <a:extLst>
              <a:ext uri="{FF2B5EF4-FFF2-40B4-BE49-F238E27FC236}">
                <a16:creationId xmlns:a16="http://schemas.microsoft.com/office/drawing/2014/main" id="{422BD15D-B8E9-0E11-8773-738E9D03492E}"/>
              </a:ext>
            </a:extLst>
          </p:cNvPr>
          <p:cNvSpPr txBox="1"/>
          <p:nvPr/>
        </p:nvSpPr>
        <p:spPr>
          <a:xfrm>
            <a:off x="2661969" y="1973743"/>
            <a:ext cx="277640" cy="307777"/>
          </a:xfrm>
          <a:prstGeom prst="rect">
            <a:avLst/>
          </a:prstGeom>
          <a:noFill/>
        </p:spPr>
        <p:txBody>
          <a:bodyPr wrap="none" rtlCol="0">
            <a:spAutoFit/>
          </a:bodyPr>
          <a:lstStyle/>
          <a:p>
            <a:pPr>
              <a:buNone/>
            </a:pPr>
            <a:r>
              <a:rPr lang="en-US" dirty="0">
                <a:solidFill>
                  <a:schemeClr val="bg1"/>
                </a:solidFill>
              </a:rPr>
              <a:t>Y</a:t>
            </a:r>
            <a:endParaRPr lang="de-DE" dirty="0">
              <a:solidFill>
                <a:schemeClr val="bg1"/>
              </a:solidFill>
            </a:endParaRPr>
          </a:p>
        </p:txBody>
      </p:sp>
      <p:pic>
        <p:nvPicPr>
          <p:cNvPr id="13" name="Picture 3" descr="P:\linearizzazione\XFEL.DIAG-CAMERA-OTRD.64.I1D-IMAGE_EXT_2016-06-11T08.35.png">
            <a:extLst>
              <a:ext uri="{FF2B5EF4-FFF2-40B4-BE49-F238E27FC236}">
                <a16:creationId xmlns:a16="http://schemas.microsoft.com/office/drawing/2014/main" id="{12F3ACB4-E400-6E5B-4EF0-381551997EF6}"/>
              </a:ext>
            </a:extLst>
          </p:cNvPr>
          <p:cNvPicPr>
            <a:picLocks noChangeArrowheads="1"/>
          </p:cNvPicPr>
          <p:nvPr/>
        </p:nvPicPr>
        <p:blipFill rotWithShape="1">
          <a:blip r:embed="rId4" cstate="print">
            <a:extLst>
              <a:ext uri="{28A0092B-C50C-407E-A947-70E740481C1C}">
                <a14:useLocalDpi xmlns:a14="http://schemas.microsoft.com/office/drawing/2010/main" val="0"/>
              </a:ext>
            </a:extLst>
          </a:blip>
          <a:srcRect l="28190" t="32097" r="44582" b="11400"/>
          <a:stretch/>
        </p:blipFill>
        <p:spPr bwMode="auto">
          <a:xfrm>
            <a:off x="8485797" y="2369520"/>
            <a:ext cx="2095421" cy="39312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9">
            <a:extLst>
              <a:ext uri="{FF2B5EF4-FFF2-40B4-BE49-F238E27FC236}">
                <a16:creationId xmlns:a16="http://schemas.microsoft.com/office/drawing/2014/main" id="{5BC05A76-AC1C-13D1-2F56-88B2D8A502C3}"/>
              </a:ext>
            </a:extLst>
          </p:cNvPr>
          <p:cNvSpPr txBox="1"/>
          <p:nvPr/>
        </p:nvSpPr>
        <p:spPr>
          <a:xfrm>
            <a:off x="3860421" y="2378500"/>
            <a:ext cx="4611521" cy="3693319"/>
          </a:xfrm>
          <a:prstGeom prst="rect">
            <a:avLst/>
          </a:prstGeom>
          <a:noFill/>
        </p:spPr>
        <p:txBody>
          <a:bodyPr wrap="square" rtlCol="0">
            <a:spAutoFit/>
          </a:bodyPr>
          <a:lstStyle/>
          <a:p>
            <a:pPr>
              <a:buNone/>
            </a:pPr>
            <a:r>
              <a:rPr lang="en-US" sz="2000" b="0" dirty="0">
                <a:latin typeface="Arial" panose="020B0604020202020204" pitchFamily="34" charset="0"/>
                <a:cs typeface="Arial" panose="020B0604020202020204" pitchFamily="34" charset="0"/>
              </a:rPr>
              <a:t>Beam image on screen  in the spectrometer beamline, switching on the Transverse Deflecting Structure </a:t>
            </a:r>
          </a:p>
          <a:p>
            <a:pPr>
              <a:buNone/>
            </a:pPr>
            <a:r>
              <a:rPr lang="en-US" sz="1800" dirty="0"/>
              <a:t>← AH1 off</a:t>
            </a:r>
          </a:p>
          <a:p>
            <a:pPr algn="r">
              <a:buNone/>
            </a:pPr>
            <a:r>
              <a:rPr lang="en-US" sz="1800" dirty="0"/>
              <a:t>AH1 on → </a:t>
            </a:r>
          </a:p>
          <a:p>
            <a:pPr>
              <a:buNone/>
            </a:pPr>
            <a:endParaRPr lang="en-US" sz="1800" dirty="0"/>
          </a:p>
          <a:p>
            <a:pPr>
              <a:buNone/>
            </a:pPr>
            <a:r>
              <a:rPr lang="en-US" sz="2000" b="0" dirty="0">
                <a:latin typeface="Arial" panose="020B0604020202020204" pitchFamily="34" charset="0"/>
                <a:cs typeface="Arial" panose="020B0604020202020204" pitchFamily="34" charset="0"/>
              </a:rPr>
              <a:t>Vector Sum Control of the sum RF field of the two modules allows to set the beam shape parameters (e.g. chirp, curvature, skewness) for proper matching to the downstream compression stages </a:t>
            </a:r>
            <a:endParaRPr lang="de-DE" sz="2000" b="0" dirty="0">
              <a:latin typeface="Arial" panose="020B0604020202020204" pitchFamily="34" charset="0"/>
              <a:cs typeface="Arial" panose="020B0604020202020204" pitchFamily="34" charset="0"/>
            </a:endParaRPr>
          </a:p>
        </p:txBody>
      </p:sp>
      <p:grpSp>
        <p:nvGrpSpPr>
          <p:cNvPr id="15" name="Group 2">
            <a:extLst>
              <a:ext uri="{FF2B5EF4-FFF2-40B4-BE49-F238E27FC236}">
                <a16:creationId xmlns:a16="http://schemas.microsoft.com/office/drawing/2014/main" id="{72470126-2964-89D8-1CE2-FCFCAE318C11}"/>
              </a:ext>
            </a:extLst>
          </p:cNvPr>
          <p:cNvGrpSpPr/>
          <p:nvPr/>
        </p:nvGrpSpPr>
        <p:grpSpPr>
          <a:xfrm>
            <a:off x="1651963" y="2368800"/>
            <a:ext cx="2125593" cy="3931920"/>
            <a:chOff x="152400" y="2496780"/>
            <a:chExt cx="2125593" cy="3931920"/>
          </a:xfrm>
        </p:grpSpPr>
        <p:pic>
          <p:nvPicPr>
            <p:cNvPr id="16" name="Picture 2" descr="P:\linearizzazione\XFEL.DIAG-CAMERA-OTRD.64.I1D-IMAGE_EXT_2016-06-11T08.18.png">
              <a:extLst>
                <a:ext uri="{FF2B5EF4-FFF2-40B4-BE49-F238E27FC236}">
                  <a16:creationId xmlns:a16="http://schemas.microsoft.com/office/drawing/2014/main" id="{B2874BB7-517F-4B93-49A4-EC3A4406453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52400" y="2496780"/>
              <a:ext cx="2117758" cy="393192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20">
              <a:extLst>
                <a:ext uri="{FF2B5EF4-FFF2-40B4-BE49-F238E27FC236}">
                  <a16:creationId xmlns:a16="http://schemas.microsoft.com/office/drawing/2014/main" id="{0DEB3879-DD88-DE94-0ACE-C85F5C8383EB}"/>
                </a:ext>
              </a:extLst>
            </p:cNvPr>
            <p:cNvCxnSpPr/>
            <p:nvPr/>
          </p:nvCxnSpPr>
          <p:spPr bwMode="auto">
            <a:xfrm>
              <a:off x="2262186" y="2504584"/>
              <a:ext cx="0" cy="3924116"/>
            </a:xfrm>
            <a:prstGeom prst="straightConnector1">
              <a:avLst/>
            </a:prstGeom>
            <a:noFill/>
            <a:ln w="28575"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sp>
          <p:nvSpPr>
            <p:cNvPr id="18" name="TextBox 22">
              <a:extLst>
                <a:ext uri="{FF2B5EF4-FFF2-40B4-BE49-F238E27FC236}">
                  <a16:creationId xmlns:a16="http://schemas.microsoft.com/office/drawing/2014/main" id="{7711494C-FC8F-200E-FCDA-6ADA45C72949}"/>
                </a:ext>
              </a:extLst>
            </p:cNvPr>
            <p:cNvSpPr txBox="1"/>
            <p:nvPr/>
          </p:nvSpPr>
          <p:spPr>
            <a:xfrm>
              <a:off x="187619" y="6069462"/>
              <a:ext cx="2026517" cy="307777"/>
            </a:xfrm>
            <a:prstGeom prst="rect">
              <a:avLst/>
            </a:prstGeom>
            <a:noFill/>
          </p:spPr>
          <p:txBody>
            <a:bodyPr wrap="none" rtlCol="0">
              <a:spAutoFit/>
            </a:bodyPr>
            <a:lstStyle/>
            <a:p>
              <a:pPr>
                <a:buNone/>
              </a:pPr>
              <a:r>
                <a:rPr lang="en-US" dirty="0">
                  <a:solidFill>
                    <a:schemeClr val="bg1"/>
                  </a:solidFill>
                </a:rPr>
                <a:t>Y (i.e. t or s along bunch)</a:t>
              </a:r>
              <a:endParaRPr lang="de-DE" dirty="0">
                <a:solidFill>
                  <a:schemeClr val="bg1"/>
                </a:solidFill>
              </a:endParaRPr>
            </a:p>
          </p:txBody>
        </p:sp>
        <p:sp>
          <p:nvSpPr>
            <p:cNvPr id="19" name="TextBox 23">
              <a:extLst>
                <a:ext uri="{FF2B5EF4-FFF2-40B4-BE49-F238E27FC236}">
                  <a16:creationId xmlns:a16="http://schemas.microsoft.com/office/drawing/2014/main" id="{B229838D-9E8F-0DA9-6AE5-5E0E82C5A358}"/>
                </a:ext>
              </a:extLst>
            </p:cNvPr>
            <p:cNvSpPr txBox="1"/>
            <p:nvPr/>
          </p:nvSpPr>
          <p:spPr>
            <a:xfrm>
              <a:off x="243100" y="2590800"/>
              <a:ext cx="795411" cy="307777"/>
            </a:xfrm>
            <a:prstGeom prst="rect">
              <a:avLst/>
            </a:prstGeom>
            <a:noFill/>
          </p:spPr>
          <p:txBody>
            <a:bodyPr wrap="none" rtlCol="0">
              <a:spAutoFit/>
            </a:bodyPr>
            <a:lstStyle/>
            <a:p>
              <a:pPr>
                <a:buNone/>
              </a:pPr>
              <a:r>
                <a:rPr lang="en-US" dirty="0">
                  <a:solidFill>
                    <a:schemeClr val="bg1"/>
                  </a:solidFill>
                </a:rPr>
                <a:t>X (i.e. E)</a:t>
              </a:r>
              <a:endParaRPr lang="de-DE" dirty="0">
                <a:solidFill>
                  <a:schemeClr val="bg1"/>
                </a:solidFill>
              </a:endParaRPr>
            </a:p>
          </p:txBody>
        </p:sp>
        <p:cxnSp>
          <p:nvCxnSpPr>
            <p:cNvPr id="20" name="Straight Arrow Connector 24">
              <a:extLst>
                <a:ext uri="{FF2B5EF4-FFF2-40B4-BE49-F238E27FC236}">
                  <a16:creationId xmlns:a16="http://schemas.microsoft.com/office/drawing/2014/main" id="{8DE6125B-C244-04EC-2144-533EC3E47A11}"/>
                </a:ext>
              </a:extLst>
            </p:cNvPr>
            <p:cNvCxnSpPr/>
            <p:nvPr/>
          </p:nvCxnSpPr>
          <p:spPr bwMode="auto">
            <a:xfrm flipH="1">
              <a:off x="160234" y="2496780"/>
              <a:ext cx="2117759" cy="0"/>
            </a:xfrm>
            <a:prstGeom prst="straightConnector1">
              <a:avLst/>
            </a:prstGeom>
            <a:noFill/>
            <a:ln w="28575" cap="flat" cmpd="sng" algn="ctr">
              <a:solidFill>
                <a:schemeClr val="folHlink"/>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rgbClr val="000000">
                        <a:alpha val="74998"/>
                      </a:srgbClr>
                    </a:outerShdw>
                  </a:effectLst>
                </a14:hiddenEffects>
              </a:ext>
            </a:extLst>
          </p:spPr>
        </p:cxnSp>
      </p:grpSp>
      <p:sp>
        <p:nvSpPr>
          <p:cNvPr id="21" name="Footer Placeholder 4">
            <a:extLst>
              <a:ext uri="{FF2B5EF4-FFF2-40B4-BE49-F238E27FC236}">
                <a16:creationId xmlns:a16="http://schemas.microsoft.com/office/drawing/2014/main" id="{BD254307-5171-E6AF-716F-B75D6AEF0B73}"/>
              </a:ext>
            </a:extLst>
          </p:cNvPr>
          <p:cNvSpPr txBox="1">
            <a:spLocks/>
          </p:cNvSpPr>
          <p:nvPr/>
        </p:nvSpPr>
        <p:spPr bwMode="auto">
          <a:xfrm rot="16200000">
            <a:off x="10611417" y="3893983"/>
            <a:ext cx="2513440" cy="2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1" kern="1200">
                <a:solidFill>
                  <a:schemeClr val="tx1"/>
                </a:solidFill>
                <a:latin typeface="Arial" charset="0"/>
                <a:ea typeface="+mn-ea"/>
                <a:cs typeface="+mn-cs"/>
              </a:defRPr>
            </a:lvl1pPr>
            <a:lvl2pPr marL="457200" algn="l" rtl="0" fontAlgn="base">
              <a:spcBef>
                <a:spcPct val="0"/>
              </a:spcBef>
              <a:spcAft>
                <a:spcPct val="0"/>
              </a:spcAft>
              <a:defRPr sz="1400" b="1" kern="1200">
                <a:solidFill>
                  <a:schemeClr val="tx1"/>
                </a:solidFill>
                <a:latin typeface="Calibri" pitchFamily="34" charset="0"/>
                <a:ea typeface="+mn-ea"/>
                <a:cs typeface="+mn-cs"/>
              </a:defRPr>
            </a:lvl2pPr>
            <a:lvl3pPr marL="914400" algn="l" rtl="0" fontAlgn="base">
              <a:spcBef>
                <a:spcPct val="0"/>
              </a:spcBef>
              <a:spcAft>
                <a:spcPct val="0"/>
              </a:spcAft>
              <a:defRPr sz="1400" b="1" kern="1200">
                <a:solidFill>
                  <a:schemeClr val="tx1"/>
                </a:solidFill>
                <a:latin typeface="Calibri" pitchFamily="34" charset="0"/>
                <a:ea typeface="+mn-ea"/>
                <a:cs typeface="+mn-cs"/>
              </a:defRPr>
            </a:lvl3pPr>
            <a:lvl4pPr marL="1371600" algn="l" rtl="0" fontAlgn="base">
              <a:spcBef>
                <a:spcPct val="0"/>
              </a:spcBef>
              <a:spcAft>
                <a:spcPct val="0"/>
              </a:spcAft>
              <a:defRPr sz="1400" b="1" kern="1200">
                <a:solidFill>
                  <a:schemeClr val="tx1"/>
                </a:solidFill>
                <a:latin typeface="Calibri" pitchFamily="34" charset="0"/>
                <a:ea typeface="+mn-ea"/>
                <a:cs typeface="+mn-cs"/>
              </a:defRPr>
            </a:lvl4pPr>
            <a:lvl5pPr marL="1828800" algn="l" rtl="0" fontAlgn="base">
              <a:spcBef>
                <a:spcPct val="0"/>
              </a:spcBef>
              <a:spcAft>
                <a:spcPct val="0"/>
              </a:spcAft>
              <a:defRPr sz="1400" b="1" kern="1200">
                <a:solidFill>
                  <a:schemeClr val="tx1"/>
                </a:solidFill>
                <a:latin typeface="Calibri" pitchFamily="34" charset="0"/>
                <a:ea typeface="+mn-ea"/>
                <a:cs typeface="+mn-cs"/>
              </a:defRPr>
            </a:lvl5pPr>
            <a:lvl6pPr marL="2286000" algn="l" defTabSz="914400" rtl="0" eaLnBrk="1" latinLnBrk="0" hangingPunct="1">
              <a:defRPr sz="1400" b="1" kern="1200">
                <a:solidFill>
                  <a:schemeClr val="tx1"/>
                </a:solidFill>
                <a:latin typeface="Calibri" pitchFamily="34" charset="0"/>
                <a:ea typeface="+mn-ea"/>
                <a:cs typeface="+mn-cs"/>
              </a:defRPr>
            </a:lvl6pPr>
            <a:lvl7pPr marL="2743200" algn="l" defTabSz="914400" rtl="0" eaLnBrk="1" latinLnBrk="0" hangingPunct="1">
              <a:defRPr sz="1400" b="1" kern="1200">
                <a:solidFill>
                  <a:schemeClr val="tx1"/>
                </a:solidFill>
                <a:latin typeface="Calibri" pitchFamily="34" charset="0"/>
                <a:ea typeface="+mn-ea"/>
                <a:cs typeface="+mn-cs"/>
              </a:defRPr>
            </a:lvl7pPr>
            <a:lvl8pPr marL="3200400" algn="l" defTabSz="914400" rtl="0" eaLnBrk="1" latinLnBrk="0" hangingPunct="1">
              <a:defRPr sz="1400" b="1" kern="1200">
                <a:solidFill>
                  <a:schemeClr val="tx1"/>
                </a:solidFill>
                <a:latin typeface="Calibri" pitchFamily="34" charset="0"/>
                <a:ea typeface="+mn-ea"/>
                <a:cs typeface="+mn-cs"/>
              </a:defRPr>
            </a:lvl8pPr>
            <a:lvl9pPr marL="3657600" algn="l" defTabSz="914400" rtl="0" eaLnBrk="1" latinLnBrk="0" hangingPunct="1">
              <a:defRPr sz="1400" b="1" kern="1200">
                <a:solidFill>
                  <a:schemeClr val="tx1"/>
                </a:solidFill>
                <a:latin typeface="Calibri" pitchFamily="34" charset="0"/>
                <a:ea typeface="+mn-ea"/>
                <a:cs typeface="+mn-cs"/>
              </a:defRPr>
            </a:lvl9pPr>
          </a:lstStyle>
          <a:p>
            <a:pPr>
              <a:defRPr/>
            </a:pPr>
            <a:r>
              <a:rPr lang="it-IT" altLang="en-US" sz="1200" dirty="0"/>
              <a:t>P. Pierini, SRF2017, Lanzhou</a:t>
            </a:r>
            <a:endParaRPr lang="en-GB" altLang="en-US" sz="1200" dirty="0"/>
          </a:p>
        </p:txBody>
      </p:sp>
    </p:spTree>
    <p:extLst>
      <p:ext uri="{BB962C8B-B14F-4D97-AF65-F5344CB8AC3E}">
        <p14:creationId xmlns:p14="http://schemas.microsoft.com/office/powerpoint/2010/main" val="39950755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8C8317-117D-D0AF-1098-6BF3B9844880}"/>
              </a:ext>
            </a:extLst>
          </p:cNvPr>
          <p:cNvSpPr>
            <a:spLocks noGrp="1"/>
          </p:cNvSpPr>
          <p:nvPr>
            <p:ph type="title"/>
          </p:nvPr>
        </p:nvSpPr>
        <p:spPr/>
        <p:txBody>
          <a:bodyPr/>
          <a:lstStyle/>
          <a:p>
            <a:r>
              <a:rPr lang="it-IT" dirty="0" err="1"/>
              <a:t>Summary</a:t>
            </a:r>
            <a:r>
              <a:rPr lang="it-IT" dirty="0"/>
              <a:t> of 3.9 GHz Module Experience </a:t>
            </a:r>
          </a:p>
        </p:txBody>
      </p:sp>
      <p:sp>
        <p:nvSpPr>
          <p:cNvPr id="4" name="Segnaposto data 3">
            <a:extLst>
              <a:ext uri="{FF2B5EF4-FFF2-40B4-BE49-F238E27FC236}">
                <a16:creationId xmlns:a16="http://schemas.microsoft.com/office/drawing/2014/main" id="{A987B07D-E946-D9B2-880E-737451D6DD66}"/>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4A36898-A3E1-9A87-063E-00D63B2BFF18}"/>
              </a:ext>
            </a:extLst>
          </p:cNvPr>
          <p:cNvSpPr>
            <a:spLocks noGrp="1"/>
          </p:cNvSpPr>
          <p:nvPr>
            <p:ph type="ftr" sz="quarter" idx="11"/>
          </p:nvPr>
        </p:nvSpPr>
        <p:spPr/>
        <p:txBody>
          <a:bodyPr/>
          <a:lstStyle/>
          <a:p>
            <a:fld id="{3FBB366A-F7D1-4519-A1E6-A2C124910861}" type="slidenum">
              <a:rPr lang="en-US" altLang="it-IT" smtClean="0"/>
              <a:pPr/>
              <a:t>66</a:t>
            </a:fld>
            <a:endParaRPr lang="en-US" altLang="it-IT"/>
          </a:p>
        </p:txBody>
      </p:sp>
      <p:sp>
        <p:nvSpPr>
          <p:cNvPr id="6" name="Segnaposto numero diapositiva 5">
            <a:extLst>
              <a:ext uri="{FF2B5EF4-FFF2-40B4-BE49-F238E27FC236}">
                <a16:creationId xmlns:a16="http://schemas.microsoft.com/office/drawing/2014/main" id="{E962CAAB-0120-CDFC-D653-1C0374B776E7}"/>
              </a:ext>
            </a:extLst>
          </p:cNvPr>
          <p:cNvSpPr>
            <a:spLocks noGrp="1"/>
          </p:cNvSpPr>
          <p:nvPr>
            <p:ph type="sldNum" sz="quarter" idx="4"/>
          </p:nvPr>
        </p:nvSpPr>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
        <p:nvSpPr>
          <p:cNvPr id="3" name="Content Placeholder 2">
            <a:extLst>
              <a:ext uri="{FF2B5EF4-FFF2-40B4-BE49-F238E27FC236}">
                <a16:creationId xmlns:a16="http://schemas.microsoft.com/office/drawing/2014/main" id="{8B61FD43-ECFD-1044-0524-1F5ECF6605C2}"/>
              </a:ext>
            </a:extLst>
          </p:cNvPr>
          <p:cNvSpPr>
            <a:spLocks noGrp="1"/>
          </p:cNvSpPr>
          <p:nvPr>
            <p:ph idx="1"/>
          </p:nvPr>
        </p:nvSpPr>
        <p:spPr>
          <a:xfrm>
            <a:off x="622300" y="933450"/>
            <a:ext cx="10947400" cy="5334000"/>
          </a:xfrm>
        </p:spPr>
        <p:txBody>
          <a:bodyPr/>
          <a:lstStyle/>
          <a:p>
            <a:pPr>
              <a:lnSpc>
                <a:spcPts val="2700"/>
              </a:lnSpc>
              <a:spcBef>
                <a:spcPts val="1800"/>
              </a:spcBef>
            </a:pPr>
            <a:r>
              <a:rPr lang="it-IT" b="1" dirty="0">
                <a:solidFill>
                  <a:srgbClr val="002060"/>
                </a:solidFill>
              </a:rPr>
              <a:t>RF </a:t>
            </a:r>
            <a:r>
              <a:rPr lang="it-IT" b="1" dirty="0" err="1">
                <a:solidFill>
                  <a:srgbClr val="002060"/>
                </a:solidFill>
              </a:rPr>
              <a:t>commissioning</a:t>
            </a:r>
            <a:r>
              <a:rPr lang="it-IT" b="1" dirty="0">
                <a:solidFill>
                  <a:srgbClr val="002060"/>
                </a:solidFill>
              </a:rPr>
              <a:t> and </a:t>
            </a:r>
            <a:r>
              <a:rPr lang="it-IT" b="1" dirty="0" err="1">
                <a:solidFill>
                  <a:srgbClr val="002060"/>
                </a:solidFill>
              </a:rPr>
              <a:t>operation</a:t>
            </a:r>
            <a:r>
              <a:rPr lang="it-IT" b="1" dirty="0">
                <a:solidFill>
                  <a:srgbClr val="002060"/>
                </a:solidFill>
              </a:rPr>
              <a:t> of the 3.9 GHz module in the tunnel was a success</a:t>
            </a:r>
          </a:p>
          <a:p>
            <a:pPr lvl="1">
              <a:lnSpc>
                <a:spcPts val="2700"/>
              </a:lnSpc>
              <a:spcBef>
                <a:spcPts val="1800"/>
              </a:spcBef>
            </a:pPr>
            <a:r>
              <a:rPr lang="it-IT" dirty="0">
                <a:solidFill>
                  <a:schemeClr val="tx1"/>
                </a:solidFill>
              </a:rPr>
              <a:t>Achieved performances above nominal during the early injector commissioning stages in December 2015, with the AH1 pulse shifted in time from the beam  </a:t>
            </a:r>
          </a:p>
          <a:p>
            <a:pPr>
              <a:lnSpc>
                <a:spcPts val="2700"/>
              </a:lnSpc>
              <a:spcBef>
                <a:spcPts val="1800"/>
              </a:spcBef>
            </a:pPr>
            <a:r>
              <a:rPr lang="it-IT" b="1" dirty="0">
                <a:solidFill>
                  <a:srgbClr val="002060"/>
                </a:solidFill>
              </a:rPr>
              <a:t>Module in regular operation with beam since </a:t>
            </a:r>
            <a:r>
              <a:rPr lang="it-IT" b="1" dirty="0" err="1">
                <a:solidFill>
                  <a:srgbClr val="002060"/>
                </a:solidFill>
              </a:rPr>
              <a:t>January</a:t>
            </a:r>
            <a:r>
              <a:rPr lang="it-IT" b="1" dirty="0">
                <a:solidFill>
                  <a:srgbClr val="002060"/>
                </a:solidFill>
              </a:rPr>
              <a:t> 2016 in the </a:t>
            </a:r>
            <a:r>
              <a:rPr lang="it-IT" b="1" dirty="0" err="1">
                <a:solidFill>
                  <a:srgbClr val="002060"/>
                </a:solidFill>
              </a:rPr>
              <a:t>Injector</a:t>
            </a:r>
            <a:r>
              <a:rPr lang="it-IT" b="1" dirty="0">
                <a:solidFill>
                  <a:srgbClr val="002060"/>
                </a:solidFill>
              </a:rPr>
              <a:t> </a:t>
            </a:r>
            <a:r>
              <a:rPr lang="it-IT" b="1" dirty="0" err="1">
                <a:solidFill>
                  <a:srgbClr val="002060"/>
                </a:solidFill>
              </a:rPr>
              <a:t>run</a:t>
            </a:r>
            <a:r>
              <a:rPr lang="it-IT" b="1" dirty="0">
                <a:solidFill>
                  <a:srgbClr val="002060"/>
                </a:solidFill>
              </a:rPr>
              <a:t> and ready for </a:t>
            </a:r>
            <a:r>
              <a:rPr lang="it-IT" b="1" dirty="0" err="1">
                <a:solidFill>
                  <a:srgbClr val="002060"/>
                </a:solidFill>
              </a:rPr>
              <a:t>operation</a:t>
            </a:r>
            <a:r>
              <a:rPr lang="it-IT" b="1" dirty="0">
                <a:solidFill>
                  <a:srgbClr val="002060"/>
                </a:solidFill>
              </a:rPr>
              <a:t> </a:t>
            </a:r>
            <a:r>
              <a:rPr lang="it-IT" b="1" dirty="0" err="1">
                <a:solidFill>
                  <a:srgbClr val="002060"/>
                </a:solidFill>
              </a:rPr>
              <a:t>at</a:t>
            </a:r>
            <a:r>
              <a:rPr lang="it-IT" b="1" dirty="0">
                <a:solidFill>
                  <a:srgbClr val="002060"/>
                </a:solidFill>
              </a:rPr>
              <a:t> the start of the XFEL </a:t>
            </a:r>
            <a:r>
              <a:rPr lang="it-IT" b="1" dirty="0" err="1">
                <a:solidFill>
                  <a:srgbClr val="002060"/>
                </a:solidFill>
              </a:rPr>
              <a:t>commissioning</a:t>
            </a:r>
            <a:r>
              <a:rPr lang="it-IT" b="1" dirty="0">
                <a:solidFill>
                  <a:srgbClr val="002060"/>
                </a:solidFill>
              </a:rPr>
              <a:t> </a:t>
            </a:r>
            <a:r>
              <a:rPr lang="it-IT" b="1" dirty="0" err="1">
                <a:solidFill>
                  <a:srgbClr val="002060"/>
                </a:solidFill>
              </a:rPr>
              <a:t>phase</a:t>
            </a:r>
            <a:r>
              <a:rPr lang="it-IT" b="1" dirty="0">
                <a:solidFill>
                  <a:srgbClr val="002060"/>
                </a:solidFill>
              </a:rPr>
              <a:t> in </a:t>
            </a:r>
            <a:r>
              <a:rPr lang="it-IT" b="1" dirty="0" err="1">
                <a:solidFill>
                  <a:srgbClr val="002060"/>
                </a:solidFill>
              </a:rPr>
              <a:t>January</a:t>
            </a:r>
            <a:r>
              <a:rPr lang="it-IT" b="1" dirty="0">
                <a:solidFill>
                  <a:srgbClr val="002060"/>
                </a:solidFill>
              </a:rPr>
              <a:t> 2017</a:t>
            </a:r>
          </a:p>
          <a:p>
            <a:pPr>
              <a:lnSpc>
                <a:spcPts val="2700"/>
              </a:lnSpc>
              <a:spcBef>
                <a:spcPts val="1800"/>
              </a:spcBef>
            </a:pPr>
            <a:r>
              <a:rPr lang="it-IT" b="1" dirty="0">
                <a:solidFill>
                  <a:srgbClr val="002060"/>
                </a:solidFill>
              </a:rPr>
              <a:t>First XFEL </a:t>
            </a:r>
            <a:r>
              <a:rPr lang="it-IT" b="1" dirty="0" err="1">
                <a:solidFill>
                  <a:srgbClr val="002060"/>
                </a:solidFill>
              </a:rPr>
              <a:t>lasing</a:t>
            </a:r>
            <a:r>
              <a:rPr lang="it-IT" b="1" dirty="0">
                <a:solidFill>
                  <a:srgbClr val="002060"/>
                </a:solidFill>
              </a:rPr>
              <a:t> </a:t>
            </a:r>
            <a:r>
              <a:rPr lang="it-IT" b="1" dirty="0" err="1">
                <a:solidFill>
                  <a:srgbClr val="002060"/>
                </a:solidFill>
              </a:rPr>
              <a:t>at</a:t>
            </a:r>
            <a:r>
              <a:rPr lang="it-IT" b="1" dirty="0">
                <a:solidFill>
                  <a:srgbClr val="002060"/>
                </a:solidFill>
              </a:rPr>
              <a:t> 9 </a:t>
            </a:r>
            <a:r>
              <a:rPr lang="it-IT" b="1" dirty="0" err="1">
                <a:solidFill>
                  <a:srgbClr val="002060"/>
                </a:solidFill>
              </a:rPr>
              <a:t>Å</a:t>
            </a:r>
            <a:r>
              <a:rPr lang="it-IT" b="1" dirty="0">
                <a:solidFill>
                  <a:srgbClr val="002060"/>
                </a:solidFill>
              </a:rPr>
              <a:t> on </a:t>
            </a:r>
            <a:r>
              <a:rPr lang="it-IT" b="1" dirty="0" err="1">
                <a:solidFill>
                  <a:srgbClr val="002060"/>
                </a:solidFill>
              </a:rPr>
              <a:t>May</a:t>
            </a:r>
            <a:r>
              <a:rPr lang="it-IT" b="1" dirty="0">
                <a:solidFill>
                  <a:srgbClr val="002060"/>
                </a:solidFill>
              </a:rPr>
              <a:t> 4</a:t>
            </a:r>
            <a:r>
              <a:rPr lang="it-IT" b="1" baseline="30000" dirty="0">
                <a:solidFill>
                  <a:srgbClr val="002060"/>
                </a:solidFill>
              </a:rPr>
              <a:t>th</a:t>
            </a:r>
            <a:r>
              <a:rPr lang="it-IT" b="1" dirty="0">
                <a:solidFill>
                  <a:srgbClr val="002060"/>
                </a:solidFill>
              </a:rPr>
              <a:t> 2017 (</a:t>
            </a:r>
            <a:r>
              <a:rPr lang="it-IT" b="1" dirty="0" err="1">
                <a:solidFill>
                  <a:srgbClr val="002060"/>
                </a:solidFill>
              </a:rPr>
              <a:t>then</a:t>
            </a:r>
            <a:r>
              <a:rPr lang="it-IT" b="1" dirty="0">
                <a:solidFill>
                  <a:srgbClr val="002060"/>
                </a:solidFill>
              </a:rPr>
              <a:t> 2 and 1.5 </a:t>
            </a:r>
            <a:r>
              <a:rPr lang="it-IT" b="1" dirty="0" err="1">
                <a:solidFill>
                  <a:srgbClr val="002060"/>
                </a:solidFill>
              </a:rPr>
              <a:t>Å</a:t>
            </a:r>
            <a:r>
              <a:rPr lang="it-IT" b="1" dirty="0">
                <a:solidFill>
                  <a:srgbClr val="002060"/>
                </a:solidFill>
              </a:rPr>
              <a:t> </a:t>
            </a:r>
            <a:r>
              <a:rPr lang="it-IT" b="1" dirty="0" err="1">
                <a:solidFill>
                  <a:srgbClr val="002060"/>
                </a:solidFill>
              </a:rPr>
              <a:t>reached</a:t>
            </a:r>
            <a:r>
              <a:rPr lang="it-IT" b="1" dirty="0">
                <a:solidFill>
                  <a:srgbClr val="002060"/>
                </a:solidFill>
              </a:rPr>
              <a:t> in </a:t>
            </a:r>
            <a:r>
              <a:rPr lang="it-IT" b="1" dirty="0" err="1">
                <a:solidFill>
                  <a:srgbClr val="002060"/>
                </a:solidFill>
              </a:rPr>
              <a:t>summer</a:t>
            </a:r>
            <a:r>
              <a:rPr lang="it-IT" b="1" dirty="0">
                <a:solidFill>
                  <a:srgbClr val="002060"/>
                </a:solidFill>
              </a:rPr>
              <a:t>): </a:t>
            </a:r>
            <a:r>
              <a:rPr lang="it-IT" b="1" dirty="0" err="1">
                <a:solidFill>
                  <a:srgbClr val="002060"/>
                </a:solidFill>
              </a:rPr>
              <a:t>final</a:t>
            </a:r>
            <a:r>
              <a:rPr lang="it-IT" b="1" dirty="0">
                <a:solidFill>
                  <a:srgbClr val="002060"/>
                </a:solidFill>
              </a:rPr>
              <a:t> </a:t>
            </a:r>
            <a:r>
              <a:rPr lang="it-IT" b="1" dirty="0" err="1">
                <a:solidFill>
                  <a:srgbClr val="002060"/>
                </a:solidFill>
              </a:rPr>
              <a:t>confirmation</a:t>
            </a:r>
            <a:r>
              <a:rPr lang="it-IT" b="1" dirty="0">
                <a:solidFill>
                  <a:srgbClr val="002060"/>
                </a:solidFill>
              </a:rPr>
              <a:t> of </a:t>
            </a:r>
            <a:r>
              <a:rPr lang="it-IT" b="1" dirty="0" err="1">
                <a:solidFill>
                  <a:srgbClr val="002060"/>
                </a:solidFill>
              </a:rPr>
              <a:t>proper</a:t>
            </a:r>
            <a:r>
              <a:rPr lang="it-IT" b="1" dirty="0">
                <a:solidFill>
                  <a:srgbClr val="002060"/>
                </a:solidFill>
              </a:rPr>
              <a:t> </a:t>
            </a:r>
            <a:r>
              <a:rPr lang="it-IT" b="1" dirty="0" err="1">
                <a:solidFill>
                  <a:srgbClr val="002060"/>
                </a:solidFill>
              </a:rPr>
              <a:t>third</a:t>
            </a:r>
            <a:r>
              <a:rPr lang="it-IT" b="1" dirty="0">
                <a:solidFill>
                  <a:srgbClr val="002060"/>
                </a:solidFill>
              </a:rPr>
              <a:t> </a:t>
            </a:r>
            <a:r>
              <a:rPr lang="it-IT" b="1" dirty="0" err="1">
                <a:solidFill>
                  <a:srgbClr val="002060"/>
                </a:solidFill>
              </a:rPr>
              <a:t>harmonic</a:t>
            </a:r>
            <a:r>
              <a:rPr lang="it-IT" b="1" dirty="0">
                <a:solidFill>
                  <a:srgbClr val="002060"/>
                </a:solidFill>
              </a:rPr>
              <a:t> system performance </a:t>
            </a:r>
          </a:p>
          <a:p>
            <a:pPr lvl="1">
              <a:lnSpc>
                <a:spcPts val="2700"/>
              </a:lnSpc>
              <a:spcBef>
                <a:spcPts val="1800"/>
              </a:spcBef>
            </a:pPr>
            <a:r>
              <a:rPr lang="it-IT" dirty="0">
                <a:solidFill>
                  <a:srgbClr val="002060"/>
                </a:solidFill>
              </a:rPr>
              <a:t>(and of </a:t>
            </a:r>
            <a:r>
              <a:rPr lang="it-IT" dirty="0" err="1">
                <a:solidFill>
                  <a:srgbClr val="002060"/>
                </a:solidFill>
              </a:rPr>
              <a:t>course</a:t>
            </a:r>
            <a:r>
              <a:rPr lang="it-IT" dirty="0">
                <a:solidFill>
                  <a:srgbClr val="002060"/>
                </a:solidFill>
              </a:rPr>
              <a:t> of </a:t>
            </a:r>
            <a:r>
              <a:rPr lang="it-IT" dirty="0" err="1">
                <a:solidFill>
                  <a:srgbClr val="002060"/>
                </a:solidFill>
              </a:rPr>
              <a:t>many</a:t>
            </a:r>
            <a:r>
              <a:rPr lang="it-IT" dirty="0">
                <a:solidFill>
                  <a:srgbClr val="002060"/>
                </a:solidFill>
              </a:rPr>
              <a:t> </a:t>
            </a:r>
            <a:r>
              <a:rPr lang="it-IT" dirty="0" err="1">
                <a:solidFill>
                  <a:srgbClr val="002060"/>
                </a:solidFill>
              </a:rPr>
              <a:t>other</a:t>
            </a:r>
            <a:r>
              <a:rPr lang="it-IT" dirty="0">
                <a:solidFill>
                  <a:srgbClr val="002060"/>
                </a:solidFill>
              </a:rPr>
              <a:t> </a:t>
            </a:r>
            <a:r>
              <a:rPr lang="it-IT" dirty="0" err="1">
                <a:solidFill>
                  <a:srgbClr val="002060"/>
                </a:solidFill>
              </a:rPr>
              <a:t>important</a:t>
            </a:r>
            <a:r>
              <a:rPr lang="it-IT" dirty="0">
                <a:solidFill>
                  <a:srgbClr val="002060"/>
                </a:solidFill>
              </a:rPr>
              <a:t> </a:t>
            </a:r>
            <a:r>
              <a:rPr lang="it-IT" dirty="0" err="1">
                <a:solidFill>
                  <a:srgbClr val="002060"/>
                </a:solidFill>
              </a:rPr>
              <a:t>systems</a:t>
            </a:r>
            <a:r>
              <a:rPr lang="mr-IN" dirty="0">
                <a:solidFill>
                  <a:srgbClr val="002060"/>
                </a:solidFill>
              </a:rPr>
              <a:t>…</a:t>
            </a:r>
            <a:r>
              <a:rPr lang="en-US" dirty="0">
                <a:solidFill>
                  <a:srgbClr val="002060"/>
                </a:solidFill>
              </a:rPr>
              <a:t>)</a:t>
            </a:r>
          </a:p>
          <a:p>
            <a:pPr>
              <a:lnSpc>
                <a:spcPts val="2700"/>
              </a:lnSpc>
              <a:spcBef>
                <a:spcPts val="1800"/>
              </a:spcBef>
            </a:pPr>
            <a:r>
              <a:rPr lang="en-US" b="1" dirty="0"/>
              <a:t>Since then, AH1 is a crucial part of the European XFEL user facility reliably operating in Hamburg</a:t>
            </a:r>
            <a:endParaRPr lang="it-IT" sz="2800" b="1" dirty="0">
              <a:solidFill>
                <a:srgbClr val="002060"/>
              </a:solidFill>
            </a:endParaRPr>
          </a:p>
        </p:txBody>
      </p:sp>
    </p:spTree>
    <p:extLst>
      <p:ext uri="{BB962C8B-B14F-4D97-AF65-F5344CB8AC3E}">
        <p14:creationId xmlns:p14="http://schemas.microsoft.com/office/powerpoint/2010/main" val="17776181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aria aperta, cielo, edificio, architettura&#10;&#10;Descrizione generata automaticamente">
            <a:extLst>
              <a:ext uri="{FF2B5EF4-FFF2-40B4-BE49-F238E27FC236}">
                <a16:creationId xmlns:a16="http://schemas.microsoft.com/office/drawing/2014/main" id="{CE95C485-E995-67DC-0700-3D9A6B219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3" y="-13138"/>
            <a:ext cx="12219279" cy="6873344"/>
          </a:xfrm>
          <a:prstGeom prst="rect">
            <a:avLst/>
          </a:prstGeom>
        </p:spPr>
      </p:pic>
      <p:sp>
        <p:nvSpPr>
          <p:cNvPr id="3" name="Segnaposto data 2">
            <a:extLst>
              <a:ext uri="{FF2B5EF4-FFF2-40B4-BE49-F238E27FC236}">
                <a16:creationId xmlns:a16="http://schemas.microsoft.com/office/drawing/2014/main" id="{D303F8C3-06D2-E7CC-EFEF-5C9ED5FF79F8}"/>
              </a:ext>
            </a:extLst>
          </p:cNvPr>
          <p:cNvSpPr>
            <a:spLocks noGrp="1"/>
          </p:cNvSpPr>
          <p:nvPr>
            <p:ph type="dt" sz="half" idx="10"/>
          </p:nvPr>
        </p:nvSpPr>
        <p:spPr/>
        <p:txBody>
          <a:bodyPr/>
          <a:lstStyle/>
          <a:p>
            <a:pPr>
              <a:defRPr/>
            </a:pPr>
            <a:r>
              <a:rPr lang="en-US" altLang="it-IT" dirty="0">
                <a:solidFill>
                  <a:srgbClr val="EEE5B6"/>
                </a:solidFill>
              </a:rPr>
              <a:t>Carlo Pagani</a:t>
            </a:r>
          </a:p>
        </p:txBody>
      </p:sp>
      <p:sp>
        <p:nvSpPr>
          <p:cNvPr id="6" name="Titolo 1">
            <a:extLst>
              <a:ext uri="{FF2B5EF4-FFF2-40B4-BE49-F238E27FC236}">
                <a16:creationId xmlns:a16="http://schemas.microsoft.com/office/drawing/2014/main" id="{6D1A06E6-16CC-B7FF-848F-1890912AF2CB}"/>
              </a:ext>
            </a:extLst>
          </p:cNvPr>
          <p:cNvSpPr txBox="1">
            <a:spLocks/>
          </p:cNvSpPr>
          <p:nvPr/>
        </p:nvSpPr>
        <p:spPr bwMode="auto">
          <a:xfrm>
            <a:off x="2661920" y="6061709"/>
            <a:ext cx="6858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i="1">
                <a:solidFill>
                  <a:srgbClr val="002060"/>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2pPr>
            <a:lvl3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3pPr>
            <a:lvl4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4pPr>
            <a:lvl5pPr algn="ctr" rtl="0" eaLnBrk="0" fontAlgn="base" hangingPunct="0">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5pPr>
            <a:lvl6pPr marL="4572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6pPr>
            <a:lvl7pPr marL="9144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7pPr>
            <a:lvl8pPr marL="13716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8pPr>
            <a:lvl9pPr marL="1828800" algn="ctr" rtl="0" fontAlgn="base">
              <a:spcBef>
                <a:spcPct val="0"/>
              </a:spcBef>
              <a:spcAft>
                <a:spcPct val="0"/>
              </a:spcAft>
              <a:defRPr sz="2800" b="1" i="1">
                <a:solidFill>
                  <a:srgbClr val="000099"/>
                </a:solidFill>
                <a:latin typeface="Calibri" pitchFamily="34" charset="0"/>
                <a:ea typeface="Arial Unicode MS" pitchFamily="34" charset="-128"/>
                <a:cs typeface="Arial Unicode MS" pitchFamily="34" charset="-128"/>
              </a:defRPr>
            </a:lvl9pPr>
          </a:lstStyle>
          <a:p>
            <a:r>
              <a:rPr lang="it-IT" sz="3600" kern="0" dirty="0">
                <a:solidFill>
                  <a:srgbClr val="EEE5B6"/>
                </a:solidFill>
              </a:rPr>
              <a:t>Thank </a:t>
            </a:r>
            <a:r>
              <a:rPr lang="it-IT" sz="3600" kern="0" dirty="0" err="1">
                <a:solidFill>
                  <a:srgbClr val="D7D0A3"/>
                </a:solidFill>
              </a:rPr>
              <a:t>you</a:t>
            </a:r>
            <a:r>
              <a:rPr lang="it-IT" sz="3600" kern="0" dirty="0">
                <a:solidFill>
                  <a:srgbClr val="EEE5B6"/>
                </a:solidFill>
              </a:rPr>
              <a:t> for </a:t>
            </a:r>
            <a:r>
              <a:rPr lang="it-IT" sz="3600" kern="0" dirty="0" err="1">
                <a:solidFill>
                  <a:srgbClr val="EEE5B6"/>
                </a:solidFill>
              </a:rPr>
              <a:t>your</a:t>
            </a:r>
            <a:r>
              <a:rPr lang="it-IT" sz="3600" kern="0" dirty="0">
                <a:solidFill>
                  <a:srgbClr val="EEE5B6"/>
                </a:solidFill>
              </a:rPr>
              <a:t> </a:t>
            </a:r>
            <a:r>
              <a:rPr lang="it-IT" sz="3600" kern="0" dirty="0" err="1">
                <a:solidFill>
                  <a:srgbClr val="EEE5B6"/>
                </a:solidFill>
              </a:rPr>
              <a:t>attention</a:t>
            </a:r>
            <a:endParaRPr lang="it-IT" kern="0" dirty="0">
              <a:solidFill>
                <a:srgbClr val="EEE5B6"/>
              </a:solidFill>
            </a:endParaRPr>
          </a:p>
        </p:txBody>
      </p:sp>
      <p:pic>
        <p:nvPicPr>
          <p:cNvPr id="12" name="Picture 10" descr="A close up of a sign&#10;&#10;Description generated with very high confidence">
            <a:extLst>
              <a:ext uri="{FF2B5EF4-FFF2-40B4-BE49-F238E27FC236}">
                <a16:creationId xmlns:a16="http://schemas.microsoft.com/office/drawing/2014/main" id="{05048374-4AB5-210B-A474-B64A5D9CAE6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941234" y="-13138"/>
            <a:ext cx="1267883" cy="6945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Segnaposto numero diapositiva 5">
            <a:extLst>
              <a:ext uri="{FF2B5EF4-FFF2-40B4-BE49-F238E27FC236}">
                <a16:creationId xmlns:a16="http://schemas.microsoft.com/office/drawing/2014/main" id="{98CB5491-EE23-B47A-90F7-61CCB7820E5F}"/>
              </a:ext>
            </a:extLst>
          </p:cNvPr>
          <p:cNvSpPr>
            <a:spLocks noGrp="1"/>
          </p:cNvSpPr>
          <p:nvPr>
            <p:ph type="sldNum" sz="quarter" idx="4"/>
          </p:nvPr>
        </p:nvSpPr>
        <p:spPr>
          <a:xfrm>
            <a:off x="10439823" y="6431757"/>
            <a:ext cx="1742017" cy="414336"/>
          </a:xfrm>
        </p:spPr>
        <p:txBody>
          <a:bodyPr/>
          <a:lstStyle/>
          <a:p>
            <a:pPr>
              <a:defRPr/>
            </a:pPr>
            <a:r>
              <a:rPr lang="it-IT" altLang="it-IT" sz="1000" b="1" dirty="0">
                <a:solidFill>
                  <a:srgbClr val="EEE5B6"/>
                </a:solidFill>
              </a:rPr>
              <a:t>IASF - CP Seminar #7</a:t>
            </a:r>
          </a:p>
          <a:p>
            <a:pPr>
              <a:defRPr/>
            </a:pPr>
            <a:r>
              <a:rPr lang="it-IT" altLang="it-IT" i="0" dirty="0">
                <a:solidFill>
                  <a:srgbClr val="EEE5B6"/>
                </a:solidFill>
              </a:rPr>
              <a:t>Shenzhen, 23 </a:t>
            </a:r>
            <a:r>
              <a:rPr lang="it-IT" altLang="it-IT" i="0" dirty="0" err="1">
                <a:solidFill>
                  <a:srgbClr val="EEE5B6"/>
                </a:solidFill>
              </a:rPr>
              <a:t>December</a:t>
            </a:r>
            <a:r>
              <a:rPr lang="it-IT" altLang="it-IT" i="0" dirty="0">
                <a:solidFill>
                  <a:srgbClr val="EEE5B6"/>
                </a:solidFill>
              </a:rPr>
              <a:t> 2022</a:t>
            </a:r>
            <a:endParaRPr lang="en-US" altLang="it-IT" i="0" dirty="0">
              <a:solidFill>
                <a:srgbClr val="EEE5B6"/>
              </a:solidFill>
            </a:endParaRPr>
          </a:p>
        </p:txBody>
      </p:sp>
    </p:spTree>
    <p:extLst>
      <p:ext uri="{BB962C8B-B14F-4D97-AF65-F5344CB8AC3E}">
        <p14:creationId xmlns:p14="http://schemas.microsoft.com/office/powerpoint/2010/main" val="1121137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D808D7-EF92-4D48-9437-E94A15533750}"/>
              </a:ext>
            </a:extLst>
          </p:cNvPr>
          <p:cNvSpPr>
            <a:spLocks noGrp="1"/>
          </p:cNvSpPr>
          <p:nvPr>
            <p:ph type="title"/>
          </p:nvPr>
        </p:nvSpPr>
        <p:spPr/>
        <p:txBody>
          <a:bodyPr/>
          <a:lstStyle/>
          <a:p>
            <a:r>
              <a:rPr lang="it-IT" dirty="0"/>
              <a:t>FEL </a:t>
            </a:r>
            <a:r>
              <a:rPr lang="it-IT" dirty="0" err="1"/>
              <a:t>asks</a:t>
            </a:r>
            <a:r>
              <a:rPr lang="it-IT" dirty="0"/>
              <a:t> for High </a:t>
            </a:r>
            <a:r>
              <a:rPr lang="it-IT" dirty="0" err="1"/>
              <a:t>Current</a:t>
            </a:r>
            <a:r>
              <a:rPr lang="it-IT" dirty="0"/>
              <a:t> and High Quality</a:t>
            </a:r>
          </a:p>
        </p:txBody>
      </p:sp>
      <p:sp>
        <p:nvSpPr>
          <p:cNvPr id="3" name="Segnaposto data 2">
            <a:extLst>
              <a:ext uri="{FF2B5EF4-FFF2-40B4-BE49-F238E27FC236}">
                <a16:creationId xmlns:a16="http://schemas.microsoft.com/office/drawing/2014/main" id="{C8B9EC0E-0469-C040-B28C-CD29364AADA0}"/>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F13D2218-EB90-3144-818E-4FB708C1F5CC}"/>
              </a:ext>
            </a:extLst>
          </p:cNvPr>
          <p:cNvSpPr>
            <a:spLocks noGrp="1"/>
          </p:cNvSpPr>
          <p:nvPr>
            <p:ph type="ftr" sz="quarter" idx="11"/>
          </p:nvPr>
        </p:nvSpPr>
        <p:spPr/>
        <p:txBody>
          <a:bodyPr/>
          <a:lstStyle/>
          <a:p>
            <a:pPr>
              <a:defRPr/>
            </a:pPr>
            <a:fld id="{8DAD3638-8E0C-4079-83E3-101B55F74CF3}" type="slidenum">
              <a:rPr lang="en-US" altLang="it-IT" smtClean="0"/>
              <a:pPr>
                <a:defRPr/>
              </a:pPr>
              <a:t>7</a:t>
            </a:fld>
            <a:endParaRPr lang="en-US" altLang="it-IT"/>
          </a:p>
        </p:txBody>
      </p:sp>
      <p:sp>
        <p:nvSpPr>
          <p:cNvPr id="6" name="Text Box 3">
            <a:extLst>
              <a:ext uri="{FF2B5EF4-FFF2-40B4-BE49-F238E27FC236}">
                <a16:creationId xmlns:a16="http://schemas.microsoft.com/office/drawing/2014/main" id="{16BCAD8A-8DFE-C14F-80A8-212C3CAB7CA5}"/>
              </a:ext>
            </a:extLst>
          </p:cNvPr>
          <p:cNvSpPr txBox="1">
            <a:spLocks noChangeArrowheads="1"/>
          </p:cNvSpPr>
          <p:nvPr/>
        </p:nvSpPr>
        <p:spPr bwMode="auto">
          <a:xfrm>
            <a:off x="1809750" y="5602476"/>
            <a:ext cx="3810000" cy="53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81276" rIns="0" bIns="81276">
            <a:spAutoFit/>
          </a:bodyPr>
          <a:lstStyle>
            <a:lvl1pPr algn="l" defTabSz="1625600">
              <a:defRPr sz="2400">
                <a:solidFill>
                  <a:schemeClr val="tx1"/>
                </a:solidFill>
                <a:latin typeface="Times New Roman" panose="02020603050405020304" pitchFamily="18" charset="0"/>
              </a:defRPr>
            </a:lvl1pPr>
            <a:lvl2pPr marL="812800" algn="l" defTabSz="1625600">
              <a:defRPr sz="2400">
                <a:solidFill>
                  <a:schemeClr val="tx1"/>
                </a:solidFill>
                <a:latin typeface="Times New Roman" panose="02020603050405020304" pitchFamily="18" charset="0"/>
              </a:defRPr>
            </a:lvl2pPr>
            <a:lvl3pPr marL="1625600" algn="l" defTabSz="1625600">
              <a:defRPr sz="2400">
                <a:solidFill>
                  <a:schemeClr val="tx1"/>
                </a:solidFill>
                <a:latin typeface="Times New Roman" panose="02020603050405020304" pitchFamily="18" charset="0"/>
              </a:defRPr>
            </a:lvl3pPr>
            <a:lvl4pPr marL="2438400" algn="l" defTabSz="1625600">
              <a:defRPr sz="2400">
                <a:solidFill>
                  <a:schemeClr val="tx1"/>
                </a:solidFill>
                <a:latin typeface="Times New Roman" panose="02020603050405020304" pitchFamily="18" charset="0"/>
              </a:defRPr>
            </a:lvl4pPr>
            <a:lvl5pPr marL="3251200" algn="l" defTabSz="1625600">
              <a:defRPr sz="2400">
                <a:solidFill>
                  <a:schemeClr val="tx1"/>
                </a:solidFill>
                <a:latin typeface="Times New Roman" panose="02020603050405020304" pitchFamily="18" charset="0"/>
              </a:defRPr>
            </a:lvl5pPr>
            <a:lvl6pPr marL="3708400" defTabSz="1625600" fontAlgn="base">
              <a:spcBef>
                <a:spcPct val="0"/>
              </a:spcBef>
              <a:spcAft>
                <a:spcPct val="0"/>
              </a:spcAft>
              <a:defRPr sz="2400">
                <a:solidFill>
                  <a:schemeClr val="tx1"/>
                </a:solidFill>
                <a:latin typeface="Times New Roman" panose="02020603050405020304" pitchFamily="18" charset="0"/>
              </a:defRPr>
            </a:lvl6pPr>
            <a:lvl7pPr marL="4165600" defTabSz="1625600" fontAlgn="base">
              <a:spcBef>
                <a:spcPct val="0"/>
              </a:spcBef>
              <a:spcAft>
                <a:spcPct val="0"/>
              </a:spcAft>
              <a:defRPr sz="2400">
                <a:solidFill>
                  <a:schemeClr val="tx1"/>
                </a:solidFill>
                <a:latin typeface="Times New Roman" panose="02020603050405020304" pitchFamily="18" charset="0"/>
              </a:defRPr>
            </a:lvl7pPr>
            <a:lvl8pPr marL="4622800" defTabSz="1625600" fontAlgn="base">
              <a:spcBef>
                <a:spcPct val="0"/>
              </a:spcBef>
              <a:spcAft>
                <a:spcPct val="0"/>
              </a:spcAft>
              <a:defRPr sz="2400">
                <a:solidFill>
                  <a:schemeClr val="tx1"/>
                </a:solidFill>
                <a:latin typeface="Times New Roman" panose="02020603050405020304" pitchFamily="18" charset="0"/>
              </a:defRPr>
            </a:lvl8pPr>
            <a:lvl9pPr marL="5080000" defTabSz="1625600"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it-IT" sz="1200" i="1" dirty="0">
                <a:latin typeface="Arial" panose="020B0604020202020204" pitchFamily="34" charset="0"/>
              </a:rPr>
              <a:t>GENESIS s</a:t>
            </a:r>
            <a:r>
              <a:rPr lang="en-US" altLang="it-IT" sz="1200" dirty="0">
                <a:latin typeface="Arial" panose="020B0604020202020204" pitchFamily="34" charset="0"/>
              </a:rPr>
              <a:t>imulation of the TTF parameters</a:t>
            </a:r>
          </a:p>
          <a:p>
            <a:pPr algn="ctr" eaLnBrk="0" hangingPunct="0"/>
            <a:r>
              <a:rPr lang="en-US" altLang="it-IT" sz="1200" dirty="0">
                <a:latin typeface="Arial" panose="020B0604020202020204" pitchFamily="34" charset="0"/>
              </a:rPr>
              <a:t>Sven </a:t>
            </a:r>
            <a:r>
              <a:rPr lang="en-US" altLang="it-IT" sz="1200" dirty="0" err="1">
                <a:latin typeface="Arial" panose="020B0604020202020204" pitchFamily="34" charset="0"/>
              </a:rPr>
              <a:t>Reiche</a:t>
            </a:r>
            <a:r>
              <a:rPr lang="en-US" altLang="it-IT" sz="1200" dirty="0">
                <a:latin typeface="Arial" panose="020B0604020202020204" pitchFamily="34" charset="0"/>
              </a:rPr>
              <a:t> (UCLA)</a:t>
            </a:r>
          </a:p>
        </p:txBody>
      </p:sp>
      <p:sp>
        <p:nvSpPr>
          <p:cNvPr id="7" name="Text Box 4">
            <a:extLst>
              <a:ext uri="{FF2B5EF4-FFF2-40B4-BE49-F238E27FC236}">
                <a16:creationId xmlns:a16="http://schemas.microsoft.com/office/drawing/2014/main" id="{F44AF503-AE34-E744-8729-60CFEB40BC31}"/>
              </a:ext>
            </a:extLst>
          </p:cNvPr>
          <p:cNvSpPr txBox="1">
            <a:spLocks noChangeArrowheads="1"/>
          </p:cNvSpPr>
          <p:nvPr/>
        </p:nvSpPr>
        <p:spPr bwMode="auto">
          <a:xfrm>
            <a:off x="2037342" y="1113079"/>
            <a:ext cx="4092575" cy="410361"/>
          </a:xfrm>
          <a:prstGeom prst="rect">
            <a:avLst/>
          </a:prstGeom>
          <a:solidFill>
            <a:srgbClr val="0099FF">
              <a:alpha val="3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2553" tIns="81276" rIns="162553" bIns="81276">
            <a:spAutoFit/>
          </a:bodyPr>
          <a:lstStyle>
            <a:lvl1pPr algn="l">
              <a:defRPr sz="2400">
                <a:solidFill>
                  <a:schemeClr val="tx1"/>
                </a:solidFill>
                <a:latin typeface="Times New Roman" panose="02020603050405020304" pitchFamily="18" charset="0"/>
              </a:defRPr>
            </a:lvl1pPr>
            <a:lvl2pPr marL="812800" algn="l">
              <a:defRPr sz="2400">
                <a:solidFill>
                  <a:schemeClr val="tx1"/>
                </a:solidFill>
                <a:latin typeface="Times New Roman" panose="02020603050405020304" pitchFamily="18" charset="0"/>
              </a:defRPr>
            </a:lvl2pPr>
            <a:lvl3pPr marL="1625600" algn="l">
              <a:defRPr sz="2400">
                <a:solidFill>
                  <a:schemeClr val="tx1"/>
                </a:solidFill>
                <a:latin typeface="Times New Roman" panose="02020603050405020304" pitchFamily="18" charset="0"/>
              </a:defRPr>
            </a:lvl3pPr>
            <a:lvl4pPr marL="2438400" algn="l">
              <a:defRPr sz="2400">
                <a:solidFill>
                  <a:schemeClr val="tx1"/>
                </a:solidFill>
                <a:latin typeface="Times New Roman" panose="02020603050405020304" pitchFamily="18" charset="0"/>
              </a:defRPr>
            </a:lvl4pPr>
            <a:lvl5pPr marL="3251200" algn="l">
              <a:defRPr sz="2400">
                <a:solidFill>
                  <a:schemeClr val="tx1"/>
                </a:solidFill>
                <a:latin typeface="Times New Roman" panose="02020603050405020304" pitchFamily="18" charset="0"/>
              </a:defRPr>
            </a:lvl5pPr>
            <a:lvl6pPr marL="3708400" fontAlgn="base">
              <a:spcBef>
                <a:spcPct val="0"/>
              </a:spcBef>
              <a:spcAft>
                <a:spcPct val="0"/>
              </a:spcAft>
              <a:defRPr sz="2400">
                <a:solidFill>
                  <a:schemeClr val="tx1"/>
                </a:solidFill>
                <a:latin typeface="Times New Roman" panose="02020603050405020304" pitchFamily="18" charset="0"/>
              </a:defRPr>
            </a:lvl6pPr>
            <a:lvl7pPr marL="4165600" fontAlgn="base">
              <a:spcBef>
                <a:spcPct val="0"/>
              </a:spcBef>
              <a:spcAft>
                <a:spcPct val="0"/>
              </a:spcAft>
              <a:defRPr sz="2400">
                <a:solidFill>
                  <a:schemeClr val="tx1"/>
                </a:solidFill>
                <a:latin typeface="Times New Roman" panose="02020603050405020304" pitchFamily="18" charset="0"/>
              </a:defRPr>
            </a:lvl7pPr>
            <a:lvl8pPr marL="4622800" fontAlgn="base">
              <a:spcBef>
                <a:spcPct val="0"/>
              </a:spcBef>
              <a:spcAft>
                <a:spcPct val="0"/>
              </a:spcAft>
              <a:defRPr sz="2400">
                <a:solidFill>
                  <a:schemeClr val="tx1"/>
                </a:solidFill>
                <a:latin typeface="Times New Roman" panose="02020603050405020304" pitchFamily="18" charset="0"/>
              </a:defRPr>
            </a:lvl8pPr>
            <a:lvl9pPr marL="5080000" fontAlgn="base">
              <a:spcBef>
                <a:spcPct val="0"/>
              </a:spcBef>
              <a:spcAft>
                <a:spcPct val="0"/>
              </a:spcAft>
              <a:defRPr sz="2400">
                <a:solidFill>
                  <a:schemeClr val="tx1"/>
                </a:solidFill>
                <a:latin typeface="Times New Roman" panose="02020603050405020304" pitchFamily="18" charset="0"/>
              </a:defRPr>
            </a:lvl9pPr>
          </a:lstStyle>
          <a:p>
            <a:pPr algn="ctr"/>
            <a:r>
              <a:rPr lang="de-DE" altLang="it-IT" sz="1600" i="1" dirty="0">
                <a:latin typeface="Arial" panose="020B0604020202020204" pitchFamily="34" charset="0"/>
              </a:rPr>
              <a:t>Modulation </a:t>
            </a:r>
            <a:r>
              <a:rPr lang="de-DE" altLang="it-IT" sz="1600" i="1" dirty="0" err="1">
                <a:latin typeface="Arial" panose="020B0604020202020204" pitchFamily="34" charset="0"/>
              </a:rPr>
              <a:t>of</a:t>
            </a:r>
            <a:r>
              <a:rPr lang="de-DE" altLang="it-IT" sz="1600" i="1" dirty="0">
                <a:latin typeface="Arial" panose="020B0604020202020204" pitchFamily="34" charset="0"/>
              </a:rPr>
              <a:t> </a:t>
            </a:r>
            <a:r>
              <a:rPr lang="de-DE" altLang="it-IT" sz="1600" i="1" dirty="0" err="1">
                <a:latin typeface="Arial" panose="020B0604020202020204" pitchFamily="34" charset="0"/>
              </a:rPr>
              <a:t>the</a:t>
            </a:r>
            <a:r>
              <a:rPr lang="de-DE" altLang="it-IT" sz="1600" i="1" dirty="0">
                <a:latin typeface="Arial" panose="020B0604020202020204" pitchFamily="34" charset="0"/>
              </a:rPr>
              <a:t> </a:t>
            </a:r>
            <a:r>
              <a:rPr lang="de-DE" altLang="it-IT" sz="1600" i="1" dirty="0" err="1">
                <a:latin typeface="Arial" panose="020B0604020202020204" pitchFamily="34" charset="0"/>
              </a:rPr>
              <a:t>electron</a:t>
            </a:r>
            <a:r>
              <a:rPr lang="de-DE" altLang="it-IT" sz="1600" i="1" dirty="0">
                <a:latin typeface="Arial" panose="020B0604020202020204" pitchFamily="34" charset="0"/>
              </a:rPr>
              <a:t> </a:t>
            </a:r>
            <a:r>
              <a:rPr lang="de-DE" altLang="it-IT" sz="1600" i="1" dirty="0" err="1">
                <a:latin typeface="Arial" panose="020B0604020202020204" pitchFamily="34" charset="0"/>
              </a:rPr>
              <a:t>bunches</a:t>
            </a:r>
            <a:endParaRPr lang="en-GB" altLang="it-IT" sz="1600" i="1" dirty="0">
              <a:latin typeface="Arial" panose="020B0604020202020204" pitchFamily="34" charset="0"/>
            </a:endParaRPr>
          </a:p>
        </p:txBody>
      </p:sp>
      <p:grpSp>
        <p:nvGrpSpPr>
          <p:cNvPr id="8" name="Group 5">
            <a:extLst>
              <a:ext uri="{FF2B5EF4-FFF2-40B4-BE49-F238E27FC236}">
                <a16:creationId xmlns:a16="http://schemas.microsoft.com/office/drawing/2014/main" id="{69C3B6CA-B71D-924D-921D-4233483748F5}"/>
              </a:ext>
            </a:extLst>
          </p:cNvPr>
          <p:cNvGrpSpPr>
            <a:grpSpLocks/>
          </p:cNvGrpSpPr>
          <p:nvPr/>
        </p:nvGrpSpPr>
        <p:grpSpPr bwMode="auto">
          <a:xfrm>
            <a:off x="6818875" y="1242112"/>
            <a:ext cx="2633100" cy="1524000"/>
            <a:chOff x="2181" y="431"/>
            <a:chExt cx="1045" cy="454"/>
          </a:xfrm>
        </p:grpSpPr>
        <p:pic>
          <p:nvPicPr>
            <p:cNvPr id="9" name="Picture 6" descr="fig-2_2_2a">
              <a:extLst>
                <a:ext uri="{FF2B5EF4-FFF2-40B4-BE49-F238E27FC236}">
                  <a16:creationId xmlns:a16="http://schemas.microsoft.com/office/drawing/2014/main" id="{049AD9CC-095E-7C45-BC40-97EB317502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30" y="431"/>
              <a:ext cx="496" cy="4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7">
              <a:extLst>
                <a:ext uri="{FF2B5EF4-FFF2-40B4-BE49-F238E27FC236}">
                  <a16:creationId xmlns:a16="http://schemas.microsoft.com/office/drawing/2014/main" id="{2CDC2265-7BAC-8B4D-A1CD-B15CB32AFDFA}"/>
                </a:ext>
              </a:extLst>
            </p:cNvPr>
            <p:cNvSpPr>
              <a:spLocks noChangeArrowheads="1"/>
            </p:cNvSpPr>
            <p:nvPr/>
          </p:nvSpPr>
          <p:spPr bwMode="auto">
            <a:xfrm>
              <a:off x="2181" y="560"/>
              <a:ext cx="499"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3792" tIns="76898" rIns="153792" bIns="76898">
              <a:spAutoFit/>
            </a:bodyPr>
            <a:lstStyle>
              <a:lvl1pPr algn="l" defTabSz="1273175">
                <a:defRPr sz="2400">
                  <a:solidFill>
                    <a:schemeClr val="tx1"/>
                  </a:solidFill>
                  <a:latin typeface="Times New Roman" panose="02020603050405020304" pitchFamily="18" charset="0"/>
                </a:defRPr>
              </a:lvl1pPr>
              <a:lvl2pPr marL="666750" indent="-328613" algn="l" defTabSz="1273175">
                <a:defRPr sz="2400">
                  <a:solidFill>
                    <a:schemeClr val="tx1"/>
                  </a:solidFill>
                  <a:latin typeface="Times New Roman" panose="02020603050405020304" pitchFamily="18" charset="0"/>
                </a:defRPr>
              </a:lvl2pPr>
              <a:lvl3pPr marL="1905000" algn="l" defTabSz="1273175">
                <a:defRPr sz="2400">
                  <a:solidFill>
                    <a:schemeClr val="tx1"/>
                  </a:solidFill>
                  <a:latin typeface="Times New Roman" panose="02020603050405020304" pitchFamily="18" charset="0"/>
                </a:defRPr>
              </a:lvl3pPr>
              <a:lvl4pPr marL="2859088" algn="l" defTabSz="1273175">
                <a:defRPr sz="2400">
                  <a:solidFill>
                    <a:schemeClr val="tx1"/>
                  </a:solidFill>
                  <a:latin typeface="Times New Roman" panose="02020603050405020304" pitchFamily="18" charset="0"/>
                </a:defRPr>
              </a:lvl4pPr>
              <a:lvl5pPr marL="3810000" algn="l" defTabSz="1273175">
                <a:defRPr sz="2400">
                  <a:solidFill>
                    <a:schemeClr val="tx1"/>
                  </a:solidFill>
                  <a:latin typeface="Times New Roman" panose="02020603050405020304" pitchFamily="18" charset="0"/>
                </a:defRPr>
              </a:lvl5pPr>
              <a:lvl6pPr marL="4267200" defTabSz="1273175" fontAlgn="base">
                <a:spcBef>
                  <a:spcPct val="0"/>
                </a:spcBef>
                <a:spcAft>
                  <a:spcPct val="0"/>
                </a:spcAft>
                <a:defRPr sz="2400">
                  <a:solidFill>
                    <a:schemeClr val="tx1"/>
                  </a:solidFill>
                  <a:latin typeface="Times New Roman" panose="02020603050405020304" pitchFamily="18" charset="0"/>
                </a:defRPr>
              </a:lvl6pPr>
              <a:lvl7pPr marL="4724400" defTabSz="1273175" fontAlgn="base">
                <a:spcBef>
                  <a:spcPct val="0"/>
                </a:spcBef>
                <a:spcAft>
                  <a:spcPct val="0"/>
                </a:spcAft>
                <a:defRPr sz="2400">
                  <a:solidFill>
                    <a:schemeClr val="tx1"/>
                  </a:solidFill>
                  <a:latin typeface="Times New Roman" panose="02020603050405020304" pitchFamily="18" charset="0"/>
                </a:defRPr>
              </a:lvl7pPr>
              <a:lvl8pPr marL="5181600" defTabSz="1273175" fontAlgn="base">
                <a:spcBef>
                  <a:spcPct val="0"/>
                </a:spcBef>
                <a:spcAft>
                  <a:spcPct val="0"/>
                </a:spcAft>
                <a:defRPr sz="2400">
                  <a:solidFill>
                    <a:schemeClr val="tx1"/>
                  </a:solidFill>
                  <a:latin typeface="Times New Roman" panose="02020603050405020304" pitchFamily="18" charset="0"/>
                </a:defRPr>
              </a:lvl8pPr>
              <a:lvl9pPr marL="5638800" defTabSz="1273175"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it-IT" sz="1600" i="1">
                  <a:latin typeface="Helvetica" pitchFamily="2" charset="0"/>
                </a:rPr>
                <a:t>undulator</a:t>
              </a:r>
            </a:p>
            <a:p>
              <a:pPr algn="r" eaLnBrk="0" hangingPunct="0"/>
              <a:r>
                <a:rPr lang="en-US" altLang="it-IT" sz="1600" i="1">
                  <a:latin typeface="Helvetica" pitchFamily="2" charset="0"/>
                </a:rPr>
                <a:t>entrance</a:t>
              </a:r>
            </a:p>
          </p:txBody>
        </p:sp>
      </p:grpSp>
      <p:grpSp>
        <p:nvGrpSpPr>
          <p:cNvPr id="11" name="Group 8">
            <a:extLst>
              <a:ext uri="{FF2B5EF4-FFF2-40B4-BE49-F238E27FC236}">
                <a16:creationId xmlns:a16="http://schemas.microsoft.com/office/drawing/2014/main" id="{C22EB82A-20DD-2945-96BA-936878C4968C}"/>
              </a:ext>
            </a:extLst>
          </p:cNvPr>
          <p:cNvGrpSpPr>
            <a:grpSpLocks/>
          </p:cNvGrpSpPr>
          <p:nvPr/>
        </p:nvGrpSpPr>
        <p:grpSpPr bwMode="auto">
          <a:xfrm>
            <a:off x="6778933" y="2904224"/>
            <a:ext cx="2673043" cy="1525588"/>
            <a:chOff x="2165" y="926"/>
            <a:chExt cx="1061" cy="454"/>
          </a:xfrm>
        </p:grpSpPr>
        <p:pic>
          <p:nvPicPr>
            <p:cNvPr id="12" name="Picture 9" descr="fig-2_2_2b">
              <a:extLst>
                <a:ext uri="{FF2B5EF4-FFF2-40B4-BE49-F238E27FC236}">
                  <a16:creationId xmlns:a16="http://schemas.microsoft.com/office/drawing/2014/main" id="{9FD716B2-2052-B243-8E41-33B8008CA76A}"/>
                </a:ext>
              </a:extLst>
            </p:cNvPr>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30" y="926"/>
              <a:ext cx="496" cy="4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 name="Rectangle 10">
              <a:extLst>
                <a:ext uri="{FF2B5EF4-FFF2-40B4-BE49-F238E27FC236}">
                  <a16:creationId xmlns:a16="http://schemas.microsoft.com/office/drawing/2014/main" id="{66663663-B2ED-0441-944A-94ED311283B2}"/>
                </a:ext>
              </a:extLst>
            </p:cNvPr>
            <p:cNvSpPr>
              <a:spLocks noChangeArrowheads="1"/>
            </p:cNvSpPr>
            <p:nvPr/>
          </p:nvSpPr>
          <p:spPr bwMode="auto">
            <a:xfrm>
              <a:off x="2165" y="1041"/>
              <a:ext cx="517"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3792" tIns="76898" rIns="153792" bIns="76898">
              <a:spAutoFit/>
            </a:bodyPr>
            <a:lstStyle>
              <a:lvl1pPr algn="l" defTabSz="1273175">
                <a:defRPr sz="2400">
                  <a:solidFill>
                    <a:schemeClr val="tx1"/>
                  </a:solidFill>
                  <a:latin typeface="Times New Roman" panose="02020603050405020304" pitchFamily="18" charset="0"/>
                </a:defRPr>
              </a:lvl1pPr>
              <a:lvl2pPr marL="666750" indent="-328613" algn="l" defTabSz="1273175">
                <a:defRPr sz="2400">
                  <a:solidFill>
                    <a:schemeClr val="tx1"/>
                  </a:solidFill>
                  <a:latin typeface="Times New Roman" panose="02020603050405020304" pitchFamily="18" charset="0"/>
                </a:defRPr>
              </a:lvl2pPr>
              <a:lvl3pPr marL="1905000" algn="l" defTabSz="1273175">
                <a:defRPr sz="2400">
                  <a:solidFill>
                    <a:schemeClr val="tx1"/>
                  </a:solidFill>
                  <a:latin typeface="Times New Roman" panose="02020603050405020304" pitchFamily="18" charset="0"/>
                </a:defRPr>
              </a:lvl3pPr>
              <a:lvl4pPr marL="2859088" algn="l" defTabSz="1273175">
                <a:defRPr sz="2400">
                  <a:solidFill>
                    <a:schemeClr val="tx1"/>
                  </a:solidFill>
                  <a:latin typeface="Times New Roman" panose="02020603050405020304" pitchFamily="18" charset="0"/>
                </a:defRPr>
              </a:lvl4pPr>
              <a:lvl5pPr marL="3810000" algn="l" defTabSz="1273175">
                <a:defRPr sz="2400">
                  <a:solidFill>
                    <a:schemeClr val="tx1"/>
                  </a:solidFill>
                  <a:latin typeface="Times New Roman" panose="02020603050405020304" pitchFamily="18" charset="0"/>
                </a:defRPr>
              </a:lvl5pPr>
              <a:lvl6pPr marL="4267200" defTabSz="1273175" fontAlgn="base">
                <a:spcBef>
                  <a:spcPct val="0"/>
                </a:spcBef>
                <a:spcAft>
                  <a:spcPct val="0"/>
                </a:spcAft>
                <a:defRPr sz="2400">
                  <a:solidFill>
                    <a:schemeClr val="tx1"/>
                  </a:solidFill>
                  <a:latin typeface="Times New Roman" panose="02020603050405020304" pitchFamily="18" charset="0"/>
                </a:defRPr>
              </a:lvl6pPr>
              <a:lvl7pPr marL="4724400" defTabSz="1273175" fontAlgn="base">
                <a:spcBef>
                  <a:spcPct val="0"/>
                </a:spcBef>
                <a:spcAft>
                  <a:spcPct val="0"/>
                </a:spcAft>
                <a:defRPr sz="2400">
                  <a:solidFill>
                    <a:schemeClr val="tx1"/>
                  </a:solidFill>
                  <a:latin typeface="Times New Roman" panose="02020603050405020304" pitchFamily="18" charset="0"/>
                </a:defRPr>
              </a:lvl7pPr>
              <a:lvl8pPr marL="5181600" defTabSz="1273175" fontAlgn="base">
                <a:spcBef>
                  <a:spcPct val="0"/>
                </a:spcBef>
                <a:spcAft>
                  <a:spcPct val="0"/>
                </a:spcAft>
                <a:defRPr sz="2400">
                  <a:solidFill>
                    <a:schemeClr val="tx1"/>
                  </a:solidFill>
                  <a:latin typeface="Times New Roman" panose="02020603050405020304" pitchFamily="18" charset="0"/>
                </a:defRPr>
              </a:lvl8pPr>
              <a:lvl9pPr marL="5638800" defTabSz="1273175"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it-IT" sz="1600" i="1">
                  <a:latin typeface="Helvetica" pitchFamily="2" charset="0"/>
                </a:rPr>
                <a:t>half-way</a:t>
              </a:r>
            </a:p>
            <a:p>
              <a:pPr algn="r" eaLnBrk="0" hangingPunct="0"/>
              <a:r>
                <a:rPr lang="en-US" altLang="it-IT" sz="1600" i="1">
                  <a:latin typeface="Helvetica" pitchFamily="2" charset="0"/>
                </a:rPr>
                <a:t>saturation</a:t>
              </a:r>
            </a:p>
          </p:txBody>
        </p:sp>
      </p:grpSp>
      <p:grpSp>
        <p:nvGrpSpPr>
          <p:cNvPr id="14" name="Group 11">
            <a:extLst>
              <a:ext uri="{FF2B5EF4-FFF2-40B4-BE49-F238E27FC236}">
                <a16:creationId xmlns:a16="http://schemas.microsoft.com/office/drawing/2014/main" id="{7ACC24FB-17F3-7F4D-88FA-E15AC695A5B0}"/>
              </a:ext>
            </a:extLst>
          </p:cNvPr>
          <p:cNvGrpSpPr>
            <a:grpSpLocks/>
          </p:cNvGrpSpPr>
          <p:nvPr/>
        </p:nvGrpSpPr>
        <p:grpSpPr bwMode="auto">
          <a:xfrm>
            <a:off x="6778972" y="4574274"/>
            <a:ext cx="2669828" cy="1525588"/>
            <a:chOff x="2165" y="1423"/>
            <a:chExt cx="1060" cy="454"/>
          </a:xfrm>
        </p:grpSpPr>
        <p:pic>
          <p:nvPicPr>
            <p:cNvPr id="15" name="Picture 12" descr="fig-2_2_2c">
              <a:extLst>
                <a:ext uri="{FF2B5EF4-FFF2-40B4-BE49-F238E27FC236}">
                  <a16:creationId xmlns:a16="http://schemas.microsoft.com/office/drawing/2014/main" id="{714D7F75-B863-C547-ADA6-9E4FD1D6EBD7}"/>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729" y="1423"/>
              <a:ext cx="496" cy="4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Rectangle 13">
              <a:extLst>
                <a:ext uri="{FF2B5EF4-FFF2-40B4-BE49-F238E27FC236}">
                  <a16:creationId xmlns:a16="http://schemas.microsoft.com/office/drawing/2014/main" id="{D3A1BAF5-17C2-A448-990D-613D9D829DA3}"/>
                </a:ext>
              </a:extLst>
            </p:cNvPr>
            <p:cNvSpPr>
              <a:spLocks noChangeArrowheads="1"/>
            </p:cNvSpPr>
            <p:nvPr/>
          </p:nvSpPr>
          <p:spPr bwMode="auto">
            <a:xfrm>
              <a:off x="2165" y="1541"/>
              <a:ext cx="517"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53792" tIns="76898" rIns="153792" bIns="76898">
              <a:spAutoFit/>
            </a:bodyPr>
            <a:lstStyle>
              <a:lvl1pPr algn="l" defTabSz="1273175">
                <a:defRPr sz="2400">
                  <a:solidFill>
                    <a:schemeClr val="tx1"/>
                  </a:solidFill>
                  <a:latin typeface="Times New Roman" panose="02020603050405020304" pitchFamily="18" charset="0"/>
                </a:defRPr>
              </a:lvl1pPr>
              <a:lvl2pPr marL="666750" indent="-328613" algn="l" defTabSz="1273175">
                <a:defRPr sz="2400">
                  <a:solidFill>
                    <a:schemeClr val="tx1"/>
                  </a:solidFill>
                  <a:latin typeface="Times New Roman" panose="02020603050405020304" pitchFamily="18" charset="0"/>
                </a:defRPr>
              </a:lvl2pPr>
              <a:lvl3pPr marL="1905000" algn="l" defTabSz="1273175">
                <a:defRPr sz="2400">
                  <a:solidFill>
                    <a:schemeClr val="tx1"/>
                  </a:solidFill>
                  <a:latin typeface="Times New Roman" panose="02020603050405020304" pitchFamily="18" charset="0"/>
                </a:defRPr>
              </a:lvl3pPr>
              <a:lvl4pPr marL="2859088" algn="l" defTabSz="1273175">
                <a:defRPr sz="2400">
                  <a:solidFill>
                    <a:schemeClr val="tx1"/>
                  </a:solidFill>
                  <a:latin typeface="Times New Roman" panose="02020603050405020304" pitchFamily="18" charset="0"/>
                </a:defRPr>
              </a:lvl4pPr>
              <a:lvl5pPr marL="3810000" algn="l" defTabSz="1273175">
                <a:defRPr sz="2400">
                  <a:solidFill>
                    <a:schemeClr val="tx1"/>
                  </a:solidFill>
                  <a:latin typeface="Times New Roman" panose="02020603050405020304" pitchFamily="18" charset="0"/>
                </a:defRPr>
              </a:lvl5pPr>
              <a:lvl6pPr marL="4267200" defTabSz="1273175" fontAlgn="base">
                <a:spcBef>
                  <a:spcPct val="0"/>
                </a:spcBef>
                <a:spcAft>
                  <a:spcPct val="0"/>
                </a:spcAft>
                <a:defRPr sz="2400">
                  <a:solidFill>
                    <a:schemeClr val="tx1"/>
                  </a:solidFill>
                  <a:latin typeface="Times New Roman" panose="02020603050405020304" pitchFamily="18" charset="0"/>
                </a:defRPr>
              </a:lvl6pPr>
              <a:lvl7pPr marL="4724400" defTabSz="1273175" fontAlgn="base">
                <a:spcBef>
                  <a:spcPct val="0"/>
                </a:spcBef>
                <a:spcAft>
                  <a:spcPct val="0"/>
                </a:spcAft>
                <a:defRPr sz="2400">
                  <a:solidFill>
                    <a:schemeClr val="tx1"/>
                  </a:solidFill>
                  <a:latin typeface="Times New Roman" panose="02020603050405020304" pitchFamily="18" charset="0"/>
                </a:defRPr>
              </a:lvl7pPr>
              <a:lvl8pPr marL="5181600" defTabSz="1273175" fontAlgn="base">
                <a:spcBef>
                  <a:spcPct val="0"/>
                </a:spcBef>
                <a:spcAft>
                  <a:spcPct val="0"/>
                </a:spcAft>
                <a:defRPr sz="2400">
                  <a:solidFill>
                    <a:schemeClr val="tx1"/>
                  </a:solidFill>
                  <a:latin typeface="Times New Roman" panose="02020603050405020304" pitchFamily="18" charset="0"/>
                </a:defRPr>
              </a:lvl8pPr>
              <a:lvl9pPr marL="5638800" defTabSz="1273175" fontAlgn="base">
                <a:spcBef>
                  <a:spcPct val="0"/>
                </a:spcBef>
                <a:spcAft>
                  <a:spcPct val="0"/>
                </a:spcAft>
                <a:defRPr sz="2400">
                  <a:solidFill>
                    <a:schemeClr val="tx1"/>
                  </a:solidFill>
                  <a:latin typeface="Times New Roman" panose="02020603050405020304" pitchFamily="18" charset="0"/>
                </a:defRPr>
              </a:lvl9pPr>
            </a:lstStyle>
            <a:p>
              <a:pPr algn="r" eaLnBrk="0" hangingPunct="0"/>
              <a:r>
                <a:rPr lang="en-US" altLang="it-IT" sz="1600" i="1">
                  <a:latin typeface="Helvetica" pitchFamily="2" charset="0"/>
                </a:rPr>
                <a:t>full</a:t>
              </a:r>
              <a:br>
                <a:rPr lang="en-US" altLang="it-IT" sz="1600" i="1">
                  <a:latin typeface="Helvetica" pitchFamily="2" charset="0"/>
                </a:rPr>
              </a:br>
              <a:r>
                <a:rPr lang="en-US" altLang="it-IT" sz="1600" i="1">
                  <a:latin typeface="Helvetica" pitchFamily="2" charset="0"/>
                </a:rPr>
                <a:t>saturation</a:t>
              </a:r>
            </a:p>
          </p:txBody>
        </p:sp>
      </p:grpSp>
      <p:pic>
        <p:nvPicPr>
          <p:cNvPr id="17" name="Elementi multimediali online 3" descr="old_micro_svenreiche (convertito).mov">
            <a:hlinkClick r:id="" action="ppaction://media"/>
            <a:extLst>
              <a:ext uri="{FF2B5EF4-FFF2-40B4-BE49-F238E27FC236}">
                <a16:creationId xmlns:a16="http://schemas.microsoft.com/office/drawing/2014/main" id="{C80E6990-1781-804D-8FBE-ED730C514A6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133600" y="1776676"/>
            <a:ext cx="3962400" cy="3556000"/>
          </a:xfrm>
          <a:prstGeom prst="rect">
            <a:avLst/>
          </a:prstGeom>
        </p:spPr>
      </p:pic>
      <p:sp>
        <p:nvSpPr>
          <p:cNvPr id="5" name="Segnaposto numero diapositiva 4">
            <a:extLst>
              <a:ext uri="{FF2B5EF4-FFF2-40B4-BE49-F238E27FC236}">
                <a16:creationId xmlns:a16="http://schemas.microsoft.com/office/drawing/2014/main" id="{D4CC1BBB-9CDA-7FB5-8FA8-30A0660F6629}"/>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403316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3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217789-BFDA-D5AA-A71E-A5965D55E4E6}"/>
              </a:ext>
            </a:extLst>
          </p:cNvPr>
          <p:cNvSpPr>
            <a:spLocks noGrp="1"/>
          </p:cNvSpPr>
          <p:nvPr>
            <p:ph type="title"/>
          </p:nvPr>
        </p:nvSpPr>
        <p:spPr/>
        <p:txBody>
          <a:bodyPr/>
          <a:lstStyle/>
          <a:p>
            <a:r>
              <a:rPr lang="it-IT" spc="-23" dirty="0"/>
              <a:t>VUV­</a:t>
            </a:r>
            <a:r>
              <a:rPr lang="it-IT" dirty="0"/>
              <a:t>FEL</a:t>
            </a:r>
            <a:r>
              <a:rPr lang="it-IT" spc="-14" dirty="0"/>
              <a:t> </a:t>
            </a:r>
            <a:r>
              <a:rPr lang="it-IT" spc="-9" dirty="0" err="1"/>
              <a:t>requirements</a:t>
            </a:r>
            <a:r>
              <a:rPr lang="it-IT" spc="-9" dirty="0"/>
              <a:t> </a:t>
            </a:r>
            <a:r>
              <a:rPr lang="it-IT" spc="-9" dirty="0" err="1"/>
              <a:t>at</a:t>
            </a:r>
            <a:r>
              <a:rPr lang="it-IT" spc="-9" dirty="0"/>
              <a:t> TTF</a:t>
            </a:r>
            <a:endParaRPr lang="it-IT" dirty="0"/>
          </a:p>
        </p:txBody>
      </p:sp>
      <p:sp>
        <p:nvSpPr>
          <p:cNvPr id="12" name="Segnaposto contenuto 11">
            <a:extLst>
              <a:ext uri="{FF2B5EF4-FFF2-40B4-BE49-F238E27FC236}">
                <a16:creationId xmlns:a16="http://schemas.microsoft.com/office/drawing/2014/main" id="{F8ED7E59-09A2-3135-D235-079632800F5D}"/>
              </a:ext>
            </a:extLst>
          </p:cNvPr>
          <p:cNvSpPr>
            <a:spLocks noGrp="1"/>
          </p:cNvSpPr>
          <p:nvPr>
            <p:ph sz="half" idx="2"/>
          </p:nvPr>
        </p:nvSpPr>
        <p:spPr>
          <a:xfrm>
            <a:off x="5957254" y="1174827"/>
            <a:ext cx="5588000" cy="5003456"/>
          </a:xfrm>
        </p:spPr>
        <p:txBody>
          <a:bodyPr/>
          <a:lstStyle/>
          <a:p>
            <a:pPr marL="342900" indent="-342900">
              <a:lnSpc>
                <a:spcPts val="3000"/>
              </a:lnSpc>
              <a:spcBef>
                <a:spcPts val="1800"/>
              </a:spcBef>
              <a:buClr>
                <a:srgbClr val="C00000"/>
              </a:buClr>
              <a:buSzPct val="130000"/>
              <a:buFont typeface="Wingdings" pitchFamily="2" charset="2"/>
              <a:buChar char="§"/>
            </a:pPr>
            <a:r>
              <a:rPr lang="it-IT" dirty="0"/>
              <a:t>1st </a:t>
            </a:r>
            <a:r>
              <a:rPr lang="it-IT" dirty="0" err="1"/>
              <a:t>lasing</a:t>
            </a:r>
            <a:r>
              <a:rPr lang="it-IT" dirty="0"/>
              <a:t> of VUV-FEL </a:t>
            </a:r>
            <a:r>
              <a:rPr lang="it-IT" dirty="0" err="1"/>
              <a:t>at</a:t>
            </a:r>
            <a:r>
              <a:rPr lang="it-IT" dirty="0"/>
              <a:t> long </a:t>
            </a:r>
            <a:r>
              <a:rPr lang="it-IT" dirty="0" err="1"/>
              <a:t>wave</a:t>
            </a:r>
            <a:r>
              <a:rPr lang="it-IT" dirty="0"/>
              <a:t> </a:t>
            </a:r>
            <a:r>
              <a:rPr lang="it-IT" dirty="0" err="1"/>
              <a:t>length</a:t>
            </a:r>
            <a:r>
              <a:rPr lang="it-IT" dirty="0"/>
              <a:t> </a:t>
            </a:r>
            <a:r>
              <a:rPr lang="it-IT" sz="2800" dirty="0">
                <a:latin typeface="Symbol" pitchFamily="2" charset="2"/>
              </a:rPr>
              <a:t>l</a:t>
            </a:r>
            <a:r>
              <a:rPr lang="it-IT" dirty="0">
                <a:latin typeface="Symbol" pitchFamily="2" charset="2"/>
              </a:rPr>
              <a:t> </a:t>
            </a:r>
            <a:r>
              <a:rPr lang="it-IT" dirty="0"/>
              <a:t>(32 nm </a:t>
            </a:r>
            <a:r>
              <a:rPr lang="it-IT" dirty="0" err="1"/>
              <a:t>acheived</a:t>
            </a:r>
            <a:r>
              <a:rPr lang="it-IT" dirty="0"/>
              <a:t>) </a:t>
            </a:r>
            <a:r>
              <a:rPr lang="it-IT" dirty="0" err="1"/>
              <a:t>does</a:t>
            </a:r>
            <a:r>
              <a:rPr lang="it-IT" dirty="0"/>
              <a:t> </a:t>
            </a:r>
            <a:r>
              <a:rPr lang="it-IT" dirty="0" err="1"/>
              <a:t>not</a:t>
            </a:r>
            <a:r>
              <a:rPr lang="it-IT" dirty="0"/>
              <a:t> </a:t>
            </a:r>
            <a:r>
              <a:rPr lang="it-IT" dirty="0" err="1"/>
              <a:t>require</a:t>
            </a:r>
            <a:r>
              <a:rPr lang="it-IT" dirty="0"/>
              <a:t> the 3.9 GHz </a:t>
            </a:r>
            <a:r>
              <a:rPr lang="it-IT" dirty="0" err="1"/>
              <a:t>module</a:t>
            </a:r>
            <a:endParaRPr lang="it-IT" dirty="0"/>
          </a:p>
          <a:p>
            <a:pPr marL="342900" indent="-342900">
              <a:spcBef>
                <a:spcPts val="1800"/>
              </a:spcBef>
              <a:buClr>
                <a:srgbClr val="C00000"/>
              </a:buClr>
              <a:buSzPct val="130000"/>
              <a:buFont typeface="Wingdings" pitchFamily="2" charset="2"/>
              <a:buChar char="§"/>
            </a:pPr>
            <a:r>
              <a:rPr lang="it-IT" dirty="0" err="1"/>
              <a:t>Trying</a:t>
            </a:r>
            <a:r>
              <a:rPr lang="it-IT" dirty="0"/>
              <a:t> to </a:t>
            </a:r>
            <a:r>
              <a:rPr lang="it-IT" dirty="0" err="1"/>
              <a:t>lase</a:t>
            </a:r>
            <a:r>
              <a:rPr lang="it-IT" dirty="0"/>
              <a:t> </a:t>
            </a:r>
            <a:r>
              <a:rPr lang="it-IT" dirty="0" err="1"/>
              <a:t>at</a:t>
            </a:r>
            <a:r>
              <a:rPr lang="it-IT" dirty="0"/>
              <a:t> </a:t>
            </a:r>
            <a:r>
              <a:rPr lang="it-IT" dirty="0" err="1"/>
              <a:t>shorter</a:t>
            </a:r>
            <a:r>
              <a:rPr lang="it-IT" dirty="0"/>
              <a:t> </a:t>
            </a:r>
            <a:r>
              <a:rPr lang="it-IT" sz="2800" dirty="0">
                <a:latin typeface="Symbol" pitchFamily="2" charset="2"/>
              </a:rPr>
              <a:t>l</a:t>
            </a:r>
            <a:r>
              <a:rPr lang="it-IT" dirty="0"/>
              <a:t> </a:t>
            </a:r>
            <a:r>
              <a:rPr lang="it-IT" dirty="0" err="1"/>
              <a:t>requires</a:t>
            </a:r>
            <a:r>
              <a:rPr lang="it-IT" dirty="0"/>
              <a:t> </a:t>
            </a:r>
            <a:r>
              <a:rPr lang="it-IT" dirty="0" err="1"/>
              <a:t>higher</a:t>
            </a:r>
            <a:r>
              <a:rPr lang="it-IT" dirty="0"/>
              <a:t> </a:t>
            </a:r>
            <a:r>
              <a:rPr lang="it-IT" dirty="0" err="1"/>
              <a:t>peak</a:t>
            </a:r>
            <a:r>
              <a:rPr lang="it-IT" dirty="0"/>
              <a:t> </a:t>
            </a:r>
            <a:r>
              <a:rPr lang="it-IT" dirty="0" err="1"/>
              <a:t>current</a:t>
            </a:r>
            <a:r>
              <a:rPr lang="it-IT" dirty="0"/>
              <a:t> I ≈ 2.5 </a:t>
            </a:r>
            <a:r>
              <a:rPr lang="it-IT" dirty="0" err="1"/>
              <a:t>kA</a:t>
            </a:r>
            <a:endParaRPr lang="it-IT" dirty="0"/>
          </a:p>
          <a:p>
            <a:pPr algn="ctr">
              <a:spcBef>
                <a:spcPts val="1800"/>
              </a:spcBef>
              <a:buClr>
                <a:srgbClr val="C00000"/>
              </a:buClr>
              <a:buSzPct val="130000"/>
            </a:pPr>
            <a:endParaRPr lang="it-IT" sz="2800" dirty="0"/>
          </a:p>
          <a:p>
            <a:pPr marL="342900" indent="-342900">
              <a:spcBef>
                <a:spcPts val="1800"/>
              </a:spcBef>
              <a:buClr>
                <a:srgbClr val="C00000"/>
              </a:buClr>
              <a:buSzPct val="130000"/>
              <a:buFont typeface="Wingdings" pitchFamily="2" charset="2"/>
              <a:buChar char="§"/>
            </a:pPr>
            <a:r>
              <a:rPr lang="it-IT" dirty="0"/>
              <a:t>3.9 Ghz </a:t>
            </a:r>
            <a:r>
              <a:rPr lang="it-IT" dirty="0" err="1"/>
              <a:t>module</a:t>
            </a:r>
            <a:r>
              <a:rPr lang="it-IT" dirty="0"/>
              <a:t> </a:t>
            </a:r>
            <a:r>
              <a:rPr lang="it-IT" dirty="0" err="1"/>
              <a:t>required</a:t>
            </a:r>
            <a:r>
              <a:rPr lang="it-IT" dirty="0"/>
              <a:t> for </a:t>
            </a:r>
          </a:p>
          <a:p>
            <a:pPr marL="647700" lvl="1" indent="-342900">
              <a:spcBef>
                <a:spcPts val="1200"/>
              </a:spcBef>
              <a:buClr>
                <a:srgbClr val="C00000"/>
              </a:buClr>
              <a:buSzPct val="130000"/>
              <a:buFont typeface="Wingdings" pitchFamily="2" charset="2"/>
              <a:buChar char="§"/>
            </a:pPr>
            <a:r>
              <a:rPr lang="it-IT" sz="2200" dirty="0" err="1"/>
              <a:t>driving</a:t>
            </a:r>
            <a:r>
              <a:rPr lang="it-IT" sz="2200" dirty="0"/>
              <a:t> the FEL </a:t>
            </a:r>
            <a:r>
              <a:rPr lang="it-IT" sz="2200" dirty="0" err="1"/>
              <a:t>instability</a:t>
            </a:r>
            <a:endParaRPr lang="it-IT" dirty="0"/>
          </a:p>
          <a:p>
            <a:pPr marL="647700" lvl="1" indent="-342900">
              <a:spcBef>
                <a:spcPts val="1200"/>
              </a:spcBef>
              <a:buClr>
                <a:srgbClr val="C00000"/>
              </a:buClr>
              <a:buSzPct val="130000"/>
              <a:buFont typeface="Wingdings" pitchFamily="2" charset="2"/>
              <a:buChar char="§"/>
            </a:pPr>
            <a:r>
              <a:rPr lang="it-IT" sz="2200" dirty="0" err="1"/>
              <a:t>getting</a:t>
            </a:r>
            <a:r>
              <a:rPr lang="it-IT" sz="2200" dirty="0"/>
              <a:t> </a:t>
            </a:r>
            <a:r>
              <a:rPr lang="it-IT" sz="2200" dirty="0" err="1"/>
              <a:t>radiation</a:t>
            </a:r>
            <a:r>
              <a:rPr lang="it-IT" sz="2200" dirty="0"/>
              <a:t> </a:t>
            </a:r>
            <a:r>
              <a:rPr lang="it-IT" sz="2200" dirty="0" err="1"/>
              <a:t>pulse</a:t>
            </a:r>
            <a:r>
              <a:rPr lang="it-IT" sz="2200" dirty="0"/>
              <a:t> with </a:t>
            </a:r>
            <a:r>
              <a:rPr lang="it-IT" sz="2200" dirty="0" err="1"/>
              <a:t>significant</a:t>
            </a:r>
            <a:r>
              <a:rPr lang="it-IT" sz="2200" dirty="0"/>
              <a:t> energy</a:t>
            </a:r>
          </a:p>
          <a:p>
            <a:pPr marL="342900" indent="-342900">
              <a:spcBef>
                <a:spcPts val="1800"/>
              </a:spcBef>
              <a:buClr>
                <a:srgbClr val="C00000"/>
              </a:buClr>
              <a:buSzPct val="130000"/>
              <a:buFont typeface="Wingdings" pitchFamily="2" charset="2"/>
              <a:buChar char="§"/>
            </a:pPr>
            <a:endParaRPr lang="it-IT" dirty="0"/>
          </a:p>
          <a:p>
            <a:endParaRPr lang="it-IT" dirty="0"/>
          </a:p>
          <a:p>
            <a:endParaRPr lang="it-IT" dirty="0"/>
          </a:p>
        </p:txBody>
      </p:sp>
      <p:sp>
        <p:nvSpPr>
          <p:cNvPr id="4" name="Segnaposto data 3">
            <a:extLst>
              <a:ext uri="{FF2B5EF4-FFF2-40B4-BE49-F238E27FC236}">
                <a16:creationId xmlns:a16="http://schemas.microsoft.com/office/drawing/2014/main" id="{7D3E86F3-A4AA-8F0B-AC78-A47EE30882D1}"/>
              </a:ext>
            </a:extLst>
          </p:cNvPr>
          <p:cNvSpPr>
            <a:spLocks noGrp="1"/>
          </p:cNvSpPr>
          <p:nvPr>
            <p:ph type="dt" sz="half" idx="10"/>
          </p:nvPr>
        </p:nvSpPr>
        <p:spPr/>
        <p:txBody>
          <a:bodyPr/>
          <a:lstStyle/>
          <a:p>
            <a:r>
              <a:rPr lang="it-IT" altLang="it-IT"/>
              <a:t>Carlo Pagani</a:t>
            </a:r>
            <a:endParaRPr lang="en-US" altLang="it-IT"/>
          </a:p>
        </p:txBody>
      </p:sp>
      <p:sp>
        <p:nvSpPr>
          <p:cNvPr id="5" name="Segnaposto piè di pagina 4">
            <a:extLst>
              <a:ext uri="{FF2B5EF4-FFF2-40B4-BE49-F238E27FC236}">
                <a16:creationId xmlns:a16="http://schemas.microsoft.com/office/drawing/2014/main" id="{DD3A6DF4-F5F9-5D70-1451-B0EE2A9D7A5D}"/>
              </a:ext>
            </a:extLst>
          </p:cNvPr>
          <p:cNvSpPr>
            <a:spLocks noGrp="1"/>
          </p:cNvSpPr>
          <p:nvPr>
            <p:ph type="ftr" sz="quarter" idx="11"/>
          </p:nvPr>
        </p:nvSpPr>
        <p:spPr/>
        <p:txBody>
          <a:bodyPr/>
          <a:lstStyle/>
          <a:p>
            <a:fld id="{3FBB366A-F7D1-4519-A1E6-A2C124910861}" type="slidenum">
              <a:rPr lang="en-US" altLang="it-IT" smtClean="0"/>
              <a:pPr/>
              <a:t>8</a:t>
            </a:fld>
            <a:endParaRPr lang="en-US" altLang="it-IT"/>
          </a:p>
        </p:txBody>
      </p:sp>
      <p:pic>
        <p:nvPicPr>
          <p:cNvPr id="7" name="object 3">
            <a:extLst>
              <a:ext uri="{FF2B5EF4-FFF2-40B4-BE49-F238E27FC236}">
                <a16:creationId xmlns:a16="http://schemas.microsoft.com/office/drawing/2014/main" id="{D444FC68-6C27-FEA6-A03E-9B41464E06C6}"/>
              </a:ext>
            </a:extLst>
          </p:cNvPr>
          <p:cNvPicPr/>
          <p:nvPr/>
        </p:nvPicPr>
        <p:blipFill>
          <a:blip r:embed="rId2" cstate="print"/>
          <a:stretch>
            <a:fillRect/>
          </a:stretch>
        </p:blipFill>
        <p:spPr>
          <a:xfrm>
            <a:off x="457200" y="1263952"/>
            <a:ext cx="5181600" cy="4567989"/>
          </a:xfrm>
          <a:prstGeom prst="rect">
            <a:avLst/>
          </a:prstGeom>
        </p:spPr>
      </p:pic>
      <p:sp>
        <p:nvSpPr>
          <p:cNvPr id="9" name="CasellaDiTesto 8">
            <a:extLst>
              <a:ext uri="{FF2B5EF4-FFF2-40B4-BE49-F238E27FC236}">
                <a16:creationId xmlns:a16="http://schemas.microsoft.com/office/drawing/2014/main" id="{4BC2FF64-DC7C-6E66-1202-2DD1D85BC719}"/>
              </a:ext>
            </a:extLst>
          </p:cNvPr>
          <p:cNvSpPr txBox="1"/>
          <p:nvPr/>
        </p:nvSpPr>
        <p:spPr>
          <a:xfrm>
            <a:off x="1029629" y="914400"/>
            <a:ext cx="4036741" cy="307777"/>
          </a:xfrm>
          <a:prstGeom prst="rect">
            <a:avLst/>
          </a:prstGeom>
          <a:noFill/>
        </p:spPr>
        <p:txBody>
          <a:bodyPr wrap="square">
            <a:spAutoFit/>
          </a:bodyPr>
          <a:lstStyle/>
          <a:p>
            <a:pPr marL="720408">
              <a:spcBef>
                <a:spcPts val="985"/>
              </a:spcBef>
            </a:pPr>
            <a:r>
              <a:rPr lang="it-IT" dirty="0"/>
              <a:t>from</a:t>
            </a:r>
            <a:r>
              <a:rPr lang="it-IT" spc="-14" dirty="0"/>
              <a:t> </a:t>
            </a:r>
            <a:r>
              <a:rPr lang="it-IT" dirty="0"/>
              <a:t>Proc.</a:t>
            </a:r>
            <a:r>
              <a:rPr lang="it-IT" spc="-23" dirty="0"/>
              <a:t> </a:t>
            </a:r>
            <a:r>
              <a:rPr lang="it-IT" dirty="0"/>
              <a:t>of</a:t>
            </a:r>
            <a:r>
              <a:rPr lang="it-IT" spc="-9" dirty="0"/>
              <a:t> </a:t>
            </a:r>
            <a:r>
              <a:rPr lang="it-IT" dirty="0"/>
              <a:t>EPAC</a:t>
            </a:r>
            <a:r>
              <a:rPr lang="it-IT" spc="-9" dirty="0"/>
              <a:t> </a:t>
            </a:r>
            <a:r>
              <a:rPr lang="it-IT" dirty="0"/>
              <a:t>2002,</a:t>
            </a:r>
            <a:r>
              <a:rPr lang="it-IT" spc="-5" dirty="0"/>
              <a:t> </a:t>
            </a:r>
            <a:r>
              <a:rPr lang="it-IT" dirty="0"/>
              <a:t>1798 </a:t>
            </a:r>
            <a:r>
              <a:rPr lang="it-IT" spc="-9" dirty="0"/>
              <a:t>(2002)</a:t>
            </a:r>
          </a:p>
        </p:txBody>
      </p:sp>
      <p:sp>
        <p:nvSpPr>
          <p:cNvPr id="10" name="CasellaDiTesto 9">
            <a:extLst>
              <a:ext uri="{FF2B5EF4-FFF2-40B4-BE49-F238E27FC236}">
                <a16:creationId xmlns:a16="http://schemas.microsoft.com/office/drawing/2014/main" id="{482597C0-2B08-A447-8D1D-8033DB2F13B8}"/>
              </a:ext>
            </a:extLst>
          </p:cNvPr>
          <p:cNvSpPr txBox="1"/>
          <p:nvPr/>
        </p:nvSpPr>
        <p:spPr>
          <a:xfrm>
            <a:off x="646746" y="5839729"/>
            <a:ext cx="5486400" cy="338554"/>
          </a:xfrm>
          <a:prstGeom prst="rect">
            <a:avLst/>
          </a:prstGeom>
          <a:noFill/>
        </p:spPr>
        <p:txBody>
          <a:bodyPr wrap="square" rtlCol="0">
            <a:spAutoFit/>
          </a:bodyPr>
          <a:lstStyle/>
          <a:p>
            <a:r>
              <a:rPr lang="it-IT" sz="1600" b="0" spc="-9" dirty="0">
                <a:solidFill>
                  <a:srgbClr val="002060"/>
                </a:solidFill>
                <a:latin typeface="Arial" panose="020B0604020202020204" pitchFamily="34" charset="0"/>
                <a:cs typeface="Arial" panose="020B0604020202020204" pitchFamily="34" charset="0"/>
              </a:rPr>
              <a:t>VUV­</a:t>
            </a:r>
            <a:r>
              <a:rPr lang="it-IT" sz="1600" b="0" dirty="0">
                <a:solidFill>
                  <a:srgbClr val="002060"/>
                </a:solidFill>
                <a:latin typeface="Arial" panose="020B0604020202020204" pitchFamily="34" charset="0"/>
                <a:cs typeface="Arial" panose="020B0604020202020204" pitchFamily="34" charset="0"/>
              </a:rPr>
              <a:t>FEL</a:t>
            </a:r>
            <a:r>
              <a:rPr lang="it-IT" sz="1600" b="0" spc="-14"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beam</a:t>
            </a:r>
            <a:r>
              <a:rPr lang="it-IT" sz="1600" b="0"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requirements</a:t>
            </a:r>
            <a:r>
              <a:rPr lang="it-IT" sz="1600" b="0" spc="-5" dirty="0">
                <a:solidFill>
                  <a:srgbClr val="002060"/>
                </a:solidFill>
                <a:latin typeface="Arial" panose="020B0604020202020204" pitchFamily="34" charset="0"/>
                <a:cs typeface="Arial" panose="020B0604020202020204" pitchFamily="34" charset="0"/>
              </a:rPr>
              <a:t> </a:t>
            </a:r>
            <a:r>
              <a:rPr lang="it-IT" sz="1600" b="0" dirty="0">
                <a:solidFill>
                  <a:srgbClr val="002060"/>
                </a:solidFill>
                <a:latin typeface="Arial" panose="020B0604020202020204" pitchFamily="34" charset="0"/>
                <a:cs typeface="Arial" panose="020B0604020202020204" pitchFamily="34" charset="0"/>
              </a:rPr>
              <a:t>for</a:t>
            </a:r>
            <a:r>
              <a:rPr lang="it-IT" sz="1600" b="0" spc="-14"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lasing</a:t>
            </a:r>
            <a:r>
              <a:rPr lang="it-IT" sz="1600" b="0" spc="-5" dirty="0">
                <a:solidFill>
                  <a:srgbClr val="002060"/>
                </a:solidFill>
                <a:latin typeface="Arial" panose="020B0604020202020204" pitchFamily="34" charset="0"/>
                <a:cs typeface="Arial" panose="020B0604020202020204" pitchFamily="34" charset="0"/>
              </a:rPr>
              <a:t> </a:t>
            </a:r>
            <a:r>
              <a:rPr lang="it-IT" sz="1600" b="0" dirty="0" err="1">
                <a:solidFill>
                  <a:srgbClr val="002060"/>
                </a:solidFill>
                <a:latin typeface="Arial" panose="020B0604020202020204" pitchFamily="34" charset="0"/>
                <a:cs typeface="Arial" panose="020B0604020202020204" pitchFamily="34" charset="0"/>
              </a:rPr>
              <a:t>at</a:t>
            </a:r>
            <a:r>
              <a:rPr lang="it-IT" sz="1600" b="0" dirty="0">
                <a:solidFill>
                  <a:srgbClr val="002060"/>
                </a:solidFill>
                <a:latin typeface="Arial" panose="020B0604020202020204" pitchFamily="34" charset="0"/>
                <a:cs typeface="Arial" panose="020B0604020202020204" pitchFamily="34" charset="0"/>
              </a:rPr>
              <a:t> 25 and</a:t>
            </a:r>
            <a:r>
              <a:rPr lang="it-IT" sz="1600" b="0" spc="-5" dirty="0">
                <a:solidFill>
                  <a:srgbClr val="002060"/>
                </a:solidFill>
                <a:latin typeface="Arial" panose="020B0604020202020204" pitchFamily="34" charset="0"/>
                <a:cs typeface="Arial" panose="020B0604020202020204" pitchFamily="34" charset="0"/>
              </a:rPr>
              <a:t> </a:t>
            </a:r>
            <a:r>
              <a:rPr lang="it-IT" sz="1600" b="0" dirty="0">
                <a:solidFill>
                  <a:srgbClr val="002060"/>
                </a:solidFill>
                <a:latin typeface="Arial" panose="020B0604020202020204" pitchFamily="34" charset="0"/>
                <a:cs typeface="Arial" panose="020B0604020202020204" pitchFamily="34" charset="0"/>
              </a:rPr>
              <a:t>6 </a:t>
            </a:r>
            <a:r>
              <a:rPr lang="it-IT" sz="1600" b="0" spc="-23" dirty="0">
                <a:solidFill>
                  <a:srgbClr val="002060"/>
                </a:solidFill>
                <a:latin typeface="Arial" panose="020B0604020202020204" pitchFamily="34" charset="0"/>
                <a:cs typeface="Arial" panose="020B0604020202020204" pitchFamily="34" charset="0"/>
              </a:rPr>
              <a:t>nm</a:t>
            </a:r>
            <a:endParaRPr lang="it-IT" sz="1600" b="0" dirty="0">
              <a:solidFill>
                <a:srgbClr val="002060"/>
              </a:solidFill>
              <a:latin typeface="Arial" panose="020B0604020202020204" pitchFamily="34" charset="0"/>
              <a:cs typeface="Arial" panose="020B0604020202020204" pitchFamily="34" charset="0"/>
            </a:endParaRPr>
          </a:p>
        </p:txBody>
      </p:sp>
      <p:sp>
        <p:nvSpPr>
          <p:cNvPr id="13" name="Freccia giù 12">
            <a:extLst>
              <a:ext uri="{FF2B5EF4-FFF2-40B4-BE49-F238E27FC236}">
                <a16:creationId xmlns:a16="http://schemas.microsoft.com/office/drawing/2014/main" id="{1DC31606-E77A-C8D8-800C-C962A8E8101C}"/>
              </a:ext>
            </a:extLst>
          </p:cNvPr>
          <p:cNvSpPr/>
          <p:nvPr/>
        </p:nvSpPr>
        <p:spPr bwMode="auto">
          <a:xfrm>
            <a:off x="8534400" y="3498727"/>
            <a:ext cx="343854" cy="694196"/>
          </a:xfrm>
          <a:prstGeom prst="downArrow">
            <a:avLst/>
          </a:prstGeom>
          <a:solidFill>
            <a:srgbClr val="C00000"/>
          </a:solidFill>
          <a:ln w="381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it-IT" sz="1400" b="1" i="0" u="none" strike="noStrike" cap="none" normalizeH="0" baseline="0">
              <a:ln>
                <a:noFill/>
              </a:ln>
              <a:solidFill>
                <a:srgbClr val="C00000"/>
              </a:solidFill>
              <a:effectLst/>
              <a:latin typeface="Calibri" pitchFamily="34" charset="0"/>
            </a:endParaRPr>
          </a:p>
        </p:txBody>
      </p:sp>
      <p:sp>
        <p:nvSpPr>
          <p:cNvPr id="3" name="CasellaDiTesto 2">
            <a:extLst>
              <a:ext uri="{FF2B5EF4-FFF2-40B4-BE49-F238E27FC236}">
                <a16:creationId xmlns:a16="http://schemas.microsoft.com/office/drawing/2014/main" id="{BBF3A309-B254-6575-6A14-4A96DCDBE019}"/>
              </a:ext>
            </a:extLst>
          </p:cNvPr>
          <p:cNvSpPr txBox="1"/>
          <p:nvPr/>
        </p:nvSpPr>
        <p:spPr>
          <a:xfrm>
            <a:off x="8168327" y="6039783"/>
            <a:ext cx="3795073" cy="276999"/>
          </a:xfrm>
          <a:prstGeom prst="rect">
            <a:avLst/>
          </a:prstGeom>
          <a:noFill/>
        </p:spPr>
        <p:txBody>
          <a:bodyPr wrap="square">
            <a:spAutoFit/>
          </a:bodyPr>
          <a:lstStyle/>
          <a:p>
            <a:r>
              <a:rPr lang="it-IT" sz="1200" b="0" dirty="0">
                <a:latin typeface="Arial" panose="020B0604020202020204" pitchFamily="34" charset="0"/>
                <a:cs typeface="Arial" panose="020B0604020202020204" pitchFamily="34" charset="0"/>
              </a:rPr>
              <a:t>3</a:t>
            </a:r>
            <a:r>
              <a:rPr lang="it-IT" sz="1200" b="0" baseline="21604" dirty="0">
                <a:latin typeface="Arial" panose="020B0604020202020204" pitchFamily="34" charset="0"/>
                <a:cs typeface="Arial" panose="020B0604020202020204" pitchFamily="34" charset="0"/>
              </a:rPr>
              <a:t>rd</a:t>
            </a:r>
            <a:r>
              <a:rPr lang="it-IT" sz="1200" b="0" spc="165" baseline="21604" dirty="0">
                <a:latin typeface="Arial" panose="020B0604020202020204" pitchFamily="34" charset="0"/>
                <a:cs typeface="Arial" panose="020B0604020202020204" pitchFamily="34" charset="0"/>
              </a:rPr>
              <a:t> </a:t>
            </a:r>
            <a:r>
              <a:rPr lang="it-IT" sz="1200" b="0" dirty="0" err="1">
                <a:latin typeface="Arial" panose="020B0604020202020204" pitchFamily="34" charset="0"/>
                <a:cs typeface="Arial" panose="020B0604020202020204" pitchFamily="34" charset="0"/>
              </a:rPr>
              <a:t>Harmonic</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Module</a:t>
            </a:r>
            <a:r>
              <a:rPr lang="it-IT" sz="1200" b="0" spc="15" dirty="0">
                <a:latin typeface="Arial" panose="020B0604020202020204" pitchFamily="34" charset="0"/>
                <a:cs typeface="Arial" panose="020B0604020202020204" pitchFamily="34" charset="0"/>
              </a:rPr>
              <a:t> </a:t>
            </a:r>
            <a:r>
              <a:rPr lang="it-IT" sz="1200" b="0" spc="-50" dirty="0">
                <a:latin typeface="Arial" panose="020B0604020202020204" pitchFamily="34" charset="0"/>
                <a:cs typeface="Arial" panose="020B0604020202020204" pitchFamily="34" charset="0"/>
              </a:rPr>
              <a:t>mini-</a:t>
            </a:r>
            <a:r>
              <a:rPr lang="it-IT" sz="1200" b="0" dirty="0">
                <a:latin typeface="Arial" panose="020B0604020202020204" pitchFamily="34" charset="0"/>
                <a:cs typeface="Arial" panose="020B0604020202020204" pitchFamily="34" charset="0"/>
              </a:rPr>
              <a:t>Review.</a:t>
            </a:r>
            <a:r>
              <a:rPr lang="it-IT" sz="1200" b="0" spc="-15" dirty="0">
                <a:latin typeface="Arial" panose="020B0604020202020204" pitchFamily="34" charset="0"/>
                <a:cs typeface="Arial" panose="020B0604020202020204" pitchFamily="34" charset="0"/>
              </a:rPr>
              <a:t> </a:t>
            </a:r>
            <a:r>
              <a:rPr lang="it-IT" sz="1200" b="0" dirty="0">
                <a:latin typeface="Arial" panose="020B0604020202020204" pitchFamily="34" charset="0"/>
                <a:cs typeface="Arial" panose="020B0604020202020204" pitchFamily="34" charset="0"/>
              </a:rPr>
              <a:t>P. </a:t>
            </a:r>
            <a:r>
              <a:rPr lang="it-IT" sz="1200" b="0" dirty="0" err="1">
                <a:latin typeface="Arial" panose="020B0604020202020204" pitchFamily="34" charset="0"/>
                <a:cs typeface="Arial" panose="020B0604020202020204" pitchFamily="34" charset="0"/>
              </a:rPr>
              <a:t>Piot</a:t>
            </a:r>
            <a:r>
              <a:rPr lang="it-IT" sz="1200" b="0" spc="-10" dirty="0">
                <a:latin typeface="Arial" panose="020B0604020202020204" pitchFamily="34" charset="0"/>
                <a:cs typeface="Arial" panose="020B0604020202020204" pitchFamily="34" charset="0"/>
              </a:rPr>
              <a:t>.</a:t>
            </a:r>
            <a:r>
              <a:rPr lang="it-IT" sz="1200" b="0" spc="-20" dirty="0">
                <a:latin typeface="Arial" panose="020B0604020202020204" pitchFamily="34" charset="0"/>
                <a:cs typeface="Arial" panose="020B0604020202020204" pitchFamily="34" charset="0"/>
              </a:rPr>
              <a:t> </a:t>
            </a:r>
            <a:r>
              <a:rPr lang="it-IT" sz="1200" b="0" spc="-10" dirty="0">
                <a:latin typeface="Arial" panose="020B0604020202020204" pitchFamily="34" charset="0"/>
                <a:cs typeface="Arial" panose="020B0604020202020204" pitchFamily="34" charset="0"/>
              </a:rPr>
              <a:t>11.08.2005</a:t>
            </a:r>
            <a:endParaRPr lang="it-IT" sz="1200" b="0" dirty="0">
              <a:latin typeface="Arial" panose="020B0604020202020204" pitchFamily="34" charset="0"/>
              <a:cs typeface="Arial" panose="020B0604020202020204" pitchFamily="34" charset="0"/>
            </a:endParaRPr>
          </a:p>
        </p:txBody>
      </p:sp>
      <p:sp>
        <p:nvSpPr>
          <p:cNvPr id="8" name="Segnaposto numero diapositiva 4">
            <a:extLst>
              <a:ext uri="{FF2B5EF4-FFF2-40B4-BE49-F238E27FC236}">
                <a16:creationId xmlns:a16="http://schemas.microsoft.com/office/drawing/2014/main" id="{55016A3B-5019-200E-0CDA-AF9A80BF1EDD}"/>
              </a:ext>
            </a:extLst>
          </p:cNvPr>
          <p:cNvSpPr>
            <a:spLocks noGrp="1"/>
          </p:cNvSpPr>
          <p:nvPr>
            <p:ph type="sldNum" sz="quarter" idx="4"/>
          </p:nvPr>
        </p:nvSpPr>
        <p:spPr>
          <a:xfrm>
            <a:off x="10439823" y="6431757"/>
            <a:ext cx="1742017" cy="414336"/>
          </a:xfrm>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spTree>
    <p:extLst>
      <p:ext uri="{BB962C8B-B14F-4D97-AF65-F5344CB8AC3E}">
        <p14:creationId xmlns:p14="http://schemas.microsoft.com/office/powerpoint/2010/main" val="3651594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A9E4D0-D068-0DF4-0AB7-05537E88382C}"/>
              </a:ext>
            </a:extLst>
          </p:cNvPr>
          <p:cNvSpPr>
            <a:spLocks noGrp="1"/>
          </p:cNvSpPr>
          <p:nvPr>
            <p:ph type="title"/>
          </p:nvPr>
        </p:nvSpPr>
        <p:spPr/>
        <p:txBody>
          <a:bodyPr/>
          <a:lstStyle/>
          <a:p>
            <a:r>
              <a:rPr lang="it-IT" dirty="0"/>
              <a:t>3</a:t>
            </a:r>
            <a:r>
              <a:rPr lang="it-IT" baseline="30000" dirty="0"/>
              <a:t>rd</a:t>
            </a:r>
            <a:r>
              <a:rPr lang="it-IT" dirty="0"/>
              <a:t> </a:t>
            </a:r>
            <a:r>
              <a:rPr lang="it-IT" dirty="0" err="1"/>
              <a:t>Harmonic</a:t>
            </a:r>
            <a:r>
              <a:rPr lang="it-IT" dirty="0"/>
              <a:t> System for TTF</a:t>
            </a:r>
          </a:p>
        </p:txBody>
      </p:sp>
      <p:sp>
        <p:nvSpPr>
          <p:cNvPr id="3" name="Segnaposto data 2">
            <a:extLst>
              <a:ext uri="{FF2B5EF4-FFF2-40B4-BE49-F238E27FC236}">
                <a16:creationId xmlns:a16="http://schemas.microsoft.com/office/drawing/2014/main" id="{4029CF14-FC77-E92E-1AE7-F5AF9B26831E}"/>
              </a:ext>
            </a:extLst>
          </p:cNvPr>
          <p:cNvSpPr>
            <a:spLocks noGrp="1"/>
          </p:cNvSpPr>
          <p:nvPr>
            <p:ph type="dt" sz="half" idx="10"/>
          </p:nvPr>
        </p:nvSpPr>
        <p:spPr/>
        <p:txBody>
          <a:bodyPr/>
          <a:lstStyle/>
          <a:p>
            <a:pPr>
              <a:defRPr/>
            </a:pPr>
            <a:r>
              <a:rPr lang="en-US" altLang="it-IT"/>
              <a:t>Carlo Pagani</a:t>
            </a:r>
          </a:p>
        </p:txBody>
      </p:sp>
      <p:sp>
        <p:nvSpPr>
          <p:cNvPr id="4" name="Segnaposto piè di pagina 3">
            <a:extLst>
              <a:ext uri="{FF2B5EF4-FFF2-40B4-BE49-F238E27FC236}">
                <a16:creationId xmlns:a16="http://schemas.microsoft.com/office/drawing/2014/main" id="{8362BC0A-D77B-7F2E-043D-F3EB981E956C}"/>
              </a:ext>
            </a:extLst>
          </p:cNvPr>
          <p:cNvSpPr>
            <a:spLocks noGrp="1"/>
          </p:cNvSpPr>
          <p:nvPr>
            <p:ph type="ftr" sz="quarter" idx="11"/>
          </p:nvPr>
        </p:nvSpPr>
        <p:spPr/>
        <p:txBody>
          <a:bodyPr/>
          <a:lstStyle/>
          <a:p>
            <a:pPr>
              <a:defRPr/>
            </a:pPr>
            <a:fld id="{8DAD3638-8E0C-4079-83E3-101B55F74CF3}" type="slidenum">
              <a:rPr lang="en-US" altLang="it-IT" smtClean="0"/>
              <a:pPr>
                <a:defRPr/>
              </a:pPr>
              <a:t>9</a:t>
            </a:fld>
            <a:endParaRPr lang="en-US" altLang="it-IT"/>
          </a:p>
        </p:txBody>
      </p:sp>
      <p:sp>
        <p:nvSpPr>
          <p:cNvPr id="5" name="Segnaposto numero diapositiva 4">
            <a:extLst>
              <a:ext uri="{FF2B5EF4-FFF2-40B4-BE49-F238E27FC236}">
                <a16:creationId xmlns:a16="http://schemas.microsoft.com/office/drawing/2014/main" id="{1866497F-28AC-FD11-E55C-504019F22CA4}"/>
              </a:ext>
            </a:extLst>
          </p:cNvPr>
          <p:cNvSpPr>
            <a:spLocks noGrp="1"/>
          </p:cNvSpPr>
          <p:nvPr>
            <p:ph type="sldNum" sz="quarter" idx="4"/>
          </p:nvPr>
        </p:nvSpPr>
        <p:spPr/>
        <p:txBody>
          <a:bodyPr/>
          <a:lstStyle/>
          <a:p>
            <a:pPr>
              <a:defRPr/>
            </a:pPr>
            <a:r>
              <a:rPr lang="it-IT" altLang="it-IT" sz="1000" b="1" dirty="0"/>
              <a:t>IASF - CP Seminar #7</a:t>
            </a:r>
          </a:p>
          <a:p>
            <a:pPr>
              <a:defRPr/>
            </a:pPr>
            <a:r>
              <a:rPr lang="it-IT" altLang="it-IT" i="0" dirty="0">
                <a:solidFill>
                  <a:schemeClr val="tx1"/>
                </a:solidFill>
              </a:rPr>
              <a:t>Shenzhen, 23 </a:t>
            </a:r>
            <a:r>
              <a:rPr lang="it-IT" altLang="it-IT" i="0" dirty="0" err="1">
                <a:solidFill>
                  <a:schemeClr val="tx1"/>
                </a:solidFill>
              </a:rPr>
              <a:t>December</a:t>
            </a:r>
            <a:r>
              <a:rPr lang="it-IT" altLang="it-IT" i="0" dirty="0">
                <a:solidFill>
                  <a:schemeClr val="tx1"/>
                </a:solidFill>
              </a:rPr>
              <a:t> 2022</a:t>
            </a:r>
            <a:endParaRPr lang="en-US" altLang="it-IT" i="0" dirty="0">
              <a:solidFill>
                <a:schemeClr val="tx1"/>
              </a:solidFill>
            </a:endParaRPr>
          </a:p>
        </p:txBody>
      </p:sp>
      <p:pic>
        <p:nvPicPr>
          <p:cNvPr id="7" name="Immagine 6" descr="Immagine che contiene testo&#10;&#10;Descrizione generata automaticamente">
            <a:extLst>
              <a:ext uri="{FF2B5EF4-FFF2-40B4-BE49-F238E27FC236}">
                <a16:creationId xmlns:a16="http://schemas.microsoft.com/office/drawing/2014/main" id="{00CD327C-C3FF-BD4A-A350-208E7CBAA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024074"/>
            <a:ext cx="7772400" cy="2675879"/>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1D05714F-E947-5B07-01A0-DAA57B22E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4007420"/>
            <a:ext cx="11106389" cy="1898799"/>
          </a:xfrm>
          <a:prstGeom prst="rect">
            <a:avLst/>
          </a:prstGeom>
        </p:spPr>
      </p:pic>
      <p:sp>
        <p:nvSpPr>
          <p:cNvPr id="10" name="CasellaDiTesto 9">
            <a:extLst>
              <a:ext uri="{FF2B5EF4-FFF2-40B4-BE49-F238E27FC236}">
                <a16:creationId xmlns:a16="http://schemas.microsoft.com/office/drawing/2014/main" id="{DBBF5FEC-274B-702E-5631-D768B8117149}"/>
              </a:ext>
            </a:extLst>
          </p:cNvPr>
          <p:cNvSpPr txBox="1"/>
          <p:nvPr/>
        </p:nvSpPr>
        <p:spPr>
          <a:xfrm>
            <a:off x="9736135" y="839408"/>
            <a:ext cx="2455865" cy="369332"/>
          </a:xfrm>
          <a:prstGeom prst="rect">
            <a:avLst/>
          </a:prstGeom>
          <a:noFill/>
        </p:spPr>
        <p:txBody>
          <a:bodyPr wrap="none" rtlCol="0">
            <a:spAutoFit/>
          </a:bodyPr>
          <a:lstStyle/>
          <a:p>
            <a:r>
              <a:rPr lang="it-IT" sz="1800" b="0" dirty="0"/>
              <a:t>TESLA-FEL </a:t>
            </a:r>
            <a:r>
              <a:rPr lang="it-IT" sz="1800" dirty="0"/>
              <a:t>01-03 </a:t>
            </a:r>
            <a:r>
              <a:rPr lang="it-IT" sz="1800" b="0" dirty="0"/>
              <a:t>(2001)</a:t>
            </a:r>
          </a:p>
        </p:txBody>
      </p:sp>
    </p:spTree>
    <p:extLst>
      <p:ext uri="{BB962C8B-B14F-4D97-AF65-F5344CB8AC3E}">
        <p14:creationId xmlns:p14="http://schemas.microsoft.com/office/powerpoint/2010/main" val="240197922"/>
      </p:ext>
    </p:extLst>
  </p:cSld>
  <p:clrMapOvr>
    <a:masterClrMapping/>
  </p:clrMapOvr>
</p:sld>
</file>

<file path=ppt/theme/theme1.xml><?xml version="1.0" encoding="utf-8"?>
<a:theme xmlns:a="http://schemas.openxmlformats.org/drawingml/2006/main" name="fjoh-acmcp">
  <a:themeElements>
    <a:clrScheme name="fjoh-acmc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fjoh-acmcp">
      <a:majorFont>
        <a:latin typeface="Calibri"/>
        <a:ea typeface="Arial Unicode MS"/>
        <a:cs typeface="Arial Unicode MS"/>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rgbClr val="6666FF"/>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400" b="1"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38100" cap="flat" cmpd="sng" algn="ctr">
          <a:solidFill>
            <a:srgbClr val="6666FF"/>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it-IT" sz="1400" b="1" i="0" u="none" strike="noStrike" cap="none" normalizeH="0" baseline="0" smtClean="0">
            <a:ln>
              <a:noFill/>
            </a:ln>
            <a:solidFill>
              <a:schemeClr val="tx1"/>
            </a:solidFill>
            <a:effectLst/>
            <a:latin typeface="Calibri" pitchFamily="34" charset="0"/>
          </a:defRPr>
        </a:defPPr>
      </a:lstStyle>
    </a:lnDef>
  </a:objectDefaults>
  <a:extraClrSchemeLst>
    <a:extraClrScheme>
      <a:clrScheme name="fjoh-acmc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fjoh-acmc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fjoh-acmc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fjoh-acmc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fjoh-acm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fjoh-acm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fjoh-acm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Settings\pagani\Dati applicazioni\Microsoft\Templates\fjoh-acmcp.pot</Template>
  <TotalTime>24757</TotalTime>
  <Words>4459</Words>
  <Application>Microsoft Macintosh PowerPoint</Application>
  <PresentationFormat>Widescreen</PresentationFormat>
  <Paragraphs>915</Paragraphs>
  <Slides>67</Slides>
  <Notes>2</Notes>
  <HiddenSlides>0</HiddenSlides>
  <MMClips>1</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67</vt:i4>
      </vt:variant>
    </vt:vector>
  </HeadingPairs>
  <TitlesOfParts>
    <vt:vector size="78" baseType="lpstr">
      <vt:lpstr>Arial</vt:lpstr>
      <vt:lpstr>Calibri</vt:lpstr>
      <vt:lpstr>Cambria</vt:lpstr>
      <vt:lpstr>Cambria Math</vt:lpstr>
      <vt:lpstr>Comic Sans MS</vt:lpstr>
      <vt:lpstr>Courier New</vt:lpstr>
      <vt:lpstr>Helvetica</vt:lpstr>
      <vt:lpstr>Symbol</vt:lpstr>
      <vt:lpstr>Times New Roman</vt:lpstr>
      <vt:lpstr>Wingdings</vt:lpstr>
      <vt:lpstr>fjoh-acmcp</vt:lpstr>
      <vt:lpstr>Presentazione standard di PowerPoint</vt:lpstr>
      <vt:lpstr>Contents</vt:lpstr>
      <vt:lpstr>Contents</vt:lpstr>
      <vt:lpstr>TESLA Test Facility for e+e- Linear Collider </vt:lpstr>
      <vt:lpstr>From TTF1 to TTF2/FLASH</vt:lpstr>
      <vt:lpstr>SASE: Self Amplifiesd Spontaneous Emission</vt:lpstr>
      <vt:lpstr>FEL asks for High Current and High Quality</vt:lpstr>
      <vt:lpstr>VUV­FEL requirements at TTF</vt:lpstr>
      <vt:lpstr>3rd Harmonic System for TTF</vt:lpstr>
      <vt:lpstr>Origin of the non linear Energy Distribution </vt:lpstr>
      <vt:lpstr>Energy Distribution along the Bumch</vt:lpstr>
      <vt:lpstr>TTF/FLASH as in 2007</vt:lpstr>
      <vt:lpstr>FLASH and XFEL with 3rd Harmonic</vt:lpstr>
      <vt:lpstr>3rd Harmonic for high peak curreny</vt:lpstr>
      <vt:lpstr>The 3rd Harmonic Module from Fermilab</vt:lpstr>
      <vt:lpstr>Contents</vt:lpstr>
      <vt:lpstr>Beam dynamics aspects</vt:lpstr>
      <vt:lpstr>3rd Harm. to Improve Beam Characteristics</vt:lpstr>
      <vt:lpstr>Case of TTF­1: nonlinear compression</vt:lpstr>
      <vt:lpstr>Beam dynamics aspects</vt:lpstr>
      <vt:lpstr>3.9 GHz Cavity General Parameters</vt:lpstr>
      <vt:lpstr>Frequency shift due to Lorentz forces</vt:lpstr>
      <vt:lpstr>Extensive HFSS Calculation @ Fermilab</vt:lpstr>
      <vt:lpstr>Qualification tests on Cu Cavity Prototypes </vt:lpstr>
      <vt:lpstr>3.9 GHz RF Coupler Design: Parameters</vt:lpstr>
      <vt:lpstr>3.9 GHz RF Coupler Design: cut view</vt:lpstr>
      <vt:lpstr>  3rd Harmonic Cryomodule for TTF2  </vt:lpstr>
      <vt:lpstr>ACC39 Cryomodule designed at Fermilab</vt:lpstr>
      <vt:lpstr>ACC39 Design derived from INFN Cry 2/3</vt:lpstr>
      <vt:lpstr>Cry2 to Cry3: Diameter Comparison</vt:lpstr>
      <vt:lpstr>3rd Harmonic Cavity String</vt:lpstr>
      <vt:lpstr>Cavity String closeup</vt:lpstr>
      <vt:lpstr>Magnetic Shield closeup</vt:lpstr>
      <vt:lpstr>ACC39 @ FLASH</vt:lpstr>
      <vt:lpstr>ACC39 Module from Fermilab to FLASH</vt:lpstr>
      <vt:lpstr>Commissioning of Fermilab Contribution</vt:lpstr>
      <vt:lpstr>Phase Space Linearization Acheived</vt:lpstr>
      <vt:lpstr>Contents</vt:lpstr>
      <vt:lpstr>INFN In-Kind Contribution to the E-XFEL</vt:lpstr>
      <vt:lpstr>Same Scheme in the 3 major XFELs</vt:lpstr>
      <vt:lpstr>E-XFEL WP46 - 3rd Harmonic Module</vt:lpstr>
      <vt:lpstr>E-XFEL 3rd Harmonic Module</vt:lpstr>
      <vt:lpstr>Module Assembly by INFN at DESY</vt:lpstr>
      <vt:lpstr>WP46 - Cavity Fabrication and Test</vt:lpstr>
      <vt:lpstr>XFEL 3rd harmonic: cavites and Cryomodule</vt:lpstr>
      <vt:lpstr>E-XFEL in a nutshell</vt:lpstr>
      <vt:lpstr>3rd Harmonic for Longitudinal Phase Space</vt:lpstr>
      <vt:lpstr>Phase space manipulation in a glance</vt:lpstr>
      <vt:lpstr>What is in the AH1 module?</vt:lpstr>
      <vt:lpstr>Cavity production and testing</vt:lpstr>
      <vt:lpstr>VT Qualification summary</vt:lpstr>
      <vt:lpstr>Behavior at high field</vt:lpstr>
      <vt:lpstr>Validation test in AMTF (March 2015)</vt:lpstr>
      <vt:lpstr>Major AH1 Assembly Milestones</vt:lpstr>
      <vt:lpstr>The assembly in Halle III (14 weeks)</vt:lpstr>
      <vt:lpstr>Final Preparation stages in tunnel</vt:lpstr>
      <vt:lpstr>RF Distribution layout</vt:lpstr>
      <vt:lpstr>First operation at nominal gradient on Day 1</vt:lpstr>
      <vt:lpstr>Beam Based calibration: Cavity Phases</vt:lpstr>
      <vt:lpstr>QL tuning &amp; Phase alignment</vt:lpstr>
      <vt:lpstr>Started regular operation in injector</vt:lpstr>
      <vt:lpstr>Quench Gradients (VT vs Module)</vt:lpstr>
      <vt:lpstr>HOM performance</vt:lpstr>
      <vt:lpstr>Beam Based Calibration of Module voltage</vt:lpstr>
      <vt:lpstr>RF Curvature linearization by AH1</vt:lpstr>
      <vt:lpstr>Summary of 3.9 GHz Module Experience </vt:lpstr>
      <vt:lpstr>Presentazione standard di PowerPoint</vt:lpstr>
    </vt:vector>
  </TitlesOfParts>
  <Manager/>
  <Company>INFN Milano LASA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Carlo Pagani</dc:creator>
  <cp:keywords/>
  <dc:description/>
  <cp:lastModifiedBy>Carlo Pagani</cp:lastModifiedBy>
  <cp:revision>730</cp:revision>
  <cp:lastPrinted>2022-06-09T17:28:38Z</cp:lastPrinted>
  <dcterms:created xsi:type="dcterms:W3CDTF">2002-07-11T13:38:59Z</dcterms:created>
  <dcterms:modified xsi:type="dcterms:W3CDTF">2025-01-15T08:41:27Z</dcterms:modified>
  <cp:category/>
</cp:coreProperties>
</file>