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0" r:id="rId1"/>
    <p:sldMasterId id="2147483666" r:id="rId2"/>
    <p:sldMasterId id="2147483678" r:id="rId3"/>
  </p:sldMasterIdLst>
  <p:notesMasterIdLst>
    <p:notesMasterId r:id="rId14"/>
  </p:notesMasterIdLst>
  <p:sldIdLst>
    <p:sldId id="262" r:id="rId4"/>
    <p:sldId id="301" r:id="rId5"/>
    <p:sldId id="298" r:id="rId6"/>
    <p:sldId id="306" r:id="rId7"/>
    <p:sldId id="305" r:id="rId8"/>
    <p:sldId id="300" r:id="rId9"/>
    <p:sldId id="295" r:id="rId10"/>
    <p:sldId id="297" r:id="rId11"/>
    <p:sldId id="303" r:id="rId12"/>
    <p:sldId id="292" r:id="rId13"/>
  </p:sldIdLst>
  <p:sldSz cx="12192000" cy="6858000"/>
  <p:notesSz cx="6858000" cy="9144000"/>
  <p:embeddedFontLst>
    <p:embeddedFont>
      <p:font typeface="Work Sans" pitchFamily="2" charset="77"/>
      <p:regular r:id="rId15"/>
      <p:bold r:id="rId16"/>
      <p:italic r:id="rId17"/>
      <p:boldItalic r:id="rId18"/>
    </p:embeddedFont>
    <p:embeddedFont>
      <p:font typeface="Work Sans Medium" panose="020F0502020204030204" pitchFamily="34" charset="0"/>
      <p:regular r:id="rId19"/>
      <p:italic r:id="rId20"/>
    </p:embeddedFont>
    <p:embeddedFont>
      <p:font typeface="Work Sans SemiBold" panose="020F0502020204030204" pitchFamily="34" charset="0"/>
      <p:regular r:id="rId21"/>
      <p:bold r:id="rId22"/>
      <p:italic r:id="rId23"/>
      <p:boldItalic r:id="rId2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344" userDrawn="1">
          <p15:clr>
            <a:srgbClr val="A4A3A4"/>
          </p15:clr>
        </p15:guide>
        <p15:guide id="4" pos="597" userDrawn="1">
          <p15:clr>
            <a:srgbClr val="A4A3A4"/>
          </p15:clr>
        </p15:guide>
        <p15:guide id="5" pos="3273" userDrawn="1">
          <p15:clr>
            <a:srgbClr val="A4A3A4"/>
          </p15:clr>
        </p15:guide>
        <p15:guide id="6" pos="3500" userDrawn="1">
          <p15:clr>
            <a:srgbClr val="A4A3A4"/>
          </p15:clr>
        </p15:guide>
        <p15:guide id="7" pos="6153" userDrawn="1">
          <p15:clr>
            <a:srgbClr val="A4A3A4"/>
          </p15:clr>
        </p15:guide>
        <p15:guide id="8" orient="horz" pos="1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1"/>
    <p:restoredTop sz="96266"/>
  </p:normalViewPr>
  <p:slideViewPr>
    <p:cSldViewPr snapToGrid="0" showGuides="1">
      <p:cViewPr varScale="1">
        <p:scale>
          <a:sx n="121" d="100"/>
          <a:sy n="121" d="100"/>
        </p:scale>
        <p:origin x="416" y="176"/>
      </p:cViewPr>
      <p:guideLst>
        <p:guide orient="horz" pos="2160"/>
        <p:guide pos="3840"/>
        <p:guide orient="horz" pos="1344"/>
        <p:guide pos="597"/>
        <p:guide pos="3273"/>
        <p:guide pos="3500"/>
        <p:guide pos="6153"/>
        <p:guide orient="horz" pos="102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67863-098D-7443-8C24-5FBC4AB783A3}" type="datetimeFigureOut">
              <a:t>2025-07-07</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D31592-3C66-914C-8F2B-350F777116DA}" type="slidenum">
              <a:t>‹#›</a:t>
            </a:fld>
            <a:endParaRPr lang="en-GB"/>
          </a:p>
        </p:txBody>
      </p:sp>
    </p:spTree>
    <p:extLst>
      <p:ext uri="{BB962C8B-B14F-4D97-AF65-F5344CB8AC3E}">
        <p14:creationId xmlns:p14="http://schemas.microsoft.com/office/powerpoint/2010/main" val="3567713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FAD31592-3C66-914C-8F2B-350F777116DA}" type="slidenum">
              <a:t>1</a:t>
            </a:fld>
            <a:endParaRPr lang="en-GB"/>
          </a:p>
        </p:txBody>
      </p:sp>
    </p:spTree>
    <p:extLst>
      <p:ext uri="{BB962C8B-B14F-4D97-AF65-F5344CB8AC3E}">
        <p14:creationId xmlns:p14="http://schemas.microsoft.com/office/powerpoint/2010/main" val="294432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3946-8B52-33D3-1A9D-B4651AD3E5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A80C6-2B17-FB79-4EF9-A8DA9DC81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899BD-B145-C6DB-5407-1125F71DF5BB}"/>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28CD1E40-3EC6-8A94-AB71-A2C37A59229D}"/>
              </a:ext>
            </a:extLst>
          </p:cNvPr>
          <p:cNvSpPr>
            <a:spLocks noGrp="1"/>
          </p:cNvSpPr>
          <p:nvPr>
            <p:ph type="sldNum" sz="quarter" idx="5"/>
          </p:nvPr>
        </p:nvSpPr>
        <p:spPr/>
        <p:txBody>
          <a:bodyPr/>
          <a:lstStyle/>
          <a:p>
            <a:fld id="{144BDDDA-DDF3-084D-B16F-E46F7A3C0943}" type="slidenum">
              <a:rPr lang="en-SE" smtClean="0"/>
              <a:t>4</a:t>
            </a:fld>
            <a:endParaRPr lang="en-SE"/>
          </a:p>
        </p:txBody>
      </p:sp>
    </p:spTree>
    <p:extLst>
      <p:ext uri="{BB962C8B-B14F-4D97-AF65-F5344CB8AC3E}">
        <p14:creationId xmlns:p14="http://schemas.microsoft.com/office/powerpoint/2010/main" val="239230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66FE-6A76-5986-5436-8B98F0FB4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E16BC-65D2-28FE-DF62-F9FE7AA2D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47503-80EA-153E-5223-9502DE7B5383}"/>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F927BE6F-AFE7-A15C-0EFD-E3AB883290C0}"/>
              </a:ext>
            </a:extLst>
          </p:cNvPr>
          <p:cNvSpPr>
            <a:spLocks noGrp="1"/>
          </p:cNvSpPr>
          <p:nvPr>
            <p:ph type="sldNum" sz="quarter" idx="5"/>
          </p:nvPr>
        </p:nvSpPr>
        <p:spPr/>
        <p:txBody>
          <a:bodyPr/>
          <a:lstStyle/>
          <a:p>
            <a:fld id="{144BDDDA-DDF3-084D-B16F-E46F7A3C0943}" type="slidenum">
              <a:rPr lang="en-SE" smtClean="0"/>
              <a:t>5</a:t>
            </a:fld>
            <a:endParaRPr lang="en-SE"/>
          </a:p>
        </p:txBody>
      </p:sp>
    </p:spTree>
    <p:extLst>
      <p:ext uri="{BB962C8B-B14F-4D97-AF65-F5344CB8AC3E}">
        <p14:creationId xmlns:p14="http://schemas.microsoft.com/office/powerpoint/2010/main" val="232722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EDD41-C3D6-F399-A658-2724701AC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8B5DF-671F-B699-A430-0CE6DA642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76591-AF89-9E1E-F80E-CE13B647117B}"/>
              </a:ext>
            </a:extLst>
          </p:cNvPr>
          <p:cNvSpPr>
            <a:spLocks noGrp="1"/>
          </p:cNvSpPr>
          <p:nvPr>
            <p:ph type="body" idx="1"/>
          </p:nvPr>
        </p:nvSpPr>
        <p:spPr/>
        <p:txBody>
          <a:bodyPr/>
          <a:lstStyle/>
          <a:p>
            <a:endParaRPr lang="en-SE" dirty="0"/>
          </a:p>
        </p:txBody>
      </p:sp>
      <p:sp>
        <p:nvSpPr>
          <p:cNvPr id="4" name="Slide Number Placeholder 3">
            <a:extLst>
              <a:ext uri="{FF2B5EF4-FFF2-40B4-BE49-F238E27FC236}">
                <a16:creationId xmlns:a16="http://schemas.microsoft.com/office/drawing/2014/main" id="{3DC83824-9DAB-ADBB-4E9D-648562415AE2}"/>
              </a:ext>
            </a:extLst>
          </p:cNvPr>
          <p:cNvSpPr>
            <a:spLocks noGrp="1"/>
          </p:cNvSpPr>
          <p:nvPr>
            <p:ph type="sldNum" sz="quarter" idx="5"/>
          </p:nvPr>
        </p:nvSpPr>
        <p:spPr/>
        <p:txBody>
          <a:bodyPr/>
          <a:lstStyle/>
          <a:p>
            <a:fld id="{144BDDDA-DDF3-084D-B16F-E46F7A3C0943}" type="slidenum">
              <a:rPr lang="en-SE" smtClean="0"/>
              <a:t>6</a:t>
            </a:fld>
            <a:endParaRPr lang="en-SE"/>
          </a:p>
        </p:txBody>
      </p:sp>
    </p:spTree>
    <p:extLst>
      <p:ext uri="{BB962C8B-B14F-4D97-AF65-F5344CB8AC3E}">
        <p14:creationId xmlns:p14="http://schemas.microsoft.com/office/powerpoint/2010/main" val="2679982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en-GB" noProof="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here</a:t>
            </a:r>
          </a:p>
        </p:txBody>
      </p:sp>
      <p:pic>
        <p:nvPicPr>
          <p:cNvPr id="3" name="Bildobjekt 2">
            <a:extLst>
              <a:ext uri="{FF2B5EF4-FFF2-40B4-BE49-F238E27FC236}">
                <a16:creationId xmlns:a16="http://schemas.microsoft.com/office/drawing/2014/main" id="{770144CE-F533-5220-A14A-4B8EE3684C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23459167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en-US" noProof="0"/>
              <a:t>Click icon to add picture</a:t>
            </a:r>
            <a:endParaRPr lang="en-GB" noProof="0"/>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en-US" noProof="0"/>
              <a:t>Click icon to add picture</a:t>
            </a:r>
            <a:endParaRPr lang="en-GB" noProof="0"/>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en-US" noProof="0"/>
              <a:t>Click icon to add picture</a:t>
            </a:r>
            <a:endParaRPr lang="en-GB" noProof="0"/>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292568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1215728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paring your presentation">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73512C92-439E-A01A-D5DD-EECE63EE9B11}"/>
              </a:ext>
            </a:extLst>
          </p:cNvPr>
          <p:cNvSpPr txBox="1"/>
          <p:nvPr userDrawn="1"/>
        </p:nvSpPr>
        <p:spPr>
          <a:xfrm>
            <a:off x="947738" y="2544623"/>
            <a:ext cx="4559299"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The presentation is a visual aid and will be better if the written information is brief and punchy</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Use the presentation to illustrate your message – use figures, quotes, etc.</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Cues and bullet points are often useful</a:t>
            </a:r>
          </a:p>
        </p:txBody>
      </p:sp>
      <p:sp>
        <p:nvSpPr>
          <p:cNvPr id="7" name="textruta 6">
            <a:extLst>
              <a:ext uri="{FF2B5EF4-FFF2-40B4-BE49-F238E27FC236}">
                <a16:creationId xmlns:a16="http://schemas.microsoft.com/office/drawing/2014/main" id="{A3F9ED89-B1B8-9C3C-C691-E42F30F9DFE9}"/>
              </a:ext>
            </a:extLst>
          </p:cNvPr>
          <p:cNvSpPr txBox="1"/>
          <p:nvPr userDrawn="1"/>
        </p:nvSpPr>
        <p:spPr>
          <a:xfrm>
            <a:off x="6084515" y="2544623"/>
            <a:ext cx="4637273" cy="1768754"/>
          </a:xfrm>
          <a:prstGeom prst="rect">
            <a:avLst/>
          </a:prstGeom>
          <a:noFill/>
        </p:spPr>
        <p:txBody>
          <a:bodyPr wrap="square" rtlCol="0">
            <a:spAutoFit/>
          </a:bodyPr>
          <a:lstStyle/>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Choose images/photos carefully – the right picture reinforces the message, the wrong one spoils it</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If you can’t make a coherent slide, skip it – explain in your own words instead </a:t>
            </a:r>
          </a:p>
          <a:p>
            <a:pPr marL="230400" lvl="0" indent="-230400">
              <a:lnSpc>
                <a:spcPts val="2120"/>
              </a:lnSpc>
              <a:spcBef>
                <a:spcPts val="300"/>
              </a:spcBef>
              <a:buFont typeface="Arial" panose="020B0604020202020204" pitchFamily="34" charset="0"/>
              <a:buChar char="•"/>
            </a:pPr>
            <a:r>
              <a:rPr lang="en-GB" sz="1600" kern="100" noProof="0">
                <a:solidFill>
                  <a:schemeClr val="tx1">
                    <a:lumMod val="65000"/>
                    <a:lumOff val="35000"/>
                  </a:schemeClr>
                </a:solidFill>
                <a:effectLst/>
                <a:latin typeface="Work Sans" pitchFamily="2" charset="77"/>
                <a:ea typeface="Calibri" panose="020F0502020204030204" pitchFamily="34" charset="0"/>
                <a:cs typeface="Times New Roman" panose="02020603050405020304" pitchFamily="18" charset="0"/>
              </a:rPr>
              <a:t>Keep the presentation short. Talk instead</a:t>
            </a:r>
          </a:p>
        </p:txBody>
      </p:sp>
      <p:sp>
        <p:nvSpPr>
          <p:cNvPr id="8" name="textruta 7">
            <a:extLst>
              <a:ext uri="{FF2B5EF4-FFF2-40B4-BE49-F238E27FC236}">
                <a16:creationId xmlns:a16="http://schemas.microsoft.com/office/drawing/2014/main" id="{FFB6DB86-71A6-8FB0-0835-66FC238AC4B9}"/>
              </a:ext>
            </a:extLst>
          </p:cNvPr>
          <p:cNvSpPr txBox="1"/>
          <p:nvPr userDrawn="1"/>
        </p:nvSpPr>
        <p:spPr>
          <a:xfrm>
            <a:off x="947738" y="1890199"/>
            <a:ext cx="4559299" cy="361637"/>
          </a:xfrm>
          <a:prstGeom prst="rect">
            <a:avLst/>
          </a:prstGeom>
          <a:noFill/>
        </p:spPr>
        <p:txBody>
          <a:bodyPr wrap="square" rtlCol="0">
            <a:spAutoFit/>
          </a:bodyPr>
          <a:lstStyle/>
          <a:p>
            <a:pPr lvl="0">
              <a:lnSpc>
                <a:spcPts val="2120"/>
              </a:lnSpc>
              <a:spcBef>
                <a:spcPts val="300"/>
              </a:spcBef>
            </a:pPr>
            <a:r>
              <a:rPr lang="en-GB" kern="100" noProof="0">
                <a:effectLst/>
                <a:latin typeface="Work Sans" pitchFamily="2" charset="77"/>
                <a:ea typeface="Calibri" panose="020F0502020204030204" pitchFamily="34" charset="0"/>
                <a:cs typeface="Times New Roman" panose="02020603050405020304" pitchFamily="18" charset="0"/>
              </a:rPr>
              <a:t>Bear in mind:</a:t>
            </a:r>
          </a:p>
        </p:txBody>
      </p:sp>
      <p:sp>
        <p:nvSpPr>
          <p:cNvPr id="9" name="textruta 8">
            <a:extLst>
              <a:ext uri="{FF2B5EF4-FFF2-40B4-BE49-F238E27FC236}">
                <a16:creationId xmlns:a16="http://schemas.microsoft.com/office/drawing/2014/main" id="{A24D50C7-2824-5A60-8126-6E551E176684}"/>
              </a:ext>
            </a:extLst>
          </p:cNvPr>
          <p:cNvSpPr txBox="1"/>
          <p:nvPr userDrawn="1"/>
        </p:nvSpPr>
        <p:spPr>
          <a:xfrm>
            <a:off x="947738" y="899447"/>
            <a:ext cx="7774921" cy="579646"/>
          </a:xfrm>
          <a:prstGeom prst="rect">
            <a:avLst/>
          </a:prstGeom>
          <a:noFill/>
        </p:spPr>
        <p:txBody>
          <a:bodyPr wrap="square" rtlCol="0">
            <a:spAutoFit/>
          </a:bodyPr>
          <a:lstStyle/>
          <a:p>
            <a:pPr lvl="0">
              <a:lnSpc>
                <a:spcPts val="3840"/>
              </a:lnSpc>
            </a:pPr>
            <a:r>
              <a:rPr lang="en-GB" sz="3200" kern="100" noProof="0">
                <a:effectLst/>
                <a:latin typeface="Work Sans" pitchFamily="2" charset="77"/>
                <a:ea typeface="Calibri" panose="020F0502020204030204" pitchFamily="34" charset="0"/>
                <a:cs typeface="Times New Roman" panose="02020603050405020304" pitchFamily="18" charset="0"/>
              </a:rPr>
              <a:t>Preparing your presentation</a:t>
            </a:r>
          </a:p>
        </p:txBody>
      </p:sp>
    </p:spTree>
    <p:extLst>
      <p:ext uri="{BB962C8B-B14F-4D97-AF65-F5344CB8AC3E}">
        <p14:creationId xmlns:p14="http://schemas.microsoft.com/office/powerpoint/2010/main" val="1345743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cessibility Office 2013/2016">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8EB50238-E622-CC4D-E865-CA7D7EF35C9E}"/>
              </a:ext>
            </a:extLst>
          </p:cNvPr>
          <p:cNvSpPr txBox="1"/>
          <p:nvPr userDrawn="1"/>
        </p:nvSpPr>
        <p:spPr>
          <a:xfrm>
            <a:off x="957359" y="821623"/>
            <a:ext cx="7970120" cy="584775"/>
          </a:xfrm>
          <a:prstGeom prst="rect">
            <a:avLst/>
          </a:prstGeom>
          <a:noFill/>
        </p:spPr>
        <p:txBody>
          <a:bodyPr wrap="square" rtlCol="0">
            <a:spAutoFit/>
          </a:bodyPr>
          <a:lstStyle/>
          <a:p>
            <a:r>
              <a:rPr lang="en-GB" sz="3200" noProof="0">
                <a:latin typeface="Work Sans" pitchFamily="2" charset="77"/>
              </a:rPr>
              <a:t>Make your presentation accessible</a:t>
            </a:r>
          </a:p>
        </p:txBody>
      </p:sp>
      <p:sp>
        <p:nvSpPr>
          <p:cNvPr id="7" name="textruta 6">
            <a:extLst>
              <a:ext uri="{FF2B5EF4-FFF2-40B4-BE49-F238E27FC236}">
                <a16:creationId xmlns:a16="http://schemas.microsoft.com/office/drawing/2014/main" id="{46DB352F-69A9-1E92-AAD7-901A1A1F9054}"/>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Work Sans" pitchFamily="2" charset="77"/>
              </a:rPr>
              <a:t>The template is set up to be as accessibility-friendly as possible, but there are two things you need to do yourself as you add content. </a:t>
            </a:r>
            <a:r>
              <a:rPr lang="en-GB" sz="1400" b="1" noProof="0">
                <a:latin typeface="Work Sans SemiBold" pitchFamily="2" charset="77"/>
              </a:rPr>
              <a:t>The instructions below are for Office 2013/2016.</a:t>
            </a:r>
          </a:p>
        </p:txBody>
      </p:sp>
      <p:sp>
        <p:nvSpPr>
          <p:cNvPr id="8" name="textruta 7">
            <a:extLst>
              <a:ext uri="{FF2B5EF4-FFF2-40B4-BE49-F238E27FC236}">
                <a16:creationId xmlns:a16="http://schemas.microsoft.com/office/drawing/2014/main" id="{DA13882F-AF79-0DD9-0229-90F3341A13E5}"/>
              </a:ext>
            </a:extLst>
          </p:cNvPr>
          <p:cNvSpPr txBox="1"/>
          <p:nvPr userDrawn="1"/>
        </p:nvSpPr>
        <p:spPr>
          <a:xfrm>
            <a:off x="947738" y="2600794"/>
            <a:ext cx="4234721" cy="1887696"/>
          </a:xfrm>
          <a:prstGeom prst="rect">
            <a:avLst/>
          </a:prstGeom>
          <a:noFill/>
        </p:spPr>
        <p:txBody>
          <a:bodyPr wrap="square" rtlCol="0">
            <a:spAutoFit/>
          </a:bodyPr>
          <a:lstStyle/>
          <a:p>
            <a:pPr marL="0" indent="0">
              <a:spcAft>
                <a:spcPts val="1000"/>
              </a:spcAft>
              <a:buNone/>
            </a:pPr>
            <a:r>
              <a:rPr lang="en-GB" sz="1000" noProof="0">
                <a:latin typeface="Work Sans" pitchFamily="2" charset="77"/>
              </a:rPr>
              <a:t>Right-click on an image/figure and select the option "Format Picture." A tab will then open on the right side of the window. Choose the </a:t>
            </a:r>
            <a:r>
              <a:rPr lang="en-GB" sz="1000" i="1" noProof="0">
                <a:latin typeface="Work Sans" pitchFamily="2" charset="77"/>
              </a:rPr>
              <a:t>Size and Properties</a:t>
            </a:r>
            <a:r>
              <a:rPr lang="en-GB" sz="1000" noProof="0">
                <a:latin typeface="Work Sans" pitchFamily="2" charset="77"/>
              </a:rPr>
              <a:t> of the figure, then select </a:t>
            </a:r>
            <a:r>
              <a:rPr lang="en-GB" sz="1000" i="1" noProof="0">
                <a:latin typeface="Work Sans" pitchFamily="2" charset="77"/>
              </a:rPr>
              <a:t>Alternative Text</a:t>
            </a:r>
            <a:r>
              <a:rPr lang="en-GB" sz="1000" noProof="0">
                <a:latin typeface="Work Sans" pitchFamily="2" charset="77"/>
              </a:rPr>
              <a:t>. Describe your image/figure in 1-2 sentences that will be read aloud by screen readers for those with visual impairments.</a:t>
            </a:r>
          </a:p>
          <a:p>
            <a:pPr marL="0" indent="0">
              <a:spcAft>
                <a:spcPts val="1000"/>
              </a:spcAft>
              <a:buNone/>
            </a:pPr>
            <a:r>
              <a:rPr lang="en-GB" sz="1000" noProof="0">
                <a:latin typeface="Work Sans" pitchFamily="2" charset="77"/>
              </a:rPr>
              <a:t>If the image/figure serves no informative purpose and you want to exclude it, you can simply leave the title and description empty.</a:t>
            </a:r>
          </a:p>
          <a:p>
            <a:endParaRPr lang="en-GB" sz="1000" noProof="0">
              <a:latin typeface="Work Sans" pitchFamily="2" charset="77"/>
            </a:endParaRPr>
          </a:p>
        </p:txBody>
      </p:sp>
      <p:sp>
        <p:nvSpPr>
          <p:cNvPr id="9" name="textruta 8">
            <a:extLst>
              <a:ext uri="{FF2B5EF4-FFF2-40B4-BE49-F238E27FC236}">
                <a16:creationId xmlns:a16="http://schemas.microsoft.com/office/drawing/2014/main" id="{4DBAB48A-0207-EBBB-5144-24A47388C7DA}"/>
              </a:ext>
            </a:extLst>
          </p:cNvPr>
          <p:cNvSpPr txBox="1"/>
          <p:nvPr userDrawn="1"/>
        </p:nvSpPr>
        <p:spPr>
          <a:xfrm>
            <a:off x="5549719" y="2600794"/>
            <a:ext cx="4234721" cy="3554819"/>
          </a:xfrm>
          <a:prstGeom prst="rect">
            <a:avLst/>
          </a:prstGeom>
          <a:noFill/>
        </p:spPr>
        <p:txBody>
          <a:bodyPr wrap="square" rtlCol="0">
            <a:spAutoFit/>
          </a:bodyPr>
          <a:lstStyle/>
          <a:p>
            <a:pPr>
              <a:spcAft>
                <a:spcPts val="600"/>
              </a:spcAft>
            </a:pPr>
            <a:r>
              <a:rPr lang="en-GB" sz="1000" noProof="0">
                <a:latin typeface="Work Sans" pitchFamily="2" charset="77"/>
              </a:rPr>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a:spcAft>
                <a:spcPts val="600"/>
              </a:spcAft>
            </a:pPr>
            <a:endParaRPr lang="en-GB" sz="1000" noProof="0">
              <a:latin typeface="Work Sans" pitchFamily="2" charset="77"/>
            </a:endParaRPr>
          </a:p>
          <a:p>
            <a:pPr marL="0" indent="0">
              <a:spcAft>
                <a:spcPts val="600"/>
              </a:spcAft>
              <a:buNone/>
            </a:pPr>
            <a:r>
              <a:rPr lang="en-GB" sz="1000" b="1" noProof="0">
                <a:latin typeface="Work Sans" pitchFamily="2" charset="77"/>
              </a:rPr>
              <a:t>You can control the reading order by:</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Selecting an object in the file.</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Choosing the "Format" tab that appears on the right side of the ribbon.</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Selecting "Selection Pane" in the "Arrange" group.</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Selecting one or more objects in the list.</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Dragging the selection upward or downward, or clicking the "Up" button.</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Dragging the objects until they have the desired order. This will not affect the layout on the page, only the order in which they are read by screen readers.</a:t>
            </a:r>
          </a:p>
          <a:p>
            <a:endParaRPr lang="en-GB" sz="1000" noProof="0">
              <a:latin typeface="Work Sans" pitchFamily="2" charset="77"/>
            </a:endParaRPr>
          </a:p>
        </p:txBody>
      </p:sp>
      <p:sp>
        <p:nvSpPr>
          <p:cNvPr id="10" name="textruta 9">
            <a:extLst>
              <a:ext uri="{FF2B5EF4-FFF2-40B4-BE49-F238E27FC236}">
                <a16:creationId xmlns:a16="http://schemas.microsoft.com/office/drawing/2014/main" id="{32D64C20-E0EC-50ED-8276-1342580DEAE9}"/>
              </a:ext>
            </a:extLst>
          </p:cNvPr>
          <p:cNvSpPr txBox="1"/>
          <p:nvPr userDrawn="1"/>
        </p:nvSpPr>
        <p:spPr>
          <a:xfrm>
            <a:off x="934309" y="2231036"/>
            <a:ext cx="4248150" cy="307777"/>
          </a:xfrm>
          <a:prstGeom prst="rect">
            <a:avLst/>
          </a:prstGeom>
          <a:noFill/>
        </p:spPr>
        <p:txBody>
          <a:bodyPr wrap="square" rtlCol="0">
            <a:spAutoFit/>
          </a:bodyPr>
          <a:lstStyle/>
          <a:p>
            <a:r>
              <a:rPr lang="en-GB" sz="1400" noProof="0">
                <a:latin typeface="Work Sans Medium" pitchFamily="2" charset="77"/>
              </a:rPr>
              <a:t>Add alternative text for images/figures</a:t>
            </a:r>
          </a:p>
        </p:txBody>
      </p:sp>
      <p:sp>
        <p:nvSpPr>
          <p:cNvPr id="11" name="textruta 10">
            <a:extLst>
              <a:ext uri="{FF2B5EF4-FFF2-40B4-BE49-F238E27FC236}">
                <a16:creationId xmlns:a16="http://schemas.microsoft.com/office/drawing/2014/main" id="{E6A6CDBB-9355-D585-CAEB-E68FDC04C402}"/>
              </a:ext>
            </a:extLst>
          </p:cNvPr>
          <p:cNvSpPr txBox="1"/>
          <p:nvPr userDrawn="1"/>
        </p:nvSpPr>
        <p:spPr>
          <a:xfrm>
            <a:off x="5543785" y="2231036"/>
            <a:ext cx="4248150" cy="307777"/>
          </a:xfrm>
          <a:prstGeom prst="rect">
            <a:avLst/>
          </a:prstGeom>
          <a:noFill/>
        </p:spPr>
        <p:txBody>
          <a:bodyPr wrap="square" rtlCol="0">
            <a:spAutoFit/>
          </a:bodyPr>
          <a:lstStyle/>
          <a:p>
            <a:r>
              <a:rPr lang="en-GB" sz="1400" noProof="0">
                <a:latin typeface="Work Sans Medium" pitchFamily="2" charset="77"/>
              </a:rPr>
              <a:t>Set reading order</a:t>
            </a:r>
          </a:p>
        </p:txBody>
      </p:sp>
    </p:spTree>
    <p:extLst>
      <p:ext uri="{BB962C8B-B14F-4D97-AF65-F5344CB8AC3E}">
        <p14:creationId xmlns:p14="http://schemas.microsoft.com/office/powerpoint/2010/main" val="3503481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cessibility Office 365/2019">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0A51E754-9C7A-11C0-D983-A8276233FD20}"/>
              </a:ext>
            </a:extLst>
          </p:cNvPr>
          <p:cNvSpPr txBox="1"/>
          <p:nvPr userDrawn="1"/>
        </p:nvSpPr>
        <p:spPr>
          <a:xfrm>
            <a:off x="957359" y="821623"/>
            <a:ext cx="7970120" cy="584775"/>
          </a:xfrm>
          <a:prstGeom prst="rect">
            <a:avLst/>
          </a:prstGeom>
          <a:noFill/>
        </p:spPr>
        <p:txBody>
          <a:bodyPr wrap="square" rtlCol="0">
            <a:spAutoFit/>
          </a:bodyPr>
          <a:lstStyle/>
          <a:p>
            <a:r>
              <a:rPr lang="en-GB" sz="3200" noProof="0">
                <a:latin typeface="Work Sans" pitchFamily="2" charset="77"/>
              </a:rPr>
              <a:t>Make your presentation accessible</a:t>
            </a:r>
          </a:p>
        </p:txBody>
      </p:sp>
      <p:sp>
        <p:nvSpPr>
          <p:cNvPr id="7" name="textruta 6">
            <a:extLst>
              <a:ext uri="{FF2B5EF4-FFF2-40B4-BE49-F238E27FC236}">
                <a16:creationId xmlns:a16="http://schemas.microsoft.com/office/drawing/2014/main" id="{9AB3E6E3-4894-429E-071D-F50345A149E8}"/>
              </a:ext>
            </a:extLst>
          </p:cNvPr>
          <p:cNvSpPr txBox="1"/>
          <p:nvPr userDrawn="1"/>
        </p:nvSpPr>
        <p:spPr>
          <a:xfrm>
            <a:off x="957359" y="1528186"/>
            <a:ext cx="93234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noProof="0">
                <a:latin typeface="Work Sans" pitchFamily="2" charset="77"/>
              </a:rPr>
              <a:t>The template is set up to be as accessibility-friendly as possible, but there are two things you need to do yourself as you add content. </a:t>
            </a:r>
            <a:r>
              <a:rPr lang="en-GB" sz="1400" b="1" noProof="0">
                <a:latin typeface="Work Sans SemiBold" pitchFamily="2" charset="77"/>
              </a:rPr>
              <a:t>The instructions below are for Office 365 or Office 2019.</a:t>
            </a:r>
          </a:p>
        </p:txBody>
      </p:sp>
      <p:sp>
        <p:nvSpPr>
          <p:cNvPr id="8" name="textruta 7">
            <a:extLst>
              <a:ext uri="{FF2B5EF4-FFF2-40B4-BE49-F238E27FC236}">
                <a16:creationId xmlns:a16="http://schemas.microsoft.com/office/drawing/2014/main" id="{37E57577-6FE9-C8F8-56EA-64EB95087ADD}"/>
              </a:ext>
            </a:extLst>
          </p:cNvPr>
          <p:cNvSpPr txBox="1"/>
          <p:nvPr userDrawn="1"/>
        </p:nvSpPr>
        <p:spPr>
          <a:xfrm>
            <a:off x="947738" y="2600794"/>
            <a:ext cx="4234721" cy="1887696"/>
          </a:xfrm>
          <a:prstGeom prst="rect">
            <a:avLst/>
          </a:prstGeom>
          <a:noFill/>
        </p:spPr>
        <p:txBody>
          <a:bodyPr wrap="square" rtlCol="0">
            <a:spAutoFit/>
          </a:bodyPr>
          <a:lstStyle/>
          <a:p>
            <a:pPr marL="0" indent="0">
              <a:spcAft>
                <a:spcPts val="1000"/>
              </a:spcAft>
              <a:buNone/>
            </a:pPr>
            <a:r>
              <a:rPr lang="en-GB" sz="1000" noProof="0">
                <a:latin typeface="Work Sans" pitchFamily="2" charset="77"/>
              </a:rPr>
              <a:t>Right-click on an image/figure and select the option "Format Picture." A tab will then open on the right side of the window. Choose the </a:t>
            </a:r>
            <a:r>
              <a:rPr lang="en-GB" sz="1000" i="1" noProof="0">
                <a:latin typeface="Work Sans" pitchFamily="2" charset="77"/>
              </a:rPr>
              <a:t>Size and Properties</a:t>
            </a:r>
            <a:r>
              <a:rPr lang="en-GB" sz="1000" noProof="0">
                <a:latin typeface="Work Sans" pitchFamily="2" charset="77"/>
              </a:rPr>
              <a:t> of the figure, then select </a:t>
            </a:r>
            <a:r>
              <a:rPr lang="en-GB" sz="1000" i="1" noProof="0">
                <a:latin typeface="Work Sans" pitchFamily="2" charset="77"/>
              </a:rPr>
              <a:t>Alternative Text</a:t>
            </a:r>
            <a:r>
              <a:rPr lang="en-GB" sz="1000" noProof="0">
                <a:latin typeface="Work Sans" pitchFamily="2" charset="77"/>
              </a:rPr>
              <a:t>. Describe your image/figure in 1-2 sentences that will be read aloud by screen readers for those with visual impairments.</a:t>
            </a:r>
          </a:p>
          <a:p>
            <a:pPr marL="0" indent="0">
              <a:spcAft>
                <a:spcPts val="1000"/>
              </a:spcAft>
              <a:buNone/>
            </a:pPr>
            <a:r>
              <a:rPr lang="en-GB" sz="1000" noProof="0">
                <a:latin typeface="Work Sans" pitchFamily="2" charset="77"/>
              </a:rPr>
              <a:t>If the image/figure serves no informative purpose and you want to exclude it, you can simply leave the title and description empty.</a:t>
            </a:r>
          </a:p>
          <a:p>
            <a:endParaRPr lang="en-GB" sz="1000" noProof="0">
              <a:latin typeface="Work Sans" pitchFamily="2" charset="77"/>
            </a:endParaRPr>
          </a:p>
        </p:txBody>
      </p:sp>
      <p:sp>
        <p:nvSpPr>
          <p:cNvPr id="9" name="textruta 8">
            <a:extLst>
              <a:ext uri="{FF2B5EF4-FFF2-40B4-BE49-F238E27FC236}">
                <a16:creationId xmlns:a16="http://schemas.microsoft.com/office/drawing/2014/main" id="{784D433E-62E1-750A-6876-97EF3EB623C3}"/>
              </a:ext>
            </a:extLst>
          </p:cNvPr>
          <p:cNvSpPr txBox="1"/>
          <p:nvPr userDrawn="1"/>
        </p:nvSpPr>
        <p:spPr>
          <a:xfrm>
            <a:off x="5549719" y="2600794"/>
            <a:ext cx="4234721" cy="2708434"/>
          </a:xfrm>
          <a:prstGeom prst="rect">
            <a:avLst/>
          </a:prstGeom>
          <a:noFill/>
        </p:spPr>
        <p:txBody>
          <a:bodyPr wrap="square" rtlCol="0">
            <a:spAutoFit/>
          </a:bodyPr>
          <a:lstStyle/>
          <a:p>
            <a:pPr>
              <a:spcAft>
                <a:spcPts val="600"/>
              </a:spcAft>
            </a:pPr>
            <a:r>
              <a:rPr lang="en-GB" sz="1000" noProof="0">
                <a:latin typeface="Work Sans" pitchFamily="2" charset="77"/>
              </a:rPr>
              <a:t>The predefined fields in the templates have a set reading order, but if you add additional/custom text boxes, images, SmartArt, or other content, you should check that the reading order is logical. Otherwise, the objects will be read in the order they were added to the page.</a:t>
            </a:r>
          </a:p>
          <a:p>
            <a:pPr>
              <a:spcAft>
                <a:spcPts val="600"/>
              </a:spcAft>
            </a:pPr>
            <a:endParaRPr lang="en-GB" sz="1000" noProof="0">
              <a:latin typeface="Work Sans" pitchFamily="2" charset="77"/>
            </a:endParaRPr>
          </a:p>
          <a:p>
            <a:pPr marL="0" indent="0">
              <a:spcAft>
                <a:spcPts val="600"/>
              </a:spcAft>
              <a:buNone/>
            </a:pPr>
            <a:r>
              <a:rPr lang="en-GB" sz="1000" b="1" noProof="0">
                <a:latin typeface="Work Sans" pitchFamily="2" charset="77"/>
              </a:rPr>
              <a:t>You can control the reading order by:</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On the </a:t>
            </a:r>
            <a:r>
              <a:rPr lang="en-GB" sz="1000" i="1" noProof="0">
                <a:latin typeface="Work Sans" pitchFamily="2" charset="77"/>
              </a:rPr>
              <a:t>Home</a:t>
            </a:r>
            <a:r>
              <a:rPr lang="en-GB" sz="1000" noProof="0">
                <a:latin typeface="Work Sans" pitchFamily="2" charset="77"/>
              </a:rPr>
              <a:t> tab, select </a:t>
            </a:r>
            <a:r>
              <a:rPr lang="en-GB" sz="1000" i="1" noProof="0">
                <a:latin typeface="Work Sans" pitchFamily="2" charset="77"/>
              </a:rPr>
              <a:t>Arrange</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From the </a:t>
            </a:r>
            <a:r>
              <a:rPr lang="en-GB" sz="1000" i="1" noProof="0">
                <a:latin typeface="Work Sans" pitchFamily="2" charset="77"/>
              </a:rPr>
              <a:t>Arrange </a:t>
            </a:r>
            <a:r>
              <a:rPr lang="en-GB" sz="1000" noProof="0">
                <a:latin typeface="Work Sans" pitchFamily="2" charset="77"/>
              </a:rPr>
              <a:t>menu, choose "Selection Pane.“</a:t>
            </a:r>
          </a:p>
          <a:p>
            <a:pPr marL="228600" indent="-228600">
              <a:spcAft>
                <a:spcPts val="600"/>
              </a:spcAft>
              <a:buClr>
                <a:schemeClr val="tx1">
                  <a:lumMod val="65000"/>
                  <a:lumOff val="35000"/>
                </a:schemeClr>
              </a:buClr>
              <a:buFont typeface="+mj-lt"/>
              <a:buAutoNum type="arabicPeriod"/>
            </a:pPr>
            <a:r>
              <a:rPr lang="en-GB" sz="1000" noProof="0">
                <a:latin typeface="Work Sans" pitchFamily="2" charset="77"/>
              </a:rPr>
              <a:t>A tab will open on the right side of the window. Drag the objects until they have the desired order. This will not affect the layout on the page, only the order in which they are read by screen readers.</a:t>
            </a:r>
          </a:p>
          <a:p>
            <a:endParaRPr lang="en-GB" sz="1000" noProof="0">
              <a:latin typeface="Work Sans" pitchFamily="2" charset="77"/>
            </a:endParaRPr>
          </a:p>
        </p:txBody>
      </p:sp>
      <p:sp>
        <p:nvSpPr>
          <p:cNvPr id="10" name="textruta 9">
            <a:extLst>
              <a:ext uri="{FF2B5EF4-FFF2-40B4-BE49-F238E27FC236}">
                <a16:creationId xmlns:a16="http://schemas.microsoft.com/office/drawing/2014/main" id="{428F5CB4-3C8B-C8B1-437D-FEBDF5863F8A}"/>
              </a:ext>
            </a:extLst>
          </p:cNvPr>
          <p:cNvSpPr txBox="1"/>
          <p:nvPr userDrawn="1"/>
        </p:nvSpPr>
        <p:spPr>
          <a:xfrm>
            <a:off x="934309" y="2231036"/>
            <a:ext cx="4248150" cy="307777"/>
          </a:xfrm>
          <a:prstGeom prst="rect">
            <a:avLst/>
          </a:prstGeom>
          <a:noFill/>
        </p:spPr>
        <p:txBody>
          <a:bodyPr wrap="square" rtlCol="0">
            <a:spAutoFit/>
          </a:bodyPr>
          <a:lstStyle/>
          <a:p>
            <a:r>
              <a:rPr lang="en-GB" sz="1400" noProof="0">
                <a:latin typeface="Work Sans Medium" pitchFamily="2" charset="77"/>
              </a:rPr>
              <a:t>Add alternative text for images/figures</a:t>
            </a:r>
          </a:p>
        </p:txBody>
      </p:sp>
      <p:sp>
        <p:nvSpPr>
          <p:cNvPr id="11" name="textruta 10">
            <a:extLst>
              <a:ext uri="{FF2B5EF4-FFF2-40B4-BE49-F238E27FC236}">
                <a16:creationId xmlns:a16="http://schemas.microsoft.com/office/drawing/2014/main" id="{DD22A84C-EFA4-C49C-D348-83942967797F}"/>
              </a:ext>
            </a:extLst>
          </p:cNvPr>
          <p:cNvSpPr txBox="1"/>
          <p:nvPr userDrawn="1"/>
        </p:nvSpPr>
        <p:spPr>
          <a:xfrm>
            <a:off x="5543785" y="2231036"/>
            <a:ext cx="4248150" cy="307777"/>
          </a:xfrm>
          <a:prstGeom prst="rect">
            <a:avLst/>
          </a:prstGeom>
          <a:noFill/>
        </p:spPr>
        <p:txBody>
          <a:bodyPr wrap="square" rtlCol="0">
            <a:spAutoFit/>
          </a:bodyPr>
          <a:lstStyle/>
          <a:p>
            <a:r>
              <a:rPr lang="en-GB" sz="1400" noProof="0">
                <a:latin typeface="Work Sans Medium" pitchFamily="2" charset="77"/>
              </a:rPr>
              <a:t>Set reading order</a:t>
            </a:r>
          </a:p>
        </p:txBody>
      </p:sp>
    </p:spTree>
    <p:extLst>
      <p:ext uri="{BB962C8B-B14F-4D97-AF65-F5344CB8AC3E}">
        <p14:creationId xmlns:p14="http://schemas.microsoft.com/office/powerpoint/2010/main" val="1528221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B3A2-3569-3C5C-2925-FF6D747C97AC}"/>
              </a:ext>
            </a:extLst>
          </p:cNvPr>
          <p:cNvSpPr>
            <a:spLocks noGrp="1"/>
          </p:cNvSpPr>
          <p:nvPr>
            <p:ph type="title"/>
          </p:nvPr>
        </p:nvSpPr>
        <p:spPr/>
        <p:txBody>
          <a:bodyPr/>
          <a:lstStyle/>
          <a:p>
            <a:r>
              <a:rPr lang="en-US"/>
              <a:t>Click to edit Master title style</a:t>
            </a:r>
            <a:endParaRPr lang="en-SE"/>
          </a:p>
        </p:txBody>
      </p:sp>
      <p:sp>
        <p:nvSpPr>
          <p:cNvPr id="3" name="Content Placeholder 2">
            <a:extLst>
              <a:ext uri="{FF2B5EF4-FFF2-40B4-BE49-F238E27FC236}">
                <a16:creationId xmlns:a16="http://schemas.microsoft.com/office/drawing/2014/main" id="{7B05570E-1214-F401-DB32-9DA2F1F15A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E"/>
          </a:p>
        </p:txBody>
      </p:sp>
      <p:sp>
        <p:nvSpPr>
          <p:cNvPr id="4" name="Date Placeholder 3">
            <a:extLst>
              <a:ext uri="{FF2B5EF4-FFF2-40B4-BE49-F238E27FC236}">
                <a16:creationId xmlns:a16="http://schemas.microsoft.com/office/drawing/2014/main" id="{295C5828-2DB0-8772-E491-292A8AC7BA35}"/>
              </a:ext>
            </a:extLst>
          </p:cNvPr>
          <p:cNvSpPr>
            <a:spLocks noGrp="1"/>
          </p:cNvSpPr>
          <p:nvPr>
            <p:ph type="dt" sz="half" idx="10"/>
          </p:nvPr>
        </p:nvSpPr>
        <p:spPr/>
        <p:txBody>
          <a:bodyPr/>
          <a:lstStyle/>
          <a:p>
            <a:fld id="{92A98802-CB7A-D84A-8272-75D689528250}" type="datetimeFigureOut">
              <a:rPr lang="en-SE" smtClean="0"/>
              <a:t>2025-07-07</a:t>
            </a:fld>
            <a:endParaRPr lang="en-SE"/>
          </a:p>
        </p:txBody>
      </p:sp>
      <p:sp>
        <p:nvSpPr>
          <p:cNvPr id="5" name="Footer Placeholder 4">
            <a:extLst>
              <a:ext uri="{FF2B5EF4-FFF2-40B4-BE49-F238E27FC236}">
                <a16:creationId xmlns:a16="http://schemas.microsoft.com/office/drawing/2014/main" id="{0B9D7D45-2A03-8302-6F96-55936DFE1522}"/>
              </a:ext>
            </a:extLst>
          </p:cNvPr>
          <p:cNvSpPr>
            <a:spLocks noGrp="1"/>
          </p:cNvSpPr>
          <p:nvPr>
            <p:ph type="ftr" sz="quarter" idx="11"/>
          </p:nvPr>
        </p:nvSpPr>
        <p:spPr/>
        <p:txBody>
          <a:bodyPr/>
          <a:lstStyle/>
          <a:p>
            <a:endParaRPr lang="en-SE"/>
          </a:p>
        </p:txBody>
      </p:sp>
      <p:sp>
        <p:nvSpPr>
          <p:cNvPr id="6" name="Slide Number Placeholder 5">
            <a:extLst>
              <a:ext uri="{FF2B5EF4-FFF2-40B4-BE49-F238E27FC236}">
                <a16:creationId xmlns:a16="http://schemas.microsoft.com/office/drawing/2014/main" id="{76869839-6145-BC52-E0C1-F81F526350DD}"/>
              </a:ext>
            </a:extLst>
          </p:cNvPr>
          <p:cNvSpPr>
            <a:spLocks noGrp="1"/>
          </p:cNvSpPr>
          <p:nvPr>
            <p:ph type="sldNum" sz="quarter" idx="12"/>
          </p:nvPr>
        </p:nvSpPr>
        <p:spPr/>
        <p:txBody>
          <a:bodyPr/>
          <a:lstStyle/>
          <a:p>
            <a:fld id="{25C1F5B8-48C9-8E48-8BA6-2D5F4D4AE6A1}" type="slidenum">
              <a:rPr lang="en-SE" smtClean="0"/>
              <a:t>‹#›</a:t>
            </a:fld>
            <a:endParaRPr lang="en-SE"/>
          </a:p>
        </p:txBody>
      </p:sp>
    </p:spTree>
    <p:extLst>
      <p:ext uri="{BB962C8B-B14F-4D97-AF65-F5344CB8AC3E}">
        <p14:creationId xmlns:p14="http://schemas.microsoft.com/office/powerpoint/2010/main" val="1668310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EDEDED"/>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en-GB" noProof="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here</a:t>
            </a:r>
          </a:p>
        </p:txBody>
      </p:sp>
      <p:pic>
        <p:nvPicPr>
          <p:cNvPr id="3" name="Bildobjekt 2">
            <a:extLst>
              <a:ext uri="{FF2B5EF4-FFF2-40B4-BE49-F238E27FC236}">
                <a16:creationId xmlns:a16="http://schemas.microsoft.com/office/drawing/2014/main" id="{770144CE-F533-5220-A14A-4B8EE3684C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1221571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3914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664417730"/>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image ">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707983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634419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31868265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en-GB" noProof="0"/>
              <a:t>Klicka här för att ändra format på bakgrundstexten</a:t>
            </a:r>
          </a:p>
        </p:txBody>
      </p:sp>
    </p:spTree>
    <p:extLst>
      <p:ext uri="{BB962C8B-B14F-4D97-AF65-F5344CB8AC3E}">
        <p14:creationId xmlns:p14="http://schemas.microsoft.com/office/powerpoint/2010/main" val="2593814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en-GB" noProof="0"/>
              <a:t>Klicka på ikonen för att lägga till en bild</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988817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en-GB" noProof="0"/>
              <a:t>Klicka på ikonen för att lägga till en bild</a:t>
            </a:r>
          </a:p>
        </p:txBody>
      </p:sp>
    </p:spTree>
    <p:extLst>
      <p:ext uri="{BB962C8B-B14F-4D97-AF65-F5344CB8AC3E}">
        <p14:creationId xmlns:p14="http://schemas.microsoft.com/office/powerpoint/2010/main" val="2942885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en-GB" noProof="0"/>
              <a:t>Klicka på ikonen för att lägga till en bild</a:t>
            </a:r>
          </a:p>
        </p:txBody>
      </p:sp>
    </p:spTree>
    <p:extLst>
      <p:ext uri="{BB962C8B-B14F-4D97-AF65-F5344CB8AC3E}">
        <p14:creationId xmlns:p14="http://schemas.microsoft.com/office/powerpoint/2010/main" val="24326075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en-GB" noProof="0"/>
              <a:t>Klicka på ikonen för att lägga till en bild</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1610526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3344959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rgbClr val="BFBFBF"/>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B8C1BEF0-CC6B-5D80-AC3F-DCD9982497A0}"/>
              </a:ext>
            </a:extLst>
          </p:cNvPr>
          <p:cNvSpPr>
            <a:spLocks noGrp="1"/>
          </p:cNvSpPr>
          <p:nvPr>
            <p:ph type="ctrTitle" hasCustomPrompt="1"/>
          </p:nvPr>
        </p:nvSpPr>
        <p:spPr>
          <a:xfrm>
            <a:off x="1695853" y="3571875"/>
            <a:ext cx="8798701" cy="1654175"/>
          </a:xfrm>
        </p:spPr>
        <p:txBody>
          <a:bodyPr anchor="ctr">
            <a:noAutofit/>
          </a:bodyPr>
          <a:lstStyle>
            <a:lvl1pPr algn="ctr">
              <a:defRPr sz="4800">
                <a:solidFill>
                  <a:schemeClr val="bg1"/>
                </a:solidFill>
              </a:defRPr>
            </a:lvl1pPr>
          </a:lstStyle>
          <a:p>
            <a:r>
              <a:rPr lang="en-GB" noProof="0"/>
              <a:t>Presentation title</a:t>
            </a:r>
          </a:p>
        </p:txBody>
      </p:sp>
      <p:sp>
        <p:nvSpPr>
          <p:cNvPr id="6" name="Underrubrik 2">
            <a:extLst>
              <a:ext uri="{FF2B5EF4-FFF2-40B4-BE49-F238E27FC236}">
                <a16:creationId xmlns:a16="http://schemas.microsoft.com/office/drawing/2014/main" id="{C3841BD3-5439-F0D1-9827-775AB47EAB5C}"/>
              </a:ext>
            </a:extLst>
          </p:cNvPr>
          <p:cNvSpPr>
            <a:spLocks noGrp="1"/>
          </p:cNvSpPr>
          <p:nvPr>
            <p:ph type="subTitle" idx="1" hasCustomPrompt="1"/>
          </p:nvPr>
        </p:nvSpPr>
        <p:spPr>
          <a:xfrm>
            <a:off x="2132013" y="5388994"/>
            <a:ext cx="7926387" cy="461962"/>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here</a:t>
            </a:r>
          </a:p>
        </p:txBody>
      </p:sp>
      <p:pic>
        <p:nvPicPr>
          <p:cNvPr id="3" name="Bildobjekt 2">
            <a:extLst>
              <a:ext uri="{FF2B5EF4-FFF2-40B4-BE49-F238E27FC236}">
                <a16:creationId xmlns:a16="http://schemas.microsoft.com/office/drawing/2014/main" id="{770144CE-F533-5220-A14A-4B8EE3684C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25244" y="1007044"/>
            <a:ext cx="1739917" cy="1654175"/>
          </a:xfrm>
          <a:prstGeom prst="rect">
            <a:avLst/>
          </a:prstGeom>
        </p:spPr>
      </p:pic>
    </p:spTree>
    <p:extLst>
      <p:ext uri="{BB962C8B-B14F-4D97-AF65-F5344CB8AC3E}">
        <p14:creationId xmlns:p14="http://schemas.microsoft.com/office/powerpoint/2010/main" val="9105864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00ADBFD3-494F-0006-CF49-3526BB979BEE}"/>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E609E1BD-AA5D-00B1-E039-47660A7F4059}"/>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4A18E1F-D479-AB8E-0971-6711BBC8DC2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7A283842-21B2-F132-5C80-A0C11430002D}"/>
              </a:ext>
            </a:extLst>
          </p:cNvPr>
          <p:cNvSpPr>
            <a:spLocks noGrp="1"/>
          </p:cNvSpPr>
          <p:nvPr>
            <p:ph type="title"/>
          </p:nvPr>
        </p:nvSpPr>
        <p:spPr>
          <a:xfrm>
            <a:off x="947738" y="836613"/>
            <a:ext cx="9472971" cy="71614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innehåll 7">
            <a:extLst>
              <a:ext uri="{FF2B5EF4-FFF2-40B4-BE49-F238E27FC236}">
                <a16:creationId xmlns:a16="http://schemas.microsoft.com/office/drawing/2014/main" id="{49F71313-69F3-3473-0FB7-308AC801C51B}"/>
              </a:ext>
            </a:extLst>
          </p:cNvPr>
          <p:cNvSpPr>
            <a:spLocks noGrp="1"/>
          </p:cNvSpPr>
          <p:nvPr>
            <p:ph sz="quarter" idx="13"/>
          </p:nvPr>
        </p:nvSpPr>
        <p:spPr>
          <a:xfrm>
            <a:off x="947738" y="1776413"/>
            <a:ext cx="9472971" cy="4244974"/>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166845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658302844"/>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CC32F3E5-D4FB-6CAF-7271-81A8E70744CD}"/>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6E6D920F-9B89-6CE6-44CC-CA866A2473CF}"/>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F1D8D47-4CF2-999B-CC89-CCC79A3C52B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8" name="Platshållare för bild 2">
            <a:extLst>
              <a:ext uri="{FF2B5EF4-FFF2-40B4-BE49-F238E27FC236}">
                <a16:creationId xmlns:a16="http://schemas.microsoft.com/office/drawing/2014/main" id="{82EBE0E1-BE11-020E-84EC-67233813B7CE}"/>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17" name="Platshållare för rubrik 1">
            <a:extLst>
              <a:ext uri="{FF2B5EF4-FFF2-40B4-BE49-F238E27FC236}">
                <a16:creationId xmlns:a16="http://schemas.microsoft.com/office/drawing/2014/main" id="{31F0A250-9FA8-F7E1-916A-3CC75EC2F36D}"/>
              </a:ext>
            </a:extLst>
          </p:cNvPr>
          <p:cNvSpPr>
            <a:spLocks noGrp="1"/>
          </p:cNvSpPr>
          <p:nvPr>
            <p:ph type="title"/>
          </p:nvPr>
        </p:nvSpPr>
        <p:spPr>
          <a:xfrm>
            <a:off x="6743700" y="836613"/>
            <a:ext cx="4114800" cy="1459243"/>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21" name="Platshållare för text 9">
            <a:extLst>
              <a:ext uri="{FF2B5EF4-FFF2-40B4-BE49-F238E27FC236}">
                <a16:creationId xmlns:a16="http://schemas.microsoft.com/office/drawing/2014/main" id="{B292B661-7CCD-4000-08D7-733BB70F4D9D}"/>
              </a:ext>
            </a:extLst>
          </p:cNvPr>
          <p:cNvSpPr>
            <a:spLocks noGrp="1"/>
          </p:cNvSpPr>
          <p:nvPr>
            <p:ph type="body" sz="quarter" idx="14"/>
          </p:nvPr>
        </p:nvSpPr>
        <p:spPr>
          <a:xfrm>
            <a:off x="6743700" y="2024063"/>
            <a:ext cx="4114800" cy="1910751"/>
          </a:xfrm>
        </p:spPr>
        <p:txBody>
          <a:bodyPr/>
          <a:lstStyle>
            <a:lvl1pPr marL="0" indent="0">
              <a:lnSpc>
                <a:spcPts val="2120"/>
              </a:lnSpc>
              <a:spcBef>
                <a:spcPts val="300"/>
              </a:spcBef>
              <a:buFontTx/>
              <a:buNone/>
              <a:defRPr sz="16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2190791"/>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guide id="3" orient="horz" pos="527">
          <p15:clr>
            <a:srgbClr val="FBAE40"/>
          </p15:clr>
        </p15:guide>
        <p15:guide id="4" pos="4248">
          <p15:clr>
            <a:srgbClr val="FBAE40"/>
          </p15:clr>
        </p15:guide>
        <p15:guide id="5" pos="68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image ">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767200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3145554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en-GB" noProof="0"/>
              <a:t>Klicka här för att ändra format på bakgrundstexten</a:t>
            </a:r>
          </a:p>
        </p:txBody>
      </p:sp>
    </p:spTree>
    <p:extLst>
      <p:ext uri="{BB962C8B-B14F-4D97-AF65-F5344CB8AC3E}">
        <p14:creationId xmlns:p14="http://schemas.microsoft.com/office/powerpoint/2010/main" val="1848961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en-GB" noProof="0"/>
              <a:t>Klicka på ikonen för att lägga till en bild</a:t>
            </a:r>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1204020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en-GB" noProof="0"/>
              <a:t>Klicka på ikonen för att lägga till en bild</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en-GB" noProof="0"/>
              <a:t>Klicka på ikonen för att lägga till en bild</a:t>
            </a:r>
          </a:p>
        </p:txBody>
      </p:sp>
    </p:spTree>
    <p:extLst>
      <p:ext uri="{BB962C8B-B14F-4D97-AF65-F5344CB8AC3E}">
        <p14:creationId xmlns:p14="http://schemas.microsoft.com/office/powerpoint/2010/main" val="1318472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en-GB" noProof="0"/>
              <a:t>Klicka på ikonen för att lägga till en bild</a:t>
            </a:r>
          </a:p>
        </p:txBody>
      </p:sp>
    </p:spTree>
    <p:extLst>
      <p:ext uri="{BB962C8B-B14F-4D97-AF65-F5344CB8AC3E}">
        <p14:creationId xmlns:p14="http://schemas.microsoft.com/office/powerpoint/2010/main" val="29624585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3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1687633"/>
            <a:ext cx="2822004" cy="3325692"/>
          </a:xfrm>
        </p:spPr>
        <p:txBody>
          <a:bodyPr/>
          <a:lstStyle/>
          <a:p>
            <a:r>
              <a:rPr lang="en-GB" noProof="0"/>
              <a:t>Klicka på ikonen för att lägga till en bild</a:t>
            </a:r>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1687633"/>
            <a:ext cx="2822004" cy="3325692"/>
          </a:xfrm>
        </p:spPr>
        <p:txBody>
          <a:bodyPr/>
          <a:lstStyle/>
          <a:p>
            <a:r>
              <a:rPr lang="en-GB" noProof="0"/>
              <a:t>Klicka på ikonen för att lägga till en bild</a:t>
            </a:r>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1687633"/>
            <a:ext cx="2822004" cy="3325692"/>
          </a:xfrm>
        </p:spPr>
        <p:txBody>
          <a:bodyPr/>
          <a:lstStyle/>
          <a:p>
            <a:r>
              <a:rPr lang="en-GB" noProof="0"/>
              <a:t>Klicka på ikonen för att lägga till en bild</a:t>
            </a:r>
          </a:p>
        </p:txBody>
      </p:sp>
      <p:sp>
        <p:nvSpPr>
          <p:cNvPr id="2" name="Platshållare för text 14">
            <a:extLst>
              <a:ext uri="{FF2B5EF4-FFF2-40B4-BE49-F238E27FC236}">
                <a16:creationId xmlns:a16="http://schemas.microsoft.com/office/drawing/2014/main" id="{590AE671-F2B6-FABF-A578-926E5EABFF30}"/>
              </a:ext>
            </a:extLst>
          </p:cNvPr>
          <p:cNvSpPr>
            <a:spLocks noGrp="1"/>
          </p:cNvSpPr>
          <p:nvPr>
            <p:ph type="body" sz="quarter" idx="21"/>
          </p:nvPr>
        </p:nvSpPr>
        <p:spPr>
          <a:xfrm>
            <a:off x="947738"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7" name="Platshållare för text 14">
            <a:extLst>
              <a:ext uri="{FF2B5EF4-FFF2-40B4-BE49-F238E27FC236}">
                <a16:creationId xmlns:a16="http://schemas.microsoft.com/office/drawing/2014/main" id="{66BB79A9-07F3-3923-86C2-83C52FDEA60B}"/>
              </a:ext>
            </a:extLst>
          </p:cNvPr>
          <p:cNvSpPr>
            <a:spLocks noGrp="1"/>
          </p:cNvSpPr>
          <p:nvPr>
            <p:ph type="body" sz="quarter" idx="22"/>
          </p:nvPr>
        </p:nvSpPr>
        <p:spPr>
          <a:xfrm>
            <a:off x="4096379"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8" name="Platshållare för text 14">
            <a:extLst>
              <a:ext uri="{FF2B5EF4-FFF2-40B4-BE49-F238E27FC236}">
                <a16:creationId xmlns:a16="http://schemas.microsoft.com/office/drawing/2014/main" id="{3BC5D95A-77B0-95FD-F967-BDB03FDE710D}"/>
              </a:ext>
            </a:extLst>
          </p:cNvPr>
          <p:cNvSpPr>
            <a:spLocks noGrp="1"/>
          </p:cNvSpPr>
          <p:nvPr>
            <p:ph type="body" sz="quarter" idx="23"/>
          </p:nvPr>
        </p:nvSpPr>
        <p:spPr>
          <a:xfrm>
            <a:off x="7245021" y="5192713"/>
            <a:ext cx="2822004" cy="906462"/>
          </a:xfrm>
        </p:spPr>
        <p:txBody>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Tree>
    <p:extLst>
      <p:ext uri="{BB962C8B-B14F-4D97-AF65-F5344CB8AC3E}">
        <p14:creationId xmlns:p14="http://schemas.microsoft.com/office/powerpoint/2010/main" val="2984928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EAE4BB-8616-AD66-D017-A34248E7376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9006" y="1272750"/>
            <a:ext cx="4556257" cy="4331726"/>
          </a:xfrm>
          <a:prstGeom prst="rect">
            <a:avLst/>
          </a:prstGeom>
        </p:spPr>
      </p:pic>
    </p:spTree>
    <p:extLst>
      <p:ext uri="{BB962C8B-B14F-4D97-AF65-F5344CB8AC3E}">
        <p14:creationId xmlns:p14="http://schemas.microsoft.com/office/powerpoint/2010/main" val="3351889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mage ">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D40FDF65-DDD5-E90D-E5DB-B558EDECD8E0}"/>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8BC36520-22BB-EFA2-853F-F3E7342A23D2}"/>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9A6DF841-EA31-7BF4-9684-209279B6DCF2}"/>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bild 2">
            <a:extLst>
              <a:ext uri="{FF2B5EF4-FFF2-40B4-BE49-F238E27FC236}">
                <a16:creationId xmlns:a16="http://schemas.microsoft.com/office/drawing/2014/main" id="{3038389D-D197-86D6-9D3E-5A61199E6874}"/>
              </a:ext>
            </a:extLst>
          </p:cNvPr>
          <p:cNvSpPr>
            <a:spLocks noGrp="1"/>
          </p:cNvSpPr>
          <p:nvPr>
            <p:ph type="pic" sz="quarter" idx="13" hasCustomPrompt="1"/>
          </p:nvPr>
        </p:nvSpPr>
        <p:spPr>
          <a:xfrm>
            <a:off x="-795" y="0"/>
            <a:ext cx="6096000" cy="6858000"/>
          </a:xfrm>
        </p:spPr>
        <p:txBody>
          <a:bodyPr bIns="1044000" anchor="ctr"/>
          <a:lstStyle>
            <a:lvl1pPr marL="0" indent="0" algn="ctr">
              <a:buNone/>
              <a:defRPr/>
            </a:lvl1pPr>
          </a:lstStyle>
          <a:p>
            <a:r>
              <a:rPr lang="en-GB" noProof="0"/>
              <a:t>Click on the icon or </a:t>
            </a:r>
            <a:br>
              <a:rPr lang="en-GB" noProof="0"/>
            </a:br>
            <a:r>
              <a:rPr lang="en-GB" noProof="0"/>
              <a:t>drag and drop to insert an image</a:t>
            </a:r>
          </a:p>
        </p:txBody>
      </p:sp>
      <p:sp>
        <p:nvSpPr>
          <p:cNvPr id="7" name="Platshållare för rubrik 1">
            <a:extLst>
              <a:ext uri="{FF2B5EF4-FFF2-40B4-BE49-F238E27FC236}">
                <a16:creationId xmlns:a16="http://schemas.microsoft.com/office/drawing/2014/main" id="{72E0C1A0-A9BD-243C-0ED6-127A99F43D70}"/>
              </a:ext>
            </a:extLst>
          </p:cNvPr>
          <p:cNvSpPr>
            <a:spLocks noGrp="1"/>
          </p:cNvSpPr>
          <p:nvPr>
            <p:ph type="title"/>
          </p:nvPr>
        </p:nvSpPr>
        <p:spPr>
          <a:xfrm>
            <a:off x="6743700" y="1844674"/>
            <a:ext cx="4114800" cy="1459243"/>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8" name="Platshållare för text 9">
            <a:extLst>
              <a:ext uri="{FF2B5EF4-FFF2-40B4-BE49-F238E27FC236}">
                <a16:creationId xmlns:a16="http://schemas.microsoft.com/office/drawing/2014/main" id="{6A8C23D9-7BD3-7E9D-6E90-B458B8D27045}"/>
              </a:ext>
            </a:extLst>
          </p:cNvPr>
          <p:cNvSpPr>
            <a:spLocks noGrp="1"/>
          </p:cNvSpPr>
          <p:nvPr>
            <p:ph type="body" sz="quarter" idx="14"/>
          </p:nvPr>
        </p:nvSpPr>
        <p:spPr>
          <a:xfrm>
            <a:off x="6743700" y="3429000"/>
            <a:ext cx="4114800" cy="1910751"/>
          </a:xfrm>
        </p:spPr>
        <p:txBody>
          <a:bodyPr/>
          <a:lstStyle>
            <a:lvl1pPr marL="0" indent="0">
              <a:lnSpc>
                <a:spcPts val="2360"/>
              </a:lnSpc>
              <a:spcBef>
                <a:spcPts val="0"/>
              </a:spcBef>
              <a:buFontTx/>
              <a:buNone/>
              <a:defRPr sz="1800" baseline="0">
                <a:solidFill>
                  <a:schemeClr val="tx1">
                    <a:lumMod val="65000"/>
                    <a:lumOff val="35000"/>
                  </a:schemeClr>
                </a:solidFill>
              </a:defRPr>
            </a:lvl1pPr>
            <a:lvl2pPr marL="457200" indent="0">
              <a:buFontTx/>
              <a:buNone/>
              <a:defRPr sz="1400" baseline="0">
                <a:solidFill>
                  <a:schemeClr val="tx1">
                    <a:lumMod val="65000"/>
                    <a:lumOff val="35000"/>
                  </a:schemeClr>
                </a:solidFill>
              </a:defRPr>
            </a:lvl2pPr>
            <a:lvl3pPr marL="914400" indent="0">
              <a:buFontTx/>
              <a:buNone/>
              <a:defRPr sz="1200" baseline="0">
                <a:solidFill>
                  <a:schemeClr val="tx1">
                    <a:lumMod val="65000"/>
                    <a:lumOff val="35000"/>
                  </a:schemeClr>
                </a:solidFill>
              </a:defRPr>
            </a:lvl3pPr>
            <a:lvl4pPr marL="1371600" indent="0">
              <a:buFontTx/>
              <a:buNone/>
              <a:defRPr sz="1000" baseline="0">
                <a:solidFill>
                  <a:schemeClr val="tx1">
                    <a:lumMod val="65000"/>
                    <a:lumOff val="35000"/>
                  </a:schemeClr>
                </a:solidFill>
              </a:defRPr>
            </a:lvl4pPr>
            <a:lvl5pPr marL="1828800" indent="0">
              <a:buFontTx/>
              <a:buNone/>
              <a:defRPr sz="1000" baseline="0">
                <a:solidFill>
                  <a:schemeClr val="tx1">
                    <a:lumMod val="65000"/>
                    <a:lumOff val="3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759083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6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art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83462A3D-BC6E-33F6-D482-0EDC48C6DC9E}"/>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CB664D28-D961-D1F2-AC74-C753E5DCB3D4}"/>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FA6E489E-66C8-8766-0520-C9DA822D5EAB}"/>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12" name="Platshållare för rubrik 1">
            <a:extLst>
              <a:ext uri="{FF2B5EF4-FFF2-40B4-BE49-F238E27FC236}">
                <a16:creationId xmlns:a16="http://schemas.microsoft.com/office/drawing/2014/main" id="{1DFB9773-1D7F-F3B3-C706-28A8C2D92E34}"/>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14" name="Platshållare för innehåll 13">
            <a:extLst>
              <a:ext uri="{FF2B5EF4-FFF2-40B4-BE49-F238E27FC236}">
                <a16:creationId xmlns:a16="http://schemas.microsoft.com/office/drawing/2014/main" id="{67484F84-26D1-126E-3D9A-EE9938F14D35}"/>
              </a:ext>
            </a:extLst>
          </p:cNvPr>
          <p:cNvSpPr>
            <a:spLocks noGrp="1"/>
          </p:cNvSpPr>
          <p:nvPr>
            <p:ph sz="quarter" idx="15"/>
          </p:nvPr>
        </p:nvSpPr>
        <p:spPr>
          <a:xfrm>
            <a:off x="947738" y="2528888"/>
            <a:ext cx="4559300" cy="257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5" name="Platshållare för innehåll 13">
            <a:extLst>
              <a:ext uri="{FF2B5EF4-FFF2-40B4-BE49-F238E27FC236}">
                <a16:creationId xmlns:a16="http://schemas.microsoft.com/office/drawing/2014/main" id="{BF275934-BA93-B26D-2430-57E339605908}"/>
              </a:ext>
            </a:extLst>
          </p:cNvPr>
          <p:cNvSpPr>
            <a:spLocks noGrp="1"/>
          </p:cNvSpPr>
          <p:nvPr>
            <p:ph sz="quarter" idx="16"/>
          </p:nvPr>
        </p:nvSpPr>
        <p:spPr>
          <a:xfrm>
            <a:off x="6089081" y="2528888"/>
            <a:ext cx="4559300" cy="257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13489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orient="horz" pos="527">
          <p15:clr>
            <a:srgbClr val="FBAE40"/>
          </p15:clr>
        </p15:guide>
        <p15:guide id="5" orient="horz" pos="159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7" name="Platshållare för innehåll 6">
            <a:extLst>
              <a:ext uri="{FF2B5EF4-FFF2-40B4-BE49-F238E27FC236}">
                <a16:creationId xmlns:a16="http://schemas.microsoft.com/office/drawing/2014/main" id="{BA1374A7-E0B7-54FC-E679-6FEEF0E72FA1}"/>
              </a:ext>
            </a:extLst>
          </p:cNvPr>
          <p:cNvSpPr>
            <a:spLocks noGrp="1"/>
          </p:cNvSpPr>
          <p:nvPr>
            <p:ph sz="quarter" idx="19"/>
          </p:nvPr>
        </p:nvSpPr>
        <p:spPr>
          <a:xfrm>
            <a:off x="947738" y="2024063"/>
            <a:ext cx="4262617" cy="37639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Platshållare för innehåll 6">
            <a:extLst>
              <a:ext uri="{FF2B5EF4-FFF2-40B4-BE49-F238E27FC236}">
                <a16:creationId xmlns:a16="http://schemas.microsoft.com/office/drawing/2014/main" id="{B41E123B-B2EB-E3F8-6438-FA8E1D383E07}"/>
              </a:ext>
            </a:extLst>
          </p:cNvPr>
          <p:cNvSpPr>
            <a:spLocks noGrp="1"/>
          </p:cNvSpPr>
          <p:nvPr>
            <p:ph sz="quarter" idx="20"/>
          </p:nvPr>
        </p:nvSpPr>
        <p:spPr>
          <a:xfrm>
            <a:off x="5519738" y="2024063"/>
            <a:ext cx="4262617" cy="37639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Platshållare för rubrik 1">
            <a:extLst>
              <a:ext uri="{FF2B5EF4-FFF2-40B4-BE49-F238E27FC236}">
                <a16:creationId xmlns:a16="http://schemas.microsoft.com/office/drawing/2014/main" id="{939A7C66-E96C-ED31-2BDE-4005A0E8618E}"/>
              </a:ext>
            </a:extLst>
          </p:cNvPr>
          <p:cNvSpPr>
            <a:spLocks noGrp="1"/>
          </p:cNvSpPr>
          <p:nvPr>
            <p:ph type="title"/>
          </p:nvPr>
        </p:nvSpPr>
        <p:spPr>
          <a:xfrm>
            <a:off x="947738" y="836612"/>
            <a:ext cx="4262617" cy="1052573"/>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23" name="Platshållare för text 22">
            <a:extLst>
              <a:ext uri="{FF2B5EF4-FFF2-40B4-BE49-F238E27FC236}">
                <a16:creationId xmlns:a16="http://schemas.microsoft.com/office/drawing/2014/main" id="{FAE689B1-F36C-71C2-F115-C9B65A0A00CE}"/>
              </a:ext>
            </a:extLst>
          </p:cNvPr>
          <p:cNvSpPr>
            <a:spLocks noGrp="1"/>
          </p:cNvSpPr>
          <p:nvPr>
            <p:ph type="body" sz="quarter" idx="21"/>
          </p:nvPr>
        </p:nvSpPr>
        <p:spPr>
          <a:xfrm>
            <a:off x="5519738" y="905624"/>
            <a:ext cx="4262437" cy="1052512"/>
          </a:xfrm>
        </p:spPr>
        <p:txBody>
          <a:bodyPr/>
          <a:lstStyle>
            <a:lvl1pPr marL="0" indent="0">
              <a:lnSpc>
                <a:spcPts val="3840"/>
              </a:lnSpc>
              <a:spcBef>
                <a:spcPts val="0"/>
              </a:spcBef>
              <a:spcAft>
                <a:spcPts val="0"/>
              </a:spcAft>
              <a:buNone/>
              <a:defRPr sz="3200" baseline="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2663736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guide id="8" orient="horz" pos="5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d 2 images, text">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2973266"/>
          </a:xfrm>
        </p:spPr>
        <p:txBody>
          <a:bodyPr/>
          <a:lstStyle/>
          <a:p>
            <a:r>
              <a:rPr lang="en-US" noProof="0"/>
              <a:t>Click icon to add picture</a:t>
            </a:r>
            <a:endParaRPr lang="en-GB" noProof="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2989262"/>
          </a:xfrm>
        </p:spPr>
        <p:txBody>
          <a:bodyPr/>
          <a:lstStyle/>
          <a:p>
            <a:r>
              <a:rPr lang="en-US" noProof="0"/>
              <a:t>Click icon to add picture</a:t>
            </a:r>
            <a:endParaRPr lang="en-GB" noProof="0"/>
          </a:p>
        </p:txBody>
      </p:sp>
      <p:sp>
        <p:nvSpPr>
          <p:cNvPr id="15" name="Platshållare för text 14">
            <a:extLst>
              <a:ext uri="{FF2B5EF4-FFF2-40B4-BE49-F238E27FC236}">
                <a16:creationId xmlns:a16="http://schemas.microsoft.com/office/drawing/2014/main" id="{7EA82616-DB96-A57E-04F3-E904D69359DD}"/>
              </a:ext>
            </a:extLst>
          </p:cNvPr>
          <p:cNvSpPr>
            <a:spLocks noGrp="1"/>
          </p:cNvSpPr>
          <p:nvPr>
            <p:ph type="body" sz="quarter" idx="19"/>
          </p:nvPr>
        </p:nvSpPr>
        <p:spPr>
          <a:xfrm>
            <a:off x="947738" y="5192713"/>
            <a:ext cx="4572000" cy="906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tshållare för text 14">
            <a:extLst>
              <a:ext uri="{FF2B5EF4-FFF2-40B4-BE49-F238E27FC236}">
                <a16:creationId xmlns:a16="http://schemas.microsoft.com/office/drawing/2014/main" id="{09876A58-6661-933D-30BB-FCB61348535C}"/>
              </a:ext>
            </a:extLst>
          </p:cNvPr>
          <p:cNvSpPr>
            <a:spLocks noGrp="1"/>
          </p:cNvSpPr>
          <p:nvPr>
            <p:ph type="body" sz="quarter" idx="20"/>
          </p:nvPr>
        </p:nvSpPr>
        <p:spPr>
          <a:xfrm>
            <a:off x="6089081" y="5192713"/>
            <a:ext cx="4572000" cy="906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27522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and 2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11" name="Platshållare för bild 10">
            <a:extLst>
              <a:ext uri="{FF2B5EF4-FFF2-40B4-BE49-F238E27FC236}">
                <a16:creationId xmlns:a16="http://schemas.microsoft.com/office/drawing/2014/main" id="{49E648CF-56EA-9980-F69D-2AC8D23AEE07}"/>
              </a:ext>
            </a:extLst>
          </p:cNvPr>
          <p:cNvSpPr>
            <a:spLocks noGrp="1"/>
          </p:cNvSpPr>
          <p:nvPr>
            <p:ph type="pic" sz="quarter" idx="17"/>
          </p:nvPr>
        </p:nvSpPr>
        <p:spPr>
          <a:xfrm>
            <a:off x="6089650" y="2035175"/>
            <a:ext cx="4559300" cy="3753150"/>
          </a:xfrm>
        </p:spPr>
        <p:txBody>
          <a:bodyPr/>
          <a:lstStyle/>
          <a:p>
            <a:r>
              <a:rPr lang="en-US" noProof="0"/>
              <a:t>Click icon to add picture</a:t>
            </a:r>
            <a:endParaRPr lang="en-GB" noProof="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8" y="2024063"/>
            <a:ext cx="4572000" cy="3764262"/>
          </a:xfrm>
        </p:spPr>
        <p:txBody>
          <a:bodyPr/>
          <a:lstStyle/>
          <a:p>
            <a:r>
              <a:rPr lang="en-US" noProof="0"/>
              <a:t>Click icon to add picture</a:t>
            </a:r>
            <a:endParaRPr lang="en-GB" noProof="0"/>
          </a:p>
        </p:txBody>
      </p:sp>
    </p:spTree>
    <p:extLst>
      <p:ext uri="{BB962C8B-B14F-4D97-AF65-F5344CB8AC3E}">
        <p14:creationId xmlns:p14="http://schemas.microsoft.com/office/powerpoint/2010/main" val="2131801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and 3 images">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48721948-959B-87EC-FA49-B45A4B605E29}"/>
              </a:ext>
            </a:extLst>
          </p:cNvPr>
          <p:cNvSpPr>
            <a:spLocks noGrp="1"/>
          </p:cNvSpPr>
          <p:nvPr>
            <p:ph type="dt" sz="half" idx="10"/>
          </p:nvPr>
        </p:nvSpPr>
        <p:spPr/>
        <p:txBody>
          <a:bodyPr/>
          <a:lstStyle/>
          <a:p>
            <a:fld id="{888E4D63-BE2C-4D4B-BBD2-256262659A9F}" type="datetime1">
              <a:rPr lang="en-GB" noProof="0" smtClean="0"/>
              <a:pPr/>
              <a:t>07/07/2025</a:t>
            </a:fld>
            <a:endParaRPr lang="en-GB" noProof="0"/>
          </a:p>
        </p:txBody>
      </p:sp>
      <p:sp>
        <p:nvSpPr>
          <p:cNvPr id="4" name="Platshållare för sidfot 3">
            <a:extLst>
              <a:ext uri="{FF2B5EF4-FFF2-40B4-BE49-F238E27FC236}">
                <a16:creationId xmlns:a16="http://schemas.microsoft.com/office/drawing/2014/main" id="{3E95995D-2E7D-4CB8-015A-F2384939846A}"/>
              </a:ext>
            </a:extLst>
          </p:cNvPr>
          <p:cNvSpPr>
            <a:spLocks noGrp="1"/>
          </p:cNvSpPr>
          <p:nvPr>
            <p:ph type="ftr" sz="quarter" idx="11"/>
          </p:nvPr>
        </p:nvSpPr>
        <p:spPr/>
        <p:txBody>
          <a:bodyPr/>
          <a:lstStyle/>
          <a:p>
            <a:r>
              <a:rPr lang="en-GB" noProof="0"/>
              <a:t>Presentation footer</a:t>
            </a:r>
          </a:p>
        </p:txBody>
      </p:sp>
      <p:sp>
        <p:nvSpPr>
          <p:cNvPr id="5" name="Platshållare för bildnummer 4">
            <a:extLst>
              <a:ext uri="{FF2B5EF4-FFF2-40B4-BE49-F238E27FC236}">
                <a16:creationId xmlns:a16="http://schemas.microsoft.com/office/drawing/2014/main" id="{48F2DE99-6303-F89C-1611-0FFF475B652F}"/>
              </a:ext>
            </a:extLst>
          </p:cNvPr>
          <p:cNvSpPr>
            <a:spLocks noGrp="1"/>
          </p:cNvSpPr>
          <p:nvPr>
            <p:ph type="sldNum" sz="quarter" idx="12"/>
          </p:nvPr>
        </p:nvSpPr>
        <p:spPr/>
        <p:txBody>
          <a:bodyPr/>
          <a:lstStyle/>
          <a:p>
            <a:fld id="{B716C8F4-20CD-364A-8A8E-DE130115B178}" type="slidenum">
              <a:rPr lang="en-GB" noProof="0" smtClean="0"/>
              <a:pPr/>
              <a:t>‹#›</a:t>
            </a:fld>
            <a:endParaRPr lang="en-GB" noProof="0"/>
          </a:p>
        </p:txBody>
      </p:sp>
      <p:sp>
        <p:nvSpPr>
          <p:cNvPr id="6" name="Platshållare för rubrik 1">
            <a:extLst>
              <a:ext uri="{FF2B5EF4-FFF2-40B4-BE49-F238E27FC236}">
                <a16:creationId xmlns:a16="http://schemas.microsoft.com/office/drawing/2014/main" id="{2AE870AB-060B-0FB2-E725-21BB65BCB5A1}"/>
              </a:ext>
            </a:extLst>
          </p:cNvPr>
          <p:cNvSpPr>
            <a:spLocks noGrp="1"/>
          </p:cNvSpPr>
          <p:nvPr>
            <p:ph type="title"/>
          </p:nvPr>
        </p:nvSpPr>
        <p:spPr>
          <a:xfrm>
            <a:off x="947739" y="836613"/>
            <a:ext cx="8196262" cy="1311364"/>
          </a:xfrm>
          <a:prstGeom prst="rect">
            <a:avLst/>
          </a:prstGeom>
        </p:spPr>
        <p:txBody>
          <a:bodyPr vert="horz" lIns="91440" tIns="108000" rIns="91440" bIns="45720" rtlCol="0" anchor="t">
            <a:noAutofit/>
          </a:bodyPr>
          <a:lstStyle/>
          <a:p>
            <a:r>
              <a:rPr lang="en-US" noProof="0"/>
              <a:t>Click to edit Master title style</a:t>
            </a:r>
            <a:endParaRPr lang="en-GB" noProof="0"/>
          </a:p>
        </p:txBody>
      </p:sp>
      <p:sp>
        <p:nvSpPr>
          <p:cNvPr id="13" name="Platshållare för bild 12">
            <a:extLst>
              <a:ext uri="{FF2B5EF4-FFF2-40B4-BE49-F238E27FC236}">
                <a16:creationId xmlns:a16="http://schemas.microsoft.com/office/drawing/2014/main" id="{3835E09C-BA82-D9ED-C123-DAF1093D8E89}"/>
              </a:ext>
            </a:extLst>
          </p:cNvPr>
          <p:cNvSpPr>
            <a:spLocks noGrp="1"/>
          </p:cNvSpPr>
          <p:nvPr>
            <p:ph type="pic" sz="quarter" idx="18"/>
          </p:nvPr>
        </p:nvSpPr>
        <p:spPr>
          <a:xfrm>
            <a:off x="947739" y="2024063"/>
            <a:ext cx="2822004" cy="3764262"/>
          </a:xfrm>
        </p:spPr>
        <p:txBody>
          <a:bodyPr/>
          <a:lstStyle/>
          <a:p>
            <a:r>
              <a:rPr lang="en-US" noProof="0"/>
              <a:t>Click icon to add picture</a:t>
            </a:r>
            <a:endParaRPr lang="en-GB" noProof="0"/>
          </a:p>
        </p:txBody>
      </p:sp>
      <p:sp>
        <p:nvSpPr>
          <p:cNvPr id="9" name="Platshållare för bild 12">
            <a:extLst>
              <a:ext uri="{FF2B5EF4-FFF2-40B4-BE49-F238E27FC236}">
                <a16:creationId xmlns:a16="http://schemas.microsoft.com/office/drawing/2014/main" id="{A1B32E41-89F9-9ED1-454D-E09D343B8235}"/>
              </a:ext>
            </a:extLst>
          </p:cNvPr>
          <p:cNvSpPr>
            <a:spLocks noGrp="1"/>
          </p:cNvSpPr>
          <p:nvPr>
            <p:ph type="pic" sz="quarter" idx="19"/>
          </p:nvPr>
        </p:nvSpPr>
        <p:spPr>
          <a:xfrm>
            <a:off x="4096380" y="2024063"/>
            <a:ext cx="2822004" cy="3764262"/>
          </a:xfrm>
        </p:spPr>
        <p:txBody>
          <a:bodyPr/>
          <a:lstStyle/>
          <a:p>
            <a:r>
              <a:rPr lang="en-US" noProof="0"/>
              <a:t>Click icon to add picture</a:t>
            </a:r>
            <a:endParaRPr lang="en-GB" noProof="0"/>
          </a:p>
        </p:txBody>
      </p:sp>
      <p:sp>
        <p:nvSpPr>
          <p:cNvPr id="10" name="Platshållare för bild 12">
            <a:extLst>
              <a:ext uri="{FF2B5EF4-FFF2-40B4-BE49-F238E27FC236}">
                <a16:creationId xmlns:a16="http://schemas.microsoft.com/office/drawing/2014/main" id="{BC3C8CFC-2399-786C-A053-51FD97723AC6}"/>
              </a:ext>
            </a:extLst>
          </p:cNvPr>
          <p:cNvSpPr>
            <a:spLocks noGrp="1"/>
          </p:cNvSpPr>
          <p:nvPr>
            <p:ph type="pic" sz="quarter" idx="20"/>
          </p:nvPr>
        </p:nvSpPr>
        <p:spPr>
          <a:xfrm>
            <a:off x="7245021" y="2024063"/>
            <a:ext cx="2822004" cy="3764262"/>
          </a:xfrm>
        </p:spPr>
        <p:txBody>
          <a:bodyPr/>
          <a:lstStyle/>
          <a:p>
            <a:r>
              <a:rPr lang="en-US" noProof="0"/>
              <a:t>Click icon to add picture</a:t>
            </a:r>
            <a:endParaRPr lang="en-GB" noProof="0"/>
          </a:p>
        </p:txBody>
      </p:sp>
    </p:spTree>
    <p:extLst>
      <p:ext uri="{BB962C8B-B14F-4D97-AF65-F5344CB8AC3E}">
        <p14:creationId xmlns:p14="http://schemas.microsoft.com/office/powerpoint/2010/main" val="988021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3477">
          <p15:clr>
            <a:srgbClr val="FBAE40"/>
          </p15:clr>
        </p15:guide>
        <p15:guide id="5" orient="horz" pos="1275">
          <p15:clr>
            <a:srgbClr val="FBAE40"/>
          </p15:clr>
        </p15:guide>
        <p15:guide id="6" orient="horz" pos="3158">
          <p15:clr>
            <a:srgbClr val="FBAE40"/>
          </p15:clr>
        </p15:guide>
        <p15:guide id="7" orient="horz" pos="32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07/07/2025</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8" name="Bildobjekt 7">
            <a:extLst>
              <a:ext uri="{FF2B5EF4-FFF2-40B4-BE49-F238E27FC236}">
                <a16:creationId xmlns:a16="http://schemas.microsoft.com/office/drawing/2014/main" id="{BF9B40D9-3FDF-80C1-89DD-E8B6DE0D8258}"/>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234268216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5" r:id="rId12"/>
    <p:sldLayoutId id="2147483663" r:id="rId13"/>
    <p:sldLayoutId id="2147483664" r:id="rId14"/>
    <p:sldLayoutId id="2147483690" r:id="rId15"/>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07/07/2025</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8" name="Bildobjekt 7">
            <a:extLst>
              <a:ext uri="{FF2B5EF4-FFF2-40B4-BE49-F238E27FC236}">
                <a16:creationId xmlns:a16="http://schemas.microsoft.com/office/drawing/2014/main" id="{BF9B40D9-3FDF-80C1-89DD-E8B6DE0D8258}"/>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319938482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BFBFB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9A81581-C5EB-CCB3-0B2C-C4573813B28E}"/>
              </a:ext>
            </a:extLst>
          </p:cNvPr>
          <p:cNvSpPr>
            <a:spLocks noGrp="1"/>
          </p:cNvSpPr>
          <p:nvPr>
            <p:ph type="title"/>
          </p:nvPr>
        </p:nvSpPr>
        <p:spPr>
          <a:xfrm>
            <a:off x="600075" y="1169520"/>
            <a:ext cx="10990263" cy="568412"/>
          </a:xfrm>
          <a:prstGeom prst="rect">
            <a:avLst/>
          </a:prstGeom>
        </p:spPr>
        <p:txBody>
          <a:bodyPr vert="horz" lIns="91440" tIns="108000" rIns="91440" bIns="45720" rtlCol="0" anchor="t">
            <a:no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9CF6E4A-7E25-7C38-5E61-0F057A6F15F8}"/>
              </a:ext>
            </a:extLst>
          </p:cNvPr>
          <p:cNvSpPr>
            <a:spLocks noGrp="1"/>
          </p:cNvSpPr>
          <p:nvPr>
            <p:ph type="body" idx="1"/>
          </p:nvPr>
        </p:nvSpPr>
        <p:spPr>
          <a:xfrm>
            <a:off x="600075" y="1795850"/>
            <a:ext cx="10990263" cy="4530302"/>
          </a:xfrm>
          <a:prstGeom prst="rect">
            <a:avLst/>
          </a:prstGeom>
        </p:spPr>
        <p:txBody>
          <a:bodyPr vert="horz" lIns="91440" tIns="45720" rIns="91440" bIns="45720" rtlCol="0">
            <a:no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4" name="Platshållare för datum 3">
            <a:extLst>
              <a:ext uri="{FF2B5EF4-FFF2-40B4-BE49-F238E27FC236}">
                <a16:creationId xmlns:a16="http://schemas.microsoft.com/office/drawing/2014/main" id="{B02802BE-5037-20C2-C69A-3687142E17FF}"/>
              </a:ext>
            </a:extLst>
          </p:cNvPr>
          <p:cNvSpPr>
            <a:spLocks noGrp="1"/>
          </p:cNvSpPr>
          <p:nvPr>
            <p:ph type="dt" sz="half" idx="2"/>
          </p:nvPr>
        </p:nvSpPr>
        <p:spPr>
          <a:xfrm>
            <a:off x="600075" y="6473327"/>
            <a:ext cx="2743200" cy="94775"/>
          </a:xfrm>
          <a:prstGeom prst="rect">
            <a:avLst/>
          </a:prstGeom>
        </p:spPr>
        <p:txBody>
          <a:bodyPr vert="horz" lIns="91440" tIns="45720" rIns="91440" bIns="45720" rtlCol="0" anchor="ctr"/>
          <a:lstStyle>
            <a:lvl1pPr algn="l">
              <a:defRPr sz="700" baseline="0">
                <a:solidFill>
                  <a:schemeClr val="accent2"/>
                </a:solidFill>
                <a:latin typeface="Work Sans" pitchFamily="2" charset="77"/>
              </a:defRPr>
            </a:lvl1pPr>
          </a:lstStyle>
          <a:p>
            <a:fld id="{888E4D63-BE2C-4D4B-BBD2-256262659A9F}" type="datetime1">
              <a:rPr lang="en-GB" noProof="0" smtClean="0"/>
              <a:pPr/>
              <a:t>07/07/2025</a:t>
            </a:fld>
            <a:endParaRPr lang="en-GB" noProof="0"/>
          </a:p>
        </p:txBody>
      </p:sp>
      <p:sp>
        <p:nvSpPr>
          <p:cNvPr id="5" name="Platshållare för sidfot 4">
            <a:extLst>
              <a:ext uri="{FF2B5EF4-FFF2-40B4-BE49-F238E27FC236}">
                <a16:creationId xmlns:a16="http://schemas.microsoft.com/office/drawing/2014/main" id="{8EB4FE33-ACB2-4359-61CD-3E894F726E20}"/>
              </a:ext>
            </a:extLst>
          </p:cNvPr>
          <p:cNvSpPr>
            <a:spLocks noGrp="1"/>
          </p:cNvSpPr>
          <p:nvPr>
            <p:ph type="ftr" sz="quarter" idx="3"/>
          </p:nvPr>
        </p:nvSpPr>
        <p:spPr>
          <a:xfrm>
            <a:off x="4037805" y="6470364"/>
            <a:ext cx="4114800" cy="97738"/>
          </a:xfrm>
          <a:prstGeom prst="rect">
            <a:avLst/>
          </a:prstGeom>
        </p:spPr>
        <p:txBody>
          <a:bodyPr vert="horz" lIns="91440" tIns="45720" rIns="91440" bIns="45720" rtlCol="0" anchor="ctr"/>
          <a:lstStyle>
            <a:lvl1pPr algn="ctr">
              <a:defRPr sz="700" baseline="0">
                <a:solidFill>
                  <a:schemeClr val="accent2"/>
                </a:solidFill>
                <a:latin typeface="Work Sans" pitchFamily="2" charset="77"/>
              </a:defRPr>
            </a:lvl1pPr>
          </a:lstStyle>
          <a:p>
            <a:r>
              <a:rPr lang="en-GB" noProof="0"/>
              <a:t>Presentation footer</a:t>
            </a:r>
          </a:p>
        </p:txBody>
      </p:sp>
      <p:sp>
        <p:nvSpPr>
          <p:cNvPr id="6" name="Platshållare för bildnummer 5">
            <a:extLst>
              <a:ext uri="{FF2B5EF4-FFF2-40B4-BE49-F238E27FC236}">
                <a16:creationId xmlns:a16="http://schemas.microsoft.com/office/drawing/2014/main" id="{5847F348-31E2-5BEB-84BB-B45A40BF191E}"/>
              </a:ext>
            </a:extLst>
          </p:cNvPr>
          <p:cNvSpPr>
            <a:spLocks noGrp="1"/>
          </p:cNvSpPr>
          <p:nvPr>
            <p:ph type="sldNum" sz="quarter" idx="4"/>
          </p:nvPr>
        </p:nvSpPr>
        <p:spPr>
          <a:xfrm>
            <a:off x="8848725" y="6473328"/>
            <a:ext cx="2743200" cy="94775"/>
          </a:xfrm>
          <a:prstGeom prst="rect">
            <a:avLst/>
          </a:prstGeom>
        </p:spPr>
        <p:txBody>
          <a:bodyPr vert="horz" lIns="91440" tIns="45720" rIns="91440" bIns="45720" rtlCol="0" anchor="ctr"/>
          <a:lstStyle>
            <a:lvl1pPr algn="r">
              <a:defRPr sz="700" baseline="0">
                <a:solidFill>
                  <a:schemeClr val="accent2"/>
                </a:solidFill>
                <a:latin typeface="Work Sans" pitchFamily="2" charset="77"/>
              </a:defRPr>
            </a:lvl1pPr>
          </a:lstStyle>
          <a:p>
            <a:fld id="{B716C8F4-20CD-364A-8A8E-DE130115B178}" type="slidenum">
              <a:rPr lang="en-GB" noProof="0" smtClean="0"/>
              <a:pPr/>
              <a:t>‹#›</a:t>
            </a:fld>
            <a:endParaRPr lang="en-GB" noProof="0"/>
          </a:p>
        </p:txBody>
      </p:sp>
      <p:pic>
        <p:nvPicPr>
          <p:cNvPr id="8" name="Bildobjekt 7">
            <a:extLst>
              <a:ext uri="{FF2B5EF4-FFF2-40B4-BE49-F238E27FC236}">
                <a16:creationId xmlns:a16="http://schemas.microsoft.com/office/drawing/2014/main" id="{BF9B40D9-3FDF-80C1-89DD-E8B6DE0D8258}"/>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838284" y="5633192"/>
            <a:ext cx="838515" cy="797194"/>
          </a:xfrm>
          <a:prstGeom prst="rect">
            <a:avLst/>
          </a:prstGeom>
        </p:spPr>
      </p:pic>
    </p:spTree>
    <p:extLst>
      <p:ext uri="{BB962C8B-B14F-4D97-AF65-F5344CB8AC3E}">
        <p14:creationId xmlns:p14="http://schemas.microsoft.com/office/powerpoint/2010/main" val="26801736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p:titleStyle>
    <p:body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5358F1-922A-C7F3-A6E9-0F6221082D49}"/>
              </a:ext>
            </a:extLst>
          </p:cNvPr>
          <p:cNvSpPr>
            <a:spLocks noGrp="1"/>
          </p:cNvSpPr>
          <p:nvPr>
            <p:ph type="ctrTitle"/>
          </p:nvPr>
        </p:nvSpPr>
        <p:spPr>
          <a:xfrm>
            <a:off x="1695853" y="3031435"/>
            <a:ext cx="8798701" cy="2194615"/>
          </a:xfrm>
        </p:spPr>
        <p:txBody>
          <a:bodyPr/>
          <a:lstStyle/>
          <a:p>
            <a:r>
              <a:rPr lang="en-GB" sz="4000" dirty="0"/>
              <a:t>TRISS: A Versatile Tool for Unravelling Molecular Mechanisms</a:t>
            </a:r>
            <a:br>
              <a:rPr lang="en-GB" sz="4000" dirty="0"/>
            </a:br>
            <a:r>
              <a:rPr lang="en-GB" sz="1600" dirty="0"/>
              <a:t>How We Use Trapped Ions and X-rays to See How Proteins Break</a:t>
            </a:r>
            <a:endParaRPr lang="en-GB" sz="4000" dirty="0"/>
          </a:p>
        </p:txBody>
      </p:sp>
      <p:sp>
        <p:nvSpPr>
          <p:cNvPr id="3" name="Underrubrik 2">
            <a:extLst>
              <a:ext uri="{FF2B5EF4-FFF2-40B4-BE49-F238E27FC236}">
                <a16:creationId xmlns:a16="http://schemas.microsoft.com/office/drawing/2014/main" id="{10AEE97D-FBCF-C7E2-AC97-1B5EB152B3E6}"/>
              </a:ext>
            </a:extLst>
          </p:cNvPr>
          <p:cNvSpPr>
            <a:spLocks noGrp="1"/>
          </p:cNvSpPr>
          <p:nvPr>
            <p:ph type="subTitle" idx="1"/>
          </p:nvPr>
        </p:nvSpPr>
        <p:spPr>
          <a:xfrm>
            <a:off x="1046124" y="5359177"/>
            <a:ext cx="10098157" cy="723571"/>
          </a:xfrm>
        </p:spPr>
        <p:txBody>
          <a:bodyPr>
            <a:normAutofit/>
          </a:bodyPr>
          <a:lstStyle/>
          <a:p>
            <a:pPr algn="l"/>
            <a:r>
              <a:rPr lang="en-GB" sz="1800" dirty="0"/>
              <a:t>Ouassim Hocine Hafiani</a:t>
            </a:r>
            <a:br>
              <a:rPr lang="en-GB" sz="1800" dirty="0"/>
            </a:br>
            <a:r>
              <a:rPr lang="en-GB" sz="1800" dirty="0"/>
              <a:t>Department of Physics and Astronomy, Uppsala University | MAX IV Laboratory</a:t>
            </a:r>
          </a:p>
        </p:txBody>
      </p:sp>
    </p:spTree>
    <p:extLst>
      <p:ext uri="{BB962C8B-B14F-4D97-AF65-F5344CB8AC3E}">
        <p14:creationId xmlns:p14="http://schemas.microsoft.com/office/powerpoint/2010/main" val="340796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E575-B843-D954-CD57-CF83BC57F4B8}"/>
              </a:ext>
            </a:extLst>
          </p:cNvPr>
          <p:cNvSpPr>
            <a:spLocks noGrp="1"/>
          </p:cNvSpPr>
          <p:nvPr>
            <p:ph type="title"/>
          </p:nvPr>
        </p:nvSpPr>
        <p:spPr/>
        <p:txBody>
          <a:bodyPr/>
          <a:lstStyle/>
          <a:p>
            <a:r>
              <a:rPr lang="en-US" b="1" dirty="0"/>
              <a:t>Conclusion</a:t>
            </a:r>
            <a:endParaRPr lang="en-SE" dirty="0"/>
          </a:p>
        </p:txBody>
      </p:sp>
      <p:sp>
        <p:nvSpPr>
          <p:cNvPr id="3" name="Content Placeholder 2">
            <a:extLst>
              <a:ext uri="{FF2B5EF4-FFF2-40B4-BE49-F238E27FC236}">
                <a16:creationId xmlns:a16="http://schemas.microsoft.com/office/drawing/2014/main" id="{462298D0-41C6-C895-0466-01E7166B3F63}"/>
              </a:ext>
            </a:extLst>
          </p:cNvPr>
          <p:cNvSpPr>
            <a:spLocks noGrp="1"/>
          </p:cNvSpPr>
          <p:nvPr>
            <p:ph idx="1"/>
          </p:nvPr>
        </p:nvSpPr>
        <p:spPr>
          <a:xfrm>
            <a:off x="600076" y="1795850"/>
            <a:ext cx="6450264" cy="2882167"/>
          </a:xfrm>
        </p:spPr>
        <p:txBody>
          <a:bodyPr/>
          <a:lstStyle/>
          <a:p>
            <a:r>
              <a:rPr lang="en-US" b="1" dirty="0"/>
              <a:t>TRISS</a:t>
            </a:r>
            <a:r>
              <a:rPr lang="en-US" dirty="0"/>
              <a:t> integrates ion trapping with an entire </a:t>
            </a:r>
            <a:r>
              <a:rPr lang="en-US" b="1" dirty="0"/>
              <a:t>toolbox</a:t>
            </a:r>
            <a:r>
              <a:rPr lang="en-US" dirty="0"/>
              <a:t> of </a:t>
            </a:r>
            <a:r>
              <a:rPr lang="en-US" b="1" dirty="0"/>
              <a:t>fragmentation techniques.</a:t>
            </a:r>
          </a:p>
          <a:p>
            <a:r>
              <a:rPr lang="en-US" b="1" dirty="0"/>
              <a:t>Its key benefit</a:t>
            </a:r>
            <a:r>
              <a:rPr lang="en-US" dirty="0"/>
              <a:t> is providing a more </a:t>
            </a:r>
            <a:r>
              <a:rPr lang="en-US" b="1" dirty="0"/>
              <a:t>detailed structural analysis</a:t>
            </a:r>
            <a:r>
              <a:rPr lang="en-US" dirty="0"/>
              <a:t> of proteins and molecules</a:t>
            </a:r>
          </a:p>
          <a:p>
            <a:r>
              <a:rPr lang="en-US" dirty="0"/>
              <a:t>This is used for </a:t>
            </a:r>
            <a:r>
              <a:rPr lang="en-US" b="1" dirty="0"/>
              <a:t>biochemical physics</a:t>
            </a:r>
            <a:r>
              <a:rPr lang="en-US" dirty="0"/>
              <a:t>, </a:t>
            </a:r>
            <a:r>
              <a:rPr lang="en-US" b="1" dirty="0"/>
              <a:t>drug development</a:t>
            </a:r>
            <a:r>
              <a:rPr lang="en-US" dirty="0"/>
              <a:t>, and for our understanding of </a:t>
            </a:r>
            <a:r>
              <a:rPr lang="en-US" b="1" dirty="0"/>
              <a:t>radiation-induced damage</a:t>
            </a:r>
            <a:r>
              <a:rPr lang="en-US" dirty="0"/>
              <a:t>.</a:t>
            </a:r>
          </a:p>
        </p:txBody>
      </p:sp>
      <p:sp>
        <p:nvSpPr>
          <p:cNvPr id="9" name="Title 1">
            <a:extLst>
              <a:ext uri="{FF2B5EF4-FFF2-40B4-BE49-F238E27FC236}">
                <a16:creationId xmlns:a16="http://schemas.microsoft.com/office/drawing/2014/main" id="{69808223-7F0C-5102-CB96-B4F25F6ACE6A}"/>
              </a:ext>
            </a:extLst>
          </p:cNvPr>
          <p:cNvSpPr txBox="1">
            <a:spLocks/>
          </p:cNvSpPr>
          <p:nvPr/>
        </p:nvSpPr>
        <p:spPr>
          <a:xfrm>
            <a:off x="600074" y="4288105"/>
            <a:ext cx="10990263" cy="568412"/>
          </a:xfrm>
          <a:prstGeom prst="rect">
            <a:avLst/>
          </a:prstGeom>
        </p:spPr>
        <p:txBody>
          <a:bodyPr vert="horz" lIns="91440" tIns="108000" rIns="91440" bIns="45720" rtlCol="0" anchor="t">
            <a:noAutofit/>
          </a:bodyPr>
          <a:lst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a:lstStyle>
          <a:p>
            <a:pPr algn="ctr"/>
            <a:r>
              <a:rPr lang="en-US" b="1" dirty="0"/>
              <a:t>Thank you!</a:t>
            </a:r>
            <a:endParaRPr lang="en-SE" dirty="0"/>
          </a:p>
        </p:txBody>
      </p:sp>
      <p:pic>
        <p:nvPicPr>
          <p:cNvPr id="10" name="Picture 2" descr="Text saying MAX IV with two swooshes symbolising the beams inside the two rings">
            <a:extLst>
              <a:ext uri="{FF2B5EF4-FFF2-40B4-BE49-F238E27FC236}">
                <a16:creationId xmlns:a16="http://schemas.microsoft.com/office/drawing/2014/main" id="{D0CE4D97-812C-F80F-30FC-D8893C411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624" y="5675358"/>
            <a:ext cx="1866355" cy="568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B86F5045-3A09-2804-62C5-E407DD530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809" y="5849539"/>
            <a:ext cx="2147299" cy="3942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96C4DA83-D42D-21E4-F315-2FCD58823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022" y="5603429"/>
            <a:ext cx="887956" cy="1072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F55744F-795D-A970-5B0B-BC8A4F1DB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730" y="5680054"/>
            <a:ext cx="2105230" cy="568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8F05F9-48E9-8DE7-9CB1-F6DAC6C250FF}"/>
              </a:ext>
            </a:extLst>
          </p:cNvPr>
          <p:cNvSpPr txBox="1"/>
          <p:nvPr/>
        </p:nvSpPr>
        <p:spPr>
          <a:xfrm>
            <a:off x="322730" y="6148735"/>
            <a:ext cx="1762021" cy="307777"/>
          </a:xfrm>
          <a:prstGeom prst="rect">
            <a:avLst/>
          </a:prstGeom>
          <a:noFill/>
        </p:spPr>
        <p:txBody>
          <a:bodyPr wrap="none" rtlCol="0">
            <a:spAutoFit/>
          </a:bodyPr>
          <a:lstStyle/>
          <a:p>
            <a:r>
              <a:rPr lang="en-SE" sz="1400" b="1" dirty="0">
                <a:solidFill>
                  <a:srgbClr val="0070C0"/>
                </a:solidFill>
              </a:rPr>
              <a:t>Under GA 101081419</a:t>
            </a:r>
          </a:p>
        </p:txBody>
      </p:sp>
      <p:pic>
        <p:nvPicPr>
          <p:cNvPr id="15" name="Picture 14" descr="A black and white logo&#10;&#10;Description automatically generated">
            <a:extLst>
              <a:ext uri="{FF2B5EF4-FFF2-40B4-BE49-F238E27FC236}">
                <a16:creationId xmlns:a16="http://schemas.microsoft.com/office/drawing/2014/main" id="{B0C81ADE-732D-ADB7-16DD-6E6D0A1731A1}"/>
              </a:ext>
            </a:extLst>
          </p:cNvPr>
          <p:cNvPicPr>
            <a:picLocks noChangeAspect="1"/>
          </p:cNvPicPr>
          <p:nvPr/>
        </p:nvPicPr>
        <p:blipFill>
          <a:blip r:embed="rId6"/>
          <a:stretch>
            <a:fillRect/>
          </a:stretch>
        </p:blipFill>
        <p:spPr>
          <a:xfrm>
            <a:off x="4256867" y="5801013"/>
            <a:ext cx="1211747" cy="568780"/>
          </a:xfrm>
          <a:prstGeom prst="rect">
            <a:avLst/>
          </a:prstGeom>
          <a:ln>
            <a:noFill/>
          </a:ln>
          <a:effectLst>
            <a:outerShdw blurRad="292100" dist="139700" dir="2700000" algn="tl" rotWithShape="0">
              <a:srgbClr val="333333">
                <a:alpha val="65000"/>
              </a:srgbClr>
            </a:outerShdw>
          </a:effectLst>
        </p:spPr>
      </p:pic>
      <p:pic>
        <p:nvPicPr>
          <p:cNvPr id="16" name="Picture 15" descr="A white sign with black text&#10;&#10;Description automatically generated">
            <a:extLst>
              <a:ext uri="{FF2B5EF4-FFF2-40B4-BE49-F238E27FC236}">
                <a16:creationId xmlns:a16="http://schemas.microsoft.com/office/drawing/2014/main" id="{00B3FB4B-231B-0A20-EFBE-20B6FD1F276F}"/>
              </a:ext>
            </a:extLst>
          </p:cNvPr>
          <p:cNvPicPr>
            <a:picLocks noChangeAspect="1"/>
          </p:cNvPicPr>
          <p:nvPr/>
        </p:nvPicPr>
        <p:blipFill>
          <a:blip r:embed="rId7"/>
          <a:stretch>
            <a:fillRect/>
          </a:stretch>
        </p:blipFill>
        <p:spPr>
          <a:xfrm>
            <a:off x="2486376" y="5771465"/>
            <a:ext cx="1561876" cy="501610"/>
          </a:xfrm>
          <a:prstGeom prst="rect">
            <a:avLst/>
          </a:prstGeom>
          <a:ln>
            <a:noFill/>
          </a:ln>
          <a:effectLst>
            <a:outerShdw blurRad="292100" dist="139700" dir="2700000" algn="tl" rotWithShape="0">
              <a:srgbClr val="333333">
                <a:alpha val="65000"/>
              </a:srgbClr>
            </a:outerShdw>
          </a:effectLst>
        </p:spPr>
      </p:pic>
      <p:pic>
        <p:nvPicPr>
          <p:cNvPr id="20" name="Picture 19" descr="A close-up of a text&#10;&#10;AI-generated content may be incorrect.">
            <a:extLst>
              <a:ext uri="{FF2B5EF4-FFF2-40B4-BE49-F238E27FC236}">
                <a16:creationId xmlns:a16="http://schemas.microsoft.com/office/drawing/2014/main" id="{04843789-1485-3B50-61BC-CC3C2D20988B}"/>
              </a:ext>
            </a:extLst>
          </p:cNvPr>
          <p:cNvPicPr>
            <a:picLocks noChangeAspect="1"/>
          </p:cNvPicPr>
          <p:nvPr/>
        </p:nvPicPr>
        <p:blipFill>
          <a:blip r:embed="rId8"/>
          <a:stretch>
            <a:fillRect/>
          </a:stretch>
        </p:blipFill>
        <p:spPr>
          <a:xfrm>
            <a:off x="7050339" y="1481269"/>
            <a:ext cx="4618202" cy="1568329"/>
          </a:xfrm>
          <a:prstGeom prst="rect">
            <a:avLst/>
          </a:prstGeom>
        </p:spPr>
      </p:pic>
    </p:spTree>
    <p:extLst>
      <p:ext uri="{BB962C8B-B14F-4D97-AF65-F5344CB8AC3E}">
        <p14:creationId xmlns:p14="http://schemas.microsoft.com/office/powerpoint/2010/main" val="639721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F9F5F-0257-BE30-6A71-83D0E151ED41}"/>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D7752289-F789-3F5C-6C40-B36FB37657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64"/>
          <a:stretch>
            <a:fillRect/>
          </a:stretch>
        </p:blipFill>
        <p:spPr bwMode="auto">
          <a:xfrm>
            <a:off x="1345485" y="3122958"/>
            <a:ext cx="3105426" cy="240526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E3BADD4B-8792-2B33-2D5E-A2986DB63330}"/>
              </a:ext>
            </a:extLst>
          </p:cNvPr>
          <p:cNvCxnSpPr>
            <a:cxnSpLocks/>
          </p:cNvCxnSpPr>
          <p:nvPr/>
        </p:nvCxnSpPr>
        <p:spPr>
          <a:xfrm flipH="1">
            <a:off x="2138407" y="3811830"/>
            <a:ext cx="304800" cy="2565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FF29061-BBFF-75F4-DF43-B69F8B3FAEA4}"/>
              </a:ext>
            </a:extLst>
          </p:cNvPr>
          <p:cNvCxnSpPr>
            <a:cxnSpLocks/>
          </p:cNvCxnSpPr>
          <p:nvPr/>
        </p:nvCxnSpPr>
        <p:spPr>
          <a:xfrm>
            <a:off x="3300221" y="3811830"/>
            <a:ext cx="450574" cy="2800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SOLIDWORKS Premium 2020 SP0.0 - [083_System_Assy *]">
            <a:extLst>
              <a:ext uri="{FF2B5EF4-FFF2-40B4-BE49-F238E27FC236}">
                <a16:creationId xmlns:a16="http://schemas.microsoft.com/office/drawing/2014/main" id="{6853FC12-DFE9-8503-47C4-87495C247E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15" t="16199" r="44191" b="4797"/>
          <a:stretch/>
        </p:blipFill>
        <p:spPr bwMode="auto">
          <a:xfrm>
            <a:off x="8999857" y="2045915"/>
            <a:ext cx="2399019" cy="33389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17" name="Rubrik 1">
            <a:extLst>
              <a:ext uri="{FF2B5EF4-FFF2-40B4-BE49-F238E27FC236}">
                <a16:creationId xmlns:a16="http://schemas.microsoft.com/office/drawing/2014/main" id="{DD5E4AA6-E35C-77F1-ADEF-794916B35977}"/>
              </a:ext>
            </a:extLst>
          </p:cNvPr>
          <p:cNvSpPr txBox="1">
            <a:spLocks/>
          </p:cNvSpPr>
          <p:nvPr/>
        </p:nvSpPr>
        <p:spPr>
          <a:xfrm>
            <a:off x="5359913" y="2045915"/>
            <a:ext cx="3354589" cy="716142"/>
          </a:xfrm>
          <a:prstGeom prst="rect">
            <a:avLst/>
          </a:prstGeom>
        </p:spPr>
        <p:txBody>
          <a:bodyPr vert="horz" lIns="91440" tIns="108000" rIns="91440" bIns="45720" rtlCol="0" anchor="t">
            <a:noAutofit/>
          </a:bodyPr>
          <a:lst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a:lstStyle>
          <a:p>
            <a:r>
              <a:rPr lang="en-US" sz="1200" b="1" dirty="0"/>
              <a:t>TRISS: </a:t>
            </a:r>
            <a:r>
              <a:rPr lang="en-US" sz="1200" b="1" dirty="0" err="1"/>
              <a:t>TR</a:t>
            </a:r>
            <a:r>
              <a:rPr lang="en-US" sz="1200" dirty="0" err="1"/>
              <a:t>apped</a:t>
            </a:r>
            <a:r>
              <a:rPr lang="en-US" sz="1200" b="1" dirty="0"/>
              <a:t> I</a:t>
            </a:r>
            <a:r>
              <a:rPr lang="en-US" sz="1200" dirty="0"/>
              <a:t>on</a:t>
            </a:r>
            <a:r>
              <a:rPr lang="en-US" sz="1200" b="1" dirty="0"/>
              <a:t> S</a:t>
            </a:r>
            <a:r>
              <a:rPr lang="en-US" sz="1200" dirty="0"/>
              <a:t>pectrometer</a:t>
            </a:r>
            <a:r>
              <a:rPr lang="en-US" sz="1200" b="1" dirty="0"/>
              <a:t> S</a:t>
            </a:r>
            <a:r>
              <a:rPr lang="en-US" sz="1200" dirty="0"/>
              <a:t>etup</a:t>
            </a:r>
            <a:endParaRPr lang="en-GB" sz="1200" dirty="0"/>
          </a:p>
        </p:txBody>
      </p:sp>
      <p:sp>
        <p:nvSpPr>
          <p:cNvPr id="18" name="Platshållare för innehåll 2">
            <a:extLst>
              <a:ext uri="{FF2B5EF4-FFF2-40B4-BE49-F238E27FC236}">
                <a16:creationId xmlns:a16="http://schemas.microsoft.com/office/drawing/2014/main" id="{A008D88E-C75B-654D-88C3-7110F4CD75F2}"/>
              </a:ext>
            </a:extLst>
          </p:cNvPr>
          <p:cNvSpPr txBox="1">
            <a:spLocks/>
          </p:cNvSpPr>
          <p:nvPr/>
        </p:nvSpPr>
        <p:spPr>
          <a:xfrm>
            <a:off x="5359913" y="3018664"/>
            <a:ext cx="3878680" cy="3204964"/>
          </a:xfrm>
          <a:prstGeom prst="rect">
            <a:avLst/>
          </a:prstGeom>
        </p:spPr>
        <p:txBody>
          <a:bodyPr/>
          <a:lst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a:t>It’s an </a:t>
            </a:r>
            <a:r>
              <a:rPr lang="en-US" sz="1100" b="1" dirty="0" err="1"/>
              <a:t>Iontrap</a:t>
            </a:r>
            <a:r>
              <a:rPr lang="en-US" sz="1100" b="1" dirty="0"/>
              <a:t> Mass spectrometer</a:t>
            </a:r>
          </a:p>
          <a:p>
            <a:pPr>
              <a:buFont typeface="+mj-lt"/>
              <a:buAutoNum type="arabicPeriod"/>
            </a:pPr>
            <a:r>
              <a:rPr lang="en-US" sz="1100" b="1" dirty="0"/>
              <a:t>Creates ionic form of proteins / small molecules</a:t>
            </a:r>
          </a:p>
          <a:p>
            <a:pPr>
              <a:buFont typeface="+mj-lt"/>
              <a:buAutoNum type="arabicPeriod"/>
            </a:pPr>
            <a:r>
              <a:rPr lang="en-US" sz="1100" b="1" dirty="0"/>
              <a:t>Filter them (keep 1 unique mass)</a:t>
            </a:r>
          </a:p>
          <a:p>
            <a:pPr>
              <a:buFont typeface="+mj-lt"/>
              <a:buAutoNum type="arabicPeriod"/>
            </a:pPr>
            <a:r>
              <a:rPr lang="en-US" sz="1100" b="1" dirty="0"/>
              <a:t>Fragment them</a:t>
            </a:r>
          </a:p>
          <a:p>
            <a:pPr>
              <a:buFont typeface="+mj-lt"/>
              <a:buAutoNum type="arabicPeriod"/>
            </a:pPr>
            <a:r>
              <a:rPr lang="en-US" sz="1100" b="1" dirty="0"/>
              <a:t>We observe what are the resulting fragments using a Mass </a:t>
            </a:r>
            <a:r>
              <a:rPr lang="en-US" sz="1100" b="1" dirty="0" err="1"/>
              <a:t>Specrometer</a:t>
            </a:r>
            <a:endParaRPr lang="en-US" sz="1100" b="1" dirty="0"/>
          </a:p>
        </p:txBody>
      </p:sp>
      <p:pic>
        <p:nvPicPr>
          <p:cNvPr id="21" name="Picture 2" descr="Generated image">
            <a:extLst>
              <a:ext uri="{FF2B5EF4-FFF2-40B4-BE49-F238E27FC236}">
                <a16:creationId xmlns:a16="http://schemas.microsoft.com/office/drawing/2014/main" id="{CBBA0CC8-C175-9BF0-6577-5B33E71440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46" b="50000"/>
          <a:stretch>
            <a:fillRect/>
          </a:stretch>
        </p:blipFill>
        <p:spPr bwMode="auto">
          <a:xfrm>
            <a:off x="1345486" y="935753"/>
            <a:ext cx="3105425" cy="218720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BA1C46DA-F885-474F-31BC-D41602EE3B89}"/>
              </a:ext>
            </a:extLst>
          </p:cNvPr>
          <p:cNvCxnSpPr>
            <a:cxnSpLocks/>
          </p:cNvCxnSpPr>
          <p:nvPr/>
        </p:nvCxnSpPr>
        <p:spPr>
          <a:xfrm>
            <a:off x="1992633" y="3122958"/>
            <a:ext cx="450574" cy="43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FE835FC-DB5F-4AE5-2C7B-74D9BBA9AEB3}"/>
              </a:ext>
            </a:extLst>
          </p:cNvPr>
          <p:cNvCxnSpPr>
            <a:cxnSpLocks/>
          </p:cNvCxnSpPr>
          <p:nvPr/>
        </p:nvCxnSpPr>
        <p:spPr>
          <a:xfrm flipH="1">
            <a:off x="3362105" y="3099767"/>
            <a:ext cx="494831" cy="43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ubrik 1">
            <a:extLst>
              <a:ext uri="{FF2B5EF4-FFF2-40B4-BE49-F238E27FC236}">
                <a16:creationId xmlns:a16="http://schemas.microsoft.com/office/drawing/2014/main" id="{A455166A-F249-4D99-6DD6-42B0E7F8BF04}"/>
              </a:ext>
            </a:extLst>
          </p:cNvPr>
          <p:cNvSpPr txBox="1">
            <a:spLocks/>
          </p:cNvSpPr>
          <p:nvPr/>
        </p:nvSpPr>
        <p:spPr>
          <a:xfrm>
            <a:off x="5702157" y="1329773"/>
            <a:ext cx="5232260" cy="716142"/>
          </a:xfrm>
          <a:prstGeom prst="rect">
            <a:avLst/>
          </a:prstGeom>
        </p:spPr>
        <p:txBody>
          <a:bodyPr vert="horz" lIns="91440" tIns="108000" rIns="91440" bIns="45720" rtlCol="0" anchor="t">
            <a:noAutofit/>
          </a:bodyPr>
          <a:lstStyle>
            <a:lvl1pPr algn="l" defTabSz="914400" rtl="0" eaLnBrk="1" latinLnBrk="0" hangingPunct="1">
              <a:lnSpc>
                <a:spcPts val="3840"/>
              </a:lnSpc>
              <a:spcBef>
                <a:spcPct val="0"/>
              </a:spcBef>
              <a:buNone/>
              <a:defRPr sz="3200" kern="1200" baseline="0">
                <a:solidFill>
                  <a:schemeClr val="tx1"/>
                </a:solidFill>
                <a:latin typeface="Work Sans" pitchFamily="2" charset="77"/>
                <a:ea typeface="+mj-ea"/>
                <a:cs typeface="+mj-cs"/>
              </a:defRPr>
            </a:lvl1pPr>
          </a:lstStyle>
          <a:p>
            <a:r>
              <a:rPr lang="en-US" sz="2800" b="1"/>
              <a:t>Defining a walnut structure</a:t>
            </a:r>
            <a:endParaRPr lang="en-GB" sz="2800" dirty="0"/>
          </a:p>
        </p:txBody>
      </p:sp>
    </p:spTree>
    <p:extLst>
      <p:ext uri="{BB962C8B-B14F-4D97-AF65-F5344CB8AC3E}">
        <p14:creationId xmlns:p14="http://schemas.microsoft.com/office/powerpoint/2010/main" val="258651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0E27D-B2B7-9AD2-1A46-AACF01BE412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8B1AD4E-DD67-EA17-5400-20EA0022C296}"/>
              </a:ext>
            </a:extLst>
          </p:cNvPr>
          <p:cNvSpPr>
            <a:spLocks noGrp="1"/>
          </p:cNvSpPr>
          <p:nvPr>
            <p:ph type="title"/>
          </p:nvPr>
        </p:nvSpPr>
        <p:spPr/>
        <p:txBody>
          <a:bodyPr/>
          <a:lstStyle/>
          <a:p>
            <a:r>
              <a:rPr lang="en-US" b="1" dirty="0"/>
              <a:t>How TRISS Works</a:t>
            </a:r>
            <a:endParaRPr lang="en-GB" dirty="0"/>
          </a:p>
        </p:txBody>
      </p:sp>
      <p:sp>
        <p:nvSpPr>
          <p:cNvPr id="3" name="Platshållare för innehåll 2">
            <a:extLst>
              <a:ext uri="{FF2B5EF4-FFF2-40B4-BE49-F238E27FC236}">
                <a16:creationId xmlns:a16="http://schemas.microsoft.com/office/drawing/2014/main" id="{CB25C870-84EF-B242-9D63-E6C222A8C4C6}"/>
              </a:ext>
            </a:extLst>
          </p:cNvPr>
          <p:cNvSpPr>
            <a:spLocks noGrp="1"/>
          </p:cNvSpPr>
          <p:nvPr>
            <p:ph sz="quarter" idx="13"/>
          </p:nvPr>
        </p:nvSpPr>
        <p:spPr>
          <a:xfrm>
            <a:off x="947739" y="1776413"/>
            <a:ext cx="5572332" cy="4244974"/>
          </a:xfrm>
        </p:spPr>
        <p:txBody>
          <a:bodyPr/>
          <a:lstStyle/>
          <a:p>
            <a:pPr marL="0" indent="0">
              <a:buNone/>
            </a:pPr>
            <a:r>
              <a:rPr lang="en-US" b="1" dirty="0"/>
              <a:t>Create and guide the Ions:</a:t>
            </a:r>
            <a:endParaRPr lang="en-US" dirty="0"/>
          </a:p>
        </p:txBody>
      </p:sp>
      <p:pic>
        <p:nvPicPr>
          <p:cNvPr id="6" name="Picture 5" descr="A screenshot of a computer&#10;&#10;Description automatically generated">
            <a:extLst>
              <a:ext uri="{FF2B5EF4-FFF2-40B4-BE49-F238E27FC236}">
                <a16:creationId xmlns:a16="http://schemas.microsoft.com/office/drawing/2014/main" id="{0176E90E-F5FA-72F5-6B24-999A3B402B17}"/>
              </a:ext>
            </a:extLst>
          </p:cNvPr>
          <p:cNvPicPr>
            <a:picLocks noChangeAspect="1"/>
          </p:cNvPicPr>
          <p:nvPr/>
        </p:nvPicPr>
        <p:blipFill>
          <a:blip r:embed="rId2"/>
          <a:srcRect t="3833" r="3734" b="5247"/>
          <a:stretch/>
        </p:blipFill>
        <p:spPr>
          <a:xfrm>
            <a:off x="8865089" y="3766024"/>
            <a:ext cx="2111596" cy="1295257"/>
          </a:xfrm>
          <a:prstGeom prst="rect">
            <a:avLst/>
          </a:prstGeom>
        </p:spPr>
      </p:pic>
      <p:pic>
        <p:nvPicPr>
          <p:cNvPr id="9" name="Picture 8" descr="A diagram of a machine&#10;&#10;Description automatically generated">
            <a:extLst>
              <a:ext uri="{FF2B5EF4-FFF2-40B4-BE49-F238E27FC236}">
                <a16:creationId xmlns:a16="http://schemas.microsoft.com/office/drawing/2014/main" id="{BBBB5239-FC8D-1DB8-F82A-27B9C13B00BC}"/>
              </a:ext>
            </a:extLst>
          </p:cNvPr>
          <p:cNvPicPr>
            <a:picLocks noChangeAspect="1"/>
          </p:cNvPicPr>
          <p:nvPr/>
        </p:nvPicPr>
        <p:blipFill>
          <a:blip r:embed="rId3"/>
          <a:srcRect l="46091" r="4147" b="1656"/>
          <a:stretch/>
        </p:blipFill>
        <p:spPr>
          <a:xfrm>
            <a:off x="6397934" y="476685"/>
            <a:ext cx="4934310" cy="5544702"/>
          </a:xfrm>
          <a:prstGeom prst="rect">
            <a:avLst/>
          </a:prstGeom>
        </p:spPr>
      </p:pic>
      <p:pic>
        <p:nvPicPr>
          <p:cNvPr id="10" name="Picture 2" descr="Generated image">
            <a:extLst>
              <a:ext uri="{FF2B5EF4-FFF2-40B4-BE49-F238E27FC236}">
                <a16:creationId xmlns:a16="http://schemas.microsoft.com/office/drawing/2014/main" id="{E10A022E-1C19-E655-43C7-784162F6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2773" y="2426631"/>
            <a:ext cx="2490952" cy="373642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F95E513D-D90F-606E-8507-D122B6007F05}"/>
              </a:ext>
            </a:extLst>
          </p:cNvPr>
          <p:cNvCxnSpPr>
            <a:cxnSpLocks/>
            <a:stCxn id="10" idx="3"/>
          </p:cNvCxnSpPr>
          <p:nvPr/>
        </p:nvCxnSpPr>
        <p:spPr>
          <a:xfrm>
            <a:off x="3783725" y="4294844"/>
            <a:ext cx="2601750" cy="12230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115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B6744-737A-6830-F374-1E1A2264D89A}"/>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D623007-73B6-D121-60BF-881AD612F7AB}"/>
              </a:ext>
            </a:extLst>
          </p:cNvPr>
          <p:cNvSpPr/>
          <p:nvPr/>
        </p:nvSpPr>
        <p:spPr>
          <a:xfrm>
            <a:off x="3166904" y="3494281"/>
            <a:ext cx="373487" cy="357389"/>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0" name="Oval 9">
            <a:extLst>
              <a:ext uri="{FF2B5EF4-FFF2-40B4-BE49-F238E27FC236}">
                <a16:creationId xmlns:a16="http://schemas.microsoft.com/office/drawing/2014/main" id="{B3CB7E03-C7FE-9FE1-9C99-B42990DFE06E}"/>
              </a:ext>
            </a:extLst>
          </p:cNvPr>
          <p:cNvSpPr/>
          <p:nvPr/>
        </p:nvSpPr>
        <p:spPr>
          <a:xfrm>
            <a:off x="2214078" y="4013154"/>
            <a:ext cx="373487" cy="35738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1" name="Oval 10">
            <a:extLst>
              <a:ext uri="{FF2B5EF4-FFF2-40B4-BE49-F238E27FC236}">
                <a16:creationId xmlns:a16="http://schemas.microsoft.com/office/drawing/2014/main" id="{45B6A09A-600A-D6BB-94D0-FC61FFC7327C}"/>
              </a:ext>
            </a:extLst>
          </p:cNvPr>
          <p:cNvSpPr/>
          <p:nvPr/>
        </p:nvSpPr>
        <p:spPr>
          <a:xfrm>
            <a:off x="2444993" y="3136892"/>
            <a:ext cx="373487" cy="35738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3" name="Oval 12">
            <a:extLst>
              <a:ext uri="{FF2B5EF4-FFF2-40B4-BE49-F238E27FC236}">
                <a16:creationId xmlns:a16="http://schemas.microsoft.com/office/drawing/2014/main" id="{4201A488-B247-4BC4-C382-A7D7B718C40D}"/>
              </a:ext>
            </a:extLst>
          </p:cNvPr>
          <p:cNvSpPr/>
          <p:nvPr/>
        </p:nvSpPr>
        <p:spPr>
          <a:xfrm>
            <a:off x="2894375" y="4021757"/>
            <a:ext cx="181686" cy="178695"/>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4" name="Oval 13">
            <a:extLst>
              <a:ext uri="{FF2B5EF4-FFF2-40B4-BE49-F238E27FC236}">
                <a16:creationId xmlns:a16="http://schemas.microsoft.com/office/drawing/2014/main" id="{2DDE7747-F048-1865-FA49-BA77FEE725D3}"/>
              </a:ext>
            </a:extLst>
          </p:cNvPr>
          <p:cNvSpPr/>
          <p:nvPr/>
        </p:nvSpPr>
        <p:spPr>
          <a:xfrm>
            <a:off x="2223286" y="3672975"/>
            <a:ext cx="181686" cy="17869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5" name="Oval 14">
            <a:extLst>
              <a:ext uri="{FF2B5EF4-FFF2-40B4-BE49-F238E27FC236}">
                <a16:creationId xmlns:a16="http://schemas.microsoft.com/office/drawing/2014/main" id="{172C39FD-4410-F815-FF6B-BA3F82DBBF92}"/>
              </a:ext>
            </a:extLst>
          </p:cNvPr>
          <p:cNvSpPr/>
          <p:nvPr/>
        </p:nvSpPr>
        <p:spPr>
          <a:xfrm>
            <a:off x="2985218" y="2958197"/>
            <a:ext cx="181686" cy="178695"/>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6" name="Oval 15">
            <a:extLst>
              <a:ext uri="{FF2B5EF4-FFF2-40B4-BE49-F238E27FC236}">
                <a16:creationId xmlns:a16="http://schemas.microsoft.com/office/drawing/2014/main" id="{85DA2D10-A32D-7D27-D5AE-03431C13435A}"/>
              </a:ext>
            </a:extLst>
          </p:cNvPr>
          <p:cNvSpPr/>
          <p:nvPr/>
        </p:nvSpPr>
        <p:spPr>
          <a:xfrm>
            <a:off x="2353228" y="2791463"/>
            <a:ext cx="252520" cy="252728"/>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7" name="Oval 16">
            <a:extLst>
              <a:ext uri="{FF2B5EF4-FFF2-40B4-BE49-F238E27FC236}">
                <a16:creationId xmlns:a16="http://schemas.microsoft.com/office/drawing/2014/main" id="{6F2F3078-89E2-6233-111D-40DBDE8EB9C4}"/>
              </a:ext>
            </a:extLst>
          </p:cNvPr>
          <p:cNvSpPr/>
          <p:nvPr/>
        </p:nvSpPr>
        <p:spPr>
          <a:xfrm>
            <a:off x="2641855" y="3725306"/>
            <a:ext cx="252520" cy="25272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8" name="Oval 17">
            <a:extLst>
              <a:ext uri="{FF2B5EF4-FFF2-40B4-BE49-F238E27FC236}">
                <a16:creationId xmlns:a16="http://schemas.microsoft.com/office/drawing/2014/main" id="{BAF72A31-58B7-2965-A71F-32270657ECC5}"/>
              </a:ext>
            </a:extLst>
          </p:cNvPr>
          <p:cNvSpPr/>
          <p:nvPr/>
        </p:nvSpPr>
        <p:spPr>
          <a:xfrm>
            <a:off x="2025735" y="3189222"/>
            <a:ext cx="252520" cy="25272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9" name="Oval 18">
            <a:extLst>
              <a:ext uri="{FF2B5EF4-FFF2-40B4-BE49-F238E27FC236}">
                <a16:creationId xmlns:a16="http://schemas.microsoft.com/office/drawing/2014/main" id="{98E4C20C-1B26-B389-2F9A-F27DF0FBEB3E}"/>
              </a:ext>
            </a:extLst>
          </p:cNvPr>
          <p:cNvSpPr/>
          <p:nvPr/>
        </p:nvSpPr>
        <p:spPr>
          <a:xfrm>
            <a:off x="1812549" y="1458492"/>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0" name="Oval 19">
            <a:extLst>
              <a:ext uri="{FF2B5EF4-FFF2-40B4-BE49-F238E27FC236}">
                <a16:creationId xmlns:a16="http://schemas.microsoft.com/office/drawing/2014/main" id="{61A08A83-E935-A087-BA25-0C439ACE8D6F}"/>
              </a:ext>
            </a:extLst>
          </p:cNvPr>
          <p:cNvSpPr/>
          <p:nvPr/>
        </p:nvSpPr>
        <p:spPr>
          <a:xfrm>
            <a:off x="1780386" y="4736535"/>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3" name="Oval 22">
            <a:extLst>
              <a:ext uri="{FF2B5EF4-FFF2-40B4-BE49-F238E27FC236}">
                <a16:creationId xmlns:a16="http://schemas.microsoft.com/office/drawing/2014/main" id="{E3042BE1-A220-70AB-2205-16FF234B75CD}"/>
              </a:ext>
            </a:extLst>
          </p:cNvPr>
          <p:cNvSpPr/>
          <p:nvPr/>
        </p:nvSpPr>
        <p:spPr>
          <a:xfrm rot="16200000">
            <a:off x="3494305" y="3177550"/>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4" name="Oval 23">
            <a:extLst>
              <a:ext uri="{FF2B5EF4-FFF2-40B4-BE49-F238E27FC236}">
                <a16:creationId xmlns:a16="http://schemas.microsoft.com/office/drawing/2014/main" id="{EE82A40E-ACFC-3E94-09B8-A5744D1C6388}"/>
              </a:ext>
            </a:extLst>
          </p:cNvPr>
          <p:cNvSpPr/>
          <p:nvPr/>
        </p:nvSpPr>
        <p:spPr>
          <a:xfrm rot="16200000">
            <a:off x="62867" y="3142716"/>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7" name="TextBox 26">
            <a:extLst>
              <a:ext uri="{FF2B5EF4-FFF2-40B4-BE49-F238E27FC236}">
                <a16:creationId xmlns:a16="http://schemas.microsoft.com/office/drawing/2014/main" id="{2D72F136-D6CB-46F9-656F-34C6FFC2834C}"/>
              </a:ext>
            </a:extLst>
          </p:cNvPr>
          <p:cNvSpPr txBox="1"/>
          <p:nvPr/>
        </p:nvSpPr>
        <p:spPr>
          <a:xfrm>
            <a:off x="2298205" y="6207245"/>
            <a:ext cx="868699" cy="369332"/>
          </a:xfrm>
          <a:prstGeom prst="rect">
            <a:avLst/>
          </a:prstGeom>
          <a:noFill/>
        </p:spPr>
        <p:txBody>
          <a:bodyPr wrap="none" rtlCol="0">
            <a:spAutoFit/>
          </a:bodyPr>
          <a:lstStyle/>
          <a:p>
            <a:r>
              <a:rPr lang="en-SE" dirty="0"/>
              <a:t>Iontrap</a:t>
            </a:r>
          </a:p>
        </p:txBody>
      </p:sp>
      <p:pic>
        <p:nvPicPr>
          <p:cNvPr id="12" name="Picture 2" descr="6.3 How is energy related to the wavelength of radiation? | METEO 300:  Fundamentals of Atmospheric Science">
            <a:extLst>
              <a:ext uri="{FF2B5EF4-FFF2-40B4-BE49-F238E27FC236}">
                <a16:creationId xmlns:a16="http://schemas.microsoft.com/office/drawing/2014/main" id="{61F8B350-02D6-6908-0C1A-C0E2952606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07" t="7184" r="15027" b="77844"/>
          <a:stretch/>
        </p:blipFill>
        <p:spPr bwMode="auto">
          <a:xfrm>
            <a:off x="-1654628" y="2942521"/>
            <a:ext cx="1514775" cy="5007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05DDFF-92E6-0D49-80DA-98F6EF7B0D40}"/>
              </a:ext>
            </a:extLst>
          </p:cNvPr>
          <p:cNvSpPr txBox="1"/>
          <p:nvPr/>
        </p:nvSpPr>
        <p:spPr>
          <a:xfrm>
            <a:off x="5684223" y="1574694"/>
            <a:ext cx="2447017" cy="369332"/>
          </a:xfrm>
          <a:prstGeom prst="rect">
            <a:avLst/>
          </a:prstGeom>
          <a:noFill/>
        </p:spPr>
        <p:txBody>
          <a:bodyPr wrap="none" rtlCol="0">
            <a:spAutoFit/>
          </a:bodyPr>
          <a:lstStyle/>
          <a:p>
            <a:r>
              <a:rPr lang="en-SE" b="1" dirty="0"/>
              <a:t>Trapping/Isolating Ions:</a:t>
            </a:r>
          </a:p>
        </p:txBody>
      </p:sp>
      <p:sp>
        <p:nvSpPr>
          <p:cNvPr id="22" name="TextBox 21">
            <a:extLst>
              <a:ext uri="{FF2B5EF4-FFF2-40B4-BE49-F238E27FC236}">
                <a16:creationId xmlns:a16="http://schemas.microsoft.com/office/drawing/2014/main" id="{BD621B6C-6729-8AD7-BB59-F964512D6B4C}"/>
              </a:ext>
            </a:extLst>
          </p:cNvPr>
          <p:cNvSpPr txBox="1"/>
          <p:nvPr/>
        </p:nvSpPr>
        <p:spPr>
          <a:xfrm>
            <a:off x="6221134" y="1944818"/>
            <a:ext cx="5023128" cy="646331"/>
          </a:xfrm>
          <a:prstGeom prst="rect">
            <a:avLst/>
          </a:prstGeom>
          <a:noFill/>
        </p:spPr>
        <p:txBody>
          <a:bodyPr wrap="square">
            <a:spAutoFit/>
          </a:bodyPr>
          <a:lstStyle/>
          <a:p>
            <a:pPr marL="285750" indent="-285750" rtl="0" fontAlgn="base">
              <a:buFont typeface="Arial" panose="020B0604020202020204" pitchFamily="34" charset="0"/>
              <a:buChar char="•"/>
            </a:pPr>
            <a:r>
              <a:rPr lang="en-US" b="0" dirty="0">
                <a:effectLst/>
              </a:rPr>
              <a:t>A Trapping RF </a:t>
            </a:r>
            <a:r>
              <a:rPr lang="en-US" dirty="0"/>
              <a:t>+</a:t>
            </a:r>
            <a:r>
              <a:rPr lang="en-US" b="0" dirty="0">
                <a:effectLst/>
              </a:rPr>
              <a:t> an isolation RF </a:t>
            </a:r>
          </a:p>
          <a:p>
            <a:pPr rtl="0" fontAlgn="base"/>
            <a:r>
              <a:rPr lang="en-US" b="0" dirty="0">
                <a:effectLst/>
              </a:rPr>
              <a:t>makes us isolate identical ions with the same m/z</a:t>
            </a:r>
          </a:p>
        </p:txBody>
      </p:sp>
      <p:pic>
        <p:nvPicPr>
          <p:cNvPr id="25" name="Picture 2" descr="6.3 How is energy related to the wavelength of radiation? | METEO 300:  Fundamentals of Atmospheric Science">
            <a:extLst>
              <a:ext uri="{FF2B5EF4-FFF2-40B4-BE49-F238E27FC236}">
                <a16:creationId xmlns:a16="http://schemas.microsoft.com/office/drawing/2014/main" id="{90160DC4-CE27-B75A-362B-A5E1932AB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73" t="6925" r="2194" b="76266"/>
          <a:stretch/>
        </p:blipFill>
        <p:spPr bwMode="auto">
          <a:xfrm>
            <a:off x="6564122" y="4039788"/>
            <a:ext cx="3782849" cy="56220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24ACB3B-AD9A-60E7-4F1A-DD74C7D6F8E1}"/>
              </a:ext>
            </a:extLst>
          </p:cNvPr>
          <p:cNvSpPr txBox="1"/>
          <p:nvPr/>
        </p:nvSpPr>
        <p:spPr>
          <a:xfrm>
            <a:off x="6234465" y="3484998"/>
            <a:ext cx="2677721" cy="369332"/>
          </a:xfrm>
          <a:prstGeom prst="rect">
            <a:avLst/>
          </a:prstGeom>
          <a:noFill/>
        </p:spPr>
        <p:txBody>
          <a:bodyPr wrap="none" rtlCol="0">
            <a:spAutoFit/>
          </a:bodyPr>
          <a:lstStyle/>
          <a:p>
            <a:r>
              <a:rPr lang="en-SE" dirty="0"/>
              <a:t>Trapping Radio Frequency:</a:t>
            </a:r>
          </a:p>
        </p:txBody>
      </p:sp>
      <p:sp>
        <p:nvSpPr>
          <p:cNvPr id="28" name="TextBox 27">
            <a:extLst>
              <a:ext uri="{FF2B5EF4-FFF2-40B4-BE49-F238E27FC236}">
                <a16:creationId xmlns:a16="http://schemas.microsoft.com/office/drawing/2014/main" id="{A677A0D4-E756-CF38-FCCE-7EFD8334D358}"/>
              </a:ext>
            </a:extLst>
          </p:cNvPr>
          <p:cNvSpPr txBox="1"/>
          <p:nvPr/>
        </p:nvSpPr>
        <p:spPr>
          <a:xfrm>
            <a:off x="5876667" y="4111765"/>
            <a:ext cx="568489" cy="369332"/>
          </a:xfrm>
          <a:prstGeom prst="rect">
            <a:avLst/>
          </a:prstGeom>
          <a:noFill/>
        </p:spPr>
        <p:txBody>
          <a:bodyPr wrap="none" rtlCol="0">
            <a:spAutoFit/>
          </a:bodyPr>
          <a:lstStyle/>
          <a:p>
            <a:r>
              <a:rPr lang="en-SE" dirty="0"/>
              <a:t>Low</a:t>
            </a:r>
          </a:p>
        </p:txBody>
      </p:sp>
      <p:sp>
        <p:nvSpPr>
          <p:cNvPr id="29" name="TextBox 28">
            <a:extLst>
              <a:ext uri="{FF2B5EF4-FFF2-40B4-BE49-F238E27FC236}">
                <a16:creationId xmlns:a16="http://schemas.microsoft.com/office/drawing/2014/main" id="{FE44EA5F-8563-B50D-32F3-B4DE26998395}"/>
              </a:ext>
            </a:extLst>
          </p:cNvPr>
          <p:cNvSpPr txBox="1"/>
          <p:nvPr/>
        </p:nvSpPr>
        <p:spPr>
          <a:xfrm>
            <a:off x="10346971" y="4095029"/>
            <a:ext cx="612668" cy="369332"/>
          </a:xfrm>
          <a:prstGeom prst="rect">
            <a:avLst/>
          </a:prstGeom>
          <a:noFill/>
        </p:spPr>
        <p:txBody>
          <a:bodyPr wrap="none" rtlCol="0">
            <a:spAutoFit/>
          </a:bodyPr>
          <a:lstStyle/>
          <a:p>
            <a:r>
              <a:rPr lang="en-SE" dirty="0"/>
              <a:t>High</a:t>
            </a:r>
          </a:p>
        </p:txBody>
      </p:sp>
      <p:sp>
        <p:nvSpPr>
          <p:cNvPr id="31" name="Rubrik 1">
            <a:extLst>
              <a:ext uri="{FF2B5EF4-FFF2-40B4-BE49-F238E27FC236}">
                <a16:creationId xmlns:a16="http://schemas.microsoft.com/office/drawing/2014/main" id="{E094363D-586D-B736-F203-75FB6DD4C86C}"/>
              </a:ext>
            </a:extLst>
          </p:cNvPr>
          <p:cNvSpPr>
            <a:spLocks noGrp="1"/>
          </p:cNvSpPr>
          <p:nvPr>
            <p:ph type="title"/>
          </p:nvPr>
        </p:nvSpPr>
        <p:spPr>
          <a:xfrm>
            <a:off x="947738" y="836613"/>
            <a:ext cx="10760786" cy="716142"/>
          </a:xfrm>
        </p:spPr>
        <p:txBody>
          <a:bodyPr/>
          <a:lstStyle/>
          <a:p>
            <a:r>
              <a:rPr lang="en-US" b="1" dirty="0"/>
              <a:t>How can we make sure that it’s the same protein? </a:t>
            </a:r>
            <a:endParaRPr lang="en-GB" dirty="0"/>
          </a:p>
        </p:txBody>
      </p:sp>
      <p:sp>
        <p:nvSpPr>
          <p:cNvPr id="32" name="Up Arrow 31">
            <a:extLst>
              <a:ext uri="{FF2B5EF4-FFF2-40B4-BE49-F238E27FC236}">
                <a16:creationId xmlns:a16="http://schemas.microsoft.com/office/drawing/2014/main" id="{6E992797-B4B3-6A31-3BE0-5E5244DD3A4F}"/>
              </a:ext>
            </a:extLst>
          </p:cNvPr>
          <p:cNvSpPr/>
          <p:nvPr/>
        </p:nvSpPr>
        <p:spPr>
          <a:xfrm>
            <a:off x="8007090" y="4767109"/>
            <a:ext cx="612668" cy="452220"/>
          </a:xfrm>
          <a:prstGeom prst="upArrow">
            <a:avLst>
              <a:gd name="adj1" fmla="val 50000"/>
              <a:gd name="adj2" fmla="val 5367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Tree>
    <p:extLst>
      <p:ext uri="{BB962C8B-B14F-4D97-AF65-F5344CB8AC3E}">
        <p14:creationId xmlns:p14="http://schemas.microsoft.com/office/powerpoint/2010/main" val="982020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1000000" fill="hold" grpId="0" nodeType="clickEffect">
                                  <p:stCondLst>
                                    <p:cond delay="0"/>
                                  </p:stCondLst>
                                  <p:childTnLst>
                                    <p:animMotion origin="layout" path="M 0 3.33333E-6 C -0.00104 -0.0044 -0.00169 -0.00926 -0.00326 -0.0132 C -0.00391 -0.01505 -0.00638 -0.01482 -0.00638 -0.01713 C -0.00638 -0.01898 -0.0043 -0.01551 -0.00326 -0.01505 C -0.00143 -0.01436 0.00039 -0.01389 0.00208 -0.0132 C 0.01563 -0.00764 0.00573 -0.01042 0.01927 -0.00741 C 0.02279 -0.00811 0.02734 -0.00533 0.02995 -0.00949 C 0.03164 -0.01204 0.02786 -0.02084 0.02786 -0.02061 C 0.03034 -0.03449 0.02813 -0.03449 0.0332 -0.02848 C 0.03359 -0.02523 0.03477 -0.02199 0.03424 -0.01898 C 0.03398 -0.01667 0.03229 -0.01528 0.03112 -0.01505 L 0.01289 -0.01713 C 0.01146 -0.01574 0.00807 -0.01598 0.00859 -0.0132 C 0.00964 -0.00718 0.01393 -0.00486 0.01602 3.33333E-6 C 0.01849 0.00578 0.01953 0.00902 0.02253 0.01342 C 0.02344 0.01481 0.02461 0.01597 0.02565 0.01736 C 0.02604 0.01342 0.0263 0.00949 0.02682 0.00578 C 0.0276 -0.00023 0.02982 -0.00718 0.03216 -0.01135 L 0.03542 -0.01713 " pathEditMode="relative" rAng="0" ptsTypes="AAAAAAAAAAAAAAAAAAA">
                                      <p:cBhvr>
                                        <p:cTn id="6" dur="1000" fill="hold"/>
                                        <p:tgtEl>
                                          <p:spTgt spid="2"/>
                                        </p:tgtEl>
                                        <p:attrNameLst>
                                          <p:attrName>ppt_x</p:attrName>
                                          <p:attrName>ppt_y</p:attrName>
                                        </p:attrNameLst>
                                      </p:cBhvr>
                                      <p:rCtr x="1445" y="-764"/>
                                    </p:animMotion>
                                  </p:childTnLst>
                                </p:cTn>
                              </p:par>
                              <p:par>
                                <p:cTn id="7" presetID="0" presetClass="path" presetSubtype="0" repeatCount="1000000" fill="hold" grpId="0" nodeType="withEffect">
                                  <p:stCondLst>
                                    <p:cond delay="0"/>
                                  </p:stCondLst>
                                  <p:childTnLst>
                                    <p:animMotion origin="layout" path="M 5E-6 -1.11111E-6 C -0.00104 -0.0044 -0.0017 -0.00926 -0.00326 -0.01319 C -0.0039 -0.01505 -0.00639 -0.01481 -0.00639 -0.01713 C -0.00639 -0.01898 -0.00429 -0.01551 -0.00326 -0.01505 C -0.00143 -0.01435 0.0004 -0.01389 0.00209 -0.01319 C 0.01563 -0.00764 0.00573 -0.01042 0.01928 -0.00741 C 0.02279 -0.0081 0.02735 -0.00532 0.02995 -0.00949 C 0.03165 -0.01204 0.02787 -0.02083 0.02787 -0.0206 C 0.03034 -0.03449 0.02813 -0.03449 0.03321 -0.02847 C 0.0336 -0.02523 0.03477 -0.02199 0.03425 -0.01898 C 0.03399 -0.01667 0.0323 -0.01528 0.03112 -0.01505 L 0.0129 -0.01713 C 0.01146 -0.01574 0.00808 -0.01597 0.0086 -0.01319 C 0.00964 -0.00717 0.01394 -0.00486 0.01602 -1.11111E-6 C 0.01849 0.00579 0.01954 0.00903 0.02253 0.01343 C 0.02344 0.01482 0.02461 0.01597 0.02566 0.01736 C 0.02605 0.01343 0.02631 0.00949 0.02683 0.00579 C 0.02761 -0.00023 0.02982 -0.00717 0.03217 -0.01134 L 0.03542 -0.01713 " pathEditMode="relative" rAng="0" ptsTypes="AAAAAAAAAAAAAAAAAAA">
                                      <p:cBhvr>
                                        <p:cTn id="8" dur="1000" fill="hold"/>
                                        <p:tgtEl>
                                          <p:spTgt spid="10"/>
                                        </p:tgtEl>
                                        <p:attrNameLst>
                                          <p:attrName>ppt_x</p:attrName>
                                          <p:attrName>ppt_y</p:attrName>
                                        </p:attrNameLst>
                                      </p:cBhvr>
                                      <p:rCtr x="1445" y="-764"/>
                                    </p:animMotion>
                                  </p:childTnLst>
                                </p:cTn>
                              </p:par>
                              <p:par>
                                <p:cTn id="9" presetID="0" presetClass="path" presetSubtype="0" repeatCount="1000000" fill="hold" grpId="0" nodeType="withEffect">
                                  <p:stCondLst>
                                    <p:cond delay="0"/>
                                  </p:stCondLst>
                                  <p:childTnLst>
                                    <p:animMotion origin="layout" path="M 4.79167E-6 -3.33333E-6 C -0.00105 -0.00439 -0.0017 -0.00926 -0.00326 -0.01319 C -0.00391 -0.01504 -0.00638 -0.01481 -0.00638 -0.01713 C -0.00638 -0.01898 -0.0043 -0.01551 -0.00326 -0.01504 C -0.00144 -0.01435 0.00039 -0.01389 0.00208 -0.01319 C 0.01562 -0.00764 0.00572 -0.01041 0.01927 -0.0074 C 0.02278 -0.0081 0.02734 -0.00532 0.02994 -0.00949 C 0.03164 -0.01203 0.02786 -0.02083 0.02786 -0.0206 C 0.03033 -0.03449 0.02812 -0.03449 0.0332 -0.02847 C 0.03359 -0.02523 0.03476 -0.02199 0.03424 -0.01898 C 0.03398 -0.01666 0.03229 -0.01527 0.03112 -0.01504 L 0.01289 -0.01713 C 0.01145 -0.01574 0.00807 -0.01597 0.00859 -0.01319 C 0.00963 -0.00717 0.01393 -0.00486 0.01601 -3.33333E-6 C 0.01848 0.00579 0.01953 0.00903 0.02252 0.01343 C 0.02343 0.01482 0.0246 0.01598 0.02565 0.01736 C 0.02604 0.01343 0.0263 0.00949 0.02682 0.00579 C 0.0276 -0.00023 0.02981 -0.00717 0.03216 -0.01134 L 0.03541 -0.01713 " pathEditMode="relative" rAng="0" ptsTypes="AAAAAAAAAAAAAAAAAAA">
                                      <p:cBhvr>
                                        <p:cTn id="10" dur="1000" fill="hold"/>
                                        <p:tgtEl>
                                          <p:spTgt spid="11"/>
                                        </p:tgtEl>
                                        <p:attrNameLst>
                                          <p:attrName>ppt_x</p:attrName>
                                          <p:attrName>ppt_y</p:attrName>
                                        </p:attrNameLst>
                                      </p:cBhvr>
                                      <p:rCtr x="1445" y="-764"/>
                                    </p:animMotion>
                                  </p:childTnLst>
                                </p:cTn>
                              </p:par>
                              <p:par>
                                <p:cTn id="11" presetID="0" presetClass="path" presetSubtype="0" repeatCount="1000000" fill="hold" grpId="0" nodeType="withEffect">
                                  <p:stCondLst>
                                    <p:cond delay="0"/>
                                  </p:stCondLst>
                                  <p:childTnLst>
                                    <p:animMotion origin="layout" path="M -1.66667E-6 4.44444E-6 C -0.00104 -0.0044 -0.00169 -0.00926 -0.00325 -0.0132 C -0.0039 -0.01505 -0.00638 -0.01482 -0.00638 -0.01713 C -0.00638 -0.01899 -0.0043 -0.01551 -0.00325 -0.01505 C -0.00143 -0.01436 0.00039 -0.01389 0.00209 -0.0132 C 0.01563 -0.00764 0.00573 -0.01042 0.01927 -0.00741 C 0.02279 -0.00811 0.02735 -0.00533 0.02995 -0.0095 C 0.03164 -0.01204 0.02787 -0.02084 0.02787 -0.02061 C 0.03034 -0.0345 0.02813 -0.0345 0.0332 -0.02848 C 0.0336 -0.02524 0.03477 -0.022 0.03425 -0.01899 C 0.03399 -0.01667 0.03229 -0.01528 0.03112 -0.01505 L 0.01289 -0.01713 C 0.01146 -0.01575 0.00807 -0.01598 0.0086 -0.0132 C 0.00964 -0.00718 0.01393 -0.00487 0.01602 4.44444E-6 C 0.01849 0.00578 0.01953 0.00902 0.02253 0.01342 C 0.02344 0.01481 0.02461 0.01597 0.02565 0.01736 C 0.02604 0.01342 0.0263 0.00949 0.02682 0.00578 C 0.02761 -0.00024 0.02982 -0.00718 0.03216 -0.01135 L 0.03542 -0.01713 " pathEditMode="relative" rAng="0" ptsTypes="AAAAAAAAAAAAAAAAAAA">
                                      <p:cBhvr>
                                        <p:cTn id="12" dur="1000" fill="hold"/>
                                        <p:tgtEl>
                                          <p:spTgt spid="13"/>
                                        </p:tgtEl>
                                        <p:attrNameLst>
                                          <p:attrName>ppt_x</p:attrName>
                                          <p:attrName>ppt_y</p:attrName>
                                        </p:attrNameLst>
                                      </p:cBhvr>
                                      <p:rCtr x="1445" y="-764"/>
                                    </p:animMotion>
                                  </p:childTnLst>
                                </p:cTn>
                              </p:par>
                              <p:par>
                                <p:cTn id="13" presetID="0" presetClass="path" presetSubtype="0" repeatCount="1000000" fill="hold" grpId="0" nodeType="withEffect">
                                  <p:stCondLst>
                                    <p:cond delay="0"/>
                                  </p:stCondLst>
                                  <p:childTnLst>
                                    <p:animMotion origin="layout" path="M -3.54167E-6 -1.11111E-6 C -0.00104 -0.0044 -0.00169 -0.00926 -0.00325 -0.01319 C -0.0039 -0.01505 -0.00638 -0.01481 -0.00638 -0.01713 C -0.00638 -0.01898 -0.00429 -0.01551 -0.00325 -0.01505 C -0.00143 -0.01435 0.00039 -0.01389 0.00209 -0.01319 C 0.01563 -0.00764 0.00573 -0.01042 0.01927 -0.00741 C 0.02279 -0.0081 0.02735 -0.00532 0.02995 -0.00949 C 0.03164 -0.01204 0.02787 -0.02083 0.02787 -0.0206 C 0.03034 -0.03449 0.02813 -0.03449 0.03321 -0.02847 C 0.0336 -0.02523 0.03477 -0.02199 0.03425 -0.01898 C 0.03399 -0.01667 0.0323 -0.01528 0.03112 -0.01505 L 0.01289 -0.01713 C 0.01146 -0.01574 0.00808 -0.01597 0.0086 -0.01319 C 0.00964 -0.00717 0.01394 -0.00486 0.01602 -1.11111E-6 C 0.01849 0.00579 0.01953 0.00903 0.02253 0.01343 C 0.02344 0.01482 0.02461 0.01597 0.02565 0.01736 C 0.02605 0.01343 0.02631 0.00949 0.02683 0.00579 C 0.02761 -0.00023 0.02982 -0.00717 0.03217 -0.01134 L 0.03542 -0.01713 " pathEditMode="relative" rAng="0" ptsTypes="AAAAAAAAAAAAAAAAAAA">
                                      <p:cBhvr>
                                        <p:cTn id="14" dur="1000" fill="hold"/>
                                        <p:tgtEl>
                                          <p:spTgt spid="14"/>
                                        </p:tgtEl>
                                        <p:attrNameLst>
                                          <p:attrName>ppt_x</p:attrName>
                                          <p:attrName>ppt_y</p:attrName>
                                        </p:attrNameLst>
                                      </p:cBhvr>
                                      <p:rCtr x="1445" y="-764"/>
                                    </p:animMotion>
                                  </p:childTnLst>
                                </p:cTn>
                              </p:par>
                              <p:par>
                                <p:cTn id="15" presetID="0" presetClass="path" presetSubtype="0" repeatCount="1000000" fill="hold" grpId="0" nodeType="withEffect">
                                  <p:stCondLst>
                                    <p:cond delay="0"/>
                                  </p:stCondLst>
                                  <p:childTnLst>
                                    <p:animMotion origin="layout" path="M -3.54167E-6 -2.96296E-6 C -0.00104 -0.0044 -0.00169 -0.00926 -0.00325 -0.01319 C -0.0039 -0.01504 -0.00638 -0.01481 -0.00638 -0.01713 C -0.00638 -0.01898 -0.00429 -0.01551 -0.00325 -0.01504 C -0.00143 -0.01435 0.00039 -0.01389 0.00209 -0.01319 C 0.01563 -0.00764 0.00573 -0.01041 0.01927 -0.0074 C 0.02279 -0.0081 0.02735 -0.00532 0.02995 -0.00949 C 0.03164 -0.01203 0.02787 -0.02083 0.02787 -0.0206 C 0.03034 -0.03449 0.02813 -0.03449 0.03321 -0.02847 C 0.0336 -0.02523 0.03477 -0.02199 0.03425 -0.01898 C 0.03399 -0.01666 0.0323 -0.01527 0.03112 -0.01504 L 0.01289 -0.01713 C 0.01146 -0.01574 0.00808 -0.01597 0.0086 -0.01319 C 0.00964 -0.00717 0.01394 -0.00486 0.01602 -2.96296E-6 C 0.01849 0.00579 0.01953 0.00903 0.02253 0.01343 C 0.02344 0.01482 0.02461 0.01598 0.02565 0.01736 C 0.02605 0.01343 0.02631 0.00949 0.02683 0.00579 C 0.02761 -0.00023 0.02982 -0.00717 0.03217 -0.01134 L 0.03542 -0.01713 " pathEditMode="relative" rAng="0" ptsTypes="AAAAAAAAAAAAAAAAAAA">
                                      <p:cBhvr>
                                        <p:cTn id="16" dur="1000" fill="hold"/>
                                        <p:tgtEl>
                                          <p:spTgt spid="15"/>
                                        </p:tgtEl>
                                        <p:attrNameLst>
                                          <p:attrName>ppt_x</p:attrName>
                                          <p:attrName>ppt_y</p:attrName>
                                        </p:attrNameLst>
                                      </p:cBhvr>
                                      <p:rCtr x="1445" y="-764"/>
                                    </p:animMotion>
                                  </p:childTnLst>
                                </p:cTn>
                              </p:par>
                              <p:par>
                                <p:cTn id="17" presetID="0" presetClass="path" presetSubtype="0" repeatCount="1000000" fill="hold" grpId="0" nodeType="withEffect">
                                  <p:stCondLst>
                                    <p:cond delay="0"/>
                                  </p:stCondLst>
                                  <p:childTnLst>
                                    <p:animMotion origin="layout" path="M 4.79167E-6 -2.96296E-6 C -0.00105 -0.0044 -0.0017 -0.00926 -0.00326 -0.01319 C -0.00391 -0.01504 -0.00638 -0.01481 -0.00638 -0.01713 C -0.00638 -0.01898 -0.0043 -0.01551 -0.00326 -0.01504 C -0.00144 -0.01435 0.00039 -0.01389 0.00208 -0.01319 C 0.01562 -0.00764 0.00572 -0.01041 0.01927 -0.0074 C 0.02278 -0.0081 0.02734 -0.00532 0.02994 -0.00949 C 0.03164 -0.01203 0.02786 -0.02083 0.02786 -0.0206 C 0.03033 -0.03449 0.02812 -0.03449 0.0332 -0.02847 C 0.03359 -0.02523 0.03476 -0.02199 0.03424 -0.01898 C 0.03398 -0.01666 0.03229 -0.01527 0.03112 -0.01504 L 0.01289 -0.01713 C 0.01145 -0.01574 0.00807 -0.01597 0.00859 -0.01319 C 0.00963 -0.00717 0.01393 -0.00486 0.01601 -2.96296E-6 C 0.01848 0.00579 0.01953 0.00903 0.02252 0.01343 C 0.02343 0.01482 0.0246 0.01598 0.02565 0.01736 C 0.02604 0.01343 0.0263 0.00949 0.02682 0.00579 C 0.0276 -0.00023 0.02981 -0.00717 0.03216 -0.01134 L 0.03541 -0.01713 " pathEditMode="relative" rAng="0" ptsTypes="AAAAAAAAAAAAAAAAAAA">
                                      <p:cBhvr>
                                        <p:cTn id="18" dur="1000" fill="hold"/>
                                        <p:tgtEl>
                                          <p:spTgt spid="16"/>
                                        </p:tgtEl>
                                        <p:attrNameLst>
                                          <p:attrName>ppt_x</p:attrName>
                                          <p:attrName>ppt_y</p:attrName>
                                        </p:attrNameLst>
                                      </p:cBhvr>
                                      <p:rCtr x="1445" y="-764"/>
                                    </p:animMotion>
                                  </p:childTnLst>
                                </p:cTn>
                              </p:par>
                              <p:par>
                                <p:cTn id="19" presetID="0" presetClass="path" presetSubtype="0" repeatCount="1000000" fill="hold" grpId="0" nodeType="withEffect">
                                  <p:stCondLst>
                                    <p:cond delay="0"/>
                                  </p:stCondLst>
                                  <p:childTnLst>
                                    <p:animMotion origin="layout" path="M -3.125E-6 -4.07407E-6 C -0.00104 -0.00439 -0.00169 -0.00926 -0.00325 -0.01319 C -0.0039 -0.01504 -0.00638 -0.01481 -0.00638 -0.01713 C -0.00638 -0.01898 -0.00429 -0.01551 -0.00325 -0.01504 C -0.00143 -0.01435 0.00039 -0.01388 0.00209 -0.01319 C 0.01563 -0.00763 0.00573 -0.01041 0.01927 -0.0074 C 0.02279 -0.0081 0.02735 -0.00532 0.02995 -0.00949 C 0.03164 -0.01203 0.02787 -0.02083 0.02787 -0.0206 C 0.03034 -0.03449 0.02813 -0.03449 0.03321 -0.02847 C 0.0336 -0.02523 0.03477 -0.02199 0.03425 -0.01898 C 0.03399 -0.01666 0.03229 -0.01527 0.03112 -0.01504 L 0.01289 -0.01713 C 0.01146 -0.01574 0.00808 -0.01597 0.0086 -0.01319 C 0.00964 -0.00717 0.01394 -0.00486 0.01602 -4.07407E-6 C 0.01849 0.00579 0.01953 0.00903 0.02253 0.01343 C 0.02344 0.01482 0.02461 0.01598 0.02565 0.01737 C 0.02604 0.01343 0.02631 0.00949 0.02683 0.00579 C 0.02761 -0.00023 0.02982 -0.00717 0.03216 -0.01134 L 0.03542 -0.01713 " pathEditMode="relative" rAng="0" ptsTypes="AAAAAAAAAAAAAAAAAAA">
                                      <p:cBhvr>
                                        <p:cTn id="20" dur="1000" fill="hold"/>
                                        <p:tgtEl>
                                          <p:spTgt spid="17"/>
                                        </p:tgtEl>
                                        <p:attrNameLst>
                                          <p:attrName>ppt_x</p:attrName>
                                          <p:attrName>ppt_y</p:attrName>
                                        </p:attrNameLst>
                                      </p:cBhvr>
                                      <p:rCtr x="1445" y="-764"/>
                                    </p:animMotion>
                                  </p:childTnLst>
                                </p:cTn>
                              </p:par>
                              <p:par>
                                <p:cTn id="21" presetID="0" presetClass="path" presetSubtype="0" repeatCount="1000000" fill="hold" grpId="0" nodeType="withEffect">
                                  <p:stCondLst>
                                    <p:cond delay="0"/>
                                  </p:stCondLst>
                                  <p:childTnLst>
                                    <p:animMotion origin="layout" path="M -2.29167E-6 -3.33333E-6 C -0.00104 -0.00439 -0.00169 -0.00926 -0.00325 -0.01319 C -0.0039 -0.01504 -0.00638 -0.01481 -0.00638 -0.01713 C -0.00638 -0.01898 -0.00429 -0.01551 -0.00325 -0.01504 C -0.00143 -0.01435 0.00039 -0.01389 0.00209 -0.01319 C 0.01563 -0.00764 0.00573 -0.01041 0.01927 -0.0074 C 0.02279 -0.0081 0.02735 -0.00532 0.02995 -0.00949 C 0.03164 -0.01203 0.02787 -0.02083 0.02787 -0.0206 C 0.03034 -0.03449 0.02813 -0.03449 0.03321 -0.02847 C 0.0336 -0.02523 0.03477 -0.02199 0.03425 -0.01898 C 0.03399 -0.01666 0.03229 -0.01527 0.03112 -0.01504 L 0.01289 -0.01713 C 0.01146 -0.01574 0.00808 -0.01597 0.0086 -0.01319 C 0.00964 -0.00717 0.01393 -0.00486 0.01602 -3.33333E-6 C 0.01849 0.00579 0.01953 0.00903 0.02253 0.01343 C 0.02344 0.01482 0.02461 0.01598 0.02565 0.01736 C 0.02604 0.01343 0.0263 0.00949 0.02683 0.00579 C 0.02761 -0.00023 0.02982 -0.00717 0.03216 -0.01134 L 0.03542 -0.01713 " pathEditMode="relative" rAng="0" ptsTypes="AAAAAAAAAAAAAAAAAAA">
                                      <p:cBhvr>
                                        <p:cTn id="22" dur="1000" fill="hold"/>
                                        <p:tgtEl>
                                          <p:spTgt spid="18"/>
                                        </p:tgtEl>
                                        <p:attrNameLst>
                                          <p:attrName>ppt_x</p:attrName>
                                          <p:attrName>ppt_y</p:attrName>
                                        </p:attrNameLst>
                                      </p:cBhvr>
                                      <p:rCtr x="1445"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0ED1D-5FDB-E2EC-A2C6-44496001D9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91EC4E9-5F97-3E5E-EDD4-C22853D0B4B7}"/>
              </a:ext>
            </a:extLst>
          </p:cNvPr>
          <p:cNvSpPr txBox="1"/>
          <p:nvPr/>
        </p:nvSpPr>
        <p:spPr>
          <a:xfrm>
            <a:off x="5684223" y="1574694"/>
            <a:ext cx="2447017" cy="369332"/>
          </a:xfrm>
          <a:prstGeom prst="rect">
            <a:avLst/>
          </a:prstGeom>
          <a:noFill/>
        </p:spPr>
        <p:txBody>
          <a:bodyPr wrap="none" rtlCol="0">
            <a:spAutoFit/>
          </a:bodyPr>
          <a:lstStyle/>
          <a:p>
            <a:r>
              <a:rPr lang="en-SE" b="1" dirty="0"/>
              <a:t>Trapping/Isolating Ions:</a:t>
            </a:r>
          </a:p>
        </p:txBody>
      </p:sp>
      <p:sp>
        <p:nvSpPr>
          <p:cNvPr id="2" name="Oval 1">
            <a:extLst>
              <a:ext uri="{FF2B5EF4-FFF2-40B4-BE49-F238E27FC236}">
                <a16:creationId xmlns:a16="http://schemas.microsoft.com/office/drawing/2014/main" id="{EDFBEBFB-8A27-D633-0BB8-465D91920508}"/>
              </a:ext>
            </a:extLst>
          </p:cNvPr>
          <p:cNvSpPr/>
          <p:nvPr/>
        </p:nvSpPr>
        <p:spPr>
          <a:xfrm>
            <a:off x="3184513" y="3485182"/>
            <a:ext cx="373487" cy="357389"/>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0" name="Oval 9">
            <a:extLst>
              <a:ext uri="{FF2B5EF4-FFF2-40B4-BE49-F238E27FC236}">
                <a16:creationId xmlns:a16="http://schemas.microsoft.com/office/drawing/2014/main" id="{8AFBBB44-C3C2-3B27-046B-1D327E6D9476}"/>
              </a:ext>
            </a:extLst>
          </p:cNvPr>
          <p:cNvSpPr/>
          <p:nvPr/>
        </p:nvSpPr>
        <p:spPr>
          <a:xfrm>
            <a:off x="2231687" y="4004055"/>
            <a:ext cx="373487" cy="357389"/>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1" name="Oval 10">
            <a:extLst>
              <a:ext uri="{FF2B5EF4-FFF2-40B4-BE49-F238E27FC236}">
                <a16:creationId xmlns:a16="http://schemas.microsoft.com/office/drawing/2014/main" id="{B3FB86EB-997C-62E3-DBE4-0466068A1EA3}"/>
              </a:ext>
            </a:extLst>
          </p:cNvPr>
          <p:cNvSpPr/>
          <p:nvPr/>
        </p:nvSpPr>
        <p:spPr>
          <a:xfrm>
            <a:off x="2462602" y="3127793"/>
            <a:ext cx="373487" cy="35738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3" name="Oval 12">
            <a:extLst>
              <a:ext uri="{FF2B5EF4-FFF2-40B4-BE49-F238E27FC236}">
                <a16:creationId xmlns:a16="http://schemas.microsoft.com/office/drawing/2014/main" id="{8A7FE0DE-3663-4C82-C192-8DEEDC88C552}"/>
              </a:ext>
            </a:extLst>
          </p:cNvPr>
          <p:cNvSpPr/>
          <p:nvPr/>
        </p:nvSpPr>
        <p:spPr>
          <a:xfrm>
            <a:off x="2911984" y="4012658"/>
            <a:ext cx="181686" cy="178695"/>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4" name="Oval 13">
            <a:extLst>
              <a:ext uri="{FF2B5EF4-FFF2-40B4-BE49-F238E27FC236}">
                <a16:creationId xmlns:a16="http://schemas.microsoft.com/office/drawing/2014/main" id="{B9056778-A864-A744-5659-A26426DE244D}"/>
              </a:ext>
            </a:extLst>
          </p:cNvPr>
          <p:cNvSpPr/>
          <p:nvPr/>
        </p:nvSpPr>
        <p:spPr>
          <a:xfrm>
            <a:off x="2240895" y="3663876"/>
            <a:ext cx="181686" cy="17869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5" name="Oval 14">
            <a:extLst>
              <a:ext uri="{FF2B5EF4-FFF2-40B4-BE49-F238E27FC236}">
                <a16:creationId xmlns:a16="http://schemas.microsoft.com/office/drawing/2014/main" id="{B638F25F-011E-3CF9-464A-9EDE0244DB5A}"/>
              </a:ext>
            </a:extLst>
          </p:cNvPr>
          <p:cNvSpPr/>
          <p:nvPr/>
        </p:nvSpPr>
        <p:spPr>
          <a:xfrm>
            <a:off x="3002827" y="2949098"/>
            <a:ext cx="181686" cy="178695"/>
          </a:xfrm>
          <a:prstGeom prst="ellipse">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6" name="Oval 15">
            <a:extLst>
              <a:ext uri="{FF2B5EF4-FFF2-40B4-BE49-F238E27FC236}">
                <a16:creationId xmlns:a16="http://schemas.microsoft.com/office/drawing/2014/main" id="{65A1A605-FB38-3288-F8C8-67975D21ED4F}"/>
              </a:ext>
            </a:extLst>
          </p:cNvPr>
          <p:cNvSpPr/>
          <p:nvPr/>
        </p:nvSpPr>
        <p:spPr>
          <a:xfrm>
            <a:off x="2370837" y="2782364"/>
            <a:ext cx="252520" cy="252728"/>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7" name="Oval 16">
            <a:extLst>
              <a:ext uri="{FF2B5EF4-FFF2-40B4-BE49-F238E27FC236}">
                <a16:creationId xmlns:a16="http://schemas.microsoft.com/office/drawing/2014/main" id="{83068287-1999-57D3-F77E-E7543825C64E}"/>
              </a:ext>
            </a:extLst>
          </p:cNvPr>
          <p:cNvSpPr/>
          <p:nvPr/>
        </p:nvSpPr>
        <p:spPr>
          <a:xfrm>
            <a:off x="2659464" y="3716207"/>
            <a:ext cx="252520" cy="25272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8" name="Oval 17">
            <a:extLst>
              <a:ext uri="{FF2B5EF4-FFF2-40B4-BE49-F238E27FC236}">
                <a16:creationId xmlns:a16="http://schemas.microsoft.com/office/drawing/2014/main" id="{D042C4B4-B64F-3526-F7C6-68EB64E08C82}"/>
              </a:ext>
            </a:extLst>
          </p:cNvPr>
          <p:cNvSpPr/>
          <p:nvPr/>
        </p:nvSpPr>
        <p:spPr>
          <a:xfrm>
            <a:off x="2043344" y="3180123"/>
            <a:ext cx="252520" cy="25272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9" name="Oval 18">
            <a:extLst>
              <a:ext uri="{FF2B5EF4-FFF2-40B4-BE49-F238E27FC236}">
                <a16:creationId xmlns:a16="http://schemas.microsoft.com/office/drawing/2014/main" id="{0A0FF7F6-D43F-0E13-06F7-88E6BEAAFEDF}"/>
              </a:ext>
            </a:extLst>
          </p:cNvPr>
          <p:cNvSpPr/>
          <p:nvPr/>
        </p:nvSpPr>
        <p:spPr>
          <a:xfrm>
            <a:off x="1830158" y="1449393"/>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0" name="Oval 19">
            <a:extLst>
              <a:ext uri="{FF2B5EF4-FFF2-40B4-BE49-F238E27FC236}">
                <a16:creationId xmlns:a16="http://schemas.microsoft.com/office/drawing/2014/main" id="{3D70AE9B-2F52-34E9-E612-EA0C4A6EEBD0}"/>
              </a:ext>
            </a:extLst>
          </p:cNvPr>
          <p:cNvSpPr/>
          <p:nvPr/>
        </p:nvSpPr>
        <p:spPr>
          <a:xfrm>
            <a:off x="1797995" y="4727436"/>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3" name="Oval 22">
            <a:extLst>
              <a:ext uri="{FF2B5EF4-FFF2-40B4-BE49-F238E27FC236}">
                <a16:creationId xmlns:a16="http://schemas.microsoft.com/office/drawing/2014/main" id="{D969D8D2-DA52-060B-7E0D-46EFA2894999}"/>
              </a:ext>
            </a:extLst>
          </p:cNvPr>
          <p:cNvSpPr/>
          <p:nvPr/>
        </p:nvSpPr>
        <p:spPr>
          <a:xfrm rot="16200000">
            <a:off x="3511914" y="3168451"/>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4" name="Oval 23">
            <a:extLst>
              <a:ext uri="{FF2B5EF4-FFF2-40B4-BE49-F238E27FC236}">
                <a16:creationId xmlns:a16="http://schemas.microsoft.com/office/drawing/2014/main" id="{A4AD48FB-A8F5-5FC5-9CE0-969F44C839A6}"/>
              </a:ext>
            </a:extLst>
          </p:cNvPr>
          <p:cNvSpPr/>
          <p:nvPr/>
        </p:nvSpPr>
        <p:spPr>
          <a:xfrm rot="16200000">
            <a:off x="80476" y="3133617"/>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7" name="TextBox 26">
            <a:extLst>
              <a:ext uri="{FF2B5EF4-FFF2-40B4-BE49-F238E27FC236}">
                <a16:creationId xmlns:a16="http://schemas.microsoft.com/office/drawing/2014/main" id="{71F84D02-8F4B-6285-7AF3-372281AC9510}"/>
              </a:ext>
            </a:extLst>
          </p:cNvPr>
          <p:cNvSpPr txBox="1"/>
          <p:nvPr/>
        </p:nvSpPr>
        <p:spPr>
          <a:xfrm>
            <a:off x="2315814" y="6198146"/>
            <a:ext cx="868699" cy="369332"/>
          </a:xfrm>
          <a:prstGeom prst="rect">
            <a:avLst/>
          </a:prstGeom>
          <a:noFill/>
        </p:spPr>
        <p:txBody>
          <a:bodyPr wrap="none" rtlCol="0">
            <a:spAutoFit/>
          </a:bodyPr>
          <a:lstStyle/>
          <a:p>
            <a:r>
              <a:rPr lang="en-SE" dirty="0"/>
              <a:t>Iontrap</a:t>
            </a:r>
          </a:p>
        </p:txBody>
      </p:sp>
      <p:sp>
        <p:nvSpPr>
          <p:cNvPr id="3" name="TextBox 2">
            <a:extLst>
              <a:ext uri="{FF2B5EF4-FFF2-40B4-BE49-F238E27FC236}">
                <a16:creationId xmlns:a16="http://schemas.microsoft.com/office/drawing/2014/main" id="{0173E3A7-DB3D-F781-3514-DE48BBA4A43C}"/>
              </a:ext>
            </a:extLst>
          </p:cNvPr>
          <p:cNvSpPr txBox="1"/>
          <p:nvPr/>
        </p:nvSpPr>
        <p:spPr>
          <a:xfrm>
            <a:off x="6221134" y="1944818"/>
            <a:ext cx="5023128" cy="646331"/>
          </a:xfrm>
          <a:prstGeom prst="rect">
            <a:avLst/>
          </a:prstGeom>
          <a:noFill/>
        </p:spPr>
        <p:txBody>
          <a:bodyPr wrap="square">
            <a:spAutoFit/>
          </a:bodyPr>
          <a:lstStyle/>
          <a:p>
            <a:pPr marL="285750" indent="-285750" rtl="0" fontAlgn="base">
              <a:buFont typeface="Arial" panose="020B0604020202020204" pitchFamily="34" charset="0"/>
              <a:buChar char="•"/>
            </a:pPr>
            <a:r>
              <a:rPr lang="en-US" b="0" dirty="0">
                <a:effectLst/>
              </a:rPr>
              <a:t>A Trapping RF </a:t>
            </a:r>
            <a:r>
              <a:rPr lang="en-US" dirty="0"/>
              <a:t>+</a:t>
            </a:r>
            <a:r>
              <a:rPr lang="en-US" b="0" dirty="0">
                <a:effectLst/>
              </a:rPr>
              <a:t> an isolation RF </a:t>
            </a:r>
          </a:p>
          <a:p>
            <a:pPr rtl="0" fontAlgn="base"/>
            <a:r>
              <a:rPr lang="en-US" b="0" dirty="0">
                <a:effectLst/>
              </a:rPr>
              <a:t>makes us isolate identical ions with the same m/z</a:t>
            </a:r>
          </a:p>
        </p:txBody>
      </p:sp>
      <p:pic>
        <p:nvPicPr>
          <p:cNvPr id="5" name="Picture 2" descr="6.3 How is energy related to the wavelength of radiation? | METEO 300:  Fundamentals of Atmospheric Science">
            <a:extLst>
              <a:ext uri="{FF2B5EF4-FFF2-40B4-BE49-F238E27FC236}">
                <a16:creationId xmlns:a16="http://schemas.microsoft.com/office/drawing/2014/main" id="{3A698818-A3B1-D480-5F51-D5C88B933B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73" t="6925" r="2194" b="76266"/>
          <a:stretch/>
        </p:blipFill>
        <p:spPr bwMode="auto">
          <a:xfrm>
            <a:off x="6564122" y="4039788"/>
            <a:ext cx="3782849" cy="562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7443CB-6D40-0DB3-FE64-B056FF0B1CB6}"/>
              </a:ext>
            </a:extLst>
          </p:cNvPr>
          <p:cNvSpPr txBox="1"/>
          <p:nvPr/>
        </p:nvSpPr>
        <p:spPr>
          <a:xfrm>
            <a:off x="6234465" y="3484998"/>
            <a:ext cx="2677721" cy="369332"/>
          </a:xfrm>
          <a:prstGeom prst="rect">
            <a:avLst/>
          </a:prstGeom>
          <a:noFill/>
        </p:spPr>
        <p:txBody>
          <a:bodyPr wrap="none" rtlCol="0">
            <a:spAutoFit/>
          </a:bodyPr>
          <a:lstStyle/>
          <a:p>
            <a:r>
              <a:rPr lang="en-SE" dirty="0"/>
              <a:t>Trapping Radio Frequency:</a:t>
            </a:r>
          </a:p>
        </p:txBody>
      </p:sp>
      <p:sp>
        <p:nvSpPr>
          <p:cNvPr id="7" name="TextBox 6">
            <a:extLst>
              <a:ext uri="{FF2B5EF4-FFF2-40B4-BE49-F238E27FC236}">
                <a16:creationId xmlns:a16="http://schemas.microsoft.com/office/drawing/2014/main" id="{ABF6BA0D-5795-D412-5B77-B41CE444A1DA}"/>
              </a:ext>
            </a:extLst>
          </p:cNvPr>
          <p:cNvSpPr txBox="1"/>
          <p:nvPr/>
        </p:nvSpPr>
        <p:spPr>
          <a:xfrm>
            <a:off x="5876667" y="4111765"/>
            <a:ext cx="568489" cy="369332"/>
          </a:xfrm>
          <a:prstGeom prst="rect">
            <a:avLst/>
          </a:prstGeom>
          <a:noFill/>
        </p:spPr>
        <p:txBody>
          <a:bodyPr wrap="none" rtlCol="0">
            <a:spAutoFit/>
          </a:bodyPr>
          <a:lstStyle/>
          <a:p>
            <a:r>
              <a:rPr lang="en-SE" dirty="0"/>
              <a:t>Low</a:t>
            </a:r>
          </a:p>
        </p:txBody>
      </p:sp>
      <p:sp>
        <p:nvSpPr>
          <p:cNvPr id="8" name="TextBox 7">
            <a:extLst>
              <a:ext uri="{FF2B5EF4-FFF2-40B4-BE49-F238E27FC236}">
                <a16:creationId xmlns:a16="http://schemas.microsoft.com/office/drawing/2014/main" id="{B569C957-CAB1-1661-F419-58590132D24C}"/>
              </a:ext>
            </a:extLst>
          </p:cNvPr>
          <p:cNvSpPr txBox="1"/>
          <p:nvPr/>
        </p:nvSpPr>
        <p:spPr>
          <a:xfrm>
            <a:off x="10346971" y="4095029"/>
            <a:ext cx="612668" cy="369332"/>
          </a:xfrm>
          <a:prstGeom prst="rect">
            <a:avLst/>
          </a:prstGeom>
          <a:noFill/>
        </p:spPr>
        <p:txBody>
          <a:bodyPr wrap="none" rtlCol="0">
            <a:spAutoFit/>
          </a:bodyPr>
          <a:lstStyle/>
          <a:p>
            <a:r>
              <a:rPr lang="en-SE" dirty="0"/>
              <a:t>High</a:t>
            </a:r>
          </a:p>
        </p:txBody>
      </p:sp>
      <p:sp>
        <p:nvSpPr>
          <p:cNvPr id="9" name="Up Arrow 8">
            <a:extLst>
              <a:ext uri="{FF2B5EF4-FFF2-40B4-BE49-F238E27FC236}">
                <a16:creationId xmlns:a16="http://schemas.microsoft.com/office/drawing/2014/main" id="{6592C2A3-4F36-EAE1-DFCB-C832B44EC6B9}"/>
              </a:ext>
            </a:extLst>
          </p:cNvPr>
          <p:cNvSpPr/>
          <p:nvPr/>
        </p:nvSpPr>
        <p:spPr>
          <a:xfrm>
            <a:off x="8007090" y="4767109"/>
            <a:ext cx="612668" cy="452220"/>
          </a:xfrm>
          <a:prstGeom prst="upArrow">
            <a:avLst>
              <a:gd name="adj1" fmla="val 50000"/>
              <a:gd name="adj2" fmla="val 5367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2" name="TextBox 11">
            <a:extLst>
              <a:ext uri="{FF2B5EF4-FFF2-40B4-BE49-F238E27FC236}">
                <a16:creationId xmlns:a16="http://schemas.microsoft.com/office/drawing/2014/main" id="{8F6DFC89-2CD3-4254-A3FA-73E941BEFCD5}"/>
              </a:ext>
            </a:extLst>
          </p:cNvPr>
          <p:cNvSpPr txBox="1"/>
          <p:nvPr/>
        </p:nvSpPr>
        <p:spPr>
          <a:xfrm>
            <a:off x="6423067" y="5709176"/>
            <a:ext cx="3744615" cy="369332"/>
          </a:xfrm>
          <a:prstGeom prst="rect">
            <a:avLst/>
          </a:prstGeom>
          <a:noFill/>
        </p:spPr>
        <p:txBody>
          <a:bodyPr wrap="none" rtlCol="0">
            <a:spAutoFit/>
          </a:bodyPr>
          <a:lstStyle/>
          <a:p>
            <a:r>
              <a:rPr lang="en-SE" dirty="0"/>
              <a:t>Additional iosolation Radio Frequency</a:t>
            </a:r>
          </a:p>
        </p:txBody>
      </p:sp>
      <p:sp>
        <p:nvSpPr>
          <p:cNvPr id="21" name="TextBox 20">
            <a:extLst>
              <a:ext uri="{FF2B5EF4-FFF2-40B4-BE49-F238E27FC236}">
                <a16:creationId xmlns:a16="http://schemas.microsoft.com/office/drawing/2014/main" id="{5FCCDC71-F4B5-EAF7-1612-B735F535475F}"/>
              </a:ext>
            </a:extLst>
          </p:cNvPr>
          <p:cNvSpPr txBox="1"/>
          <p:nvPr/>
        </p:nvSpPr>
        <p:spPr>
          <a:xfrm>
            <a:off x="8145333" y="5279091"/>
            <a:ext cx="300082" cy="369332"/>
          </a:xfrm>
          <a:prstGeom prst="rect">
            <a:avLst/>
          </a:prstGeom>
          <a:noFill/>
        </p:spPr>
        <p:txBody>
          <a:bodyPr wrap="none" rtlCol="0">
            <a:spAutoFit/>
          </a:bodyPr>
          <a:lstStyle/>
          <a:p>
            <a:r>
              <a:rPr lang="en-SE" dirty="0"/>
              <a:t>+</a:t>
            </a:r>
          </a:p>
        </p:txBody>
      </p:sp>
      <p:pic>
        <p:nvPicPr>
          <p:cNvPr id="22" name="Picture 2" descr="6.3 How is energy related to the wavelength of radiation? | METEO 300:  Fundamentals of Atmospheric Science">
            <a:extLst>
              <a:ext uri="{FF2B5EF4-FFF2-40B4-BE49-F238E27FC236}">
                <a16:creationId xmlns:a16="http://schemas.microsoft.com/office/drawing/2014/main" id="{99CE77AD-A413-08D1-B624-F55A85F196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07" t="7184" r="15027" b="77844"/>
          <a:stretch/>
        </p:blipFill>
        <p:spPr bwMode="auto">
          <a:xfrm>
            <a:off x="3822651" y="3299059"/>
            <a:ext cx="1514775" cy="50079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D5158AE6-49D4-257A-5E5C-E0D16806A41B}"/>
              </a:ext>
            </a:extLst>
          </p:cNvPr>
          <p:cNvCxnSpPr>
            <a:stCxn id="12" idx="1"/>
          </p:cNvCxnSpPr>
          <p:nvPr/>
        </p:nvCxnSpPr>
        <p:spPr>
          <a:xfrm flipH="1" flipV="1">
            <a:off x="4593739" y="3799851"/>
            <a:ext cx="1829328" cy="2093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AC7B682-F92B-7F9D-C434-417FB5F2D3CA}"/>
              </a:ext>
            </a:extLst>
          </p:cNvPr>
          <p:cNvCxnSpPr/>
          <p:nvPr/>
        </p:nvCxnSpPr>
        <p:spPr>
          <a:xfrm flipH="1" flipV="1">
            <a:off x="3015316" y="3934191"/>
            <a:ext cx="1829328" cy="2093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18AB086-92C8-2BFA-21A1-2BA7BD5D44ED}"/>
              </a:ext>
            </a:extLst>
          </p:cNvPr>
          <p:cNvSpPr txBox="1"/>
          <p:nvPr/>
        </p:nvSpPr>
        <p:spPr>
          <a:xfrm>
            <a:off x="4372878" y="6013480"/>
            <a:ext cx="1432572" cy="369332"/>
          </a:xfrm>
          <a:prstGeom prst="rect">
            <a:avLst/>
          </a:prstGeom>
          <a:noFill/>
        </p:spPr>
        <p:txBody>
          <a:bodyPr wrap="none" rtlCol="0">
            <a:spAutoFit/>
          </a:bodyPr>
          <a:lstStyle/>
          <a:p>
            <a:r>
              <a:rPr lang="en-SE" dirty="0"/>
              <a:t>Identical Ions</a:t>
            </a:r>
          </a:p>
        </p:txBody>
      </p:sp>
      <p:sp>
        <p:nvSpPr>
          <p:cNvPr id="25" name="Rubrik 1">
            <a:extLst>
              <a:ext uri="{FF2B5EF4-FFF2-40B4-BE49-F238E27FC236}">
                <a16:creationId xmlns:a16="http://schemas.microsoft.com/office/drawing/2014/main" id="{3E7FD856-BF22-F73B-CABC-E64C68A7D5EE}"/>
              </a:ext>
            </a:extLst>
          </p:cNvPr>
          <p:cNvSpPr>
            <a:spLocks noGrp="1"/>
          </p:cNvSpPr>
          <p:nvPr>
            <p:ph type="title"/>
          </p:nvPr>
        </p:nvSpPr>
        <p:spPr>
          <a:xfrm>
            <a:off x="947738" y="836613"/>
            <a:ext cx="10865890" cy="716142"/>
          </a:xfrm>
        </p:spPr>
        <p:txBody>
          <a:bodyPr/>
          <a:lstStyle/>
          <a:p>
            <a:r>
              <a:rPr lang="en-US" b="1" dirty="0"/>
              <a:t>How can we make sure that it’s the same protein? </a:t>
            </a:r>
            <a:endParaRPr lang="en-GB" dirty="0"/>
          </a:p>
        </p:txBody>
      </p:sp>
    </p:spTree>
    <p:extLst>
      <p:ext uri="{BB962C8B-B14F-4D97-AF65-F5344CB8AC3E}">
        <p14:creationId xmlns:p14="http://schemas.microsoft.com/office/powerpoint/2010/main" val="2595907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00" fill="hold" grpId="0" nodeType="withEffect">
                                  <p:stCondLst>
                                    <p:cond delay="0"/>
                                  </p:stCondLst>
                                  <p:childTnLst>
                                    <p:animMotion origin="layout" path="M 4.58333E-6 4.81481E-6 C -0.00105 -0.0044 -0.0017 -0.00926 -0.00326 -0.0132 C -0.00391 -0.01505 -0.00638 -0.01482 -0.00638 -0.01713 C -0.00638 -0.01899 -0.0043 -0.01551 -0.00326 -0.01505 C -0.00144 -0.01436 0.00039 -0.01389 0.00208 -0.0132 C 0.01562 -0.00764 0.00572 -0.01042 0.01927 -0.00741 C 0.02278 -0.00811 0.02734 -0.00533 0.02994 -0.0095 C 0.03164 -0.01204 0.02786 -0.02084 0.02786 -0.02061 C 0.03033 -0.0345 0.02812 -0.0345 0.0332 -0.02848 C 0.03359 -0.02524 0.03476 -0.022 0.03424 -0.01899 C 0.03398 -0.01667 0.03229 -0.01528 0.03112 -0.01505 L 0.01289 -0.01713 C 0.01145 -0.01575 0.00807 -0.01598 0.00859 -0.0132 C 0.00963 -0.00718 0.01393 -0.00487 0.01601 4.81481E-6 C 0.01849 0.00578 0.01953 0.00902 0.02252 0.01342 C 0.02343 0.01481 0.0246 0.01597 0.02565 0.01736 C 0.02604 0.01342 0.0263 0.00949 0.02682 0.00578 C 0.0276 -0.00024 0.02981 -0.00718 0.03216 -0.01135 L 0.03541 -0.01713 " pathEditMode="relative" rAng="0" ptsTypes="AAAAAAAAAAAAAAAAAAA">
                                      <p:cBhvr>
                                        <p:cTn id="6" dur="1000" fill="hold"/>
                                        <p:tgtEl>
                                          <p:spTgt spid="17"/>
                                        </p:tgtEl>
                                        <p:attrNameLst>
                                          <p:attrName>ppt_x</p:attrName>
                                          <p:attrName>ppt_y</p:attrName>
                                        </p:attrNameLst>
                                      </p:cBhvr>
                                      <p:rCtr x="1445" y="-764"/>
                                    </p:animMotion>
                                  </p:childTnLst>
                                </p:cTn>
                              </p:par>
                              <p:par>
                                <p:cTn id="7" presetID="0" presetClass="path" presetSubtype="0" repeatCount="1000000" fill="hold" grpId="0" nodeType="withEffect">
                                  <p:stCondLst>
                                    <p:cond delay="0"/>
                                  </p:stCondLst>
                                  <p:childTnLst>
                                    <p:animMotion origin="layout" path="M -4.58333E-6 -4.44444E-6 C -0.00104 -0.00439 -0.00169 -0.00925 -0.00325 -0.01319 C -0.0039 -0.01504 -0.00638 -0.01481 -0.00638 -0.01713 C -0.00638 -0.01898 -0.00429 -0.0155 -0.00325 -0.01504 C -0.00143 -0.01435 0.0004 -0.01388 0.00209 -0.01319 C 0.01563 -0.00763 0.00573 -0.01041 0.01928 -0.0074 C 0.02279 -0.0081 0.02735 -0.00532 0.02995 -0.00949 C 0.03165 -0.01203 0.02787 -0.02083 0.02787 -0.0206 C 0.03034 -0.03449 0.02813 -0.03449 0.03321 -0.02847 C 0.0336 -0.02523 0.03477 -0.02199 0.03425 -0.01898 C 0.03399 -0.01666 0.0323 -0.01527 0.03112 -0.01504 L 0.0129 -0.01713 C 0.01146 -0.01574 0.00808 -0.01597 0.0086 -0.01319 C 0.00964 -0.00717 0.01394 -0.00486 0.01602 -4.44444E-6 C 0.01849 0.00579 0.01954 0.00903 0.02253 0.01343 C 0.02344 0.01482 0.02461 0.01598 0.02566 0.01737 C 0.02605 0.01343 0.02631 0.0095 0.02683 0.00579 C 0.02761 -0.00023 0.02982 -0.00717 0.03217 -0.01134 L 0.03542 -0.01713 " pathEditMode="relative" rAng="0" ptsTypes="AAAAAAAAAAAAAAAAAAA">
                                      <p:cBhvr>
                                        <p:cTn id="8" dur="1000" fill="hold"/>
                                        <p:tgtEl>
                                          <p:spTgt spid="18"/>
                                        </p:tgtEl>
                                        <p:attrNameLst>
                                          <p:attrName>ppt_x</p:attrName>
                                          <p:attrName>ppt_y</p:attrName>
                                        </p:attrNameLst>
                                      </p:cBhvr>
                                      <p:rCtr x="1445" y="-764"/>
                                    </p:animMotion>
                                  </p:childTnLst>
                                </p:cTn>
                              </p:par>
                              <p:par>
                                <p:cTn id="9" presetID="0" presetClass="path" presetSubtype="0" accel="50000" decel="50000" fill="hold" grpId="0" nodeType="withEffect">
                                  <p:stCondLst>
                                    <p:cond delay="0"/>
                                  </p:stCondLst>
                                  <p:childTnLst>
                                    <p:animMotion origin="layout" path="M 3.95833E-6 4.44444E-6 C 0.0052 0.0324 -0.00052 0.00231 0.00455 0.02037 C 0.00507 0.02222 0.00507 0.02453 0.00573 0.02638 C 0.00625 0.02847 0.00924 0.0324 0.00794 0.0324 C 0.00677 0.0324 0.00273 0.02222 0.00221 0.02037 C 0.0013 0.01643 0.00078 0.01226 3.95833E-6 0.0081 C 3.95833E-6 0.00833 -0.00235 -0.00394 -0.00235 -0.00371 L -0.00339 -0.01598 C -0.00417 -0.01412 -0.0056 -0.0125 -0.00573 -0.00996 C -0.00638 0.00416 -0.00508 0.00625 -0.00235 0.0162 C -0.00196 0.01967 -0.00157 0.02291 -0.00118 0.02638 C -0.00079 0.03032 -0.00052 0.03449 3.95833E-6 0.03842 C 0.00013 0.04004 0.00156 0.05046 0.00221 0.05254 C 0.00364 0.05694 0.00937 0.0662 0.00677 0.06481 L 0.00338 0.06273 C 0.00221 0.06064 0.00091 0.05879 3.95833E-6 0.05671 C -0.0017 0.05277 -0.00456 0.04444 -0.00456 0.04467 C -0.00834 0.02407 -0.00261 0.05578 -0.00677 0.03032 C -0.00756 0.02638 -0.00834 0.02222 -0.00912 0.01828 C -0.00951 0.0162 -0.00977 0.01412 -0.01029 0.01226 L -0.0125 0.00416 C -0.01329 -0.00278 -0.01368 -0.00741 -0.01485 -0.01412 C -0.01511 -0.01621 -0.01537 -0.01829 -0.01589 -0.02014 C -0.01654 -0.02223 -0.01758 -0.02408 -0.01823 -0.02616 C -0.01901 -0.02871 -0.01967 -0.03172 -0.02045 -0.03426 C -0.0211 -0.03635 -0.02214 -0.0382 -0.02279 -0.04028 C -0.02331 -0.04213 -0.02331 -0.04445 -0.02383 -0.0463 C -0.02448 -0.04862 -0.02748 -0.05232 -0.02618 -0.05232 C -0.02448 -0.05232 -0.02383 -0.04862 -0.02279 -0.0463 C -0.01993 -0.04051 -0.01667 -0.03496 -0.01485 -0.02825 C -0.01407 -0.02547 -0.01342 -0.02269 -0.0125 -0.02014 C -0.01146 -0.01737 -0.01003 -0.01505 -0.00912 -0.01204 C -0.00769 -0.00764 -0.00704 -0.00232 -0.00573 0.00208 C -0.00443 0.00648 -0.00235 0.00995 -0.00118 0.01412 C 0.00026 0.01944 0.00091 0.02523 0.00221 0.03032 C 0.00546 0.04259 0.00963 0.05416 0.0125 0.06666 C 0.02526 0.12338 0.01796 0.09004 0.02955 0.1456 C 0.0306 0.15092 0.03203 0.15601 0.03294 0.16157 C 0.04049 0.21088 0.03242 0.16064 0.03971 0.2 C 0.04075 0.20509 0.04388 0.22569 0.04427 0.23032 C 0.04895 0.27592 0.04401 0.24305 0.04882 0.27268 C 0.04921 0.27824 0.04961 0.28356 0.05 0.28888 C 0.05039 0.29375 0.05091 0.29838 0.05117 0.303 C 0.05169 0.31643 0.05156 0.33009 0.05221 0.34351 C 0.05273 0.353 0.0539 0.36226 0.05455 0.37175 C 0.05533 0.3824 0.05573 0.39328 0.05677 0.40393 C 0.05716 0.4081 0.05742 0.41226 0.05794 0.4162 C 0.05846 0.42037 0.0595 0.42407 0.06015 0.42824 C 0.06354 0.45046 0.06393 0.45949 0.0681 0.4787 C 0.06953 0.48495 0.07135 0.49074 0.07265 0.49699 C 0.07369 0.50162 0.07382 0.50671 0.075 0.51111 C 0.07656 0.51736 0.0789 0.52314 0.0806 0.52916 C 0.10312 0.60925 0.08463 0.54791 0.1 0.59791 C 0.11328 0.64143 0.1 0.59838 0.11471 0.64444 C 0.11666 0.65046 0.11888 0.65625 0.12044 0.6625 C 0.12161 0.66736 0.12252 0.67222 0.12382 0.67662 C 0.12591 0.68356 0.12864 0.68981 0.1306 0.69699 C 0.14323 0.74305 0.14674 0.76504 0.15677 0.8162 C 0.15833 0.82407 0.15976 0.83217 0.16132 0.84027 C 0.1625 0.84629 0.16328 0.85277 0.16471 0.85856 C 0.16627 0.86458 0.16757 0.87083 0.16927 0.87662 C 0.17174 0.88495 0.17513 0.89236 0.17721 0.90092 C 0.17877 0.90694 0.17994 0.91342 0.18177 0.91921 C 0.18333 0.92407 0.18541 0.9287 0.1875 0.93333 C 0.1888 0.93611 0.19205 0.94143 0.19205 0.94166 " pathEditMode="relative" rAng="0" ptsTypes="AAAAAAAAAAAAAAAAAAAAAAAAAAAAAAAAAAAAAAAAAAAAAAAAAAAAAAAAAAAAAAAAA">
                                      <p:cBhvr>
                                        <p:cTn id="10" dur="2000" fill="hold"/>
                                        <p:tgtEl>
                                          <p:spTgt spid="15"/>
                                        </p:tgtEl>
                                        <p:attrNameLst>
                                          <p:attrName>ppt_x</p:attrName>
                                          <p:attrName>ppt_y</p:attrName>
                                        </p:attrNameLst>
                                      </p:cBhvr>
                                      <p:rCtr x="8268" y="44468"/>
                                    </p:animMotion>
                                  </p:childTnLst>
                                </p:cTn>
                              </p:par>
                              <p:par>
                                <p:cTn id="11" presetID="0" presetClass="path" presetSubtype="0" accel="50000" decel="50000" fill="hold" grpId="0" nodeType="withEffect">
                                  <p:stCondLst>
                                    <p:cond delay="0"/>
                                  </p:stCondLst>
                                  <p:childTnLst>
                                    <p:animMotion origin="layout" path="M 2.29167E-6 -4.07407E-6 C 0.00039 0.00533 0.00065 0.01459 0.00234 0.02037 C 0.00286 0.02246 0.00586 0.02547 0.00456 0.02639 C 0.00247 0.02755 0.00065 0.02385 -0.00117 0.02223 C -0.00352 0.02014 -0.00703 0.01459 -0.00912 0.01227 C -0.01354 0.00718 -0.01328 0.00973 -0.01706 0.00417 C -0.01823 0.00232 -0.02044 0.00093 -0.02044 -0.00185 C -0.02044 -0.00439 -0.0181 0.00047 -0.01706 0.00209 C -0.01459 0.00579 -0.0125 0.01019 -0.01016 0.01412 C -0.00912 0.01621 -0.00808 0.01852 -0.00677 0.02037 C -0.00534 0.02223 -0.00352 0.02385 -0.00222 0.02639 C 0.01054 0.05116 0.00078 0.03866 0.00911 0.04862 C 0.01028 0.05116 0.01146 0.05394 0.01237 0.05672 C 0.01328 0.05857 0.01536 0.06042 0.01484 0.06274 C 0.01432 0.06459 0.01237 0.06158 0.01133 0.06065 C 0.01015 0.05949 0.00924 0.05787 0.00794 0.05672 C 0.00338 0.05232 -0.0013 0.04908 -0.0056 0.04445 C -0.00834 0.0419 -0.01107 0.03936 -0.01367 0.03635 C -0.02435 0.02454 -0.03503 0.01227 -0.04544 -4.07407E-6 C -0.05456 -0.01041 -0.06354 -0.02152 -0.07266 -0.03217 L -0.09219 -0.05439 C -0.09818 -0.0618 -0.10378 -0.07013 -0.11016 -0.07662 C -0.14141 -0.10833 -0.12591 -0.09375 -0.1569 -0.12106 C -0.15977 -0.12384 -0.16276 -0.12708 -0.16576 -0.12916 L -0.17487 -0.13518 C -0.17735 -0.1368 -0.17982 -0.13773 -0.18164 -0.13935 C -0.1888 -0.14444 -0.19544 -0.1493 -0.20209 -0.15555 C -0.2224 -0.17453 -0.22904 -0.17777 -0.24531 -0.2 C -0.25378 -0.21157 -0.26263 -0.22268 -0.27031 -0.23634 C -0.28399 -0.26064 -0.29922 -0.28935 -0.31459 -0.31111 C -0.33203 -0.33541 -0.32513 -0.32615 -0.33503 -0.33935 C -0.33659 -0.34143 -0.33802 -0.34351 -0.33959 -0.34537 L -0.3431 -0.3493 " pathEditMode="relative" rAng="0" ptsTypes="AAAAAAAAAAAAAAAAAAAAAAAAAAAAAAAAA">
                                      <p:cBhvr>
                                        <p:cTn id="12" dur="2000" fill="hold"/>
                                        <p:tgtEl>
                                          <p:spTgt spid="16"/>
                                        </p:tgtEl>
                                        <p:attrNameLst>
                                          <p:attrName>ppt_x</p:attrName>
                                          <p:attrName>ppt_y</p:attrName>
                                        </p:attrNameLst>
                                      </p:cBhvr>
                                      <p:rCtr x="-16419" y="-14306"/>
                                    </p:animMotion>
                                  </p:childTnLst>
                                </p:cTn>
                              </p:par>
                              <p:par>
                                <p:cTn id="13" presetID="0" presetClass="path" presetSubtype="0" accel="50000" decel="50000" fill="hold" grpId="0" nodeType="withEffect">
                                  <p:stCondLst>
                                    <p:cond delay="0"/>
                                  </p:stCondLst>
                                  <p:childTnLst>
                                    <p:animMotion origin="layout" path="M 2.29167E-6 -4.44444E-6 C 0.00039 0.00463 0.00026 0.00973 0.00104 0.01412 C 0.00351 0.02686 0.00377 0.02107 0.00677 0.02825 C 0.00846 0.03218 0.01354 0.04329 0.01133 0.04051 C 0.00976 0.03843 0.00833 0.03635 0.00677 0.03426 C 0.00573 0.03287 0.00429 0.03195 0.00338 0.03033 C 0.00169 0.02732 0.00052 0.02338 -0.00117 0.02014 C -0.00209 0.01852 -0.00365 0.01783 -0.00456 0.01621 C -0.00599 0.01389 -0.00677 0.01065 -0.00794 0.00811 C -0.00899 0.00602 -0.01016 0.00371 -0.01146 0.00209 C -0.01354 -0.00092 -0.02044 -0.00879 -0.01823 -0.00601 C -0.0112 0.00232 -0.01836 -0.00671 -0.01146 0.00417 C -0.00964 0.00695 -0.00755 0.00926 -0.00573 0.01204 C -0.00378 0.01528 -0.00209 0.01922 2.29167E-6 0.02223 C 0.00104 0.02385 0.00234 0.02477 0.00338 0.02639 C 0.00456 0.02801 0.0056 0.03056 0.00677 0.03241 C 0.01015 0.03727 0.01393 0.04098 0.01706 0.04653 C 0.01914 0.05024 0.01979 0.05209 0.02265 0.05463 C 0.02383 0.05556 0.025 0.05602 0.02617 0.05649 C 0.02304 0.03519 0.02422 0.04584 0.02265 0.02431 C 0.02383 -0.06736 0.02252 -0.15902 0.02617 -0.25046 C 0.02747 -0.28402 0.03346 -0.31666 0.0375 -0.34976 C 0.04284 -0.39328 0.04896 -0.43588 0.05456 -0.47963 C 0.05729 -0.50254 0.06028 -0.52222 0.0625 -0.54537 C 0.07265 -0.64421 0.0694 -0.60393 0.07383 -0.66458 C 0.07448 -0.68217 0.07487 -0.69768 0.07617 -0.71504 C 0.07643 -0.71898 0.07721 -0.72291 0.07734 -0.72708 C 0.0776 -0.73865 0.07734 -0.75 0.07734 -0.76157 " pathEditMode="relative" rAng="0" ptsTypes="AAAAAAAAAAAAAAAAAAAAAAAAAAAA">
                                      <p:cBhvr>
                                        <p:cTn id="14" dur="2000" fill="hold"/>
                                        <p:tgtEl>
                                          <p:spTgt spid="11"/>
                                        </p:tgtEl>
                                        <p:attrNameLst>
                                          <p:attrName>ppt_x</p:attrName>
                                          <p:attrName>ppt_y</p:attrName>
                                        </p:attrNameLst>
                                      </p:cBhvr>
                                      <p:rCtr x="2930" y="-35255"/>
                                    </p:animMotion>
                                  </p:childTnLst>
                                </p:cTn>
                              </p:par>
                              <p:par>
                                <p:cTn id="15" presetID="0" presetClass="path" presetSubtype="0" accel="50000" decel="50000" fill="hold" grpId="0" nodeType="withEffect">
                                  <p:stCondLst>
                                    <p:cond delay="0"/>
                                  </p:stCondLst>
                                  <p:childTnLst>
                                    <p:animMotion origin="layout" path="M 2.70833E-6 -2.22222E-6 C -0.00378 -0.00254 -0.00742 -0.00555 -0.01133 -0.0081 C -0.01354 -0.00949 -0.01602 -0.01018 -0.0181 -0.01203 C -0.0211 -0.01481 -0.0306 -0.02129 -0.02735 -0.02014 L -0.02149 -0.01805 C -0.02045 -0.01666 -0.0194 -0.01504 -0.0181 -0.01412 C -0.01042 -0.00717 -0.01966 -0.01852 -0.01016 -0.0081 C -0.00235 0.0007 -0.00886 -0.00393 -0.00222 -2.22222E-6 C -0.00339 0.00139 -0.00443 0.00301 -0.0056 0.00417 C -0.00677 0.00509 -0.00951 0.00417 -0.00899 0.00625 C -0.00782 0.01134 -0.00443 0.01412 -0.00222 0.01829 C 0.00143 0.02477 -0.00078 0.02107 0.00455 0.02847 C 0.00872 0.03935 0.00468 0.03172 0.01367 0.03634 C 0.01536 0.03727 0.01666 0.03935 0.01823 0.04051 C 0.02044 0.04213 0.02278 0.04329 0.02513 0.04445 L 0.02161 0.04259 L 0.01823 0.04051 C 0.00937 0.02871 0.01758 0.03843 0.01015 0.03241 C -0.00365 0.02107 0.00573 0.02709 -0.00222 0.02222 C -0.0056 0.01829 -0.00612 0.01736 -0.01016 0.01412 C -0.01133 0.01343 -0.0125 0.01297 -0.01354 0.01227 C -0.01472 0.01088 -0.01576 0.00926 -0.01706 0.0081 C -0.02188 0.0044 -0.02461 0.00394 -0.02956 0.00209 C -0.03047 0.00625 -0.03138 0.00996 -0.03177 0.01412 C -0.0336 0.03334 -0.03229 0.04954 -0.03529 0.06875 C -0.04688 0.14074 -0.06797 0.22639 -0.08308 0.29306 C -0.08972 0.32269 -0.09662 0.35232 -0.10365 0.38195 C -0.10912 0.40695 -0.11459 0.43195 -0.12058 0.45672 C -0.13334 0.51088 -0.14844 0.56759 -0.16263 0.62037 C -0.16693 0.63704 -0.1836 0.69931 -0.19076 0.7213 C -0.19714 0.73959 -0.2013 0.75972 -0.20912 0.77593 C -0.21289 0.78403 -0.21654 0.7919 -0.22032 0.80023 C -0.22318 0.80672 -0.225 0.81412 -0.22787 0.82037 C -0.23021 0.82431 -0.23295 0.82685 -0.23516 0.83056 C -0.2405 0.83935 -0.24388 0.84815 -0.24987 0.85463 C -0.2513 0.85625 -0.25287 0.85741 -0.25443 0.8588 C -0.2556 0.86065 -0.25664 0.86297 -0.25782 0.86482 C -0.26602 0.87662 -0.26589 0.87269 -0.27032 0.88496 C -0.27266 0.89167 -0.27722 0.90533 -0.27722 0.90556 " pathEditMode="relative" rAng="0" ptsTypes="AAAAAAAAAAAAAAAAAAAAAAAAAAAAAAAAAAAAAAA">
                                      <p:cBhvr>
                                        <p:cTn id="16" dur="2000" fill="hold"/>
                                        <p:tgtEl>
                                          <p:spTgt spid="10"/>
                                        </p:tgtEl>
                                        <p:attrNameLst>
                                          <p:attrName>ppt_x</p:attrName>
                                          <p:attrName>ppt_y</p:attrName>
                                        </p:attrNameLst>
                                      </p:cBhvr>
                                      <p:rCtr x="-12604" y="44259"/>
                                    </p:animMotion>
                                  </p:childTnLst>
                                </p:cTn>
                              </p:par>
                              <p:par>
                                <p:cTn id="17" presetID="0" presetClass="path" presetSubtype="0" accel="50000" decel="50000" fill="hold" grpId="0" nodeType="withEffect">
                                  <p:stCondLst>
                                    <p:cond delay="0"/>
                                  </p:stCondLst>
                                  <p:childTnLst>
                                    <p:animMotion origin="layout" path="M -3.95833E-6 1.85185E-6 C 0.00157 0.00463 0.00274 0.00972 0.00456 0.01412 C 0.00547 0.01643 0.00691 0.01805 0.00795 0.02014 C 0.00912 0.02268 0.01029 0.02546 0.01133 0.02824 C 0.01289 0.03217 0.01849 0.04143 0.01589 0.04028 L 0.01133 0.03819 C 0.00026 0.02523 0.01745 0.04583 0.00339 0.02824 C 0.00118 0.02546 -0.0013 0.02315 -0.00338 0.02014 C -0.00533 0.01736 -0.00716 0.01458 -0.00911 0.01204 C -0.01015 0.01065 -0.01145 0.00949 -0.0125 0.0081 C -0.0138 0.00625 -0.01471 0.0037 -0.01588 0.00185 C -0.01692 0.00046 -0.01992 -0.00417 -0.0194 -0.00209 C -0.01836 0.00139 -0.01627 0.00324 -0.01484 0.00602 C -0.01315 0.00926 -0.01158 0.0125 -0.01028 0.01597 C -0.00924 0.01852 -0.00885 0.02153 -0.00794 0.02407 C -0.00651 0.02824 -0.00507 0.03241 -0.00338 0.03634 C -0.00234 0.03889 -0.00104 0.04143 -3.95833E-6 0.04444 C 0.00092 0.04699 0.00157 0.04977 0.00222 0.05254 C -0.00312 0.06204 0.00066 0.05741 -0.01367 0.0544 C -0.01614 0.05393 -0.02343 0.05139 -0.02617 0.05046 C -0.02773 0.04977 -0.02916 0.04884 -0.03073 0.04838 C -0.03372 0.04745 -0.03671 0.04699 -0.03984 0.04629 L -0.04661 0.04838 C -0.04921 0.08727 -0.04726 0.12662 -0.04778 0.16551 C -0.04804 0.19444 -0.04856 0.22361 -0.04882 0.25254 C -0.04856 0.30764 -0.04961 0.36296 -0.04778 0.41805 C -0.04596 0.47153 -0.03489 0.53588 -0.03073 0.58773 C -0.02408 0.67037 -0.02695 0.62546 -0.02278 0.72315 C -0.02109 0.84305 -0.02161 0.77963 -0.02161 0.91319 " pathEditMode="relative" rAng="0" ptsTypes="AAAAAAAAAAAAAAAAAAAAAAAAAAAAA">
                                      <p:cBhvr>
                                        <p:cTn id="18" dur="2000" fill="hold"/>
                                        <p:tgtEl>
                                          <p:spTgt spid="13"/>
                                        </p:tgtEl>
                                        <p:attrNameLst>
                                          <p:attrName>ppt_x</p:attrName>
                                          <p:attrName>ppt_y</p:attrName>
                                        </p:attrNameLst>
                                      </p:cBhvr>
                                      <p:rCtr x="-1628" y="45509"/>
                                    </p:animMotion>
                                  </p:childTnLst>
                                </p:cTn>
                              </p:par>
                              <p:par>
                                <p:cTn id="19" presetID="0" presetClass="path" presetSubtype="0" accel="50000" decel="50000" fill="hold" grpId="0" nodeType="withEffect">
                                  <p:stCondLst>
                                    <p:cond delay="0"/>
                                  </p:stCondLst>
                                  <p:childTnLst>
                                    <p:animMotion origin="layout" path="M 3.95833E-6 -2.22222E-6 C -0.00261 0.00116 -0.00521 0.00347 -0.00795 0.00394 C -0.01732 0.00556 -0.02696 0.00301 -0.03633 0.00602 C -0.03763 0.00625 -0.0349 0.01019 -0.03399 0.01204 C -0.0319 0.01621 -0.02904 0.01945 -0.02722 0.02408 C -0.02644 0.02616 -0.02579 0.02824 -0.025 0.03009 C -0.02266 0.03565 -0.02019 0.04074 -0.0181 0.0463 C -0.01732 0.04838 -0.01459 0.05139 -0.01589 0.05232 C -0.01797 0.05417 -0.02045 0.05116 -0.02266 0.05047 C -0.02383 0.04977 -0.02735 0.04838 -0.02605 0.04838 C -0.02474 0.04838 -0.01875 0.05093 -0.01706 0.05232 C -0.01576 0.05347 -0.01485 0.05556 -0.01355 0.05648 C -0.01172 0.05764 -0.00977 0.05787 -0.00795 0.05857 C -0.00599 0.05972 -0.00417 0.06134 -0.00222 0.0625 C 3.95833E-6 0.06389 0.00247 0.06482 0.00455 0.06644 C 0.00664 0.06829 0.0082 0.07107 0.01028 0.07269 C 0.01211 0.07384 0.01406 0.07384 0.01601 0.07454 C 0.01718 0.07523 0.01823 0.0757 0.0194 0.07662 C 0.02096 0.07778 0.02239 0.0794 0.02395 0.08079 C 0.02799 0.0838 0.02929 0.08449 0.03307 0.08681 C 0.03151 0.0882 0.03007 0.08959 0.02851 0.09074 C 0.0194 0.09699 0.01002 0.10185 0.00117 0.10903 C -0.00378 0.11297 -0.00847 0.11759 -0.01355 0.12107 C -0.01758 0.12384 -0.02201 0.12477 -0.02605 0.12709 C -0.03151 0.13009 -0.03672 0.1338 -0.04206 0.13727 C -0.06276 0.15116 -0.06875 0.15695 -0.09206 0.17755 C -0.09701 0.18218 -0.10209 0.18634 -0.10677 0.1919 C -0.11133 0.19722 -0.11602 0.20209 -0.12045 0.20787 C -0.12592 0.21551 -0.13177 0.22361 -0.13633 0.23218 C -0.16172 0.27662 -0.17865 0.30926 -0.19792 0.36343 C -0.22891 0.44514 -0.23425 0.45625 -0.26172 0.55139 C -0.28659 0.63403 -0.30222 0.69607 -0.32019 0.78172 C -0.32982 0.82709 -0.33529 0.8757 -0.34753 0.91898 C -0.36355 0.97616 -0.36381 0.97153 -0.38399 0.97153 " pathEditMode="relative" rAng="0" ptsTypes="AAAAAAAAAAAAAAAAAAAAAAAAAAAAAAAAAA">
                                      <p:cBhvr>
                                        <p:cTn id="20" dur="2000" fill="hold"/>
                                        <p:tgtEl>
                                          <p:spTgt spid="14"/>
                                        </p:tgtEl>
                                        <p:attrNameLst>
                                          <p:attrName>ppt_x</p:attrName>
                                          <p:attrName>ppt_y</p:attrName>
                                        </p:attrNameLst>
                                      </p:cBhvr>
                                      <p:rCtr x="-17552" y="48565"/>
                                    </p:animMotion>
                                  </p:childTnLst>
                                </p:cTn>
                              </p:par>
                              <p:par>
                                <p:cTn id="21" presetID="0" presetClass="path" presetSubtype="0" accel="50000" decel="50000" fill="hold" grpId="0" nodeType="withEffect">
                                  <p:stCondLst>
                                    <p:cond delay="0"/>
                                  </p:stCondLst>
                                  <p:childTnLst>
                                    <p:animMotion origin="layout" path="M -2.29167E-6 7.40741E-7 C -0.00299 0.00046 -0.00599 0.00162 -0.00911 0.00185 C -0.02383 0.00301 -0.03867 0.00208 -0.05338 0.00393 C -0.05573 0.00417 -0.05794 0.00671 -0.06015 0.00787 L -0.07044 0.01412 L -0.07383 0.01597 L -0.07721 0.01805 L -0.05911 0.02014 L -0.03867 0.02222 C -0.02682 0.02338 -0.02513 0.02361 -0.01471 0.02616 C -0.00599 0.02824 -0.00898 0.02731 -0.00221 0.03009 L -0.03177 0.03426 C -0.03411 0.03472 -0.03633 0.03565 -0.03867 0.03634 C -0.04791 0.03889 -0.04583 0.03796 -0.05573 0.04028 C -0.05833 0.04097 -0.06094 0.04213 -0.06367 0.04236 C -0.075 0.04329 -0.08633 0.04375 -0.09765 0.04444 C -0.06888 0.04954 -0.10482 0.04259 -0.07383 0.05046 C -0.06745 0.05208 -0.06094 0.05324 -0.05455 0.0544 C 0.06354 0.07639 -0.01692 0.06042 0.075 0.0787 C 0.09505 0.08264 0.11511 0.08773 0.13529 0.09074 L 0.26706 0.11111 C 0.29128 0.11458 0.3155 0.11921 0.33985 0.12106 L 0.41367 0.12708 C 0.47969 0.13171 0.49987 0.13148 0.56589 0.13333 L 0.71029 0.12917 C 0.7319 0.12824 0.75339 0.12546 0.775 0.12315 L 0.98867 0.09884 C 1.01628 0.09653 1.04401 0.09606 1.07162 0.09491 C 1.13789 0.09213 1.13633 0.0544 1.13633 0.10093 " pathEditMode="relative" rAng="0" ptsTypes="AAAAAAAAAAAAAAAAAAAAAAAAAAAAA">
                                      <p:cBhvr>
                                        <p:cTn id="22" dur="2000" fill="hold"/>
                                        <p:tgtEl>
                                          <p:spTgt spid="2"/>
                                        </p:tgtEl>
                                        <p:attrNameLst>
                                          <p:attrName>ppt_x</p:attrName>
                                          <p:attrName>ppt_y</p:attrName>
                                        </p:attrNameLst>
                                      </p:cBhvr>
                                      <p:rCtr x="51927" y="666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P spid="14" grpId="0" animBg="1"/>
      <p:bldP spid="15" grpId="0" animBg="1"/>
      <p:bldP spid="16" grpId="0" animBg="1"/>
      <p:bldP spid="17" grpId="0" animBg="1"/>
      <p:bldP spid="1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D1016-CA6F-D67F-B0EE-9B7A1F7B47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D838770-F143-717F-FC33-9F0C37C9953F}"/>
              </a:ext>
            </a:extLst>
          </p:cNvPr>
          <p:cNvSpPr txBox="1"/>
          <p:nvPr/>
        </p:nvSpPr>
        <p:spPr>
          <a:xfrm>
            <a:off x="5684223" y="1574694"/>
            <a:ext cx="2447017" cy="369332"/>
          </a:xfrm>
          <a:prstGeom prst="rect">
            <a:avLst/>
          </a:prstGeom>
          <a:noFill/>
        </p:spPr>
        <p:txBody>
          <a:bodyPr wrap="none" rtlCol="0">
            <a:spAutoFit/>
          </a:bodyPr>
          <a:lstStyle/>
          <a:p>
            <a:r>
              <a:rPr lang="en-SE" b="1" dirty="0"/>
              <a:t>Trapping/Isolating Ions:</a:t>
            </a:r>
          </a:p>
        </p:txBody>
      </p:sp>
      <p:sp>
        <p:nvSpPr>
          <p:cNvPr id="17" name="Oval 16">
            <a:extLst>
              <a:ext uri="{FF2B5EF4-FFF2-40B4-BE49-F238E27FC236}">
                <a16:creationId xmlns:a16="http://schemas.microsoft.com/office/drawing/2014/main" id="{1062FE60-CE88-E06C-35BF-B9A6B9E48917}"/>
              </a:ext>
            </a:extLst>
          </p:cNvPr>
          <p:cNvSpPr/>
          <p:nvPr/>
        </p:nvSpPr>
        <p:spPr>
          <a:xfrm>
            <a:off x="2659464" y="3716207"/>
            <a:ext cx="252520" cy="25272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8" name="Oval 17">
            <a:extLst>
              <a:ext uri="{FF2B5EF4-FFF2-40B4-BE49-F238E27FC236}">
                <a16:creationId xmlns:a16="http://schemas.microsoft.com/office/drawing/2014/main" id="{F6AB8EF4-F220-ABEE-8F1A-BAC9BF9AC53B}"/>
              </a:ext>
            </a:extLst>
          </p:cNvPr>
          <p:cNvSpPr/>
          <p:nvPr/>
        </p:nvSpPr>
        <p:spPr>
          <a:xfrm>
            <a:off x="2043344" y="3180123"/>
            <a:ext cx="252520" cy="252728"/>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9" name="Oval 18">
            <a:extLst>
              <a:ext uri="{FF2B5EF4-FFF2-40B4-BE49-F238E27FC236}">
                <a16:creationId xmlns:a16="http://schemas.microsoft.com/office/drawing/2014/main" id="{BD0C415D-ECA1-FEA3-B7AF-933905E9C2EC}"/>
              </a:ext>
            </a:extLst>
          </p:cNvPr>
          <p:cNvSpPr/>
          <p:nvPr/>
        </p:nvSpPr>
        <p:spPr>
          <a:xfrm>
            <a:off x="1830158" y="1449393"/>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0" name="Oval 19">
            <a:extLst>
              <a:ext uri="{FF2B5EF4-FFF2-40B4-BE49-F238E27FC236}">
                <a16:creationId xmlns:a16="http://schemas.microsoft.com/office/drawing/2014/main" id="{2A21A67D-D2FE-8BEA-910C-EAFB9B0AAB33}"/>
              </a:ext>
            </a:extLst>
          </p:cNvPr>
          <p:cNvSpPr/>
          <p:nvPr/>
        </p:nvSpPr>
        <p:spPr>
          <a:xfrm>
            <a:off x="1797995" y="4727436"/>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3" name="Oval 22">
            <a:extLst>
              <a:ext uri="{FF2B5EF4-FFF2-40B4-BE49-F238E27FC236}">
                <a16:creationId xmlns:a16="http://schemas.microsoft.com/office/drawing/2014/main" id="{41C78A57-658B-2817-4522-51E851A8F1F5}"/>
              </a:ext>
            </a:extLst>
          </p:cNvPr>
          <p:cNvSpPr/>
          <p:nvPr/>
        </p:nvSpPr>
        <p:spPr>
          <a:xfrm rot="16200000">
            <a:off x="3511914" y="3168451"/>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4" name="Oval 23">
            <a:extLst>
              <a:ext uri="{FF2B5EF4-FFF2-40B4-BE49-F238E27FC236}">
                <a16:creationId xmlns:a16="http://schemas.microsoft.com/office/drawing/2014/main" id="{34598B45-976E-6CB2-2FE4-BE8B74823DDC}"/>
              </a:ext>
            </a:extLst>
          </p:cNvPr>
          <p:cNvSpPr/>
          <p:nvPr/>
        </p:nvSpPr>
        <p:spPr>
          <a:xfrm rot="16200000">
            <a:off x="80476" y="3133617"/>
            <a:ext cx="2163651" cy="99084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27" name="TextBox 26">
            <a:extLst>
              <a:ext uri="{FF2B5EF4-FFF2-40B4-BE49-F238E27FC236}">
                <a16:creationId xmlns:a16="http://schemas.microsoft.com/office/drawing/2014/main" id="{720837EA-D969-2878-9906-CE6FD9C875E9}"/>
              </a:ext>
            </a:extLst>
          </p:cNvPr>
          <p:cNvSpPr txBox="1"/>
          <p:nvPr/>
        </p:nvSpPr>
        <p:spPr>
          <a:xfrm>
            <a:off x="2315814" y="6198146"/>
            <a:ext cx="868699" cy="369332"/>
          </a:xfrm>
          <a:prstGeom prst="rect">
            <a:avLst/>
          </a:prstGeom>
          <a:noFill/>
        </p:spPr>
        <p:txBody>
          <a:bodyPr wrap="none" rtlCol="0">
            <a:spAutoFit/>
          </a:bodyPr>
          <a:lstStyle/>
          <a:p>
            <a:r>
              <a:rPr lang="en-SE" dirty="0"/>
              <a:t>Iontrap</a:t>
            </a:r>
          </a:p>
        </p:txBody>
      </p:sp>
      <p:sp>
        <p:nvSpPr>
          <p:cNvPr id="3" name="TextBox 2">
            <a:extLst>
              <a:ext uri="{FF2B5EF4-FFF2-40B4-BE49-F238E27FC236}">
                <a16:creationId xmlns:a16="http://schemas.microsoft.com/office/drawing/2014/main" id="{B11C1826-BE03-D61D-34E4-1EF8D900EC43}"/>
              </a:ext>
            </a:extLst>
          </p:cNvPr>
          <p:cNvSpPr txBox="1"/>
          <p:nvPr/>
        </p:nvSpPr>
        <p:spPr>
          <a:xfrm>
            <a:off x="6221134" y="1944818"/>
            <a:ext cx="5023128" cy="646331"/>
          </a:xfrm>
          <a:prstGeom prst="rect">
            <a:avLst/>
          </a:prstGeom>
          <a:noFill/>
        </p:spPr>
        <p:txBody>
          <a:bodyPr wrap="square">
            <a:spAutoFit/>
          </a:bodyPr>
          <a:lstStyle/>
          <a:p>
            <a:pPr marL="285750" indent="-285750" rtl="0" fontAlgn="base">
              <a:buFont typeface="Arial" panose="020B0604020202020204" pitchFamily="34" charset="0"/>
              <a:buChar char="•"/>
            </a:pPr>
            <a:r>
              <a:rPr lang="en-US" b="0" dirty="0">
                <a:effectLst/>
              </a:rPr>
              <a:t>A Trapping RF </a:t>
            </a:r>
            <a:r>
              <a:rPr lang="en-US" dirty="0"/>
              <a:t>+</a:t>
            </a:r>
            <a:r>
              <a:rPr lang="en-US" b="0" dirty="0">
                <a:effectLst/>
              </a:rPr>
              <a:t> an isolation RF </a:t>
            </a:r>
          </a:p>
          <a:p>
            <a:pPr rtl="0" fontAlgn="base"/>
            <a:r>
              <a:rPr lang="en-US" b="0" dirty="0">
                <a:effectLst/>
              </a:rPr>
              <a:t>makes us isolate identical ions with the same m/z</a:t>
            </a:r>
          </a:p>
        </p:txBody>
      </p:sp>
      <p:pic>
        <p:nvPicPr>
          <p:cNvPr id="5" name="Picture 2" descr="6.3 How is energy related to the wavelength of radiation? | METEO 300:  Fundamentals of Atmospheric Science">
            <a:extLst>
              <a:ext uri="{FF2B5EF4-FFF2-40B4-BE49-F238E27FC236}">
                <a16:creationId xmlns:a16="http://schemas.microsoft.com/office/drawing/2014/main" id="{94B3C412-9E2C-2749-03B6-DF6AAF205C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73" t="6925" r="2194" b="76266"/>
          <a:stretch/>
        </p:blipFill>
        <p:spPr bwMode="auto">
          <a:xfrm>
            <a:off x="6564122" y="4039788"/>
            <a:ext cx="3782849" cy="5622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C0746B-51FE-0DB5-3F31-4FB1FF47E532}"/>
              </a:ext>
            </a:extLst>
          </p:cNvPr>
          <p:cNvSpPr txBox="1"/>
          <p:nvPr/>
        </p:nvSpPr>
        <p:spPr>
          <a:xfrm>
            <a:off x="6234465" y="3484998"/>
            <a:ext cx="2677721" cy="369332"/>
          </a:xfrm>
          <a:prstGeom prst="rect">
            <a:avLst/>
          </a:prstGeom>
          <a:noFill/>
        </p:spPr>
        <p:txBody>
          <a:bodyPr wrap="none" rtlCol="0">
            <a:spAutoFit/>
          </a:bodyPr>
          <a:lstStyle/>
          <a:p>
            <a:r>
              <a:rPr lang="en-SE" dirty="0"/>
              <a:t>Trapping Radio Frequency:</a:t>
            </a:r>
          </a:p>
        </p:txBody>
      </p:sp>
      <p:sp>
        <p:nvSpPr>
          <p:cNvPr id="7" name="TextBox 6">
            <a:extLst>
              <a:ext uri="{FF2B5EF4-FFF2-40B4-BE49-F238E27FC236}">
                <a16:creationId xmlns:a16="http://schemas.microsoft.com/office/drawing/2014/main" id="{9A21E36A-74E9-69E1-8207-F756C58725B2}"/>
              </a:ext>
            </a:extLst>
          </p:cNvPr>
          <p:cNvSpPr txBox="1"/>
          <p:nvPr/>
        </p:nvSpPr>
        <p:spPr>
          <a:xfrm>
            <a:off x="5876667" y="4111765"/>
            <a:ext cx="568489" cy="369332"/>
          </a:xfrm>
          <a:prstGeom prst="rect">
            <a:avLst/>
          </a:prstGeom>
          <a:noFill/>
        </p:spPr>
        <p:txBody>
          <a:bodyPr wrap="none" rtlCol="0">
            <a:spAutoFit/>
          </a:bodyPr>
          <a:lstStyle/>
          <a:p>
            <a:r>
              <a:rPr lang="en-SE" dirty="0"/>
              <a:t>Low</a:t>
            </a:r>
          </a:p>
        </p:txBody>
      </p:sp>
      <p:sp>
        <p:nvSpPr>
          <p:cNvPr id="8" name="TextBox 7">
            <a:extLst>
              <a:ext uri="{FF2B5EF4-FFF2-40B4-BE49-F238E27FC236}">
                <a16:creationId xmlns:a16="http://schemas.microsoft.com/office/drawing/2014/main" id="{643C0726-0926-3F0C-7E46-50BF23A9CB5D}"/>
              </a:ext>
            </a:extLst>
          </p:cNvPr>
          <p:cNvSpPr txBox="1"/>
          <p:nvPr/>
        </p:nvSpPr>
        <p:spPr>
          <a:xfrm>
            <a:off x="10346971" y="4095029"/>
            <a:ext cx="612668" cy="369332"/>
          </a:xfrm>
          <a:prstGeom prst="rect">
            <a:avLst/>
          </a:prstGeom>
          <a:noFill/>
        </p:spPr>
        <p:txBody>
          <a:bodyPr wrap="none" rtlCol="0">
            <a:spAutoFit/>
          </a:bodyPr>
          <a:lstStyle/>
          <a:p>
            <a:r>
              <a:rPr lang="en-SE" dirty="0"/>
              <a:t>High</a:t>
            </a:r>
          </a:p>
        </p:txBody>
      </p:sp>
      <p:sp>
        <p:nvSpPr>
          <p:cNvPr id="9" name="Up Arrow 8">
            <a:extLst>
              <a:ext uri="{FF2B5EF4-FFF2-40B4-BE49-F238E27FC236}">
                <a16:creationId xmlns:a16="http://schemas.microsoft.com/office/drawing/2014/main" id="{170973AA-79DC-A4F7-1B1C-F9BDEC590461}"/>
              </a:ext>
            </a:extLst>
          </p:cNvPr>
          <p:cNvSpPr/>
          <p:nvPr/>
        </p:nvSpPr>
        <p:spPr>
          <a:xfrm>
            <a:off x="8007090" y="4767109"/>
            <a:ext cx="612668" cy="452220"/>
          </a:xfrm>
          <a:prstGeom prst="upArrow">
            <a:avLst>
              <a:gd name="adj1" fmla="val 50000"/>
              <a:gd name="adj2" fmla="val 5367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12" name="TextBox 11">
            <a:extLst>
              <a:ext uri="{FF2B5EF4-FFF2-40B4-BE49-F238E27FC236}">
                <a16:creationId xmlns:a16="http://schemas.microsoft.com/office/drawing/2014/main" id="{85D83610-3990-01DE-2C98-2163EB486483}"/>
              </a:ext>
            </a:extLst>
          </p:cNvPr>
          <p:cNvSpPr txBox="1"/>
          <p:nvPr/>
        </p:nvSpPr>
        <p:spPr>
          <a:xfrm>
            <a:off x="6423067" y="5709176"/>
            <a:ext cx="3744615" cy="369332"/>
          </a:xfrm>
          <a:prstGeom prst="rect">
            <a:avLst/>
          </a:prstGeom>
          <a:noFill/>
        </p:spPr>
        <p:txBody>
          <a:bodyPr wrap="none" rtlCol="0">
            <a:spAutoFit/>
          </a:bodyPr>
          <a:lstStyle/>
          <a:p>
            <a:r>
              <a:rPr lang="en-SE" dirty="0"/>
              <a:t>Additional iosolation Radio Frequency</a:t>
            </a:r>
          </a:p>
        </p:txBody>
      </p:sp>
      <p:sp>
        <p:nvSpPr>
          <p:cNvPr id="21" name="TextBox 20">
            <a:extLst>
              <a:ext uri="{FF2B5EF4-FFF2-40B4-BE49-F238E27FC236}">
                <a16:creationId xmlns:a16="http://schemas.microsoft.com/office/drawing/2014/main" id="{CC9D7244-837F-4D99-B69C-1C967B83463B}"/>
              </a:ext>
            </a:extLst>
          </p:cNvPr>
          <p:cNvSpPr txBox="1"/>
          <p:nvPr/>
        </p:nvSpPr>
        <p:spPr>
          <a:xfrm>
            <a:off x="8145333" y="5279091"/>
            <a:ext cx="300082" cy="369332"/>
          </a:xfrm>
          <a:prstGeom prst="rect">
            <a:avLst/>
          </a:prstGeom>
          <a:noFill/>
        </p:spPr>
        <p:txBody>
          <a:bodyPr wrap="none" rtlCol="0">
            <a:spAutoFit/>
          </a:bodyPr>
          <a:lstStyle/>
          <a:p>
            <a:r>
              <a:rPr lang="en-SE" dirty="0"/>
              <a:t>+</a:t>
            </a:r>
          </a:p>
        </p:txBody>
      </p:sp>
      <p:pic>
        <p:nvPicPr>
          <p:cNvPr id="22" name="Picture 2" descr="6.3 How is energy related to the wavelength of radiation? | METEO 300:  Fundamentals of Atmospheric Science">
            <a:extLst>
              <a:ext uri="{FF2B5EF4-FFF2-40B4-BE49-F238E27FC236}">
                <a16:creationId xmlns:a16="http://schemas.microsoft.com/office/drawing/2014/main" id="{036B7378-63ED-0E9E-0EF5-60176FC785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07" t="7184" r="15027" b="77844"/>
          <a:stretch/>
        </p:blipFill>
        <p:spPr bwMode="auto">
          <a:xfrm>
            <a:off x="3822651" y="3299059"/>
            <a:ext cx="1514775" cy="50079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CAA41BBF-4CC4-D66F-A027-B97D67302EDE}"/>
              </a:ext>
            </a:extLst>
          </p:cNvPr>
          <p:cNvCxnSpPr>
            <a:stCxn id="12" idx="1"/>
          </p:cNvCxnSpPr>
          <p:nvPr/>
        </p:nvCxnSpPr>
        <p:spPr>
          <a:xfrm flipH="1" flipV="1">
            <a:off x="4593739" y="3799851"/>
            <a:ext cx="1829328" cy="2093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ABB32B6-34B3-C285-2885-AFFEF6686E8A}"/>
              </a:ext>
            </a:extLst>
          </p:cNvPr>
          <p:cNvCxnSpPr/>
          <p:nvPr/>
        </p:nvCxnSpPr>
        <p:spPr>
          <a:xfrm flipH="1" flipV="1">
            <a:off x="3015316" y="3934191"/>
            <a:ext cx="1829328" cy="2093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93052B7-4020-48AF-0825-F5E7626E012F}"/>
              </a:ext>
            </a:extLst>
          </p:cNvPr>
          <p:cNvSpPr txBox="1"/>
          <p:nvPr/>
        </p:nvSpPr>
        <p:spPr>
          <a:xfrm>
            <a:off x="4372878" y="6013480"/>
            <a:ext cx="1432572" cy="369332"/>
          </a:xfrm>
          <a:prstGeom prst="rect">
            <a:avLst/>
          </a:prstGeom>
          <a:noFill/>
        </p:spPr>
        <p:txBody>
          <a:bodyPr wrap="none" rtlCol="0">
            <a:spAutoFit/>
          </a:bodyPr>
          <a:lstStyle/>
          <a:p>
            <a:r>
              <a:rPr lang="en-SE" dirty="0"/>
              <a:t>Identical Ions</a:t>
            </a:r>
          </a:p>
        </p:txBody>
      </p:sp>
      <p:sp>
        <p:nvSpPr>
          <p:cNvPr id="49" name="Rectangle 48">
            <a:extLst>
              <a:ext uri="{FF2B5EF4-FFF2-40B4-BE49-F238E27FC236}">
                <a16:creationId xmlns:a16="http://schemas.microsoft.com/office/drawing/2014/main" id="{7A3EA926-E3F0-CB41-8C96-E970DFFC2980}"/>
              </a:ext>
            </a:extLst>
          </p:cNvPr>
          <p:cNvSpPr/>
          <p:nvPr/>
        </p:nvSpPr>
        <p:spPr>
          <a:xfrm>
            <a:off x="0" y="0"/>
            <a:ext cx="12192000" cy="6858000"/>
          </a:xfrm>
          <a:prstGeom prst="rect">
            <a:avLst/>
          </a:prstGeom>
          <a:solidFill>
            <a:schemeClr val="tx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dirty="0"/>
          </a:p>
        </p:txBody>
      </p:sp>
      <p:pic>
        <p:nvPicPr>
          <p:cNvPr id="50" name="Picture 49" descr="A screenshot of a computer&#10;&#10;Description automatically generated">
            <a:extLst>
              <a:ext uri="{FF2B5EF4-FFF2-40B4-BE49-F238E27FC236}">
                <a16:creationId xmlns:a16="http://schemas.microsoft.com/office/drawing/2014/main" id="{87AF0B92-3D19-8276-408C-D40BD2C06D68}"/>
              </a:ext>
            </a:extLst>
          </p:cNvPr>
          <p:cNvPicPr>
            <a:picLocks noChangeAspect="1"/>
          </p:cNvPicPr>
          <p:nvPr/>
        </p:nvPicPr>
        <p:blipFill>
          <a:blip r:embed="rId4"/>
          <a:srcRect t="7729" r="3734" b="5247"/>
          <a:stretch>
            <a:fillRect/>
          </a:stretch>
        </p:blipFill>
        <p:spPr>
          <a:xfrm>
            <a:off x="1771291" y="875614"/>
            <a:ext cx="8280742" cy="4861745"/>
          </a:xfrm>
          <a:prstGeom prst="rect">
            <a:avLst/>
          </a:prstGeom>
        </p:spPr>
      </p:pic>
      <p:pic>
        <p:nvPicPr>
          <p:cNvPr id="51" name="Picture 2">
            <a:extLst>
              <a:ext uri="{FF2B5EF4-FFF2-40B4-BE49-F238E27FC236}">
                <a16:creationId xmlns:a16="http://schemas.microsoft.com/office/drawing/2014/main" id="{B3B0FEDC-936A-DEAD-2FD5-DF494D868D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633" t="48921" r="35280" b="32089"/>
          <a:stretch>
            <a:fillRect/>
          </a:stretch>
        </p:blipFill>
        <p:spPr bwMode="auto">
          <a:xfrm>
            <a:off x="8323733" y="3842852"/>
            <a:ext cx="934351" cy="884584"/>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EBD9FCB9-C4D6-C093-50C7-120D58CAABBE}"/>
              </a:ext>
            </a:extLst>
          </p:cNvPr>
          <p:cNvCxnSpPr>
            <a:cxnSpLocks/>
          </p:cNvCxnSpPr>
          <p:nvPr/>
        </p:nvCxnSpPr>
        <p:spPr>
          <a:xfrm flipH="1" flipV="1">
            <a:off x="5927300" y="3973919"/>
            <a:ext cx="2242904" cy="2851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477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1000000" fill="hold" grpId="0" nodeType="withEffect">
                                  <p:stCondLst>
                                    <p:cond delay="0"/>
                                  </p:stCondLst>
                                  <p:childTnLst>
                                    <p:animMotion origin="layout" path="M 4.58333E-6 4.81481E-6 C -0.00105 -0.0044 -0.0017 -0.00926 -0.00326 -0.0132 C -0.00391 -0.01505 -0.00638 -0.01482 -0.00638 -0.01713 C -0.00638 -0.01899 -0.0043 -0.01551 -0.00326 -0.01505 C -0.00144 -0.01436 0.00039 -0.01389 0.00208 -0.0132 C 0.01562 -0.00764 0.00572 -0.01042 0.01927 -0.00741 C 0.02278 -0.00811 0.02734 -0.00533 0.02994 -0.0095 C 0.03164 -0.01204 0.02786 -0.02084 0.02786 -0.02061 C 0.03033 -0.0345 0.02812 -0.0345 0.0332 -0.02848 C 0.03359 -0.02524 0.03476 -0.022 0.03424 -0.01899 C 0.03398 -0.01667 0.03229 -0.01528 0.03112 -0.01505 L 0.01289 -0.01713 C 0.01145 -0.01575 0.00807 -0.01598 0.00859 -0.0132 C 0.00963 -0.00718 0.01393 -0.00487 0.01601 4.81481E-6 C 0.01849 0.00578 0.01953 0.00902 0.02252 0.01342 C 0.02343 0.01481 0.0246 0.01597 0.02565 0.01736 C 0.02604 0.01342 0.0263 0.00949 0.02682 0.00578 C 0.0276 -0.00024 0.02981 -0.00718 0.03216 -0.01135 L 0.03541 -0.01713 " pathEditMode="relative" rAng="0" ptsTypes="AAAAAAAAAAAAAAAAAAA">
                                      <p:cBhvr>
                                        <p:cTn id="6" dur="1000" fill="hold"/>
                                        <p:tgtEl>
                                          <p:spTgt spid="17"/>
                                        </p:tgtEl>
                                        <p:attrNameLst>
                                          <p:attrName>ppt_x</p:attrName>
                                          <p:attrName>ppt_y</p:attrName>
                                        </p:attrNameLst>
                                      </p:cBhvr>
                                      <p:rCtr x="1445" y="-764"/>
                                    </p:animMotion>
                                  </p:childTnLst>
                                </p:cTn>
                              </p:par>
                              <p:par>
                                <p:cTn id="7" presetID="0" presetClass="path" presetSubtype="0" repeatCount="1000000" fill="hold" grpId="0" nodeType="withEffect">
                                  <p:stCondLst>
                                    <p:cond delay="0"/>
                                  </p:stCondLst>
                                  <p:childTnLst>
                                    <p:animMotion origin="layout" path="M -4.58333E-6 -4.44444E-6 C -0.00104 -0.00439 -0.00169 -0.00925 -0.00325 -0.01319 C -0.0039 -0.01504 -0.00638 -0.01481 -0.00638 -0.01713 C -0.00638 -0.01898 -0.00429 -0.0155 -0.00325 -0.01504 C -0.00143 -0.01435 0.0004 -0.01388 0.00209 -0.01319 C 0.01563 -0.00763 0.00573 -0.01041 0.01928 -0.0074 C 0.02279 -0.0081 0.02735 -0.00532 0.02995 -0.00949 C 0.03165 -0.01203 0.02787 -0.02083 0.02787 -0.0206 C 0.03034 -0.03449 0.02813 -0.03449 0.03321 -0.02847 C 0.0336 -0.02523 0.03477 -0.02199 0.03425 -0.01898 C 0.03399 -0.01666 0.0323 -0.01527 0.03112 -0.01504 L 0.0129 -0.01713 C 0.01146 -0.01574 0.00808 -0.01597 0.0086 -0.01319 C 0.00964 -0.00717 0.01394 -0.00486 0.01602 -4.44444E-6 C 0.01849 0.00579 0.01954 0.00903 0.02253 0.01343 C 0.02344 0.01482 0.02461 0.01598 0.02566 0.01737 C 0.02605 0.01343 0.02631 0.0095 0.02683 0.00579 C 0.02761 -0.00023 0.02982 -0.00717 0.03217 -0.01134 L 0.03542 -0.01713 " pathEditMode="relative" rAng="0" ptsTypes="AAAAAAAAAAAAAAAAAAA">
                                      <p:cBhvr>
                                        <p:cTn id="8" dur="1000" fill="hold"/>
                                        <p:tgtEl>
                                          <p:spTgt spid="18"/>
                                        </p:tgtEl>
                                        <p:attrNameLst>
                                          <p:attrName>ppt_x</p:attrName>
                                          <p:attrName>ppt_y</p:attrName>
                                        </p:attrNameLst>
                                      </p:cBhvr>
                                      <p:rCtr x="1445" y="-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2B562-8A60-377E-96ED-9468D90E6FD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6BD3874-FEDD-3E31-7769-93031863FB6D}"/>
              </a:ext>
            </a:extLst>
          </p:cNvPr>
          <p:cNvSpPr>
            <a:spLocks noGrp="1"/>
          </p:cNvSpPr>
          <p:nvPr>
            <p:ph sz="quarter" idx="13"/>
          </p:nvPr>
        </p:nvSpPr>
        <p:spPr>
          <a:xfrm>
            <a:off x="947739" y="1776413"/>
            <a:ext cx="5267532" cy="4244974"/>
          </a:xfrm>
        </p:spPr>
        <p:txBody>
          <a:bodyPr/>
          <a:lstStyle/>
          <a:p>
            <a:pPr marL="0" indent="0">
              <a:buNone/>
            </a:pPr>
            <a:r>
              <a:rPr lang="en-US" sz="2400" b="1" dirty="0"/>
              <a:t>Fragment the Ions:</a:t>
            </a:r>
            <a:endParaRPr lang="en-US" sz="2400" dirty="0"/>
          </a:p>
          <a:p>
            <a:pPr marL="457200" lvl="1" indent="0">
              <a:buNone/>
            </a:pPr>
            <a:r>
              <a:rPr lang="en-US" dirty="0"/>
              <a:t>Once isolated, we hit the trapped ions with a chosen "hammer":</a:t>
            </a:r>
          </a:p>
          <a:p>
            <a:pPr lvl="2">
              <a:buFont typeface="+mj-lt"/>
              <a:buAutoNum type="arabicPeriod"/>
            </a:pPr>
            <a:r>
              <a:rPr lang="en-US" b="1" dirty="0">
                <a:solidFill>
                  <a:srgbClr val="FF0000"/>
                </a:solidFill>
              </a:rPr>
              <a:t>Gas (CID):</a:t>
            </a:r>
            <a:r>
              <a:rPr lang="en-US" dirty="0">
                <a:solidFill>
                  <a:srgbClr val="FF0000"/>
                </a:solidFill>
              </a:rPr>
              <a:t> </a:t>
            </a:r>
            <a:r>
              <a:rPr lang="en-US" dirty="0"/>
              <a:t>Colliding them with a neutral gas to shake them apart.</a:t>
            </a:r>
          </a:p>
          <a:p>
            <a:pPr lvl="2">
              <a:buFont typeface="+mj-lt"/>
              <a:buAutoNum type="arabicPeriod"/>
            </a:pPr>
            <a:r>
              <a:rPr lang="en-US" b="1" dirty="0">
                <a:solidFill>
                  <a:srgbClr val="0070C0"/>
                </a:solidFill>
              </a:rPr>
              <a:t>Electrons (ECD/EID):</a:t>
            </a:r>
            <a:r>
              <a:rPr lang="en-US" dirty="0">
                <a:solidFill>
                  <a:srgbClr val="0070C0"/>
                </a:solidFill>
              </a:rPr>
              <a:t> </a:t>
            </a:r>
            <a:r>
              <a:rPr lang="en-US" dirty="0"/>
              <a:t>Gentle but effective for breaking the protein's backbone.</a:t>
            </a:r>
          </a:p>
          <a:p>
            <a:pPr lvl="2">
              <a:buFont typeface="+mj-lt"/>
              <a:buAutoNum type="arabicPeriod"/>
            </a:pPr>
            <a:r>
              <a:rPr lang="en-US" b="1" dirty="0">
                <a:solidFill>
                  <a:srgbClr val="00B050"/>
                </a:solidFill>
              </a:rPr>
              <a:t>Photons:</a:t>
            </a:r>
            <a:r>
              <a:rPr lang="en-US" dirty="0">
                <a:solidFill>
                  <a:srgbClr val="00B050"/>
                </a:solidFill>
              </a:rPr>
              <a:t> </a:t>
            </a:r>
            <a:r>
              <a:rPr lang="en-US" dirty="0"/>
              <a:t>X-rays from the synchrotron for site-specific damage.</a:t>
            </a:r>
          </a:p>
          <a:p>
            <a:pPr lvl="2">
              <a:buFont typeface="+mj-lt"/>
              <a:buAutoNum type="arabicPeriod"/>
            </a:pPr>
            <a:endParaRPr lang="en-US" dirty="0"/>
          </a:p>
        </p:txBody>
      </p:sp>
      <p:pic>
        <p:nvPicPr>
          <p:cNvPr id="28" name="Picture 2" descr="SOLIDWORKS Premium 2020 SP0.0 - [083_Omni_Interface_Assy]">
            <a:extLst>
              <a:ext uri="{FF2B5EF4-FFF2-40B4-BE49-F238E27FC236}">
                <a16:creationId xmlns:a16="http://schemas.microsoft.com/office/drawing/2014/main" id="{8775159C-67D6-CC4C-83F4-08A395A4D9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4" t="13756" r="19539" b="3777"/>
          <a:stretch/>
        </p:blipFill>
        <p:spPr bwMode="auto">
          <a:xfrm rot="16200000">
            <a:off x="6412126" y="1593228"/>
            <a:ext cx="5331238" cy="352507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AB2CF04D-7FAA-BF88-4BF5-7925054002BA}"/>
              </a:ext>
            </a:extLst>
          </p:cNvPr>
          <p:cNvSpPr/>
          <p:nvPr/>
        </p:nvSpPr>
        <p:spPr>
          <a:xfrm>
            <a:off x="8875104" y="2762250"/>
            <a:ext cx="247650" cy="7620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0" name="Oval 29">
            <a:extLst>
              <a:ext uri="{FF2B5EF4-FFF2-40B4-BE49-F238E27FC236}">
                <a16:creationId xmlns:a16="http://schemas.microsoft.com/office/drawing/2014/main" id="{10934CB6-1FB3-0566-A5C0-417BDA2D8731}"/>
              </a:ext>
            </a:extLst>
          </p:cNvPr>
          <p:cNvSpPr/>
          <p:nvPr/>
        </p:nvSpPr>
        <p:spPr>
          <a:xfrm>
            <a:off x="9496697" y="2762250"/>
            <a:ext cx="247650" cy="762000"/>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1" name="Oval 30">
            <a:extLst>
              <a:ext uri="{FF2B5EF4-FFF2-40B4-BE49-F238E27FC236}">
                <a16:creationId xmlns:a16="http://schemas.microsoft.com/office/drawing/2014/main" id="{1BC2D49D-7CE8-3164-5F54-2A2C0A2CC1B4}"/>
              </a:ext>
            </a:extLst>
          </p:cNvPr>
          <p:cNvSpPr/>
          <p:nvPr/>
        </p:nvSpPr>
        <p:spPr>
          <a:xfrm>
            <a:off x="9971042" y="2762250"/>
            <a:ext cx="247650" cy="762000"/>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32" name="TextBox 31">
            <a:extLst>
              <a:ext uri="{FF2B5EF4-FFF2-40B4-BE49-F238E27FC236}">
                <a16:creationId xmlns:a16="http://schemas.microsoft.com/office/drawing/2014/main" id="{3CC038B8-D127-874C-BEAB-9A527E944AE2}"/>
              </a:ext>
            </a:extLst>
          </p:cNvPr>
          <p:cNvSpPr txBox="1"/>
          <p:nvPr/>
        </p:nvSpPr>
        <p:spPr>
          <a:xfrm>
            <a:off x="8610914" y="2431991"/>
            <a:ext cx="301686" cy="369332"/>
          </a:xfrm>
          <a:prstGeom prst="rect">
            <a:avLst/>
          </a:prstGeom>
          <a:solidFill>
            <a:schemeClr val="bg1"/>
          </a:solidFill>
          <a:ln>
            <a:solidFill>
              <a:schemeClr val="tx1"/>
            </a:solidFill>
          </a:ln>
        </p:spPr>
        <p:txBody>
          <a:bodyPr wrap="none" rtlCol="0">
            <a:spAutoFit/>
          </a:bodyPr>
          <a:lstStyle/>
          <a:p>
            <a:r>
              <a:rPr lang="en-SE" b="1" dirty="0">
                <a:solidFill>
                  <a:srgbClr val="FF0000"/>
                </a:solidFill>
              </a:rPr>
              <a:t>1</a:t>
            </a:r>
          </a:p>
        </p:txBody>
      </p:sp>
      <p:sp>
        <p:nvSpPr>
          <p:cNvPr id="33" name="TextBox 32">
            <a:extLst>
              <a:ext uri="{FF2B5EF4-FFF2-40B4-BE49-F238E27FC236}">
                <a16:creationId xmlns:a16="http://schemas.microsoft.com/office/drawing/2014/main" id="{BD90ED0D-68F3-A2E3-4346-3DC1DD04E0FD}"/>
              </a:ext>
            </a:extLst>
          </p:cNvPr>
          <p:cNvSpPr txBox="1"/>
          <p:nvPr/>
        </p:nvSpPr>
        <p:spPr>
          <a:xfrm>
            <a:off x="9282707" y="2433917"/>
            <a:ext cx="301686" cy="369332"/>
          </a:xfrm>
          <a:prstGeom prst="rect">
            <a:avLst/>
          </a:prstGeom>
          <a:solidFill>
            <a:schemeClr val="bg1"/>
          </a:solidFill>
          <a:ln>
            <a:solidFill>
              <a:schemeClr val="tx1"/>
            </a:solidFill>
          </a:ln>
        </p:spPr>
        <p:txBody>
          <a:bodyPr wrap="none" rtlCol="0">
            <a:spAutoFit/>
          </a:bodyPr>
          <a:lstStyle/>
          <a:p>
            <a:r>
              <a:rPr lang="en-SE" b="1" dirty="0">
                <a:solidFill>
                  <a:srgbClr val="0070C0"/>
                </a:solidFill>
              </a:rPr>
              <a:t>2</a:t>
            </a:r>
          </a:p>
        </p:txBody>
      </p:sp>
      <p:sp>
        <p:nvSpPr>
          <p:cNvPr id="34" name="TextBox 33">
            <a:extLst>
              <a:ext uri="{FF2B5EF4-FFF2-40B4-BE49-F238E27FC236}">
                <a16:creationId xmlns:a16="http://schemas.microsoft.com/office/drawing/2014/main" id="{E37010AD-CD50-E2F5-FA67-66B117A2F4F9}"/>
              </a:ext>
            </a:extLst>
          </p:cNvPr>
          <p:cNvSpPr txBox="1"/>
          <p:nvPr/>
        </p:nvSpPr>
        <p:spPr>
          <a:xfrm>
            <a:off x="9820199" y="2423063"/>
            <a:ext cx="301686" cy="369332"/>
          </a:xfrm>
          <a:prstGeom prst="rect">
            <a:avLst/>
          </a:prstGeom>
          <a:solidFill>
            <a:schemeClr val="bg1"/>
          </a:solidFill>
          <a:ln>
            <a:solidFill>
              <a:schemeClr val="tx1"/>
            </a:solidFill>
          </a:ln>
        </p:spPr>
        <p:txBody>
          <a:bodyPr wrap="none" rtlCol="0">
            <a:spAutoFit/>
          </a:bodyPr>
          <a:lstStyle/>
          <a:p>
            <a:r>
              <a:rPr lang="en-SE" b="1" dirty="0">
                <a:solidFill>
                  <a:srgbClr val="00B050"/>
                </a:solidFill>
              </a:rPr>
              <a:t>3</a:t>
            </a:r>
          </a:p>
        </p:txBody>
      </p:sp>
      <p:pic>
        <p:nvPicPr>
          <p:cNvPr id="38" name="Picture 2" descr="Generated image">
            <a:extLst>
              <a:ext uri="{FF2B5EF4-FFF2-40B4-BE49-F238E27FC236}">
                <a16:creationId xmlns:a16="http://schemas.microsoft.com/office/drawing/2014/main" id="{5D0A950D-28A0-2D23-366D-ADD5BA021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0" b="50000"/>
          <a:stretch>
            <a:fillRect/>
          </a:stretch>
        </p:blipFill>
        <p:spPr bwMode="auto">
          <a:xfrm>
            <a:off x="2397615" y="4164496"/>
            <a:ext cx="3105425" cy="214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1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49EE-3729-074A-10A9-8241B832CCEF}"/>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BDBFC2E-E72D-0BE2-294C-6B538B87F6FC}"/>
              </a:ext>
            </a:extLst>
          </p:cNvPr>
          <p:cNvSpPr>
            <a:spLocks noGrp="1"/>
          </p:cNvSpPr>
          <p:nvPr>
            <p:ph sz="quarter" idx="13"/>
          </p:nvPr>
        </p:nvSpPr>
        <p:spPr>
          <a:xfrm>
            <a:off x="947738" y="1776413"/>
            <a:ext cx="5492819" cy="4244974"/>
          </a:xfrm>
        </p:spPr>
        <p:txBody>
          <a:bodyPr/>
          <a:lstStyle/>
          <a:p>
            <a:pPr marL="0" indent="0">
              <a:buNone/>
            </a:pPr>
            <a:r>
              <a:rPr lang="en-US" b="1" dirty="0"/>
              <a:t>Analyze the fragments using a Mass spectrometer:</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a:p>
            <a:pPr marL="0" indent="0">
              <a:buNone/>
            </a:pPr>
            <a:endParaRPr lang="en-US" dirty="0"/>
          </a:p>
        </p:txBody>
      </p:sp>
      <p:pic>
        <p:nvPicPr>
          <p:cNvPr id="9" name="Picture 2" descr="SOLIDWORKS Premium 2020 SP0.0 - [083_System_Assy *]">
            <a:extLst>
              <a:ext uri="{FF2B5EF4-FFF2-40B4-BE49-F238E27FC236}">
                <a16:creationId xmlns:a16="http://schemas.microsoft.com/office/drawing/2014/main" id="{4DD32988-5C2D-30C3-0DF1-F23736E7A7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77" t="16200" r="44191" b="31860"/>
          <a:stretch>
            <a:fillRect/>
          </a:stretch>
        </p:blipFill>
        <p:spPr bwMode="auto">
          <a:xfrm>
            <a:off x="6543563" y="1189254"/>
            <a:ext cx="1112149" cy="13430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60C3CAD-1C3F-C101-2546-96B660289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 t="73153" r="392" b="10418"/>
          <a:stretch>
            <a:fillRect/>
          </a:stretch>
        </p:blipFill>
        <p:spPr bwMode="auto">
          <a:xfrm>
            <a:off x="656460" y="2867439"/>
            <a:ext cx="4557309" cy="11231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OLIDWORKS Premium 2020 SP0.0 - [083_Omni_Interface_Assy]">
            <a:extLst>
              <a:ext uri="{FF2B5EF4-FFF2-40B4-BE49-F238E27FC236}">
                <a16:creationId xmlns:a16="http://schemas.microsoft.com/office/drawing/2014/main" id="{DE463DC6-A0DA-92DA-877B-FA23402585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04" t="13756" r="19539" b="3777"/>
          <a:stretch/>
        </p:blipFill>
        <p:spPr bwMode="auto">
          <a:xfrm rot="16200000">
            <a:off x="8529949" y="1662723"/>
            <a:ext cx="3366089" cy="22256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7511416-FE23-44F4-3B15-8AB63E03F3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947" t="10456" r="1136" b="50000"/>
          <a:stretch>
            <a:fillRect/>
          </a:stretch>
        </p:blipFill>
        <p:spPr bwMode="auto">
          <a:xfrm>
            <a:off x="3516593" y="4458617"/>
            <a:ext cx="5354275" cy="189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662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14F2-F9E4-26A9-4C36-EBC863325700}"/>
            </a:ext>
          </a:extLst>
        </p:cNvPr>
        <p:cNvGrpSpPr/>
        <p:nvPr/>
      </p:nvGrpSpPr>
      <p:grpSpPr>
        <a:xfrm>
          <a:off x="0" y="0"/>
          <a:ext cx="0" cy="0"/>
          <a:chOff x="0" y="0"/>
          <a:chExt cx="0" cy="0"/>
        </a:xfrm>
      </p:grpSpPr>
      <p:sp>
        <p:nvSpPr>
          <p:cNvPr id="3" name="Rubrik 1">
            <a:extLst>
              <a:ext uri="{FF2B5EF4-FFF2-40B4-BE49-F238E27FC236}">
                <a16:creationId xmlns:a16="http://schemas.microsoft.com/office/drawing/2014/main" id="{D83DF03A-AE77-B3BE-714E-53D4EB3D5CF1}"/>
              </a:ext>
            </a:extLst>
          </p:cNvPr>
          <p:cNvSpPr>
            <a:spLocks noGrp="1"/>
          </p:cNvSpPr>
          <p:nvPr>
            <p:ph type="title"/>
          </p:nvPr>
        </p:nvSpPr>
        <p:spPr>
          <a:xfrm>
            <a:off x="5702157" y="1329773"/>
            <a:ext cx="5232260" cy="716142"/>
          </a:xfrm>
        </p:spPr>
        <p:txBody>
          <a:bodyPr/>
          <a:lstStyle/>
          <a:p>
            <a:r>
              <a:rPr lang="en-US" sz="2800" b="1" dirty="0"/>
              <a:t>Defining a walnut structure</a:t>
            </a:r>
            <a:endParaRPr lang="en-GB" sz="2800" dirty="0"/>
          </a:p>
        </p:txBody>
      </p:sp>
      <p:sp>
        <p:nvSpPr>
          <p:cNvPr id="10" name="Platshållare för innehåll 2">
            <a:extLst>
              <a:ext uri="{FF2B5EF4-FFF2-40B4-BE49-F238E27FC236}">
                <a16:creationId xmlns:a16="http://schemas.microsoft.com/office/drawing/2014/main" id="{2E54692B-610A-031F-CCF2-C1600F6E8BE4}"/>
              </a:ext>
            </a:extLst>
          </p:cNvPr>
          <p:cNvSpPr txBox="1">
            <a:spLocks/>
          </p:cNvSpPr>
          <p:nvPr/>
        </p:nvSpPr>
        <p:spPr>
          <a:xfrm>
            <a:off x="5702157" y="2083537"/>
            <a:ext cx="5492819" cy="4244974"/>
          </a:xfrm>
          <a:prstGeom prst="rect">
            <a:avLst/>
          </a:prstGeom>
        </p:spPr>
        <p:txBody>
          <a:bodyPr/>
          <a:lstStyle>
            <a:lvl1pPr marL="228600" indent="-228600" algn="l" defTabSz="914400" rtl="0" eaLnBrk="1" latinLnBrk="0" hangingPunct="1">
              <a:lnSpc>
                <a:spcPts val="2120"/>
              </a:lnSpc>
              <a:spcBef>
                <a:spcPts val="300"/>
              </a:spcBef>
              <a:buFont typeface="Arial" panose="020B0604020202020204" pitchFamily="34" charset="0"/>
              <a:buChar char="•"/>
              <a:defRPr sz="1600" kern="1200" baseline="0">
                <a:solidFill>
                  <a:schemeClr val="tx1">
                    <a:lumMod val="65000"/>
                    <a:lumOff val="35000"/>
                  </a:schemeClr>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lumMod val="65000"/>
                    <a:lumOff val="35000"/>
                  </a:schemeClr>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baseline="0">
                <a:solidFill>
                  <a:schemeClr val="tx1">
                    <a:lumMod val="65000"/>
                    <a:lumOff val="35000"/>
                  </a:schemeClr>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baseline="0">
                <a:solidFill>
                  <a:schemeClr val="tx1">
                    <a:lumMod val="65000"/>
                    <a:lumOff val="35000"/>
                  </a:schemeClr>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Gas / Electrons / Photons</a:t>
            </a:r>
          </a:p>
          <a:p>
            <a:pPr marL="0" indent="0">
              <a:buNone/>
            </a:pPr>
            <a:endParaRPr lang="en-US" b="1" dirty="0"/>
          </a:p>
          <a:p>
            <a:pPr marL="0" indent="0">
              <a:buNone/>
            </a:pPr>
            <a:endParaRPr lang="en-US" b="1" dirty="0"/>
          </a:p>
          <a:p>
            <a:pPr marL="0" indent="0">
              <a:buNone/>
            </a:pPr>
            <a:endParaRPr lang="en-US" b="1" dirty="0"/>
          </a:p>
          <a:p>
            <a:pPr marL="0" indent="0">
              <a:buNone/>
            </a:pPr>
            <a:r>
              <a:rPr lang="en-US" b="1" dirty="0"/>
              <a:t>Protein / Molecules</a:t>
            </a:r>
          </a:p>
          <a:p>
            <a:pPr marL="0" indent="0">
              <a:buNone/>
            </a:pPr>
            <a:endParaRPr lang="en-US" b="1" dirty="0"/>
          </a:p>
          <a:p>
            <a:pPr marL="0" indent="0">
              <a:buNone/>
            </a:pPr>
            <a:endParaRPr lang="en-US" b="1" dirty="0"/>
          </a:p>
          <a:p>
            <a:pPr marL="0" indent="0">
              <a:buNone/>
            </a:pPr>
            <a:endParaRPr lang="en-US" b="1" dirty="0"/>
          </a:p>
          <a:p>
            <a:pPr marL="0" indent="0">
              <a:buNone/>
            </a:pPr>
            <a:r>
              <a:rPr lang="en-US" b="1" dirty="0"/>
              <a:t>Different Mass spectrums</a:t>
            </a:r>
          </a:p>
        </p:txBody>
      </p:sp>
      <p:pic>
        <p:nvPicPr>
          <p:cNvPr id="2" name="Picture 2">
            <a:extLst>
              <a:ext uri="{FF2B5EF4-FFF2-40B4-BE49-F238E27FC236}">
                <a16:creationId xmlns:a16="http://schemas.microsoft.com/office/drawing/2014/main" id="{13EF0519-F425-A261-743F-B5E1C55B59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64"/>
          <a:stretch>
            <a:fillRect/>
          </a:stretch>
        </p:blipFill>
        <p:spPr bwMode="auto">
          <a:xfrm>
            <a:off x="2129257" y="3260631"/>
            <a:ext cx="3105426" cy="240526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7EE97105-316B-4188-5023-8AAB7C5FE8DB}"/>
              </a:ext>
            </a:extLst>
          </p:cNvPr>
          <p:cNvCxnSpPr>
            <a:cxnSpLocks/>
          </p:cNvCxnSpPr>
          <p:nvPr/>
        </p:nvCxnSpPr>
        <p:spPr>
          <a:xfrm flipH="1">
            <a:off x="2922179" y="3949503"/>
            <a:ext cx="304800" cy="2565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A2BB630-8FEF-0650-C8FA-3FD44CC6D262}"/>
              </a:ext>
            </a:extLst>
          </p:cNvPr>
          <p:cNvCxnSpPr>
            <a:cxnSpLocks/>
          </p:cNvCxnSpPr>
          <p:nvPr/>
        </p:nvCxnSpPr>
        <p:spPr>
          <a:xfrm>
            <a:off x="4083993" y="3949503"/>
            <a:ext cx="450574" cy="2800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Generated image">
            <a:extLst>
              <a:ext uri="{FF2B5EF4-FFF2-40B4-BE49-F238E27FC236}">
                <a16:creationId xmlns:a16="http://schemas.microsoft.com/office/drawing/2014/main" id="{719B09F4-A8EB-6E00-54E2-9800C2229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46" b="50000"/>
          <a:stretch>
            <a:fillRect/>
          </a:stretch>
        </p:blipFill>
        <p:spPr bwMode="auto">
          <a:xfrm>
            <a:off x="2129258" y="1147947"/>
            <a:ext cx="3105425" cy="2112684"/>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801A59F3-6087-E6DD-6178-6D8DC41ED442}"/>
              </a:ext>
            </a:extLst>
          </p:cNvPr>
          <p:cNvCxnSpPr>
            <a:cxnSpLocks/>
          </p:cNvCxnSpPr>
          <p:nvPr/>
        </p:nvCxnSpPr>
        <p:spPr>
          <a:xfrm>
            <a:off x="2776405" y="3260631"/>
            <a:ext cx="450574" cy="43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5E8ED95-0D8D-0D63-C8F4-A08270737ECD}"/>
              </a:ext>
            </a:extLst>
          </p:cNvPr>
          <p:cNvCxnSpPr>
            <a:cxnSpLocks/>
          </p:cNvCxnSpPr>
          <p:nvPr/>
        </p:nvCxnSpPr>
        <p:spPr>
          <a:xfrm flipH="1">
            <a:off x="4145877" y="3237440"/>
            <a:ext cx="494831" cy="43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2E6A140-FDC6-3269-48DF-3949718AA6AA}"/>
              </a:ext>
            </a:extLst>
          </p:cNvPr>
          <p:cNvCxnSpPr>
            <a:cxnSpLocks/>
          </p:cNvCxnSpPr>
          <p:nvPr/>
        </p:nvCxnSpPr>
        <p:spPr>
          <a:xfrm flipH="1">
            <a:off x="5153025" y="2284940"/>
            <a:ext cx="4814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C8D3EBD-E7DD-1E18-B95A-186C4B56709B}"/>
              </a:ext>
            </a:extLst>
          </p:cNvPr>
          <p:cNvCxnSpPr>
            <a:cxnSpLocks/>
          </p:cNvCxnSpPr>
          <p:nvPr/>
        </p:nvCxnSpPr>
        <p:spPr>
          <a:xfrm flipH="1">
            <a:off x="5041681" y="3479292"/>
            <a:ext cx="4814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F73290D-B06F-2C86-5A4E-0BAFDBCA95C8}"/>
              </a:ext>
            </a:extLst>
          </p:cNvPr>
          <p:cNvCxnSpPr>
            <a:cxnSpLocks/>
          </p:cNvCxnSpPr>
          <p:nvPr/>
        </p:nvCxnSpPr>
        <p:spPr>
          <a:xfrm flipH="1">
            <a:off x="5153025" y="4730794"/>
            <a:ext cx="48147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AA594AE-8D61-E52E-5BAF-66B93E4FED28}"/>
              </a:ext>
            </a:extLst>
          </p:cNvPr>
          <p:cNvSpPr txBox="1"/>
          <p:nvPr/>
        </p:nvSpPr>
        <p:spPr>
          <a:xfrm>
            <a:off x="1031456" y="525959"/>
            <a:ext cx="1097801" cy="369332"/>
          </a:xfrm>
          <a:prstGeom prst="rect">
            <a:avLst/>
          </a:prstGeom>
          <a:noFill/>
        </p:spPr>
        <p:txBody>
          <a:bodyPr wrap="none" rtlCol="0">
            <a:spAutoFit/>
          </a:bodyPr>
          <a:lstStyle/>
          <a:p>
            <a:r>
              <a:rPr lang="en-SE" b="1" dirty="0"/>
              <a:t>Summary</a:t>
            </a:r>
          </a:p>
        </p:txBody>
      </p:sp>
    </p:spTree>
    <p:extLst>
      <p:ext uri="{BB962C8B-B14F-4D97-AF65-F5344CB8AC3E}">
        <p14:creationId xmlns:p14="http://schemas.microsoft.com/office/powerpoint/2010/main" val="726588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UU theme WHITE">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template_2024-05-02" id="{A66E55E3-51AE-4340-94A8-50614D6DB493}" vid="{51517022-6A04-3047-861F-6202F67E6C4C}"/>
    </a:ext>
  </a:extLst>
</a:theme>
</file>

<file path=ppt/theme/theme2.xml><?xml version="1.0" encoding="utf-8"?>
<a:theme xmlns:a="http://schemas.openxmlformats.org/drawingml/2006/main" name="UU theme LIGHT GREY">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template_2024-05-02" id="{A66E55E3-51AE-4340-94A8-50614D6DB493}" vid="{06400D09-BFF6-9D49-A0E5-E1E12BD6C29E}"/>
    </a:ext>
  </a:extLst>
</a:theme>
</file>

<file path=ppt/theme/theme3.xml><?xml version="1.0" encoding="utf-8"?>
<a:theme xmlns:a="http://schemas.openxmlformats.org/drawingml/2006/main" name="UU theme DARK GREY (NB: for the Humanities Theatre)">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_template_2024-05-02" id="{A66E55E3-51AE-4340-94A8-50614D6DB493}" vid="{B4C2C5B9-C070-F341-A63E-5A627FE14C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UU theme WHITE</Template>
  <TotalTime>6958</TotalTime>
  <Words>357</Words>
  <Application>Microsoft Macintosh PowerPoint</Application>
  <PresentationFormat>Widescreen</PresentationFormat>
  <Paragraphs>75</Paragraphs>
  <Slides>10</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10</vt:i4>
      </vt:variant>
    </vt:vector>
  </HeadingPairs>
  <TitlesOfParts>
    <vt:vector size="18" baseType="lpstr">
      <vt:lpstr>Arial</vt:lpstr>
      <vt:lpstr>Work Sans</vt:lpstr>
      <vt:lpstr>Work Sans SemiBold</vt:lpstr>
      <vt:lpstr>Work Sans Medium</vt:lpstr>
      <vt:lpstr>Calibri</vt:lpstr>
      <vt:lpstr>UU theme WHITE</vt:lpstr>
      <vt:lpstr>UU theme LIGHT GREY</vt:lpstr>
      <vt:lpstr>UU theme DARK GREY (NB: for the Humanities Theatre)</vt:lpstr>
      <vt:lpstr>TRISS: A Versatile Tool for Unravelling Molecular Mechanisms How We Use Trapped Ions and X-rays to See How Proteins Break</vt:lpstr>
      <vt:lpstr>PowerPoint Presentation</vt:lpstr>
      <vt:lpstr>How TRISS Works</vt:lpstr>
      <vt:lpstr>How can we make sure that it’s the same protein? </vt:lpstr>
      <vt:lpstr>How can we make sure that it’s the same protein? </vt:lpstr>
      <vt:lpstr>PowerPoint Presentation</vt:lpstr>
      <vt:lpstr>PowerPoint Presentation</vt:lpstr>
      <vt:lpstr>PowerPoint Presentation</vt:lpstr>
      <vt:lpstr>Defining a walnut structure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Ouassim Hocine Hafiani</dc:creator>
  <cp:lastModifiedBy>Ouassim Hocine Hafiani</cp:lastModifiedBy>
  <cp:revision>7</cp:revision>
  <dcterms:created xsi:type="dcterms:W3CDTF">2025-06-25T14:01:22Z</dcterms:created>
  <dcterms:modified xsi:type="dcterms:W3CDTF">2025-07-07T13:00:05Z</dcterms:modified>
</cp:coreProperties>
</file>