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37" r:id="rId2"/>
    <p:sldId id="777" r:id="rId3"/>
    <p:sldId id="606" r:id="rId4"/>
    <p:sldId id="763" r:id="rId5"/>
    <p:sldId id="773" r:id="rId6"/>
    <p:sldId id="778" r:id="rId7"/>
    <p:sldId id="731" r:id="rId8"/>
    <p:sldId id="779" r:id="rId9"/>
    <p:sldId id="732" r:id="rId10"/>
    <p:sldId id="781" r:id="rId11"/>
    <p:sldId id="379" r:id="rId12"/>
    <p:sldId id="772" r:id="rId13"/>
    <p:sldId id="780" r:id="rId14"/>
    <p:sldId id="643" r:id="rId15"/>
    <p:sldId id="776" r:id="rId16"/>
    <p:sldId id="775" r:id="rId17"/>
    <p:sldId id="762" r:id="rId18"/>
    <p:sldId id="703" r:id="rId19"/>
    <p:sldId id="753" r:id="rId20"/>
    <p:sldId id="441" r:id="rId21"/>
    <p:sldId id="443" r:id="rId22"/>
    <p:sldId id="755" r:id="rId23"/>
    <p:sldId id="757" r:id="rId24"/>
  </p:sldIdLst>
  <p:sldSz cx="9144000" cy="5143500" type="screen16x9"/>
  <p:notesSz cx="10691813" cy="7559675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Palatino Linotype" panose="02040502050505030304" pitchFamily="18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defTabSz="36186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599925" indent="-228540" algn="l" defTabSz="36186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23695" indent="-182518" algn="l" defTabSz="36186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293493" indent="-182518" algn="l" defTabSz="36186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663280" indent="-182518" algn="l" defTabSz="36186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5430" algn="l" defTabSz="914175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2512" algn="l" defTabSz="914175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199600" algn="l" defTabSz="914175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6686" algn="l" defTabSz="914175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00FF"/>
    <a:srgbClr val="DBEEF4"/>
    <a:srgbClr val="FF33CC"/>
    <a:srgbClr val="F2DCDB"/>
    <a:srgbClr val="FF9933"/>
    <a:srgbClr val="CCFFCC"/>
    <a:srgbClr val="CCFF66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4" autoAdjust="0"/>
    <p:restoredTop sz="95959" autoAdjust="0"/>
  </p:normalViewPr>
  <p:slideViewPr>
    <p:cSldViewPr>
      <p:cViewPr varScale="1">
        <p:scale>
          <a:sx n="104" d="100"/>
          <a:sy n="104" d="100"/>
        </p:scale>
        <p:origin x="355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3" d="100"/>
          <a:sy n="103" d="100"/>
        </p:scale>
        <p:origin x="227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7DE8C58-6E72-4F23-8ABF-3BB0667A2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84B2A7-CB67-47D8-B658-661AD74708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4725" y="0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FA496-9226-45C3-A13F-7C9B845791B6}" type="datetimeFigureOut">
              <a:rPr lang="it-IT" altLang="it-IT"/>
              <a:pPr>
                <a:defRPr/>
              </a:pPr>
              <a:t>28/06/2025</a:t>
            </a:fld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C06820-4B5A-4BCE-AC19-9EF30EB1EC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4725" y="7180263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smtClean="0"/>
            </a:lvl1pPr>
          </a:lstStyle>
          <a:p>
            <a:pPr>
              <a:defRPr/>
            </a:pPr>
            <a:fld id="{5D5D1C6D-CAF5-438B-9F63-2A909D8C56A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A6BCA2-E1AF-4E63-A286-38B5EC86BE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0263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53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>
            <a:extLst>
              <a:ext uri="{FF2B5EF4-FFF2-40B4-BE49-F238E27FC236}">
                <a16:creationId xmlns:a16="http://schemas.microsoft.com/office/drawing/2014/main" id="{D3694CFA-DE63-4B3A-AA62-8D0EE28DC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91813" cy="7559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6772715-E07E-45C2-853F-FCDD55C161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25750" y="574675"/>
            <a:ext cx="50339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357091E-1D35-4870-80D4-7D6EDE3C048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68388" y="3590925"/>
            <a:ext cx="8550275" cy="3400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E5EE36DA-7458-4B33-A413-E55CDF62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6" name="Text Box 5">
            <a:extLst>
              <a:ext uri="{FF2B5EF4-FFF2-40B4-BE49-F238E27FC236}">
                <a16:creationId xmlns:a16="http://schemas.microsoft.com/office/drawing/2014/main" id="{FDA324B4-1F25-4BBA-AE22-79FAABA9E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7" name="Text Box 6">
            <a:extLst>
              <a:ext uri="{FF2B5EF4-FFF2-40B4-BE49-F238E27FC236}">
                <a16:creationId xmlns:a16="http://schemas.microsoft.com/office/drawing/2014/main" id="{7B880D7C-6FF3-4DC8-B914-FBE0CC3A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81850"/>
            <a:ext cx="46386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D8BA91C-0DB7-430D-A13D-F46F1236EB9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051550" y="7181850"/>
            <a:ext cx="4635500" cy="376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E05C37-CB2F-452F-B7B6-85D475D5B5A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132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6186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601513" indent="-230129" algn="l" defTabSz="36186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925283" indent="-184105" algn="l" defTabSz="36186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295072" indent="-184105" algn="l" defTabSz="36186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1664870" indent="-184105" algn="l" defTabSz="36186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1850687" algn="l" defTabSz="3701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23" algn="l" defTabSz="3701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61" algn="l" defTabSz="3701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095" algn="l" defTabSz="3701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8163" y="944563"/>
            <a:ext cx="4535487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8732-2338-4A53-8646-3E22B16C7E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5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18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2771" name="Shape 186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300"/>
              </a:spcBef>
            </a:pPr>
            <a:endParaRPr lang="en-GB" altLang="en-US" sz="1100">
              <a:latin typeface="Times New Roman" pitchFamily="18" charset="0"/>
            </a:endParaRPr>
          </a:p>
          <a:p>
            <a:pPr>
              <a:spcBef>
                <a:spcPts val="300"/>
              </a:spcBef>
            </a:pPr>
            <a:endParaRPr lang="en-GB" altLang="en-US" sz="11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7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:a16="http://schemas.microsoft.com/office/drawing/2014/main" id="{536AA11C-EDF0-4514-A14F-20CF2178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1326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950" y="1689883"/>
            <a:ext cx="7773120" cy="1102795"/>
          </a:xfrm>
          <a:prstGeom prst="rect">
            <a:avLst/>
          </a:prstGeom>
        </p:spPr>
        <p:txBody>
          <a:bodyPr lIns="74039" tIns="37017" rIns="74039" bIns="37017" anchor="ctr" anchorCtr="0"/>
          <a:lstStyle>
            <a:lvl1pPr>
              <a:defRPr sz="2900" baseline="0"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65E1BE-4806-476E-BF4A-B3721D1703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816985" y="4776798"/>
            <a:ext cx="195263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FD197-3925-4400-AB9E-DDC2E0B00F0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4455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6BDF35F-28BC-4CDA-9944-3222F4E1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3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  <a:prstGeom prst="rect">
            <a:avLst/>
          </a:prstGeom>
        </p:spPr>
        <p:txBody>
          <a:bodyPr lIns="74039" tIns="37017" rIns="74039" bIns="37017" anchor="ctr"/>
          <a:lstStyle>
            <a:lvl1pPr algn="l">
              <a:defRPr sz="2300" baseline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39" tIns="37017" rIns="74039" bIns="37017"/>
          <a:lstStyle>
            <a:lvl1pPr marL="277631" indent="-277631">
              <a:lnSpc>
                <a:spcPct val="100000"/>
              </a:lnSpc>
              <a:spcBef>
                <a:spcPts val="0"/>
              </a:spcBef>
              <a:spcAft>
                <a:spcPts val="486"/>
              </a:spcAft>
              <a:buFont typeface="Wingdings" panose="05000000000000000000" pitchFamily="2" charset="2"/>
              <a:buChar char="ü"/>
              <a:defRPr sz="1900" b="0"/>
            </a:lvl1pPr>
            <a:lvl2pPr marL="601535" indent="-231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2pPr>
            <a:lvl3pPr marL="971713" indent="-231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600" i="1" baseline="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1872CCC3-B552-4D77-9D63-5AFC5853C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51898" y="4776798"/>
            <a:ext cx="261937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62619-F2EE-430D-9B91-E0213FB74DA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62476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830B0E-5850-4A24-B7A8-F9678B91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3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  <a:prstGeom prst="rect">
            <a:avLst/>
          </a:prstGeom>
        </p:spPr>
        <p:txBody>
          <a:bodyPr lIns="74039" tIns="37017" rIns="74039" bIns="3701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39" tIns="37017" rIns="74039" bIns="37017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900"/>
            </a:lvl1pPr>
            <a:lvl2pPr marL="37017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7403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6BE0055-0C2E-4267-A889-BD65E29108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8DF94-E4BB-4A67-88B8-603C32AF802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097661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9D040E1-978E-467B-8A9C-50DB569D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3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  <a:prstGeom prst="rect">
            <a:avLst/>
          </a:prstGeom>
        </p:spPr>
        <p:txBody>
          <a:bodyPr lIns="74039" tIns="37017" rIns="74039" bIns="3701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2C7A203E-5F82-47B3-A164-F38D70E9D3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25734D-6F4E-43F4-996E-C1AF4457ABF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75407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988CB374-2364-462E-9B1C-52F4AF35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3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7273" y="122087"/>
            <a:ext cx="6075046" cy="695205"/>
          </a:xfrm>
          <a:prstGeom prst="rect">
            <a:avLst/>
          </a:prstGeom>
        </p:spPr>
        <p:txBody>
          <a:bodyPr lIns="74039" tIns="37017" rIns="74039" bIns="3701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920" y="1200007"/>
            <a:ext cx="4044960" cy="3394796"/>
          </a:xfrm>
          <a:prstGeom prst="rect">
            <a:avLst/>
          </a:prstGeom>
        </p:spPr>
        <p:txBody>
          <a:bodyPr lIns="74039" tIns="37017" rIns="74039" bIns="37017"/>
          <a:lstStyle>
            <a:lvl1pPr marL="277631" indent="-277631">
              <a:buFont typeface="Wingdings" panose="05000000000000000000" pitchFamily="2" charset="2"/>
              <a:buChar char="ü"/>
              <a:defRPr sz="1600"/>
            </a:lvl1pPr>
            <a:lvl2pPr marL="601535" indent="-231357">
              <a:buFont typeface="Arial" panose="020B0604020202020204" pitchFamily="34" charset="0"/>
              <a:buChar char="•"/>
              <a:defRPr sz="1500"/>
            </a:lvl2pPr>
            <a:lvl3pPr marL="971713" indent="-231357">
              <a:buFont typeface="Arial" panose="020B0604020202020204" pitchFamily="34" charset="0"/>
              <a:buChar char="−"/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121" y="1200007"/>
            <a:ext cx="4046400" cy="3394796"/>
          </a:xfrm>
          <a:prstGeom prst="rect">
            <a:avLst/>
          </a:prstGeom>
          <a:solidFill>
            <a:schemeClr val="bg1"/>
          </a:solidFill>
        </p:spPr>
        <p:txBody>
          <a:bodyPr lIns="74039" tIns="37017" rIns="74039" bIns="37017"/>
          <a:lstStyle>
            <a:lvl1pPr marL="277631" indent="-277631">
              <a:buFont typeface="Wingdings" panose="05000000000000000000" pitchFamily="2" charset="2"/>
              <a:buChar char="ü"/>
              <a:defRPr sz="1600"/>
            </a:lvl1pPr>
            <a:lvl2pPr marL="601535" indent="-231357">
              <a:buFont typeface="Arial" panose="020B0604020202020204" pitchFamily="34" charset="0"/>
              <a:buChar char="•"/>
              <a:defRPr sz="1500"/>
            </a:lvl2pPr>
            <a:lvl3pPr marL="971713" indent="-231357">
              <a:buFont typeface="Arial" panose="020B0604020202020204" pitchFamily="34" charset="0"/>
              <a:buChar char="−"/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Segnaposto numero diapositiva 6">
            <a:extLst>
              <a:ext uri="{FF2B5EF4-FFF2-40B4-BE49-F238E27FC236}">
                <a16:creationId xmlns:a16="http://schemas.microsoft.com/office/drawing/2014/main" id="{9BE9D3D1-B83A-414F-8385-0FBE34B3E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8E545C-1A19-4463-93CB-B65DD526E74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02341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74052FF6-5441-457E-B2BB-C2199578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60"/>
            <a:ext cx="9144000" cy="415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866" tIns="62080" rIns="72866" bIns="3643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63712" eaLnBrk="1">
              <a:lnSpc>
                <a:spcPct val="93000"/>
              </a:lnSpc>
              <a:buSzPct val="100000"/>
              <a:defRPr/>
            </a:pPr>
            <a:r>
              <a:rPr lang="it-IT" sz="2700" dirty="0" err="1"/>
              <a:t>Thank</a:t>
            </a:r>
            <a:r>
              <a:rPr lang="it-IT" sz="2700" dirty="0"/>
              <a:t> </a:t>
            </a:r>
            <a:r>
              <a:rPr lang="it-IT" sz="2700" dirty="0" err="1"/>
              <a:t>you</a:t>
            </a:r>
            <a:r>
              <a:rPr lang="it-IT" sz="2700" dirty="0"/>
              <a:t>!</a:t>
            </a:r>
          </a:p>
          <a:p>
            <a:pPr algn="ctr" defTabSz="363712" eaLnBrk="1">
              <a:lnSpc>
                <a:spcPct val="93000"/>
              </a:lnSpc>
              <a:buSzPct val="100000"/>
              <a:defRPr/>
            </a:pPr>
            <a:endParaRPr lang="it-IT" sz="27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CA4EABC-3C3F-4445-982A-2EB613598F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CCDA9-D883-428E-AAD9-5729EE75949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586546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>
            <a:extLst>
              <a:ext uri="{FF2B5EF4-FFF2-40B4-BE49-F238E27FC236}">
                <a16:creationId xmlns:a16="http://schemas.microsoft.com/office/drawing/2014/main" id="{681FF4BB-E75B-4FF0-8D0A-E75FBAD7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3909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>
            <a:extLst>
              <a:ext uri="{FF2B5EF4-FFF2-40B4-BE49-F238E27FC236}">
                <a16:creationId xmlns:a16="http://schemas.microsoft.com/office/drawing/2014/main" id="{20D92C3C-4CA0-4FC1-897C-F09C24F26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>
            <a:extLst>
              <a:ext uri="{FF2B5EF4-FFF2-40B4-BE49-F238E27FC236}">
                <a16:creationId xmlns:a16="http://schemas.microsoft.com/office/drawing/2014/main" id="{BEC9C067-A890-4D79-A160-2C566F2F7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5" y="152402"/>
            <a:ext cx="19605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>
            <a:extLst>
              <a:ext uri="{FF2B5EF4-FFF2-40B4-BE49-F238E27FC236}">
                <a16:creationId xmlns:a16="http://schemas.microsoft.com/office/drawing/2014/main" id="{FEC86A6F-3702-497A-BF22-3A8F9D8F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4749810"/>
            <a:ext cx="3005138" cy="2143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866" tIns="45759" rIns="72866" bIns="3643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362464" eaLnBrk="1">
              <a:lnSpc>
                <a:spcPct val="93000"/>
              </a:lnSpc>
              <a:buSzPct val="100000"/>
              <a:defRPr/>
            </a:pPr>
            <a:r>
              <a:rPr lang="en-GB" altLang="it-IT" sz="900" dirty="0">
                <a:solidFill>
                  <a:srgbClr val="000000"/>
                </a:solidFill>
              </a:rPr>
              <a:t>simone.dimitri@elettra.eu</a:t>
            </a:r>
            <a:endParaRPr lang="it-IT" altLang="it-IT" sz="900" dirty="0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DFD5FA-2AA8-4A16-A028-DFBDDF1EFC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816985" y="4789498"/>
            <a:ext cx="193675" cy="155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360273" algn="l"/>
                <a:tab pos="723720" algn="l"/>
                <a:tab pos="1087168" algn="l"/>
                <a:tab pos="1452203" algn="l"/>
                <a:tab pos="1815650" algn="l"/>
                <a:tab pos="2179097" algn="l"/>
                <a:tab pos="2542544" algn="l"/>
                <a:tab pos="2905991" algn="l"/>
                <a:tab pos="3271028" algn="l"/>
                <a:tab pos="3634469" algn="l"/>
                <a:tab pos="3997913" algn="l"/>
                <a:tab pos="4361360" algn="l"/>
                <a:tab pos="4724808" algn="l"/>
                <a:tab pos="5089843" algn="l"/>
                <a:tab pos="5453290" algn="l"/>
                <a:tab pos="5816734" algn="l"/>
                <a:tab pos="6180181" algn="l"/>
                <a:tab pos="6543628" algn="l"/>
                <a:tab pos="6907074" algn="l"/>
                <a:tab pos="7272110" algn="l"/>
              </a:tabLst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A731664-A014-4D0C-AA60-694A2B4D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745048"/>
            <a:ext cx="4440238" cy="2428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866" tIns="45759" rIns="72866" bIns="3643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62464" eaLnBrk="1">
              <a:lnSpc>
                <a:spcPct val="93000"/>
              </a:lnSpc>
              <a:buSzPct val="100000"/>
              <a:defRPr/>
            </a:pPr>
            <a:r>
              <a:rPr lang="en-US" altLang="en-US" sz="900" dirty="0">
                <a:solidFill>
                  <a:srgbClr val="000000"/>
                </a:solidFill>
              </a:rPr>
              <a:t>15</a:t>
            </a:r>
            <a:r>
              <a:rPr lang="en-US" altLang="en-US" sz="900" baseline="30000" dirty="0">
                <a:solidFill>
                  <a:srgbClr val="000000"/>
                </a:solidFill>
              </a:rPr>
              <a:t>th</a:t>
            </a:r>
            <a:r>
              <a:rPr lang="en-US" altLang="en-US" sz="900" dirty="0">
                <a:solidFill>
                  <a:srgbClr val="000000"/>
                </a:solidFill>
              </a:rPr>
              <a:t> European Biophysical Congress, Sat. Meeting, Rome, June 2025</a:t>
            </a:r>
            <a:endParaRPr lang="it-IT" altLang="en-US" sz="900" dirty="0">
              <a:solidFill>
                <a:srgbClr val="000000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534CBCC-DD29-420C-A4A2-8C3352B05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8" y="4643448"/>
            <a:ext cx="460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</p:sldLayoutIdLst>
  <p:transition spd="med">
    <p:fade/>
  </p:transition>
  <p:hf hdr="0" ftr="0" dt="0"/>
  <p:txStyles>
    <p:titleStyle>
      <a:lvl1pPr algn="ctr" defTabSz="36186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36186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36186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36186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36186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035752" indent="-185070" algn="ctr" defTabSz="36371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405891" indent="-185070" algn="ctr" defTabSz="36371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2776031" indent="-185070" algn="ctr" defTabSz="36371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146171" indent="-185070" algn="ctr" defTabSz="36371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76155" indent="-276155" algn="l" defTabSz="361860" rtl="0" eaLnBrk="0" fontAlgn="base" hangingPunct="0">
        <a:lnSpc>
          <a:spcPct val="93000"/>
        </a:lnSpc>
        <a:spcBef>
          <a:spcPct val="0"/>
        </a:spcBef>
        <a:spcAft>
          <a:spcPts val="115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599925" indent="-228540" algn="l" defTabSz="361860" rtl="0" eaLnBrk="0" fontAlgn="base" hangingPunct="0">
        <a:lnSpc>
          <a:spcPct val="93000"/>
        </a:lnSpc>
        <a:spcBef>
          <a:spcPct val="0"/>
        </a:spcBef>
        <a:spcAft>
          <a:spcPts val="925"/>
        </a:spcAft>
        <a:buClr>
          <a:srgbClr val="000000"/>
        </a:buClr>
        <a:buSzPct val="100000"/>
        <a:buFont typeface="Times New Roman" panose="02020603050405020304" pitchFamily="18" charset="0"/>
        <a:defRPr sz="23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923695" indent="-182518" algn="l" defTabSz="361860" rtl="0" eaLnBrk="0" fontAlgn="base" hangingPunct="0">
        <a:lnSpc>
          <a:spcPct val="93000"/>
        </a:lnSpc>
        <a:spcBef>
          <a:spcPct val="0"/>
        </a:spcBef>
        <a:spcAft>
          <a:spcPts val="688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293493" indent="-182518" algn="l" defTabSz="361860" rtl="0" eaLnBrk="0" fontAlgn="base" hangingPunct="0">
        <a:lnSpc>
          <a:spcPct val="93000"/>
        </a:lnSpc>
        <a:spcBef>
          <a:spcPct val="0"/>
        </a:spcBef>
        <a:spcAft>
          <a:spcPts val="463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1663280" indent="-182518" algn="l" defTabSz="361860" rtl="0" eaLnBrk="0" fontAlgn="base" hangingPunct="0">
        <a:lnSpc>
          <a:spcPct val="93000"/>
        </a:lnSpc>
        <a:spcBef>
          <a:spcPct val="0"/>
        </a:spcBef>
        <a:spcAft>
          <a:spcPts val="238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035752" indent="-185070" algn="l" defTabSz="36371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405891" indent="-185070" algn="l" defTabSz="36371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2776031" indent="-185070" algn="l" defTabSz="36371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146171" indent="-185070" algn="l" defTabSz="36371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0139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0279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419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0547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0687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0823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90961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095" algn="l" defTabSz="37013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5.png"/><Relationship Id="rId7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03" y="1275606"/>
            <a:ext cx="8142638" cy="1698836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</a:pPr>
            <a:r>
              <a:rPr lang="en-GB" sz="4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Picosecond X-ray pulses at </a:t>
            </a:r>
            <a:r>
              <a:rPr lang="en-GB" sz="40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Elettra</a:t>
            </a:r>
            <a:r>
              <a:rPr lang="en-GB" sz="4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2.0 with “crab cavities”</a:t>
            </a:r>
            <a:endParaRPr lang="en-GB" sz="28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r>
              <a:rPr lang="en-GB"/>
              <a:t>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71633" y="3075806"/>
            <a:ext cx="5400751" cy="913373"/>
          </a:xfrm>
          <a:prstGeom prst="rect">
            <a:avLst/>
          </a:prstGeom>
          <a:noFill/>
        </p:spPr>
        <p:txBody>
          <a:bodyPr wrap="none" lIns="68565" tIns="34289" rIns="68565" bIns="34289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450"/>
              </a:spcAft>
            </a:pPr>
            <a:r>
              <a:rPr lang="en-GB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Simone Di Mitri</a:t>
            </a:r>
            <a:r>
              <a:rPr lang="en-GB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</a:t>
            </a:r>
          </a:p>
          <a:p>
            <a:pPr algn="ctr">
              <a:lnSpc>
                <a:spcPct val="114000"/>
              </a:lnSpc>
              <a:spcBef>
                <a:spcPts val="900"/>
              </a:spcBef>
            </a:pPr>
            <a:r>
              <a:rPr lang="en-GB" sz="1800" i="1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Elettra</a:t>
            </a:r>
            <a:r>
              <a:rPr lang="en-GB" sz="1800" i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Sincrotrone</a:t>
            </a:r>
            <a:r>
              <a:rPr lang="en-GB" sz="1800" i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Trieste  &amp;  University of Trieste</a:t>
            </a:r>
            <a:endParaRPr lang="en-GB" sz="1600" i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PoliMiX logo mini"/>
          <p:cNvSpPr>
            <a:spLocks noChangeAspect="1" noChangeArrowheads="1"/>
          </p:cNvSpPr>
          <p:nvPr/>
        </p:nvSpPr>
        <p:spPr bwMode="auto">
          <a:xfrm>
            <a:off x="155575" y="-357188"/>
            <a:ext cx="18288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06E768-7A18-4C4D-9823-37F06F9A65F2}"/>
              </a:ext>
            </a:extLst>
          </p:cNvPr>
          <p:cNvGrpSpPr/>
          <p:nvPr/>
        </p:nvGrpSpPr>
        <p:grpSpPr>
          <a:xfrm>
            <a:off x="5868144" y="123478"/>
            <a:ext cx="3059450" cy="860515"/>
            <a:chOff x="5021921" y="123478"/>
            <a:chExt cx="3059450" cy="8605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E6EEF3-5AA0-497D-9A58-E48CE589E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1921" y="123478"/>
              <a:ext cx="1069222" cy="8521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F5F4BC-60EC-4E07-AA7A-62995D7E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143" y="123478"/>
              <a:ext cx="964243" cy="8521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A65BCE-5F7D-49D6-B93E-95A59CE3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5386" y="554189"/>
              <a:ext cx="1025985" cy="4298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331B43-7160-4E08-BFCE-942F04855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5386" y="123478"/>
              <a:ext cx="1025984" cy="429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51186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sz="2449" dirty="0">
                <a:solidFill>
                  <a:srgbClr val="0070C0"/>
                </a:solidFill>
              </a:rPr>
              <a:t>Timing modes @ SRLS</a:t>
            </a:r>
            <a:endParaRPr lang="it-IT" altLang="it-IT" sz="2449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2F231B-9B35-43A2-B6FD-AE726F93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4BA0D-14DB-43D0-8459-D199D9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570" y="987574"/>
            <a:ext cx="5294955" cy="144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1748E-0363-4A8E-943E-4116834514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5036" r="1241"/>
          <a:stretch/>
        </p:blipFill>
        <p:spPr bwMode="auto">
          <a:xfrm>
            <a:off x="35496" y="915566"/>
            <a:ext cx="3672408" cy="295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6EA5781-1D21-4A03-8310-D647C016567A}"/>
              </a:ext>
            </a:extLst>
          </p:cNvPr>
          <p:cNvGrpSpPr/>
          <p:nvPr/>
        </p:nvGrpSpPr>
        <p:grpSpPr>
          <a:xfrm>
            <a:off x="2987824" y="2499742"/>
            <a:ext cx="6094844" cy="2211066"/>
            <a:chOff x="2987824" y="2499742"/>
            <a:chExt cx="6094844" cy="22110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0BCFE9-C738-4AB3-9356-BF658EAB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7824" y="3541690"/>
              <a:ext cx="6094844" cy="116911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353B97-EE24-40B5-832C-164EFC49E62E}"/>
                </a:ext>
              </a:extLst>
            </p:cNvPr>
            <p:cNvGrpSpPr/>
            <p:nvPr/>
          </p:nvGrpSpPr>
          <p:grpSpPr>
            <a:xfrm>
              <a:off x="7308304" y="2499742"/>
              <a:ext cx="792088" cy="1001334"/>
              <a:chOff x="7308304" y="2499742"/>
              <a:chExt cx="792088" cy="1001334"/>
            </a:xfrm>
          </p:grpSpPr>
          <p:sp>
            <p:nvSpPr>
              <p:cNvPr id="16" name="Arrow: Down 15">
                <a:extLst>
                  <a:ext uri="{FF2B5EF4-FFF2-40B4-BE49-F238E27FC236}">
                    <a16:creationId xmlns:a16="http://schemas.microsoft.com/office/drawing/2014/main" id="{3710B9F1-C147-4D0A-998E-DFE5099E550B}"/>
                  </a:ext>
                </a:extLst>
              </p:cNvPr>
              <p:cNvSpPr/>
              <p:nvPr/>
            </p:nvSpPr>
            <p:spPr bwMode="auto">
              <a:xfrm>
                <a:off x="7308304" y="2499742"/>
                <a:ext cx="792088" cy="936104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CF8666-D389-49A6-ABA8-7A4DB8372803}"/>
                  </a:ext>
                </a:extLst>
              </p:cNvPr>
              <p:cNvSpPr txBox="1"/>
              <p:nvPr/>
            </p:nvSpPr>
            <p:spPr>
              <a:xfrm rot="5400000">
                <a:off x="7203681" y="2839756"/>
                <a:ext cx="1001334" cy="321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rPr>
                  <a:t>@ E2.0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634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805" y="122087"/>
            <a:ext cx="4054436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Summary</a:t>
            </a:r>
            <a:endParaRPr lang="it-I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9189EFD-10EA-49D1-81F9-4B92CC7DE2F1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FC7DE-C2A0-4578-A337-AAE0AC18DE9D}"/>
              </a:ext>
            </a:extLst>
          </p:cNvPr>
          <p:cNvSpPr/>
          <p:nvPr/>
        </p:nvSpPr>
        <p:spPr>
          <a:xfrm>
            <a:off x="35496" y="868814"/>
            <a:ext cx="914501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Picosecond duration, at several beamlines, for E</a:t>
            </a:r>
            <a:r>
              <a:rPr lang="en-US" baseline="-25000" dirty="0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 &gt; 100 eV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Tunable 0.1–1 (100) MHz rep. rate, 1–10 % flux relative to standard single bunch emission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Transverse coherence, energy resolution &amp; polarization largely preserved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Standard bunches pay a doubled vertical emittance (6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12 pm rad)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Conceptual design report is being finalized. Technical design report is in progress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tx1"/>
                </a:solidFill>
              </a:rPr>
              <a:t>CCs are not in the </a:t>
            </a:r>
            <a:r>
              <a:rPr lang="en-US" i="1" dirty="0" err="1">
                <a:solidFill>
                  <a:schemeClr val="tx1"/>
                </a:solidFill>
              </a:rPr>
              <a:t>Elettra</a:t>
            </a:r>
            <a:r>
              <a:rPr lang="en-US" i="1" dirty="0">
                <a:solidFill>
                  <a:schemeClr val="tx1"/>
                </a:solidFill>
              </a:rPr>
              <a:t> 2.0 baseline. Still, full support from management, international committees and beamline scientists. Search for funds to prototype.</a:t>
            </a:r>
          </a:p>
        </p:txBody>
      </p:sp>
    </p:spTree>
    <p:extLst>
      <p:ext uri="{BB962C8B-B14F-4D97-AF65-F5344CB8AC3E}">
        <p14:creationId xmlns:p14="http://schemas.microsoft.com/office/powerpoint/2010/main" val="87575710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1D820-A34C-4206-98A3-C1252CFE28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8B09047A-C71A-4F3B-8A41-F91E939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Acknowledgements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E75C5-F0C4-4BCF-9B12-4FF22C18E238}"/>
              </a:ext>
            </a:extLst>
          </p:cNvPr>
          <p:cNvSpPr txBox="1"/>
          <p:nvPr/>
        </p:nvSpPr>
        <p:spPr>
          <a:xfrm>
            <a:off x="251520" y="915566"/>
            <a:ext cx="33409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A. </a:t>
            </a:r>
            <a:r>
              <a:rPr lang="en-US" sz="18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Zholents</a:t>
            </a:r>
            <a:r>
              <a:rPr lang="en-US" sz="1800" dirty="0">
                <a:solidFill>
                  <a:srgbClr val="002060"/>
                </a:solidFill>
                <a:latin typeface="Palatino Linotype" panose="02040502050505030304" pitchFamily="18" charset="0"/>
              </a:rPr>
              <a:t> (ANL)</a:t>
            </a:r>
            <a:endParaRPr lang="en-US" sz="18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X. Huang</a:t>
            </a:r>
            <a:r>
              <a:rPr lang="en-US" sz="1800" dirty="0">
                <a:solidFill>
                  <a:srgbClr val="002060"/>
                </a:solidFill>
                <a:latin typeface="Palatino Linotype" panose="02040502050505030304" pitchFamily="18" charset="0"/>
              </a:rPr>
              <a:t> (SLAC)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R. </a:t>
            </a:r>
            <a:r>
              <a:rPr lang="en-US" sz="18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Calaga</a:t>
            </a:r>
            <a:r>
              <a:rPr lang="en-US" sz="1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, A. </a:t>
            </a:r>
            <a:r>
              <a:rPr lang="en-US" sz="18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Grudiev</a:t>
            </a:r>
            <a:r>
              <a:rPr lang="en-US" sz="1800" dirty="0">
                <a:solidFill>
                  <a:srgbClr val="002060"/>
                </a:solidFill>
                <a:latin typeface="Palatino Linotype" panose="02040502050505030304" pitchFamily="18" charset="0"/>
              </a:rPr>
              <a:t> (CERN)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26D00-E42B-4A36-888F-6D9D20F5867C}"/>
              </a:ext>
            </a:extLst>
          </p:cNvPr>
          <p:cNvSpPr txBox="1"/>
          <p:nvPr/>
        </p:nvSpPr>
        <p:spPr>
          <a:xfrm>
            <a:off x="262895" y="2230581"/>
            <a:ext cx="86235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i="1" u="sng" dirty="0">
                <a:solidFill>
                  <a:srgbClr val="00206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800" i="1" u="sng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Elettra</a:t>
            </a:r>
            <a:r>
              <a:rPr lang="en-US" sz="1800" i="1" u="sng" dirty="0">
                <a:solidFill>
                  <a:srgbClr val="002060"/>
                </a:solidFill>
                <a:latin typeface="Palatino Linotype" panose="02040502050505030304" pitchFamily="18" charset="0"/>
              </a:rPr>
              <a:t> team for the Crab Cavities:</a:t>
            </a:r>
            <a:r>
              <a:rPr lang="en-US" sz="1800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Bianco </a:t>
            </a:r>
            <a:r>
              <a:rPr lang="it-IT" sz="1800" i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i="1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retired</a:t>
            </a:r>
            <a:r>
              <a:rPr lang="it-IT" sz="1800" i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Altissimo, E.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Busetto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Carniel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Cleva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Cudin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Dastan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Diviacco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Fabris, E.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Karantzoulis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Krecic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it-IT" sz="1800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Lizzit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Lonza, </a:t>
            </a:r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it-IT" sz="1800" b="1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Manukian</a:t>
            </a:r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Masciovecchio, M. Modica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Principi</a:t>
            </a:r>
            <a:r>
              <a:rPr lang="it-IT" sz="1800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it-IT" sz="1800" b="1" dirty="0" err="1">
                <a:solidFill>
                  <a:srgbClr val="00206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Shafqat</a:t>
            </a:r>
            <a:endParaRPr lang="en-US" sz="18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B9233-7B29-482D-BCA4-D238F4716723}"/>
              </a:ext>
            </a:extLst>
          </p:cNvPr>
          <p:cNvSpPr txBox="1"/>
          <p:nvPr/>
        </p:nvSpPr>
        <p:spPr>
          <a:xfrm>
            <a:off x="3563888" y="1131590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guidance to “Crab Cavs” simulations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80894D-E579-46FB-A3DB-265C71ED99B7}"/>
              </a:ext>
            </a:extLst>
          </p:cNvPr>
          <p:cNvSpPr txBox="1">
            <a:spLocks/>
          </p:cNvSpPr>
          <p:nvPr/>
        </p:nvSpPr>
        <p:spPr>
          <a:xfrm>
            <a:off x="262895" y="3845462"/>
            <a:ext cx="8801246" cy="476912"/>
          </a:xfrm>
          <a:prstGeom prst="rect">
            <a:avLst/>
          </a:prstGeom>
        </p:spPr>
        <p:txBody>
          <a:bodyPr lIns="74039" tIns="37017" rIns="74039" bIns="37017" anchor="ctr"/>
          <a:lstStyle>
            <a:lvl1pPr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035752" indent="-185070" algn="ctr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405891" indent="-185070" algn="ctr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76031" indent="-185070" algn="ctr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46171" indent="-185070" algn="ctr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i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  <a:p>
            <a:pPr algn="ctr"/>
            <a:r>
              <a:rPr lang="en-US" sz="2800" i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are welcome!</a:t>
            </a:r>
            <a:endParaRPr lang="it-IT" sz="2800" i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23629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AEC3-3177-4101-8FB6-9117E084E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29CE5-0619-4571-8B08-FEF6F1638B8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151370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39CED2-02EF-4A9F-A191-2D116DD75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91859" y="1494441"/>
            <a:ext cx="8881108" cy="880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EA5B4-5F47-419B-955C-248DAC4C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3478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Magnetic lattice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541F4F-407D-4479-BBC0-D756D1ACED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920FE-C9A4-4857-A654-F5196A682B14}"/>
              </a:ext>
            </a:extLst>
          </p:cNvPr>
          <p:cNvSpPr txBox="1"/>
          <p:nvPr/>
        </p:nvSpPr>
        <p:spPr>
          <a:xfrm>
            <a:off x="179513" y="77155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present magnetic lattice will be entirely replaced by a denser and stronger one, including combined-function elements (3x dipoles, 4x quadrupoles).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1A9B2-6EE2-49D8-8E9F-1854F779B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70"/>
          <a:stretch/>
        </p:blipFill>
        <p:spPr bwMode="auto">
          <a:xfrm>
            <a:off x="6368714" y="2511264"/>
            <a:ext cx="2739790" cy="22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D28818-28BB-4370-AE33-87587C8BB0F1}"/>
              </a:ext>
            </a:extLst>
          </p:cNvPr>
          <p:cNvSpPr txBox="1"/>
          <p:nvPr/>
        </p:nvSpPr>
        <p:spPr>
          <a:xfrm>
            <a:off x="84849" y="2585306"/>
            <a:ext cx="413478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45-fold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smaller e-beam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emittances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5-fold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smaller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sizes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x100 brilliance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source (1-10 keV)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C6FB5-9E95-4A73-9B1D-B2D12FEA5416}"/>
              </a:ext>
            </a:extLst>
          </p:cNvPr>
          <p:cNvSpPr txBox="1"/>
          <p:nvPr/>
        </p:nvSpPr>
        <p:spPr>
          <a:xfrm>
            <a:off x="75302" y="3507854"/>
            <a:ext cx="417379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acquisition time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Photon-hungry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techniques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keV range, ptychography, XPCS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986036-7BDB-448C-A1D1-640D187258E9}"/>
              </a:ext>
            </a:extLst>
          </p:cNvPr>
          <p:cNvGrpSpPr/>
          <p:nvPr/>
        </p:nvGrpSpPr>
        <p:grpSpPr>
          <a:xfrm>
            <a:off x="66168" y="1347614"/>
            <a:ext cx="9010650" cy="1150190"/>
            <a:chOff x="128526" y="1493569"/>
            <a:chExt cx="9010650" cy="11501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C6F0AA-8535-4DF0-B3C6-1D1813583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06"/>
            <a:stretch/>
          </p:blipFill>
          <p:spPr>
            <a:xfrm>
              <a:off x="331627" y="1493569"/>
              <a:ext cx="8604448" cy="108012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95FDB3-1017-4F5E-9C3C-1DBC1FBC9715}"/>
                </a:ext>
              </a:extLst>
            </p:cNvPr>
            <p:cNvSpPr/>
            <p:nvPr/>
          </p:nvSpPr>
          <p:spPr bwMode="auto">
            <a:xfrm>
              <a:off x="128526" y="1516103"/>
              <a:ext cx="9010650" cy="112765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6D5A0-A34A-439C-8221-5FAF7658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43" y="2571751"/>
            <a:ext cx="1879849" cy="1667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D6545-660D-4C52-A9D6-6AEFB3F0A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2571750"/>
            <a:ext cx="1849582" cy="16674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95DF0F-50DC-486F-BF5D-D1DE4038670E}"/>
              </a:ext>
            </a:extLst>
          </p:cNvPr>
          <p:cNvSpPr txBox="1"/>
          <p:nvPr/>
        </p:nvSpPr>
        <p:spPr>
          <a:xfrm>
            <a:off x="2497906" y="2159249"/>
            <a:ext cx="376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– 12 of such cell in the existing tunnel –</a:t>
            </a:r>
          </a:p>
        </p:txBody>
      </p:sp>
    </p:spTree>
    <p:extLst>
      <p:ext uri="{BB962C8B-B14F-4D97-AF65-F5344CB8AC3E}">
        <p14:creationId xmlns:p14="http://schemas.microsoft.com/office/powerpoint/2010/main" val="4170375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F2327-D095-4FA4-8DD7-FB63BC61FA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47ED3-E69D-4D52-B448-BE8FDD76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" y="837847"/>
            <a:ext cx="2873925" cy="2415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0A56D8-F3C8-4FF2-96C9-0EAADA7F735A}"/>
              </a:ext>
            </a:extLst>
          </p:cNvPr>
          <p:cNvSpPr txBox="1"/>
          <p:nvPr/>
        </p:nvSpPr>
        <p:spPr>
          <a:xfrm>
            <a:off x="172042" y="3330481"/>
            <a:ext cx="275947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Dipole magnet: </a:t>
            </a:r>
            <a:r>
              <a:rPr lang="en-GB" sz="1400" b="1" i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spectral flux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99435-23AD-4722-97C0-5372D54E06B4}"/>
              </a:ext>
            </a:extLst>
          </p:cNvPr>
          <p:cNvSpPr txBox="1"/>
          <p:nvPr/>
        </p:nvSpPr>
        <p:spPr>
          <a:xfrm>
            <a:off x="478953" y="1564218"/>
            <a:ext cx="643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</a:rPr>
              <a:t>Elettra</a:t>
            </a:r>
            <a:r>
              <a:rPr lang="en-GB" sz="1100" dirty="0">
                <a:solidFill>
                  <a:schemeClr val="tx1"/>
                </a:solidFill>
              </a:rPr>
              <a:t> @1.6T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5FDD9-E2FD-4CC2-9B52-9DD475942B43}"/>
              </a:ext>
            </a:extLst>
          </p:cNvPr>
          <p:cNvSpPr txBox="1"/>
          <p:nvPr/>
        </p:nvSpPr>
        <p:spPr>
          <a:xfrm>
            <a:off x="1910294" y="1740104"/>
            <a:ext cx="844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</a:rPr>
              <a:t>Elettra</a:t>
            </a:r>
            <a:r>
              <a:rPr lang="en-GB" sz="1100" dirty="0">
                <a:solidFill>
                  <a:schemeClr val="tx1"/>
                </a:solidFill>
              </a:rPr>
              <a:t> 2.0 @1.6T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386830-5275-4292-A136-766E30FBEFDE}"/>
              </a:ext>
            </a:extLst>
          </p:cNvPr>
          <p:cNvSpPr txBox="1"/>
          <p:nvPr/>
        </p:nvSpPr>
        <p:spPr>
          <a:xfrm>
            <a:off x="1373185" y="1271318"/>
            <a:ext cx="1218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</a:rPr>
              <a:t>Elettra</a:t>
            </a:r>
            <a:r>
              <a:rPr lang="en-GB" sz="1100" dirty="0">
                <a:solidFill>
                  <a:schemeClr val="tx1"/>
                </a:solidFill>
              </a:rPr>
              <a:t> 2.0 @6T (</a:t>
            </a:r>
            <a:r>
              <a:rPr lang="en-GB" sz="1100" dirty="0" err="1">
                <a:solidFill>
                  <a:schemeClr val="tx1"/>
                </a:solidFill>
              </a:rPr>
              <a:t>superbend</a:t>
            </a:r>
            <a:r>
              <a:rPr lang="en-GB" sz="11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3DC3D3-31F2-41F4-B6C0-5FA7F3EC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35" y="1881817"/>
            <a:ext cx="2735064" cy="2590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36C37F-9A2E-433A-8796-F1678C50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8"/>
          <a:stretch/>
        </p:blipFill>
        <p:spPr>
          <a:xfrm>
            <a:off x="3382604" y="1873517"/>
            <a:ext cx="2519195" cy="26585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EE0A8C-E7F2-4736-854D-D9791A5C1263}"/>
              </a:ext>
            </a:extLst>
          </p:cNvPr>
          <p:cNvSpPr txBox="1"/>
          <p:nvPr/>
        </p:nvSpPr>
        <p:spPr>
          <a:xfrm>
            <a:off x="3131840" y="4532055"/>
            <a:ext cx="30619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EPU: </a:t>
            </a:r>
            <a:r>
              <a:rPr lang="en-GB" sz="1400" b="1" i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radiation 4-D volume at the source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FCBF98-A5AA-4B1C-84D9-7ECB9B7E0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821" y="947540"/>
            <a:ext cx="2863014" cy="26417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BD0975-8B71-4606-96C4-6EE8597B8D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5579" y="938143"/>
            <a:ext cx="2855767" cy="2641719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A81B76-7DF5-4E01-B6A6-C575A98AB16C}"/>
              </a:ext>
            </a:extLst>
          </p:cNvPr>
          <p:cNvSpPr txBox="1"/>
          <p:nvPr/>
        </p:nvSpPr>
        <p:spPr>
          <a:xfrm>
            <a:off x="6032935" y="3589274"/>
            <a:ext cx="30619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EPU: </a:t>
            </a:r>
            <a:r>
              <a:rPr lang="en-GB" sz="1400" b="1" i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on-axis Ang. </a:t>
            </a:r>
            <a:r>
              <a:rPr lang="en-GB" sz="1400" b="1" i="1" dirty="0" err="1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</a:t>
            </a:r>
            <a:r>
              <a:rPr lang="en-GB" sz="1400" b="1" i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Flux Density of odd harmonics 3 – 11.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53604B8-7964-404C-98BB-F6D0E1EB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3478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Improved radiation source</a:t>
            </a: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D1561F-1096-4097-94A0-FEBAF7FB724A}"/>
              </a:ext>
            </a:extLst>
          </p:cNvPr>
          <p:cNvCxnSpPr>
            <a:stCxn id="13" idx="0"/>
          </p:cNvCxnSpPr>
          <p:nvPr/>
        </p:nvCxnSpPr>
        <p:spPr bwMode="auto">
          <a:xfrm flipV="1">
            <a:off x="800783" y="1347614"/>
            <a:ext cx="116350" cy="21660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33CC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524DDE-DC41-43C7-AE90-F1978464804C}"/>
              </a:ext>
            </a:extLst>
          </p:cNvPr>
          <p:cNvCxnSpPr/>
          <p:nvPr/>
        </p:nvCxnSpPr>
        <p:spPr bwMode="auto">
          <a:xfrm flipV="1">
            <a:off x="2195736" y="2135676"/>
            <a:ext cx="144016" cy="22986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A56A52-63A3-468A-8A8F-0EFEB39E64A8}"/>
              </a:ext>
            </a:extLst>
          </p:cNvPr>
          <p:cNvCxnSpPr/>
          <p:nvPr/>
        </p:nvCxnSpPr>
        <p:spPr bwMode="auto">
          <a:xfrm flipV="1">
            <a:off x="1691680" y="1081186"/>
            <a:ext cx="76126" cy="19442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23996076-9C45-40E9-B01E-E095E8B65810}"/>
              </a:ext>
            </a:extLst>
          </p:cNvPr>
          <p:cNvSpPr/>
          <p:nvPr/>
        </p:nvSpPr>
        <p:spPr bwMode="auto">
          <a:xfrm>
            <a:off x="4211960" y="2248420"/>
            <a:ext cx="144016" cy="5760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F005CC4-ACC7-47FD-B3F7-00373944896A}"/>
              </a:ext>
            </a:extLst>
          </p:cNvPr>
          <p:cNvSpPr/>
          <p:nvPr/>
        </p:nvSpPr>
        <p:spPr bwMode="auto">
          <a:xfrm>
            <a:off x="5580112" y="3617450"/>
            <a:ext cx="153087" cy="229636"/>
          </a:xfrm>
          <a:prstGeom prst="down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43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0DC49-F54C-4448-9DDC-149844CF6C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E6F0C8-65B2-4C00-818D-F1F14E3B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3478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Beamlines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A079A-A980-4C90-9B12-5D6E32F695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641354"/>
            <a:ext cx="7227532" cy="42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519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B71AF-FC4C-4A1C-8B37-24F18ECD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223835"/>
            <a:ext cx="3240360" cy="21686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AB436-6605-42ED-BE50-30C86179B7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DCD438-7BC3-4B77-B724-B07C8873B2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7804" y="122087"/>
            <a:ext cx="6074527" cy="63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sz="2449" dirty="0">
                <a:solidFill>
                  <a:srgbClr val="0070C0"/>
                </a:solidFill>
              </a:rPr>
              <a:t>Deflecting voltages</a:t>
            </a:r>
            <a:endParaRPr lang="it-IT" altLang="it-IT" sz="2449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429C7B-9AC9-4505-9C41-0AE507F0190B}"/>
              </a:ext>
            </a:extLst>
          </p:cNvPr>
          <p:cNvSpPr txBox="1">
            <a:spLocks/>
          </p:cNvSpPr>
          <p:nvPr/>
        </p:nvSpPr>
        <p:spPr bwMode="auto">
          <a:xfrm>
            <a:off x="467544" y="925633"/>
            <a:ext cx="6666631" cy="9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43" tIns="40822" rIns="81643" bIns="40822" numCol="1" anchor="t" anchorCtr="0" compatLnSpc="1">
            <a:prstTxWarp prst="textNoShape">
              <a:avLst/>
            </a:prstTxWarp>
          </a:bodyPr>
          <a:lstStyle>
            <a:lvl1pPr marL="276155" indent="-276155"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599925" indent="-228540"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23695" indent="-182518"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293493" indent="-182518"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663280" indent="-182518" algn="l" defTabSz="36186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035752" indent="-185070" algn="l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405891" indent="-185070" algn="l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776031" indent="-185070" algn="l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146171" indent="-185070" algn="l" defTabSz="36371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Quasi-waveguide Multicell Resonator (</a:t>
            </a:r>
            <a:r>
              <a:rPr lang="en-US" sz="1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QMiR</a:t>
            </a:r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) @ </a:t>
            </a: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</a:rPr>
              <a:t>2.815 GHz for </a:t>
            </a:r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APS</a:t>
            </a: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</a:rPr>
              <a:t> (ANL). </a:t>
            </a: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Intrinsic low-Q SOMs and HOMs in a sparse frequency pattern.</a:t>
            </a: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Low gap, relatively high surface field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s, nonlinear field components.</a:t>
            </a:r>
            <a:endParaRPr lang="en-US" sz="1400" kern="1200" dirty="0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F2821-713F-4648-8534-C5BE47500F97}"/>
              </a:ext>
            </a:extLst>
          </p:cNvPr>
          <p:cNvSpPr txBox="1"/>
          <p:nvPr/>
        </p:nvSpPr>
        <p:spPr>
          <a:xfrm>
            <a:off x="6249546" y="125713"/>
            <a:ext cx="2826080" cy="70788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fr-FR" sz="10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fr-FR" sz="1000" i="1" dirty="0">
                <a:solidFill>
                  <a:schemeClr val="accent6">
                    <a:lumMod val="50000"/>
                  </a:schemeClr>
                </a:solidFill>
              </a:rPr>
              <a:t> et al., Phys. Proc. 79 (2015) 54.</a:t>
            </a:r>
            <a:endParaRPr lang="en-US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, T.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Khabiboulline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, V. Yakovlev , “A White Paper on Design and Fabrication of SRF Deflecting Cavities for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Elettra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 2.0”, FNAL note.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CCCB9B-DE54-45D3-8974-663692E5DE56}"/>
              </a:ext>
            </a:extLst>
          </p:cNvPr>
          <p:cNvSpPr/>
          <p:nvPr/>
        </p:nvSpPr>
        <p:spPr>
          <a:xfrm>
            <a:off x="35496" y="440606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050" i="1" dirty="0">
                <a:solidFill>
                  <a:schemeClr val="accent6">
                    <a:lumMod val="50000"/>
                  </a:schemeClr>
                </a:solidFill>
              </a:rPr>
              <a:t>Design and optimization by N. Shafqat et al..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007518-851E-4248-8712-373728C5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63" y="1313729"/>
            <a:ext cx="3078101" cy="13061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439C36-B120-4FD5-940A-A89C58C4FE81}"/>
              </a:ext>
            </a:extLst>
          </p:cNvPr>
          <p:cNvSpPr/>
          <p:nvPr/>
        </p:nvSpPr>
        <p:spPr>
          <a:xfrm>
            <a:off x="3351808" y="3121099"/>
            <a:ext cx="547260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Re-design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 of the ANL prototype for a larger beam aperture, to meet the requirements on short-range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</a:rPr>
              <a:t>wakefields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. Aperture &gt; 8 mm-V x 12 mm-H.</a:t>
            </a:r>
          </a:p>
          <a:p>
            <a:pPr marL="285750" lvl="1" indent="-285750"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2 + 2 pure-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</a:rPr>
              <a:t>Nb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cavities @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4,5 K (extension of the 3HC cryogenic system).</a:t>
            </a:r>
          </a:p>
          <a:p>
            <a:pPr marL="285750" lvl="1" indent="-285750" algn="just">
              <a:spcAft>
                <a:spcPts val="600"/>
              </a:spcAft>
              <a:buClrTx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RF source input power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&lt; 500 W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  per cavity</a:t>
            </a:r>
            <a:endParaRPr lang="en-US" sz="1400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27B1F56-9E1C-4FAD-A973-2D2B4F72056A}"/>
              </a:ext>
            </a:extLst>
          </p:cNvPr>
          <p:cNvSpPr/>
          <p:nvPr/>
        </p:nvSpPr>
        <p:spPr bwMode="auto">
          <a:xfrm rot="9404573">
            <a:off x="3619031" y="2056565"/>
            <a:ext cx="2061884" cy="53292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009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06D3E-D956-42D2-8ADC-D96F2487493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7AA1FA-947C-41CD-A4F8-E13778D8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sym typeface="Symbol" panose="05050102010706020507" pitchFamily="18" charset="2"/>
              </a:rPr>
              <a:t>Short pulse production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82ABA-BC98-4D20-8C0E-E1BF97FE7EEC}"/>
              </a:ext>
            </a:extLst>
          </p:cNvPr>
          <p:cNvPicPr/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4"/>
          <a:stretch/>
        </p:blipFill>
        <p:spPr bwMode="auto">
          <a:xfrm>
            <a:off x="49512" y="1594510"/>
            <a:ext cx="5256584" cy="720080"/>
          </a:xfrm>
          <a:prstGeom prst="rect">
            <a:avLst/>
          </a:prstGeom>
          <a:noFill/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9712AEC-CCCE-4D91-BBFF-CC079DA9C1BB}"/>
              </a:ext>
            </a:extLst>
          </p:cNvPr>
          <p:cNvSpPr/>
          <p:nvPr/>
        </p:nvSpPr>
        <p:spPr bwMode="auto">
          <a:xfrm rot="16200000" flipH="1">
            <a:off x="1060193" y="2179814"/>
            <a:ext cx="300583" cy="45719"/>
          </a:xfrm>
          <a:prstGeom prst="parallelogram">
            <a:avLst>
              <a:gd name="adj" fmla="val 124550"/>
            </a:avLst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249CB536-CE34-4DF1-B7F4-0C66B4869993}"/>
              </a:ext>
            </a:extLst>
          </p:cNvPr>
          <p:cNvSpPr/>
          <p:nvPr/>
        </p:nvSpPr>
        <p:spPr bwMode="auto">
          <a:xfrm>
            <a:off x="1187625" y="2069429"/>
            <a:ext cx="409190" cy="45719"/>
          </a:xfrm>
          <a:prstGeom prst="trapezoid">
            <a:avLst>
              <a:gd name="adj" fmla="val 75167"/>
            </a:avLst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D07CD49-14B6-4339-A766-F1D10B79ED76}"/>
                  </a:ext>
                </a:extLst>
              </p:cNvPr>
              <p:cNvSpPr/>
              <p:nvPr/>
            </p:nvSpPr>
            <p:spPr>
              <a:xfrm>
                <a:off x="5370746" y="1666518"/>
                <a:ext cx="3312281" cy="1257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6187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𝐷𝑅</m:t>
                                    </m:r>
                                  </m:sup>
                                </m:sSubSup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f>
                                  <m:fPr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it-IT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  <m:sup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f>
                                      <m:f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𝐼𝑀</m:t>
                                    </m:r>
                                  </m:sup>
                                </m:sSubSup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f>
                                  <m:fPr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it-IT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1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f>
                                      <m:fPr>
                                        <m:ctrlPr>
                                          <a:rPr lang="it-IT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12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D07CD49-14B6-4339-A766-F1D10B79E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46" y="1666518"/>
                <a:ext cx="3312281" cy="12579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BAE6DFB-AD49-4E64-AB5A-B2CE305871BA}"/>
              </a:ext>
            </a:extLst>
          </p:cNvPr>
          <p:cNvGrpSpPr/>
          <p:nvPr/>
        </p:nvGrpSpPr>
        <p:grpSpPr>
          <a:xfrm>
            <a:off x="5414495" y="1666518"/>
            <a:ext cx="1728148" cy="2375026"/>
            <a:chOff x="107504" y="1522445"/>
            <a:chExt cx="1728193" cy="237508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8C1B26-8AA7-4C81-8B08-39E1A9EC1525}"/>
                </a:ext>
              </a:extLst>
            </p:cNvPr>
            <p:cNvSpPr/>
            <p:nvPr/>
          </p:nvSpPr>
          <p:spPr bwMode="auto">
            <a:xfrm>
              <a:off x="1403649" y="1522445"/>
              <a:ext cx="432048" cy="123418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7" tIns="45719" rIns="91437" bIns="45719" numCol="1" rtlCol="0" anchor="t" anchorCtr="0" compatLnSpc="1">
              <a:prstTxWarp prst="textNoShape">
                <a:avLst/>
              </a:prstTxWarp>
            </a:bodyPr>
            <a:lstStyle/>
            <a:p>
              <a:pPr defTabSz="449286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 sz="240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273A446-ABC4-457E-BAEF-8AC566C30AE6}"/>
                </a:ext>
              </a:extLst>
            </p:cNvPr>
            <p:cNvCxnSpPr/>
            <p:nvPr/>
          </p:nvCxnSpPr>
          <p:spPr bwMode="auto">
            <a:xfrm flipV="1">
              <a:off x="1187625" y="2778484"/>
              <a:ext cx="432048" cy="28803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2EFC18-A6C5-4934-81CB-1F50BEA6E8D0}"/>
                </a:ext>
              </a:extLst>
            </p:cNvPr>
            <p:cNvSpPr txBox="1"/>
            <p:nvPr/>
          </p:nvSpPr>
          <p:spPr>
            <a:xfrm>
              <a:off x="107504" y="3066514"/>
              <a:ext cx="1253597" cy="8310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361879"/>
              <a:r>
                <a:rPr lang="en-US" sz="1200" dirty="0">
                  <a:solidFill>
                    <a:prstClr val="black"/>
                  </a:solidFill>
                </a:rPr>
                <a:t>Deflecting voltage, vertical tune and phase advance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F2A799-2E64-40C5-ACAC-335663E0A5CC}"/>
              </a:ext>
            </a:extLst>
          </p:cNvPr>
          <p:cNvGrpSpPr/>
          <p:nvPr/>
        </p:nvGrpSpPr>
        <p:grpSpPr>
          <a:xfrm>
            <a:off x="6745925" y="1666519"/>
            <a:ext cx="793434" cy="2062889"/>
            <a:chOff x="1438969" y="1522446"/>
            <a:chExt cx="793455" cy="206294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C9A59C0-F149-4FB6-BBCA-B6EBE2DA995B}"/>
                </a:ext>
              </a:extLst>
            </p:cNvPr>
            <p:cNvSpPr/>
            <p:nvPr/>
          </p:nvSpPr>
          <p:spPr bwMode="auto">
            <a:xfrm>
              <a:off x="1835697" y="1522446"/>
              <a:ext cx="290767" cy="1234184"/>
            </a:xfrm>
            <a:prstGeom prst="rect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7" tIns="45719" rIns="91437" bIns="45719" numCol="1" rtlCol="0" anchor="t" anchorCtr="0" compatLnSpc="1">
              <a:prstTxWarp prst="textNoShape">
                <a:avLst/>
              </a:prstTxWarp>
            </a:bodyPr>
            <a:lstStyle/>
            <a:p>
              <a:pPr defTabSz="449286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 sz="240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D0FE799-0464-4268-8AEF-6AE9A0F2AB46}"/>
                </a:ext>
              </a:extLst>
            </p:cNvPr>
            <p:cNvCxnSpPr/>
            <p:nvPr/>
          </p:nvCxnSpPr>
          <p:spPr bwMode="auto">
            <a:xfrm flipV="1">
              <a:off x="1835697" y="2788584"/>
              <a:ext cx="145383" cy="32037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0FFFAD-F62D-4197-AC13-586C56146029}"/>
                </a:ext>
              </a:extLst>
            </p:cNvPr>
            <p:cNvSpPr txBox="1"/>
            <p:nvPr/>
          </p:nvSpPr>
          <p:spPr>
            <a:xfrm>
              <a:off x="1438969" y="3123713"/>
              <a:ext cx="793455" cy="461677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defTabSz="361879"/>
              <a:r>
                <a:rPr lang="en-US" sz="1200" dirty="0">
                  <a:solidFill>
                    <a:prstClr val="black"/>
                  </a:solidFill>
                </a:rPr>
                <a:t>Small coupling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6B7BA7-6721-4308-84CF-B9DEE50276C1}"/>
              </a:ext>
            </a:extLst>
          </p:cNvPr>
          <p:cNvGrpSpPr/>
          <p:nvPr/>
        </p:nvGrpSpPr>
        <p:grpSpPr>
          <a:xfrm>
            <a:off x="6926624" y="1666518"/>
            <a:ext cx="1440122" cy="2993464"/>
            <a:chOff x="1619673" y="1522446"/>
            <a:chExt cx="1440160" cy="299354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5F7D7BA-244D-4CF1-818F-F0BE2467C5A5}"/>
                </a:ext>
              </a:extLst>
            </p:cNvPr>
            <p:cNvSpPr/>
            <p:nvPr/>
          </p:nvSpPr>
          <p:spPr bwMode="auto">
            <a:xfrm>
              <a:off x="2163004" y="1522446"/>
              <a:ext cx="320765" cy="1234184"/>
            </a:xfrm>
            <a:prstGeom prst="rect">
              <a:avLst/>
            </a:prstGeom>
            <a:noFill/>
            <a:ln w="952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7" tIns="45719" rIns="91437" bIns="45719" numCol="1" rtlCol="0" anchor="t" anchorCtr="0" compatLnSpc="1">
              <a:prstTxWarp prst="textNoShape">
                <a:avLst/>
              </a:prstTxWarp>
            </a:bodyPr>
            <a:lstStyle/>
            <a:p>
              <a:pPr defTabSz="449286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 sz="240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F4BA65-AD6A-4D45-A125-24DD2BF62059}"/>
                </a:ext>
              </a:extLst>
            </p:cNvPr>
            <p:cNvSpPr txBox="1"/>
            <p:nvPr/>
          </p:nvSpPr>
          <p:spPr>
            <a:xfrm>
              <a:off x="1619673" y="3684969"/>
              <a:ext cx="1440160" cy="83101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defTabSz="361879"/>
              <a:r>
                <a:rPr lang="en-US" sz="1200" dirty="0">
                  <a:solidFill>
                    <a:prstClr val="black"/>
                  </a:solidFill>
                </a:rPr>
                <a:t>Small energy spread, small harmonic number, few ID periods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32CF09F-5A43-44D5-B757-98F54AEC922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339753" y="2788585"/>
              <a:ext cx="144016" cy="89638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A2550B-FE9C-4653-ADD9-2D5A3296C17D}"/>
              </a:ext>
            </a:extLst>
          </p:cNvPr>
          <p:cNvGrpSpPr/>
          <p:nvPr/>
        </p:nvGrpSpPr>
        <p:grpSpPr>
          <a:xfrm>
            <a:off x="7790697" y="1666519"/>
            <a:ext cx="1101783" cy="2014984"/>
            <a:chOff x="2483769" y="1522446"/>
            <a:chExt cx="1101812" cy="20150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D856A91-20CE-4FAD-9FE1-F3A2DB15E1C4}"/>
                </a:ext>
              </a:extLst>
            </p:cNvPr>
            <p:cNvSpPr/>
            <p:nvPr/>
          </p:nvSpPr>
          <p:spPr bwMode="auto">
            <a:xfrm>
              <a:off x="2483769" y="1522446"/>
              <a:ext cx="288032" cy="1234184"/>
            </a:xfrm>
            <a:prstGeom prst="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7" tIns="45719" rIns="91437" bIns="45719" numCol="1" rtlCol="0" anchor="t" anchorCtr="0" compatLnSpc="1">
              <a:prstTxWarp prst="textNoShape">
                <a:avLst/>
              </a:prstTxWarp>
            </a:bodyPr>
            <a:lstStyle/>
            <a:p>
              <a:pPr defTabSz="449286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 sz="240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9D44AD1-F445-4089-978B-891A0BFC0A1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627785" y="2778484"/>
              <a:ext cx="214657" cy="29732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F29209-BE99-42C4-93DE-0B59012956BC}"/>
                </a:ext>
              </a:extLst>
            </p:cNvPr>
            <p:cNvSpPr txBox="1"/>
            <p:nvPr/>
          </p:nvSpPr>
          <p:spPr>
            <a:xfrm>
              <a:off x="2627784" y="3075806"/>
              <a:ext cx="957797" cy="46167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defTabSz="361879"/>
              <a:r>
                <a:rPr lang="en-US" sz="1200" dirty="0">
                  <a:solidFill>
                    <a:prstClr val="black"/>
                  </a:solidFill>
                </a:rPr>
                <a:t>Short wavelength</a:t>
              </a:r>
              <a:endParaRPr lang="it-IT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4FC6C5F-A005-42BA-B39A-6FECC0E3FB39}"/>
              </a:ext>
            </a:extLst>
          </p:cNvPr>
          <p:cNvSpPr txBox="1"/>
          <p:nvPr/>
        </p:nvSpPr>
        <p:spPr>
          <a:xfrm>
            <a:off x="57130" y="81758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1879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mode of short pulse selection depends on the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beamline layout</a:t>
            </a:r>
            <a:endParaRPr lang="it-IT" sz="1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004CB5-F012-4467-983E-CB895AA0CFB2}"/>
              </a:ext>
            </a:extLst>
          </p:cNvPr>
          <p:cNvSpPr txBox="1"/>
          <p:nvPr/>
        </p:nvSpPr>
        <p:spPr>
          <a:xfrm>
            <a:off x="3773255" y="838510"/>
            <a:ext cx="5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1879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pulse duration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 on deflecting voltage, beam emittances, photon energy</a:t>
            </a:r>
            <a:endParaRPr lang="it-IT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84B1D-F572-4C00-B687-1AE702B977AA}"/>
              </a:ext>
            </a:extLst>
          </p:cNvPr>
          <p:cNvSpPr/>
          <p:nvPr/>
        </p:nvSpPr>
        <p:spPr bwMode="auto">
          <a:xfrm rot="18794505">
            <a:off x="1161937" y="2369260"/>
            <a:ext cx="95001" cy="45719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F892F9-CCFB-4589-83B4-F697D81961F9}"/>
              </a:ext>
            </a:extLst>
          </p:cNvPr>
          <p:cNvSpPr/>
          <p:nvPr/>
        </p:nvSpPr>
        <p:spPr bwMode="auto">
          <a:xfrm rot="18794505">
            <a:off x="1900568" y="2096833"/>
            <a:ext cx="95001" cy="45719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DB3335-9FDF-4025-99A0-CFAA8FC53BB8}"/>
              </a:ext>
            </a:extLst>
          </p:cNvPr>
          <p:cNvGrpSpPr/>
          <p:nvPr/>
        </p:nvGrpSpPr>
        <p:grpSpPr>
          <a:xfrm>
            <a:off x="77622" y="2499742"/>
            <a:ext cx="5256584" cy="1872208"/>
            <a:chOff x="77622" y="2499742"/>
            <a:chExt cx="5256584" cy="18722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EC0CB5-5951-44E6-80FF-09D119D39B1E}"/>
                </a:ext>
              </a:extLst>
            </p:cNvPr>
            <p:cNvPicPr/>
            <p:nvPr/>
          </p:nvPicPr>
          <p:blipFill rotWithShape="1"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9"/>
            <a:stretch/>
          </p:blipFill>
          <p:spPr bwMode="auto">
            <a:xfrm>
              <a:off x="77622" y="2499742"/>
              <a:ext cx="5256584" cy="187220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B6EDA5-D7B9-4B2B-8E50-E89CAA74F037}"/>
                </a:ext>
              </a:extLst>
            </p:cNvPr>
            <p:cNvSpPr/>
            <p:nvPr/>
          </p:nvSpPr>
          <p:spPr bwMode="auto">
            <a:xfrm rot="18794505">
              <a:off x="3078000" y="3096000"/>
              <a:ext cx="95001" cy="45719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A91DA5-1667-48A3-8200-5605130DBF8A}"/>
                </a:ext>
              </a:extLst>
            </p:cNvPr>
            <p:cNvSpPr/>
            <p:nvPr/>
          </p:nvSpPr>
          <p:spPr bwMode="auto">
            <a:xfrm rot="18794505">
              <a:off x="4828488" y="3708906"/>
              <a:ext cx="95001" cy="45719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972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E37ADC-7975-4944-A6F4-628B8D82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>
                <a:solidFill>
                  <a:srgbClr val="0070C0"/>
                </a:solidFill>
              </a:rPr>
              <a:t>Theoretical </a:t>
            </a:r>
            <a:r>
              <a:rPr lang="en-US" sz="2400" dirty="0">
                <a:solidFill>
                  <a:srgbClr val="0070C0"/>
                </a:solidFill>
              </a:rPr>
              <a:t>minimum pulse durations</a:t>
            </a:r>
            <a:endParaRPr lang="it-IT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487E9-BCC0-435E-A683-3FCB1099F52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  <p:pic>
        <p:nvPicPr>
          <p:cNvPr id="4" name="Picture 3" descr="E:\Documents\MATLAB\Elettra2 AT\Analysis\duration.jpg">
            <a:extLst>
              <a:ext uri="{FF2B5EF4-FFF2-40B4-BE49-F238E27FC236}">
                <a16:creationId xmlns:a16="http://schemas.microsoft.com/office/drawing/2014/main" id="{F15CD438-DEB8-40E1-A9BF-E14BBEE5ACB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/>
          <a:stretch/>
        </p:blipFill>
        <p:spPr bwMode="auto">
          <a:xfrm>
            <a:off x="64738" y="906023"/>
            <a:ext cx="5601338" cy="3674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2A9663-A252-425B-AA43-C1945DE2F114}"/>
              </a:ext>
            </a:extLst>
          </p:cNvPr>
          <p:cNvSpPr/>
          <p:nvPr/>
        </p:nvSpPr>
        <p:spPr>
          <a:xfrm>
            <a:off x="5458902" y="1002669"/>
            <a:ext cx="35676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Theoretical minimum FWHM pulse duration calculated for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drift (orange)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dirty="0">
                <a:solidFill>
                  <a:srgbClr val="0070C0"/>
                </a:solidFill>
              </a:rPr>
              <a:t>hybrid optics (blue)</a:t>
            </a:r>
            <a:r>
              <a:rPr lang="en-US" sz="1600" dirty="0">
                <a:solidFill>
                  <a:schemeClr val="tx1"/>
                </a:solidFill>
              </a:rPr>
              <a:t>, across the beamline’s full spectral range and for beam RMS energy spread of 0.1%.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Dashed</a:t>
            </a:r>
            <a:r>
              <a:rPr lang="en-US" sz="1600" dirty="0">
                <a:solidFill>
                  <a:schemeClr val="tx1"/>
                </a:solidFill>
              </a:rPr>
              <a:t> vertical lines are for the ideal case of a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monochromatic electron beam.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D30C06-26AF-4A10-875C-C7230C43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47675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/>
              <a:t>Crab Cavities for Users at Elettra 2.0, Internal Meeting, 8 May 2024   -   simone.dimitri@elettra.eu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B2497-CE00-46D2-ACCE-933106E38BB4}"/>
              </a:ext>
            </a:extLst>
          </p:cNvPr>
          <p:cNvSpPr txBox="1"/>
          <p:nvPr/>
        </p:nvSpPr>
        <p:spPr>
          <a:xfrm>
            <a:off x="4978538" y="2403053"/>
            <a:ext cx="6735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90378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BB4CA-FBDC-42F7-BC88-32E1C7E3158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F7F1D7-B27A-4490-897B-C099C5765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4878" r="6686" b="17010"/>
          <a:stretch/>
        </p:blipFill>
        <p:spPr bwMode="auto">
          <a:xfrm>
            <a:off x="971600" y="843558"/>
            <a:ext cx="6984776" cy="392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BF0DB7D-898B-4F40-A3CF-FB6096E68CCB}"/>
              </a:ext>
            </a:extLst>
          </p:cNvPr>
          <p:cNvSpPr>
            <a:spLocks noChangeArrowheads="1"/>
          </p:cNvSpPr>
          <p:nvPr/>
        </p:nvSpPr>
        <p:spPr bwMode="auto">
          <a:xfrm rot="21435294">
            <a:off x="4023739" y="2802518"/>
            <a:ext cx="1895985" cy="846155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703DF221-89D2-481B-B3C7-6B9F859855F3}"/>
              </a:ext>
            </a:extLst>
          </p:cNvPr>
          <p:cNvSpPr>
            <a:spLocks noChangeArrowheads="1"/>
          </p:cNvSpPr>
          <p:nvPr/>
        </p:nvSpPr>
        <p:spPr bwMode="auto">
          <a:xfrm rot="20602391">
            <a:off x="3200382" y="3315397"/>
            <a:ext cx="3902741" cy="546051"/>
          </a:xfrm>
          <a:prstGeom prst="roundRect">
            <a:avLst>
              <a:gd name="adj" fmla="val 23648"/>
            </a:avLst>
          </a:prstGeom>
          <a:noFill/>
          <a:ln w="31750" algn="ctr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CFC3BDEF-18AA-4FBD-9697-44EAF0148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5126"/>
            <a:ext cx="2296880" cy="15902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63DC8-C050-4A3D-A7F6-C2B0E0FB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41604"/>
            <a:ext cx="2160240" cy="2183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E45A8-56B5-497E-87D8-012240EB53E5}"/>
              </a:ext>
            </a:extLst>
          </p:cNvPr>
          <p:cNvSpPr txBox="1"/>
          <p:nvPr/>
        </p:nvSpPr>
        <p:spPr>
          <a:xfrm>
            <a:off x="3634642" y="2192102"/>
            <a:ext cx="266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ELETTRA, 2-2.4 GeV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SRLS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1994</a:t>
            </a:r>
            <a:endParaRPr lang="it-IT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B917C-8230-40B4-833F-B506852D6A24}"/>
              </a:ext>
            </a:extLst>
          </p:cNvPr>
          <p:cNvSpPr txBox="1"/>
          <p:nvPr/>
        </p:nvSpPr>
        <p:spPr>
          <a:xfrm>
            <a:off x="5724128" y="3704714"/>
            <a:ext cx="216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FERMI, 1.5 GeV </a:t>
            </a:r>
            <a:r>
              <a:rPr lang="en-US" sz="1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</a:t>
            </a:r>
            <a:r>
              <a:rPr lang="en-US" sz="1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2010</a:t>
            </a:r>
            <a:endParaRPr lang="it-IT" sz="1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16C7DF-667F-43E5-94E1-102DB18F6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</p:spPr>
        <p:txBody>
          <a:bodyPr/>
          <a:lstStyle/>
          <a:p>
            <a:r>
              <a:rPr lang="en-US" altLang="it-IT" sz="2400" dirty="0" err="1">
                <a:solidFill>
                  <a:srgbClr val="0070C0"/>
                </a:solidFill>
              </a:rPr>
              <a:t>Elettra</a:t>
            </a:r>
            <a:r>
              <a:rPr lang="en-US" altLang="it-IT" sz="2400" dirty="0">
                <a:solidFill>
                  <a:srgbClr val="0070C0"/>
                </a:solidFill>
              </a:rPr>
              <a:t> </a:t>
            </a:r>
            <a:r>
              <a:rPr lang="en-US" altLang="it-IT" sz="2400" dirty="0" err="1">
                <a:solidFill>
                  <a:srgbClr val="0070C0"/>
                </a:solidFill>
              </a:rPr>
              <a:t>Sincrotrone</a:t>
            </a:r>
            <a:r>
              <a:rPr lang="en-US" altLang="it-IT" sz="2400" dirty="0">
                <a:solidFill>
                  <a:srgbClr val="0070C0"/>
                </a:solidFill>
              </a:rPr>
              <a:t> Trieste</a:t>
            </a:r>
            <a:endParaRPr lang="it-IT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F6246-4A54-46A8-824E-3CFC928510B1}"/>
              </a:ext>
            </a:extLst>
          </p:cNvPr>
          <p:cNvSpPr/>
          <p:nvPr/>
        </p:nvSpPr>
        <p:spPr>
          <a:xfrm>
            <a:off x="2706045" y="769851"/>
            <a:ext cx="6335897" cy="600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5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100" dirty="0" err="1">
                <a:solidFill>
                  <a:srgbClr val="002060"/>
                </a:solidFill>
              </a:rPr>
              <a:t>Elettra</a:t>
            </a:r>
            <a:r>
              <a:rPr lang="en-GB" sz="1100" dirty="0">
                <a:solidFill>
                  <a:srgbClr val="002060"/>
                </a:solidFill>
              </a:rPr>
              <a:t> </a:t>
            </a:r>
            <a:r>
              <a:rPr lang="en-GB" sz="1100" dirty="0" err="1">
                <a:solidFill>
                  <a:srgbClr val="002060"/>
                </a:solidFill>
              </a:rPr>
              <a:t>Sincrotrone</a:t>
            </a:r>
            <a:r>
              <a:rPr lang="en-GB" sz="1100" dirty="0">
                <a:solidFill>
                  <a:srgbClr val="002060"/>
                </a:solidFill>
              </a:rPr>
              <a:t> Trieste is an international multidisciplinary research centre of excellence, open to the international research community, featuring a 2.0/2.4 GeV, third-generation synchrotron light source (</a:t>
            </a:r>
            <a:r>
              <a:rPr lang="en-GB" sz="1100" b="1" dirty="0" err="1">
                <a:solidFill>
                  <a:srgbClr val="FF0000"/>
                </a:solidFill>
              </a:rPr>
              <a:t>Elettra</a:t>
            </a:r>
            <a:r>
              <a:rPr lang="en-GB" sz="1100" dirty="0">
                <a:solidFill>
                  <a:srgbClr val="002060"/>
                </a:solidFill>
              </a:rPr>
              <a:t>), a free-electron laser light source (</a:t>
            </a:r>
            <a:r>
              <a:rPr lang="en-GB" sz="1100" b="1" dirty="0">
                <a:solidFill>
                  <a:srgbClr val="FF0000"/>
                </a:solidFill>
              </a:rPr>
              <a:t>FERMI</a:t>
            </a:r>
            <a:r>
              <a:rPr lang="en-GB" sz="1100" dirty="0">
                <a:solidFill>
                  <a:srgbClr val="002060"/>
                </a:solidFill>
              </a:rPr>
              <a:t>) and a variety of support laboratories.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5D7D4A-FD9D-4F95-9677-727786C7F9D2}"/>
              </a:ext>
            </a:extLst>
          </p:cNvPr>
          <p:cNvGrpSpPr/>
          <p:nvPr/>
        </p:nvGrpSpPr>
        <p:grpSpPr>
          <a:xfrm>
            <a:off x="5148064" y="4238967"/>
            <a:ext cx="2547653" cy="276999"/>
            <a:chOff x="5148064" y="4238967"/>
            <a:chExt cx="2547653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5BF5357E-917D-4684-A6F8-E4B9B55315C1}"/>
                </a:ext>
              </a:extLst>
            </p:cNvPr>
            <p:cNvSpPr/>
            <p:nvPr/>
          </p:nvSpPr>
          <p:spPr bwMode="auto">
            <a:xfrm>
              <a:off x="5148064" y="4255381"/>
              <a:ext cx="430794" cy="258303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929069-EDD2-4DD6-943C-5E540852AEBC}"/>
                </a:ext>
              </a:extLst>
            </p:cNvPr>
            <p:cNvSpPr txBox="1"/>
            <p:nvPr/>
          </p:nvSpPr>
          <p:spPr>
            <a:xfrm>
              <a:off x="5614862" y="4238967"/>
              <a:ext cx="2080855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Z. </a:t>
              </a:r>
              <a:r>
                <a:rPr lang="en-GB" sz="1200" u="sng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Ebrahimpour</a:t>
              </a:r>
              <a:r>
                <a:rPr lang="en-GB" sz="1200" dirty="0" err="1">
                  <a:solidFill>
                    <a:srgbClr val="FF0000"/>
                  </a:solidFill>
                </a:rPr>
                <a:t>’s</a:t>
              </a:r>
              <a:r>
                <a:rPr lang="en-GB" sz="1200" dirty="0">
                  <a:solidFill>
                    <a:srgbClr val="FF0000"/>
                  </a:solidFill>
                </a:rPr>
                <a:t> talk today</a:t>
              </a:r>
              <a:endParaRPr lang="en-GB" sz="1200" u="sng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AF737B-A10F-455A-A592-727E38441231}"/>
              </a:ext>
            </a:extLst>
          </p:cNvPr>
          <p:cNvGrpSpPr/>
          <p:nvPr/>
        </p:nvGrpSpPr>
        <p:grpSpPr>
          <a:xfrm>
            <a:off x="3922958" y="1862703"/>
            <a:ext cx="3176699" cy="276999"/>
            <a:chOff x="3922958" y="1862703"/>
            <a:chExt cx="3176699" cy="276999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A34A121-D337-4AFB-928B-4260A2B961B1}"/>
                </a:ext>
              </a:extLst>
            </p:cNvPr>
            <p:cNvSpPr/>
            <p:nvPr/>
          </p:nvSpPr>
          <p:spPr bwMode="auto">
            <a:xfrm>
              <a:off x="3922958" y="1879117"/>
              <a:ext cx="430794" cy="258303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39EEC-16A1-4F37-B171-06E765FC1F62}"/>
                </a:ext>
              </a:extLst>
            </p:cNvPr>
            <p:cNvSpPr txBox="1"/>
            <p:nvPr/>
          </p:nvSpPr>
          <p:spPr>
            <a:xfrm>
              <a:off x="4389756" y="1862703"/>
              <a:ext cx="2709901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Shut down in July for </a:t>
              </a:r>
              <a:r>
                <a:rPr lang="en-GB" sz="1200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major 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006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sz="2400" dirty="0">
                <a:solidFill>
                  <a:srgbClr val="0070C0"/>
                </a:solidFill>
              </a:rPr>
              <a:t>Shortest durations at </a:t>
            </a:r>
            <a:r>
              <a:rPr lang="en-US" altLang="it-IT" sz="2400" dirty="0" err="1">
                <a:solidFill>
                  <a:srgbClr val="0070C0"/>
                </a:solidFill>
              </a:rPr>
              <a:t>Elettra</a:t>
            </a:r>
            <a:r>
              <a:rPr lang="en-US" altLang="it-IT" sz="2400" dirty="0">
                <a:solidFill>
                  <a:srgbClr val="0070C0"/>
                </a:solidFill>
              </a:rPr>
              <a:t> 2.0</a:t>
            </a:r>
            <a:endParaRPr lang="it-IT" altLang="it-IT" sz="2400" dirty="0">
              <a:solidFill>
                <a:srgbClr val="0070C0"/>
              </a:solidFill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026EC44-1E81-4CAE-B3F5-3962A08F1B23}" type="slidenum">
              <a:rPr lang="it-IT" altLang="it-IT" sz="1000" smtClean="0">
                <a:solidFill>
                  <a:srgbClr val="000000"/>
                </a:solidFill>
              </a:rPr>
              <a:pPr/>
              <a:t>20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4425" y="873125"/>
          <a:ext cx="6697661" cy="3786192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585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0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5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Beamline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FF"/>
                          </a:solidFill>
                          <a:effectLst/>
                        </a:rPr>
                        <a:t>LOWEST photon energy</a:t>
                      </a:r>
                      <a:endParaRPr lang="it-IT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FF"/>
                          </a:solidFill>
                          <a:effectLst/>
                        </a:rPr>
                        <a:t>HIGHEST photon energy</a:t>
                      </a:r>
                      <a:endParaRPr lang="it-IT" sz="1200" dirty="0">
                        <a:solidFill>
                          <a:srgbClr val="FF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Name                      [</a:t>
                      </a:r>
                      <a:r>
                        <a:rPr lang="en-US" sz="900" dirty="0" err="1">
                          <a:effectLst/>
                        </a:rPr>
                        <a:t>keV</a:t>
                      </a:r>
                      <a:r>
                        <a:rPr lang="en-US" sz="900" dirty="0">
                          <a:effectLst/>
                        </a:rPr>
                        <a:t>]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900" b="1" dirty="0" err="1">
                          <a:effectLst/>
                        </a:rPr>
                        <a:t>t</a:t>
                      </a:r>
                      <a:r>
                        <a:rPr lang="en-US" sz="900" b="1" baseline="-25000" dirty="0" err="1">
                          <a:effectLst/>
                        </a:rPr>
                        <a:t>FWHM</a:t>
                      </a:r>
                      <a:r>
                        <a:rPr lang="en-US" sz="900" b="1" dirty="0">
                          <a:effectLst/>
                        </a:rPr>
                        <a:t> (</a:t>
                      </a:r>
                      <a:r>
                        <a:rPr lang="en-US" sz="900" b="1" dirty="0" err="1">
                          <a:effectLst/>
                        </a:rPr>
                        <a:t>ps</a:t>
                      </a:r>
                      <a:r>
                        <a:rPr lang="en-US" sz="900" b="1" dirty="0">
                          <a:effectLst/>
                        </a:rPr>
                        <a:t>)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900" b="1" dirty="0">
                          <a:effectLst/>
                        </a:rPr>
                        <a:t>F/F (%)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900" b="1" dirty="0" err="1">
                          <a:effectLst/>
                        </a:rPr>
                        <a:t>t</a:t>
                      </a:r>
                      <a:r>
                        <a:rPr lang="en-US" sz="900" b="1" baseline="-25000" dirty="0" err="1">
                          <a:effectLst/>
                        </a:rPr>
                        <a:t>FWHM</a:t>
                      </a:r>
                      <a:r>
                        <a:rPr lang="en-US" sz="900" b="1" dirty="0">
                          <a:effectLst/>
                        </a:rPr>
                        <a:t> (</a:t>
                      </a:r>
                      <a:r>
                        <a:rPr lang="en-US" sz="900" b="1" dirty="0" err="1">
                          <a:effectLst/>
                        </a:rPr>
                        <a:t>ps</a:t>
                      </a:r>
                      <a:r>
                        <a:rPr lang="en-US" sz="900" b="1" dirty="0">
                          <a:effectLst/>
                        </a:rPr>
                        <a:t>)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900" b="1" dirty="0">
                          <a:effectLst/>
                        </a:rPr>
                        <a:t>F/F (%)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DR</a:t>
                      </a:r>
                      <a:endParaRPr lang="it-IT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HYB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DR</a:t>
                      </a:r>
                      <a:endParaRPr lang="it-IT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HYB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</a:rPr>
                        <a:t>DR</a:t>
                      </a:r>
                      <a:endParaRPr lang="it-IT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HYB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DR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HYB</a:t>
                      </a:r>
                      <a:endParaRPr lang="it-IT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[0.03-1.7]</a:t>
                      </a:r>
                      <a:endParaRPr lang="it-IT" sz="12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2.8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 marL="0" marR="0" indent="0" algn="l" defTabSz="37022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2.1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[0.13-4.0]</a:t>
                      </a:r>
                      <a:endParaRPr lang="it-IT" sz="9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0.8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3.2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[0.01-0.2]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10.5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4.2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[0.01-1.5]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3.6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5.1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[4-21]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6.4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3.0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5.2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[3.5-15]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0.9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0.9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1.9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6.2            </a:t>
                      </a:r>
                      <a:r>
                        <a:rPr lang="en-US" sz="900" baseline="0" dirty="0">
                          <a:solidFill>
                            <a:schemeClr val="bg1"/>
                          </a:solidFill>
                          <a:effectLst/>
                        </a:rPr>
                        <a:t>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[0.34-4.0]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1.9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7.2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[3.5-15]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0.9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1.5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8.1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[0.15-1.5]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1.4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0.8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8.2  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[0.04-1.5]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3.2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9.2a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[0.01-0.2]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1.9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1.8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2.0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9.2b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[0.08-1.5]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2.8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10.1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[0.5-7.0]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0.7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1.6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10.2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[4-15]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2.1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2.2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it-IT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11.1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[3-15]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11.2                      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</a:rPr>
                        <a:t>[9-25]</a:t>
                      </a:r>
                      <a:endParaRPr lang="it-IT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38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4.8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it-IT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2.4</a:t>
                      </a:r>
                      <a:endParaRPr lang="it-IT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11413" y="4732338"/>
            <a:ext cx="4248150" cy="3079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</a:rPr>
              <a:t>F/F(%)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</a:rPr>
              <a:t> is </a:t>
            </a:r>
            <a:r>
              <a:rPr lang="en-GB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relative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to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</a:rPr>
              <a:t>single bunch</a:t>
            </a:r>
            <a:r>
              <a:rPr lang="en-GB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emission @ ID</a:t>
            </a:r>
          </a:p>
        </p:txBody>
      </p:sp>
    </p:spTree>
    <p:extLst>
      <p:ext uri="{BB962C8B-B14F-4D97-AF65-F5344CB8AC3E}">
        <p14:creationId xmlns:p14="http://schemas.microsoft.com/office/powerpoint/2010/main" val="413842962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85" y="2910853"/>
            <a:ext cx="2699365" cy="212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 txBox="1">
            <a:spLocks noGrp="1"/>
          </p:cNvSpPr>
          <p:nvPr>
            <p:ph type="title"/>
          </p:nvPr>
        </p:nvSpPr>
        <p:spPr bwMode="auto">
          <a:xfrm>
            <a:off x="2689224" y="123825"/>
            <a:ext cx="6346701" cy="58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sz="2400" dirty="0" err="1">
                <a:solidFill>
                  <a:srgbClr val="0070C0"/>
                </a:solidFill>
              </a:rPr>
              <a:t>NanoSpectroscopy</a:t>
            </a:r>
            <a:r>
              <a:rPr lang="en-US" altLang="it-IT" sz="2400" dirty="0">
                <a:solidFill>
                  <a:srgbClr val="0070C0"/>
                </a:solidFill>
              </a:rPr>
              <a:t> @ 800 eV  </a:t>
            </a:r>
            <a:r>
              <a:rPr lang="en-US" altLang="it-IT" sz="2400" i="1" dirty="0">
                <a:solidFill>
                  <a:srgbClr val="0070C0"/>
                </a:solidFill>
              </a:rPr>
              <a:t>(1/3)</a:t>
            </a:r>
            <a:endParaRPr lang="en-US" altLang="en-US" sz="1800" i="1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80425" y="4511675"/>
            <a:ext cx="69850" cy="14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44488"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 indent="350838" defTabSz="344488"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 indent="703263" defTabSz="344488"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 indent="1055688" defTabSz="344488"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 indent="1408113" defTabSz="344488"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1408113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1408113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1408113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1408113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652463" algn="l"/>
                <a:tab pos="979488" algn="l"/>
                <a:tab pos="1316038" algn="l"/>
                <a:tab pos="1641475" algn="l"/>
                <a:tab pos="1978025" algn="l"/>
                <a:tab pos="2305050" algn="l"/>
                <a:tab pos="2632075" algn="l"/>
                <a:tab pos="2968625" algn="l"/>
                <a:tab pos="3294063" algn="l"/>
                <a:tab pos="3621088" algn="l"/>
                <a:tab pos="3957638" algn="l"/>
                <a:tab pos="4284663" algn="l"/>
                <a:tab pos="4619625" algn="l"/>
                <a:tab pos="4946650" algn="l"/>
                <a:tab pos="5273675" algn="l"/>
                <a:tab pos="5610225" algn="l"/>
                <a:tab pos="5937250" algn="l"/>
                <a:tab pos="6262688" algn="l"/>
                <a:tab pos="6599238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SzTx/>
            </a:pPr>
            <a:fld id="{EBCED6B8-B438-4EAD-B919-CCF3A7BCEC0E}" type="slidenum">
              <a:rPr lang="en-US" altLang="en-US" sz="1000" smtClean="0">
                <a:solidFill>
                  <a:srgbClr val="000000"/>
                </a:solidFill>
                <a:cs typeface="Arial" charset="0"/>
                <a:sym typeface="Arial" charset="0"/>
              </a:rPr>
              <a:pPr>
                <a:buSzTx/>
              </a:pPr>
              <a:t>21</a:t>
            </a:fld>
            <a:endParaRPr lang="en-US" altLang="en-US" sz="10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6" name="Rectangle 18"/>
          <p:cNvSpPr txBox="1"/>
          <p:nvPr/>
        </p:nvSpPr>
        <p:spPr>
          <a:xfrm>
            <a:off x="250950" y="826629"/>
            <a:ext cx="8784976" cy="202916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glow rad="127000">
              <a:schemeClr val="accent1"/>
            </a:glow>
            <a:softEdge rad="0"/>
          </a:effectLst>
        </p:spPr>
        <p:txBody>
          <a:bodyPr wrap="square" lIns="34197" tIns="37029" rIns="34197" bIns="37029">
            <a:spAutoFit/>
          </a:bodyPr>
          <a:lstStyle/>
          <a:p>
            <a:pPr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Spectral flux in central cone,</a:t>
            </a:r>
            <a:r>
              <a:rPr lang="it-IT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V/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H-polarization, 2 mA/bunch – </a:t>
            </a:r>
            <a:r>
              <a:rPr lang="en-GB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DRIFT mode</a:t>
            </a:r>
          </a:p>
          <a:p>
            <a:pPr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800" i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(blue)</a:t>
            </a:r>
            <a:r>
              <a:rPr lang="en-GB" sz="1800" i="1" dirty="0">
                <a:solidFill>
                  <a:srgbClr val="004ACC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photon pulse from standard electron bunch, opening 60 µrad x </a:t>
            </a:r>
            <a:r>
              <a:rPr lang="en-GB" sz="1600" b="1" dirty="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60 µrad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</a:p>
          <a:p>
            <a:pPr>
              <a:spcAft>
                <a:spcPts val="300"/>
              </a:spcAft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55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ps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, 1.9e12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/s/0.1%BW 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; S</a:t>
            </a:r>
            <a:r>
              <a:rPr lang="en-GB" sz="1600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/S</a:t>
            </a:r>
            <a:r>
              <a:rPr lang="en-GB" sz="1600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0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=1   </a:t>
            </a:r>
            <a:r>
              <a:rPr lang="en-GB" sz="16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(EU, </a:t>
            </a:r>
            <a:r>
              <a:rPr lang="en-GB" sz="16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Symbol"/>
              </a:rPr>
              <a:t>u = 10 cm, Lu = 4 m</a:t>
            </a:r>
            <a:r>
              <a:rPr lang="en-GB" sz="16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2000" i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(green)</a:t>
            </a:r>
            <a:r>
              <a:rPr lang="en-GB" sz="1600" i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short photon pulse from tilted electron bunch, opening 60 µrad x </a:t>
            </a:r>
            <a:r>
              <a:rPr lang="en-GB" sz="1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10 µrad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>
              <a:spcAft>
                <a:spcPts val="300"/>
              </a:spcAft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600" b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3.7 </a:t>
            </a:r>
            <a:r>
              <a:rPr lang="en-GB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ps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FWHM</a:t>
            </a:r>
            <a:r>
              <a:rPr lang="en-GB" sz="1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4.3e10 </a:t>
            </a:r>
            <a:r>
              <a:rPr lang="en-GB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/s/0.1% 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or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Symbol"/>
              </a:rPr>
              <a:t>1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e4 </a:t>
            </a:r>
            <a:r>
              <a:rPr lang="en-GB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/pulse/0.1%,  S</a:t>
            </a:r>
            <a:r>
              <a:rPr lang="en-GB" sz="1600" b="1" baseline="-2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/S</a:t>
            </a:r>
            <a:r>
              <a:rPr lang="en-GB" sz="1600" b="1" baseline="-2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0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= 0.98 </a:t>
            </a:r>
          </a:p>
          <a:p>
            <a:pPr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800" i="1" dirty="0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GB" sz="1800" i="1" dirty="0">
                <a:solidFill>
                  <a:srgbClr val="EDB318"/>
                </a:solidFill>
                <a:latin typeface="Cambria"/>
                <a:ea typeface="Cambria"/>
                <a:cs typeface="Cambria"/>
                <a:sym typeface="Cambria"/>
              </a:rPr>
              <a:t>orange</a:t>
            </a:r>
            <a:r>
              <a:rPr lang="en-GB" sz="1800" i="1" dirty="0">
                <a:solidFill>
                  <a:srgbClr val="FF00F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-GB" sz="1800" i="1" dirty="0">
                <a:solidFill>
                  <a:srgbClr val="FF4BF5"/>
                </a:solidFill>
                <a:latin typeface="Cambria"/>
                <a:ea typeface="Cambria"/>
                <a:cs typeface="Cambria"/>
                <a:sym typeface="Cambria"/>
              </a:rPr>
              <a:t>pink</a:t>
            </a:r>
            <a:r>
              <a:rPr lang="en-GB" sz="2000" i="1" dirty="0">
                <a:solidFill>
                  <a:srgbClr val="FF4BF5"/>
                </a:solidFill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short photon pulse from tilted electron bunch, opening 60 µrad x </a:t>
            </a:r>
            <a:r>
              <a:rPr lang="en-GB" sz="1600" b="1" dirty="0">
                <a:solidFill>
                  <a:srgbClr val="EDB318"/>
                </a:solidFill>
                <a:latin typeface="Cambria"/>
                <a:ea typeface="Cambria"/>
                <a:cs typeface="Cambria"/>
                <a:sym typeface="Cambria"/>
              </a:rPr>
              <a:t>24 µrad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>
              <a:defRPr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GB" sz="1600" b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4 </a:t>
            </a:r>
            <a:r>
              <a:rPr lang="en-GB" sz="1600" b="1" dirty="0" err="1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ps</a:t>
            </a:r>
            <a:r>
              <a:rPr lang="en-GB" sz="1600" b="1" dirty="0">
                <a:solidFill>
                  <a:srgbClr val="EDB318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FWHM</a:t>
            </a:r>
            <a:r>
              <a:rPr lang="en-GB" sz="1600" b="1" dirty="0">
                <a:solidFill>
                  <a:srgbClr val="EDB318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1.1e11 </a:t>
            </a:r>
            <a:r>
              <a:rPr lang="en-GB" sz="1600" b="1" dirty="0" err="1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/s/0.1% 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or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Symbol"/>
              </a:rPr>
              <a:t>1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e5 </a:t>
            </a:r>
            <a:r>
              <a:rPr lang="en-GB" sz="1600" b="1" dirty="0" err="1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ph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/pulse/0.1%,</a:t>
            </a:r>
            <a:r>
              <a:rPr lang="en-GB" sz="1600" b="1" dirty="0">
                <a:solidFill>
                  <a:srgbClr val="FF4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GB" sz="1600" b="1" baseline="-25000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/S</a:t>
            </a:r>
            <a:r>
              <a:rPr lang="en-GB" sz="1600" b="1" baseline="-25000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0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=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Symbol"/>
              </a:rPr>
              <a:t> </a:t>
            </a:r>
            <a:r>
              <a:rPr lang="en-GB" sz="16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0.98</a:t>
            </a:r>
            <a:r>
              <a:rPr lang="en-GB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en-GB" sz="1600" b="1" dirty="0">
                <a:solidFill>
                  <a:srgbClr val="FF4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-1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505576" y="826629"/>
            <a:ext cx="15303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en-GB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pulse useful spectral flux: </a:t>
            </a: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4283075" y="3435350"/>
            <a:ext cx="1296988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4356100" y="3498850"/>
            <a:ext cx="1223963" cy="4937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>
            <a:off x="4356100" y="3578225"/>
            <a:ext cx="1223963" cy="649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80063" y="3273425"/>
            <a:ext cx="2836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Intensity drop at higher energies, off-axis electrons motion </a:t>
            </a:r>
            <a:endParaRPr lang="it-IT" altLang="en-US" sz="140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5940425" y="3795713"/>
            <a:ext cx="1511300" cy="720725"/>
            <a:chOff x="5940152" y="3795886"/>
            <a:chExt cx="1512168" cy="720080"/>
          </a:xfrm>
        </p:grpSpPr>
        <p:cxnSp>
          <p:nvCxnSpPr>
            <p:cNvPr id="18449" name="Straight Arrow Connector 28"/>
            <p:cNvCxnSpPr>
              <a:cxnSpLocks noChangeShapeType="1"/>
            </p:cNvCxnSpPr>
            <p:nvPr/>
          </p:nvCxnSpPr>
          <p:spPr bwMode="auto">
            <a:xfrm>
              <a:off x="5940152" y="4300259"/>
              <a:ext cx="576594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0" name="Straight Arrow Connector 31"/>
            <p:cNvCxnSpPr>
              <a:cxnSpLocks noChangeShapeType="1"/>
            </p:cNvCxnSpPr>
            <p:nvPr/>
          </p:nvCxnSpPr>
          <p:spPr bwMode="auto">
            <a:xfrm flipV="1">
              <a:off x="5940152" y="4065519"/>
              <a:ext cx="503527" cy="23474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Connector 33"/>
            <p:cNvCxnSpPr>
              <a:cxnSpLocks noChangeShapeType="1"/>
            </p:cNvCxnSpPr>
            <p:nvPr/>
          </p:nvCxnSpPr>
          <p:spPr bwMode="auto">
            <a:xfrm>
              <a:off x="6748654" y="4136893"/>
              <a:ext cx="0" cy="16336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2" name="Straight Connector 36"/>
            <p:cNvCxnSpPr>
              <a:cxnSpLocks noChangeShapeType="1"/>
            </p:cNvCxnSpPr>
            <p:nvPr/>
          </p:nvCxnSpPr>
          <p:spPr bwMode="auto">
            <a:xfrm>
              <a:off x="6748654" y="4352599"/>
              <a:ext cx="0" cy="16336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53" name="TextBox 34"/>
            <p:cNvSpPr txBox="1">
              <a:spLocks noChangeArrowheads="1"/>
            </p:cNvSpPr>
            <p:nvPr/>
          </p:nvSpPr>
          <p:spPr bwMode="auto">
            <a:xfrm>
              <a:off x="6185804" y="4091533"/>
              <a:ext cx="25840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en-US" sz="1100">
                  <a:solidFill>
                    <a:schemeClr val="tx1"/>
                  </a:solidFill>
                  <a:sym typeface="Symbol" pitchFamily="18" charset="2"/>
                </a:rPr>
                <a:t></a:t>
              </a:r>
              <a:endParaRPr lang="it-IT" altLang="en-US" sz="1100">
                <a:solidFill>
                  <a:schemeClr val="tx1"/>
                </a:solidFill>
              </a:endParaRPr>
            </a:p>
          </p:txBody>
        </p:sp>
        <p:sp>
          <p:nvSpPr>
            <p:cNvPr id="18454" name="Freeform 37"/>
            <p:cNvSpPr>
              <a:spLocks/>
            </p:cNvSpPr>
            <p:nvPr/>
          </p:nvSpPr>
          <p:spPr bwMode="auto">
            <a:xfrm rot="-1525407">
              <a:off x="6435736" y="3975112"/>
              <a:ext cx="262088" cy="47582"/>
            </a:xfrm>
            <a:custGeom>
              <a:avLst/>
              <a:gdLst>
                <a:gd name="T0" fmla="*/ 0 w 537883"/>
                <a:gd name="T1" fmla="*/ 407 h 95623"/>
                <a:gd name="T2" fmla="*/ 156 w 537883"/>
                <a:gd name="T3" fmla="*/ 45 h 95623"/>
                <a:gd name="T4" fmla="*/ 273 w 537883"/>
                <a:gd name="T5" fmla="*/ 0 h 95623"/>
                <a:gd name="T6" fmla="*/ 585 w 537883"/>
                <a:gd name="T7" fmla="*/ 226 h 95623"/>
                <a:gd name="T8" fmla="*/ 702 w 537883"/>
                <a:gd name="T9" fmla="*/ 497 h 95623"/>
                <a:gd name="T10" fmla="*/ 819 w 537883"/>
                <a:gd name="T11" fmla="*/ 587 h 95623"/>
                <a:gd name="T12" fmla="*/ 935 w 537883"/>
                <a:gd name="T13" fmla="*/ 632 h 95623"/>
                <a:gd name="T14" fmla="*/ 1169 w 537883"/>
                <a:gd name="T15" fmla="*/ 451 h 95623"/>
                <a:gd name="T16" fmla="*/ 1247 w 537883"/>
                <a:gd name="T17" fmla="*/ 181 h 95623"/>
                <a:gd name="T18" fmla="*/ 1481 w 537883"/>
                <a:gd name="T19" fmla="*/ 45 h 95623"/>
                <a:gd name="T20" fmla="*/ 1637 w 537883"/>
                <a:gd name="T21" fmla="*/ 91 h 95623"/>
                <a:gd name="T22" fmla="*/ 1715 w 537883"/>
                <a:gd name="T23" fmla="*/ 361 h 95623"/>
                <a:gd name="T24" fmla="*/ 1793 w 537883"/>
                <a:gd name="T25" fmla="*/ 497 h 95623"/>
                <a:gd name="T26" fmla="*/ 1910 w 537883"/>
                <a:gd name="T27" fmla="*/ 587 h 95623"/>
                <a:gd name="T28" fmla="*/ 2143 w 537883"/>
                <a:gd name="T29" fmla="*/ 542 h 95623"/>
                <a:gd name="T30" fmla="*/ 2377 w 537883"/>
                <a:gd name="T31" fmla="*/ 451 h 95623"/>
                <a:gd name="T32" fmla="*/ 2572 w 537883"/>
                <a:gd name="T33" fmla="*/ 135 h 95623"/>
                <a:gd name="T34" fmla="*/ 2767 w 537883"/>
                <a:gd name="T35" fmla="*/ 181 h 95623"/>
                <a:gd name="T36" fmla="*/ 2923 w 537883"/>
                <a:gd name="T37" fmla="*/ 451 h 95623"/>
                <a:gd name="T38" fmla="*/ 2962 w 537883"/>
                <a:gd name="T39" fmla="*/ 587 h 95623"/>
                <a:gd name="T40" fmla="*/ 3196 w 537883"/>
                <a:gd name="T41" fmla="*/ 722 h 95623"/>
                <a:gd name="T42" fmla="*/ 3391 w 537883"/>
                <a:gd name="T43" fmla="*/ 677 h 95623"/>
                <a:gd name="T44" fmla="*/ 3468 w 537883"/>
                <a:gd name="T45" fmla="*/ 542 h 95623"/>
                <a:gd name="T46" fmla="*/ 3508 w 537883"/>
                <a:gd name="T47" fmla="*/ 407 h 956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37883" h="95623">
                  <a:moveTo>
                    <a:pt x="0" y="53788"/>
                  </a:moveTo>
                  <a:cubicBezTo>
                    <a:pt x="3609" y="44765"/>
                    <a:pt x="13375" y="14401"/>
                    <a:pt x="23906" y="5976"/>
                  </a:cubicBezTo>
                  <a:cubicBezTo>
                    <a:pt x="28825" y="2041"/>
                    <a:pt x="35859" y="1992"/>
                    <a:pt x="41836" y="0"/>
                  </a:cubicBezTo>
                  <a:cubicBezTo>
                    <a:pt x="84509" y="14224"/>
                    <a:pt x="70706" y="1470"/>
                    <a:pt x="89648" y="29882"/>
                  </a:cubicBezTo>
                  <a:cubicBezTo>
                    <a:pt x="94509" y="44466"/>
                    <a:pt x="95990" y="54154"/>
                    <a:pt x="107577" y="65741"/>
                  </a:cubicBezTo>
                  <a:cubicBezTo>
                    <a:pt x="112656" y="70820"/>
                    <a:pt x="119082" y="74482"/>
                    <a:pt x="125506" y="77694"/>
                  </a:cubicBezTo>
                  <a:cubicBezTo>
                    <a:pt x="131141" y="80511"/>
                    <a:pt x="137459" y="81678"/>
                    <a:pt x="143436" y="83670"/>
                  </a:cubicBezTo>
                  <a:cubicBezTo>
                    <a:pt x="155389" y="75702"/>
                    <a:pt x="174752" y="73393"/>
                    <a:pt x="179295" y="59765"/>
                  </a:cubicBezTo>
                  <a:cubicBezTo>
                    <a:pt x="183279" y="47812"/>
                    <a:pt x="179295" y="27891"/>
                    <a:pt x="191248" y="23906"/>
                  </a:cubicBezTo>
                  <a:cubicBezTo>
                    <a:pt x="215991" y="15657"/>
                    <a:pt x="203935" y="21424"/>
                    <a:pt x="227106" y="5976"/>
                  </a:cubicBezTo>
                  <a:cubicBezTo>
                    <a:pt x="235075" y="7968"/>
                    <a:pt x="245666" y="5716"/>
                    <a:pt x="251012" y="11953"/>
                  </a:cubicBezTo>
                  <a:cubicBezTo>
                    <a:pt x="259212" y="21519"/>
                    <a:pt x="255976" y="37329"/>
                    <a:pt x="262965" y="47812"/>
                  </a:cubicBezTo>
                  <a:cubicBezTo>
                    <a:pt x="266949" y="53788"/>
                    <a:pt x="269839" y="60662"/>
                    <a:pt x="274918" y="65741"/>
                  </a:cubicBezTo>
                  <a:cubicBezTo>
                    <a:pt x="279997" y="70820"/>
                    <a:pt x="286871" y="73710"/>
                    <a:pt x="292848" y="77694"/>
                  </a:cubicBezTo>
                  <a:cubicBezTo>
                    <a:pt x="304801" y="75702"/>
                    <a:pt x="316950" y="74657"/>
                    <a:pt x="328706" y="71718"/>
                  </a:cubicBezTo>
                  <a:cubicBezTo>
                    <a:pt x="340929" y="68662"/>
                    <a:pt x="364565" y="59765"/>
                    <a:pt x="364565" y="59765"/>
                  </a:cubicBezTo>
                  <a:cubicBezTo>
                    <a:pt x="378510" y="17929"/>
                    <a:pt x="364565" y="27891"/>
                    <a:pt x="394448" y="17929"/>
                  </a:cubicBezTo>
                  <a:cubicBezTo>
                    <a:pt x="404409" y="19921"/>
                    <a:pt x="416312" y="17670"/>
                    <a:pt x="424330" y="23906"/>
                  </a:cubicBezTo>
                  <a:cubicBezTo>
                    <a:pt x="435670" y="32726"/>
                    <a:pt x="448236" y="59765"/>
                    <a:pt x="448236" y="59765"/>
                  </a:cubicBezTo>
                  <a:cubicBezTo>
                    <a:pt x="450228" y="65741"/>
                    <a:pt x="450277" y="72775"/>
                    <a:pt x="454212" y="77694"/>
                  </a:cubicBezTo>
                  <a:cubicBezTo>
                    <a:pt x="462638" y="88226"/>
                    <a:pt x="478260" y="91686"/>
                    <a:pt x="490071" y="95623"/>
                  </a:cubicBezTo>
                  <a:cubicBezTo>
                    <a:pt x="500032" y="93631"/>
                    <a:pt x="511133" y="94687"/>
                    <a:pt x="519953" y="89647"/>
                  </a:cubicBezTo>
                  <a:cubicBezTo>
                    <a:pt x="526189" y="86083"/>
                    <a:pt x="528694" y="78142"/>
                    <a:pt x="531906" y="71718"/>
                  </a:cubicBezTo>
                  <a:cubicBezTo>
                    <a:pt x="534724" y="66083"/>
                    <a:pt x="537883" y="53788"/>
                    <a:pt x="537883" y="5378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55" name="TextBox 41"/>
            <p:cNvSpPr txBox="1">
              <a:spLocks noChangeArrowheads="1"/>
            </p:cNvSpPr>
            <p:nvPr/>
          </p:nvSpPr>
          <p:spPr bwMode="auto">
            <a:xfrm>
              <a:off x="6660232" y="3795886"/>
              <a:ext cx="29367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en-US" sz="1100">
                  <a:solidFill>
                    <a:schemeClr val="tx1"/>
                  </a:solidFill>
                  <a:sym typeface="Symbol" pitchFamily="18" charset="2"/>
                </a:rPr>
                <a:t></a:t>
              </a:r>
              <a:r>
                <a:rPr lang="it-IT" altLang="en-US" sz="1100" baseline="-25000">
                  <a:solidFill>
                    <a:schemeClr val="tx1"/>
                  </a:solidFill>
                  <a:sym typeface="Symbol" pitchFamily="18" charset="2"/>
                </a:rPr>
                <a:t>r</a:t>
              </a:r>
              <a:endParaRPr lang="it-IT" altLang="en-US" sz="1100" baseline="-25000">
                <a:solidFill>
                  <a:schemeClr val="tx1"/>
                </a:solidFill>
              </a:endParaRPr>
            </a:p>
          </p:txBody>
        </p:sp>
        <p:sp>
          <p:nvSpPr>
            <p:cNvPr id="18456" name="TextBox 42"/>
            <p:cNvSpPr txBox="1">
              <a:spLocks noChangeArrowheads="1"/>
            </p:cNvSpPr>
            <p:nvPr/>
          </p:nvSpPr>
          <p:spPr bwMode="auto">
            <a:xfrm>
              <a:off x="6749188" y="4155926"/>
              <a:ext cx="7031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en-US" sz="1100">
                  <a:solidFill>
                    <a:schemeClr val="tx1"/>
                  </a:solidFill>
                  <a:sym typeface="Symbol" pitchFamily="18" charset="2"/>
                </a:rPr>
                <a:t>() &gt; </a:t>
              </a:r>
              <a:r>
                <a:rPr lang="it-IT" altLang="en-US" sz="1100" baseline="-25000">
                  <a:solidFill>
                    <a:schemeClr val="tx1"/>
                  </a:solidFill>
                  <a:sym typeface="Symbol" pitchFamily="18" charset="2"/>
                </a:rPr>
                <a:t>r</a:t>
              </a:r>
              <a:endParaRPr lang="it-IT" altLang="en-US" sz="1100" baseline="-25000">
                <a:solidFill>
                  <a:schemeClr val="tx1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54538" y="4148138"/>
            <a:ext cx="609600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EDB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H-pol.</a:t>
            </a:r>
            <a:endParaRPr lang="it-IT" sz="1200" dirty="0">
              <a:latin typeface="Cambria" panose="0204050305040603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43438" y="4383088"/>
            <a:ext cx="6096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H-pol.</a:t>
            </a:r>
            <a:endParaRPr lang="it-IT" sz="12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9788" y="3814763"/>
            <a:ext cx="6477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V-pol.</a:t>
            </a:r>
            <a:endParaRPr lang="it-IT" sz="1200" dirty="0">
              <a:solidFill>
                <a:srgbClr val="FF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61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BBA35-1E14-478C-B284-2A86B984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3" y="122152"/>
            <a:ext cx="6381860" cy="636896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Example @ 0.8 keV</a:t>
            </a:r>
            <a:endParaRPr lang="it-IT" sz="24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D4D6-8852-4718-99DD-68E87BCB2E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A005A7-B663-4476-9F03-923E459BDA85}"/>
              </a:ext>
            </a:extLst>
          </p:cNvPr>
          <p:cNvGraphicFramePr>
            <a:graphicFrameLocks noGrp="1"/>
          </p:cNvGraphicFramePr>
          <p:nvPr/>
        </p:nvGraphicFramePr>
        <p:xfrm>
          <a:off x="3249217" y="1587925"/>
          <a:ext cx="5810437" cy="3049553"/>
        </p:xfrm>
        <a:graphic>
          <a:graphicData uri="http://schemas.openxmlformats.org/drawingml/2006/table">
            <a:tbl>
              <a:tblPr/>
              <a:tblGrid>
                <a:gridCol w="3071348">
                  <a:extLst>
                    <a:ext uri="{9D8B030D-6E8A-4147-A177-3AD203B41FA5}">
                      <a16:colId xmlns:a16="http://schemas.microsoft.com/office/drawing/2014/main" val="3832587362"/>
                    </a:ext>
                  </a:extLst>
                </a:gridCol>
                <a:gridCol w="912782">
                  <a:extLst>
                    <a:ext uri="{9D8B030D-6E8A-4147-A177-3AD203B41FA5}">
                      <a16:colId xmlns:a16="http://schemas.microsoft.com/office/drawing/2014/main" val="3585070755"/>
                    </a:ext>
                  </a:extLst>
                </a:gridCol>
                <a:gridCol w="912782">
                  <a:extLst>
                    <a:ext uri="{9D8B030D-6E8A-4147-A177-3AD203B41FA5}">
                      <a16:colId xmlns:a16="http://schemas.microsoft.com/office/drawing/2014/main" val="2496592294"/>
                    </a:ext>
                  </a:extLst>
                </a:gridCol>
                <a:gridCol w="913525">
                  <a:extLst>
                    <a:ext uri="{9D8B030D-6E8A-4147-A177-3AD203B41FA5}">
                      <a16:colId xmlns:a16="http://schemas.microsoft.com/office/drawing/2014/main" val="1654580458"/>
                    </a:ext>
                  </a:extLst>
                </a:gridCol>
              </a:tblGrid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Beamline optics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 Drift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 Hybrid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763003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Photon energy [keV]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07853"/>
                  </a:ext>
                </a:extLst>
              </a:tr>
              <a:tr h="1789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 slit gap (x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95043"/>
                  </a:ext>
                </a:extLst>
              </a:tr>
              <a:tr h="1789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 angular acceptance (x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560082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Slit gap at the monochromator entrance (y)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828180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Slit gap at the monochromator exit (y)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4022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resolving power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24669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 pulse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434899"/>
                  </a:ext>
                </a:extLst>
              </a:tr>
              <a:tr h="1789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size* at the FE slit, FWHM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56248"/>
                  </a:ext>
                </a:extLst>
              </a:tr>
              <a:tr h="1789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Angular divergence* at the FE slit, FWHM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36604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Duration, FWHM [ps]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57064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Degree of linear polarization, S</a:t>
                      </a:r>
                      <a:r>
                        <a:rPr lang="en-GB" sz="11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/S</a:t>
                      </a:r>
                      <a:r>
                        <a:rPr lang="en-GB" sz="11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159501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Spectral flux at source point [10</a:t>
                      </a:r>
                      <a:r>
                        <a:rPr lang="en-GB" sz="11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ph/s/0.01%bw]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845688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spectral flux at source point [%]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113576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Flux at sample [10</a:t>
                      </a:r>
                      <a:r>
                        <a:rPr lang="en-GB" sz="11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ph/s]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509632"/>
                  </a:ext>
                </a:extLst>
              </a:tr>
              <a:tr h="1795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spectral flux at sample [%]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28681"/>
                  </a:ext>
                </a:extLst>
              </a:tr>
              <a:tr h="1789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size at sample, FWHM (x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y) [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138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955848-9AD5-40D5-9B2A-EF59100B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47675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/>
              <a:t>Crab Cavities for Users at Elettra 2.0, Internal Meeting, 8 May 2024   -   simone.dimitri@elettra.eu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D7369-29D3-4510-BC3B-3360CE7546CC}"/>
              </a:ext>
            </a:extLst>
          </p:cNvPr>
          <p:cNvSpPr txBox="1"/>
          <p:nvPr/>
        </p:nvSpPr>
        <p:spPr>
          <a:xfrm>
            <a:off x="4131072" y="955814"/>
            <a:ext cx="4213310" cy="490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3" dirty="0" err="1">
                <a:solidFill>
                  <a:srgbClr val="C00000"/>
                </a:solidFill>
              </a:rPr>
              <a:t>Nanospectroscopy</a:t>
            </a:r>
            <a:r>
              <a:rPr lang="en-US" sz="1293" i="1" dirty="0">
                <a:solidFill>
                  <a:srgbClr val="C00000"/>
                </a:solidFill>
              </a:rPr>
              <a:t>-like</a:t>
            </a:r>
            <a:r>
              <a:rPr lang="en-US" sz="1293" dirty="0">
                <a:solidFill>
                  <a:srgbClr val="C00000"/>
                </a:solidFill>
              </a:rPr>
              <a:t> soft x-ray beamline. 3% transmission efficiency.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617D2-038F-488E-A2CC-8C42BE5DE781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54658" y="297197"/>
            <a:ext cx="2155647" cy="32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5784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BBA35-1E14-478C-B284-2A86B984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3" y="122152"/>
            <a:ext cx="6381860" cy="636896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Example @ 12 keV</a:t>
            </a:r>
            <a:endParaRPr lang="it-IT" sz="24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D4D6-8852-4718-99DD-68E87BCB2E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955848-9AD5-40D5-9B2A-EF59100B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47675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/>
              <a:t>Crab Cavities for Users at Elettra 2.0, Internal Meeting, 8 May 2024   -   simone.dimitri@elettra.eu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3BE15-1CAD-4CE7-830B-948CE0D5891C}"/>
              </a:ext>
            </a:extLst>
          </p:cNvPr>
          <p:cNvSpPr txBox="1"/>
          <p:nvPr/>
        </p:nvSpPr>
        <p:spPr>
          <a:xfrm>
            <a:off x="1198004" y="1004007"/>
            <a:ext cx="6466942" cy="29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3" dirty="0">
                <a:solidFill>
                  <a:srgbClr val="C00000"/>
                </a:solidFill>
              </a:rPr>
              <a:t>HBSAXS</a:t>
            </a:r>
            <a:r>
              <a:rPr lang="en-US" sz="1293" i="1" dirty="0">
                <a:solidFill>
                  <a:srgbClr val="C00000"/>
                </a:solidFill>
              </a:rPr>
              <a:t>-like</a:t>
            </a:r>
            <a:r>
              <a:rPr lang="en-US" sz="1293" dirty="0">
                <a:solidFill>
                  <a:srgbClr val="C00000"/>
                </a:solidFill>
              </a:rPr>
              <a:t> tender x-ray beamline. 11% transmission efficiency.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25032F-4118-4F4C-A9C5-439E51F5880D}"/>
              </a:ext>
            </a:extLst>
          </p:cNvPr>
          <p:cNvGraphicFramePr>
            <a:graphicFrameLocks noGrp="1"/>
          </p:cNvGraphicFramePr>
          <p:nvPr/>
        </p:nvGraphicFramePr>
        <p:xfrm>
          <a:off x="1240545" y="1444935"/>
          <a:ext cx="6381860" cy="2825585"/>
        </p:xfrm>
        <a:graphic>
          <a:graphicData uri="http://schemas.openxmlformats.org/drawingml/2006/table">
            <a:tbl>
              <a:tblPr/>
              <a:tblGrid>
                <a:gridCol w="3373829">
                  <a:extLst>
                    <a:ext uri="{9D8B030D-6E8A-4147-A177-3AD203B41FA5}">
                      <a16:colId xmlns:a16="http://schemas.microsoft.com/office/drawing/2014/main" val="1317648184"/>
                    </a:ext>
                  </a:extLst>
                </a:gridCol>
                <a:gridCol w="1002677">
                  <a:extLst>
                    <a:ext uri="{9D8B030D-6E8A-4147-A177-3AD203B41FA5}">
                      <a16:colId xmlns:a16="http://schemas.microsoft.com/office/drawing/2014/main" val="2115723158"/>
                    </a:ext>
                  </a:extLst>
                </a:gridCol>
                <a:gridCol w="1002677">
                  <a:extLst>
                    <a:ext uri="{9D8B030D-6E8A-4147-A177-3AD203B41FA5}">
                      <a16:colId xmlns:a16="http://schemas.microsoft.com/office/drawing/2014/main" val="244544217"/>
                    </a:ext>
                  </a:extLst>
                </a:gridCol>
                <a:gridCol w="1002677">
                  <a:extLst>
                    <a:ext uri="{9D8B030D-6E8A-4147-A177-3AD203B41FA5}">
                      <a16:colId xmlns:a16="http://schemas.microsoft.com/office/drawing/2014/main" val="1144428172"/>
                    </a:ext>
                  </a:extLst>
                </a:gridCol>
              </a:tblGrid>
              <a:tr h="3347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Beamline optics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 Drift-1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 Drift-2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85678"/>
                  </a:ext>
                </a:extLst>
              </a:tr>
              <a:tr h="17549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Photon energy [keV]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991668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 slit gap (x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148673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 angular acceptance (x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y) [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961002"/>
                  </a:ext>
                </a:extLst>
              </a:tr>
              <a:tr h="17549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resolving power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01632"/>
                  </a:ext>
                </a:extLst>
              </a:tr>
              <a:tr h="17549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 pulse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3440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size* at the FE slit, FWHM [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281492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Angular divergence* at the FE slit, FWHM [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67954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Duration, FWHM [ps]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193595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Spectral flux at source point [10</a:t>
                      </a:r>
                      <a:r>
                        <a:rPr lang="en-GB" sz="11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ph/s/0.01%bw]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730327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spectral flux at source point [%]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847677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Flux at sample [10</a:t>
                      </a:r>
                      <a:r>
                        <a:rPr lang="en-GB" sz="11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ph/s]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08464"/>
                  </a:ext>
                </a:extLst>
              </a:tr>
              <a:tr h="22929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spectral flux at sample [%]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0" marR="466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160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44870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7C7-4A45-4DCA-BEAA-0F74C625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4" y="122087"/>
            <a:ext cx="6286684" cy="636912"/>
          </a:xfrm>
        </p:spPr>
        <p:txBody>
          <a:bodyPr/>
          <a:lstStyle/>
          <a:p>
            <a:r>
              <a:rPr lang="en-US" sz="2400" dirty="0" err="1">
                <a:solidFill>
                  <a:srgbClr val="0070C0"/>
                </a:solidFill>
              </a:rPr>
              <a:t>Elettra</a:t>
            </a:r>
            <a:r>
              <a:rPr lang="en-US" sz="2400" dirty="0">
                <a:solidFill>
                  <a:srgbClr val="0070C0"/>
                </a:solidFill>
              </a:rPr>
              <a:t> 2.0 – Diffraction Limit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C8E3C8-88BB-4E9E-808D-65ADB15A449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9BF0A-BBE8-49BF-8295-8C1D6E2298C6}"/>
              </a:ext>
            </a:extLst>
          </p:cNvPr>
          <p:cNvSpPr txBox="1"/>
          <p:nvPr/>
        </p:nvSpPr>
        <p:spPr>
          <a:xfrm>
            <a:off x="3708613" y="690249"/>
            <a:ext cx="53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Almost all experimental techniques gain from either a large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6-D photon density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i="1" dirty="0">
                <a:solidFill>
                  <a:schemeClr val="tx1"/>
                </a:solidFill>
              </a:rPr>
              <a:t>brilliance</a:t>
            </a:r>
            <a:r>
              <a:rPr lang="en-US" sz="1600" dirty="0">
                <a:solidFill>
                  <a:schemeClr val="tx1"/>
                </a:solidFill>
              </a:rPr>
              <a:t>) or a large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 flux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i="1" dirty="0">
                <a:solidFill>
                  <a:schemeClr val="tx1"/>
                </a:solidFill>
              </a:rPr>
              <a:t>degeneracy parameter</a:t>
            </a:r>
            <a:r>
              <a:rPr lang="en-US" sz="1600" dirty="0">
                <a:solidFill>
                  <a:schemeClr val="tx1"/>
                </a:solidFill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D5C378-EF97-47E9-B935-DB39A579EEDA}"/>
                  </a:ext>
                </a:extLst>
              </p:cNvPr>
              <p:cNvSpPr/>
              <p:nvPr/>
            </p:nvSpPr>
            <p:spPr>
              <a:xfrm>
                <a:off x="6242033" y="1552450"/>
                <a:ext cx="2179764" cy="67486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</m:den>
                      </m:f>
                      <m:f>
                        <m:fPr>
                          <m:ctrlPr>
                            <a:rPr lang="el-G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D5C378-EF97-47E9-B935-DB39A579EE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033" y="1552450"/>
                <a:ext cx="2179764" cy="6748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4B88B4-9609-4102-9C45-730D18158C5B}"/>
                  </a:ext>
                </a:extLst>
              </p:cNvPr>
              <p:cNvSpPr/>
              <p:nvPr/>
            </p:nvSpPr>
            <p:spPr>
              <a:xfrm>
                <a:off x="7103599" y="2429217"/>
                <a:ext cx="1871502" cy="5745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5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sub>
                      </m:sSub>
                      <m:sSub>
                        <m:sSubPr>
                          <m:ctrlPr>
                            <a:rPr lang="en-US" sz="16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en-US" sz="165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6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5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16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65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5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6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  <m:r>
                            <a:rPr lang="en-US" sz="16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it-IT" sz="16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4B88B4-9609-4102-9C45-730D18158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599" y="2429217"/>
                <a:ext cx="1871502" cy="5745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9218755-A51C-4251-A6BC-413F8B04E14A}"/>
              </a:ext>
            </a:extLst>
          </p:cNvPr>
          <p:cNvSpPr txBox="1"/>
          <p:nvPr/>
        </p:nvSpPr>
        <p:spPr>
          <a:xfrm>
            <a:off x="6660232" y="257863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569D04-D3A0-4219-90A0-D3CFF0690652}"/>
                  </a:ext>
                </a:extLst>
              </p:cNvPr>
              <p:cNvSpPr/>
              <p:nvPr/>
            </p:nvSpPr>
            <p:spPr>
              <a:xfrm>
                <a:off x="4342786" y="1594042"/>
                <a:ext cx="1200906" cy="5616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𝑐𝑜h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GB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8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569D04-D3A0-4219-90A0-D3CFF0690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86" y="1594042"/>
                <a:ext cx="1200906" cy="561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32CC49-81CA-404C-9E9A-5593A65E16F0}"/>
              </a:ext>
            </a:extLst>
          </p:cNvPr>
          <p:cNvSpPr/>
          <p:nvPr/>
        </p:nvSpPr>
        <p:spPr>
          <a:xfrm>
            <a:off x="6834184" y="2275648"/>
            <a:ext cx="1762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Diffraction Limit</a:t>
            </a:r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BDCF6-D5D8-4F42-944C-F3151CF8C4BB}"/>
              </a:ext>
            </a:extLst>
          </p:cNvPr>
          <p:cNvGrpSpPr/>
          <p:nvPr/>
        </p:nvGrpSpPr>
        <p:grpSpPr>
          <a:xfrm>
            <a:off x="35496" y="758999"/>
            <a:ext cx="3637323" cy="3972991"/>
            <a:chOff x="119599" y="814811"/>
            <a:chExt cx="3228265" cy="3845171"/>
          </a:xfrm>
        </p:grpSpPr>
        <p:pic>
          <p:nvPicPr>
            <p:cNvPr id="19" name="Picture 4" descr="X-Ray Free Electron Lasers and Their Applications | SpringerLink">
              <a:extLst>
                <a:ext uri="{FF2B5EF4-FFF2-40B4-BE49-F238E27FC236}">
                  <a16:creationId xmlns:a16="http://schemas.microsoft.com/office/drawing/2014/main" id="{5E8C53C5-77FB-470A-B69B-EBE49BC79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99" y="814811"/>
              <a:ext cx="3228265" cy="3845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55E562C-C69E-43D7-985A-FA8ACBCDB129}"/>
                </a:ext>
              </a:extLst>
            </p:cNvPr>
            <p:cNvSpPr/>
            <p:nvPr/>
          </p:nvSpPr>
          <p:spPr bwMode="auto">
            <a:xfrm>
              <a:off x="2279839" y="3173297"/>
              <a:ext cx="936104" cy="720080"/>
            </a:xfrm>
            <a:prstGeom prst="roundRect">
              <a:avLst/>
            </a:prstGeom>
            <a:solidFill>
              <a:srgbClr val="00B0F0">
                <a:alpha val="1490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E5651A-80A3-4030-A176-0EA1985A1488}"/>
                </a:ext>
              </a:extLst>
            </p:cNvPr>
            <p:cNvSpPr txBox="1"/>
            <p:nvPr/>
          </p:nvSpPr>
          <p:spPr>
            <a:xfrm>
              <a:off x="2759705" y="3228503"/>
              <a:ext cx="456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ICS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11C346-7B36-4B08-BAF4-639931A98DB3}"/>
                  </a:ext>
                </a:extLst>
              </p:cNvPr>
              <p:cNvSpPr txBox="1"/>
              <p:nvPr/>
            </p:nvSpPr>
            <p:spPr>
              <a:xfrm rot="10800000" flipV="1">
                <a:off x="611560" y="814067"/>
                <a:ext cx="190701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≫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11C346-7B36-4B08-BAF4-639931A98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11560" y="814067"/>
                <a:ext cx="190701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180BB-CBAB-49F0-ADDA-D933ED83D169}"/>
                  </a:ext>
                </a:extLst>
              </p:cNvPr>
              <p:cNvSpPr txBox="1"/>
              <p:nvPr/>
            </p:nvSpPr>
            <p:spPr>
              <a:xfrm>
                <a:off x="1658541" y="3702475"/>
                <a:ext cx="20624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≪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180BB-CBAB-49F0-ADDA-D933ED83D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541" y="3702475"/>
                <a:ext cx="20624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CCB206-32D5-49BC-B253-19CC7F14E938}"/>
              </a:ext>
            </a:extLst>
          </p:cNvPr>
          <p:cNvSpPr/>
          <p:nvPr/>
        </p:nvSpPr>
        <p:spPr bwMode="auto">
          <a:xfrm>
            <a:off x="663677" y="865239"/>
            <a:ext cx="2871020" cy="3377380"/>
          </a:xfrm>
          <a:custGeom>
            <a:avLst/>
            <a:gdLst>
              <a:gd name="connsiteX0" fmla="*/ 0 w 2871020"/>
              <a:gd name="connsiteY0" fmla="*/ 3377380 h 3377380"/>
              <a:gd name="connsiteX1" fmla="*/ 9833 w 2871020"/>
              <a:gd name="connsiteY1" fmla="*/ 4916 h 3377380"/>
              <a:gd name="connsiteX2" fmla="*/ 2871020 w 2871020"/>
              <a:gd name="connsiteY2" fmla="*/ 0 h 3377380"/>
              <a:gd name="connsiteX3" fmla="*/ 0 w 2871020"/>
              <a:gd name="connsiteY3" fmla="*/ 3377380 h 337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1020" h="3377380">
                <a:moveTo>
                  <a:pt x="0" y="3377380"/>
                </a:moveTo>
                <a:cubicBezTo>
                  <a:pt x="3278" y="2253225"/>
                  <a:pt x="6555" y="1129071"/>
                  <a:pt x="9833" y="4916"/>
                </a:cubicBezTo>
                <a:lnTo>
                  <a:pt x="2871020" y="0"/>
                </a:lnTo>
                <a:lnTo>
                  <a:pt x="0" y="3377380"/>
                </a:lnTo>
                <a:close/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40F3F75-4925-40CB-A341-61616E01CE1F}"/>
              </a:ext>
            </a:extLst>
          </p:cNvPr>
          <p:cNvSpPr/>
          <p:nvPr/>
        </p:nvSpPr>
        <p:spPr bwMode="auto">
          <a:xfrm rot="10800000">
            <a:off x="668060" y="911211"/>
            <a:ext cx="2871020" cy="3377380"/>
          </a:xfrm>
          <a:custGeom>
            <a:avLst/>
            <a:gdLst>
              <a:gd name="connsiteX0" fmla="*/ 0 w 2871020"/>
              <a:gd name="connsiteY0" fmla="*/ 3377380 h 3377380"/>
              <a:gd name="connsiteX1" fmla="*/ 9833 w 2871020"/>
              <a:gd name="connsiteY1" fmla="*/ 4916 h 3377380"/>
              <a:gd name="connsiteX2" fmla="*/ 2871020 w 2871020"/>
              <a:gd name="connsiteY2" fmla="*/ 0 h 3377380"/>
              <a:gd name="connsiteX3" fmla="*/ 0 w 2871020"/>
              <a:gd name="connsiteY3" fmla="*/ 3377380 h 337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1020" h="3377380">
                <a:moveTo>
                  <a:pt x="0" y="3377380"/>
                </a:moveTo>
                <a:cubicBezTo>
                  <a:pt x="3278" y="2253225"/>
                  <a:pt x="6555" y="1129071"/>
                  <a:pt x="9833" y="4916"/>
                </a:cubicBezTo>
                <a:lnTo>
                  <a:pt x="2871020" y="0"/>
                </a:lnTo>
                <a:lnTo>
                  <a:pt x="0" y="3377380"/>
                </a:lnTo>
                <a:close/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D3F41C-285D-4C2D-ACF8-0C9A9FEA1FC2}"/>
              </a:ext>
            </a:extLst>
          </p:cNvPr>
          <p:cNvSpPr/>
          <p:nvPr/>
        </p:nvSpPr>
        <p:spPr bwMode="auto">
          <a:xfrm>
            <a:off x="1619672" y="2432728"/>
            <a:ext cx="1152128" cy="499062"/>
          </a:xfrm>
          <a:prstGeom prst="ellipse">
            <a:avLst/>
          </a:prstGeom>
          <a:solidFill>
            <a:srgbClr val="CCFFCC">
              <a:alpha val="30196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4GSR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F810D5-CF59-4BF1-A135-BCD796404CC1}"/>
                  </a:ext>
                </a:extLst>
              </p:cNvPr>
              <p:cNvSpPr txBox="1"/>
              <p:nvPr/>
            </p:nvSpPr>
            <p:spPr>
              <a:xfrm>
                <a:off x="1763688" y="2048530"/>
                <a:ext cx="20624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F810D5-CF59-4BF1-A135-BCD79640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048530"/>
                <a:ext cx="206246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A275F14-D063-4D17-B025-75FD89BA4992}"/>
              </a:ext>
            </a:extLst>
          </p:cNvPr>
          <p:cNvSpPr txBox="1"/>
          <p:nvPr/>
        </p:nvSpPr>
        <p:spPr>
          <a:xfrm>
            <a:off x="5644502" y="172060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50156-2B42-4F19-AF80-6889C93E66B9}"/>
              </a:ext>
            </a:extLst>
          </p:cNvPr>
          <p:cNvGrpSpPr/>
          <p:nvPr/>
        </p:nvGrpSpPr>
        <p:grpSpPr>
          <a:xfrm>
            <a:off x="3348027" y="2545729"/>
            <a:ext cx="5662633" cy="2233301"/>
            <a:chOff x="3348027" y="2545729"/>
            <a:chExt cx="5662633" cy="223330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25542D-2476-4C32-AB67-2A4BD89E09A3}"/>
                </a:ext>
              </a:extLst>
            </p:cNvPr>
            <p:cNvSpPr txBox="1"/>
            <p:nvPr/>
          </p:nvSpPr>
          <p:spPr>
            <a:xfrm>
              <a:off x="4075368" y="3147814"/>
              <a:ext cx="4935292" cy="163121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</a:t>
              </a:r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flux at the sample</a:t>
              </a:r>
              <a:r>
                <a:rPr lang="en-US" sz="1600" dirty="0">
                  <a:solidFill>
                    <a:schemeClr val="tx1"/>
                  </a:solidFill>
                </a:rPr>
                <a:t>, for any given 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-range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Higher -harmonics 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by means of low-gap IDs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Shorter integrated time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 of measurement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Micro- and nano-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focusing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 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Transverse </a:t>
              </a:r>
              <a:r>
                <a:rPr lang="en-US" sz="1600" dirty="0" err="1">
                  <a:solidFill>
                    <a:schemeClr val="tx1"/>
                  </a:solidFill>
                  <a:sym typeface="Symbol" panose="05050102010706020507" pitchFamily="18" charset="2"/>
                </a:rPr>
                <a:t>x&amp;y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anose="05050102010706020507" pitchFamily="18" charset="2"/>
                </a:rPr>
                <a:t>coherence</a:t>
              </a:r>
              <a:r>
                <a:rPr lang="en-US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 up to 1 keV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EF0D1C22-21E3-43F3-A1C2-C3FA472FBF5E}"/>
                </a:ext>
              </a:extLst>
            </p:cNvPr>
            <p:cNvSpPr/>
            <p:nvPr/>
          </p:nvSpPr>
          <p:spPr bwMode="auto">
            <a:xfrm rot="2440140">
              <a:off x="3348027" y="2545729"/>
              <a:ext cx="823796" cy="64946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992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9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C6E64-15B7-4B8C-800D-81DFD58911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A6B6F9-5C51-4C9D-AB25-52070446D7E9}"/>
              </a:ext>
            </a:extLst>
          </p:cNvPr>
          <p:cNvGrpSpPr/>
          <p:nvPr/>
        </p:nvGrpSpPr>
        <p:grpSpPr>
          <a:xfrm>
            <a:off x="179512" y="803627"/>
            <a:ext cx="2376264" cy="832019"/>
            <a:chOff x="107504" y="977701"/>
            <a:chExt cx="2376264" cy="832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1E6E64-D38C-4E42-BBD3-92C60DB07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211"/>
            <a:stretch/>
          </p:blipFill>
          <p:spPr>
            <a:xfrm>
              <a:off x="107504" y="1131590"/>
              <a:ext cx="2376264" cy="6781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C5D912-D117-4CAB-900A-8A9F1D9FB731}"/>
                </a:ext>
              </a:extLst>
            </p:cNvPr>
            <p:cNvSpPr txBox="1"/>
            <p:nvPr/>
          </p:nvSpPr>
          <p:spPr>
            <a:xfrm>
              <a:off x="121535" y="977701"/>
              <a:ext cx="6399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3GSR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E716EA-34BD-4B31-81BE-CEC087955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88"/>
          <a:stretch/>
        </p:blipFill>
        <p:spPr>
          <a:xfrm>
            <a:off x="3521970" y="928696"/>
            <a:ext cx="2340260" cy="706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F29B97-A675-4651-8A40-840F1DA8C7B9}"/>
              </a:ext>
            </a:extLst>
          </p:cNvPr>
          <p:cNvSpPr txBox="1"/>
          <p:nvPr/>
        </p:nvSpPr>
        <p:spPr>
          <a:xfrm>
            <a:off x="3455175" y="803627"/>
            <a:ext cx="6399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4GSR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A7455-012C-4A60-B345-65A8776B979B}"/>
              </a:ext>
            </a:extLst>
          </p:cNvPr>
          <p:cNvSpPr txBox="1"/>
          <p:nvPr/>
        </p:nvSpPr>
        <p:spPr>
          <a:xfrm>
            <a:off x="30283" y="2924032"/>
            <a:ext cx="3384376" cy="167736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Track </a:t>
            </a:r>
            <a:r>
              <a:rPr lang="en-US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non-equilibrium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states (e.g. aerosol in free-flight)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Map </a:t>
            </a:r>
            <a:r>
              <a:rPr lang="en-US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reversible dynamics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of molecular systems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Probe </a:t>
            </a:r>
            <a:r>
              <a:rPr lang="en-US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charge transfer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dynamics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Image orbital, spin, and lattice </a:t>
            </a:r>
            <a:r>
              <a:rPr lang="en-US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degrees of freedom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84FFD-5886-400B-BA30-F57CD73D473C}"/>
              </a:ext>
            </a:extLst>
          </p:cNvPr>
          <p:cNvSpPr txBox="1"/>
          <p:nvPr/>
        </p:nvSpPr>
        <p:spPr>
          <a:xfrm>
            <a:off x="3479872" y="1607789"/>
            <a:ext cx="2642374" cy="110797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179388" indent="-179388">
              <a:spcAft>
                <a:spcPts val="600"/>
              </a:spcAft>
            </a:pPr>
            <a:r>
              <a:rPr lang="en-U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+ Improve </a:t>
            </a:r>
            <a:r>
              <a:rPr lang="en-US" sz="1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lateral resolution</a:t>
            </a:r>
          </a:p>
          <a:p>
            <a:pPr marL="179388" indent="-179388">
              <a:spcAft>
                <a:spcPts val="600"/>
              </a:spcAft>
            </a:pPr>
            <a:r>
              <a:rPr lang="en-U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+ Improve </a:t>
            </a:r>
            <a:r>
              <a:rPr lang="en-US" sz="1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energy resolution</a:t>
            </a:r>
          </a:p>
          <a:p>
            <a:pPr marL="179388" indent="-179388">
              <a:spcAft>
                <a:spcPts val="600"/>
              </a:spcAft>
            </a:pPr>
            <a:r>
              <a:rPr lang="en-U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+ Reduce the </a:t>
            </a:r>
            <a:r>
              <a:rPr lang="en-US" sz="1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integrated time</a:t>
            </a:r>
            <a:r>
              <a:rPr lang="en-U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of measurements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5794D4-B366-464B-AC66-4F4A12D35C6F}"/>
              </a:ext>
            </a:extLst>
          </p:cNvPr>
          <p:cNvSpPr txBox="1"/>
          <p:nvPr/>
        </p:nvSpPr>
        <p:spPr>
          <a:xfrm>
            <a:off x="42022" y="1609226"/>
            <a:ext cx="3312367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179388" indent="-179388">
              <a:spcAft>
                <a:spcPts val="3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Avoid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sample burning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or ablation</a:t>
            </a:r>
          </a:p>
          <a:p>
            <a:pPr marL="179388" indent="-179388">
              <a:spcAft>
                <a:spcPts val="3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Avoid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space charge 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shielding</a:t>
            </a:r>
          </a:p>
          <a:p>
            <a:pPr marL="179388" indent="-179388">
              <a:spcAft>
                <a:spcPts val="3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Multi-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MHz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rep. rate </a:t>
            </a:r>
          </a:p>
          <a:p>
            <a:pPr marL="179388" indent="-179388">
              <a:spcAft>
                <a:spcPts val="3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Wide &amp; continuous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-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tuneability</a:t>
            </a:r>
          </a:p>
          <a:p>
            <a:pPr marL="179388" indent="-179388">
              <a:spcAft>
                <a:spcPts val="3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Full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polarization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control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0259D-9BFE-4FCC-B196-C5544FDECA60}"/>
              </a:ext>
            </a:extLst>
          </p:cNvPr>
          <p:cNvSpPr txBox="1"/>
          <p:nvPr/>
        </p:nvSpPr>
        <p:spPr>
          <a:xfrm>
            <a:off x="3339702" y="3479891"/>
            <a:ext cx="1210384" cy="7386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lvl="1" indent="0">
              <a:spcAft>
                <a:spcPts val="0"/>
              </a:spcAft>
            </a:pPr>
            <a:r>
              <a:rPr lang="en-US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50–100 </a:t>
            </a:r>
            <a:r>
              <a:rPr lang="en-US" sz="1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ps</a:t>
            </a:r>
            <a:r>
              <a:rPr lang="en-US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</a:t>
            </a:r>
          </a:p>
          <a:p>
            <a:pPr marL="0" lvl="1" indent="0">
              <a:spcAft>
                <a:spcPts val="0"/>
              </a:spcAft>
            </a:pP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PES, </a:t>
            </a:r>
            <a:r>
              <a:rPr lang="en-US" sz="1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EXAFS</a:t>
            </a: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, imaging </a:t>
            </a:r>
          </a:p>
        </p:txBody>
      </p:sp>
      <p:sp>
        <p:nvSpPr>
          <p:cNvPr id="25" name="Arrow: Curved Left 24">
            <a:extLst>
              <a:ext uri="{FF2B5EF4-FFF2-40B4-BE49-F238E27FC236}">
                <a16:creationId xmlns:a16="http://schemas.microsoft.com/office/drawing/2014/main" id="{20AD76B6-8AD7-47C1-97A2-69D3D02E4534}"/>
              </a:ext>
            </a:extLst>
          </p:cNvPr>
          <p:cNvSpPr/>
          <p:nvPr/>
        </p:nvSpPr>
        <p:spPr bwMode="auto">
          <a:xfrm>
            <a:off x="2953694" y="2254425"/>
            <a:ext cx="548558" cy="1581289"/>
          </a:xfrm>
          <a:prstGeom prst="curved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73664F1-D220-41BF-A2E9-331795CA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0" y="122087"/>
            <a:ext cx="592664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Science drivers of timing modes at SRLS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C7C324-11B0-42F4-911E-3BA6B602945B}"/>
              </a:ext>
            </a:extLst>
          </p:cNvPr>
          <p:cNvGrpSpPr/>
          <p:nvPr/>
        </p:nvGrpSpPr>
        <p:grpSpPr>
          <a:xfrm>
            <a:off x="5076056" y="2644290"/>
            <a:ext cx="4032448" cy="2111734"/>
            <a:chOff x="4968745" y="2644290"/>
            <a:chExt cx="4032448" cy="2111734"/>
          </a:xfrm>
        </p:grpSpPr>
        <p:pic>
          <p:nvPicPr>
            <p:cNvPr id="29" name="image8.png">
              <a:extLst>
                <a:ext uri="{FF2B5EF4-FFF2-40B4-BE49-F238E27FC236}">
                  <a16:creationId xmlns:a16="http://schemas.microsoft.com/office/drawing/2014/main" id="{5AAF9E1F-6F9F-46CD-906B-50CE34416ED3}"/>
                </a:ext>
              </a:extLst>
            </p:cNvPr>
            <p:cNvPicPr/>
            <p:nvPr/>
          </p:nvPicPr>
          <p:blipFill rotWithShape="1">
            <a:blip r:embed="rId3"/>
            <a:srcRect l="890" t="2569" r="2114" b="38212"/>
            <a:stretch/>
          </p:blipFill>
          <p:spPr>
            <a:xfrm>
              <a:off x="4968745" y="3378826"/>
              <a:ext cx="4032448" cy="1377198"/>
            </a:xfrm>
            <a:prstGeom prst="rect">
              <a:avLst/>
            </a:prstGeom>
            <a:ln/>
          </p:spPr>
        </p:pic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AE5AC64D-8A39-45A0-A1DE-68ADAD8DD4A9}"/>
                </a:ext>
              </a:extLst>
            </p:cNvPr>
            <p:cNvSpPr/>
            <p:nvPr/>
          </p:nvSpPr>
          <p:spPr bwMode="auto">
            <a:xfrm rot="2940344">
              <a:off x="5644152" y="2843166"/>
              <a:ext cx="742571" cy="34482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344D57F-CA4B-458B-9E19-F1A422BEE0BB}"/>
              </a:ext>
            </a:extLst>
          </p:cNvPr>
          <p:cNvSpPr txBox="1"/>
          <p:nvPr/>
        </p:nvSpPr>
        <p:spPr>
          <a:xfrm>
            <a:off x="6113195" y="1255283"/>
            <a:ext cx="2939389" cy="18928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2" tIns="45711" rIns="91422" bIns="45711" rtlCol="0">
            <a:spAutoFit/>
          </a:bodyPr>
          <a:lstStyle/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q"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1–5 </a:t>
            </a:r>
            <a:r>
              <a:rPr lang="en-US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ps</a:t>
            </a: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processes @ nm size: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Elementary conformational protein dynamics &amp; </a:t>
            </a:r>
            <a:r>
              <a:rPr lang="en-US" sz="1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protein-protein interaction</a:t>
            </a: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Atomic motion in molecular vibrations.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Chemical reaction intermediates.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5434-6AB8-41BF-B06E-76FC0BC072DD}"/>
              </a:ext>
            </a:extLst>
          </p:cNvPr>
          <p:cNvSpPr txBox="1"/>
          <p:nvPr/>
        </p:nvSpPr>
        <p:spPr>
          <a:xfrm>
            <a:off x="6660232" y="864312"/>
            <a:ext cx="16514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science</a:t>
            </a:r>
          </a:p>
        </p:txBody>
      </p:sp>
    </p:spTree>
    <p:extLst>
      <p:ext uri="{BB962C8B-B14F-4D97-AF65-F5344CB8AC3E}">
        <p14:creationId xmlns:p14="http://schemas.microsoft.com/office/powerpoint/2010/main" val="193850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 animBg="1"/>
      <p:bldP spid="25" grpId="0" animBg="1"/>
      <p:bldP spid="3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E0C1E-B857-49FC-B730-DAE32961A2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A428AB-BA92-4EBF-A0C9-20877951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3478"/>
            <a:ext cx="6074527" cy="636912"/>
          </a:xfrm>
        </p:spPr>
        <p:txBody>
          <a:bodyPr/>
          <a:lstStyle/>
          <a:p>
            <a:r>
              <a:rPr lang="en-US" altLang="it-IT" sz="2400" dirty="0" err="1">
                <a:solidFill>
                  <a:srgbClr val="0070C0"/>
                </a:solidFill>
              </a:rPr>
              <a:t>Elettra</a:t>
            </a:r>
            <a:r>
              <a:rPr lang="en-US" altLang="it-IT" sz="2400" dirty="0">
                <a:solidFill>
                  <a:srgbClr val="0070C0"/>
                </a:solidFill>
              </a:rPr>
              <a:t> 2.0 – Timing Mode</a:t>
            </a:r>
            <a:endParaRPr lang="it-IT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174F94-1A51-4FCC-9AB4-FB1AEFB1B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291764"/>
              </p:ext>
            </p:extLst>
          </p:nvPr>
        </p:nvGraphicFramePr>
        <p:xfrm>
          <a:off x="363866" y="1059582"/>
          <a:ext cx="8352926" cy="33375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4022109471"/>
                    </a:ext>
                  </a:extLst>
                </a:gridCol>
                <a:gridCol w="1746473">
                  <a:extLst>
                    <a:ext uri="{9D8B030D-6E8A-4147-A177-3AD203B41FA5}">
                      <a16:colId xmlns:a16="http://schemas.microsoft.com/office/drawing/2014/main" val="2920791392"/>
                    </a:ext>
                  </a:extLst>
                </a:gridCol>
                <a:gridCol w="1746473">
                  <a:extLst>
                    <a:ext uri="{9D8B030D-6E8A-4147-A177-3AD203B41FA5}">
                      <a16:colId xmlns:a16="http://schemas.microsoft.com/office/drawing/2014/main" val="3939012760"/>
                    </a:ext>
                  </a:extLst>
                </a:gridCol>
                <a:gridCol w="1979661">
                  <a:extLst>
                    <a:ext uri="{9D8B030D-6E8A-4147-A177-3AD203B41FA5}">
                      <a16:colId xmlns:a16="http://schemas.microsoft.com/office/drawing/2014/main" val="663053717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102777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Elettra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FF"/>
                          </a:solidFill>
                        </a:rPr>
                        <a:t>Crab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FERMI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Units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23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Spectral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0.02 - 50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0.1 - 10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 – 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42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Rep.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– 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ym typeface="Symbol" panose="05050102010706020507" pitchFamily="18" charset="2"/>
                        </a:rPr>
                        <a:t>0.1 – </a:t>
                      </a:r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72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Pulse duration, rms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 –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0.005 –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29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Flux at sample, </a:t>
                      </a:r>
                      <a:r>
                        <a:rPr lang="en-US" sz="1400" dirty="0" err="1"/>
                        <a:t>ave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6</a:t>
                      </a:r>
                      <a:r>
                        <a:rPr lang="en-US" sz="1400" dirty="0"/>
                        <a:t> – 10</a:t>
                      </a:r>
                      <a:r>
                        <a:rPr lang="en-US" sz="1400" baseline="300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5</a:t>
                      </a:r>
                      <a:r>
                        <a:rPr lang="en-US" sz="1400" dirty="0"/>
                        <a:t> – 10</a:t>
                      </a:r>
                      <a:r>
                        <a:rPr lang="en-US" sz="1400" baseline="30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9</a:t>
                      </a:r>
                      <a:r>
                        <a:rPr lang="en-US" sz="1400" dirty="0"/>
                        <a:t> – 10</a:t>
                      </a:r>
                      <a:r>
                        <a:rPr lang="en-US" sz="1400" baseline="300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ph</a:t>
                      </a:r>
                      <a:r>
                        <a:rPr lang="en-US" sz="1400" dirty="0"/>
                        <a:t>/sec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299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Spectral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-5</a:t>
                      </a:r>
                      <a:r>
                        <a:rPr lang="en-US" sz="1400" dirty="0"/>
                        <a:t> – 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  <a:r>
                        <a:rPr lang="en-US" sz="1400" dirty="0"/>
                        <a:t> – 10</a:t>
                      </a:r>
                      <a:r>
                        <a:rPr lang="en-US" sz="1400" baseline="30000" dirty="0"/>
                        <a:t>-3</a:t>
                      </a:r>
                      <a:r>
                        <a:rPr lang="en-US" sz="1400" baseline="0" dirty="0"/>
                        <a:t> (w/o mono)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681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Polarization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95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Coherence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Hor. ≤ 1 keV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Hor. &lt; 0.5 keV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7001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# Beamlines /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5693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879C4B-BA9C-447F-95CF-026728750215}"/>
              </a:ext>
            </a:extLst>
          </p:cNvPr>
          <p:cNvSpPr/>
          <p:nvPr/>
        </p:nvSpPr>
        <p:spPr bwMode="auto">
          <a:xfrm>
            <a:off x="4139952" y="1491630"/>
            <a:ext cx="1368152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7A81B7-78C9-4D7D-B661-DB16BB6FBBFD}"/>
              </a:ext>
            </a:extLst>
          </p:cNvPr>
          <p:cNvSpPr/>
          <p:nvPr/>
        </p:nvSpPr>
        <p:spPr bwMode="auto">
          <a:xfrm>
            <a:off x="4139952" y="1131590"/>
            <a:ext cx="1296144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B549D-E51A-465C-A922-F7FB6E4A8284}"/>
              </a:ext>
            </a:extLst>
          </p:cNvPr>
          <p:cNvSpPr/>
          <p:nvPr/>
        </p:nvSpPr>
        <p:spPr bwMode="auto">
          <a:xfrm>
            <a:off x="2483768" y="1491630"/>
            <a:ext cx="6120680" cy="136815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20A523-ED8B-404F-A5A9-ABAF82FD6EA3}"/>
              </a:ext>
            </a:extLst>
          </p:cNvPr>
          <p:cNvSpPr/>
          <p:nvPr/>
        </p:nvSpPr>
        <p:spPr bwMode="auto">
          <a:xfrm>
            <a:off x="2483768" y="4083918"/>
            <a:ext cx="6120680" cy="288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90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405A5-4C1E-44B3-BADD-4058D4644B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73C69-0ACF-4244-A370-5ECE917E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7574"/>
            <a:ext cx="1788448" cy="18414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14B537-BDB6-45C9-BB00-ACDFFA60E093}"/>
              </a:ext>
            </a:extLst>
          </p:cNvPr>
          <p:cNvGrpSpPr/>
          <p:nvPr/>
        </p:nvGrpSpPr>
        <p:grpSpPr>
          <a:xfrm>
            <a:off x="1666110" y="627534"/>
            <a:ext cx="3337938" cy="2092507"/>
            <a:chOff x="1666110" y="627534"/>
            <a:chExt cx="3337938" cy="20925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2060AE-317E-4B5F-B5C6-2CE51A04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752" y="627534"/>
              <a:ext cx="2664296" cy="2092507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CF499C-6D9B-4757-BDDC-7306B41DEADF}"/>
                </a:ext>
              </a:extLst>
            </p:cNvPr>
            <p:cNvSpPr/>
            <p:nvPr/>
          </p:nvSpPr>
          <p:spPr bwMode="auto">
            <a:xfrm>
              <a:off x="1846449" y="1178698"/>
              <a:ext cx="588335" cy="325596"/>
            </a:xfrm>
            <a:custGeom>
              <a:avLst/>
              <a:gdLst>
                <a:gd name="connsiteX0" fmla="*/ 0 w 588335"/>
                <a:gd name="connsiteY0" fmla="*/ 325596 h 325596"/>
                <a:gd name="connsiteX1" fmla="*/ 290623 w 588335"/>
                <a:gd name="connsiteY1" fmla="*/ 13708 h 325596"/>
                <a:gd name="connsiteX2" fmla="*/ 588335 w 588335"/>
                <a:gd name="connsiteY2" fmla="*/ 84592 h 32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335" h="325596">
                  <a:moveTo>
                    <a:pt x="0" y="325596"/>
                  </a:moveTo>
                  <a:cubicBezTo>
                    <a:pt x="96283" y="189735"/>
                    <a:pt x="192567" y="53875"/>
                    <a:pt x="290623" y="13708"/>
                  </a:cubicBezTo>
                  <a:cubicBezTo>
                    <a:pt x="388679" y="-26459"/>
                    <a:pt x="488507" y="29066"/>
                    <a:pt x="588335" y="84592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 w="28575"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69D821-8540-49F2-B0BB-422AA200B7C6}"/>
                </a:ext>
              </a:extLst>
            </p:cNvPr>
            <p:cNvSpPr/>
            <p:nvPr/>
          </p:nvSpPr>
          <p:spPr bwMode="auto">
            <a:xfrm>
              <a:off x="1666110" y="1472869"/>
              <a:ext cx="216024" cy="216024"/>
            </a:xfrm>
            <a:prstGeom prst="ellipse">
              <a:avLst/>
            </a:prstGeom>
            <a:solidFill>
              <a:srgbClr val="DBEEF4">
                <a:alpha val="30196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05CCB33-0B9B-421D-BA0F-42C30C9B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4" y="122087"/>
            <a:ext cx="6074527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“Crab cavities” working  principle</a:t>
            </a:r>
            <a:endParaRPr lang="it-IT" sz="24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A8606A2-FAA7-45E0-AEC7-38C2969F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82" y="2859782"/>
            <a:ext cx="3513243" cy="18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75047B-36AC-4AEC-82BF-0F71F77A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27" y="2474496"/>
            <a:ext cx="1285155" cy="545352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8FA60E3-5666-4E33-8DCA-EAA7375D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892404"/>
            <a:ext cx="3847409" cy="16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114000"/>
              </a:lnSpc>
              <a:buFont typeface="Wingdings" pitchFamily="2" charset="2"/>
              <a:buChar char="q"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Fill pattern:</a:t>
            </a:r>
          </a:p>
          <a:p>
            <a:pPr marL="515938" indent="-230188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chemeClr val="tx1"/>
                </a:solidFill>
              </a:rPr>
              <a:t>200 regular bunches, 2 mA/bunch, 4 ns-time </a:t>
            </a:r>
            <a:r>
              <a:rPr lang="en-US" altLang="it-IT" sz="1800" dirty="0" err="1">
                <a:solidFill>
                  <a:schemeClr val="tx1"/>
                </a:solidFill>
              </a:rPr>
              <a:t>sep.</a:t>
            </a:r>
            <a:endParaRPr lang="en-US" altLang="it-IT" sz="1800" dirty="0">
              <a:solidFill>
                <a:schemeClr val="tx1"/>
              </a:solidFill>
            </a:endParaRPr>
          </a:p>
          <a:p>
            <a:pPr marL="515938" indent="-230188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chemeClr val="tx1"/>
                </a:solidFill>
              </a:rPr>
              <a:t>1 tilted bunch, 2 mA , </a:t>
            </a:r>
            <a:r>
              <a:rPr lang="en-US" altLang="it-IT" sz="1800" dirty="0">
                <a:solidFill>
                  <a:schemeClr val="tx1"/>
                </a:solidFill>
                <a:sym typeface="Symbol" pitchFamily="18" charset="2"/>
              </a:rPr>
              <a:t>32 ns time </a:t>
            </a:r>
            <a:r>
              <a:rPr lang="en-US" altLang="it-IT" sz="1800" dirty="0" err="1">
                <a:solidFill>
                  <a:schemeClr val="tx1"/>
                </a:solidFill>
                <a:sym typeface="Symbol" pitchFamily="18" charset="2"/>
              </a:rPr>
              <a:t>sep.</a:t>
            </a:r>
            <a:r>
              <a:rPr lang="en-US" altLang="it-IT" sz="1800" dirty="0">
                <a:solidFill>
                  <a:schemeClr val="tx1"/>
                </a:solidFill>
                <a:sym typeface="Symbol" pitchFamily="18" charset="2"/>
              </a:rPr>
              <a:t>, 1.157 MHz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CCEB7-C412-4B26-B3A1-6508222085D9}"/>
              </a:ext>
            </a:extLst>
          </p:cNvPr>
          <p:cNvSpPr/>
          <p:nvPr/>
        </p:nvSpPr>
        <p:spPr>
          <a:xfrm>
            <a:off x="5804318" y="2643758"/>
            <a:ext cx="3011055" cy="132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362554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Pulse selection:</a:t>
            </a:r>
          </a:p>
          <a:p>
            <a:pPr marL="515938" lvl="1" indent="-230188" defTabSz="362554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sym typeface="Symbol"/>
              </a:rPr>
              <a:t>Temporal gating</a:t>
            </a:r>
          </a:p>
          <a:p>
            <a:pPr marL="515938" lvl="1" indent="-230188" defTabSz="362554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sym typeface="Symbol"/>
              </a:rPr>
              <a:t>distorted orbit </a:t>
            </a:r>
          </a:p>
          <a:p>
            <a:pPr marL="515938" lvl="1" indent="-230188" defTabSz="362554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sym typeface="Symbol"/>
              </a:rPr>
              <a:t>chopper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86AEB6-483F-4A05-BF4C-D0A4524D2BF1}"/>
              </a:ext>
            </a:extLst>
          </p:cNvPr>
          <p:cNvSpPr txBox="1"/>
          <p:nvPr/>
        </p:nvSpPr>
        <p:spPr>
          <a:xfrm>
            <a:off x="139168" y="3123241"/>
            <a:ext cx="1634954" cy="147732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fr-FR" sz="10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fr-FR" sz="1000" i="1" dirty="0">
                <a:solidFill>
                  <a:schemeClr val="accent6">
                    <a:lumMod val="50000"/>
                  </a:schemeClr>
                </a:solidFill>
              </a:rPr>
              <a:t> et al., Phys. Proc. 79 (2015) 54.</a:t>
            </a:r>
            <a:endParaRPr lang="en-US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, T.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Khabiboulline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, V. Yakovlev , “A White Paper on Design and Fabrication of SRF Deflecting Cavities for </a:t>
            </a:r>
            <a:r>
              <a:rPr lang="en-GB" sz="1000" i="1" dirty="0" err="1">
                <a:solidFill>
                  <a:schemeClr val="accent6">
                    <a:lumMod val="50000"/>
                  </a:schemeClr>
                </a:solidFill>
              </a:rPr>
              <a:t>Elettra</a:t>
            </a:r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 2.0”, FNAL note.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118093-7AD8-45CE-86CF-3091F50E6F72}"/>
              </a:ext>
            </a:extLst>
          </p:cNvPr>
          <p:cNvSpPr txBox="1"/>
          <p:nvPr/>
        </p:nvSpPr>
        <p:spPr>
          <a:xfrm>
            <a:off x="5565636" y="4155926"/>
            <a:ext cx="2160240" cy="2462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pl-PL" sz="1000" i="1" dirty="0">
                <a:solidFill>
                  <a:schemeClr val="accent6">
                    <a:lumMod val="50000"/>
                  </a:schemeClr>
                </a:solidFill>
              </a:rPr>
              <a:t>Zholents, NIM A 798 (2015) 111</a:t>
            </a:r>
            <a:endParaRPr lang="en-US" sz="1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AEED1-5D6B-42AA-BB79-97FF02F31433}"/>
              </a:ext>
            </a:extLst>
          </p:cNvPr>
          <p:cNvSpPr txBox="1"/>
          <p:nvPr/>
        </p:nvSpPr>
        <p:spPr>
          <a:xfrm>
            <a:off x="5565636" y="4443958"/>
            <a:ext cx="2724232" cy="2462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chemeClr val="accent6">
                    <a:lumMod val="50000"/>
                  </a:schemeClr>
                </a:solidFill>
              </a:rPr>
              <a:t>See also: X. Huang, PRAB 2016, 2019, 2023</a:t>
            </a:r>
            <a:endParaRPr lang="pl-PL" sz="10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86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3"/>
          <a:stretch/>
        </p:blipFill>
        <p:spPr bwMode="auto">
          <a:xfrm>
            <a:off x="450938" y="1059582"/>
            <a:ext cx="7992704" cy="2157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2" r="50451"/>
          <a:stretch/>
        </p:blipFill>
        <p:spPr bwMode="auto">
          <a:xfrm>
            <a:off x="450937" y="1059582"/>
            <a:ext cx="3977047" cy="2232248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A428AB-BA92-4EBF-A0C9-20877951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Flux </a:t>
            </a:r>
            <a:r>
              <a:rPr lang="en-US" sz="2400" i="1" dirty="0">
                <a:solidFill>
                  <a:srgbClr val="0070C0"/>
                </a:solidFill>
              </a:rPr>
              <a:t>vs.</a:t>
            </a:r>
            <a:r>
              <a:rPr lang="en-US" sz="2400" dirty="0">
                <a:solidFill>
                  <a:srgbClr val="0070C0"/>
                </a:solidFill>
              </a:rPr>
              <a:t> pulse duration</a:t>
            </a:r>
            <a:endParaRPr lang="it-I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361879">
              <a:defRPr/>
            </a:pPr>
            <a:fld id="{B725734D-6F4E-43F4-996E-C1AF4457ABF1}" type="slidenum">
              <a:rPr lang="it-IT" altLang="it-IT"/>
              <a:pPr defTabSz="361879">
                <a:defRPr/>
              </a:pPr>
              <a:t>7</a:t>
            </a:fld>
            <a:endParaRPr lang="it-IT" altLang="it-IT"/>
          </a:p>
        </p:txBody>
      </p:sp>
      <p:sp>
        <p:nvSpPr>
          <p:cNvPr id="21" name="TextBox 20"/>
          <p:cNvSpPr txBox="1"/>
          <p:nvPr/>
        </p:nvSpPr>
        <p:spPr>
          <a:xfrm>
            <a:off x="3871947" y="3187310"/>
            <a:ext cx="1708165" cy="3077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61879"/>
            <a:r>
              <a:rPr 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 MV </a:t>
            </a:r>
            <a:r>
              <a:rPr lang="en-US" sz="1400" dirty="0">
                <a:solidFill>
                  <a:srgbClr val="0000FF"/>
                </a:solidFill>
              </a:rPr>
              <a:t>@ </a:t>
            </a:r>
            <a:r>
              <a:rPr lang="en-US" sz="1400" i="1" dirty="0">
                <a:solidFill>
                  <a:srgbClr val="0000FF"/>
                </a:solidFill>
              </a:rPr>
              <a:t>3GHz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9B2DF9-E70C-4FCD-BA44-59B4764ACD9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4" t="49952" r="900"/>
          <a:stretch/>
        </p:blipFill>
        <p:spPr bwMode="auto">
          <a:xfrm>
            <a:off x="4932041" y="1059582"/>
            <a:ext cx="3456384" cy="2160240"/>
          </a:xfrm>
          <a:prstGeom prst="rect">
            <a:avLst/>
          </a:prstGeom>
          <a:noFill/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5364088" y="1491630"/>
            <a:ext cx="666006" cy="122413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5436096" y="1995686"/>
            <a:ext cx="142872" cy="93610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-Point Star 7"/>
          <p:cNvSpPr/>
          <p:nvPr/>
        </p:nvSpPr>
        <p:spPr>
          <a:xfrm>
            <a:off x="5436096" y="2355283"/>
            <a:ext cx="142871" cy="144459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362573">
              <a:defRPr/>
            </a:pPr>
            <a:endParaRPr lang="it-IT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5E4ADE-6ED2-4BD2-ADEB-0D232B391836}"/>
              </a:ext>
            </a:extLst>
          </p:cNvPr>
          <p:cNvSpPr txBox="1"/>
          <p:nvPr/>
        </p:nvSpPr>
        <p:spPr>
          <a:xfrm>
            <a:off x="546144" y="3725619"/>
            <a:ext cx="8206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1879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On-the-fly control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pulse duration, flux, rep. rate (chopper), polarization (ID)</a:t>
            </a:r>
          </a:p>
          <a:p>
            <a:pPr marL="714375" lvl="1" indent="-285750" defTabSz="361879"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each beamline, without interference with neither other beamlines nor accelerator operation</a:t>
            </a:r>
            <a:endParaRPr lang="it-IT" sz="18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1947" y="3187310"/>
            <a:ext cx="17081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61879"/>
            <a:r>
              <a:rPr lang="en-US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MV </a:t>
            </a:r>
            <a:r>
              <a:rPr lang="en-US" sz="1400" i="1" dirty="0">
                <a:solidFill>
                  <a:srgbClr val="00B050"/>
                </a:solidFill>
              </a:rPr>
              <a:t>@ 3GHz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92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9FECB-AC3C-4568-9056-9614229C85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338F9-EB72-418B-9CE1-1FF6814E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10" y="915566"/>
            <a:ext cx="4188372" cy="3141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728075-8308-4FB9-91EF-E0F526DC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8" y="3867894"/>
            <a:ext cx="1051314" cy="6214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F67717-E0E2-4928-BEAB-8F6A743DA6A0}"/>
              </a:ext>
            </a:extLst>
          </p:cNvPr>
          <p:cNvCxnSpPr/>
          <p:nvPr/>
        </p:nvCxnSpPr>
        <p:spPr bwMode="auto">
          <a:xfrm>
            <a:off x="913490" y="3651870"/>
            <a:ext cx="0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EAB6EF-0826-48E1-BC63-A088F999AF1A}"/>
              </a:ext>
            </a:extLst>
          </p:cNvPr>
          <p:cNvGrpSpPr/>
          <p:nvPr/>
        </p:nvGrpSpPr>
        <p:grpSpPr>
          <a:xfrm>
            <a:off x="4164168" y="987574"/>
            <a:ext cx="1504765" cy="2220534"/>
            <a:chOff x="4164168" y="843559"/>
            <a:chExt cx="1504765" cy="22205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346335-231E-4B21-8295-0BD62E6722F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4391" r="68194" b="1483"/>
            <a:stretch/>
          </p:blipFill>
          <p:spPr bwMode="auto">
            <a:xfrm>
              <a:off x="4164168" y="843559"/>
              <a:ext cx="1440149" cy="1440161"/>
            </a:xfrm>
            <a:prstGeom prst="rect">
              <a:avLst/>
            </a:prstGeom>
            <a:noFill/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FDCBAF-16CC-4FD9-955C-77B5C36E412A}"/>
                </a:ext>
              </a:extLst>
            </p:cNvPr>
            <p:cNvSpPr/>
            <p:nvPr/>
          </p:nvSpPr>
          <p:spPr>
            <a:xfrm>
              <a:off x="4499992" y="884950"/>
              <a:ext cx="9797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x-none" sz="1200" b="1" dirty="0">
                  <a:solidFill>
                    <a:srgbClr val="FFFF00"/>
                  </a:solidFill>
                </a:rPr>
                <a:t>1 x 0.9 µm</a:t>
              </a:r>
              <a:r>
                <a:rPr lang="x-none" sz="1200" b="1" baseline="30000" dirty="0">
                  <a:solidFill>
                    <a:srgbClr val="FFFF00"/>
                  </a:solidFill>
                </a:rPr>
                <a:t>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0E8CCB-1762-493C-9EAC-12E3475404C5}"/>
                </a:ext>
              </a:extLst>
            </p:cNvPr>
            <p:cNvSpPr txBox="1"/>
            <p:nvPr/>
          </p:nvSpPr>
          <p:spPr>
            <a:xfrm>
              <a:off x="4346135" y="2233096"/>
              <a:ext cx="13227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REGULAR: </a:t>
              </a:r>
            </a:p>
            <a:p>
              <a:pPr algn="ctr"/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55 </a:t>
              </a:r>
              <a:r>
                <a:rPr lang="en-US" sz="1600" b="1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</a:t>
              </a:r>
              <a:endParaRPr lang="en-US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1.3e10 </a:t>
              </a:r>
              <a:r>
                <a:rPr lang="en-US" sz="1600" b="1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ph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/s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0CDE1A-AA30-4067-BB8E-6CC14BDB5FAE}"/>
              </a:ext>
            </a:extLst>
          </p:cNvPr>
          <p:cNvGrpSpPr/>
          <p:nvPr/>
        </p:nvGrpSpPr>
        <p:grpSpPr>
          <a:xfrm>
            <a:off x="5612060" y="1015959"/>
            <a:ext cx="1449379" cy="2192149"/>
            <a:chOff x="5612060" y="871944"/>
            <a:chExt cx="1449379" cy="21921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2AF5F8-A396-4F40-AA9C-FDDE605CC56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5" t="5530" r="34873" b="5049"/>
            <a:stretch/>
          </p:blipFill>
          <p:spPr bwMode="auto">
            <a:xfrm>
              <a:off x="5612060" y="871944"/>
              <a:ext cx="1440160" cy="1332050"/>
            </a:xfrm>
            <a:prstGeom prst="rect">
              <a:avLst/>
            </a:prstGeom>
            <a:noFill/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FC9BE9-6602-43FE-AAFA-A0B12F504693}"/>
                </a:ext>
              </a:extLst>
            </p:cNvPr>
            <p:cNvSpPr/>
            <p:nvPr/>
          </p:nvSpPr>
          <p:spPr>
            <a:xfrm>
              <a:off x="6012160" y="884950"/>
              <a:ext cx="9797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x-none" sz="1200" b="1" dirty="0">
                  <a:solidFill>
                    <a:srgbClr val="FFFF00"/>
                  </a:solidFill>
                </a:rPr>
                <a:t>1 x </a:t>
              </a:r>
              <a:r>
                <a:rPr lang="en-US" sz="1200" b="1" dirty="0">
                  <a:solidFill>
                    <a:srgbClr val="FFFF00"/>
                  </a:solidFill>
                </a:rPr>
                <a:t>2.3</a:t>
              </a:r>
              <a:r>
                <a:rPr lang="x-none" sz="1200" b="1" dirty="0">
                  <a:solidFill>
                    <a:srgbClr val="FFFF00"/>
                  </a:solidFill>
                </a:rPr>
                <a:t> µm</a:t>
              </a:r>
              <a:r>
                <a:rPr lang="x-none" sz="1200" b="1" baseline="30000" dirty="0">
                  <a:solidFill>
                    <a:srgbClr val="FFFF00"/>
                  </a:solidFill>
                </a:rPr>
                <a:t>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8CDC0C-A747-436B-BDB9-FE143D068287}"/>
                </a:ext>
              </a:extLst>
            </p:cNvPr>
            <p:cNvSpPr txBox="1"/>
            <p:nvPr/>
          </p:nvSpPr>
          <p:spPr>
            <a:xfrm>
              <a:off x="5884514" y="2233096"/>
              <a:ext cx="11769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SHORT: 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</a:t>
              </a: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</a:t>
              </a: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drift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1.5e9 </a:t>
              </a: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ph</a:t>
              </a: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/s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432B00-E071-427D-8960-A3F8990F2E2E}"/>
              </a:ext>
            </a:extLst>
          </p:cNvPr>
          <p:cNvGrpSpPr/>
          <p:nvPr/>
        </p:nvGrpSpPr>
        <p:grpSpPr>
          <a:xfrm>
            <a:off x="7164288" y="987575"/>
            <a:ext cx="1566332" cy="2243709"/>
            <a:chOff x="7164288" y="843560"/>
            <a:chExt cx="1566332" cy="22437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6471E4-4795-4692-B709-4BF5208ECED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66" t="2922" b="2952"/>
            <a:stretch/>
          </p:blipFill>
          <p:spPr bwMode="auto">
            <a:xfrm>
              <a:off x="7164288" y="843560"/>
              <a:ext cx="1503982" cy="1440160"/>
            </a:xfrm>
            <a:prstGeom prst="rect">
              <a:avLst/>
            </a:prstGeom>
            <a:noFill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7E4C75-6DC1-4982-BEFD-C354B546C66D}"/>
                </a:ext>
              </a:extLst>
            </p:cNvPr>
            <p:cNvSpPr/>
            <p:nvPr/>
          </p:nvSpPr>
          <p:spPr>
            <a:xfrm>
              <a:off x="7572131" y="884950"/>
              <a:ext cx="9797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x-none" sz="1200" b="1" dirty="0">
                  <a:solidFill>
                    <a:srgbClr val="FFFF00"/>
                  </a:solidFill>
                </a:rPr>
                <a:t>1 x </a:t>
              </a:r>
              <a:r>
                <a:rPr lang="en-US" sz="1200" b="1" dirty="0">
                  <a:solidFill>
                    <a:srgbClr val="FFFF00"/>
                  </a:solidFill>
                </a:rPr>
                <a:t>1.3</a:t>
              </a:r>
              <a:r>
                <a:rPr lang="x-none" sz="1200" b="1" dirty="0">
                  <a:solidFill>
                    <a:srgbClr val="FFFF00"/>
                  </a:solidFill>
                </a:rPr>
                <a:t> µm</a:t>
              </a:r>
              <a:r>
                <a:rPr lang="x-none" sz="1200" b="1" baseline="30000" dirty="0">
                  <a:solidFill>
                    <a:srgbClr val="FFFF00"/>
                  </a:solidFill>
                </a:rPr>
                <a:t>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5772F4-281A-4DC5-91C2-E2041F68A9B7}"/>
                </a:ext>
              </a:extLst>
            </p:cNvPr>
            <p:cNvSpPr txBox="1"/>
            <p:nvPr/>
          </p:nvSpPr>
          <p:spPr>
            <a:xfrm>
              <a:off x="7393394" y="2256272"/>
              <a:ext cx="13372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SHORT: 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</a:t>
              </a: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</a:t>
              </a: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hybrid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1.8e9 </a:t>
              </a: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ph</a:t>
              </a: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/s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DBCA6E-331C-4326-AF74-8B724C23FD55}"/>
              </a:ext>
            </a:extLst>
          </p:cNvPr>
          <p:cNvCxnSpPr>
            <a:cxnSpLocks/>
          </p:cNvCxnSpPr>
          <p:nvPr/>
        </p:nvCxnSpPr>
        <p:spPr bwMode="auto">
          <a:xfrm>
            <a:off x="2569674" y="2342644"/>
            <a:ext cx="562166" cy="51713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0EFF496-0ED0-4B13-9A08-8420C968DB32}"/>
              </a:ext>
            </a:extLst>
          </p:cNvPr>
          <p:cNvSpPr txBox="1"/>
          <p:nvPr/>
        </p:nvSpPr>
        <p:spPr>
          <a:xfrm>
            <a:off x="2987824" y="2859782"/>
            <a:ext cx="101202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V-mono res. power: 2000 - 4500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8165EEC-7C6B-4072-B769-C32FFA4424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430391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sz="2400" dirty="0" err="1">
                <a:solidFill>
                  <a:srgbClr val="0070C0"/>
                </a:solidFill>
              </a:rPr>
              <a:t>Nanospectroscopy</a:t>
            </a:r>
            <a:r>
              <a:rPr lang="en-US" altLang="it-IT" sz="2400" dirty="0">
                <a:solidFill>
                  <a:srgbClr val="0070C0"/>
                </a:solidFill>
              </a:rPr>
              <a:t> @ 800 eV</a:t>
            </a:r>
            <a:endParaRPr lang="it-IT" altLang="it-IT" sz="2400" dirty="0">
              <a:solidFill>
                <a:srgbClr val="0070C0"/>
              </a:solidFill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CADE602E-6F40-40AB-B7B7-1F7857D8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26" y="3422234"/>
            <a:ext cx="4312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it-IT" sz="1600" dirty="0">
                <a:solidFill>
                  <a:schemeClr val="tx1"/>
                </a:solidFill>
                <a:latin typeface="Cambria" pitchFamily="18" charset="0"/>
              </a:rPr>
              <a:t>The slit selects a sub-space of radiation emitted by the tilted e-bunch </a:t>
            </a:r>
            <a:endParaRPr lang="it-IT" altLang="it-IT" sz="1600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9A0D4E-35D2-48A2-92DE-482A54F3FF99}"/>
              </a:ext>
            </a:extLst>
          </p:cNvPr>
          <p:cNvSpPr txBox="1"/>
          <p:nvPr/>
        </p:nvSpPr>
        <p:spPr bwMode="auto">
          <a:xfrm>
            <a:off x="4579862" y="4075207"/>
            <a:ext cx="4312618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defTabSz="362554"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Transverse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coherence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 and 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energy resolution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 largely 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preserved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08C403-0827-435E-9EDF-E93B95BBA124}"/>
              </a:ext>
            </a:extLst>
          </p:cNvPr>
          <p:cNvSpPr txBox="1"/>
          <p:nvPr/>
        </p:nvSpPr>
        <p:spPr>
          <a:xfrm>
            <a:off x="4099178" y="707352"/>
            <a:ext cx="5059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1879"/>
            <a:r>
              <a:rPr lang="en-US" sz="1400" u="sng" dirty="0">
                <a:solidFill>
                  <a:prstClr val="black"/>
                </a:solidFill>
              </a:rPr>
              <a:t>From accelerator to sample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elegant</a:t>
            </a:r>
            <a:r>
              <a:rPr lang="en-US" sz="1400" dirty="0">
                <a:solidFill>
                  <a:prstClr val="black"/>
                </a:solidFill>
              </a:rPr>
              <a:t> + Spectra + </a:t>
            </a:r>
            <a:r>
              <a:rPr lang="en-US" sz="1400" dirty="0" err="1">
                <a:solidFill>
                  <a:prstClr val="black"/>
                </a:solidFill>
              </a:rPr>
              <a:t>ShadOUI</a:t>
            </a:r>
            <a:r>
              <a:rPr lang="en-US" sz="1400" dirty="0">
                <a:solidFill>
                  <a:prstClr val="black"/>
                </a:solidFill>
              </a:rPr>
              <a:t>):</a:t>
            </a:r>
            <a:endParaRPr lang="it-IT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05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A428AB-BA92-4EBF-A0C9-20877951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04" y="122087"/>
            <a:ext cx="5350579" cy="63691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Diffraction limit, spectral flatness</a:t>
            </a:r>
            <a:endParaRPr lang="it-I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361879">
              <a:defRPr/>
            </a:pPr>
            <a:fld id="{B725734D-6F4E-43F4-996E-C1AF4457ABF1}" type="slidenum">
              <a:rPr lang="it-IT" altLang="it-IT"/>
              <a:pPr defTabSz="361879">
                <a:defRPr/>
              </a:pPr>
              <a:t>9</a:t>
            </a:fld>
            <a:endParaRPr lang="it-IT" altLang="it-IT"/>
          </a:p>
        </p:txBody>
      </p:sp>
      <p:pic>
        <p:nvPicPr>
          <p:cNvPr id="5" name="Picture 4" descr="E:\Documents\MATLAB\Elettra2 AT\Analysis\emittance_rati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/>
          <a:stretch/>
        </p:blipFill>
        <p:spPr bwMode="auto">
          <a:xfrm>
            <a:off x="179512" y="1600164"/>
            <a:ext cx="4174479" cy="3024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val 18"/>
          <p:cNvSpPr/>
          <p:nvPr/>
        </p:nvSpPr>
        <p:spPr bwMode="auto">
          <a:xfrm>
            <a:off x="724940" y="3616335"/>
            <a:ext cx="211146" cy="21601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152333" y="3616335"/>
            <a:ext cx="211146" cy="21601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884735" y="3616335"/>
            <a:ext cx="211146" cy="21601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113796" y="3616335"/>
            <a:ext cx="211146" cy="21601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619435" y="3616335"/>
            <a:ext cx="211146" cy="21601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flipH="1">
            <a:off x="3886879" y="3616335"/>
            <a:ext cx="462953" cy="25202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449286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45FBCF-04FD-4FF3-A161-99C058A6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47675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/>
              <a:t>Crab Cavities for Users at Elettra 2.0, Internal Meeting, 8 May 2024   -   simone.dimitri@elettra.eu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6DD80-5FD5-4C8D-B4B8-79780EE7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2" y="843558"/>
            <a:ext cx="3389790" cy="9154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EE4448-4319-4B15-BC62-5C81E6611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9" t="485" r="2136" b="5958"/>
          <a:stretch/>
        </p:blipFill>
        <p:spPr>
          <a:xfrm>
            <a:off x="5016280" y="1509527"/>
            <a:ext cx="3775052" cy="3078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0145A-AE25-46CF-B780-01DC060779B3}"/>
              </a:ext>
            </a:extLst>
          </p:cNvPr>
          <p:cNvSpPr txBox="1"/>
          <p:nvPr/>
        </p:nvSpPr>
        <p:spPr>
          <a:xfrm>
            <a:off x="7248528" y="1421157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55ps, x-pol.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DCDDD-C28C-4F25-9E83-3A6CFC8ACA02}"/>
              </a:ext>
            </a:extLst>
          </p:cNvPr>
          <p:cNvSpPr txBox="1"/>
          <p:nvPr/>
        </p:nvSpPr>
        <p:spPr>
          <a:xfrm>
            <a:off x="7773025" y="2984575"/>
            <a:ext cx="1025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4ps, y-pol.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7C51C8-A609-498E-A5C2-A3D893E03766}"/>
              </a:ext>
            </a:extLst>
          </p:cNvPr>
          <p:cNvSpPr txBox="1"/>
          <p:nvPr/>
        </p:nvSpPr>
        <p:spPr>
          <a:xfrm>
            <a:off x="7680576" y="3445324"/>
            <a:ext cx="103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4ps, x-pol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418A57-3E7E-40AC-B00B-392286AB29D7}"/>
              </a:ext>
            </a:extLst>
          </p:cNvPr>
          <p:cNvSpPr txBox="1"/>
          <p:nvPr/>
        </p:nvSpPr>
        <p:spPr>
          <a:xfrm>
            <a:off x="7822446" y="3824818"/>
            <a:ext cx="121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3.7ps, x-pol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D1D52B-E4E4-4F16-866A-52A3C3D45A90}"/>
              </a:ext>
            </a:extLst>
          </p:cNvPr>
          <p:cNvGrpSpPr/>
          <p:nvPr/>
        </p:nvGrpSpPr>
        <p:grpSpPr>
          <a:xfrm>
            <a:off x="4434072" y="845973"/>
            <a:ext cx="3001340" cy="2599351"/>
            <a:chOff x="4434072" y="845973"/>
            <a:chExt cx="3001340" cy="25993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2A29C2-2677-4109-B7A3-865D61B9AE79}"/>
                </a:ext>
              </a:extLst>
            </p:cNvPr>
            <p:cNvSpPr/>
            <p:nvPr/>
          </p:nvSpPr>
          <p:spPr bwMode="auto">
            <a:xfrm>
              <a:off x="5232304" y="2376676"/>
              <a:ext cx="2203108" cy="1068648"/>
            </a:xfrm>
            <a:prstGeom prst="roundRect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07E496E-BE20-4554-8718-C7C5B5177D32}"/>
                </a:ext>
              </a:extLst>
            </p:cNvPr>
            <p:cNvCxnSpPr/>
            <p:nvPr/>
          </p:nvCxnSpPr>
          <p:spPr bwMode="auto">
            <a:xfrm>
              <a:off x="5736360" y="1336581"/>
              <a:ext cx="216024" cy="130717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7D159D-B57D-457A-964D-165ADDE0330B}"/>
                </a:ext>
              </a:extLst>
            </p:cNvPr>
            <p:cNvSpPr txBox="1"/>
            <p:nvPr/>
          </p:nvSpPr>
          <p:spPr>
            <a:xfrm>
              <a:off x="4434072" y="845973"/>
              <a:ext cx="281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</a:rPr>
                <a:t>Potentially useful for on-the-fly energy scan at EXAFS, XAS…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291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40205</TotalTime>
  <Words>2281</Words>
  <Application>Microsoft Office PowerPoint</Application>
  <PresentationFormat>On-screen Show (16:9)</PresentationFormat>
  <Paragraphs>526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Times New Roman</vt:lpstr>
      <vt:lpstr>Century Gothic</vt:lpstr>
      <vt:lpstr>Arial</vt:lpstr>
      <vt:lpstr>Wingdings</vt:lpstr>
      <vt:lpstr>Symbol</vt:lpstr>
      <vt:lpstr>Verdana</vt:lpstr>
      <vt:lpstr>Calibri Light</vt:lpstr>
      <vt:lpstr>Cambria Math</vt:lpstr>
      <vt:lpstr>Courier New</vt:lpstr>
      <vt:lpstr>Palatino Linotype</vt:lpstr>
      <vt:lpstr>Calibri</vt:lpstr>
      <vt:lpstr>Cambria</vt:lpstr>
      <vt:lpstr>Elettra Sincrotrone Trieste_Template Slides ENG</vt:lpstr>
      <vt:lpstr>Picosecond X-ray pulses at Elettra 2.0 with “crab cavities”</vt:lpstr>
      <vt:lpstr>Elettra Sincrotrone Trieste</vt:lpstr>
      <vt:lpstr>Elettra 2.0 – Diffraction Limit</vt:lpstr>
      <vt:lpstr>Science drivers of timing modes at SRLS</vt:lpstr>
      <vt:lpstr>Elettra 2.0 – Timing Mode</vt:lpstr>
      <vt:lpstr>“Crab cavities” working  principle</vt:lpstr>
      <vt:lpstr>Flux vs. pulse duration</vt:lpstr>
      <vt:lpstr>Nanospectroscopy @ 800 eV</vt:lpstr>
      <vt:lpstr>Diffraction limit, spectral flatness</vt:lpstr>
      <vt:lpstr>Timing modes @ SRLS</vt:lpstr>
      <vt:lpstr>Summary</vt:lpstr>
      <vt:lpstr>Acknowledgements</vt:lpstr>
      <vt:lpstr>Back up slides</vt:lpstr>
      <vt:lpstr>Magnetic lattice</vt:lpstr>
      <vt:lpstr>Improved radiation source</vt:lpstr>
      <vt:lpstr>Beamlines</vt:lpstr>
      <vt:lpstr>Deflecting voltages</vt:lpstr>
      <vt:lpstr>Short pulse production</vt:lpstr>
      <vt:lpstr>Theoretical minimum pulse durations</vt:lpstr>
      <vt:lpstr>Shortest durations at Elettra 2.0</vt:lpstr>
      <vt:lpstr>NanoSpectroscopy @ 800 eV  (1/3)</vt:lpstr>
      <vt:lpstr>Example @ 0.8 keV</vt:lpstr>
      <vt:lpstr>Example @ 12 keV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Simone Di Mitri</cp:lastModifiedBy>
  <cp:revision>1639</cp:revision>
  <cp:lastPrinted>2015-12-09T13:35:49Z</cp:lastPrinted>
  <dcterms:created xsi:type="dcterms:W3CDTF">2015-12-09T11:23:36Z</dcterms:created>
  <dcterms:modified xsi:type="dcterms:W3CDTF">2025-06-28T07:00:39Z</dcterms:modified>
</cp:coreProperties>
</file>