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BioRhyme" panose="020B0604020202020204" charset="0"/>
      <p:regular r:id="rId41"/>
      <p:bold r:id="rId42"/>
    </p:embeddedFont>
    <p:embeddedFont>
      <p:font typeface="Cambria Math" panose="02040503050406030204" pitchFamily="18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Share Tech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8" y="3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8ab08a8b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8ab08a8b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58ab08a8ba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58ab08a8ba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58ab08a8ba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58ab08a8ba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58ab08a8ba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58ab08a8ba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58ab08a8ba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58ab08a8ba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3d53e76d4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3d53e76d4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698f1615a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698f1615a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3d53e76d4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3d53e76d4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3d53e76d43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3d53e76d43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3d53e76d4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3d53e76d4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69cfb171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69cfb171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8ab08a8b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8ab08a8b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3ad0e7435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3ad0e7435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6aeabaa8c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6aeabaa8c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58ab08a8ba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58ab08a8ba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69cfb1716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69cfb1716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69cfb1716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69cfb1716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58ab08a8ba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58ab08a8ba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58ab08a8ba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58ab08a8ba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3d53e76d43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3d53e76d43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69cfb1716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69cfb1716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3d53e76d4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3d53e76d4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d53e76d4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3d53e76d43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58ab08a8ba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58ab08a8ba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33d53e76d4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33d53e76d4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3d53e76d43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3d53e76d43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69cfb1716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69cfb1716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58ab08a8ba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58ab08a8ba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58ab08a8ba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58ab08a8ba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3d53e76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3d53e76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 remix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58ab08a8ba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58ab08a8ba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3d53e76d4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33d53e76d4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d53e76d4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3d53e76d4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d53e76d4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d53e76d4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d53e76d4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d53e76d43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d53e76d43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d53e76d43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3d53e76d43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3d53e76d43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58ab08a8ba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58ab08a8ba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311700" y="691800"/>
            <a:ext cx="8520600" cy="3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3430">
                <a:latin typeface="Share Tech"/>
                <a:ea typeface="Share Tech"/>
                <a:cs typeface="Share Tech"/>
                <a:sym typeface="Share Tech"/>
              </a:rPr>
              <a:t>X-ray Emission Spectroscopy for Real-Time Diagnostics in SFX experiments</a:t>
            </a:r>
            <a:br>
              <a:rPr lang="en" sz="3430"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3430"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3430">
                <a:latin typeface="Share Tech"/>
                <a:ea typeface="Share Tech"/>
                <a:cs typeface="Share Tech"/>
                <a:sym typeface="Share Tech"/>
              </a:rPr>
              <a:t>A Machine Learning Approach</a:t>
            </a:r>
            <a:br>
              <a:rPr lang="en" sz="3430">
                <a:solidFill>
                  <a:srgbClr val="000000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3430">
              <a:solidFill>
                <a:srgbClr val="000000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42798"/>
          <a:stretch/>
        </p:blipFill>
        <p:spPr>
          <a:xfrm>
            <a:off x="-137525" y="-265798"/>
            <a:ext cx="1674049" cy="95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t="55834"/>
          <a:stretch/>
        </p:blipFill>
        <p:spPr>
          <a:xfrm>
            <a:off x="768150" y="223198"/>
            <a:ext cx="1566394" cy="6917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958850" y="4249625"/>
            <a:ext cx="52263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Harald Agelii, </a:t>
            </a:r>
            <a:r>
              <a:rPr lang="en" b="1" u="sng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Alfredo Bellisario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, Carl Caleman, 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Nicusor Timneanu, and Sebastian Cardoch</a:t>
            </a:r>
            <a:r>
              <a:rPr lang="en" baseline="300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*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Uppsala University 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29.06.2025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2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2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X-ray Emission Spectra: simulations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564" name="Google Shape;564;p22"/>
          <p:cNvSpPr txBox="1"/>
          <p:nvPr/>
        </p:nvSpPr>
        <p:spPr>
          <a:xfrm>
            <a:off x="4572000" y="717451"/>
            <a:ext cx="4695300" cy="3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Atomic processes included: 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radiative excitation, ionization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electron-ion, and ion-ion collisional 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excitation, ionization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autoionization / dielectronic recombination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all inverse processes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The code assumes no structural knowledge of the sample</a:t>
            </a: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;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the sample is divided into zones or cells, for each it is possible to simulate: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radiation transport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conduction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ion/electron temperature evolution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laser absorption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X-ray emission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Simulations have been tested and compared to XFEL experiments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565" name="Google Shape;5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0" y="717450"/>
            <a:ext cx="4531344" cy="370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2"/>
          <p:cNvSpPr txBox="1"/>
          <p:nvPr/>
        </p:nvSpPr>
        <p:spPr>
          <a:xfrm>
            <a:off x="1576350" y="4623650"/>
            <a:ext cx="644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hare Tech"/>
                <a:ea typeface="Share Tech"/>
                <a:cs typeface="Share Tech"/>
                <a:sym typeface="Share Tech"/>
              </a:rPr>
              <a:t>Scott, Howard A. "Cretin—a radiative transfer capability for laboratory plasmas." </a:t>
            </a:r>
            <a:r>
              <a:rPr lang="en" sz="1100" i="1">
                <a:latin typeface="Share Tech"/>
                <a:ea typeface="Share Tech"/>
                <a:cs typeface="Share Tech"/>
                <a:sym typeface="Share Tech"/>
              </a:rPr>
              <a:t>Journal of Quantitative Spectroscopy and Radiative Transfer</a:t>
            </a:r>
            <a:r>
              <a:rPr lang="en" sz="1100">
                <a:latin typeface="Share Tech"/>
                <a:ea typeface="Share Tech"/>
                <a:cs typeface="Share Tech"/>
                <a:sym typeface="Share Tech"/>
              </a:rPr>
              <a:t> 71.2-6 (2001)</a:t>
            </a:r>
            <a:endParaRPr sz="11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567" name="Google Shape;567;p22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3/13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568" name="Google Shape;568;p22"/>
          <p:cNvSpPr txBox="1"/>
          <p:nvPr/>
        </p:nvSpPr>
        <p:spPr>
          <a:xfrm>
            <a:off x="0" y="4281150"/>
            <a:ext cx="43980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hare Tech"/>
                <a:ea typeface="Share Tech"/>
                <a:cs typeface="Share Tech"/>
                <a:sym typeface="Share Tech"/>
              </a:rPr>
              <a:t>Figure from: H. Agelii, “A Machine Learning Approach on Analysis of Emission Spectra for Application in XFEL Experiments” (2023)</a:t>
            </a:r>
            <a:endParaRPr sz="1000">
              <a:solidFill>
                <a:schemeClr val="dk2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3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X-ray Emission Spectra: simulations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577" name="Google Shape;577;p23"/>
          <p:cNvSpPr txBox="1"/>
          <p:nvPr/>
        </p:nvSpPr>
        <p:spPr>
          <a:xfrm>
            <a:off x="4572000" y="717451"/>
            <a:ext cx="4695300" cy="3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Atomic processes included: 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radiative excitation, ionization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electron-ion, and ion-ion collisional 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excitation, ionization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autoionization / dielectronic recombination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all inverse processes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 b="1">
                <a:latin typeface="Share Tech"/>
                <a:ea typeface="Share Tech"/>
                <a:cs typeface="Share Tech"/>
                <a:sym typeface="Share Tech"/>
              </a:rPr>
              <a:t>The code assumes no structural knowledge of the sample</a:t>
            </a: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;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the sample is divided into zones or cells, for each it is possible to simulate: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radiation transport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conduction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ion/electron temperature evolution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laser absorption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○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X-ray emission</a:t>
            </a:r>
            <a:br>
              <a:rPr lang="en" sz="1200"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latin typeface="Share Tech"/>
              <a:ea typeface="Share Tech"/>
              <a:cs typeface="Share Tech"/>
              <a:sym typeface="Share Tech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Simulations have been tested and compared to XFEL experiments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578" name="Google Shape;5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0" y="717450"/>
            <a:ext cx="4531344" cy="370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3"/>
          <p:cNvSpPr txBox="1"/>
          <p:nvPr/>
        </p:nvSpPr>
        <p:spPr>
          <a:xfrm>
            <a:off x="1576350" y="4623650"/>
            <a:ext cx="644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hare Tech"/>
                <a:ea typeface="Share Tech"/>
                <a:cs typeface="Share Tech"/>
                <a:sym typeface="Share Tech"/>
              </a:rPr>
              <a:t>Scott, Howard A. "Cretin—a radiative transfer capability for laboratory plasmas." </a:t>
            </a:r>
            <a:r>
              <a:rPr lang="en" sz="1100" i="1">
                <a:latin typeface="Share Tech"/>
                <a:ea typeface="Share Tech"/>
                <a:cs typeface="Share Tech"/>
                <a:sym typeface="Share Tech"/>
              </a:rPr>
              <a:t>Journal of Quantitative Spectroscopy and Radiative Transfer</a:t>
            </a:r>
            <a:r>
              <a:rPr lang="en" sz="1100">
                <a:latin typeface="Share Tech"/>
                <a:ea typeface="Share Tech"/>
                <a:cs typeface="Share Tech"/>
                <a:sym typeface="Share Tech"/>
              </a:rPr>
              <a:t> 71.2-6 (2001)</a:t>
            </a:r>
            <a:endParaRPr sz="11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580" name="Google Shape;580;p23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3/13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3714275" y="862325"/>
            <a:ext cx="165300" cy="3030300"/>
          </a:xfrm>
          <a:prstGeom prst="rect">
            <a:avLst/>
          </a:prstGeom>
          <a:solidFill>
            <a:srgbClr val="F88484">
              <a:alpha val="47170"/>
            </a:srgbClr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3"/>
          <p:cNvSpPr txBox="1"/>
          <p:nvPr/>
        </p:nvSpPr>
        <p:spPr>
          <a:xfrm>
            <a:off x="0" y="4281150"/>
            <a:ext cx="43980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hare Tech"/>
                <a:ea typeface="Share Tech"/>
                <a:cs typeface="Share Tech"/>
                <a:sym typeface="Share Tech"/>
              </a:rPr>
              <a:t>Figure from: H. Agelii, “A Machine Learning Approach on Analysis of Emission Spectra for Application in XFEL Experiments” (2023)</a:t>
            </a:r>
            <a:endParaRPr sz="1000">
              <a:solidFill>
                <a:schemeClr val="dk2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4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ML for fluence and pulse duration predictions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591" name="Google Shape;591;p24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4/13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592" name="Google Shape;5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4550" y="1250763"/>
            <a:ext cx="1678275" cy="163390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/>
          <p:nvPr/>
        </p:nvSpPr>
        <p:spPr>
          <a:xfrm>
            <a:off x="3614575" y="1874063"/>
            <a:ext cx="429600" cy="3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4"/>
          <p:cNvSpPr/>
          <p:nvPr/>
        </p:nvSpPr>
        <p:spPr>
          <a:xfrm>
            <a:off x="5598375" y="1874063"/>
            <a:ext cx="429600" cy="3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4"/>
          <p:cNvSpPr txBox="1"/>
          <p:nvPr/>
        </p:nvSpPr>
        <p:spPr>
          <a:xfrm>
            <a:off x="5944975" y="1755800"/>
            <a:ext cx="2944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hare Tech"/>
              <a:buChar char="-"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Fluence</a:t>
            </a: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hare Tech"/>
              <a:buChar char="-"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Pulse duration</a:t>
            </a:r>
            <a:endParaRPr sz="900" b="1" i="1" u="sng">
              <a:solidFill>
                <a:srgbClr val="FF0000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596" name="Google Shape;596;p24"/>
          <p:cNvSpPr txBox="1"/>
          <p:nvPr/>
        </p:nvSpPr>
        <p:spPr>
          <a:xfrm>
            <a:off x="539450" y="3567000"/>
            <a:ext cx="7971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Choosing the XES region:</a:t>
            </a:r>
            <a:br>
              <a:rPr lang="en">
                <a:latin typeface="Share Tech"/>
                <a:ea typeface="Share Tech"/>
                <a:cs typeface="Share Tech"/>
                <a:sym typeface="Share Tech"/>
              </a:rPr>
            </a:b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22860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re Tech"/>
              <a:buAutoNum type="arabicPeriod"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K</a:t>
            </a:r>
            <a:r>
              <a:rPr lang="en" sz="1000">
                <a:latin typeface="Share Tech"/>
                <a:ea typeface="Share Tech"/>
                <a:cs typeface="Share Tech"/>
                <a:sym typeface="Share Tech"/>
              </a:rPr>
              <a:t>α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 lines correspond to a 2p to 1s transition in Sulfur. 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22860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re Tech"/>
              <a:buAutoNum type="arabicPeriod"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Changes in the ionization state are the most significant.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22860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hare Tech"/>
              <a:buAutoNum type="arabicPeriod"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Relevant for </a:t>
            </a:r>
            <a:r>
              <a:rPr lang="en">
                <a:solidFill>
                  <a:srgbClr val="FF0000"/>
                </a:solidFill>
                <a:latin typeface="Share Tech"/>
                <a:ea typeface="Share Tech"/>
                <a:cs typeface="Share Tech"/>
                <a:sym typeface="Share Tech"/>
              </a:rPr>
              <a:t>biological 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samples…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  <p:grpSp>
        <p:nvGrpSpPr>
          <p:cNvPr id="597" name="Google Shape;597;p24"/>
          <p:cNvGrpSpPr/>
          <p:nvPr/>
        </p:nvGrpSpPr>
        <p:grpSpPr>
          <a:xfrm>
            <a:off x="431025" y="772450"/>
            <a:ext cx="2935973" cy="2762999"/>
            <a:chOff x="431025" y="772450"/>
            <a:chExt cx="2935973" cy="2762999"/>
          </a:xfrm>
        </p:grpSpPr>
        <p:pic>
          <p:nvPicPr>
            <p:cNvPr id="598" name="Google Shape;598;p24"/>
            <p:cNvPicPr preferRelativeResize="0"/>
            <p:nvPr/>
          </p:nvPicPr>
          <p:blipFill rotWithShape="1">
            <a:blip r:embed="rId5">
              <a:alphaModFix/>
            </a:blip>
            <a:srcRect l="49425" b="49761"/>
            <a:stretch/>
          </p:blipFill>
          <p:spPr>
            <a:xfrm>
              <a:off x="722400" y="862325"/>
              <a:ext cx="2644598" cy="2673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24"/>
            <p:cNvSpPr/>
            <p:nvPr/>
          </p:nvSpPr>
          <p:spPr>
            <a:xfrm>
              <a:off x="431025" y="772450"/>
              <a:ext cx="739500" cy="38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" name="Google Shape;600;p24"/>
          <p:cNvSpPr txBox="1"/>
          <p:nvPr/>
        </p:nvSpPr>
        <p:spPr>
          <a:xfrm>
            <a:off x="5598375" y="2650875"/>
            <a:ext cx="3150300" cy="1046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Baseline for a competitive prediction: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b="1">
                <a:solidFill>
                  <a:srgbClr val="FF0000"/>
                </a:solidFill>
                <a:latin typeface="Share Tech"/>
                <a:ea typeface="Share Tech"/>
                <a:cs typeface="Share Tech"/>
                <a:sym typeface="Share Tech"/>
              </a:rPr>
              <a:t>Upstream 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X-ray Gas Monitor which have on average a </a:t>
            </a:r>
            <a:r>
              <a:rPr lang="en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10% error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in fluence prediction</a:t>
            </a:r>
            <a:endParaRPr b="1" u="sng">
              <a:solidFill>
                <a:srgbClr val="FF0000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5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5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Emission spectra: Datasets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09" name="Google Shape;609;p25"/>
          <p:cNvSpPr txBox="1"/>
          <p:nvPr/>
        </p:nvSpPr>
        <p:spPr>
          <a:xfrm>
            <a:off x="4168975" y="1319525"/>
            <a:ext cx="4005900" cy="4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Sample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 Lysozyme crystal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Parameters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9144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hare Tech"/>
              <a:buAutoNum type="arabicPeriod"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Fluence: 		5 </a:t>
            </a:r>
            <a:r>
              <a:rPr lang="en" sz="8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× 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(10</a:t>
            </a:r>
            <a:r>
              <a:rPr lang="en" sz="1300" baseline="300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2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- 10</a:t>
            </a:r>
            <a:r>
              <a:rPr lang="en" sz="1300" baseline="300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5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) J/cm</a:t>
            </a:r>
            <a:r>
              <a:rPr lang="en" sz="1300" baseline="300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2</a:t>
            </a: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hare Tech"/>
              <a:buAutoNum type="arabicPeriod"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Photon energy: 	12 keV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hare Tech"/>
              <a:buAutoNum type="arabicPeriod"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Pulse duration: 	5-50 fs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Datasets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 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            - 6 000   spectras at 12 keV and 10 fs	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            - 21 000 spectras at 12 keV with varying fluence 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		      and pulse duration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aseline="300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>
            <a:off x="332450" y="985375"/>
            <a:ext cx="3709149" cy="3940050"/>
            <a:chOff x="408650" y="985375"/>
            <a:chExt cx="3709149" cy="3940050"/>
          </a:xfrm>
        </p:grpSpPr>
        <p:pic>
          <p:nvPicPr>
            <p:cNvPr id="611" name="Google Shape;611;p25"/>
            <p:cNvPicPr preferRelativeResize="0"/>
            <p:nvPr/>
          </p:nvPicPr>
          <p:blipFill rotWithShape="1">
            <a:blip r:embed="rId4">
              <a:alphaModFix/>
            </a:blip>
            <a:srcRect r="49117" b="48609"/>
            <a:stretch/>
          </p:blipFill>
          <p:spPr>
            <a:xfrm>
              <a:off x="645700" y="1082225"/>
              <a:ext cx="3472099" cy="3568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25"/>
            <p:cNvSpPr/>
            <p:nvPr/>
          </p:nvSpPr>
          <p:spPr>
            <a:xfrm>
              <a:off x="408650" y="985375"/>
              <a:ext cx="627600" cy="47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583450" y="4454725"/>
              <a:ext cx="627600" cy="47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25"/>
          <p:cNvSpPr txBox="1"/>
          <p:nvPr/>
        </p:nvSpPr>
        <p:spPr>
          <a:xfrm>
            <a:off x="6212675" y="1319525"/>
            <a:ext cx="3000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Density</a:t>
            </a: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 1.13 g/cm³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H:	64.62%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C:	21.47%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N:	6.76%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O:	21.84%</a:t>
            </a:r>
            <a:b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>
                <a:solidFill>
                  <a:srgbClr val="FF0000"/>
                </a:solidFill>
                <a:latin typeface="Share Tech"/>
                <a:ea typeface="Share Tech"/>
                <a:cs typeface="Share Tech"/>
                <a:sym typeface="Share Tech"/>
              </a:rPr>
              <a:t>S:	0.35%</a:t>
            </a:r>
            <a:endParaRPr sz="1300">
              <a:solidFill>
                <a:srgbClr val="FF0000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615" name="Google Shape;615;p25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5/13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6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6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Emission spectra: Datasets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24" name="Google Shape;624;p26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5/13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625" name="Google Shape;625;p26"/>
          <p:cNvSpPr txBox="1"/>
          <p:nvPr/>
        </p:nvSpPr>
        <p:spPr>
          <a:xfrm>
            <a:off x="3807525" y="1449275"/>
            <a:ext cx="4536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We apply a </a:t>
            </a: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min-max normalization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to each emission spectra to decouple the magnitude of the X-ray pulse intensity from the emission intensity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We </a:t>
            </a: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augment 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the data by introducing a normally distributed random shift centred at zero with a standard deviation of 10% 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We add </a:t>
            </a: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noise 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to each spectrum from a normal distribution centered around zero and 0.1 % standard deviation.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grpSp>
        <p:nvGrpSpPr>
          <p:cNvPr id="626" name="Google Shape;626;p26"/>
          <p:cNvGrpSpPr/>
          <p:nvPr/>
        </p:nvGrpSpPr>
        <p:grpSpPr>
          <a:xfrm>
            <a:off x="332450" y="985375"/>
            <a:ext cx="3709149" cy="3940050"/>
            <a:chOff x="408650" y="985375"/>
            <a:chExt cx="3709149" cy="3940050"/>
          </a:xfrm>
        </p:grpSpPr>
        <p:pic>
          <p:nvPicPr>
            <p:cNvPr id="627" name="Google Shape;627;p26"/>
            <p:cNvPicPr preferRelativeResize="0"/>
            <p:nvPr/>
          </p:nvPicPr>
          <p:blipFill rotWithShape="1">
            <a:blip r:embed="rId4">
              <a:alphaModFix/>
            </a:blip>
            <a:srcRect r="49117" b="48609"/>
            <a:stretch/>
          </p:blipFill>
          <p:spPr>
            <a:xfrm>
              <a:off x="645700" y="1082225"/>
              <a:ext cx="3472099" cy="3568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8" name="Google Shape;628;p26"/>
            <p:cNvSpPr/>
            <p:nvPr/>
          </p:nvSpPr>
          <p:spPr>
            <a:xfrm>
              <a:off x="408650" y="985375"/>
              <a:ext cx="627600" cy="47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583450" y="4454725"/>
              <a:ext cx="627600" cy="47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7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35" name="Google Shape;635;p27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7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Machine Learning: Interpretability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37" name="Google Shape;637;p27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6/13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38" name="Google Shape;6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4200"/>
            <a:ext cx="3537259" cy="414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8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44" name="Google Shape;644;p28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8"/>
          <p:cNvSpPr txBox="1"/>
          <p:nvPr/>
        </p:nvSpPr>
        <p:spPr>
          <a:xfrm>
            <a:off x="0" y="0"/>
            <a:ext cx="925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Machine Learning: Interpretability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46" name="Google Shape;646;p28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6/13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47" name="Google Shape;6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4200"/>
            <a:ext cx="3537259" cy="414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28"/>
          <p:cNvSpPr txBox="1"/>
          <p:nvPr/>
        </p:nvSpPr>
        <p:spPr>
          <a:xfrm>
            <a:off x="3857250" y="757050"/>
            <a:ext cx="4998600" cy="15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br>
              <a:rPr lang="en-US" sz="1300" b="1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-US" sz="1300" b="1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VS Explainability</a:t>
            </a:r>
            <a:endParaRPr lang="en-US"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lvl="0"/>
            <a:endParaRPr lang="en-US"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lvl="0" indent="457200">
              <a:buClr>
                <a:schemeClr val="dk1"/>
              </a:buClr>
              <a:buSzPts val="1100"/>
            </a:pPr>
            <a:r>
              <a:rPr lang="en-US" sz="1300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How vs Why (or Assess vs Decipher)</a:t>
            </a:r>
          </a:p>
          <a:p>
            <a:pPr lvl="0" indent="457200"/>
            <a:r>
              <a:rPr lang="en-US" sz="1300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– no consistent definition</a:t>
            </a:r>
          </a:p>
          <a:p>
            <a:pPr lvl="0"/>
            <a:endParaRPr lang="en-US"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lvl="0"/>
            <a:endParaRPr lang="en-US" sz="1300" b="1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9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54" name="Google Shape;654;p29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9"/>
          <p:cNvSpPr txBox="1"/>
          <p:nvPr/>
        </p:nvSpPr>
        <p:spPr>
          <a:xfrm>
            <a:off x="0" y="0"/>
            <a:ext cx="925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Machine Learning: Interpretability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56" name="Google Shape;656;p29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6/13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57" name="Google Shape;6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4200"/>
            <a:ext cx="3537259" cy="414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29"/>
          <p:cNvSpPr txBox="1"/>
          <p:nvPr/>
        </p:nvSpPr>
        <p:spPr>
          <a:xfrm>
            <a:off x="3857250" y="757050"/>
            <a:ext cx="49986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 b="1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 b="1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VS Explainability</a:t>
            </a: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How vs Why (or Assess vs Decipher)</a:t>
            </a: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– no consistent definition</a:t>
            </a: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Gradient-based methods</a:t>
            </a:r>
            <a:endParaRPr sz="1300" b="1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59" name="Google Shape;65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2405525"/>
            <a:ext cx="2549498" cy="3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0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 txBox="1"/>
          <p:nvPr/>
        </p:nvSpPr>
        <p:spPr>
          <a:xfrm>
            <a:off x="0" y="0"/>
            <a:ext cx="925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Machine Learning: Interpretability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67" name="Google Shape;667;p30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6/13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4200"/>
            <a:ext cx="3537259" cy="414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0"/>
          <p:cNvSpPr txBox="1"/>
          <p:nvPr/>
        </p:nvSpPr>
        <p:spPr>
          <a:xfrm>
            <a:off x="3857250" y="757050"/>
            <a:ext cx="49986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VS Explainability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How vs Why (or Assess vs Decipher)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– no consistent definition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Gradient-based methods</a:t>
            </a: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SHAP (Shapley values)</a:t>
            </a: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70" name="Google Shape;6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393676"/>
            <a:ext cx="421491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2405525"/>
            <a:ext cx="2549498" cy="3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1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1"/>
          <p:cNvSpPr txBox="1"/>
          <p:nvPr/>
        </p:nvSpPr>
        <p:spPr>
          <a:xfrm>
            <a:off x="0" y="0"/>
            <a:ext cx="925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Machine Learning: Interpretability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79" name="Google Shape;679;p31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6/13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80" name="Google Shape;6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4200"/>
            <a:ext cx="3537259" cy="414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31"/>
          <p:cNvSpPr txBox="1"/>
          <p:nvPr/>
        </p:nvSpPr>
        <p:spPr>
          <a:xfrm>
            <a:off x="3857250" y="757050"/>
            <a:ext cx="49986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VS Explainability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How vs Why (or Assess vs Decipher)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Interpretability – no consistent definition</a:t>
            </a: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Gradient-based methods</a:t>
            </a: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SHAP (Shapley values)</a:t>
            </a:r>
            <a:endParaRPr sz="13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82" name="Google Shape;6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393676"/>
            <a:ext cx="4214914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2405525"/>
            <a:ext cx="2549498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31"/>
          <p:cNvSpPr/>
          <p:nvPr/>
        </p:nvSpPr>
        <p:spPr>
          <a:xfrm>
            <a:off x="5659950" y="3328275"/>
            <a:ext cx="1461600" cy="6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171700" y="3427100"/>
            <a:ext cx="1684200" cy="426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6" name="Google Shape;686;p31"/>
          <p:cNvCxnSpPr/>
          <p:nvPr/>
        </p:nvCxnSpPr>
        <p:spPr>
          <a:xfrm rot="10800000" flipH="1">
            <a:off x="7598225" y="3916875"/>
            <a:ext cx="241500" cy="404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7" name="Google Shape;687;p31"/>
          <p:cNvSpPr txBox="1"/>
          <p:nvPr/>
        </p:nvSpPr>
        <p:spPr>
          <a:xfrm>
            <a:off x="5659950" y="4310475"/>
            <a:ext cx="26832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Difference between prediction and prediction without the feature i</a:t>
            </a:r>
            <a:endParaRPr sz="12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32"/>
          <p:cNvPicPr preferRelativeResize="0"/>
          <p:nvPr/>
        </p:nvPicPr>
        <p:blipFill rotWithShape="1">
          <a:blip r:embed="rId3">
            <a:alphaModFix/>
          </a:blip>
          <a:srcRect t="50956" r="50283"/>
          <a:stretch/>
        </p:blipFill>
        <p:spPr>
          <a:xfrm>
            <a:off x="5869350" y="1352725"/>
            <a:ext cx="2562811" cy="2572451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32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94" name="Google Shape;694;p32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2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1: Fluence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696" name="Google Shape;696;p32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7/13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697" name="Google Shape;69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525" y="1640488"/>
            <a:ext cx="1678275" cy="163390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2"/>
          <p:cNvSpPr/>
          <p:nvPr/>
        </p:nvSpPr>
        <p:spPr>
          <a:xfrm>
            <a:off x="3183550" y="2263788"/>
            <a:ext cx="429600" cy="3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2"/>
          <p:cNvSpPr/>
          <p:nvPr/>
        </p:nvSpPr>
        <p:spPr>
          <a:xfrm>
            <a:off x="5167350" y="2263788"/>
            <a:ext cx="429600" cy="3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32"/>
          <p:cNvGrpSpPr/>
          <p:nvPr/>
        </p:nvGrpSpPr>
        <p:grpSpPr>
          <a:xfrm>
            <a:off x="0" y="1162175"/>
            <a:ext cx="2935973" cy="2762999"/>
            <a:chOff x="431025" y="772450"/>
            <a:chExt cx="2935973" cy="2762999"/>
          </a:xfrm>
        </p:grpSpPr>
        <p:pic>
          <p:nvPicPr>
            <p:cNvPr id="701" name="Google Shape;701;p32"/>
            <p:cNvPicPr preferRelativeResize="0"/>
            <p:nvPr/>
          </p:nvPicPr>
          <p:blipFill rotWithShape="1">
            <a:blip r:embed="rId3">
              <a:alphaModFix/>
            </a:blip>
            <a:srcRect l="49425" b="49761"/>
            <a:stretch/>
          </p:blipFill>
          <p:spPr>
            <a:xfrm>
              <a:off x="722400" y="862325"/>
              <a:ext cx="2644598" cy="2673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32"/>
            <p:cNvSpPr/>
            <p:nvPr/>
          </p:nvSpPr>
          <p:spPr>
            <a:xfrm>
              <a:off x="431025" y="772450"/>
              <a:ext cx="739500" cy="38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32"/>
          <p:cNvSpPr/>
          <p:nvPr/>
        </p:nvSpPr>
        <p:spPr>
          <a:xfrm>
            <a:off x="8396725" y="1461375"/>
            <a:ext cx="203400" cy="199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2"/>
          <p:cNvSpPr/>
          <p:nvPr/>
        </p:nvSpPr>
        <p:spPr>
          <a:xfrm>
            <a:off x="5994200" y="1162175"/>
            <a:ext cx="203400" cy="52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2"/>
          <p:cNvSpPr txBox="1"/>
          <p:nvPr/>
        </p:nvSpPr>
        <p:spPr>
          <a:xfrm>
            <a:off x="995700" y="4077575"/>
            <a:ext cx="7152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We find </a:t>
            </a:r>
            <a:r>
              <a:rPr lang="en" sz="16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accurate prediction of the fluence</a:t>
            </a:r>
            <a:r>
              <a:rPr lang="en" sz="16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with normally distributed </a:t>
            </a:r>
            <a:r>
              <a:rPr lang="en" sz="16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relative errors with a standard deviation 1.4%</a:t>
            </a:r>
            <a:endParaRPr sz="16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706" name="Google Shape;706;p32"/>
          <p:cNvSpPr/>
          <p:nvPr/>
        </p:nvSpPr>
        <p:spPr>
          <a:xfrm>
            <a:off x="261250" y="3820175"/>
            <a:ext cx="4296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3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712" name="Google Shape;712;p33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3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1: Absolute error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14" name="Google Shape;714;p33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8/13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715" name="Google Shape;7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525" y="1640488"/>
            <a:ext cx="1678275" cy="1633901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3"/>
          <p:cNvSpPr/>
          <p:nvPr/>
        </p:nvSpPr>
        <p:spPr>
          <a:xfrm>
            <a:off x="3183550" y="2263788"/>
            <a:ext cx="429600" cy="3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3"/>
          <p:cNvSpPr/>
          <p:nvPr/>
        </p:nvSpPr>
        <p:spPr>
          <a:xfrm>
            <a:off x="5167350" y="2263788"/>
            <a:ext cx="429600" cy="387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33"/>
          <p:cNvGrpSpPr/>
          <p:nvPr/>
        </p:nvGrpSpPr>
        <p:grpSpPr>
          <a:xfrm>
            <a:off x="0" y="1162175"/>
            <a:ext cx="2935973" cy="2762999"/>
            <a:chOff x="431025" y="772450"/>
            <a:chExt cx="2935973" cy="2762999"/>
          </a:xfrm>
        </p:grpSpPr>
        <p:pic>
          <p:nvPicPr>
            <p:cNvPr id="719" name="Google Shape;719;p33"/>
            <p:cNvPicPr preferRelativeResize="0"/>
            <p:nvPr/>
          </p:nvPicPr>
          <p:blipFill rotWithShape="1">
            <a:blip r:embed="rId4">
              <a:alphaModFix/>
            </a:blip>
            <a:srcRect l="49425" b="49761"/>
            <a:stretch/>
          </p:blipFill>
          <p:spPr>
            <a:xfrm>
              <a:off x="722400" y="862325"/>
              <a:ext cx="2644598" cy="2673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33"/>
            <p:cNvSpPr/>
            <p:nvPr/>
          </p:nvSpPr>
          <p:spPr>
            <a:xfrm>
              <a:off x="431025" y="772450"/>
              <a:ext cx="739500" cy="38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1" name="Google Shape;721;p33"/>
          <p:cNvSpPr/>
          <p:nvPr/>
        </p:nvSpPr>
        <p:spPr>
          <a:xfrm>
            <a:off x="8396725" y="1613775"/>
            <a:ext cx="203400" cy="199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3"/>
          <p:cNvSpPr/>
          <p:nvPr/>
        </p:nvSpPr>
        <p:spPr>
          <a:xfrm>
            <a:off x="5994200" y="1314575"/>
            <a:ext cx="203400" cy="52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3" name="Google Shape;723;p33"/>
          <p:cNvGrpSpPr/>
          <p:nvPr/>
        </p:nvGrpSpPr>
        <p:grpSpPr>
          <a:xfrm>
            <a:off x="5696450" y="1352725"/>
            <a:ext cx="2735699" cy="2572451"/>
            <a:chOff x="5696450" y="1505125"/>
            <a:chExt cx="2735699" cy="2572451"/>
          </a:xfrm>
        </p:grpSpPr>
        <p:pic>
          <p:nvPicPr>
            <p:cNvPr id="724" name="Google Shape;724;p33"/>
            <p:cNvPicPr preferRelativeResize="0"/>
            <p:nvPr/>
          </p:nvPicPr>
          <p:blipFill rotWithShape="1">
            <a:blip r:embed="rId4">
              <a:alphaModFix/>
            </a:blip>
            <a:srcRect l="48953" t="50956"/>
            <a:stretch/>
          </p:blipFill>
          <p:spPr>
            <a:xfrm>
              <a:off x="5800750" y="1505125"/>
              <a:ext cx="2631399" cy="2572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p33"/>
            <p:cNvSpPr/>
            <p:nvPr/>
          </p:nvSpPr>
          <p:spPr>
            <a:xfrm>
              <a:off x="5696450" y="3724725"/>
              <a:ext cx="203400" cy="236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33"/>
          <p:cNvSpPr/>
          <p:nvPr/>
        </p:nvSpPr>
        <p:spPr>
          <a:xfrm>
            <a:off x="5994200" y="1457975"/>
            <a:ext cx="203400" cy="2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3"/>
          <p:cNvSpPr/>
          <p:nvPr/>
        </p:nvSpPr>
        <p:spPr>
          <a:xfrm>
            <a:off x="5838950" y="1101425"/>
            <a:ext cx="423000" cy="35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3"/>
          <p:cNvSpPr txBox="1"/>
          <p:nvPr/>
        </p:nvSpPr>
        <p:spPr>
          <a:xfrm>
            <a:off x="982213" y="4099450"/>
            <a:ext cx="684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Low fluence spectra more challenging (lower Kβ contribution)</a:t>
            </a:r>
            <a:endParaRPr sz="16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34"/>
          <p:cNvPicPr preferRelativeResize="0"/>
          <p:nvPr/>
        </p:nvPicPr>
        <p:blipFill rotWithShape="1">
          <a:blip r:embed="rId3">
            <a:alphaModFix/>
          </a:blip>
          <a:srcRect b="69890"/>
          <a:stretch/>
        </p:blipFill>
        <p:spPr>
          <a:xfrm>
            <a:off x="137050" y="1766475"/>
            <a:ext cx="4279300" cy="202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34"/>
          <p:cNvSpPr/>
          <p:nvPr/>
        </p:nvSpPr>
        <p:spPr>
          <a:xfrm>
            <a:off x="163600" y="1415675"/>
            <a:ext cx="324900" cy="44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4"/>
          <p:cNvSpPr/>
          <p:nvPr/>
        </p:nvSpPr>
        <p:spPr>
          <a:xfrm>
            <a:off x="5358650" y="879750"/>
            <a:ext cx="3249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4"/>
          <p:cNvSpPr/>
          <p:nvPr/>
        </p:nvSpPr>
        <p:spPr>
          <a:xfrm>
            <a:off x="5358650" y="2925950"/>
            <a:ext cx="3249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4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738" name="Google Shape;738;p34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4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1: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40" name="Google Shape;740;p34"/>
          <p:cNvSpPr/>
          <p:nvPr/>
        </p:nvSpPr>
        <p:spPr>
          <a:xfrm>
            <a:off x="0" y="1533575"/>
            <a:ext cx="3981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4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9/13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35"/>
          <p:cNvPicPr preferRelativeResize="0"/>
          <p:nvPr/>
        </p:nvPicPr>
        <p:blipFill rotWithShape="1">
          <a:blip r:embed="rId3">
            <a:alphaModFix/>
          </a:blip>
          <a:srcRect b="69890"/>
          <a:stretch/>
        </p:blipFill>
        <p:spPr>
          <a:xfrm>
            <a:off x="137050" y="1766475"/>
            <a:ext cx="4279300" cy="202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5"/>
          <p:cNvPicPr preferRelativeResize="0"/>
          <p:nvPr/>
        </p:nvPicPr>
        <p:blipFill rotWithShape="1">
          <a:blip r:embed="rId4">
            <a:alphaModFix/>
          </a:blip>
          <a:srcRect t="30240" b="35302"/>
          <a:stretch/>
        </p:blipFill>
        <p:spPr>
          <a:xfrm>
            <a:off x="5398000" y="750800"/>
            <a:ext cx="3555499" cy="202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5"/>
          <p:cNvSpPr/>
          <p:nvPr/>
        </p:nvSpPr>
        <p:spPr>
          <a:xfrm>
            <a:off x="163600" y="1415675"/>
            <a:ext cx="324900" cy="44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5"/>
          <p:cNvSpPr/>
          <p:nvPr/>
        </p:nvSpPr>
        <p:spPr>
          <a:xfrm>
            <a:off x="5358650" y="879750"/>
            <a:ext cx="3249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5"/>
          <p:cNvSpPr/>
          <p:nvPr/>
        </p:nvSpPr>
        <p:spPr>
          <a:xfrm>
            <a:off x="5358650" y="2925950"/>
            <a:ext cx="3249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51" name="Google Shape;751;p35"/>
          <p:cNvCxnSpPr/>
          <p:nvPr/>
        </p:nvCxnSpPr>
        <p:spPr>
          <a:xfrm rot="10800000" flipH="1">
            <a:off x="4302950" y="1846875"/>
            <a:ext cx="941400" cy="235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2" name="Google Shape;752;p35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753" name="Google Shape;753;p35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5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1: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55" name="Google Shape;755;p35"/>
          <p:cNvSpPr txBox="1"/>
          <p:nvPr/>
        </p:nvSpPr>
        <p:spPr>
          <a:xfrm>
            <a:off x="4415150" y="1378175"/>
            <a:ext cx="71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rPr>
              <a:t> Kα </a:t>
            </a:r>
            <a:endParaRPr sz="2200">
              <a:solidFill>
                <a:schemeClr val="dk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56" name="Google Shape;756;p35"/>
          <p:cNvSpPr/>
          <p:nvPr/>
        </p:nvSpPr>
        <p:spPr>
          <a:xfrm>
            <a:off x="0" y="1533575"/>
            <a:ext cx="3981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5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9/13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36"/>
          <p:cNvPicPr preferRelativeResize="0"/>
          <p:nvPr/>
        </p:nvPicPr>
        <p:blipFill rotWithShape="1">
          <a:blip r:embed="rId3">
            <a:alphaModFix/>
          </a:blip>
          <a:srcRect b="69890"/>
          <a:stretch/>
        </p:blipFill>
        <p:spPr>
          <a:xfrm>
            <a:off x="137050" y="1766475"/>
            <a:ext cx="4279300" cy="202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36"/>
          <p:cNvPicPr preferRelativeResize="0"/>
          <p:nvPr/>
        </p:nvPicPr>
        <p:blipFill rotWithShape="1">
          <a:blip r:embed="rId4">
            <a:alphaModFix/>
          </a:blip>
          <a:srcRect t="30240"/>
          <a:stretch/>
        </p:blipFill>
        <p:spPr>
          <a:xfrm>
            <a:off x="5398000" y="750800"/>
            <a:ext cx="3555499" cy="4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36"/>
          <p:cNvSpPr/>
          <p:nvPr/>
        </p:nvSpPr>
        <p:spPr>
          <a:xfrm>
            <a:off x="163600" y="1415675"/>
            <a:ext cx="324900" cy="44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6"/>
          <p:cNvSpPr/>
          <p:nvPr/>
        </p:nvSpPr>
        <p:spPr>
          <a:xfrm>
            <a:off x="5358650" y="879750"/>
            <a:ext cx="3249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6"/>
          <p:cNvSpPr/>
          <p:nvPr/>
        </p:nvSpPr>
        <p:spPr>
          <a:xfrm>
            <a:off x="5358650" y="2925950"/>
            <a:ext cx="324900" cy="27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67" name="Google Shape;767;p36"/>
          <p:cNvCxnSpPr/>
          <p:nvPr/>
        </p:nvCxnSpPr>
        <p:spPr>
          <a:xfrm rot="10800000" flipH="1">
            <a:off x="4302950" y="1846875"/>
            <a:ext cx="941400" cy="235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8" name="Google Shape;768;p36"/>
          <p:cNvCxnSpPr/>
          <p:nvPr/>
        </p:nvCxnSpPr>
        <p:spPr>
          <a:xfrm>
            <a:off x="4302950" y="3558000"/>
            <a:ext cx="941400" cy="235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9" name="Google Shape;769;p36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770" name="Google Shape;770;p36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6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1: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72" name="Google Shape;772;p36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9/13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773" name="Google Shape;773;p36"/>
          <p:cNvSpPr txBox="1"/>
          <p:nvPr/>
        </p:nvSpPr>
        <p:spPr>
          <a:xfrm>
            <a:off x="4415150" y="1378175"/>
            <a:ext cx="71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rPr>
              <a:t> Kα </a:t>
            </a:r>
            <a:endParaRPr sz="2200">
              <a:solidFill>
                <a:schemeClr val="dk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74" name="Google Shape;774;p36"/>
          <p:cNvSpPr txBox="1"/>
          <p:nvPr/>
        </p:nvSpPr>
        <p:spPr>
          <a:xfrm>
            <a:off x="4467650" y="3793200"/>
            <a:ext cx="61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rPr>
              <a:t>Kβ</a:t>
            </a:r>
            <a:endParaRPr/>
          </a:p>
        </p:txBody>
      </p:sp>
      <p:sp>
        <p:nvSpPr>
          <p:cNvPr id="775" name="Google Shape;775;p36"/>
          <p:cNvSpPr/>
          <p:nvPr/>
        </p:nvSpPr>
        <p:spPr>
          <a:xfrm>
            <a:off x="0" y="1533575"/>
            <a:ext cx="3981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37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7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1: Crossfold Validation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784" name="Google Shape;78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73" y="1138300"/>
            <a:ext cx="5799174" cy="33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37"/>
          <p:cNvSpPr txBox="1"/>
          <p:nvPr/>
        </p:nvSpPr>
        <p:spPr>
          <a:xfrm>
            <a:off x="5943600" y="1772525"/>
            <a:ext cx="3018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Retraining 10 models with random occluded regions of the spectra.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Ensemble predictions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remained accurate with low uncertainty, except for a few outliers occurring when key Kα and  Kβ peaks were entirely removed.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786" name="Google Shape;786;p37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10/13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38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8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Predictions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795" name="Google Shape;795;p38"/>
          <p:cNvPicPr preferRelativeResize="0"/>
          <p:nvPr/>
        </p:nvPicPr>
        <p:blipFill rotWithShape="1">
          <a:blip r:embed="rId4">
            <a:alphaModFix/>
          </a:blip>
          <a:srcRect b="49349"/>
          <a:stretch/>
        </p:blipFill>
        <p:spPr>
          <a:xfrm>
            <a:off x="330800" y="902951"/>
            <a:ext cx="4134851" cy="2095524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38"/>
          <p:cNvSpPr/>
          <p:nvPr/>
        </p:nvSpPr>
        <p:spPr>
          <a:xfrm>
            <a:off x="290200" y="2903225"/>
            <a:ext cx="485700" cy="43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8"/>
          <p:cNvSpPr/>
          <p:nvPr/>
        </p:nvSpPr>
        <p:spPr>
          <a:xfrm>
            <a:off x="3004825" y="2979425"/>
            <a:ext cx="485700" cy="43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8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799" name="Google Shape;799;p38"/>
          <p:cNvSpPr txBox="1"/>
          <p:nvPr/>
        </p:nvSpPr>
        <p:spPr>
          <a:xfrm>
            <a:off x="4975750" y="1642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39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9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Predictions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808" name="Google Shape;808;p39"/>
          <p:cNvPicPr preferRelativeResize="0"/>
          <p:nvPr/>
        </p:nvPicPr>
        <p:blipFill rotWithShape="1">
          <a:blip r:embed="rId4">
            <a:alphaModFix/>
          </a:blip>
          <a:srcRect b="49349"/>
          <a:stretch/>
        </p:blipFill>
        <p:spPr>
          <a:xfrm>
            <a:off x="330800" y="902951"/>
            <a:ext cx="4134851" cy="2095524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39"/>
          <p:cNvSpPr/>
          <p:nvPr/>
        </p:nvSpPr>
        <p:spPr>
          <a:xfrm>
            <a:off x="290200" y="2903225"/>
            <a:ext cx="485700" cy="43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39"/>
          <p:cNvSpPr/>
          <p:nvPr/>
        </p:nvSpPr>
        <p:spPr>
          <a:xfrm>
            <a:off x="3004825" y="2979425"/>
            <a:ext cx="485700" cy="43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9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12" name="Google Shape;812;p39"/>
          <p:cNvSpPr txBox="1"/>
          <p:nvPr/>
        </p:nvSpPr>
        <p:spPr>
          <a:xfrm>
            <a:off x="4975750" y="1642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13" name="Google Shape;813;p39"/>
          <p:cNvSpPr txBox="1"/>
          <p:nvPr/>
        </p:nvSpPr>
        <p:spPr>
          <a:xfrm>
            <a:off x="5657275" y="1379000"/>
            <a:ext cx="2123400" cy="615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Fluence error: 11.8 % 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Pulse duration error: 9.4 %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0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0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Predictions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822" name="Google Shape;8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88" y="902952"/>
            <a:ext cx="4134874" cy="41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40"/>
          <p:cNvSpPr txBox="1"/>
          <p:nvPr/>
        </p:nvSpPr>
        <p:spPr>
          <a:xfrm>
            <a:off x="4651525" y="2156100"/>
            <a:ext cx="4134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The model concurrently predicts pulse duration, with 11.8% error, </a:t>
            </a:r>
            <a:r>
              <a:rPr lang="en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performing comparably to existing monitoring systems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(X-ray Gas Monitors - XGMs)</a:t>
            </a:r>
            <a:endParaRPr/>
          </a:p>
        </p:txBody>
      </p:sp>
      <p:sp>
        <p:nvSpPr>
          <p:cNvPr id="824" name="Google Shape;824;p40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25" name="Google Shape;825;p40"/>
          <p:cNvSpPr txBox="1"/>
          <p:nvPr/>
        </p:nvSpPr>
        <p:spPr>
          <a:xfrm>
            <a:off x="5657275" y="1379000"/>
            <a:ext cx="2123400" cy="615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Fluence error: 11.8 % 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Pulse duration error: 9.4 %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1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Predictions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834" name="Google Shape;83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88" y="902952"/>
            <a:ext cx="4134874" cy="41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1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36" name="Google Shape;836;p41"/>
          <p:cNvSpPr/>
          <p:nvPr/>
        </p:nvSpPr>
        <p:spPr>
          <a:xfrm>
            <a:off x="728875" y="3161075"/>
            <a:ext cx="367500" cy="1451700"/>
          </a:xfrm>
          <a:prstGeom prst="ellipse">
            <a:avLst/>
          </a:prstGeom>
          <a:solidFill>
            <a:srgbClr val="F4CCCC">
              <a:alpha val="44940"/>
            </a:srgbClr>
          </a:solidFill>
          <a:ln w="19050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1"/>
          <p:cNvSpPr/>
          <p:nvPr/>
        </p:nvSpPr>
        <p:spPr>
          <a:xfrm>
            <a:off x="3475275" y="4144175"/>
            <a:ext cx="367500" cy="468600"/>
          </a:xfrm>
          <a:prstGeom prst="ellipse">
            <a:avLst/>
          </a:prstGeom>
          <a:solidFill>
            <a:srgbClr val="F4CCCC">
              <a:alpha val="44940"/>
            </a:srgbClr>
          </a:solidFill>
          <a:ln w="19050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1"/>
          <p:cNvSpPr txBox="1"/>
          <p:nvPr/>
        </p:nvSpPr>
        <p:spPr>
          <a:xfrm>
            <a:off x="5657275" y="1379000"/>
            <a:ext cx="2123400" cy="615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Fluence error: 11.8 % 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Pulse duration error: 9.4 %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39" name="Google Shape;839;p41"/>
          <p:cNvSpPr txBox="1"/>
          <p:nvPr/>
        </p:nvSpPr>
        <p:spPr>
          <a:xfrm>
            <a:off x="4651525" y="2156100"/>
            <a:ext cx="4134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The model concurrently predicts pulse duration, with 11.8% error, </a:t>
            </a:r>
            <a:r>
              <a:rPr lang="en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performing comparably to existing monitoring systems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(X-ray Gas Monitors - XGMs)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53862">
            <a:off x="6207254" y="885708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9451" y="775349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659000" y="1004975"/>
            <a:ext cx="382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SFX enables atomic structural insights and dynamics of biological samples at room temperature.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42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848" name="Google Shape;848;p42"/>
          <p:cNvPicPr preferRelativeResize="0"/>
          <p:nvPr/>
        </p:nvPicPr>
        <p:blipFill rotWithShape="1">
          <a:blip r:embed="rId4">
            <a:alphaModFix/>
          </a:blip>
          <a:srcRect t="33563"/>
          <a:stretch/>
        </p:blipFill>
        <p:spPr>
          <a:xfrm>
            <a:off x="639600" y="1126287"/>
            <a:ext cx="3862606" cy="36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42"/>
          <p:cNvSpPr/>
          <p:nvPr/>
        </p:nvSpPr>
        <p:spPr>
          <a:xfrm>
            <a:off x="408775" y="812200"/>
            <a:ext cx="434100" cy="4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42"/>
          <p:cNvSpPr/>
          <p:nvPr/>
        </p:nvSpPr>
        <p:spPr>
          <a:xfrm>
            <a:off x="446975" y="2801625"/>
            <a:ext cx="434100" cy="23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42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12/13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43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3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860" name="Google Shape;860;p43"/>
          <p:cNvPicPr preferRelativeResize="0"/>
          <p:nvPr/>
        </p:nvPicPr>
        <p:blipFill rotWithShape="1">
          <a:blip r:embed="rId4">
            <a:alphaModFix/>
          </a:blip>
          <a:srcRect t="33563"/>
          <a:stretch/>
        </p:blipFill>
        <p:spPr>
          <a:xfrm>
            <a:off x="639600" y="1126287"/>
            <a:ext cx="3862606" cy="36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43"/>
          <p:cNvSpPr/>
          <p:nvPr/>
        </p:nvSpPr>
        <p:spPr>
          <a:xfrm>
            <a:off x="408775" y="812200"/>
            <a:ext cx="434100" cy="4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3"/>
          <p:cNvSpPr/>
          <p:nvPr/>
        </p:nvSpPr>
        <p:spPr>
          <a:xfrm>
            <a:off x="446975" y="2801625"/>
            <a:ext cx="434100" cy="23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3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12/13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64" name="Google Shape;864;p43"/>
          <p:cNvSpPr/>
          <p:nvPr/>
        </p:nvSpPr>
        <p:spPr>
          <a:xfrm>
            <a:off x="2710300" y="1289350"/>
            <a:ext cx="1246800" cy="164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3"/>
          <p:cNvSpPr txBox="1"/>
          <p:nvPr/>
        </p:nvSpPr>
        <p:spPr>
          <a:xfrm>
            <a:off x="5174800" y="1257225"/>
            <a:ext cx="362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When the pulse duration is fixed, we recover similar results as for Dataset 1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66" name="Google Shape;866;p43"/>
          <p:cNvSpPr/>
          <p:nvPr/>
        </p:nvSpPr>
        <p:spPr>
          <a:xfrm>
            <a:off x="610350" y="2970300"/>
            <a:ext cx="3910800" cy="1804200"/>
          </a:xfrm>
          <a:prstGeom prst="rect">
            <a:avLst/>
          </a:prstGeom>
          <a:solidFill>
            <a:srgbClr val="EEEEEE">
              <a:alpha val="8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44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4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875" name="Google Shape;875;p44"/>
          <p:cNvPicPr preferRelativeResize="0"/>
          <p:nvPr/>
        </p:nvPicPr>
        <p:blipFill rotWithShape="1">
          <a:blip r:embed="rId4">
            <a:alphaModFix/>
          </a:blip>
          <a:srcRect t="33563"/>
          <a:stretch/>
        </p:blipFill>
        <p:spPr>
          <a:xfrm>
            <a:off x="639600" y="1126287"/>
            <a:ext cx="3862606" cy="36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44"/>
          <p:cNvSpPr/>
          <p:nvPr/>
        </p:nvSpPr>
        <p:spPr>
          <a:xfrm>
            <a:off x="408775" y="812200"/>
            <a:ext cx="434100" cy="4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4"/>
          <p:cNvSpPr/>
          <p:nvPr/>
        </p:nvSpPr>
        <p:spPr>
          <a:xfrm>
            <a:off x="446975" y="2801625"/>
            <a:ext cx="434100" cy="23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44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12/13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79" name="Google Shape;879;p44"/>
          <p:cNvSpPr/>
          <p:nvPr/>
        </p:nvSpPr>
        <p:spPr>
          <a:xfrm>
            <a:off x="3151900" y="3112950"/>
            <a:ext cx="753300" cy="164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80" name="Google Shape;880;p44"/>
          <p:cNvSpPr txBox="1"/>
          <p:nvPr/>
        </p:nvSpPr>
        <p:spPr>
          <a:xfrm>
            <a:off x="5174800" y="842025"/>
            <a:ext cx="36270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When the fluence is fixed, the K</a:t>
            </a:r>
            <a:r>
              <a:rPr lang="en" baseline="30000">
                <a:latin typeface="Share Tech"/>
                <a:ea typeface="Share Tech"/>
                <a:cs typeface="Share Tech"/>
                <a:sym typeface="Share Tech"/>
              </a:rPr>
              <a:t>2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–KL</a:t>
            </a:r>
            <a:r>
              <a:rPr lang="en" baseline="-25000">
                <a:latin typeface="Share Tech"/>
                <a:ea typeface="Share Tech"/>
                <a:cs typeface="Share Tech"/>
                <a:sym typeface="Share Tech"/>
              </a:rPr>
              <a:t>2,3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 emission responds most strongly to changes in pulse duration and the normalized interpretation score highlights this region as significant for the prediction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As pulse duration decreases, 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incoming photons outrun radiative and non-radiative relaxation mechanisms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 (</a:t>
            </a: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1s core-hole lifetime 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&lt; 1.1 fs sulfur) leading to the creation of empty cores whose presence we detect via this emission channel! 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81" name="Google Shape;881;p44"/>
          <p:cNvSpPr/>
          <p:nvPr/>
        </p:nvSpPr>
        <p:spPr>
          <a:xfrm>
            <a:off x="615500" y="1126275"/>
            <a:ext cx="3910800" cy="1804200"/>
          </a:xfrm>
          <a:prstGeom prst="rect">
            <a:avLst/>
          </a:prstGeom>
          <a:solidFill>
            <a:srgbClr val="EEEEEE">
              <a:alpha val="8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4"/>
          <p:cNvSpPr txBox="1"/>
          <p:nvPr/>
        </p:nvSpPr>
        <p:spPr>
          <a:xfrm>
            <a:off x="5495350" y="3995900"/>
            <a:ext cx="3000000" cy="615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We can connect model’s interpretation features to relevant physical features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  <p:cxnSp>
        <p:nvCxnSpPr>
          <p:cNvPr id="883" name="Google Shape;883;p44"/>
          <p:cNvCxnSpPr/>
          <p:nvPr/>
        </p:nvCxnSpPr>
        <p:spPr>
          <a:xfrm>
            <a:off x="6988500" y="3667300"/>
            <a:ext cx="0" cy="38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45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5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Dataset 2: SHAP&amp;Gradient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892" name="Google Shape;892;p45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12/13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893" name="Google Shape;893;p45"/>
          <p:cNvPicPr preferRelativeResize="0"/>
          <p:nvPr/>
        </p:nvPicPr>
        <p:blipFill rotWithShape="1">
          <a:blip r:embed="rId4">
            <a:alphaModFix/>
          </a:blip>
          <a:srcRect t="33563"/>
          <a:stretch/>
        </p:blipFill>
        <p:spPr>
          <a:xfrm>
            <a:off x="639600" y="1126287"/>
            <a:ext cx="3862606" cy="36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45"/>
          <p:cNvSpPr txBox="1"/>
          <p:nvPr/>
        </p:nvSpPr>
        <p:spPr>
          <a:xfrm>
            <a:off x="4692250" y="1578900"/>
            <a:ext cx="42528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What did we learn?</a:t>
            </a:r>
            <a:endParaRPr sz="1800" b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1) For fluence predictions, the model emphasizes K-L emission due to </a:t>
            </a:r>
            <a:r>
              <a:rPr lang="en" sz="15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highly </a:t>
            </a:r>
            <a:r>
              <a:rPr lang="en" sz="15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charged sulfur</a:t>
            </a:r>
            <a:endParaRPr sz="15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2) For pulse duration predictions, the model focuses on emissions from </a:t>
            </a:r>
            <a:r>
              <a:rPr lang="en" sz="15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K-L double core hole</a:t>
            </a:r>
            <a:r>
              <a:rPr lang="en" sz="15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.</a:t>
            </a:r>
            <a:r>
              <a:rPr lang="en" sz="19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 </a:t>
            </a:r>
            <a:endParaRPr sz="19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895" name="Google Shape;895;p45"/>
          <p:cNvSpPr/>
          <p:nvPr/>
        </p:nvSpPr>
        <p:spPr>
          <a:xfrm>
            <a:off x="408775" y="812200"/>
            <a:ext cx="434100" cy="4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45"/>
          <p:cNvSpPr/>
          <p:nvPr/>
        </p:nvSpPr>
        <p:spPr>
          <a:xfrm>
            <a:off x="446975" y="2801625"/>
            <a:ext cx="434100" cy="23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46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6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Conclusions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905" name="Google Shape;905;p46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13/13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906" name="Google Shape;906;p46"/>
          <p:cNvSpPr txBox="1"/>
          <p:nvPr/>
        </p:nvSpPr>
        <p:spPr>
          <a:xfrm>
            <a:off x="736800" y="1436950"/>
            <a:ext cx="77847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AutoNum type="arabicPeriod"/>
            </a:pP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Real-time X-ray Pulse Inference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 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Developed a neural network to predict X-ray fluence and pulse duration from sulfur K-shell emission spectra with </a:t>
            </a:r>
            <a:r>
              <a:rPr lang="en" sz="1200" b="1">
                <a:solidFill>
                  <a:srgbClr val="FF0000"/>
                </a:solidFill>
                <a:latin typeface="Share Tech"/>
                <a:ea typeface="Share Tech"/>
                <a:cs typeface="Share Tech"/>
                <a:sym typeface="Share Tech"/>
              </a:rPr>
              <a:t>high accuracy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(≤1.5% error for fluence, ≤12% for duration), using synthetic data from collisional radiative simulations.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AutoNum type="arabicPeriod"/>
            </a:pP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Explainability &amp; Physical Insight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 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Applied interpretation methods (Gradient, SHAP, feature occlusion) to </a:t>
            </a:r>
            <a:r>
              <a:rPr lang="en" sz="1200" b="1">
                <a:solidFill>
                  <a:srgbClr val="FF0000"/>
                </a:solidFill>
                <a:latin typeface="Share Tech"/>
                <a:ea typeface="Share Tech"/>
                <a:cs typeface="Share Tech"/>
                <a:sym typeface="Share Tech"/>
              </a:rPr>
              <a:t>link spectral features to electronic mechanisms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 affected by X-ray parameters, advancing explainable AI for physical phenomena.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endParaRPr sz="12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AutoNum type="arabicPeriod"/>
            </a:pPr>
            <a:r>
              <a:rPr lang="en" sz="1200" b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Limitations &amp; Future Directions</a:t>
            </a: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: </a:t>
            </a: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b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Assumes uniform beam profile; real experiments may require modeling spatial variation and handling low signal-to-noise ratios. Future work includes signal robustness, stoichiometry prediction, and unsupervised training.</a:t>
            </a:r>
            <a:endParaRPr sz="12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7"/>
          <p:cNvSpPr txBox="1"/>
          <p:nvPr/>
        </p:nvSpPr>
        <p:spPr>
          <a:xfrm>
            <a:off x="101723" y="719800"/>
            <a:ext cx="8471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Acknowledgments: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- </a:t>
            </a:r>
            <a:r>
              <a:rPr lang="en" i="1" u="sng">
                <a:latin typeface="Share Tech"/>
                <a:ea typeface="Share Tech"/>
                <a:cs typeface="Share Tech"/>
                <a:sym typeface="Share Tech"/>
              </a:rPr>
              <a:t>Nicusor Timneanu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 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- </a:t>
            </a:r>
            <a:r>
              <a:rPr lang="en" i="1" u="sng">
                <a:latin typeface="Share Tech"/>
                <a:ea typeface="Share Tech"/>
                <a:cs typeface="Share Tech"/>
                <a:sym typeface="Share Tech"/>
              </a:rPr>
              <a:t>Carl Caleman</a:t>
            </a:r>
            <a:br>
              <a:rPr lang="en"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</a:t>
            </a: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Tomas Ekeberg 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re Tech"/>
                <a:ea typeface="Share Tech"/>
                <a:cs typeface="Share Tech"/>
                <a:sym typeface="Share Tech"/>
              </a:rPr>
              <a:t>- Filipe Maia </a:t>
            </a:r>
            <a:endParaRPr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912" name="Google Shape;912;p47"/>
          <p:cNvPicPr preferRelativeResize="0"/>
          <p:nvPr/>
        </p:nvPicPr>
        <p:blipFill rotWithShape="1">
          <a:blip r:embed="rId3">
            <a:alphaModFix/>
          </a:blip>
          <a:srcRect r="14008" b="30594"/>
          <a:stretch/>
        </p:blipFill>
        <p:spPr>
          <a:xfrm>
            <a:off x="5353625" y="3499800"/>
            <a:ext cx="3790376" cy="1567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47"/>
          <p:cNvSpPr txBox="1"/>
          <p:nvPr/>
        </p:nvSpPr>
        <p:spPr>
          <a:xfrm>
            <a:off x="5233755" y="1163800"/>
            <a:ext cx="4221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And everyone involved in Uppsala’s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		</a:t>
            </a:r>
            <a:r>
              <a:rPr lang="en" i="1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Biophysics Network</a:t>
            </a:r>
            <a:endParaRPr i="1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914" name="Google Shape;91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4029" y="2445417"/>
            <a:ext cx="1046700" cy="10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47"/>
          <p:cNvSpPr txBox="1"/>
          <p:nvPr/>
        </p:nvSpPr>
        <p:spPr>
          <a:xfrm>
            <a:off x="1792063" y="1150588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Tomas André 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Thomas Mandl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Pamela Svensson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</a:t>
            </a:r>
            <a:r>
              <a:rPr lang="en" i="1" u="sng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Sebastian Cardoch</a:t>
            </a:r>
            <a:endParaRPr i="1" u="sng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916" name="Google Shape;916;p47"/>
          <p:cNvSpPr txBox="1"/>
          <p:nvPr/>
        </p:nvSpPr>
        <p:spPr>
          <a:xfrm>
            <a:off x="3469088" y="1150588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</a:t>
            </a:r>
            <a:r>
              <a:rPr lang="en" i="1" u="sng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Harald Agelii</a:t>
            </a:r>
            <a:endParaRPr i="1" u="sng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Friederike Krüger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Ouassim Hafiani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- Emiliano De Santis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917" name="Google Shape;917;p47"/>
          <p:cNvPicPr preferRelativeResize="0"/>
          <p:nvPr/>
        </p:nvPicPr>
        <p:blipFill rotWithShape="1">
          <a:blip r:embed="rId5">
            <a:alphaModFix/>
          </a:blip>
          <a:srcRect t="11054" b="10037"/>
          <a:stretch/>
        </p:blipFill>
        <p:spPr>
          <a:xfrm>
            <a:off x="257850" y="2197300"/>
            <a:ext cx="4888699" cy="28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47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47"/>
          <p:cNvSpPr txBox="1"/>
          <p:nvPr/>
        </p:nvSpPr>
        <p:spPr>
          <a:xfrm>
            <a:off x="152400" y="61050"/>
            <a:ext cx="71994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Thank you!</a:t>
            </a:r>
            <a:endParaRPr sz="24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920" name="Google Shape;920;p47" title="alvis-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3538" y="2518438"/>
            <a:ext cx="2353499" cy="90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/>
          <p:nvPr/>
        </p:nvSpPr>
        <p:spPr>
          <a:xfrm>
            <a:off x="195025" y="65275"/>
            <a:ext cx="86538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Interpretable Neural Network Predictions of High-Intensity Femtosecond X-ray Free-Electron Laser Pulses using Sulfur K-shell Emission Spectra</a:t>
            </a:r>
            <a:endParaRPr sz="19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6" name="Google Shape;926;p48"/>
          <p:cNvSpPr/>
          <p:nvPr/>
        </p:nvSpPr>
        <p:spPr>
          <a:xfrm>
            <a:off x="6216783" y="3808338"/>
            <a:ext cx="82800" cy="7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7" name="Google Shape;927;p48" title="153cf30e2bcb5039f1067c4882ec888ef50e98e7.png"/>
          <p:cNvPicPr preferRelativeResize="0"/>
          <p:nvPr/>
        </p:nvPicPr>
        <p:blipFill rotWithShape="1">
          <a:blip r:embed="rId3">
            <a:alphaModFix/>
          </a:blip>
          <a:srcRect b="66558"/>
          <a:stretch/>
        </p:blipFill>
        <p:spPr>
          <a:xfrm>
            <a:off x="4572002" y="1187411"/>
            <a:ext cx="4495800" cy="2132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48"/>
          <p:cNvGrpSpPr/>
          <p:nvPr/>
        </p:nvGrpSpPr>
        <p:grpSpPr>
          <a:xfrm>
            <a:off x="3834340" y="3879447"/>
            <a:ext cx="4668929" cy="1063847"/>
            <a:chOff x="2971727" y="3247280"/>
            <a:chExt cx="4284600" cy="976275"/>
          </a:xfrm>
        </p:grpSpPr>
        <p:sp>
          <p:nvSpPr>
            <p:cNvPr id="929" name="Google Shape;929;p48"/>
            <p:cNvSpPr txBox="1"/>
            <p:nvPr/>
          </p:nvSpPr>
          <p:spPr>
            <a:xfrm>
              <a:off x="2971727" y="3247280"/>
              <a:ext cx="4284600" cy="56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omic Sans MS"/>
                  <a:ea typeface="Comic Sans MS"/>
                  <a:cs typeface="Comic Sans MS"/>
                  <a:sym typeface="Comic Sans MS"/>
                </a:rPr>
                <a:t>H. Agelii, A. Bellisario, C. Caleman,</a:t>
              </a:r>
              <a:endParaRPr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omic Sans MS"/>
                  <a:ea typeface="Comic Sans MS"/>
                  <a:cs typeface="Comic Sans MS"/>
                  <a:sym typeface="Comic Sans MS"/>
                </a:rPr>
                <a:t>N. Timneanu and S. Cardoch</a:t>
              </a:r>
              <a:endParaRPr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0" name="Google Shape;930;p48"/>
            <p:cNvSpPr txBox="1"/>
            <p:nvPr/>
          </p:nvSpPr>
          <p:spPr>
            <a:xfrm>
              <a:off x="3614044" y="3757355"/>
              <a:ext cx="3000000" cy="46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dk1"/>
                  </a:solidFill>
                  <a:highlight>
                    <a:srgbClr val="FFFFFF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Phys. Rev. Research </a:t>
              </a:r>
              <a:endParaRPr sz="105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dk1"/>
                  </a:solidFill>
                  <a:highlight>
                    <a:srgbClr val="FFFFFF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Accepted 23 June, 2025</a:t>
              </a:r>
              <a:endParaRPr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931" name="Google Shape;93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800" y="3808338"/>
            <a:ext cx="1244102" cy="12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744971"/>
            <a:ext cx="4495800" cy="4322329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48"/>
          <p:cNvSpPr/>
          <p:nvPr/>
        </p:nvSpPr>
        <p:spPr>
          <a:xfrm>
            <a:off x="4582825" y="1161950"/>
            <a:ext cx="235800" cy="17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49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939" name="Google Shape;9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49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9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Deep Neural Network model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943" name="Google Shape;9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463" y="1060874"/>
            <a:ext cx="7143475" cy="3805274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49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Extra Slide 1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50"/>
          <p:cNvSpPr txBox="1"/>
          <p:nvPr/>
        </p:nvSpPr>
        <p:spPr>
          <a:xfrm>
            <a:off x="0" y="152400"/>
            <a:ext cx="48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950" name="Google Shape;9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50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50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Beam shape assumption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pic>
        <p:nvPicPr>
          <p:cNvPr id="954" name="Google Shape;95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8375" y="862327"/>
            <a:ext cx="7047000" cy="24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50"/>
          <p:cNvSpPr txBox="1"/>
          <p:nvPr/>
        </p:nvSpPr>
        <p:spPr>
          <a:xfrm>
            <a:off x="1818675" y="3529850"/>
            <a:ext cx="5126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In line with this, we find the highest discrepancy between the two pulse shapes around the K</a:t>
            </a:r>
            <a:r>
              <a:rPr lang="en" i="1" baseline="30000"/>
              <a:t>2</a:t>
            </a:r>
            <a:r>
              <a:rPr lang="en" i="1"/>
              <a:t>–KM</a:t>
            </a:r>
            <a:r>
              <a:rPr lang="en" i="1" baseline="-25000"/>
              <a:t>2,3</a:t>
            </a:r>
            <a:r>
              <a:rPr lang="en" i="1"/>
              <a:t> emission line with a maximum difference 313 in total emission in the Kβ region of roughly 15 %</a:t>
            </a:r>
            <a:endParaRPr i="1"/>
          </a:p>
        </p:txBody>
      </p:sp>
      <p:cxnSp>
        <p:nvCxnSpPr>
          <p:cNvPr id="956" name="Google Shape;956;p50"/>
          <p:cNvCxnSpPr/>
          <p:nvPr/>
        </p:nvCxnSpPr>
        <p:spPr>
          <a:xfrm>
            <a:off x="946525" y="3988550"/>
            <a:ext cx="5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7" name="Google Shape;957;p50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Extra Slide 2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81224">
            <a:off x="6209451" y="775349"/>
            <a:ext cx="19065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1659000" y="1004975"/>
            <a:ext cx="382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SFX enables atomic structural insights and dynamics of biological samples at room temperature.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7838" y="2691138"/>
            <a:ext cx="1931369" cy="19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 rot="-1002447">
            <a:off x="2810983" y="4402887"/>
            <a:ext cx="5415933" cy="43275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FFFF8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51760">
            <a:off x="6237353" y="4174301"/>
            <a:ext cx="32819" cy="36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838" y="2691138"/>
            <a:ext cx="1931369" cy="19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 rot="10800000" flipH="1">
            <a:off x="6064117" y="3715534"/>
            <a:ext cx="321300" cy="340200"/>
          </a:xfrm>
          <a:prstGeom prst="trapezoid">
            <a:avLst>
              <a:gd name="adj" fmla="val 40714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6052227" y="2604614"/>
            <a:ext cx="345000" cy="1154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 rot="-1002447">
            <a:off x="2810983" y="4402887"/>
            <a:ext cx="5415933" cy="43275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FFFF8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 rot="5400000">
            <a:off x="6091412" y="291955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 rot="5400000">
            <a:off x="6091412" y="263971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 rot="5400000">
            <a:off x="6021095" y="1262305"/>
            <a:ext cx="39768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 rot="5400000">
            <a:off x="5912140" y="150192"/>
            <a:ext cx="614700" cy="1208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5739587" y="238583"/>
            <a:ext cx="960300" cy="10545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 rot="5400000">
            <a:off x="6091412" y="348422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 rot="5400000">
            <a:off x="6091412" y="320438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/>
          <p:nvPr/>
        </p:nvSpPr>
        <p:spPr>
          <a:xfrm rot="5400000">
            <a:off x="644097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 rot="5400000">
            <a:off x="539731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6132380" y="142188"/>
            <a:ext cx="174300" cy="1154700"/>
          </a:xfrm>
          <a:prstGeom prst="rect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6165773" y="157969"/>
            <a:ext cx="108000" cy="10419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6169147" y="1193217"/>
            <a:ext cx="101580" cy="13327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 flipH="1">
            <a:off x="6205873" y="1297464"/>
            <a:ext cx="27900" cy="42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6084737" y="2110980"/>
            <a:ext cx="261600" cy="3975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 rot="10800000" flipH="1">
            <a:off x="6084737" y="1724796"/>
            <a:ext cx="261600" cy="3603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6232396" y="1689227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rot="2922033">
            <a:off x="6174343" y="1609443"/>
            <a:ext cx="42728" cy="4272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6227525" y="144490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6153370" y="1405269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6183592" y="201402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6213799" y="2169197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6160920" y="262257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6220351" y="268200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6154992" y="1798559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6173207" y="287866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6094079" y="2769143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7"/>
          <p:cNvSpPr/>
          <p:nvPr/>
        </p:nvSpPr>
        <p:spPr>
          <a:xfrm rot="5400000">
            <a:off x="5247272" y="710255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7"/>
          <p:cNvSpPr/>
          <p:nvPr/>
        </p:nvSpPr>
        <p:spPr>
          <a:xfrm rot="5400000">
            <a:off x="5628025" y="732325"/>
            <a:ext cx="1182000" cy="342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05466" y="12557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10416" y="1150745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0415" y="119520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5278" y="113845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07254" y="885708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4801" y="1007447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9451" y="775349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0712">
            <a:off x="6159664" y="1416879"/>
            <a:ext cx="26048" cy="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44229" y="1460408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0">
            <a:off x="6247450" y="1710298"/>
            <a:ext cx="25094" cy="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186066" y="16196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241">
            <a:off x="6274030" y="1708221"/>
            <a:ext cx="19067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3">
            <a:off x="6167417" y="1821009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2870">
            <a:off x="6190047" y="1816270"/>
            <a:ext cx="27231" cy="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89891" y="183502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/>
          <p:nvPr/>
        </p:nvSpPr>
        <p:spPr>
          <a:xfrm>
            <a:off x="6183599" y="23225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95516" y="2334346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/>
          <p:nvPr/>
        </p:nvSpPr>
        <p:spPr>
          <a:xfrm>
            <a:off x="6246649" y="24492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736">
            <a:off x="6257292" y="2451987"/>
            <a:ext cx="25740" cy="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570">
            <a:off x="6107928" y="2786037"/>
            <a:ext cx="25315" cy="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4048">
            <a:off x="6135235" y="2782904"/>
            <a:ext cx="22759" cy="2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28954" y="2804321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9208">
            <a:off x="6235602" y="2691888"/>
            <a:ext cx="24923" cy="2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6187">
            <a:off x="6172841" y="263407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/>
          <p:nvPr/>
        </p:nvSpPr>
        <p:spPr>
          <a:xfrm>
            <a:off x="6189882" y="2820385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/>
          <p:nvPr/>
        </p:nvSpPr>
        <p:spPr>
          <a:xfrm>
            <a:off x="6262120" y="2870323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05096">
            <a:off x="6274041" y="2881246"/>
            <a:ext cx="19067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0">
            <a:off x="6250934" y="3900341"/>
            <a:ext cx="39097" cy="43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/>
          <p:nvPr/>
        </p:nvSpPr>
        <p:spPr>
          <a:xfrm rot="6681263">
            <a:off x="6171194" y="304285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7"/>
          <p:cNvSpPr/>
          <p:nvPr/>
        </p:nvSpPr>
        <p:spPr>
          <a:xfrm rot="6681263">
            <a:off x="6219537" y="3079424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3930">
            <a:off x="6182392" y="3048485"/>
            <a:ext cx="24048" cy="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17402">
            <a:off x="6230915" y="3088403"/>
            <a:ext cx="25041" cy="2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0826">
            <a:off x="6249392" y="3370167"/>
            <a:ext cx="32760" cy="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/>
          <p:nvPr/>
        </p:nvSpPr>
        <p:spPr>
          <a:xfrm rot="6681263">
            <a:off x="6169287" y="329804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2595">
            <a:off x="6175680" y="3308417"/>
            <a:ext cx="30043" cy="3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1">
            <a:off x="6174357" y="3672530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760">
            <a:off x="6237353" y="4174301"/>
            <a:ext cx="32819" cy="3620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60285">
            <a:off x="6085657" y="3564118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77132">
            <a:off x="6223019" y="3510655"/>
            <a:ext cx="37550" cy="414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7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1659000" y="1004975"/>
            <a:ext cx="382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SFX enables atomic structural insights and dynamics of biological samples at room temperature.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/>
        </p:nvSpPr>
        <p:spPr>
          <a:xfrm>
            <a:off x="365650" y="3207600"/>
            <a:ext cx="382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Char char="●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FELs provide high peak brilliance and focused pulses, lasting from a few to tens of femtoseconds, required for SFX. 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176" name="Google Shape;176;p17"/>
          <p:cNvSpPr/>
          <p:nvPr/>
        </p:nvSpPr>
        <p:spPr>
          <a:xfrm rot="5400000">
            <a:off x="5599350" y="4796725"/>
            <a:ext cx="1308825" cy="583725"/>
          </a:xfrm>
          <a:prstGeom prst="flowChartMagneticDrum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838" y="2691138"/>
            <a:ext cx="1931369" cy="19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/>
          <p:nvPr/>
        </p:nvSpPr>
        <p:spPr>
          <a:xfrm rot="10800000" flipH="1">
            <a:off x="6064117" y="3715534"/>
            <a:ext cx="321300" cy="340200"/>
          </a:xfrm>
          <a:prstGeom prst="trapezoid">
            <a:avLst>
              <a:gd name="adj" fmla="val 40714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6052227" y="2604614"/>
            <a:ext cx="345000" cy="1154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"/>
          <p:cNvSpPr/>
          <p:nvPr/>
        </p:nvSpPr>
        <p:spPr>
          <a:xfrm rot="-1002447">
            <a:off x="2810983" y="4402887"/>
            <a:ext cx="5415933" cy="43275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FFFF8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"/>
          <p:cNvSpPr/>
          <p:nvPr/>
        </p:nvSpPr>
        <p:spPr>
          <a:xfrm rot="5400000">
            <a:off x="5599350" y="4796725"/>
            <a:ext cx="1308825" cy="583725"/>
          </a:xfrm>
          <a:prstGeom prst="flowChartMagneticDrum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/>
          <p:nvPr/>
        </p:nvSpPr>
        <p:spPr>
          <a:xfrm rot="5400000">
            <a:off x="6091412" y="291955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"/>
          <p:cNvSpPr/>
          <p:nvPr/>
        </p:nvSpPr>
        <p:spPr>
          <a:xfrm rot="5400000">
            <a:off x="6091412" y="263971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"/>
          <p:cNvSpPr/>
          <p:nvPr/>
        </p:nvSpPr>
        <p:spPr>
          <a:xfrm rot="5400000">
            <a:off x="6021095" y="1262305"/>
            <a:ext cx="39768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"/>
          <p:cNvSpPr/>
          <p:nvPr/>
        </p:nvSpPr>
        <p:spPr>
          <a:xfrm rot="5400000">
            <a:off x="5912140" y="150192"/>
            <a:ext cx="614700" cy="1208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5739587" y="238583"/>
            <a:ext cx="960300" cy="10545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"/>
          <p:cNvSpPr/>
          <p:nvPr/>
        </p:nvSpPr>
        <p:spPr>
          <a:xfrm rot="5400000">
            <a:off x="6091412" y="348422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 rot="5400000">
            <a:off x="6091412" y="320438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/>
          <p:nvPr/>
        </p:nvSpPr>
        <p:spPr>
          <a:xfrm rot="5400000">
            <a:off x="644097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8"/>
          <p:cNvSpPr/>
          <p:nvPr/>
        </p:nvSpPr>
        <p:spPr>
          <a:xfrm rot="5400000">
            <a:off x="539731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6132380" y="142188"/>
            <a:ext cx="174300" cy="1154700"/>
          </a:xfrm>
          <a:prstGeom prst="rect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6165773" y="157969"/>
            <a:ext cx="108000" cy="10419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6169147" y="1193217"/>
            <a:ext cx="101580" cy="13327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"/>
          <p:cNvSpPr/>
          <p:nvPr/>
        </p:nvSpPr>
        <p:spPr>
          <a:xfrm flipH="1">
            <a:off x="6205873" y="1297464"/>
            <a:ext cx="27900" cy="42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"/>
          <p:cNvSpPr/>
          <p:nvPr/>
        </p:nvSpPr>
        <p:spPr>
          <a:xfrm rot="-4363168">
            <a:off x="6286382" y="714149"/>
            <a:ext cx="1506815" cy="1648108"/>
          </a:xfrm>
          <a:prstGeom prst="trapezoid">
            <a:avLst>
              <a:gd name="adj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8"/>
          <p:cNvSpPr/>
          <p:nvPr/>
        </p:nvSpPr>
        <p:spPr>
          <a:xfrm>
            <a:off x="7222993" y="1004977"/>
            <a:ext cx="1589100" cy="1614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"/>
          <p:cNvSpPr/>
          <p:nvPr/>
        </p:nvSpPr>
        <p:spPr>
          <a:xfrm>
            <a:off x="7688625" y="1890524"/>
            <a:ext cx="598224" cy="642068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"/>
          <p:cNvSpPr/>
          <p:nvPr/>
        </p:nvSpPr>
        <p:spPr>
          <a:xfrm>
            <a:off x="7688625" y="1059722"/>
            <a:ext cx="598800" cy="840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">
                <a:srgbClr val="F7F7F7"/>
              </a:gs>
              <a:gs pos="100000">
                <a:srgbClr val="EEEEEE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8"/>
          <p:cNvSpPr/>
          <p:nvPr/>
        </p:nvSpPr>
        <p:spPr>
          <a:xfrm>
            <a:off x="6084737" y="2110980"/>
            <a:ext cx="261600" cy="3975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"/>
          <p:cNvSpPr/>
          <p:nvPr/>
        </p:nvSpPr>
        <p:spPr>
          <a:xfrm rot="10800000" flipH="1">
            <a:off x="6084737" y="1724796"/>
            <a:ext cx="261600" cy="3603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6232396" y="1689227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8"/>
          <p:cNvSpPr/>
          <p:nvPr/>
        </p:nvSpPr>
        <p:spPr>
          <a:xfrm rot="2922033">
            <a:off x="6174343" y="1609443"/>
            <a:ext cx="42728" cy="4272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8"/>
          <p:cNvSpPr/>
          <p:nvPr/>
        </p:nvSpPr>
        <p:spPr>
          <a:xfrm>
            <a:off x="6227525" y="144490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8"/>
          <p:cNvSpPr/>
          <p:nvPr/>
        </p:nvSpPr>
        <p:spPr>
          <a:xfrm>
            <a:off x="6153370" y="1405269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6183592" y="201402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"/>
          <p:cNvSpPr/>
          <p:nvPr/>
        </p:nvSpPr>
        <p:spPr>
          <a:xfrm>
            <a:off x="6213799" y="2169197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"/>
          <p:cNvSpPr/>
          <p:nvPr/>
        </p:nvSpPr>
        <p:spPr>
          <a:xfrm rot="5400000">
            <a:off x="7231681" y="1764722"/>
            <a:ext cx="1515600" cy="1056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"/>
          <p:cNvSpPr/>
          <p:nvPr/>
        </p:nvSpPr>
        <p:spPr>
          <a:xfrm>
            <a:off x="7811603" y="1086412"/>
            <a:ext cx="74042" cy="957983"/>
          </a:xfrm>
          <a:custGeom>
            <a:avLst/>
            <a:gdLst/>
            <a:ahLst/>
            <a:cxnLst/>
            <a:rect l="l" t="t" r="r" b="b"/>
            <a:pathLst>
              <a:path w="3172" h="37301" extrusionOk="0">
                <a:moveTo>
                  <a:pt x="208" y="0"/>
                </a:moveTo>
                <a:cubicBezTo>
                  <a:pt x="208" y="3619"/>
                  <a:pt x="-236" y="15876"/>
                  <a:pt x="208" y="21715"/>
                </a:cubicBezTo>
                <a:cubicBezTo>
                  <a:pt x="652" y="27554"/>
                  <a:pt x="2384" y="32438"/>
                  <a:pt x="2872" y="35036"/>
                </a:cubicBezTo>
                <a:cubicBezTo>
                  <a:pt x="3361" y="37634"/>
                  <a:pt x="3095" y="36924"/>
                  <a:pt x="3139" y="37301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p18"/>
          <p:cNvSpPr/>
          <p:nvPr/>
        </p:nvSpPr>
        <p:spPr>
          <a:xfrm>
            <a:off x="7882487" y="2024146"/>
            <a:ext cx="65025" cy="347533"/>
          </a:xfrm>
          <a:custGeom>
            <a:avLst/>
            <a:gdLst/>
            <a:ahLst/>
            <a:cxnLst/>
            <a:rect l="l" t="t" r="r" b="b"/>
            <a:pathLst>
              <a:path w="1332" h="9326" extrusionOk="0">
                <a:moveTo>
                  <a:pt x="0" y="0"/>
                </a:moveTo>
                <a:cubicBezTo>
                  <a:pt x="178" y="888"/>
                  <a:pt x="844" y="3775"/>
                  <a:pt x="1066" y="5329"/>
                </a:cubicBezTo>
                <a:cubicBezTo>
                  <a:pt x="1288" y="6883"/>
                  <a:pt x="1288" y="8660"/>
                  <a:pt x="1332" y="9326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4" name="Google Shape;214;p18"/>
          <p:cNvSpPr/>
          <p:nvPr/>
        </p:nvSpPr>
        <p:spPr>
          <a:xfrm flipH="1">
            <a:off x="8095548" y="1088694"/>
            <a:ext cx="74042" cy="957983"/>
          </a:xfrm>
          <a:custGeom>
            <a:avLst/>
            <a:gdLst/>
            <a:ahLst/>
            <a:cxnLst/>
            <a:rect l="l" t="t" r="r" b="b"/>
            <a:pathLst>
              <a:path w="3172" h="37301" extrusionOk="0">
                <a:moveTo>
                  <a:pt x="208" y="0"/>
                </a:moveTo>
                <a:cubicBezTo>
                  <a:pt x="208" y="3619"/>
                  <a:pt x="-236" y="15876"/>
                  <a:pt x="208" y="21715"/>
                </a:cubicBezTo>
                <a:cubicBezTo>
                  <a:pt x="652" y="27554"/>
                  <a:pt x="2384" y="32438"/>
                  <a:pt x="2872" y="35036"/>
                </a:cubicBezTo>
                <a:cubicBezTo>
                  <a:pt x="3361" y="37634"/>
                  <a:pt x="3095" y="36924"/>
                  <a:pt x="3139" y="37301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" name="Google Shape;215;p18"/>
          <p:cNvSpPr/>
          <p:nvPr/>
        </p:nvSpPr>
        <p:spPr>
          <a:xfrm flipH="1">
            <a:off x="8033680" y="2026423"/>
            <a:ext cx="65025" cy="347533"/>
          </a:xfrm>
          <a:custGeom>
            <a:avLst/>
            <a:gdLst/>
            <a:ahLst/>
            <a:cxnLst/>
            <a:rect l="l" t="t" r="r" b="b"/>
            <a:pathLst>
              <a:path w="1332" h="9326" extrusionOk="0">
                <a:moveTo>
                  <a:pt x="0" y="0"/>
                </a:moveTo>
                <a:cubicBezTo>
                  <a:pt x="178" y="888"/>
                  <a:pt x="844" y="3775"/>
                  <a:pt x="1066" y="5329"/>
                </a:cubicBezTo>
                <a:cubicBezTo>
                  <a:pt x="1288" y="6883"/>
                  <a:pt x="1288" y="8660"/>
                  <a:pt x="1332" y="9326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6" name="Google Shape;216;p18"/>
          <p:cNvSpPr/>
          <p:nvPr/>
        </p:nvSpPr>
        <p:spPr>
          <a:xfrm>
            <a:off x="6160920" y="262257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6220351" y="268200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6154992" y="1798559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6173207" y="287866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/>
          <p:nvPr/>
        </p:nvSpPr>
        <p:spPr>
          <a:xfrm>
            <a:off x="6094079" y="2769143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 rot="5400000">
            <a:off x="5247272" y="710255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 rot="5400000">
            <a:off x="5628025" y="732325"/>
            <a:ext cx="1182000" cy="342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05466" y="12557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10416" y="1150745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0415" y="119520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5278" y="113845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07254" y="885708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4801" y="1007447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9451" y="775349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0712">
            <a:off x="6159664" y="1416879"/>
            <a:ext cx="26048" cy="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44229" y="1460408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0">
            <a:off x="6247450" y="1710298"/>
            <a:ext cx="25094" cy="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186066" y="16196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31740">
            <a:off x="7961533" y="1801002"/>
            <a:ext cx="109906" cy="12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552711">
            <a:off x="7935647" y="1318215"/>
            <a:ext cx="109906" cy="12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241">
            <a:off x="6274030" y="1708221"/>
            <a:ext cx="19067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3">
            <a:off x="6167417" y="1821009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2870">
            <a:off x="6190047" y="1816270"/>
            <a:ext cx="27231" cy="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89891" y="183502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8"/>
          <p:cNvSpPr/>
          <p:nvPr/>
        </p:nvSpPr>
        <p:spPr>
          <a:xfrm>
            <a:off x="6183599" y="23225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95516" y="2334346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/>
          <p:nvPr/>
        </p:nvSpPr>
        <p:spPr>
          <a:xfrm>
            <a:off x="6246649" y="24492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736">
            <a:off x="6257292" y="2451987"/>
            <a:ext cx="25740" cy="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570">
            <a:off x="6107928" y="2786037"/>
            <a:ext cx="25315" cy="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4048">
            <a:off x="6135235" y="2782904"/>
            <a:ext cx="22759" cy="2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28954" y="2804321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9208">
            <a:off x="6235602" y="2691888"/>
            <a:ext cx="24923" cy="2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6187">
            <a:off x="6172841" y="263407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8"/>
          <p:cNvSpPr/>
          <p:nvPr/>
        </p:nvSpPr>
        <p:spPr>
          <a:xfrm>
            <a:off x="6189882" y="2820385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"/>
          <p:cNvSpPr/>
          <p:nvPr/>
        </p:nvSpPr>
        <p:spPr>
          <a:xfrm>
            <a:off x="6262120" y="2870323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05096">
            <a:off x="6274041" y="2881246"/>
            <a:ext cx="19067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/>
          <p:nvPr/>
        </p:nvSpPr>
        <p:spPr>
          <a:xfrm rot="6681263">
            <a:off x="6171194" y="304285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8"/>
          <p:cNvSpPr/>
          <p:nvPr/>
        </p:nvSpPr>
        <p:spPr>
          <a:xfrm rot="6681263">
            <a:off x="6219537" y="3079424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3930">
            <a:off x="6182392" y="3048485"/>
            <a:ext cx="24048" cy="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17402">
            <a:off x="6230915" y="3088403"/>
            <a:ext cx="25041" cy="2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0826">
            <a:off x="6249392" y="3370167"/>
            <a:ext cx="32760" cy="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8"/>
          <p:cNvSpPr/>
          <p:nvPr/>
        </p:nvSpPr>
        <p:spPr>
          <a:xfrm rot="6681263">
            <a:off x="6169287" y="329804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2595">
            <a:off x="6175680" y="3308417"/>
            <a:ext cx="30043" cy="3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1">
            <a:off x="6174357" y="3672530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0">
            <a:off x="6250934" y="3900341"/>
            <a:ext cx="39097" cy="4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760">
            <a:off x="6237353" y="4174301"/>
            <a:ext cx="32819" cy="3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60285">
            <a:off x="6085657" y="3564118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77132">
            <a:off x="6223019" y="3510655"/>
            <a:ext cx="37550" cy="4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8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268" name="Google Shape;268;p18"/>
          <p:cNvSpPr txBox="1"/>
          <p:nvPr/>
        </p:nvSpPr>
        <p:spPr>
          <a:xfrm>
            <a:off x="1659000" y="1004975"/>
            <a:ext cx="382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SFX enables atomic structural insights and dynamics of biological samples at room temperature.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269" name="Google Shape;26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8"/>
          <p:cNvSpPr txBox="1"/>
          <p:nvPr/>
        </p:nvSpPr>
        <p:spPr>
          <a:xfrm>
            <a:off x="365650" y="3207600"/>
            <a:ext cx="382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Char char="●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FELs provide high peak brilliance and focused pulses, lasting from a few to tens of femtoseconds, required for SFX. 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271" name="Google Shape;271;p18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19"/>
          <p:cNvCxnSpPr/>
          <p:nvPr/>
        </p:nvCxnSpPr>
        <p:spPr>
          <a:xfrm rot="5400000" flipH="1">
            <a:off x="4300138" y="2553676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7" name="Google Shape;27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838" y="2691138"/>
            <a:ext cx="1931369" cy="19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9"/>
          <p:cNvSpPr/>
          <p:nvPr/>
        </p:nvSpPr>
        <p:spPr>
          <a:xfrm rot="10800000" flipH="1">
            <a:off x="6064117" y="3715534"/>
            <a:ext cx="321300" cy="340200"/>
          </a:xfrm>
          <a:prstGeom prst="trapezoid">
            <a:avLst>
              <a:gd name="adj" fmla="val 40714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"/>
          <p:cNvSpPr/>
          <p:nvPr/>
        </p:nvSpPr>
        <p:spPr>
          <a:xfrm rot="8452644" flipH="1">
            <a:off x="5322612" y="2807730"/>
            <a:ext cx="899075" cy="1591713"/>
          </a:xfrm>
          <a:prstGeom prst="trapezoid">
            <a:avLst>
              <a:gd name="adj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4263010" y="1864263"/>
            <a:ext cx="1398300" cy="1420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6052227" y="2604614"/>
            <a:ext cx="345000" cy="1154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9"/>
          <p:cNvSpPr/>
          <p:nvPr/>
        </p:nvSpPr>
        <p:spPr>
          <a:xfrm rot="-1002447">
            <a:off x="2810983" y="4402887"/>
            <a:ext cx="5415933" cy="43275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FFFF8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 rot="5400000">
            <a:off x="5599350" y="4796725"/>
            <a:ext cx="1308825" cy="583725"/>
          </a:xfrm>
          <a:prstGeom prst="flowChartMagneticDrum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 rot="5400000">
            <a:off x="6091412" y="291955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"/>
          <p:cNvSpPr/>
          <p:nvPr/>
        </p:nvSpPr>
        <p:spPr>
          <a:xfrm rot="5400000">
            <a:off x="6091412" y="263971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"/>
          <p:cNvSpPr/>
          <p:nvPr/>
        </p:nvSpPr>
        <p:spPr>
          <a:xfrm rot="5400000">
            <a:off x="6021095" y="1262305"/>
            <a:ext cx="39768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"/>
          <p:cNvSpPr/>
          <p:nvPr/>
        </p:nvSpPr>
        <p:spPr>
          <a:xfrm>
            <a:off x="4697862" y="2309004"/>
            <a:ext cx="528600" cy="539400"/>
          </a:xfrm>
          <a:prstGeom prst="ellipse">
            <a:avLst/>
          </a:prstGeom>
          <a:gradFill>
            <a:gsLst>
              <a:gs pos="0">
                <a:srgbClr val="00FF00">
                  <a:alpha val="44940"/>
                </a:srgbClr>
              </a:gs>
              <a:gs pos="37000">
                <a:srgbClr val="80FF80">
                  <a:alpha val="44940"/>
                </a:srgbClr>
              </a:gs>
              <a:gs pos="100000">
                <a:srgbClr val="FFFFFF">
                  <a:alpha val="449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"/>
          <p:cNvSpPr/>
          <p:nvPr/>
        </p:nvSpPr>
        <p:spPr>
          <a:xfrm rot="5400000">
            <a:off x="5912140" y="150192"/>
            <a:ext cx="614700" cy="1208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"/>
          <p:cNvSpPr/>
          <p:nvPr/>
        </p:nvSpPr>
        <p:spPr>
          <a:xfrm>
            <a:off x="5739587" y="238583"/>
            <a:ext cx="960300" cy="10545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"/>
          <p:cNvSpPr/>
          <p:nvPr/>
        </p:nvSpPr>
        <p:spPr>
          <a:xfrm rot="5400000">
            <a:off x="6091412" y="348422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"/>
          <p:cNvSpPr/>
          <p:nvPr/>
        </p:nvSpPr>
        <p:spPr>
          <a:xfrm rot="5400000">
            <a:off x="6091412" y="320438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"/>
          <p:cNvSpPr/>
          <p:nvPr/>
        </p:nvSpPr>
        <p:spPr>
          <a:xfrm rot="5400000">
            <a:off x="644097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9"/>
          <p:cNvSpPr/>
          <p:nvPr/>
        </p:nvSpPr>
        <p:spPr>
          <a:xfrm rot="5400000">
            <a:off x="539731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6132380" y="142188"/>
            <a:ext cx="174300" cy="1154700"/>
          </a:xfrm>
          <a:prstGeom prst="rect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6165773" y="157969"/>
            <a:ext cx="108000" cy="10419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"/>
          <p:cNvSpPr/>
          <p:nvPr/>
        </p:nvSpPr>
        <p:spPr>
          <a:xfrm>
            <a:off x="6169147" y="1193217"/>
            <a:ext cx="101580" cy="13327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9"/>
          <p:cNvSpPr/>
          <p:nvPr/>
        </p:nvSpPr>
        <p:spPr>
          <a:xfrm flipH="1">
            <a:off x="6205873" y="1297464"/>
            <a:ext cx="27900" cy="42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"/>
          <p:cNvSpPr/>
          <p:nvPr/>
        </p:nvSpPr>
        <p:spPr>
          <a:xfrm rot="-4363168">
            <a:off x="6286382" y="714149"/>
            <a:ext cx="1506815" cy="1648108"/>
          </a:xfrm>
          <a:prstGeom prst="trapezoid">
            <a:avLst>
              <a:gd name="adj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"/>
          <p:cNvSpPr/>
          <p:nvPr/>
        </p:nvSpPr>
        <p:spPr>
          <a:xfrm>
            <a:off x="7222993" y="1004977"/>
            <a:ext cx="1589100" cy="1614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9"/>
          <p:cNvSpPr/>
          <p:nvPr/>
        </p:nvSpPr>
        <p:spPr>
          <a:xfrm>
            <a:off x="7688625" y="1890524"/>
            <a:ext cx="598224" cy="642068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9"/>
          <p:cNvSpPr/>
          <p:nvPr/>
        </p:nvSpPr>
        <p:spPr>
          <a:xfrm>
            <a:off x="7688625" y="1059722"/>
            <a:ext cx="598800" cy="840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000">
                <a:srgbClr val="F7F7F7"/>
              </a:gs>
              <a:gs pos="100000">
                <a:srgbClr val="EEEEEE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"/>
          <p:cNvSpPr/>
          <p:nvPr/>
        </p:nvSpPr>
        <p:spPr>
          <a:xfrm>
            <a:off x="6084737" y="2110980"/>
            <a:ext cx="261600" cy="3975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"/>
          <p:cNvSpPr/>
          <p:nvPr/>
        </p:nvSpPr>
        <p:spPr>
          <a:xfrm rot="10800000" flipH="1">
            <a:off x="6084737" y="1724796"/>
            <a:ext cx="261600" cy="3603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>
            <a:off x="6232396" y="1689227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 rot="2922033">
            <a:off x="6174343" y="1609443"/>
            <a:ext cx="42728" cy="4272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"/>
          <p:cNvSpPr/>
          <p:nvPr/>
        </p:nvSpPr>
        <p:spPr>
          <a:xfrm>
            <a:off x="6227525" y="144490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9"/>
          <p:cNvSpPr/>
          <p:nvPr/>
        </p:nvSpPr>
        <p:spPr>
          <a:xfrm>
            <a:off x="6153370" y="1405269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"/>
          <p:cNvSpPr/>
          <p:nvPr/>
        </p:nvSpPr>
        <p:spPr>
          <a:xfrm>
            <a:off x="6183592" y="201402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9"/>
          <p:cNvSpPr/>
          <p:nvPr/>
        </p:nvSpPr>
        <p:spPr>
          <a:xfrm>
            <a:off x="6213799" y="2169197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"/>
          <p:cNvSpPr/>
          <p:nvPr/>
        </p:nvSpPr>
        <p:spPr>
          <a:xfrm rot="5400000">
            <a:off x="7231681" y="1764722"/>
            <a:ext cx="1515600" cy="1056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"/>
          <p:cNvSpPr/>
          <p:nvPr/>
        </p:nvSpPr>
        <p:spPr>
          <a:xfrm>
            <a:off x="7811603" y="1086412"/>
            <a:ext cx="74042" cy="957983"/>
          </a:xfrm>
          <a:custGeom>
            <a:avLst/>
            <a:gdLst/>
            <a:ahLst/>
            <a:cxnLst/>
            <a:rect l="l" t="t" r="r" b="b"/>
            <a:pathLst>
              <a:path w="3172" h="37301" extrusionOk="0">
                <a:moveTo>
                  <a:pt x="208" y="0"/>
                </a:moveTo>
                <a:cubicBezTo>
                  <a:pt x="208" y="3619"/>
                  <a:pt x="-236" y="15876"/>
                  <a:pt x="208" y="21715"/>
                </a:cubicBezTo>
                <a:cubicBezTo>
                  <a:pt x="652" y="27554"/>
                  <a:pt x="2384" y="32438"/>
                  <a:pt x="2872" y="35036"/>
                </a:cubicBezTo>
                <a:cubicBezTo>
                  <a:pt x="3361" y="37634"/>
                  <a:pt x="3095" y="36924"/>
                  <a:pt x="3139" y="37301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2" name="Google Shape;312;p19"/>
          <p:cNvSpPr/>
          <p:nvPr/>
        </p:nvSpPr>
        <p:spPr>
          <a:xfrm>
            <a:off x="7882487" y="2024146"/>
            <a:ext cx="65025" cy="347533"/>
          </a:xfrm>
          <a:custGeom>
            <a:avLst/>
            <a:gdLst/>
            <a:ahLst/>
            <a:cxnLst/>
            <a:rect l="l" t="t" r="r" b="b"/>
            <a:pathLst>
              <a:path w="1332" h="9326" extrusionOk="0">
                <a:moveTo>
                  <a:pt x="0" y="0"/>
                </a:moveTo>
                <a:cubicBezTo>
                  <a:pt x="178" y="888"/>
                  <a:pt x="844" y="3775"/>
                  <a:pt x="1066" y="5329"/>
                </a:cubicBezTo>
                <a:cubicBezTo>
                  <a:pt x="1288" y="6883"/>
                  <a:pt x="1288" y="8660"/>
                  <a:pt x="1332" y="9326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3" name="Google Shape;313;p19"/>
          <p:cNvSpPr/>
          <p:nvPr/>
        </p:nvSpPr>
        <p:spPr>
          <a:xfrm flipH="1">
            <a:off x="8095548" y="1088694"/>
            <a:ext cx="74042" cy="957983"/>
          </a:xfrm>
          <a:custGeom>
            <a:avLst/>
            <a:gdLst/>
            <a:ahLst/>
            <a:cxnLst/>
            <a:rect l="l" t="t" r="r" b="b"/>
            <a:pathLst>
              <a:path w="3172" h="37301" extrusionOk="0">
                <a:moveTo>
                  <a:pt x="208" y="0"/>
                </a:moveTo>
                <a:cubicBezTo>
                  <a:pt x="208" y="3619"/>
                  <a:pt x="-236" y="15876"/>
                  <a:pt x="208" y="21715"/>
                </a:cubicBezTo>
                <a:cubicBezTo>
                  <a:pt x="652" y="27554"/>
                  <a:pt x="2384" y="32438"/>
                  <a:pt x="2872" y="35036"/>
                </a:cubicBezTo>
                <a:cubicBezTo>
                  <a:pt x="3361" y="37634"/>
                  <a:pt x="3095" y="36924"/>
                  <a:pt x="3139" y="37301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4" name="Google Shape;314;p19"/>
          <p:cNvSpPr/>
          <p:nvPr/>
        </p:nvSpPr>
        <p:spPr>
          <a:xfrm flipH="1">
            <a:off x="8033680" y="2026423"/>
            <a:ext cx="65025" cy="347533"/>
          </a:xfrm>
          <a:custGeom>
            <a:avLst/>
            <a:gdLst/>
            <a:ahLst/>
            <a:cxnLst/>
            <a:rect l="l" t="t" r="r" b="b"/>
            <a:pathLst>
              <a:path w="1332" h="9326" extrusionOk="0">
                <a:moveTo>
                  <a:pt x="0" y="0"/>
                </a:moveTo>
                <a:cubicBezTo>
                  <a:pt x="178" y="888"/>
                  <a:pt x="844" y="3775"/>
                  <a:pt x="1066" y="5329"/>
                </a:cubicBezTo>
                <a:cubicBezTo>
                  <a:pt x="1288" y="6883"/>
                  <a:pt x="1288" y="8660"/>
                  <a:pt x="1332" y="9326"/>
                </a:cubicBezTo>
              </a:path>
            </a:pathLst>
          </a:custGeom>
          <a:noFill/>
          <a:ln w="9525" cap="flat" cmpd="sng">
            <a:solidFill>
              <a:srgbClr val="595959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5" name="Google Shape;315;p19"/>
          <p:cNvSpPr/>
          <p:nvPr/>
        </p:nvSpPr>
        <p:spPr>
          <a:xfrm>
            <a:off x="6160920" y="262257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"/>
          <p:cNvSpPr/>
          <p:nvPr/>
        </p:nvSpPr>
        <p:spPr>
          <a:xfrm>
            <a:off x="6220351" y="268200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>
            <a:off x="6154992" y="1798559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>
            <a:off x="6173207" y="287866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"/>
          <p:cNvSpPr/>
          <p:nvPr/>
        </p:nvSpPr>
        <p:spPr>
          <a:xfrm>
            <a:off x="6094079" y="2769143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0" name="Google Shape;320;p19"/>
          <p:cNvCxnSpPr/>
          <p:nvPr/>
        </p:nvCxnSpPr>
        <p:spPr>
          <a:xfrm rot="5400000">
            <a:off x="5079196" y="2248848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" name="Google Shape;321;p19"/>
          <p:cNvSpPr/>
          <p:nvPr/>
        </p:nvSpPr>
        <p:spPr>
          <a:xfrm rot="5400000">
            <a:off x="5247272" y="710255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2" name="Google Shape;322;p19"/>
          <p:cNvCxnSpPr/>
          <p:nvPr/>
        </p:nvCxnSpPr>
        <p:spPr>
          <a:xfrm rot="-5400000" flipH="1">
            <a:off x="5079448" y="2791890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3" name="Google Shape;3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9568">
            <a:off x="4736915" y="2384285"/>
            <a:ext cx="345175" cy="38019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9"/>
          <p:cNvSpPr/>
          <p:nvPr/>
        </p:nvSpPr>
        <p:spPr>
          <a:xfrm rot="5400000">
            <a:off x="5628025" y="732325"/>
            <a:ext cx="1182000" cy="342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05466" y="12557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10416" y="1150745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0415" y="119520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5278" y="113845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07254" y="885708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4801" y="1007447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9451" y="775349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0712">
            <a:off x="6159664" y="1416879"/>
            <a:ext cx="26048" cy="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44229" y="1460408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0">
            <a:off x="6247450" y="1710298"/>
            <a:ext cx="25094" cy="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186066" y="16196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31740">
            <a:off x="7961533" y="1801002"/>
            <a:ext cx="109906" cy="12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552711">
            <a:off x="7935647" y="1318215"/>
            <a:ext cx="109906" cy="12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241">
            <a:off x="6274030" y="1708221"/>
            <a:ext cx="19067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3">
            <a:off x="6167417" y="1821009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2870">
            <a:off x="6190047" y="1816270"/>
            <a:ext cx="27231" cy="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89891" y="183502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9"/>
          <p:cNvSpPr/>
          <p:nvPr/>
        </p:nvSpPr>
        <p:spPr>
          <a:xfrm>
            <a:off x="6183599" y="23225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5" name="Google Shape;3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95516" y="2334346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/>
          <p:nvPr/>
        </p:nvSpPr>
        <p:spPr>
          <a:xfrm>
            <a:off x="6246649" y="24492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736">
            <a:off x="6257292" y="2451987"/>
            <a:ext cx="25740" cy="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570">
            <a:off x="6107928" y="2786037"/>
            <a:ext cx="25315" cy="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4048">
            <a:off x="6135235" y="2782904"/>
            <a:ext cx="22759" cy="2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28954" y="2804321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9208">
            <a:off x="6235602" y="2691888"/>
            <a:ext cx="24923" cy="2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6187">
            <a:off x="6172841" y="263407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9"/>
          <p:cNvSpPr/>
          <p:nvPr/>
        </p:nvSpPr>
        <p:spPr>
          <a:xfrm>
            <a:off x="6189882" y="2820385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9"/>
          <p:cNvSpPr/>
          <p:nvPr/>
        </p:nvSpPr>
        <p:spPr>
          <a:xfrm>
            <a:off x="6262120" y="2870323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05096">
            <a:off x="6274041" y="2881246"/>
            <a:ext cx="19067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9"/>
          <p:cNvSpPr/>
          <p:nvPr/>
        </p:nvSpPr>
        <p:spPr>
          <a:xfrm rot="6681263">
            <a:off x="6171194" y="304285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"/>
          <p:cNvSpPr/>
          <p:nvPr/>
        </p:nvSpPr>
        <p:spPr>
          <a:xfrm rot="6681263">
            <a:off x="6219537" y="3079424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3930">
            <a:off x="6182392" y="3048485"/>
            <a:ext cx="24048" cy="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17402">
            <a:off x="6230915" y="3088403"/>
            <a:ext cx="25041" cy="2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0826">
            <a:off x="6249392" y="3370167"/>
            <a:ext cx="32760" cy="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9"/>
          <p:cNvSpPr/>
          <p:nvPr/>
        </p:nvSpPr>
        <p:spPr>
          <a:xfrm rot="6681263">
            <a:off x="6169287" y="329804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2595">
            <a:off x="6175680" y="3308417"/>
            <a:ext cx="30043" cy="3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1">
            <a:off x="6174357" y="3672530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0">
            <a:off x="6250934" y="3900341"/>
            <a:ext cx="39097" cy="4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760">
            <a:off x="6237353" y="4174301"/>
            <a:ext cx="32819" cy="3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60285">
            <a:off x="6085657" y="3564118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77132">
            <a:off x="6223019" y="3510655"/>
            <a:ext cx="37550" cy="4142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9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370" name="Google Shape;370;p19"/>
          <p:cNvSpPr txBox="1"/>
          <p:nvPr/>
        </p:nvSpPr>
        <p:spPr>
          <a:xfrm>
            <a:off x="1659000" y="1004975"/>
            <a:ext cx="382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SFX enables atomic structural insights and dynamics of biological samples at room temperature.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371" name="Google Shape;37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9"/>
          <p:cNvSpPr txBox="1"/>
          <p:nvPr/>
        </p:nvSpPr>
        <p:spPr>
          <a:xfrm>
            <a:off x="365650" y="3207600"/>
            <a:ext cx="382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Char char="●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FELs provide high peak brilliance and focused pulses, lasting from a few to tens of femtoseconds, required for SFX. 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cxnSp>
        <p:nvCxnSpPr>
          <p:cNvPr id="373" name="Google Shape;373;p19"/>
          <p:cNvCxnSpPr/>
          <p:nvPr/>
        </p:nvCxnSpPr>
        <p:spPr>
          <a:xfrm rot="-5400000">
            <a:off x="4296265" y="2791917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Google Shape;374;p19"/>
          <p:cNvCxnSpPr/>
          <p:nvPr/>
        </p:nvCxnSpPr>
        <p:spPr>
          <a:xfrm rot="5400000" flipH="1">
            <a:off x="4296013" y="2248876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5" name="Google Shape;375;p19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20"/>
          <p:cNvCxnSpPr/>
          <p:nvPr/>
        </p:nvCxnSpPr>
        <p:spPr>
          <a:xfrm rot="5400000" flipH="1">
            <a:off x="4300138" y="2553676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1" name="Google Shape;3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838" y="2691138"/>
            <a:ext cx="1931369" cy="19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0"/>
          <p:cNvSpPr/>
          <p:nvPr/>
        </p:nvSpPr>
        <p:spPr>
          <a:xfrm rot="10800000" flipH="1">
            <a:off x="6064117" y="3715534"/>
            <a:ext cx="321300" cy="340200"/>
          </a:xfrm>
          <a:prstGeom prst="trapezoid">
            <a:avLst>
              <a:gd name="adj" fmla="val 40714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 rot="8452644" flipH="1">
            <a:off x="5322612" y="2807730"/>
            <a:ext cx="899075" cy="1591713"/>
          </a:xfrm>
          <a:prstGeom prst="trapezoid">
            <a:avLst>
              <a:gd name="adj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4263010" y="1864263"/>
            <a:ext cx="1398300" cy="1420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6052227" y="2604614"/>
            <a:ext cx="345000" cy="1154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 rot="-1002447">
            <a:off x="2810983" y="4402887"/>
            <a:ext cx="5415933" cy="43275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FFFF8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 rot="5400000">
            <a:off x="5599350" y="4796725"/>
            <a:ext cx="1308825" cy="583725"/>
          </a:xfrm>
          <a:prstGeom prst="flowChartMagneticDrum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 rot="5400000">
            <a:off x="6091412" y="291955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 rot="5400000">
            <a:off x="6091412" y="263971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 rot="5400000">
            <a:off x="6021095" y="1262305"/>
            <a:ext cx="39768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4697862" y="2309004"/>
            <a:ext cx="528600" cy="539400"/>
          </a:xfrm>
          <a:prstGeom prst="ellipse">
            <a:avLst/>
          </a:prstGeom>
          <a:gradFill>
            <a:gsLst>
              <a:gs pos="0">
                <a:srgbClr val="00FF00">
                  <a:alpha val="44940"/>
                </a:srgbClr>
              </a:gs>
              <a:gs pos="37000">
                <a:srgbClr val="80FF80">
                  <a:alpha val="44940"/>
                </a:srgbClr>
              </a:gs>
              <a:gs pos="100000">
                <a:srgbClr val="FFFFFF">
                  <a:alpha val="449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 rot="5400000">
            <a:off x="5912140" y="150192"/>
            <a:ext cx="614700" cy="1208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5739587" y="238583"/>
            <a:ext cx="960300" cy="10545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6091412" y="348422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 rot="5400000">
            <a:off x="6091412" y="320438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 rot="5400000">
            <a:off x="644097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 rot="5400000">
            <a:off x="539731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132380" y="142188"/>
            <a:ext cx="174300" cy="1154700"/>
          </a:xfrm>
          <a:prstGeom prst="rect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6165773" y="157969"/>
            <a:ext cx="108000" cy="10419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6169147" y="1193217"/>
            <a:ext cx="101580" cy="13327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flipH="1">
            <a:off x="6205873" y="1297464"/>
            <a:ext cx="27900" cy="42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6084737" y="2110980"/>
            <a:ext cx="261600" cy="3975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 rot="10800000" flipH="1">
            <a:off x="6084737" y="1724796"/>
            <a:ext cx="261600" cy="3603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/>
          <p:nvPr/>
        </p:nvSpPr>
        <p:spPr>
          <a:xfrm>
            <a:off x="6232396" y="1689227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0"/>
          <p:cNvSpPr/>
          <p:nvPr/>
        </p:nvSpPr>
        <p:spPr>
          <a:xfrm rot="2922033">
            <a:off x="6174343" y="1609443"/>
            <a:ext cx="42728" cy="4272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6227525" y="144490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"/>
          <p:cNvSpPr/>
          <p:nvPr/>
        </p:nvSpPr>
        <p:spPr>
          <a:xfrm>
            <a:off x="6153370" y="1405269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0"/>
          <p:cNvSpPr/>
          <p:nvPr/>
        </p:nvSpPr>
        <p:spPr>
          <a:xfrm>
            <a:off x="6183592" y="201402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0"/>
          <p:cNvSpPr/>
          <p:nvPr/>
        </p:nvSpPr>
        <p:spPr>
          <a:xfrm>
            <a:off x="6213799" y="2169197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0"/>
          <p:cNvSpPr/>
          <p:nvPr/>
        </p:nvSpPr>
        <p:spPr>
          <a:xfrm>
            <a:off x="6160920" y="262257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0"/>
          <p:cNvSpPr/>
          <p:nvPr/>
        </p:nvSpPr>
        <p:spPr>
          <a:xfrm>
            <a:off x="6220351" y="268200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"/>
          <p:cNvSpPr/>
          <p:nvPr/>
        </p:nvSpPr>
        <p:spPr>
          <a:xfrm>
            <a:off x="6154992" y="1798559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0"/>
          <p:cNvSpPr/>
          <p:nvPr/>
        </p:nvSpPr>
        <p:spPr>
          <a:xfrm>
            <a:off x="6173207" y="287866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0"/>
          <p:cNvSpPr/>
          <p:nvPr/>
        </p:nvSpPr>
        <p:spPr>
          <a:xfrm>
            <a:off x="6094079" y="2769143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5" name="Google Shape;415;p20"/>
          <p:cNvCxnSpPr/>
          <p:nvPr/>
        </p:nvCxnSpPr>
        <p:spPr>
          <a:xfrm rot="5400000">
            <a:off x="5079196" y="2248848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6" name="Google Shape;416;p20"/>
          <p:cNvSpPr/>
          <p:nvPr/>
        </p:nvSpPr>
        <p:spPr>
          <a:xfrm rot="5400000">
            <a:off x="5247272" y="710255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7" name="Google Shape;417;p20"/>
          <p:cNvCxnSpPr/>
          <p:nvPr/>
        </p:nvCxnSpPr>
        <p:spPr>
          <a:xfrm rot="-5400000" flipH="1">
            <a:off x="5079448" y="2791890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8" name="Google Shape;4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9568">
            <a:off x="4736915" y="2384285"/>
            <a:ext cx="345175" cy="38019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0"/>
          <p:cNvSpPr/>
          <p:nvPr/>
        </p:nvSpPr>
        <p:spPr>
          <a:xfrm rot="5400000">
            <a:off x="5628025" y="732325"/>
            <a:ext cx="1182000" cy="342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0" name="Google Shape;4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05466" y="12557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10416" y="1150745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0415" y="119520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5278" y="113845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07254" y="885708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4801" y="1007447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9451" y="775349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0712">
            <a:off x="6159664" y="1416879"/>
            <a:ext cx="26048" cy="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44229" y="1460408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0">
            <a:off x="6247450" y="1710298"/>
            <a:ext cx="25094" cy="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186066" y="16196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241">
            <a:off x="6274030" y="1708221"/>
            <a:ext cx="19067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3">
            <a:off x="6167417" y="1821009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2870">
            <a:off x="6190047" y="1816270"/>
            <a:ext cx="27231" cy="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89891" y="183502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0"/>
          <p:cNvSpPr/>
          <p:nvPr/>
        </p:nvSpPr>
        <p:spPr>
          <a:xfrm>
            <a:off x="6183599" y="23225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95516" y="2334346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0"/>
          <p:cNvSpPr/>
          <p:nvPr/>
        </p:nvSpPr>
        <p:spPr>
          <a:xfrm>
            <a:off x="6246649" y="24492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736">
            <a:off x="6257292" y="2451987"/>
            <a:ext cx="25740" cy="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570">
            <a:off x="6107928" y="2786037"/>
            <a:ext cx="25315" cy="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4048">
            <a:off x="6135235" y="2782904"/>
            <a:ext cx="22759" cy="2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28954" y="2804321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9208">
            <a:off x="6235602" y="2691888"/>
            <a:ext cx="24923" cy="2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6187">
            <a:off x="6172841" y="263407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0"/>
          <p:cNvSpPr/>
          <p:nvPr/>
        </p:nvSpPr>
        <p:spPr>
          <a:xfrm>
            <a:off x="6189882" y="2820385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0"/>
          <p:cNvSpPr/>
          <p:nvPr/>
        </p:nvSpPr>
        <p:spPr>
          <a:xfrm>
            <a:off x="6262120" y="2870323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05096">
            <a:off x="6274041" y="2881246"/>
            <a:ext cx="19067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0"/>
          <p:cNvSpPr/>
          <p:nvPr/>
        </p:nvSpPr>
        <p:spPr>
          <a:xfrm rot="6681263">
            <a:off x="6171194" y="304285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0"/>
          <p:cNvSpPr/>
          <p:nvPr/>
        </p:nvSpPr>
        <p:spPr>
          <a:xfrm rot="6681263">
            <a:off x="6219537" y="3079424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3930">
            <a:off x="6182392" y="3048485"/>
            <a:ext cx="24048" cy="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17402">
            <a:off x="6230915" y="3088403"/>
            <a:ext cx="25041" cy="2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0826">
            <a:off x="6249392" y="3370167"/>
            <a:ext cx="32760" cy="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0"/>
          <p:cNvSpPr/>
          <p:nvPr/>
        </p:nvSpPr>
        <p:spPr>
          <a:xfrm rot="6681263">
            <a:off x="6169287" y="329804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5" name="Google Shape;4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2595">
            <a:off x="6175680" y="3308417"/>
            <a:ext cx="30043" cy="3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1">
            <a:off x="6174357" y="3672530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0">
            <a:off x="6250934" y="3900341"/>
            <a:ext cx="39097" cy="4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760">
            <a:off x="6237353" y="4174301"/>
            <a:ext cx="32819" cy="3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60285">
            <a:off x="6085657" y="3564118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77132">
            <a:off x="6223019" y="3510655"/>
            <a:ext cx="37550" cy="41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0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0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Serial Femtosecond X-ray crystallography (SFX)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463" name="Google Shape;463;p20"/>
          <p:cNvSpPr txBox="1"/>
          <p:nvPr/>
        </p:nvSpPr>
        <p:spPr>
          <a:xfrm>
            <a:off x="1659000" y="1004975"/>
            <a:ext cx="382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Share Tech"/>
              <a:buChar char="●"/>
            </a:pPr>
            <a:r>
              <a:rPr lang="en" sz="1200">
                <a:latin typeface="Share Tech"/>
                <a:ea typeface="Share Tech"/>
                <a:cs typeface="Share Tech"/>
                <a:sym typeface="Share Tech"/>
              </a:rPr>
              <a:t>SFX enables atomic structural insights and dynamics of biological samples at room temperature.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pic>
        <p:nvPicPr>
          <p:cNvPr id="464" name="Google Shape;46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647" y="1022554"/>
            <a:ext cx="1793124" cy="1802101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0"/>
          <p:cNvSpPr txBox="1"/>
          <p:nvPr/>
        </p:nvSpPr>
        <p:spPr>
          <a:xfrm>
            <a:off x="365650" y="3207600"/>
            <a:ext cx="382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hare Tech"/>
              <a:buChar char="●"/>
            </a:pPr>
            <a:r>
              <a:rPr lang="en" sz="12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FELs provide high peak brilliance and focused pulses, lasting from a few to tens of femtoseconds, required for SFX.  </a:t>
            </a:r>
            <a:endParaRPr sz="1200">
              <a:latin typeface="Share Tech"/>
              <a:ea typeface="Share Tech"/>
              <a:cs typeface="Share Tech"/>
              <a:sym typeface="Share Tech"/>
            </a:endParaRPr>
          </a:p>
        </p:txBody>
      </p:sp>
      <p:cxnSp>
        <p:nvCxnSpPr>
          <p:cNvPr id="466" name="Google Shape;466;p20"/>
          <p:cNvCxnSpPr/>
          <p:nvPr/>
        </p:nvCxnSpPr>
        <p:spPr>
          <a:xfrm rot="-5400000">
            <a:off x="4296265" y="2791917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0"/>
          <p:cNvCxnSpPr/>
          <p:nvPr/>
        </p:nvCxnSpPr>
        <p:spPr>
          <a:xfrm rot="5400000" flipH="1">
            <a:off x="4296013" y="2248876"/>
            <a:ext cx="551700" cy="108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8" name="Google Shape;468;p20"/>
          <p:cNvSpPr txBox="1"/>
          <p:nvPr/>
        </p:nvSpPr>
        <p:spPr>
          <a:xfrm>
            <a:off x="7406550" y="1640825"/>
            <a:ext cx="1447500" cy="7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No direct way to 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measure fluence 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on sample…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469" name="Google Shape;469;p20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1/13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838" y="2691138"/>
            <a:ext cx="1931369" cy="193136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1"/>
          <p:cNvSpPr/>
          <p:nvPr/>
        </p:nvSpPr>
        <p:spPr>
          <a:xfrm rot="10800000" flipH="1">
            <a:off x="6064117" y="3715534"/>
            <a:ext cx="321300" cy="340200"/>
          </a:xfrm>
          <a:prstGeom prst="trapezoid">
            <a:avLst>
              <a:gd name="adj" fmla="val 40714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1"/>
          <p:cNvSpPr/>
          <p:nvPr/>
        </p:nvSpPr>
        <p:spPr>
          <a:xfrm>
            <a:off x="6052227" y="2604614"/>
            <a:ext cx="345000" cy="1154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1"/>
          <p:cNvSpPr/>
          <p:nvPr/>
        </p:nvSpPr>
        <p:spPr>
          <a:xfrm rot="-1002447">
            <a:off x="2810983" y="4402887"/>
            <a:ext cx="5415933" cy="43275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rgbClr val="FFFF8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1"/>
          <p:cNvSpPr/>
          <p:nvPr/>
        </p:nvSpPr>
        <p:spPr>
          <a:xfrm rot="5400000">
            <a:off x="5599350" y="4796725"/>
            <a:ext cx="1308825" cy="583725"/>
          </a:xfrm>
          <a:prstGeom prst="flowChartMagneticDrum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1"/>
          <p:cNvSpPr/>
          <p:nvPr/>
        </p:nvSpPr>
        <p:spPr>
          <a:xfrm rot="5400000">
            <a:off x="6091412" y="291955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1"/>
          <p:cNvSpPr/>
          <p:nvPr/>
        </p:nvSpPr>
        <p:spPr>
          <a:xfrm rot="5400000">
            <a:off x="6091412" y="2639715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1"/>
          <p:cNvSpPr/>
          <p:nvPr/>
        </p:nvSpPr>
        <p:spPr>
          <a:xfrm rot="5400000">
            <a:off x="6021095" y="1262305"/>
            <a:ext cx="39768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1"/>
          <p:cNvSpPr/>
          <p:nvPr/>
        </p:nvSpPr>
        <p:spPr>
          <a:xfrm rot="5400000">
            <a:off x="5912140" y="150192"/>
            <a:ext cx="614700" cy="12087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1"/>
          <p:cNvSpPr/>
          <p:nvPr/>
        </p:nvSpPr>
        <p:spPr>
          <a:xfrm>
            <a:off x="5739587" y="238583"/>
            <a:ext cx="960300" cy="10545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1"/>
          <p:cNvSpPr/>
          <p:nvPr/>
        </p:nvSpPr>
        <p:spPr>
          <a:xfrm rot="5400000">
            <a:off x="6091412" y="348422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/>
          <p:nvPr/>
        </p:nvSpPr>
        <p:spPr>
          <a:xfrm rot="5400000">
            <a:off x="6091412" y="3204387"/>
            <a:ext cx="266803" cy="345180"/>
          </a:xfrm>
          <a:prstGeom prst="flowChartOnlineStorage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1"/>
          <p:cNvSpPr/>
          <p:nvPr/>
        </p:nvSpPr>
        <p:spPr>
          <a:xfrm rot="5400000">
            <a:off x="644097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1"/>
          <p:cNvSpPr/>
          <p:nvPr/>
        </p:nvSpPr>
        <p:spPr>
          <a:xfrm rot="5400000">
            <a:off x="5397312" y="715198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>
            <a:off x="6132380" y="142188"/>
            <a:ext cx="174300" cy="1154700"/>
          </a:xfrm>
          <a:prstGeom prst="rect">
            <a:avLst/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>
            <a:off x="6165773" y="157969"/>
            <a:ext cx="108000" cy="10419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>
            <a:off x="6169147" y="1193217"/>
            <a:ext cx="101580" cy="13327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 flipH="1">
            <a:off x="6205873" y="1297464"/>
            <a:ext cx="27900" cy="42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1"/>
          <p:cNvSpPr/>
          <p:nvPr/>
        </p:nvSpPr>
        <p:spPr>
          <a:xfrm>
            <a:off x="6084737" y="2110980"/>
            <a:ext cx="261600" cy="3975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1"/>
          <p:cNvSpPr/>
          <p:nvPr/>
        </p:nvSpPr>
        <p:spPr>
          <a:xfrm rot="10800000" flipH="1">
            <a:off x="6084737" y="1724796"/>
            <a:ext cx="261600" cy="360300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535252"/>
              </a:gs>
              <a:gs pos="73000">
                <a:srgbClr val="666666"/>
              </a:gs>
              <a:gs pos="100000">
                <a:srgbClr val="91919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1"/>
          <p:cNvSpPr/>
          <p:nvPr/>
        </p:nvSpPr>
        <p:spPr>
          <a:xfrm>
            <a:off x="6232396" y="1689227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1"/>
          <p:cNvSpPr/>
          <p:nvPr/>
        </p:nvSpPr>
        <p:spPr>
          <a:xfrm rot="2922033">
            <a:off x="6174343" y="1609443"/>
            <a:ext cx="42728" cy="42728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"/>
          <p:cNvSpPr/>
          <p:nvPr/>
        </p:nvSpPr>
        <p:spPr>
          <a:xfrm>
            <a:off x="6227525" y="144490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1"/>
          <p:cNvSpPr/>
          <p:nvPr/>
        </p:nvSpPr>
        <p:spPr>
          <a:xfrm>
            <a:off x="6153370" y="1405269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1"/>
          <p:cNvSpPr/>
          <p:nvPr/>
        </p:nvSpPr>
        <p:spPr>
          <a:xfrm>
            <a:off x="6183592" y="201402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6213799" y="2169197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"/>
          <p:cNvSpPr/>
          <p:nvPr/>
        </p:nvSpPr>
        <p:spPr>
          <a:xfrm>
            <a:off x="6160920" y="262257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1"/>
          <p:cNvSpPr/>
          <p:nvPr/>
        </p:nvSpPr>
        <p:spPr>
          <a:xfrm>
            <a:off x="6220351" y="2682006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1"/>
          <p:cNvSpPr/>
          <p:nvPr/>
        </p:nvSpPr>
        <p:spPr>
          <a:xfrm>
            <a:off x="6154992" y="1798559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1"/>
          <p:cNvSpPr/>
          <p:nvPr/>
        </p:nvSpPr>
        <p:spPr>
          <a:xfrm>
            <a:off x="6173207" y="2878660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1"/>
          <p:cNvSpPr/>
          <p:nvPr/>
        </p:nvSpPr>
        <p:spPr>
          <a:xfrm>
            <a:off x="6094079" y="2769143"/>
            <a:ext cx="71400" cy="714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1"/>
          <p:cNvSpPr/>
          <p:nvPr/>
        </p:nvSpPr>
        <p:spPr>
          <a:xfrm rot="5400000">
            <a:off x="5247272" y="710255"/>
            <a:ext cx="749700" cy="783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1"/>
          <p:cNvSpPr/>
          <p:nvPr/>
        </p:nvSpPr>
        <p:spPr>
          <a:xfrm rot="5400000">
            <a:off x="5628025" y="732325"/>
            <a:ext cx="1182000" cy="34200"/>
          </a:xfrm>
          <a:prstGeom prst="flowChartDelay">
            <a:avLst/>
          </a:prstGeom>
          <a:gradFill>
            <a:gsLst>
              <a:gs pos="0">
                <a:srgbClr val="00FFFF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7" name="Google Shape;5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05466" y="12557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10416" y="1150745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0415" y="119520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17027">
            <a:off x="6215278" y="1138456"/>
            <a:ext cx="19066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3862">
            <a:off x="6207254" y="885708"/>
            <a:ext cx="19066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5196" y="879700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81224">
            <a:off x="6207151" y="865824"/>
            <a:ext cx="19065" cy="2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4133">
            <a:off x="6214801" y="1007447"/>
            <a:ext cx="19065" cy="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0712">
            <a:off x="6159664" y="1416879"/>
            <a:ext cx="26048" cy="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244229" y="1460408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0">
            <a:off x="6247450" y="1710298"/>
            <a:ext cx="25094" cy="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349">
            <a:off x="6186066" y="1619646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241">
            <a:off x="6274030" y="1708221"/>
            <a:ext cx="19067" cy="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603">
            <a:off x="6167417" y="1821009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2870">
            <a:off x="6190047" y="1816270"/>
            <a:ext cx="27231" cy="3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89891" y="183502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1"/>
          <p:cNvSpPr/>
          <p:nvPr/>
        </p:nvSpPr>
        <p:spPr>
          <a:xfrm>
            <a:off x="6183599" y="23225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4" name="Google Shape;5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95516" y="2334346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1"/>
          <p:cNvSpPr/>
          <p:nvPr/>
        </p:nvSpPr>
        <p:spPr>
          <a:xfrm>
            <a:off x="6246649" y="2449272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736">
            <a:off x="6257292" y="2451987"/>
            <a:ext cx="25740" cy="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57570">
            <a:off x="6107928" y="2786037"/>
            <a:ext cx="25315" cy="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4048">
            <a:off x="6135235" y="2782904"/>
            <a:ext cx="22759" cy="2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8651">
            <a:off x="6128954" y="2804321"/>
            <a:ext cx="19067" cy="2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9208">
            <a:off x="6235602" y="2691888"/>
            <a:ext cx="24923" cy="2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6187">
            <a:off x="6172841" y="2634071"/>
            <a:ext cx="19067" cy="21033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1"/>
          <p:cNvSpPr/>
          <p:nvPr/>
        </p:nvSpPr>
        <p:spPr>
          <a:xfrm>
            <a:off x="6189882" y="2820385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1"/>
          <p:cNvSpPr/>
          <p:nvPr/>
        </p:nvSpPr>
        <p:spPr>
          <a:xfrm>
            <a:off x="6262120" y="2870323"/>
            <a:ext cx="42900" cy="4290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4" name="Google Shape;5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05096">
            <a:off x="6274041" y="2881246"/>
            <a:ext cx="19067" cy="21034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1"/>
          <p:cNvSpPr/>
          <p:nvPr/>
        </p:nvSpPr>
        <p:spPr>
          <a:xfrm rot="6681263">
            <a:off x="6171194" y="304285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1"/>
          <p:cNvSpPr/>
          <p:nvPr/>
        </p:nvSpPr>
        <p:spPr>
          <a:xfrm rot="6681263">
            <a:off x="6219537" y="3079424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7" name="Google Shape;5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3930">
            <a:off x="6182392" y="3048485"/>
            <a:ext cx="24048" cy="2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17402">
            <a:off x="6230915" y="3088403"/>
            <a:ext cx="25041" cy="2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0826">
            <a:off x="6249392" y="3370167"/>
            <a:ext cx="32760" cy="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1"/>
          <p:cNvSpPr/>
          <p:nvPr/>
        </p:nvSpPr>
        <p:spPr>
          <a:xfrm rot="6681263">
            <a:off x="6169287" y="3298049"/>
            <a:ext cx="42841" cy="42841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1" name="Google Shape;5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2595">
            <a:off x="6175680" y="3308417"/>
            <a:ext cx="30043" cy="3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1">
            <a:off x="6174357" y="3672530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080">
            <a:off x="6250934" y="3900341"/>
            <a:ext cx="39097" cy="4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51760">
            <a:off x="6237353" y="4174301"/>
            <a:ext cx="32819" cy="3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60285">
            <a:off x="6085657" y="3564118"/>
            <a:ext cx="37550" cy="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77132">
            <a:off x="6223019" y="3510655"/>
            <a:ext cx="37550" cy="4142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1"/>
          <p:cNvSpPr/>
          <p:nvPr/>
        </p:nvSpPr>
        <p:spPr>
          <a:xfrm rot="7598534" flipH="1">
            <a:off x="4887011" y="2121017"/>
            <a:ext cx="739926" cy="2660965"/>
          </a:xfrm>
          <a:prstGeom prst="trapezoid">
            <a:avLst>
              <a:gd name="adj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8" name="Google Shape;5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375" y="3645849"/>
            <a:ext cx="3960698" cy="10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1"/>
          <p:cNvSpPr/>
          <p:nvPr/>
        </p:nvSpPr>
        <p:spPr>
          <a:xfrm rot="2349161">
            <a:off x="4015588" y="1801059"/>
            <a:ext cx="347422" cy="1685929"/>
          </a:xfrm>
          <a:prstGeom prst="flowChartOnlineStorag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1"/>
          <p:cNvSpPr txBox="1"/>
          <p:nvPr/>
        </p:nvSpPr>
        <p:spPr>
          <a:xfrm rot="-3038712">
            <a:off x="3037957" y="2445696"/>
            <a:ext cx="2182392" cy="39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Spectrometer</a:t>
            </a:r>
            <a:endParaRPr sz="15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551" name="Google Shape;5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649" y="1148922"/>
            <a:ext cx="2365790" cy="208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1"/>
          <p:cNvSpPr/>
          <p:nvPr/>
        </p:nvSpPr>
        <p:spPr>
          <a:xfrm>
            <a:off x="0" y="0"/>
            <a:ext cx="9144000" cy="691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"/>
          <p:cNvSpPr txBox="1"/>
          <p:nvPr/>
        </p:nvSpPr>
        <p:spPr>
          <a:xfrm>
            <a:off x="0" y="0"/>
            <a:ext cx="925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rPr>
              <a:t>SFX + X-ray spectroscopy</a:t>
            </a:r>
            <a:endParaRPr sz="2200">
              <a:solidFill>
                <a:schemeClr val="lt1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554" name="Google Shape;554;p21"/>
          <p:cNvSpPr txBox="1"/>
          <p:nvPr/>
        </p:nvSpPr>
        <p:spPr>
          <a:xfrm>
            <a:off x="8174800" y="4700350"/>
            <a:ext cx="91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2/13</a:t>
            </a:r>
            <a:endParaRPr sz="1100"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  <p:sp>
        <p:nvSpPr>
          <p:cNvPr id="555" name="Google Shape;555;p21"/>
          <p:cNvSpPr txBox="1"/>
          <p:nvPr/>
        </p:nvSpPr>
        <p:spPr>
          <a:xfrm>
            <a:off x="7406550" y="1640825"/>
            <a:ext cx="1447500" cy="7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No direct way to 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measure fluence </a:t>
            </a:r>
            <a:b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</a:br>
            <a:r>
              <a:rPr lang="en">
                <a:solidFill>
                  <a:schemeClr val="dk1"/>
                </a:solidFill>
                <a:latin typeface="Share Tech"/>
                <a:ea typeface="Share Tech"/>
                <a:cs typeface="Share Tech"/>
                <a:sym typeface="Share Tech"/>
              </a:rPr>
              <a:t>on sample…</a:t>
            </a: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hare Tech"/>
              <a:ea typeface="Share Tech"/>
              <a:cs typeface="Share Tech"/>
              <a:sym typeface="Share Tec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1588</Words>
  <Application>Microsoft Office PowerPoint</Application>
  <PresentationFormat>On-screen Show (16:9)</PresentationFormat>
  <Paragraphs>241</Paragraphs>
  <Slides>38</Slides>
  <Notes>38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BioRhyme</vt:lpstr>
      <vt:lpstr>Cambria Math</vt:lpstr>
      <vt:lpstr>Share Tech</vt:lpstr>
      <vt:lpstr>Arial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Legion</dc:creator>
  <cp:lastModifiedBy>Alfredo Bellisario</cp:lastModifiedBy>
  <cp:revision>2</cp:revision>
  <dcterms:modified xsi:type="dcterms:W3CDTF">2025-06-29T07:18:33Z</dcterms:modified>
</cp:coreProperties>
</file>