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7" r:id="rId1"/>
  </p:sldMasterIdLst>
  <p:notesMasterIdLst>
    <p:notesMasterId r:id="rId38"/>
  </p:notesMasterIdLst>
  <p:sldIdLst>
    <p:sldId id="256" r:id="rId2"/>
    <p:sldId id="832" r:id="rId3"/>
    <p:sldId id="830" r:id="rId4"/>
    <p:sldId id="852" r:id="rId5"/>
    <p:sldId id="656" r:id="rId6"/>
    <p:sldId id="661" r:id="rId7"/>
    <p:sldId id="825" r:id="rId8"/>
    <p:sldId id="835" r:id="rId9"/>
    <p:sldId id="260" r:id="rId10"/>
    <p:sldId id="844" r:id="rId11"/>
    <p:sldId id="849" r:id="rId12"/>
    <p:sldId id="839" r:id="rId13"/>
    <p:sldId id="847" r:id="rId14"/>
    <p:sldId id="848" r:id="rId15"/>
    <p:sldId id="838" r:id="rId16"/>
    <p:sldId id="846" r:id="rId17"/>
    <p:sldId id="850" r:id="rId18"/>
    <p:sldId id="263" r:id="rId19"/>
    <p:sldId id="264" r:id="rId20"/>
    <p:sldId id="840" r:id="rId21"/>
    <p:sldId id="836" r:id="rId22"/>
    <p:sldId id="831" r:id="rId23"/>
    <p:sldId id="262" r:id="rId24"/>
    <p:sldId id="265" r:id="rId25"/>
    <p:sldId id="841" r:id="rId26"/>
    <p:sldId id="842" r:id="rId27"/>
    <p:sldId id="843" r:id="rId28"/>
    <p:sldId id="266" r:id="rId29"/>
    <p:sldId id="834" r:id="rId30"/>
    <p:sldId id="259" r:id="rId31"/>
    <p:sldId id="270" r:id="rId32"/>
    <p:sldId id="845" r:id="rId33"/>
    <p:sldId id="853" r:id="rId34"/>
    <p:sldId id="257" r:id="rId35"/>
    <p:sldId id="269" r:id="rId36"/>
    <p:sldId id="85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464"/>
    <a:srgbClr val="8B8B8B"/>
    <a:srgbClr val="EB577A"/>
    <a:srgbClr val="E7355F"/>
    <a:srgbClr val="EF7A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 autoAdjust="0"/>
    <p:restoredTop sz="94697"/>
  </p:normalViewPr>
  <p:slideViewPr>
    <p:cSldViewPr snapToGrid="0">
      <p:cViewPr varScale="1">
        <p:scale>
          <a:sx n="108" d="100"/>
          <a:sy n="108" d="100"/>
        </p:scale>
        <p:origin x="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512149-41EC-4B89-A4AD-3A70175ECE13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889907-18B6-409E-B612-7AE30BC7D533}">
      <dgm:prSet/>
      <dgm:spPr/>
      <dgm:t>
        <a:bodyPr/>
        <a:lstStyle/>
        <a:p>
          <a:r>
            <a:rPr lang="en-US"/>
            <a:t>Short recap on crystal channeling</a:t>
          </a:r>
        </a:p>
      </dgm:t>
    </dgm:pt>
    <dgm:pt modelId="{E4DD2403-6720-4028-B757-BA7E1E3C73CD}" type="parTrans" cxnId="{2C7ADF45-B75B-4CF2-9D6E-B867DE23420A}">
      <dgm:prSet/>
      <dgm:spPr/>
      <dgm:t>
        <a:bodyPr/>
        <a:lstStyle/>
        <a:p>
          <a:endParaRPr lang="en-US"/>
        </a:p>
      </dgm:t>
    </dgm:pt>
    <dgm:pt modelId="{462D6441-B179-4C81-B65C-BB9CAF60C617}" type="sibTrans" cxnId="{2C7ADF45-B75B-4CF2-9D6E-B867DE23420A}">
      <dgm:prSet/>
      <dgm:spPr/>
      <dgm:t>
        <a:bodyPr/>
        <a:lstStyle/>
        <a:p>
          <a:endParaRPr lang="en-US"/>
        </a:p>
      </dgm:t>
    </dgm:pt>
    <dgm:pt modelId="{3A35AA89-01D5-41E1-9B0A-661D1E29A509}">
      <dgm:prSet/>
      <dgm:spPr/>
      <dgm:t>
        <a:bodyPr/>
        <a:lstStyle/>
        <a:p>
          <a:r>
            <a:rPr lang="en-US" dirty="0"/>
            <a:t>Crystal design and fabrication</a:t>
          </a:r>
        </a:p>
      </dgm:t>
    </dgm:pt>
    <dgm:pt modelId="{708AD4D5-E28F-4CBF-A940-0952FA9E0AA9}" type="parTrans" cxnId="{8BDFF4E2-C5BA-4D7C-B943-8D53A770987E}">
      <dgm:prSet/>
      <dgm:spPr/>
      <dgm:t>
        <a:bodyPr/>
        <a:lstStyle/>
        <a:p>
          <a:endParaRPr lang="en-US"/>
        </a:p>
      </dgm:t>
    </dgm:pt>
    <dgm:pt modelId="{A1DD0341-BF06-474D-8DFB-E86BF5542D0E}" type="sibTrans" cxnId="{8BDFF4E2-C5BA-4D7C-B943-8D53A770987E}">
      <dgm:prSet/>
      <dgm:spPr/>
      <dgm:t>
        <a:bodyPr/>
        <a:lstStyle/>
        <a:p>
          <a:endParaRPr lang="en-US"/>
        </a:p>
      </dgm:t>
    </dgm:pt>
    <dgm:pt modelId="{9ACF41A5-E584-4A22-AF0A-E278A4E86B1D}">
      <dgm:prSet/>
      <dgm:spPr/>
      <dgm:t>
        <a:bodyPr/>
        <a:lstStyle/>
        <a:p>
          <a:r>
            <a:rPr lang="en-US" dirty="0"/>
            <a:t>Bent crystal characterization &amp; installation</a:t>
          </a:r>
        </a:p>
      </dgm:t>
    </dgm:pt>
    <dgm:pt modelId="{D653FCF8-070F-49E2-A02D-9304F2911C18}" type="parTrans" cxnId="{745BD38B-5AA7-4D5F-BB98-51F29FCFA306}">
      <dgm:prSet/>
      <dgm:spPr/>
      <dgm:t>
        <a:bodyPr/>
        <a:lstStyle/>
        <a:p>
          <a:endParaRPr lang="en-US"/>
        </a:p>
      </dgm:t>
    </dgm:pt>
    <dgm:pt modelId="{991F97FE-727A-45C8-8BC7-DDB9554719CE}" type="sibTrans" cxnId="{745BD38B-5AA7-4D5F-BB98-51F29FCFA306}">
      <dgm:prSet/>
      <dgm:spPr/>
      <dgm:t>
        <a:bodyPr/>
        <a:lstStyle/>
        <a:p>
          <a:endParaRPr lang="en-US"/>
        </a:p>
      </dgm:t>
    </dgm:pt>
    <dgm:pt modelId="{4C8156B1-08C3-4639-B634-9C1A48047419}">
      <dgm:prSet/>
      <dgm:spPr/>
      <dgm:t>
        <a:bodyPr/>
        <a:lstStyle/>
        <a:p>
          <a:r>
            <a:rPr lang="en-US" dirty="0"/>
            <a:t>Conclusions and future plans </a:t>
          </a:r>
        </a:p>
      </dgm:t>
    </dgm:pt>
    <dgm:pt modelId="{E53E40D0-6D9A-473A-A83E-753CC0A705CE}" type="parTrans" cxnId="{5F51446E-8475-41D6-9012-1BE11D401A0F}">
      <dgm:prSet/>
      <dgm:spPr/>
      <dgm:t>
        <a:bodyPr/>
        <a:lstStyle/>
        <a:p>
          <a:endParaRPr lang="en-US"/>
        </a:p>
      </dgm:t>
    </dgm:pt>
    <dgm:pt modelId="{A537396C-94B7-42F7-9FE2-A426BF92C467}" type="sibTrans" cxnId="{5F51446E-8475-41D6-9012-1BE11D401A0F}">
      <dgm:prSet/>
      <dgm:spPr/>
      <dgm:t>
        <a:bodyPr/>
        <a:lstStyle/>
        <a:p>
          <a:endParaRPr lang="en-US"/>
        </a:p>
      </dgm:t>
    </dgm:pt>
    <dgm:pt modelId="{06385399-A2FA-BE45-81A5-E7DB110A5D2B}" type="pres">
      <dgm:prSet presAssocID="{02512149-41EC-4B89-A4AD-3A70175ECE13}" presName="outerComposite" presStyleCnt="0">
        <dgm:presLayoutVars>
          <dgm:chMax val="5"/>
          <dgm:dir/>
          <dgm:resizeHandles val="exact"/>
        </dgm:presLayoutVars>
      </dgm:prSet>
      <dgm:spPr/>
    </dgm:pt>
    <dgm:pt modelId="{7B1EFFB3-11E2-9E49-BD3E-707113F87E02}" type="pres">
      <dgm:prSet presAssocID="{02512149-41EC-4B89-A4AD-3A70175ECE13}" presName="dummyMaxCanvas" presStyleCnt="0">
        <dgm:presLayoutVars/>
      </dgm:prSet>
      <dgm:spPr/>
    </dgm:pt>
    <dgm:pt modelId="{0E3EEF56-9910-A743-AF90-F104FD9EFEC3}" type="pres">
      <dgm:prSet presAssocID="{02512149-41EC-4B89-A4AD-3A70175ECE13}" presName="FourNodes_1" presStyleLbl="node1" presStyleIdx="0" presStyleCnt="4">
        <dgm:presLayoutVars>
          <dgm:bulletEnabled val="1"/>
        </dgm:presLayoutVars>
      </dgm:prSet>
      <dgm:spPr/>
    </dgm:pt>
    <dgm:pt modelId="{AFDBBF9D-E408-E249-ADA5-D587A7702397}" type="pres">
      <dgm:prSet presAssocID="{02512149-41EC-4B89-A4AD-3A70175ECE13}" presName="FourNodes_2" presStyleLbl="node1" presStyleIdx="1" presStyleCnt="4">
        <dgm:presLayoutVars>
          <dgm:bulletEnabled val="1"/>
        </dgm:presLayoutVars>
      </dgm:prSet>
      <dgm:spPr/>
    </dgm:pt>
    <dgm:pt modelId="{C7D431C5-17C4-284A-93B1-8234D6FE62DB}" type="pres">
      <dgm:prSet presAssocID="{02512149-41EC-4B89-A4AD-3A70175ECE13}" presName="FourNodes_3" presStyleLbl="node1" presStyleIdx="2" presStyleCnt="4">
        <dgm:presLayoutVars>
          <dgm:bulletEnabled val="1"/>
        </dgm:presLayoutVars>
      </dgm:prSet>
      <dgm:spPr/>
    </dgm:pt>
    <dgm:pt modelId="{C7599B7A-BE0E-0D43-9633-9092C5FD61B1}" type="pres">
      <dgm:prSet presAssocID="{02512149-41EC-4B89-A4AD-3A70175ECE13}" presName="FourNodes_4" presStyleLbl="node1" presStyleIdx="3" presStyleCnt="4">
        <dgm:presLayoutVars>
          <dgm:bulletEnabled val="1"/>
        </dgm:presLayoutVars>
      </dgm:prSet>
      <dgm:spPr/>
    </dgm:pt>
    <dgm:pt modelId="{23B5E10B-8EFB-084C-8183-93485E379C02}" type="pres">
      <dgm:prSet presAssocID="{02512149-41EC-4B89-A4AD-3A70175ECE13}" presName="FourConn_1-2" presStyleLbl="fgAccFollowNode1" presStyleIdx="0" presStyleCnt="3">
        <dgm:presLayoutVars>
          <dgm:bulletEnabled val="1"/>
        </dgm:presLayoutVars>
      </dgm:prSet>
      <dgm:spPr/>
    </dgm:pt>
    <dgm:pt modelId="{AF780890-FE61-9148-96C1-599FCC3C0C93}" type="pres">
      <dgm:prSet presAssocID="{02512149-41EC-4B89-A4AD-3A70175ECE13}" presName="FourConn_2-3" presStyleLbl="fgAccFollowNode1" presStyleIdx="1" presStyleCnt="3">
        <dgm:presLayoutVars>
          <dgm:bulletEnabled val="1"/>
        </dgm:presLayoutVars>
      </dgm:prSet>
      <dgm:spPr/>
    </dgm:pt>
    <dgm:pt modelId="{9CFA2F55-E2F7-2649-8311-55103E783E5C}" type="pres">
      <dgm:prSet presAssocID="{02512149-41EC-4B89-A4AD-3A70175ECE13}" presName="FourConn_3-4" presStyleLbl="fgAccFollowNode1" presStyleIdx="2" presStyleCnt="3">
        <dgm:presLayoutVars>
          <dgm:bulletEnabled val="1"/>
        </dgm:presLayoutVars>
      </dgm:prSet>
      <dgm:spPr/>
    </dgm:pt>
    <dgm:pt modelId="{6F15C626-C90B-7E48-9A0C-3D38889F6A49}" type="pres">
      <dgm:prSet presAssocID="{02512149-41EC-4B89-A4AD-3A70175ECE13}" presName="FourNodes_1_text" presStyleLbl="node1" presStyleIdx="3" presStyleCnt="4">
        <dgm:presLayoutVars>
          <dgm:bulletEnabled val="1"/>
        </dgm:presLayoutVars>
      </dgm:prSet>
      <dgm:spPr/>
    </dgm:pt>
    <dgm:pt modelId="{67C27121-3125-304E-9CDA-CF6A361EF8D9}" type="pres">
      <dgm:prSet presAssocID="{02512149-41EC-4B89-A4AD-3A70175ECE13}" presName="FourNodes_2_text" presStyleLbl="node1" presStyleIdx="3" presStyleCnt="4">
        <dgm:presLayoutVars>
          <dgm:bulletEnabled val="1"/>
        </dgm:presLayoutVars>
      </dgm:prSet>
      <dgm:spPr/>
    </dgm:pt>
    <dgm:pt modelId="{D79EB4D9-E9E2-134E-B505-E7920373C419}" type="pres">
      <dgm:prSet presAssocID="{02512149-41EC-4B89-A4AD-3A70175ECE13}" presName="FourNodes_3_text" presStyleLbl="node1" presStyleIdx="3" presStyleCnt="4">
        <dgm:presLayoutVars>
          <dgm:bulletEnabled val="1"/>
        </dgm:presLayoutVars>
      </dgm:prSet>
      <dgm:spPr/>
    </dgm:pt>
    <dgm:pt modelId="{E2C71ED3-14C3-CE43-9379-49B0B99CD8F6}" type="pres">
      <dgm:prSet presAssocID="{02512149-41EC-4B89-A4AD-3A70175ECE1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D233E1D-69C7-814B-8809-D83C7266908A}" type="presOf" srcId="{462D6441-B179-4C81-B65C-BB9CAF60C617}" destId="{23B5E10B-8EFB-084C-8183-93485E379C02}" srcOrd="0" destOrd="0" presId="urn:microsoft.com/office/officeart/2005/8/layout/vProcess5"/>
    <dgm:cxn modelId="{D10FCA3F-2BE7-1745-BF3C-4723608810F8}" type="presOf" srcId="{3A35AA89-01D5-41E1-9B0A-661D1E29A509}" destId="{AFDBBF9D-E408-E249-ADA5-D587A7702397}" srcOrd="0" destOrd="0" presId="urn:microsoft.com/office/officeart/2005/8/layout/vProcess5"/>
    <dgm:cxn modelId="{2C7ADF45-B75B-4CF2-9D6E-B867DE23420A}" srcId="{02512149-41EC-4B89-A4AD-3A70175ECE13}" destId="{29889907-18B6-409E-B612-7AE30BC7D533}" srcOrd="0" destOrd="0" parTransId="{E4DD2403-6720-4028-B757-BA7E1E3C73CD}" sibTransId="{462D6441-B179-4C81-B65C-BB9CAF60C617}"/>
    <dgm:cxn modelId="{BC6B5946-F1EF-B944-9057-973087E465F4}" type="presOf" srcId="{9ACF41A5-E584-4A22-AF0A-E278A4E86B1D}" destId="{C7D431C5-17C4-284A-93B1-8234D6FE62DB}" srcOrd="0" destOrd="0" presId="urn:microsoft.com/office/officeart/2005/8/layout/vProcess5"/>
    <dgm:cxn modelId="{43100654-F45A-7344-8B47-518ED0C2F606}" type="presOf" srcId="{02512149-41EC-4B89-A4AD-3A70175ECE13}" destId="{06385399-A2FA-BE45-81A5-E7DB110A5D2B}" srcOrd="0" destOrd="0" presId="urn:microsoft.com/office/officeart/2005/8/layout/vProcess5"/>
    <dgm:cxn modelId="{A881B061-AE6B-9245-AE70-6AD59AD62665}" type="presOf" srcId="{4C8156B1-08C3-4639-B634-9C1A48047419}" destId="{C7599B7A-BE0E-0D43-9633-9092C5FD61B1}" srcOrd="0" destOrd="0" presId="urn:microsoft.com/office/officeart/2005/8/layout/vProcess5"/>
    <dgm:cxn modelId="{D4655E69-6921-B940-A782-0E9F1497A8FA}" type="presOf" srcId="{29889907-18B6-409E-B612-7AE30BC7D533}" destId="{0E3EEF56-9910-A743-AF90-F104FD9EFEC3}" srcOrd="0" destOrd="0" presId="urn:microsoft.com/office/officeart/2005/8/layout/vProcess5"/>
    <dgm:cxn modelId="{5F51446E-8475-41D6-9012-1BE11D401A0F}" srcId="{02512149-41EC-4B89-A4AD-3A70175ECE13}" destId="{4C8156B1-08C3-4639-B634-9C1A48047419}" srcOrd="3" destOrd="0" parTransId="{E53E40D0-6D9A-473A-A83E-753CC0A705CE}" sibTransId="{A537396C-94B7-42F7-9FE2-A426BF92C467}"/>
    <dgm:cxn modelId="{6445407D-B119-004B-8627-62FA5CF5CB94}" type="presOf" srcId="{991F97FE-727A-45C8-8BC7-DDB9554719CE}" destId="{9CFA2F55-E2F7-2649-8311-55103E783E5C}" srcOrd="0" destOrd="0" presId="urn:microsoft.com/office/officeart/2005/8/layout/vProcess5"/>
    <dgm:cxn modelId="{477FC18A-8F52-4B4D-9465-40CC7A09DFF1}" type="presOf" srcId="{9ACF41A5-E584-4A22-AF0A-E278A4E86B1D}" destId="{D79EB4D9-E9E2-134E-B505-E7920373C419}" srcOrd="1" destOrd="0" presId="urn:microsoft.com/office/officeart/2005/8/layout/vProcess5"/>
    <dgm:cxn modelId="{745BD38B-5AA7-4D5F-BB98-51F29FCFA306}" srcId="{02512149-41EC-4B89-A4AD-3A70175ECE13}" destId="{9ACF41A5-E584-4A22-AF0A-E278A4E86B1D}" srcOrd="2" destOrd="0" parTransId="{D653FCF8-070F-49E2-A02D-9304F2911C18}" sibTransId="{991F97FE-727A-45C8-8BC7-DDB9554719CE}"/>
    <dgm:cxn modelId="{A7A39090-2077-9149-99C7-50686363A068}" type="presOf" srcId="{3A35AA89-01D5-41E1-9B0A-661D1E29A509}" destId="{67C27121-3125-304E-9CDA-CF6A361EF8D9}" srcOrd="1" destOrd="0" presId="urn:microsoft.com/office/officeart/2005/8/layout/vProcess5"/>
    <dgm:cxn modelId="{A08A83AC-FBC2-9B4E-94B4-123CEC2BB22A}" type="presOf" srcId="{29889907-18B6-409E-B612-7AE30BC7D533}" destId="{6F15C626-C90B-7E48-9A0C-3D38889F6A49}" srcOrd="1" destOrd="0" presId="urn:microsoft.com/office/officeart/2005/8/layout/vProcess5"/>
    <dgm:cxn modelId="{DF5736C6-F486-3C45-A638-590D6991612A}" type="presOf" srcId="{4C8156B1-08C3-4639-B634-9C1A48047419}" destId="{E2C71ED3-14C3-CE43-9379-49B0B99CD8F6}" srcOrd="1" destOrd="0" presId="urn:microsoft.com/office/officeart/2005/8/layout/vProcess5"/>
    <dgm:cxn modelId="{72E6F0C8-1A23-FC4C-B99B-DD06237D6B98}" type="presOf" srcId="{A1DD0341-BF06-474D-8DFB-E86BF5542D0E}" destId="{AF780890-FE61-9148-96C1-599FCC3C0C93}" srcOrd="0" destOrd="0" presId="urn:microsoft.com/office/officeart/2005/8/layout/vProcess5"/>
    <dgm:cxn modelId="{8BDFF4E2-C5BA-4D7C-B943-8D53A770987E}" srcId="{02512149-41EC-4B89-A4AD-3A70175ECE13}" destId="{3A35AA89-01D5-41E1-9B0A-661D1E29A509}" srcOrd="1" destOrd="0" parTransId="{708AD4D5-E28F-4CBF-A940-0952FA9E0AA9}" sibTransId="{A1DD0341-BF06-474D-8DFB-E86BF5542D0E}"/>
    <dgm:cxn modelId="{EDB51618-8D08-D84A-9242-FCA869DB11B2}" type="presParOf" srcId="{06385399-A2FA-BE45-81A5-E7DB110A5D2B}" destId="{7B1EFFB3-11E2-9E49-BD3E-707113F87E02}" srcOrd="0" destOrd="0" presId="urn:microsoft.com/office/officeart/2005/8/layout/vProcess5"/>
    <dgm:cxn modelId="{7CFAA1DA-53DE-634A-9C89-F63302499652}" type="presParOf" srcId="{06385399-A2FA-BE45-81A5-E7DB110A5D2B}" destId="{0E3EEF56-9910-A743-AF90-F104FD9EFEC3}" srcOrd="1" destOrd="0" presId="urn:microsoft.com/office/officeart/2005/8/layout/vProcess5"/>
    <dgm:cxn modelId="{61F5C964-30CA-4A46-A0FD-77E6D01F3072}" type="presParOf" srcId="{06385399-A2FA-BE45-81A5-E7DB110A5D2B}" destId="{AFDBBF9D-E408-E249-ADA5-D587A7702397}" srcOrd="2" destOrd="0" presId="urn:microsoft.com/office/officeart/2005/8/layout/vProcess5"/>
    <dgm:cxn modelId="{35DED2C0-6D0A-0A4E-9BEF-0D7B734D0D3F}" type="presParOf" srcId="{06385399-A2FA-BE45-81A5-E7DB110A5D2B}" destId="{C7D431C5-17C4-284A-93B1-8234D6FE62DB}" srcOrd="3" destOrd="0" presId="urn:microsoft.com/office/officeart/2005/8/layout/vProcess5"/>
    <dgm:cxn modelId="{ED186FBA-D1C0-0D4E-BB43-C897E9556FD1}" type="presParOf" srcId="{06385399-A2FA-BE45-81A5-E7DB110A5D2B}" destId="{C7599B7A-BE0E-0D43-9633-9092C5FD61B1}" srcOrd="4" destOrd="0" presId="urn:microsoft.com/office/officeart/2005/8/layout/vProcess5"/>
    <dgm:cxn modelId="{483D5205-74C9-1140-9083-A945BB27B94E}" type="presParOf" srcId="{06385399-A2FA-BE45-81A5-E7DB110A5D2B}" destId="{23B5E10B-8EFB-084C-8183-93485E379C02}" srcOrd="5" destOrd="0" presId="urn:microsoft.com/office/officeart/2005/8/layout/vProcess5"/>
    <dgm:cxn modelId="{5F2A1F50-6E80-464A-8B3C-0248A046710C}" type="presParOf" srcId="{06385399-A2FA-BE45-81A5-E7DB110A5D2B}" destId="{AF780890-FE61-9148-96C1-599FCC3C0C93}" srcOrd="6" destOrd="0" presId="urn:microsoft.com/office/officeart/2005/8/layout/vProcess5"/>
    <dgm:cxn modelId="{11FC651D-7864-6F4E-98D6-0136F59F0BEF}" type="presParOf" srcId="{06385399-A2FA-BE45-81A5-E7DB110A5D2B}" destId="{9CFA2F55-E2F7-2649-8311-55103E783E5C}" srcOrd="7" destOrd="0" presId="urn:microsoft.com/office/officeart/2005/8/layout/vProcess5"/>
    <dgm:cxn modelId="{3D011538-0E3F-4448-A37C-8E20A56B80FC}" type="presParOf" srcId="{06385399-A2FA-BE45-81A5-E7DB110A5D2B}" destId="{6F15C626-C90B-7E48-9A0C-3D38889F6A49}" srcOrd="8" destOrd="0" presId="urn:microsoft.com/office/officeart/2005/8/layout/vProcess5"/>
    <dgm:cxn modelId="{7FA645F7-3F41-5146-9DE4-B9026803EFDD}" type="presParOf" srcId="{06385399-A2FA-BE45-81A5-E7DB110A5D2B}" destId="{67C27121-3125-304E-9CDA-CF6A361EF8D9}" srcOrd="9" destOrd="0" presId="urn:microsoft.com/office/officeart/2005/8/layout/vProcess5"/>
    <dgm:cxn modelId="{8CA10CE2-7FA9-2E49-A5C1-2391AC18F0E4}" type="presParOf" srcId="{06385399-A2FA-BE45-81A5-E7DB110A5D2B}" destId="{D79EB4D9-E9E2-134E-B505-E7920373C419}" srcOrd="10" destOrd="0" presId="urn:microsoft.com/office/officeart/2005/8/layout/vProcess5"/>
    <dgm:cxn modelId="{CFE4BC2B-DFFE-394F-AAD2-4296F66C0F1C}" type="presParOf" srcId="{06385399-A2FA-BE45-81A5-E7DB110A5D2B}" destId="{E2C71ED3-14C3-CE43-9379-49B0B99CD8F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03C4C5-16C0-4CB8-BC49-DB924EE8ECD3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B0E34A1-1355-4A06-872D-CA614128D2B8}">
      <dgm:prSet/>
      <dgm:spPr/>
      <dgm:t>
        <a:bodyPr/>
        <a:lstStyle/>
        <a:p>
          <a:r>
            <a:rPr lang="en-US"/>
            <a:t>Prime-material quality control </a:t>
          </a:r>
        </a:p>
      </dgm:t>
    </dgm:pt>
    <dgm:pt modelId="{803DDFA0-702D-45F8-90C4-CDCDBDC69B73}" type="parTrans" cxnId="{A09F5AD1-3EA7-48B1-AB46-39429A056B0A}">
      <dgm:prSet/>
      <dgm:spPr/>
      <dgm:t>
        <a:bodyPr/>
        <a:lstStyle/>
        <a:p>
          <a:endParaRPr lang="en-US"/>
        </a:p>
      </dgm:t>
    </dgm:pt>
    <dgm:pt modelId="{EBDE3834-835C-4E11-86B1-30C25131E10D}" type="sibTrans" cxnId="{A09F5AD1-3EA7-48B1-AB46-39429A056B0A}">
      <dgm:prSet/>
      <dgm:spPr/>
      <dgm:t>
        <a:bodyPr/>
        <a:lstStyle/>
        <a:p>
          <a:endParaRPr lang="en-US"/>
        </a:p>
      </dgm:t>
    </dgm:pt>
    <dgm:pt modelId="{D7A27F37-5A48-48EC-B7F7-C405D59E23C0}">
      <dgm:prSet/>
      <dgm:spPr/>
      <dgm:t>
        <a:bodyPr/>
        <a:lstStyle/>
        <a:p>
          <a:r>
            <a:rPr lang="en-US"/>
            <a:t>Sample shaping</a:t>
          </a:r>
        </a:p>
      </dgm:t>
    </dgm:pt>
    <dgm:pt modelId="{06CE4C18-B62C-467C-9D36-F5D4A5BAE0E4}" type="parTrans" cxnId="{BF10D470-8B12-4E74-A01B-5C081CBC775A}">
      <dgm:prSet/>
      <dgm:spPr/>
      <dgm:t>
        <a:bodyPr/>
        <a:lstStyle/>
        <a:p>
          <a:endParaRPr lang="en-US"/>
        </a:p>
      </dgm:t>
    </dgm:pt>
    <dgm:pt modelId="{7168B882-915A-4191-98D7-B5A7A71865FD}" type="sibTrans" cxnId="{BF10D470-8B12-4E74-A01B-5C081CBC775A}">
      <dgm:prSet/>
      <dgm:spPr/>
      <dgm:t>
        <a:bodyPr/>
        <a:lstStyle/>
        <a:p>
          <a:endParaRPr lang="en-US"/>
        </a:p>
      </dgm:t>
    </dgm:pt>
    <dgm:pt modelId="{63127841-6F25-4217-9F8B-2465A64CE5AF}">
      <dgm:prSet/>
      <dgm:spPr/>
      <dgm:t>
        <a:bodyPr/>
        <a:lstStyle/>
        <a:p>
          <a:r>
            <a:rPr lang="en-US"/>
            <a:t>Mechanical bending</a:t>
          </a:r>
        </a:p>
      </dgm:t>
    </dgm:pt>
    <dgm:pt modelId="{E37F04A2-3555-4E45-8087-52DA8DF06ACE}" type="parTrans" cxnId="{49C43F22-F431-4643-A0EE-5BEE3542DB97}">
      <dgm:prSet/>
      <dgm:spPr/>
      <dgm:t>
        <a:bodyPr/>
        <a:lstStyle/>
        <a:p>
          <a:endParaRPr lang="en-US"/>
        </a:p>
      </dgm:t>
    </dgm:pt>
    <dgm:pt modelId="{178FAABF-514E-489A-9C67-49D2B43695DD}" type="sibTrans" cxnId="{49C43F22-F431-4643-A0EE-5BEE3542DB97}">
      <dgm:prSet/>
      <dgm:spPr/>
      <dgm:t>
        <a:bodyPr/>
        <a:lstStyle/>
        <a:p>
          <a:endParaRPr lang="en-US"/>
        </a:p>
      </dgm:t>
    </dgm:pt>
    <dgm:pt modelId="{979B2DD1-480B-4274-BB82-713C60688F0D}">
      <dgm:prSet/>
      <dgm:spPr/>
      <dgm:t>
        <a:bodyPr/>
        <a:lstStyle/>
        <a:p>
          <a:r>
            <a:rPr lang="en-US"/>
            <a:t>Bending characterization</a:t>
          </a:r>
        </a:p>
      </dgm:t>
    </dgm:pt>
    <dgm:pt modelId="{EC1F6508-803E-4870-9E8F-3497F114B4D7}" type="parTrans" cxnId="{EF8FF901-B696-43C7-83F5-A358792B1FFC}">
      <dgm:prSet/>
      <dgm:spPr/>
      <dgm:t>
        <a:bodyPr/>
        <a:lstStyle/>
        <a:p>
          <a:endParaRPr lang="en-US"/>
        </a:p>
      </dgm:t>
    </dgm:pt>
    <dgm:pt modelId="{A2B21E8B-4CDD-4EB1-B5CB-21A5A7466701}" type="sibTrans" cxnId="{EF8FF901-B696-43C7-83F5-A358792B1FFC}">
      <dgm:prSet/>
      <dgm:spPr/>
      <dgm:t>
        <a:bodyPr/>
        <a:lstStyle/>
        <a:p>
          <a:endParaRPr lang="en-US"/>
        </a:p>
      </dgm:t>
    </dgm:pt>
    <dgm:pt modelId="{7F6E9FB6-645F-E848-A64A-5E440C6E08B2}" type="pres">
      <dgm:prSet presAssocID="{0603C4C5-16C0-4CB8-BC49-DB924EE8ECD3}" presName="outerComposite" presStyleCnt="0">
        <dgm:presLayoutVars>
          <dgm:chMax val="5"/>
          <dgm:dir/>
          <dgm:resizeHandles val="exact"/>
        </dgm:presLayoutVars>
      </dgm:prSet>
      <dgm:spPr/>
    </dgm:pt>
    <dgm:pt modelId="{22270B4F-52FF-A646-87F4-B99FC5D5023C}" type="pres">
      <dgm:prSet presAssocID="{0603C4C5-16C0-4CB8-BC49-DB924EE8ECD3}" presName="dummyMaxCanvas" presStyleCnt="0">
        <dgm:presLayoutVars/>
      </dgm:prSet>
      <dgm:spPr/>
    </dgm:pt>
    <dgm:pt modelId="{1FAC8525-631D-A44C-9BC4-9188B01F6E36}" type="pres">
      <dgm:prSet presAssocID="{0603C4C5-16C0-4CB8-BC49-DB924EE8ECD3}" presName="FourNodes_1" presStyleLbl="node1" presStyleIdx="0" presStyleCnt="4">
        <dgm:presLayoutVars>
          <dgm:bulletEnabled val="1"/>
        </dgm:presLayoutVars>
      </dgm:prSet>
      <dgm:spPr/>
    </dgm:pt>
    <dgm:pt modelId="{C4C894A4-48D0-5440-A54B-838903545E08}" type="pres">
      <dgm:prSet presAssocID="{0603C4C5-16C0-4CB8-BC49-DB924EE8ECD3}" presName="FourNodes_2" presStyleLbl="node1" presStyleIdx="1" presStyleCnt="4">
        <dgm:presLayoutVars>
          <dgm:bulletEnabled val="1"/>
        </dgm:presLayoutVars>
      </dgm:prSet>
      <dgm:spPr/>
    </dgm:pt>
    <dgm:pt modelId="{3DDCA502-BBF6-F84F-8C95-CE3BD33947D4}" type="pres">
      <dgm:prSet presAssocID="{0603C4C5-16C0-4CB8-BC49-DB924EE8ECD3}" presName="FourNodes_3" presStyleLbl="node1" presStyleIdx="2" presStyleCnt="4">
        <dgm:presLayoutVars>
          <dgm:bulletEnabled val="1"/>
        </dgm:presLayoutVars>
      </dgm:prSet>
      <dgm:spPr/>
    </dgm:pt>
    <dgm:pt modelId="{377B5A3B-CC76-4E49-913B-1DF03E615904}" type="pres">
      <dgm:prSet presAssocID="{0603C4C5-16C0-4CB8-BC49-DB924EE8ECD3}" presName="FourNodes_4" presStyleLbl="node1" presStyleIdx="3" presStyleCnt="4">
        <dgm:presLayoutVars>
          <dgm:bulletEnabled val="1"/>
        </dgm:presLayoutVars>
      </dgm:prSet>
      <dgm:spPr/>
    </dgm:pt>
    <dgm:pt modelId="{C16DA552-4872-FB4C-816E-FE1AE71973ED}" type="pres">
      <dgm:prSet presAssocID="{0603C4C5-16C0-4CB8-BC49-DB924EE8ECD3}" presName="FourConn_1-2" presStyleLbl="fgAccFollowNode1" presStyleIdx="0" presStyleCnt="3">
        <dgm:presLayoutVars>
          <dgm:bulletEnabled val="1"/>
        </dgm:presLayoutVars>
      </dgm:prSet>
      <dgm:spPr/>
    </dgm:pt>
    <dgm:pt modelId="{ABD9476A-BB38-C749-83EC-13237A3D5534}" type="pres">
      <dgm:prSet presAssocID="{0603C4C5-16C0-4CB8-BC49-DB924EE8ECD3}" presName="FourConn_2-3" presStyleLbl="fgAccFollowNode1" presStyleIdx="1" presStyleCnt="3">
        <dgm:presLayoutVars>
          <dgm:bulletEnabled val="1"/>
        </dgm:presLayoutVars>
      </dgm:prSet>
      <dgm:spPr/>
    </dgm:pt>
    <dgm:pt modelId="{868B27BC-5B58-4745-8E93-57EFEA890E88}" type="pres">
      <dgm:prSet presAssocID="{0603C4C5-16C0-4CB8-BC49-DB924EE8ECD3}" presName="FourConn_3-4" presStyleLbl="fgAccFollowNode1" presStyleIdx="2" presStyleCnt="3">
        <dgm:presLayoutVars>
          <dgm:bulletEnabled val="1"/>
        </dgm:presLayoutVars>
      </dgm:prSet>
      <dgm:spPr/>
    </dgm:pt>
    <dgm:pt modelId="{E021592B-7844-9C45-AD4E-BB54B89590A0}" type="pres">
      <dgm:prSet presAssocID="{0603C4C5-16C0-4CB8-BC49-DB924EE8ECD3}" presName="FourNodes_1_text" presStyleLbl="node1" presStyleIdx="3" presStyleCnt="4">
        <dgm:presLayoutVars>
          <dgm:bulletEnabled val="1"/>
        </dgm:presLayoutVars>
      </dgm:prSet>
      <dgm:spPr/>
    </dgm:pt>
    <dgm:pt modelId="{6EEC304B-3C0B-F548-8022-1D7EDFD49CBF}" type="pres">
      <dgm:prSet presAssocID="{0603C4C5-16C0-4CB8-BC49-DB924EE8ECD3}" presName="FourNodes_2_text" presStyleLbl="node1" presStyleIdx="3" presStyleCnt="4">
        <dgm:presLayoutVars>
          <dgm:bulletEnabled val="1"/>
        </dgm:presLayoutVars>
      </dgm:prSet>
      <dgm:spPr/>
    </dgm:pt>
    <dgm:pt modelId="{41BD2736-3978-4F42-ACBD-F7CDB3998A02}" type="pres">
      <dgm:prSet presAssocID="{0603C4C5-16C0-4CB8-BC49-DB924EE8ECD3}" presName="FourNodes_3_text" presStyleLbl="node1" presStyleIdx="3" presStyleCnt="4">
        <dgm:presLayoutVars>
          <dgm:bulletEnabled val="1"/>
        </dgm:presLayoutVars>
      </dgm:prSet>
      <dgm:spPr/>
    </dgm:pt>
    <dgm:pt modelId="{0DA3C426-5859-0F42-97FF-E1C55D56CD39}" type="pres">
      <dgm:prSet presAssocID="{0603C4C5-16C0-4CB8-BC49-DB924EE8ECD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F8FF901-B696-43C7-83F5-A358792B1FFC}" srcId="{0603C4C5-16C0-4CB8-BC49-DB924EE8ECD3}" destId="{979B2DD1-480B-4274-BB82-713C60688F0D}" srcOrd="3" destOrd="0" parTransId="{EC1F6508-803E-4870-9E8F-3497F114B4D7}" sibTransId="{A2B21E8B-4CDD-4EB1-B5CB-21A5A7466701}"/>
    <dgm:cxn modelId="{49C43F22-F431-4643-A0EE-5BEE3542DB97}" srcId="{0603C4C5-16C0-4CB8-BC49-DB924EE8ECD3}" destId="{63127841-6F25-4217-9F8B-2465A64CE5AF}" srcOrd="2" destOrd="0" parTransId="{E37F04A2-3555-4E45-8087-52DA8DF06ACE}" sibTransId="{178FAABF-514E-489A-9C67-49D2B43695DD}"/>
    <dgm:cxn modelId="{FBE95A2A-462F-C745-9FC6-DE63F2B4D5F9}" type="presOf" srcId="{979B2DD1-480B-4274-BB82-713C60688F0D}" destId="{377B5A3B-CC76-4E49-913B-1DF03E615904}" srcOrd="0" destOrd="0" presId="urn:microsoft.com/office/officeart/2005/8/layout/vProcess5"/>
    <dgm:cxn modelId="{E06B523A-7E90-304F-B05D-5ACD96FFEF96}" type="presOf" srcId="{4B0E34A1-1355-4A06-872D-CA614128D2B8}" destId="{E021592B-7844-9C45-AD4E-BB54B89590A0}" srcOrd="1" destOrd="0" presId="urn:microsoft.com/office/officeart/2005/8/layout/vProcess5"/>
    <dgm:cxn modelId="{E5805B5A-3EE2-5349-97F2-2085F634B0F8}" type="presOf" srcId="{7168B882-915A-4191-98D7-B5A7A71865FD}" destId="{ABD9476A-BB38-C749-83EC-13237A3D5534}" srcOrd="0" destOrd="0" presId="urn:microsoft.com/office/officeart/2005/8/layout/vProcess5"/>
    <dgm:cxn modelId="{06F3E06B-3321-3447-96CE-ECE3CDA6C5B6}" type="presOf" srcId="{63127841-6F25-4217-9F8B-2465A64CE5AF}" destId="{3DDCA502-BBF6-F84F-8C95-CE3BD33947D4}" srcOrd="0" destOrd="0" presId="urn:microsoft.com/office/officeart/2005/8/layout/vProcess5"/>
    <dgm:cxn modelId="{BF10D470-8B12-4E74-A01B-5C081CBC775A}" srcId="{0603C4C5-16C0-4CB8-BC49-DB924EE8ECD3}" destId="{D7A27F37-5A48-48EC-B7F7-C405D59E23C0}" srcOrd="1" destOrd="0" parTransId="{06CE4C18-B62C-467C-9D36-F5D4A5BAE0E4}" sibTransId="{7168B882-915A-4191-98D7-B5A7A71865FD}"/>
    <dgm:cxn modelId="{5032CE75-93FD-F843-A060-6ED141E1EAD3}" type="presOf" srcId="{0603C4C5-16C0-4CB8-BC49-DB924EE8ECD3}" destId="{7F6E9FB6-645F-E848-A64A-5E440C6E08B2}" srcOrd="0" destOrd="0" presId="urn:microsoft.com/office/officeart/2005/8/layout/vProcess5"/>
    <dgm:cxn modelId="{4B82098C-6EDF-CA41-8A44-8620D1EB902F}" type="presOf" srcId="{D7A27F37-5A48-48EC-B7F7-C405D59E23C0}" destId="{C4C894A4-48D0-5440-A54B-838903545E08}" srcOrd="0" destOrd="0" presId="urn:microsoft.com/office/officeart/2005/8/layout/vProcess5"/>
    <dgm:cxn modelId="{47DA158E-284F-D04C-B2AC-1691CB5BCD05}" type="presOf" srcId="{178FAABF-514E-489A-9C67-49D2B43695DD}" destId="{868B27BC-5B58-4745-8E93-57EFEA890E88}" srcOrd="0" destOrd="0" presId="urn:microsoft.com/office/officeart/2005/8/layout/vProcess5"/>
    <dgm:cxn modelId="{E91C219A-AFE6-7E46-AF02-6C31B24FF8E7}" type="presOf" srcId="{63127841-6F25-4217-9F8B-2465A64CE5AF}" destId="{41BD2736-3978-4F42-ACBD-F7CDB3998A02}" srcOrd="1" destOrd="0" presId="urn:microsoft.com/office/officeart/2005/8/layout/vProcess5"/>
    <dgm:cxn modelId="{22D1B5B1-080D-8D49-A8B3-0505D380D80D}" type="presOf" srcId="{D7A27F37-5A48-48EC-B7F7-C405D59E23C0}" destId="{6EEC304B-3C0B-F548-8022-1D7EDFD49CBF}" srcOrd="1" destOrd="0" presId="urn:microsoft.com/office/officeart/2005/8/layout/vProcess5"/>
    <dgm:cxn modelId="{5B964CB4-E41E-2043-A68A-C8BAC4F22FEF}" type="presOf" srcId="{979B2DD1-480B-4274-BB82-713C60688F0D}" destId="{0DA3C426-5859-0F42-97FF-E1C55D56CD39}" srcOrd="1" destOrd="0" presId="urn:microsoft.com/office/officeart/2005/8/layout/vProcess5"/>
    <dgm:cxn modelId="{B588ECCC-5C94-8C45-B42B-F5D5B275DCE5}" type="presOf" srcId="{EBDE3834-835C-4E11-86B1-30C25131E10D}" destId="{C16DA552-4872-FB4C-816E-FE1AE71973ED}" srcOrd="0" destOrd="0" presId="urn:microsoft.com/office/officeart/2005/8/layout/vProcess5"/>
    <dgm:cxn modelId="{A09F5AD1-3EA7-48B1-AB46-39429A056B0A}" srcId="{0603C4C5-16C0-4CB8-BC49-DB924EE8ECD3}" destId="{4B0E34A1-1355-4A06-872D-CA614128D2B8}" srcOrd="0" destOrd="0" parTransId="{803DDFA0-702D-45F8-90C4-CDCDBDC69B73}" sibTransId="{EBDE3834-835C-4E11-86B1-30C25131E10D}"/>
    <dgm:cxn modelId="{FDD42BD8-841C-164A-973F-AD03E018116E}" type="presOf" srcId="{4B0E34A1-1355-4A06-872D-CA614128D2B8}" destId="{1FAC8525-631D-A44C-9BC4-9188B01F6E36}" srcOrd="0" destOrd="0" presId="urn:microsoft.com/office/officeart/2005/8/layout/vProcess5"/>
    <dgm:cxn modelId="{F2118EA7-F660-2946-B233-DB662D7F05C0}" type="presParOf" srcId="{7F6E9FB6-645F-E848-A64A-5E440C6E08B2}" destId="{22270B4F-52FF-A646-87F4-B99FC5D5023C}" srcOrd="0" destOrd="0" presId="urn:microsoft.com/office/officeart/2005/8/layout/vProcess5"/>
    <dgm:cxn modelId="{890E2AA9-A5A3-8942-847E-1B0A8565E1D2}" type="presParOf" srcId="{7F6E9FB6-645F-E848-A64A-5E440C6E08B2}" destId="{1FAC8525-631D-A44C-9BC4-9188B01F6E36}" srcOrd="1" destOrd="0" presId="urn:microsoft.com/office/officeart/2005/8/layout/vProcess5"/>
    <dgm:cxn modelId="{3781D74C-CACE-4446-AF23-AAD9B05556FF}" type="presParOf" srcId="{7F6E9FB6-645F-E848-A64A-5E440C6E08B2}" destId="{C4C894A4-48D0-5440-A54B-838903545E08}" srcOrd="2" destOrd="0" presId="urn:microsoft.com/office/officeart/2005/8/layout/vProcess5"/>
    <dgm:cxn modelId="{6370DBED-A244-ED43-9F25-56DE84F3F977}" type="presParOf" srcId="{7F6E9FB6-645F-E848-A64A-5E440C6E08B2}" destId="{3DDCA502-BBF6-F84F-8C95-CE3BD33947D4}" srcOrd="3" destOrd="0" presId="urn:microsoft.com/office/officeart/2005/8/layout/vProcess5"/>
    <dgm:cxn modelId="{2D67B4E7-4173-6544-853B-2AA82E8DE1CE}" type="presParOf" srcId="{7F6E9FB6-645F-E848-A64A-5E440C6E08B2}" destId="{377B5A3B-CC76-4E49-913B-1DF03E615904}" srcOrd="4" destOrd="0" presId="urn:microsoft.com/office/officeart/2005/8/layout/vProcess5"/>
    <dgm:cxn modelId="{6D571122-3A21-6B4A-BAB3-DCF55A794DE2}" type="presParOf" srcId="{7F6E9FB6-645F-E848-A64A-5E440C6E08B2}" destId="{C16DA552-4872-FB4C-816E-FE1AE71973ED}" srcOrd="5" destOrd="0" presId="urn:microsoft.com/office/officeart/2005/8/layout/vProcess5"/>
    <dgm:cxn modelId="{62F2C42F-EB6E-284A-BC3D-BF6A9ECDA2CF}" type="presParOf" srcId="{7F6E9FB6-645F-E848-A64A-5E440C6E08B2}" destId="{ABD9476A-BB38-C749-83EC-13237A3D5534}" srcOrd="6" destOrd="0" presId="urn:microsoft.com/office/officeart/2005/8/layout/vProcess5"/>
    <dgm:cxn modelId="{26ACA461-18A9-E447-A750-D56E50A52B88}" type="presParOf" srcId="{7F6E9FB6-645F-E848-A64A-5E440C6E08B2}" destId="{868B27BC-5B58-4745-8E93-57EFEA890E88}" srcOrd="7" destOrd="0" presId="urn:microsoft.com/office/officeart/2005/8/layout/vProcess5"/>
    <dgm:cxn modelId="{F77E4CCD-7BB4-A342-8B20-78CBFFB09D07}" type="presParOf" srcId="{7F6E9FB6-645F-E848-A64A-5E440C6E08B2}" destId="{E021592B-7844-9C45-AD4E-BB54B89590A0}" srcOrd="8" destOrd="0" presId="urn:microsoft.com/office/officeart/2005/8/layout/vProcess5"/>
    <dgm:cxn modelId="{ADBCE31B-0537-E644-BD78-E4F1C99CFC35}" type="presParOf" srcId="{7F6E9FB6-645F-E848-A64A-5E440C6E08B2}" destId="{6EEC304B-3C0B-F548-8022-1D7EDFD49CBF}" srcOrd="9" destOrd="0" presId="urn:microsoft.com/office/officeart/2005/8/layout/vProcess5"/>
    <dgm:cxn modelId="{E2BC5114-BE2F-5B48-BA03-B08911624075}" type="presParOf" srcId="{7F6E9FB6-645F-E848-A64A-5E440C6E08B2}" destId="{41BD2736-3978-4F42-ACBD-F7CDB3998A02}" srcOrd="10" destOrd="0" presId="urn:microsoft.com/office/officeart/2005/8/layout/vProcess5"/>
    <dgm:cxn modelId="{28312EE0-D583-E64E-9211-C4A118F5F2E2}" type="presParOf" srcId="{7F6E9FB6-645F-E848-A64A-5E440C6E08B2}" destId="{0DA3C426-5859-0F42-97FF-E1C55D56CD3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EEF56-9910-A743-AF90-F104FD9EFEC3}">
      <dsp:nvSpPr>
        <dsp:cNvPr id="0" name=""/>
        <dsp:cNvSpPr/>
      </dsp:nvSpPr>
      <dsp:spPr>
        <a:xfrm>
          <a:off x="0" y="0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Short recap on crystal channeling</a:t>
          </a:r>
        </a:p>
      </dsp:txBody>
      <dsp:txXfrm>
        <a:off x="22746" y="22746"/>
        <a:ext cx="7752669" cy="731121"/>
      </dsp:txXfrm>
    </dsp:sp>
    <dsp:sp modelId="{AFDBBF9D-E408-E249-ADA5-D587A7702397}">
      <dsp:nvSpPr>
        <dsp:cNvPr id="0" name=""/>
        <dsp:cNvSpPr/>
      </dsp:nvSpPr>
      <dsp:spPr>
        <a:xfrm>
          <a:off x="724966" y="917816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Crystal design and fabrication</a:t>
          </a:r>
        </a:p>
      </dsp:txBody>
      <dsp:txXfrm>
        <a:off x="747712" y="940562"/>
        <a:ext cx="7381062" cy="731121"/>
      </dsp:txXfrm>
    </dsp:sp>
    <dsp:sp modelId="{C7D431C5-17C4-284A-93B1-8234D6FE62DB}">
      <dsp:nvSpPr>
        <dsp:cNvPr id="0" name=""/>
        <dsp:cNvSpPr/>
      </dsp:nvSpPr>
      <dsp:spPr>
        <a:xfrm>
          <a:off x="1439113" y="1835632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Bent crystal characterization &amp; installation</a:t>
          </a:r>
        </a:p>
      </dsp:txBody>
      <dsp:txXfrm>
        <a:off x="1461859" y="1858378"/>
        <a:ext cx="7391882" cy="731121"/>
      </dsp:txXfrm>
    </dsp:sp>
    <dsp:sp modelId="{C7599B7A-BE0E-0D43-9633-9092C5FD61B1}">
      <dsp:nvSpPr>
        <dsp:cNvPr id="0" name=""/>
        <dsp:cNvSpPr/>
      </dsp:nvSpPr>
      <dsp:spPr>
        <a:xfrm>
          <a:off x="2164079" y="2753448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Conclusions and future plans </a:t>
          </a:r>
        </a:p>
      </dsp:txBody>
      <dsp:txXfrm>
        <a:off x="2186825" y="2776194"/>
        <a:ext cx="7381062" cy="731121"/>
      </dsp:txXfrm>
    </dsp:sp>
    <dsp:sp modelId="{23B5E10B-8EFB-084C-8183-93485E379C02}">
      <dsp:nvSpPr>
        <dsp:cNvPr id="0" name=""/>
        <dsp:cNvSpPr/>
      </dsp:nvSpPr>
      <dsp:spPr>
        <a:xfrm>
          <a:off x="8151521" y="594815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265101" y="594815"/>
        <a:ext cx="277638" cy="379860"/>
      </dsp:txXfrm>
    </dsp:sp>
    <dsp:sp modelId="{AF780890-FE61-9148-96C1-599FCC3C0C93}">
      <dsp:nvSpPr>
        <dsp:cNvPr id="0" name=""/>
        <dsp:cNvSpPr/>
      </dsp:nvSpPr>
      <dsp:spPr>
        <a:xfrm>
          <a:off x="8876487" y="1512631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990067" y="1512631"/>
        <a:ext cx="277638" cy="379860"/>
      </dsp:txXfrm>
    </dsp:sp>
    <dsp:sp modelId="{9CFA2F55-E2F7-2649-8311-55103E783E5C}">
      <dsp:nvSpPr>
        <dsp:cNvPr id="0" name=""/>
        <dsp:cNvSpPr/>
      </dsp:nvSpPr>
      <dsp:spPr>
        <a:xfrm>
          <a:off x="9590634" y="2430447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704214" y="2430447"/>
        <a:ext cx="277638" cy="379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C8525-631D-A44C-9BC4-9188B01F6E36}">
      <dsp:nvSpPr>
        <dsp:cNvPr id="0" name=""/>
        <dsp:cNvSpPr/>
      </dsp:nvSpPr>
      <dsp:spPr>
        <a:xfrm>
          <a:off x="0" y="0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Prime-material quality control </a:t>
          </a:r>
        </a:p>
      </dsp:txBody>
      <dsp:txXfrm>
        <a:off x="22746" y="22746"/>
        <a:ext cx="7752669" cy="731121"/>
      </dsp:txXfrm>
    </dsp:sp>
    <dsp:sp modelId="{C4C894A4-48D0-5440-A54B-838903545E08}">
      <dsp:nvSpPr>
        <dsp:cNvPr id="0" name=""/>
        <dsp:cNvSpPr/>
      </dsp:nvSpPr>
      <dsp:spPr>
        <a:xfrm>
          <a:off x="724966" y="917816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Sample shaping</a:t>
          </a:r>
        </a:p>
      </dsp:txBody>
      <dsp:txXfrm>
        <a:off x="747712" y="940562"/>
        <a:ext cx="7381062" cy="731121"/>
      </dsp:txXfrm>
    </dsp:sp>
    <dsp:sp modelId="{3DDCA502-BBF6-F84F-8C95-CE3BD33947D4}">
      <dsp:nvSpPr>
        <dsp:cNvPr id="0" name=""/>
        <dsp:cNvSpPr/>
      </dsp:nvSpPr>
      <dsp:spPr>
        <a:xfrm>
          <a:off x="1439113" y="1835632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Mechanical bending</a:t>
          </a:r>
        </a:p>
      </dsp:txBody>
      <dsp:txXfrm>
        <a:off x="1461859" y="1858378"/>
        <a:ext cx="7391882" cy="731121"/>
      </dsp:txXfrm>
    </dsp:sp>
    <dsp:sp modelId="{377B5A3B-CC76-4E49-913B-1DF03E615904}">
      <dsp:nvSpPr>
        <dsp:cNvPr id="0" name=""/>
        <dsp:cNvSpPr/>
      </dsp:nvSpPr>
      <dsp:spPr>
        <a:xfrm>
          <a:off x="2164079" y="2753448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Bending characterization</a:t>
          </a:r>
        </a:p>
      </dsp:txBody>
      <dsp:txXfrm>
        <a:off x="2186825" y="2776194"/>
        <a:ext cx="7381062" cy="731121"/>
      </dsp:txXfrm>
    </dsp:sp>
    <dsp:sp modelId="{C16DA552-4872-FB4C-816E-FE1AE71973ED}">
      <dsp:nvSpPr>
        <dsp:cNvPr id="0" name=""/>
        <dsp:cNvSpPr/>
      </dsp:nvSpPr>
      <dsp:spPr>
        <a:xfrm>
          <a:off x="8151521" y="594815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265101" y="594815"/>
        <a:ext cx="277638" cy="379860"/>
      </dsp:txXfrm>
    </dsp:sp>
    <dsp:sp modelId="{ABD9476A-BB38-C749-83EC-13237A3D5534}">
      <dsp:nvSpPr>
        <dsp:cNvPr id="0" name=""/>
        <dsp:cNvSpPr/>
      </dsp:nvSpPr>
      <dsp:spPr>
        <a:xfrm>
          <a:off x="8876487" y="1512631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990067" y="1512631"/>
        <a:ext cx="277638" cy="379860"/>
      </dsp:txXfrm>
    </dsp:sp>
    <dsp:sp modelId="{868B27BC-5B58-4745-8E93-57EFEA890E88}">
      <dsp:nvSpPr>
        <dsp:cNvPr id="0" name=""/>
        <dsp:cNvSpPr/>
      </dsp:nvSpPr>
      <dsp:spPr>
        <a:xfrm>
          <a:off x="9590634" y="2430447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704214" y="2430447"/>
        <a:ext cx="277638" cy="379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1A540-7D80-49AF-AC44-9FA2182615E4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B0DED-5E93-4069-AF92-2EED9B565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0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B0DED-5E93-4069-AF92-2EED9B5651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2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B0DED-5E93-4069-AF92-2EED9B5651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B0DED-5E93-4069-AF92-2EED9B5651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2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r>
              <a:rPr lang="en-US"/>
              <a:t>19/7/2024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/>
              <a:t>M. Romagnoni ICHEP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98D2284-1D11-493B-BC2F-51502C6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Romagnoni ICHEP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24950" y="6355845"/>
            <a:ext cx="2743200" cy="365125"/>
          </a:xfrm>
        </p:spPr>
        <p:txBody>
          <a:bodyPr/>
          <a:lstStyle/>
          <a:p>
            <a:fld id="{498D2284-1D11-493B-BC2F-51502C6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460DC15-C42E-5C94-9DE3-699D207A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</p:spPr>
        <p:txBody>
          <a:bodyPr/>
          <a:lstStyle/>
          <a:p>
            <a:r>
              <a:rPr lang="en-US"/>
              <a:t>19/7/2024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943ED1F-2FFF-77C0-00C5-90A0494A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/>
          <a:lstStyle/>
          <a:p>
            <a:r>
              <a:rPr lang="en-US"/>
              <a:t>M. Romagnoni ICHEP 2024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E68C7BC-29F6-306A-4786-B4A0BAF2B382}"/>
              </a:ext>
            </a:extLst>
          </p:cNvPr>
          <p:cNvSpPr txBox="1">
            <a:spLocks/>
          </p:cNvSpPr>
          <p:nvPr userDrawn="1"/>
        </p:nvSpPr>
        <p:spPr>
          <a:xfrm>
            <a:off x="9124950" y="63558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8D2284-1D11-493B-BC2F-51502C67D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30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19/7/2024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/>
              <a:t>M. Romagnoni ICHEP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8D2284-1D11-493B-BC2F-51502C6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2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3A31B-AB1C-E019-EE1C-684935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19ED-E32E-354C-9421-EC0E4557BD2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EF2A6B-5882-6EEC-B0A3-9A322399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F9812-54B6-1DB0-1AAD-0D08A83A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8A35-3D33-294A-A882-0788EA6DE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2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19/7/2024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 Romagnoni ICHEP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D2284-1D11-493B-BC2F-51502C6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7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3" r:id="rId3"/>
    <p:sldLayoutId id="2147483730" r:id="rId4"/>
    <p:sldLayoutId id="2147483731" r:id="rId5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cus-online.it/news_dettaglio.php?id=6614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AC1E22E-7F07-432F-A4D0-FE0C906A1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948928-2FEB-41A9-B73D-3DF6FF843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"/>
            <a:ext cx="12192000" cy="26243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B3D17F-EA4A-441C-9D09-27661B69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CA7E56A5-34A0-E905-040B-1E20FD7D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3481" y="4780724"/>
            <a:ext cx="7540266" cy="685800"/>
          </a:xfrm>
        </p:spPr>
        <p:txBody>
          <a:bodyPr>
            <a:normAutofit/>
          </a:bodyPr>
          <a:lstStyle/>
          <a:p>
            <a:r>
              <a:rPr lang="en-US" sz="2400" dirty="0"/>
              <a:t>Vincenzo Guidi on behalf of Ferrara team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4244EB07-7334-3917-8BF6-7DC43A53B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3214"/>
          <a:stretch/>
        </p:blipFill>
        <p:spPr>
          <a:xfrm>
            <a:off x="5161399" y="117218"/>
            <a:ext cx="2115398" cy="2012023"/>
          </a:xfrm>
          <a:prstGeom prst="rect">
            <a:avLst/>
          </a:prstGeom>
        </p:spPr>
      </p:pic>
      <p:pic>
        <p:nvPicPr>
          <p:cNvPr id="5" name="Immagine 4" descr="Immagine che contiene palla&#10;&#10;Descrizione generata automaticamente">
            <a:extLst>
              <a:ext uri="{FF2B5EF4-FFF2-40B4-BE49-F238E27FC236}">
                <a16:creationId xmlns:a16="http://schemas.microsoft.com/office/drawing/2014/main" id="{EE4A3CB6-1053-2B55-BE44-5BD10C484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" y="20157"/>
            <a:ext cx="3563166" cy="22061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1DA6293-DBAD-EC32-75C8-546A8EB0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3016" y="2750889"/>
            <a:ext cx="8628836" cy="2308847"/>
          </a:xfrm>
        </p:spPr>
        <p:txBody>
          <a:bodyPr>
            <a:noAutofit/>
          </a:bodyPr>
          <a:lstStyle/>
          <a:p>
            <a:r>
              <a:rPr lang="en-US" sz="3800" b="1" dirty="0"/>
              <a:t>Status Report on BENT </a:t>
            </a:r>
            <a:r>
              <a:rPr lang="en-US" sz="3800" b="1" dirty="0" err="1"/>
              <a:t>crystalS</a:t>
            </a:r>
            <a:br>
              <a:rPr lang="en-US" sz="3800" b="1" dirty="0"/>
            </a:br>
            <a:r>
              <a:rPr lang="en-US" sz="3800" b="1" dirty="0"/>
              <a:t>for Mu2e Experiment</a:t>
            </a:r>
            <a:br>
              <a:rPr lang="en-US" sz="3800" b="1" dirty="0"/>
            </a:br>
            <a:endParaRPr lang="en-US" sz="3800" b="1" dirty="0"/>
          </a:p>
        </p:txBody>
      </p:sp>
      <p:pic>
        <p:nvPicPr>
          <p:cNvPr id="13" name="Immagine 12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5AB62C2-8615-E7F6-A627-CF7A100BE9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42"/>
          <a:stretch/>
        </p:blipFill>
        <p:spPr>
          <a:xfrm>
            <a:off x="8334496" y="227017"/>
            <a:ext cx="3714030" cy="1623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8510A3-692B-0A6C-6400-783234B5A2C3}"/>
              </a:ext>
            </a:extLst>
          </p:cNvPr>
          <p:cNvSpPr txBox="1"/>
          <p:nvPr/>
        </p:nvSpPr>
        <p:spPr>
          <a:xfrm>
            <a:off x="3583481" y="2308393"/>
            <a:ext cx="8568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CLFV Searches with the Mu2e Experiment: LNF Workshop</a:t>
            </a:r>
          </a:p>
          <a:p>
            <a:r>
              <a:rPr lang="en-US" sz="2400" dirty="0"/>
              <a:t>Frascati 9-13 June 2025  </a:t>
            </a:r>
          </a:p>
        </p:txBody>
      </p:sp>
    </p:spTree>
    <p:extLst>
      <p:ext uri="{BB962C8B-B14F-4D97-AF65-F5344CB8AC3E}">
        <p14:creationId xmlns:p14="http://schemas.microsoft.com/office/powerpoint/2010/main" val="2697902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FCE81-BBF2-BADE-59C7-DBBE63271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4B3EA9-5EA5-35BA-699F-843B3BB7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83020"/>
            <a:ext cx="8610600" cy="1293028"/>
          </a:xfrm>
        </p:spPr>
        <p:txBody>
          <a:bodyPr/>
          <a:lstStyle/>
          <a:p>
            <a:r>
              <a:rPr lang="en-US" dirty="0"/>
              <a:t>DESIGN PARAMETERS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48120E-2923-EAEF-3A3A-0F80D034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0" name="Tabella 3">
            <a:extLst>
              <a:ext uri="{FF2B5EF4-FFF2-40B4-BE49-F238E27FC236}">
                <a16:creationId xmlns:a16="http://schemas.microsoft.com/office/drawing/2014/main" id="{BF3859CD-1A99-61F3-B3B5-B88F6BC3CF05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1793634"/>
          <a:ext cx="10367889" cy="4141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8978">
                  <a:extLst>
                    <a:ext uri="{9D8B030D-6E8A-4147-A177-3AD203B41FA5}">
                      <a16:colId xmlns:a16="http://schemas.microsoft.com/office/drawing/2014/main" val="2212685490"/>
                    </a:ext>
                  </a:extLst>
                </a:gridCol>
                <a:gridCol w="4378911">
                  <a:extLst>
                    <a:ext uri="{9D8B030D-6E8A-4147-A177-3AD203B41FA5}">
                      <a16:colId xmlns:a16="http://schemas.microsoft.com/office/drawing/2014/main" val="1073183624"/>
                    </a:ext>
                  </a:extLst>
                </a:gridCol>
              </a:tblGrid>
              <a:tr h="450802">
                <a:tc>
                  <a:txBody>
                    <a:bodyPr/>
                    <a:lstStyle/>
                    <a:p>
                      <a:r>
                        <a:rPr lang="en-US" sz="2400"/>
                        <a:t>Deflection Angle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300-600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μrad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618514"/>
                  </a:ext>
                </a:extLst>
              </a:tr>
              <a:tr h="578141">
                <a:tc>
                  <a:txBody>
                    <a:bodyPr/>
                    <a:lstStyle/>
                    <a:p>
                      <a:r>
                        <a:rPr lang="en-US" sz="2400"/>
                        <a:t>Crystal Thickness along the beam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073108"/>
                  </a:ext>
                </a:extLst>
              </a:tr>
              <a:tr h="578141">
                <a:tc>
                  <a:txBody>
                    <a:bodyPr/>
                    <a:lstStyle/>
                    <a:p>
                      <a:r>
                        <a:rPr lang="en-US" sz="2400"/>
                        <a:t>Crystal Width across the beam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300±20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μm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407392"/>
                  </a:ext>
                </a:extLst>
              </a:tr>
              <a:tr h="450802">
                <a:tc>
                  <a:txBody>
                    <a:bodyPr/>
                    <a:lstStyle/>
                    <a:p>
                      <a:r>
                        <a:rPr lang="en-US" sz="2400"/>
                        <a:t>Crystal Torsion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&lt;10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μrad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/mm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567593"/>
                  </a:ext>
                </a:extLst>
              </a:tr>
              <a:tr h="578141">
                <a:tc>
                  <a:txBody>
                    <a:bodyPr/>
                    <a:lstStyle/>
                    <a:p>
                      <a:r>
                        <a:rPr lang="en-US" sz="2400"/>
                        <a:t>Distance between crystal and holder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&gt;10 mm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125351"/>
                  </a:ext>
                </a:extLst>
              </a:tr>
              <a:tr h="578141">
                <a:tc>
                  <a:txBody>
                    <a:bodyPr/>
                    <a:lstStyle/>
                    <a:p>
                      <a:r>
                        <a:rPr lang="en-US" sz="2400" dirty="0"/>
                        <a:t>Crystal height free of clamping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&gt;30 mm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293281"/>
                  </a:ext>
                </a:extLst>
              </a:tr>
              <a:tr h="450802">
                <a:tc>
                  <a:txBody>
                    <a:bodyPr/>
                    <a:lstStyle/>
                    <a:p>
                      <a:r>
                        <a:rPr lang="en-US" sz="2400"/>
                        <a:t>Holder Material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Stainless steel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769461"/>
                  </a:ext>
                </a:extLst>
              </a:tr>
              <a:tr h="450802">
                <a:tc>
                  <a:txBody>
                    <a:bodyPr/>
                    <a:lstStyle/>
                    <a:p>
                      <a:r>
                        <a:rPr lang="en-US" sz="2400" dirty="0"/>
                        <a:t>Bake-out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No need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246312"/>
                  </a:ext>
                </a:extLst>
              </a:tr>
            </a:tbl>
          </a:graphicData>
        </a:graphic>
      </p:graphicFrame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1F9B5336-0801-316A-E67D-621E0B167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1150017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C5E5E-CE4F-C34A-8F8C-AEA8D218B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1 7">
            <a:extLst>
              <a:ext uri="{FF2B5EF4-FFF2-40B4-BE49-F238E27FC236}">
                <a16:creationId xmlns:a16="http://schemas.microsoft.com/office/drawing/2014/main" id="{1080D8B1-D733-DCC2-C158-BAF296293D67}"/>
              </a:ext>
            </a:extLst>
          </p:cNvPr>
          <p:cNvSpPr/>
          <p:nvPr/>
        </p:nvSpPr>
        <p:spPr>
          <a:xfrm>
            <a:off x="2671946" y="653142"/>
            <a:ext cx="4667002" cy="2141990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B78E03B-B3AF-CDCF-9561-A1DF16BD1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90" y="1045857"/>
            <a:ext cx="5681003" cy="1293028"/>
          </a:xfrm>
        </p:spPr>
        <p:txBody>
          <a:bodyPr/>
          <a:lstStyle/>
          <a:p>
            <a:r>
              <a:rPr lang="en-US" dirty="0"/>
              <a:t>LET’S START!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7C6F75-0EB1-2D11-8910-B32A53084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2391378"/>
            <a:ext cx="5276988" cy="1037622"/>
          </a:xfrm>
        </p:spPr>
        <p:txBody>
          <a:bodyPr>
            <a:normAutofit/>
          </a:bodyPr>
          <a:lstStyle/>
          <a:p>
            <a:r>
              <a:rPr lang="en-US" sz="2800" dirty="0"/>
              <a:t>Crystal fabrication at our clean-room facility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90C73E-FEDA-FBE2-EE76-183163DC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11</a:t>
            </a:fld>
            <a:endParaRPr lang="en-US"/>
          </a:p>
        </p:txBody>
      </p:sp>
      <p:pic>
        <p:nvPicPr>
          <p:cNvPr id="4" name="Immagine 11" descr="Immagine che contiene persona, parete, interni, stanza&#10;&#10;Descrizione generata automaticamente">
            <a:extLst>
              <a:ext uri="{FF2B5EF4-FFF2-40B4-BE49-F238E27FC236}">
                <a16:creationId xmlns:a16="http://schemas.microsoft.com/office/drawing/2014/main" id="{D3C41BD4-EB44-5A64-E218-E3135BFD9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7D8ECD62-7ABA-A308-0CDF-0254DF12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3634120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EC542-5B97-01E7-0784-D53DF7EE3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1 6">
            <a:extLst>
              <a:ext uri="{FF2B5EF4-FFF2-40B4-BE49-F238E27FC236}">
                <a16:creationId xmlns:a16="http://schemas.microsoft.com/office/drawing/2014/main" id="{77704853-33EF-45AE-0689-AFE0272A3B4E}"/>
              </a:ext>
            </a:extLst>
          </p:cNvPr>
          <p:cNvSpPr/>
          <p:nvPr/>
        </p:nvSpPr>
        <p:spPr>
          <a:xfrm>
            <a:off x="2671946" y="653142"/>
            <a:ext cx="4667002" cy="2141990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F678EA-EB12-BE9D-5BF0-2B5528B2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90" y="1045857"/>
            <a:ext cx="5681003" cy="1293028"/>
          </a:xfrm>
        </p:spPr>
        <p:txBody>
          <a:bodyPr/>
          <a:lstStyle/>
          <a:p>
            <a:r>
              <a:rPr lang="en-US" dirty="0"/>
              <a:t>LET’S START!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2FEE96-D11D-C80E-45C2-87F318846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2391378"/>
            <a:ext cx="5276988" cy="1037622"/>
          </a:xfrm>
        </p:spPr>
        <p:txBody>
          <a:bodyPr>
            <a:normAutofit/>
          </a:bodyPr>
          <a:lstStyle/>
          <a:p>
            <a:r>
              <a:rPr lang="en-US" sz="2800" dirty="0"/>
              <a:t>Crystal fabrication at our clean-room facility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170FF8-ECA9-2DE1-0B21-2B0CEE880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12</a:t>
            </a:fld>
            <a:endParaRPr lang="en-US"/>
          </a:p>
        </p:txBody>
      </p:sp>
      <p:pic>
        <p:nvPicPr>
          <p:cNvPr id="4" name="Immagine 11" descr="Immagine che contiene persona, parete, interni, stanza&#10;&#10;Descrizione generata automaticamente">
            <a:extLst>
              <a:ext uri="{FF2B5EF4-FFF2-40B4-BE49-F238E27FC236}">
                <a16:creationId xmlns:a16="http://schemas.microsoft.com/office/drawing/2014/main" id="{BCA05BE4-7488-B017-4880-D919608B5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8BE3049C-BD76-D14C-0C14-3695425BE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pic>
        <p:nvPicPr>
          <p:cNvPr id="11" name="Immagine 11" descr="Immagine che contiene pavimento, interni, parete, soffitto&#10;&#10;Descrizione generata automaticamente">
            <a:extLst>
              <a:ext uri="{FF2B5EF4-FFF2-40B4-BE49-F238E27FC236}">
                <a16:creationId xmlns:a16="http://schemas.microsoft.com/office/drawing/2014/main" id="{4B50C2A2-C156-5C0D-CB24-89499A525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21324" r="4711" b="15459"/>
          <a:stretch/>
        </p:blipFill>
        <p:spPr>
          <a:xfrm>
            <a:off x="685798" y="3633893"/>
            <a:ext cx="515755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4A22-33EB-17AC-4A6D-CB907B65F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1 6">
            <a:extLst>
              <a:ext uri="{FF2B5EF4-FFF2-40B4-BE49-F238E27FC236}">
                <a16:creationId xmlns:a16="http://schemas.microsoft.com/office/drawing/2014/main" id="{2AA7271A-FC1A-34E5-36ED-CF0A4BE88264}"/>
              </a:ext>
            </a:extLst>
          </p:cNvPr>
          <p:cNvSpPr/>
          <p:nvPr/>
        </p:nvSpPr>
        <p:spPr>
          <a:xfrm>
            <a:off x="2671946" y="653142"/>
            <a:ext cx="4667002" cy="2141990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56EFF5-812F-8F74-7130-3E19F377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90" y="1045857"/>
            <a:ext cx="5681003" cy="1293028"/>
          </a:xfrm>
        </p:spPr>
        <p:txBody>
          <a:bodyPr/>
          <a:lstStyle/>
          <a:p>
            <a:r>
              <a:rPr lang="en-US" dirty="0"/>
              <a:t>LET’S START!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4CF7E6-371C-E11C-1F0D-53B84498C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2391378"/>
            <a:ext cx="5276988" cy="1037622"/>
          </a:xfrm>
        </p:spPr>
        <p:txBody>
          <a:bodyPr>
            <a:normAutofit/>
          </a:bodyPr>
          <a:lstStyle/>
          <a:p>
            <a:r>
              <a:rPr lang="en-US" sz="2800" dirty="0"/>
              <a:t>Crystal fabrication at our clean-room facility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2F274E-5235-5970-ED47-27382A85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13</a:t>
            </a:fld>
            <a:endParaRPr lang="en-US"/>
          </a:p>
        </p:txBody>
      </p:sp>
      <p:pic>
        <p:nvPicPr>
          <p:cNvPr id="4" name="Immagine 11" descr="Immagine che contiene persona, parete, interni, stanza&#10;&#10;Descrizione generata automaticamente">
            <a:extLst>
              <a:ext uri="{FF2B5EF4-FFF2-40B4-BE49-F238E27FC236}">
                <a16:creationId xmlns:a16="http://schemas.microsoft.com/office/drawing/2014/main" id="{4DD60008-39A5-AFF4-F4B4-8BEF47F19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A17642FB-5CC1-1B41-A820-C863B7C4B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pic>
        <p:nvPicPr>
          <p:cNvPr id="9" name="Immagine 5" descr="Immagine che contiene interni, pavimento, parete, soffitto&#10;&#10;Descrizione generata automaticamente">
            <a:extLst>
              <a:ext uri="{FF2B5EF4-FFF2-40B4-BE49-F238E27FC236}">
                <a16:creationId xmlns:a16="http://schemas.microsoft.com/office/drawing/2014/main" id="{C837E69D-4C36-A0C2-5EB9-A0749C064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" y="3652143"/>
            <a:ext cx="515755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70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F3F58-052E-14DC-3E6D-78485CBCE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1 6">
            <a:extLst>
              <a:ext uri="{FF2B5EF4-FFF2-40B4-BE49-F238E27FC236}">
                <a16:creationId xmlns:a16="http://schemas.microsoft.com/office/drawing/2014/main" id="{07422BE8-CB66-5EB3-F884-69C55208C1CA}"/>
              </a:ext>
            </a:extLst>
          </p:cNvPr>
          <p:cNvSpPr/>
          <p:nvPr/>
        </p:nvSpPr>
        <p:spPr>
          <a:xfrm>
            <a:off x="2671946" y="653142"/>
            <a:ext cx="4667002" cy="2141990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CF83A9-C932-0A37-BF8E-3B5CC05D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90" y="1045857"/>
            <a:ext cx="5681003" cy="1293028"/>
          </a:xfrm>
        </p:spPr>
        <p:txBody>
          <a:bodyPr/>
          <a:lstStyle/>
          <a:p>
            <a:r>
              <a:rPr lang="en-US" dirty="0"/>
              <a:t>LET’S START!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6CFB71-54B7-40BB-96C1-3B06B1AC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2391378"/>
            <a:ext cx="5276988" cy="1037622"/>
          </a:xfrm>
        </p:spPr>
        <p:txBody>
          <a:bodyPr>
            <a:normAutofit/>
          </a:bodyPr>
          <a:lstStyle/>
          <a:p>
            <a:r>
              <a:rPr lang="en-US" sz="2800" dirty="0"/>
              <a:t>Crystal fabrication at our clean-room facility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173C66-E521-B7EE-8E5F-3B350175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14</a:t>
            </a:fld>
            <a:endParaRPr lang="en-US"/>
          </a:p>
        </p:txBody>
      </p:sp>
      <p:pic>
        <p:nvPicPr>
          <p:cNvPr id="4" name="Immagine 11" descr="Immagine che contiene persona, parete, interni, stanza&#10;&#10;Descrizione generata automaticamente">
            <a:extLst>
              <a:ext uri="{FF2B5EF4-FFF2-40B4-BE49-F238E27FC236}">
                <a16:creationId xmlns:a16="http://schemas.microsoft.com/office/drawing/2014/main" id="{2A4B50A6-BB3F-D68B-0730-F9B82981F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9CB2C32B-4540-47AE-DB48-0F2CFD0A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pic>
        <p:nvPicPr>
          <p:cNvPr id="9" name="Immagine 5" descr="Immagine che contiene interni, pavimento, parete, soffitto&#10;&#10;Descrizione generata automaticamente">
            <a:extLst>
              <a:ext uri="{FF2B5EF4-FFF2-40B4-BE49-F238E27FC236}">
                <a16:creationId xmlns:a16="http://schemas.microsoft.com/office/drawing/2014/main" id="{9A06DF09-CBDD-735E-77CF-C8784D86B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" y="3652143"/>
            <a:ext cx="5157550" cy="2160000"/>
          </a:xfrm>
          <a:prstGeom prst="rect">
            <a:avLst/>
          </a:prstGeom>
        </p:spPr>
      </p:pic>
      <p:pic>
        <p:nvPicPr>
          <p:cNvPr id="10" name="Immagine 9" descr="Immagine che contiene interni, soffitto, pavimento, stanza&#10;&#10;Descrizione generata automaticamente">
            <a:extLst>
              <a:ext uri="{FF2B5EF4-FFF2-40B4-BE49-F238E27FC236}">
                <a16:creationId xmlns:a16="http://schemas.microsoft.com/office/drawing/2014/main" id="{304F121B-5F28-A5E5-E613-DF543FCD3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2" b="15811"/>
          <a:stretch/>
        </p:blipFill>
        <p:spPr>
          <a:xfrm>
            <a:off x="685798" y="3652143"/>
            <a:ext cx="5157550" cy="220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3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1BEB2-A7F4-62B6-A5F3-7C9CB4CE2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9B092D-07A6-99BD-6021-49537995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Sample fabrication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F880A5-A01F-1809-19AF-60AD0D6D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98D2284-1D11-493B-BC2F-51502C67D6C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graphicFrame>
        <p:nvGraphicFramePr>
          <p:cNvPr id="9" name="Segnaposto contenuto 2">
            <a:extLst>
              <a:ext uri="{FF2B5EF4-FFF2-40B4-BE49-F238E27FC236}">
                <a16:creationId xmlns:a16="http://schemas.microsoft.com/office/drawing/2014/main" id="{AE2ACC67-BAB8-DE7B-C6A0-9DD9298D8D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31093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1F3F1B68-4DBB-3A9B-2CA4-F279F875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1105586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EF1BE-B3E3-08D3-97AA-97D771980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849EFB-0971-08CE-7B30-35E776973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840" y="475956"/>
            <a:ext cx="8610600" cy="1293028"/>
          </a:xfrm>
        </p:spPr>
        <p:txBody>
          <a:bodyPr/>
          <a:lstStyle/>
          <a:p>
            <a:r>
              <a:rPr lang="en-US" dirty="0"/>
              <a:t>Wafer QUALITY ASSESSMENT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208A9D-48C0-4DA8-58DF-EAC2E31AD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0510"/>
            <a:ext cx="6038557" cy="4033173"/>
          </a:xfrm>
        </p:spPr>
        <p:txBody>
          <a:bodyPr>
            <a:noAutofit/>
          </a:bodyPr>
          <a:lstStyle/>
          <a:p>
            <a:r>
              <a:rPr lang="en-US" sz="2400" dirty="0"/>
              <a:t>For high channeling efficiency, lattice quality is mandatory</a:t>
            </a:r>
          </a:p>
          <a:p>
            <a:endParaRPr lang="en-US" sz="2400" dirty="0"/>
          </a:p>
          <a:p>
            <a:r>
              <a:rPr lang="en-US" sz="2400" dirty="0"/>
              <a:t>X-ray </a:t>
            </a:r>
            <a:r>
              <a:rPr lang="en-US" sz="2400" dirty="0" err="1"/>
              <a:t>topografy</a:t>
            </a:r>
            <a:r>
              <a:rPr lang="en-US" sz="2400" dirty="0"/>
              <a:t> is powerful technique for crystal lattice characterization:</a:t>
            </a:r>
          </a:p>
          <a:p>
            <a:endParaRPr lang="en-US" sz="2400" dirty="0"/>
          </a:p>
          <a:p>
            <a:pPr lvl="1"/>
            <a:r>
              <a:rPr lang="en-US" sz="2200" dirty="0"/>
              <a:t>Crystalline quality</a:t>
            </a:r>
          </a:p>
          <a:p>
            <a:pPr lvl="1"/>
            <a:r>
              <a:rPr lang="en-US" sz="2200" dirty="0"/>
              <a:t>Lattice parameter variation</a:t>
            </a:r>
          </a:p>
          <a:p>
            <a:pPr lvl="1"/>
            <a:r>
              <a:rPr lang="en-US" sz="2200" dirty="0"/>
              <a:t>Curvature, strain</a:t>
            </a:r>
          </a:p>
          <a:p>
            <a:pPr lvl="1"/>
            <a:r>
              <a:rPr lang="en-US" sz="2200" dirty="0"/>
              <a:t>Defects 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16AA2B-F711-E7C8-3AD8-66529247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16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F63213-2BD4-4AEA-3129-E182A5DE4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pic>
        <p:nvPicPr>
          <p:cNvPr id="7" name="Image 114">
            <a:extLst>
              <a:ext uri="{FF2B5EF4-FFF2-40B4-BE49-F238E27FC236}">
                <a16:creationId xmlns:a16="http://schemas.microsoft.com/office/drawing/2014/main" id="{471996A6-C05B-F2E0-5C5E-6CD327872F3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76" y="1487595"/>
            <a:ext cx="4289524" cy="48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7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A66E7-EFE0-82A8-CE3E-82D06D94F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8BAE63-76AA-65D4-0872-C740E1C3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78077"/>
            <a:ext cx="5486400" cy="3438843"/>
          </a:xfrm>
        </p:spPr>
        <p:txBody>
          <a:bodyPr>
            <a:noAutofit/>
          </a:bodyPr>
          <a:lstStyle/>
          <a:p>
            <a:r>
              <a:rPr lang="en-US" sz="2400" dirty="0"/>
              <a:t>X-rays topography (performed at ESRF) allows detecting defects in the bulk of the crystal </a:t>
            </a:r>
          </a:p>
          <a:p>
            <a:endParaRPr lang="en-US" sz="2400" dirty="0"/>
          </a:p>
          <a:p>
            <a:r>
              <a:rPr lang="en-US" sz="2400" dirty="0"/>
              <a:t>Selected silicon wafers exhibited no dislocation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E6DDFB-AFBA-A8D7-28AD-D44369F2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17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EA67C7-3825-39C5-F5DA-5484C3A34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06" y="2171841"/>
            <a:ext cx="5107887" cy="4280505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86229F-5D41-EC2B-F006-1D4901D8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1E63AD-F039-DD73-F3F9-3EBBBFCA29A6}"/>
              </a:ext>
            </a:extLst>
          </p:cNvPr>
          <p:cNvSpPr txBox="1"/>
          <p:nvPr/>
        </p:nvSpPr>
        <p:spPr>
          <a:xfrm rot="16200000">
            <a:off x="9914260" y="4242711"/>
            <a:ext cx="3929376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FWHM </a:t>
            </a:r>
            <a:r>
              <a:rPr lang="fr-FR" sz="2000" dirty="0" err="1"/>
              <a:t>map</a:t>
            </a:r>
            <a:r>
              <a:rPr lang="fr-FR" sz="2000" dirty="0"/>
              <a:t> (</a:t>
            </a:r>
            <a:r>
              <a:rPr lang="fr-FR" sz="2000" dirty="0" err="1"/>
              <a:t>arcsec</a:t>
            </a:r>
            <a:r>
              <a:rPr lang="fr-FR" sz="2000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24FCA-9E8B-403A-47BA-4F611C892A4D}"/>
              </a:ext>
            </a:extLst>
          </p:cNvPr>
          <p:cNvSpPr txBox="1"/>
          <p:nvPr/>
        </p:nvSpPr>
        <p:spPr>
          <a:xfrm>
            <a:off x="8229479" y="6452346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1.2 mm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54BAF04-44BB-E9BC-1FF0-4CFD3CDFFDEB}"/>
              </a:ext>
            </a:extLst>
          </p:cNvPr>
          <p:cNvSpPr txBox="1">
            <a:spLocks/>
          </p:cNvSpPr>
          <p:nvPr/>
        </p:nvSpPr>
        <p:spPr>
          <a:xfrm>
            <a:off x="3037840" y="47595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Wafer QUALITY ASSESSMENT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2D084-5463-B4AC-5263-66126DAF6783}"/>
              </a:ext>
            </a:extLst>
          </p:cNvPr>
          <p:cNvSpPr/>
          <p:nvPr/>
        </p:nvSpPr>
        <p:spPr>
          <a:xfrm>
            <a:off x="6571006" y="1768984"/>
            <a:ext cx="4795689" cy="538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10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F2EEB5-318D-0D36-72C9-6C8593F0A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78077"/>
            <a:ext cx="5486400" cy="3438843"/>
          </a:xfrm>
        </p:spPr>
        <p:txBody>
          <a:bodyPr>
            <a:noAutofit/>
          </a:bodyPr>
          <a:lstStyle/>
          <a:p>
            <a:r>
              <a:rPr lang="en-US" sz="2400" dirty="0"/>
              <a:t>X-rays topography (performed at ESRF) allows detecting defects in the bulk of the crystal </a:t>
            </a:r>
          </a:p>
          <a:p>
            <a:endParaRPr lang="en-US" sz="2400" dirty="0"/>
          </a:p>
          <a:p>
            <a:r>
              <a:rPr lang="en-US" sz="2400" dirty="0"/>
              <a:t>Selected silicon wafers exhibited no dislocation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For comparison we show a faulted sample </a:t>
            </a:r>
          </a:p>
          <a:p>
            <a:endParaRPr lang="en-US" sz="24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1E6201-E02D-71D9-A9AF-6798AEA4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18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C62248-EBA5-24B7-E473-FAA4E6F1F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06" y="2171841"/>
            <a:ext cx="5107887" cy="4280505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95FDFC-AA65-4E97-0B8B-593EB102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98AD05-AC19-42BD-703B-6DBBCC0AC733}"/>
              </a:ext>
            </a:extLst>
          </p:cNvPr>
          <p:cNvSpPr txBox="1"/>
          <p:nvPr/>
        </p:nvSpPr>
        <p:spPr>
          <a:xfrm rot="16200000">
            <a:off x="9914260" y="4242711"/>
            <a:ext cx="3929376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FWHM </a:t>
            </a:r>
            <a:r>
              <a:rPr lang="fr-FR" sz="2000" dirty="0" err="1"/>
              <a:t>map</a:t>
            </a:r>
            <a:r>
              <a:rPr lang="fr-FR" sz="2000" dirty="0"/>
              <a:t> (</a:t>
            </a:r>
            <a:r>
              <a:rPr lang="fr-FR" sz="2000" dirty="0" err="1"/>
              <a:t>arcsec</a:t>
            </a:r>
            <a:r>
              <a:rPr lang="fr-FR" sz="2000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15DE1-8116-4C97-7C43-A1C028D29B51}"/>
              </a:ext>
            </a:extLst>
          </p:cNvPr>
          <p:cNvSpPr txBox="1"/>
          <p:nvPr/>
        </p:nvSpPr>
        <p:spPr>
          <a:xfrm>
            <a:off x="8229479" y="6452346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1.2 mm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8233C1B2-2917-C239-55CC-6E6F9573EA22}"/>
              </a:ext>
            </a:extLst>
          </p:cNvPr>
          <p:cNvSpPr txBox="1">
            <a:spLocks/>
          </p:cNvSpPr>
          <p:nvPr/>
        </p:nvSpPr>
        <p:spPr>
          <a:xfrm>
            <a:off x="3037840" y="47595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Wafer QUALITY ASSESSMENT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E3BAFC-CA10-785E-CFC5-BA944F9D9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79" y="2051193"/>
            <a:ext cx="5158428" cy="44011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A45E1C-1B5C-2788-279A-597A3885397B}"/>
              </a:ext>
            </a:extLst>
          </p:cNvPr>
          <p:cNvSpPr/>
          <p:nvPr/>
        </p:nvSpPr>
        <p:spPr>
          <a:xfrm>
            <a:off x="6537479" y="1745510"/>
            <a:ext cx="5107886" cy="499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85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5A5E4F-2941-A62F-3465-266B406B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Preparation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6D5AF4-804D-26DA-031A-1369DAF82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6882618" cy="4024125"/>
          </a:xfrm>
        </p:spPr>
        <p:txBody>
          <a:bodyPr>
            <a:noAutofit/>
          </a:bodyPr>
          <a:lstStyle/>
          <a:p>
            <a:r>
              <a:rPr lang="en-US" sz="2400" dirty="0"/>
              <a:t>Starting from a wafer, samples with parallelepiped shape are achieved</a:t>
            </a:r>
          </a:p>
          <a:p>
            <a:r>
              <a:rPr lang="en-US" sz="2400" dirty="0"/>
              <a:t>Shaping was done with dicing blades bonded with micro-diamonds</a:t>
            </a:r>
          </a:p>
          <a:p>
            <a:r>
              <a:rPr lang="en-US" sz="2400" dirty="0"/>
              <a:t>Micrometric precision can be achieved</a:t>
            </a:r>
          </a:p>
          <a:p>
            <a:r>
              <a:rPr lang="en-US" sz="2400" dirty="0"/>
              <a:t>Etching of cut surfaces to get rid of crystalline imperfections as a result of the cut</a:t>
            </a:r>
          </a:p>
          <a:p>
            <a:r>
              <a:rPr lang="en-US" sz="2400" dirty="0"/>
              <a:t>The entry faces for the beam are eventually lapped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37C3DC-806E-4557-8775-2D0C7C13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19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B3543A-7B7A-1E7B-214A-1217DB8ED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98" y="1903683"/>
            <a:ext cx="4887152" cy="460587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A2A225-B142-458C-409A-A9EBFCF8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882020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58818E-FB58-8714-0335-49F1C91D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2E22F7-38B0-862A-2FFD-A5B18863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003" y="635584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98D2284-1D11-493B-BC2F-51502C67D6C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724495-127B-5F1E-FFBC-A3A147051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EC0D29F7-1683-8C3B-B495-1B1F4A44B4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450977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4110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67527-0CD0-F894-F6A6-2DE32960D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1E8D4C-0016-1E62-1553-26B9C4C4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Preparation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877362-C1C1-C354-4976-3A57698B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20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49C192-2AFE-9DB3-0B3F-B32F1E79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98" y="1903683"/>
            <a:ext cx="4887152" cy="4605877"/>
          </a:xfrm>
          <a:prstGeom prst="rect">
            <a:avLst/>
          </a:prstGeom>
        </p:spPr>
      </p:pic>
      <p:pic>
        <p:nvPicPr>
          <p:cNvPr id="9" name="Picture 1045">
            <a:extLst>
              <a:ext uri="{FF2B5EF4-FFF2-40B4-BE49-F238E27FC236}">
                <a16:creationId xmlns:a16="http://schemas.microsoft.com/office/drawing/2014/main" id="{6DD0ED03-2937-B688-E327-F2F6226E6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535948"/>
            <a:ext cx="5907917" cy="28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61C544AD-028A-6C95-9BB2-1EEC6D68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B2A32-A828-A20C-D129-AD138AFDA792}"/>
              </a:ext>
            </a:extLst>
          </p:cNvPr>
          <p:cNvSpPr txBox="1"/>
          <p:nvPr/>
        </p:nvSpPr>
        <p:spPr>
          <a:xfrm>
            <a:off x="583767" y="5660705"/>
            <a:ext cx="402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HR-TEM image of the crystal edge </a:t>
            </a:r>
          </a:p>
        </p:txBody>
      </p:sp>
    </p:spTree>
    <p:extLst>
      <p:ext uri="{BB962C8B-B14F-4D97-AF65-F5344CB8AC3E}">
        <p14:creationId xmlns:p14="http://schemas.microsoft.com/office/powerpoint/2010/main" val="76548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C52C6-296E-D2FE-00F3-C6C88D2FC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523727-A88B-BE22-49EB-914CA0B1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21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783F01-68A1-7849-0DA4-0C46097D1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98" y="1903683"/>
            <a:ext cx="4887152" cy="4605877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FF5C5132-E9BD-3293-333E-123381ABE7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584F82B8-3143-BAB0-576F-619C71E6A1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Several small plastic cases with small objects in them&#10;&#10;Description automatically generated with medium confidence">
            <a:extLst>
              <a:ext uri="{FF2B5EF4-FFF2-40B4-BE49-F238E27FC236}">
                <a16:creationId xmlns:a16="http://schemas.microsoft.com/office/drawing/2014/main" id="{77EB48F2-0BCC-91D4-0EA2-EF8050AB3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75" y="2430751"/>
            <a:ext cx="4321127" cy="3240845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F56C16E0-F4E7-9A7E-DC8D-DC01F15F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dirty="0"/>
              <a:t>SAMPLE Preparation</a:t>
            </a:r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6FA0B366-7641-8A28-2952-F099FF8F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590559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2A71C453-48C0-2D5D-7705-5A6EFF924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970" y="1399735"/>
            <a:ext cx="5574859" cy="463948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4AA05AC-B66E-4D0D-7C18-0FB15351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40816"/>
            <a:ext cx="8610600" cy="1293028"/>
          </a:xfrm>
        </p:spPr>
        <p:txBody>
          <a:bodyPr/>
          <a:lstStyle/>
          <a:p>
            <a:r>
              <a:rPr lang="en-US" dirty="0"/>
              <a:t>Crystal bending scheme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EC71FA-9E51-C4E0-13BD-E7A65E0AF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197" y="2331720"/>
            <a:ext cx="6122963" cy="3126545"/>
          </a:xfrm>
        </p:spPr>
        <p:txBody>
          <a:bodyPr/>
          <a:lstStyle/>
          <a:p>
            <a:r>
              <a:rPr lang="en-US" sz="2400" dirty="0"/>
              <a:t>Secondary anticlastic curvature occurs spontaneously in all materials</a:t>
            </a:r>
          </a:p>
          <a:p>
            <a:r>
              <a:rPr lang="en-US" sz="2400" dirty="0"/>
              <a:t>Advantages:</a:t>
            </a:r>
          </a:p>
          <a:p>
            <a:pPr lvl="1"/>
            <a:r>
              <a:rPr lang="en-US" sz="2400" dirty="0"/>
              <a:t>thin crystal width</a:t>
            </a:r>
          </a:p>
          <a:p>
            <a:pPr lvl="1"/>
            <a:r>
              <a:rPr lang="en-US" sz="2400" dirty="0"/>
              <a:t>Crystal clamped at edges of the crystal, namely far from the beam</a:t>
            </a:r>
          </a:p>
          <a:p>
            <a:pPr lvl="1"/>
            <a:r>
              <a:rPr lang="en-US" sz="2400" dirty="0"/>
              <a:t>large and uniform bending achievable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  <a:p>
            <a:pPr lvl="1"/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F924BC-F8F3-A996-F7B9-56267D9F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22</a:t>
            </a:fld>
            <a:endParaRPr lang="en-US"/>
          </a:p>
        </p:txBody>
      </p:sp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D03301DA-AE84-F106-C880-8C2113DAF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670138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A3FB36-391A-22BE-5159-EAB09ECB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0E4A7B2D-F722-E19C-05E9-7D0DB7DA79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525" y="1925142"/>
                <a:ext cx="68123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In order to achieve deflection 600 </a:t>
                </a:r>
                <a:r>
                  <a:rPr lang="en-US" sz="2400" dirty="0" err="1"/>
                  <a:t>μrad</a:t>
                </a:r>
                <a:r>
                  <a:rPr lang="en-US" sz="2400" dirty="0"/>
                  <a:t> with crystal thickness along the beam of 3 mm, the anticlastic radius of curvature is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2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3000</m:t>
                        </m:r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den>
                    </m:f>
                    <m:r>
                      <a:rPr lang="it-IT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40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400" dirty="0"/>
              </a:p>
              <a:p>
                <a:r>
                  <a:rPr lang="en-US" sz="2400" dirty="0"/>
                  <a:t>Thus, the primary bending radius holds</a:t>
                </a:r>
              </a:p>
              <a:p>
                <a:endParaRPr lang="en-US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𝑃𝑜𝑖𝑠𝑠𝑜𝑛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𝑅𝑎𝑡𝑖𝑜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=0.2786→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=1.39</m:t>
                      </m:r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0E4A7B2D-F722-E19C-05E9-7D0DB7DA7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25" y="1925142"/>
                <a:ext cx="6812300" cy="4351338"/>
              </a:xfrm>
              <a:prstGeom prst="rect">
                <a:avLst/>
              </a:prstGeom>
              <a:blipFill>
                <a:blip r:embed="rId2"/>
                <a:stretch>
                  <a:fillRect l="-1304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3E96B4B6-FE4E-6053-9EA8-099A7C3AD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6362" y="2197902"/>
            <a:ext cx="3914775" cy="3895725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CBC3382-84EF-E7CF-86CA-4BB64117F217}"/>
              </a:ext>
            </a:extLst>
          </p:cNvPr>
          <p:cNvSpPr txBox="1">
            <a:spLocks/>
          </p:cNvSpPr>
          <p:nvPr/>
        </p:nvSpPr>
        <p:spPr>
          <a:xfrm>
            <a:off x="2895600" y="44081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Crystal bending scheme</a:t>
            </a:r>
            <a:endParaRPr lang="en-US" dirty="0"/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46A0F29A-0279-AF2D-9A59-5593C68D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939409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F3EDC1-CB8F-E4B9-5A1D-5AAD0705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24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E4705F-AACE-9C37-7D32-F24B481A2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63" y="1586518"/>
            <a:ext cx="4382301" cy="4429486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E0E2BB6-C62B-3FB1-F32C-59631DBB8FC0}"/>
              </a:ext>
            </a:extLst>
          </p:cNvPr>
          <p:cNvSpPr txBox="1">
            <a:spLocks/>
          </p:cNvSpPr>
          <p:nvPr/>
        </p:nvSpPr>
        <p:spPr>
          <a:xfrm>
            <a:off x="3088937" y="274830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CRYSTAL holder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B4343D5-E12D-A8B4-6488-F940D187BDCA}"/>
              </a:ext>
            </a:extLst>
          </p:cNvPr>
          <p:cNvSpPr txBox="1">
            <a:spLocks/>
          </p:cNvSpPr>
          <p:nvPr/>
        </p:nvSpPr>
        <p:spPr>
          <a:xfrm>
            <a:off x="474785" y="1991879"/>
            <a:ext cx="5621215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Holder designed with inclined support surfaces</a:t>
            </a:r>
          </a:p>
          <a:p>
            <a:endParaRPr lang="en-US" sz="2400" dirty="0"/>
          </a:p>
          <a:p>
            <a:r>
              <a:rPr lang="en-US" sz="2400" dirty="0"/>
              <a:t>The angle of inclination is obtained with high precision using Electrical Discharge Machining</a:t>
            </a:r>
          </a:p>
          <a:p>
            <a:endParaRPr lang="en-US" sz="2400" dirty="0"/>
          </a:p>
          <a:p>
            <a:r>
              <a:rPr lang="en-US" sz="2400" dirty="0"/>
              <a:t>The crystal sample is mounted and forced into arched position at </a:t>
            </a:r>
            <a:r>
              <a:rPr lang="en-US" sz="2400" i="1" dirty="0"/>
              <a:t>R</a:t>
            </a:r>
            <a:r>
              <a:rPr lang="en-US" sz="2400" i="1" baseline="-25000" dirty="0"/>
              <a:t>p</a:t>
            </a:r>
            <a:r>
              <a:rPr lang="en-US" sz="2400" dirty="0"/>
              <a:t>=1.39 m curvature radius.</a:t>
            </a:r>
          </a:p>
        </p:txBody>
      </p:sp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151C864F-98B4-E012-717C-E46A6178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2606376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96F6C-A577-FB17-C41F-C13A20940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F0284-A14E-00BC-EB6C-901B34A0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937" y="274830"/>
            <a:ext cx="8610600" cy="1293028"/>
          </a:xfrm>
        </p:spPr>
        <p:txBody>
          <a:bodyPr/>
          <a:lstStyle/>
          <a:p>
            <a:r>
              <a:rPr lang="en-US" dirty="0"/>
              <a:t>CRYSTAL holder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4E8279-CFE1-FADA-D5C0-34365C05F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85" y="1991879"/>
            <a:ext cx="5621215" cy="4363966"/>
          </a:xfrm>
        </p:spPr>
        <p:txBody>
          <a:bodyPr>
            <a:normAutofit/>
          </a:bodyPr>
          <a:lstStyle/>
          <a:p>
            <a:r>
              <a:rPr lang="en-US" sz="2400" dirty="0"/>
              <a:t>Holder designed with inclined support surfaces</a:t>
            </a:r>
          </a:p>
          <a:p>
            <a:endParaRPr lang="en-US" sz="2400" dirty="0"/>
          </a:p>
          <a:p>
            <a:r>
              <a:rPr lang="en-US" sz="2400" dirty="0"/>
              <a:t>The angle of inclination is obtained with high precision using Electrical Discharge Machining</a:t>
            </a:r>
          </a:p>
          <a:p>
            <a:endParaRPr lang="en-US" sz="2400" dirty="0"/>
          </a:p>
          <a:p>
            <a:r>
              <a:rPr lang="en-US" sz="2400" dirty="0"/>
              <a:t>The crystal sample (0.3x3x55mm</a:t>
            </a:r>
            <a:r>
              <a:rPr lang="en-US" sz="2400" baseline="30000" dirty="0"/>
              <a:t>3</a:t>
            </a:r>
            <a:r>
              <a:rPr lang="en-US" sz="2400" dirty="0"/>
              <a:t>) was mounted and forced into arched position with radius of curvature </a:t>
            </a:r>
            <a:r>
              <a:rPr lang="en-US" sz="2400" i="1" dirty="0"/>
              <a:t>R</a:t>
            </a:r>
            <a:r>
              <a:rPr lang="en-US" sz="2400" i="1" baseline="-25000" dirty="0"/>
              <a:t>p</a:t>
            </a:r>
            <a:r>
              <a:rPr lang="en-US" sz="2400" dirty="0"/>
              <a:t>=1.39 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7CC438-C55D-7FF2-2DFE-89D0D88C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25</a:t>
            </a:fld>
            <a:endParaRPr lang="en-US"/>
          </a:p>
        </p:txBody>
      </p:sp>
      <p:pic>
        <p:nvPicPr>
          <p:cNvPr id="4" name="Immagine 3" descr="Immagine che contiene metallo&#10;&#10;Descrizione generata automaticamente">
            <a:extLst>
              <a:ext uri="{FF2B5EF4-FFF2-40B4-BE49-F238E27FC236}">
                <a16:creationId xmlns:a16="http://schemas.microsoft.com/office/drawing/2014/main" id="{E6C14D31-2BE6-457E-E745-56FAEB0CF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2073" r="25667" b="12445"/>
          <a:stretch/>
        </p:blipFill>
        <p:spPr>
          <a:xfrm>
            <a:off x="6550362" y="1907699"/>
            <a:ext cx="5149175" cy="4597849"/>
          </a:xfrm>
          <a:prstGeom prst="rect">
            <a:avLst/>
          </a:prstGeom>
        </p:spPr>
      </p:pic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C78D592C-0F06-03E6-68D8-D1D6A2039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3403571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29E647-0D28-1287-3D96-1CBB449D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X-rays characterization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A35CE3-F6FF-3BAA-7C2C-29F7E9AFD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6124575" cy="4024125"/>
          </a:xfrm>
        </p:spPr>
        <p:txBody>
          <a:bodyPr>
            <a:noAutofit/>
          </a:bodyPr>
          <a:lstStyle/>
          <a:p>
            <a:r>
              <a:rPr lang="en-US" sz="2400" dirty="0"/>
              <a:t>Direct measure of lattice planes curvature can be achieved via x-rays diffraction</a:t>
            </a:r>
          </a:p>
          <a:p>
            <a:r>
              <a:rPr lang="en-US" sz="2400" dirty="0"/>
              <a:t>In Ferrara Labs, a </a:t>
            </a:r>
            <a:r>
              <a:rPr lang="en-US" sz="2400" dirty="0" err="1"/>
              <a:t>Panalytical</a:t>
            </a:r>
            <a:r>
              <a:rPr lang="en-US" sz="2400" dirty="0"/>
              <a:t> </a:t>
            </a:r>
            <a:r>
              <a:rPr lang="en-US" sz="2400" dirty="0" err="1"/>
              <a:t>X'Pert</a:t>
            </a:r>
            <a:r>
              <a:rPr lang="en-US" sz="2400" dirty="0"/>
              <a:t> PRO MRD XL High Resolution diffractometer is used </a:t>
            </a:r>
          </a:p>
          <a:p>
            <a:r>
              <a:rPr lang="en-US" sz="2400" dirty="0"/>
              <a:t>Measure of local orientation of lattice planes with 0.0001° resolution</a:t>
            </a:r>
          </a:p>
          <a:p>
            <a:r>
              <a:rPr lang="en-US" sz="2400" dirty="0"/>
              <a:t>Angular shift allows to reconstruct the curvature along a direction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998217-3714-88F4-8CDF-D79D2C41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26</a:t>
            </a:fld>
            <a:endParaRPr lang="en-US"/>
          </a:p>
        </p:txBody>
      </p:sp>
      <p:pic>
        <p:nvPicPr>
          <p:cNvPr id="11" name="Immagine 10" descr="Immagine che contiene macchina, interno, ingegneria, Macchina utensile&#10;&#10;Descrizione generata automaticamente">
            <a:extLst>
              <a:ext uri="{FF2B5EF4-FFF2-40B4-BE49-F238E27FC236}">
                <a16:creationId xmlns:a16="http://schemas.microsoft.com/office/drawing/2014/main" id="{1036533C-5A57-F07C-C949-FF055CEF7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30" y="2354302"/>
            <a:ext cx="4939520" cy="370464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8129F8-89A6-42C6-9E57-5D237B846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3465692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48FC28E9-CB1E-5393-8AB1-9E2215571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9480" y="1685423"/>
            <a:ext cx="5944687" cy="4589179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33AE7B-1582-D0FC-8AEB-2DDD6FDD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27</a:t>
            </a:fld>
            <a:endParaRPr lang="en-US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DDB9C642-A999-D416-5C78-D98FEDB69DA9}"/>
              </a:ext>
            </a:extLst>
          </p:cNvPr>
          <p:cNvSpPr txBox="1">
            <a:spLocks/>
          </p:cNvSpPr>
          <p:nvPr/>
        </p:nvSpPr>
        <p:spPr>
          <a:xfrm>
            <a:off x="685801" y="2194560"/>
            <a:ext cx="54102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Measured deflection at different positions along the vertical size of the crystal </a:t>
            </a:r>
          </a:p>
          <a:p>
            <a:endParaRPr lang="en-US" sz="2400" dirty="0"/>
          </a:p>
          <a:p>
            <a:r>
              <a:rPr lang="en-US" sz="2400" dirty="0"/>
              <a:t>First measurements show values within acceptance</a:t>
            </a:r>
          </a:p>
          <a:p>
            <a:endParaRPr lang="en-US" sz="2400" dirty="0"/>
          </a:p>
          <a:p>
            <a:r>
              <a:rPr lang="en-US" sz="2400" dirty="0"/>
              <a:t>Further improvement may achieve still more homogeneous curvature 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DA3020C3-8C0B-28AC-D8B5-E2A80609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9207BE4-9208-B218-E9CC-1DD4D3D5C9C6}"/>
              </a:ext>
            </a:extLst>
          </p:cNvPr>
          <p:cNvSpPr txBox="1">
            <a:spLocks/>
          </p:cNvSpPr>
          <p:nvPr/>
        </p:nvSpPr>
        <p:spPr>
          <a:xfrm>
            <a:off x="2532185" y="646263"/>
            <a:ext cx="9016218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Curvature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3303135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29E647-0D28-1287-3D96-1CBB449D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85" y="646263"/>
            <a:ext cx="9016218" cy="1293028"/>
          </a:xfrm>
        </p:spPr>
        <p:txBody>
          <a:bodyPr>
            <a:normAutofit/>
          </a:bodyPr>
          <a:lstStyle/>
          <a:p>
            <a:r>
              <a:rPr lang="en-US" dirty="0"/>
              <a:t>OPTICAL interferometry characterization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A35CE3-F6FF-3BAA-7C2C-29F7E9AFD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13610"/>
            <a:ext cx="6600825" cy="4024125"/>
          </a:xfrm>
        </p:spPr>
        <p:txBody>
          <a:bodyPr>
            <a:normAutofit/>
          </a:bodyPr>
          <a:lstStyle/>
          <a:p>
            <a:r>
              <a:rPr lang="en-US" sz="2000" dirty="0"/>
              <a:t>Characterization of curvature is of utmost importance for control of the channeled particle deflection</a:t>
            </a:r>
          </a:p>
          <a:p>
            <a:endParaRPr lang="en-US" sz="900" dirty="0"/>
          </a:p>
          <a:p>
            <a:r>
              <a:rPr lang="en-US" sz="2000" dirty="0"/>
              <a:t>2-D measurement of surface profile can be achieved with nanometric precision with interferometric profilometer</a:t>
            </a:r>
          </a:p>
          <a:p>
            <a:endParaRPr lang="en-US" sz="900" dirty="0"/>
          </a:p>
          <a:p>
            <a:r>
              <a:rPr lang="en-US" sz="2000" dirty="0"/>
              <a:t>In Ferrara 2 instruments are available: </a:t>
            </a:r>
          </a:p>
          <a:p>
            <a:pPr lvl="1"/>
            <a:r>
              <a:rPr lang="en-US" dirty="0" err="1"/>
              <a:t>Zygo</a:t>
            </a:r>
            <a:r>
              <a:rPr lang="en-US" dirty="0"/>
              <a:t> </a:t>
            </a:r>
            <a:r>
              <a:rPr lang="en-US" dirty="0" err="1"/>
              <a:t>VeriFIRE</a:t>
            </a:r>
            <a:r>
              <a:rPr lang="en-US" dirty="0"/>
              <a:t> HDX, for measure of large sample in 1-shot </a:t>
            </a:r>
            <a:r>
              <a:rPr lang="en-US" dirty="0" err="1"/>
              <a:t>measurses</a:t>
            </a:r>
            <a:endParaRPr lang="en-US" dirty="0"/>
          </a:p>
          <a:p>
            <a:pPr lvl="1"/>
            <a:r>
              <a:rPr lang="en-US" dirty="0" err="1"/>
              <a:t>Zygo</a:t>
            </a:r>
            <a:r>
              <a:rPr lang="en-US" dirty="0"/>
              <a:t> </a:t>
            </a:r>
            <a:r>
              <a:rPr lang="en-US" dirty="0" err="1"/>
              <a:t>NexView</a:t>
            </a:r>
            <a:r>
              <a:rPr lang="en-US" dirty="0"/>
              <a:t> NX2, high resolution in small </a:t>
            </a:r>
            <a:br>
              <a:rPr lang="en-US" dirty="0"/>
            </a:br>
            <a:r>
              <a:rPr lang="en-US" dirty="0"/>
              <a:t>field of view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80189D-6171-0D17-80FB-182921DD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28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65A4FA-2B89-0FBB-706B-0D29C1E1F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2057401"/>
            <a:ext cx="4236615" cy="463584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85F81A-D59D-6B4A-526E-6229CDCA4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1916283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EB61D0E-F786-CB18-0139-701E74D79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/>
        </p:blipFill>
        <p:spPr>
          <a:xfrm>
            <a:off x="5662245" y="1405590"/>
            <a:ext cx="6414721" cy="505572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9C66629-B918-B5D5-307B-F772B235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872" y="218026"/>
            <a:ext cx="8610600" cy="1293028"/>
          </a:xfrm>
        </p:spPr>
        <p:txBody>
          <a:bodyPr/>
          <a:lstStyle/>
          <a:p>
            <a:r>
              <a:rPr lang="en-US" dirty="0"/>
              <a:t>EFFECT OF Torsion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F4725E-AB53-E703-1635-C70D58B08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27" y="1741937"/>
            <a:ext cx="5747273" cy="4024125"/>
          </a:xfrm>
        </p:spPr>
        <p:txBody>
          <a:bodyPr/>
          <a:lstStyle/>
          <a:p>
            <a:r>
              <a:rPr lang="en-US" dirty="0"/>
              <a:t>When flexed, a crystal may be subjected to torsion</a:t>
            </a:r>
          </a:p>
          <a:p>
            <a:endParaRPr lang="en-US" dirty="0"/>
          </a:p>
          <a:p>
            <a:r>
              <a:rPr lang="en-US" dirty="0"/>
              <a:t>Torsion changes alignment between crystal and beam along the vertical direction, decreasing the total channeling efficiency</a:t>
            </a:r>
          </a:p>
          <a:p>
            <a:endParaRPr lang="en-US" dirty="0"/>
          </a:p>
          <a:p>
            <a:r>
              <a:rPr lang="en-US" dirty="0"/>
              <a:t>X-rays diffraction allows measure of torsion, &lt;10 </a:t>
            </a:r>
            <a:r>
              <a:rPr lang="en-US" dirty="0" err="1"/>
              <a:t>μrad</a:t>
            </a:r>
            <a:r>
              <a:rPr lang="en-US" dirty="0"/>
              <a:t>/mm is compatible with good steering efficiency</a:t>
            </a:r>
          </a:p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E23220-E942-66DF-A306-C3ADB45A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29</a:t>
            </a:fld>
            <a:endParaRPr lang="en-US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89A22E77-41C7-A43B-1D97-07A20670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335255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AEFDB5-6A58-020D-37CB-6C81C9DC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760" y="411881"/>
            <a:ext cx="8610600" cy="1293028"/>
          </a:xfrm>
        </p:spPr>
        <p:txBody>
          <a:bodyPr/>
          <a:lstStyle/>
          <a:p>
            <a:r>
              <a:rPr lang="en-US" dirty="0"/>
              <a:t>Channeling IN CRYSTALS</a:t>
            </a:r>
          </a:p>
        </p:txBody>
      </p:sp>
      <p:sp>
        <p:nvSpPr>
          <p:cNvPr id="5" name="Segnaposto numero diapositiva 13">
            <a:extLst>
              <a:ext uri="{FF2B5EF4-FFF2-40B4-BE49-F238E27FC236}">
                <a16:creationId xmlns:a16="http://schemas.microsoft.com/office/drawing/2014/main" id="{E0968676-B602-B4AB-086D-B6734268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779767" cy="365125"/>
          </a:xfrm>
        </p:spPr>
        <p:txBody>
          <a:bodyPr/>
          <a:lstStyle/>
          <a:p>
            <a:fld id="{C6EB56F9-DD2B-4804-9CB5-6F8ADABB99E2}" type="slidenum">
              <a:rPr lang="en-US" smtClean="0"/>
              <a:t>3</a:t>
            </a:fld>
            <a:endParaRPr lang="en-US" dirty="0"/>
          </a:p>
        </p:txBody>
      </p:sp>
      <p:sp>
        <p:nvSpPr>
          <p:cNvPr id="25" name="Segnaposto numero diapositiva 5">
            <a:extLst>
              <a:ext uri="{FF2B5EF4-FFF2-40B4-BE49-F238E27FC236}">
                <a16:creationId xmlns:a16="http://schemas.microsoft.com/office/drawing/2014/main" id="{27CF9633-1F1F-860A-EAC1-E6F037C5A80A}"/>
              </a:ext>
            </a:extLst>
          </p:cNvPr>
          <p:cNvSpPr txBox="1">
            <a:spLocks/>
          </p:cNvSpPr>
          <p:nvPr/>
        </p:nvSpPr>
        <p:spPr>
          <a:xfrm>
            <a:off x="9124950" y="63558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8D2284-1D11-493B-BC2F-51502C67D6C6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4">
                <a:extLst>
                  <a:ext uri="{FF2B5EF4-FFF2-40B4-BE49-F238E27FC236}">
                    <a16:creationId xmlns:a16="http://schemas.microsoft.com/office/drawing/2014/main" id="{A0BC1FA3-A8FA-3718-6181-98E76CD350E0}"/>
                  </a:ext>
                </a:extLst>
              </p:cNvPr>
              <p:cNvSpPr txBox="1"/>
              <p:nvPr/>
            </p:nvSpPr>
            <p:spPr>
              <a:xfrm>
                <a:off x="384272" y="5260172"/>
                <a:ext cx="11423455" cy="1278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It builds up a continuous strong static potential (≈</a:t>
                </a:r>
                <a:r>
                  <a:rPr lang="en-US" sz="2400" b="1" dirty="0"/>
                  <a:t>GeV/cm</a:t>
                </a:r>
                <a:r>
                  <a:rPr lang="en-US" sz="2400" dirty="0"/>
                  <a:t>), which can trap (channel) and guide positive particles between two adjacent atomic planes within a critic angle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>
                                <a:latin typeface="Cambria Math" panose="02040503050406030204" pitchFamily="18" charset="0"/>
                              </a:rPr>
                              <m:t>(2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it-IT" sz="2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it-IT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it-IT" sz="24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400">
                                <a:latin typeface="Cambria Math" panose="02040503050406030204" pitchFamily="18" charset="0"/>
                              </a:rPr>
                              <m:t>𝑝𝑣</m:t>
                            </m:r>
                            <m:r>
                              <a:rPr lang="it-IT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asellaDiTesto 74">
                <a:extLst>
                  <a:ext uri="{FF2B5EF4-FFF2-40B4-BE49-F238E27FC236}">
                    <a16:creationId xmlns:a16="http://schemas.microsoft.com/office/drawing/2014/main" id="{A0BC1FA3-A8FA-3718-6181-98E76CD35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72" y="5260172"/>
                <a:ext cx="11423455" cy="1278235"/>
              </a:xfrm>
              <a:prstGeom prst="rect">
                <a:avLst/>
              </a:prstGeom>
              <a:blipFill>
                <a:blip r:embed="rId3"/>
                <a:stretch>
                  <a:fillRect t="-4902" r="-667" b="-6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o 7">
            <a:extLst>
              <a:ext uri="{FF2B5EF4-FFF2-40B4-BE49-F238E27FC236}">
                <a16:creationId xmlns:a16="http://schemas.microsoft.com/office/drawing/2014/main" id="{9CE3614B-244A-B0E4-95A9-AFB56C4564EA}"/>
              </a:ext>
            </a:extLst>
          </p:cNvPr>
          <p:cNvGrpSpPr/>
          <p:nvPr/>
        </p:nvGrpSpPr>
        <p:grpSpPr>
          <a:xfrm>
            <a:off x="5750101" y="1392666"/>
            <a:ext cx="5863042" cy="3331983"/>
            <a:chOff x="546607" y="1264026"/>
            <a:chExt cx="5863042" cy="3331983"/>
          </a:xfrm>
        </p:grpSpPr>
        <p:pic>
          <p:nvPicPr>
            <p:cNvPr id="10" name="Elemento grafico 5">
              <a:extLst>
                <a:ext uri="{FF2B5EF4-FFF2-40B4-BE49-F238E27FC236}">
                  <a16:creationId xmlns:a16="http://schemas.microsoft.com/office/drawing/2014/main" id="{8B3A0C2C-3554-87E8-169F-EC71AC654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109" r="7109"/>
            <a:stretch/>
          </p:blipFill>
          <p:spPr>
            <a:xfrm>
              <a:off x="546607" y="1264026"/>
              <a:ext cx="5863042" cy="3331983"/>
            </a:xfrm>
            <a:prstGeom prst="rect">
              <a:avLst/>
            </a:prstGeom>
          </p:spPr>
        </p:pic>
        <p:sp>
          <p:nvSpPr>
            <p:cNvPr id="11" name="Ovale 6">
              <a:extLst>
                <a:ext uri="{FF2B5EF4-FFF2-40B4-BE49-F238E27FC236}">
                  <a16:creationId xmlns:a16="http://schemas.microsoft.com/office/drawing/2014/main" id="{52ECB803-DA9A-BC18-69A4-F301861E6DE6}"/>
                </a:ext>
              </a:extLst>
            </p:cNvPr>
            <p:cNvSpPr/>
            <p:nvPr/>
          </p:nvSpPr>
          <p:spPr>
            <a:xfrm>
              <a:off x="1867733" y="2004027"/>
              <a:ext cx="235974" cy="24580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soft" dir="t">
                <a:rot lat="0" lon="0" rev="15600000"/>
              </a:lightRig>
            </a:scene3d>
            <a:sp3d>
              <a:bevelT w="120650" h="120650"/>
              <a:bevelB w="12065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e 17">
              <a:extLst>
                <a:ext uri="{FF2B5EF4-FFF2-40B4-BE49-F238E27FC236}">
                  <a16:creationId xmlns:a16="http://schemas.microsoft.com/office/drawing/2014/main" id="{B5EEAC14-7522-EEBA-DDB8-264127C5ADD8}"/>
                </a:ext>
              </a:extLst>
            </p:cNvPr>
            <p:cNvSpPr/>
            <p:nvPr/>
          </p:nvSpPr>
          <p:spPr>
            <a:xfrm>
              <a:off x="3586985" y="2531756"/>
              <a:ext cx="235974" cy="24580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soft" dir="t">
                <a:rot lat="0" lon="0" rev="15600000"/>
              </a:lightRig>
            </a:scene3d>
            <a:sp3d>
              <a:bevelT w="120650" h="120650"/>
              <a:bevelB w="12065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asellaDiTesto 2">
            <a:extLst>
              <a:ext uri="{FF2B5EF4-FFF2-40B4-BE49-F238E27FC236}">
                <a16:creationId xmlns:a16="http://schemas.microsoft.com/office/drawing/2014/main" id="{C01DFECC-DCC3-1532-1AFC-01D6952D8DCA}"/>
              </a:ext>
            </a:extLst>
          </p:cNvPr>
          <p:cNvSpPr txBox="1"/>
          <p:nvPr/>
        </p:nvSpPr>
        <p:spPr>
          <a:xfrm>
            <a:off x="11187960" y="1257753"/>
            <a:ext cx="49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B1B1B"/>
                </a:solidFill>
              </a:rPr>
              <a:t>eV</a:t>
            </a:r>
            <a:endParaRPr lang="en-US" dirty="0">
              <a:solidFill>
                <a:srgbClr val="1B1B1B"/>
              </a:solidFill>
            </a:endParaRPr>
          </a:p>
        </p:txBody>
      </p:sp>
      <p:sp>
        <p:nvSpPr>
          <p:cNvPr id="14" name="CasellaDiTesto 11">
            <a:extLst>
              <a:ext uri="{FF2B5EF4-FFF2-40B4-BE49-F238E27FC236}">
                <a16:creationId xmlns:a16="http://schemas.microsoft.com/office/drawing/2014/main" id="{C6370A1F-7CC7-B903-EEE2-B1FC208CE52A}"/>
              </a:ext>
            </a:extLst>
          </p:cNvPr>
          <p:cNvSpPr txBox="1"/>
          <p:nvPr/>
        </p:nvSpPr>
        <p:spPr>
          <a:xfrm>
            <a:off x="5750101" y="1320605"/>
            <a:ext cx="49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B1B1B"/>
                </a:solidFill>
              </a:rPr>
              <a:t>eV</a:t>
            </a:r>
            <a:endParaRPr lang="en-US" dirty="0">
              <a:solidFill>
                <a:srgbClr val="1B1B1B"/>
              </a:solidFill>
            </a:endParaRPr>
          </a:p>
        </p:txBody>
      </p:sp>
      <p:sp>
        <p:nvSpPr>
          <p:cNvPr id="15" name="CasellaDiTesto 12">
            <a:extLst>
              <a:ext uri="{FF2B5EF4-FFF2-40B4-BE49-F238E27FC236}">
                <a16:creationId xmlns:a16="http://schemas.microsoft.com/office/drawing/2014/main" id="{EEE638EA-FF0A-4DF9-6B24-B8467278B2FA}"/>
              </a:ext>
            </a:extLst>
          </p:cNvPr>
          <p:cNvSpPr txBox="1"/>
          <p:nvPr/>
        </p:nvSpPr>
        <p:spPr>
          <a:xfrm rot="-60000">
            <a:off x="5933957" y="4433959"/>
            <a:ext cx="66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B1B1B"/>
                </a:solidFill>
              </a:rPr>
              <a:t>x/d</a:t>
            </a:r>
            <a:endParaRPr lang="en-US" sz="1600" dirty="0">
              <a:solidFill>
                <a:srgbClr val="1B1B1B"/>
              </a:solidFill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78B73FF7-4F0E-52F8-47BB-2D9679BB9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30" y="1770228"/>
            <a:ext cx="5192571" cy="32458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As a charged particle enters a crystal slightly atilt with respect to atomic planes, </a:t>
            </a:r>
            <a:r>
              <a:rPr lang="en-US" dirty="0" err="1"/>
              <a:t>channelling</a:t>
            </a:r>
            <a:r>
              <a:rPr lang="en-US" dirty="0"/>
              <a:t> takes place mainly due to:</a:t>
            </a:r>
          </a:p>
          <a:p>
            <a:pPr>
              <a:lnSpc>
                <a:spcPct val="100000"/>
              </a:lnSpc>
            </a:pPr>
            <a:r>
              <a:rPr lang="en-US" dirty="0"/>
              <a:t>Small scattering angle</a:t>
            </a:r>
          </a:p>
          <a:p>
            <a:pPr>
              <a:lnSpc>
                <a:spcPct val="100000"/>
              </a:lnSpc>
            </a:pPr>
            <a:r>
              <a:rPr lang="en-US" dirty="0"/>
              <a:t>Repeated periodic scattering against nuclei at nearly the same impact parameter 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7E03849-C6FE-312C-FB08-6FA194405CE2}"/>
              </a:ext>
            </a:extLst>
          </p:cNvPr>
          <p:cNvSpPr txBox="1">
            <a:spLocks/>
          </p:cNvSpPr>
          <p:nvPr/>
        </p:nvSpPr>
        <p:spPr>
          <a:xfrm>
            <a:off x="557529" y="5235083"/>
            <a:ext cx="5192571" cy="1120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3CDF2353-D03D-B68C-93D8-D6192FE1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1847591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AC4DD90-57D1-1F24-77F3-4CC9A22FD8F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0909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Final goal is torsion ≤10 </a:t>
            </a:r>
            <a:r>
              <a:rPr lang="en-US" dirty="0" err="1"/>
              <a:t>μrad</a:t>
            </a:r>
            <a:r>
              <a:rPr lang="en-US" dirty="0"/>
              <a:t>/mm </a:t>
            </a:r>
          </a:p>
          <a:p>
            <a:endParaRPr lang="en-US" dirty="0"/>
          </a:p>
          <a:p>
            <a:r>
              <a:rPr lang="en-US" dirty="0"/>
              <a:t>The optical characterization  estimate ~5μrad/mm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AE9BA3D-E987-9EBA-07C2-CE7778A2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280" y="1379496"/>
            <a:ext cx="1074513" cy="461812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009D0990-26C9-129B-6ED3-46DF9FB0B854}"/>
              </a:ext>
            </a:extLst>
          </p:cNvPr>
          <p:cNvSpPr txBox="1">
            <a:spLocks/>
          </p:cNvSpPr>
          <p:nvPr/>
        </p:nvSpPr>
        <p:spPr>
          <a:xfrm>
            <a:off x="3257550" y="122852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Torsion characterization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A259830-334B-957B-5E45-109A50AE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30</a:t>
            </a:fld>
            <a:endParaRPr lang="en-US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A4B36C1-4378-984B-5856-E3E297DE6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165" y="1509926"/>
            <a:ext cx="2094255" cy="448769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FBF37D5-2482-9106-8DF3-E5FDFD085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7977" y="1533760"/>
            <a:ext cx="928227" cy="436981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EB41991-B81D-F666-530A-3ABC642861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24" t="6587" r="25902" b="7122"/>
          <a:stretch/>
        </p:blipFill>
        <p:spPr>
          <a:xfrm>
            <a:off x="556377" y="4561609"/>
            <a:ext cx="5828119" cy="1615354"/>
          </a:xfrm>
          <a:prstGeom prst="rect">
            <a:avLst/>
          </a:prstGeom>
        </p:spPr>
      </p:pic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692B5024-FF9F-55BF-E6D1-81276BA4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8CCF2-8DFA-E1BF-D188-59FB3DCDDB0A}"/>
              </a:ext>
            </a:extLst>
          </p:cNvPr>
          <p:cNvSpPr txBox="1"/>
          <p:nvPr/>
        </p:nvSpPr>
        <p:spPr>
          <a:xfrm>
            <a:off x="11234420" y="5920865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μm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26D6F-3940-2289-17D0-1F0AB3C71151}"/>
              </a:ext>
            </a:extLst>
          </p:cNvPr>
          <p:cNvSpPr txBox="1"/>
          <p:nvPr/>
        </p:nvSpPr>
        <p:spPr>
          <a:xfrm>
            <a:off x="838200" y="610553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-500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D9314-D1AA-F1A4-EDC3-AC78B67FCA9F}"/>
              </a:ext>
            </a:extLst>
          </p:cNvPr>
          <p:cNvSpPr txBox="1"/>
          <p:nvPr/>
        </p:nvSpPr>
        <p:spPr>
          <a:xfrm>
            <a:off x="4695541" y="6127554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+500 </a:t>
            </a:r>
            <a:r>
              <a:rPr lang="en-US" dirty="0" err="1"/>
              <a:t>μm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76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58F81B-2F56-9E82-CAC0-0D3314FD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209" y="469643"/>
            <a:ext cx="8610600" cy="1293028"/>
          </a:xfrm>
        </p:spPr>
        <p:txBody>
          <a:bodyPr/>
          <a:lstStyle/>
          <a:p>
            <a:r>
              <a:rPr lang="en-US" dirty="0"/>
              <a:t>PARAMETER VERIFICATION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B76FD8-5A9A-A9AE-1605-21181DF6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10" name="Tabella 3">
            <a:extLst>
              <a:ext uri="{FF2B5EF4-FFF2-40B4-BE49-F238E27FC236}">
                <a16:creationId xmlns:a16="http://schemas.microsoft.com/office/drawing/2014/main" id="{BC0FC3B2-25BC-3980-48F7-ED179D2FF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086392"/>
              </p:ext>
            </p:extLst>
          </p:nvPr>
        </p:nvGraphicFramePr>
        <p:xfrm>
          <a:off x="685800" y="1793634"/>
          <a:ext cx="10367889" cy="4141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8978">
                  <a:extLst>
                    <a:ext uri="{9D8B030D-6E8A-4147-A177-3AD203B41FA5}">
                      <a16:colId xmlns:a16="http://schemas.microsoft.com/office/drawing/2014/main" val="2212685490"/>
                    </a:ext>
                  </a:extLst>
                </a:gridCol>
                <a:gridCol w="4378911">
                  <a:extLst>
                    <a:ext uri="{9D8B030D-6E8A-4147-A177-3AD203B41FA5}">
                      <a16:colId xmlns:a16="http://schemas.microsoft.com/office/drawing/2014/main" val="1073183624"/>
                    </a:ext>
                  </a:extLst>
                </a:gridCol>
              </a:tblGrid>
              <a:tr h="450802">
                <a:tc>
                  <a:txBody>
                    <a:bodyPr/>
                    <a:lstStyle/>
                    <a:p>
                      <a:r>
                        <a:rPr lang="en-US" sz="2400"/>
                        <a:t>Deflection Angle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300-600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μrad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618514"/>
                  </a:ext>
                </a:extLst>
              </a:tr>
              <a:tr h="578141">
                <a:tc>
                  <a:txBody>
                    <a:bodyPr/>
                    <a:lstStyle/>
                    <a:p>
                      <a:r>
                        <a:rPr lang="en-US" sz="2400"/>
                        <a:t>Crystal Thickness along the beam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073108"/>
                  </a:ext>
                </a:extLst>
              </a:tr>
              <a:tr h="578141">
                <a:tc>
                  <a:txBody>
                    <a:bodyPr/>
                    <a:lstStyle/>
                    <a:p>
                      <a:r>
                        <a:rPr lang="en-US" sz="2400"/>
                        <a:t>Crystal Width across the beam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300±20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μm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407392"/>
                  </a:ext>
                </a:extLst>
              </a:tr>
              <a:tr h="450802">
                <a:tc>
                  <a:txBody>
                    <a:bodyPr/>
                    <a:lstStyle/>
                    <a:p>
                      <a:r>
                        <a:rPr lang="en-US" sz="2400"/>
                        <a:t>Crystal Torsion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&lt;10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μrad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/mm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567593"/>
                  </a:ext>
                </a:extLst>
              </a:tr>
              <a:tr h="578141">
                <a:tc>
                  <a:txBody>
                    <a:bodyPr/>
                    <a:lstStyle/>
                    <a:p>
                      <a:r>
                        <a:rPr lang="en-US" sz="2400"/>
                        <a:t>Distance between crystal and holder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&gt;10 mm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125351"/>
                  </a:ext>
                </a:extLst>
              </a:tr>
              <a:tr h="578141">
                <a:tc>
                  <a:txBody>
                    <a:bodyPr/>
                    <a:lstStyle/>
                    <a:p>
                      <a:r>
                        <a:rPr lang="en-US" sz="2400" dirty="0"/>
                        <a:t>Crystal height free of clamping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&gt;30 mm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293281"/>
                  </a:ext>
                </a:extLst>
              </a:tr>
              <a:tr h="450802">
                <a:tc>
                  <a:txBody>
                    <a:bodyPr/>
                    <a:lstStyle/>
                    <a:p>
                      <a:r>
                        <a:rPr lang="en-US" sz="2400"/>
                        <a:t>Holder Material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Stainless steel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769461"/>
                  </a:ext>
                </a:extLst>
              </a:tr>
              <a:tr h="450802">
                <a:tc>
                  <a:txBody>
                    <a:bodyPr/>
                    <a:lstStyle/>
                    <a:p>
                      <a:r>
                        <a:rPr lang="en-US" sz="2400" dirty="0"/>
                        <a:t>Bake-out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No need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246312"/>
                  </a:ext>
                </a:extLst>
              </a:tr>
            </a:tbl>
          </a:graphicData>
        </a:graphic>
      </p:graphicFrame>
      <p:sp>
        <p:nvSpPr>
          <p:cNvPr id="11" name="Segnaposto piè di pagina 3">
            <a:extLst>
              <a:ext uri="{FF2B5EF4-FFF2-40B4-BE49-F238E27FC236}">
                <a16:creationId xmlns:a16="http://schemas.microsoft.com/office/drawing/2014/main" id="{3EE6F969-6C91-6831-C0FA-AF1E39A1E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45E5C-F608-1814-3ED7-FCD6B500E4AB}"/>
              </a:ext>
            </a:extLst>
          </p:cNvPr>
          <p:cNvSpPr txBox="1"/>
          <p:nvPr/>
        </p:nvSpPr>
        <p:spPr>
          <a:xfrm>
            <a:off x="10481896" y="1853425"/>
            <a:ext cx="5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92D050"/>
                </a:solidFill>
              </a:rPr>
              <a:t>✔️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E4A405-1621-48B0-5E0D-57ED5A96B3DB}"/>
              </a:ext>
            </a:extLst>
          </p:cNvPr>
          <p:cNvSpPr txBox="1"/>
          <p:nvPr/>
        </p:nvSpPr>
        <p:spPr>
          <a:xfrm>
            <a:off x="10479552" y="2329386"/>
            <a:ext cx="5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92D050"/>
                </a:solidFill>
              </a:rPr>
              <a:t>✔️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F05553-4695-7D73-79A4-F26385C15F36}"/>
              </a:ext>
            </a:extLst>
          </p:cNvPr>
          <p:cNvSpPr txBox="1"/>
          <p:nvPr/>
        </p:nvSpPr>
        <p:spPr>
          <a:xfrm>
            <a:off x="10496550" y="2920232"/>
            <a:ext cx="5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92D050"/>
                </a:solidFill>
              </a:rPr>
              <a:t>✔️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0D5FB-D13C-F8BE-A763-516D8D03E93C}"/>
              </a:ext>
            </a:extLst>
          </p:cNvPr>
          <p:cNvSpPr txBox="1"/>
          <p:nvPr/>
        </p:nvSpPr>
        <p:spPr>
          <a:xfrm>
            <a:off x="10497283" y="3467722"/>
            <a:ext cx="5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92D050"/>
                </a:solidFill>
              </a:rPr>
              <a:t>✔️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123DEA-AF23-E1D9-84F0-C3E973A2BE24}"/>
              </a:ext>
            </a:extLst>
          </p:cNvPr>
          <p:cNvSpPr txBox="1"/>
          <p:nvPr/>
        </p:nvSpPr>
        <p:spPr>
          <a:xfrm>
            <a:off x="10496550" y="4021060"/>
            <a:ext cx="5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92D050"/>
                </a:solidFill>
              </a:rPr>
              <a:t>✔️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CE74B3-BC8D-88FE-C1E3-2968DF9496F8}"/>
              </a:ext>
            </a:extLst>
          </p:cNvPr>
          <p:cNvSpPr txBox="1"/>
          <p:nvPr/>
        </p:nvSpPr>
        <p:spPr>
          <a:xfrm>
            <a:off x="10473691" y="4559778"/>
            <a:ext cx="5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92D050"/>
                </a:solidFill>
              </a:rPr>
              <a:t>✔️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93EC02-2E14-0A76-627F-C45B7A49CD84}"/>
              </a:ext>
            </a:extLst>
          </p:cNvPr>
          <p:cNvSpPr txBox="1"/>
          <p:nvPr/>
        </p:nvSpPr>
        <p:spPr>
          <a:xfrm>
            <a:off x="10496550" y="5098496"/>
            <a:ext cx="5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92D050"/>
                </a:solidFill>
              </a:rPr>
              <a:t>✔️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D8DAEF-C017-B561-DAEF-312262F3E97F}"/>
              </a:ext>
            </a:extLst>
          </p:cNvPr>
          <p:cNvSpPr txBox="1"/>
          <p:nvPr/>
        </p:nvSpPr>
        <p:spPr>
          <a:xfrm>
            <a:off x="10470174" y="5545409"/>
            <a:ext cx="5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92D050"/>
                </a:solidFill>
              </a:rPr>
              <a:t>✔️</a:t>
            </a:r>
            <a:endParaRPr lang="en-US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8" grpId="0"/>
      <p:bldP spid="20" grpId="0"/>
      <p:bldP spid="22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27A83F-7C9D-2F20-5FCC-916FC2BF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20253"/>
            <a:ext cx="8610600" cy="1293028"/>
          </a:xfrm>
        </p:spPr>
        <p:txBody>
          <a:bodyPr/>
          <a:lstStyle/>
          <a:p>
            <a:r>
              <a:rPr lang="en-US" dirty="0"/>
              <a:t>ON-BEAM CHARACTERIZATION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6DBFC9-F939-8F66-7359-36EA455CA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48" y="1610182"/>
            <a:ext cx="10820400" cy="4024125"/>
          </a:xfrm>
        </p:spPr>
        <p:txBody>
          <a:bodyPr/>
          <a:lstStyle/>
          <a:p>
            <a:r>
              <a:rPr lang="en-US" dirty="0"/>
              <a:t>Beamtime was granted as secondary user at H8 beamline of CERN-SPS North Area from July 30</a:t>
            </a:r>
            <a:r>
              <a:rPr lang="en-US" baseline="30000" dirty="0"/>
              <a:t>th</a:t>
            </a:r>
            <a:r>
              <a:rPr lang="en-US" dirty="0"/>
              <a:t> though August 6</a:t>
            </a:r>
            <a:r>
              <a:rPr lang="en-US" baseline="30000" dirty="0"/>
              <a:t>th </a:t>
            </a:r>
            <a:r>
              <a:rPr lang="en-US" dirty="0"/>
              <a:t>2025.</a:t>
            </a:r>
          </a:p>
          <a:p>
            <a:endParaRPr lang="en-US" dirty="0"/>
          </a:p>
          <a:p>
            <a:r>
              <a:rPr lang="en-US" dirty="0"/>
              <a:t>High quality hadronic beam with particle momentum of 180 GeV/c</a:t>
            </a:r>
          </a:p>
          <a:p>
            <a:endParaRPr lang="en-US" dirty="0"/>
          </a:p>
          <a:p>
            <a:r>
              <a:rPr lang="en-US" dirty="0"/>
              <a:t>Setup in collaboration with University of Insubria, integrated DAQ of silicon strip tracker and high-resolution goniometer (from </a:t>
            </a:r>
            <a:r>
              <a:rPr lang="en-US" dirty="0" err="1"/>
              <a:t>UniPD</a:t>
            </a:r>
            <a:r>
              <a:rPr lang="en-US" dirty="0"/>
              <a:t>).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88513F-3C15-8003-F978-84F26D1A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32</a:t>
            </a:fld>
            <a:endParaRPr lang="en-US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6949D073-7F56-5CD6-A674-3F5BEA76D641}"/>
              </a:ext>
            </a:extLst>
          </p:cNvPr>
          <p:cNvGrpSpPr/>
          <p:nvPr/>
        </p:nvGrpSpPr>
        <p:grpSpPr>
          <a:xfrm>
            <a:off x="585722" y="4678823"/>
            <a:ext cx="11164318" cy="1711780"/>
            <a:chOff x="189482" y="684677"/>
            <a:chExt cx="11164318" cy="1711780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FB4CF278-13D9-84D4-0447-B3883664EF43}"/>
                </a:ext>
              </a:extLst>
            </p:cNvPr>
            <p:cNvSpPr/>
            <p:nvPr/>
          </p:nvSpPr>
          <p:spPr>
            <a:xfrm>
              <a:off x="4914093" y="1066945"/>
              <a:ext cx="732815" cy="71339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F4C150E6-1B08-CD30-20AC-F2DCF4B70E86}"/>
                </a:ext>
              </a:extLst>
            </p:cNvPr>
            <p:cNvCxnSpPr/>
            <p:nvPr/>
          </p:nvCxnSpPr>
          <p:spPr>
            <a:xfrm>
              <a:off x="1595337" y="808858"/>
              <a:ext cx="0" cy="1203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96B441A7-61A0-BB55-6441-30A85A66AACA}"/>
                </a:ext>
              </a:extLst>
            </p:cNvPr>
            <p:cNvCxnSpPr/>
            <p:nvPr/>
          </p:nvCxnSpPr>
          <p:spPr>
            <a:xfrm>
              <a:off x="4685491" y="808858"/>
              <a:ext cx="0" cy="1203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0C6103F2-C4FF-6725-1A68-D11A3E3FCBD0}"/>
                </a:ext>
              </a:extLst>
            </p:cNvPr>
            <p:cNvCxnSpPr/>
            <p:nvPr/>
          </p:nvCxnSpPr>
          <p:spPr>
            <a:xfrm>
              <a:off x="6096000" y="781244"/>
              <a:ext cx="0" cy="1203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1006DBEF-94AA-A0B7-9AE6-909758CD6F54}"/>
                </a:ext>
              </a:extLst>
            </p:cNvPr>
            <p:cNvCxnSpPr/>
            <p:nvPr/>
          </p:nvCxnSpPr>
          <p:spPr>
            <a:xfrm>
              <a:off x="10807430" y="808858"/>
              <a:ext cx="0" cy="1203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0ABBEF87-A7E2-DDE9-647D-63C99648B3E3}"/>
                </a:ext>
              </a:extLst>
            </p:cNvPr>
            <p:cNvCxnSpPr>
              <a:cxnSpLocks/>
            </p:cNvCxnSpPr>
            <p:nvPr/>
          </p:nvCxnSpPr>
          <p:spPr>
            <a:xfrm>
              <a:off x="710119" y="1412079"/>
              <a:ext cx="435457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99CF9E10-7A60-0765-ED5B-A7BBF8292CD8}"/>
                </a:ext>
              </a:extLst>
            </p:cNvPr>
            <p:cNvCxnSpPr>
              <a:cxnSpLocks/>
            </p:cNvCxnSpPr>
            <p:nvPr/>
          </p:nvCxnSpPr>
          <p:spPr>
            <a:xfrm>
              <a:off x="5175115" y="1410405"/>
              <a:ext cx="563231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4F752352-F38D-648A-D1E9-4342953DF349}"/>
                </a:ext>
              </a:extLst>
            </p:cNvPr>
            <p:cNvCxnSpPr>
              <a:cxnSpLocks/>
            </p:cNvCxnSpPr>
            <p:nvPr/>
          </p:nvCxnSpPr>
          <p:spPr>
            <a:xfrm>
              <a:off x="5256645" y="1445667"/>
              <a:ext cx="5550785" cy="1151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61BA6C6-8CEC-703C-C846-DA95BFCBD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6851">
              <a:off x="5076406" y="1355276"/>
              <a:ext cx="408188" cy="144000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EA5B979-10A4-56D8-5F8C-E334845DF115}"/>
                </a:ext>
              </a:extLst>
            </p:cNvPr>
            <p:cNvSpPr txBox="1"/>
            <p:nvPr/>
          </p:nvSpPr>
          <p:spPr>
            <a:xfrm>
              <a:off x="189482" y="1066945"/>
              <a:ext cx="1103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Beam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DDB966D-D69D-5C46-BCF6-FE467B4036AD}"/>
                </a:ext>
              </a:extLst>
            </p:cNvPr>
            <p:cNvSpPr txBox="1"/>
            <p:nvPr/>
          </p:nvSpPr>
          <p:spPr>
            <a:xfrm>
              <a:off x="2461101" y="808858"/>
              <a:ext cx="118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≥ 8 m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477CFE7-78AA-5538-21FD-EAEA5D7E35E4}"/>
                </a:ext>
              </a:extLst>
            </p:cNvPr>
            <p:cNvSpPr txBox="1"/>
            <p:nvPr/>
          </p:nvSpPr>
          <p:spPr>
            <a:xfrm>
              <a:off x="8017328" y="706346"/>
              <a:ext cx="118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≥ 8 m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95125938-2B5D-E574-3153-E62B0334FD2B}"/>
                </a:ext>
              </a:extLst>
            </p:cNvPr>
            <p:cNvSpPr txBox="1"/>
            <p:nvPr/>
          </p:nvSpPr>
          <p:spPr>
            <a:xfrm>
              <a:off x="1328057" y="1983327"/>
              <a:ext cx="8817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Arial" panose="020B0604020202020204" pitchFamily="34" charset="0"/>
                </a:rPr>
                <a:t>PT1</a:t>
              </a:r>
              <a:endParaRPr lang="en-US" dirty="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B5B41F1-80EE-AE4A-8879-EBAFED1E6638}"/>
                </a:ext>
              </a:extLst>
            </p:cNvPr>
            <p:cNvSpPr txBox="1"/>
            <p:nvPr/>
          </p:nvSpPr>
          <p:spPr>
            <a:xfrm>
              <a:off x="4398757" y="1983327"/>
              <a:ext cx="8817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Arial" panose="020B0604020202020204" pitchFamily="34" charset="0"/>
                </a:rPr>
                <a:t>PT2</a:t>
              </a:r>
              <a:endParaRPr lang="en-US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A3591B3-5BE1-C7D7-12C5-F0FCCDDA8A7C}"/>
                </a:ext>
              </a:extLst>
            </p:cNvPr>
            <p:cNvSpPr txBox="1"/>
            <p:nvPr/>
          </p:nvSpPr>
          <p:spPr>
            <a:xfrm>
              <a:off x="5781243" y="2027125"/>
              <a:ext cx="8817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Arial" panose="020B0604020202020204" pitchFamily="34" charset="0"/>
                </a:rPr>
                <a:t>PT3</a:t>
              </a:r>
              <a:endParaRPr lang="en-US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0A8F673-42C7-81C6-740C-473A8E21AC03}"/>
                </a:ext>
              </a:extLst>
            </p:cNvPr>
            <p:cNvSpPr txBox="1"/>
            <p:nvPr/>
          </p:nvSpPr>
          <p:spPr>
            <a:xfrm>
              <a:off x="10472057" y="2001129"/>
              <a:ext cx="8817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Arial" panose="020B0604020202020204" pitchFamily="34" charset="0"/>
                </a:rPr>
                <a:t>PT4</a:t>
              </a:r>
              <a:endParaRPr lang="en-US" dirty="0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A6A2855-4FEF-51A3-940C-55416978F90B}"/>
                </a:ext>
              </a:extLst>
            </p:cNvPr>
            <p:cNvSpPr txBox="1"/>
            <p:nvPr/>
          </p:nvSpPr>
          <p:spPr>
            <a:xfrm>
              <a:off x="4839628" y="684677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</a:rPr>
                <a:t>Crystal</a:t>
              </a:r>
              <a:endParaRPr lang="en-US" b="1" dirty="0"/>
            </a:p>
          </p:txBody>
        </p:sp>
      </p:grp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EB2AE87A-61D3-A07E-3E4C-F64399C2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2797526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FEE73C3-5040-1318-070E-4A96D9E7CA77}"/>
              </a:ext>
            </a:extLst>
          </p:cNvPr>
          <p:cNvGrpSpPr/>
          <p:nvPr/>
        </p:nvGrpSpPr>
        <p:grpSpPr>
          <a:xfrm>
            <a:off x="186775" y="2039749"/>
            <a:ext cx="3799141" cy="2394261"/>
            <a:chOff x="1600762" y="657571"/>
            <a:chExt cx="8990476" cy="55428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DC7DA23-F4D4-E02C-DEA1-F765EDBF7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762" y="657571"/>
              <a:ext cx="8990476" cy="5542857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69DBB46-B398-6712-1388-484D757E4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2476" y="1328738"/>
              <a:ext cx="691686" cy="261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007CA3C-D6E7-9BB2-D309-7DAB3ACED6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5626" y="2090738"/>
              <a:ext cx="153524" cy="523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indoor, cluttered&#10;&#10;AI-generated content may be incorrect.">
            <a:extLst>
              <a:ext uri="{FF2B5EF4-FFF2-40B4-BE49-F238E27FC236}">
                <a16:creationId xmlns:a16="http://schemas.microsoft.com/office/drawing/2014/main" id="{C4D70D22-DAEE-F6F1-55AE-6E77D7BB2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117" y="1297197"/>
            <a:ext cx="6742926" cy="4491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E060C4-FB4B-23B8-9F38-FECB4D307FCB}"/>
              </a:ext>
            </a:extLst>
          </p:cNvPr>
          <p:cNvSpPr txBox="1"/>
          <p:nvPr/>
        </p:nvSpPr>
        <p:spPr>
          <a:xfrm>
            <a:off x="5795497" y="259898"/>
            <a:ext cx="5399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Location of the Crystal Collimation </a:t>
            </a:r>
            <a:br>
              <a:rPr lang="en-US" sz="2400" dirty="0"/>
            </a:br>
            <a:r>
              <a:rPr lang="en-US" sz="2400" dirty="0"/>
              <a:t>station (goniometer) insert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FD503C-F747-495B-1894-F7C112D9405E}"/>
              </a:ext>
            </a:extLst>
          </p:cNvPr>
          <p:cNvCxnSpPr>
            <a:cxnSpLocks/>
          </p:cNvCxnSpPr>
          <p:nvPr/>
        </p:nvCxnSpPr>
        <p:spPr>
          <a:xfrm flipH="1" flipV="1">
            <a:off x="9482201" y="3279869"/>
            <a:ext cx="2440247" cy="5262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6CE26A-1000-B09B-00E3-4CE15E90E4A0}"/>
              </a:ext>
            </a:extLst>
          </p:cNvPr>
          <p:cNvSpPr txBox="1"/>
          <p:nvPr/>
        </p:nvSpPr>
        <p:spPr>
          <a:xfrm rot="712405">
            <a:off x="10649762" y="2986303"/>
            <a:ext cx="1491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 beam direction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8007C4-B5AB-8E28-CAE4-1125A66F785B}"/>
              </a:ext>
            </a:extLst>
          </p:cNvPr>
          <p:cNvCxnSpPr>
            <a:cxnSpLocks/>
          </p:cNvCxnSpPr>
          <p:nvPr/>
        </p:nvCxnSpPr>
        <p:spPr>
          <a:xfrm flipH="1" flipV="1">
            <a:off x="7577959" y="2925234"/>
            <a:ext cx="3293049" cy="225287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6A1AEC-5628-A6E2-68A2-935D25F6DA3B}"/>
              </a:ext>
            </a:extLst>
          </p:cNvPr>
          <p:cNvSpPr txBox="1"/>
          <p:nvPr/>
        </p:nvSpPr>
        <p:spPr>
          <a:xfrm>
            <a:off x="10386651" y="5151118"/>
            <a:ext cx="1616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Electrostatic Septum</a:t>
            </a:r>
          </a:p>
          <a:p>
            <a:pPr algn="ctr"/>
            <a:r>
              <a:rPr lang="en-US" dirty="0"/>
              <a:t>ESS1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03183E-B71C-1510-B8E4-D5F75FE5D9F9}"/>
              </a:ext>
            </a:extLst>
          </p:cNvPr>
          <p:cNvCxnSpPr>
            <a:cxnSpLocks/>
          </p:cNvCxnSpPr>
          <p:nvPr/>
        </p:nvCxnSpPr>
        <p:spPr>
          <a:xfrm flipH="1">
            <a:off x="8660524" y="2094265"/>
            <a:ext cx="2342209" cy="98061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73B0BAB-64A8-DB80-55E1-DE8BF932B27E}"/>
              </a:ext>
            </a:extLst>
          </p:cNvPr>
          <p:cNvSpPr txBox="1"/>
          <p:nvPr/>
        </p:nvSpPr>
        <p:spPr>
          <a:xfrm>
            <a:off x="10467016" y="1393418"/>
            <a:ext cx="145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Goniometer location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6030B7-7D2B-AAB0-AFA9-75EF4E2CCD90}"/>
              </a:ext>
            </a:extLst>
          </p:cNvPr>
          <p:cNvSpPr txBox="1"/>
          <p:nvPr/>
        </p:nvSpPr>
        <p:spPr>
          <a:xfrm>
            <a:off x="687597" y="6018540"/>
            <a:ext cx="597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Goniometer to be anchored to the floor and decoupled from the ESS1 by bellows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A36C11-F1E1-8E17-964E-5231AE7B8F30}"/>
              </a:ext>
            </a:extLst>
          </p:cNvPr>
          <p:cNvSpPr txBox="1"/>
          <p:nvPr/>
        </p:nvSpPr>
        <p:spPr>
          <a:xfrm>
            <a:off x="162398" y="1661242"/>
            <a:ext cx="1455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Crystal Collimation station</a:t>
            </a:r>
          </a:p>
        </p:txBody>
      </p:sp>
      <p:sp>
        <p:nvSpPr>
          <p:cNvPr id="2" name="CasellaDiTesto 9">
            <a:extLst>
              <a:ext uri="{FF2B5EF4-FFF2-40B4-BE49-F238E27FC236}">
                <a16:creationId xmlns:a16="http://schemas.microsoft.com/office/drawing/2014/main" id="{93A1E8B7-CD7E-91CD-64EC-2BDA68B98F87}"/>
              </a:ext>
            </a:extLst>
          </p:cNvPr>
          <p:cNvSpPr txBox="1"/>
          <p:nvPr/>
        </p:nvSpPr>
        <p:spPr>
          <a:xfrm>
            <a:off x="5279084" y="618861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Courtesy of Vladimir </a:t>
            </a:r>
            <a:r>
              <a:rPr lang="en-US" i="1" dirty="0" err="1"/>
              <a:t>Nagaslaev</a:t>
            </a:r>
            <a:r>
              <a:rPr lang="en-US" i="1" dirty="0"/>
              <a:t> (FNAL)</a:t>
            </a:r>
          </a:p>
        </p:txBody>
      </p:sp>
    </p:spTree>
    <p:extLst>
      <p:ext uri="{BB962C8B-B14F-4D97-AF65-F5344CB8AC3E}">
        <p14:creationId xmlns:p14="http://schemas.microsoft.com/office/powerpoint/2010/main" val="150754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DDD894-3884-0A69-5DB6-B3723CA4F938}"/>
              </a:ext>
            </a:extLst>
          </p:cNvPr>
          <p:cNvSpPr txBox="1"/>
          <p:nvPr/>
        </p:nvSpPr>
        <p:spPr>
          <a:xfrm>
            <a:off x="7139116" y="599772"/>
            <a:ext cx="3346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Planning at Fermilab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AD82E-A52E-7EBF-FA95-F79CF5AC6477}"/>
              </a:ext>
            </a:extLst>
          </p:cNvPr>
          <p:cNvSpPr txBox="1"/>
          <p:nvPr/>
        </p:nvSpPr>
        <p:spPr>
          <a:xfrm>
            <a:off x="663715" y="1518469"/>
            <a:ext cx="943175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3mm crystal fabrication has been completed by Ferrara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Crystal Collimation station (CCS) insert is in production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contract awarded in October 2024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vendor has completed the design phase: 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FDR in April 2025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We expect fabrication completed in late CY2025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Full installation of the CCS with the crystal is in the lab’s schedule to be done during the FNAL Summer shutdown 2026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Installation may be done earlier, if the CCS is ready and opportunity exists in the Accelerator beam operations.</a:t>
            </a:r>
          </a:p>
        </p:txBody>
      </p:sp>
      <p:sp>
        <p:nvSpPr>
          <p:cNvPr id="4" name="CasellaDiTesto 9">
            <a:extLst>
              <a:ext uri="{FF2B5EF4-FFF2-40B4-BE49-F238E27FC236}">
                <a16:creationId xmlns:a16="http://schemas.microsoft.com/office/drawing/2014/main" id="{9AB5AC13-15EF-8595-E6EF-73DE444B08B6}"/>
              </a:ext>
            </a:extLst>
          </p:cNvPr>
          <p:cNvSpPr txBox="1"/>
          <p:nvPr/>
        </p:nvSpPr>
        <p:spPr>
          <a:xfrm>
            <a:off x="5279084" y="618861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Courtesy of Vladimir </a:t>
            </a:r>
            <a:r>
              <a:rPr lang="en-US" i="1" dirty="0" err="1"/>
              <a:t>Nagaslaev</a:t>
            </a:r>
            <a:r>
              <a:rPr lang="en-US" i="1" dirty="0"/>
              <a:t> (FNAL)</a:t>
            </a:r>
          </a:p>
        </p:txBody>
      </p:sp>
    </p:spTree>
    <p:extLst>
      <p:ext uri="{BB962C8B-B14F-4D97-AF65-F5344CB8AC3E}">
        <p14:creationId xmlns:p14="http://schemas.microsoft.com/office/powerpoint/2010/main" val="3666609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9C0AAC-ED83-DAFB-4581-6C4FC10B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102" y="625768"/>
            <a:ext cx="9199098" cy="1293028"/>
          </a:xfrm>
        </p:spPr>
        <p:txBody>
          <a:bodyPr/>
          <a:lstStyle/>
          <a:p>
            <a:r>
              <a:rPr lang="en-US" dirty="0"/>
              <a:t>Conclusions AND FUTURE PLANS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9D3556-C1AE-9070-2BA4-BBF28DEDC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18796"/>
            <a:ext cx="11370212" cy="2524013"/>
          </a:xfrm>
        </p:spPr>
        <p:txBody>
          <a:bodyPr>
            <a:noAutofit/>
          </a:bodyPr>
          <a:lstStyle/>
          <a:p>
            <a:r>
              <a:rPr lang="en-US" sz="2400" dirty="0"/>
              <a:t>Mitigation scheme for beam losses through shadowing technique with bent crystal for Mu2e operation</a:t>
            </a:r>
          </a:p>
          <a:p>
            <a:r>
              <a:rPr lang="en-US" sz="2400" dirty="0"/>
              <a:t>First prototype 3-mm long fabricated and characterized – ready to be delivered</a:t>
            </a:r>
          </a:p>
          <a:p>
            <a:r>
              <a:rPr lang="en-US" sz="2400" dirty="0"/>
              <a:t>On-beam characterization in next months</a:t>
            </a:r>
          </a:p>
          <a:p>
            <a:r>
              <a:rPr lang="en-US" sz="2400" dirty="0"/>
              <a:t>Design and fabrication start for 2-mm long crystal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8136D2-AE52-FE59-F505-12BD90E3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35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0ED81A-54C8-A05B-C315-E401EA10E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pic>
        <p:nvPicPr>
          <p:cNvPr id="5" name="Elemento grafico 6">
            <a:extLst>
              <a:ext uri="{FF2B5EF4-FFF2-40B4-BE49-F238E27FC236}">
                <a16:creationId xmlns:a16="http://schemas.microsoft.com/office/drawing/2014/main" id="{F70EF642-DEC4-B52E-ABA7-97DD40C09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214"/>
          <a:stretch/>
        </p:blipFill>
        <p:spPr>
          <a:xfrm>
            <a:off x="5304873" y="4748914"/>
            <a:ext cx="2115398" cy="2012023"/>
          </a:xfrm>
          <a:prstGeom prst="rect">
            <a:avLst/>
          </a:prstGeom>
        </p:spPr>
      </p:pic>
      <p:pic>
        <p:nvPicPr>
          <p:cNvPr id="8" name="Immagine 4" descr="Immagine che contiene palla&#10;&#10;Descrizione generata automaticamente">
            <a:extLst>
              <a:ext uri="{FF2B5EF4-FFF2-40B4-BE49-F238E27FC236}">
                <a16:creationId xmlns:a16="http://schemas.microsoft.com/office/drawing/2014/main" id="{D5ABECE3-6F62-F525-D1F4-AFF195439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1" y="4651853"/>
            <a:ext cx="3563166" cy="2206147"/>
          </a:xfrm>
          <a:prstGeom prst="rect">
            <a:avLst/>
          </a:prstGeom>
        </p:spPr>
      </p:pic>
      <p:pic>
        <p:nvPicPr>
          <p:cNvPr id="9" name="Immagine 12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F13C168-C8D2-ADFF-DA88-82779B345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42"/>
          <a:stretch/>
        </p:blipFill>
        <p:spPr>
          <a:xfrm>
            <a:off x="8477970" y="4858713"/>
            <a:ext cx="3714030" cy="162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19E66-AC1A-DDF1-FBED-FC51CD534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7711ED6-3ECF-393C-62E3-D9FD00CAF714}"/>
              </a:ext>
            </a:extLst>
          </p:cNvPr>
          <p:cNvSpPr txBox="1"/>
          <p:nvPr/>
        </p:nvSpPr>
        <p:spPr>
          <a:xfrm>
            <a:off x="4192636" y="754478"/>
            <a:ext cx="3461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2000" b="0" i="1" dirty="0"/>
              <a:t>Ferrara, world heritage by </a:t>
            </a:r>
            <a:br>
              <a:rPr lang="en-IT" sz="2000" b="0" i="1" dirty="0"/>
            </a:br>
            <a:r>
              <a:rPr lang="en-IT" sz="2000" b="0" i="1" dirty="0"/>
              <a:t>UNESCO since 1995</a:t>
            </a:r>
          </a:p>
        </p:txBody>
      </p:sp>
      <p:sp>
        <p:nvSpPr>
          <p:cNvPr id="14" name="CasellaDiTesto 3">
            <a:extLst>
              <a:ext uri="{FF2B5EF4-FFF2-40B4-BE49-F238E27FC236}">
                <a16:creationId xmlns:a16="http://schemas.microsoft.com/office/drawing/2014/main" id="{CD4A7C03-8F1F-00B5-4DDF-DD3D63A92E80}"/>
              </a:ext>
            </a:extLst>
          </p:cNvPr>
          <p:cNvSpPr txBox="1"/>
          <p:nvPr/>
        </p:nvSpPr>
        <p:spPr>
          <a:xfrm>
            <a:off x="1415480" y="1953784"/>
            <a:ext cx="936104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4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cs typeface="+mn-cs"/>
              </a:rPr>
              <a:t>Thank you for your attention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B407761-8D0C-0B09-F7D9-9684F7326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6135" y="3214646"/>
            <a:ext cx="8759730" cy="3164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2" descr="Unesco: i siti italiani ora sono 69">
            <a:hlinkClick r:id="rId3" tooltip="Unesco: i siti italiani ora sono 69"/>
            <a:extLst>
              <a:ext uri="{FF2B5EF4-FFF2-40B4-BE49-F238E27FC236}">
                <a16:creationId xmlns:a16="http://schemas.microsoft.com/office/drawing/2014/main" id="{3CE95172-9F62-0E36-0409-7B341E463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365" y="619471"/>
            <a:ext cx="24765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19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4CC28-41E9-BD3D-B6E6-E548DF330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FE1D40-05CE-EFD2-FD4E-C1F252C2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313479"/>
            <a:ext cx="10515600" cy="1325563"/>
          </a:xfrm>
        </p:spPr>
        <p:txBody>
          <a:bodyPr/>
          <a:lstStyle/>
          <a:p>
            <a:r>
              <a:rPr lang="en-US" dirty="0"/>
              <a:t>Channeling in bent crystals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B21668D-43E3-F896-F071-6B939F9A0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31" y="1770227"/>
            <a:ext cx="4802260" cy="48589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Channeled particle follows the curvature of the lattice plane</a:t>
            </a:r>
          </a:p>
          <a:p>
            <a:pPr>
              <a:lnSpc>
                <a:spcPct val="100000"/>
              </a:lnSpc>
            </a:pPr>
            <a:r>
              <a:rPr lang="en-US" dirty="0"/>
              <a:t>A bent crystal can act as a sort of waveguide for channeled particle, steering them at angle depending on its geometry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36E570E1-8E8D-27BE-BF3F-74CE0B68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DB5FF-EA7C-840A-0DBB-D1BCDE51B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634" y="2119154"/>
            <a:ext cx="68834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1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42851-6407-4E8D-A53E-36E36CC1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313479"/>
            <a:ext cx="10515600" cy="1325563"/>
          </a:xfrm>
        </p:spPr>
        <p:txBody>
          <a:bodyPr/>
          <a:lstStyle/>
          <a:p>
            <a:r>
              <a:rPr lang="en-US" dirty="0"/>
              <a:t>Channeling in bent crystals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A11947-2F73-4388-A51B-A72D887B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E57B-6BBC-4EDD-ADA1-B67C3760AAA8}" type="slidenum">
              <a:rPr lang="it-IT" smtClean="0"/>
              <a:t>5</a:t>
            </a:fld>
            <a:endParaRPr lang="it-IT"/>
          </a:p>
        </p:txBody>
      </p:sp>
      <p:graphicFrame>
        <p:nvGraphicFramePr>
          <p:cNvPr id="31" name="Tabella 7">
            <a:extLst>
              <a:ext uri="{FF2B5EF4-FFF2-40B4-BE49-F238E27FC236}">
                <a16:creationId xmlns:a16="http://schemas.microsoft.com/office/drawing/2014/main" id="{2EE748B9-CBEE-4F1E-B7DA-BE0119CA1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77504"/>
              </p:ext>
            </p:extLst>
          </p:nvPr>
        </p:nvGraphicFramePr>
        <p:xfrm>
          <a:off x="6858000" y="1770227"/>
          <a:ext cx="5111749" cy="43232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18288">
                  <a:extLst>
                    <a:ext uri="{9D8B030D-6E8A-4147-A177-3AD203B41FA5}">
                      <a16:colId xmlns:a16="http://schemas.microsoft.com/office/drawing/2014/main" val="4045135271"/>
                    </a:ext>
                  </a:extLst>
                </a:gridCol>
                <a:gridCol w="1416220">
                  <a:extLst>
                    <a:ext uri="{9D8B030D-6E8A-4147-A177-3AD203B41FA5}">
                      <a16:colId xmlns:a16="http://schemas.microsoft.com/office/drawing/2014/main" val="351833648"/>
                    </a:ext>
                  </a:extLst>
                </a:gridCol>
                <a:gridCol w="1190006">
                  <a:extLst>
                    <a:ext uri="{9D8B030D-6E8A-4147-A177-3AD203B41FA5}">
                      <a16:colId xmlns:a16="http://schemas.microsoft.com/office/drawing/2014/main" val="715303271"/>
                    </a:ext>
                  </a:extLst>
                </a:gridCol>
                <a:gridCol w="1487235">
                  <a:extLst>
                    <a:ext uri="{9D8B030D-6E8A-4147-A177-3AD203B41FA5}">
                      <a16:colId xmlns:a16="http://schemas.microsoft.com/office/drawing/2014/main" val="2897269871"/>
                    </a:ext>
                  </a:extLst>
                </a:gridCol>
              </a:tblGrid>
              <a:tr h="1014569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Energy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(GeV) 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Deflection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(</a:t>
                      </a:r>
                      <a:r>
                        <a:rPr lang="en-US" sz="1900" dirty="0" err="1"/>
                        <a:t>μrad</a:t>
                      </a:r>
                      <a:r>
                        <a:rPr lang="en-US" sz="1900" dirty="0"/>
                        <a:t>)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Size </a:t>
                      </a:r>
                    </a:p>
                    <a:p>
                      <a:pPr algn="ctr"/>
                      <a:r>
                        <a:rPr lang="en-US" sz="1900" dirty="0"/>
                        <a:t>(mm)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Equivalent dipole (T) </a:t>
                      </a:r>
                    </a:p>
                  </a:txBody>
                  <a:tcPr marL="95634" marR="95634" marT="47817" marB="47817" anchor="ctr"/>
                </a:tc>
                <a:extLst>
                  <a:ext uri="{0D108BD9-81ED-4DB2-BD59-A6C34878D82A}">
                    <a16:rowId xmlns:a16="http://schemas.microsoft.com/office/drawing/2014/main" val="3975648146"/>
                  </a:ext>
                </a:extLst>
              </a:tr>
              <a:tr h="63430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900" dirty="0"/>
                        <a:t>6500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50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276</a:t>
                      </a:r>
                    </a:p>
                  </a:txBody>
                  <a:tcPr marL="95634" marR="95634" marT="47817" marB="47817" anchor="ctr"/>
                </a:tc>
                <a:extLst>
                  <a:ext uri="{0D108BD9-81ED-4DB2-BD59-A6C34878D82A}">
                    <a16:rowId xmlns:a16="http://schemas.microsoft.com/office/drawing/2014/main" val="1748368421"/>
                  </a:ext>
                </a:extLst>
              </a:tr>
              <a:tr h="89145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0.855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1500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dirty="0"/>
                        <a:t>0.015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dirty="0"/>
                        <a:t>285</a:t>
                      </a:r>
                      <a:endParaRPr lang="en-US" sz="1900" baseline="0" dirty="0"/>
                    </a:p>
                  </a:txBody>
                  <a:tcPr marL="95634" marR="95634" marT="47817" marB="47817" anchor="ctr"/>
                </a:tc>
                <a:extLst>
                  <a:ext uri="{0D108BD9-81ED-4DB2-BD59-A6C34878D82A}">
                    <a16:rowId xmlns:a16="http://schemas.microsoft.com/office/drawing/2014/main" val="2772373802"/>
                  </a:ext>
                </a:extLst>
              </a:tr>
              <a:tr h="89145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20.53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400 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dirty="0"/>
                        <a:t>0.06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aseline="0" dirty="0"/>
                        <a:t>456</a:t>
                      </a:r>
                    </a:p>
                  </a:txBody>
                  <a:tcPr marL="95634" marR="95634" marT="47817" marB="47817" anchor="ctr"/>
                </a:tc>
                <a:extLst>
                  <a:ext uri="{0D108BD9-81ED-4DB2-BD59-A6C34878D82A}">
                    <a16:rowId xmlns:a16="http://schemas.microsoft.com/office/drawing/2014/main" val="14251953"/>
                  </a:ext>
                </a:extLst>
              </a:tr>
              <a:tr h="89145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900" dirty="0"/>
                        <a:t>2000 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14000 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70</a:t>
                      </a:r>
                    </a:p>
                  </a:txBody>
                  <a:tcPr marL="95634" marR="95634" marT="47817" marB="47817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dirty="0"/>
                        <a:t>1134</a:t>
                      </a:r>
                    </a:p>
                  </a:txBody>
                  <a:tcPr marL="95634" marR="95634" marT="47817" marB="47817" anchor="ctr"/>
                </a:tc>
                <a:extLst>
                  <a:ext uri="{0D108BD9-81ED-4DB2-BD59-A6C34878D82A}">
                    <a16:rowId xmlns:a16="http://schemas.microsoft.com/office/drawing/2014/main" val="3191723446"/>
                  </a:ext>
                </a:extLst>
              </a:tr>
            </a:tbl>
          </a:graphicData>
        </a:graphic>
      </p:graphicFrame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BC433E91-81FA-B371-5C39-3938125F2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30" y="1770227"/>
            <a:ext cx="5873750" cy="48589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Channeled particle follows the curvature of the lattice plane</a:t>
            </a:r>
          </a:p>
          <a:p>
            <a:pPr>
              <a:lnSpc>
                <a:spcPct val="100000"/>
              </a:lnSpc>
            </a:pPr>
            <a:r>
              <a:rPr lang="en-US" dirty="0"/>
              <a:t>A bent crystal can act as a sort </a:t>
            </a:r>
            <a:br>
              <a:rPr lang="en-US" dirty="0"/>
            </a:br>
            <a:r>
              <a:rPr lang="en-US" dirty="0"/>
              <a:t>of waveguide for channeled </a:t>
            </a:r>
            <a:br>
              <a:rPr lang="en-US" dirty="0"/>
            </a:br>
            <a:r>
              <a:rPr lang="en-US" dirty="0"/>
              <a:t>particle, steering them at angle depending on its geometry</a:t>
            </a:r>
          </a:p>
          <a:p>
            <a:pPr>
              <a:lnSpc>
                <a:spcPct val="110000"/>
              </a:lnSpc>
            </a:pPr>
            <a:r>
              <a:rPr lang="en-US" b="1" dirty="0"/>
              <a:t>Large steering power can be obtained in few millimeters of crystal</a:t>
            </a:r>
            <a:r>
              <a:rPr lang="en-US" dirty="0"/>
              <a:t>, equivalent to that of hundreds of Tesla magnetic dipole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6" name="Elemento grafico 6">
            <a:extLst>
              <a:ext uri="{FF2B5EF4-FFF2-40B4-BE49-F238E27FC236}">
                <a16:creationId xmlns:a16="http://schemas.microsoft.com/office/drawing/2014/main" id="{EFC6CD72-C24A-9B2B-A800-166B79A9B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947" y="5219591"/>
            <a:ext cx="1489520" cy="1489520"/>
          </a:xfrm>
          <a:prstGeom prst="rect">
            <a:avLst/>
          </a:prstGeom>
        </p:spPr>
      </p:pic>
      <p:sp>
        <p:nvSpPr>
          <p:cNvPr id="7" name="Segno di moltiplicazione 8">
            <a:extLst>
              <a:ext uri="{FF2B5EF4-FFF2-40B4-BE49-F238E27FC236}">
                <a16:creationId xmlns:a16="http://schemas.microsoft.com/office/drawing/2014/main" id="{96C0E037-5A58-B29F-B26C-FEC1B4EB7272}"/>
              </a:ext>
            </a:extLst>
          </p:cNvPr>
          <p:cNvSpPr/>
          <p:nvPr/>
        </p:nvSpPr>
        <p:spPr>
          <a:xfrm>
            <a:off x="2719996" y="5532436"/>
            <a:ext cx="1566839" cy="1325564"/>
          </a:xfrm>
          <a:prstGeom prst="mathMultiply">
            <a:avLst>
              <a:gd name="adj1" fmla="val 904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lemento grafico 18" descr="Termometro con riempimento a tinta unita">
            <a:extLst>
              <a:ext uri="{FF2B5EF4-FFF2-40B4-BE49-F238E27FC236}">
                <a16:creationId xmlns:a16="http://schemas.microsoft.com/office/drawing/2014/main" id="{AC58AC11-E61E-1682-2583-46098C9D5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0858" y="5681260"/>
            <a:ext cx="914400" cy="914400"/>
          </a:xfrm>
          <a:prstGeom prst="rect">
            <a:avLst/>
          </a:prstGeom>
        </p:spPr>
      </p:pic>
      <p:sp>
        <p:nvSpPr>
          <p:cNvPr id="9" name="Segno di moltiplicazione 17">
            <a:extLst>
              <a:ext uri="{FF2B5EF4-FFF2-40B4-BE49-F238E27FC236}">
                <a16:creationId xmlns:a16="http://schemas.microsoft.com/office/drawing/2014/main" id="{9CDD7AA0-34FA-EF4F-CED8-99F31B23641A}"/>
              </a:ext>
            </a:extLst>
          </p:cNvPr>
          <p:cNvSpPr/>
          <p:nvPr/>
        </p:nvSpPr>
        <p:spPr>
          <a:xfrm>
            <a:off x="4272373" y="5419823"/>
            <a:ext cx="1566839" cy="1325564"/>
          </a:xfrm>
          <a:prstGeom prst="mathMultiply">
            <a:avLst>
              <a:gd name="adj1" fmla="val 904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88186E67-FDD4-75A3-2431-1735B52C56A6}"/>
              </a:ext>
            </a:extLst>
          </p:cNvPr>
          <p:cNvSpPr/>
          <p:nvPr/>
        </p:nvSpPr>
        <p:spPr>
          <a:xfrm>
            <a:off x="10496550" y="2695699"/>
            <a:ext cx="1389413" cy="3528962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29CE592C-B24A-67F2-D927-41C5410D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151550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B8CE43D4-6CF1-4CD1-A51D-BF4253626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" r="2777"/>
          <a:stretch/>
        </p:blipFill>
        <p:spPr>
          <a:xfrm>
            <a:off x="9152074" y="4249697"/>
            <a:ext cx="2778805" cy="12226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F0C88ED-2A73-44A0-9DB6-3AC02FAE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62" y="528847"/>
            <a:ext cx="8610600" cy="1293028"/>
          </a:xfrm>
        </p:spPr>
        <p:txBody>
          <a:bodyPr/>
          <a:lstStyle/>
          <a:p>
            <a:r>
              <a:rPr lang="en-US" dirty="0"/>
              <a:t>Bent crystal applications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DE7F539-5041-432F-8DCD-FAB63EAE90D5}"/>
              </a:ext>
            </a:extLst>
          </p:cNvPr>
          <p:cNvSpPr txBox="1"/>
          <p:nvPr/>
        </p:nvSpPr>
        <p:spPr>
          <a:xfrm>
            <a:off x="751113" y="1812278"/>
            <a:ext cx="50183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Beam Collimation</a:t>
            </a:r>
          </a:p>
          <a:p>
            <a:r>
              <a:rPr lang="en-US" sz="2000" dirty="0"/>
              <a:t>With crystal high control of beam halo separation from primary beam</a:t>
            </a:r>
          </a:p>
          <a:p>
            <a:r>
              <a:rPr lang="en-US" sz="2000" dirty="0"/>
              <a:t>Baseline for HL-LHC</a:t>
            </a:r>
            <a:br>
              <a:rPr lang="en-US" sz="2000" dirty="0"/>
            </a:br>
            <a:r>
              <a:rPr lang="en-US" sz="2000" dirty="0"/>
              <a:t>ion collimation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AB28CD1-2552-4FF5-B0D3-A9A7B1236E54}"/>
              </a:ext>
            </a:extLst>
          </p:cNvPr>
          <p:cNvSpPr txBox="1"/>
          <p:nvPr/>
        </p:nvSpPr>
        <p:spPr>
          <a:xfrm>
            <a:off x="751113" y="4336944"/>
            <a:ext cx="501831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/>
          </a:p>
          <a:p>
            <a:r>
              <a:rPr lang="en-US" sz="2800" dirty="0"/>
              <a:t>Beam Extraction</a:t>
            </a:r>
          </a:p>
          <a:p>
            <a:r>
              <a:rPr lang="en-US" sz="2000" dirty="0"/>
              <a:t>Surgical redirection of a beam portion, towards a precise location in the machine or in an external facility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56064ED-8CE7-499C-A62D-720C5A7DA94F}"/>
              </a:ext>
            </a:extLst>
          </p:cNvPr>
          <p:cNvSpPr txBox="1"/>
          <p:nvPr/>
        </p:nvSpPr>
        <p:spPr>
          <a:xfrm>
            <a:off x="6324596" y="4861659"/>
            <a:ext cx="54972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Spin precession</a:t>
            </a:r>
          </a:p>
          <a:p>
            <a:r>
              <a:rPr lang="en-US" sz="2000" dirty="0"/>
              <a:t>Spin precession much faster in bent crystal </a:t>
            </a:r>
            <a:r>
              <a:rPr lang="en-US" sz="2000" dirty="0" err="1"/>
              <a:t>wrt</a:t>
            </a:r>
            <a:r>
              <a:rPr lang="en-US" sz="2000" dirty="0"/>
              <a:t> existing dipole </a:t>
            </a:r>
            <a:r>
              <a:rPr lang="en-US" sz="2000" dirty="0" err="1"/>
              <a:t>magnets→EDM</a:t>
            </a:r>
            <a:r>
              <a:rPr lang="en-US" sz="2000" dirty="0"/>
              <a:t> &amp; MDM study of fast decaying particles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4987F57-9E43-4166-8B4B-21ACD93E255A}"/>
              </a:ext>
            </a:extLst>
          </p:cNvPr>
          <p:cNvSpPr txBox="1"/>
          <p:nvPr/>
        </p:nvSpPr>
        <p:spPr>
          <a:xfrm>
            <a:off x="6324601" y="1340958"/>
            <a:ext cx="5410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/>
          </a:p>
          <a:p>
            <a:r>
              <a:rPr lang="en-US" sz="2800" dirty="0"/>
              <a:t>Novel radiation sources</a:t>
            </a:r>
          </a:p>
          <a:p>
            <a:r>
              <a:rPr lang="en-US" sz="2000" dirty="0"/>
              <a:t>For channeled light particles (e</a:t>
            </a:r>
            <a:r>
              <a:rPr lang="en-US" sz="2000" baseline="30000" dirty="0"/>
              <a:t>+</a:t>
            </a:r>
            <a:r>
              <a:rPr lang="en-US" sz="2000" dirty="0"/>
              <a:t>/e</a:t>
            </a:r>
            <a:r>
              <a:rPr lang="en-US" sz="2000" baseline="30000" dirty="0"/>
              <a:t>-</a:t>
            </a:r>
            <a:r>
              <a:rPr lang="en-US" sz="2000" dirty="0"/>
              <a:t>) enhanced photon emission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CC05250-2932-414B-8525-85F1CA738B59}"/>
              </a:ext>
            </a:extLst>
          </p:cNvPr>
          <p:cNvCxnSpPr>
            <a:cxnSpLocks/>
          </p:cNvCxnSpPr>
          <p:nvPr/>
        </p:nvCxnSpPr>
        <p:spPr>
          <a:xfrm>
            <a:off x="751114" y="4152875"/>
            <a:ext cx="10983686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7A662CC-E779-48E2-B885-B732D4D7575F}"/>
              </a:ext>
            </a:extLst>
          </p:cNvPr>
          <p:cNvCxnSpPr>
            <a:cxnSpLocks/>
          </p:cNvCxnSpPr>
          <p:nvPr/>
        </p:nvCxnSpPr>
        <p:spPr>
          <a:xfrm rot="5400000">
            <a:off x="3756000" y="4152875"/>
            <a:ext cx="46800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C33C431-C63D-43C3-A380-683B6C23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E57B-6BBC-4EDD-ADA1-B67C3760AAA8}" type="slidenum">
              <a:rPr lang="it-IT" smtClean="0"/>
              <a:t>6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FFDA15D-9A4A-E49E-23A0-B0D3732B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929" y="3105306"/>
            <a:ext cx="4664071" cy="2223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C5B5B-7E7D-21CF-72B8-6A8D3F105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428" y="2807533"/>
            <a:ext cx="3483944" cy="1446550"/>
          </a:xfrm>
          <a:prstGeom prst="rect">
            <a:avLst/>
          </a:prstGeom>
        </p:spPr>
      </p:pic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0BC6A045-485C-1D3B-29F3-07900F8EE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125376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8B3FB6-2782-8E8C-1125-7AFB1B8B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67425"/>
            <a:ext cx="8610600" cy="1293028"/>
          </a:xfrm>
        </p:spPr>
        <p:txBody>
          <a:bodyPr/>
          <a:lstStyle/>
          <a:p>
            <a:r>
              <a:rPr lang="en-IT" dirty="0"/>
              <a:t>Septum magnet for slow resonant extraction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2C5267-C7CF-2EB3-9420-E9124B359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2225040"/>
            <a:ext cx="2570480" cy="4024125"/>
          </a:xfrm>
        </p:spPr>
        <p:txBody>
          <a:bodyPr>
            <a:normAutofit fontScale="92500" lnSpcReduction="20000"/>
          </a:bodyPr>
          <a:lstStyle/>
          <a:p>
            <a:r>
              <a:rPr lang="en-IT" dirty="0"/>
              <a:t>R</a:t>
            </a:r>
            <a:r>
              <a:rPr lang="en-GB" dirty="0"/>
              <a:t>e</a:t>
            </a:r>
            <a:r>
              <a:rPr lang="en-IT" dirty="0"/>
              <a:t>sonance is driven by sextupoles</a:t>
            </a:r>
          </a:p>
          <a:p>
            <a:r>
              <a:rPr lang="en-IT" dirty="0"/>
              <a:t>Largest oscillating particles are captured by the septum magnet yielding extraction</a:t>
            </a:r>
          </a:p>
          <a:p>
            <a:r>
              <a:rPr lang="en-IT" dirty="0"/>
              <a:t>A fraction of the particle beam interact with the matter in the septum and generates losses</a:t>
            </a:r>
          </a:p>
          <a:p>
            <a:endParaRPr lang="en-IT" dirty="0"/>
          </a:p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24A67F-ACFE-82E7-B1A5-B165B27AA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7</a:t>
            </a:fld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48C42D-4D57-6CD4-4A76-05902D9B1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194560"/>
            <a:ext cx="9113520" cy="411111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5F4F8D-5FB3-33A7-EBC7-4B22541DC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358055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5A8A7-5B76-3764-71F8-D19420DBC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0E5E97-3D14-6C30-6831-C99F0472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280" y="227989"/>
            <a:ext cx="8610600" cy="1293028"/>
          </a:xfrm>
        </p:spPr>
        <p:txBody>
          <a:bodyPr/>
          <a:lstStyle/>
          <a:p>
            <a:r>
              <a:rPr lang="en-US" dirty="0"/>
              <a:t>Beam shadowing </a:t>
            </a:r>
            <a:br>
              <a:rPr lang="en-US" dirty="0"/>
            </a:br>
            <a:r>
              <a:rPr lang="en-US" dirty="0"/>
              <a:t>with a bent crystal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719743-1EDE-25ED-BA36-FB462EF7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8</a:t>
            </a:fld>
            <a:endParaRPr lang="en-US"/>
          </a:p>
        </p:txBody>
      </p:sp>
      <p:pic>
        <p:nvPicPr>
          <p:cNvPr id="8" name="Segnaposto contenuto 5" descr="Immagine che contiene testo, Carattere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ABFDD851-FC70-7FAD-5C0F-22CE0ADAF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1" y="3544590"/>
            <a:ext cx="9938340" cy="2659472"/>
          </a:xfrm>
        </p:spPr>
      </p:pic>
      <p:sp>
        <p:nvSpPr>
          <p:cNvPr id="9" name="CasellaDiTesto 7">
            <a:extLst>
              <a:ext uri="{FF2B5EF4-FFF2-40B4-BE49-F238E27FC236}">
                <a16:creationId xmlns:a16="http://schemas.microsoft.com/office/drawing/2014/main" id="{B6EDF858-21BA-E18D-38FE-15CDE7401CCE}"/>
              </a:ext>
            </a:extLst>
          </p:cNvPr>
          <p:cNvSpPr txBox="1"/>
          <p:nvPr/>
        </p:nvSpPr>
        <p:spPr>
          <a:xfrm>
            <a:off x="1374561" y="6230630"/>
            <a:ext cx="10493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/>
              <a:t>Miscetti</a:t>
            </a:r>
            <a:r>
              <a:rPr lang="en-US" sz="1400" i="1" dirty="0"/>
              <a:t>, S., and Mu2e Collaboration. "Status of the Mu2e experiment." </a:t>
            </a:r>
            <a:r>
              <a:rPr lang="en-US" sz="1400" i="1" dirty="0" err="1"/>
              <a:t>Nucl</a:t>
            </a:r>
            <a:r>
              <a:rPr lang="en-US" sz="1400" i="1" dirty="0"/>
              <a:t>. </a:t>
            </a:r>
            <a:r>
              <a:rPr lang="en-US" sz="1400" i="1" dirty="0" err="1"/>
              <a:t>Instrum</a:t>
            </a:r>
            <a:r>
              <a:rPr lang="en-US" sz="1400" i="1" dirty="0"/>
              <a:t>. Methods Phys. Res. (2025): 170257.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414E9DF-1373-61BE-CAA7-06183E18F111}"/>
              </a:ext>
            </a:extLst>
          </p:cNvPr>
          <p:cNvSpPr txBox="1">
            <a:spLocks/>
          </p:cNvSpPr>
          <p:nvPr/>
        </p:nvSpPr>
        <p:spPr>
          <a:xfrm>
            <a:off x="952368" y="1661715"/>
            <a:ext cx="10782725" cy="428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upstream bent crystal aligned </a:t>
            </a:r>
            <a:r>
              <a:rPr lang="en-US" dirty="0" err="1"/>
              <a:t>wrt</a:t>
            </a:r>
            <a:r>
              <a:rPr lang="en-US" dirty="0"/>
              <a:t> the beam deflect incoming particles </a:t>
            </a:r>
          </a:p>
          <a:p>
            <a:r>
              <a:rPr lang="en-US" dirty="0"/>
              <a:t>The crystal ”shadows” the septum plane </a:t>
            </a:r>
          </a:p>
          <a:p>
            <a:r>
              <a:rPr lang="en-US" dirty="0"/>
              <a:t>Tested at SPS for 400 GeV proton</a:t>
            </a:r>
          </a:p>
          <a:p>
            <a:r>
              <a:rPr lang="en-US" dirty="0"/>
              <a:t>Feasible also for 8 GeV proton of Mu2e beam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38E4CC-3F3C-5B2A-8FFF-32F3E4AC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1001525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9FC88-24E5-68BD-2556-089E95702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467" y="347871"/>
            <a:ext cx="9818077" cy="1293028"/>
          </a:xfrm>
        </p:spPr>
        <p:txBody>
          <a:bodyPr/>
          <a:lstStyle/>
          <a:p>
            <a:r>
              <a:rPr lang="en-US" dirty="0"/>
              <a:t>Simulation of best </a:t>
            </a:r>
            <a:br>
              <a:rPr lang="en-US" dirty="0"/>
            </a:br>
            <a:r>
              <a:rPr lang="en-US" dirty="0"/>
              <a:t>crystal condition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79E415-AB24-A48A-19D4-5E535A1A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D2284-1D11-493B-BC2F-51502C67D6C6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4B84D-9C35-E933-A6F9-17439318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0" y="2711609"/>
            <a:ext cx="5191391" cy="3608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13C799-1BD3-D926-8A08-0D588EBE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627" y="2729041"/>
            <a:ext cx="5885767" cy="357350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C143E3-81D0-9C57-2B5E-509D2C99FA4A}"/>
              </a:ext>
            </a:extLst>
          </p:cNvPr>
          <p:cNvSpPr txBox="1"/>
          <p:nvPr/>
        </p:nvSpPr>
        <p:spPr>
          <a:xfrm>
            <a:off x="5279084" y="618861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Courtesy of Vladimir </a:t>
            </a:r>
            <a:r>
              <a:rPr lang="en-US" dirty="0" err="1"/>
              <a:t>Nagaslaev</a:t>
            </a:r>
            <a:r>
              <a:rPr lang="en-US" dirty="0"/>
              <a:t> (FNAL)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D82DA5-039B-0000-EA4E-7B25C2E1E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144" y="1884355"/>
            <a:ext cx="10820400" cy="9124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Beam losses from interaction of beam with the septum can cause high level of radiation and consequent limitation to beam intensity</a:t>
            </a:r>
          </a:p>
          <a:p>
            <a:endParaRPr lang="en-US" dirty="0"/>
          </a:p>
        </p:txBody>
      </p:sp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72AE4134-07B1-48E8-19F3-88E93127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Vincenzo Guidi</a:t>
            </a:r>
          </a:p>
        </p:txBody>
      </p:sp>
    </p:spTree>
    <p:extLst>
      <p:ext uri="{BB962C8B-B14F-4D97-AF65-F5344CB8AC3E}">
        <p14:creationId xmlns:p14="http://schemas.microsoft.com/office/powerpoint/2010/main" val="3940754680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Scia di vapore</Template>
  <TotalTime>9185</TotalTime>
  <Words>1545</Words>
  <Application>Microsoft Macintosh PowerPoint</Application>
  <PresentationFormat>Widescreen</PresentationFormat>
  <Paragraphs>324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Aptos</vt:lpstr>
      <vt:lpstr>Arial</vt:lpstr>
      <vt:lpstr>Cambria Math</vt:lpstr>
      <vt:lpstr>Century Gothic</vt:lpstr>
      <vt:lpstr>Scia di vapore</vt:lpstr>
      <vt:lpstr>Status Report on BENT crystalS for Mu2e Experiment </vt:lpstr>
      <vt:lpstr>OUTLINE</vt:lpstr>
      <vt:lpstr>Channeling IN CRYSTALS</vt:lpstr>
      <vt:lpstr>Channeling in bent crystals</vt:lpstr>
      <vt:lpstr>Channeling in bent crystals</vt:lpstr>
      <vt:lpstr>Bent crystal applications</vt:lpstr>
      <vt:lpstr>Septum magnet for slow resonant extraction</vt:lpstr>
      <vt:lpstr>Beam shadowing  with a bent crystal </vt:lpstr>
      <vt:lpstr>Simulation of best  crystal condition</vt:lpstr>
      <vt:lpstr>DESIGN PARAMETERS</vt:lpstr>
      <vt:lpstr>LET’S START!</vt:lpstr>
      <vt:lpstr>LET’S START!</vt:lpstr>
      <vt:lpstr>LET’S START!</vt:lpstr>
      <vt:lpstr>LET’S START!</vt:lpstr>
      <vt:lpstr>Sample fabrication</vt:lpstr>
      <vt:lpstr>Wafer QUALITY ASSESSMENT</vt:lpstr>
      <vt:lpstr>PowerPoint Presentation</vt:lpstr>
      <vt:lpstr>PowerPoint Presentation</vt:lpstr>
      <vt:lpstr>SAMPLE Preparation</vt:lpstr>
      <vt:lpstr>SAMPLE Preparation</vt:lpstr>
      <vt:lpstr>SAMPLE Preparation</vt:lpstr>
      <vt:lpstr>Crystal bending scheme</vt:lpstr>
      <vt:lpstr>PowerPoint Presentation</vt:lpstr>
      <vt:lpstr>PowerPoint Presentation</vt:lpstr>
      <vt:lpstr>CRYSTAL holder </vt:lpstr>
      <vt:lpstr>X-rays characterization</vt:lpstr>
      <vt:lpstr>PowerPoint Presentation</vt:lpstr>
      <vt:lpstr>OPTICAL interferometry characterization</vt:lpstr>
      <vt:lpstr>EFFECT OF Torsion</vt:lpstr>
      <vt:lpstr>PowerPoint Presentation</vt:lpstr>
      <vt:lpstr>PARAMETER VERIFICATION</vt:lpstr>
      <vt:lpstr>ON-BEAM CHARACTERIZATION</vt:lpstr>
      <vt:lpstr>PowerPoint Presentation</vt:lpstr>
      <vt:lpstr>PowerPoint Presentation</vt:lpstr>
      <vt:lpstr>Conclusions AND FUTURE PLANS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Romagnoni</dc:creator>
  <cp:lastModifiedBy>Vincenzo Guidi</cp:lastModifiedBy>
  <cp:revision>95</cp:revision>
  <dcterms:created xsi:type="dcterms:W3CDTF">2024-07-07T17:37:53Z</dcterms:created>
  <dcterms:modified xsi:type="dcterms:W3CDTF">2025-06-13T07:22:47Z</dcterms:modified>
</cp:coreProperties>
</file>