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1"/>
  </p:sldMasterIdLst>
  <p:notesMasterIdLst>
    <p:notesMasterId r:id="rId35"/>
  </p:notesMasterIdLst>
  <p:handoutMasterIdLst>
    <p:handoutMasterId r:id="rId36"/>
  </p:handoutMasterIdLst>
  <p:sldIdLst>
    <p:sldId id="256" r:id="rId2"/>
    <p:sldId id="320" r:id="rId3"/>
    <p:sldId id="258" r:id="rId4"/>
    <p:sldId id="375" r:id="rId5"/>
    <p:sldId id="279" r:id="rId6"/>
    <p:sldId id="391" r:id="rId7"/>
    <p:sldId id="390" r:id="rId8"/>
    <p:sldId id="379" r:id="rId9"/>
    <p:sldId id="396" r:id="rId10"/>
    <p:sldId id="380" r:id="rId11"/>
    <p:sldId id="381" r:id="rId12"/>
    <p:sldId id="383" r:id="rId13"/>
    <p:sldId id="296" r:id="rId14"/>
    <p:sldId id="385" r:id="rId15"/>
    <p:sldId id="384" r:id="rId16"/>
    <p:sldId id="392" r:id="rId17"/>
    <p:sldId id="376" r:id="rId18"/>
    <p:sldId id="378" r:id="rId19"/>
    <p:sldId id="388" r:id="rId20"/>
    <p:sldId id="382" r:id="rId21"/>
    <p:sldId id="371" r:id="rId22"/>
    <p:sldId id="398" r:id="rId23"/>
    <p:sldId id="387" r:id="rId24"/>
    <p:sldId id="399" r:id="rId25"/>
    <p:sldId id="386" r:id="rId26"/>
    <p:sldId id="393" r:id="rId27"/>
    <p:sldId id="397" r:id="rId28"/>
    <p:sldId id="400" r:id="rId29"/>
    <p:sldId id="389" r:id="rId30"/>
    <p:sldId id="394" r:id="rId31"/>
    <p:sldId id="401" r:id="rId32"/>
    <p:sldId id="402" r:id="rId33"/>
    <p:sldId id="373" r:id="rId34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0000"/>
    <a:srgbClr val="FFC001"/>
    <a:srgbClr val="404040"/>
    <a:srgbClr val="3F6CBA"/>
    <a:srgbClr val="50504E"/>
    <a:srgbClr val="A5A5A5"/>
    <a:srgbClr val="EE7D31"/>
    <a:srgbClr val="97D7EB"/>
    <a:srgbClr val="98D7EA"/>
    <a:srgbClr val="98D7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970" autoAdjust="0"/>
    <p:restoredTop sz="94663"/>
  </p:normalViewPr>
  <p:slideViewPr>
    <p:cSldViewPr snapToGrid="0" snapToObjects="1" showGuides="1">
      <p:cViewPr>
        <p:scale>
          <a:sx n="114" d="100"/>
          <a:sy n="114" d="100"/>
        </p:scale>
        <p:origin x="-40" y="960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6/10/25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6/10/25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9aa226ab4e_2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g29aa226ab4e_2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92807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r>
              <a:rPr lang="en-US"/>
              <a:t>6/9/25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Plane Status and Leak Rates | Jun 2025 Tracker Collaboration Meeting Workshop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6/9/25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Plane Status and Leak Rates | Jun 2025 Tracker Collaboration Meeting Workshop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6/9/25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Plane Status and Leak Rates | Jun 2025 Tracker Collaboration Meeting Workshop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6/9/25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/>
              <a:t>Plane Status and Leak Rates | Jun 2025 Tracker Collaboration Meeting Workshop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7_Title Slide">
    <p:bg>
      <p:bgPr>
        <a:solidFill>
          <a:schemeClr val="lt1">
            <a:alpha val="0"/>
          </a:schemeClr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body" idx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rgbClr val="004C97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p14"/>
          <p:cNvSpPr/>
          <p:nvPr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2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4C97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62" name="Google Shape;62;p14" descr="title_header_16x9.pdf"/>
          <p:cNvPicPr preferRelativeResize="0"/>
          <p:nvPr/>
        </p:nvPicPr>
        <p:blipFill rotWithShape="1">
          <a:blip r:embed="rId2">
            <a:alphaModFix/>
          </a:blip>
          <a:srcRect l="1455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 rotWithShape="1">
          <a:blip r:embed="rId3">
            <a:alphaModFix/>
          </a:blip>
          <a:srcRect r="-55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451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31279" b="31279"/>
          <a:stretch/>
        </p:blipFill>
        <p:spPr>
          <a:xfrm>
            <a:off x="-17762" y="612648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22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8330" b="40718"/>
          <a:stretch/>
        </p:blipFill>
        <p:spPr>
          <a:xfrm>
            <a:off x="-18288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11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644" b="44456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9861" b="3923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88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42966" b="1613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11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29" r="2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7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>
                <a:solidFill>
                  <a:srgbClr val="505050"/>
                </a:solidFill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rgbClr val="505050"/>
                </a:solidFill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>
                <a:solidFill>
                  <a:srgbClr val="505050"/>
                </a:solidFill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styles.</a:t>
            </a:r>
          </a:p>
          <a:p>
            <a:pPr marL="512763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Second level</a:t>
            </a:r>
          </a:p>
          <a:p>
            <a:pPr marL="803275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Third level</a:t>
            </a:r>
          </a:p>
          <a:p>
            <a:pPr marL="1085850" marR="0" lvl="3" indent="-2286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Fourth level</a:t>
            </a:r>
          </a:p>
          <a:p>
            <a:pPr marL="1370013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6/9/25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Plane Status and Leak Rates | Jun 2025 Tracker Collaboration Meeting Workshop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6/9/25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Plane Status and Leak Rates | Jun 2025 Tracker Collaboration Meeting Workshop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6/9/25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Plane Status and Leak Rates | Jun 2025 Tracker Collaboration Meeting Workshop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  <p:sldLayoutId id="2147484129" r:id="rId14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10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6"/>
          <p:cNvSpPr txBox="1">
            <a:spLocks noGrp="1"/>
          </p:cNvSpPr>
          <p:nvPr>
            <p:ph type="body" idx="2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 sz="1800" dirty="0"/>
              <a:t>Tracker Summary :</a:t>
            </a:r>
          </a:p>
        </p:txBody>
      </p:sp>
      <p:sp>
        <p:nvSpPr>
          <p:cNvPr id="166" name="Google Shape;166;p26"/>
          <p:cNvSpPr txBox="1">
            <a:spLocks noGrp="1"/>
          </p:cNvSpPr>
          <p:nvPr>
            <p:ph type="body" idx="1"/>
          </p:nvPr>
        </p:nvSpPr>
        <p:spPr>
          <a:xfrm>
            <a:off x="393975" y="3849323"/>
            <a:ext cx="8499300" cy="10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spcBef>
                <a:spcPts val="280"/>
              </a:spcBef>
              <a:spcAft>
                <a:spcPts val="0"/>
              </a:spcAft>
              <a:buClr>
                <a:srgbClr val="004C97"/>
              </a:buClr>
              <a:buSzPts val="1400"/>
              <a:buFont typeface="Helvetica Neue"/>
              <a:buNone/>
            </a:pPr>
            <a:r>
              <a:rPr lang="en" dirty="0"/>
              <a:t>D. Ambrose on behalf of the Tracker Team</a:t>
            </a:r>
            <a:endParaRPr dirty="0"/>
          </a:p>
          <a:p>
            <a:pPr marL="0" lvl="0" indent="0" algn="l" rtl="0">
              <a:spcBef>
                <a:spcPts val="280"/>
              </a:spcBef>
              <a:spcAft>
                <a:spcPts val="0"/>
              </a:spcAft>
              <a:buClr>
                <a:srgbClr val="004C97"/>
              </a:buClr>
              <a:buSzPts val="1400"/>
              <a:buFont typeface="Helvetica Neue"/>
              <a:buNone/>
            </a:pPr>
            <a:r>
              <a:rPr lang="en" dirty="0"/>
              <a:t>Mu2e Collaboration Meeting</a:t>
            </a:r>
            <a:endParaRPr dirty="0"/>
          </a:p>
          <a:p>
            <a:pPr marL="0" lvl="0" indent="0" algn="l" rtl="0">
              <a:spcBef>
                <a:spcPts val="280"/>
              </a:spcBef>
              <a:spcAft>
                <a:spcPts val="0"/>
              </a:spcAft>
              <a:buClr>
                <a:srgbClr val="004C97"/>
              </a:buClr>
              <a:buSzPts val="1400"/>
              <a:buFont typeface="Helvetica Neue"/>
              <a:buNone/>
            </a:pPr>
            <a:r>
              <a:rPr lang="en" dirty="0"/>
              <a:t>Fri Jun 13th, 2025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862E2E-E519-1843-7B4C-AFE7D4A45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BCC00F-E209-C0D5-07FE-6E7D4E46B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Electronics and Station Prepping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ABBE11-57C8-4767-11D1-800DC357D17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6/9/25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D32DE9-1BC5-0A20-603B-F01C4FE423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Plane Status and Leak Rates | Jun 2025 Tracker Collaboration Meeting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96A80C-2A1C-8BE9-29F5-8AEF094BD8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198499-D070-6046-A0AC-FEC37AFCD4B1}"/>
              </a:ext>
            </a:extLst>
          </p:cNvPr>
          <p:cNvSpPr txBox="1"/>
          <p:nvPr/>
        </p:nvSpPr>
        <p:spPr>
          <a:xfrm>
            <a:off x="7157559" y="7708"/>
            <a:ext cx="1986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 of 36 (33%)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74AC26-BC3B-8331-30D5-EF1F22185259}"/>
              </a:ext>
            </a:extLst>
          </p:cNvPr>
          <p:cNvSpPr txBox="1"/>
          <p:nvPr/>
        </p:nvSpPr>
        <p:spPr>
          <a:xfrm>
            <a:off x="5359438" y="331685"/>
            <a:ext cx="3784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Expected Completion August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BDAC58-DD22-D40D-7548-CC9F829ADC48}"/>
              </a:ext>
            </a:extLst>
          </p:cNvPr>
          <p:cNvSpPr txBox="1"/>
          <p:nvPr/>
        </p:nvSpPr>
        <p:spPr>
          <a:xfrm>
            <a:off x="136004" y="686954"/>
            <a:ext cx="391224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Processing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Add DC/DC converter mounting blocks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Add Copper clips to preamps on older planes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/>
              <a:t>2.5 planes still need this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Install DRAC with </a:t>
            </a:r>
            <a:r>
              <a:rPr lang="en-US" sz="2000" b="1" dirty="0" err="1"/>
              <a:t>coolzorb</a:t>
            </a:r>
            <a:r>
              <a:rPr lang="en-US" sz="2000" b="1" dirty="0"/>
              <a:t> and heatsink cover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Recheck electronics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Test cooling on electronics while under 1 ATM pressure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C75804-A3BE-B999-2615-9254C69F4305}"/>
              </a:ext>
            </a:extLst>
          </p:cNvPr>
          <p:cNvSpPr txBox="1"/>
          <p:nvPr/>
        </p:nvSpPr>
        <p:spPr>
          <a:xfrm>
            <a:off x="4178459" y="2626761"/>
            <a:ext cx="496843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/>
              <a:t>Currently working on planes 13 and 14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/>
              <a:t>Prepped 12 planes in last 3 months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/>
              <a:t>Average 2 weeks per plane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/>
              <a:t>Works on up to 5 planes at a time but shares resources with electronics installation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/>
              <a:t>Expected to increase processing speed to finish in the next 3 months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E55CA1-60CF-E6A8-224A-1A45FB2FF7D8}"/>
              </a:ext>
            </a:extLst>
          </p:cNvPr>
          <p:cNvSpPr txBox="1"/>
          <p:nvPr/>
        </p:nvSpPr>
        <p:spPr>
          <a:xfrm>
            <a:off x="4661662" y="2103543"/>
            <a:ext cx="4118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Production DRAC with </a:t>
            </a:r>
            <a:r>
              <a:rPr lang="en-US" dirty="0" err="1"/>
              <a:t>Coolzorb</a:t>
            </a:r>
            <a:endParaRPr lang="en-US" dirty="0"/>
          </a:p>
        </p:txBody>
      </p:sp>
      <p:pic>
        <p:nvPicPr>
          <p:cNvPr id="18" name="Picture 17" descr="A close up of a circuit board&#10;&#10;Description automatically generated">
            <a:extLst>
              <a:ext uri="{FF2B5EF4-FFF2-40B4-BE49-F238E27FC236}">
                <a16:creationId xmlns:a16="http://schemas.microsoft.com/office/drawing/2014/main" id="{1BFAEED8-98C6-AC7D-FBCA-DC1B5D8339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716" r="14556"/>
          <a:stretch/>
        </p:blipFill>
        <p:spPr>
          <a:xfrm rot="16200000">
            <a:off x="6027001" y="-404796"/>
            <a:ext cx="1388269" cy="378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947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5941D-B4E7-AA0F-46CE-B582E199A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72D346-7820-E71D-8BCE-402798FAD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Station Building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F9297-0BF9-1248-1EDE-B48F14596F2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6/9/25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491C47-BE80-FFD2-2D43-E10399FE5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Plane Status and Leak Rates | Jun 2025 Tracker Collaboration Meeting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E8A73-4D05-9A89-389F-5277ACDC0C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2" name="Picture 1" descr="IMG_1070 (1)">
            <a:extLst>
              <a:ext uri="{FF2B5EF4-FFF2-40B4-BE49-F238E27FC236}">
                <a16:creationId xmlns:a16="http://schemas.microsoft.com/office/drawing/2014/main" id="{0AAD3776-AC94-469F-16FA-5D67D8F35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2055" y="931037"/>
            <a:ext cx="3223345" cy="30892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8EEDC3-2AEF-3AEC-6C89-CAF9E728050B}"/>
              </a:ext>
            </a:extLst>
          </p:cNvPr>
          <p:cNvSpPr txBox="1"/>
          <p:nvPr/>
        </p:nvSpPr>
        <p:spPr>
          <a:xfrm>
            <a:off x="7157559" y="7708"/>
            <a:ext cx="1830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 of 18 (28%)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0E6CDA0-3397-9E09-EAEA-6799BC6FBE54}"/>
              </a:ext>
            </a:extLst>
          </p:cNvPr>
          <p:cNvSpPr>
            <a:spLocks noGrp="1"/>
          </p:cNvSpPr>
          <p:nvPr/>
        </p:nvSpPr>
        <p:spPr>
          <a:xfrm>
            <a:off x="222250" y="1055922"/>
            <a:ext cx="3714750" cy="81153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panose="020B0503030404040204" charset="0"/>
                <a:cs typeface="MS PGothic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panose="020B0503030404040204" charset="0"/>
                <a:cs typeface="MS PGothic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panose="020B0503030404040204" charset="0"/>
                <a:cs typeface="MS PGothic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panose="020B0503030404040204" charset="0"/>
                <a:cs typeface="MS PGothic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panose="020B0503030404040204" charset="0"/>
                <a:cs typeface="MS PGothic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600" b="0" dirty="0">
                <a:solidFill>
                  <a:srgbClr val="C00000"/>
                </a:solidFill>
              </a:rPr>
              <a:t>Station Assembly procedure and details :</a:t>
            </a:r>
          </a:p>
          <a:p>
            <a:pPr marL="257175" indent="-257175">
              <a:buFont typeface="Arial" panose="020B0604020202090204" pitchFamily="34" charset="0"/>
              <a:buChar char="•"/>
            </a:pPr>
            <a:r>
              <a:rPr lang="en-US" sz="1600" b="0" dirty="0">
                <a:sym typeface="+mn-ea"/>
              </a:rPr>
              <a:t>Jangra, docdb 48168 - 3/18/24</a:t>
            </a:r>
          </a:p>
          <a:p>
            <a:pPr marL="257175" indent="-257175">
              <a:buFont typeface="Arial" panose="020B0604020202090204" pitchFamily="34" charset="0"/>
              <a:buChar char="•"/>
            </a:pPr>
            <a:r>
              <a:rPr lang="en-US" sz="1600" b="0" dirty="0">
                <a:sym typeface="+mn-ea"/>
              </a:rPr>
              <a:t>Palo, docdb 50293 - 09/23/24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E22C10-FBCD-C446-C79F-F459DE25DA54}"/>
              </a:ext>
            </a:extLst>
          </p:cNvPr>
          <p:cNvSpPr txBox="1"/>
          <p:nvPr/>
        </p:nvSpPr>
        <p:spPr>
          <a:xfrm>
            <a:off x="155491" y="1867452"/>
            <a:ext cx="5469805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Upgrades :</a:t>
            </a:r>
          </a:p>
          <a:p>
            <a:pPr marL="257175" indent="-257175">
              <a:spcBef>
                <a:spcPts val="600"/>
              </a:spcBef>
              <a:buFont typeface="Arial" panose="020B0604020202090204" pitchFamily="34" charset="0"/>
              <a:buChar char="•"/>
            </a:pPr>
            <a:r>
              <a:rPr lang="en-US" sz="1600" b="0" dirty="0">
                <a:latin typeface="Helvetica" panose="020B0604020202020204" pitchFamily="34" charset="0"/>
                <a:cs typeface="Helvetica" panose="020B0604020202020204" pitchFamily="34" charset="0"/>
                <a:sym typeface="+mn-ea"/>
              </a:rPr>
              <a:t>Spatula for landing planes on the granite</a:t>
            </a:r>
          </a:p>
          <a:p>
            <a:pPr marL="714375" lvl="1" indent="-257175">
              <a:spcBef>
                <a:spcPts val="600"/>
              </a:spcBef>
              <a:buFont typeface="Arial" panose="020B0604020202090204" pitchFamily="34" charset="0"/>
              <a:buChar char="•"/>
            </a:pPr>
            <a:r>
              <a:rPr lang="en-US" sz="1600" b="0" dirty="0">
                <a:latin typeface="Helvetica" panose="020B0604020202020204" pitchFamily="34" charset="0"/>
                <a:cs typeface="Helvetica" panose="020B0604020202020204" pitchFamily="34" charset="0"/>
                <a:sym typeface="+mn-ea"/>
              </a:rPr>
              <a:t>Significantly speeds up assembly </a:t>
            </a:r>
          </a:p>
          <a:p>
            <a:pPr marL="257175" indent="-257175">
              <a:spcBef>
                <a:spcPts val="600"/>
              </a:spcBef>
              <a:buFont typeface="Arial" panose="020B0604020202090204" pitchFamily="34" charset="0"/>
              <a:buChar char="•"/>
            </a:pPr>
            <a:r>
              <a:rPr lang="en-US" sz="1600" b="0" dirty="0">
                <a:latin typeface="Helvetica" panose="020B0604020202020204" pitchFamily="34" charset="0"/>
                <a:cs typeface="Helvetica" panose="020B0604020202020204" pitchFamily="34" charset="0"/>
                <a:sym typeface="+mn-ea"/>
              </a:rPr>
              <a:t>New jig for measurements close to the cooling ring U-turns (discussed later)</a:t>
            </a:r>
          </a:p>
          <a:p>
            <a:pPr marL="257175" indent="-257175">
              <a:spcBef>
                <a:spcPts val="600"/>
              </a:spcBef>
              <a:buFont typeface="Arial" panose="020B0604020202090204" pitchFamily="34" charset="0"/>
              <a:buChar char="•"/>
            </a:pPr>
            <a:r>
              <a:rPr lang="en-US" sz="1600" b="0" dirty="0">
                <a:latin typeface="Helvetica" panose="020B0604020202020204" pitchFamily="34" charset="0"/>
                <a:cs typeface="Helvetica" panose="020B0604020202020204" pitchFamily="34" charset="0"/>
                <a:sym typeface="+mn-ea"/>
              </a:rPr>
              <a:t>With spatula, it takes on average, 2.5 days to assemble a station including reaming the plane pin holes.</a:t>
            </a:r>
          </a:p>
          <a:p>
            <a:pPr marL="257175" indent="-257175">
              <a:spcBef>
                <a:spcPts val="600"/>
              </a:spcBef>
              <a:buFont typeface="Arial" panose="020B0604020202090204" pitchFamily="34" charset="0"/>
              <a:buChar char="•"/>
            </a:pPr>
            <a:r>
              <a:rPr lang="en-US" sz="1600" b="0" dirty="0">
                <a:latin typeface="Helvetica" panose="020B0604020202020204" pitchFamily="34" charset="0"/>
                <a:cs typeface="Helvetica" panose="020B0604020202020204" pitchFamily="34" charset="0"/>
                <a:sym typeface="+mn-ea"/>
              </a:rPr>
              <a:t>An additional 0.5 day to make mechanical measurements and move into the metrology stand </a:t>
            </a:r>
          </a:p>
          <a:p>
            <a:endParaRPr lang="en-US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57ED40-9E0D-C627-8BFA-8E8388711BA0}"/>
              </a:ext>
            </a:extLst>
          </p:cNvPr>
          <p:cNvSpPr txBox="1"/>
          <p:nvPr/>
        </p:nvSpPr>
        <p:spPr>
          <a:xfrm>
            <a:off x="155491" y="469373"/>
            <a:ext cx="2668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D.Palo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docdb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52882</a:t>
            </a:r>
            <a:endParaRPr lang="en-US" i="0" dirty="0">
              <a:solidFill>
                <a:schemeClr val="accent6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9FCC9A-394F-CDD9-58C8-D00FD5AB200E}"/>
              </a:ext>
            </a:extLst>
          </p:cNvPr>
          <p:cNvSpPr txBox="1"/>
          <p:nvPr/>
        </p:nvSpPr>
        <p:spPr>
          <a:xfrm>
            <a:off x="5265278" y="370616"/>
            <a:ext cx="3784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Expected Completion August</a:t>
            </a:r>
          </a:p>
        </p:txBody>
      </p:sp>
    </p:spTree>
    <p:extLst>
      <p:ext uri="{BB962C8B-B14F-4D97-AF65-F5344CB8AC3E}">
        <p14:creationId xmlns:p14="http://schemas.microsoft.com/office/powerpoint/2010/main" val="17367073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EC88B6-0F42-6775-86D2-E8D86FB2EA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8104A87-21F6-FE66-722A-A9FC96BA3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Gas lines and Cabling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0057AE-C637-916E-ADFC-326CF0EAFD6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6/9/25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5BC6F-59AD-52D5-3316-6FD9C8E4B4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Plane Status and Leak Rates | Jun 2025 Tracker Collaboration Meeting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311F6C-D3E5-2537-66D8-0A1D5DE60D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2ED7473-E7B0-F9D8-014D-3428DA67D869}"/>
              </a:ext>
            </a:extLst>
          </p:cNvPr>
          <p:cNvSpPr txBox="1"/>
          <p:nvPr/>
        </p:nvSpPr>
        <p:spPr>
          <a:xfrm>
            <a:off x="6730636" y="4013012"/>
            <a:ext cx="21847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Read out fibers (teal) bundled within check valve brackets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EDFBA5-7CE4-2583-52C5-70B31398F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738656" y="1411549"/>
            <a:ext cx="2913017" cy="2184763"/>
          </a:xfrm>
          <a:prstGeom prst="rect">
            <a:avLst/>
          </a:prstGeom>
        </p:spPr>
      </p:pic>
      <p:pic>
        <p:nvPicPr>
          <p:cNvPr id="8" name="Picture 7" descr="A close-up of a machine&#10;&#10;AI-generated content may be incorrect.">
            <a:extLst>
              <a:ext uri="{FF2B5EF4-FFF2-40B4-BE49-F238E27FC236}">
                <a16:creationId xmlns:a16="http://schemas.microsoft.com/office/drawing/2014/main" id="{9DB18621-2497-F752-FDA7-5BC517627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0637" y="1047423"/>
            <a:ext cx="2184763" cy="29130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DEDA0C-8D25-7D0D-173B-100410857B42}"/>
              </a:ext>
            </a:extLst>
          </p:cNvPr>
          <p:cNvSpPr txBox="1"/>
          <p:nvPr/>
        </p:nvSpPr>
        <p:spPr>
          <a:xfrm>
            <a:off x="7313050" y="-4515"/>
            <a:ext cx="1830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 of 18 (17%)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8507D3-F658-25F8-6BD1-FAA7A9C08A24}"/>
              </a:ext>
            </a:extLst>
          </p:cNvPr>
          <p:cNvSpPr txBox="1"/>
          <p:nvPr/>
        </p:nvSpPr>
        <p:spPr>
          <a:xfrm>
            <a:off x="4908919" y="397282"/>
            <a:ext cx="4296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Expected Completion September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ED2C7C-1770-F67E-4399-81C36A4E7634}"/>
              </a:ext>
            </a:extLst>
          </p:cNvPr>
          <p:cNvSpPr txBox="1"/>
          <p:nvPr/>
        </p:nvSpPr>
        <p:spPr>
          <a:xfrm>
            <a:off x="4086806" y="3999963"/>
            <a:ext cx="2184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LV/HV lines and gas lines near station’s arm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FA5BDF-B81A-6011-8146-AB28EE4A421B}"/>
              </a:ext>
            </a:extLst>
          </p:cNvPr>
          <p:cNvSpPr txBox="1"/>
          <p:nvPr/>
        </p:nvSpPr>
        <p:spPr>
          <a:xfrm>
            <a:off x="214394" y="956814"/>
            <a:ext cx="36668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After Station metrology measurements, stations are landed horizontally and are cabled.</a:t>
            </a:r>
          </a:p>
          <a:p>
            <a:endParaRPr lang="en-US" sz="1600" dirty="0"/>
          </a:p>
          <a:p>
            <a:r>
              <a:rPr lang="en-US" sz="1600" dirty="0"/>
              <a:t>Cabling process mounts the DC/DC converters and includes gas fittings, HV lines, LV lines, and fiber.</a:t>
            </a:r>
          </a:p>
          <a:p>
            <a:endParaRPr lang="en-US" sz="1600" dirty="0"/>
          </a:p>
          <a:p>
            <a:r>
              <a:rPr lang="en-US" sz="1600" dirty="0"/>
              <a:t>Measurements have been made for both odd and even station types and we are ready to ramp up cabling and installation process.</a:t>
            </a:r>
          </a:p>
        </p:txBody>
      </p:sp>
    </p:spTree>
    <p:extLst>
      <p:ext uri="{BB962C8B-B14F-4D97-AF65-F5344CB8AC3E}">
        <p14:creationId xmlns:p14="http://schemas.microsoft.com/office/powerpoint/2010/main" val="4275458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2025/06/09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Vincent Fischer | Mu2e Collaboration Meeting - Tracker Workshop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69081" y="86387"/>
            <a:ext cx="8652669" cy="320908"/>
          </a:xfrm>
        </p:spPr>
        <p:txBody>
          <a:bodyPr/>
          <a:lstStyle/>
          <a:p>
            <a:r>
              <a:rPr lang="en-US" sz="1950" dirty="0"/>
              <a:t>Gas system in 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7DE9C-CFBB-F601-178F-F76477A071D2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0202" y="823042"/>
            <a:ext cx="4905335" cy="3752166"/>
          </a:xfrm>
        </p:spPr>
        <p:txBody>
          <a:bodyPr/>
          <a:lstStyle/>
          <a:p>
            <a:r>
              <a:rPr lang="en-US" sz="1000" b="1" dirty="0"/>
              <a:t>Check valves</a:t>
            </a:r>
          </a:p>
          <a:p>
            <a:pPr lvl="1"/>
            <a:r>
              <a:rPr lang="en-US" sz="1000" b="1" dirty="0"/>
              <a:t>First production sets installed on Train Station and Station 0. </a:t>
            </a:r>
            <a:br>
              <a:rPr lang="en-US" sz="1000" b="1" dirty="0"/>
            </a:br>
            <a:r>
              <a:rPr lang="en-US" sz="1000" b="1" dirty="0"/>
              <a:t>Manifolds are being assembled</a:t>
            </a:r>
          </a:p>
          <a:p>
            <a:pPr lvl="1"/>
            <a:r>
              <a:rPr lang="en-US" sz="1000" b="1" dirty="0"/>
              <a:t>First sets showed issues:</a:t>
            </a:r>
          </a:p>
          <a:p>
            <a:pPr lvl="2"/>
            <a:r>
              <a:rPr lang="en-US" sz="1000" b="1" dirty="0"/>
              <a:t>Plugged ports -&gt; Fixed through changes in assembly procedure</a:t>
            </a:r>
          </a:p>
          <a:p>
            <a:pPr lvl="2"/>
            <a:r>
              <a:rPr lang="en-US" sz="1000" b="1" dirty="0"/>
              <a:t>High leak rates then expected -&gt; See dedicated slides</a:t>
            </a:r>
          </a:p>
          <a:p>
            <a:r>
              <a:rPr lang="en-US" sz="1000" b="1" dirty="0"/>
              <a:t>Connections</a:t>
            </a:r>
          </a:p>
          <a:p>
            <a:pPr lvl="1"/>
            <a:r>
              <a:rPr lang="en-US" sz="1000" b="1" dirty="0"/>
              <a:t>Tubing-to-tubing connections will be combination of push-to-connect fittings and plastic welds</a:t>
            </a:r>
          </a:p>
          <a:p>
            <a:pPr lvl="1"/>
            <a:r>
              <a:rPr lang="en-US" sz="1000" b="1" dirty="0"/>
              <a:t>Easier to install and replace, allows the use of PE tubing in some circumstances</a:t>
            </a:r>
          </a:p>
          <a:p>
            <a:pPr lvl="1"/>
            <a:r>
              <a:rPr lang="en-US" sz="1000" b="1" dirty="0"/>
              <a:t>Parts have to be ordered. Easy assembly</a:t>
            </a:r>
          </a:p>
          <a:p>
            <a:r>
              <a:rPr lang="en-US" sz="1000" b="1" dirty="0"/>
              <a:t>Holders</a:t>
            </a:r>
          </a:p>
          <a:p>
            <a:pPr lvl="1"/>
            <a:r>
              <a:rPr lang="en-US" sz="1000" b="1" dirty="0"/>
              <a:t>Services (gas lines, electrical wires, fibers) holders have been designed</a:t>
            </a:r>
          </a:p>
          <a:p>
            <a:pPr lvl="1"/>
            <a:r>
              <a:rPr lang="en-US" sz="1000" b="1" dirty="0"/>
              <a:t>Work with calorimeter to finalize positions on Muon Beam Stop</a:t>
            </a:r>
          </a:p>
          <a:p>
            <a:endParaRPr lang="en-US" sz="10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4B611D-CCAF-5F0E-0E59-1D920F195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0832" y="2492875"/>
            <a:ext cx="3300918" cy="21276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C405A9-0D90-6F5D-B939-72E8B5248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8458" y="203156"/>
            <a:ext cx="977587" cy="21326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2D6E3C-9EEB-B452-51C0-295B0116E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4789" y="152269"/>
            <a:ext cx="987778" cy="21891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9C0498-4CF1-251C-AFCE-B3B4327179F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354" r="5277"/>
          <a:stretch/>
        </p:blipFill>
        <p:spPr>
          <a:xfrm>
            <a:off x="5833641" y="587360"/>
            <a:ext cx="2199191" cy="15377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DF75BB-FC4D-7C11-889F-4F70A999C296}"/>
              </a:ext>
            </a:extLst>
          </p:cNvPr>
          <p:cNvSpPr txBox="1"/>
          <p:nvPr/>
        </p:nvSpPr>
        <p:spPr>
          <a:xfrm>
            <a:off x="222250" y="309560"/>
            <a:ext cx="2983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V.Fischer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docdb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52939</a:t>
            </a:r>
            <a:endParaRPr lang="en-US" i="0" dirty="0">
              <a:solidFill>
                <a:schemeClr val="accent6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3189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F370A-4522-3B67-7AA1-B33CDED40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88F99CE-39AD-CF3B-E6FD-CCD8F9C6C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valves connections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8A4E8-5AF5-3C37-3BAF-48DFEC95062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6/9/25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79B48C-D627-0871-1B23-3F392373A0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Plane Status and Leak Rates | Jun 2025 Tracker Collaboration Meeting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21C82D-F7E9-47E1-8DCD-4A7CF2ED70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75DA50-BD96-81AC-758F-5A51E62D002E}"/>
              </a:ext>
            </a:extLst>
          </p:cNvPr>
          <p:cNvSpPr txBox="1"/>
          <p:nvPr/>
        </p:nvSpPr>
        <p:spPr>
          <a:xfrm>
            <a:off x="7234177" y="74825"/>
            <a:ext cx="1675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of 18 (6%)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BCEF2B-F84A-B739-F19F-3B41F57E317E}"/>
              </a:ext>
            </a:extLst>
          </p:cNvPr>
          <p:cNvSpPr txBox="1"/>
          <p:nvPr/>
        </p:nvSpPr>
        <p:spPr>
          <a:xfrm>
            <a:off x="155491" y="469373"/>
            <a:ext cx="2983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V.Fischer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docdb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52939</a:t>
            </a:r>
            <a:endParaRPr lang="en-US" i="0" dirty="0">
              <a:solidFill>
                <a:schemeClr val="accent6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2F30AB-7E79-0434-F4AD-7167658F0FB9}"/>
              </a:ext>
            </a:extLst>
          </p:cNvPr>
          <p:cNvSpPr txBox="1"/>
          <p:nvPr/>
        </p:nvSpPr>
        <p:spPr>
          <a:xfrm>
            <a:off x="3498062" y="487334"/>
            <a:ext cx="5809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Can be installed post installation into frame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40B8537-0F32-7123-D8EE-56EFACC1437D}"/>
              </a:ext>
            </a:extLst>
          </p:cNvPr>
          <p:cNvSpPr txBox="1">
            <a:spLocks/>
          </p:cNvSpPr>
          <p:nvPr/>
        </p:nvSpPr>
        <p:spPr>
          <a:xfrm>
            <a:off x="-85253" y="721640"/>
            <a:ext cx="5016137" cy="3994474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4350" indent="-230188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645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7438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200" b="1" dirty="0"/>
          </a:p>
          <a:p>
            <a:pPr lvl="1"/>
            <a:r>
              <a:rPr lang="en-US" sz="1200" b="1" dirty="0"/>
              <a:t>2 check valves blocks per plane (supply and exhaust), 6 valves (one per panel) per block</a:t>
            </a:r>
          </a:p>
          <a:p>
            <a:pPr lvl="1"/>
            <a:r>
              <a:rPr lang="en-US" sz="1200" b="1" dirty="0"/>
              <a:t>Supply check valves:</a:t>
            </a:r>
          </a:p>
          <a:p>
            <a:pPr lvl="2"/>
            <a:r>
              <a:rPr lang="en-US" sz="1200" b="1" dirty="0"/>
              <a:t>Panel protection: Stays closed, only opens if DS pressure &gt; panel pressure</a:t>
            </a:r>
          </a:p>
          <a:p>
            <a:pPr lvl="1"/>
            <a:r>
              <a:rPr lang="en-US" sz="1200" b="1" dirty="0"/>
              <a:t>Exhaust check valves:</a:t>
            </a:r>
          </a:p>
          <a:p>
            <a:pPr lvl="2"/>
            <a:r>
              <a:rPr lang="en-US" sz="1200" b="1" dirty="0"/>
              <a:t>Backflow protection: Always opened when flowing gas, closes if panel pressure &lt; exhaust pressure</a:t>
            </a:r>
          </a:p>
          <a:p>
            <a:pPr lvl="1"/>
            <a:r>
              <a:rPr lang="en-US" sz="1200" b="1" dirty="0"/>
              <a:t>Design:</a:t>
            </a:r>
          </a:p>
          <a:p>
            <a:pPr lvl="2"/>
            <a:r>
              <a:rPr lang="en-US" sz="1200" b="1" dirty="0"/>
              <a:t>Main seal: Ball resting on </a:t>
            </a:r>
            <a:r>
              <a:rPr lang="en-US" sz="1200" b="1" dirty="0" err="1"/>
              <a:t>o-ring</a:t>
            </a:r>
            <a:r>
              <a:rPr lang="en-US" sz="1200" b="1" dirty="0"/>
              <a:t> in a dovetail on a bushing </a:t>
            </a:r>
            <a:br>
              <a:rPr lang="en-US" sz="1200" b="1" dirty="0"/>
            </a:br>
            <a:r>
              <a:rPr lang="en-US" sz="1200" b="1" dirty="0"/>
              <a:t>(easy removal and rotation)</a:t>
            </a:r>
          </a:p>
          <a:p>
            <a:pPr lvl="2"/>
            <a:r>
              <a:rPr lang="en-US" sz="1200" b="1" dirty="0"/>
              <a:t>Bushing seal: Radial </a:t>
            </a:r>
            <a:r>
              <a:rPr lang="en-US" sz="1200" b="1" dirty="0" err="1"/>
              <a:t>o-ring</a:t>
            </a:r>
            <a:endParaRPr lang="en-US" sz="1200" b="1" dirty="0"/>
          </a:p>
          <a:p>
            <a:pPr lvl="2"/>
            <a:r>
              <a:rPr lang="en-US" sz="1200" b="1" dirty="0"/>
              <a:t>Borosilicate ball, Viton </a:t>
            </a:r>
            <a:r>
              <a:rPr lang="en-US" sz="1200" b="1" dirty="0" err="1"/>
              <a:t>o-rings</a:t>
            </a:r>
            <a:r>
              <a:rPr lang="en-US" sz="1200" b="1" dirty="0"/>
              <a:t>, </a:t>
            </a:r>
            <a:r>
              <a:rPr lang="en-US" sz="1200" b="1" dirty="0" err="1"/>
              <a:t>Noryl</a:t>
            </a:r>
            <a:r>
              <a:rPr lang="en-US" sz="1200" b="1" dirty="0"/>
              <a:t> bushings</a:t>
            </a:r>
          </a:p>
          <a:p>
            <a:pPr lvl="1"/>
            <a:endParaRPr lang="en-US" sz="1200" b="1" dirty="0"/>
          </a:p>
          <a:p>
            <a:endParaRPr lang="en-US" sz="12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05DD8A-0BEF-221C-CED3-2F204D16F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0024" y="2736178"/>
            <a:ext cx="4733976" cy="18349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12141C-A6E8-1C77-240C-40082723A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137" y="1106458"/>
            <a:ext cx="4065760" cy="162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8585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66E36F-5CBF-AE2F-590C-BF5758FBC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4CF9E2B-03A3-73B2-762E-7C4D4BB04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Installing into Frame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3CF5D3-4440-3E05-851D-E9608915723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6/9/25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2EFED2-80D8-D310-3ECD-829F4092AB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Plane Status and Leak Rates | Jun 2025 Tracker Collaboration Meeting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D2DCF-791F-9086-0F9F-FE5521942C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77DBC52-EECA-BA06-677A-360E27CA8963}"/>
              </a:ext>
            </a:extLst>
          </p:cNvPr>
          <p:cNvSpPr txBox="1"/>
          <p:nvPr/>
        </p:nvSpPr>
        <p:spPr>
          <a:xfrm>
            <a:off x="6004792" y="3789431"/>
            <a:ext cx="3276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2 stations (1 production, 1 Train Station) installed into frame</a:t>
            </a:r>
          </a:p>
        </p:txBody>
      </p:sp>
      <p:pic>
        <p:nvPicPr>
          <p:cNvPr id="2" name="Picture 1" descr="A machine with a large object in it&#10;&#10;AI-generated content may be incorrect.">
            <a:extLst>
              <a:ext uri="{FF2B5EF4-FFF2-40B4-BE49-F238E27FC236}">
                <a16:creationId xmlns:a16="http://schemas.microsoft.com/office/drawing/2014/main" id="{A70FF546-3D1B-BB3B-2509-CF6E32ABEC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871"/>
          <a:stretch/>
        </p:blipFill>
        <p:spPr>
          <a:xfrm>
            <a:off x="3480590" y="783841"/>
            <a:ext cx="2345501" cy="2963299"/>
          </a:xfrm>
          <a:prstGeom prst="rect">
            <a:avLst/>
          </a:prstGeom>
        </p:spPr>
      </p:pic>
      <p:pic>
        <p:nvPicPr>
          <p:cNvPr id="7" name="Picture 6" descr="A circular metal object with a circular pattern&#10;&#10;AI-generated content may be incorrect.">
            <a:extLst>
              <a:ext uri="{FF2B5EF4-FFF2-40B4-BE49-F238E27FC236}">
                <a16:creationId xmlns:a16="http://schemas.microsoft.com/office/drawing/2014/main" id="{710004FA-4324-4472-A54C-83B0BD37C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4792" y="798010"/>
            <a:ext cx="2982062" cy="28822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473696-36BE-B940-C915-71109E26D4CA}"/>
              </a:ext>
            </a:extLst>
          </p:cNvPr>
          <p:cNvSpPr txBox="1"/>
          <p:nvPr/>
        </p:nvSpPr>
        <p:spPr>
          <a:xfrm>
            <a:off x="7311395" y="48057"/>
            <a:ext cx="1675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of 18 (6%)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DC3AEFD-6547-4A0F-5142-35F158E1648F}"/>
              </a:ext>
            </a:extLst>
          </p:cNvPr>
          <p:cNvSpPr>
            <a:spLocks noGrp="1"/>
          </p:cNvSpPr>
          <p:nvPr/>
        </p:nvSpPr>
        <p:spPr>
          <a:xfrm>
            <a:off x="309264" y="1103595"/>
            <a:ext cx="2829945" cy="2963299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panose="020B0503030404040204" charset="0"/>
                <a:cs typeface="MS PGothic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panose="020B0503030404040204" charset="0"/>
                <a:cs typeface="MS PGothic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panose="020B0503030404040204" charset="0"/>
                <a:cs typeface="MS PGothic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panose="020B0503030404040204" charset="0"/>
                <a:cs typeface="MS PGothic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panose="020B0503030404040204" charset="0"/>
                <a:cs typeface="MS PGothic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500" dirty="0">
                <a:sym typeface="+mn-ea"/>
              </a:rPr>
              <a:t>Lesson learned:</a:t>
            </a:r>
          </a:p>
          <a:p>
            <a:pPr marL="257175" indent="-257175">
              <a:buFont typeface="Arial" panose="020B0604020202090204" pitchFamily="34" charset="0"/>
              <a:buChar char="•"/>
            </a:pPr>
            <a:r>
              <a:rPr lang="en-US" sz="1500" b="0" dirty="0">
                <a:latin typeface="Helvetica Bold" charset="0"/>
                <a:cs typeface="Helvetica Bold" charset="0"/>
                <a:sym typeface="+mn-ea"/>
              </a:rPr>
              <a:t>Require many people: </a:t>
            </a:r>
          </a:p>
          <a:p>
            <a:pPr marL="714375" lvl="1" indent="-257175">
              <a:buFont typeface="Arial" panose="020B0604020202090204" pitchFamily="34" charset="0"/>
              <a:buChar char="•"/>
            </a:pPr>
            <a:r>
              <a:rPr lang="en-US" sz="1200" b="0" dirty="0">
                <a:latin typeface="Helvetica Bold" charset="0"/>
                <a:cs typeface="Helvetica Bold" charset="0"/>
                <a:sym typeface="+mn-ea"/>
              </a:rPr>
              <a:t>1 Crane operator, 1x2 landing each arm, 1 watching level, 1 watching the bottom pin…</a:t>
            </a:r>
          </a:p>
          <a:p>
            <a:pPr marL="714375" lvl="1" indent="-257175">
              <a:buFont typeface="Arial" panose="020B0604020202090204" pitchFamily="34" charset="0"/>
              <a:buChar char="•"/>
            </a:pPr>
            <a:r>
              <a:rPr lang="en-US" sz="1200" b="0" dirty="0">
                <a:latin typeface="Helvetica Bold" charset="0"/>
                <a:cs typeface="Helvetica Bold" charset="0"/>
                <a:sym typeface="+mn-ea"/>
              </a:rPr>
              <a:t>Ideally not as many people needed in future  </a:t>
            </a:r>
          </a:p>
          <a:p>
            <a:pPr marL="257175" indent="-257175">
              <a:buFont typeface="Arial" panose="020B0604020202090204" pitchFamily="34" charset="0"/>
              <a:buChar char="•"/>
            </a:pPr>
            <a:r>
              <a:rPr lang="en-US" sz="1500" b="0" dirty="0">
                <a:latin typeface="Helvetica Bold" charset="0"/>
                <a:cs typeface="Helvetica Bold" charset="0"/>
                <a:sym typeface="+mn-ea"/>
              </a:rPr>
              <a:t>Did not have check-valve clamp for holding cables/fibers at arms</a:t>
            </a:r>
          </a:p>
          <a:p>
            <a:pPr marL="257175" indent="-257175">
              <a:buFont typeface="Arial" panose="020B0604020202090204" pitchFamily="34" charset="0"/>
              <a:buChar char="•"/>
            </a:pPr>
            <a:r>
              <a:rPr lang="en-US" sz="1500" b="0" dirty="0">
                <a:latin typeface="Helvetica Bold" charset="0"/>
                <a:cs typeface="Helvetica Bold" charset="0"/>
                <a:sym typeface="+mn-ea"/>
              </a:rPr>
              <a:t>Hopefully goes smoother with this (next week).. </a:t>
            </a:r>
            <a:r>
              <a:rPr lang="en-US" sz="1500" dirty="0">
                <a:latin typeface="Helvetica Bold" charset="0"/>
                <a:cs typeface="Helvetica Bold" charset="0"/>
                <a:sym typeface="+mn-ea"/>
              </a:rPr>
              <a:t>Need to work on this procedure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985957-C6F3-0346-7B50-B40BF067091F}"/>
              </a:ext>
            </a:extLst>
          </p:cNvPr>
          <p:cNvSpPr txBox="1"/>
          <p:nvPr/>
        </p:nvSpPr>
        <p:spPr>
          <a:xfrm>
            <a:off x="4847696" y="322176"/>
            <a:ext cx="4296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Expected Completion September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D6354A-F92A-7C1F-664F-BB4306DB90E2}"/>
              </a:ext>
            </a:extLst>
          </p:cNvPr>
          <p:cNvSpPr txBox="1"/>
          <p:nvPr/>
        </p:nvSpPr>
        <p:spPr>
          <a:xfrm>
            <a:off x="161701" y="451329"/>
            <a:ext cx="2668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D.Palo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docdb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52882</a:t>
            </a:r>
            <a:endParaRPr lang="en-US" i="0" dirty="0">
              <a:solidFill>
                <a:schemeClr val="accent6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8FAEBB-6176-675A-752C-3BA8E47539A2}"/>
              </a:ext>
            </a:extLst>
          </p:cNvPr>
          <p:cNvSpPr txBox="1"/>
          <p:nvPr/>
        </p:nvSpPr>
        <p:spPr>
          <a:xfrm>
            <a:off x="3480589" y="3794619"/>
            <a:ext cx="23455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Installation of first production station into frame</a:t>
            </a:r>
          </a:p>
        </p:txBody>
      </p:sp>
    </p:spTree>
    <p:extLst>
      <p:ext uri="{BB962C8B-B14F-4D97-AF65-F5344CB8AC3E}">
        <p14:creationId xmlns:p14="http://schemas.microsoft.com/office/powerpoint/2010/main" val="9000811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screenshot of a calendar&#10;&#10;Description automatically generated">
            <a:extLst>
              <a:ext uri="{FF2B5EF4-FFF2-40B4-BE49-F238E27FC236}">
                <a16:creationId xmlns:a16="http://schemas.microsoft.com/office/drawing/2014/main" id="{7E4B8EAA-F6A1-C476-424D-2C3E5FD884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91" y="903076"/>
            <a:ext cx="8672513" cy="3771051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15EBA-FAAB-E977-AAF5-2490F4884AC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6/9/25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AC11F8-B61D-746D-0C64-478504754E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Plane Status and Leak Rates | Jun 2025 Tracker Collaboration Meeting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DB999-C7C9-D3FE-070D-93A914E424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3520C8AE-D0FE-017A-86EF-8B99CA793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</p:spPr>
        <p:txBody>
          <a:bodyPr/>
          <a:lstStyle/>
          <a:p>
            <a:r>
              <a:rPr lang="en-US" dirty="0"/>
              <a:t>Tracker Production Time Frame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2D456B-8D3A-94EB-817B-9A1CFB1CF5B7}"/>
              </a:ext>
            </a:extLst>
          </p:cNvPr>
          <p:cNvSpPr txBox="1"/>
          <p:nvPr/>
        </p:nvSpPr>
        <p:spPr>
          <a:xfrm>
            <a:off x="155491" y="469373"/>
            <a:ext cx="2923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B.Kiburg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docdb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52876</a:t>
            </a:r>
            <a:endParaRPr lang="en-US" i="0" dirty="0">
              <a:solidFill>
                <a:schemeClr val="accent6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8180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0B3408-844B-08E8-3061-D27062E66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DF769D-7794-BF81-9971-5F574091F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Tracker Production Time Frame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C981C1-1449-9584-4283-B1FB30487E2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6/9/25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3A1B7-092E-F306-1E49-CA8DCE5D0F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Plane Status and Leak Rates | Jun 2025 Tracker Collaboration Meeting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C0FF5-AB28-A217-0AAB-2D4821A4FC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35B8B3-41C2-F05B-C7E7-22A6C66263AE}"/>
              </a:ext>
            </a:extLst>
          </p:cNvPr>
          <p:cNvSpPr txBox="1"/>
          <p:nvPr/>
        </p:nvSpPr>
        <p:spPr>
          <a:xfrm>
            <a:off x="69016" y="397661"/>
            <a:ext cx="2923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B.Kiburg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docdb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52876</a:t>
            </a:r>
            <a:endParaRPr lang="en-US" i="0" dirty="0">
              <a:solidFill>
                <a:schemeClr val="accent6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Google Shape;190;p30">
            <a:extLst>
              <a:ext uri="{FF2B5EF4-FFF2-40B4-BE49-F238E27FC236}">
                <a16:creationId xmlns:a16="http://schemas.microsoft.com/office/drawing/2014/main" id="{925C0B42-807F-01CD-2D4E-58D551D00FE7}"/>
              </a:ext>
            </a:extLst>
          </p:cNvPr>
          <p:cNvSpPr txBox="1">
            <a:spLocks/>
          </p:cNvSpPr>
          <p:nvPr/>
        </p:nvSpPr>
        <p:spPr>
          <a:xfrm>
            <a:off x="207562" y="3818608"/>
            <a:ext cx="8908200" cy="81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30188" indent="-230188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30200">
              <a:spcAft>
                <a:spcPts val="0"/>
              </a:spcAft>
              <a:buSzPts val="1600"/>
              <a:buFont typeface="Arial" charset="0"/>
              <a:buChar char="●"/>
            </a:pPr>
            <a:r>
              <a:rPr lang="en-US" sz="1600" dirty="0"/>
              <a:t>Strong steady progress, doing many things in parallel</a:t>
            </a:r>
          </a:p>
          <a:p>
            <a:pPr marL="457200" indent="-330200"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Char char="●"/>
            </a:pPr>
            <a:r>
              <a:rPr lang="en-US" sz="1600" dirty="0"/>
              <a:t>Addressed many of the known, troublesome planes</a:t>
            </a:r>
          </a:p>
          <a:p>
            <a:pPr marL="457200" indent="-330200"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Char char="●"/>
            </a:pPr>
            <a:r>
              <a:rPr lang="en-US" sz="1600" dirty="0"/>
              <a:t>Need to wrap up loose ends, enter production mode on station cabling and installation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3BDD814-9549-9B7C-EA7D-A66789F2F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928" y="756596"/>
            <a:ext cx="5150735" cy="318487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003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F87B4-46FB-8025-4728-516F0FB48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81D6A0C-B0D4-4050-B64E-C8B0AA646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Tracker Measurements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78942-15DF-01A9-5C13-FE1424FFA5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6/9/25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7039E-8659-25AE-C394-163CA81895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Plane Status and Leak Rates | Jun 2025 Tracker Collaboration Meeting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CEF483-5BDA-259F-0BAE-6537CE3351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9147E2-2257-E5C2-7834-0FA7988A3262}"/>
              </a:ext>
            </a:extLst>
          </p:cNvPr>
          <p:cNvSpPr txBox="1"/>
          <p:nvPr/>
        </p:nvSpPr>
        <p:spPr>
          <a:xfrm>
            <a:off x="482600" y="931333"/>
            <a:ext cx="59605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HV Onset of gain test on Planes</a:t>
            </a:r>
          </a:p>
          <a:p>
            <a:r>
              <a:rPr lang="en-US" dirty="0"/>
              <a:t>Leak Rates</a:t>
            </a:r>
          </a:p>
          <a:p>
            <a:r>
              <a:rPr lang="en-US" dirty="0"/>
              <a:t>Gas Check Valves</a:t>
            </a:r>
          </a:p>
          <a:p>
            <a:r>
              <a:rPr lang="en-US" dirty="0"/>
              <a:t>Station Metrology</a:t>
            </a:r>
          </a:p>
          <a:p>
            <a:r>
              <a:rPr lang="en-US" dirty="0"/>
              <a:t>Station taking data and Noise measurements</a:t>
            </a:r>
          </a:p>
        </p:txBody>
      </p:sp>
    </p:spTree>
    <p:extLst>
      <p:ext uri="{BB962C8B-B14F-4D97-AF65-F5344CB8AC3E}">
        <p14:creationId xmlns:p14="http://schemas.microsoft.com/office/powerpoint/2010/main" val="3572600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645EA-2F0D-0F6E-CF0E-82CA28B34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8B04332-6E85-C213-8CF3-66AB87AD3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Plane HV/Scanning and onset of gain measurement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3AD9B5-F063-6E9C-3445-36E2E61D07D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6/9/25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2E18DD-BF3C-9E07-B6D3-7AC7871422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Plane Status and Leak Rates | Jun 2025 Tracker Collaboration Meeting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73B5E-ED6A-9F28-E7D6-9EC7D130C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42AA70C-B7C7-1DCE-6EB7-F6B2EFEA16B4}"/>
              </a:ext>
            </a:extLst>
          </p:cNvPr>
          <p:cNvSpPr txBox="1">
            <a:spLocks/>
          </p:cNvSpPr>
          <p:nvPr/>
        </p:nvSpPr>
        <p:spPr>
          <a:xfrm>
            <a:off x="325015" y="717729"/>
            <a:ext cx="4767845" cy="41604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06910" indent="-306910" algn="l" defTabSz="914400" rtl="0" eaLnBrk="1" latinLnBrk="0" hangingPunct="1">
              <a:lnSpc>
                <a:spcPct val="90000"/>
              </a:lnSpc>
              <a:spcBef>
                <a:spcPts val="1312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1pPr>
            <a:lvl2pPr marL="376757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133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2pPr>
            <a:lvl3pPr marL="764097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3pPr>
            <a:lvl4pPr marL="1142971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67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4pPr>
            <a:lvl5pPr marL="1519729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867" kern="120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latin typeface="Helvetica" pitchFamily="2" charset="0"/>
              </a:rPr>
              <a:t>Fe 55 source emits </a:t>
            </a:r>
            <a:r>
              <a:rPr lang="en-US" sz="1800" b="1" dirty="0" err="1">
                <a:latin typeface="Helvetica" pitchFamily="2" charset="0"/>
              </a:rPr>
              <a:t>xrays</a:t>
            </a:r>
            <a:r>
              <a:rPr lang="en-US" sz="1800" b="1" dirty="0">
                <a:latin typeface="Helvetica" pitchFamily="2" charset="0"/>
              </a:rPr>
              <a:t>, creates signal in straws and read out through ear card.</a:t>
            </a:r>
          </a:p>
          <a:p>
            <a:pPr marL="0" indent="0">
              <a:buNone/>
            </a:pPr>
            <a:r>
              <a:rPr lang="en-US" sz="1800" b="1" dirty="0">
                <a:latin typeface="Helvetica" pitchFamily="2" charset="0"/>
              </a:rPr>
              <a:t>Used to identify: </a:t>
            </a:r>
          </a:p>
          <a:p>
            <a:r>
              <a:rPr lang="en-US" sz="1800" b="1" dirty="0">
                <a:latin typeface="Helvetica" pitchFamily="2" charset="0"/>
              </a:rPr>
              <a:t>Blocked straws </a:t>
            </a:r>
          </a:p>
          <a:p>
            <a:r>
              <a:rPr lang="en-US" sz="1800" b="1" dirty="0">
                <a:latin typeface="Helvetica" pitchFamily="2" charset="0"/>
              </a:rPr>
              <a:t>Short/broken wires</a:t>
            </a:r>
          </a:p>
          <a:p>
            <a:r>
              <a:rPr lang="en-US" sz="1800" b="1" dirty="0">
                <a:latin typeface="Helvetica" pitchFamily="2" charset="0"/>
              </a:rPr>
              <a:t>High current wires</a:t>
            </a:r>
          </a:p>
          <a:p>
            <a:r>
              <a:rPr lang="en-US" sz="1800" b="1" dirty="0">
                <a:latin typeface="Helvetica" pitchFamily="2" charset="0"/>
              </a:rPr>
              <a:t>Ear card issues</a:t>
            </a:r>
          </a:p>
          <a:p>
            <a:pPr marL="0" indent="0">
              <a:buNone/>
            </a:pPr>
            <a:r>
              <a:rPr lang="en-US" sz="1800" b="1" dirty="0">
                <a:latin typeface="Helvetica" pitchFamily="2" charset="0"/>
              </a:rPr>
              <a:t>Failure has on occasion led panel replacement required</a:t>
            </a:r>
          </a:p>
          <a:p>
            <a:pPr marL="0" indent="0">
              <a:buNone/>
            </a:pPr>
            <a:r>
              <a:rPr lang="en-US" b="1" dirty="0">
                <a:latin typeface="Helvetica" pitchFamily="2" charset="0"/>
              </a:rPr>
              <a:t>Completed final 3 planes!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3CFDBB-138F-C82F-ABF8-BB097E15763C}"/>
              </a:ext>
            </a:extLst>
          </p:cNvPr>
          <p:cNvSpPr txBox="1"/>
          <p:nvPr/>
        </p:nvSpPr>
        <p:spPr>
          <a:xfrm>
            <a:off x="5185458" y="3676753"/>
            <a:ext cx="401785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Mamta connecting cramps to a plane for HV scanning</a:t>
            </a:r>
          </a:p>
        </p:txBody>
      </p:sp>
      <p:pic>
        <p:nvPicPr>
          <p:cNvPr id="11" name="Picture 10" descr="A person in a white suit and plastic gloves working on a machine&#10;&#10;Description automatically generated">
            <a:extLst>
              <a:ext uri="{FF2B5EF4-FFF2-40B4-BE49-F238E27FC236}">
                <a16:creationId xmlns:a16="http://schemas.microsoft.com/office/drawing/2014/main" id="{1877BCD9-E704-0D91-F22B-EFA11985E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5458" y="754377"/>
            <a:ext cx="3900668" cy="290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083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ECADF1E-4067-6E6C-FE0E-B01588B84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49" y="3175000"/>
            <a:ext cx="8686799" cy="1530814"/>
          </a:xfrm>
        </p:spPr>
        <p:txBody>
          <a:bodyPr numCol="1"/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Tracker Overview</a:t>
            </a:r>
          </a:p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Tracker Production Statuses</a:t>
            </a:r>
          </a:p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Tracker Measurements</a:t>
            </a:r>
          </a:p>
          <a:p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/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5A4BD6-D152-D9EE-4A8F-A87BABFBE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1F226-5019-9FEA-0504-A3382D05525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6/9/25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784139-8030-046D-9622-1B4F849B34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Plane Status and Leak Rates | Jun 2025 Tracker Collaboration Meeting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3D7F71-18B2-7DD5-158F-42F681DED6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9F0299-268E-B234-253F-11DA26920A22}"/>
              </a:ext>
            </a:extLst>
          </p:cNvPr>
          <p:cNvSpPr txBox="1"/>
          <p:nvPr/>
        </p:nvSpPr>
        <p:spPr>
          <a:xfrm>
            <a:off x="2176343" y="2800750"/>
            <a:ext cx="4310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Tracker Construction : Plane Storage, Frame, and Stations</a:t>
            </a:r>
          </a:p>
        </p:txBody>
      </p:sp>
      <p:pic>
        <p:nvPicPr>
          <p:cNvPr id="11" name="Picture 10" descr="A large machine in a room&#10;&#10;Description automatically generated">
            <a:extLst>
              <a:ext uri="{FF2B5EF4-FFF2-40B4-BE49-F238E27FC236}">
                <a16:creationId xmlns:a16="http://schemas.microsoft.com/office/drawing/2014/main" id="{1BD5F96E-F26C-E089-3F0C-2C124DD73C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807" b="11437"/>
          <a:stretch/>
        </p:blipFill>
        <p:spPr>
          <a:xfrm>
            <a:off x="823336" y="526940"/>
            <a:ext cx="7484623" cy="227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907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8028F7-07E8-E0C2-3C58-921B76C18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0C534B6-36BA-6B53-A11B-523EC9CA9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Leak Rates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35D18B-7017-3418-4C5F-3A6B39378A2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6/9/25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CC78DD-30AA-FD1F-2EA8-91D9EFFD9B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Plane Status and Leak Rates | Jun 2025 Tracker Collaboration Meeting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B5B47B-66B7-8420-8D27-F09FC4E5F8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AF6D04-BCCE-A5E6-0D63-A328D123E9B9}"/>
              </a:ext>
            </a:extLst>
          </p:cNvPr>
          <p:cNvSpPr txBox="1"/>
          <p:nvPr/>
        </p:nvSpPr>
        <p:spPr>
          <a:xfrm>
            <a:off x="56609" y="570283"/>
            <a:ext cx="53132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6"/>
                </a:solidFill>
              </a:rPr>
              <a:t>Long term leak test has been running for over 2 years.</a:t>
            </a:r>
          </a:p>
          <a:p>
            <a:r>
              <a:rPr lang="en-US" sz="1800" b="1" dirty="0">
                <a:solidFill>
                  <a:schemeClr val="accent6"/>
                </a:solidFill>
              </a:rPr>
              <a:t>This will be wrapping up this summer as all planes go into stations.</a:t>
            </a:r>
          </a:p>
          <a:p>
            <a:endParaRPr lang="en-US" sz="1800" b="1" dirty="0">
              <a:solidFill>
                <a:schemeClr val="accent6"/>
              </a:solidFill>
            </a:endParaRPr>
          </a:p>
          <a:p>
            <a:r>
              <a:rPr lang="en-US" sz="1800" b="1" dirty="0">
                <a:solidFill>
                  <a:schemeClr val="accent6"/>
                </a:solidFill>
              </a:rPr>
              <a:t>Lose the ability to continuously monitor panel leak rate.  </a:t>
            </a:r>
          </a:p>
          <a:p>
            <a:endParaRPr lang="en-US" sz="1800" b="1" dirty="0">
              <a:solidFill>
                <a:schemeClr val="accent6"/>
              </a:solidFill>
            </a:endParaRPr>
          </a:p>
          <a:p>
            <a:r>
              <a:rPr lang="en-US" sz="1800" b="1" dirty="0">
                <a:solidFill>
                  <a:schemeClr val="accent6"/>
                </a:solidFill>
              </a:rPr>
              <a:t>Leak rate has increased in the last 3 months by 10 </a:t>
            </a:r>
            <a:r>
              <a:rPr lang="en-US" sz="1800" b="1" dirty="0" err="1">
                <a:solidFill>
                  <a:schemeClr val="accent6"/>
                </a:solidFill>
              </a:rPr>
              <a:t>sccm</a:t>
            </a:r>
            <a:r>
              <a:rPr lang="en-US" sz="1800" b="1" dirty="0">
                <a:solidFill>
                  <a:schemeClr val="accent6"/>
                </a:solidFill>
              </a:rPr>
              <a:t> to 63.49 </a:t>
            </a:r>
            <a:r>
              <a:rPr lang="en-US" sz="1800" b="1" dirty="0" err="1">
                <a:solidFill>
                  <a:schemeClr val="accent6"/>
                </a:solidFill>
              </a:rPr>
              <a:t>sccm</a:t>
            </a:r>
            <a:r>
              <a:rPr lang="en-US" sz="1800" b="1" dirty="0">
                <a:solidFill>
                  <a:schemeClr val="accent6"/>
                </a:solidFill>
              </a:rPr>
              <a:t>.  </a:t>
            </a:r>
          </a:p>
          <a:p>
            <a:r>
              <a:rPr lang="en-US" sz="1800" b="1" dirty="0">
                <a:solidFill>
                  <a:schemeClr val="accent6"/>
                </a:solidFill>
              </a:rPr>
              <a:t>59.2 </a:t>
            </a:r>
            <a:r>
              <a:rPr lang="en-US" sz="1800" b="1" dirty="0" err="1">
                <a:solidFill>
                  <a:schemeClr val="accent6"/>
                </a:solidFill>
              </a:rPr>
              <a:t>sccm</a:t>
            </a:r>
            <a:r>
              <a:rPr lang="en-US" sz="1800" b="1" dirty="0">
                <a:solidFill>
                  <a:schemeClr val="accent6"/>
                </a:solidFill>
              </a:rPr>
              <a:t> is from 3 panels.  </a:t>
            </a:r>
          </a:p>
          <a:p>
            <a:endParaRPr lang="en-US" sz="1800" b="1" dirty="0">
              <a:solidFill>
                <a:schemeClr val="accent6"/>
              </a:solidFill>
            </a:endParaRPr>
          </a:p>
          <a:p>
            <a:r>
              <a:rPr lang="en-US" sz="1800" b="1" dirty="0">
                <a:solidFill>
                  <a:schemeClr val="accent6"/>
                </a:solidFill>
              </a:rPr>
              <a:t>Current plan is to fix these panels at hospital after tracker moves if time, else shut them down for initial run.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E5D3C51-2A61-9BA6-927E-1D453989A3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2508552"/>
              </p:ext>
            </p:extLst>
          </p:nvPr>
        </p:nvGraphicFramePr>
        <p:xfrm>
          <a:off x="6502723" y="3349622"/>
          <a:ext cx="1401325" cy="12091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2793">
                  <a:extLst>
                    <a:ext uri="{9D8B030D-6E8A-4147-A177-3AD203B41FA5}">
                      <a16:colId xmlns:a16="http://schemas.microsoft.com/office/drawing/2014/main" val="2783298165"/>
                    </a:ext>
                  </a:extLst>
                </a:gridCol>
                <a:gridCol w="698532">
                  <a:extLst>
                    <a:ext uri="{9D8B030D-6E8A-4147-A177-3AD203B41FA5}">
                      <a16:colId xmlns:a16="http://schemas.microsoft.com/office/drawing/2014/main" val="3308492021"/>
                    </a:ext>
                  </a:extLst>
                </a:gridCol>
              </a:tblGrid>
              <a:tr h="193192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44.0</a:t>
                      </a:r>
                      <a:endParaRPr lang="en-US" sz="1200" b="1" i="0" u="none" strike="noStrike" dirty="0">
                        <a:solidFill>
                          <a:schemeClr val="accent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accent6"/>
                          </a:solidFill>
                          <a:effectLst/>
                          <a:latin typeface="Aptos Narrow" panose="020B0004020202020204" pitchFamily="34" charset="0"/>
                        </a:rPr>
                        <a:t>44.0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994847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6.2</a:t>
                      </a:r>
                      <a:endParaRPr lang="en-US" sz="1200" b="1" i="0" u="none" strike="noStrike" dirty="0">
                        <a:solidFill>
                          <a:schemeClr val="accent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accent6"/>
                          </a:solidFill>
                          <a:effectLst/>
                          <a:latin typeface="Aptos Narrow" panose="020B0004020202020204" pitchFamily="34" charset="0"/>
                        </a:rPr>
                        <a:t>7.8</a:t>
                      </a:r>
                    </a:p>
                  </a:txBody>
                  <a:tcPr marL="9525" marR="9525" marT="9525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84069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0.6</a:t>
                      </a:r>
                      <a:endParaRPr lang="en-US" sz="1200" b="1" i="0" u="none" strike="noStrike" dirty="0">
                        <a:solidFill>
                          <a:schemeClr val="accent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accent6"/>
                          </a:solidFill>
                          <a:effectLst/>
                          <a:latin typeface="Aptos Narrow" panose="020B0004020202020204" pitchFamily="34" charset="0"/>
                        </a:rPr>
                        <a:t>7.4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04054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>
                        <a:solidFill>
                          <a:schemeClr val="accent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accent6"/>
                          </a:solidFill>
                          <a:effectLst/>
                          <a:latin typeface="Aptos Narrow" panose="020B0004020202020204" pitchFamily="34" charset="0"/>
                        </a:rPr>
                        <a:t>0.8</a:t>
                      </a: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418514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>
                        <a:solidFill>
                          <a:schemeClr val="accent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accent6"/>
                          </a:solidFill>
                          <a:effectLst/>
                          <a:latin typeface="Aptos Narrow" panose="020B0004020202020204" pitchFamily="34" charset="0"/>
                        </a:rPr>
                        <a:t>0.11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751445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>
                        <a:solidFill>
                          <a:schemeClr val="accent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accent6"/>
                          </a:solidFill>
                          <a:effectLst/>
                          <a:latin typeface="Aptos Narrow" panose="020B0004020202020204" pitchFamily="34" charset="0"/>
                        </a:rPr>
                        <a:t>0.06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01638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8DF8DF5-9EAB-8430-B0F5-C5AC43BF2A01}"/>
              </a:ext>
            </a:extLst>
          </p:cNvPr>
          <p:cNvSpPr txBox="1"/>
          <p:nvPr/>
        </p:nvSpPr>
        <p:spPr>
          <a:xfrm>
            <a:off x="6453459" y="2828047"/>
            <a:ext cx="1524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6"/>
                </a:solidFill>
              </a:rPr>
              <a:t>Large leaks (</a:t>
            </a:r>
            <a:r>
              <a:rPr lang="en-US" sz="1400" b="1" dirty="0" err="1">
                <a:solidFill>
                  <a:schemeClr val="accent6"/>
                </a:solidFill>
              </a:rPr>
              <a:t>sccm</a:t>
            </a:r>
            <a:r>
              <a:rPr lang="en-US" sz="1400" b="1" dirty="0">
                <a:solidFill>
                  <a:schemeClr val="accent6"/>
                </a:solidFill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962152-3BA8-271C-CC35-A20D7FF3B976}"/>
              </a:ext>
            </a:extLst>
          </p:cNvPr>
          <p:cNvSpPr txBox="1"/>
          <p:nvPr/>
        </p:nvSpPr>
        <p:spPr>
          <a:xfrm>
            <a:off x="6573973" y="3053860"/>
            <a:ext cx="6415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6"/>
                </a:solidFill>
              </a:rPr>
              <a:t>Mar 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EF4D66-2A40-BD36-0492-570A0CBD6B4D}"/>
              </a:ext>
            </a:extLst>
          </p:cNvPr>
          <p:cNvSpPr txBox="1"/>
          <p:nvPr/>
        </p:nvSpPr>
        <p:spPr>
          <a:xfrm>
            <a:off x="7208281" y="3053860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6"/>
                </a:solidFill>
              </a:rPr>
              <a:t>Jun 25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BB3DFA-81BC-13E3-9D68-21A0767C02B7}"/>
              </a:ext>
            </a:extLst>
          </p:cNvPr>
          <p:cNvSpPr txBox="1"/>
          <p:nvPr/>
        </p:nvSpPr>
        <p:spPr>
          <a:xfrm>
            <a:off x="8015705" y="3716089"/>
            <a:ext cx="8220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New leaks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92C630-C172-9471-8E30-53F4686C3BB5}"/>
              </a:ext>
            </a:extLst>
          </p:cNvPr>
          <p:cNvSpPr txBox="1"/>
          <p:nvPr/>
        </p:nvSpPr>
        <p:spPr>
          <a:xfrm>
            <a:off x="6105759" y="5125578"/>
            <a:ext cx="19727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6"/>
                </a:solidFill>
              </a:rPr>
              <a:t>Big leaks are on 4 planes</a:t>
            </a:r>
          </a:p>
        </p:txBody>
      </p:sp>
      <p:pic>
        <p:nvPicPr>
          <p:cNvPr id="14" name="Picture 13" descr="A large machine with wires&#10;&#10;Description automatically generated">
            <a:extLst>
              <a:ext uri="{FF2B5EF4-FFF2-40B4-BE49-F238E27FC236}">
                <a16:creationId xmlns:a16="http://schemas.microsoft.com/office/drawing/2014/main" id="{E7F7336C-760C-8517-6C4B-F6A8A3AD72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020" b="9246"/>
          <a:stretch/>
        </p:blipFill>
        <p:spPr>
          <a:xfrm>
            <a:off x="5369833" y="66380"/>
            <a:ext cx="3566571" cy="223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419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344D4-CA62-D112-D402-19A864ACE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A05248-144A-7D99-418F-0BB2500D7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Tracker Future Leak Tests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664D8C-AB68-4E45-BDD6-4B34B11820A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6/9/25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402C74-9800-17E4-6DCD-0E75235125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Plane Status and Leak Rates | Jun 2025 Tracker Collaboration Meeting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924AA-9BF9-EFE4-A13B-2094549C1A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7F7EC4-B1E0-B313-86FB-330DACE3C37A}"/>
              </a:ext>
            </a:extLst>
          </p:cNvPr>
          <p:cNvSpPr txBox="1"/>
          <p:nvPr/>
        </p:nvSpPr>
        <p:spPr>
          <a:xfrm>
            <a:off x="222250" y="685800"/>
            <a:ext cx="486621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</a:rPr>
              <a:t>Leak test prior and post station production.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</a:rPr>
              <a:t>Post station production is with final gas line terminations and HV plugs.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</a:rPr>
              <a:t>No leaks observed after station production, but a leaky HV plug was identified.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</a:rPr>
              <a:t>2 stations have been tested in a horizontal position</a:t>
            </a:r>
          </a:p>
          <a:p>
            <a:endParaRPr lang="en-US" sz="2000" dirty="0">
              <a:solidFill>
                <a:schemeClr val="accent6"/>
              </a:solidFill>
            </a:endParaRPr>
          </a:p>
          <a:p>
            <a:r>
              <a:rPr lang="en-US" sz="2000" dirty="0">
                <a:solidFill>
                  <a:schemeClr val="accent6"/>
                </a:solidFill>
              </a:rPr>
              <a:t>Developing plan to test stations in vertical for future checks in frame.</a:t>
            </a:r>
          </a:p>
          <a:p>
            <a:endParaRPr lang="en-US" sz="2000" dirty="0">
              <a:solidFill>
                <a:schemeClr val="accent6"/>
              </a:solidFill>
            </a:endParaRPr>
          </a:p>
          <a:p>
            <a:endParaRPr lang="en-US" sz="2000" dirty="0">
              <a:solidFill>
                <a:schemeClr val="accent6"/>
              </a:solidFill>
            </a:endParaRPr>
          </a:p>
          <a:p>
            <a:endParaRPr lang="en-US" sz="2000" dirty="0">
              <a:solidFill>
                <a:schemeClr val="accent6"/>
              </a:solidFill>
            </a:endParaRPr>
          </a:p>
          <a:p>
            <a:endParaRPr lang="en-US" sz="20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9690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29419" y="172516"/>
            <a:ext cx="8686800" cy="320908"/>
          </a:xfrm>
        </p:spPr>
        <p:txBody>
          <a:bodyPr/>
          <a:lstStyle/>
          <a:p>
            <a:r>
              <a:rPr lang="en-US" sz="1950" dirty="0"/>
              <a:t>Check valves – Leak rates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4C55C95B-9F97-4142-AD50-333843DE0A44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/>
          <a:p>
            <a:pPr>
              <a:defRPr/>
            </a:pPr>
            <a:r>
              <a:rPr lang="en-US"/>
              <a:t>2025/06/09</a:t>
            </a: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7BA1157-A052-44E9-B16D-916FADC9394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/>
          <a:p>
            <a:pPr>
              <a:defRPr/>
            </a:pPr>
            <a:r>
              <a:rPr lang="en-US"/>
              <a:t>Vincent Fischer | Mu2e Collaboration Meeting - Tracker Workshop</a:t>
            </a:r>
            <a:endParaRPr lang="en-US" b="1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93C3926-EA45-20C8-D95D-72F49AC45475}"/>
              </a:ext>
            </a:extLst>
          </p:cNvPr>
          <p:cNvSpPr txBox="1">
            <a:spLocks/>
          </p:cNvSpPr>
          <p:nvPr/>
        </p:nvSpPr>
        <p:spPr>
          <a:xfrm>
            <a:off x="222251" y="707292"/>
            <a:ext cx="4810440" cy="3752166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4350" indent="-230188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645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7438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Previous tests done on prototypes showed leak rates &lt; 0.005 </a:t>
            </a:r>
            <a:r>
              <a:rPr lang="en-US" sz="1200" dirty="0" err="1"/>
              <a:t>sccm</a:t>
            </a:r>
            <a:r>
              <a:rPr lang="en-US" sz="1200" dirty="0"/>
              <a:t> per valve </a:t>
            </a:r>
          </a:p>
          <a:p>
            <a:r>
              <a:rPr lang="en-US" sz="1200" dirty="0"/>
              <a:t>New tests yielded leak rates up to 0.5 </a:t>
            </a:r>
            <a:r>
              <a:rPr lang="en-US" sz="1200" dirty="0" err="1"/>
              <a:t>sccm</a:t>
            </a:r>
            <a:r>
              <a:rPr lang="en-US" sz="1200" dirty="0"/>
              <a:t> per valve</a:t>
            </a:r>
          </a:p>
          <a:p>
            <a:r>
              <a:rPr lang="en-US" sz="1200" dirty="0"/>
              <a:t>Difference between tests and production:</a:t>
            </a:r>
          </a:p>
          <a:p>
            <a:pPr lvl="1"/>
            <a:r>
              <a:rPr lang="en-US" sz="1100" dirty="0"/>
              <a:t>O-rings and balls were not baked at 200 C after cleaning during tests</a:t>
            </a:r>
          </a:p>
          <a:p>
            <a:pPr lvl="1"/>
            <a:r>
              <a:rPr lang="en-US" sz="1100" dirty="0"/>
              <a:t>O-ring batch is different</a:t>
            </a:r>
          </a:p>
          <a:p>
            <a:pPr lvl="1"/>
            <a:r>
              <a:rPr lang="en-US" sz="1100" dirty="0"/>
              <a:t>Geometry of the valve (only non-critical dimensions)</a:t>
            </a:r>
          </a:p>
          <a:p>
            <a:r>
              <a:rPr lang="en-US" sz="1200" dirty="0"/>
              <a:t>Flammable gas sniffing shows a leak rate dominated by the main seal, not the radial seals</a:t>
            </a:r>
          </a:p>
          <a:p>
            <a:r>
              <a:rPr lang="en-US" sz="1200" dirty="0"/>
              <a:t>Visual inspection of </a:t>
            </a:r>
            <a:r>
              <a:rPr lang="en-US" sz="1200" dirty="0" err="1"/>
              <a:t>o-rings</a:t>
            </a:r>
            <a:r>
              <a:rPr lang="en-US" sz="1200" dirty="0"/>
              <a:t> and balls showed:</a:t>
            </a:r>
          </a:p>
          <a:p>
            <a:pPr lvl="1"/>
            <a:r>
              <a:rPr lang="en-US" sz="1100" dirty="0"/>
              <a:t>O-ring surface defects (rough patches)</a:t>
            </a:r>
          </a:p>
          <a:p>
            <a:pPr lvl="1"/>
            <a:r>
              <a:rPr lang="en-US" sz="1100" dirty="0"/>
              <a:t>Some scratches on glass balls</a:t>
            </a:r>
          </a:p>
          <a:p>
            <a:pPr lvl="1"/>
            <a:endParaRPr lang="en-US" sz="1000" dirty="0"/>
          </a:p>
          <a:p>
            <a:endParaRPr lang="en-US" sz="1200" dirty="0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AFF16E5-010F-08C4-EFF6-F9404466D648}"/>
              </a:ext>
            </a:extLst>
          </p:cNvPr>
          <p:cNvGrpSpPr/>
          <p:nvPr/>
        </p:nvGrpSpPr>
        <p:grpSpPr>
          <a:xfrm>
            <a:off x="5810609" y="0"/>
            <a:ext cx="3334661" cy="3247863"/>
            <a:chOff x="222250" y="727731"/>
            <a:chExt cx="3971653" cy="386827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1E3552A-6DF9-CC23-3627-E44AE8942A43}"/>
                </a:ext>
              </a:extLst>
            </p:cNvPr>
            <p:cNvSpPr/>
            <p:nvPr/>
          </p:nvSpPr>
          <p:spPr>
            <a:xfrm>
              <a:off x="633413" y="1632535"/>
              <a:ext cx="727200" cy="72720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776D24C-8948-E84A-EACF-5427EB43F4D9}"/>
                </a:ext>
              </a:extLst>
            </p:cNvPr>
            <p:cNvSpPr/>
            <p:nvPr/>
          </p:nvSpPr>
          <p:spPr>
            <a:xfrm>
              <a:off x="1158341" y="2260418"/>
              <a:ext cx="315193" cy="315193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FA88CA5-9036-9910-EC4E-D8023094755D}"/>
                </a:ext>
              </a:extLst>
            </p:cNvPr>
            <p:cNvSpPr/>
            <p:nvPr/>
          </p:nvSpPr>
          <p:spPr>
            <a:xfrm>
              <a:off x="523846" y="2260418"/>
              <a:ext cx="315193" cy="315193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DFD8350-6B80-08C0-6F8A-B8130FC254D9}"/>
                </a:ext>
              </a:extLst>
            </p:cNvPr>
            <p:cNvGrpSpPr/>
            <p:nvPr/>
          </p:nvGrpSpPr>
          <p:grpSpPr>
            <a:xfrm>
              <a:off x="360227" y="2172397"/>
              <a:ext cx="1271483" cy="1762179"/>
              <a:chOff x="360227" y="1806637"/>
              <a:chExt cx="1271483" cy="1762179"/>
            </a:xfrm>
            <a:solidFill>
              <a:schemeClr val="bg2">
                <a:lumMod val="85000"/>
              </a:schemeClr>
            </a:solidFill>
          </p:grpSpPr>
          <p:sp>
            <p:nvSpPr>
              <p:cNvPr id="13" name="Half Frame 12">
                <a:extLst>
                  <a:ext uri="{FF2B5EF4-FFF2-40B4-BE49-F238E27FC236}">
                    <a16:creationId xmlns:a16="http://schemas.microsoft.com/office/drawing/2014/main" id="{2721685A-F40A-1581-2799-7722520CDCF1}"/>
                  </a:ext>
                </a:extLst>
              </p:cNvPr>
              <p:cNvSpPr/>
              <p:nvPr/>
            </p:nvSpPr>
            <p:spPr>
              <a:xfrm>
                <a:off x="360227" y="1806637"/>
                <a:ext cx="239713" cy="580961"/>
              </a:xfrm>
              <a:prstGeom prst="halfFrame">
                <a:avLst>
                  <a:gd name="adj1" fmla="val 33333"/>
                  <a:gd name="adj2" fmla="val 90640"/>
                </a:avLst>
              </a:prstGeom>
              <a:grpFill/>
              <a:ln>
                <a:solidFill>
                  <a:schemeClr val="bg2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Half Frame 13">
                <a:extLst>
                  <a:ext uri="{FF2B5EF4-FFF2-40B4-BE49-F238E27FC236}">
                    <a16:creationId xmlns:a16="http://schemas.microsoft.com/office/drawing/2014/main" id="{68B542CF-8C86-5CE6-F378-ABC2A2B05129}"/>
                  </a:ext>
                </a:extLst>
              </p:cNvPr>
              <p:cNvSpPr/>
              <p:nvPr/>
            </p:nvSpPr>
            <p:spPr>
              <a:xfrm rot="10800000" flipV="1">
                <a:off x="1391776" y="1806638"/>
                <a:ext cx="239713" cy="580962"/>
              </a:xfrm>
              <a:prstGeom prst="halfFrame">
                <a:avLst>
                  <a:gd name="adj1" fmla="val 33333"/>
                  <a:gd name="adj2" fmla="val 90640"/>
                </a:avLst>
              </a:prstGeom>
              <a:grpFill/>
              <a:ln>
                <a:solidFill>
                  <a:schemeClr val="bg2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L-Shape 14">
                <a:extLst>
                  <a:ext uri="{FF2B5EF4-FFF2-40B4-BE49-F238E27FC236}">
                    <a16:creationId xmlns:a16="http://schemas.microsoft.com/office/drawing/2014/main" id="{F8CD1DF2-CBD0-82D7-EA51-5336F0C9A3CF}"/>
                  </a:ext>
                </a:extLst>
              </p:cNvPr>
              <p:cNvSpPr/>
              <p:nvPr/>
            </p:nvSpPr>
            <p:spPr>
              <a:xfrm flipH="1">
                <a:off x="364990" y="3230649"/>
                <a:ext cx="638310" cy="338167"/>
              </a:xfrm>
              <a:prstGeom prst="corner">
                <a:avLst>
                  <a:gd name="adj1" fmla="val 50939"/>
                  <a:gd name="adj2" fmla="val 98822"/>
                </a:avLst>
              </a:prstGeom>
              <a:grpFill/>
              <a:ln>
                <a:solidFill>
                  <a:schemeClr val="bg2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L-Shape 15">
                <a:extLst>
                  <a:ext uri="{FF2B5EF4-FFF2-40B4-BE49-F238E27FC236}">
                    <a16:creationId xmlns:a16="http://schemas.microsoft.com/office/drawing/2014/main" id="{D9AFFA52-00DC-78B3-7031-DB8D23DDE932}"/>
                  </a:ext>
                </a:extLst>
              </p:cNvPr>
              <p:cNvSpPr/>
              <p:nvPr/>
            </p:nvSpPr>
            <p:spPr>
              <a:xfrm flipV="1">
                <a:off x="992960" y="2970333"/>
                <a:ext cx="638750" cy="260316"/>
              </a:xfrm>
              <a:prstGeom prst="corner">
                <a:avLst>
                  <a:gd name="adj1" fmla="val 50000"/>
                  <a:gd name="adj2" fmla="val 128089"/>
                </a:avLst>
              </a:prstGeom>
              <a:grpFill/>
              <a:ln>
                <a:solidFill>
                  <a:schemeClr val="bg2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L-Shape 16">
                <a:extLst>
                  <a:ext uri="{FF2B5EF4-FFF2-40B4-BE49-F238E27FC236}">
                    <a16:creationId xmlns:a16="http://schemas.microsoft.com/office/drawing/2014/main" id="{605D5C61-6304-65D0-463D-C2F17831F96A}"/>
                  </a:ext>
                </a:extLst>
              </p:cNvPr>
              <p:cNvSpPr/>
              <p:nvPr/>
            </p:nvSpPr>
            <p:spPr>
              <a:xfrm>
                <a:off x="1003300" y="3230649"/>
                <a:ext cx="628190" cy="338167"/>
              </a:xfrm>
              <a:prstGeom prst="corner">
                <a:avLst>
                  <a:gd name="adj1" fmla="val 50000"/>
                  <a:gd name="adj2" fmla="val 96006"/>
                </a:avLst>
              </a:prstGeom>
              <a:grpFill/>
              <a:ln>
                <a:solidFill>
                  <a:schemeClr val="bg2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L-Shape 17">
                <a:extLst>
                  <a:ext uri="{FF2B5EF4-FFF2-40B4-BE49-F238E27FC236}">
                    <a16:creationId xmlns:a16="http://schemas.microsoft.com/office/drawing/2014/main" id="{35EF4B37-D83F-B903-B536-386B4DA46B0D}"/>
                  </a:ext>
                </a:extLst>
              </p:cNvPr>
              <p:cNvSpPr/>
              <p:nvPr/>
            </p:nvSpPr>
            <p:spPr>
              <a:xfrm flipH="1" flipV="1">
                <a:off x="364770" y="2970334"/>
                <a:ext cx="628190" cy="259821"/>
              </a:xfrm>
              <a:prstGeom prst="corner">
                <a:avLst>
                  <a:gd name="adj1" fmla="val 50000"/>
                  <a:gd name="adj2" fmla="val 125764"/>
                </a:avLst>
              </a:prstGeom>
              <a:grpFill/>
              <a:ln>
                <a:solidFill>
                  <a:schemeClr val="bg2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4055714-2D36-65DE-7B9F-7CA2D577D6B9}"/>
                </a:ext>
              </a:extLst>
            </p:cNvPr>
            <p:cNvSpPr/>
            <p:nvPr/>
          </p:nvSpPr>
          <p:spPr>
            <a:xfrm>
              <a:off x="1340374" y="3470712"/>
              <a:ext cx="341327" cy="29453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604547A-0CE1-2632-858A-E109F62AA36F}"/>
                </a:ext>
              </a:extLst>
            </p:cNvPr>
            <p:cNvSpPr/>
            <p:nvPr/>
          </p:nvSpPr>
          <p:spPr>
            <a:xfrm>
              <a:off x="315769" y="3466004"/>
              <a:ext cx="341327" cy="29453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A26FF01-0E3E-E250-5185-293B6FC5F762}"/>
                </a:ext>
              </a:extLst>
            </p:cNvPr>
            <p:cNvSpPr/>
            <p:nvPr/>
          </p:nvSpPr>
          <p:spPr>
            <a:xfrm>
              <a:off x="2811169" y="1626185"/>
              <a:ext cx="727200" cy="72720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A8DD98B-59D1-F445-1F54-1A1DF97EF7C5}"/>
                </a:ext>
              </a:extLst>
            </p:cNvPr>
            <p:cNvSpPr/>
            <p:nvPr/>
          </p:nvSpPr>
          <p:spPr>
            <a:xfrm>
              <a:off x="3336097" y="2260418"/>
              <a:ext cx="315193" cy="315193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A2F914F-7255-CD78-102F-2E21BEFFCF01}"/>
                </a:ext>
              </a:extLst>
            </p:cNvPr>
            <p:cNvSpPr/>
            <p:nvPr/>
          </p:nvSpPr>
          <p:spPr>
            <a:xfrm>
              <a:off x="2701602" y="2260418"/>
              <a:ext cx="315193" cy="315193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15ACB47-06A3-C20E-62DF-5CB5CFA7D2F3}"/>
                </a:ext>
              </a:extLst>
            </p:cNvPr>
            <p:cNvGrpSpPr/>
            <p:nvPr/>
          </p:nvGrpSpPr>
          <p:grpSpPr>
            <a:xfrm>
              <a:off x="2541996" y="2172397"/>
              <a:ext cx="1270204" cy="1762179"/>
              <a:chOff x="364240" y="1806637"/>
              <a:chExt cx="1270204" cy="1762179"/>
            </a:xfrm>
            <a:solidFill>
              <a:schemeClr val="bg2">
                <a:lumMod val="85000"/>
              </a:schemeClr>
            </a:solidFill>
          </p:grpSpPr>
          <p:sp>
            <p:nvSpPr>
              <p:cNvPr id="25" name="Half Frame 24">
                <a:extLst>
                  <a:ext uri="{FF2B5EF4-FFF2-40B4-BE49-F238E27FC236}">
                    <a16:creationId xmlns:a16="http://schemas.microsoft.com/office/drawing/2014/main" id="{1AA9789C-734D-683A-60EF-B8301F0F3BC5}"/>
                  </a:ext>
                </a:extLst>
              </p:cNvPr>
              <p:cNvSpPr/>
              <p:nvPr/>
            </p:nvSpPr>
            <p:spPr>
              <a:xfrm>
                <a:off x="366577" y="1806637"/>
                <a:ext cx="239713" cy="580961"/>
              </a:xfrm>
              <a:prstGeom prst="halfFrame">
                <a:avLst>
                  <a:gd name="adj1" fmla="val 33333"/>
                  <a:gd name="adj2" fmla="val 90640"/>
                </a:avLst>
              </a:prstGeom>
              <a:grpFill/>
              <a:ln>
                <a:solidFill>
                  <a:schemeClr val="bg2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Half Frame 25">
                <a:extLst>
                  <a:ext uri="{FF2B5EF4-FFF2-40B4-BE49-F238E27FC236}">
                    <a16:creationId xmlns:a16="http://schemas.microsoft.com/office/drawing/2014/main" id="{4C506426-B949-3CCD-6FF2-D23E81C3BEB8}"/>
                  </a:ext>
                </a:extLst>
              </p:cNvPr>
              <p:cNvSpPr/>
              <p:nvPr/>
            </p:nvSpPr>
            <p:spPr>
              <a:xfrm rot="10800000" flipV="1">
                <a:off x="1391776" y="1806638"/>
                <a:ext cx="239713" cy="580962"/>
              </a:xfrm>
              <a:prstGeom prst="halfFrame">
                <a:avLst>
                  <a:gd name="adj1" fmla="val 33333"/>
                  <a:gd name="adj2" fmla="val 90640"/>
                </a:avLst>
              </a:prstGeom>
              <a:grpFill/>
              <a:ln>
                <a:solidFill>
                  <a:schemeClr val="bg2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L-Shape 26">
                <a:extLst>
                  <a:ext uri="{FF2B5EF4-FFF2-40B4-BE49-F238E27FC236}">
                    <a16:creationId xmlns:a16="http://schemas.microsoft.com/office/drawing/2014/main" id="{4D53D56D-3E9D-B4F3-9DB9-08B225700FCE}"/>
                  </a:ext>
                </a:extLst>
              </p:cNvPr>
              <p:cNvSpPr/>
              <p:nvPr/>
            </p:nvSpPr>
            <p:spPr>
              <a:xfrm flipV="1">
                <a:off x="1155240" y="2216149"/>
                <a:ext cx="476250" cy="338167"/>
              </a:xfrm>
              <a:prstGeom prst="corner">
                <a:avLst/>
              </a:prstGeom>
              <a:grpFill/>
              <a:ln>
                <a:solidFill>
                  <a:schemeClr val="bg2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L-Shape 27">
                <a:extLst>
                  <a:ext uri="{FF2B5EF4-FFF2-40B4-BE49-F238E27FC236}">
                    <a16:creationId xmlns:a16="http://schemas.microsoft.com/office/drawing/2014/main" id="{C57289D7-7702-3ED8-E7A5-B9185A525D31}"/>
                  </a:ext>
                </a:extLst>
              </p:cNvPr>
              <p:cNvSpPr/>
              <p:nvPr/>
            </p:nvSpPr>
            <p:spPr>
              <a:xfrm flipH="1" flipV="1">
                <a:off x="366576" y="2216150"/>
                <a:ext cx="476250" cy="338167"/>
              </a:xfrm>
              <a:prstGeom prst="corner">
                <a:avLst/>
              </a:prstGeom>
              <a:grpFill/>
              <a:ln>
                <a:solidFill>
                  <a:schemeClr val="bg2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L-Shape 28">
                <a:extLst>
                  <a:ext uri="{FF2B5EF4-FFF2-40B4-BE49-F238E27FC236}">
                    <a16:creationId xmlns:a16="http://schemas.microsoft.com/office/drawing/2014/main" id="{5122F78F-5EB2-D4E5-4DF7-13B7DCEE018F}"/>
                  </a:ext>
                </a:extLst>
              </p:cNvPr>
              <p:cNvSpPr/>
              <p:nvPr/>
            </p:nvSpPr>
            <p:spPr>
              <a:xfrm>
                <a:off x="1155859" y="2541180"/>
                <a:ext cx="478585" cy="260315"/>
              </a:xfrm>
              <a:prstGeom prst="corner">
                <a:avLst>
                  <a:gd name="adj1" fmla="val 70151"/>
                  <a:gd name="adj2" fmla="val 65251"/>
                </a:avLst>
              </a:prstGeom>
              <a:grpFill/>
              <a:ln>
                <a:solidFill>
                  <a:schemeClr val="bg2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L-Shape 29">
                <a:extLst>
                  <a:ext uri="{FF2B5EF4-FFF2-40B4-BE49-F238E27FC236}">
                    <a16:creationId xmlns:a16="http://schemas.microsoft.com/office/drawing/2014/main" id="{E51895B9-430A-0240-1DA9-58F6994E2825}"/>
                  </a:ext>
                </a:extLst>
              </p:cNvPr>
              <p:cNvSpPr/>
              <p:nvPr/>
            </p:nvSpPr>
            <p:spPr>
              <a:xfrm flipH="1">
                <a:off x="364990" y="3230649"/>
                <a:ext cx="638310" cy="338167"/>
              </a:xfrm>
              <a:prstGeom prst="corner">
                <a:avLst>
                  <a:gd name="adj1" fmla="val 50939"/>
                  <a:gd name="adj2" fmla="val 98822"/>
                </a:avLst>
              </a:prstGeom>
              <a:grpFill/>
              <a:ln>
                <a:solidFill>
                  <a:schemeClr val="bg2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L-Shape 30">
                <a:extLst>
                  <a:ext uri="{FF2B5EF4-FFF2-40B4-BE49-F238E27FC236}">
                    <a16:creationId xmlns:a16="http://schemas.microsoft.com/office/drawing/2014/main" id="{321FFB73-8A33-2C41-9974-2804C1CBB350}"/>
                  </a:ext>
                </a:extLst>
              </p:cNvPr>
              <p:cNvSpPr/>
              <p:nvPr/>
            </p:nvSpPr>
            <p:spPr>
              <a:xfrm flipV="1">
                <a:off x="992960" y="2970333"/>
                <a:ext cx="638750" cy="260316"/>
              </a:xfrm>
              <a:prstGeom prst="corner">
                <a:avLst>
                  <a:gd name="adj1" fmla="val 50000"/>
                  <a:gd name="adj2" fmla="val 128089"/>
                </a:avLst>
              </a:prstGeom>
              <a:grpFill/>
              <a:ln>
                <a:solidFill>
                  <a:schemeClr val="bg2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L-Shape 31">
                <a:extLst>
                  <a:ext uri="{FF2B5EF4-FFF2-40B4-BE49-F238E27FC236}">
                    <a16:creationId xmlns:a16="http://schemas.microsoft.com/office/drawing/2014/main" id="{08D51287-6268-D8AE-AA60-012C70C13BD9}"/>
                  </a:ext>
                </a:extLst>
              </p:cNvPr>
              <p:cNvSpPr/>
              <p:nvPr/>
            </p:nvSpPr>
            <p:spPr>
              <a:xfrm>
                <a:off x="1003300" y="3230649"/>
                <a:ext cx="628190" cy="338167"/>
              </a:xfrm>
              <a:prstGeom prst="corner">
                <a:avLst>
                  <a:gd name="adj1" fmla="val 50000"/>
                  <a:gd name="adj2" fmla="val 96006"/>
                </a:avLst>
              </a:prstGeom>
              <a:grpFill/>
              <a:ln>
                <a:solidFill>
                  <a:schemeClr val="bg2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L-Shape 32">
                <a:extLst>
                  <a:ext uri="{FF2B5EF4-FFF2-40B4-BE49-F238E27FC236}">
                    <a16:creationId xmlns:a16="http://schemas.microsoft.com/office/drawing/2014/main" id="{30F5B7D4-3DE9-A4EA-83B8-AC6813252395}"/>
                  </a:ext>
                </a:extLst>
              </p:cNvPr>
              <p:cNvSpPr/>
              <p:nvPr/>
            </p:nvSpPr>
            <p:spPr>
              <a:xfrm flipH="1" flipV="1">
                <a:off x="364770" y="2970334"/>
                <a:ext cx="628190" cy="259821"/>
              </a:xfrm>
              <a:prstGeom prst="corner">
                <a:avLst>
                  <a:gd name="adj1" fmla="val 50000"/>
                  <a:gd name="adj2" fmla="val 125764"/>
                </a:avLst>
              </a:prstGeom>
              <a:grpFill/>
              <a:ln>
                <a:solidFill>
                  <a:schemeClr val="bg2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L-Shape 33">
                <a:extLst>
                  <a:ext uri="{FF2B5EF4-FFF2-40B4-BE49-F238E27FC236}">
                    <a16:creationId xmlns:a16="http://schemas.microsoft.com/office/drawing/2014/main" id="{433C666A-4EBE-646D-E41D-037D54806688}"/>
                  </a:ext>
                </a:extLst>
              </p:cNvPr>
              <p:cNvSpPr/>
              <p:nvPr/>
            </p:nvSpPr>
            <p:spPr>
              <a:xfrm flipH="1">
                <a:off x="364240" y="2554318"/>
                <a:ext cx="478585" cy="244398"/>
              </a:xfrm>
              <a:prstGeom prst="corner">
                <a:avLst>
                  <a:gd name="adj1" fmla="val 70151"/>
                  <a:gd name="adj2" fmla="val 70317"/>
                </a:avLst>
              </a:prstGeom>
              <a:grpFill/>
              <a:ln>
                <a:solidFill>
                  <a:schemeClr val="bg2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7B0728D-87F9-29E8-26C9-6794938F0CC0}"/>
                </a:ext>
              </a:extLst>
            </p:cNvPr>
            <p:cNvSpPr/>
            <p:nvPr/>
          </p:nvSpPr>
          <p:spPr>
            <a:xfrm>
              <a:off x="3523956" y="2756482"/>
              <a:ext cx="329151" cy="21905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54286FF-4F73-60BE-F673-6CB8B3FD0FC1}"/>
                </a:ext>
              </a:extLst>
            </p:cNvPr>
            <p:cNvSpPr/>
            <p:nvPr/>
          </p:nvSpPr>
          <p:spPr>
            <a:xfrm>
              <a:off x="2508427" y="2756482"/>
              <a:ext cx="321792" cy="22864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4A94563-1C9C-68F5-CAE0-060D41EA9A90}"/>
                </a:ext>
              </a:extLst>
            </p:cNvPr>
            <p:cNvSpPr/>
            <p:nvPr/>
          </p:nvSpPr>
          <p:spPr>
            <a:xfrm>
              <a:off x="3518130" y="3470712"/>
              <a:ext cx="341327" cy="29453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094406E-0312-BB6F-AF85-8F0ABE73AE6B}"/>
                </a:ext>
              </a:extLst>
            </p:cNvPr>
            <p:cNvSpPr/>
            <p:nvPr/>
          </p:nvSpPr>
          <p:spPr>
            <a:xfrm>
              <a:off x="2493525" y="3466004"/>
              <a:ext cx="341327" cy="29453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0FE7168-9F05-1E76-7E5D-D0CDD5A44B72}"/>
                </a:ext>
              </a:extLst>
            </p:cNvPr>
            <p:cNvSpPr txBox="1"/>
            <p:nvPr/>
          </p:nvSpPr>
          <p:spPr>
            <a:xfrm>
              <a:off x="652462" y="4272989"/>
              <a:ext cx="6735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Supply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020CE56-F48A-2EFA-8D01-7FA15915D2B1}"/>
                </a:ext>
              </a:extLst>
            </p:cNvPr>
            <p:cNvSpPr txBox="1"/>
            <p:nvPr/>
          </p:nvSpPr>
          <p:spPr>
            <a:xfrm>
              <a:off x="2830219" y="4288229"/>
              <a:ext cx="7565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Exhaust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F58D9AA-CF01-F3D0-709B-70DEB9EF80E4}"/>
                </a:ext>
              </a:extLst>
            </p:cNvPr>
            <p:cNvSpPr/>
            <p:nvPr/>
          </p:nvSpPr>
          <p:spPr>
            <a:xfrm>
              <a:off x="222250" y="1158240"/>
              <a:ext cx="96347" cy="27763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225EBF3-4458-326D-12EF-AF1F32F66F01}"/>
                </a:ext>
              </a:extLst>
            </p:cNvPr>
            <p:cNvSpPr/>
            <p:nvPr/>
          </p:nvSpPr>
          <p:spPr>
            <a:xfrm>
              <a:off x="1687037" y="1158240"/>
              <a:ext cx="97011" cy="200901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D473FFB-56D5-C807-2235-4DDFBD117B21}"/>
                </a:ext>
              </a:extLst>
            </p:cNvPr>
            <p:cNvSpPr/>
            <p:nvPr/>
          </p:nvSpPr>
          <p:spPr>
            <a:xfrm rot="16200000">
              <a:off x="485090" y="800504"/>
              <a:ext cx="94896" cy="62057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A53437D-86D4-743A-C910-458A767FC76D}"/>
                </a:ext>
              </a:extLst>
            </p:cNvPr>
            <p:cNvSpPr/>
            <p:nvPr/>
          </p:nvSpPr>
          <p:spPr>
            <a:xfrm rot="16200000">
              <a:off x="1429005" y="800504"/>
              <a:ext cx="94896" cy="62057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40C95F7-7957-495F-80B8-EE0F30C8B6F4}"/>
                </a:ext>
              </a:extLst>
            </p:cNvPr>
            <p:cNvSpPr/>
            <p:nvPr/>
          </p:nvSpPr>
          <p:spPr>
            <a:xfrm>
              <a:off x="1687038" y="3067050"/>
              <a:ext cx="97010" cy="86752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EF3DF0A-E3A2-7AC8-86EE-1ED9469A7891}"/>
                </a:ext>
              </a:extLst>
            </p:cNvPr>
            <p:cNvSpPr/>
            <p:nvPr/>
          </p:nvSpPr>
          <p:spPr>
            <a:xfrm>
              <a:off x="2406101" y="1167890"/>
              <a:ext cx="96347" cy="27763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91CC293-41D0-4486-8FB7-E18BD15027E2}"/>
                </a:ext>
              </a:extLst>
            </p:cNvPr>
            <p:cNvSpPr/>
            <p:nvPr/>
          </p:nvSpPr>
          <p:spPr>
            <a:xfrm>
              <a:off x="3863268" y="1167890"/>
              <a:ext cx="93353" cy="200901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80E7241-E476-3F0C-3AC4-526A30D9DE0F}"/>
                </a:ext>
              </a:extLst>
            </p:cNvPr>
            <p:cNvSpPr/>
            <p:nvPr/>
          </p:nvSpPr>
          <p:spPr>
            <a:xfrm rot="16200000">
              <a:off x="2668941" y="810154"/>
              <a:ext cx="94896" cy="62057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76087E4-1F4D-5AB0-F782-32D77CB6A2DC}"/>
                </a:ext>
              </a:extLst>
            </p:cNvPr>
            <p:cNvSpPr/>
            <p:nvPr/>
          </p:nvSpPr>
          <p:spPr>
            <a:xfrm rot="16200000">
              <a:off x="3598886" y="810154"/>
              <a:ext cx="94896" cy="62057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A799023-0C19-1A63-0D8A-698E419D23C7}"/>
                </a:ext>
              </a:extLst>
            </p:cNvPr>
            <p:cNvSpPr/>
            <p:nvPr/>
          </p:nvSpPr>
          <p:spPr>
            <a:xfrm>
              <a:off x="3863268" y="3345743"/>
              <a:ext cx="93353" cy="59848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A7614C61-E947-7D86-1072-4F4C4DD10AD3}"/>
                </a:ext>
              </a:extLst>
            </p:cNvPr>
            <p:cNvCxnSpPr>
              <a:cxnSpLocks/>
            </p:cNvCxnSpPr>
            <p:nvPr/>
          </p:nvCxnSpPr>
          <p:spPr>
            <a:xfrm>
              <a:off x="601858" y="1420165"/>
              <a:ext cx="156408" cy="218695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BDFF7B88-C3A7-AE34-1EDC-0D98324A16F2}"/>
                </a:ext>
              </a:extLst>
            </p:cNvPr>
            <p:cNvCxnSpPr>
              <a:cxnSpLocks/>
            </p:cNvCxnSpPr>
            <p:nvPr/>
          </p:nvCxnSpPr>
          <p:spPr>
            <a:xfrm>
              <a:off x="996457" y="1375985"/>
              <a:ext cx="0" cy="243396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B2460DC8-C2C8-049A-78C3-39ECA601D3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92712" y="1396918"/>
              <a:ext cx="119483" cy="267981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7935189-E1C8-FFDC-CD4A-0C06AEA26C06}"/>
                </a:ext>
              </a:extLst>
            </p:cNvPr>
            <p:cNvSpPr txBox="1"/>
            <p:nvPr/>
          </p:nvSpPr>
          <p:spPr>
            <a:xfrm>
              <a:off x="354582" y="1150514"/>
              <a:ext cx="111601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accent1">
                      <a:lumMod val="75000"/>
                    </a:schemeClr>
                  </a:solidFill>
                </a:rPr>
                <a:t>Pressure (panel)</a:t>
              </a:r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C362EA10-3989-25C0-1DB3-EF54C9259C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81056" y="2441059"/>
              <a:ext cx="0" cy="675975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450B7EB-DA3F-E914-C37B-EF7E749E39BB}"/>
                </a:ext>
              </a:extLst>
            </p:cNvPr>
            <p:cNvSpPr txBox="1"/>
            <p:nvPr/>
          </p:nvSpPr>
          <p:spPr>
            <a:xfrm>
              <a:off x="2566495" y="3108818"/>
              <a:ext cx="111601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accent1">
                      <a:lumMod val="75000"/>
                    </a:schemeClr>
                  </a:solidFill>
                </a:rPr>
                <a:t>Pressure (panel)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5728AE5-EEA0-9ACB-C2EC-B50F819F7A2A}"/>
                </a:ext>
              </a:extLst>
            </p:cNvPr>
            <p:cNvSpPr txBox="1"/>
            <p:nvPr/>
          </p:nvSpPr>
          <p:spPr>
            <a:xfrm>
              <a:off x="570483" y="3919118"/>
              <a:ext cx="92044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accent1">
                      <a:lumMod val="75000"/>
                    </a:schemeClr>
                  </a:solidFill>
                </a:rPr>
                <a:t>Vacuum (DS)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EE6344E-B3C6-F98B-A466-E9246D2FC5F3}"/>
                </a:ext>
              </a:extLst>
            </p:cNvPr>
            <p:cNvSpPr txBox="1"/>
            <p:nvPr/>
          </p:nvSpPr>
          <p:spPr>
            <a:xfrm>
              <a:off x="2759573" y="3941104"/>
              <a:ext cx="92044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accent1">
                      <a:lumMod val="75000"/>
                    </a:schemeClr>
                  </a:solidFill>
                </a:rPr>
                <a:t>Vacuum (DS)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1F7CF59-C7E2-12DF-F910-DD1B77D8DD31}"/>
                </a:ext>
              </a:extLst>
            </p:cNvPr>
            <p:cNvSpPr txBox="1"/>
            <p:nvPr/>
          </p:nvSpPr>
          <p:spPr>
            <a:xfrm>
              <a:off x="2647186" y="1167803"/>
              <a:ext cx="106792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accent1">
                      <a:lumMod val="75000"/>
                    </a:schemeClr>
                  </a:solidFill>
                </a:rPr>
                <a:t>Lower pressure</a:t>
              </a:r>
              <a:br>
                <a:rPr lang="en-US" sz="1100" dirty="0">
                  <a:solidFill>
                    <a:schemeClr val="accent1">
                      <a:lumMod val="75000"/>
                    </a:schemeClr>
                  </a:solidFill>
                </a:rPr>
              </a:br>
              <a:r>
                <a:rPr lang="en-US" sz="1100" dirty="0">
                  <a:solidFill>
                    <a:schemeClr val="accent1">
                      <a:lumMod val="75000"/>
                    </a:schemeClr>
                  </a:solidFill>
                </a:rPr>
                <a:t> (exhaust)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CC7E2F24-CB12-53FE-87AB-9A1C7520A982}"/>
                </a:ext>
              </a:extLst>
            </p:cNvPr>
            <p:cNvSpPr/>
            <p:nvPr/>
          </p:nvSpPr>
          <p:spPr>
            <a:xfrm>
              <a:off x="364770" y="2582812"/>
              <a:ext cx="1267180" cy="74502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B86F9328-B7BF-4CFA-9820-7C251F8CA273}"/>
                </a:ext>
              </a:extLst>
            </p:cNvPr>
            <p:cNvSpPr/>
            <p:nvPr/>
          </p:nvSpPr>
          <p:spPr>
            <a:xfrm>
              <a:off x="807316" y="2560156"/>
              <a:ext cx="375103" cy="14154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D9006BA5-3687-7982-AE64-F56CA51ADE8E}"/>
                </a:ext>
              </a:extLst>
            </p:cNvPr>
            <p:cNvSpPr/>
            <p:nvPr/>
          </p:nvSpPr>
          <p:spPr>
            <a:xfrm>
              <a:off x="1631950" y="1245071"/>
              <a:ext cx="331628" cy="2882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53C45B0F-C002-0F9B-870F-4300FE831B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12527" y="3229167"/>
              <a:ext cx="381376" cy="2554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433CC712-0423-FCCE-BD31-958BDADC10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3300" y="727731"/>
              <a:ext cx="0" cy="34526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B6079F10-42A4-86F1-D611-D47A94249F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87406" y="775179"/>
              <a:ext cx="0" cy="34526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26C23025-7DF9-81F9-DC84-27413D96AC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48361" y="1394623"/>
              <a:ext cx="381376" cy="2554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088920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D65654-6D6D-7AF2-05B6-37B257557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DCCBCC-1B37-8DD0-733F-45B922DC8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Gas check valves and Leak Rates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3ECF6-3BDE-1B58-8986-C2D5CE620ED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6/9/25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125E8B-5124-A372-5D15-ED020C0454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Plane Status and Leak Rates | Jun 2025 Tracker Collaboration Meeting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52D535-8E5D-F5E9-0E6A-2060F2B113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284B311-AFBA-6054-FC81-FD02569334D8}"/>
              </a:ext>
            </a:extLst>
          </p:cNvPr>
          <p:cNvSpPr txBox="1">
            <a:spLocks/>
          </p:cNvSpPr>
          <p:nvPr/>
        </p:nvSpPr>
        <p:spPr>
          <a:xfrm>
            <a:off x="222250" y="707292"/>
            <a:ext cx="6746784" cy="3752166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4350" indent="-230188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645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7438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Unfortunately, the type of </a:t>
            </a:r>
            <a:r>
              <a:rPr lang="en-US" sz="1200" dirty="0" err="1"/>
              <a:t>o-ring</a:t>
            </a:r>
            <a:r>
              <a:rPr lang="en-US" sz="1200" dirty="0"/>
              <a:t> used now has defects directly from the supplier (no specs on surface quality). We just got lucky during the tests</a:t>
            </a:r>
          </a:p>
          <a:p>
            <a:r>
              <a:rPr lang="en-US" sz="1200" dirty="0"/>
              <a:t>A new batch of </a:t>
            </a:r>
            <a:r>
              <a:rPr lang="en-US" sz="1200" dirty="0" err="1"/>
              <a:t>o-rings</a:t>
            </a:r>
            <a:r>
              <a:rPr lang="en-US" sz="1200" dirty="0"/>
              <a:t> is being purchased</a:t>
            </a:r>
          </a:p>
          <a:p>
            <a:pPr lvl="1"/>
            <a:r>
              <a:rPr lang="en-US" sz="1000" dirty="0"/>
              <a:t>Better Viton compound</a:t>
            </a:r>
          </a:p>
          <a:p>
            <a:pPr lvl="1"/>
            <a:r>
              <a:rPr lang="en-US" sz="1000" dirty="0"/>
              <a:t>Better surface quality specifications</a:t>
            </a:r>
          </a:p>
          <a:p>
            <a:r>
              <a:rPr lang="en-US" sz="1200" dirty="0"/>
              <a:t>Better Viton compound will make baking unnecessary. Any curing (for dry lubricant coating) is now performed at 150 C</a:t>
            </a:r>
          </a:p>
          <a:p>
            <a:r>
              <a:rPr lang="en-US" sz="1200" dirty="0"/>
              <a:t>This setback isn’t prevented us from making check valve blocks, only the bushings</a:t>
            </a:r>
          </a:p>
          <a:p>
            <a:r>
              <a:rPr lang="en-US" sz="1200" dirty="0"/>
              <a:t>However, we can’t install the bushings with the blocks already on the side of stations</a:t>
            </a:r>
          </a:p>
          <a:p>
            <a:r>
              <a:rPr lang="en-US" sz="1200" dirty="0"/>
              <a:t>So the check valves blocks must be mounted on stations after fixing the leak issues</a:t>
            </a:r>
            <a:endParaRPr lang="en-US" sz="700" dirty="0"/>
          </a:p>
          <a:p>
            <a:pPr lvl="1"/>
            <a:endParaRPr lang="en-US" sz="1000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332319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8A752-B5E4-F718-A30B-7663E184D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E3DAC9-564E-70CB-0051-6DC1BA415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Station Metrology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C89BBF-B122-4C95-62FC-0B5B45A6B23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6/9/25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C60487-362F-DCC7-A0BE-07D572001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Plane Status and Leak Rates | Jun 2025 Tracker Collaboration Meeting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41C548-525E-41A9-202A-411AA3BD13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9" name="Picture 8" descr="A large round metal object with wires&#10;&#10;Description automatically generated">
            <a:extLst>
              <a:ext uri="{FF2B5EF4-FFF2-40B4-BE49-F238E27FC236}">
                <a16:creationId xmlns:a16="http://schemas.microsoft.com/office/drawing/2014/main" id="{104913F7-AB64-ACB5-1411-39635EABA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0943" y="83184"/>
            <a:ext cx="3154457" cy="42059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E62BF2-C084-5976-8339-936D54E90EB2}"/>
              </a:ext>
            </a:extLst>
          </p:cNvPr>
          <p:cNvSpPr txBox="1"/>
          <p:nvPr/>
        </p:nvSpPr>
        <p:spPr>
          <a:xfrm>
            <a:off x="0" y="615352"/>
            <a:ext cx="5467130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latin typeface="Helvetica"/>
                <a:cs typeface="Helvetica"/>
              </a:rPr>
              <a:t>Metrology data for all 5 production stations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latin typeface="Helvetica"/>
                <a:cs typeface="Helvetica"/>
              </a:rPr>
              <a:t>Comparison with the Duke data are comparable to station 0 (last collab meeting): </a:t>
            </a:r>
            <a:r>
              <a:rPr lang="el-GR" sz="1400" b="1" dirty="0">
                <a:latin typeface="Helvetica"/>
                <a:cs typeface="Helvetica"/>
              </a:rPr>
              <a:t>χ2/</a:t>
            </a:r>
            <a:r>
              <a:rPr lang="en-US" sz="1400" b="1" dirty="0">
                <a:latin typeface="Helvetica"/>
                <a:cs typeface="Helvetica"/>
              </a:rPr>
              <a:t>DOF ~1 with </a:t>
            </a:r>
            <a:r>
              <a:rPr lang="el-GR" sz="1400" b="1" dirty="0">
                <a:latin typeface="Helvetica"/>
                <a:cs typeface="Helvetica"/>
              </a:rPr>
              <a:t>σ</a:t>
            </a:r>
            <a:r>
              <a:rPr lang="en-US" sz="1400" b="1" dirty="0">
                <a:latin typeface="Helvetica"/>
                <a:cs typeface="Helvetica"/>
              </a:rPr>
              <a:t>~100</a:t>
            </a:r>
            <a:r>
              <a:rPr lang="el-GR" sz="1400" b="1" dirty="0">
                <a:latin typeface="Helvetica"/>
                <a:cs typeface="Helvetica"/>
              </a:rPr>
              <a:t>μ</a:t>
            </a:r>
            <a:r>
              <a:rPr lang="en-US" sz="1400" b="1" dirty="0">
                <a:latin typeface="Helvetica"/>
                <a:cs typeface="Helvetica"/>
              </a:rPr>
              <a:t>m. One panel (1/60) had large discrepancy (length differences all are ~ 400</a:t>
            </a:r>
            <a:r>
              <a:rPr lang="el-GR" sz="1400" b="1" dirty="0">
                <a:latin typeface="Helvetica"/>
                <a:cs typeface="Helvetica"/>
              </a:rPr>
              <a:t>μ</a:t>
            </a:r>
            <a:r>
              <a:rPr lang="en-US" sz="1400" b="1" dirty="0">
                <a:latin typeface="Helvetica"/>
                <a:cs typeface="Helvetica"/>
              </a:rPr>
              <a:t>m)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sz="1400" b="1" dirty="0">
                <a:latin typeface="Helvetica"/>
                <a:cs typeface="Helvetica"/>
              </a:rPr>
              <a:t>χ2 </a:t>
            </a:r>
            <a:r>
              <a:rPr lang="en-US" sz="1400" b="1" dirty="0">
                <a:latin typeface="Helvetica"/>
                <a:cs typeface="Helvetica"/>
              </a:rPr>
              <a:t>is effectively the comparison of the lengths between the fiducials in the metrology stand and measured by Duke.. 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latin typeface="Helvetica"/>
                <a:cs typeface="Helvetica"/>
              </a:rPr>
              <a:t>Improvement from the correction due to the ‘bump’ in the </a:t>
            </a:r>
            <a:r>
              <a:rPr lang="en-US" sz="1400" b="1" dirty="0" err="1">
                <a:latin typeface="Helvetica"/>
                <a:cs typeface="Helvetica"/>
              </a:rPr>
              <a:t>xray</a:t>
            </a:r>
            <a:r>
              <a:rPr lang="en-US" sz="1400" b="1" dirty="0">
                <a:latin typeface="Helvetica"/>
                <a:cs typeface="Helvetica"/>
              </a:rPr>
              <a:t> scanner.. (</a:t>
            </a:r>
            <a:r>
              <a:rPr lang="en-US" sz="1400" b="1" dirty="0" err="1">
                <a:latin typeface="Helvetica"/>
                <a:cs typeface="Helvetica"/>
              </a:rPr>
              <a:t>Seog</a:t>
            </a:r>
            <a:r>
              <a:rPr lang="en-US" sz="1400" b="1" dirty="0">
                <a:latin typeface="Helvetica"/>
                <a:cs typeface="Helvetica"/>
              </a:rPr>
              <a:t>)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latin typeface="Helvetica"/>
                <a:cs typeface="Helvetica"/>
              </a:rPr>
              <a:t>Transform the data in the metrology stand to the tracker frame using frame CMM data + laser tracker data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latin typeface="Helvetica"/>
                <a:cs typeface="Helvetica"/>
              </a:rPr>
              <a:t>Since the stations are in a kinematic mount, this is a perfectly defined transformation (ball: XYZ,V: </a:t>
            </a:r>
            <a:r>
              <a:rPr lang="en-US" sz="1400" b="1" dirty="0" err="1">
                <a:latin typeface="Helvetica"/>
                <a:cs typeface="Helvetica"/>
              </a:rPr>
              <a:t>YZ,Slot</a:t>
            </a:r>
            <a:r>
              <a:rPr lang="en-US" sz="1400" b="1" dirty="0">
                <a:latin typeface="Helvetica"/>
                <a:cs typeface="Helvetica"/>
              </a:rPr>
              <a:t> Z; fit for 6 parameter transformation)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190837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71649F-D915-932D-2483-2EF429C31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CA22A9F-6671-2B87-480F-CEB86A0A5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Station Metrology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8E870-37D4-4A3B-4780-40B96F843E1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6/9/25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8F3BA2-7593-EF22-45CF-21FAA35538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Plane Status and Leak Rates | Jun 2025 Tracker Collaboration Meeting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35429E-F4DD-7F70-F41C-B103BC6EA4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B850FC-073E-E96A-14BE-1EBC3CF299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961" t="17044" r="18060" b="3809"/>
          <a:stretch/>
        </p:blipFill>
        <p:spPr>
          <a:xfrm>
            <a:off x="4556797" y="316795"/>
            <a:ext cx="4587203" cy="4038146"/>
          </a:xfrm>
          <a:prstGeom prst="rect">
            <a:avLst/>
          </a:prstGeom>
        </p:spPr>
      </p:pic>
      <p:pic>
        <p:nvPicPr>
          <p:cNvPr id="8" name="Picture 7" descr="A circular object with wires and wires&#10;&#10;AI-generated content may be incorrect.">
            <a:extLst>
              <a:ext uri="{FF2B5EF4-FFF2-40B4-BE49-F238E27FC236}">
                <a16:creationId xmlns:a16="http://schemas.microsoft.com/office/drawing/2014/main" id="{6203DFBB-BC7D-E78B-4CCF-E099BBECD8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784" b="13176"/>
          <a:stretch/>
        </p:blipFill>
        <p:spPr>
          <a:xfrm>
            <a:off x="439837" y="617745"/>
            <a:ext cx="3934319" cy="352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7986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76DC1A-4853-5843-BF24-D527C09A9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BBCB89-B10A-BF53-A1D6-6BB5B9BE3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Station Shift “potato chipping”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5B167-BCF0-D581-7FD8-D16D4B60537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6/9/25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33838-D596-2DB9-4A4B-6D5080F9FA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Plane Status and Leak Rates | Jun 2025 Tracker Collaboration Meeting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A09589-3143-2E6E-1CB8-1B18354DA8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A582F6-A0F1-43BD-3F80-7727ACBE0A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086" t="23197" r="14681" b="43711"/>
          <a:stretch/>
        </p:blipFill>
        <p:spPr>
          <a:xfrm>
            <a:off x="1089926" y="509722"/>
            <a:ext cx="4312800" cy="349380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9BDCE5D-7498-AA3E-398B-CCE4D8457457}"/>
              </a:ext>
            </a:extLst>
          </p:cNvPr>
          <p:cNvCxnSpPr>
            <a:cxnSpLocks/>
          </p:cNvCxnSpPr>
          <p:nvPr/>
        </p:nvCxnSpPr>
        <p:spPr>
          <a:xfrm flipH="1" flipV="1">
            <a:off x="2354789" y="644972"/>
            <a:ext cx="808653" cy="28024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F7FFC7E-60C5-7DBF-5634-413D15075434}"/>
              </a:ext>
            </a:extLst>
          </p:cNvPr>
          <p:cNvSpPr txBox="1"/>
          <p:nvPr/>
        </p:nvSpPr>
        <p:spPr>
          <a:xfrm>
            <a:off x="222250" y="1543434"/>
            <a:ext cx="2307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Laser </a:t>
            </a:r>
            <a:br>
              <a:rPr lang="en-US" dirty="0"/>
            </a:br>
            <a:r>
              <a:rPr lang="en-US" dirty="0"/>
              <a:t>Tracker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3E798B7-A254-1FA2-4D30-DB1A93A554F5}"/>
              </a:ext>
            </a:extLst>
          </p:cNvPr>
          <p:cNvGrpSpPr/>
          <p:nvPr/>
        </p:nvGrpSpPr>
        <p:grpSpPr>
          <a:xfrm>
            <a:off x="5567421" y="1272524"/>
            <a:ext cx="3284771" cy="535451"/>
            <a:chOff x="1082187" y="1448559"/>
            <a:chExt cx="6819696" cy="101568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0092659-33CD-319A-E799-567B9BABDBE3}"/>
                </a:ext>
              </a:extLst>
            </p:cNvPr>
            <p:cNvSpPr/>
            <p:nvPr/>
          </p:nvSpPr>
          <p:spPr>
            <a:xfrm>
              <a:off x="4100848" y="1448559"/>
              <a:ext cx="365760" cy="652186"/>
            </a:xfrm>
            <a:prstGeom prst="rect">
              <a:avLst/>
            </a:prstGeom>
            <a:solidFill>
              <a:srgbClr val="40404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7">
              <a:extLst>
                <a:ext uri="{FF2B5EF4-FFF2-40B4-BE49-F238E27FC236}">
                  <a16:creationId xmlns:a16="http://schemas.microsoft.com/office/drawing/2014/main" id="{E6C4D61F-8837-0700-529C-A10EAFC5631A}"/>
                </a:ext>
              </a:extLst>
            </p:cNvPr>
            <p:cNvSpPr/>
            <p:nvPr/>
          </p:nvSpPr>
          <p:spPr>
            <a:xfrm>
              <a:off x="1102072" y="1463751"/>
              <a:ext cx="6799811" cy="454429"/>
            </a:xfrm>
            <a:custGeom>
              <a:avLst/>
              <a:gdLst>
                <a:gd name="connsiteX0" fmla="*/ 0 w 6799811"/>
                <a:gd name="connsiteY0" fmla="*/ 454429 h 454429"/>
                <a:gd name="connsiteX1" fmla="*/ 3286298 w 6799811"/>
                <a:gd name="connsiteY1" fmla="*/ 0 h 454429"/>
                <a:gd name="connsiteX2" fmla="*/ 6799811 w 6799811"/>
                <a:gd name="connsiteY2" fmla="*/ 454429 h 454429"/>
                <a:gd name="connsiteX3" fmla="*/ 6799811 w 6799811"/>
                <a:gd name="connsiteY3" fmla="*/ 454429 h 454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99811" h="454429">
                  <a:moveTo>
                    <a:pt x="0" y="454429"/>
                  </a:moveTo>
                  <a:cubicBezTo>
                    <a:pt x="1076498" y="227214"/>
                    <a:pt x="2152996" y="0"/>
                    <a:pt x="3286298" y="0"/>
                  </a:cubicBezTo>
                  <a:cubicBezTo>
                    <a:pt x="4419600" y="0"/>
                    <a:pt x="6799811" y="454429"/>
                    <a:pt x="6799811" y="454429"/>
                  </a:cubicBezTo>
                  <a:lnTo>
                    <a:pt x="6799811" y="454429"/>
                  </a:lnTo>
                </a:path>
              </a:pathLst>
            </a:custGeom>
            <a:noFill/>
            <a:ln w="38100"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8">
              <a:extLst>
                <a:ext uri="{FF2B5EF4-FFF2-40B4-BE49-F238E27FC236}">
                  <a16:creationId xmlns:a16="http://schemas.microsoft.com/office/drawing/2014/main" id="{697EF662-F5C7-BB6B-9FA6-68F951001CBF}"/>
                </a:ext>
              </a:extLst>
            </p:cNvPr>
            <p:cNvSpPr/>
            <p:nvPr/>
          </p:nvSpPr>
          <p:spPr>
            <a:xfrm>
              <a:off x="1102071" y="1566157"/>
              <a:ext cx="6799811" cy="454429"/>
            </a:xfrm>
            <a:custGeom>
              <a:avLst/>
              <a:gdLst>
                <a:gd name="connsiteX0" fmla="*/ 0 w 6799811"/>
                <a:gd name="connsiteY0" fmla="*/ 454429 h 454429"/>
                <a:gd name="connsiteX1" fmla="*/ 3286298 w 6799811"/>
                <a:gd name="connsiteY1" fmla="*/ 0 h 454429"/>
                <a:gd name="connsiteX2" fmla="*/ 6799811 w 6799811"/>
                <a:gd name="connsiteY2" fmla="*/ 454429 h 454429"/>
                <a:gd name="connsiteX3" fmla="*/ 6799811 w 6799811"/>
                <a:gd name="connsiteY3" fmla="*/ 454429 h 454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99811" h="454429">
                  <a:moveTo>
                    <a:pt x="0" y="454429"/>
                  </a:moveTo>
                  <a:cubicBezTo>
                    <a:pt x="1076498" y="227214"/>
                    <a:pt x="2152996" y="0"/>
                    <a:pt x="3286298" y="0"/>
                  </a:cubicBezTo>
                  <a:cubicBezTo>
                    <a:pt x="4419600" y="0"/>
                    <a:pt x="6799811" y="454429"/>
                    <a:pt x="6799811" y="454429"/>
                  </a:cubicBezTo>
                  <a:lnTo>
                    <a:pt x="6799811" y="454429"/>
                  </a:lnTo>
                </a:path>
              </a:pathLst>
            </a:custGeom>
            <a:noFill/>
            <a:ln w="38100"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9">
              <a:extLst>
                <a:ext uri="{FF2B5EF4-FFF2-40B4-BE49-F238E27FC236}">
                  <a16:creationId xmlns:a16="http://schemas.microsoft.com/office/drawing/2014/main" id="{C3E536A7-F29B-CFC6-5CCC-72612DBAA31D}"/>
                </a:ext>
              </a:extLst>
            </p:cNvPr>
            <p:cNvSpPr/>
            <p:nvPr/>
          </p:nvSpPr>
          <p:spPr>
            <a:xfrm>
              <a:off x="1097671" y="1690965"/>
              <a:ext cx="6799811" cy="454429"/>
            </a:xfrm>
            <a:custGeom>
              <a:avLst/>
              <a:gdLst>
                <a:gd name="connsiteX0" fmla="*/ 0 w 6799811"/>
                <a:gd name="connsiteY0" fmla="*/ 454429 h 454429"/>
                <a:gd name="connsiteX1" fmla="*/ 3286298 w 6799811"/>
                <a:gd name="connsiteY1" fmla="*/ 0 h 454429"/>
                <a:gd name="connsiteX2" fmla="*/ 6799811 w 6799811"/>
                <a:gd name="connsiteY2" fmla="*/ 454429 h 454429"/>
                <a:gd name="connsiteX3" fmla="*/ 6799811 w 6799811"/>
                <a:gd name="connsiteY3" fmla="*/ 454429 h 454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99811" h="454429">
                  <a:moveTo>
                    <a:pt x="0" y="454429"/>
                  </a:moveTo>
                  <a:cubicBezTo>
                    <a:pt x="1076498" y="227214"/>
                    <a:pt x="2152996" y="0"/>
                    <a:pt x="3286298" y="0"/>
                  </a:cubicBezTo>
                  <a:cubicBezTo>
                    <a:pt x="4419600" y="0"/>
                    <a:pt x="6799811" y="454429"/>
                    <a:pt x="6799811" y="454429"/>
                  </a:cubicBezTo>
                  <a:lnTo>
                    <a:pt x="6799811" y="454429"/>
                  </a:lnTo>
                </a:path>
              </a:pathLst>
            </a:custGeom>
            <a:noFill/>
            <a:ln w="38100"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0">
              <a:extLst>
                <a:ext uri="{FF2B5EF4-FFF2-40B4-BE49-F238E27FC236}">
                  <a16:creationId xmlns:a16="http://schemas.microsoft.com/office/drawing/2014/main" id="{ECAEE44D-A5A0-DCA1-C52D-A6CBFE8C4C4D}"/>
                </a:ext>
              </a:extLst>
            </p:cNvPr>
            <p:cNvSpPr/>
            <p:nvPr/>
          </p:nvSpPr>
          <p:spPr>
            <a:xfrm>
              <a:off x="1082187" y="1797795"/>
              <a:ext cx="6799811" cy="454429"/>
            </a:xfrm>
            <a:custGeom>
              <a:avLst/>
              <a:gdLst>
                <a:gd name="connsiteX0" fmla="*/ 0 w 6799811"/>
                <a:gd name="connsiteY0" fmla="*/ 454429 h 454429"/>
                <a:gd name="connsiteX1" fmla="*/ 3286298 w 6799811"/>
                <a:gd name="connsiteY1" fmla="*/ 0 h 454429"/>
                <a:gd name="connsiteX2" fmla="*/ 6799811 w 6799811"/>
                <a:gd name="connsiteY2" fmla="*/ 454429 h 454429"/>
                <a:gd name="connsiteX3" fmla="*/ 6799811 w 6799811"/>
                <a:gd name="connsiteY3" fmla="*/ 454429 h 454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99811" h="454429">
                  <a:moveTo>
                    <a:pt x="0" y="454429"/>
                  </a:moveTo>
                  <a:cubicBezTo>
                    <a:pt x="1076498" y="227214"/>
                    <a:pt x="2152996" y="0"/>
                    <a:pt x="3286298" y="0"/>
                  </a:cubicBezTo>
                  <a:cubicBezTo>
                    <a:pt x="4419600" y="0"/>
                    <a:pt x="6799811" y="454429"/>
                    <a:pt x="6799811" y="454429"/>
                  </a:cubicBezTo>
                  <a:lnTo>
                    <a:pt x="6799811" y="454429"/>
                  </a:lnTo>
                </a:path>
              </a:pathLst>
            </a:custGeom>
            <a:noFill/>
            <a:ln w="38100"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1">
              <a:extLst>
                <a:ext uri="{FF2B5EF4-FFF2-40B4-BE49-F238E27FC236}">
                  <a16:creationId xmlns:a16="http://schemas.microsoft.com/office/drawing/2014/main" id="{D5ADFB97-EA73-785D-A618-2514A6FC6A38}"/>
                </a:ext>
              </a:extLst>
            </p:cNvPr>
            <p:cNvSpPr/>
            <p:nvPr/>
          </p:nvSpPr>
          <p:spPr>
            <a:xfrm>
              <a:off x="1088871" y="1917978"/>
              <a:ext cx="6799811" cy="454429"/>
            </a:xfrm>
            <a:custGeom>
              <a:avLst/>
              <a:gdLst>
                <a:gd name="connsiteX0" fmla="*/ 0 w 6799811"/>
                <a:gd name="connsiteY0" fmla="*/ 454429 h 454429"/>
                <a:gd name="connsiteX1" fmla="*/ 3286298 w 6799811"/>
                <a:gd name="connsiteY1" fmla="*/ 0 h 454429"/>
                <a:gd name="connsiteX2" fmla="*/ 6799811 w 6799811"/>
                <a:gd name="connsiteY2" fmla="*/ 454429 h 454429"/>
                <a:gd name="connsiteX3" fmla="*/ 6799811 w 6799811"/>
                <a:gd name="connsiteY3" fmla="*/ 454429 h 454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99811" h="454429">
                  <a:moveTo>
                    <a:pt x="0" y="454429"/>
                  </a:moveTo>
                  <a:cubicBezTo>
                    <a:pt x="1076498" y="227214"/>
                    <a:pt x="2152996" y="0"/>
                    <a:pt x="3286298" y="0"/>
                  </a:cubicBezTo>
                  <a:cubicBezTo>
                    <a:pt x="4419600" y="0"/>
                    <a:pt x="6799811" y="454429"/>
                    <a:pt x="6799811" y="454429"/>
                  </a:cubicBezTo>
                  <a:lnTo>
                    <a:pt x="6799811" y="454429"/>
                  </a:lnTo>
                </a:path>
              </a:pathLst>
            </a:custGeom>
            <a:noFill/>
            <a:ln w="38100"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3">
              <a:extLst>
                <a:ext uri="{FF2B5EF4-FFF2-40B4-BE49-F238E27FC236}">
                  <a16:creationId xmlns:a16="http://schemas.microsoft.com/office/drawing/2014/main" id="{0514461A-9EA4-59A5-B52C-A8543BFF1C00}"/>
                </a:ext>
              </a:extLst>
            </p:cNvPr>
            <p:cNvSpPr/>
            <p:nvPr/>
          </p:nvSpPr>
          <p:spPr>
            <a:xfrm>
              <a:off x="1093271" y="2009816"/>
              <a:ext cx="6799811" cy="454429"/>
            </a:xfrm>
            <a:custGeom>
              <a:avLst/>
              <a:gdLst>
                <a:gd name="connsiteX0" fmla="*/ 0 w 6799811"/>
                <a:gd name="connsiteY0" fmla="*/ 454429 h 454429"/>
                <a:gd name="connsiteX1" fmla="*/ 3286298 w 6799811"/>
                <a:gd name="connsiteY1" fmla="*/ 0 h 454429"/>
                <a:gd name="connsiteX2" fmla="*/ 6799811 w 6799811"/>
                <a:gd name="connsiteY2" fmla="*/ 454429 h 454429"/>
                <a:gd name="connsiteX3" fmla="*/ 6799811 w 6799811"/>
                <a:gd name="connsiteY3" fmla="*/ 454429 h 454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99811" h="454429">
                  <a:moveTo>
                    <a:pt x="0" y="454429"/>
                  </a:moveTo>
                  <a:cubicBezTo>
                    <a:pt x="1076498" y="227214"/>
                    <a:pt x="2152996" y="0"/>
                    <a:pt x="3286298" y="0"/>
                  </a:cubicBezTo>
                  <a:cubicBezTo>
                    <a:pt x="4419600" y="0"/>
                    <a:pt x="6799811" y="454429"/>
                    <a:pt x="6799811" y="454429"/>
                  </a:cubicBezTo>
                  <a:lnTo>
                    <a:pt x="6799811" y="454429"/>
                  </a:lnTo>
                </a:path>
              </a:pathLst>
            </a:custGeom>
            <a:noFill/>
            <a:ln w="38100"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0ADA491-49AB-D5B5-8247-AB9EBA7896CF}"/>
                </a:ext>
              </a:extLst>
            </p:cNvPr>
            <p:cNvCxnSpPr>
              <a:cxnSpLocks/>
              <a:stCxn id="13" idx="0"/>
              <a:endCxn id="18" idx="0"/>
            </p:cNvCxnSpPr>
            <p:nvPr/>
          </p:nvCxnSpPr>
          <p:spPr>
            <a:xfrm flipH="1">
              <a:off x="1093271" y="1918180"/>
              <a:ext cx="8801" cy="546065"/>
            </a:xfrm>
            <a:prstGeom prst="line">
              <a:avLst/>
            </a:prstGeom>
            <a:ln>
              <a:solidFill>
                <a:srgbClr val="40404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C25495B-ECA8-98EA-8062-69C0DE4EF72D}"/>
                </a:ext>
              </a:extLst>
            </p:cNvPr>
            <p:cNvCxnSpPr>
              <a:cxnSpLocks/>
              <a:endCxn id="18" idx="2"/>
            </p:cNvCxnSpPr>
            <p:nvPr/>
          </p:nvCxnSpPr>
          <p:spPr>
            <a:xfrm>
              <a:off x="7890798" y="1898344"/>
              <a:ext cx="2284" cy="565901"/>
            </a:xfrm>
            <a:prstGeom prst="line">
              <a:avLst/>
            </a:prstGeom>
            <a:ln>
              <a:solidFill>
                <a:srgbClr val="40404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1" descr="A blue and white flag&#10;&#10;Description automatically generated">
            <a:extLst>
              <a:ext uri="{FF2B5EF4-FFF2-40B4-BE49-F238E27FC236}">
                <a16:creationId xmlns:a16="http://schemas.microsoft.com/office/drawing/2014/main" id="{986C5223-A4CB-7A62-A121-6F98CE0EA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303" y="2228795"/>
            <a:ext cx="3502138" cy="641726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3D9013E-AD99-9DF2-C065-961C162762D5}"/>
              </a:ext>
            </a:extLst>
          </p:cNvPr>
          <p:cNvCxnSpPr/>
          <p:nvPr/>
        </p:nvCxnSpPr>
        <p:spPr>
          <a:xfrm flipV="1">
            <a:off x="7097899" y="706057"/>
            <a:ext cx="0" cy="544010"/>
          </a:xfrm>
          <a:prstGeom prst="straightConnector1">
            <a:avLst/>
          </a:prstGeom>
          <a:ln w="28575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2F8C47E-2DBD-0DE6-9D57-F5C2BE0A1604}"/>
              </a:ext>
            </a:extLst>
          </p:cNvPr>
          <p:cNvSpPr txBox="1"/>
          <p:nvPr/>
        </p:nvSpPr>
        <p:spPr>
          <a:xfrm>
            <a:off x="6551272" y="2870521"/>
            <a:ext cx="1251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 table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F752EBA-A9A6-C7F3-DC4F-F0E774928738}"/>
              </a:ext>
            </a:extLst>
          </p:cNvPr>
          <p:cNvSpPr txBox="1"/>
          <p:nvPr/>
        </p:nvSpPr>
        <p:spPr>
          <a:xfrm>
            <a:off x="6662139" y="1703241"/>
            <a:ext cx="894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Lifted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BE06984-9144-E1B1-0495-B6BF11E43A52}"/>
              </a:ext>
            </a:extLst>
          </p:cNvPr>
          <p:cNvSpPr txBox="1"/>
          <p:nvPr/>
        </p:nvSpPr>
        <p:spPr>
          <a:xfrm>
            <a:off x="5722811" y="187918"/>
            <a:ext cx="2750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Exaggerated cartoon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F6CE061-0F87-AA52-3606-1BFAD16DE796}"/>
              </a:ext>
            </a:extLst>
          </p:cNvPr>
          <p:cNvSpPr txBox="1"/>
          <p:nvPr/>
        </p:nvSpPr>
        <p:spPr>
          <a:xfrm>
            <a:off x="5665804" y="3478790"/>
            <a:ext cx="33682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After being lifted, it retains the potato chip shape in the vertical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791B21C-BE15-8ED2-8553-1F7ACA3A98D5}"/>
              </a:ext>
            </a:extLst>
          </p:cNvPr>
          <p:cNvSpPr txBox="1"/>
          <p:nvPr/>
        </p:nvSpPr>
        <p:spPr>
          <a:xfrm>
            <a:off x="1242129" y="3908932"/>
            <a:ext cx="4008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Ends with a shift of ~4 mm from end to end</a:t>
            </a:r>
          </a:p>
        </p:txBody>
      </p:sp>
    </p:spTree>
    <p:extLst>
      <p:ext uri="{BB962C8B-B14F-4D97-AF65-F5344CB8AC3E}">
        <p14:creationId xmlns:p14="http://schemas.microsoft.com/office/powerpoint/2010/main" val="19312331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F85776-1E1F-32E0-AE18-3415E0BC29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6/9/25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E0D8D-B4CF-CA34-004E-70C84E12F0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Plane Status and Leak Rates | Jun 2025 Tracker Collaboration Meeting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526D02-ADBF-6AA0-074E-1055C64B2F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14" name="Title 6">
            <a:extLst>
              <a:ext uri="{FF2B5EF4-FFF2-40B4-BE49-F238E27FC236}">
                <a16:creationId xmlns:a16="http://schemas.microsoft.com/office/drawing/2014/main" id="{9CB82D7A-B70A-0819-9B3C-1968CD7AF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66553"/>
            <a:ext cx="8686800" cy="427877"/>
          </a:xfrm>
        </p:spPr>
        <p:txBody>
          <a:bodyPr/>
          <a:lstStyle/>
          <a:p>
            <a:r>
              <a:rPr lang="en-US" dirty="0"/>
              <a:t>Potato Chip Deformation In Frame</a:t>
            </a:r>
          </a:p>
        </p:txBody>
      </p:sp>
      <p:pic>
        <p:nvPicPr>
          <p:cNvPr id="15" name="Picture 14" descr="A group of colorful squares&#10;&#10;AI-generated content may be incorrect.">
            <a:extLst>
              <a:ext uri="{FF2B5EF4-FFF2-40B4-BE49-F238E27FC236}">
                <a16:creationId xmlns:a16="http://schemas.microsoft.com/office/drawing/2014/main" id="{534FA094-1919-C58C-37E0-E853A7FAB2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468" t="51978"/>
          <a:stretch/>
        </p:blipFill>
        <p:spPr>
          <a:xfrm>
            <a:off x="4131900" y="521154"/>
            <a:ext cx="4700570" cy="324593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DBA2352-A8BE-3B9F-F3DA-96177CB5B7B0}"/>
              </a:ext>
            </a:extLst>
          </p:cNvPr>
          <p:cNvCxnSpPr>
            <a:cxnSpLocks/>
          </p:cNvCxnSpPr>
          <p:nvPr/>
        </p:nvCxnSpPr>
        <p:spPr>
          <a:xfrm flipH="1" flipV="1">
            <a:off x="5376134" y="656701"/>
            <a:ext cx="392654" cy="269479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EB79583D-6667-B7E4-DE6C-D055DC181E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823" t="53240" r="21496" b="21148"/>
          <a:stretch/>
        </p:blipFill>
        <p:spPr>
          <a:xfrm>
            <a:off x="228600" y="465170"/>
            <a:ext cx="3861846" cy="3188561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9C388A0-4C5D-BDA3-1A0A-CE4322AA2361}"/>
              </a:ext>
            </a:extLst>
          </p:cNvPr>
          <p:cNvCxnSpPr>
            <a:cxnSpLocks/>
          </p:cNvCxnSpPr>
          <p:nvPr/>
        </p:nvCxnSpPr>
        <p:spPr>
          <a:xfrm flipH="1" flipV="1">
            <a:off x="3116424" y="656702"/>
            <a:ext cx="274935" cy="269479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7B447DD-47D3-7DE2-D560-6452865525F7}"/>
              </a:ext>
            </a:extLst>
          </p:cNvPr>
          <p:cNvCxnSpPr>
            <a:cxnSpLocks/>
          </p:cNvCxnSpPr>
          <p:nvPr/>
        </p:nvCxnSpPr>
        <p:spPr>
          <a:xfrm>
            <a:off x="3260730" y="3767089"/>
            <a:ext cx="94426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C8DFD1F-2406-43D2-64FA-28AC6F1C594F}"/>
              </a:ext>
            </a:extLst>
          </p:cNvPr>
          <p:cNvCxnSpPr>
            <a:cxnSpLocks/>
          </p:cNvCxnSpPr>
          <p:nvPr/>
        </p:nvCxnSpPr>
        <p:spPr>
          <a:xfrm flipH="1">
            <a:off x="4806499" y="3767089"/>
            <a:ext cx="96228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0146F09-5F28-0D29-0BA4-6176075A60AB}"/>
              </a:ext>
            </a:extLst>
          </p:cNvPr>
          <p:cNvSpPr txBox="1"/>
          <p:nvPr/>
        </p:nvSpPr>
        <p:spPr>
          <a:xfrm>
            <a:off x="222249" y="3899603"/>
            <a:ext cx="82967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/>
                <a:cs typeface="Helvetica"/>
              </a:rPr>
              <a:t>Even/odd stations have opposing deformations in frame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/>
                <a:cs typeface="Helvetica"/>
              </a:rPr>
              <a:t>Not a problem, something needed to be accounted for in simulations for expected position of wires and straws.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F14C411-2A37-29E1-7BFD-B5880A4F9119}"/>
              </a:ext>
            </a:extLst>
          </p:cNvPr>
          <p:cNvSpPr/>
          <p:nvPr/>
        </p:nvSpPr>
        <p:spPr>
          <a:xfrm>
            <a:off x="469642" y="1796808"/>
            <a:ext cx="3595650" cy="3208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Arm/Stave Joints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5E666C4-CEFD-24B1-D8E6-898A1D492C3B}"/>
              </a:ext>
            </a:extLst>
          </p:cNvPr>
          <p:cNvSpPr/>
          <p:nvPr/>
        </p:nvSpPr>
        <p:spPr>
          <a:xfrm>
            <a:off x="4488499" y="1787064"/>
            <a:ext cx="3595650" cy="3208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Arm/Stave Joints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D5F625C-2EAB-A24C-7B58-31295A2612FC}"/>
              </a:ext>
            </a:extLst>
          </p:cNvPr>
          <p:cNvSpPr/>
          <p:nvPr/>
        </p:nvSpPr>
        <p:spPr>
          <a:xfrm>
            <a:off x="4488499" y="3051083"/>
            <a:ext cx="3595650" cy="3208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Pin/Slot Joint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9D7934F-81CA-D7BE-1239-06641C6D7977}"/>
              </a:ext>
            </a:extLst>
          </p:cNvPr>
          <p:cNvSpPr/>
          <p:nvPr/>
        </p:nvSpPr>
        <p:spPr>
          <a:xfrm>
            <a:off x="429419" y="3052161"/>
            <a:ext cx="3595650" cy="3208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Pin/Slot Joint</a:t>
            </a:r>
          </a:p>
        </p:txBody>
      </p:sp>
    </p:spTree>
    <p:extLst>
      <p:ext uri="{BB962C8B-B14F-4D97-AF65-F5344CB8AC3E}">
        <p14:creationId xmlns:p14="http://schemas.microsoft.com/office/powerpoint/2010/main" val="2627447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45107-9C08-6C26-69AD-401426FA0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C8D7A7-E647-DDE4-62E0-4915238B2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Station Data Collection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7179D9-1C8D-1E05-E8F9-EB8B1ACCDC6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6/9/25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2F97B-3991-704E-7B47-37E528E7AE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Plane Status and Leak Rates | Jun 2025 Tracker Collaboration Meeting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AF5AF-766A-AACE-7754-BF09592B4E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11906F-1FAD-2C20-667E-31548050B4C2}"/>
              </a:ext>
            </a:extLst>
          </p:cNvPr>
          <p:cNvSpPr txBox="1"/>
          <p:nvPr/>
        </p:nvSpPr>
        <p:spPr>
          <a:xfrm>
            <a:off x="155491" y="469373"/>
            <a:ext cx="3314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E.Callaghan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docdb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52963</a:t>
            </a:r>
            <a:endParaRPr lang="en-US" i="0" dirty="0">
              <a:solidFill>
                <a:schemeClr val="accent6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784C99-58CA-FB6E-AB87-DC463A3D1211}"/>
              </a:ext>
            </a:extLst>
          </p:cNvPr>
          <p:cNvSpPr txBox="1"/>
          <p:nvPr/>
        </p:nvSpPr>
        <p:spPr>
          <a:xfrm>
            <a:off x="0" y="1168699"/>
            <a:ext cx="469932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effectLst/>
                <a:latin typeface="Helvetica" pitchFamily="2" charset="0"/>
              </a:rPr>
              <a:t>“Generally speaking,” we have stable data-taking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effectLst/>
                <a:latin typeface="Helvetica" pitchFamily="2" charset="0"/>
              </a:rPr>
              <a:t>Data flows through </a:t>
            </a:r>
            <a:r>
              <a:rPr lang="en-US" sz="1600" dirty="0" err="1">
                <a:solidFill>
                  <a:srgbClr val="000000"/>
                </a:solidFill>
                <a:effectLst/>
                <a:latin typeface="Helvetica" pitchFamily="2" charset="0"/>
              </a:rPr>
              <a:t>artdaq</a:t>
            </a:r>
            <a:r>
              <a:rPr lang="en-US" sz="1600" dirty="0">
                <a:solidFill>
                  <a:srgbClr val="000000"/>
                </a:solidFill>
                <a:effectLst/>
                <a:latin typeface="Helvetica" pitchFamily="2" charset="0"/>
              </a:rPr>
              <a:t> and makes it to disk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effectLst/>
                <a:latin typeface="Helvetica" pitchFamily="2" charset="0"/>
              </a:rPr>
              <a:t>And can be deserialized and analyzed w/ standard Offline </a:t>
            </a:r>
            <a:r>
              <a:rPr lang="en-US" sz="1600" dirty="0" err="1">
                <a:solidFill>
                  <a:srgbClr val="000000"/>
                </a:solidFill>
                <a:effectLst/>
                <a:latin typeface="Helvetica" pitchFamily="2" charset="0"/>
              </a:rPr>
              <a:t>s.w.</a:t>
            </a:r>
            <a:endParaRPr lang="en-US" sz="1600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r>
              <a:rPr lang="en-US" sz="1600" dirty="0">
                <a:solidFill>
                  <a:srgbClr val="000000"/>
                </a:solidFill>
                <a:effectLst/>
                <a:latin typeface="Helvetica" pitchFamily="2" charset="0"/>
              </a:rPr>
              <a:t>The caveats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effectLst/>
                <a:latin typeface="Helvetica" pitchFamily="2" charset="0"/>
              </a:rPr>
              <a:t>Finite per-event buffers on frontend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effectLst/>
                <a:latin typeface="Helvetica" pitchFamily="2" charset="0"/>
              </a:rPr>
              <a:t>Upper limit on event length, depends on rate (right now, dom. by</a:t>
            </a:r>
          </a:p>
          <a:p>
            <a:r>
              <a:rPr lang="en-US" sz="1600" dirty="0">
                <a:solidFill>
                  <a:srgbClr val="000000"/>
                </a:solidFill>
                <a:effectLst/>
                <a:latin typeface="Helvetica" pitchFamily="2" charset="0"/>
              </a:rPr>
              <a:t>noise)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0000"/>
                </a:solidFill>
                <a:effectLst/>
                <a:latin typeface="Helvetica" pitchFamily="2" charset="0"/>
              </a:rPr>
              <a:t>artdaq</a:t>
            </a:r>
            <a:r>
              <a:rPr lang="en-US" sz="1600" dirty="0">
                <a:solidFill>
                  <a:srgbClr val="000000"/>
                </a:solidFill>
                <a:effectLst/>
                <a:latin typeface="Helvetica" pitchFamily="2" charset="0"/>
              </a:rPr>
              <a:t> cannot write arbitrarily-high rate of events to disk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effectLst/>
                <a:latin typeface="Helvetica" pitchFamily="2" charset="0"/>
              </a:rPr>
              <a:t>Upper limit on event rate of∼3 kHz</a:t>
            </a:r>
          </a:p>
          <a:p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2599F3-D02E-C5DF-0CA7-C87BA26C33FC}"/>
              </a:ext>
            </a:extLst>
          </p:cNvPr>
          <p:cNvSpPr txBox="1"/>
          <p:nvPr/>
        </p:nvSpPr>
        <p:spPr>
          <a:xfrm>
            <a:off x="5243331" y="931038"/>
            <a:ext cx="346083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effectLst/>
                <a:latin typeface="Helvetica" pitchFamily="2" charset="0"/>
              </a:rPr>
              <a:t>Taken together: cannot run with 100% </a:t>
            </a:r>
            <a:r>
              <a:rPr lang="en-US" sz="1600" dirty="0" err="1">
                <a:solidFill>
                  <a:srgbClr val="000000"/>
                </a:solidFill>
                <a:effectLst/>
                <a:latin typeface="Helvetica" pitchFamily="2" charset="0"/>
              </a:rPr>
              <a:t>livetime</a:t>
            </a:r>
            <a:endParaRPr lang="en-US" sz="1600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effectLst/>
                <a:latin typeface="Helvetica" pitchFamily="2" charset="0"/>
              </a:rPr>
              <a:t>One solution is sparse EW trains: N events followed by deadtime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61CA3"/>
                </a:solidFill>
                <a:effectLst/>
                <a:latin typeface="Helvetica" pitchFamily="2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effectLst/>
                <a:latin typeface="Helvetica" pitchFamily="2" charset="0"/>
              </a:rPr>
              <a:t>Another solution is online filtering, e.g. discard noise-only events</a:t>
            </a:r>
          </a:p>
          <a:p>
            <a:r>
              <a:rPr lang="en-US" sz="1600" dirty="0">
                <a:solidFill>
                  <a:srgbClr val="000000"/>
                </a:solidFill>
                <a:effectLst/>
                <a:latin typeface="Helvetica" pitchFamily="2" charset="0"/>
              </a:rPr>
              <a:t>But: filtering itself saturates at∼3 kHz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61CA3"/>
                </a:solidFill>
                <a:effectLst/>
                <a:latin typeface="Helvetica" pitchFamily="2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effectLst/>
                <a:latin typeface="Helvetica" pitchFamily="2" charset="0"/>
              </a:rPr>
              <a:t>So to process high rates, need multiple parallel filter processes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61CA3"/>
                </a:solidFill>
                <a:effectLst/>
                <a:latin typeface="Helvetica" pitchFamily="2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effectLst/>
                <a:latin typeface="Helvetica" pitchFamily="2" charset="0"/>
              </a:rPr>
              <a:t>Last file of run is not closed, and we lose associated data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38006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53C0A6-59C7-C94B-5B1E-0D884396F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63B0D2-43DD-70A4-3FD2-9CC04D86DDE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6/9/25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A70C4C-550E-9060-E592-E30D2E39D7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Plane Status and Leak Rates | Jun 2025 Tracker Collaboration Meeting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8A94D6-4864-6412-2630-0BCBF72E3B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18" name="Picture 17" descr="A graph with numbers and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D18CA2FC-3691-F474-5AF7-6F6EA664F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0646" y="0"/>
            <a:ext cx="6599513" cy="472772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C2DDD29-3D3B-4D2D-5A3D-F2F950F6C1B6}"/>
              </a:ext>
            </a:extLst>
          </p:cNvPr>
          <p:cNvSpPr txBox="1"/>
          <p:nvPr/>
        </p:nvSpPr>
        <p:spPr>
          <a:xfrm rot="16200000">
            <a:off x="-1322542" y="2990112"/>
            <a:ext cx="3314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E.Callaghan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docdb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52963</a:t>
            </a:r>
            <a:endParaRPr lang="en-US" i="0" dirty="0">
              <a:solidFill>
                <a:schemeClr val="accent6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10BFAC9-C65E-21EE-DEE6-54D44B1BE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24" y="66510"/>
            <a:ext cx="8686800" cy="320908"/>
          </a:xfrm>
        </p:spPr>
        <p:txBody>
          <a:bodyPr/>
          <a:lstStyle/>
          <a:p>
            <a:r>
              <a:rPr lang="en-US" dirty="0"/>
              <a:t>Station Noise History</a:t>
            </a:r>
          </a:p>
        </p:txBody>
      </p:sp>
    </p:spTree>
    <p:extLst>
      <p:ext uri="{BB962C8B-B14F-4D97-AF65-F5344CB8AC3E}">
        <p14:creationId xmlns:p14="http://schemas.microsoft.com/office/powerpoint/2010/main" val="908370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7"/>
          <p:cNvSpPr txBox="1">
            <a:spLocks noGrp="1"/>
          </p:cNvSpPr>
          <p:nvPr>
            <p:ph type="body" idx="1"/>
          </p:nvPr>
        </p:nvSpPr>
        <p:spPr>
          <a:xfrm>
            <a:off x="2929115" y="3303947"/>
            <a:ext cx="6107225" cy="1431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30188" lvl="0" indent="-115888" algn="l" rtl="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None/>
            </a:pPr>
            <a:r>
              <a:rPr lang="en-US" sz="1400" b="1" dirty="0">
                <a:solidFill>
                  <a:schemeClr val="accent6"/>
                </a:solidFill>
                <a:latin typeface="+mn-lt"/>
              </a:rPr>
              <a:t>The Tracker is a low mass array of thin-walled Mylar straw drift tubes. </a:t>
            </a:r>
          </a:p>
          <a:p>
            <a:pPr marL="230188" lvl="0" indent="-115888" algn="l" rtl="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None/>
            </a:pPr>
            <a:r>
              <a:rPr lang="en-US" sz="1400" b="1" dirty="0">
                <a:solidFill>
                  <a:schemeClr val="accent6"/>
                </a:solidFill>
              </a:rPr>
              <a:t>Tracker consists of :</a:t>
            </a:r>
          </a:p>
          <a:p>
            <a:pPr marL="454025" lvl="1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6"/>
                </a:solidFill>
              </a:rPr>
              <a:t>20,736 straw channels  (100% completed)</a:t>
            </a:r>
          </a:p>
          <a:p>
            <a:pPr marL="454025" lvl="1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6"/>
                </a:solidFill>
              </a:rPr>
              <a:t>216 panels  (100% completed)</a:t>
            </a:r>
          </a:p>
          <a:p>
            <a:pPr marL="454025" lvl="1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6"/>
                </a:solidFill>
              </a:rPr>
              <a:t>36 planes (100% completed)</a:t>
            </a:r>
          </a:p>
          <a:p>
            <a:pPr marL="454025" lvl="1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6"/>
                </a:solidFill>
              </a:rPr>
              <a:t>18 stations (28% completed)</a:t>
            </a:r>
            <a:endParaRPr sz="1400" b="1" dirty="0">
              <a:solidFill>
                <a:schemeClr val="accent6"/>
              </a:solidFill>
            </a:endParaRPr>
          </a:p>
        </p:txBody>
      </p:sp>
      <p:sp>
        <p:nvSpPr>
          <p:cNvPr id="148" name="Google Shape;148;p17"/>
          <p:cNvSpPr txBox="1"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Tracker Overview</a:t>
            </a:r>
            <a:endParaRPr/>
          </a:p>
        </p:txBody>
      </p:sp>
      <p:sp>
        <p:nvSpPr>
          <p:cNvPr id="149" name="Google Shape;149;p17"/>
          <p:cNvSpPr txBox="1">
            <a:spLocks noGrp="1"/>
          </p:cNvSpPr>
          <p:nvPr>
            <p:ph type="dt" idx="10"/>
          </p:nvPr>
        </p:nvSpPr>
        <p:spPr>
          <a:xfrm>
            <a:off x="736827" y="4878161"/>
            <a:ext cx="675368" cy="180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3/8/2022</a:t>
            </a:r>
            <a:endParaRPr/>
          </a:p>
        </p:txBody>
      </p:sp>
      <p:sp>
        <p:nvSpPr>
          <p:cNvPr id="150" name="Google Shape;150;p17"/>
          <p:cNvSpPr txBox="1">
            <a:spLocks noGrp="1"/>
          </p:cNvSpPr>
          <p:nvPr>
            <p:ph type="ftr" idx="11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Dan Ambrose | Tracker Plenary</a:t>
            </a:r>
            <a:endParaRPr b="1"/>
          </a:p>
        </p:txBody>
      </p:sp>
      <p:sp>
        <p:nvSpPr>
          <p:cNvPr id="151" name="Google Shape;151;p17"/>
          <p:cNvSpPr txBox="1">
            <a:spLocks noGrp="1"/>
          </p:cNvSpPr>
          <p:nvPr>
            <p:ph type="sldNum" idx="12"/>
          </p:nvPr>
        </p:nvSpPr>
        <p:spPr>
          <a:xfrm>
            <a:off x="222250" y="4878161"/>
            <a:ext cx="414338" cy="177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/>
              <a:t>3</a:t>
            </a:fld>
            <a:endParaRPr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913CB6F-DAFD-4E5E-8392-9FCF02DE13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9333"/>
          <a:stretch/>
        </p:blipFill>
        <p:spPr>
          <a:xfrm>
            <a:off x="2550785" y="-61907"/>
            <a:ext cx="1211334" cy="28289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50F175-D805-4ABA-971B-815EFE4B9C53}"/>
              </a:ext>
            </a:extLst>
          </p:cNvPr>
          <p:cNvSpPr txBox="1"/>
          <p:nvPr/>
        </p:nvSpPr>
        <p:spPr>
          <a:xfrm>
            <a:off x="222250" y="4187637"/>
            <a:ext cx="2325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1 Panel with 96 straws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C477E1-7264-41B0-984E-1AAAD7F96188}"/>
              </a:ext>
            </a:extLst>
          </p:cNvPr>
          <p:cNvSpPr txBox="1"/>
          <p:nvPr/>
        </p:nvSpPr>
        <p:spPr>
          <a:xfrm>
            <a:off x="2929115" y="2617457"/>
            <a:ext cx="2073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6 panels make a plane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744B149-5863-4C9F-979D-D514C7CF0340}"/>
              </a:ext>
            </a:extLst>
          </p:cNvPr>
          <p:cNvSpPr txBox="1"/>
          <p:nvPr/>
        </p:nvSpPr>
        <p:spPr>
          <a:xfrm>
            <a:off x="6333195" y="2685455"/>
            <a:ext cx="2732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 planes in a station</a:t>
            </a:r>
          </a:p>
        </p:txBody>
      </p:sp>
      <p:pic>
        <p:nvPicPr>
          <p:cNvPr id="2" name="Picture 1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F334AE42-5614-7CBB-EAF5-DE8D05E7B6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10" y="2829456"/>
            <a:ext cx="2818873" cy="1296681"/>
          </a:xfrm>
          <a:prstGeom prst="rect">
            <a:avLst/>
          </a:prstGeom>
        </p:spPr>
      </p:pic>
      <p:pic>
        <p:nvPicPr>
          <p:cNvPr id="3" name="Picture 2" descr="A group of people in a factory&#10;&#10;Description automatically generated">
            <a:extLst>
              <a:ext uri="{FF2B5EF4-FFF2-40B4-BE49-F238E27FC236}">
                <a16:creationId xmlns:a16="http://schemas.microsoft.com/office/drawing/2014/main" id="{0C0E8531-0343-A9B4-1B0A-EBFB8A1F830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2626" t="8612" r="36592" b="19287"/>
          <a:stretch/>
        </p:blipFill>
        <p:spPr>
          <a:xfrm flipH="1">
            <a:off x="7057662" y="0"/>
            <a:ext cx="2086338" cy="2766367"/>
          </a:xfrm>
          <a:prstGeom prst="rect">
            <a:avLst/>
          </a:prstGeom>
        </p:spPr>
      </p:pic>
      <p:pic>
        <p:nvPicPr>
          <p:cNvPr id="6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0A65A5AC-B9B0-A7C0-8F50-E9822EB638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33" b="95625" l="10000" r="90000">
                        <a14:foregroundMark x1="43868" y1="89895" x2="61563" y2="88125"/>
                        <a14:foregroundMark x1="51875" y1="95208" x2="52031" y2="93750"/>
                        <a14:foregroundMark x1="56719" y1="23125" x2="69375" y2="28750"/>
                        <a14:foregroundMark x1="69375" y1="28750" x2="70781" y2="30625"/>
                        <a14:foregroundMark x1="77188" y1="33958" x2="73125" y2="18750"/>
                        <a14:foregroundMark x1="73125" y1="18750" x2="61250" y2="11458"/>
                        <a14:foregroundMark x1="61250" y1="11458" x2="48594" y2="9167"/>
                        <a14:foregroundMark x1="48594" y1="9167" x2="39531" y2="11042"/>
                        <a14:foregroundMark x1="76406" y1="22500" x2="82969" y2="37708"/>
                        <a14:foregroundMark x1="82969" y1="37708" x2="78594" y2="71042"/>
                        <a14:foregroundMark x1="78594" y1="71042" x2="70938" y2="83333"/>
                        <a14:foregroundMark x1="70938" y1="83333" x2="67656" y2="85000"/>
                        <a14:foregroundMark x1="82188" y1="66250" x2="83594" y2="55000"/>
                        <a14:foregroundMark x1="87813" y1="51458" x2="87656" y2="48125"/>
                        <a14:foregroundMark x1="87902" y1="46458" x2="87969" y2="45833"/>
                        <a14:foregroundMark x1="87880" y1="46667" x2="87902" y2="46458"/>
                        <a14:foregroundMark x1="87858" y1="46875" x2="87880" y2="46667"/>
                        <a14:foregroundMark x1="87813" y1="47292" x2="87858" y2="46875"/>
                        <a14:foregroundMark x1="54588" y1="5782" x2="48455" y2="3946"/>
                        <a14:backgroundMark x1="18281" y1="89583" x2="18281" y2="89583"/>
                        <a14:backgroundMark x1="19531" y1="34375" x2="19531" y2="18333"/>
                        <a14:backgroundMark x1="19531" y1="18333" x2="18438" y2="14375"/>
                        <a14:backgroundMark x1="19063" y1="62083" x2="18750" y2="56250"/>
                        <a14:backgroundMark x1="28125" y1="89375" x2="33438" y2="89583"/>
                        <a14:backgroundMark x1="35469" y1="91667" x2="38125" y2="92083"/>
                        <a14:backgroundMark x1="37656" y1="98750" x2="42031" y2="98958"/>
                        <a14:backgroundMark x1="61406" y1="95417" x2="65156" y2="93542"/>
                        <a14:backgroundMark x1="78281" y1="15417" x2="81719" y2="7500"/>
                        <a14:backgroundMark x1="28438" y1="13125" x2="33594" y2="9583"/>
                        <a14:backgroundMark x1="42344" y1="62500" x2="44375" y2="46875"/>
                        <a14:backgroundMark x1="44375" y1="46875" x2="44219" y2="43542"/>
                        <a14:backgroundMark x1="43750" y1="70000" x2="59219" y2="48958"/>
                        <a14:backgroundMark x1="52656" y1="66667" x2="61875" y2="57292"/>
                        <a14:backgroundMark x1="62187" y1="42083" x2="48906" y2="30208"/>
                        <a14:backgroundMark x1="42500" y1="33750" x2="53438" y2="31250"/>
                        <a14:backgroundMark x1="45938" y1="28542" x2="48594" y2="29792"/>
                        <a14:backgroundMark x1="43281" y1="71875" x2="43281" y2="65833"/>
                        <a14:backgroundMark x1="58906" y1="67083" x2="60156" y2="66667"/>
                        <a14:backgroundMark x1="60313" y1="66875" x2="61406" y2="65208"/>
                        <a14:backgroundMark x1="68125" y1="54583" x2="72656" y2="49583"/>
                        <a14:backgroundMark x1="69375" y1="54792" x2="70781" y2="53125"/>
                        <a14:backgroundMark x1="32031" y1="8542" x2="37813" y2="6875"/>
                        <a14:backgroundMark x1="37656" y1="8333" x2="40156" y2="6667"/>
                        <a14:backgroundMark x1="45156" y1="1458" x2="54063" y2="417"/>
                        <a14:backgroundMark x1="37969" y1="7708" x2="42031" y2="6042"/>
                        <a14:backgroundMark x1="41563" y1="6875" x2="45781" y2="5417"/>
                        <a14:backgroundMark x1="46406" y1="5833" x2="47500" y2="5208"/>
                        <a14:backgroundMark x1="62031" y1="5000" x2="62031" y2="5000"/>
                        <a14:backgroundMark x1="61875" y1="6458" x2="53594" y2="3333"/>
                        <a14:backgroundMark x1="38125" y1="90833" x2="42344" y2="92500"/>
                        <a14:backgroundMark x1="45781" y1="96042" x2="45781" y2="96042"/>
                        <a14:backgroundMark x1="45469" y1="95833" x2="45469" y2="95833"/>
                        <a14:backgroundMark x1="39219" y1="95625" x2="39219" y2="95625"/>
                        <a14:backgroundMark x1="21250" y1="36250" x2="21250" y2="36250"/>
                        <a14:backgroundMark x1="20938" y1="38750" x2="20938" y2="38750"/>
                        <a14:backgroundMark x1="88281" y1="46875" x2="88281" y2="46875"/>
                        <a14:backgroundMark x1="88438" y1="46458" x2="88438" y2="46458"/>
                        <a14:backgroundMark x1="88125" y1="46667" x2="88125" y2="46667"/>
                        <a14:backgroundMark x1="87188" y1="53333" x2="87188" y2="53333"/>
                      </a14:backgroundRemoval>
                    </a14:imgEffect>
                  </a14:imgLayer>
                </a14:imgProps>
              </a:ext>
            </a:extLst>
          </a:blip>
          <a:srcRect l="19247" r="6678"/>
          <a:stretch/>
        </p:blipFill>
        <p:spPr>
          <a:xfrm rot="5400000">
            <a:off x="3537552" y="227422"/>
            <a:ext cx="2515227" cy="2546655"/>
          </a:xfrm>
          <a:prstGeom prst="rect">
            <a:avLst/>
          </a:prstGeom>
        </p:spPr>
      </p:pic>
      <p:pic>
        <p:nvPicPr>
          <p:cNvPr id="8" name="Picture 7" descr="A pencil with a silver tip&#10;&#10;Description automatically generated">
            <a:extLst>
              <a:ext uri="{FF2B5EF4-FFF2-40B4-BE49-F238E27FC236}">
                <a16:creationId xmlns:a16="http://schemas.microsoft.com/office/drawing/2014/main" id="{453674C9-FD78-2196-BB28-5F74B39B6F5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0098"/>
          <a:stretch/>
        </p:blipFill>
        <p:spPr>
          <a:xfrm>
            <a:off x="172210" y="509723"/>
            <a:ext cx="2419859" cy="14412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9679EB-4AE9-5225-B7E4-658B46E02D74}"/>
              </a:ext>
            </a:extLst>
          </p:cNvPr>
          <p:cNvSpPr txBox="1"/>
          <p:nvPr/>
        </p:nvSpPr>
        <p:spPr>
          <a:xfrm>
            <a:off x="256618" y="1998851"/>
            <a:ext cx="17646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5mm diameter </a:t>
            </a:r>
          </a:p>
          <a:p>
            <a:r>
              <a:rPr lang="en-US" sz="1600" b="1" dirty="0"/>
              <a:t>Mylar Straw Tubes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77F0CA-0734-4BF7-888A-06C8ED01CA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848" t="-418" r="2240" b="418"/>
          <a:stretch/>
        </p:blipFill>
        <p:spPr>
          <a:xfrm>
            <a:off x="5979712" y="-14630"/>
            <a:ext cx="1144412" cy="28289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0B90AB-CF36-1D3F-DA01-D7AD43E2C8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665"/>
          <a:stretch/>
        </p:blipFill>
        <p:spPr>
          <a:xfrm>
            <a:off x="5973171" y="-28963"/>
            <a:ext cx="1155576" cy="28289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0A2196-B2C7-E98A-E430-891A8939522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51" b="90909" l="55777" r="94821">
                        <a14:foregroundMark x1="73307" y1="8081" x2="73307" y2="8081"/>
                        <a14:foregroundMark x1="75299" y1="5051" x2="75299" y2="5051"/>
                        <a14:foregroundMark x1="94422" y1="39394" x2="94422" y2="39394"/>
                        <a14:foregroundMark x1="92032" y1="32323" x2="92032" y2="32323"/>
                        <a14:foregroundMark x1="74900" y1="90909" x2="74900" y2="90909"/>
                        <a14:foregroundMark x1="91235" y1="68350" x2="91235" y2="68350"/>
                        <a14:foregroundMark x1="55777" y1="46128" x2="55777" y2="46128"/>
                      </a14:backgroundRemoval>
                    </a14:imgEffect>
                  </a14:imgLayer>
                </a14:imgProps>
              </a:ext>
            </a:extLst>
          </a:blip>
          <a:srcRect l="51665"/>
          <a:stretch/>
        </p:blipFill>
        <p:spPr>
          <a:xfrm>
            <a:off x="6068668" y="-50332"/>
            <a:ext cx="1167137" cy="2857214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1D2AC1-149B-BAB3-204C-662B794F9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EA73A2-5AA7-98BE-03AE-7973019799C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6/9/25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411FE-1536-3D54-96EF-1A33705E17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Plane Status and Leak Rates | Jun 2025 Tracker Collaboration Meeting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A3ACCC-8B2B-AB3F-046C-88B83BDBEC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7" name="Picture 6" descr="A screenshot of a graph&#10;&#10;Description automatically generated">
            <a:extLst>
              <a:ext uri="{FF2B5EF4-FFF2-40B4-BE49-F238E27FC236}">
                <a16:creationId xmlns:a16="http://schemas.microsoft.com/office/drawing/2014/main" id="{A3D7BF21-8A3F-84E8-D3A8-5F814A541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194"/>
            <a:ext cx="6067449" cy="473073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28B2792-858D-4DCC-8DF9-5B94BF1BE5B4}"/>
              </a:ext>
            </a:extLst>
          </p:cNvPr>
          <p:cNvSpPr txBox="1"/>
          <p:nvPr/>
        </p:nvSpPr>
        <p:spPr>
          <a:xfrm>
            <a:off x="112853" y="4266025"/>
            <a:ext cx="3314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E.Callaghan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docdb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52963</a:t>
            </a:r>
            <a:endParaRPr lang="en-US" i="0" dirty="0">
              <a:solidFill>
                <a:schemeClr val="accent6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F495C425-BD5F-5228-5E3C-9FD2B0F8E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1305" y="706056"/>
            <a:ext cx="3064079" cy="21207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D993993-870A-31ED-C474-060E7512902A}"/>
              </a:ext>
            </a:extLst>
          </p:cNvPr>
          <p:cNvSpPr txBox="1"/>
          <p:nvPr/>
        </p:nvSpPr>
        <p:spPr>
          <a:xfrm>
            <a:off x="5946127" y="2944537"/>
            <a:ext cx="33144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effectLst/>
                <a:latin typeface="Helvetica" pitchFamily="2" charset="0"/>
              </a:rPr>
              <a:t>But: straw ends are individually triggering much faster, out-of-phase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  <a:effectLst/>
                <a:latin typeface="Helvetica" pitchFamily="2" charset="0"/>
              </a:rPr>
              <a:t>So doesn’t clog readout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  <a:effectLst/>
                <a:latin typeface="Helvetica" pitchFamily="2" charset="0"/>
              </a:rPr>
              <a:t>But does jeopardize time measurement</a:t>
            </a:r>
          </a:p>
          <a:p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321573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6DFB56-F7A4-9402-DF73-5AE36C519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F1E4E9A-6F62-CF64-BAF3-832D9994D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Station Data Collection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FE9336-9480-5330-11F3-9B06E542D70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6/9/25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1AB2BC-2837-24E6-2A96-1F7DF14202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Plane Status and Leak Rates | Jun 2025 Tracker Collaboration Meeting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8D085-77DE-A81F-F640-E584CC64F7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9014F9-6C5F-7BCC-1634-19721391233C}"/>
              </a:ext>
            </a:extLst>
          </p:cNvPr>
          <p:cNvSpPr txBox="1"/>
          <p:nvPr/>
        </p:nvSpPr>
        <p:spPr>
          <a:xfrm>
            <a:off x="155491" y="469373"/>
            <a:ext cx="3314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E.Callaghan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docdb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52963</a:t>
            </a:r>
            <a:endParaRPr lang="en-US" i="0" dirty="0">
              <a:solidFill>
                <a:schemeClr val="accent6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4A00708B-50A7-B395-D02A-F3107437B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924" y="24598"/>
            <a:ext cx="5195988" cy="2669344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27448184-711E-12DA-CDB5-D64BEBEEE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4648" y="2552771"/>
            <a:ext cx="5111231" cy="24802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979E730-6993-161D-AB59-B086EBCB4AED}"/>
              </a:ext>
            </a:extLst>
          </p:cNvPr>
          <p:cNvSpPr txBox="1"/>
          <p:nvPr/>
        </p:nvSpPr>
        <p:spPr>
          <a:xfrm>
            <a:off x="3547972" y="-77902"/>
            <a:ext cx="25122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Before Calibration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EC05B3-B77D-9203-51E8-80CD111175FD}"/>
              </a:ext>
            </a:extLst>
          </p:cNvPr>
          <p:cNvSpPr txBox="1"/>
          <p:nvPr/>
        </p:nvSpPr>
        <p:spPr>
          <a:xfrm>
            <a:off x="3504648" y="2525430"/>
            <a:ext cx="2320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After Calibration</a:t>
            </a:r>
          </a:p>
        </p:txBody>
      </p:sp>
    </p:spTree>
    <p:extLst>
      <p:ext uri="{BB962C8B-B14F-4D97-AF65-F5344CB8AC3E}">
        <p14:creationId xmlns:p14="http://schemas.microsoft.com/office/powerpoint/2010/main" val="28823284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B218A-E33C-295E-37D1-17CFB6854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9288F5-6D89-C9FF-9FCA-C387D99AB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Station Data Collection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4B0905-8C27-3637-5254-880B37EB2FC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6/9/25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F72B14-0D4C-DECF-95FD-D88A790DA3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Plane Status and Leak Rates | Jun 2025 Tracker Collaboration Meeting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FB80E-277D-7DF7-3129-FE87A7033C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FEDED3-FC58-21BA-75EE-333C12001397}"/>
              </a:ext>
            </a:extLst>
          </p:cNvPr>
          <p:cNvSpPr txBox="1"/>
          <p:nvPr/>
        </p:nvSpPr>
        <p:spPr>
          <a:xfrm>
            <a:off x="231345" y="4253221"/>
            <a:ext cx="3314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E.Callaghan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docdb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52963</a:t>
            </a:r>
            <a:endParaRPr lang="en-US" i="0" dirty="0">
              <a:solidFill>
                <a:schemeClr val="accent6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785C5063-689F-FAFE-BC92-D7D13B19D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479" y="224990"/>
            <a:ext cx="5602176" cy="402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679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B39346-94C0-CB15-3057-7154158BD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3810D9D-FF91-A8D9-DC2E-7C0D8B1DA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DE2932-3446-2C4A-C18B-63339389487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6/9/25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9AE910-0EB7-09C7-C205-89032A1210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Plane Status and Leak Rates | Jun 2025 Tracker Collaboration Meeting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46AC70-9FE3-8E62-3195-9E2A2ACDF6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654F8A-4C48-70FF-B2DE-970C8D217DD1}"/>
              </a:ext>
            </a:extLst>
          </p:cNvPr>
          <p:cNvSpPr txBox="1"/>
          <p:nvPr/>
        </p:nvSpPr>
        <p:spPr>
          <a:xfrm>
            <a:off x="429419" y="531810"/>
            <a:ext cx="8333581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Production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</a:rPr>
              <a:t>Substantial progress made building the tracker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</a:rPr>
              <a:t>Each step has been done in the building process, now we need to complete it.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</a:rPr>
              <a:t>Many large milestones to be reached this summer and fall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</a:rPr>
              <a:t>Electronics fully installed in July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</a:rPr>
              <a:t>Stations fully built in August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</a:rPr>
              <a:t>Stations fully cabled and installed in Frame in September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</a:rPr>
              <a:t>Tracker moving into Mu2e Hall in October</a:t>
            </a:r>
          </a:p>
          <a:p>
            <a:r>
              <a:rPr lang="en-US" sz="1600" dirty="0">
                <a:solidFill>
                  <a:schemeClr val="accent6"/>
                </a:solidFill>
              </a:rPr>
              <a:t>Measurements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</a:rPr>
              <a:t>Continue to manage and assess the leak rate in panels and components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</a:rPr>
              <a:t>Metrology measurements give us a precise starting point for placing wires and straws into our simulations.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</a:rPr>
              <a:t>Lots of great work collecting cosmic runs from a station and significantly reducing noise.</a:t>
            </a:r>
          </a:p>
        </p:txBody>
      </p:sp>
    </p:spTree>
    <p:extLst>
      <p:ext uri="{BB962C8B-B14F-4D97-AF65-F5344CB8AC3E}">
        <p14:creationId xmlns:p14="http://schemas.microsoft.com/office/powerpoint/2010/main" val="3037677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4F2FC0-3A3F-97C9-C43F-B61330243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8C90A67-22A8-45E5-56FD-3B8BE8BD3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Tracker Electronics Overview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BA3FE0-690A-1EDD-168B-98544B918AD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6/9/25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36784E-95DF-E4C6-60DE-975E55C687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Plane Status and Leak Rates | Jun 2025 Tracker Collaboration Meeting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81337B-EA36-0779-C51A-2F22A43995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96421D-4719-56E6-A1C4-6BEFE114C5DF}"/>
              </a:ext>
            </a:extLst>
          </p:cNvPr>
          <p:cNvSpPr txBox="1"/>
          <p:nvPr/>
        </p:nvSpPr>
        <p:spPr>
          <a:xfrm>
            <a:off x="228600" y="662961"/>
            <a:ext cx="4667491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Helvetica" pitchFamily="2" charset="0"/>
                <a:cs typeface="Calibri" panose="020F0502020204030204" pitchFamily="34" charset="0"/>
              </a:rPr>
              <a:t>20,736x Preamps 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b="1" dirty="0">
                <a:latin typeface="Helvetica" pitchFamily="2" charset="0"/>
                <a:cs typeface="Calibri" panose="020F0502020204030204" pitchFamily="34" charset="0"/>
              </a:rPr>
              <a:t>Each preamp attaches to 2 straws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b="1" dirty="0">
                <a:latin typeface="Helvetica" pitchFamily="2" charset="0"/>
                <a:cs typeface="Calibri" panose="020F0502020204030204" pitchFamily="34" charset="0"/>
              </a:rPr>
              <a:t>Both sides require a preamp</a:t>
            </a:r>
          </a:p>
          <a:p>
            <a:r>
              <a:rPr lang="en-US" sz="1600" b="1" dirty="0">
                <a:latin typeface="Helvetica" pitchFamily="2" charset="0"/>
                <a:cs typeface="Calibri" panose="020F0502020204030204" pitchFamily="34" charset="0"/>
              </a:rPr>
              <a:t>532x AMB (Analog Motherboard)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b="1" dirty="0">
                <a:latin typeface="Helvetica" pitchFamily="2" charset="0"/>
                <a:cs typeface="Calibri" panose="020F0502020204030204" pitchFamily="34" charset="0"/>
              </a:rPr>
              <a:t>2 per panel</a:t>
            </a:r>
          </a:p>
          <a:p>
            <a:r>
              <a:rPr lang="en-US" sz="1600" b="1" dirty="0">
                <a:latin typeface="Helvetica" pitchFamily="2" charset="0"/>
                <a:cs typeface="Calibri" panose="020F0502020204030204" pitchFamily="34" charset="0"/>
              </a:rPr>
              <a:t>216x DMB (Digital Motherboard)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b="1" dirty="0">
                <a:latin typeface="Helvetica" pitchFamily="2" charset="0"/>
                <a:cs typeface="Calibri" panose="020F0502020204030204" pitchFamily="34" charset="0"/>
              </a:rPr>
              <a:t>1 per panel	</a:t>
            </a:r>
          </a:p>
          <a:p>
            <a:r>
              <a:rPr lang="en-US" sz="1600" b="1" dirty="0">
                <a:latin typeface="Helvetica" pitchFamily="2" charset="0"/>
                <a:cs typeface="Calibri" panose="020F0502020204030204" pitchFamily="34" charset="0"/>
              </a:rPr>
              <a:t>216x DRAC (Digitizer Readout Assembler and Controller)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b="1" dirty="0">
                <a:latin typeface="Helvetica" pitchFamily="2" charset="0"/>
                <a:cs typeface="Calibri" panose="020F0502020204030204" pitchFamily="34" charset="0"/>
              </a:rPr>
              <a:t>Each has 12 ADCs and 3 FPGAs</a:t>
            </a:r>
          </a:p>
          <a:p>
            <a:r>
              <a:rPr lang="en-US" sz="1600" b="1" dirty="0">
                <a:latin typeface="Helvetica" pitchFamily="2" charset="0"/>
                <a:cs typeface="Calibri" panose="020F0502020204030204" pitchFamily="34" charset="0"/>
              </a:rPr>
              <a:t>216x EAR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Helvetica" pitchFamily="2" charset="0"/>
                <a:cs typeface="Calibri" panose="020F0502020204030204" pitchFamily="34" charset="0"/>
              </a:rPr>
              <a:t>Connects DMB to outside gas volume</a:t>
            </a:r>
          </a:p>
          <a:p>
            <a:r>
              <a:rPr lang="en-US" sz="1600" b="1" dirty="0">
                <a:latin typeface="Helvetica" pitchFamily="2" charset="0"/>
                <a:cs typeface="Calibri" panose="020F0502020204030204" pitchFamily="34" charset="0"/>
              </a:rPr>
              <a:t>216x KEY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Helvetica" pitchFamily="2" charset="0"/>
                <a:cs typeface="Calibri" panose="020F0502020204030204" pitchFamily="34" charset="0"/>
              </a:rPr>
              <a:t>Reads out panels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Helvetica" pitchFamily="2" charset="0"/>
                <a:cs typeface="Calibri" panose="020F0502020204030204" pitchFamily="34" charset="0"/>
              </a:rPr>
              <a:t>Connects to fiber lines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Helvetica" pitchFamily="2" charset="0"/>
                <a:cs typeface="Calibri" panose="020F0502020204030204" pitchFamily="34" charset="0"/>
              </a:rPr>
              <a:t>Operates in Vacuum with VTRXs</a:t>
            </a:r>
          </a:p>
          <a:p>
            <a:endParaRPr lang="en-US" sz="1600" b="1" dirty="0">
              <a:latin typeface="Helvetica" pitchFamily="2" charset="0"/>
              <a:cs typeface="Calibri" panose="020F0502020204030204" pitchFamily="34" charset="0"/>
            </a:endParaRPr>
          </a:p>
        </p:txBody>
      </p:sp>
      <p:pic>
        <p:nvPicPr>
          <p:cNvPr id="7" name="Google Shape;208;p29">
            <a:extLst>
              <a:ext uri="{FF2B5EF4-FFF2-40B4-BE49-F238E27FC236}">
                <a16:creationId xmlns:a16="http://schemas.microsoft.com/office/drawing/2014/main" id="{20BEDA53-4DF4-330B-E346-93A5F37B791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92861" y="35575"/>
            <a:ext cx="3937764" cy="236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A close-up of a machine&#10;&#10;Description automatically generated">
            <a:extLst>
              <a:ext uri="{FF2B5EF4-FFF2-40B4-BE49-F238E27FC236}">
                <a16:creationId xmlns:a16="http://schemas.microsoft.com/office/drawing/2014/main" id="{73E24F8A-F66F-1186-534C-8CBB472307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77" t="-372" r="39086" b="372"/>
          <a:stretch/>
        </p:blipFill>
        <p:spPr>
          <a:xfrm>
            <a:off x="5092861" y="2433065"/>
            <a:ext cx="3937764" cy="235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676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cylindrical object&#10;&#10;Description automatically generated">
            <a:extLst>
              <a:ext uri="{FF2B5EF4-FFF2-40B4-BE49-F238E27FC236}">
                <a16:creationId xmlns:a16="http://schemas.microsoft.com/office/drawing/2014/main" id="{C6F2472E-D37A-EDE4-3B00-0424EDE59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2001" y="687623"/>
            <a:ext cx="4757368" cy="3302445"/>
          </a:xfrm>
          <a:prstGeom prst="rect">
            <a:avLst/>
          </a:prstGeom>
        </p:spPr>
      </p:pic>
      <p:sp>
        <p:nvSpPr>
          <p:cNvPr id="148" name="Google Shape;148;p17"/>
          <p:cNvSpPr txBox="1"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Tracker Structure Overview</a:t>
            </a:r>
            <a:endParaRPr dirty="0"/>
          </a:p>
        </p:txBody>
      </p:sp>
      <p:sp>
        <p:nvSpPr>
          <p:cNvPr id="149" name="Google Shape;149;p17"/>
          <p:cNvSpPr txBox="1">
            <a:spLocks noGrp="1"/>
          </p:cNvSpPr>
          <p:nvPr>
            <p:ph type="dt" idx="10"/>
          </p:nvPr>
        </p:nvSpPr>
        <p:spPr>
          <a:xfrm>
            <a:off x="736827" y="4878161"/>
            <a:ext cx="675368" cy="180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3/8/2022</a:t>
            </a:r>
            <a:endParaRPr/>
          </a:p>
        </p:txBody>
      </p:sp>
      <p:sp>
        <p:nvSpPr>
          <p:cNvPr id="150" name="Google Shape;150;p17"/>
          <p:cNvSpPr txBox="1">
            <a:spLocks noGrp="1"/>
          </p:cNvSpPr>
          <p:nvPr>
            <p:ph type="ftr" idx="11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Dan Ambrose | Tracker Plenary</a:t>
            </a:r>
            <a:endParaRPr b="1"/>
          </a:p>
        </p:txBody>
      </p:sp>
      <p:sp>
        <p:nvSpPr>
          <p:cNvPr id="151" name="Google Shape;151;p17"/>
          <p:cNvSpPr txBox="1">
            <a:spLocks noGrp="1"/>
          </p:cNvSpPr>
          <p:nvPr>
            <p:ph type="sldNum" idx="12"/>
          </p:nvPr>
        </p:nvSpPr>
        <p:spPr>
          <a:xfrm>
            <a:off x="222250" y="4878161"/>
            <a:ext cx="414338" cy="177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AA85E3-74C6-4E37-AA08-06FAE273B0A1}"/>
              </a:ext>
            </a:extLst>
          </p:cNvPr>
          <p:cNvSpPr txBox="1"/>
          <p:nvPr/>
        </p:nvSpPr>
        <p:spPr>
          <a:xfrm>
            <a:off x="7042873" y="257562"/>
            <a:ext cx="1254841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Helvetica" pitchFamily="2" charset="0"/>
              </a:rPr>
              <a:t>Station [12 panels]</a:t>
            </a:r>
          </a:p>
          <a:p>
            <a:r>
              <a:rPr lang="en-US" sz="1000" b="1" dirty="0">
                <a:latin typeface="Helvetica" pitchFamily="2" charset="0"/>
              </a:rPr>
              <a:t>(18 units)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ACFFF1F-506C-4A3F-B94D-82B0A8F68051}"/>
              </a:ext>
            </a:extLst>
          </p:cNvPr>
          <p:cNvCxnSpPr>
            <a:cxnSpLocks/>
          </p:cNvCxnSpPr>
          <p:nvPr/>
        </p:nvCxnSpPr>
        <p:spPr>
          <a:xfrm flipV="1">
            <a:off x="6669018" y="652054"/>
            <a:ext cx="390067" cy="8524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8C4AF2A-8C5A-439D-8F00-29426284ADA3}"/>
              </a:ext>
            </a:extLst>
          </p:cNvPr>
          <p:cNvSpPr txBox="1"/>
          <p:nvPr/>
        </p:nvSpPr>
        <p:spPr>
          <a:xfrm>
            <a:off x="4001724" y="253479"/>
            <a:ext cx="1861343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Helvetica" pitchFamily="2" charset="0"/>
              </a:rPr>
              <a:t>Bronze Absorber, Support and End Rings</a:t>
            </a:r>
          </a:p>
          <a:p>
            <a:r>
              <a:rPr lang="en-US" sz="1000" b="1" dirty="0">
                <a:latin typeface="Helvetica" pitchFamily="2" charset="0"/>
              </a:rPr>
              <a:t>(19 units made in bronze)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FA16637-1E0F-445E-8BC3-33E31761FA7E}"/>
              </a:ext>
            </a:extLst>
          </p:cNvPr>
          <p:cNvCxnSpPr>
            <a:cxnSpLocks/>
            <a:endCxn id="14" idx="2"/>
          </p:cNvCxnSpPr>
          <p:nvPr/>
        </p:nvCxnSpPr>
        <p:spPr>
          <a:xfrm flipH="1" flipV="1">
            <a:off x="4932396" y="807477"/>
            <a:ext cx="16339" cy="1795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60DDC13-A61A-4395-B505-50B03079FC22}"/>
              </a:ext>
            </a:extLst>
          </p:cNvPr>
          <p:cNvSpPr txBox="1"/>
          <p:nvPr/>
        </p:nvSpPr>
        <p:spPr>
          <a:xfrm>
            <a:off x="3478644" y="2905540"/>
            <a:ext cx="1632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Helvetica" pitchFamily="2" charset="0"/>
              </a:rPr>
              <a:t>Upper Stave</a:t>
            </a:r>
          </a:p>
          <a:p>
            <a:r>
              <a:rPr lang="en-US" sz="1000" b="1" dirty="0">
                <a:latin typeface="Helvetica" pitchFamily="2" charset="0"/>
              </a:rPr>
              <a:t>(made in Al)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BD342C4-7C31-462D-AF32-CD85311DB099}"/>
              </a:ext>
            </a:extLst>
          </p:cNvPr>
          <p:cNvCxnSpPr>
            <a:cxnSpLocks/>
          </p:cNvCxnSpPr>
          <p:nvPr/>
        </p:nvCxnSpPr>
        <p:spPr>
          <a:xfrm flipH="1">
            <a:off x="3830101" y="2316706"/>
            <a:ext cx="1110464" cy="58883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BA24AFE-1FE3-4FB3-B6BA-AE1052F592D3}"/>
              </a:ext>
            </a:extLst>
          </p:cNvPr>
          <p:cNvSpPr txBox="1"/>
          <p:nvPr/>
        </p:nvSpPr>
        <p:spPr>
          <a:xfrm>
            <a:off x="4830880" y="3399919"/>
            <a:ext cx="15868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Helvetica" pitchFamily="2" charset="0"/>
              </a:rPr>
              <a:t>Lower Stave</a:t>
            </a:r>
          </a:p>
          <a:p>
            <a:r>
              <a:rPr lang="en-US" sz="1000" b="1" dirty="0">
                <a:latin typeface="Helvetica" pitchFamily="2" charset="0"/>
              </a:rPr>
              <a:t>(made in Al)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30DE4B5-248C-462A-A512-120FCA5FED5D}"/>
              </a:ext>
            </a:extLst>
          </p:cNvPr>
          <p:cNvCxnSpPr>
            <a:cxnSpLocks/>
            <a:endCxn id="21" idx="0"/>
          </p:cNvCxnSpPr>
          <p:nvPr/>
        </p:nvCxnSpPr>
        <p:spPr>
          <a:xfrm>
            <a:off x="5616888" y="2989283"/>
            <a:ext cx="7415" cy="4106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C4F559F-67EE-4443-945D-948D07DFA78A}"/>
              </a:ext>
            </a:extLst>
          </p:cNvPr>
          <p:cNvSpPr txBox="1"/>
          <p:nvPr/>
        </p:nvSpPr>
        <p:spPr>
          <a:xfrm>
            <a:off x="6144014" y="3913191"/>
            <a:ext cx="144007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Helvetica" pitchFamily="2" charset="0"/>
              </a:rPr>
              <a:t>Lower Bar</a:t>
            </a:r>
          </a:p>
          <a:p>
            <a:r>
              <a:rPr lang="en-US" sz="1000" b="1" dirty="0">
                <a:latin typeface="Helvetica" pitchFamily="2" charset="0"/>
              </a:rPr>
              <a:t>(made in Al)</a:t>
            </a:r>
          </a:p>
        </p:txBody>
      </p:sp>
      <p:pic>
        <p:nvPicPr>
          <p:cNvPr id="3" name="Picture 2" descr="A large machine in a factory&#10;&#10;Description automatically generated">
            <a:extLst>
              <a:ext uri="{FF2B5EF4-FFF2-40B4-BE49-F238E27FC236}">
                <a16:creationId xmlns:a16="http://schemas.microsoft.com/office/drawing/2014/main" id="{A13BA094-0893-FA21-3985-ECEB43BC5FE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905" t="27558" r="33880" b="9727"/>
          <a:stretch/>
        </p:blipFill>
        <p:spPr>
          <a:xfrm>
            <a:off x="209261" y="749583"/>
            <a:ext cx="3161160" cy="2598747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E033164-7FB8-1D00-DD9A-DFC7321B702B}"/>
              </a:ext>
            </a:extLst>
          </p:cNvPr>
          <p:cNvCxnSpPr>
            <a:cxnSpLocks/>
          </p:cNvCxnSpPr>
          <p:nvPr/>
        </p:nvCxnSpPr>
        <p:spPr>
          <a:xfrm flipH="1">
            <a:off x="7042873" y="3913191"/>
            <a:ext cx="931642" cy="11244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7651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7B332-7E9B-AFF5-8957-3E2EFD4F8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0D7541D-E4A9-609C-32A8-3060E0FB5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813"/>
            <a:ext cx="8686800" cy="644563"/>
          </a:xfrm>
        </p:spPr>
        <p:txBody>
          <a:bodyPr/>
          <a:lstStyle/>
          <a:p>
            <a:r>
              <a:rPr lang="en-US" dirty="0"/>
              <a:t>Tracker Workshop </a:t>
            </a:r>
            <a:br>
              <a:rPr lang="en-US" dirty="0"/>
            </a:br>
            <a:r>
              <a:rPr lang="en-US" dirty="0"/>
              <a:t>(Monday June 9</a:t>
            </a:r>
            <a:r>
              <a:rPr lang="en-US" baseline="30000" dirty="0"/>
              <a:t>th</a:t>
            </a:r>
            <a:r>
              <a:rPr lang="en-US" dirty="0"/>
              <a:t>, 2025)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E3EF92-C5A5-A5A4-B677-E7D58E8CBF3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6/9/25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0DF189-FB4C-A2FA-DFD1-58818FA04F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Plane Status and Leak Rates | Jun 2025 Tracker Collaboration Meeting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DDF405-BD81-8F7A-4E8D-FDEFCFE24F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FADAB1BC-4D8B-EA1D-425A-CFCEFBD39C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0637"/>
          <a:stretch/>
        </p:blipFill>
        <p:spPr>
          <a:xfrm>
            <a:off x="174649" y="1111052"/>
            <a:ext cx="3717408" cy="2370406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F0BA596E-1701-9644-9485-58AC5E2207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6677"/>
          <a:stretch/>
        </p:blipFill>
        <p:spPr>
          <a:xfrm>
            <a:off x="3892057" y="1123803"/>
            <a:ext cx="834318" cy="23704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A677E1-CF96-C0B7-3481-1AB918AC0637}"/>
              </a:ext>
            </a:extLst>
          </p:cNvPr>
          <p:cNvSpPr txBox="1"/>
          <p:nvPr/>
        </p:nvSpPr>
        <p:spPr>
          <a:xfrm>
            <a:off x="5023345" y="188813"/>
            <a:ext cx="3892055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Split up for summary talk :</a:t>
            </a:r>
          </a:p>
          <a:p>
            <a:pPr marL="457200" indent="-457200">
              <a:buAutoNum type="alphaLcParenR"/>
            </a:pPr>
            <a:r>
              <a:rPr lang="en-US" sz="1600" b="1" dirty="0"/>
              <a:t>Production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600" b="1" dirty="0"/>
              <a:t>Planes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600" b="1" dirty="0"/>
              <a:t>Electronics Installation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600" b="1" dirty="0"/>
              <a:t>Final Electronics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600" b="1" dirty="0"/>
              <a:t>Station Building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600" b="1" dirty="0"/>
              <a:t>Gas Lines and Cabling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600" b="1" dirty="0"/>
              <a:t>Frame Installation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600" b="1" dirty="0"/>
              <a:t>Infrastructure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600" b="1" dirty="0"/>
              <a:t>Production Timeframe</a:t>
            </a:r>
          </a:p>
          <a:p>
            <a:pPr marL="457200" indent="-457200">
              <a:buAutoNum type="alphaLcParenR"/>
            </a:pPr>
            <a:r>
              <a:rPr lang="en-US" sz="1600" b="1" dirty="0"/>
              <a:t>Measurements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600" b="1" dirty="0"/>
              <a:t>Plane HV and Onset of gain test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600" b="1" dirty="0"/>
              <a:t>Panel Leak Rates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600" b="1" dirty="0"/>
              <a:t>Check valve leak rates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600" b="1" dirty="0"/>
              <a:t>Station Metrology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600" b="1" dirty="0"/>
              <a:t>Station Readout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600" b="1" dirty="0"/>
              <a:t>Station Noise Studies</a:t>
            </a:r>
          </a:p>
        </p:txBody>
      </p:sp>
    </p:spTree>
    <p:extLst>
      <p:ext uri="{BB962C8B-B14F-4D97-AF65-F5344CB8AC3E}">
        <p14:creationId xmlns:p14="http://schemas.microsoft.com/office/powerpoint/2010/main" val="2254637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4EFDEF-8D4D-BD29-D1D4-F7D56292E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9ECBA9D-8E14-4446-F2C5-70B420D94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Planes Production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55EED2-DE7D-7C75-C773-5EC17BACA03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6/9/25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CB14D0-ECC5-C9F8-0327-7FD1F0028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Plane Status and Leak Rates | Jun 2025 Tracker Collaboration Meeting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E2A80-A1F6-B9E5-A609-F5D8CF694F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16" name="Picture 15" descr="A group of people in a factory&#10;&#10;Description automatically generated">
            <a:extLst>
              <a:ext uri="{FF2B5EF4-FFF2-40B4-BE49-F238E27FC236}">
                <a16:creationId xmlns:a16="http://schemas.microsoft.com/office/drawing/2014/main" id="{8047776B-3B95-112C-68AF-68939ED3A2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13" t="21190" r="17061" b="11328"/>
          <a:stretch/>
        </p:blipFill>
        <p:spPr>
          <a:xfrm>
            <a:off x="4975377" y="1048185"/>
            <a:ext cx="4011028" cy="271660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72EC5D3-2132-368E-DAB2-F68C213C4DC1}"/>
              </a:ext>
            </a:extLst>
          </p:cNvPr>
          <p:cNvSpPr txBox="1"/>
          <p:nvPr/>
        </p:nvSpPr>
        <p:spPr>
          <a:xfrm>
            <a:off x="5534055" y="3799367"/>
            <a:ext cx="3288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Panel replacement on the granite table shared with station production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DD7B2F-D35E-90B0-54F0-614BCA34835E}"/>
              </a:ext>
            </a:extLst>
          </p:cNvPr>
          <p:cNvSpPr txBox="1"/>
          <p:nvPr/>
        </p:nvSpPr>
        <p:spPr>
          <a:xfrm>
            <a:off x="6922401" y="105134"/>
            <a:ext cx="2141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36 of 36 (100%)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20DFE5-65CE-52CF-955B-C282D483A923}"/>
              </a:ext>
            </a:extLst>
          </p:cNvPr>
          <p:cNvSpPr txBox="1"/>
          <p:nvPr/>
        </p:nvSpPr>
        <p:spPr>
          <a:xfrm>
            <a:off x="222250" y="515389"/>
            <a:ext cx="3310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D.Ambrose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docdb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0" dirty="0">
                <a:solidFill>
                  <a:schemeClr val="accent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52894</a:t>
            </a:r>
          </a:p>
        </p:txBody>
      </p:sp>
      <p:sp>
        <p:nvSpPr>
          <p:cNvPr id="30" name="Content Placeholder 14">
            <a:extLst>
              <a:ext uri="{FF2B5EF4-FFF2-40B4-BE49-F238E27FC236}">
                <a16:creationId xmlns:a16="http://schemas.microsoft.com/office/drawing/2014/main" id="{C175D4A3-4450-CC49-7FA4-E7C7CEADE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74472"/>
            <a:ext cx="4449520" cy="2962920"/>
          </a:xfrm>
        </p:spPr>
        <p:txBody>
          <a:bodyPr/>
          <a:lstStyle/>
          <a:p>
            <a:pPr marL="0" indent="0">
              <a:buNone/>
            </a:pPr>
            <a:r>
              <a:rPr lang="en-US" sz="1400" b="1" dirty="0"/>
              <a:t>Most plane work since last collaboration meeting has been on prepping planes for electronics and station construction.</a:t>
            </a:r>
          </a:p>
          <a:p>
            <a:pPr marL="0" indent="0">
              <a:buNone/>
            </a:pPr>
            <a:r>
              <a:rPr lang="en-US" sz="1400" b="1" dirty="0"/>
              <a:t>Other plane work :</a:t>
            </a:r>
          </a:p>
          <a:p>
            <a:pPr marL="454025" lvl="1" indent="-171450">
              <a:buFont typeface="Arial" panose="020B0604020202020204" pitchFamily="34" charset="0"/>
              <a:buChar char="•"/>
            </a:pPr>
            <a:r>
              <a:rPr lang="en-US" sz="1400" b="1" dirty="0"/>
              <a:t>Fixing plane gas leaks </a:t>
            </a:r>
          </a:p>
          <a:p>
            <a:pPr marL="454025" lvl="1" indent="-171450">
              <a:buFont typeface="Arial" panose="020B0604020202020204" pitchFamily="34" charset="0"/>
              <a:buChar char="•"/>
            </a:pPr>
            <a:r>
              <a:rPr lang="en-US" sz="1400" b="1" dirty="0"/>
              <a:t>Replaced 2 panels : Both damage in Straw to Inner ring region</a:t>
            </a:r>
          </a:p>
          <a:p>
            <a:pPr marL="744537" lvl="2" indent="-171450">
              <a:buFont typeface="Arial" panose="020B0604020202020204" pitchFamily="34" charset="0"/>
              <a:buChar char="•"/>
            </a:pPr>
            <a:r>
              <a:rPr lang="en-US" sz="1400" b="1" dirty="0"/>
              <a:t>Replaced a panel on a plane with a cooling ring and some electronics installed.</a:t>
            </a:r>
          </a:p>
          <a:p>
            <a:pPr marL="401638" indent="-171450">
              <a:buFont typeface="Arial" panose="020B0604020202020204" pitchFamily="34" charset="0"/>
              <a:buChar char="•"/>
            </a:pPr>
            <a:r>
              <a:rPr lang="en-US" sz="1400" b="1" dirty="0"/>
              <a:t>Fixing and preparing spare panels </a:t>
            </a:r>
          </a:p>
          <a:p>
            <a:pPr marL="744537" lvl="2" indent="-171450">
              <a:buFont typeface="Arial" panose="020B0604020202020204" pitchFamily="34" charset="0"/>
              <a:buChar char="•"/>
            </a:pPr>
            <a:r>
              <a:rPr lang="en-US" sz="1400" b="1" dirty="0"/>
              <a:t>Have 7 prepped spare panels</a:t>
            </a:r>
          </a:p>
        </p:txBody>
      </p:sp>
    </p:spTree>
    <p:extLst>
      <p:ext uri="{BB962C8B-B14F-4D97-AF65-F5344CB8AC3E}">
        <p14:creationId xmlns:p14="http://schemas.microsoft.com/office/powerpoint/2010/main" val="2225613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591C5-4382-DCAA-A88B-23869D3E6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A31D6F-0E14-72F6-DBE8-EB102251C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Electronics Installation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B17C43-E9A8-15D4-08B0-651246CB6E4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6/9/25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1FD18-BFD4-6D59-0662-364CA7F9DB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Plane Status and Leak Rates | Jun 2025 Tracker Collaboration Meeting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441E05-5217-A339-7996-32CC5312CF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2" name="Picture 1" descr="Close-up of a circuit board&#10;&#10;Description automatically generated">
            <a:extLst>
              <a:ext uri="{FF2B5EF4-FFF2-40B4-BE49-F238E27FC236}">
                <a16:creationId xmlns:a16="http://schemas.microsoft.com/office/drawing/2014/main" id="{B5455BA5-9603-D25C-CDAA-5F70A46B5D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072" r="27027"/>
          <a:stretch/>
        </p:blipFill>
        <p:spPr>
          <a:xfrm rot="5400000">
            <a:off x="629361" y="2537467"/>
            <a:ext cx="1604472" cy="23641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3F8F98-A2CA-2F04-C6E1-F26C2AF8349A}"/>
              </a:ext>
            </a:extLst>
          </p:cNvPr>
          <p:cNvSpPr txBox="1"/>
          <p:nvPr/>
        </p:nvSpPr>
        <p:spPr>
          <a:xfrm>
            <a:off x="7002067" y="28527"/>
            <a:ext cx="1986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32 of 36 (89%)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A05C4A-9C31-3686-1B9E-E574128AA8A1}"/>
              </a:ext>
            </a:extLst>
          </p:cNvPr>
          <p:cNvSpPr txBox="1"/>
          <p:nvPr/>
        </p:nvSpPr>
        <p:spPr>
          <a:xfrm>
            <a:off x="155492" y="439176"/>
            <a:ext cx="2845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A.Lynch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docdb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52933</a:t>
            </a:r>
            <a:endParaRPr lang="en-US" i="0" dirty="0">
              <a:solidFill>
                <a:schemeClr val="accent6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81857A-4E7E-0622-53B8-BFD67B69B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0815" y="602905"/>
            <a:ext cx="3784193" cy="2339893"/>
          </a:xfrm>
          <a:prstGeom prst="rect">
            <a:avLst/>
          </a:prstGeom>
        </p:spPr>
      </p:pic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0B4E28FF-2224-865C-D6A8-B26829B61B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6262" y="2837754"/>
            <a:ext cx="6437738" cy="1814826"/>
          </a:xfrm>
        </p:spPr>
        <p:txBody>
          <a:bodyPr/>
          <a:lstStyle/>
          <a:p>
            <a:r>
              <a:rPr lang="en-US" sz="1400" b="1" dirty="0"/>
              <a:t>Installed electronics into 5 planes in last 3 months</a:t>
            </a:r>
          </a:p>
          <a:p>
            <a:pPr marL="454025" lvl="1" indent="-171450">
              <a:buFont typeface="Arial" panose="020B0604020202020204" pitchFamily="34" charset="0"/>
              <a:buChar char="•"/>
            </a:pPr>
            <a:r>
              <a:rPr lang="en-US" sz="1400" b="1" dirty="0"/>
              <a:t>Slowed processing rate in last month as shift focused on Station prep</a:t>
            </a:r>
          </a:p>
          <a:p>
            <a:pPr marL="744537" lvl="2" indent="-171450">
              <a:buFont typeface="Arial" panose="020B0604020202020204" pitchFamily="34" charset="0"/>
              <a:buChar char="•"/>
            </a:pPr>
            <a:r>
              <a:rPr lang="en-US" sz="1400" b="1" dirty="0"/>
              <a:t>Slow created by lowering number of tables dedicated to installation</a:t>
            </a:r>
          </a:p>
          <a:p>
            <a:pPr marL="454025" lvl="1" indent="-171450">
              <a:buFont typeface="Arial" panose="020B0604020202020204" pitchFamily="34" charset="0"/>
              <a:buChar char="•"/>
            </a:pPr>
            <a:r>
              <a:rPr lang="en-US" sz="1400" b="1" dirty="0"/>
              <a:t>Decision was made due to shortage of Preamps (more on next slide)</a:t>
            </a:r>
          </a:p>
          <a:p>
            <a:r>
              <a:rPr lang="en-US" sz="1400" b="1" dirty="0"/>
              <a:t>Finish installing electronics into final 4 planes in the next 2 months</a:t>
            </a:r>
          </a:p>
          <a:p>
            <a:r>
              <a:rPr lang="en-US" sz="1400" b="1" dirty="0"/>
              <a:t>Through 32 planes, we are at 1.8% channel failure rate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0F2F06-4194-73DD-21E5-842EE316555B}"/>
              </a:ext>
            </a:extLst>
          </p:cNvPr>
          <p:cNvSpPr txBox="1"/>
          <p:nvPr/>
        </p:nvSpPr>
        <p:spPr>
          <a:xfrm>
            <a:off x="5686194" y="282605"/>
            <a:ext cx="3457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Expected Completion July</a:t>
            </a:r>
          </a:p>
        </p:txBody>
      </p:sp>
      <p:pic>
        <p:nvPicPr>
          <p:cNvPr id="17" name="Picture 16" descr="A close-up of a machine&#10;&#10;Description automatically generated">
            <a:extLst>
              <a:ext uri="{FF2B5EF4-FFF2-40B4-BE49-F238E27FC236}">
                <a16:creationId xmlns:a16="http://schemas.microsoft.com/office/drawing/2014/main" id="{C4BC4D65-436D-7646-8A6A-B128A25D6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79" y="844284"/>
            <a:ext cx="4127552" cy="190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857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557DD-0C52-27CE-540C-861DC62FE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6C09E3-AF45-1D34-054B-A6CC7F85E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Electronics </a:t>
            </a:r>
            <a:r>
              <a:rPr lang="en-US" dirty="0" err="1"/>
              <a:t>PreAmp</a:t>
            </a:r>
            <a:r>
              <a:rPr lang="en-US" dirty="0"/>
              <a:t> Status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521F25-CE06-1664-FE47-E1BC6D83D1E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6/9/25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A8EA4E-02E2-7125-2A72-1ED018664F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Plane Status and Leak Rates | Jun 2025 Tracker Collaboration Meeting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B3392A-EFF4-CEF9-A6D6-1031779CB9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BB1AA9-CBC4-8D57-47B1-EE49D6F7401C}"/>
              </a:ext>
            </a:extLst>
          </p:cNvPr>
          <p:cNvSpPr txBox="1"/>
          <p:nvPr/>
        </p:nvSpPr>
        <p:spPr>
          <a:xfrm>
            <a:off x="155492" y="439176"/>
            <a:ext cx="2845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A.Lynch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docdb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52933</a:t>
            </a:r>
            <a:endParaRPr lang="en-US" i="0" dirty="0">
              <a:solidFill>
                <a:schemeClr val="accent6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8FBD9F74-B906-C77C-92EB-B3004F3B4EFF}"/>
              </a:ext>
            </a:extLst>
          </p:cNvPr>
          <p:cNvSpPr txBox="1">
            <a:spLocks/>
          </p:cNvSpPr>
          <p:nvPr/>
        </p:nvSpPr>
        <p:spPr>
          <a:xfrm>
            <a:off x="396972" y="832269"/>
            <a:ext cx="8582436" cy="1363071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b="1" dirty="0"/>
          </a:p>
          <a:p>
            <a:r>
              <a:rPr lang="en-US" sz="1600" b="1" dirty="0"/>
              <a:t>All preamps have been processed.</a:t>
            </a:r>
          </a:p>
          <a:p>
            <a:r>
              <a:rPr lang="en-US" sz="1600" b="1" dirty="0"/>
              <a:t>Any preamps that need to have their anode sockets fixed are being sent back to Fermilab due to the influx of help that have come in.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FBB265B-EDDA-D995-19F2-F97E82D991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927124"/>
              </p:ext>
            </p:extLst>
          </p:nvPr>
        </p:nvGraphicFramePr>
        <p:xfrm>
          <a:off x="396972" y="2218490"/>
          <a:ext cx="8429163" cy="1648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4540">
                  <a:extLst>
                    <a:ext uri="{9D8B030D-6E8A-4147-A177-3AD203B41FA5}">
                      <a16:colId xmlns:a16="http://schemas.microsoft.com/office/drawing/2014/main" val="4169766020"/>
                    </a:ext>
                  </a:extLst>
                </a:gridCol>
                <a:gridCol w="1682279">
                  <a:extLst>
                    <a:ext uri="{9D8B030D-6E8A-4147-A177-3AD203B41FA5}">
                      <a16:colId xmlns:a16="http://schemas.microsoft.com/office/drawing/2014/main" val="1406994272"/>
                    </a:ext>
                  </a:extLst>
                </a:gridCol>
                <a:gridCol w="2000050">
                  <a:extLst>
                    <a:ext uri="{9D8B030D-6E8A-4147-A177-3AD203B41FA5}">
                      <a16:colId xmlns:a16="http://schemas.microsoft.com/office/drawing/2014/main" val="3064445997"/>
                    </a:ext>
                  </a:extLst>
                </a:gridCol>
                <a:gridCol w="1592294">
                  <a:extLst>
                    <a:ext uri="{9D8B030D-6E8A-4147-A177-3AD203B41FA5}">
                      <a16:colId xmlns:a16="http://schemas.microsoft.com/office/drawing/2014/main" val="2480505140"/>
                    </a:ext>
                  </a:extLst>
                </a:gridCol>
              </a:tblGrid>
              <a:tr h="268921"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CALs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HVs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Total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0497124"/>
                  </a:ext>
                </a:extLst>
              </a:tr>
              <a:tr h="336152">
                <a:tc>
                  <a:txBody>
                    <a:bodyPr/>
                    <a:lstStyle/>
                    <a:p>
                      <a:r>
                        <a:rPr lang="en-US" sz="1200" b="1" dirty="0"/>
                        <a:t>Received at UCB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11600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12000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23600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130730877"/>
                  </a:ext>
                </a:extLst>
              </a:tr>
              <a:tr h="336152">
                <a:tc>
                  <a:txBody>
                    <a:bodyPr/>
                    <a:lstStyle/>
                    <a:p>
                      <a:r>
                        <a:rPr lang="en-US" sz="1200" b="1" dirty="0"/>
                        <a:t>Processed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11600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12000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23600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345048305"/>
                  </a:ext>
                </a:extLst>
              </a:tr>
              <a:tr h="336152">
                <a:tc>
                  <a:txBody>
                    <a:bodyPr/>
                    <a:lstStyle/>
                    <a:p>
                      <a:r>
                        <a:rPr lang="en-US" sz="1200" b="1" dirty="0"/>
                        <a:t>Preamps sent for Anode Socket Wire Fix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1000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500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1500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2370547"/>
                  </a:ext>
                </a:extLst>
              </a:tr>
              <a:tr h="201691">
                <a:tc>
                  <a:txBody>
                    <a:bodyPr/>
                    <a:lstStyle/>
                    <a:p>
                      <a:r>
                        <a:rPr lang="en-US" sz="1200" b="1" dirty="0"/>
                        <a:t>Need to </a:t>
                      </a:r>
                      <a:r>
                        <a:rPr lang="en-US" sz="1200" b="1"/>
                        <a:t>be shipped</a:t>
                      </a:r>
                      <a:endParaRPr 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750</a:t>
                      </a:r>
                      <a:endParaRPr 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250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1000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2938934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87D6A441-7951-98AB-A275-FC1FC82CE8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905" b="28467"/>
          <a:stretch>
            <a:fillRect/>
          </a:stretch>
        </p:blipFill>
        <p:spPr>
          <a:xfrm>
            <a:off x="5719759" y="11767"/>
            <a:ext cx="3195641" cy="1093573"/>
          </a:xfrm>
          <a:prstGeom prst="rect">
            <a:avLst/>
          </a:prstGeom>
          <a:ln>
            <a:noFill/>
          </a:ln>
          <a:effectLst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A9F1CFA-B539-4519-A26D-BA0917626A31}"/>
              </a:ext>
            </a:extLst>
          </p:cNvPr>
          <p:cNvSpPr txBox="1"/>
          <p:nvPr/>
        </p:nvSpPr>
        <p:spPr>
          <a:xfrm>
            <a:off x="5722858" y="1013765"/>
            <a:ext cx="3335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Preamp with broken wire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64A21FD-12AB-B498-651E-FCC82DC181C0}"/>
              </a:ext>
            </a:extLst>
          </p:cNvPr>
          <p:cNvSpPr/>
          <p:nvPr/>
        </p:nvSpPr>
        <p:spPr>
          <a:xfrm>
            <a:off x="5891705" y="809119"/>
            <a:ext cx="231494" cy="2398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EEB205-FFB6-CABC-371A-05BF2D262BB3}"/>
              </a:ext>
            </a:extLst>
          </p:cNvPr>
          <p:cNvSpPr txBox="1"/>
          <p:nvPr/>
        </p:nvSpPr>
        <p:spPr>
          <a:xfrm>
            <a:off x="398723" y="4080398"/>
            <a:ext cx="7264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Remaining 2304 preamps to be installed are being fixed and tested</a:t>
            </a:r>
          </a:p>
        </p:txBody>
      </p:sp>
    </p:spTree>
    <p:extLst>
      <p:ext uri="{BB962C8B-B14F-4D97-AF65-F5344CB8AC3E}">
        <p14:creationId xmlns:p14="http://schemas.microsoft.com/office/powerpoint/2010/main" val="3413175691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4" id="{CB7ACBD4-1FF4-4C43-816D-7134F0E2B41D}" vid="{8773B698-5E34-8649-83D5-C6AC28019C7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Fermilab_PPT_090915</Template>
  <TotalTime>154835</TotalTime>
  <Words>2679</Words>
  <Application>Microsoft Macintosh PowerPoint</Application>
  <PresentationFormat>On-screen Show (16:9)</PresentationFormat>
  <Paragraphs>436</Paragraphs>
  <Slides>33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Aptos Narrow</vt:lpstr>
      <vt:lpstr>Arial</vt:lpstr>
      <vt:lpstr>Calibri</vt:lpstr>
      <vt:lpstr>Helvetica</vt:lpstr>
      <vt:lpstr>Helvetica Bold</vt:lpstr>
      <vt:lpstr>Helvetica Neue</vt:lpstr>
      <vt:lpstr>Fermilab_PPT_090915</vt:lpstr>
      <vt:lpstr>PowerPoint Presentation</vt:lpstr>
      <vt:lpstr>Overview</vt:lpstr>
      <vt:lpstr>Tracker Overview</vt:lpstr>
      <vt:lpstr>Tracker Electronics Overview</vt:lpstr>
      <vt:lpstr>Tracker Structure Overview</vt:lpstr>
      <vt:lpstr>Tracker Workshop  (Monday June 9th, 2025)</vt:lpstr>
      <vt:lpstr>Planes Production</vt:lpstr>
      <vt:lpstr>Electronics Installation</vt:lpstr>
      <vt:lpstr>Electronics PreAmp Status</vt:lpstr>
      <vt:lpstr>Final Electronics and Station Prepping</vt:lpstr>
      <vt:lpstr>Station Building</vt:lpstr>
      <vt:lpstr>Gas lines and Cabling</vt:lpstr>
      <vt:lpstr>Gas system in DS</vt:lpstr>
      <vt:lpstr>Check valves connections</vt:lpstr>
      <vt:lpstr>Installing into Frame</vt:lpstr>
      <vt:lpstr>Tracker Production Time Frame</vt:lpstr>
      <vt:lpstr>Tracker Production Time Frame</vt:lpstr>
      <vt:lpstr>Tracker Measurements</vt:lpstr>
      <vt:lpstr>Plane HV/Scanning and onset of gain measurement</vt:lpstr>
      <vt:lpstr>Leak Rates</vt:lpstr>
      <vt:lpstr>Tracker Future Leak Tests </vt:lpstr>
      <vt:lpstr>Check valves – Leak rates</vt:lpstr>
      <vt:lpstr>Gas check valves and Leak Rates</vt:lpstr>
      <vt:lpstr>Station Metrology</vt:lpstr>
      <vt:lpstr>Station Metrology</vt:lpstr>
      <vt:lpstr>Station Shift “potato chipping”</vt:lpstr>
      <vt:lpstr>Potato Chip Deformation In Frame</vt:lpstr>
      <vt:lpstr>Station Data Collection</vt:lpstr>
      <vt:lpstr>Station Noise History</vt:lpstr>
      <vt:lpstr>PowerPoint Presentation</vt:lpstr>
      <vt:lpstr>Station Data Collection</vt:lpstr>
      <vt:lpstr>Station Data Collection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 Ambrose</dc:creator>
  <cp:lastModifiedBy>Dan Ambrose</cp:lastModifiedBy>
  <cp:revision>89</cp:revision>
  <cp:lastPrinted>2014-01-20T19:40:21Z</cp:lastPrinted>
  <dcterms:created xsi:type="dcterms:W3CDTF">2022-05-16T15:48:41Z</dcterms:created>
  <dcterms:modified xsi:type="dcterms:W3CDTF">2025-06-13T09:26:04Z</dcterms:modified>
</cp:coreProperties>
</file>