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4" r:id="rId2"/>
    <p:sldMasterId id="2147484133" r:id="rId3"/>
  </p:sldMasterIdLst>
  <p:notesMasterIdLst>
    <p:notesMasterId r:id="rId27"/>
  </p:notesMasterIdLst>
  <p:handoutMasterIdLst>
    <p:handoutMasterId r:id="rId28"/>
  </p:handoutMasterIdLst>
  <p:sldIdLst>
    <p:sldId id="13014" r:id="rId4"/>
    <p:sldId id="13015" r:id="rId5"/>
    <p:sldId id="6447" r:id="rId6"/>
    <p:sldId id="6567" r:id="rId7"/>
    <p:sldId id="13007" r:id="rId8"/>
    <p:sldId id="13008" r:id="rId9"/>
    <p:sldId id="13009" r:id="rId10"/>
    <p:sldId id="12991" r:id="rId11"/>
    <p:sldId id="12999" r:id="rId12"/>
    <p:sldId id="13011" r:id="rId13"/>
    <p:sldId id="13012" r:id="rId14"/>
    <p:sldId id="13013" r:id="rId15"/>
    <p:sldId id="13010" r:id="rId16"/>
    <p:sldId id="13000" r:id="rId17"/>
    <p:sldId id="12983" r:id="rId18"/>
    <p:sldId id="13002" r:id="rId19"/>
    <p:sldId id="12984" r:id="rId20"/>
    <p:sldId id="13001" r:id="rId21"/>
    <p:sldId id="13006" r:id="rId22"/>
    <p:sldId id="13003" r:id="rId23"/>
    <p:sldId id="6595" r:id="rId24"/>
    <p:sldId id="13005" r:id="rId25"/>
    <p:sldId id="6139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99D6EA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88" autoAdjust="0"/>
    <p:restoredTop sz="95658"/>
  </p:normalViewPr>
  <p:slideViewPr>
    <p:cSldViewPr snapToGrid="0" snapToObjects="1" showGuides="1">
      <p:cViewPr varScale="1">
        <p:scale>
          <a:sx n="74" d="100"/>
          <a:sy n="74" d="100"/>
        </p:scale>
        <p:origin x="902" y="51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3" y="6504213"/>
            <a:ext cx="555063" cy="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3" y="6504213"/>
            <a:ext cx="555063" cy="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7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3" y="6504213"/>
            <a:ext cx="555063" cy="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3" y="6504213"/>
            <a:ext cx="555063" cy="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3" y="6504213"/>
            <a:ext cx="555063" cy="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46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9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22-Dec-2022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48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5328760"/>
            <a:ext cx="8499231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4316829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249845"/>
            <a:ext cx="9010786" cy="310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817013"/>
            <a:ext cx="9189720" cy="33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6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5328760"/>
            <a:ext cx="8499231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4316829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3"/>
            <a:ext cx="918972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249845"/>
            <a:ext cx="9010786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5328760"/>
            <a:ext cx="8499231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4316829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249845"/>
            <a:ext cx="9010786" cy="310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3"/>
            <a:ext cx="9189720" cy="33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7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5328760"/>
            <a:ext cx="8499231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4316829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249845"/>
            <a:ext cx="9010786" cy="310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817013"/>
            <a:ext cx="9189720" cy="33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5328760"/>
            <a:ext cx="8499231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4316829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249845"/>
            <a:ext cx="9010786" cy="310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3"/>
            <a:ext cx="9189720" cy="33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5328760"/>
            <a:ext cx="8499231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4316829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3"/>
            <a:ext cx="918972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249845"/>
            <a:ext cx="9010786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1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1127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1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6" y="971551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3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4765103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321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553650"/>
            <a:ext cx="3027894" cy="427877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6" y="958852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5"/>
            <a:ext cx="675368" cy="241300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5" y="6504215"/>
            <a:ext cx="6262119" cy="250031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2" y="971552"/>
            <a:ext cx="3027893" cy="4491384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4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2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536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5"/>
            <a:ext cx="675368" cy="2413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6" y="6504216"/>
            <a:ext cx="6260399" cy="24287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1"/>
            <a:ext cx="8675688" cy="580292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890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6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51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 Ghosh (FNAL)       Mu2e Frascati Collab Mtg    12-Jun-2025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2E16-13CB-8C76-58D5-50C446DF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DCA26-FF5D-07F5-3443-AE9F28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2C996-4369-4468-42A9-55A50CB4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EFC6-011D-44DC-94FD-E36692A2585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39D9-CB0F-FD27-8C9B-0D44A834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0429-8B1A-7AE4-095E-DEB609E6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F1D9-2B8E-4FE5-B633-E9AE247C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53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01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6" y="6504216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7" y="4477486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6227810"/>
            <a:ext cx="8699500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31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9835/" TargetMode="External"/><Relationship Id="rId2" Type="http://schemas.openxmlformats.org/officeDocument/2006/relationships/hyperlink" Target="https://indico.fnal.gov/event/6948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u2e-docdb.fnal.gov/cgi-bin/sso/ShowDocument?docid=5263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cdapps-prod.fnal.gov/pls/apex/f?p=106:3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u2e-docdb.fnal.gov/cgi-bin/sso/ListAllMeetings?eventgroupid=17" TargetMode="External"/><Relationship Id="rId2" Type="http://schemas.openxmlformats.org/officeDocument/2006/relationships/hyperlink" Target="mailto:mu2e-integrationteam@listserv.fnal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2einternalwiki.fnal.gov/wiki/Operations" TargetMode="External"/><Relationship Id="rId4" Type="http://schemas.openxmlformats.org/officeDocument/2006/relationships/hyperlink" Target="https://docs.google.com/spreadsheets/d/1jXX2sgwT_5THRKaBNhl_tyBgRcv1MOBM8QstEBHu7qU/edit?usp=shari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92FB2-F7F4-553C-CA51-6D112A0E6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Arnab Ghosh and the Mu2e Integration Team</a:t>
            </a:r>
          </a:p>
          <a:p>
            <a:r>
              <a:rPr lang="en-US" dirty="0"/>
              <a:t>6/12/2025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BB49D-E763-767F-6F6A-ACF5D4CB4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Integration Talks at Mu2e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67111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372FA-92C5-CDBC-A609-5624A28C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7" y="971550"/>
            <a:ext cx="8077107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Heat removal for DAQ electronics: Liebert HVAC</a:t>
            </a:r>
          </a:p>
          <a:p>
            <a:r>
              <a:rPr lang="en-US" dirty="0"/>
              <a:t>Capacity before CRV upgrade= 40.2kW (79%)</a:t>
            </a:r>
          </a:p>
          <a:p>
            <a:r>
              <a:rPr lang="en-US" dirty="0"/>
              <a:t>Capacity after CRV upgrade= 41.9kW (82%)</a:t>
            </a:r>
          </a:p>
          <a:p>
            <a:r>
              <a:rPr lang="en-US" dirty="0"/>
              <a:t>Margin ~ 9kW (18%)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heat sources in DAQ room:</a:t>
            </a:r>
          </a:p>
          <a:p>
            <a:pPr lvl="1"/>
            <a:r>
              <a:rPr lang="en-US" dirty="0"/>
              <a:t>Known items unaccounted for: Two 45kVA </a:t>
            </a:r>
            <a:r>
              <a:rPr lang="en-US" dirty="0" err="1"/>
              <a:t>xfmrs</a:t>
            </a:r>
            <a:r>
              <a:rPr lang="en-US" dirty="0"/>
              <a:t> and UPS</a:t>
            </a:r>
          </a:p>
          <a:p>
            <a:pPr lvl="1"/>
            <a:r>
              <a:rPr lang="en-US" dirty="0"/>
              <a:t>Calorimeter calibration laser system</a:t>
            </a:r>
          </a:p>
          <a:p>
            <a:pPr lvl="1"/>
            <a:r>
              <a:rPr lang="en-US" dirty="0"/>
              <a:t>Unknown unknowns (missing items to be added)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C7357-2B6F-147F-E9AE-CF3D747D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ctr">
            <a:normAutofit/>
          </a:bodyPr>
          <a:lstStyle/>
          <a:p>
            <a:r>
              <a:rPr lang="en-US" dirty="0"/>
              <a:t>DAQ Cooling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112CF-D501-650F-93F7-BAE4267C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 Ghosh (FNAL)       Mu2e Frascati Collab Mtg    12-Jun-2025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C8697-147C-C7CA-6051-BD10DFE1F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1C419-D81C-4758-6798-64BBCAB3F3C2}"/>
              </a:ext>
            </a:extLst>
          </p:cNvPr>
          <p:cNvSpPr txBox="1"/>
          <p:nvPr/>
        </p:nvSpPr>
        <p:spPr>
          <a:xfrm>
            <a:off x="267166" y="5988095"/>
            <a:ext cx="527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DocDb</a:t>
            </a:r>
            <a:r>
              <a:rPr lang="en-US" sz="2000" dirty="0"/>
              <a:t> 48810</a:t>
            </a:r>
          </a:p>
        </p:txBody>
      </p:sp>
    </p:spTree>
    <p:extLst>
      <p:ext uri="{BB962C8B-B14F-4D97-AF65-F5344CB8AC3E}">
        <p14:creationId xmlns:p14="http://schemas.microsoft.com/office/powerpoint/2010/main" val="155194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F043D-9AB5-392F-8240-6481EDE7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Tracker cooling and ODH contracts to commence soon; parts in hand and PO through procurement</a:t>
            </a:r>
          </a:p>
          <a:p>
            <a:endParaRPr lang="en-US" dirty="0"/>
          </a:p>
          <a:p>
            <a:r>
              <a:rPr lang="en-US" dirty="0"/>
              <a:t>STM final locations and temporary chiller for the calorimeter: Scoping in progress</a:t>
            </a:r>
          </a:p>
          <a:p>
            <a:endParaRPr lang="en-US" dirty="0"/>
          </a:p>
          <a:p>
            <a:r>
              <a:rPr lang="en-US" dirty="0"/>
              <a:t>Remote Handling Room: Conversations with Jordan, Kim and process controls group regarding cable tray </a:t>
            </a:r>
          </a:p>
          <a:p>
            <a:pPr lvl="1"/>
            <a:r>
              <a:rPr lang="en-US" dirty="0"/>
              <a:t>Crossover on top of elephant doors in RHR </a:t>
            </a:r>
          </a:p>
          <a:p>
            <a:pPr lvl="1"/>
            <a:r>
              <a:rPr lang="en-US" dirty="0"/>
              <a:t>Constraint: Clearance for monorail crane operations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D4339C-9119-652C-7E8C-8B1B2E96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Electrician contracts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F64F6-7773-0BFA-FA53-03172CF94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75B01-160B-D5CC-4155-80E67DF66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4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2DE97D-284F-72CB-D0CD-B3067E812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37" y="953272"/>
            <a:ext cx="8059275" cy="43249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2ECF34-49C9-F8F0-4DAB-0BBEAAAB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CRR statuses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5D39B-7BCE-0366-4D75-57E67963C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1A3ED-9112-CF80-D85F-11D05CCFC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A15F7-635C-3CDA-60B0-B792BA99D3E0}"/>
              </a:ext>
            </a:extLst>
          </p:cNvPr>
          <p:cNvSpPr txBox="1"/>
          <p:nvPr/>
        </p:nvSpPr>
        <p:spPr>
          <a:xfrm>
            <a:off x="348737" y="5587728"/>
            <a:ext cx="79785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Extinction Monitor System Pixel Interface Board CRR completed on 11-Dec-2024. Required PCB review prior to CRR.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930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8916A-51E1-9D80-0353-CC66547DA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Issue:  FNAL electric infrastructure has experienced failures affecting capabilities and resiliency.  As a result…</a:t>
            </a:r>
          </a:p>
          <a:p>
            <a:pPr lvl="1"/>
            <a:r>
              <a:rPr lang="en-US" dirty="0"/>
              <a:t>Main Injector cannot operate in FY2025 preventing NuMI and Fixed Target user program progress</a:t>
            </a:r>
          </a:p>
          <a:p>
            <a:pPr lvl="1"/>
            <a:r>
              <a:rPr lang="en-US" dirty="0"/>
              <a:t>The overall laboratory operations are at risk of downtime</a:t>
            </a:r>
          </a:p>
          <a:p>
            <a:endParaRPr lang="en-US" dirty="0"/>
          </a:p>
          <a:p>
            <a:r>
              <a:rPr lang="en-US" dirty="0"/>
              <a:t>A detailed plan to mitigate these issues has been developed</a:t>
            </a:r>
          </a:p>
          <a:p>
            <a:pPr lvl="1"/>
            <a:r>
              <a:rPr lang="en-US" dirty="0"/>
              <a:t>All experimenters’ meeting 04-Jun-2025 (</a:t>
            </a:r>
            <a:r>
              <a:rPr lang="en-US" dirty="0">
                <a:hlinkClick r:id="rId2"/>
              </a:rPr>
              <a:t>https://indico.fnal.gov/event/69483/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Friday 9am AD Ops meeting 06-Jun-2025 (</a:t>
            </a:r>
            <a:r>
              <a:rPr lang="en-US" dirty="0">
                <a:hlinkClick r:id="rId3"/>
              </a:rPr>
              <a:t>https://indico.fnal.gov/event/69835/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dirty="0"/>
              <a:t>We will work together with ISD / AD / PPD / Muon Ops / Collaboration Management to minimize the impact to Mu2e</a:t>
            </a:r>
          </a:p>
          <a:p>
            <a:r>
              <a:rPr lang="en-US" dirty="0"/>
              <a:t>(Possible timeframes that need to be dealt with might include</a:t>
            </a:r>
          </a:p>
          <a:p>
            <a:pPr lvl="1"/>
            <a:r>
              <a:rPr lang="en-US" dirty="0"/>
              <a:t>Nov 2025</a:t>
            </a:r>
          </a:p>
          <a:p>
            <a:pPr lvl="1"/>
            <a:r>
              <a:rPr lang="en-US" dirty="0"/>
              <a:t>Feb 2026</a:t>
            </a:r>
          </a:p>
          <a:p>
            <a:pPr lvl="1"/>
            <a:r>
              <a:rPr lang="en-US" dirty="0"/>
              <a:t>Jun-Jul 2026</a:t>
            </a:r>
          </a:p>
          <a:p>
            <a:pPr lvl="1"/>
            <a:r>
              <a:rPr lang="en-US" dirty="0"/>
              <a:t>Jan-Feb 2027)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D9327-1048-1949-D3E4-3C2AB902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6FE90-D788-C0C4-5F57-2FEC3F94D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AB153-37E4-86E7-BD97-B01394426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5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F9336-99DE-747B-40B0-7DBABB353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F10244732:  new top-level assembly for Mu2e</a:t>
            </a:r>
          </a:p>
          <a:p>
            <a:pPr lvl="1"/>
            <a:r>
              <a:rPr lang="en-US" sz="2400" dirty="0"/>
              <a:t>Future modeling work should take place within this new assembly </a:t>
            </a:r>
          </a:p>
          <a:p>
            <a:pPr lvl="1"/>
            <a:r>
              <a:rPr lang="en-US" sz="2400" dirty="0"/>
              <a:t>Set of guidelines / best practices for working inside the assembly: </a:t>
            </a:r>
            <a:r>
              <a:rPr lang="en-US" sz="2400" u="sng" dirty="0">
                <a:hlinkClick r:id="rId2"/>
              </a:rPr>
              <a:t>Mu2e-doc-52638-v1: New Mu2e Top Level Integration Model F10244732 Update and Guidelines</a:t>
            </a:r>
            <a:r>
              <a:rPr lang="en-US" sz="2400" dirty="0"/>
              <a:t>.</a:t>
            </a:r>
          </a:p>
          <a:p>
            <a:pPr lvl="2"/>
            <a:r>
              <a:rPr lang="en-US" dirty="0"/>
              <a:t>Engineers and designers should refer to these suggestions before adding or modifying the new top level assembly model</a:t>
            </a:r>
          </a:p>
          <a:p>
            <a:r>
              <a:rPr lang="en-US" dirty="0"/>
              <a:t>Loading dock “layout”: mu2e-docdb-52564  </a:t>
            </a:r>
          </a:p>
          <a:p>
            <a:r>
              <a:rPr lang="en-US" dirty="0"/>
              <a:t>Temperatures / humidities at various locations in Mu2e hall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Archive of Temperatures / humidities history at Mu2e hall- </a:t>
            </a:r>
            <a:r>
              <a:rPr lang="en-US" dirty="0"/>
              <a:t>Mu2e-docdb-9037-v18, continued in docdb-47257</a:t>
            </a:r>
          </a:p>
          <a:p>
            <a:pPr lvl="1"/>
            <a:r>
              <a:rPr lang="en-US" dirty="0"/>
              <a:t>Locations of sensors at mu2e-docdb-49516</a:t>
            </a:r>
          </a:p>
          <a:p>
            <a:pPr lvl="1"/>
            <a:r>
              <a:rPr lang="en-US" dirty="0"/>
              <a:t>(GR downloaded data end-May but still need to update </a:t>
            </a:r>
            <a:r>
              <a:rPr lang="en-US" dirty="0" err="1"/>
              <a:t>docdb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1A554-C74C-93A4-59C2-8046770E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Mechanical integration links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1D36-3D8B-7E76-B4FD-16351E70E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C488C-B3BA-0CD2-4FA5-B283F7566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9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327EF2-1E44-EA15-84CD-3DC40025F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75237"/>
            <a:ext cx="5044043" cy="5059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432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Evaluate calo performance after water on Lab A floor?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highlight>
                <a:srgbClr val="FFFF00"/>
              </a:highlight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Calorimeter breakout cables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Any additional services in the DS trench?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enables/interlocks?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we only monitor the chiller, </a:t>
            </a:r>
            <a:r>
              <a:rPr lang="en-US" sz="1600" dirty="0">
                <a:solidFill>
                  <a:srgbClr val="0432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not as reliable as we would like for an interlock</a:t>
            </a:r>
            <a:endParaRPr lang="en-US" sz="1600" dirty="0">
              <a:solidFill>
                <a:srgbClr val="0432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Tracker gas line replacement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Mods to </a:t>
            </a:r>
            <a:r>
              <a:rPr lang="en-US" sz="1600" dirty="0" err="1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cal</a:t>
            </a:r>
            <a:r>
              <a:rPr lang="en-US" sz="1600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DT source manifold connections</a:t>
            </a: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highlight>
                <a:srgbClr val="FFFF00"/>
              </a:highlight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Mods to MBS supports to support detector services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Installation of MBS supports and MBS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DU-B pads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solidFill>
                  <a:srgbClr val="0432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MBS goes in before the calo </a:t>
            </a:r>
            <a:r>
              <a:rPr lang="en-US" sz="1600" b="1" dirty="0">
                <a:solidFill>
                  <a:srgbClr val="0432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 before CRV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Installation of calo feet on bearing blocks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Guard against ESD pickup during transport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B9C900-20F0-8768-EACD-1DFE7C30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1757"/>
            <a:ext cx="8686800" cy="427877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Concerns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that might impact the scheduling of the calorimeter transportation and installation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78412-F001-13E7-555A-A23C4E4B1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D7C41-A21A-ADB6-DE8A-FBC141B6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DC82C-A7DC-F761-6610-AE6D6B22A222}"/>
              </a:ext>
            </a:extLst>
          </p:cNvPr>
          <p:cNvSpPr txBox="1"/>
          <p:nvPr/>
        </p:nvSpPr>
        <p:spPr>
          <a:xfrm>
            <a:off x="210895" y="6026433"/>
            <a:ext cx="421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 Ginther (docdb-52855)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6AC4E-2123-3558-DAB5-97D543AB4C36}"/>
              </a:ext>
            </a:extLst>
          </p:cNvPr>
          <p:cNvSpPr txBox="1"/>
          <p:nvPr/>
        </p:nvSpPr>
        <p:spPr>
          <a:xfrm>
            <a:off x="5290350" y="1529593"/>
            <a:ext cx="364275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Dry air purge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432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Use tracker gas line?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Isolation barrier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432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Decrease bird risk</a:t>
            </a:r>
            <a:endParaRPr lang="en-US" sz="1600" dirty="0">
              <a:solidFill>
                <a:srgbClr val="0432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Calorimeter transportation covers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432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May need in-field modification </a:t>
            </a:r>
            <a:endParaRPr lang="en-US" sz="1600" dirty="0">
              <a:effectLst/>
              <a:highlight>
                <a:srgbClr val="FFFF00"/>
              </a:highlight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Documentation required for the transportation and critical lift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Weather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Calorimeter cooling related issue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Clogged filter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7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CD549A-B5AF-C0CA-B284-2B793EC35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77" y="971550"/>
            <a:ext cx="7459158" cy="5059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B2068B-0B2A-7783-8266-3C6CF9F7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detector configuration in hall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C6FB3-480E-ACEC-CF18-4CE868EEC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FA866-9D95-D039-DECC-D1545CF5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E7BF-CABD-92D3-3879-9E2690D91D30}"/>
              </a:ext>
            </a:extLst>
          </p:cNvPr>
          <p:cNvSpPr txBox="1"/>
          <p:nvPr/>
        </p:nvSpPr>
        <p:spPr>
          <a:xfrm>
            <a:off x="6411558" y="3195021"/>
            <a:ext cx="81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F2CD9-6305-5307-9DFF-328B8CDE9E80}"/>
              </a:ext>
            </a:extLst>
          </p:cNvPr>
          <p:cNvSpPr txBox="1"/>
          <p:nvPr/>
        </p:nvSpPr>
        <p:spPr>
          <a:xfrm>
            <a:off x="7177150" y="2917114"/>
            <a:ext cx="81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18E67-91D3-5BB5-6032-CCD0F0227BBA}"/>
              </a:ext>
            </a:extLst>
          </p:cNvPr>
          <p:cNvSpPr txBox="1"/>
          <p:nvPr/>
        </p:nvSpPr>
        <p:spPr>
          <a:xfrm>
            <a:off x="3454998" y="1411044"/>
            <a:ext cx="81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CRV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49941-26F9-E403-2BFE-F609B8FB19B3}"/>
              </a:ext>
            </a:extLst>
          </p:cNvPr>
          <p:cNvSpPr txBox="1"/>
          <p:nvPr/>
        </p:nvSpPr>
        <p:spPr>
          <a:xfrm>
            <a:off x="4005432" y="3114872"/>
            <a:ext cx="81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21D84-8058-B56F-F66E-9C11F22AE053}"/>
              </a:ext>
            </a:extLst>
          </p:cNvPr>
          <p:cNvSpPr txBox="1"/>
          <p:nvPr/>
        </p:nvSpPr>
        <p:spPr>
          <a:xfrm>
            <a:off x="5072235" y="3073635"/>
            <a:ext cx="81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Calo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3181B4-40FF-367C-D198-95FC747BE9C3}"/>
              </a:ext>
            </a:extLst>
          </p:cNvPr>
          <p:cNvSpPr txBox="1"/>
          <p:nvPr/>
        </p:nvSpPr>
        <p:spPr>
          <a:xfrm>
            <a:off x="1228164" y="3818050"/>
            <a:ext cx="222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External Stands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3615D-A9F1-1B61-F302-E08C55F328A4}"/>
              </a:ext>
            </a:extLst>
          </p:cNvPr>
          <p:cNvSpPr txBox="1"/>
          <p:nvPr/>
        </p:nvSpPr>
        <p:spPr>
          <a:xfrm>
            <a:off x="3709596" y="4985292"/>
            <a:ext cx="222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DS trench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C9AB88-18AD-0CD7-B14A-3EB9D84FDC6F}"/>
              </a:ext>
            </a:extLst>
          </p:cNvPr>
          <p:cNvSpPr/>
          <p:nvPr/>
        </p:nvSpPr>
        <p:spPr>
          <a:xfrm>
            <a:off x="2578250" y="2216959"/>
            <a:ext cx="48121" cy="27100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E7741-6589-E888-FF67-C5559AD985CC}"/>
              </a:ext>
            </a:extLst>
          </p:cNvPr>
          <p:cNvSpPr txBox="1"/>
          <p:nvPr/>
        </p:nvSpPr>
        <p:spPr>
          <a:xfrm>
            <a:off x="897686" y="2371654"/>
            <a:ext cx="172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Isolation Barrier (approx.)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F8C3CD-6C0B-8409-89FC-DB49F28CD849}"/>
              </a:ext>
            </a:extLst>
          </p:cNvPr>
          <p:cNvSpPr txBox="1"/>
          <p:nvPr/>
        </p:nvSpPr>
        <p:spPr>
          <a:xfrm>
            <a:off x="3483490" y="2140821"/>
            <a:ext cx="141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G-blocks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9FE225-6603-EBDE-CB52-C8FEC46839FB}"/>
              </a:ext>
            </a:extLst>
          </p:cNvPr>
          <p:cNvSpPr txBox="1"/>
          <p:nvPr/>
        </p:nvSpPr>
        <p:spPr>
          <a:xfrm>
            <a:off x="5072235" y="3766048"/>
            <a:ext cx="236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Trk+Calo</a:t>
            </a:r>
            <a:r>
              <a:rPr lang="en-US" dirty="0">
                <a:solidFill>
                  <a:srgbClr val="FFC000"/>
                </a:solidFill>
              </a:rPr>
              <a:t>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1EBD18-977D-DB07-07CD-1DA17AA9999F}"/>
              </a:ext>
            </a:extLst>
          </p:cNvPr>
          <p:cNvSpPr txBox="1"/>
          <p:nvPr/>
        </p:nvSpPr>
        <p:spPr>
          <a:xfrm>
            <a:off x="0" y="971550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DAEB8-BA67-E5F9-2F98-A1709F6A07E5}"/>
              </a:ext>
            </a:extLst>
          </p:cNvPr>
          <p:cNvSpPr txBox="1"/>
          <p:nvPr/>
        </p:nvSpPr>
        <p:spPr>
          <a:xfrm>
            <a:off x="8366091" y="973341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B0BFA-DE50-F14D-EA9E-113FB5101185}"/>
              </a:ext>
            </a:extLst>
          </p:cNvPr>
          <p:cNvSpPr txBox="1"/>
          <p:nvPr/>
        </p:nvSpPr>
        <p:spPr>
          <a:xfrm>
            <a:off x="5283789" y="916194"/>
            <a:ext cx="298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MBS currently up here</a:t>
            </a:r>
          </a:p>
        </p:txBody>
      </p:sp>
    </p:spTree>
    <p:extLst>
      <p:ext uri="{BB962C8B-B14F-4D97-AF65-F5344CB8AC3E}">
        <p14:creationId xmlns:p14="http://schemas.microsoft.com/office/powerpoint/2010/main" val="354795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5F8442-9415-8343-D082-6984EDF3D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Calorimeter access equipment?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Including stand-offs to protect detectors</a:t>
            </a:r>
          </a:p>
          <a:p>
            <a:endParaRPr lang="en-US" dirty="0"/>
          </a:p>
          <a:p>
            <a:r>
              <a:rPr lang="en-US" dirty="0"/>
              <a:t>Conditions for transferring support of downstream end of MBS to the IFB</a:t>
            </a:r>
          </a:p>
          <a:p>
            <a:pPr lvl="1"/>
            <a:r>
              <a:rPr lang="en-US" dirty="0"/>
              <a:t>Slack in the tracker services?</a:t>
            </a:r>
          </a:p>
          <a:p>
            <a:pPr lvl="2"/>
            <a:r>
              <a:rPr lang="en-US" dirty="0"/>
              <a:t>Likely at least 50 cm (and perhaps as much as 150 cm for optical jumpers)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Design of IFB rear feedthrough plate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Availability of internal tracker and calorimeter chiller and </a:t>
            </a:r>
            <a:r>
              <a:rPr lang="en-US" dirty="0" err="1">
                <a:highlight>
                  <a:srgbClr val="FFFF00"/>
                </a:highlight>
              </a:rPr>
              <a:t>cal</a:t>
            </a:r>
            <a:r>
              <a:rPr lang="en-US" dirty="0">
                <a:highlight>
                  <a:srgbClr val="FFFF00"/>
                </a:highlight>
              </a:rPr>
              <a:t> DT source lines</a:t>
            </a:r>
          </a:p>
          <a:p>
            <a:pPr lvl="2"/>
            <a:r>
              <a:rPr lang="en-US" dirty="0"/>
              <a:t>Including integrated flex segments with flanges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Clamps and supports for pipes at the MBS supports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Calorimeter cable tray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IFB cable backbone</a:t>
            </a:r>
          </a:p>
          <a:p>
            <a:r>
              <a:rPr lang="en-US" dirty="0">
                <a:highlight>
                  <a:srgbClr val="FFFF00"/>
                </a:highlight>
              </a:rPr>
              <a:t>IFB ground plates</a:t>
            </a:r>
            <a:endParaRPr lang="en-US" dirty="0"/>
          </a:p>
          <a:p>
            <a:r>
              <a:rPr lang="en-US" dirty="0"/>
              <a:t>Tested optical feedthroughs and leak check rear feedthrough plate</a:t>
            </a:r>
          </a:p>
          <a:p>
            <a:pPr lvl="1"/>
            <a:r>
              <a:rPr lang="en-US" dirty="0"/>
              <a:t>Assembly and handling techniques?</a:t>
            </a:r>
          </a:p>
          <a:p>
            <a:r>
              <a:rPr lang="en-US" dirty="0"/>
              <a:t>Radial port D and E (chiller) feedthrough plates</a:t>
            </a:r>
          </a:p>
          <a:p>
            <a:endParaRPr lang="en-US" dirty="0"/>
          </a:p>
          <a:p>
            <a:r>
              <a:rPr lang="en-US" dirty="0"/>
              <a:t>Temporary chillers</a:t>
            </a:r>
          </a:p>
          <a:p>
            <a:pPr lvl="1"/>
            <a:r>
              <a:rPr lang="en-US" dirty="0"/>
              <a:t>Temporary connections between calorimeter and chiller?</a:t>
            </a:r>
          </a:p>
          <a:p>
            <a:pPr lvl="1"/>
            <a:r>
              <a:rPr lang="en-US" dirty="0"/>
              <a:t>Power for the chillers</a:t>
            </a:r>
          </a:p>
          <a:p>
            <a:r>
              <a:rPr lang="en-US" dirty="0"/>
              <a:t>Interlocks</a:t>
            </a:r>
          </a:p>
          <a:p>
            <a:r>
              <a:rPr lang="en-US" dirty="0"/>
              <a:t>Operational Readiness Clearance Review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BB962-99AC-26AA-5A68-470B48D5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after calo is delivered to Mu2e hall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56DB5-382E-1BCD-9FD9-2E548CA36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CDE6-085B-9247-F13E-EEE25AD2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2D8FA-AA8D-76E2-ACD8-63CDF087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80" y="2853474"/>
            <a:ext cx="2796988" cy="33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32C23-7301-A258-0D47-68A710D4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Features to be finalized (and in many cases procured and installed) including:</a:t>
            </a:r>
            <a:endParaRPr lang="en-US" sz="1800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Isolation barrier</a:t>
            </a:r>
            <a:endParaRPr lang="en-US" sz="1600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</a:rPr>
              <a:t>Tracker adjustment mechanisms    </a:t>
            </a:r>
            <a:endParaRPr lang="en-US" sz="1600" dirty="0">
              <a:highlight>
                <a:srgbClr val="FFFF00"/>
              </a:highlight>
            </a:endParaRPr>
          </a:p>
          <a:p>
            <a:pPr lvl="2"/>
            <a:r>
              <a:rPr lang="en-US" sz="2200" dirty="0"/>
              <a:t>PO for adjustment mechanisms (without DU-B pads), first articles delivered</a:t>
            </a:r>
            <a:endParaRPr lang="en-US" sz="1600" dirty="0"/>
          </a:p>
          <a:p>
            <a:pPr lvl="3"/>
            <a:r>
              <a:rPr lang="en-US" dirty="0"/>
              <a:t>PO for DU-B pad material issued, PO for machining of DU-B pads issued</a:t>
            </a:r>
            <a:endParaRPr lang="en-US" sz="1400" dirty="0"/>
          </a:p>
          <a:p>
            <a:pPr lvl="1"/>
            <a:r>
              <a:rPr lang="en-US" dirty="0"/>
              <a:t>Hardware, shims, end of line stops for detector support system </a:t>
            </a:r>
            <a:endParaRPr lang="en-US" sz="1600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High-capacity trench plate</a:t>
            </a:r>
            <a:endParaRPr lang="en-US" sz="1600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Tracker access equipment</a:t>
            </a:r>
          </a:p>
          <a:p>
            <a:pPr lvl="1"/>
            <a:r>
              <a:rPr lang="en-US" dirty="0"/>
              <a:t>Equipment cooling water (ECW) system </a:t>
            </a:r>
            <a:r>
              <a:rPr lang="en-US" dirty="0" err="1"/>
              <a:t>commisioning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B321D7-FF3C-78AD-B0D7-A0B25B9F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Regarding tracker coming from Lab3 to Mu2e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9A343-E871-25FE-DE82-04765BE7A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2316B-9DB3-E3E1-C125-82F9F564D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DA7F8-15F1-4048-4E42-7AC57D020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8E874-C25F-3F97-000A-3CE83CA9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6043107" cy="505936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Internal supports for tracker services</a:t>
            </a:r>
            <a:endParaRPr lang="en-US" sz="2000" dirty="0"/>
          </a:p>
          <a:p>
            <a:pPr lvl="1"/>
            <a:r>
              <a:rPr lang="en-US" dirty="0"/>
              <a:t>At calorimeter disks</a:t>
            </a:r>
            <a:endParaRPr lang="en-US" sz="1800" dirty="0"/>
          </a:p>
          <a:p>
            <a:pPr lvl="1"/>
            <a:r>
              <a:rPr lang="en-US" dirty="0"/>
              <a:t>Along muon beam stop</a:t>
            </a:r>
            <a:endParaRPr lang="en-US" sz="1800" dirty="0"/>
          </a:p>
          <a:p>
            <a:r>
              <a:rPr lang="en-US" sz="2600" dirty="0"/>
              <a:t>Tracker jumper cables</a:t>
            </a:r>
            <a:endParaRPr lang="en-US" sz="2000" dirty="0"/>
          </a:p>
          <a:p>
            <a:endParaRPr lang="en-US" sz="2600" dirty="0"/>
          </a:p>
          <a:p>
            <a:r>
              <a:rPr lang="en-US" sz="2600" dirty="0"/>
              <a:t>Optical feedthroughs</a:t>
            </a:r>
            <a:endParaRPr lang="en-US" sz="2000" dirty="0"/>
          </a:p>
          <a:p>
            <a:r>
              <a:rPr lang="en-US" sz="2600" dirty="0"/>
              <a:t>Rear feedthrough plate assemblies 4 and 6 </a:t>
            </a:r>
          </a:p>
          <a:p>
            <a:pPr lvl="1"/>
            <a:r>
              <a:rPr lang="en-US" sz="2400" dirty="0"/>
              <a:t>For tracker services</a:t>
            </a:r>
            <a:endParaRPr lang="en-US" sz="1800" dirty="0"/>
          </a:p>
          <a:p>
            <a:r>
              <a:rPr lang="en-US" sz="2600" dirty="0"/>
              <a:t>Radial port cover assemblies C and F </a:t>
            </a:r>
          </a:p>
          <a:p>
            <a:pPr lvl="1"/>
            <a:r>
              <a:rPr lang="en-US" sz="2400" dirty="0"/>
              <a:t>For tracker gas</a:t>
            </a:r>
            <a:endParaRPr lang="en-US" sz="1800" dirty="0"/>
          </a:p>
          <a:p>
            <a:endParaRPr lang="en-US" sz="2600" dirty="0"/>
          </a:p>
          <a:p>
            <a:r>
              <a:rPr lang="en-US" sz="2600" dirty="0"/>
              <a:t>Tracker chiller infrastructure</a:t>
            </a:r>
            <a:endParaRPr lang="en-US" sz="2000" dirty="0"/>
          </a:p>
          <a:p>
            <a:endParaRPr lang="en-US" sz="2600" dirty="0"/>
          </a:p>
          <a:p>
            <a:r>
              <a:rPr lang="en-US" sz="2600" dirty="0"/>
              <a:t>Tracker gas infrastructure</a:t>
            </a:r>
            <a:endParaRPr lang="en-US" sz="2000" dirty="0"/>
          </a:p>
          <a:p>
            <a:pPr lvl="1"/>
            <a:r>
              <a:rPr lang="en-US" dirty="0"/>
              <a:t>Including gas bottle pad north of high bay roll-up door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8289C-44EA-E08E-D051-F083BB5B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soon after tracker arrival at Mu2e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9D504-88ED-9787-208E-75DBDB059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D97EF-326C-6914-910D-92F94650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C4E28-B78B-6AB2-E781-68B6E42B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80" y="724080"/>
            <a:ext cx="2796988" cy="33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0517A-9D28-231A-3A67-9FA5EB0C835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8670088" cy="3633788"/>
          </a:xfrm>
        </p:spPr>
        <p:txBody>
          <a:bodyPr/>
          <a:lstStyle/>
          <a:p>
            <a:r>
              <a:rPr lang="en-US" dirty="0"/>
              <a:t>Mechanical, Electrical engineering and systems integration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Mu2e Integration Team coordinators:</a:t>
            </a:r>
          </a:p>
          <a:p>
            <a:pPr lvl="1"/>
            <a:r>
              <a:rPr lang="en-US" dirty="0"/>
              <a:t>G. Rakness (FNAL) </a:t>
            </a:r>
          </a:p>
          <a:p>
            <a:pPr lvl="1"/>
            <a:r>
              <a:rPr lang="en-US" dirty="0"/>
              <a:t>G. Ginther (FNAL)</a:t>
            </a:r>
          </a:p>
          <a:p>
            <a:pPr lvl="1"/>
            <a:r>
              <a:rPr lang="en-US" dirty="0"/>
              <a:t>P. Wilson (FNAL)</a:t>
            </a:r>
          </a:p>
          <a:p>
            <a:pPr lvl="1"/>
            <a:r>
              <a:rPr lang="en-US" dirty="0"/>
              <a:t>K. Byrum (ANL)</a:t>
            </a:r>
          </a:p>
          <a:p>
            <a:pPr lvl="1"/>
            <a:r>
              <a:rPr lang="en-US" dirty="0"/>
              <a:t>T. Diehl (FNAL)</a:t>
            </a:r>
          </a:p>
          <a:p>
            <a:pPr lvl="1"/>
            <a:r>
              <a:rPr lang="en-US" dirty="0"/>
              <a:t>A. Ghosh (FNAL)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EA11D-3843-3E6E-7D49-9CCD8CF92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0F0E2-B03E-4EF3-77EE-6F0512196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2EA4012-0EEA-B72E-F802-3053036F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Mu2e Integration Team</a:t>
            </a:r>
          </a:p>
        </p:txBody>
      </p:sp>
    </p:spTree>
    <p:extLst>
      <p:ext uri="{BB962C8B-B14F-4D97-AF65-F5344CB8AC3E}">
        <p14:creationId xmlns:p14="http://schemas.microsoft.com/office/powerpoint/2010/main" val="347200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ED249-D2B8-6C05-E607-537CB8E19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Old procedure:  </a:t>
            </a:r>
          </a:p>
          <a:p>
            <a:pPr lvl="1"/>
            <a:r>
              <a:rPr lang="en-US" dirty="0"/>
              <a:t>Take Mu2e building hazard awareness training</a:t>
            </a:r>
          </a:p>
          <a:p>
            <a:pPr lvl="1"/>
            <a:r>
              <a:rPr lang="en-US" dirty="0"/>
              <a:t>Email Dee to request access</a:t>
            </a:r>
          </a:p>
          <a:p>
            <a:pPr lvl="1"/>
            <a:r>
              <a:rPr lang="en-US" dirty="0"/>
              <a:t>Dee did stuff behind the scenes</a:t>
            </a:r>
          </a:p>
          <a:p>
            <a:pPr lvl="1"/>
            <a:r>
              <a:rPr lang="en-US" dirty="0"/>
              <a:t>Then, you get access</a:t>
            </a:r>
          </a:p>
          <a:p>
            <a:endParaRPr lang="en-US" dirty="0"/>
          </a:p>
          <a:p>
            <a:r>
              <a:rPr lang="en-US" dirty="0"/>
              <a:t>New procedure:</a:t>
            </a:r>
          </a:p>
          <a:p>
            <a:pPr lvl="1"/>
            <a:r>
              <a:rPr lang="en-US" dirty="0"/>
              <a:t>Take Mu2e building hazard awareness training</a:t>
            </a:r>
          </a:p>
          <a:p>
            <a:pPr lvl="1"/>
            <a:r>
              <a:rPr lang="en-US" dirty="0"/>
              <a:t>Go to link: </a:t>
            </a:r>
            <a:r>
              <a:rPr lang="en-US" dirty="0">
                <a:hlinkClick r:id="rId2"/>
              </a:rPr>
              <a:t>https://ccdapps-prod.fnal.gov/pls/apex/f?p=106:32</a:t>
            </a:r>
            <a:endParaRPr lang="en-US" dirty="0"/>
          </a:p>
          <a:p>
            <a:pPr lvl="2"/>
            <a:r>
              <a:rPr lang="en-US" dirty="0"/>
              <a:t>Select PD/MU2E (MC-2) 24/7</a:t>
            </a:r>
          </a:p>
          <a:p>
            <a:pPr lvl="2"/>
            <a:r>
              <a:rPr lang="en-US" dirty="0"/>
              <a:t>Fill in Worker, Time Frame, and Justification</a:t>
            </a:r>
          </a:p>
          <a:p>
            <a:pPr lvl="2"/>
            <a:r>
              <a:rPr lang="en-US" dirty="0"/>
              <a:t>Click "Create"</a:t>
            </a:r>
          </a:p>
          <a:p>
            <a:pPr lvl="1"/>
            <a:r>
              <a:rPr lang="en-US" dirty="0"/>
              <a:t>Then the following people approve behind the scenes</a:t>
            </a:r>
          </a:p>
          <a:p>
            <a:pPr lvl="2"/>
            <a:r>
              <a:rPr lang="en-US" dirty="0"/>
              <a:t>FNAL Point of Contact (for many of you, this is Bob Bernstein), Mu2e Ops Coordination, FNAL Security Ops</a:t>
            </a:r>
          </a:p>
          <a:p>
            <a:pPr lvl="1"/>
            <a:r>
              <a:rPr lang="en-US" dirty="0"/>
              <a:t>Then, you get access</a:t>
            </a:r>
          </a:p>
          <a:p>
            <a:endParaRPr lang="en-US" dirty="0"/>
          </a:p>
          <a:p>
            <a:r>
              <a:rPr lang="en-US" dirty="0"/>
              <a:t>And then, if you want to do work at the Mu2e building </a:t>
            </a:r>
            <a:r>
              <a:rPr lang="en-US" dirty="0">
                <a:sym typeface="Wingdings" pitchFamily="2" charset="2"/>
              </a:rPr>
              <a:t>   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9BFDC-46BD-1B5D-4554-46C63E48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building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E7487-6121-A884-CC21-0785576D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9086D-AEDE-2C11-C2A7-6E516447D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9B218C-7C1F-DA67-03B6-99068A9D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Please c</a:t>
            </a:r>
            <a:r>
              <a:rPr lang="en-US" b="0" i="0" dirty="0">
                <a:effectLst/>
                <a:latin typeface="Helvetica" pitchFamily="2" charset="0"/>
              </a:rPr>
              <a:t>ontact us at </a:t>
            </a:r>
            <a:r>
              <a:rPr lang="en-US" b="0" i="0" dirty="0">
                <a:solidFill>
                  <a:srgbClr val="0432FF"/>
                </a:solidFill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mu2e-integrationteam@listserv.fnal.gov</a:t>
            </a:r>
            <a:r>
              <a:rPr lang="en-US" b="0" i="0" dirty="0">
                <a:effectLst/>
                <a:latin typeface="Helvetica" pitchFamily="2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6"/>
                </a:solidFill>
                <a:effectLst/>
                <a:latin typeface="Helvetica" pitchFamily="2" charset="0"/>
              </a:rPr>
              <a:t>Depending on the job, we may ask to discuss at a Monday 1:00pm 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Mechanical Integration Meeting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or Tuesday EI meeting</a:t>
            </a:r>
            <a:endParaRPr lang="en-US" b="0" i="0" u="none" strike="noStrike" dirty="0">
              <a:solidFill>
                <a:schemeClr val="accent6"/>
              </a:solidFill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432FF"/>
              </a:solidFill>
              <a:effectLst/>
              <a:latin typeface="Helvetica" pitchFamily="2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432FF"/>
                </a:solidFill>
                <a:effectLst/>
                <a:latin typeface="Helvetica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FESHM-2060</a:t>
            </a:r>
            <a:r>
              <a:rPr lang="en-US" b="0" i="0" dirty="0">
                <a:effectLst/>
                <a:latin typeface="Helvetica" pitchFamily="2" charset="0"/>
              </a:rPr>
              <a:t> describes work planning &amp; when you need a written hazard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itchFamily="2" charset="0"/>
              </a:rPr>
              <a:t>Contact ES&amp;H Manager (Paul Kesich) to review the work planning requirements well in advance of the work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itchFamily="2" charset="0"/>
              </a:rPr>
              <a:t>When ready to work, schedule at a </a:t>
            </a:r>
            <a:r>
              <a:rPr lang="en-US" b="0" i="0" u="none" strike="noStrike" dirty="0">
                <a:solidFill>
                  <a:srgbClr val="0432FF"/>
                </a:solidFill>
                <a:effectLst/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Thursday 08:00am weekly work planning meeting</a:t>
            </a:r>
            <a:endParaRPr lang="en-US" b="0" i="0" dirty="0">
              <a:solidFill>
                <a:srgbClr val="0432FF"/>
              </a:solidFill>
              <a:effectLst/>
              <a:latin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Mu2e Ops Coordination authorizes the work to proceed (in consultation with the Mu2e Integration team)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" pitchFamily="2" charset="0"/>
              </a:rPr>
              <a:t>The </a:t>
            </a:r>
            <a:r>
              <a:rPr lang="en-US" b="0" i="0" u="none" strike="noStrike" dirty="0">
                <a:solidFill>
                  <a:srgbClr val="0432FF"/>
                </a:solidFill>
                <a:effectLst/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 schedule for work at the Mu2e building</a:t>
            </a:r>
            <a:r>
              <a:rPr lang="en-US" b="0" i="0" dirty="0">
                <a:solidFill>
                  <a:srgbClr val="0432FF"/>
                </a:solidFill>
                <a:effectLst/>
                <a:latin typeface="Helvetica" pitchFamily="2" charset="0"/>
              </a:rPr>
              <a:t> </a:t>
            </a:r>
            <a:r>
              <a:rPr lang="en-US" b="0" i="0" dirty="0">
                <a:effectLst/>
                <a:latin typeface="Helvetica" pitchFamily="2" charset="0"/>
              </a:rPr>
              <a:t>is at the 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AF5178-8D0A-D242-E0EE-33DE9E27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at the Mu2e building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F076B-442F-D67E-31DA-8FDC5F552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Mu2e Transition to Ops - Mu2e Collab Mtg   27-Apr-2023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98269-CB2E-A67D-CA33-C4A450393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6B844-ECCB-28AC-AA47-4D6E3CCF0411}"/>
              </a:ext>
            </a:extLst>
          </p:cNvPr>
          <p:cNvSpPr txBox="1"/>
          <p:nvPr/>
        </p:nvSpPr>
        <p:spPr>
          <a:xfrm>
            <a:off x="6981713" y="403041"/>
            <a:ext cx="21622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432FF"/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https://mu2einternalwiki.fnal.gov/wiki/Operations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2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83B2C-573F-6F19-6C0A-3D4CF97C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Mu2e mechanical integration meeting</a:t>
            </a:r>
          </a:p>
          <a:p>
            <a:pPr lvl="1"/>
            <a:r>
              <a:rPr lang="en-US" dirty="0"/>
              <a:t>Mondays 1:00pm (13:00) FNAL time</a:t>
            </a:r>
          </a:p>
          <a:p>
            <a:pPr lvl="1"/>
            <a:r>
              <a:rPr lang="en-US" dirty="0"/>
              <a:t>Always interested to hear about anything related to integration, please let us know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Mu2e bi-weekly electrical integration meeting</a:t>
            </a:r>
          </a:p>
          <a:p>
            <a:endParaRPr lang="en-US" dirty="0"/>
          </a:p>
          <a:p>
            <a:pPr lvl="1"/>
            <a:r>
              <a:rPr lang="en-US" dirty="0"/>
              <a:t>Tuesdays 09:00am FNAL time</a:t>
            </a:r>
          </a:p>
          <a:p>
            <a:pPr lvl="1"/>
            <a:r>
              <a:rPr lang="en-US" dirty="0"/>
              <a:t>Always interested to hear about anything related to integration, please let us know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Mu2e bi-weekly TDAQ meeting</a:t>
            </a:r>
          </a:p>
          <a:p>
            <a:pPr lvl="1"/>
            <a:r>
              <a:rPr lang="en-US" dirty="0"/>
              <a:t>Alternates with EI meeting</a:t>
            </a:r>
          </a:p>
          <a:p>
            <a:endParaRPr lang="en-US" dirty="0"/>
          </a:p>
          <a:p>
            <a:r>
              <a:rPr lang="en-US" dirty="0"/>
              <a:t>Mu2e weekly work planning meeting</a:t>
            </a:r>
          </a:p>
          <a:p>
            <a:pPr lvl="1"/>
            <a:r>
              <a:rPr lang="en-US" dirty="0"/>
              <a:t>Thursdays 08:00am FNAL time</a:t>
            </a:r>
          </a:p>
          <a:p>
            <a:pPr lvl="1"/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Near term activities in the Mu2e building scheduled during this meeting</a:t>
            </a:r>
            <a:endParaRPr lang="en-US" dirty="0"/>
          </a:p>
          <a:p>
            <a:pPr lvl="1"/>
            <a:r>
              <a:rPr lang="en-US" dirty="0"/>
              <a:t>Always interested to hear about work at the Mu2e building, please let us know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154DC6-9F2E-FB5E-BADE-A7F00512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7965D-0670-1945-E980-1DB474719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2E9F3-3A5D-7941-A06C-EEAF20D42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28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13395-1140-1438-C0A8-FA2AB3EE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good progress in detector hall and various subsystems</a:t>
            </a:r>
          </a:p>
          <a:p>
            <a:r>
              <a:rPr lang="en-US" dirty="0"/>
              <a:t>Need to be careful in integration of subsystems</a:t>
            </a:r>
          </a:p>
          <a:p>
            <a:r>
              <a:rPr lang="en-US" dirty="0"/>
              <a:t>Keep track of power supply interruptions</a:t>
            </a:r>
          </a:p>
          <a:p>
            <a:r>
              <a:rPr lang="en-US" dirty="0"/>
              <a:t>Safety considerations: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Continue to maintain awareness of your surroundings and situation</a:t>
            </a: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Minimize distractions</a:t>
            </a: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Plan for and implement work safely</a:t>
            </a:r>
            <a:endParaRPr lang="en-US" sz="24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B572E-999A-6ECB-A12B-C04243E4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0C6D-EDC8-5A66-1249-4819F83F1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7D0A4-FD64-3D4A-9D95-EE2C739F2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5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B2721-1D83-C134-5DB5-8BAA6FE2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integration topics</a:t>
            </a:r>
          </a:p>
          <a:p>
            <a:r>
              <a:rPr lang="en-US" dirty="0"/>
              <a:t>Muon Campus power issues and planning</a:t>
            </a:r>
          </a:p>
          <a:p>
            <a:r>
              <a:rPr lang="en-US" dirty="0"/>
              <a:t>Some mechanical integration links</a:t>
            </a:r>
          </a:p>
          <a:p>
            <a:r>
              <a:rPr lang="en-US" dirty="0"/>
              <a:t>Overview of detector installation schedule</a:t>
            </a:r>
          </a:p>
          <a:p>
            <a:r>
              <a:rPr lang="en-US" dirty="0"/>
              <a:t>Regarding the calorimeter coming from LabA to Mu2e</a:t>
            </a:r>
          </a:p>
          <a:p>
            <a:r>
              <a:rPr lang="en-US" dirty="0"/>
              <a:t>Regarding the tracker coming from Lab3 to Mu2e</a:t>
            </a:r>
          </a:p>
          <a:p>
            <a:r>
              <a:rPr lang="en-US" dirty="0"/>
              <a:t>Access to the building</a:t>
            </a:r>
          </a:p>
          <a:p>
            <a:r>
              <a:rPr lang="en-US" dirty="0"/>
              <a:t>Work at the building</a:t>
            </a:r>
          </a:p>
          <a:p>
            <a:r>
              <a:rPr lang="en-US" dirty="0"/>
              <a:t>Meetings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FFCFCF-0518-5719-E67F-61EFD1EC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04D34-9E7F-22C4-A955-742523667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72205-A8C4-5651-2C88-BC98CB1AE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D17DD1-9EAC-2DAD-1B18-0735E86D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45" y="2747506"/>
            <a:ext cx="5173702" cy="3479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51D3D-F5A8-6FDA-FE16-77B20E02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Detector Ground and Gizmo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FFA65-6F64-31C7-1257-B2385037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023"/>
            <a:ext cx="4488617" cy="354967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264D68-D23F-A3BB-060B-E325DAE67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3FF08-F6F7-323D-C501-CD2476758631}"/>
              </a:ext>
            </a:extLst>
          </p:cNvPr>
          <p:cNvSpPr txBox="1"/>
          <p:nvPr/>
        </p:nvSpPr>
        <p:spPr>
          <a:xfrm>
            <a:off x="4488617" y="797859"/>
            <a:ext cx="486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Gizmo provides continuous monitoring of the isolation between detector ground and building ground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0B782-9D24-4275-ABC1-E82161ECDADB}"/>
              </a:ext>
            </a:extLst>
          </p:cNvPr>
          <p:cNvSpPr txBox="1"/>
          <p:nvPr/>
        </p:nvSpPr>
        <p:spPr>
          <a:xfrm>
            <a:off x="390832" y="4365523"/>
            <a:ext cx="2735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Gizmos operational</a:t>
            </a:r>
          </a:p>
          <a:p>
            <a:pPr marL="457200" indent="-457200">
              <a:buAutoNum type="arabicPeriod"/>
            </a:pPr>
            <a:r>
              <a:rPr lang="en-US" sz="2000" dirty="0"/>
              <a:t>Electrical alcove</a:t>
            </a:r>
          </a:p>
          <a:p>
            <a:pPr marL="457200" indent="-457200">
              <a:buAutoNum type="arabicPeriod"/>
            </a:pPr>
            <a:r>
              <a:rPr lang="en-US" sz="2000" dirty="0"/>
              <a:t>Extinction monitor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372FA-92C5-CDBC-A609-5624A28C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732" y="316558"/>
            <a:ext cx="4122171" cy="4524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All three blocks and baseplates in hand</a:t>
            </a:r>
          </a:p>
          <a:p>
            <a:r>
              <a:rPr lang="en-US" sz="2000" dirty="0"/>
              <a:t>System is ready to go</a:t>
            </a:r>
          </a:p>
          <a:p>
            <a:r>
              <a:rPr lang="en-US" sz="2000" dirty="0"/>
              <a:t>Steve Chappa and Tyler to help with 500MCM cable termination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C7357-2B6F-147F-E9AE-CF3D747D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ctr">
            <a:normAutofit/>
          </a:bodyPr>
          <a:lstStyle/>
          <a:p>
            <a:r>
              <a:rPr lang="en-US" dirty="0"/>
              <a:t>Ground Block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112CF-D501-650F-93F7-BAE4267C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 Ghosh (FNAL)       Mu2e Frascati Collab Mtg    12-Jun-2025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C8697-147C-C7CA-6051-BD10DFE1F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7" name="Picture 6" descr="A group of electrical components on a table&#10;&#10;AI-generated content may be incorrect.">
            <a:extLst>
              <a:ext uri="{FF2B5EF4-FFF2-40B4-BE49-F238E27FC236}">
                <a16:creationId xmlns:a16="http://schemas.microsoft.com/office/drawing/2014/main" id="{5FF411F9-DC43-5D11-B66E-B26875FB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530" b="2"/>
          <a:stretch>
            <a:fillRect/>
          </a:stretch>
        </p:blipFill>
        <p:spPr>
          <a:xfrm rot="5400000">
            <a:off x="405473" y="1278771"/>
            <a:ext cx="3798701" cy="318425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8C57C9-F62C-47AB-D1D6-C155D687E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01" y="2870899"/>
            <a:ext cx="2503675" cy="30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EC1C37-46F3-069C-3BCC-660CDC8F8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18" y="726015"/>
            <a:ext cx="6412651" cy="5022676"/>
          </a:xfrm>
        </p:spPr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DS and PS power supplies are now tested and operational.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Their AC power connections are now complete.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Remaining w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ork: busbars, dump/trip cabinets, etc., will continue later this month.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Controls racks are placed and are being wired up.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Dump resistors: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 hardware exchanged to increase the reliability. Resistors are placed/mounted on the outside concrete pad.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Cabling has been Hi-potted. They all look good, even after long exposure to the weather.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DC Cable connections are being made.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TSu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</a:t>
            </a:r>
            <a:r>
              <a:rPr lang="en-US" sz="1600" b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TSd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solenoid power supply rack build: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AC power installation is complete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 DC cabling is installed. 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power supply rack build is complete.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trim coil power supply racks are being wired.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 descr="Several grey metal boxes&#10;&#10;AI-generated content may be incorrect.">
            <a:extLst>
              <a:ext uri="{FF2B5EF4-FFF2-40B4-BE49-F238E27FC236}">
                <a16:creationId xmlns:a16="http://schemas.microsoft.com/office/drawing/2014/main" id="{716AD61A-9426-6707-BC39-013111A803B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903657" y="3222749"/>
            <a:ext cx="4011743" cy="30088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112CF-D501-650F-93F7-BAE4267C9C5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 Ghosh (FNAL)       Mu2e Frascati Collab Mtg    12-Jun-2025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C8697-147C-C7CA-6051-BD10DFE1FE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C7357-2B6F-147F-E9AE-CF3D747D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Solenoid PS Status (Steve Chappa)</a:t>
            </a:r>
          </a:p>
        </p:txBody>
      </p:sp>
      <p:pic>
        <p:nvPicPr>
          <p:cNvPr id="9" name="Picture 8" descr="A blue metal box with buttons and switches&#10;&#10;AI-generated content may be incorrect.">
            <a:extLst>
              <a:ext uri="{FF2B5EF4-FFF2-40B4-BE49-F238E27FC236}">
                <a16:creationId xmlns:a16="http://schemas.microsoft.com/office/drawing/2014/main" id="{986DC5E4-D470-30A7-3824-6352F7BA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21" y="227469"/>
            <a:ext cx="2246460" cy="29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9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372FA-92C5-CDBC-A609-5624A28C9E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00050"/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1D257-D1A1-E866-0B3F-10ED7F8CF26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9364" y="839392"/>
            <a:ext cx="8816023" cy="3633788"/>
          </a:xfrm>
        </p:spPr>
        <p:txBody>
          <a:bodyPr/>
          <a:lstStyle/>
          <a:p>
            <a:r>
              <a:rPr lang="en-US" dirty="0"/>
              <a:t>Rad-hard fiber defined, working with vendors for procurement, waiting on delivery.</a:t>
            </a:r>
          </a:p>
          <a:p>
            <a:r>
              <a:rPr lang="en-US" dirty="0"/>
              <a:t>Setting up Global runs to test integration with subsystems; ORC in planning.</a:t>
            </a:r>
          </a:p>
          <a:p>
            <a:r>
              <a:rPr lang="en-US" dirty="0"/>
              <a:t>The transition to DAQ Ops is already under way.</a:t>
            </a:r>
          </a:p>
          <a:p>
            <a:r>
              <a:rPr lang="en-US" dirty="0"/>
              <a:t>The Cosmic Ray Test is scheduled for March 2026.</a:t>
            </a:r>
          </a:p>
          <a:p>
            <a:r>
              <a:rPr lang="en-US" dirty="0"/>
              <a:t>TDAQ template for response to emergencies: encourage all subsystems to adopt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FC7D22-1A70-CAF1-834D-E5472EFC40F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46075" y="5067022"/>
            <a:ext cx="4205476" cy="12658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Ryan Rivera Collab Meeting 6-11-25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112CF-D501-650F-93F7-BAE4267C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 Ghosh (FNAL)       Mu2e Frascati Collab Mtg    12-Jun-2025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C8697-147C-C7CA-6051-BD10DFE1F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C7357-2B6F-147F-E9AE-CF3D747D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DAQ Status (Ryan Rivera)</a:t>
            </a:r>
          </a:p>
        </p:txBody>
      </p:sp>
    </p:spTree>
    <p:extLst>
      <p:ext uri="{BB962C8B-B14F-4D97-AF65-F5344CB8AC3E}">
        <p14:creationId xmlns:p14="http://schemas.microsoft.com/office/powerpoint/2010/main" val="152992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EEEC82-A514-C42F-079C-8918F0C0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installation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E1739-CE25-681D-0C36-7D31724AF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04B17-1340-4CCC-2097-90F7955D6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533A6-AF4E-BB36-1700-7B4289BD9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868953"/>
            <a:ext cx="7328569" cy="54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2D3BEB-A899-6A84-835D-5B5792C9D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Joe Kaminski installing servers and DTCs, </a:t>
            </a:r>
          </a:p>
          <a:p>
            <a:r>
              <a:rPr lang="en-US" dirty="0"/>
              <a:t>Setting up DTCs for testing.</a:t>
            </a:r>
          </a:p>
          <a:p>
            <a:r>
              <a:rPr lang="en-US" dirty="0"/>
              <a:t>Plan for resolving water leak issue in </a:t>
            </a:r>
            <a:r>
              <a:rPr lang="en-US" dirty="0" err="1"/>
              <a:t>ExtMon</a:t>
            </a:r>
            <a:r>
              <a:rPr lang="en-US" dirty="0"/>
              <a:t> room.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F7329-0FE4-8F6C-00A6-A83D516F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continued…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0B23E-A1BA-605E-3485-267C49E6C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Ghosh (FNAL)       Mu2e Frascati Collab Mtg    12-Jun-2025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870AE-CFF9-4102-0417-CE6E4C4E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CCA0F-39C0-B961-08C8-20DA6712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244707"/>
            <a:ext cx="7859908" cy="3818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FBFC3-D059-50B7-A67C-4AE5BB8403CA}"/>
              </a:ext>
            </a:extLst>
          </p:cNvPr>
          <p:cNvSpPr txBox="1"/>
          <p:nvPr/>
        </p:nvSpPr>
        <p:spPr>
          <a:xfrm>
            <a:off x="92431" y="6045844"/>
            <a:ext cx="45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Joe Kaminski (docdb-53014)</a:t>
            </a:r>
          </a:p>
        </p:txBody>
      </p:sp>
    </p:spTree>
    <p:extLst>
      <p:ext uri="{BB962C8B-B14F-4D97-AF65-F5344CB8AC3E}">
        <p14:creationId xmlns:p14="http://schemas.microsoft.com/office/powerpoint/2010/main" val="28334056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10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6BD6A07-2456-4380-8A04-7ED5B053455A}" vid="{02AD808D-1D8D-4221-8681-4FB4E1075443}"/>
    </a:ext>
  </a:extLst>
</a:theme>
</file>

<file path=ppt/theme/theme3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56317</TotalTime>
  <Words>1888</Words>
  <Application>Microsoft Office PowerPoint</Application>
  <PresentationFormat>On-screen Show (4:3)</PresentationFormat>
  <Paragraphs>308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Aptos</vt:lpstr>
      <vt:lpstr>Arial</vt:lpstr>
      <vt:lpstr>Calibri</vt:lpstr>
      <vt:lpstr>Courier New</vt:lpstr>
      <vt:lpstr>Helvetica</vt:lpstr>
      <vt:lpstr>Helvetica Neue</vt:lpstr>
      <vt:lpstr>Symbol</vt:lpstr>
      <vt:lpstr>Wingdings</vt:lpstr>
      <vt:lpstr>Fermilab_PPT_090815</vt:lpstr>
      <vt:lpstr>10_Fermilab_PPT_090815</vt:lpstr>
      <vt:lpstr>Fermilab_PPT_090915</vt:lpstr>
      <vt:lpstr>PowerPoint Presentation</vt:lpstr>
      <vt:lpstr>The Mu2e Integration Team</vt:lpstr>
      <vt:lpstr>Outline of slides</vt:lpstr>
      <vt:lpstr>Detector Ground and Gizmo</vt:lpstr>
      <vt:lpstr>Ground Block Status</vt:lpstr>
      <vt:lpstr>Solenoid PS Status (Steve Chappa)</vt:lpstr>
      <vt:lpstr>DAQ Status (Ryan Rivera)</vt:lpstr>
      <vt:lpstr>Detector installation schedule</vt:lpstr>
      <vt:lpstr>DAQ continued…</vt:lpstr>
      <vt:lpstr>DAQ Cooling Status</vt:lpstr>
      <vt:lpstr>Electrician contracts </vt:lpstr>
      <vt:lpstr>CRR statuses</vt:lpstr>
      <vt:lpstr>Power outages</vt:lpstr>
      <vt:lpstr>Some Mechanical integration links</vt:lpstr>
      <vt:lpstr>Concerns that might impact the scheduling of the calorimeter transportation and installation</vt:lpstr>
      <vt:lpstr>Eventual detector configuration in hall</vt:lpstr>
      <vt:lpstr>Expectations for after calo is delivered to Mu2e hall</vt:lpstr>
      <vt:lpstr>Regarding tracker coming from Lab3 to Mu2e</vt:lpstr>
      <vt:lpstr>Needed soon after tracker arrival at Mu2e</vt:lpstr>
      <vt:lpstr>Access to building</vt:lpstr>
      <vt:lpstr>Work planning at the Mu2e building</vt:lpstr>
      <vt:lpstr>Meetings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Arnab Ghosh</cp:lastModifiedBy>
  <cp:revision>950</cp:revision>
  <cp:lastPrinted>2020-11-05T17:47:55Z</cp:lastPrinted>
  <dcterms:created xsi:type="dcterms:W3CDTF">2020-01-09T15:14:09Z</dcterms:created>
  <dcterms:modified xsi:type="dcterms:W3CDTF">2025-06-12T04:17:05Z</dcterms:modified>
</cp:coreProperties>
</file>