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341" r:id="rId3"/>
    <p:sldId id="364" r:id="rId4"/>
    <p:sldId id="360" r:id="rId5"/>
    <p:sldId id="358" r:id="rId6"/>
    <p:sldId id="367" r:id="rId7"/>
    <p:sldId id="368" r:id="rId8"/>
    <p:sldId id="365" r:id="rId9"/>
    <p:sldId id="359" r:id="rId10"/>
    <p:sldId id="363" r:id="rId11"/>
    <p:sldId id="366" r:id="rId12"/>
    <p:sldId id="34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6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1994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9194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a57bbf268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30a57bbf26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067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74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648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716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493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5506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044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391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a1707479f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0a1707479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66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022281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0000CC"/>
                </a:solidFill>
              </a:rPr>
              <a:t>Taskforce requirements and system decomposition</a:t>
            </a:r>
            <a:br>
              <a:rPr lang="en" sz="4400" dirty="0">
                <a:solidFill>
                  <a:srgbClr val="0000CC"/>
                </a:solidFill>
              </a:rPr>
            </a:br>
            <a:r>
              <a:rPr lang="en" sz="2800" dirty="0">
                <a:solidFill>
                  <a:srgbClr val="0000CC"/>
                </a:solidFill>
              </a:rPr>
              <a:t>2nd in-person </a:t>
            </a:r>
            <a:r>
              <a:rPr lang="en" sz="4400" dirty="0">
                <a:solidFill>
                  <a:srgbClr val="0000CC"/>
                </a:solidFill>
              </a:rPr>
              <a:t>- </a:t>
            </a:r>
            <a:r>
              <a:rPr lang="en" sz="2800" dirty="0">
                <a:solidFill>
                  <a:srgbClr val="0000CC"/>
                </a:solidFill>
              </a:rPr>
              <a:t>Amsterdam</a:t>
            </a:r>
            <a:endParaRPr sz="4400" dirty="0">
              <a:solidFill>
                <a:srgbClr val="0000CC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07119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R. Meijer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557" y="3943394"/>
            <a:ext cx="3264886" cy="8034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108950" y="4783775"/>
            <a:ext cx="9261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00CC"/>
                </a:solidFill>
              </a:rPr>
              <a:t>2025-03-17</a:t>
            </a:r>
            <a:endParaRPr sz="1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Some scope limiters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10</a:t>
            </a:fld>
            <a:endParaRPr/>
          </a:p>
        </p:txBody>
      </p:sp>
      <p:sp>
        <p:nvSpPr>
          <p:cNvPr id="6" name="Google Shape;255;p27">
            <a:extLst>
              <a:ext uri="{FF2B5EF4-FFF2-40B4-BE49-F238E27FC236}">
                <a16:creationId xmlns:a16="http://schemas.microsoft.com/office/drawing/2014/main" id="{B2DE48EB-56DE-4CB0-AE19-0F3053461C1E}"/>
              </a:ext>
            </a:extLst>
          </p:cNvPr>
          <p:cNvSpPr txBox="1"/>
          <p:nvPr/>
        </p:nvSpPr>
        <p:spPr>
          <a:xfrm>
            <a:off x="477933" y="874921"/>
            <a:ext cx="7920999" cy="298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88950" indent="-342900">
              <a:buClr>
                <a:schemeClr val="dk2"/>
              </a:buClr>
              <a:buSzPts val="1300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No distinguishing between specs, interfaces, requirements for now: all REQs. Use ranges:</a:t>
            </a:r>
          </a:p>
          <a:p>
            <a:pPr marL="146050" lvl="2">
              <a:buClr>
                <a:schemeClr val="dk2"/>
              </a:buClr>
              <a:buSzPts val="1300"/>
            </a:pPr>
            <a:r>
              <a:rPr lang="en-US" sz="1200" dirty="0">
                <a:solidFill>
                  <a:schemeClr val="tx1"/>
                </a:solidFill>
              </a:rPr>
              <a:t>	</a:t>
            </a:r>
          </a:p>
          <a:p>
            <a:pPr marL="146050" lvl="2">
              <a:buClr>
                <a:schemeClr val="dk2"/>
              </a:buClr>
              <a:buSzPts val="1300"/>
            </a:pPr>
            <a:r>
              <a:rPr lang="en-US" sz="1200" dirty="0">
                <a:solidFill>
                  <a:schemeClr val="tx1"/>
                </a:solidFill>
              </a:rPr>
              <a:t>	Science case:	REQ_0001 – REQ_999</a:t>
            </a:r>
          </a:p>
          <a:p>
            <a:pPr marL="146050" lvl="2">
              <a:buClr>
                <a:schemeClr val="dk2"/>
              </a:buClr>
              <a:buSzPts val="1300"/>
            </a:pPr>
            <a:r>
              <a:rPr lang="en-US" sz="1200" dirty="0">
                <a:solidFill>
                  <a:schemeClr val="tx1"/>
                </a:solidFill>
              </a:rPr>
              <a:t>	Noise budget: 	REQ_1000 – REQ_1999 	</a:t>
            </a:r>
          </a:p>
          <a:p>
            <a:pPr marL="146050" lvl="2">
              <a:buClr>
                <a:schemeClr val="dk2"/>
              </a:buClr>
              <a:buSzPts val="1300"/>
            </a:pPr>
            <a:r>
              <a:rPr lang="en-US" sz="1200" dirty="0">
                <a:solidFill>
                  <a:schemeClr val="tx1"/>
                </a:solidFill>
              </a:rPr>
              <a:t>	Optical layout: 	REQ_2000 – REQ_2999</a:t>
            </a:r>
          </a:p>
          <a:p>
            <a:pPr marL="146050" lvl="2">
              <a:buClr>
                <a:schemeClr val="dk2"/>
              </a:buClr>
              <a:buSzPts val="1300"/>
            </a:pPr>
            <a:r>
              <a:rPr lang="en-US" sz="1200" dirty="0">
                <a:solidFill>
                  <a:schemeClr val="tx1"/>
                </a:solidFill>
              </a:rPr>
              <a:t>	Tower integration: 	REQ_3000 – REQ_3999</a:t>
            </a:r>
          </a:p>
          <a:p>
            <a:pPr marL="146050" lvl="2">
              <a:buClr>
                <a:schemeClr val="dk2"/>
              </a:buClr>
              <a:buSzPts val="1300"/>
            </a:pPr>
            <a:r>
              <a:rPr lang="en-US" sz="1200" dirty="0">
                <a:solidFill>
                  <a:schemeClr val="tx1"/>
                </a:solidFill>
              </a:rPr>
              <a:t>	Civil Infra: 		REQ_4000 – REQ_4999</a:t>
            </a:r>
          </a:p>
          <a:p>
            <a:pPr marL="146050" lvl="2">
              <a:buClr>
                <a:schemeClr val="dk2"/>
              </a:buClr>
              <a:buSzPts val="1300"/>
            </a:pPr>
            <a:r>
              <a:rPr lang="en-US" sz="1200" dirty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  <a:p>
            <a:pPr marL="488950" indent="-342900">
              <a:buClr>
                <a:schemeClr val="dk2"/>
              </a:buClr>
              <a:buSzPts val="1300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Instrument system decomposition follows optical layout until nodes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88950" indent="-342900">
              <a:buClr>
                <a:schemeClr val="dk2"/>
              </a:buClr>
              <a:buSzPts val="1300"/>
              <a:buAutoNum type="arabicParenR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Infrastructure system decomposition follows functional volumes</a:t>
            </a:r>
          </a:p>
          <a:p>
            <a:pPr marL="488950" indent="-342900">
              <a:buClr>
                <a:schemeClr val="dk2"/>
              </a:buClr>
              <a:buSzPts val="1300"/>
              <a:buAutoNum type="arabicParenR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88950" indent="-342900">
              <a:buClr>
                <a:schemeClr val="dk2"/>
              </a:buClr>
              <a:buSzPts val="1300"/>
              <a:buAutoNum type="arabicParenR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Only a select # of noise paths considered</a:t>
            </a:r>
          </a:p>
          <a:p>
            <a:pPr marL="488950" indent="-342900">
              <a:buClr>
                <a:schemeClr val="dk2"/>
              </a:buClr>
              <a:buSzPts val="1300"/>
              <a:buAutoNum type="arabicParenR"/>
            </a:pPr>
            <a:endParaRPr lang="en-US" dirty="0">
              <a:solidFill>
                <a:schemeClr val="tx1"/>
              </a:solidFill>
            </a:endParaRPr>
          </a:p>
          <a:p>
            <a:pPr marL="488950" indent="-342900">
              <a:buClr>
                <a:schemeClr val="dk2"/>
              </a:buClr>
              <a:buSzPts val="1300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9B8F9-44A6-423D-B07D-F1EE65E03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33" y="3547497"/>
            <a:ext cx="3770261" cy="1070001"/>
          </a:xfrm>
          <a:prstGeom prst="rect">
            <a:avLst/>
          </a:prstGeom>
        </p:spPr>
      </p:pic>
      <p:sp>
        <p:nvSpPr>
          <p:cNvPr id="9" name="Google Shape;255;p27">
            <a:extLst>
              <a:ext uri="{FF2B5EF4-FFF2-40B4-BE49-F238E27FC236}">
                <a16:creationId xmlns:a16="http://schemas.microsoft.com/office/drawing/2014/main" id="{A9813AF7-9D2C-4446-8787-1D8B5DC73F28}"/>
              </a:ext>
            </a:extLst>
          </p:cNvPr>
          <p:cNvSpPr txBox="1"/>
          <p:nvPr/>
        </p:nvSpPr>
        <p:spPr>
          <a:xfrm>
            <a:off x="4221206" y="3836291"/>
            <a:ext cx="57616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50">
              <a:buClr>
                <a:schemeClr val="dk2"/>
              </a:buClr>
              <a:buSzPts val="1300"/>
            </a:pPr>
            <a:r>
              <a:rPr lang="en-US" sz="2000" b="1" dirty="0">
                <a:solidFill>
                  <a:schemeClr val="tx1"/>
                </a:solidFill>
              </a:rPr>
              <a:t>~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69FBC-456F-4C93-AC2B-A0231ABF3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808" y="3203947"/>
            <a:ext cx="3439005" cy="752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F481C6-1F5D-4A28-A85C-D29E46D5F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374" y="4038327"/>
            <a:ext cx="3439005" cy="9405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2D9BD7-866F-4A12-A53A-330333C72BC9}"/>
              </a:ext>
            </a:extLst>
          </p:cNvPr>
          <p:cNvSpPr/>
          <p:nvPr/>
        </p:nvSpPr>
        <p:spPr>
          <a:xfrm>
            <a:off x="4833807" y="3400209"/>
            <a:ext cx="1485713" cy="1828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0108DD1-92D0-45A6-86B1-4BA7AC0BE99B}"/>
              </a:ext>
            </a:extLst>
          </p:cNvPr>
          <p:cNvCxnSpPr>
            <a:cxnSpLocks/>
            <a:stCxn id="3" idx="1"/>
            <a:endCxn id="5" idx="1"/>
          </p:cNvCxnSpPr>
          <p:nvPr/>
        </p:nvCxnSpPr>
        <p:spPr>
          <a:xfrm rot="10800000" flipH="1" flipV="1">
            <a:off x="4833808" y="3580236"/>
            <a:ext cx="474566" cy="928361"/>
          </a:xfrm>
          <a:prstGeom prst="bentConnector3">
            <a:avLst>
              <a:gd name="adj1" fmla="val 3318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65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Requirements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11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68E91-6A69-4C02-9931-C2585F796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9" y="995622"/>
            <a:ext cx="4327971" cy="1289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59AFEE-4769-45C0-8762-2B6D2CB03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256" y="1465460"/>
            <a:ext cx="2213195" cy="30696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37CE08-65C8-4038-9B37-75199ED22B14}"/>
              </a:ext>
            </a:extLst>
          </p:cNvPr>
          <p:cNvSpPr/>
          <p:nvPr/>
        </p:nvSpPr>
        <p:spPr>
          <a:xfrm>
            <a:off x="751179" y="1835182"/>
            <a:ext cx="1362101" cy="1977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7EA17A-B07A-4745-A14E-A9A581BE0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74" y="2501934"/>
            <a:ext cx="2648320" cy="2224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CDCF1F-C810-4CA0-A58A-CC492347F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6830" y="2571750"/>
            <a:ext cx="2637380" cy="16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2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/>
        </p:nvSpPr>
        <p:spPr>
          <a:xfrm>
            <a:off x="151289" y="-4220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Discussion – how to document?</a:t>
            </a:r>
            <a:endParaRPr sz="1100" dirty="0">
              <a:solidFill>
                <a:srgbClr val="0000CC"/>
              </a:solidFill>
            </a:endParaRPr>
          </a:p>
        </p:txBody>
      </p:sp>
      <p:sp>
        <p:nvSpPr>
          <p:cNvPr id="193" name="Google Shape;193;p23"/>
          <p:cNvSpPr txBox="1">
            <a:spLocks noGrp="1"/>
          </p:cNvSpPr>
          <p:nvPr>
            <p:ph type="sldNum" idx="12"/>
          </p:nvPr>
        </p:nvSpPr>
        <p:spPr>
          <a:xfrm>
            <a:off x="6457950" y="45386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12</a:t>
            </a:fld>
            <a:endParaRPr/>
          </a:p>
        </p:txBody>
      </p:sp>
      <p:sp>
        <p:nvSpPr>
          <p:cNvPr id="11" name="Google Shape;255;p27">
            <a:extLst>
              <a:ext uri="{FF2B5EF4-FFF2-40B4-BE49-F238E27FC236}">
                <a16:creationId xmlns:a16="http://schemas.microsoft.com/office/drawing/2014/main" id="{2CDD8C4F-D248-43DD-A6B2-ED6DF89A4D43}"/>
              </a:ext>
            </a:extLst>
          </p:cNvPr>
          <p:cNvSpPr txBox="1"/>
          <p:nvPr/>
        </p:nvSpPr>
        <p:spPr>
          <a:xfrm>
            <a:off x="477934" y="861374"/>
            <a:ext cx="7713566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50">
              <a:buClr>
                <a:schemeClr val="dk2"/>
              </a:buClr>
              <a:buSzPts val="1300"/>
            </a:pPr>
            <a:r>
              <a:rPr lang="en-US" b="1" dirty="0">
                <a:solidFill>
                  <a:schemeClr val="tx1"/>
                </a:solidFill>
              </a:rPr>
              <a:t>For end of workshop, some thoughts:</a:t>
            </a:r>
          </a:p>
          <a:p>
            <a:pPr marL="431800" indent="-285750">
              <a:buClr>
                <a:schemeClr val="dk2"/>
              </a:buClr>
              <a:buSzPts val="1300"/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431800" indent="-285750">
              <a:buClr>
                <a:schemeClr val="dk2"/>
              </a:buClr>
              <a:buSzPts val="1300"/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Translate working documents into structured requirements</a:t>
            </a:r>
          </a:p>
          <a:p>
            <a:pPr marL="431800" indent="-285750">
              <a:buClr>
                <a:schemeClr val="dk2"/>
              </a:buClr>
              <a:buSzPts val="1300"/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431800" indent="-285750">
              <a:buClr>
                <a:schemeClr val="dk2"/>
              </a:buClr>
              <a:buSzPts val="1300"/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431800" indent="-285750">
              <a:buClr>
                <a:schemeClr val="dk2"/>
              </a:buClr>
              <a:buSzPts val="1300"/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Use Overleaf document?</a:t>
            </a:r>
          </a:p>
          <a:p>
            <a:pPr marL="146050" lvl="1">
              <a:buClr>
                <a:schemeClr val="dk2"/>
              </a:buClr>
              <a:buSzPts val="1300"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REQ template simplified so can be used as guidance for Overleaf chapters</a:t>
            </a:r>
          </a:p>
          <a:p>
            <a:pPr marL="146050" lvl="1">
              <a:buClr>
                <a:schemeClr val="dk2"/>
              </a:buClr>
              <a:buSzPts val="1300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	 Separate chapter on system decomposition?</a:t>
            </a:r>
          </a:p>
          <a:p>
            <a:pPr marL="146050" lvl="1">
              <a:buClr>
                <a:schemeClr val="dk2"/>
              </a:buClr>
              <a:buSzPts val="1300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	 Traceability through requirements</a:t>
            </a:r>
            <a:endParaRPr lang="en-US" dirty="0">
              <a:solidFill>
                <a:schemeClr val="tx1"/>
              </a:solidFill>
            </a:endParaRPr>
          </a:p>
          <a:p>
            <a:pPr marL="431800" indent="-285750">
              <a:buClr>
                <a:schemeClr val="dk2"/>
              </a:buClr>
              <a:buSzPts val="1300"/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431800" indent="-285750">
              <a:buClr>
                <a:schemeClr val="dk2"/>
              </a:buClr>
              <a:buSzPts val="1300"/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Sharepoint</a:t>
            </a:r>
            <a:r>
              <a:rPr lang="en-US" dirty="0">
                <a:solidFill>
                  <a:schemeClr val="tx1"/>
                </a:solidFill>
              </a:rPr>
              <a:t> documents tree/decomposition redundant?</a:t>
            </a:r>
          </a:p>
          <a:p>
            <a:pPr marL="146050" lvl="1">
              <a:buClr>
                <a:schemeClr val="dk2"/>
              </a:buClr>
              <a:buSzPts val="1300"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Labelled REQ documents + drawings in folders</a:t>
            </a:r>
            <a:endParaRPr lang="en-US" dirty="0">
              <a:solidFill>
                <a:schemeClr val="tx1"/>
              </a:solidFill>
            </a:endParaRPr>
          </a:p>
          <a:p>
            <a:pPr marL="146050">
              <a:buClr>
                <a:schemeClr val="dk2"/>
              </a:buClr>
              <a:buSzPts val="1300"/>
            </a:pPr>
            <a:endParaRPr lang="en-US" dirty="0">
              <a:solidFill>
                <a:schemeClr val="tx1"/>
              </a:solidFill>
            </a:endParaRPr>
          </a:p>
          <a:p>
            <a:pPr marL="431800" indent="-285750">
              <a:buClr>
                <a:schemeClr val="dk2"/>
              </a:buClr>
              <a:buSzPts val="1300"/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Google Shape;90;p16">
            <a:extLst>
              <a:ext uri="{FF2B5EF4-FFF2-40B4-BE49-F238E27FC236}">
                <a16:creationId xmlns:a16="http://schemas.microsoft.com/office/drawing/2014/main" id="{810A9B31-CD39-4459-A076-6CCAB26429B5}"/>
              </a:ext>
            </a:extLst>
          </p:cNvPr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5275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What to capture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2</a:t>
            </a:fld>
            <a:endParaRPr/>
          </a:p>
        </p:txBody>
      </p:sp>
      <p:sp>
        <p:nvSpPr>
          <p:cNvPr id="6" name="Google Shape;255;p27">
            <a:extLst>
              <a:ext uri="{FF2B5EF4-FFF2-40B4-BE49-F238E27FC236}">
                <a16:creationId xmlns:a16="http://schemas.microsoft.com/office/drawing/2014/main" id="{B2DE48EB-56DE-4CB0-AE19-0F3053461C1E}"/>
              </a:ext>
            </a:extLst>
          </p:cNvPr>
          <p:cNvSpPr txBox="1"/>
          <p:nvPr/>
        </p:nvSpPr>
        <p:spPr>
          <a:xfrm>
            <a:off x="1009228" y="793638"/>
            <a:ext cx="7457438" cy="390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50">
              <a:buClr>
                <a:schemeClr val="dk2"/>
              </a:buClr>
              <a:buSzPts val="1300"/>
            </a:pPr>
            <a:r>
              <a:rPr lang="en-US" b="1" dirty="0">
                <a:solidFill>
                  <a:schemeClr val="tx1"/>
                </a:solidFill>
              </a:rPr>
              <a:t>Which are the elements to capture within a requirements framework?</a:t>
            </a:r>
          </a:p>
          <a:p>
            <a:pPr marL="146050">
              <a:buClr>
                <a:schemeClr val="dk2"/>
              </a:buClr>
              <a:buSzPts val="1300"/>
            </a:pPr>
            <a:endParaRPr lang="en-US" sz="1200" b="1" dirty="0">
              <a:solidFill>
                <a:schemeClr val="tx1"/>
              </a:solidFill>
            </a:endParaRP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Does the design of the system satisfy the science case?</a:t>
            </a:r>
          </a:p>
          <a:p>
            <a:pPr marL="146050" lvl="1">
              <a:buClr>
                <a:schemeClr val="dk2"/>
              </a:buClr>
              <a:buSzPts val="1300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	 Connection science case (OSB) – noise budget</a:t>
            </a:r>
          </a:p>
          <a:p>
            <a:pPr marL="146050" lvl="1">
              <a:buClr>
                <a:schemeClr val="dk2"/>
              </a:buClr>
              <a:buSzPts val="1300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How are key functions (/noises) distributed over the instrument?</a:t>
            </a:r>
          </a:p>
          <a:p>
            <a:pPr marL="146050" lvl="1">
              <a:buClr>
                <a:schemeClr val="dk2"/>
              </a:buClr>
              <a:buSzPts val="1300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	 ET  HFI, LFI level  nodes</a:t>
            </a:r>
          </a:p>
          <a:p>
            <a:pPr marL="146050" lvl="1">
              <a:buClr>
                <a:schemeClr val="dk2"/>
              </a:buClr>
              <a:buSzPts val="1300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	 Focus on: Quantum, seismic, others?</a:t>
            </a:r>
          </a:p>
          <a:p>
            <a:pPr marL="146050" lvl="1">
              <a:buClr>
                <a:schemeClr val="dk2"/>
              </a:buClr>
              <a:buSzPts val="1300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31800" lvl="1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What is the rationale of the high-level optical design?</a:t>
            </a:r>
          </a:p>
          <a:p>
            <a:pPr marL="146050" lvl="3">
              <a:buClr>
                <a:schemeClr val="dk2"/>
              </a:buClr>
              <a:buSzPts val="1300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	 Distances between optics</a:t>
            </a:r>
          </a:p>
          <a:p>
            <a:pPr marL="146050" lvl="3">
              <a:buClr>
                <a:schemeClr val="dk2"/>
              </a:buClr>
              <a:buSzPts val="1300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	 Boundary conditions per node</a:t>
            </a:r>
          </a:p>
          <a:p>
            <a:pPr marL="146050" lvl="1">
              <a:buClr>
                <a:schemeClr val="dk2"/>
              </a:buClr>
              <a:buSzPts val="1300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17500" lvl="1" indent="-1714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 What are the spatial dependencies between instrument and civil infrastructure?</a:t>
            </a:r>
          </a:p>
          <a:p>
            <a:pPr marL="146050" lvl="1">
              <a:buClr>
                <a:schemeClr val="dk2"/>
              </a:buClr>
              <a:buSzPts val="1300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	 Nodes per cavern/tunnel overview</a:t>
            </a:r>
          </a:p>
          <a:p>
            <a:pPr marL="146050" lvl="1">
              <a:buClr>
                <a:schemeClr val="dk2"/>
              </a:buClr>
              <a:buSzPts val="1300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	 Detector layout volume assumptions</a:t>
            </a:r>
          </a:p>
          <a:p>
            <a:pPr marL="146050" lvl="1">
              <a:buClr>
                <a:schemeClr val="dk2"/>
              </a:buClr>
              <a:buSzPts val="1300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31800" lvl="1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Can requirements for the integrated nodes feasibly be met?</a:t>
            </a:r>
          </a:p>
          <a:p>
            <a:pPr marL="146050" lvl="4">
              <a:buClr>
                <a:schemeClr val="dk2"/>
              </a:buClr>
              <a:buSzPts val="1300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	 Conceptual integrated tower designs + classification</a:t>
            </a:r>
          </a:p>
          <a:p>
            <a:pPr marL="146050" lvl="4">
              <a:buClr>
                <a:schemeClr val="dk2"/>
              </a:buClr>
              <a:buSzPts val="1300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	 Initial node volume claims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5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How are functions distributed?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1AE892-5F3F-4501-9FAE-F38B18C06C35}"/>
              </a:ext>
            </a:extLst>
          </p:cNvPr>
          <p:cNvSpPr txBox="1"/>
          <p:nvPr/>
        </p:nvSpPr>
        <p:spPr>
          <a:xfrm>
            <a:off x="5692986" y="778826"/>
            <a:ext cx="3241040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latin typeface="CMSS17"/>
              </a:rPr>
              <a:t>Set of </a:t>
            </a:r>
            <a:r>
              <a:rPr lang="en-US" dirty="0">
                <a:latin typeface="CMSS17"/>
              </a:rPr>
              <a:t>decomposing </a:t>
            </a:r>
            <a:r>
              <a:rPr lang="en-US" sz="1400" b="0" i="0" u="none" strike="noStrike" baseline="0" dirty="0">
                <a:latin typeface="CMSS17"/>
              </a:rPr>
              <a:t>noise curves such as in </a:t>
            </a:r>
            <a:r>
              <a:rPr lang="en-US" sz="1400" b="1" i="0" u="none" strike="noStrike" baseline="0" dirty="0">
                <a:latin typeface="CMSS17"/>
              </a:rPr>
              <a:t>ET-0007C-23 </a:t>
            </a:r>
          </a:p>
          <a:p>
            <a:r>
              <a:rPr lang="en-US" dirty="0">
                <a:latin typeface="CMSS17"/>
              </a:rPr>
              <a:t>(ET Sensitivity Curve update, Feb 2025)</a:t>
            </a:r>
          </a:p>
          <a:p>
            <a:endParaRPr lang="en-US" dirty="0">
              <a:latin typeface="CMSS17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latin typeface="CMSS17"/>
                <a:sym typeface="Wingdings" panose="05000000000000000000" pitchFamily="2" charset="2"/>
              </a:rPr>
              <a:t>For taskforce scope:</a:t>
            </a:r>
          </a:p>
          <a:p>
            <a:pPr marL="285750" lvl="1" indent="-285750">
              <a:buFontTx/>
              <a:buChar char="-"/>
            </a:pPr>
            <a:r>
              <a:rPr lang="en-US" dirty="0">
                <a:latin typeface="CMSS17"/>
                <a:sym typeface="Wingdings" panose="05000000000000000000" pitchFamily="2" charset="2"/>
              </a:rPr>
              <a:t>Quantum Vacuum</a:t>
            </a:r>
          </a:p>
          <a:p>
            <a:pPr marL="285750" lvl="1" indent="-285750">
              <a:buFontTx/>
              <a:buChar char="-"/>
            </a:pPr>
            <a:r>
              <a:rPr lang="en-US" dirty="0">
                <a:latin typeface="CMSS17"/>
              </a:rPr>
              <a:t>Seismic</a:t>
            </a:r>
          </a:p>
          <a:p>
            <a:pPr marL="285750" lvl="1" indent="-285750">
              <a:buFontTx/>
              <a:buChar char="-"/>
            </a:pPr>
            <a:r>
              <a:rPr lang="en-US" dirty="0">
                <a:latin typeface="CMSS17"/>
              </a:rPr>
              <a:t>Others?</a:t>
            </a:r>
            <a:endParaRPr lang="en-NL" dirty="0">
              <a:latin typeface="CMSS1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28265-B765-4F6E-A924-83216CE02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74" y="967096"/>
            <a:ext cx="2695515" cy="1890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3A98A7-3165-4CF1-860A-DC864FEFFCD4}"/>
              </a:ext>
            </a:extLst>
          </p:cNvPr>
          <p:cNvSpPr txBox="1"/>
          <p:nvPr/>
        </p:nvSpPr>
        <p:spPr>
          <a:xfrm>
            <a:off x="345710" y="711611"/>
            <a:ext cx="3711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u="none" strike="noStrike" baseline="0" dirty="0">
                <a:latin typeface="CMSS17"/>
              </a:rPr>
              <a:t>REQ0001</a:t>
            </a:r>
            <a:r>
              <a:rPr lang="en-US" sz="1400" b="0" i="0" u="none" strike="noStrike" baseline="0" dirty="0">
                <a:latin typeface="CMSS17"/>
              </a:rPr>
              <a:t> - Einstein Telescope sensitivity budget</a:t>
            </a:r>
            <a:endParaRPr lang="en-NL" dirty="0">
              <a:latin typeface="CMSS1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5B129-496C-4242-9D49-2DC2A31E2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424" y="2079306"/>
            <a:ext cx="2482437" cy="1822607"/>
          </a:xfrm>
          <a:prstGeom prst="rect">
            <a:avLst/>
          </a:prstGeom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C893B20-EEDE-4B5A-B95F-FD0D83C77C72}"/>
              </a:ext>
            </a:extLst>
          </p:cNvPr>
          <p:cNvCxnSpPr>
            <a:cxnSpLocks/>
            <a:stCxn id="3" idx="2"/>
            <a:endCxn id="5" idx="1"/>
          </p:cNvCxnSpPr>
          <p:nvPr/>
        </p:nvCxnSpPr>
        <p:spPr>
          <a:xfrm rot="16200000" flipH="1">
            <a:off x="2207726" y="2207912"/>
            <a:ext cx="132704" cy="143269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6FFA3E-9450-442A-B44E-AF97D1DFADBB}"/>
              </a:ext>
            </a:extLst>
          </p:cNvPr>
          <p:cNvSpPr txBox="1"/>
          <p:nvPr/>
        </p:nvSpPr>
        <p:spPr>
          <a:xfrm>
            <a:off x="2883886" y="1859578"/>
            <a:ext cx="26955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u="none" strike="noStrike" baseline="0" dirty="0">
                <a:latin typeface="CMSS17"/>
              </a:rPr>
              <a:t>REQ0002</a:t>
            </a:r>
            <a:r>
              <a:rPr lang="en-US" sz="1400" b="0" i="0" u="none" strike="noStrike" baseline="0" dirty="0">
                <a:latin typeface="CMSS17"/>
              </a:rPr>
              <a:t> – HFI sensitivity budget</a:t>
            </a:r>
            <a:endParaRPr lang="en-NL" dirty="0">
              <a:latin typeface="CMSS1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D060E1-ADCC-4422-B494-BE9C688F1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986" y="3151149"/>
            <a:ext cx="2349681" cy="1739203"/>
          </a:xfrm>
          <a:prstGeom prst="rect">
            <a:avLst/>
          </a:prstGeom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73556435-D8C7-43EF-8341-4C2B7B6BB3EF}"/>
              </a:ext>
            </a:extLst>
          </p:cNvPr>
          <p:cNvCxnSpPr>
            <a:cxnSpLocks/>
            <a:stCxn id="5" idx="2"/>
            <a:endCxn id="12" idx="1"/>
          </p:cNvCxnSpPr>
          <p:nvPr/>
        </p:nvCxnSpPr>
        <p:spPr>
          <a:xfrm rot="16200000" flipH="1">
            <a:off x="4902895" y="3230660"/>
            <a:ext cx="118838" cy="146134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B5FE578-7CB5-44AB-9555-D013FB140F0E}"/>
              </a:ext>
            </a:extLst>
          </p:cNvPr>
          <p:cNvSpPr txBox="1"/>
          <p:nvPr/>
        </p:nvSpPr>
        <p:spPr>
          <a:xfrm>
            <a:off x="5692986" y="2888190"/>
            <a:ext cx="30039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u="none" strike="noStrike" baseline="0" dirty="0">
                <a:latin typeface="CMSS17"/>
              </a:rPr>
              <a:t>REQ0003</a:t>
            </a:r>
            <a:r>
              <a:rPr lang="en-US" sz="1400" b="0" i="0" u="none" strike="noStrike" baseline="0" dirty="0">
                <a:latin typeface="CMSS17"/>
              </a:rPr>
              <a:t> – HFI Quantum Vac. budget</a:t>
            </a:r>
            <a:endParaRPr lang="en-NL" dirty="0">
              <a:latin typeface="CMSS17"/>
            </a:endParaRP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8D2BEBC1-C9DF-4C76-8738-3E88A6FB7CC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21032" y="4232962"/>
            <a:ext cx="118838" cy="146134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9F69046-E0A3-476D-909F-1A4F9FC91408}"/>
              </a:ext>
            </a:extLst>
          </p:cNvPr>
          <p:cNvSpPr txBox="1"/>
          <p:nvPr/>
        </p:nvSpPr>
        <p:spPr>
          <a:xfrm>
            <a:off x="7760131" y="4655856"/>
            <a:ext cx="1461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u="none" strike="noStrike" baseline="0" dirty="0">
                <a:latin typeface="CMSS17"/>
              </a:rPr>
              <a:t>To design specs</a:t>
            </a:r>
            <a:endParaRPr lang="en-NL" dirty="0">
              <a:latin typeface="CMSS17"/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5A1F624C-428D-43AC-9842-B5E6A9EED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72724" y="984458"/>
            <a:ext cx="132704" cy="143269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99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How are functions distributed?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4</a:t>
            </a:fld>
            <a:endParaRPr/>
          </a:p>
        </p:txBody>
      </p:sp>
      <p:sp>
        <p:nvSpPr>
          <p:cNvPr id="6" name="Google Shape;255;p27">
            <a:extLst>
              <a:ext uri="{FF2B5EF4-FFF2-40B4-BE49-F238E27FC236}">
                <a16:creationId xmlns:a16="http://schemas.microsoft.com/office/drawing/2014/main" id="{B2DE48EB-56DE-4CB0-AE19-0F3053461C1E}"/>
              </a:ext>
            </a:extLst>
          </p:cNvPr>
          <p:cNvSpPr txBox="1"/>
          <p:nvPr/>
        </p:nvSpPr>
        <p:spPr>
          <a:xfrm>
            <a:off x="477934" y="874921"/>
            <a:ext cx="771356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50">
              <a:buClr>
                <a:schemeClr val="dk2"/>
              </a:buClr>
              <a:buSzPts val="1300"/>
            </a:pPr>
            <a:r>
              <a:rPr lang="en-US" dirty="0">
                <a:solidFill>
                  <a:schemeClr val="tx1"/>
                </a:solidFill>
              </a:rPr>
              <a:t>Work since Pisa on function-systems pivot table: which nodes share functions?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B5DA2-F2C2-4D9A-8C17-2C6247BFA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0" y="1328797"/>
            <a:ext cx="6534423" cy="35706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972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High-level optical design soundness?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18" name="Google Shape;90;p16">
            <a:extLst>
              <a:ext uri="{FF2B5EF4-FFF2-40B4-BE49-F238E27FC236}">
                <a16:creationId xmlns:a16="http://schemas.microsoft.com/office/drawing/2014/main" id="{A7F2506A-9B50-432E-9065-C4BD35F27385}"/>
              </a:ext>
            </a:extLst>
          </p:cNvPr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255;p27">
            <a:extLst>
              <a:ext uri="{FF2B5EF4-FFF2-40B4-BE49-F238E27FC236}">
                <a16:creationId xmlns:a16="http://schemas.microsoft.com/office/drawing/2014/main" id="{81A769A9-EFD7-4F99-B669-BD32B766D048}"/>
              </a:ext>
            </a:extLst>
          </p:cNvPr>
          <p:cNvSpPr txBox="1"/>
          <p:nvPr/>
        </p:nvSpPr>
        <p:spPr>
          <a:xfrm>
            <a:off x="477934" y="874921"/>
            <a:ext cx="7713566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50">
              <a:buClr>
                <a:schemeClr val="dk2"/>
              </a:buClr>
              <a:buSzPts val="1300"/>
            </a:pPr>
            <a:r>
              <a:rPr lang="en-US" b="1" dirty="0">
                <a:solidFill>
                  <a:schemeClr val="tx1"/>
                </a:solidFill>
              </a:rPr>
              <a:t>Update to optical layout output tables</a:t>
            </a: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Distances between nodes + rationale</a:t>
            </a: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Already nicely formatted</a:t>
            </a:r>
          </a:p>
          <a:p>
            <a:pPr marL="146050">
              <a:buClr>
                <a:schemeClr val="dk2"/>
              </a:buClr>
              <a:buSzPts val="1300"/>
            </a:pPr>
            <a:endParaRPr lang="en-US" dirty="0">
              <a:solidFill>
                <a:schemeClr val="tx1"/>
              </a:solidFill>
            </a:endParaRPr>
          </a:p>
          <a:p>
            <a:pPr marL="431800" indent="-285750">
              <a:buClr>
                <a:schemeClr val="dk2"/>
              </a:buClr>
              <a:buSzPts val="1300"/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D2FBF-387F-4AEB-9CEC-71E70BF76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49" y="923396"/>
            <a:ext cx="4394311" cy="40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5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151289" y="9326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High-level optical design soundness?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18" name="Google Shape;90;p16">
            <a:extLst>
              <a:ext uri="{FF2B5EF4-FFF2-40B4-BE49-F238E27FC236}">
                <a16:creationId xmlns:a16="http://schemas.microsoft.com/office/drawing/2014/main" id="{A7F2506A-9B50-432E-9065-C4BD35F27385}"/>
              </a:ext>
            </a:extLst>
          </p:cNvPr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255;p27">
            <a:extLst>
              <a:ext uri="{FF2B5EF4-FFF2-40B4-BE49-F238E27FC236}">
                <a16:creationId xmlns:a16="http://schemas.microsoft.com/office/drawing/2014/main" id="{81A769A9-EFD7-4F99-B669-BD32B766D048}"/>
              </a:ext>
            </a:extLst>
          </p:cNvPr>
          <p:cNvSpPr txBox="1"/>
          <p:nvPr/>
        </p:nvSpPr>
        <p:spPr>
          <a:xfrm>
            <a:off x="477934" y="874921"/>
            <a:ext cx="7713566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50">
              <a:buClr>
                <a:schemeClr val="dk2"/>
              </a:buClr>
              <a:buSzPts val="1300"/>
            </a:pPr>
            <a:r>
              <a:rPr lang="en-US" b="1" dirty="0">
                <a:solidFill>
                  <a:schemeClr val="tx1"/>
                </a:solidFill>
              </a:rPr>
              <a:t>Complete node summary table</a:t>
            </a: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Boundary conditions per node</a:t>
            </a:r>
          </a:p>
          <a:p>
            <a:pPr marL="431800" indent="-2857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Optic characteristics</a:t>
            </a:r>
          </a:p>
          <a:p>
            <a:pPr marL="431800" indent="-2857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Residual Motion level</a:t>
            </a:r>
          </a:p>
          <a:p>
            <a:pPr marL="431800" indent="-2857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Access type</a:t>
            </a:r>
          </a:p>
          <a:p>
            <a:pPr marL="431800" indent="-2857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SUS architecture</a:t>
            </a:r>
          </a:p>
          <a:p>
            <a:pPr marL="431800" indent="-285750">
              <a:buClr>
                <a:schemeClr val="dk2"/>
              </a:buClr>
              <a:buSzPts val="13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5719A-F8D2-4EE1-9CD5-C14F64BAC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13" y="2558140"/>
            <a:ext cx="8392153" cy="1710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1206C7-EE65-4C8C-B19D-8C8D7E778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40" y="1053509"/>
            <a:ext cx="4450080" cy="728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74648A-F44C-4FED-875F-FCFDC7995B99}"/>
              </a:ext>
            </a:extLst>
          </p:cNvPr>
          <p:cNvSpPr/>
          <p:nvPr/>
        </p:nvSpPr>
        <p:spPr>
          <a:xfrm>
            <a:off x="4571339" y="1584569"/>
            <a:ext cx="3439005" cy="1977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1214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151289" y="-4221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Conceptual node designs and classification?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18" name="Google Shape;90;p16">
            <a:extLst>
              <a:ext uri="{FF2B5EF4-FFF2-40B4-BE49-F238E27FC236}">
                <a16:creationId xmlns:a16="http://schemas.microsoft.com/office/drawing/2014/main" id="{A7F2506A-9B50-432E-9065-C4BD35F27385}"/>
              </a:ext>
            </a:extLst>
          </p:cNvPr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255;p27">
            <a:extLst>
              <a:ext uri="{FF2B5EF4-FFF2-40B4-BE49-F238E27FC236}">
                <a16:creationId xmlns:a16="http://schemas.microsoft.com/office/drawing/2014/main" id="{81A769A9-EFD7-4F99-B669-BD32B766D048}"/>
              </a:ext>
            </a:extLst>
          </p:cNvPr>
          <p:cNvSpPr txBox="1"/>
          <p:nvPr/>
        </p:nvSpPr>
        <p:spPr>
          <a:xfrm>
            <a:off x="477934" y="874921"/>
            <a:ext cx="7713566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50">
              <a:buClr>
                <a:schemeClr val="dk2"/>
              </a:buClr>
              <a:buSzPts val="1300"/>
            </a:pPr>
            <a:r>
              <a:rPr lang="en-US" b="1" dirty="0">
                <a:solidFill>
                  <a:schemeClr val="tx1"/>
                </a:solidFill>
              </a:rPr>
              <a:t>Can boundary conditions per node be achieved?</a:t>
            </a: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/>
                </a:solidFill>
              </a:rPr>
              <a:t>Conceptual design (VAC &amp; CRYO, SUS)</a:t>
            </a: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/>
                </a:solidFill>
              </a:rPr>
              <a:t>Node volume estimation</a:t>
            </a: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/>
                </a:solidFill>
              </a:rPr>
              <a:t>Node classification table</a:t>
            </a: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/>
                </a:solidFill>
              </a:rPr>
              <a:t>Lowest level of detail in Taskforce context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0D2DC-648D-4B54-A79C-3D346032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12" y="2224158"/>
            <a:ext cx="7098453" cy="24990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058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151289" y="-4221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Instrument </a:t>
            </a:r>
            <a:r>
              <a:rPr lang="nl" sz="1500" b="1" dirty="0">
                <a:solidFill>
                  <a:srgbClr val="0000CC"/>
                </a:solidFill>
                <a:sym typeface="Wingdings" panose="05000000000000000000" pitchFamily="2" charset="2"/>
              </a:rPr>
              <a:t> infrastructure spatial dependencies?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18" name="Google Shape;90;p16">
            <a:extLst>
              <a:ext uri="{FF2B5EF4-FFF2-40B4-BE49-F238E27FC236}">
                <a16:creationId xmlns:a16="http://schemas.microsoft.com/office/drawing/2014/main" id="{A7F2506A-9B50-432E-9065-C4BD35F27385}"/>
              </a:ext>
            </a:extLst>
          </p:cNvPr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255;p27">
            <a:extLst>
              <a:ext uri="{FF2B5EF4-FFF2-40B4-BE49-F238E27FC236}">
                <a16:creationId xmlns:a16="http://schemas.microsoft.com/office/drawing/2014/main" id="{81A769A9-EFD7-4F99-B669-BD32B766D048}"/>
              </a:ext>
            </a:extLst>
          </p:cNvPr>
          <p:cNvSpPr txBox="1"/>
          <p:nvPr/>
        </p:nvSpPr>
        <p:spPr>
          <a:xfrm>
            <a:off x="477934" y="874921"/>
            <a:ext cx="7713566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50">
              <a:buClr>
                <a:schemeClr val="dk2"/>
              </a:buClr>
              <a:buSzPts val="1300"/>
            </a:pPr>
            <a:r>
              <a:rPr lang="en-US" b="1" dirty="0">
                <a:solidFill>
                  <a:schemeClr val="tx1"/>
                </a:solidFill>
              </a:rPr>
              <a:t>Detector layout (ET-0676A-24) contributions update:</a:t>
            </a: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Node footprint (from Tower Categorization)</a:t>
            </a: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Node height (from Tower Categorization)</a:t>
            </a: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Scaffolding reserved space</a:t>
            </a: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/>
                </a:solidFill>
              </a:rPr>
              <a:t>Cleanroom reserved space</a:t>
            </a: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/>
                </a:solidFill>
              </a:rPr>
              <a:t>Linking pipe paths</a:t>
            </a: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/>
                </a:solidFill>
              </a:rPr>
              <a:t>Logistics paths</a:t>
            </a:r>
          </a:p>
          <a:p>
            <a:pPr marL="146050">
              <a:buClr>
                <a:schemeClr val="dk2"/>
              </a:buClr>
              <a:buSzPts val="1300"/>
            </a:pPr>
            <a:endParaRPr lang="en-US" dirty="0">
              <a:solidFill>
                <a:schemeClr val="tx1"/>
              </a:solidFill>
            </a:endParaRPr>
          </a:p>
          <a:p>
            <a:pPr marL="146050">
              <a:buClr>
                <a:schemeClr val="dk2"/>
              </a:buClr>
              <a:buSzPts val="1300"/>
            </a:pPr>
            <a:r>
              <a:rPr lang="en-US" b="1" dirty="0">
                <a:solidFill>
                  <a:schemeClr val="tx1"/>
                </a:solidFill>
              </a:rPr>
              <a:t>Include estimate for:</a:t>
            </a: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/>
                </a:solidFill>
              </a:rPr>
              <a:t>Support infrastructure </a:t>
            </a:r>
          </a:p>
          <a:p>
            <a:pPr marL="146050">
              <a:buClr>
                <a:schemeClr val="dk2"/>
              </a:buClr>
              <a:buSzPts val="1300"/>
            </a:pPr>
            <a:r>
              <a:rPr lang="en-US" dirty="0">
                <a:solidFill>
                  <a:schemeClr val="tx1"/>
                </a:solidFill>
              </a:rPr>
              <a:t>(HVAC, </a:t>
            </a:r>
            <a:r>
              <a:rPr lang="en-US" dirty="0" err="1">
                <a:solidFill>
                  <a:schemeClr val="tx1"/>
                </a:solidFill>
              </a:rPr>
              <a:t>Cryo</a:t>
            </a:r>
            <a:r>
              <a:rPr lang="en-US" dirty="0">
                <a:solidFill>
                  <a:schemeClr val="tx1"/>
                </a:solidFill>
              </a:rPr>
              <a:t> supply, ...?)</a:t>
            </a: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Noisy rooms</a:t>
            </a:r>
          </a:p>
          <a:p>
            <a:pPr marL="146050">
              <a:buClr>
                <a:schemeClr val="dk2"/>
              </a:buClr>
              <a:buSzPts val="1300"/>
            </a:pPr>
            <a:endParaRPr lang="en-US" dirty="0">
              <a:solidFill>
                <a:schemeClr val="tx1"/>
              </a:solidFill>
            </a:endParaRP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endParaRPr lang="en-US" dirty="0">
              <a:solidFill>
                <a:schemeClr val="tx1"/>
              </a:solidFill>
            </a:endParaRP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6F3BB-23CE-4F2A-8FF8-ACDFFFB32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719" y="1283177"/>
            <a:ext cx="2443516" cy="29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8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151289" y="-4221"/>
            <a:ext cx="884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8C78"/>
              </a:buClr>
              <a:buSzPts val="1500"/>
              <a:buFont typeface="Arial"/>
              <a:buNone/>
            </a:pPr>
            <a:r>
              <a:rPr lang="nl" sz="1500" b="1" dirty="0">
                <a:solidFill>
                  <a:srgbClr val="0000CC"/>
                </a:solidFill>
              </a:rPr>
              <a:t>Instrument </a:t>
            </a:r>
            <a:r>
              <a:rPr lang="nl" sz="1500" b="1" dirty="0">
                <a:solidFill>
                  <a:srgbClr val="0000CC"/>
                </a:solidFill>
                <a:sym typeface="Wingdings" panose="05000000000000000000" pitchFamily="2" charset="2"/>
              </a:rPr>
              <a:t> infrastructure spatial dependencies?</a:t>
            </a:r>
            <a:endParaRPr sz="1100" dirty="0">
              <a:solidFill>
                <a:srgbClr val="0000CC"/>
              </a:solidFill>
            </a:endParaRPr>
          </a:p>
        </p:txBody>
      </p:sp>
      <p:cxnSp>
        <p:nvCxnSpPr>
          <p:cNvPr id="18" name="Google Shape;90;p16">
            <a:extLst>
              <a:ext uri="{FF2B5EF4-FFF2-40B4-BE49-F238E27FC236}">
                <a16:creationId xmlns:a16="http://schemas.microsoft.com/office/drawing/2014/main" id="{A7F2506A-9B50-432E-9065-C4BD35F27385}"/>
              </a:ext>
            </a:extLst>
          </p:cNvPr>
          <p:cNvCxnSpPr/>
          <p:nvPr/>
        </p:nvCxnSpPr>
        <p:spPr>
          <a:xfrm>
            <a:off x="151289" y="695960"/>
            <a:ext cx="88401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255;p27">
            <a:extLst>
              <a:ext uri="{FF2B5EF4-FFF2-40B4-BE49-F238E27FC236}">
                <a16:creationId xmlns:a16="http://schemas.microsoft.com/office/drawing/2014/main" id="{81A769A9-EFD7-4F99-B669-BD32B766D048}"/>
              </a:ext>
            </a:extLst>
          </p:cNvPr>
          <p:cNvSpPr txBox="1"/>
          <p:nvPr/>
        </p:nvSpPr>
        <p:spPr>
          <a:xfrm>
            <a:off x="477934" y="874921"/>
            <a:ext cx="7713566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50">
              <a:buClr>
                <a:schemeClr val="dk2"/>
              </a:buClr>
              <a:buSzPts val="1300"/>
            </a:pPr>
            <a:r>
              <a:rPr lang="en-US" b="1" dirty="0">
                <a:solidFill>
                  <a:schemeClr val="tx1"/>
                </a:solidFill>
              </a:rPr>
              <a:t>Which node in which functional volume (e.g. cavern/tunnel?)</a:t>
            </a: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/>
                </a:solidFill>
              </a:rPr>
              <a:t>Estimated excavation volumes</a:t>
            </a:r>
          </a:p>
          <a:p>
            <a:pPr marL="431800" indent="-285750">
              <a:buClr>
                <a:schemeClr val="dk2"/>
              </a:buClr>
              <a:buSzPts val="1300"/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tx1"/>
                </a:solidFill>
              </a:rPr>
              <a:t>Tunnel envelope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80A2D98-F6C2-48DE-B661-AC67EE575697}"/>
              </a:ext>
            </a:extLst>
          </p:cNvPr>
          <p:cNvPicPr/>
          <p:nvPr/>
        </p:nvPicPr>
        <p:blipFill>
          <a:blip r:embed="rId3"/>
          <a:srcRect t="3638" b="19"/>
          <a:stretch/>
        </p:blipFill>
        <p:spPr>
          <a:xfrm>
            <a:off x="1001734" y="2112028"/>
            <a:ext cx="3120676" cy="2431493"/>
          </a:xfrm>
          <a:prstGeom prst="rect">
            <a:avLst/>
          </a:prstGeom>
          <a:ln w="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8FB6C1-0A82-4EE7-B928-A01D3AA24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780" y="1219200"/>
            <a:ext cx="2636659" cy="34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Microsoft Office PowerPoint</Application>
  <PresentationFormat>On-screen Show (16:9)</PresentationFormat>
  <Paragraphs>106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CMSS17</vt:lpstr>
      <vt:lpstr>Wingdings</vt:lpstr>
      <vt:lpstr>Simple Light</vt:lpstr>
      <vt:lpstr>Taskforce requirements and system decomposition 2nd in-person - Amsterdam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Romano Meijer</dc:creator>
  <cp:lastModifiedBy>Romano Meijer</cp:lastModifiedBy>
  <cp:revision>132</cp:revision>
  <dcterms:modified xsi:type="dcterms:W3CDTF">2025-03-18T10:48:53Z</dcterms:modified>
</cp:coreProperties>
</file>