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bookmarkIdSeed="2">
  <p:sldMasterIdLst>
    <p:sldMasterId id="2147483648" r:id="rId1"/>
  </p:sldMasterIdLst>
  <p:notesMasterIdLst>
    <p:notesMasterId r:id="rId27"/>
  </p:notesMasterIdLst>
  <p:handoutMasterIdLst>
    <p:handoutMasterId r:id="rId28"/>
  </p:handoutMasterIdLst>
  <p:sldIdLst>
    <p:sldId id="275" r:id="rId2"/>
    <p:sldId id="405" r:id="rId3"/>
    <p:sldId id="406" r:id="rId4"/>
    <p:sldId id="407" r:id="rId5"/>
    <p:sldId id="408" r:id="rId6"/>
    <p:sldId id="409" r:id="rId7"/>
    <p:sldId id="410" r:id="rId8"/>
    <p:sldId id="411" r:id="rId9"/>
    <p:sldId id="399" r:id="rId10"/>
    <p:sldId id="412" r:id="rId11"/>
    <p:sldId id="413" r:id="rId12"/>
    <p:sldId id="414" r:id="rId13"/>
    <p:sldId id="415" r:id="rId14"/>
    <p:sldId id="418" r:id="rId15"/>
    <p:sldId id="276" r:id="rId16"/>
    <p:sldId id="417" r:id="rId17"/>
    <p:sldId id="379" r:id="rId18"/>
    <p:sldId id="273" r:id="rId19"/>
    <p:sldId id="297" r:id="rId20"/>
    <p:sldId id="376" r:id="rId21"/>
    <p:sldId id="380" r:id="rId22"/>
    <p:sldId id="384" r:id="rId23"/>
    <p:sldId id="416" r:id="rId24"/>
    <p:sldId id="387" r:id="rId25"/>
    <p:sldId id="269" r:id="rId26"/>
  </p:sldIdLst>
  <p:sldSz cx="24384000" cy="13716000"/>
  <p:notesSz cx="6858000" cy="9144000"/>
  <p:defaultTextStyle>
    <a:defPPr>
      <a:defRPr lang="it-IT"/>
    </a:defPPr>
    <a:lvl1pPr algn="l" defTabSz="825500" rtl="0" eaLnBrk="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1pPr>
    <a:lvl2pPr marL="457200" indent="-228600" algn="l" defTabSz="825500" rtl="0" eaLnBrk="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2pPr>
    <a:lvl3pPr marL="914400" indent="-457200" algn="l" defTabSz="825500" rtl="0" eaLnBrk="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3pPr>
    <a:lvl4pPr marL="1371600" indent="-685800" algn="l" defTabSz="825500" rtl="0" eaLnBrk="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4pPr>
    <a:lvl5pPr marL="1828800" indent="-914400" algn="l" defTabSz="825500" rtl="0" eaLnBrk="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6pPr>
    <a:lvl7pPr marL="27432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7pPr>
    <a:lvl8pPr marL="32004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8pPr>
    <a:lvl9pPr marL="36576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75" autoAdjust="0"/>
  </p:normalViewPr>
  <p:slideViewPr>
    <p:cSldViewPr>
      <p:cViewPr varScale="1">
        <p:scale>
          <a:sx n="42" d="100"/>
          <a:sy n="42" d="100"/>
        </p:scale>
        <p:origin x="658" y="62"/>
      </p:cViewPr>
      <p:guideLst>
        <p:guide orient="horz" pos="4320"/>
        <p:guide pos="7680"/>
      </p:guideLst>
    </p:cSldViewPr>
  </p:slideViewPr>
  <p:notesTextViewPr>
    <p:cViewPr>
      <p:scale>
        <a:sx n="1" d="1"/>
        <a:sy n="1" d="1"/>
      </p:scale>
      <p:origin x="0" y="0"/>
    </p:cViewPr>
  </p:notesTextViewPr>
  <p:notesViewPr>
    <p:cSldViewPr>
      <p:cViewPr varScale="1">
        <p:scale>
          <a:sx n="121" d="100"/>
          <a:sy n="121" d="100"/>
        </p:scale>
        <p:origin x="502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dministrator\surfdrive%20-%20Jonathan%20Bratanata@surfdrive.surf.nl\Documents\Cost%20Estimation\Basic%20calculations%20based%20on%20Dimensions%20of%20draft%20detector%20layout%20(2024-08-14).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2923528713504914E-2"/>
          <c:y val="1.3698921833448662E-2"/>
          <c:w val="0.9003710795369505"/>
          <c:h val="0.88433499332211163"/>
        </c:manualLayout>
      </c:layout>
      <c:scatterChart>
        <c:scatterStyle val="lineMarker"/>
        <c:varyColors val="0"/>
        <c:ser>
          <c:idx val="0"/>
          <c:order val="0"/>
          <c:tx>
            <c:strRef>
              <c:f>L!$T$81</c:f>
              <c:strCache>
                <c:ptCount val="1"/>
                <c:pt idx="0">
                  <c:v>2010</c:v>
                </c:pt>
              </c:strCache>
            </c:strRef>
          </c:tx>
          <c:spPr>
            <a:ln w="19050" cap="rnd">
              <a:noFill/>
              <a:round/>
            </a:ln>
            <a:effectLst/>
          </c:spPr>
          <c:marker>
            <c:symbol val="circle"/>
            <c:size val="9"/>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L!$S$82:$S$99</c:f>
              <c:numCache>
                <c:formatCode>General</c:formatCode>
                <c:ptCount val="18"/>
                <c:pt idx="0">
                  <c:v>6</c:v>
                </c:pt>
                <c:pt idx="1">
                  <c:v>6.5</c:v>
                </c:pt>
                <c:pt idx="2">
                  <c:v>7</c:v>
                </c:pt>
                <c:pt idx="3">
                  <c:v>7.5</c:v>
                </c:pt>
                <c:pt idx="4">
                  <c:v>8</c:v>
                </c:pt>
                <c:pt idx="5">
                  <c:v>8.5</c:v>
                </c:pt>
                <c:pt idx="6">
                  <c:v>9</c:v>
                </c:pt>
                <c:pt idx="7">
                  <c:v>9.5</c:v>
                </c:pt>
                <c:pt idx="8">
                  <c:v>10</c:v>
                </c:pt>
                <c:pt idx="9">
                  <c:v>10.5</c:v>
                </c:pt>
                <c:pt idx="10">
                  <c:v>11</c:v>
                </c:pt>
                <c:pt idx="11">
                  <c:v>11.5</c:v>
                </c:pt>
                <c:pt idx="12">
                  <c:v>12</c:v>
                </c:pt>
                <c:pt idx="13">
                  <c:v>12.5</c:v>
                </c:pt>
                <c:pt idx="14">
                  <c:v>13</c:v>
                </c:pt>
                <c:pt idx="15">
                  <c:v>13.5</c:v>
                </c:pt>
                <c:pt idx="16">
                  <c:v>14</c:v>
                </c:pt>
                <c:pt idx="17">
                  <c:v>14.5</c:v>
                </c:pt>
              </c:numCache>
            </c:numRef>
          </c:xVal>
          <c:yVal>
            <c:numRef>
              <c:f>L!$T$82:$T$99</c:f>
              <c:numCache>
                <c:formatCode>_ "€"\ * #,##0.0_ ;_ "€"\ * \-#,##0.0_ ;_ "€"\ * "-"??_ ;_ @_ </c:formatCode>
                <c:ptCount val="18"/>
                <c:pt idx="0">
                  <c:v>27</c:v>
                </c:pt>
                <c:pt idx="1">
                  <c:v>28.25</c:v>
                </c:pt>
                <c:pt idx="2">
                  <c:v>29.5</c:v>
                </c:pt>
                <c:pt idx="3">
                  <c:v>30.75</c:v>
                </c:pt>
                <c:pt idx="4">
                  <c:v>32</c:v>
                </c:pt>
                <c:pt idx="5">
                  <c:v>33.25</c:v>
                </c:pt>
                <c:pt idx="6">
                  <c:v>34.5</c:v>
                </c:pt>
                <c:pt idx="7">
                  <c:v>35.75</c:v>
                </c:pt>
                <c:pt idx="8">
                  <c:v>37</c:v>
                </c:pt>
                <c:pt idx="9">
                  <c:v>38.25</c:v>
                </c:pt>
                <c:pt idx="10">
                  <c:v>39.5</c:v>
                </c:pt>
                <c:pt idx="11">
                  <c:v>40.75</c:v>
                </c:pt>
                <c:pt idx="12">
                  <c:v>42</c:v>
                </c:pt>
                <c:pt idx="13">
                  <c:v>43.25</c:v>
                </c:pt>
                <c:pt idx="14">
                  <c:v>44.5</c:v>
                </c:pt>
                <c:pt idx="15">
                  <c:v>45.75</c:v>
                </c:pt>
                <c:pt idx="16">
                  <c:v>47</c:v>
                </c:pt>
                <c:pt idx="17">
                  <c:v>48.25</c:v>
                </c:pt>
              </c:numCache>
            </c:numRef>
          </c:yVal>
          <c:smooth val="0"/>
          <c:extLst>
            <c:ext xmlns:c16="http://schemas.microsoft.com/office/drawing/2014/chart" uri="{C3380CC4-5D6E-409C-BE32-E72D297353CC}">
              <c16:uniqueId val="{00000001-66E8-4E9E-9E5A-C71F1E10FB90}"/>
            </c:ext>
          </c:extLst>
        </c:ser>
        <c:ser>
          <c:idx val="1"/>
          <c:order val="1"/>
          <c:tx>
            <c:strRef>
              <c:f>L!$U$81</c:f>
              <c:strCache>
                <c:ptCount val="1"/>
                <c:pt idx="0">
                  <c:v>2025</c:v>
                </c:pt>
              </c:strCache>
            </c:strRef>
          </c:tx>
          <c:spPr>
            <a:ln w="25400" cap="rnd">
              <a:noFill/>
              <a:round/>
            </a:ln>
            <a:effectLst/>
          </c:spPr>
          <c:marker>
            <c:symbol val="circle"/>
            <c:size val="9"/>
            <c:spPr>
              <a:solidFill>
                <a:schemeClr val="accent2"/>
              </a:solidFill>
              <a:ln w="9525">
                <a:solidFill>
                  <a:schemeClr val="accent2"/>
                </a:solidFill>
              </a:ln>
              <a:effectLst/>
            </c:spPr>
          </c:marker>
          <c:trendline>
            <c:spPr>
              <a:ln w="44450" cap="rnd">
                <a:solidFill>
                  <a:schemeClr val="accent2"/>
                </a:solidFill>
                <a:prstDash val="sysDot"/>
              </a:ln>
              <a:effectLst/>
            </c:spPr>
            <c:trendlineType val="linear"/>
            <c:dispRSqr val="0"/>
            <c:dispEq val="1"/>
            <c:trendlineLbl>
              <c:layout>
                <c:manualLayout>
                  <c:x val="-0.47439890991966682"/>
                  <c:y val="0.36371800047669889"/>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L!$S$82:$S$99</c:f>
              <c:numCache>
                <c:formatCode>General</c:formatCode>
                <c:ptCount val="18"/>
                <c:pt idx="0">
                  <c:v>6</c:v>
                </c:pt>
                <c:pt idx="1">
                  <c:v>6.5</c:v>
                </c:pt>
                <c:pt idx="2">
                  <c:v>7</c:v>
                </c:pt>
                <c:pt idx="3">
                  <c:v>7.5</c:v>
                </c:pt>
                <c:pt idx="4">
                  <c:v>8</c:v>
                </c:pt>
                <c:pt idx="5">
                  <c:v>8.5</c:v>
                </c:pt>
                <c:pt idx="6">
                  <c:v>9</c:v>
                </c:pt>
                <c:pt idx="7">
                  <c:v>9.5</c:v>
                </c:pt>
                <c:pt idx="8">
                  <c:v>10</c:v>
                </c:pt>
                <c:pt idx="9">
                  <c:v>10.5</c:v>
                </c:pt>
                <c:pt idx="10">
                  <c:v>11</c:v>
                </c:pt>
                <c:pt idx="11">
                  <c:v>11.5</c:v>
                </c:pt>
                <c:pt idx="12">
                  <c:v>12</c:v>
                </c:pt>
                <c:pt idx="13">
                  <c:v>12.5</c:v>
                </c:pt>
                <c:pt idx="14">
                  <c:v>13</c:v>
                </c:pt>
                <c:pt idx="15">
                  <c:v>13.5</c:v>
                </c:pt>
                <c:pt idx="16">
                  <c:v>14</c:v>
                </c:pt>
                <c:pt idx="17">
                  <c:v>14.5</c:v>
                </c:pt>
              </c:numCache>
            </c:numRef>
          </c:xVal>
          <c:yVal>
            <c:numRef>
              <c:f>L!$U$82:$U$99</c:f>
              <c:numCache>
                <c:formatCode>_ "€"\ * #,##0.0_ ;_ "€"\ * \-#,##0.0_ ;_ "€"\ * "-"??_ ;_ @_ </c:formatCode>
                <c:ptCount val="18"/>
                <c:pt idx="0">
                  <c:v>37.756800000000005</c:v>
                </c:pt>
                <c:pt idx="1">
                  <c:v>39.504800000000003</c:v>
                </c:pt>
                <c:pt idx="2">
                  <c:v>41.252800000000001</c:v>
                </c:pt>
                <c:pt idx="3">
                  <c:v>43.000800000000005</c:v>
                </c:pt>
                <c:pt idx="4">
                  <c:v>44.748800000000003</c:v>
                </c:pt>
                <c:pt idx="5">
                  <c:v>46.4968</c:v>
                </c:pt>
                <c:pt idx="6">
                  <c:v>48.244800000000005</c:v>
                </c:pt>
                <c:pt idx="7">
                  <c:v>49.992800000000003</c:v>
                </c:pt>
                <c:pt idx="8">
                  <c:v>51.7408</c:v>
                </c:pt>
                <c:pt idx="9">
                  <c:v>53.488800000000005</c:v>
                </c:pt>
                <c:pt idx="10">
                  <c:v>55.236800000000002</c:v>
                </c:pt>
                <c:pt idx="11">
                  <c:v>56.984800000000007</c:v>
                </c:pt>
                <c:pt idx="12">
                  <c:v>58.732800000000005</c:v>
                </c:pt>
                <c:pt idx="13">
                  <c:v>60.480800000000002</c:v>
                </c:pt>
                <c:pt idx="14">
                  <c:v>62.228800000000007</c:v>
                </c:pt>
                <c:pt idx="15">
                  <c:v>63.976800000000004</c:v>
                </c:pt>
                <c:pt idx="16">
                  <c:v>65.724800000000002</c:v>
                </c:pt>
                <c:pt idx="17">
                  <c:v>67.472800000000007</c:v>
                </c:pt>
              </c:numCache>
            </c:numRef>
          </c:yVal>
          <c:smooth val="0"/>
          <c:extLst>
            <c:ext xmlns:c16="http://schemas.microsoft.com/office/drawing/2014/chart" uri="{C3380CC4-5D6E-409C-BE32-E72D297353CC}">
              <c16:uniqueId val="{00000003-66E8-4E9E-9E5A-C71F1E10FB90}"/>
            </c:ext>
          </c:extLst>
        </c:ser>
        <c:dLbls>
          <c:showLegendKey val="0"/>
          <c:showVal val="0"/>
          <c:showCatName val="0"/>
          <c:showSerName val="0"/>
          <c:showPercent val="0"/>
          <c:showBubbleSize val="0"/>
        </c:dLbls>
        <c:axId val="989744400"/>
        <c:axId val="989744816"/>
      </c:scatterChart>
      <c:valAx>
        <c:axId val="989744400"/>
        <c:scaling>
          <c:orientation val="minMax"/>
          <c:max val="16"/>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89744816"/>
        <c:crosses val="autoZero"/>
        <c:crossBetween val="midCat"/>
      </c:valAx>
      <c:valAx>
        <c:axId val="989744816"/>
        <c:scaling>
          <c:orientation val="minMax"/>
          <c:max val="60"/>
          <c:min val="0"/>
        </c:scaling>
        <c:delete val="1"/>
        <c:axPos val="l"/>
        <c:majorGridlines>
          <c:spPr>
            <a:ln w="9525" cap="flat" cmpd="sng" algn="ctr">
              <a:solidFill>
                <a:schemeClr val="tx1">
                  <a:lumMod val="15000"/>
                  <a:lumOff val="85000"/>
                </a:schemeClr>
              </a:solidFill>
              <a:round/>
            </a:ln>
            <a:effectLst/>
          </c:spPr>
        </c:majorGridlines>
        <c:numFmt formatCode="_ &quot;€&quot;\ * #,##0.0_ ;_ &quot;€&quot;\ * \-#,##0.0_ ;_ &quot;€&quot;\ * &quot;-&quot;??_ ;_ @_ " sourceLinked="1"/>
        <c:majorTickMark val="none"/>
        <c:minorTickMark val="none"/>
        <c:tickLblPos val="nextTo"/>
        <c:crossAx val="989744400"/>
        <c:crosses val="autoZero"/>
        <c:crossBetween val="midCat"/>
      </c:valAx>
      <c:spPr>
        <a:noFill/>
        <a:ln>
          <a:noFill/>
        </a:ln>
        <a:effectLst/>
      </c:spPr>
    </c:plotArea>
    <c:legend>
      <c:legendPos val="r"/>
      <c:layout>
        <c:manualLayout>
          <c:xMode val="edge"/>
          <c:yMode val="edge"/>
          <c:x val="8.2762094614709888E-2"/>
          <c:y val="4.10541018871209E-2"/>
          <c:w val="0.21838034887095129"/>
          <c:h val="0.2923755737052432"/>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i="0" u="none" strike="noStrike" kern="1200" spc="0" baseline="0" dirty="0">
                <a:solidFill>
                  <a:sysClr val="windowText" lastClr="000000">
                    <a:lumMod val="65000"/>
                    <a:lumOff val="35000"/>
                  </a:sysClr>
                </a:solidFill>
              </a:rPr>
              <a:t>%Cost of each element relative to total cost</a:t>
            </a:r>
          </a:p>
        </c:rich>
      </c:tx>
      <c:layout>
        <c:manualLayout>
          <c:xMode val="edge"/>
          <c:yMode val="edge"/>
          <c:x val="1.7227400010315436E-2"/>
          <c:y val="1.480662934237262E-2"/>
        </c:manualLayout>
      </c:layout>
      <c:overlay val="0"/>
      <c:spPr>
        <a:solidFill>
          <a:sysClr val="window" lastClr="FFFFFF"/>
        </a:solidFill>
        <a:ln>
          <a:solidFill>
            <a:sysClr val="windowText" lastClr="000000"/>
          </a:solid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C5-49BB-BA40-DB7DC3504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C5-49BB-BA40-DB7DC3504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C5-49BB-BA40-DB7DC3504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C5-49BB-BA40-DB7DC3504B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5C5-49BB-BA40-DB7DC3504B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5C5-49BB-BA40-DB7DC3504B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5C5-49BB-BA40-DB7DC3504B8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5C5-49BB-BA40-DB7DC3504B8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5C5-49BB-BA40-DB7DC3504B8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5C5-49BB-BA40-DB7DC3504B8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5C5-49BB-BA40-DB7DC3504B8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5C5-49BB-BA40-DB7DC3504B8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5C5-49BB-BA40-DB7DC3504B8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25C5-49BB-BA40-DB7DC3504B8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25C5-49BB-BA40-DB7DC3504B8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25C5-49BB-BA40-DB7DC3504B8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25C5-49BB-BA40-DB7DC3504B8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25C5-49BB-BA40-DB7DC3504B8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25C5-49BB-BA40-DB7DC3504B8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25C5-49BB-BA40-DB7DC3504B8C}"/>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25C5-49BB-BA40-DB7DC3504B8C}"/>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25C5-49BB-BA40-DB7DC3504B8C}"/>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25C5-49BB-BA40-DB7DC3504B8C}"/>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25C5-49BB-BA40-DB7DC3504B8C}"/>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25C5-49BB-BA40-DB7DC3504B8C}"/>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25C5-49BB-BA40-DB7DC3504B8C}"/>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25C5-49BB-BA40-DB7DC3504B8C}"/>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25C5-49BB-BA40-DB7DC3504B8C}"/>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25C5-49BB-BA40-DB7DC3504B8C}"/>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25C5-49BB-BA40-DB7DC3504B8C}"/>
              </c:ext>
            </c:extLst>
          </c:dPt>
          <c:dPt>
            <c:idx val="3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3D-25C5-49BB-BA40-DB7DC3504B8C}"/>
              </c:ext>
            </c:extLst>
          </c:dPt>
          <c:dPt>
            <c:idx val="31"/>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3F-25C5-49BB-BA40-DB7DC3504B8C}"/>
              </c:ext>
            </c:extLst>
          </c:dPt>
          <c:dPt>
            <c:idx val="32"/>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41-25C5-49BB-BA40-DB7DC3504B8C}"/>
              </c:ext>
            </c:extLst>
          </c:dPt>
          <c:dPt>
            <c:idx val="33"/>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43-25C5-49BB-BA40-DB7DC3504B8C}"/>
              </c:ext>
            </c:extLst>
          </c:dPt>
          <c:dPt>
            <c:idx val="34"/>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45-25C5-49BB-BA40-DB7DC3504B8C}"/>
              </c:ext>
            </c:extLst>
          </c:dPt>
          <c:dPt>
            <c:idx val="35"/>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47-25C5-49BB-BA40-DB7DC3504B8C}"/>
              </c:ext>
            </c:extLst>
          </c:dPt>
          <c:dPt>
            <c:idx val="36"/>
            <c:bubble3D val="0"/>
            <c:spPr>
              <a:solidFill>
                <a:schemeClr val="accent1">
                  <a:lumMod val="70000"/>
                  <a:lumOff val="30000"/>
                </a:schemeClr>
              </a:solidFill>
              <a:ln w="19050">
                <a:solidFill>
                  <a:schemeClr val="lt1"/>
                </a:solidFill>
              </a:ln>
              <a:effectLst/>
            </c:spPr>
            <c:extLst>
              <c:ext xmlns:c16="http://schemas.microsoft.com/office/drawing/2014/chart" uri="{C3380CC4-5D6E-409C-BE32-E72D297353CC}">
                <c16:uniqueId val="{00000049-25C5-49BB-BA40-DB7DC3504B8C}"/>
              </c:ext>
            </c:extLst>
          </c:dPt>
          <c:dPt>
            <c:idx val="37"/>
            <c:bubble3D val="0"/>
            <c:spPr>
              <a:solidFill>
                <a:schemeClr val="accent2">
                  <a:lumMod val="70000"/>
                  <a:lumOff val="30000"/>
                </a:schemeClr>
              </a:solidFill>
              <a:ln w="19050">
                <a:solidFill>
                  <a:schemeClr val="lt1"/>
                </a:solidFill>
              </a:ln>
              <a:effectLst/>
            </c:spPr>
            <c:extLst>
              <c:ext xmlns:c16="http://schemas.microsoft.com/office/drawing/2014/chart" uri="{C3380CC4-5D6E-409C-BE32-E72D297353CC}">
                <c16:uniqueId val="{0000004B-25C5-49BB-BA40-DB7DC3504B8C}"/>
              </c:ext>
            </c:extLst>
          </c:dPt>
          <c:dPt>
            <c:idx val="38"/>
            <c:bubble3D val="0"/>
            <c:spPr>
              <a:solidFill>
                <a:schemeClr val="accent3">
                  <a:lumMod val="70000"/>
                  <a:lumOff val="30000"/>
                </a:schemeClr>
              </a:solidFill>
              <a:ln w="19050">
                <a:solidFill>
                  <a:schemeClr val="lt1"/>
                </a:solidFill>
              </a:ln>
              <a:effectLst/>
            </c:spPr>
            <c:extLst>
              <c:ext xmlns:c16="http://schemas.microsoft.com/office/drawing/2014/chart" uri="{C3380CC4-5D6E-409C-BE32-E72D297353CC}">
                <c16:uniqueId val="{0000004D-25C5-49BB-BA40-DB7DC3504B8C}"/>
              </c:ext>
            </c:extLst>
          </c:dPt>
          <c:dPt>
            <c:idx val="39"/>
            <c:bubble3D val="0"/>
            <c:spPr>
              <a:solidFill>
                <a:schemeClr val="accent4">
                  <a:lumMod val="70000"/>
                  <a:lumOff val="30000"/>
                </a:schemeClr>
              </a:solidFill>
              <a:ln w="19050">
                <a:solidFill>
                  <a:schemeClr val="lt1"/>
                </a:solidFill>
              </a:ln>
              <a:effectLst/>
            </c:spPr>
            <c:extLst>
              <c:ext xmlns:c16="http://schemas.microsoft.com/office/drawing/2014/chart" uri="{C3380CC4-5D6E-409C-BE32-E72D297353CC}">
                <c16:uniqueId val="{0000004F-25C5-49BB-BA40-DB7DC3504B8C}"/>
              </c:ext>
            </c:extLst>
          </c:dPt>
          <c:dPt>
            <c:idx val="40"/>
            <c:bubble3D val="0"/>
            <c:spPr>
              <a:solidFill>
                <a:schemeClr val="accent5">
                  <a:lumMod val="70000"/>
                  <a:lumOff val="30000"/>
                </a:schemeClr>
              </a:solidFill>
              <a:ln w="19050">
                <a:solidFill>
                  <a:schemeClr val="lt1"/>
                </a:solidFill>
              </a:ln>
              <a:effectLst/>
            </c:spPr>
            <c:extLst>
              <c:ext xmlns:c16="http://schemas.microsoft.com/office/drawing/2014/chart" uri="{C3380CC4-5D6E-409C-BE32-E72D297353CC}">
                <c16:uniqueId val="{00000051-25C5-49BB-BA40-DB7DC3504B8C}"/>
              </c:ext>
            </c:extLst>
          </c:dPt>
          <c:dPt>
            <c:idx val="41"/>
            <c:bubble3D val="0"/>
            <c:spPr>
              <a:solidFill>
                <a:schemeClr val="accent6">
                  <a:lumMod val="70000"/>
                  <a:lumOff val="30000"/>
                </a:schemeClr>
              </a:solidFill>
              <a:ln w="19050">
                <a:solidFill>
                  <a:schemeClr val="lt1"/>
                </a:solidFill>
              </a:ln>
              <a:effectLst/>
            </c:spPr>
            <c:extLst>
              <c:ext xmlns:c16="http://schemas.microsoft.com/office/drawing/2014/chart" uri="{C3380CC4-5D6E-409C-BE32-E72D297353CC}">
                <c16:uniqueId val="{00000053-25C5-49BB-BA40-DB7DC3504B8C}"/>
              </c:ext>
            </c:extLst>
          </c:dPt>
          <c:dPt>
            <c:idx val="42"/>
            <c:bubble3D val="0"/>
            <c:spPr>
              <a:solidFill>
                <a:schemeClr val="accent1">
                  <a:lumMod val="70000"/>
                </a:schemeClr>
              </a:solidFill>
              <a:ln w="19050">
                <a:solidFill>
                  <a:schemeClr val="lt1"/>
                </a:solidFill>
              </a:ln>
              <a:effectLst/>
            </c:spPr>
            <c:extLst>
              <c:ext xmlns:c16="http://schemas.microsoft.com/office/drawing/2014/chart" uri="{C3380CC4-5D6E-409C-BE32-E72D297353CC}">
                <c16:uniqueId val="{00000055-25C5-49BB-BA40-DB7DC3504B8C}"/>
              </c:ext>
            </c:extLst>
          </c:dPt>
          <c:dPt>
            <c:idx val="43"/>
            <c:bubble3D val="0"/>
            <c:spPr>
              <a:solidFill>
                <a:schemeClr val="accent2">
                  <a:lumMod val="70000"/>
                </a:schemeClr>
              </a:solidFill>
              <a:ln w="19050">
                <a:solidFill>
                  <a:schemeClr val="lt1"/>
                </a:solidFill>
              </a:ln>
              <a:effectLst/>
            </c:spPr>
            <c:extLst>
              <c:ext xmlns:c16="http://schemas.microsoft.com/office/drawing/2014/chart" uri="{C3380CC4-5D6E-409C-BE32-E72D297353CC}">
                <c16:uniqueId val="{00000057-25C5-49BB-BA40-DB7DC3504B8C}"/>
              </c:ext>
            </c:extLst>
          </c:dPt>
          <c:dPt>
            <c:idx val="44"/>
            <c:bubble3D val="0"/>
            <c:spPr>
              <a:solidFill>
                <a:schemeClr val="accent3">
                  <a:lumMod val="70000"/>
                </a:schemeClr>
              </a:solidFill>
              <a:ln w="19050">
                <a:solidFill>
                  <a:schemeClr val="lt1"/>
                </a:solidFill>
              </a:ln>
              <a:effectLst/>
            </c:spPr>
            <c:extLst>
              <c:ext xmlns:c16="http://schemas.microsoft.com/office/drawing/2014/chart" uri="{C3380CC4-5D6E-409C-BE32-E72D297353CC}">
                <c16:uniqueId val="{00000059-25C5-49BB-BA40-DB7DC3504B8C}"/>
              </c:ext>
            </c:extLst>
          </c:dPt>
          <c:dPt>
            <c:idx val="45"/>
            <c:bubble3D val="0"/>
            <c:spPr>
              <a:solidFill>
                <a:schemeClr val="accent4">
                  <a:lumMod val="70000"/>
                </a:schemeClr>
              </a:solidFill>
              <a:ln w="19050">
                <a:solidFill>
                  <a:schemeClr val="lt1"/>
                </a:solidFill>
              </a:ln>
              <a:effectLst/>
            </c:spPr>
            <c:extLst>
              <c:ext xmlns:c16="http://schemas.microsoft.com/office/drawing/2014/chart" uri="{C3380CC4-5D6E-409C-BE32-E72D297353CC}">
                <c16:uniqueId val="{0000005B-25C5-49BB-BA40-DB7DC3504B8C}"/>
              </c:ext>
            </c:extLst>
          </c:dPt>
          <c:dPt>
            <c:idx val="46"/>
            <c:bubble3D val="0"/>
            <c:spPr>
              <a:solidFill>
                <a:schemeClr val="accent5">
                  <a:lumMod val="70000"/>
                </a:schemeClr>
              </a:solidFill>
              <a:ln w="19050">
                <a:solidFill>
                  <a:schemeClr val="lt1"/>
                </a:solidFill>
              </a:ln>
              <a:effectLst/>
            </c:spPr>
            <c:extLst>
              <c:ext xmlns:c16="http://schemas.microsoft.com/office/drawing/2014/chart" uri="{C3380CC4-5D6E-409C-BE32-E72D297353CC}">
                <c16:uniqueId val="{0000005D-25C5-49BB-BA40-DB7DC3504B8C}"/>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 (Pisa update) (2)'!$O$41:$O$87</c:f>
              <c:strCache>
                <c:ptCount val="47"/>
                <c:pt idx="0">
                  <c:v>A1</c:v>
                </c:pt>
                <c:pt idx="1">
                  <c:v>A2</c:v>
                </c:pt>
                <c:pt idx="2">
                  <c:v>A3</c:v>
                </c:pt>
                <c:pt idx="3">
                  <c:v>A4_1</c:v>
                </c:pt>
                <c:pt idx="4">
                  <c:v>A4_2</c:v>
                </c:pt>
                <c:pt idx="5">
                  <c:v>A5_1</c:v>
                </c:pt>
                <c:pt idx="6">
                  <c:v>A5_2</c:v>
                </c:pt>
                <c:pt idx="7">
                  <c:v>LF-FC_1</c:v>
                </c:pt>
                <c:pt idx="8">
                  <c:v>LF-FC_2</c:v>
                </c:pt>
                <c:pt idx="9">
                  <c:v>B1</c:v>
                </c:pt>
                <c:pt idx="10">
                  <c:v>B2</c:v>
                </c:pt>
                <c:pt idx="11">
                  <c:v>B3</c:v>
                </c:pt>
                <c:pt idx="12">
                  <c:v>G</c:v>
                </c:pt>
                <c:pt idx="13">
                  <c:v>H</c:v>
                </c:pt>
                <c:pt idx="14">
                  <c:v>HF-FC_1</c:v>
                </c:pt>
                <c:pt idx="15">
                  <c:v>HF-FC_2</c:v>
                </c:pt>
                <c:pt idx="16">
                  <c:v>C1</c:v>
                </c:pt>
                <c:pt idx="17">
                  <c:v>C_X</c:v>
                </c:pt>
                <c:pt idx="18">
                  <c:v>D_X</c:v>
                </c:pt>
                <c:pt idx="19">
                  <c:v>E_X</c:v>
                </c:pt>
                <c:pt idx="20">
                  <c:v>F_X</c:v>
                </c:pt>
                <c:pt idx="21">
                  <c:v>C_Y</c:v>
                </c:pt>
                <c:pt idx="22">
                  <c:v>D_Y</c:v>
                </c:pt>
                <c:pt idx="23">
                  <c:v>E_Y</c:v>
                </c:pt>
                <c:pt idx="24">
                  <c:v>F_Y</c:v>
                </c:pt>
                <c:pt idx="25">
                  <c:v>I</c:v>
                </c:pt>
                <c:pt idx="26">
                  <c:v>J</c:v>
                </c:pt>
                <c:pt idx="27">
                  <c:v>K</c:v>
                </c:pt>
                <c:pt idx="28">
                  <c:v>T-A2</c:v>
                </c:pt>
                <c:pt idx="29">
                  <c:v>T-A3</c:v>
                </c:pt>
                <c:pt idx="30">
                  <c:v>T-A4</c:v>
                </c:pt>
                <c:pt idx="31">
                  <c:v>T-A5</c:v>
                </c:pt>
                <c:pt idx="32">
                  <c:v>T-B</c:v>
                </c:pt>
                <c:pt idx="33">
                  <c:v>T-C</c:v>
                </c:pt>
                <c:pt idx="34">
                  <c:v>T-D</c:v>
                </c:pt>
                <c:pt idx="35">
                  <c:v>T-E</c:v>
                </c:pt>
                <c:pt idx="36">
                  <c:v>T-F</c:v>
                </c:pt>
                <c:pt idx="37">
                  <c:v>T-G</c:v>
                </c:pt>
                <c:pt idx="38">
                  <c:v>T-H_X</c:v>
                </c:pt>
                <c:pt idx="39">
                  <c:v>T-H_Y</c:v>
                </c:pt>
                <c:pt idx="40">
                  <c:v>T-J</c:v>
                </c:pt>
                <c:pt idx="41">
                  <c:v>T-LFFC</c:v>
                </c:pt>
                <c:pt idx="42">
                  <c:v>T-TBM_X1</c:v>
                </c:pt>
                <c:pt idx="43">
                  <c:v>T-TBM_X2</c:v>
                </c:pt>
                <c:pt idx="44">
                  <c:v>T-TBM_X3</c:v>
                </c:pt>
                <c:pt idx="45">
                  <c:v>T-TBM_Y1</c:v>
                </c:pt>
                <c:pt idx="46">
                  <c:v>T-TBM_Y2</c:v>
                </c:pt>
              </c:strCache>
            </c:strRef>
          </c:cat>
          <c:val>
            <c:numRef>
              <c:f>'L (Pisa update) (2)'!$P$41:$P$87</c:f>
              <c:numCache>
                <c:formatCode>_ [$€-2]\ * #,##0.00_ ;_ [$€-2]\ * \-#,##0.00_ ;_ [$€-2]\ * "-"??_ ;_ @_ </c:formatCode>
                <c:ptCount val="47"/>
                <c:pt idx="0">
                  <c:v>14187249.999999998</c:v>
                </c:pt>
                <c:pt idx="1">
                  <c:v>8435901</c:v>
                </c:pt>
                <c:pt idx="2">
                  <c:v>9569521.3750000019</c:v>
                </c:pt>
                <c:pt idx="3">
                  <c:v>13256929.962499999</c:v>
                </c:pt>
                <c:pt idx="4">
                  <c:v>18512225.9375</c:v>
                </c:pt>
                <c:pt idx="5">
                  <c:v>12202549.899999999</c:v>
                </c:pt>
                <c:pt idx="6">
                  <c:v>16964737.75</c:v>
                </c:pt>
                <c:pt idx="7">
                  <c:v>3570406.2500000005</c:v>
                </c:pt>
                <c:pt idx="8">
                  <c:v>5434750</c:v>
                </c:pt>
                <c:pt idx="9">
                  <c:v>10380486.237500001</c:v>
                </c:pt>
                <c:pt idx="10">
                  <c:v>4932663.05</c:v>
                </c:pt>
                <c:pt idx="11">
                  <c:v>6081339.5600000005</c:v>
                </c:pt>
                <c:pt idx="12">
                  <c:v>5508875</c:v>
                </c:pt>
                <c:pt idx="13">
                  <c:v>2157000.0000000005</c:v>
                </c:pt>
                <c:pt idx="14">
                  <c:v>4015125</c:v>
                </c:pt>
                <c:pt idx="15">
                  <c:v>2129976.5812499993</c:v>
                </c:pt>
                <c:pt idx="16">
                  <c:v>1953000</c:v>
                </c:pt>
                <c:pt idx="17">
                  <c:v>1871400.0000000005</c:v>
                </c:pt>
                <c:pt idx="18">
                  <c:v>9849675.9249999989</c:v>
                </c:pt>
                <c:pt idx="19">
                  <c:v>11208250</c:v>
                </c:pt>
                <c:pt idx="20">
                  <c:v>3552441.9999999991</c:v>
                </c:pt>
                <c:pt idx="21">
                  <c:v>1871400.0000000005</c:v>
                </c:pt>
                <c:pt idx="22">
                  <c:v>9849675.9249999989</c:v>
                </c:pt>
                <c:pt idx="23">
                  <c:v>11208250</c:v>
                </c:pt>
                <c:pt idx="24">
                  <c:v>3552441.9999999991</c:v>
                </c:pt>
                <c:pt idx="25">
                  <c:v>1995500</c:v>
                </c:pt>
                <c:pt idx="26">
                  <c:v>2131103</c:v>
                </c:pt>
                <c:pt idx="27">
                  <c:v>2691500</c:v>
                </c:pt>
                <c:pt idx="28">
                  <c:v>0</c:v>
                </c:pt>
                <c:pt idx="29">
                  <c:v>0</c:v>
                </c:pt>
                <c:pt idx="30">
                  <c:v>3413877.5</c:v>
                </c:pt>
                <c:pt idx="31">
                  <c:v>3155586.5625</c:v>
                </c:pt>
                <c:pt idx="32">
                  <c:v>861169.875</c:v>
                </c:pt>
                <c:pt idx="33">
                  <c:v>4368251.75</c:v>
                </c:pt>
                <c:pt idx="34">
                  <c:v>6212550</c:v>
                </c:pt>
                <c:pt idx="35">
                  <c:v>464242.25000000006</c:v>
                </c:pt>
                <c:pt idx="36">
                  <c:v>0</c:v>
                </c:pt>
                <c:pt idx="37">
                  <c:v>0</c:v>
                </c:pt>
                <c:pt idx="38">
                  <c:v>1135048.25</c:v>
                </c:pt>
                <c:pt idx="39">
                  <c:v>1135048.25</c:v>
                </c:pt>
                <c:pt idx="40">
                  <c:v>3492787.4999999991</c:v>
                </c:pt>
                <c:pt idx="41">
                  <c:v>0</c:v>
                </c:pt>
                <c:pt idx="42">
                  <c:v>210370448.75999999</c:v>
                </c:pt>
                <c:pt idx="43">
                  <c:v>403132319.69499999</c:v>
                </c:pt>
                <c:pt idx="44">
                  <c:v>0</c:v>
                </c:pt>
                <c:pt idx="45">
                  <c:v>40987288.167000003</c:v>
                </c:pt>
                <c:pt idx="46">
                  <c:v>567662189.32599998</c:v>
                </c:pt>
              </c:numCache>
            </c:numRef>
          </c:val>
          <c:extLst>
            <c:ext xmlns:c16="http://schemas.microsoft.com/office/drawing/2014/chart" uri="{C3380CC4-5D6E-409C-BE32-E72D297353CC}">
              <c16:uniqueId val="{0000005E-25C5-49BB-BA40-DB7DC3504B8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CD9A36-C537-4AC2-9195-9ABEAA9BE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CC3CC264-9828-4667-81AB-6247F1D8AD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54C122-8F7E-4672-BFE3-810AB59341CC}" type="datetimeFigureOut">
              <a:rPr lang="en-NL" smtClean="0"/>
              <a:t>17/03/2025</a:t>
            </a:fld>
            <a:endParaRPr lang="en-NL"/>
          </a:p>
        </p:txBody>
      </p:sp>
      <p:sp>
        <p:nvSpPr>
          <p:cNvPr id="4" name="Footer Placeholder 3">
            <a:extLst>
              <a:ext uri="{FF2B5EF4-FFF2-40B4-BE49-F238E27FC236}">
                <a16:creationId xmlns:a16="http://schemas.microsoft.com/office/drawing/2014/main" id="{CF939679-AFCA-4DD9-B582-15C93CFC49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4160531F-B264-42CE-8BA7-80353D3EF3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B82581-9BF7-45D4-8EBF-69BFC86DB6E6}" type="slidenum">
              <a:rPr lang="en-NL" smtClean="0"/>
              <a:t>‹#›</a:t>
            </a:fld>
            <a:endParaRPr lang="en-NL"/>
          </a:p>
        </p:txBody>
      </p:sp>
    </p:spTree>
    <p:extLst>
      <p:ext uri="{BB962C8B-B14F-4D97-AF65-F5344CB8AC3E}">
        <p14:creationId xmlns:p14="http://schemas.microsoft.com/office/powerpoint/2010/main" val="597396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F3F82E8-3DA7-4892-9CF4-86A6759368A4}"/>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37CB9F58-38FE-AB4C-AA5E-2CB09302002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a:sym typeface="Helvetica Neue" panose="02000503000000020004" pitchFamily="2" charset="0"/>
              </a:rPr>
              <a:t>Click to edit Master text styles</a:t>
            </a:r>
          </a:p>
          <a:p>
            <a:pPr lvl="1"/>
            <a:r>
              <a:rPr lang="it-IT" altLang="it-IT" noProof="0">
                <a:sym typeface="Helvetica Neue" panose="02000503000000020004" pitchFamily="2" charset="0"/>
              </a:rPr>
              <a:t>Second level</a:t>
            </a:r>
          </a:p>
          <a:p>
            <a:pPr lvl="2"/>
            <a:r>
              <a:rPr lang="it-IT" altLang="it-IT" noProof="0">
                <a:sym typeface="Helvetica Neue" panose="02000503000000020004" pitchFamily="2" charset="0"/>
              </a:rPr>
              <a:t>Third level</a:t>
            </a:r>
          </a:p>
          <a:p>
            <a:pPr lvl="3"/>
            <a:r>
              <a:rPr lang="it-IT" altLang="it-IT" noProof="0">
                <a:sym typeface="Helvetica Neue" panose="02000503000000020004" pitchFamily="2" charset="0"/>
              </a:rPr>
              <a:t>Fourth level</a:t>
            </a:r>
          </a:p>
          <a:p>
            <a:pPr lvl="4"/>
            <a:r>
              <a:rPr lang="it-IT" altLang="it-IT" noProof="0">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6C7B-A5AF-5B5E-852A-29C5F4153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4284C-D552-5784-1A15-78286374CD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C3E9B6-8143-7DC9-4510-07DFDDBA5AF5}"/>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45950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5674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16" name="Picture 2" descr="Voxel Burst.jpg">
            <a:extLst>
              <a:ext uri="{FF2B5EF4-FFF2-40B4-BE49-F238E27FC236}">
                <a16:creationId xmlns:a16="http://schemas.microsoft.com/office/drawing/2014/main" id="{4A583D6E-72A9-4AE4-9616-6C6EA4F89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0">
            <a:extLst>
              <a:ext uri="{FF2B5EF4-FFF2-40B4-BE49-F238E27FC236}">
                <a16:creationId xmlns:a16="http://schemas.microsoft.com/office/drawing/2014/main" id="{B891B556-2F70-4103-9A29-C9D072DBC228}"/>
              </a:ext>
            </a:extLst>
          </p:cNvPr>
          <p:cNvSpPr>
            <a:spLocks noGrp="1"/>
          </p:cNvSpPr>
          <p:nvPr>
            <p:ph type="sldNum" sz="quarter" idx="10"/>
          </p:nvPr>
        </p:nvSpPr>
        <p:spPr>
          <a:xfrm>
            <a:off x="23209225" y="12762662"/>
            <a:ext cx="432812" cy="364202"/>
          </a:xfrm>
          <a:prstGeom prst="rect">
            <a:avLst/>
          </a:prstGeom>
          <a:ln/>
        </p:spPr>
        <p:txBody>
          <a:bodyPr/>
          <a:lstStyle>
            <a:lvl1pPr>
              <a:defRPr/>
            </a:lvl1pPr>
          </a:lstStyle>
          <a:p>
            <a:fld id="{F2111AC8-4A5F-4D82-8BE7-95C25C2B25FD}" type="slidenum">
              <a:rPr lang="it-IT" altLang="it-IT"/>
              <a:pPr/>
              <a:t>‹#›</a:t>
            </a:fld>
            <a:endParaRPr lang="it-IT" altLang="it-IT"/>
          </a:p>
        </p:txBody>
      </p:sp>
      <p:sp>
        <p:nvSpPr>
          <p:cNvPr id="6" name="Text Box 1">
            <a:extLst>
              <a:ext uri="{FF2B5EF4-FFF2-40B4-BE49-F238E27FC236}">
                <a16:creationId xmlns:a16="http://schemas.microsoft.com/office/drawing/2014/main" id="{4A500D2A-F122-41A7-8A32-CD9D7220CFD9}"/>
              </a:ext>
            </a:extLst>
          </p:cNvPr>
          <p:cNvSpPr txBox="1">
            <a:spLocks/>
          </p:cNvSpPr>
          <p:nvPr userDrawn="1"/>
        </p:nvSpPr>
        <p:spPr bwMode="auto">
          <a:xfrm>
            <a:off x="466725" y="420182"/>
            <a:ext cx="5418138" cy="31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80000"/>
              </a:lnSpc>
              <a:defRPr/>
            </a:pPr>
            <a:r>
              <a:rPr lang="it-IT" altLang="it-IT" sz="170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Einstein Telescope Organisation </a:t>
            </a:r>
          </a:p>
        </p:txBody>
      </p:sp>
      <p:sp>
        <p:nvSpPr>
          <p:cNvPr id="7" name="Text Box 2">
            <a:extLst>
              <a:ext uri="{FF2B5EF4-FFF2-40B4-BE49-F238E27FC236}">
                <a16:creationId xmlns:a16="http://schemas.microsoft.com/office/drawing/2014/main" id="{F70D12FA-9BFF-41DB-805F-8F5737AA2D23}"/>
              </a:ext>
            </a:extLst>
          </p:cNvPr>
          <p:cNvSpPr txBox="1">
            <a:spLocks/>
          </p:cNvSpPr>
          <p:nvPr userDrawn="1"/>
        </p:nvSpPr>
        <p:spPr bwMode="auto">
          <a:xfrm>
            <a:off x="18740438" y="468059"/>
            <a:ext cx="5114925" cy="269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93" tIns="27093" rIns="27093" bIns="27093">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r" eaLnBrk="1">
              <a:lnSpc>
                <a:spcPct val="80000"/>
              </a:lnSpc>
              <a:defRPr/>
            </a:pPr>
            <a:r>
              <a:rPr lang="en-US" altLang="it-IT" sz="170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a:t>
            </a:r>
            <a:endParaRPr lang="it-IT" altLang="it-IT" sz="170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endParaRPr>
          </a:p>
        </p:txBody>
      </p:sp>
      <p:sp>
        <p:nvSpPr>
          <p:cNvPr id="8" name="Line 3">
            <a:extLst>
              <a:ext uri="{FF2B5EF4-FFF2-40B4-BE49-F238E27FC236}">
                <a16:creationId xmlns:a16="http://schemas.microsoft.com/office/drawing/2014/main" id="{C381275D-1EAD-47D6-8891-47F890E16E77}"/>
              </a:ext>
            </a:extLst>
          </p:cNvPr>
          <p:cNvSpPr>
            <a:spLocks noChangeShapeType="1"/>
          </p:cNvSpPr>
          <p:nvPr userDrawn="1"/>
        </p:nvSpPr>
        <p:spPr bwMode="auto">
          <a:xfrm>
            <a:off x="457200" y="811213"/>
            <a:ext cx="23371175"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9" name="Line 4">
            <a:extLst>
              <a:ext uri="{FF2B5EF4-FFF2-40B4-BE49-F238E27FC236}">
                <a16:creationId xmlns:a16="http://schemas.microsoft.com/office/drawing/2014/main" id="{7DD8B312-5D96-4FF1-AFCF-D389E11FF9B2}"/>
              </a:ext>
            </a:extLst>
          </p:cNvPr>
          <p:cNvSpPr>
            <a:spLocks noChangeShapeType="1"/>
          </p:cNvSpPr>
          <p:nvPr userDrawn="1"/>
        </p:nvSpPr>
        <p:spPr bwMode="auto">
          <a:xfrm>
            <a:off x="457200" y="339725"/>
            <a:ext cx="23371175"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10" name="Line 5">
            <a:extLst>
              <a:ext uri="{FF2B5EF4-FFF2-40B4-BE49-F238E27FC236}">
                <a16:creationId xmlns:a16="http://schemas.microsoft.com/office/drawing/2014/main" id="{63ACE078-417D-4298-8409-92F40897D49F}"/>
              </a:ext>
            </a:extLst>
          </p:cNvPr>
          <p:cNvSpPr>
            <a:spLocks noChangeShapeType="1"/>
          </p:cNvSpPr>
          <p:nvPr userDrawn="1"/>
        </p:nvSpPr>
        <p:spPr bwMode="auto">
          <a:xfrm>
            <a:off x="457200" y="13396913"/>
            <a:ext cx="23371175"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11" name="Line 6">
            <a:extLst>
              <a:ext uri="{FF2B5EF4-FFF2-40B4-BE49-F238E27FC236}">
                <a16:creationId xmlns:a16="http://schemas.microsoft.com/office/drawing/2014/main" id="{E87BC323-C3DA-4ED9-8912-DB965E76635B}"/>
              </a:ext>
            </a:extLst>
          </p:cNvPr>
          <p:cNvSpPr>
            <a:spLocks noChangeShapeType="1"/>
          </p:cNvSpPr>
          <p:nvPr userDrawn="1"/>
        </p:nvSpPr>
        <p:spPr bwMode="auto">
          <a:xfrm>
            <a:off x="457200" y="12579350"/>
            <a:ext cx="23371175"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pic>
        <p:nvPicPr>
          <p:cNvPr id="12" name="Picture 11">
            <a:extLst>
              <a:ext uri="{FF2B5EF4-FFF2-40B4-BE49-F238E27FC236}">
                <a16:creationId xmlns:a16="http://schemas.microsoft.com/office/drawing/2014/main" id="{6F5DBC97-1805-4018-8B16-5C4F5678F8D6}"/>
              </a:ext>
            </a:extLst>
          </p:cNvPr>
          <p:cNvPicPr/>
          <p:nvPr userDrawn="1"/>
        </p:nvPicPr>
        <p:blipFill>
          <a:blip r:embed="rId3">
            <a:clrChange>
              <a:clrFrom>
                <a:srgbClr val="0000CC"/>
              </a:clrFrom>
              <a:clrTo>
                <a:srgbClr val="0000CC">
                  <a:alpha val="0"/>
                </a:srgbClr>
              </a:clrTo>
            </a:clrChange>
          </a:blip>
          <a:stretch>
            <a:fillRect/>
          </a:stretch>
        </p:blipFill>
        <p:spPr>
          <a:xfrm>
            <a:off x="513760" y="12618640"/>
            <a:ext cx="2448272" cy="732284"/>
          </a:xfrm>
          <a:prstGeom prst="rect">
            <a:avLst/>
          </a:prstGeom>
        </p:spPr>
      </p:pic>
      <p:sp>
        <p:nvSpPr>
          <p:cNvPr id="13" name="Line 4">
            <a:extLst>
              <a:ext uri="{FF2B5EF4-FFF2-40B4-BE49-F238E27FC236}">
                <a16:creationId xmlns:a16="http://schemas.microsoft.com/office/drawing/2014/main" id="{DFB2844A-4B41-4C33-A413-5EF2B1D6FB26}"/>
              </a:ext>
            </a:extLst>
          </p:cNvPr>
          <p:cNvSpPr>
            <a:spLocks noChangeShapeType="1"/>
          </p:cNvSpPr>
          <p:nvPr userDrawn="1"/>
        </p:nvSpPr>
        <p:spPr bwMode="auto">
          <a:xfrm>
            <a:off x="457200" y="2339975"/>
            <a:ext cx="233711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solidFill>
                <a:schemeClr val="bg1"/>
              </a:solidFill>
            </a:endParaRPr>
          </a:p>
        </p:txBody>
      </p:sp>
      <p:sp>
        <p:nvSpPr>
          <p:cNvPr id="14" name="Titolo 1">
            <a:extLst>
              <a:ext uri="{FF2B5EF4-FFF2-40B4-BE49-F238E27FC236}">
                <a16:creationId xmlns:a16="http://schemas.microsoft.com/office/drawing/2014/main" id="{BCD0B3A0-53E8-4C98-B556-D995FA32DE24}"/>
              </a:ext>
            </a:extLst>
          </p:cNvPr>
          <p:cNvSpPr>
            <a:spLocks noGrp="1"/>
          </p:cNvSpPr>
          <p:nvPr>
            <p:ph type="ctrTitle"/>
          </p:nvPr>
        </p:nvSpPr>
        <p:spPr>
          <a:xfrm>
            <a:off x="3048000" y="5345832"/>
            <a:ext cx="18288000" cy="4775200"/>
          </a:xfrm>
          <a:prstGeom prst="rect">
            <a:avLst/>
          </a:prstGeom>
        </p:spPr>
        <p:txBody>
          <a:bodyPr anchor="b"/>
          <a:lstStyle>
            <a:lvl1pPr algn="ctr">
              <a:defRPr sz="6000">
                <a:solidFill>
                  <a:schemeClr val="bg1"/>
                </a:solidFill>
              </a:defRPr>
            </a:lvl1pPr>
          </a:lstStyle>
          <a:p>
            <a:r>
              <a:rPr lang="it-IT" dirty="0"/>
              <a:t>Fare clic per modificare lo stile del titolo dello schema</a:t>
            </a:r>
          </a:p>
        </p:txBody>
      </p:sp>
      <p:sp>
        <p:nvSpPr>
          <p:cNvPr id="15" name="Sottotitolo 2">
            <a:extLst>
              <a:ext uri="{FF2B5EF4-FFF2-40B4-BE49-F238E27FC236}">
                <a16:creationId xmlns:a16="http://schemas.microsoft.com/office/drawing/2014/main" id="{25BED20A-3684-478B-B29E-6E2F7E277F5E}"/>
              </a:ext>
            </a:extLst>
          </p:cNvPr>
          <p:cNvSpPr>
            <a:spLocks noGrp="1"/>
          </p:cNvSpPr>
          <p:nvPr>
            <p:ph type="subTitle" idx="1"/>
          </p:nvPr>
        </p:nvSpPr>
        <p:spPr>
          <a:xfrm>
            <a:off x="3048000" y="10305183"/>
            <a:ext cx="18288000" cy="1955081"/>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Tree>
    <p:extLst>
      <p:ext uri="{BB962C8B-B14F-4D97-AF65-F5344CB8AC3E}">
        <p14:creationId xmlns:p14="http://schemas.microsoft.com/office/powerpoint/2010/main" val="33821247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B1BB0-E4D2-764B-9B2F-E367342E0773}"/>
              </a:ext>
            </a:extLst>
          </p:cNvPr>
          <p:cNvSpPr>
            <a:spLocks noGrp="1"/>
          </p:cNvSpPr>
          <p:nvPr>
            <p:ph type="title"/>
          </p:nvPr>
        </p:nvSpPr>
        <p:spPr>
          <a:xfrm>
            <a:off x="1679575" y="914400"/>
            <a:ext cx="7864475" cy="32004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4363B0-58A8-354C-8BD0-25ECB1508D5C}"/>
              </a:ext>
            </a:extLst>
          </p:cNvPr>
          <p:cNvSpPr>
            <a:spLocks noGrp="1"/>
          </p:cNvSpPr>
          <p:nvPr>
            <p:ph type="pic" idx="1"/>
          </p:nvPr>
        </p:nvSpPr>
        <p:spPr>
          <a:xfrm>
            <a:off x="10366375" y="2753544"/>
            <a:ext cx="12344400" cy="89685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Helvetica Neue" panose="02000503000000020004" pitchFamily="2" charset="0"/>
            </a:endParaRPr>
          </a:p>
        </p:txBody>
      </p:sp>
      <p:sp>
        <p:nvSpPr>
          <p:cNvPr id="4" name="Segnaposto testo 3">
            <a:extLst>
              <a:ext uri="{FF2B5EF4-FFF2-40B4-BE49-F238E27FC236}">
                <a16:creationId xmlns:a16="http://schemas.microsoft.com/office/drawing/2014/main" id="{503F2C02-6462-B449-90E2-77D310740EC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CFB0B8B4-35BB-4339-BC37-A38E70874505}"/>
              </a:ext>
            </a:extLst>
          </p:cNvPr>
          <p:cNvSpPr>
            <a:spLocks noGrp="1"/>
          </p:cNvSpPr>
          <p:nvPr>
            <p:ph type="sldNum" sz="quarter" idx="10"/>
          </p:nvPr>
        </p:nvSpPr>
        <p:spPr>
          <a:ln/>
        </p:spPr>
        <p:txBody>
          <a:bodyPr/>
          <a:lstStyle>
            <a:lvl1pPr>
              <a:defRPr/>
            </a:lvl1pPr>
          </a:lstStyle>
          <a:p>
            <a:fld id="{28669A0F-4BAB-4C7F-812F-D5487DDE92BF}" type="slidenum">
              <a:rPr lang="it-IT" altLang="it-IT"/>
              <a:pPr/>
              <a:t>‹#›</a:t>
            </a:fld>
            <a:endParaRPr lang="it-IT" altLang="it-IT"/>
          </a:p>
        </p:txBody>
      </p:sp>
    </p:spTree>
    <p:extLst>
      <p:ext uri="{BB962C8B-B14F-4D97-AF65-F5344CB8AC3E}">
        <p14:creationId xmlns:p14="http://schemas.microsoft.com/office/powerpoint/2010/main" val="4160359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E90F-6314-6D45-89B3-35D0E131FCED}"/>
              </a:ext>
            </a:extLst>
          </p:cNvPr>
          <p:cNvSpPr>
            <a:spLocks noGrp="1"/>
          </p:cNvSpPr>
          <p:nvPr>
            <p:ph type="title"/>
          </p:nvPr>
        </p:nvSpPr>
        <p:spPr/>
        <p:txBody>
          <a:bodyPr/>
          <a:lstStyle/>
          <a:p>
            <a:r>
              <a:rPr lang="it-IT" dirty="0"/>
              <a:t>Fare clic per modificare lo stile del titolo dello schema</a:t>
            </a:r>
          </a:p>
        </p:txBody>
      </p:sp>
      <p:sp>
        <p:nvSpPr>
          <p:cNvPr id="3" name="Segnaposto testo verticale 2">
            <a:extLst>
              <a:ext uri="{FF2B5EF4-FFF2-40B4-BE49-F238E27FC236}">
                <a16:creationId xmlns:a16="http://schemas.microsoft.com/office/drawing/2014/main" id="{CA094E94-AFB5-8542-8ACE-D7B33896927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F988ECCB-E658-49CA-976A-2BFDDC94693F}"/>
              </a:ext>
            </a:extLst>
          </p:cNvPr>
          <p:cNvSpPr>
            <a:spLocks noGrp="1"/>
          </p:cNvSpPr>
          <p:nvPr>
            <p:ph type="sldNum" sz="quarter" idx="10"/>
          </p:nvPr>
        </p:nvSpPr>
        <p:spPr>
          <a:ln/>
        </p:spPr>
        <p:txBody>
          <a:bodyPr/>
          <a:lstStyle>
            <a:lvl1pPr>
              <a:defRPr/>
            </a:lvl1pPr>
          </a:lstStyle>
          <a:p>
            <a:fld id="{D6B0492A-D408-460A-87C2-09F8D5016134}" type="slidenum">
              <a:rPr lang="it-IT" altLang="it-IT"/>
              <a:pPr/>
              <a:t>‹#›</a:t>
            </a:fld>
            <a:endParaRPr lang="it-IT" altLang="it-IT"/>
          </a:p>
        </p:txBody>
      </p:sp>
    </p:spTree>
    <p:extLst>
      <p:ext uri="{BB962C8B-B14F-4D97-AF65-F5344CB8AC3E}">
        <p14:creationId xmlns:p14="http://schemas.microsoft.com/office/powerpoint/2010/main" val="3296759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FB366E-98E3-674C-8B8C-758FACAB7345}"/>
              </a:ext>
            </a:extLst>
          </p:cNvPr>
          <p:cNvSpPr>
            <a:spLocks noGrp="1"/>
          </p:cNvSpPr>
          <p:nvPr>
            <p:ph idx="1"/>
          </p:nvPr>
        </p:nvSpPr>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0E63946B-93C2-4011-A5D4-D162D8529A65}"/>
              </a:ext>
            </a:extLst>
          </p:cNvPr>
          <p:cNvSpPr>
            <a:spLocks noGrp="1"/>
          </p:cNvSpPr>
          <p:nvPr>
            <p:ph type="sldNum" sz="quarter" idx="10"/>
          </p:nvPr>
        </p:nvSpPr>
        <p:spPr>
          <a:xfrm>
            <a:off x="23209225" y="12762662"/>
            <a:ext cx="432812" cy="364202"/>
          </a:xfrm>
          <a:ln/>
        </p:spPr>
        <p:txBody>
          <a:bodyPr>
            <a:spAutoFit/>
          </a:bodyPr>
          <a:lstStyle>
            <a:lvl1pPr>
              <a:defRPr/>
            </a:lvl1pPr>
          </a:lstStyle>
          <a:p>
            <a:fld id="{64DB0535-2E95-4915-8C14-A4697CA95C0A}" type="slidenum">
              <a:rPr lang="it-IT" altLang="it-IT"/>
              <a:pPr/>
              <a:t>‹#›</a:t>
            </a:fld>
            <a:endParaRPr lang="it-IT" altLang="it-IT"/>
          </a:p>
        </p:txBody>
      </p:sp>
      <p:sp>
        <p:nvSpPr>
          <p:cNvPr id="5" name="Rectangle 10">
            <a:extLst>
              <a:ext uri="{FF2B5EF4-FFF2-40B4-BE49-F238E27FC236}">
                <a16:creationId xmlns:a16="http://schemas.microsoft.com/office/drawing/2014/main" id="{57A14691-79EC-4A00-B1B5-612D1A0477A4}"/>
              </a:ext>
            </a:extLst>
          </p:cNvPr>
          <p:cNvSpPr>
            <a:spLocks noGrp="1"/>
          </p:cNvSpPr>
          <p:nvPr>
            <p:ph type="title"/>
          </p:nvPr>
        </p:nvSpPr>
        <p:spPr bwMode="auto">
          <a:xfrm>
            <a:off x="1689100" y="811213"/>
            <a:ext cx="21005800" cy="1520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a:defRPr/>
            </a:lvl1p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3634857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E94D0-A14C-45F8-995A-C77D1D67413D}"/>
              </a:ext>
            </a:extLst>
          </p:cNvPr>
          <p:cNvSpPr>
            <a:spLocks noGrp="1"/>
          </p:cNvSpPr>
          <p:nvPr>
            <p:ph type="title"/>
          </p:nvPr>
        </p:nvSpPr>
        <p:spPr>
          <a:xfrm>
            <a:off x="1655714" y="953344"/>
            <a:ext cx="21005800" cy="1520826"/>
          </a:xfrm>
        </p:spPr>
        <p:txBody>
          <a:body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CA5380FE-9E47-4F56-8C3A-91A1D576E8A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CB722E3-EA5C-4688-92F9-053A76787557}"/>
              </a:ext>
            </a:extLst>
          </p:cNvPr>
          <p:cNvSpPr>
            <a:spLocks noGrp="1"/>
          </p:cNvSpPr>
          <p:nvPr>
            <p:ph type="dt" sz="half" idx="10"/>
          </p:nvPr>
        </p:nvSpPr>
        <p:spPr/>
        <p:txBody>
          <a:bodyPr/>
          <a:lstStyle/>
          <a:p>
            <a:fld id="{251C2045-B2DA-5C40-9984-4F51971F356F}" type="datetime1">
              <a:rPr lang="it-IT" smtClean="0"/>
              <a:t>17/03/2025</a:t>
            </a:fld>
            <a:endParaRPr lang="de-CH"/>
          </a:p>
        </p:txBody>
      </p:sp>
      <p:sp>
        <p:nvSpPr>
          <p:cNvPr id="5" name="Fußzeilenplatzhalter 4">
            <a:extLst>
              <a:ext uri="{FF2B5EF4-FFF2-40B4-BE49-F238E27FC236}">
                <a16:creationId xmlns:a16="http://schemas.microsoft.com/office/drawing/2014/main" id="{95EE1DF4-9C5D-478B-87E7-1AD80C445F16}"/>
              </a:ext>
            </a:extLst>
          </p:cNvPr>
          <p:cNvSpPr>
            <a:spLocks noGrp="1"/>
          </p:cNvSpPr>
          <p:nvPr>
            <p:ph type="ftr" sz="quarter" idx="11"/>
          </p:nvPr>
        </p:nvSpPr>
        <p:spPr/>
        <p:txBody>
          <a:bodyPr/>
          <a:lstStyle/>
          <a:p>
            <a:r>
              <a:rPr lang="de-CH"/>
              <a:t>ET Infrastructure Team, Geneva, CERN – ET Meeting</a:t>
            </a:r>
            <a:endParaRPr lang="de-CH" dirty="0"/>
          </a:p>
        </p:txBody>
      </p:sp>
      <p:sp>
        <p:nvSpPr>
          <p:cNvPr id="6" name="Foliennummernplatzhalter 5">
            <a:extLst>
              <a:ext uri="{FF2B5EF4-FFF2-40B4-BE49-F238E27FC236}">
                <a16:creationId xmlns:a16="http://schemas.microsoft.com/office/drawing/2014/main" id="{19713352-2CFF-4399-A2D7-CA69F7F000B6}"/>
              </a:ext>
            </a:extLst>
          </p:cNvPr>
          <p:cNvSpPr>
            <a:spLocks noGrp="1"/>
          </p:cNvSpPr>
          <p:nvPr>
            <p:ph type="sldNum" sz="quarter" idx="12"/>
          </p:nvPr>
        </p:nvSpPr>
        <p:spPr/>
        <p:txBody>
          <a:bodyPr/>
          <a:lstStyle/>
          <a:p>
            <a:fld id="{397DFA95-2271-45C3-9FB1-A970D4E4F715}" type="slidenum">
              <a:rPr lang="de-CH" smtClean="0"/>
              <a:t>‹#›</a:t>
            </a:fld>
            <a:endParaRPr lang="de-CH"/>
          </a:p>
        </p:txBody>
      </p:sp>
    </p:spTree>
    <p:extLst>
      <p:ext uri="{BB962C8B-B14F-4D97-AF65-F5344CB8AC3E}">
        <p14:creationId xmlns:p14="http://schemas.microsoft.com/office/powerpoint/2010/main" val="121112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A09DE-6770-CC4E-A740-75DD450A8B31}"/>
              </a:ext>
            </a:extLst>
          </p:cNvPr>
          <p:cNvSpPr>
            <a:spLocks noGrp="1"/>
          </p:cNvSpPr>
          <p:nvPr>
            <p:ph type="ctrTitle"/>
          </p:nvPr>
        </p:nvSpPr>
        <p:spPr>
          <a:xfrm>
            <a:off x="3048000" y="2244725"/>
            <a:ext cx="18288000" cy="47752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3053EA3-2DA6-2B48-94B5-54F48035DE12}"/>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5">
            <a:extLst>
              <a:ext uri="{FF2B5EF4-FFF2-40B4-BE49-F238E27FC236}">
                <a16:creationId xmlns:a16="http://schemas.microsoft.com/office/drawing/2014/main" id="{FDB4D2FA-6C2D-4C53-BD38-FED9B47AF3CF}"/>
              </a:ext>
            </a:extLst>
          </p:cNvPr>
          <p:cNvSpPr>
            <a:spLocks noGrp="1"/>
          </p:cNvSpPr>
          <p:nvPr>
            <p:ph type="sldNum" sz="quarter" idx="10"/>
          </p:nvPr>
        </p:nvSpPr>
        <p:spPr>
          <a:xfrm>
            <a:off x="23209225" y="12762662"/>
            <a:ext cx="432812" cy="364202"/>
          </a:xfrm>
          <a:ln/>
        </p:spPr>
        <p:txBody>
          <a:bodyPr/>
          <a:lstStyle>
            <a:lvl1pPr>
              <a:defRPr/>
            </a:lvl1pPr>
          </a:lstStyle>
          <a:p>
            <a:fld id="{B99C1117-B2C6-499D-AAC4-050634E22F0D}" type="slidenum">
              <a:rPr lang="it-IT" altLang="it-IT"/>
              <a:pPr/>
              <a:t>‹#›</a:t>
            </a:fld>
            <a:endParaRPr lang="it-IT" altLang="it-IT"/>
          </a:p>
        </p:txBody>
      </p:sp>
    </p:spTree>
    <p:extLst>
      <p:ext uri="{BB962C8B-B14F-4D97-AF65-F5344CB8AC3E}">
        <p14:creationId xmlns:p14="http://schemas.microsoft.com/office/powerpoint/2010/main" val="1843346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FB366E-98E3-674C-8B8C-758FACAB7345}"/>
              </a:ext>
            </a:extLst>
          </p:cNvPr>
          <p:cNvSpPr>
            <a:spLocks noGrp="1"/>
          </p:cNvSpPr>
          <p:nvPr>
            <p:ph idx="1"/>
          </p:nvPr>
        </p:nvSpPr>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0E63946B-93C2-4011-A5D4-D162D8529A65}"/>
              </a:ext>
            </a:extLst>
          </p:cNvPr>
          <p:cNvSpPr>
            <a:spLocks noGrp="1"/>
          </p:cNvSpPr>
          <p:nvPr>
            <p:ph type="sldNum" sz="quarter" idx="10"/>
          </p:nvPr>
        </p:nvSpPr>
        <p:spPr>
          <a:xfrm>
            <a:off x="23209225" y="12762662"/>
            <a:ext cx="432812" cy="364202"/>
          </a:xfrm>
          <a:ln/>
        </p:spPr>
        <p:txBody>
          <a:bodyPr>
            <a:spAutoFit/>
          </a:bodyPr>
          <a:lstStyle>
            <a:lvl1pPr>
              <a:defRPr/>
            </a:lvl1pPr>
          </a:lstStyle>
          <a:p>
            <a:fld id="{64DB0535-2E95-4915-8C14-A4697CA95C0A}" type="slidenum">
              <a:rPr lang="it-IT" altLang="it-IT"/>
              <a:pPr/>
              <a:t>‹#›</a:t>
            </a:fld>
            <a:endParaRPr lang="it-IT" altLang="it-IT"/>
          </a:p>
        </p:txBody>
      </p:sp>
      <p:sp>
        <p:nvSpPr>
          <p:cNvPr id="5" name="Rectangle 10">
            <a:extLst>
              <a:ext uri="{FF2B5EF4-FFF2-40B4-BE49-F238E27FC236}">
                <a16:creationId xmlns:a16="http://schemas.microsoft.com/office/drawing/2014/main" id="{57A14691-79EC-4A00-B1B5-612D1A0477A4}"/>
              </a:ext>
            </a:extLst>
          </p:cNvPr>
          <p:cNvSpPr>
            <a:spLocks noGrp="1"/>
          </p:cNvSpPr>
          <p:nvPr>
            <p:ph type="title"/>
          </p:nvPr>
        </p:nvSpPr>
        <p:spPr bwMode="auto">
          <a:xfrm>
            <a:off x="1689100" y="811213"/>
            <a:ext cx="21005800" cy="1520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25114652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0B0483-45F5-3841-9385-A798168D4A62}"/>
              </a:ext>
            </a:extLst>
          </p:cNvPr>
          <p:cNvSpPr>
            <a:spLocks noGrp="1"/>
          </p:cNvSpPr>
          <p:nvPr>
            <p:ph type="title"/>
          </p:nvPr>
        </p:nvSpPr>
        <p:spPr>
          <a:xfrm>
            <a:off x="1663700" y="3419475"/>
            <a:ext cx="21031200" cy="5705475"/>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2B5F641-0174-0C44-8E72-71F8EA338FEC}"/>
              </a:ext>
            </a:extLst>
          </p:cNvPr>
          <p:cNvSpPr>
            <a:spLocks noGrp="1"/>
          </p:cNvSpPr>
          <p:nvPr>
            <p:ph type="body" idx="1"/>
          </p:nvPr>
        </p:nvSpPr>
        <p:spPr>
          <a:xfrm>
            <a:off x="1663700" y="9178925"/>
            <a:ext cx="21031200" cy="3000375"/>
          </a:xfrm>
        </p:spPr>
        <p:txBody>
          <a:bodyPr anchor="t"/>
          <a:lstStyle>
            <a:lvl1pPr marL="0" indent="0">
              <a:lnSpc>
                <a:spcPct val="150000"/>
              </a:lnSpc>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97EC2538-282F-474B-B894-E0CDA0AC71CE}"/>
              </a:ext>
            </a:extLst>
          </p:cNvPr>
          <p:cNvSpPr>
            <a:spLocks noGrp="1"/>
          </p:cNvSpPr>
          <p:nvPr>
            <p:ph type="sldNum" sz="quarter" idx="10"/>
          </p:nvPr>
        </p:nvSpPr>
        <p:spPr>
          <a:ln/>
        </p:spPr>
        <p:txBody>
          <a:bodyPr/>
          <a:lstStyle>
            <a:lvl1pPr>
              <a:defRPr/>
            </a:lvl1pPr>
          </a:lstStyle>
          <a:p>
            <a:fld id="{6112580D-F036-4505-A7A7-21625C192DF5}" type="slidenum">
              <a:rPr lang="it-IT" altLang="it-IT"/>
              <a:pPr/>
              <a:t>‹#›</a:t>
            </a:fld>
            <a:endParaRPr lang="it-IT" altLang="it-IT"/>
          </a:p>
        </p:txBody>
      </p:sp>
    </p:spTree>
    <p:extLst>
      <p:ext uri="{BB962C8B-B14F-4D97-AF65-F5344CB8AC3E}">
        <p14:creationId xmlns:p14="http://schemas.microsoft.com/office/powerpoint/2010/main" val="36061717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252FBD-7EAB-0842-8996-9E5A9195499C}"/>
              </a:ext>
            </a:extLst>
          </p:cNvPr>
          <p:cNvSpPr>
            <a:spLocks noGrp="1"/>
          </p:cNvSpPr>
          <p:nvPr>
            <p:ph sz="half" idx="1"/>
          </p:nvPr>
        </p:nvSpPr>
        <p:spPr>
          <a:xfrm>
            <a:off x="1689100" y="2537520"/>
            <a:ext cx="10426700" cy="9908480"/>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59EFC4E-EF51-AB4E-A273-B9AF037F4CBB}"/>
              </a:ext>
            </a:extLst>
          </p:cNvPr>
          <p:cNvSpPr>
            <a:spLocks noGrp="1"/>
          </p:cNvSpPr>
          <p:nvPr>
            <p:ph sz="half" idx="2"/>
          </p:nvPr>
        </p:nvSpPr>
        <p:spPr>
          <a:xfrm>
            <a:off x="12268200" y="2537520"/>
            <a:ext cx="10426700" cy="9908480"/>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D6EB963F-E2C5-4EDC-B7C5-CB79CA4AB4E2}"/>
              </a:ext>
            </a:extLst>
          </p:cNvPr>
          <p:cNvSpPr>
            <a:spLocks noGrp="1"/>
          </p:cNvSpPr>
          <p:nvPr>
            <p:ph type="sldNum" sz="quarter" idx="10"/>
          </p:nvPr>
        </p:nvSpPr>
        <p:spPr>
          <a:ln/>
        </p:spPr>
        <p:txBody>
          <a:bodyPr/>
          <a:lstStyle>
            <a:lvl1pPr>
              <a:defRPr/>
            </a:lvl1pPr>
          </a:lstStyle>
          <a:p>
            <a:fld id="{A7494005-C693-4C56-8503-158671F92745}" type="slidenum">
              <a:rPr lang="it-IT" altLang="it-IT"/>
              <a:pPr/>
              <a:t>‹#›</a:t>
            </a:fld>
            <a:endParaRPr lang="it-IT" altLang="it-IT"/>
          </a:p>
        </p:txBody>
      </p:sp>
      <p:sp>
        <p:nvSpPr>
          <p:cNvPr id="6" name="Rectangle 10">
            <a:extLst>
              <a:ext uri="{FF2B5EF4-FFF2-40B4-BE49-F238E27FC236}">
                <a16:creationId xmlns:a16="http://schemas.microsoft.com/office/drawing/2014/main" id="{127CB512-96B8-48CA-9275-0B0E5EF43236}"/>
              </a:ext>
            </a:extLst>
          </p:cNvPr>
          <p:cNvSpPr>
            <a:spLocks noGrp="1"/>
          </p:cNvSpPr>
          <p:nvPr>
            <p:ph type="title"/>
          </p:nvPr>
        </p:nvSpPr>
        <p:spPr bwMode="auto">
          <a:xfrm>
            <a:off x="1689100" y="811213"/>
            <a:ext cx="21005800" cy="1520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5595726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D0F54F1-585E-B541-AD1D-9BB21EA8BC4B}"/>
              </a:ext>
            </a:extLst>
          </p:cNvPr>
          <p:cNvSpPr>
            <a:spLocks noGrp="1"/>
          </p:cNvSpPr>
          <p:nvPr>
            <p:ph type="body" idx="1"/>
          </p:nvPr>
        </p:nvSpPr>
        <p:spPr>
          <a:xfrm>
            <a:off x="1679575" y="2377504"/>
            <a:ext cx="10315575" cy="1647825"/>
          </a:xfrm>
        </p:spPr>
        <p:txBody>
          <a:bodyPr anchor="t"/>
          <a:lstStyle>
            <a:lvl1pPr marL="0" indent="0">
              <a:lnSpc>
                <a:spcPct val="15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0BBCB2-1D24-2340-9DAA-1650ECEFCAB1}"/>
              </a:ext>
            </a:extLst>
          </p:cNvPr>
          <p:cNvSpPr>
            <a:spLocks noGrp="1"/>
          </p:cNvSpPr>
          <p:nvPr>
            <p:ph sz="half" idx="2"/>
          </p:nvPr>
        </p:nvSpPr>
        <p:spPr>
          <a:xfrm>
            <a:off x="1679575" y="4025329"/>
            <a:ext cx="10315575" cy="8449295"/>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C6BB9B34-6504-3140-95EA-626EA73542E8}"/>
              </a:ext>
            </a:extLst>
          </p:cNvPr>
          <p:cNvSpPr>
            <a:spLocks noGrp="1"/>
          </p:cNvSpPr>
          <p:nvPr>
            <p:ph type="body" sz="quarter" idx="3"/>
          </p:nvPr>
        </p:nvSpPr>
        <p:spPr>
          <a:xfrm>
            <a:off x="12344400" y="2377504"/>
            <a:ext cx="10366375" cy="1647825"/>
          </a:xfrm>
        </p:spPr>
        <p:txBody>
          <a:bodyPr anchor="t"/>
          <a:lstStyle>
            <a:lvl1pPr marL="0" indent="0">
              <a:lnSpc>
                <a:spcPct val="15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E88CED17-BFE3-C848-9037-151C925CFC2F}"/>
              </a:ext>
            </a:extLst>
          </p:cNvPr>
          <p:cNvSpPr>
            <a:spLocks noGrp="1"/>
          </p:cNvSpPr>
          <p:nvPr>
            <p:ph sz="quarter" idx="4"/>
          </p:nvPr>
        </p:nvSpPr>
        <p:spPr>
          <a:xfrm>
            <a:off x="12344400" y="4025329"/>
            <a:ext cx="10366375" cy="8449295"/>
          </a:xfrm>
        </p:spPr>
        <p:txBody>
          <a:bodyPr anchor="t"/>
          <a:lstStyle>
            <a:lvl1pPr>
              <a:lnSpc>
                <a:spcPct val="150000"/>
              </a:lnSpc>
              <a:spcBef>
                <a:spcPts val="0"/>
              </a:spcBef>
              <a:defRPr/>
            </a:lvl1pPr>
          </a:lstStyle>
          <a:p>
            <a:r>
              <a:rPr lang="it-IT"/>
              <a:t>Modifica gli stili del testo dello schema
Secondo livello
Terzo livello
Quarto livello
Quinto livello</a:t>
            </a:r>
          </a:p>
        </p:txBody>
      </p:sp>
      <p:sp>
        <p:nvSpPr>
          <p:cNvPr id="7" name="Rectangle 5">
            <a:extLst>
              <a:ext uri="{FF2B5EF4-FFF2-40B4-BE49-F238E27FC236}">
                <a16:creationId xmlns:a16="http://schemas.microsoft.com/office/drawing/2014/main" id="{2F0BFFB1-D757-4DE7-81E7-99786CFB4249}"/>
              </a:ext>
            </a:extLst>
          </p:cNvPr>
          <p:cNvSpPr>
            <a:spLocks noGrp="1"/>
          </p:cNvSpPr>
          <p:nvPr>
            <p:ph type="sldNum" sz="quarter" idx="10"/>
          </p:nvPr>
        </p:nvSpPr>
        <p:spPr>
          <a:ln/>
        </p:spPr>
        <p:txBody>
          <a:bodyPr/>
          <a:lstStyle>
            <a:lvl1pPr>
              <a:defRPr/>
            </a:lvl1pPr>
          </a:lstStyle>
          <a:p>
            <a:fld id="{0D99A44C-628E-4694-89E9-80928BB64766}" type="slidenum">
              <a:rPr lang="it-IT" altLang="it-IT"/>
              <a:pPr/>
              <a:t>‹#›</a:t>
            </a:fld>
            <a:endParaRPr lang="it-IT" altLang="it-IT"/>
          </a:p>
        </p:txBody>
      </p:sp>
      <p:sp>
        <p:nvSpPr>
          <p:cNvPr id="8" name="Rectangle 10">
            <a:extLst>
              <a:ext uri="{FF2B5EF4-FFF2-40B4-BE49-F238E27FC236}">
                <a16:creationId xmlns:a16="http://schemas.microsoft.com/office/drawing/2014/main" id="{59F7F643-814F-4466-84F0-51A70A52B8F9}"/>
              </a:ext>
            </a:extLst>
          </p:cNvPr>
          <p:cNvSpPr>
            <a:spLocks noGrp="1"/>
          </p:cNvSpPr>
          <p:nvPr>
            <p:ph type="title"/>
          </p:nvPr>
        </p:nvSpPr>
        <p:spPr bwMode="auto">
          <a:xfrm>
            <a:off x="1689100" y="811213"/>
            <a:ext cx="21005800" cy="1520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1435323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666E-17AC-8240-B67C-E403B055B3CC}"/>
              </a:ext>
            </a:extLst>
          </p:cNvPr>
          <p:cNvSpPr>
            <a:spLocks noGrp="1"/>
          </p:cNvSpPr>
          <p:nvPr>
            <p:ph type="title"/>
          </p:nvPr>
        </p:nvSpPr>
        <p:spPr/>
        <p:txBody>
          <a:bodyPr/>
          <a:lstStyle/>
          <a:p>
            <a:r>
              <a:rPr lang="it-IT"/>
              <a:t>Fare clic per modificare lo stile del titolo dello schema</a:t>
            </a:r>
          </a:p>
        </p:txBody>
      </p:sp>
      <p:sp>
        <p:nvSpPr>
          <p:cNvPr id="3" name="Rectangle 5">
            <a:extLst>
              <a:ext uri="{FF2B5EF4-FFF2-40B4-BE49-F238E27FC236}">
                <a16:creationId xmlns:a16="http://schemas.microsoft.com/office/drawing/2014/main" id="{8690A067-DA3D-45A8-89EA-D6DCEE156877}"/>
              </a:ext>
            </a:extLst>
          </p:cNvPr>
          <p:cNvSpPr>
            <a:spLocks noGrp="1"/>
          </p:cNvSpPr>
          <p:nvPr>
            <p:ph type="sldNum" sz="quarter" idx="10"/>
          </p:nvPr>
        </p:nvSpPr>
        <p:spPr>
          <a:ln/>
        </p:spPr>
        <p:txBody>
          <a:bodyPr/>
          <a:lstStyle>
            <a:lvl1pPr>
              <a:defRPr/>
            </a:lvl1pPr>
          </a:lstStyle>
          <a:p>
            <a:fld id="{21150DC6-582B-40B0-850C-47E183A359BD}" type="slidenum">
              <a:rPr lang="it-IT" altLang="it-IT"/>
              <a:pPr/>
              <a:t>‹#›</a:t>
            </a:fld>
            <a:endParaRPr lang="it-IT" altLang="it-IT" dirty="0"/>
          </a:p>
        </p:txBody>
      </p:sp>
    </p:spTree>
    <p:extLst>
      <p:ext uri="{BB962C8B-B14F-4D97-AF65-F5344CB8AC3E}">
        <p14:creationId xmlns:p14="http://schemas.microsoft.com/office/powerpoint/2010/main" val="20660558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D62D3A7-68B1-4C10-947F-CBCF9CAA807B}"/>
              </a:ext>
            </a:extLst>
          </p:cNvPr>
          <p:cNvSpPr>
            <a:spLocks noGrp="1"/>
          </p:cNvSpPr>
          <p:nvPr>
            <p:ph type="sldNum" sz="quarter" idx="10"/>
          </p:nvPr>
        </p:nvSpPr>
        <p:spPr>
          <a:ln/>
        </p:spPr>
        <p:txBody>
          <a:bodyPr/>
          <a:lstStyle>
            <a:lvl1pPr>
              <a:defRPr/>
            </a:lvl1pPr>
          </a:lstStyle>
          <a:p>
            <a:fld id="{D26D7324-2984-4237-8B00-5433EBA41ABC}" type="slidenum">
              <a:rPr lang="it-IT" altLang="it-IT"/>
              <a:pPr/>
              <a:t>‹#›</a:t>
            </a:fld>
            <a:endParaRPr lang="it-IT" altLang="it-IT"/>
          </a:p>
        </p:txBody>
      </p:sp>
    </p:spTree>
    <p:extLst>
      <p:ext uri="{BB962C8B-B14F-4D97-AF65-F5344CB8AC3E}">
        <p14:creationId xmlns:p14="http://schemas.microsoft.com/office/powerpoint/2010/main" val="33976267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CBAE3F-ADDD-6548-85F9-77F8A42CEE8C}"/>
              </a:ext>
            </a:extLst>
          </p:cNvPr>
          <p:cNvSpPr>
            <a:spLocks noGrp="1"/>
          </p:cNvSpPr>
          <p:nvPr>
            <p:ph type="title"/>
          </p:nvPr>
        </p:nvSpPr>
        <p:spPr>
          <a:xfrm>
            <a:off x="1679575" y="914400"/>
            <a:ext cx="7864475" cy="32004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05A7B8-53B0-0343-B749-C7002F4ED04B}"/>
              </a:ext>
            </a:extLst>
          </p:cNvPr>
          <p:cNvSpPr>
            <a:spLocks noGrp="1"/>
          </p:cNvSpPr>
          <p:nvPr>
            <p:ph idx="1"/>
          </p:nvPr>
        </p:nvSpPr>
        <p:spPr>
          <a:xfrm>
            <a:off x="10366375" y="2753544"/>
            <a:ext cx="12344400" cy="8968556"/>
          </a:xfrm>
        </p:spPr>
        <p:txBody>
          <a:bodyPr anchor="t"/>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dirty="0"/>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875E9518-00BD-004F-9FB3-D8E2CF5E47C5}"/>
              </a:ext>
            </a:extLst>
          </p:cNvPr>
          <p:cNvSpPr>
            <a:spLocks noGrp="1"/>
          </p:cNvSpPr>
          <p:nvPr>
            <p:ph type="body" sz="half" idx="2"/>
          </p:nvPr>
        </p:nvSpPr>
        <p:spPr>
          <a:xfrm>
            <a:off x="1679575" y="4114800"/>
            <a:ext cx="7864475" cy="762317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A1D38C39-1273-45CC-BFA8-4B48D632C0B2}"/>
              </a:ext>
            </a:extLst>
          </p:cNvPr>
          <p:cNvSpPr>
            <a:spLocks noGrp="1"/>
          </p:cNvSpPr>
          <p:nvPr>
            <p:ph type="sldNum" sz="quarter" idx="10"/>
          </p:nvPr>
        </p:nvSpPr>
        <p:spPr>
          <a:ln/>
        </p:spPr>
        <p:txBody>
          <a:bodyPr/>
          <a:lstStyle>
            <a:lvl1pPr>
              <a:defRPr/>
            </a:lvl1pPr>
          </a:lstStyle>
          <a:p>
            <a:fld id="{4DDB02F8-51D4-48B5-A4F9-6EEC880830F3}" type="slidenum">
              <a:rPr lang="it-IT" altLang="it-IT"/>
              <a:pPr/>
              <a:t>‹#›</a:t>
            </a:fld>
            <a:endParaRPr lang="it-IT" altLang="it-IT"/>
          </a:p>
        </p:txBody>
      </p:sp>
    </p:spTree>
    <p:extLst>
      <p:ext uri="{BB962C8B-B14F-4D97-AF65-F5344CB8AC3E}">
        <p14:creationId xmlns:p14="http://schemas.microsoft.com/office/powerpoint/2010/main" val="30255079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Text Box 1">
            <a:extLst>
              <a:ext uri="{FF2B5EF4-FFF2-40B4-BE49-F238E27FC236}">
                <a16:creationId xmlns:a16="http://schemas.microsoft.com/office/drawing/2014/main" id="{9DE1C022-9781-D747-AFDB-EE638A074D8D}"/>
              </a:ext>
            </a:extLst>
          </p:cNvPr>
          <p:cNvSpPr txBox="1">
            <a:spLocks/>
          </p:cNvSpPr>
          <p:nvPr/>
        </p:nvSpPr>
        <p:spPr bwMode="auto">
          <a:xfrm>
            <a:off x="466725" y="441028"/>
            <a:ext cx="5418138" cy="31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80000"/>
              </a:lnSpc>
              <a:defRPr/>
            </a:pPr>
            <a:r>
              <a:rPr lang="it-IT" altLang="it-IT" sz="170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Einstein Telescope Organisation</a:t>
            </a:r>
          </a:p>
        </p:txBody>
      </p:sp>
      <p:sp>
        <p:nvSpPr>
          <p:cNvPr id="1026" name="Text Box 2">
            <a:extLst>
              <a:ext uri="{FF2B5EF4-FFF2-40B4-BE49-F238E27FC236}">
                <a16:creationId xmlns:a16="http://schemas.microsoft.com/office/drawing/2014/main" id="{F9B01288-7011-B942-B0D3-33779F76ACA8}"/>
              </a:ext>
            </a:extLst>
          </p:cNvPr>
          <p:cNvSpPr txBox="1">
            <a:spLocks/>
          </p:cNvSpPr>
          <p:nvPr/>
        </p:nvSpPr>
        <p:spPr bwMode="auto">
          <a:xfrm>
            <a:off x="18740438" y="468059"/>
            <a:ext cx="5114925" cy="269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7093" tIns="27093" rIns="27093" bIns="27093">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r" eaLnBrk="1">
              <a:lnSpc>
                <a:spcPct val="80000"/>
              </a:lnSpc>
              <a:defRPr/>
            </a:pPr>
            <a:r>
              <a:rPr lang="en-US" altLang="it-IT" sz="170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a:t>
            </a:r>
            <a:endParaRPr lang="it-IT" altLang="it-IT" sz="170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endParaRPr>
          </a:p>
        </p:txBody>
      </p:sp>
      <p:sp>
        <p:nvSpPr>
          <p:cNvPr id="1028" name="Line 3">
            <a:extLst>
              <a:ext uri="{FF2B5EF4-FFF2-40B4-BE49-F238E27FC236}">
                <a16:creationId xmlns:a16="http://schemas.microsoft.com/office/drawing/2014/main" id="{2658E52C-3563-42B5-8D59-14A776DB0BC7}"/>
              </a:ext>
            </a:extLst>
          </p:cNvPr>
          <p:cNvSpPr>
            <a:spLocks noChangeShapeType="1"/>
          </p:cNvSpPr>
          <p:nvPr/>
        </p:nvSpPr>
        <p:spPr bwMode="auto">
          <a:xfrm>
            <a:off x="457200" y="811213"/>
            <a:ext cx="233711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1029" name="Line 4">
            <a:extLst>
              <a:ext uri="{FF2B5EF4-FFF2-40B4-BE49-F238E27FC236}">
                <a16:creationId xmlns:a16="http://schemas.microsoft.com/office/drawing/2014/main" id="{71CF9CA2-5B41-48C2-871C-72D452455AEC}"/>
              </a:ext>
            </a:extLst>
          </p:cNvPr>
          <p:cNvSpPr>
            <a:spLocks noChangeShapeType="1"/>
          </p:cNvSpPr>
          <p:nvPr/>
        </p:nvSpPr>
        <p:spPr bwMode="auto">
          <a:xfrm>
            <a:off x="457200" y="339725"/>
            <a:ext cx="233711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2" name="Rectangle 5">
            <a:extLst>
              <a:ext uri="{FF2B5EF4-FFF2-40B4-BE49-F238E27FC236}">
                <a16:creationId xmlns:a16="http://schemas.microsoft.com/office/drawing/2014/main" id="{790F7B35-BD64-0E4C-B8AB-CDD027FB75BB}"/>
              </a:ext>
            </a:extLst>
          </p:cNvPr>
          <p:cNvSpPr>
            <a:spLocks noGrp="1"/>
          </p:cNvSpPr>
          <p:nvPr>
            <p:ph type="sldNum" sz="quarter" idx="2"/>
          </p:nvPr>
        </p:nvSpPr>
        <p:spPr bwMode="auto">
          <a:xfrm>
            <a:off x="23209224" y="12762656"/>
            <a:ext cx="432812"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noAutofit/>
          </a:bodyPr>
          <a:lstStyle>
            <a:lvl1pPr algn="ctr" eaLnBrk="1">
              <a:defRPr sz="1700" b="0">
                <a:latin typeface="Helvetica Neue Light" charset="0"/>
                <a:ea typeface="Helvetica Neue Light" charset="0"/>
                <a:cs typeface="Helvetica Neue Light" charset="0"/>
                <a:sym typeface="Helvetica Neue Light" charset="0"/>
              </a:defRPr>
            </a:lvl1pPr>
          </a:lstStyle>
          <a:p>
            <a:fld id="{DFCA98CB-6750-4E0A-ADBA-090C3DC03A12}" type="slidenum">
              <a:rPr lang="it-IT" altLang="it-IT" smtClean="0"/>
              <a:pPr/>
              <a:t>‹#›</a:t>
            </a:fld>
            <a:endParaRPr lang="it-IT" altLang="it-IT" dirty="0"/>
          </a:p>
        </p:txBody>
      </p:sp>
      <p:sp>
        <p:nvSpPr>
          <p:cNvPr id="1031" name="Line 6">
            <a:extLst>
              <a:ext uri="{FF2B5EF4-FFF2-40B4-BE49-F238E27FC236}">
                <a16:creationId xmlns:a16="http://schemas.microsoft.com/office/drawing/2014/main" id="{4F6A3A90-6807-4F4D-96E3-F6435C5DB028}"/>
              </a:ext>
            </a:extLst>
          </p:cNvPr>
          <p:cNvSpPr>
            <a:spLocks noChangeShapeType="1"/>
          </p:cNvSpPr>
          <p:nvPr/>
        </p:nvSpPr>
        <p:spPr bwMode="auto">
          <a:xfrm>
            <a:off x="457200" y="13396913"/>
            <a:ext cx="233711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1032" name="Line 7">
            <a:extLst>
              <a:ext uri="{FF2B5EF4-FFF2-40B4-BE49-F238E27FC236}">
                <a16:creationId xmlns:a16="http://schemas.microsoft.com/office/drawing/2014/main" id="{50F344DA-C313-4E50-B3BA-82034667DFCF}"/>
              </a:ext>
            </a:extLst>
          </p:cNvPr>
          <p:cNvSpPr>
            <a:spLocks noChangeShapeType="1"/>
          </p:cNvSpPr>
          <p:nvPr/>
        </p:nvSpPr>
        <p:spPr bwMode="auto">
          <a:xfrm>
            <a:off x="457200" y="12579350"/>
            <a:ext cx="233711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sp>
        <p:nvSpPr>
          <p:cNvPr id="1035" name="Rectangle 10">
            <a:extLst>
              <a:ext uri="{FF2B5EF4-FFF2-40B4-BE49-F238E27FC236}">
                <a16:creationId xmlns:a16="http://schemas.microsoft.com/office/drawing/2014/main" id="{FCE055B4-6637-4150-A51C-5C60222A9D43}"/>
              </a:ext>
            </a:extLst>
          </p:cNvPr>
          <p:cNvSpPr>
            <a:spLocks noGrp="1"/>
          </p:cNvSpPr>
          <p:nvPr>
            <p:ph type="title"/>
          </p:nvPr>
        </p:nvSpPr>
        <p:spPr bwMode="auto">
          <a:xfrm>
            <a:off x="1689100" y="811213"/>
            <a:ext cx="21005800" cy="1520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
        <p:nvSpPr>
          <p:cNvPr id="1036" name="Rectangle 11">
            <a:extLst>
              <a:ext uri="{FF2B5EF4-FFF2-40B4-BE49-F238E27FC236}">
                <a16:creationId xmlns:a16="http://schemas.microsoft.com/office/drawing/2014/main" id="{656F2E14-38C2-449A-B38B-0E8FED1159EA}"/>
              </a:ext>
            </a:extLst>
          </p:cNvPr>
          <p:cNvSpPr>
            <a:spLocks noGrp="1"/>
          </p:cNvSpPr>
          <p:nvPr>
            <p:ph type="body" idx="1"/>
          </p:nvPr>
        </p:nvSpPr>
        <p:spPr bwMode="auto">
          <a:xfrm>
            <a:off x="1689100" y="2602094"/>
            <a:ext cx="21005800" cy="9843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charset="0"/>
              </a:rPr>
              <a:t>Click to edit Master text styles</a:t>
            </a:r>
          </a:p>
          <a:p>
            <a:pPr lvl="1"/>
            <a:r>
              <a:rPr lang="it-IT" altLang="it-IT" dirty="0">
                <a:sym typeface="Helvetica Neue" charset="0"/>
              </a:rPr>
              <a:t>Second level</a:t>
            </a:r>
          </a:p>
          <a:p>
            <a:pPr lvl="2"/>
            <a:r>
              <a:rPr lang="it-IT" altLang="it-IT" dirty="0">
                <a:sym typeface="Helvetica Neue" charset="0"/>
              </a:rPr>
              <a:t>Third level</a:t>
            </a:r>
          </a:p>
          <a:p>
            <a:pPr lvl="3"/>
            <a:r>
              <a:rPr lang="it-IT" altLang="it-IT" dirty="0">
                <a:sym typeface="Helvetica Neue" charset="0"/>
              </a:rPr>
              <a:t>Fourth level</a:t>
            </a:r>
          </a:p>
          <a:p>
            <a:pPr lvl="4"/>
            <a:r>
              <a:rPr lang="it-IT" altLang="it-IT" dirty="0">
                <a:sym typeface="Helvetica Neue" charset="0"/>
              </a:rPr>
              <a:t>Fifth level</a:t>
            </a:r>
          </a:p>
        </p:txBody>
      </p:sp>
      <p:sp>
        <p:nvSpPr>
          <p:cNvPr id="13" name="Line 4">
            <a:extLst>
              <a:ext uri="{FF2B5EF4-FFF2-40B4-BE49-F238E27FC236}">
                <a16:creationId xmlns:a16="http://schemas.microsoft.com/office/drawing/2014/main" id="{967D7D42-DFA4-4DFE-B032-1C06C0D9D2D1}"/>
              </a:ext>
            </a:extLst>
          </p:cNvPr>
          <p:cNvSpPr>
            <a:spLocks noChangeShapeType="1"/>
          </p:cNvSpPr>
          <p:nvPr userDrawn="1"/>
        </p:nvSpPr>
        <p:spPr bwMode="auto">
          <a:xfrm>
            <a:off x="457200" y="2339975"/>
            <a:ext cx="233711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a:p>
        </p:txBody>
      </p:sp>
      <p:pic>
        <p:nvPicPr>
          <p:cNvPr id="15" name="Picture 14">
            <a:extLst>
              <a:ext uri="{FF2B5EF4-FFF2-40B4-BE49-F238E27FC236}">
                <a16:creationId xmlns:a16="http://schemas.microsoft.com/office/drawing/2014/main" id="{32593728-0E46-4483-9311-60CE87449482}"/>
              </a:ext>
            </a:extLst>
          </p:cNvPr>
          <p:cNvPicPr/>
          <p:nvPr userDrawn="1"/>
        </p:nvPicPr>
        <p:blipFill>
          <a:blip r:embed="rId15"/>
          <a:stretch>
            <a:fillRect/>
          </a:stretch>
        </p:blipFill>
        <p:spPr>
          <a:xfrm>
            <a:off x="491755" y="12653328"/>
            <a:ext cx="2555229" cy="680082"/>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ctr" defTabSz="825500" rtl="0" eaLnBrk="0" fontAlgn="base" hangingPunct="0">
        <a:spcBef>
          <a:spcPct val="0"/>
        </a:spcBef>
        <a:spcAft>
          <a:spcPct val="0"/>
        </a:spcAft>
        <a:defRPr sz="5400" kern="1200">
          <a:solidFill>
            <a:srgbClr val="000000"/>
          </a:solidFill>
          <a:latin typeface="+mj-lt"/>
          <a:ea typeface="+mj-ea"/>
          <a:cs typeface="+mj-cs"/>
          <a:sym typeface="Helvetica Neue Medium" charset="0"/>
        </a:defRPr>
      </a:lvl1pPr>
      <a:lvl2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2pPr>
      <a:lvl3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3pPr>
      <a:lvl4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4pPr>
      <a:lvl5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5pPr>
      <a:lvl6pPr marL="4572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6pPr>
      <a:lvl7pPr marL="9144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7pPr>
      <a:lvl8pPr marL="13716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8pPr>
      <a:lvl9pPr marL="18288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9pPr>
    </p:titleStyle>
    <p:body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hyperlink" Target="#RANGE!S1"/></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pp21.connect.trimble.com/tc/api/2.0/s/1gfKqNXiyuyC9d_ELgxFpOw7SHLq8QumOOdEE2XYScwLo40IQTizFFQFTfa3cnP3"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3"/>
          <p:cNvSpPr>
            <a:spLocks noGrp="1"/>
          </p:cNvSpPr>
          <p:nvPr>
            <p:ph type="sldNum" sz="quarter" idx="10"/>
          </p:nvPr>
        </p:nvSpPr>
        <p:spPr>
          <a:prstGeom prst="rect">
            <a:avLst/>
          </a:prstGeom>
          <a:noFill/>
          <a:ln w="0">
            <a:noFill/>
          </a:ln>
        </p:spPr>
        <p:txBody>
          <a:bodyPr lIns="50760" tIns="50760" rIns="50760" bIns="50760" numCol="1" spcCol="0" anchor="t">
            <a:noAutofit/>
          </a:bodyPr>
          <a:lstStyle>
            <a:defPPr>
              <a:defRPr lang="en-US"/>
            </a:defPPr>
            <a:lvl1pPr marL="0" indent="0" algn="ctr" defTabSz="825480" rtl="0" eaLnBrk="1" latinLnBrk="0" hangingPunct="1">
              <a:lnSpc>
                <a:spcPct val="100000"/>
              </a:lnSpc>
              <a:buNone/>
              <a:defRPr lang="it-IT" sz="1700" b="0" strike="noStrike" kern="1200" spc="-1">
                <a:solidFill>
                  <a:srgbClr val="000000"/>
                </a:solidFill>
                <a:latin typeface="Helvetica Neue Light"/>
                <a:ea typeface="Helvetica Neue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867A6-3D41-4805-8A59-3A40C04E7BCE}" type="slidenum">
              <a:rPr lang="en-US" smtClean="0"/>
              <a:pPr/>
              <a:t>1</a:t>
            </a:fld>
            <a:endParaRPr/>
          </a:p>
        </p:txBody>
      </p:sp>
      <p:sp>
        <p:nvSpPr>
          <p:cNvPr id="304" name="PlaceHolder 1"/>
          <p:cNvSpPr>
            <a:spLocks noGrp="1"/>
          </p:cNvSpPr>
          <p:nvPr>
            <p:ph type="ctrTitle"/>
          </p:nvPr>
        </p:nvSpPr>
        <p:spPr>
          <a:prstGeom prst="rect">
            <a:avLst/>
          </a:prstGeom>
          <a:noFill/>
          <a:ln w="0">
            <a:noFill/>
          </a:ln>
        </p:spPr>
        <p:txBody>
          <a:bodyPr lIns="50760" tIns="50760" rIns="50760" bIns="50760" numCol="1" spcCol="0" anchor="b">
            <a:noAutofit/>
          </a:bodyPr>
          <a:lstStyle/>
          <a:p>
            <a:pPr indent="0" algn="ctr" defTabSz="825480">
              <a:lnSpc>
                <a:spcPct val="100000"/>
              </a:lnSpc>
              <a:buNone/>
            </a:pPr>
            <a:r>
              <a:rPr lang="en-US" sz="6000" b="0" strike="noStrike" spc="-1" dirty="0">
                <a:solidFill>
                  <a:schemeClr val="lt1"/>
                </a:solidFill>
                <a:latin typeface="Helvetica Neue Medium"/>
                <a:ea typeface="Helvetica Neue Medium"/>
              </a:rPr>
              <a:t>Civil Engineering (+Detector layout) Summary</a:t>
            </a:r>
            <a:endParaRPr lang="it-IT" sz="6000" b="0" strike="noStrike" spc="-1" dirty="0">
              <a:solidFill>
                <a:srgbClr val="000000"/>
              </a:solidFill>
              <a:latin typeface="Helvetica Neue"/>
            </a:endParaRPr>
          </a:p>
        </p:txBody>
      </p:sp>
      <p:sp>
        <p:nvSpPr>
          <p:cNvPr id="305" name="PlaceHolder 2"/>
          <p:cNvSpPr>
            <a:spLocks noGrp="1"/>
          </p:cNvSpPr>
          <p:nvPr>
            <p:ph type="subTitle" idx="1"/>
          </p:nvPr>
        </p:nvSpPr>
        <p:spPr>
          <a:prstGeom prst="rect">
            <a:avLst/>
          </a:prstGeom>
          <a:noFill/>
          <a:ln w="0">
            <a:noFill/>
          </a:ln>
        </p:spPr>
        <p:txBody>
          <a:bodyPr lIns="50760" tIns="50760" rIns="50760" bIns="50760" numCol="1" spcCol="0" anchor="ctr">
            <a:noAutofit/>
          </a:bodyPr>
          <a:lstStyle/>
          <a:p>
            <a:pPr indent="0" algn="ctr" defTabSz="825480">
              <a:lnSpc>
                <a:spcPct val="150000"/>
              </a:lnSpc>
              <a:buNone/>
              <a:tabLst>
                <a:tab pos="0" algn="l"/>
              </a:tabLst>
            </a:pPr>
            <a:endParaRPr lang="en-US" sz="2400" b="0" strike="noStrike" spc="-1" dirty="0">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24BF5-5B1D-2BEC-EE70-19BDD6E4BEA9}"/>
              </a:ext>
            </a:extLst>
          </p:cNvPr>
          <p:cNvSpPr>
            <a:spLocks noGrp="1"/>
          </p:cNvSpPr>
          <p:nvPr>
            <p:ph idx="1"/>
          </p:nvPr>
        </p:nvSpPr>
        <p:spPr>
          <a:xfrm>
            <a:off x="1689100" y="3149600"/>
            <a:ext cx="22096188" cy="9296400"/>
          </a:xfrm>
        </p:spPr>
        <p:txBody>
          <a:bodyPr>
            <a:normAutofit fontScale="92500" lnSpcReduction="20000"/>
          </a:bodyPr>
          <a:lstStyle/>
          <a:p>
            <a:r>
              <a:rPr lang="en-GB" dirty="0"/>
              <a:t>Beampipe Outer diameter envelope 	= 1300 mm</a:t>
            </a:r>
          </a:p>
          <a:p>
            <a:r>
              <a:rPr lang="en-GB" dirty="0"/>
              <a:t>Inner diameter 							= 1000 mm</a:t>
            </a:r>
          </a:p>
          <a:p>
            <a:r>
              <a:rPr lang="en-GB" dirty="0"/>
              <a:t>Wall thickness (4), stiffener height (50), thermal insulation (100), misalignment (25), </a:t>
            </a:r>
            <a:br>
              <a:rPr lang="en-GB" dirty="0"/>
            </a:br>
            <a:r>
              <a:rPr lang="en-GB" dirty="0"/>
              <a:t>tolerances</a:t>
            </a:r>
          </a:p>
          <a:p>
            <a:r>
              <a:rPr lang="en-GB" dirty="0"/>
              <a:t>Beampipe to tunnel wall			= 500 mm (request for welding tool and inspection)</a:t>
            </a:r>
          </a:p>
          <a:p>
            <a:r>
              <a:rPr lang="en-GB" dirty="0"/>
              <a:t>Beampipe support system envelope</a:t>
            </a:r>
          </a:p>
          <a:p>
            <a:r>
              <a:rPr lang="en-GB" dirty="0"/>
              <a:t>Space between beampipe and tunnel wall (500)</a:t>
            </a:r>
          </a:p>
          <a:p>
            <a:r>
              <a:rPr lang="en-GB" dirty="0"/>
              <a:t>150 mm on the inside of the tunnel from the Beampipe Outer diameter envelope</a:t>
            </a:r>
          </a:p>
          <a:p>
            <a:r>
              <a:rPr lang="en-GB" dirty="0"/>
              <a:t>Transport									= 1500 mm</a:t>
            </a:r>
          </a:p>
          <a:p>
            <a:r>
              <a:rPr lang="en-GB" dirty="0"/>
              <a:t>Safe passage								= 700 mm </a:t>
            </a:r>
          </a:p>
          <a:p>
            <a:endParaRPr lang="en-GB" dirty="0"/>
          </a:p>
        </p:txBody>
      </p:sp>
      <p:sp>
        <p:nvSpPr>
          <p:cNvPr id="3" name="Slide Number Placeholder 2">
            <a:extLst>
              <a:ext uri="{FF2B5EF4-FFF2-40B4-BE49-F238E27FC236}">
                <a16:creationId xmlns:a16="http://schemas.microsoft.com/office/drawing/2014/main" id="{3185F932-2B9D-06CC-17E4-6A219F277745}"/>
              </a:ext>
            </a:extLst>
          </p:cNvPr>
          <p:cNvSpPr>
            <a:spLocks noGrp="1"/>
          </p:cNvSpPr>
          <p:nvPr>
            <p:ph type="sldNum" sz="quarter" idx="10"/>
          </p:nvPr>
        </p:nvSpPr>
        <p:spPr/>
        <p:txBody>
          <a:bodyPr/>
          <a:lstStyle/>
          <a:p>
            <a:fld id="{64DB0535-2E95-4915-8C14-A4697CA95C0A}" type="slidenum">
              <a:rPr lang="it-IT" altLang="it-IT" smtClean="0"/>
              <a:pPr/>
              <a:t>10</a:t>
            </a:fld>
            <a:endParaRPr lang="it-IT" altLang="it-IT"/>
          </a:p>
        </p:txBody>
      </p:sp>
      <p:sp>
        <p:nvSpPr>
          <p:cNvPr id="4" name="Title 3">
            <a:extLst>
              <a:ext uri="{FF2B5EF4-FFF2-40B4-BE49-F238E27FC236}">
                <a16:creationId xmlns:a16="http://schemas.microsoft.com/office/drawing/2014/main" id="{0439113B-B02C-3D98-8F6F-39042C70B517}"/>
              </a:ext>
            </a:extLst>
          </p:cNvPr>
          <p:cNvSpPr>
            <a:spLocks noGrp="1"/>
          </p:cNvSpPr>
          <p:nvPr>
            <p:ph type="title"/>
          </p:nvPr>
        </p:nvSpPr>
        <p:spPr/>
        <p:txBody>
          <a:bodyPr/>
          <a:lstStyle/>
          <a:p>
            <a:r>
              <a:rPr lang="en-GB" dirty="0"/>
              <a:t>Arm Cavity Tunnel Layout (Courtesy of P. </a:t>
            </a:r>
            <a:r>
              <a:rPr lang="en-GB" dirty="0" err="1"/>
              <a:t>Werneke</a:t>
            </a:r>
            <a:r>
              <a:rPr lang="en-GB" dirty="0"/>
              <a:t>)</a:t>
            </a:r>
          </a:p>
        </p:txBody>
      </p:sp>
    </p:spTree>
    <p:extLst>
      <p:ext uri="{BB962C8B-B14F-4D97-AF65-F5344CB8AC3E}">
        <p14:creationId xmlns:p14="http://schemas.microsoft.com/office/powerpoint/2010/main" val="35738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4F6544-4C46-A052-390F-3297F51B6F4D}"/>
              </a:ext>
            </a:extLst>
          </p:cNvPr>
          <p:cNvSpPr>
            <a:spLocks noGrp="1"/>
          </p:cNvSpPr>
          <p:nvPr>
            <p:ph type="sldNum" sz="quarter" idx="10"/>
          </p:nvPr>
        </p:nvSpPr>
        <p:spPr/>
        <p:txBody>
          <a:bodyPr/>
          <a:lstStyle/>
          <a:p>
            <a:fld id="{A7494005-C693-4C56-8503-158671F92745}" type="slidenum">
              <a:rPr lang="it-IT" altLang="it-IT" smtClean="0"/>
              <a:pPr/>
              <a:t>11</a:t>
            </a:fld>
            <a:endParaRPr lang="it-IT" altLang="it-IT"/>
          </a:p>
        </p:txBody>
      </p:sp>
      <p:sp>
        <p:nvSpPr>
          <p:cNvPr id="5" name="Title 4">
            <a:extLst>
              <a:ext uri="{FF2B5EF4-FFF2-40B4-BE49-F238E27FC236}">
                <a16:creationId xmlns:a16="http://schemas.microsoft.com/office/drawing/2014/main" id="{1E160684-2535-76C6-1D7A-F14BE98F2A68}"/>
              </a:ext>
            </a:extLst>
          </p:cNvPr>
          <p:cNvSpPr>
            <a:spLocks noGrp="1"/>
          </p:cNvSpPr>
          <p:nvPr>
            <p:ph type="title"/>
          </p:nvPr>
        </p:nvSpPr>
        <p:spPr>
          <a:xfrm>
            <a:off x="1689100" y="811213"/>
            <a:ext cx="21005800" cy="1368371"/>
          </a:xfrm>
        </p:spPr>
        <p:txBody>
          <a:bodyPr/>
          <a:lstStyle/>
          <a:p>
            <a:r>
              <a:rPr lang="en-GB" dirty="0"/>
              <a:t>Arm Cavity Tunnel Layout (plenary session later today)</a:t>
            </a:r>
          </a:p>
        </p:txBody>
      </p:sp>
      <p:grpSp>
        <p:nvGrpSpPr>
          <p:cNvPr id="86" name="Group 85">
            <a:extLst>
              <a:ext uri="{FF2B5EF4-FFF2-40B4-BE49-F238E27FC236}">
                <a16:creationId xmlns:a16="http://schemas.microsoft.com/office/drawing/2014/main" id="{ECD91D73-1AC8-7E92-F9F2-37D5F0F06077}"/>
              </a:ext>
            </a:extLst>
          </p:cNvPr>
          <p:cNvGrpSpPr/>
          <p:nvPr/>
        </p:nvGrpSpPr>
        <p:grpSpPr>
          <a:xfrm>
            <a:off x="1174776" y="3297670"/>
            <a:ext cx="7838604" cy="7560840"/>
            <a:chOff x="689282" y="1389738"/>
            <a:chExt cx="4641054" cy="4641054"/>
          </a:xfrm>
        </p:grpSpPr>
        <p:sp>
          <p:nvSpPr>
            <p:cNvPr id="87" name="Circle: Hollow 86">
              <a:extLst>
                <a:ext uri="{FF2B5EF4-FFF2-40B4-BE49-F238E27FC236}">
                  <a16:creationId xmlns:a16="http://schemas.microsoft.com/office/drawing/2014/main" id="{C48B5B01-814D-DC77-C1A7-56AD2B9D5F49}"/>
                </a:ext>
              </a:extLst>
            </p:cNvPr>
            <p:cNvSpPr>
              <a:spLocks noChangeAspect="1"/>
            </p:cNvSpPr>
            <p:nvPr/>
          </p:nvSpPr>
          <p:spPr>
            <a:xfrm>
              <a:off x="689282" y="1389738"/>
              <a:ext cx="4641054" cy="4641054"/>
            </a:xfrm>
            <a:prstGeom prst="donut">
              <a:avLst>
                <a:gd name="adj" fmla="val 5525"/>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solidFill>
                  <a:schemeClr val="tx1"/>
                </a:solidFill>
              </a:endParaRPr>
            </a:p>
          </p:txBody>
        </p:sp>
        <p:sp>
          <p:nvSpPr>
            <p:cNvPr id="88" name="Oval 87">
              <a:extLst>
                <a:ext uri="{FF2B5EF4-FFF2-40B4-BE49-F238E27FC236}">
                  <a16:creationId xmlns:a16="http://schemas.microsoft.com/office/drawing/2014/main" id="{5CA2B2B3-F09B-A171-EC73-96E4B0ABCC69}"/>
                </a:ext>
              </a:extLst>
            </p:cNvPr>
            <p:cNvSpPr>
              <a:spLocks noChangeAspect="1"/>
            </p:cNvSpPr>
            <p:nvPr/>
          </p:nvSpPr>
          <p:spPr>
            <a:xfrm>
              <a:off x="1231811" y="325306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9" name="Oval 88">
              <a:extLst>
                <a:ext uri="{FF2B5EF4-FFF2-40B4-BE49-F238E27FC236}">
                  <a16:creationId xmlns:a16="http://schemas.microsoft.com/office/drawing/2014/main" id="{08F4DD44-B09D-21AC-4868-121176646D22}"/>
                </a:ext>
              </a:extLst>
            </p:cNvPr>
            <p:cNvSpPr>
              <a:spLocks noChangeAspect="1"/>
            </p:cNvSpPr>
            <p:nvPr/>
          </p:nvSpPr>
          <p:spPr>
            <a:xfrm>
              <a:off x="1140371" y="3161625"/>
              <a:ext cx="1097280" cy="1097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0" name="Oval 89">
              <a:extLst>
                <a:ext uri="{FF2B5EF4-FFF2-40B4-BE49-F238E27FC236}">
                  <a16:creationId xmlns:a16="http://schemas.microsoft.com/office/drawing/2014/main" id="{2B9B5C24-0417-88EB-B912-3E94BAD2DFCA}"/>
                </a:ext>
              </a:extLst>
            </p:cNvPr>
            <p:cNvSpPr>
              <a:spLocks noChangeAspect="1"/>
            </p:cNvSpPr>
            <p:nvPr/>
          </p:nvSpPr>
          <p:spPr>
            <a:xfrm>
              <a:off x="3909329" y="3252755"/>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1" name="Oval 90">
              <a:extLst>
                <a:ext uri="{FF2B5EF4-FFF2-40B4-BE49-F238E27FC236}">
                  <a16:creationId xmlns:a16="http://schemas.microsoft.com/office/drawing/2014/main" id="{FCA75053-8979-34AB-5CA2-385C421A97D9}"/>
                </a:ext>
              </a:extLst>
            </p:cNvPr>
            <p:cNvSpPr>
              <a:spLocks noChangeAspect="1"/>
            </p:cNvSpPr>
            <p:nvPr/>
          </p:nvSpPr>
          <p:spPr>
            <a:xfrm>
              <a:off x="3817889" y="3161315"/>
              <a:ext cx="1097280" cy="10972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2" name="Rectangle 91">
              <a:extLst>
                <a:ext uri="{FF2B5EF4-FFF2-40B4-BE49-F238E27FC236}">
                  <a16:creationId xmlns:a16="http://schemas.microsoft.com/office/drawing/2014/main" id="{2186604E-05FE-8DD8-26FA-BDE55C05B6AD}"/>
                </a:ext>
              </a:extLst>
            </p:cNvPr>
            <p:cNvSpPr/>
            <p:nvPr/>
          </p:nvSpPr>
          <p:spPr>
            <a:xfrm>
              <a:off x="1140371" y="4760660"/>
              <a:ext cx="3731342" cy="30971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93" name="Straight Connector 92">
              <a:extLst>
                <a:ext uri="{FF2B5EF4-FFF2-40B4-BE49-F238E27FC236}">
                  <a16:creationId xmlns:a16="http://schemas.microsoft.com/office/drawing/2014/main" id="{D73D8E7A-2591-8F32-C5A3-997C2B63D097}"/>
                </a:ext>
              </a:extLst>
            </p:cNvPr>
            <p:cNvCxnSpPr>
              <a:cxnSpLocks/>
            </p:cNvCxnSpPr>
            <p:nvPr/>
          </p:nvCxnSpPr>
          <p:spPr>
            <a:xfrm flipV="1">
              <a:off x="2386094" y="2931860"/>
              <a:ext cx="0" cy="182880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4" name="Straight Connector 93">
              <a:extLst>
                <a:ext uri="{FF2B5EF4-FFF2-40B4-BE49-F238E27FC236}">
                  <a16:creationId xmlns:a16="http://schemas.microsoft.com/office/drawing/2014/main" id="{5EB38F18-2ED1-CBF1-C411-EA4ACC8A4141}"/>
                </a:ext>
              </a:extLst>
            </p:cNvPr>
            <p:cNvCxnSpPr>
              <a:cxnSpLocks/>
            </p:cNvCxnSpPr>
            <p:nvPr/>
          </p:nvCxnSpPr>
          <p:spPr>
            <a:xfrm flipV="1">
              <a:off x="3672853" y="2931860"/>
              <a:ext cx="0" cy="182880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5" name="Straight Arrow Connector 94">
              <a:extLst>
                <a:ext uri="{FF2B5EF4-FFF2-40B4-BE49-F238E27FC236}">
                  <a16:creationId xmlns:a16="http://schemas.microsoft.com/office/drawing/2014/main" id="{2BD204FF-1341-470D-3737-6BBF0B5D20F7}"/>
                </a:ext>
              </a:extLst>
            </p:cNvPr>
            <p:cNvCxnSpPr>
              <a:cxnSpLocks/>
            </p:cNvCxnSpPr>
            <p:nvPr/>
          </p:nvCxnSpPr>
          <p:spPr>
            <a:xfrm flipH="1">
              <a:off x="945682" y="3752083"/>
              <a:ext cx="28612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96" name="Straight Arrow Connector 95">
              <a:extLst>
                <a:ext uri="{FF2B5EF4-FFF2-40B4-BE49-F238E27FC236}">
                  <a16:creationId xmlns:a16="http://schemas.microsoft.com/office/drawing/2014/main" id="{31701954-67CA-B324-B310-2705108D4AE2}"/>
                </a:ext>
              </a:extLst>
            </p:cNvPr>
            <p:cNvCxnSpPr>
              <a:cxnSpLocks/>
            </p:cNvCxnSpPr>
            <p:nvPr/>
          </p:nvCxnSpPr>
          <p:spPr>
            <a:xfrm flipH="1">
              <a:off x="1231812" y="3749352"/>
              <a:ext cx="91439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97" name="Straight Arrow Connector 96">
              <a:extLst>
                <a:ext uri="{FF2B5EF4-FFF2-40B4-BE49-F238E27FC236}">
                  <a16:creationId xmlns:a16="http://schemas.microsoft.com/office/drawing/2014/main" id="{5C495E58-CC52-F678-5B5B-BC01C7F1E596}"/>
                </a:ext>
              </a:extLst>
            </p:cNvPr>
            <p:cNvCxnSpPr>
              <a:cxnSpLocks/>
            </p:cNvCxnSpPr>
            <p:nvPr/>
          </p:nvCxnSpPr>
          <p:spPr>
            <a:xfrm flipH="1">
              <a:off x="2146212" y="3749352"/>
              <a:ext cx="239882"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98" name="Straight Arrow Connector 97">
              <a:extLst>
                <a:ext uri="{FF2B5EF4-FFF2-40B4-BE49-F238E27FC236}">
                  <a16:creationId xmlns:a16="http://schemas.microsoft.com/office/drawing/2014/main" id="{734CB5AC-257E-3D60-3D4A-7D1E67819C0B}"/>
                </a:ext>
              </a:extLst>
            </p:cNvPr>
            <p:cNvCxnSpPr>
              <a:cxnSpLocks/>
            </p:cNvCxnSpPr>
            <p:nvPr/>
          </p:nvCxnSpPr>
          <p:spPr>
            <a:xfrm flipH="1">
              <a:off x="2386095" y="3749352"/>
              <a:ext cx="1301261"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99" name="Straight Arrow Connector 98">
              <a:extLst>
                <a:ext uri="{FF2B5EF4-FFF2-40B4-BE49-F238E27FC236}">
                  <a16:creationId xmlns:a16="http://schemas.microsoft.com/office/drawing/2014/main" id="{8AA5A8A0-2BE4-F9F1-52A8-C97F58B0DD13}"/>
                </a:ext>
              </a:extLst>
            </p:cNvPr>
            <p:cNvCxnSpPr>
              <a:cxnSpLocks/>
            </p:cNvCxnSpPr>
            <p:nvPr/>
          </p:nvCxnSpPr>
          <p:spPr>
            <a:xfrm flipH="1">
              <a:off x="3669447" y="3750646"/>
              <a:ext cx="239882"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00" name="Straight Arrow Connector 99">
              <a:extLst>
                <a:ext uri="{FF2B5EF4-FFF2-40B4-BE49-F238E27FC236}">
                  <a16:creationId xmlns:a16="http://schemas.microsoft.com/office/drawing/2014/main" id="{0A1FD027-9CD7-33A4-2504-E1292BE0F39E}"/>
                </a:ext>
              </a:extLst>
            </p:cNvPr>
            <p:cNvCxnSpPr>
              <a:cxnSpLocks/>
            </p:cNvCxnSpPr>
            <p:nvPr/>
          </p:nvCxnSpPr>
          <p:spPr>
            <a:xfrm flipH="1">
              <a:off x="3909329" y="3750646"/>
              <a:ext cx="91439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01" name="Straight Arrow Connector 100">
              <a:extLst>
                <a:ext uri="{FF2B5EF4-FFF2-40B4-BE49-F238E27FC236}">
                  <a16:creationId xmlns:a16="http://schemas.microsoft.com/office/drawing/2014/main" id="{6AE6292F-5D09-8A0B-4BE3-DC6F386F9549}"/>
                </a:ext>
              </a:extLst>
            </p:cNvPr>
            <p:cNvCxnSpPr>
              <a:cxnSpLocks/>
            </p:cNvCxnSpPr>
            <p:nvPr/>
          </p:nvCxnSpPr>
          <p:spPr>
            <a:xfrm flipH="1">
              <a:off x="4781347" y="3749352"/>
              <a:ext cx="28612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102" name="TextBox 101">
              <a:extLst>
                <a:ext uri="{FF2B5EF4-FFF2-40B4-BE49-F238E27FC236}">
                  <a16:creationId xmlns:a16="http://schemas.microsoft.com/office/drawing/2014/main" id="{7566086F-9B70-7014-8641-4B3B6C652D84}"/>
                </a:ext>
              </a:extLst>
            </p:cNvPr>
            <p:cNvSpPr txBox="1"/>
            <p:nvPr/>
          </p:nvSpPr>
          <p:spPr>
            <a:xfrm>
              <a:off x="894862" y="3446202"/>
              <a:ext cx="418781" cy="289120"/>
            </a:xfrm>
            <a:prstGeom prst="rect">
              <a:avLst/>
            </a:prstGeom>
            <a:noFill/>
          </p:spPr>
          <p:txBody>
            <a:bodyPr wrap="none" rtlCol="0">
              <a:spAutoFit/>
            </a:bodyPr>
            <a:lstStyle/>
            <a:p>
              <a:r>
                <a:rPr lang="en-US" b="0" dirty="0">
                  <a:solidFill>
                    <a:schemeClr val="tx1"/>
                  </a:solidFill>
                </a:rPr>
                <a:t>500</a:t>
              </a:r>
              <a:endParaRPr lang="en-NL" b="0" dirty="0">
                <a:solidFill>
                  <a:schemeClr val="tx1"/>
                </a:solidFill>
              </a:endParaRPr>
            </a:p>
          </p:txBody>
        </p:sp>
        <p:sp>
          <p:nvSpPr>
            <p:cNvPr id="103" name="TextBox 102">
              <a:extLst>
                <a:ext uri="{FF2B5EF4-FFF2-40B4-BE49-F238E27FC236}">
                  <a16:creationId xmlns:a16="http://schemas.microsoft.com/office/drawing/2014/main" id="{DA2A73E4-4CF3-CFA2-3A06-51F1BC74087D}"/>
                </a:ext>
              </a:extLst>
            </p:cNvPr>
            <p:cNvSpPr txBox="1"/>
            <p:nvPr/>
          </p:nvSpPr>
          <p:spPr>
            <a:xfrm>
              <a:off x="1362639" y="3439601"/>
              <a:ext cx="527100" cy="289120"/>
            </a:xfrm>
            <a:prstGeom prst="rect">
              <a:avLst/>
            </a:prstGeom>
            <a:noFill/>
          </p:spPr>
          <p:txBody>
            <a:bodyPr wrap="none" rtlCol="0">
              <a:spAutoFit/>
            </a:bodyPr>
            <a:lstStyle/>
            <a:p>
              <a:r>
                <a:rPr lang="en-US" b="0" dirty="0">
                  <a:solidFill>
                    <a:schemeClr val="tx1"/>
                  </a:solidFill>
                </a:rPr>
                <a:t>1000</a:t>
              </a:r>
              <a:endParaRPr lang="en-NL" b="0" dirty="0">
                <a:solidFill>
                  <a:schemeClr val="tx1"/>
                </a:solidFill>
              </a:endParaRPr>
            </a:p>
          </p:txBody>
        </p:sp>
        <p:sp>
          <p:nvSpPr>
            <p:cNvPr id="104" name="TextBox 103">
              <a:extLst>
                <a:ext uri="{FF2B5EF4-FFF2-40B4-BE49-F238E27FC236}">
                  <a16:creationId xmlns:a16="http://schemas.microsoft.com/office/drawing/2014/main" id="{E20795C5-E99F-3E9A-E928-8F5AD7DC2BF4}"/>
                </a:ext>
              </a:extLst>
            </p:cNvPr>
            <p:cNvSpPr txBox="1"/>
            <p:nvPr/>
          </p:nvSpPr>
          <p:spPr>
            <a:xfrm>
              <a:off x="2007395" y="3437186"/>
              <a:ext cx="418781" cy="289120"/>
            </a:xfrm>
            <a:prstGeom prst="rect">
              <a:avLst/>
            </a:prstGeom>
            <a:noFill/>
          </p:spPr>
          <p:txBody>
            <a:bodyPr wrap="none" rtlCol="0">
              <a:spAutoFit/>
            </a:bodyPr>
            <a:lstStyle/>
            <a:p>
              <a:r>
                <a:rPr lang="en-US" b="0" dirty="0">
                  <a:solidFill>
                    <a:schemeClr val="tx1"/>
                  </a:solidFill>
                </a:rPr>
                <a:t>300</a:t>
              </a:r>
              <a:endParaRPr lang="en-NL" b="0" dirty="0">
                <a:solidFill>
                  <a:schemeClr val="tx1"/>
                </a:solidFill>
              </a:endParaRPr>
            </a:p>
          </p:txBody>
        </p:sp>
        <p:sp>
          <p:nvSpPr>
            <p:cNvPr id="105" name="TextBox 104">
              <a:extLst>
                <a:ext uri="{FF2B5EF4-FFF2-40B4-BE49-F238E27FC236}">
                  <a16:creationId xmlns:a16="http://schemas.microsoft.com/office/drawing/2014/main" id="{8486E1BF-6D7F-39AB-0743-B8FE2C819E53}"/>
                </a:ext>
              </a:extLst>
            </p:cNvPr>
            <p:cNvSpPr txBox="1"/>
            <p:nvPr/>
          </p:nvSpPr>
          <p:spPr>
            <a:xfrm>
              <a:off x="2488944" y="3430913"/>
              <a:ext cx="966079" cy="289120"/>
            </a:xfrm>
            <a:prstGeom prst="rect">
              <a:avLst/>
            </a:prstGeom>
            <a:noFill/>
          </p:spPr>
          <p:txBody>
            <a:bodyPr wrap="none" rtlCol="0">
              <a:spAutoFit/>
            </a:bodyPr>
            <a:lstStyle/>
            <a:p>
              <a:r>
                <a:rPr lang="en-US" b="0" dirty="0">
                  <a:solidFill>
                    <a:schemeClr val="tx1"/>
                  </a:solidFill>
                </a:rPr>
                <a:t>700+1500</a:t>
              </a:r>
              <a:endParaRPr lang="en-NL" b="0" dirty="0">
                <a:solidFill>
                  <a:schemeClr val="tx1"/>
                </a:solidFill>
              </a:endParaRPr>
            </a:p>
          </p:txBody>
        </p:sp>
        <p:sp>
          <p:nvSpPr>
            <p:cNvPr id="106" name="TextBox 105">
              <a:extLst>
                <a:ext uri="{FF2B5EF4-FFF2-40B4-BE49-F238E27FC236}">
                  <a16:creationId xmlns:a16="http://schemas.microsoft.com/office/drawing/2014/main" id="{B660D23B-C5E1-FF2F-32F2-3928512A9470}"/>
                </a:ext>
              </a:extLst>
            </p:cNvPr>
            <p:cNvSpPr txBox="1"/>
            <p:nvPr/>
          </p:nvSpPr>
          <p:spPr>
            <a:xfrm>
              <a:off x="2778710" y="3727095"/>
              <a:ext cx="527100" cy="289120"/>
            </a:xfrm>
            <a:prstGeom prst="rect">
              <a:avLst/>
            </a:prstGeom>
            <a:noFill/>
          </p:spPr>
          <p:txBody>
            <a:bodyPr wrap="none" rtlCol="0">
              <a:spAutoFit/>
            </a:bodyPr>
            <a:lstStyle/>
            <a:p>
              <a:r>
                <a:rPr lang="en-US" b="0" dirty="0">
                  <a:solidFill>
                    <a:schemeClr val="tx1"/>
                  </a:solidFill>
                </a:rPr>
                <a:t>2200</a:t>
              </a:r>
              <a:endParaRPr lang="en-NL" b="0" dirty="0">
                <a:solidFill>
                  <a:schemeClr val="tx1"/>
                </a:solidFill>
              </a:endParaRPr>
            </a:p>
          </p:txBody>
        </p:sp>
        <p:sp>
          <p:nvSpPr>
            <p:cNvPr id="107" name="TextBox 106">
              <a:extLst>
                <a:ext uri="{FF2B5EF4-FFF2-40B4-BE49-F238E27FC236}">
                  <a16:creationId xmlns:a16="http://schemas.microsoft.com/office/drawing/2014/main" id="{6816CCF6-BCAD-A89B-DA07-D08BCCAB04EF}"/>
                </a:ext>
              </a:extLst>
            </p:cNvPr>
            <p:cNvSpPr txBox="1"/>
            <p:nvPr/>
          </p:nvSpPr>
          <p:spPr>
            <a:xfrm>
              <a:off x="3633633" y="3427714"/>
              <a:ext cx="418781" cy="289120"/>
            </a:xfrm>
            <a:prstGeom prst="rect">
              <a:avLst/>
            </a:prstGeom>
            <a:noFill/>
          </p:spPr>
          <p:txBody>
            <a:bodyPr wrap="none" rtlCol="0">
              <a:spAutoFit/>
            </a:bodyPr>
            <a:lstStyle/>
            <a:p>
              <a:r>
                <a:rPr lang="en-US" b="0" dirty="0">
                  <a:solidFill>
                    <a:schemeClr val="tx1"/>
                  </a:solidFill>
                </a:rPr>
                <a:t>300</a:t>
              </a:r>
              <a:endParaRPr lang="en-NL" b="0" dirty="0">
                <a:solidFill>
                  <a:schemeClr val="tx1"/>
                </a:solidFill>
              </a:endParaRPr>
            </a:p>
          </p:txBody>
        </p:sp>
        <p:sp>
          <p:nvSpPr>
            <p:cNvPr id="108" name="TextBox 107">
              <a:extLst>
                <a:ext uri="{FF2B5EF4-FFF2-40B4-BE49-F238E27FC236}">
                  <a16:creationId xmlns:a16="http://schemas.microsoft.com/office/drawing/2014/main" id="{6BCA380E-5DB2-C554-020B-9B498587AC70}"/>
                </a:ext>
              </a:extLst>
            </p:cNvPr>
            <p:cNvSpPr txBox="1"/>
            <p:nvPr/>
          </p:nvSpPr>
          <p:spPr>
            <a:xfrm>
              <a:off x="4067485" y="3439601"/>
              <a:ext cx="527100" cy="289120"/>
            </a:xfrm>
            <a:prstGeom prst="rect">
              <a:avLst/>
            </a:prstGeom>
            <a:noFill/>
          </p:spPr>
          <p:txBody>
            <a:bodyPr wrap="none" rtlCol="0">
              <a:spAutoFit/>
            </a:bodyPr>
            <a:lstStyle/>
            <a:p>
              <a:r>
                <a:rPr lang="en-US" b="0" dirty="0">
                  <a:solidFill>
                    <a:schemeClr val="tx1"/>
                  </a:solidFill>
                </a:rPr>
                <a:t>1000</a:t>
              </a:r>
              <a:endParaRPr lang="en-NL" b="0" dirty="0">
                <a:solidFill>
                  <a:schemeClr val="tx1"/>
                </a:solidFill>
              </a:endParaRPr>
            </a:p>
          </p:txBody>
        </p:sp>
        <p:sp>
          <p:nvSpPr>
            <p:cNvPr id="109" name="TextBox 108">
              <a:extLst>
                <a:ext uri="{FF2B5EF4-FFF2-40B4-BE49-F238E27FC236}">
                  <a16:creationId xmlns:a16="http://schemas.microsoft.com/office/drawing/2014/main" id="{604DC381-B0AA-DA22-6AD7-CF2CF518E37B}"/>
                </a:ext>
              </a:extLst>
            </p:cNvPr>
            <p:cNvSpPr txBox="1"/>
            <p:nvPr/>
          </p:nvSpPr>
          <p:spPr>
            <a:xfrm>
              <a:off x="4685478" y="3443775"/>
              <a:ext cx="418781" cy="289120"/>
            </a:xfrm>
            <a:prstGeom prst="rect">
              <a:avLst/>
            </a:prstGeom>
            <a:noFill/>
          </p:spPr>
          <p:txBody>
            <a:bodyPr wrap="none" rtlCol="0">
              <a:spAutoFit/>
            </a:bodyPr>
            <a:lstStyle/>
            <a:p>
              <a:r>
                <a:rPr lang="en-US" b="0" dirty="0">
                  <a:solidFill>
                    <a:schemeClr val="tx1"/>
                  </a:solidFill>
                </a:rPr>
                <a:t>500</a:t>
              </a:r>
              <a:endParaRPr lang="en-NL" b="0" dirty="0">
                <a:solidFill>
                  <a:schemeClr val="tx1"/>
                </a:solidFill>
              </a:endParaRPr>
            </a:p>
          </p:txBody>
        </p:sp>
        <p:cxnSp>
          <p:nvCxnSpPr>
            <p:cNvPr id="110" name="Straight Arrow Connector 109">
              <a:extLst>
                <a:ext uri="{FF2B5EF4-FFF2-40B4-BE49-F238E27FC236}">
                  <a16:creationId xmlns:a16="http://schemas.microsoft.com/office/drawing/2014/main" id="{6F13202A-A3BF-3975-6764-2137B7B72EDE}"/>
                </a:ext>
              </a:extLst>
            </p:cNvPr>
            <p:cNvCxnSpPr>
              <a:cxnSpLocks/>
            </p:cNvCxnSpPr>
            <p:nvPr/>
          </p:nvCxnSpPr>
          <p:spPr>
            <a:xfrm flipH="1" flipV="1">
              <a:off x="1689010" y="2880968"/>
              <a:ext cx="267751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11" name="Straight Connector 110">
              <a:extLst>
                <a:ext uri="{FF2B5EF4-FFF2-40B4-BE49-F238E27FC236}">
                  <a16:creationId xmlns:a16="http://schemas.microsoft.com/office/drawing/2014/main" id="{39780DE2-5ECE-8146-602C-9C89FB1AE2C9}"/>
                </a:ext>
              </a:extLst>
            </p:cNvPr>
            <p:cNvCxnSpPr>
              <a:cxnSpLocks/>
            </p:cNvCxnSpPr>
            <p:nvPr/>
          </p:nvCxnSpPr>
          <p:spPr>
            <a:xfrm flipV="1">
              <a:off x="1689010" y="2817710"/>
              <a:ext cx="1956" cy="437438"/>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112" name="Straight Connector 111">
              <a:extLst>
                <a:ext uri="{FF2B5EF4-FFF2-40B4-BE49-F238E27FC236}">
                  <a16:creationId xmlns:a16="http://schemas.microsoft.com/office/drawing/2014/main" id="{7331D575-59E3-EA5A-1696-C6BA83F77926}"/>
                </a:ext>
              </a:extLst>
            </p:cNvPr>
            <p:cNvCxnSpPr>
              <a:cxnSpLocks/>
            </p:cNvCxnSpPr>
            <p:nvPr/>
          </p:nvCxnSpPr>
          <p:spPr>
            <a:xfrm flipV="1">
              <a:off x="4366528" y="2811143"/>
              <a:ext cx="1956" cy="437438"/>
            </a:xfrm>
            <a:prstGeom prst="line">
              <a:avLst/>
            </a:prstGeom>
            <a:ln/>
          </p:spPr>
          <p:style>
            <a:lnRef idx="2">
              <a:schemeClr val="accent4"/>
            </a:lnRef>
            <a:fillRef idx="0">
              <a:schemeClr val="accent4"/>
            </a:fillRef>
            <a:effectRef idx="1">
              <a:schemeClr val="accent4"/>
            </a:effectRef>
            <a:fontRef idx="minor">
              <a:schemeClr val="tx1"/>
            </a:fontRef>
          </p:style>
        </p:cxnSp>
        <p:sp>
          <p:nvSpPr>
            <p:cNvPr id="113" name="TextBox 112">
              <a:extLst>
                <a:ext uri="{FF2B5EF4-FFF2-40B4-BE49-F238E27FC236}">
                  <a16:creationId xmlns:a16="http://schemas.microsoft.com/office/drawing/2014/main" id="{B0CA2D17-18FF-863F-7DB9-C19DBC5AB222}"/>
                </a:ext>
              </a:extLst>
            </p:cNvPr>
            <p:cNvSpPr txBox="1"/>
            <p:nvPr/>
          </p:nvSpPr>
          <p:spPr>
            <a:xfrm>
              <a:off x="2679670" y="2547397"/>
              <a:ext cx="527100" cy="289120"/>
            </a:xfrm>
            <a:prstGeom prst="rect">
              <a:avLst/>
            </a:prstGeom>
            <a:noFill/>
          </p:spPr>
          <p:txBody>
            <a:bodyPr wrap="none" rtlCol="0">
              <a:spAutoFit/>
            </a:bodyPr>
            <a:lstStyle/>
            <a:p>
              <a:r>
                <a:rPr lang="en-US" b="0" dirty="0">
                  <a:solidFill>
                    <a:schemeClr val="tx1"/>
                  </a:solidFill>
                </a:rPr>
                <a:t>3800</a:t>
              </a:r>
              <a:endParaRPr lang="en-NL" b="0" dirty="0">
                <a:solidFill>
                  <a:schemeClr val="tx1"/>
                </a:solidFill>
              </a:endParaRPr>
            </a:p>
          </p:txBody>
        </p:sp>
        <p:cxnSp>
          <p:nvCxnSpPr>
            <p:cNvPr id="114" name="Straight Connector 113">
              <a:extLst>
                <a:ext uri="{FF2B5EF4-FFF2-40B4-BE49-F238E27FC236}">
                  <a16:creationId xmlns:a16="http://schemas.microsoft.com/office/drawing/2014/main" id="{66507198-A25D-6F11-92A4-6D215195DB0D}"/>
                </a:ext>
              </a:extLst>
            </p:cNvPr>
            <p:cNvCxnSpPr>
              <a:cxnSpLocks/>
            </p:cNvCxnSpPr>
            <p:nvPr/>
          </p:nvCxnSpPr>
          <p:spPr>
            <a:xfrm flipV="1">
              <a:off x="5071369" y="2153813"/>
              <a:ext cx="0" cy="1609002"/>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115" name="Straight Connector 114">
              <a:extLst>
                <a:ext uri="{FF2B5EF4-FFF2-40B4-BE49-F238E27FC236}">
                  <a16:creationId xmlns:a16="http://schemas.microsoft.com/office/drawing/2014/main" id="{83BC07EF-DD6C-620C-9867-E7EC7041E331}"/>
                </a:ext>
              </a:extLst>
            </p:cNvPr>
            <p:cNvCxnSpPr>
              <a:cxnSpLocks/>
            </p:cNvCxnSpPr>
            <p:nvPr/>
          </p:nvCxnSpPr>
          <p:spPr>
            <a:xfrm flipV="1">
              <a:off x="945682" y="2146985"/>
              <a:ext cx="0" cy="1609002"/>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116" name="Straight Arrow Connector 115">
              <a:extLst>
                <a:ext uri="{FF2B5EF4-FFF2-40B4-BE49-F238E27FC236}">
                  <a16:creationId xmlns:a16="http://schemas.microsoft.com/office/drawing/2014/main" id="{1174DEE0-3745-FABF-BDF9-1885050A998D}"/>
                </a:ext>
              </a:extLst>
            </p:cNvPr>
            <p:cNvCxnSpPr>
              <a:cxnSpLocks/>
            </p:cNvCxnSpPr>
            <p:nvPr/>
          </p:nvCxnSpPr>
          <p:spPr>
            <a:xfrm flipH="1" flipV="1">
              <a:off x="945684" y="2379214"/>
              <a:ext cx="4121792"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117" name="TextBox 116">
              <a:extLst>
                <a:ext uri="{FF2B5EF4-FFF2-40B4-BE49-F238E27FC236}">
                  <a16:creationId xmlns:a16="http://schemas.microsoft.com/office/drawing/2014/main" id="{315CBEE2-65A9-8DD2-6E04-17E5C04CE502}"/>
                </a:ext>
              </a:extLst>
            </p:cNvPr>
            <p:cNvSpPr txBox="1"/>
            <p:nvPr/>
          </p:nvSpPr>
          <p:spPr>
            <a:xfrm>
              <a:off x="2676643" y="2065908"/>
              <a:ext cx="527100" cy="289120"/>
            </a:xfrm>
            <a:prstGeom prst="rect">
              <a:avLst/>
            </a:prstGeom>
            <a:noFill/>
          </p:spPr>
          <p:txBody>
            <a:bodyPr wrap="none" rtlCol="0">
              <a:spAutoFit/>
            </a:bodyPr>
            <a:lstStyle/>
            <a:p>
              <a:r>
                <a:rPr lang="en-US" b="0" dirty="0">
                  <a:solidFill>
                    <a:schemeClr val="tx1"/>
                  </a:solidFill>
                </a:rPr>
                <a:t>5800</a:t>
              </a:r>
              <a:endParaRPr lang="en-NL" b="0" dirty="0">
                <a:solidFill>
                  <a:schemeClr val="tx1"/>
                </a:solidFill>
              </a:endParaRPr>
            </a:p>
          </p:txBody>
        </p:sp>
      </p:grpSp>
      <p:sp>
        <p:nvSpPr>
          <p:cNvPr id="118" name="TextBox 117">
            <a:extLst>
              <a:ext uri="{FF2B5EF4-FFF2-40B4-BE49-F238E27FC236}">
                <a16:creationId xmlns:a16="http://schemas.microsoft.com/office/drawing/2014/main" id="{496130EC-DCFF-3B0F-B92C-2783F1B78E8A}"/>
              </a:ext>
            </a:extLst>
          </p:cNvPr>
          <p:cNvSpPr txBox="1"/>
          <p:nvPr/>
        </p:nvSpPr>
        <p:spPr>
          <a:xfrm>
            <a:off x="1689100" y="12042576"/>
            <a:ext cx="2594373" cy="400110"/>
          </a:xfrm>
          <a:prstGeom prst="rect">
            <a:avLst/>
          </a:prstGeom>
          <a:noFill/>
        </p:spPr>
        <p:txBody>
          <a:bodyPr wrap="square" rtlCol="0">
            <a:spAutoFit/>
          </a:bodyPr>
          <a:lstStyle/>
          <a:p>
            <a:r>
              <a:rPr lang="en-GB" sz="2000" b="0" dirty="0"/>
              <a:t>Source: P. </a:t>
            </a:r>
            <a:r>
              <a:rPr lang="en-GB" sz="2000" b="0" dirty="0" err="1"/>
              <a:t>Werneke</a:t>
            </a:r>
            <a:endParaRPr lang="en-GB" sz="2000" b="0" dirty="0"/>
          </a:p>
        </p:txBody>
      </p:sp>
      <p:pic>
        <p:nvPicPr>
          <p:cNvPr id="9" name="Content Placeholder 8">
            <a:extLst>
              <a:ext uri="{FF2B5EF4-FFF2-40B4-BE49-F238E27FC236}">
                <a16:creationId xmlns:a16="http://schemas.microsoft.com/office/drawing/2014/main" id="{1E6C4D78-E7AC-5ACA-1340-E8FDED57AC5A}"/>
              </a:ext>
            </a:extLst>
          </p:cNvPr>
          <p:cNvPicPr>
            <a:picLocks noGrp="1" noChangeAspect="1"/>
          </p:cNvPicPr>
          <p:nvPr>
            <p:ph sz="half" idx="2"/>
          </p:nvPr>
        </p:nvPicPr>
        <p:blipFill>
          <a:blip r:embed="rId3"/>
          <a:stretch>
            <a:fillRect/>
          </a:stretch>
        </p:blipFill>
        <p:spPr>
          <a:xfrm>
            <a:off x="11186677" y="2452367"/>
            <a:ext cx="11236261" cy="10026079"/>
          </a:xfrm>
        </p:spPr>
      </p:pic>
    </p:spTree>
    <p:extLst>
      <p:ext uri="{BB962C8B-B14F-4D97-AF65-F5344CB8AC3E}">
        <p14:creationId xmlns:p14="http://schemas.microsoft.com/office/powerpoint/2010/main" val="172778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35DF82D-F9FC-8344-5855-2425741EF56F}"/>
              </a:ext>
            </a:extLst>
          </p:cNvPr>
          <p:cNvGraphicFramePr>
            <a:graphicFrameLocks noGrp="1"/>
          </p:cNvGraphicFramePr>
          <p:nvPr>
            <p:extLst>
              <p:ext uri="{D42A27DB-BD31-4B8C-83A1-F6EECF244321}">
                <p14:modId xmlns:p14="http://schemas.microsoft.com/office/powerpoint/2010/main" val="178495542"/>
              </p:ext>
            </p:extLst>
          </p:nvPr>
        </p:nvGraphicFramePr>
        <p:xfrm>
          <a:off x="558340" y="2465512"/>
          <a:ext cx="20234251" cy="10073173"/>
        </p:xfrm>
        <a:graphic>
          <a:graphicData uri="http://schemas.openxmlformats.org/drawingml/2006/table">
            <a:tbl>
              <a:tblPr/>
              <a:tblGrid>
                <a:gridCol w="919521">
                  <a:extLst>
                    <a:ext uri="{9D8B030D-6E8A-4147-A177-3AD203B41FA5}">
                      <a16:colId xmlns:a16="http://schemas.microsoft.com/office/drawing/2014/main" val="213052160"/>
                    </a:ext>
                  </a:extLst>
                </a:gridCol>
                <a:gridCol w="1005726">
                  <a:extLst>
                    <a:ext uri="{9D8B030D-6E8A-4147-A177-3AD203B41FA5}">
                      <a16:colId xmlns:a16="http://schemas.microsoft.com/office/drawing/2014/main" val="2252185487"/>
                    </a:ext>
                  </a:extLst>
                </a:gridCol>
                <a:gridCol w="933889">
                  <a:extLst>
                    <a:ext uri="{9D8B030D-6E8A-4147-A177-3AD203B41FA5}">
                      <a16:colId xmlns:a16="http://schemas.microsoft.com/office/drawing/2014/main" val="689071550"/>
                    </a:ext>
                  </a:extLst>
                </a:gridCol>
                <a:gridCol w="991359">
                  <a:extLst>
                    <a:ext uri="{9D8B030D-6E8A-4147-A177-3AD203B41FA5}">
                      <a16:colId xmlns:a16="http://schemas.microsoft.com/office/drawing/2014/main" val="2382795622"/>
                    </a:ext>
                  </a:extLst>
                </a:gridCol>
                <a:gridCol w="1551691">
                  <a:extLst>
                    <a:ext uri="{9D8B030D-6E8A-4147-A177-3AD203B41FA5}">
                      <a16:colId xmlns:a16="http://schemas.microsoft.com/office/drawing/2014/main" val="98177024"/>
                    </a:ext>
                  </a:extLst>
                </a:gridCol>
                <a:gridCol w="1939615">
                  <a:extLst>
                    <a:ext uri="{9D8B030D-6E8A-4147-A177-3AD203B41FA5}">
                      <a16:colId xmlns:a16="http://schemas.microsoft.com/office/drawing/2014/main" val="4027034318"/>
                    </a:ext>
                  </a:extLst>
                </a:gridCol>
                <a:gridCol w="919521">
                  <a:extLst>
                    <a:ext uri="{9D8B030D-6E8A-4147-A177-3AD203B41FA5}">
                      <a16:colId xmlns:a16="http://schemas.microsoft.com/office/drawing/2014/main" val="2300463700"/>
                    </a:ext>
                  </a:extLst>
                </a:gridCol>
                <a:gridCol w="1843831">
                  <a:extLst>
                    <a:ext uri="{9D8B030D-6E8A-4147-A177-3AD203B41FA5}">
                      <a16:colId xmlns:a16="http://schemas.microsoft.com/office/drawing/2014/main" val="867384408"/>
                    </a:ext>
                  </a:extLst>
                </a:gridCol>
                <a:gridCol w="1843831">
                  <a:extLst>
                    <a:ext uri="{9D8B030D-6E8A-4147-A177-3AD203B41FA5}">
                      <a16:colId xmlns:a16="http://schemas.microsoft.com/office/drawing/2014/main" val="3745510932"/>
                    </a:ext>
                  </a:extLst>
                </a:gridCol>
                <a:gridCol w="919521">
                  <a:extLst>
                    <a:ext uri="{9D8B030D-6E8A-4147-A177-3AD203B41FA5}">
                      <a16:colId xmlns:a16="http://schemas.microsoft.com/office/drawing/2014/main" val="3378293365"/>
                    </a:ext>
                  </a:extLst>
                </a:gridCol>
                <a:gridCol w="1005726">
                  <a:extLst>
                    <a:ext uri="{9D8B030D-6E8A-4147-A177-3AD203B41FA5}">
                      <a16:colId xmlns:a16="http://schemas.microsoft.com/office/drawing/2014/main" val="3610326621"/>
                    </a:ext>
                  </a:extLst>
                </a:gridCol>
                <a:gridCol w="933889">
                  <a:extLst>
                    <a:ext uri="{9D8B030D-6E8A-4147-A177-3AD203B41FA5}">
                      <a16:colId xmlns:a16="http://schemas.microsoft.com/office/drawing/2014/main" val="1644237706"/>
                    </a:ext>
                  </a:extLst>
                </a:gridCol>
                <a:gridCol w="991359">
                  <a:extLst>
                    <a:ext uri="{9D8B030D-6E8A-4147-A177-3AD203B41FA5}">
                      <a16:colId xmlns:a16="http://schemas.microsoft.com/office/drawing/2014/main" val="3462717294"/>
                    </a:ext>
                  </a:extLst>
                </a:gridCol>
                <a:gridCol w="1551691">
                  <a:extLst>
                    <a:ext uri="{9D8B030D-6E8A-4147-A177-3AD203B41FA5}">
                      <a16:colId xmlns:a16="http://schemas.microsoft.com/office/drawing/2014/main" val="2148654332"/>
                    </a:ext>
                  </a:extLst>
                </a:gridCol>
                <a:gridCol w="1963560">
                  <a:extLst>
                    <a:ext uri="{9D8B030D-6E8A-4147-A177-3AD203B41FA5}">
                      <a16:colId xmlns:a16="http://schemas.microsoft.com/office/drawing/2014/main" val="2352850167"/>
                    </a:ext>
                  </a:extLst>
                </a:gridCol>
                <a:gridCol w="919521">
                  <a:extLst>
                    <a:ext uri="{9D8B030D-6E8A-4147-A177-3AD203B41FA5}">
                      <a16:colId xmlns:a16="http://schemas.microsoft.com/office/drawing/2014/main" val="1329634318"/>
                    </a:ext>
                  </a:extLst>
                </a:gridCol>
              </a:tblGrid>
              <a:tr h="303329">
                <a:tc gridSpan="9">
                  <a:txBody>
                    <a:bodyPr/>
                    <a:lstStyle/>
                    <a:p>
                      <a:pPr algn="ctr" fontAlgn="b"/>
                      <a:r>
                        <a:rPr lang="en-US" sz="1800" b="0" i="0" u="none" strike="noStrike">
                          <a:solidFill>
                            <a:srgbClr val="000000"/>
                          </a:solidFill>
                          <a:effectLst/>
                          <a:latin typeface="Calibri" panose="020F0502020204030204" pitchFamily="34" charset="0"/>
                        </a:rPr>
                        <a:t>Update (2025-03-14 ET L Detector Layout (ETO Task Force 1st in-person meeting update))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gridSpan="7">
                  <a:txBody>
                    <a:bodyPr/>
                    <a:lstStyle/>
                    <a:p>
                      <a:pPr algn="ctr" fontAlgn="b"/>
                      <a:r>
                        <a:rPr lang="en-US" sz="1800" b="0" i="0" u="none" strike="noStrike">
                          <a:solidFill>
                            <a:srgbClr val="000000"/>
                          </a:solidFill>
                          <a:effectLst/>
                          <a:latin typeface="Calibri" panose="020F0502020204030204" pitchFamily="34" charset="0"/>
                        </a:rPr>
                        <a:t>Previous Baseline (2024-12-03 ET L Detector Layout (quasi-Delta))</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6115022"/>
                  </a:ext>
                </a:extLst>
              </a:tr>
              <a:tr h="303329">
                <a:tc>
                  <a:txBody>
                    <a:bodyPr/>
                    <a:lstStyle/>
                    <a:p>
                      <a:pPr algn="l" fontAlgn="ctr"/>
                      <a:r>
                        <a:rPr lang="en-US" sz="1800" b="1" i="0" u="none" strike="noStrike">
                          <a:solidFill>
                            <a:srgbClr val="000000"/>
                          </a:solidFill>
                          <a:effectLst/>
                          <a:latin typeface="Calibri" panose="020F0502020204030204" pitchFamily="34" charset="0"/>
                        </a:rPr>
                        <a:t>Cavern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4">
                  <a:txBody>
                    <a:bodyPr/>
                    <a:lstStyle/>
                    <a:p>
                      <a:pPr algn="ctr" fontAlgn="ctr"/>
                      <a:r>
                        <a:rPr lang="en-US" sz="1800" b="1" i="0" u="none" strike="noStrike">
                          <a:solidFill>
                            <a:srgbClr val="000000"/>
                          </a:solidFill>
                          <a:effectLst/>
                          <a:latin typeface="Calibri" panose="020F0502020204030204" pitchFamily="34" charset="0"/>
                        </a:rPr>
                        <a:t>Detector Layout Block Dimmensions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800" b="1" i="0" u="none" strike="noStrike" dirty="0">
                          <a:solidFill>
                            <a:srgbClr val="000000"/>
                          </a:solidFill>
                          <a:effectLst/>
                          <a:latin typeface="Calibri" panose="020F0502020204030204" pitchFamily="34" charset="0"/>
                        </a:rPr>
                        <a:t>Est. </a:t>
                      </a:r>
                      <a:r>
                        <a:rPr lang="en-US" sz="1800" b="1" i="0" u="none" strike="noStrike" dirty="0" err="1">
                          <a:solidFill>
                            <a:srgbClr val="000000"/>
                          </a:solidFill>
                          <a:effectLst/>
                          <a:latin typeface="Calibri" panose="020F0502020204030204" pitchFamily="34" charset="0"/>
                        </a:rPr>
                        <a:t>Excav</a:t>
                      </a:r>
                      <a:r>
                        <a:rPr lang="en-US" sz="1800" b="1" i="0" u="none" strike="noStrike" dirty="0">
                          <a:solidFill>
                            <a:srgbClr val="000000"/>
                          </a:solidFill>
                          <a:effectLst/>
                          <a:latin typeface="Calibri" panose="020F0502020204030204" pitchFamily="34" charset="0"/>
                        </a:rPr>
                        <a:t>. Vol.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1800" b="1" i="0" u="none" strike="noStrike">
                          <a:solidFill>
                            <a:srgbClr val="000000"/>
                          </a:solidFill>
                          <a:effectLst/>
                          <a:latin typeface="Calibri" panose="020F0502020204030204" pitchFamily="34" charset="0"/>
                        </a:rPr>
                        <a:t>Note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1800" b="1" i="0" u="none" strike="noStrike">
                          <a:solidFill>
                            <a:srgbClr val="000000"/>
                          </a:solidFill>
                          <a:effectLst/>
                          <a:latin typeface="Calibri" panose="020F0502020204030204" pitchFamily="34" charset="0"/>
                        </a:rPr>
                        <a:t>Vol. Difference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800" b="1" i="0" u="none" strike="noStrike" dirty="0">
                          <a:solidFill>
                            <a:srgbClr val="000000"/>
                          </a:solidFill>
                          <a:effectLst/>
                          <a:latin typeface="Calibri" panose="020F0502020204030204" pitchFamily="34" charset="0"/>
                        </a:rPr>
                        <a:t>Vol. Diff.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800" b="1" i="0" u="none" strike="noStrike" dirty="0">
                          <a:solidFill>
                            <a:srgbClr val="000000"/>
                          </a:solidFill>
                          <a:effectLst/>
                          <a:latin typeface="Calibri" panose="020F0502020204030204" pitchFamily="34" charset="0"/>
                        </a:rPr>
                        <a:t>Cavern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4">
                  <a:txBody>
                    <a:bodyPr/>
                    <a:lstStyle/>
                    <a:p>
                      <a:pPr algn="ctr" fontAlgn="ctr"/>
                      <a:r>
                        <a:rPr lang="en-US" sz="1800" b="1" i="0" u="none" strike="noStrike">
                          <a:solidFill>
                            <a:srgbClr val="000000"/>
                          </a:solidFill>
                          <a:effectLst/>
                          <a:latin typeface="Calibri" panose="020F0502020204030204" pitchFamily="34" charset="0"/>
                        </a:rPr>
                        <a:t>Detector Layout Block Dimmensions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800" b="1" i="0" u="none" strike="noStrike" dirty="0">
                          <a:solidFill>
                            <a:srgbClr val="000000"/>
                          </a:solidFill>
                          <a:effectLst/>
                          <a:latin typeface="Calibri" panose="020F0502020204030204" pitchFamily="34" charset="0"/>
                        </a:rPr>
                        <a:t>Est. </a:t>
                      </a:r>
                      <a:r>
                        <a:rPr lang="en-US" sz="1800" b="1" i="0" u="none" strike="noStrike" dirty="0" err="1">
                          <a:solidFill>
                            <a:srgbClr val="000000"/>
                          </a:solidFill>
                          <a:effectLst/>
                          <a:latin typeface="Calibri" panose="020F0502020204030204" pitchFamily="34" charset="0"/>
                        </a:rPr>
                        <a:t>Excav</a:t>
                      </a:r>
                      <a:r>
                        <a:rPr lang="en-US" sz="1800" b="1" i="0" u="none" strike="noStrike" dirty="0">
                          <a:solidFill>
                            <a:srgbClr val="000000"/>
                          </a:solidFill>
                          <a:effectLst/>
                          <a:latin typeface="Calibri" panose="020F0502020204030204" pitchFamily="34" charset="0"/>
                        </a:rPr>
                        <a:t>. Vol.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800" b="1" i="0" u="none" strike="noStrike">
                          <a:solidFill>
                            <a:srgbClr val="000000"/>
                          </a:solidFill>
                          <a:effectLst/>
                          <a:latin typeface="Calibri" panose="020F0502020204030204" pitchFamily="34" charset="0"/>
                        </a:rPr>
                        <a:t>Note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35052771"/>
                  </a:ext>
                </a:extLst>
              </a:tr>
              <a:tr h="533860">
                <a:tc>
                  <a:txBody>
                    <a:bodyPr/>
                    <a:lstStyle/>
                    <a:p>
                      <a:pPr algn="l" fontAlgn="ctr"/>
                      <a:r>
                        <a:rPr lang="en-US" sz="18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Height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Width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Length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Detector Layout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800" b="1" i="0" u="none" strike="noStrike">
                          <a:solidFill>
                            <a:srgbClr val="000000"/>
                          </a:solidFill>
                          <a:effectLst/>
                          <a:latin typeface="Calibri" panose="020F0502020204030204" pitchFamily="34" charset="0"/>
                        </a:rPr>
                        <a:t>Height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Width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Length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Detector Layout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35722161"/>
                  </a:ext>
                </a:extLst>
              </a:tr>
              <a:tr h="291196">
                <a:tc>
                  <a:txBody>
                    <a:bodyPr/>
                    <a:lstStyle/>
                    <a:p>
                      <a:pPr algn="ctr" fontAlgn="b"/>
                      <a:r>
                        <a:rPr lang="en-US" sz="1800" b="0" i="0" u="none" strike="noStrike">
                          <a:solidFill>
                            <a:srgbClr val="000000"/>
                          </a:solidFill>
                          <a:effectLst/>
                          <a:latin typeface="Calibri" panose="020F0502020204030204" pitchFamily="34" charset="0"/>
                        </a:rPr>
                        <a:t>A1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21.297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44.445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17,037.81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18,774.21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-142.12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17,220.00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18,916.33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2892964"/>
                  </a:ext>
                </a:extLst>
              </a:tr>
              <a:tr h="303329">
                <a:tc>
                  <a:txBody>
                    <a:bodyPr/>
                    <a:lstStyle/>
                    <a:p>
                      <a:pPr algn="ctr" fontAlgn="b"/>
                      <a:r>
                        <a:rPr lang="en-US" sz="1800" b="0" i="0" u="none" strike="noStrike">
                          <a:solidFill>
                            <a:srgbClr val="000000"/>
                          </a:solidFill>
                          <a:effectLst/>
                          <a:latin typeface="Calibri" panose="020F0502020204030204" pitchFamily="34" charset="0"/>
                        </a:rPr>
                        <a:t>A2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9,775.50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10,940.29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-5437.71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39.172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14,807.02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16,378.00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838102"/>
                  </a:ext>
                </a:extLst>
              </a:tr>
              <a:tr h="291196">
                <a:tc>
                  <a:txBody>
                    <a:bodyPr/>
                    <a:lstStyle/>
                    <a:p>
                      <a:pPr algn="ctr" fontAlgn="b"/>
                      <a:r>
                        <a:rPr lang="en-US" sz="1800" b="0" i="0" u="none" strike="noStrike">
                          <a:solidFill>
                            <a:srgbClr val="000000"/>
                          </a:solidFill>
                          <a:effectLst/>
                          <a:latin typeface="Calibri" panose="020F0502020204030204" pitchFamily="34" charset="0"/>
                        </a:rPr>
                        <a:t>A3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21.297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11,926.32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13,283.96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-1142.90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42.171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12,988.67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14,426.86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250323"/>
                  </a:ext>
                </a:extLst>
              </a:tr>
              <a:tr h="291196">
                <a:tc>
                  <a:txBody>
                    <a:bodyPr/>
                    <a:lstStyle/>
                    <a:p>
                      <a:pPr algn="ctr" fontAlgn="b"/>
                      <a:r>
                        <a:rPr lang="en-US" sz="1800" b="0" i="0" u="none" strike="noStrike">
                          <a:solidFill>
                            <a:srgbClr val="000000"/>
                          </a:solidFill>
                          <a:effectLst/>
                          <a:latin typeface="Calibri" panose="020F0502020204030204" pitchFamily="34" charset="0"/>
                        </a:rPr>
                        <a:t>A4_1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14,138.24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15,860.69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-4400.71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A4_1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18,223.80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20,261.39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1182628"/>
                  </a:ext>
                </a:extLst>
              </a:tr>
              <a:tr h="303329">
                <a:tc>
                  <a:txBody>
                    <a:bodyPr/>
                    <a:lstStyle/>
                    <a:p>
                      <a:pPr algn="ctr" fontAlgn="b"/>
                      <a:r>
                        <a:rPr lang="en-US" sz="1800" b="0" i="0" u="none" strike="noStrike">
                          <a:solidFill>
                            <a:srgbClr val="000000"/>
                          </a:solidFill>
                          <a:effectLst/>
                          <a:latin typeface="Calibri" panose="020F0502020204030204" pitchFamily="34" charset="0"/>
                        </a:rPr>
                        <a:t>A4_2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16,427.29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18,079.10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-8289.14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A4_2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49.245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24,223.81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26,368.23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5090334"/>
                  </a:ext>
                </a:extLst>
              </a:tr>
              <a:tr h="303329">
                <a:tc>
                  <a:txBody>
                    <a:bodyPr/>
                    <a:lstStyle/>
                    <a:p>
                      <a:pPr algn="ctr" fontAlgn="b"/>
                      <a:r>
                        <a:rPr lang="en-US" sz="1800" b="0" i="0" u="none" strike="noStrike">
                          <a:solidFill>
                            <a:srgbClr val="000000"/>
                          </a:solidFill>
                          <a:effectLst/>
                          <a:latin typeface="Calibri" panose="020F0502020204030204" pitchFamily="34" charset="0"/>
                        </a:rPr>
                        <a:t>A5_1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14,348.62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16,085.62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-2646.23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A5_1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16,788.24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18,731.85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4059539"/>
                  </a:ext>
                </a:extLst>
              </a:tr>
              <a:tr h="303329">
                <a:tc>
                  <a:txBody>
                    <a:bodyPr/>
                    <a:lstStyle/>
                    <a:p>
                      <a:pPr algn="ctr" fontAlgn="b"/>
                      <a:r>
                        <a:rPr lang="en-US" sz="1800" b="0" i="0" u="none" strike="noStrike">
                          <a:solidFill>
                            <a:srgbClr val="000000"/>
                          </a:solidFill>
                          <a:effectLst/>
                          <a:latin typeface="Calibri" panose="020F0502020204030204" pitchFamily="34" charset="0"/>
                        </a:rPr>
                        <a:t>A5_2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26.329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11,692.60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13,012.31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-11188.87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A5_2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49.245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22,160.25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24,201.18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0793020"/>
                  </a:ext>
                </a:extLst>
              </a:tr>
              <a:tr h="291196">
                <a:tc>
                  <a:txBody>
                    <a:bodyPr/>
                    <a:lstStyle/>
                    <a:p>
                      <a:pPr algn="ctr" fontAlgn="b"/>
                      <a:r>
                        <a:rPr lang="en-US" sz="1800" b="0" i="0" u="none" strike="noStrike">
                          <a:solidFill>
                            <a:srgbClr val="000000"/>
                          </a:solidFill>
                          <a:effectLst/>
                          <a:latin typeface="Calibri" panose="020F0502020204030204" pitchFamily="34" charset="0"/>
                        </a:rPr>
                        <a:t>LF-FC_1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3,046.40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3,648.69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en-US" sz="1800" b="0" i="0" u="none" strike="noStrike">
                          <a:solidFill>
                            <a:srgbClr val="000000"/>
                          </a:solidFill>
                          <a:effectLst/>
                          <a:latin typeface="Calibri" panose="020F0502020204030204" pitchFamily="34" charset="0"/>
                        </a:rPr>
                        <a:t>10117.2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r" fontAlgn="ctr"/>
                      <a:r>
                        <a:rPr lang="en-US" sz="1800" b="0" i="0" u="none" strike="noStrike">
                          <a:solidFill>
                            <a:srgbClr val="000000"/>
                          </a:solidFill>
                          <a:effectLst/>
                          <a:latin typeface="Calibri" panose="020F050202020403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LF-FC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4,736.00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5,512.33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129213"/>
                  </a:ext>
                </a:extLst>
              </a:tr>
              <a:tr h="291196">
                <a:tc>
                  <a:txBody>
                    <a:bodyPr/>
                    <a:lstStyle/>
                    <a:p>
                      <a:pPr algn="ctr" fontAlgn="b"/>
                      <a:r>
                        <a:rPr lang="en-US" sz="1800" b="0" i="0" u="none" strike="noStrike">
                          <a:solidFill>
                            <a:srgbClr val="000000"/>
                          </a:solidFill>
                          <a:effectLst/>
                          <a:latin typeface="Calibri" panose="020F0502020204030204" pitchFamily="34" charset="0"/>
                        </a:rPr>
                        <a:t>LF-FC_2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52.445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8,128.98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9,280.01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7031601"/>
                  </a:ext>
                </a:extLst>
              </a:tr>
              <a:tr h="291196">
                <a:tc>
                  <a:txBody>
                    <a:bodyPr/>
                    <a:lstStyle/>
                    <a:p>
                      <a:pPr algn="ctr" fontAlgn="b"/>
                      <a:r>
                        <a:rPr lang="en-US" sz="1800" b="0" i="0" u="none" strike="noStrike">
                          <a:solidFill>
                            <a:srgbClr val="000000"/>
                          </a:solidFill>
                          <a:effectLst/>
                          <a:latin typeface="Calibri" panose="020F0502020204030204" pitchFamily="34" charset="0"/>
                        </a:rPr>
                        <a:t>LF-FC_3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12.728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2,240.13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2,700.79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4940017"/>
                  </a:ext>
                </a:extLst>
              </a:tr>
              <a:tr h="291196">
                <a:tc>
                  <a:txBody>
                    <a:bodyPr/>
                    <a:lstStyle/>
                    <a:p>
                      <a:pPr algn="ctr" fontAlgn="b"/>
                      <a:r>
                        <a:rPr lang="en-US" sz="1800" b="0" i="0" u="none" strike="noStrike">
                          <a:solidFill>
                            <a:srgbClr val="000000"/>
                          </a:solidFill>
                          <a:effectLst/>
                          <a:latin typeface="Calibri" panose="020F0502020204030204" pitchFamily="34" charset="0"/>
                        </a:rPr>
                        <a:t>B1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13.781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126.906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13,991.13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16,088.29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-28580.51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B1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135.828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40,884.23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44,668.80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470899"/>
                  </a:ext>
                </a:extLst>
              </a:tr>
              <a:tr h="291196">
                <a:tc>
                  <a:txBody>
                    <a:bodyPr/>
                    <a:lstStyle/>
                    <a:p>
                      <a:pPr algn="ctr" fontAlgn="b"/>
                      <a:r>
                        <a:rPr lang="en-US" sz="1800" b="0" i="0" u="none" strike="noStrike">
                          <a:solidFill>
                            <a:srgbClr val="000000"/>
                          </a:solidFill>
                          <a:effectLst/>
                          <a:latin typeface="Calibri" panose="020F0502020204030204" pitchFamily="34" charset="0"/>
                        </a:rPr>
                        <a:t>B2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59.664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5,298.16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6,254.09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-12348.00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B2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57.226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16,824.44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18,602.09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92236"/>
                  </a:ext>
                </a:extLst>
              </a:tr>
              <a:tr h="303329">
                <a:tc>
                  <a:txBody>
                    <a:bodyPr/>
                    <a:lstStyle/>
                    <a:p>
                      <a:pPr algn="ctr" fontAlgn="b"/>
                      <a:r>
                        <a:rPr lang="en-US" sz="1800" b="0" i="0" u="none" strike="noStrike">
                          <a:solidFill>
                            <a:srgbClr val="000000"/>
                          </a:solidFill>
                          <a:effectLst/>
                          <a:latin typeface="Calibri" panose="020F0502020204030204" pitchFamily="34" charset="0"/>
                        </a:rPr>
                        <a:t>B3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13.962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50.183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5,605.24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6,527.92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-8569.72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B3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22.093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13,609.29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15,097.64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496719"/>
                  </a:ext>
                </a:extLst>
              </a:tr>
              <a:tr h="303329">
                <a:tc>
                  <a:txBody>
                    <a:bodyPr/>
                    <a:lstStyle/>
                    <a:p>
                      <a:pPr algn="ctr" fontAlgn="b"/>
                      <a:r>
                        <a:rPr lang="en-US" sz="1800" b="0" i="0" u="none" strike="noStrike">
                          <a:solidFill>
                            <a:srgbClr val="000000"/>
                          </a:solidFill>
                          <a:effectLst/>
                          <a:latin typeface="Calibri" panose="020F0502020204030204" pitchFamily="34" charset="0"/>
                        </a:rPr>
                        <a: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17.346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37.105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5,148.99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5,965.26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-10344.67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42.174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14,760.90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16,309.93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9689922"/>
                  </a:ext>
                </a:extLst>
              </a:tr>
              <a:tr h="303329">
                <a:tc>
                  <a:txBody>
                    <a:bodyPr/>
                    <a:lstStyle/>
                    <a:p>
                      <a:pPr algn="ctr" fontAlgn="b"/>
                      <a:r>
                        <a:rPr lang="en-US" sz="1800" b="0" i="0" u="none" strike="noStrike">
                          <a:solidFill>
                            <a:srgbClr val="000000"/>
                          </a:solidFill>
                          <a:effectLst/>
                          <a:latin typeface="Calibri" panose="020F0502020204030204" pitchFamily="34" charset="0"/>
                        </a:rPr>
                        <a: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2,272.00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2,732.13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-853.51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18.204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3,034.97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3,585.65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9991088"/>
                  </a:ext>
                </a:extLst>
              </a:tr>
              <a:tr h="291196">
                <a:tc>
                  <a:txBody>
                    <a:bodyPr/>
                    <a:lstStyle/>
                    <a:p>
                      <a:pPr algn="ctr" fontAlgn="b"/>
                      <a:r>
                        <a:rPr lang="en-US" sz="1800" b="0" i="0" u="none" strike="noStrike">
                          <a:solidFill>
                            <a:srgbClr val="000000"/>
                          </a:solidFill>
                          <a:effectLst/>
                          <a:latin typeface="Calibri" panose="020F0502020204030204" pitchFamily="34" charset="0"/>
                        </a:rPr>
                        <a:t>HF-FC_1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55.128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7,784.07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8,921.22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en-US" sz="1800" b="0" i="0" u="none" strike="noStrike">
                          <a:solidFill>
                            <a:srgbClr val="000000"/>
                          </a:solidFill>
                          <a:effectLst/>
                          <a:latin typeface="Calibri" panose="020F0502020204030204" pitchFamily="34" charset="0"/>
                        </a:rPr>
                        <a:t>5562.54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r" fontAlgn="ctr"/>
                      <a:r>
                        <a:rPr lang="en-US" sz="1800" b="0" i="0" u="none" strike="noStrike">
                          <a:solidFill>
                            <a:srgbClr val="000000"/>
                          </a:solidFill>
                          <a:effectLst/>
                          <a:latin typeface="Calibri" panose="020F0502020204030204" pitchFamily="34" charset="0"/>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HF-FC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4,608.00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5,353.50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2293025"/>
                  </a:ext>
                </a:extLst>
              </a:tr>
              <a:tr h="291196">
                <a:tc>
                  <a:txBody>
                    <a:bodyPr/>
                    <a:lstStyle/>
                    <a:p>
                      <a:pPr algn="ctr" fontAlgn="b"/>
                      <a:r>
                        <a:rPr lang="en-US" sz="1800" b="0" i="0" u="none" strike="noStrike">
                          <a:solidFill>
                            <a:srgbClr val="000000"/>
                          </a:solidFill>
                          <a:effectLst/>
                          <a:latin typeface="Calibri" panose="020F0502020204030204" pitchFamily="34" charset="0"/>
                        </a:rPr>
                        <a:t>HF-FC_2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1,616.00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1,994.82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4958412"/>
                  </a:ext>
                </a:extLst>
              </a:tr>
              <a:tr h="291196">
                <a:tc>
                  <a:txBody>
                    <a:bodyPr/>
                    <a:lstStyle/>
                    <a:p>
                      <a:pPr algn="ctr" fontAlgn="b"/>
                      <a:r>
                        <a:rPr lang="en-US" sz="1800" b="0" i="0" u="none" strike="noStrike">
                          <a:solidFill>
                            <a:srgbClr val="000000"/>
                          </a:solidFill>
                          <a:effectLst/>
                          <a:latin typeface="Calibri" panose="020F0502020204030204" pitchFamily="34" charset="0"/>
                        </a:rPr>
                        <a:t>C1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2,604.00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-5560.17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C1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7,200.00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8,164.17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0605679"/>
                  </a:ext>
                </a:extLst>
              </a:tr>
              <a:tr h="303329">
                <a:tc>
                  <a:txBody>
                    <a:bodyPr/>
                    <a:lstStyle/>
                    <a:p>
                      <a:pPr algn="ctr" fontAlgn="b"/>
                      <a:r>
                        <a:rPr lang="en-US" sz="1800" b="0" i="0" u="none" strike="noStrike">
                          <a:solidFill>
                            <a:srgbClr val="000000"/>
                          </a:solidFill>
                          <a:effectLst/>
                          <a:latin typeface="Calibri" panose="020F0502020204030204" pitchFamily="34" charset="0"/>
                        </a:rPr>
                        <a:t>C_X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C_X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0401971"/>
                  </a:ext>
                </a:extLst>
              </a:tr>
              <a:tr h="303329">
                <a:tc>
                  <a:txBody>
                    <a:bodyPr/>
                    <a:lstStyle/>
                    <a:p>
                      <a:pPr algn="ctr" fontAlgn="b"/>
                      <a:r>
                        <a:rPr lang="en-US" sz="1800" b="0" i="0" u="none" strike="noStrike">
                          <a:solidFill>
                            <a:srgbClr val="000000"/>
                          </a:solidFill>
                          <a:effectLst/>
                          <a:latin typeface="Calibri" panose="020F0502020204030204" pitchFamily="34" charset="0"/>
                        </a:rPr>
                        <a:t>D_X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11,609.46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13,132.90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-2165.55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D_X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13,589.77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15,298.45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518782"/>
                  </a:ext>
                </a:extLst>
              </a:tr>
              <a:tr h="303329">
                <a:tc>
                  <a:txBody>
                    <a:bodyPr/>
                    <a:lstStyle/>
                    <a:p>
                      <a:pPr algn="ctr" fontAlgn="b"/>
                      <a:r>
                        <a:rPr lang="en-US" sz="1800" b="0" i="0" u="none" strike="noStrike">
                          <a:solidFill>
                            <a:srgbClr val="000000"/>
                          </a:solidFill>
                          <a:effectLst/>
                          <a:latin typeface="Calibri" panose="020F0502020204030204" pitchFamily="34" charset="0"/>
                        </a:rPr>
                        <a:t>E_X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14,944.33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E_X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14,944.33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984141"/>
                  </a:ext>
                </a:extLst>
              </a:tr>
              <a:tr h="303329">
                <a:tc>
                  <a:txBody>
                    <a:bodyPr/>
                    <a:lstStyle/>
                    <a:p>
                      <a:pPr algn="ctr" fontAlgn="b"/>
                      <a:r>
                        <a:rPr lang="en-US" sz="1800" b="0" i="0" u="none" strike="noStrike">
                          <a:solidFill>
                            <a:srgbClr val="000000"/>
                          </a:solidFill>
                          <a:effectLst/>
                          <a:latin typeface="Calibri" panose="020F0502020204030204" pitchFamily="34" charset="0"/>
                        </a:rPr>
                        <a:t>F_X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41.672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4,000.51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4,736.59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F_X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41.672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4,000.51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4,736.59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1978330"/>
                  </a:ext>
                </a:extLst>
              </a:tr>
              <a:tr h="291196">
                <a:tc>
                  <a:txBody>
                    <a:bodyPr/>
                    <a:lstStyle/>
                    <a:p>
                      <a:pPr algn="ctr" fontAlgn="b"/>
                      <a:r>
                        <a:rPr lang="en-US" sz="1800" b="0" i="0" u="none" strike="noStrike">
                          <a:solidFill>
                            <a:srgbClr val="000000"/>
                          </a:solidFill>
                          <a:effectLst/>
                          <a:latin typeface="Calibri" panose="020F0502020204030204" pitchFamily="34" charset="0"/>
                        </a:rPr>
                        <a:t>C_Y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C_Y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1126666"/>
                  </a:ext>
                </a:extLst>
              </a:tr>
              <a:tr h="291196">
                <a:tc>
                  <a:txBody>
                    <a:bodyPr/>
                    <a:lstStyle/>
                    <a:p>
                      <a:pPr algn="ctr" fontAlgn="b"/>
                      <a:r>
                        <a:rPr lang="en-US" sz="1800" b="0" i="0" u="none" strike="noStrike">
                          <a:solidFill>
                            <a:srgbClr val="000000"/>
                          </a:solidFill>
                          <a:effectLst/>
                          <a:latin typeface="Calibri" panose="020F0502020204030204" pitchFamily="34" charset="0"/>
                        </a:rPr>
                        <a:t>D_Y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11,609.46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13,132.90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-2165.55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D_Y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21.572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13,589.77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15,298.45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6m BA CR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5356300"/>
                  </a:ext>
                </a:extLst>
              </a:tr>
              <a:tr h="291196">
                <a:tc>
                  <a:txBody>
                    <a:bodyPr/>
                    <a:lstStyle/>
                    <a:p>
                      <a:pPr algn="ctr" fontAlgn="b"/>
                      <a:r>
                        <a:rPr lang="en-US" sz="1800" b="0" i="0" u="none" strike="noStrike">
                          <a:solidFill>
                            <a:srgbClr val="000000"/>
                          </a:solidFill>
                          <a:effectLst/>
                          <a:latin typeface="Calibri" panose="020F0502020204030204" pitchFamily="34" charset="0"/>
                        </a:rPr>
                        <a:t>E_Y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14,944.33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E_Y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14,944.33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58342"/>
                  </a:ext>
                </a:extLst>
              </a:tr>
              <a:tr h="303329">
                <a:tc>
                  <a:txBody>
                    <a:bodyPr/>
                    <a:lstStyle/>
                    <a:p>
                      <a:pPr algn="ctr" fontAlgn="b"/>
                      <a:r>
                        <a:rPr lang="en-US" sz="1800" b="0" i="0" u="none" strike="noStrike">
                          <a:solidFill>
                            <a:srgbClr val="000000"/>
                          </a:solidFill>
                          <a:effectLst/>
                          <a:latin typeface="Calibri" panose="020F0502020204030204" pitchFamily="34" charset="0"/>
                        </a:rPr>
                        <a:t>F_Y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41.672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4,000.51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4,736.59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F_Y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41.672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4,000.51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4,736.59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0521849"/>
                  </a:ext>
                </a:extLst>
              </a:tr>
              <a:tr h="303329">
                <a:tc>
                  <a:txBody>
                    <a:bodyPr/>
                    <a:lstStyle/>
                    <a:p>
                      <a:pPr algn="ctr" fontAlgn="b"/>
                      <a:r>
                        <a:rPr lang="en-US" sz="1800" b="0" i="0" u="none" strike="noStrike">
                          <a:solidFill>
                            <a:srgbClr val="000000"/>
                          </a:solidFill>
                          <a:effectLst/>
                          <a:latin typeface="Calibri" panose="020F0502020204030204" pitchFamily="34" charset="0"/>
                        </a:rPr>
                        <a:t>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2,660.67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-5974.67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7,600.00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8,635.33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7523567"/>
                  </a:ext>
                </a:extLst>
              </a:tr>
              <a:tr h="303329">
                <a:tc>
                  <a:txBody>
                    <a:bodyPr/>
                    <a:lstStyle/>
                    <a:p>
                      <a:pPr algn="ctr" fontAlgn="b"/>
                      <a:r>
                        <a:rPr lang="en-US" sz="1800" b="0" i="0" u="none" strike="noStrike">
                          <a:solidFill>
                            <a:srgbClr val="000000"/>
                          </a:solidFill>
                          <a:effectLst/>
                          <a:latin typeface="Calibri" panose="020F0502020204030204" pitchFamily="34" charset="0"/>
                        </a:rPr>
                        <a: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2,549.68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3,066.56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229.96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2,343.57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2,836.60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2447416"/>
                  </a:ext>
                </a:extLst>
              </a:tr>
              <a:tr h="303329">
                <a:tc>
                  <a:txBody>
                    <a:bodyPr/>
                    <a:lstStyle/>
                    <a:p>
                      <a:pPr algn="ctr" fontAlgn="b"/>
                      <a:r>
                        <a:rPr lang="en-US" sz="1800" b="0" i="0" u="none" strike="noStrike">
                          <a:solidFill>
                            <a:srgbClr val="000000"/>
                          </a:solidFill>
                          <a:effectLst/>
                          <a:latin typeface="Calibri" panose="020F0502020204030204" pitchFamily="34" charset="0"/>
                        </a:rPr>
                        <a:t>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3,024.00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3,588.67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1381.00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2,207.67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1106540"/>
                  </a:ext>
                </a:extLst>
              </a:tr>
              <a:tr h="291196">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Vol (1L)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222,735.10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252,687.35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800" b="1" i="0" u="none" strike="noStrike" dirty="0">
                          <a:solidFill>
                            <a:srgbClr val="000000"/>
                          </a:solidFill>
                          <a:effectLst/>
                          <a:latin typeface="Calibri" panose="020F0502020204030204" pitchFamily="34" charset="0"/>
                        </a:rPr>
                        <a:t>-92,519.37</a:t>
                      </a:r>
                    </a:p>
                  </a:txBody>
                  <a:tcPr marL="0" marR="0" marT="0" marB="0" anchor="ctr">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8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Vol (1L)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310,101.75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345,206.72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90815135"/>
                  </a:ext>
                </a:extLst>
              </a:tr>
            </a:tbl>
          </a:graphicData>
        </a:graphic>
      </p:graphicFrame>
      <p:sp>
        <p:nvSpPr>
          <p:cNvPr id="3" name="Slide Number Placeholder 2">
            <a:extLst>
              <a:ext uri="{FF2B5EF4-FFF2-40B4-BE49-F238E27FC236}">
                <a16:creationId xmlns:a16="http://schemas.microsoft.com/office/drawing/2014/main" id="{145F96CF-5253-4621-AB7B-ECDB03E51E54}"/>
              </a:ext>
            </a:extLst>
          </p:cNvPr>
          <p:cNvSpPr>
            <a:spLocks noGrp="1"/>
          </p:cNvSpPr>
          <p:nvPr>
            <p:ph type="sldNum" sz="quarter" idx="10"/>
          </p:nvPr>
        </p:nvSpPr>
        <p:spPr/>
        <p:txBody>
          <a:bodyPr/>
          <a:lstStyle/>
          <a:p>
            <a:fld id="{64DB0535-2E95-4915-8C14-A4697CA95C0A}" type="slidenum">
              <a:rPr lang="it-IT" altLang="it-IT" smtClean="0"/>
              <a:pPr/>
              <a:t>12</a:t>
            </a:fld>
            <a:endParaRPr lang="it-IT" altLang="it-IT"/>
          </a:p>
        </p:txBody>
      </p:sp>
      <p:sp>
        <p:nvSpPr>
          <p:cNvPr id="4" name="Title 3">
            <a:extLst>
              <a:ext uri="{FF2B5EF4-FFF2-40B4-BE49-F238E27FC236}">
                <a16:creationId xmlns:a16="http://schemas.microsoft.com/office/drawing/2014/main" id="{779C21C9-6156-EF89-3ED0-BDCB2FAE29D5}"/>
              </a:ext>
            </a:extLst>
          </p:cNvPr>
          <p:cNvSpPr>
            <a:spLocks noGrp="1"/>
          </p:cNvSpPr>
          <p:nvPr>
            <p:ph type="title"/>
          </p:nvPr>
        </p:nvSpPr>
        <p:spPr>
          <a:xfrm>
            <a:off x="0" y="811213"/>
            <a:ext cx="24384000" cy="1520826"/>
          </a:xfrm>
        </p:spPr>
        <p:txBody>
          <a:bodyPr/>
          <a:lstStyle/>
          <a:p>
            <a:r>
              <a:rPr lang="en-US" sz="4800" dirty="0"/>
              <a:t>Updated Detector Layout (1</a:t>
            </a:r>
            <a:r>
              <a:rPr lang="en-US" sz="4800" baseline="30000" dirty="0"/>
              <a:t>st</a:t>
            </a:r>
            <a:r>
              <a:rPr lang="en-US" sz="4800" dirty="0"/>
              <a:t> in person meeting) vs previous baseline - Caverns</a:t>
            </a:r>
          </a:p>
        </p:txBody>
      </p:sp>
      <p:sp>
        <p:nvSpPr>
          <p:cNvPr id="7" name="Rectangle 6">
            <a:extLst>
              <a:ext uri="{FF2B5EF4-FFF2-40B4-BE49-F238E27FC236}">
                <a16:creationId xmlns:a16="http://schemas.microsoft.com/office/drawing/2014/main" id="{9CAD7D4E-53EA-62D8-C9BB-7773AB1397C9}"/>
              </a:ext>
            </a:extLst>
          </p:cNvPr>
          <p:cNvSpPr/>
          <p:nvPr/>
        </p:nvSpPr>
        <p:spPr bwMode="auto">
          <a:xfrm>
            <a:off x="526704" y="6569968"/>
            <a:ext cx="20234250" cy="1512168"/>
          </a:xfrm>
          <a:prstGeom prst="rect">
            <a:avLst/>
          </a:prstGeom>
          <a:noFill/>
          <a:ln w="57150" cap="flat" cmpd="sng" algn="ctr">
            <a:solidFill>
              <a:srgbClr val="FF0000"/>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9" name="TextBox 8">
            <a:extLst>
              <a:ext uri="{FF2B5EF4-FFF2-40B4-BE49-F238E27FC236}">
                <a16:creationId xmlns:a16="http://schemas.microsoft.com/office/drawing/2014/main" id="{6D705634-8315-1504-0954-1124A2185B95}"/>
              </a:ext>
            </a:extLst>
          </p:cNvPr>
          <p:cNvSpPr txBox="1"/>
          <p:nvPr/>
        </p:nvSpPr>
        <p:spPr>
          <a:xfrm>
            <a:off x="21243898" y="6674204"/>
            <a:ext cx="2592288" cy="1015663"/>
          </a:xfrm>
          <a:prstGeom prst="rect">
            <a:avLst/>
          </a:prstGeom>
          <a:noFill/>
          <a:ln>
            <a:solidFill>
              <a:srgbClr val="FF0000"/>
            </a:solidFill>
          </a:ln>
        </p:spPr>
        <p:txBody>
          <a:bodyPr wrap="square" rtlCol="0">
            <a:spAutoFit/>
          </a:bodyPr>
          <a:lstStyle/>
          <a:p>
            <a:pPr algn="ctr"/>
            <a:r>
              <a:rPr lang="en-US" dirty="0"/>
              <a:t>Impact of shrinking HF</a:t>
            </a:r>
          </a:p>
        </p:txBody>
      </p:sp>
      <p:sp>
        <p:nvSpPr>
          <p:cNvPr id="10" name="TextBox 9">
            <a:extLst>
              <a:ext uri="{FF2B5EF4-FFF2-40B4-BE49-F238E27FC236}">
                <a16:creationId xmlns:a16="http://schemas.microsoft.com/office/drawing/2014/main" id="{4423A844-0C54-CC95-5828-BBED8FE405A9}"/>
              </a:ext>
            </a:extLst>
          </p:cNvPr>
          <p:cNvSpPr txBox="1"/>
          <p:nvPr/>
        </p:nvSpPr>
        <p:spPr>
          <a:xfrm>
            <a:off x="21243898" y="8226152"/>
            <a:ext cx="2592288" cy="3785652"/>
          </a:xfrm>
          <a:prstGeom prst="rect">
            <a:avLst/>
          </a:prstGeom>
          <a:noFill/>
          <a:ln>
            <a:solidFill>
              <a:srgbClr val="FF0000"/>
            </a:solidFill>
          </a:ln>
        </p:spPr>
        <p:txBody>
          <a:bodyPr wrap="square" rtlCol="0">
            <a:spAutoFit/>
          </a:bodyPr>
          <a:lstStyle/>
          <a:p>
            <a:pPr algn="ctr"/>
            <a:r>
              <a:rPr lang="en-US" sz="2400" b="0" dirty="0">
                <a:solidFill>
                  <a:schemeClr val="tx1"/>
                </a:solidFill>
              </a:rPr>
              <a:t>*Still many unsolved issues in this layout!</a:t>
            </a:r>
          </a:p>
          <a:p>
            <a:pPr algn="ctr"/>
            <a:r>
              <a:rPr lang="en-US" sz="2400" b="0" dirty="0">
                <a:solidFill>
                  <a:schemeClr val="tx1"/>
                </a:solidFill>
              </a:rPr>
              <a:t>Scaffolding, cleanrooms, aux. benches, logistics, etc. </a:t>
            </a:r>
            <a:r>
              <a:rPr lang="en-US" sz="2400" b="0" u="sng" dirty="0">
                <a:solidFill>
                  <a:schemeClr val="tx1"/>
                </a:solidFill>
              </a:rPr>
              <a:t>Could lead to larger volumes needed</a:t>
            </a:r>
          </a:p>
        </p:txBody>
      </p:sp>
    </p:spTree>
    <p:extLst>
      <p:ext uri="{BB962C8B-B14F-4D97-AF65-F5344CB8AC3E}">
        <p14:creationId xmlns:p14="http://schemas.microsoft.com/office/powerpoint/2010/main" val="27142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56B8831-7174-676E-313E-6AB42BF23764}"/>
              </a:ext>
            </a:extLst>
          </p:cNvPr>
          <p:cNvGraphicFramePr>
            <a:graphicFrameLocks noGrp="1"/>
          </p:cNvGraphicFramePr>
          <p:nvPr>
            <p:extLst>
              <p:ext uri="{D42A27DB-BD31-4B8C-83A1-F6EECF244321}">
                <p14:modId xmlns:p14="http://schemas.microsoft.com/office/powerpoint/2010/main" val="404307730"/>
              </p:ext>
            </p:extLst>
          </p:nvPr>
        </p:nvGraphicFramePr>
        <p:xfrm>
          <a:off x="526704" y="2662553"/>
          <a:ext cx="20250273" cy="7867855"/>
        </p:xfrm>
        <a:graphic>
          <a:graphicData uri="http://schemas.openxmlformats.org/drawingml/2006/table">
            <a:tbl>
              <a:tblPr/>
              <a:tblGrid>
                <a:gridCol w="1024138">
                  <a:extLst>
                    <a:ext uri="{9D8B030D-6E8A-4147-A177-3AD203B41FA5}">
                      <a16:colId xmlns:a16="http://schemas.microsoft.com/office/drawing/2014/main" val="3399354430"/>
                    </a:ext>
                  </a:extLst>
                </a:gridCol>
                <a:gridCol w="849462">
                  <a:extLst>
                    <a:ext uri="{9D8B030D-6E8A-4147-A177-3AD203B41FA5}">
                      <a16:colId xmlns:a16="http://schemas.microsoft.com/office/drawing/2014/main" val="3295612393"/>
                    </a:ext>
                  </a:extLst>
                </a:gridCol>
                <a:gridCol w="834137">
                  <a:extLst>
                    <a:ext uri="{9D8B030D-6E8A-4147-A177-3AD203B41FA5}">
                      <a16:colId xmlns:a16="http://schemas.microsoft.com/office/drawing/2014/main" val="2436427240"/>
                    </a:ext>
                  </a:extLst>
                </a:gridCol>
                <a:gridCol w="885468">
                  <a:extLst>
                    <a:ext uri="{9D8B030D-6E8A-4147-A177-3AD203B41FA5}">
                      <a16:colId xmlns:a16="http://schemas.microsoft.com/office/drawing/2014/main" val="2207137735"/>
                    </a:ext>
                  </a:extLst>
                </a:gridCol>
                <a:gridCol w="1244789">
                  <a:extLst>
                    <a:ext uri="{9D8B030D-6E8A-4147-A177-3AD203B41FA5}">
                      <a16:colId xmlns:a16="http://schemas.microsoft.com/office/drawing/2014/main" val="1327309580"/>
                    </a:ext>
                  </a:extLst>
                </a:gridCol>
                <a:gridCol w="1385950">
                  <a:extLst>
                    <a:ext uri="{9D8B030D-6E8A-4147-A177-3AD203B41FA5}">
                      <a16:colId xmlns:a16="http://schemas.microsoft.com/office/drawing/2014/main" val="2094036571"/>
                    </a:ext>
                  </a:extLst>
                </a:gridCol>
                <a:gridCol w="1732438">
                  <a:extLst>
                    <a:ext uri="{9D8B030D-6E8A-4147-A177-3AD203B41FA5}">
                      <a16:colId xmlns:a16="http://schemas.microsoft.com/office/drawing/2014/main" val="457432511"/>
                    </a:ext>
                  </a:extLst>
                </a:gridCol>
                <a:gridCol w="628810">
                  <a:extLst>
                    <a:ext uri="{9D8B030D-6E8A-4147-A177-3AD203B41FA5}">
                      <a16:colId xmlns:a16="http://schemas.microsoft.com/office/drawing/2014/main" val="666356706"/>
                    </a:ext>
                  </a:extLst>
                </a:gridCol>
                <a:gridCol w="1646885">
                  <a:extLst>
                    <a:ext uri="{9D8B030D-6E8A-4147-A177-3AD203B41FA5}">
                      <a16:colId xmlns:a16="http://schemas.microsoft.com/office/drawing/2014/main" val="2933740194"/>
                    </a:ext>
                  </a:extLst>
                </a:gridCol>
                <a:gridCol w="1433004">
                  <a:extLst>
                    <a:ext uri="{9D8B030D-6E8A-4147-A177-3AD203B41FA5}">
                      <a16:colId xmlns:a16="http://schemas.microsoft.com/office/drawing/2014/main" val="865424953"/>
                    </a:ext>
                  </a:extLst>
                </a:gridCol>
                <a:gridCol w="1024353">
                  <a:extLst>
                    <a:ext uri="{9D8B030D-6E8A-4147-A177-3AD203B41FA5}">
                      <a16:colId xmlns:a16="http://schemas.microsoft.com/office/drawing/2014/main" val="740005186"/>
                    </a:ext>
                  </a:extLst>
                </a:gridCol>
                <a:gridCol w="849247">
                  <a:extLst>
                    <a:ext uri="{9D8B030D-6E8A-4147-A177-3AD203B41FA5}">
                      <a16:colId xmlns:a16="http://schemas.microsoft.com/office/drawing/2014/main" val="2223430805"/>
                    </a:ext>
                  </a:extLst>
                </a:gridCol>
                <a:gridCol w="834137">
                  <a:extLst>
                    <a:ext uri="{9D8B030D-6E8A-4147-A177-3AD203B41FA5}">
                      <a16:colId xmlns:a16="http://schemas.microsoft.com/office/drawing/2014/main" val="3386490340"/>
                    </a:ext>
                  </a:extLst>
                </a:gridCol>
                <a:gridCol w="885468">
                  <a:extLst>
                    <a:ext uri="{9D8B030D-6E8A-4147-A177-3AD203B41FA5}">
                      <a16:colId xmlns:a16="http://schemas.microsoft.com/office/drawing/2014/main" val="789810124"/>
                    </a:ext>
                  </a:extLst>
                </a:gridCol>
                <a:gridCol w="1244789">
                  <a:extLst>
                    <a:ext uri="{9D8B030D-6E8A-4147-A177-3AD203B41FA5}">
                      <a16:colId xmlns:a16="http://schemas.microsoft.com/office/drawing/2014/main" val="3430923314"/>
                    </a:ext>
                  </a:extLst>
                </a:gridCol>
                <a:gridCol w="1385950">
                  <a:extLst>
                    <a:ext uri="{9D8B030D-6E8A-4147-A177-3AD203B41FA5}">
                      <a16:colId xmlns:a16="http://schemas.microsoft.com/office/drawing/2014/main" val="3671715917"/>
                    </a:ext>
                  </a:extLst>
                </a:gridCol>
                <a:gridCol w="1732438">
                  <a:extLst>
                    <a:ext uri="{9D8B030D-6E8A-4147-A177-3AD203B41FA5}">
                      <a16:colId xmlns:a16="http://schemas.microsoft.com/office/drawing/2014/main" val="3055479451"/>
                    </a:ext>
                  </a:extLst>
                </a:gridCol>
                <a:gridCol w="628810">
                  <a:extLst>
                    <a:ext uri="{9D8B030D-6E8A-4147-A177-3AD203B41FA5}">
                      <a16:colId xmlns:a16="http://schemas.microsoft.com/office/drawing/2014/main" val="3101654826"/>
                    </a:ext>
                  </a:extLst>
                </a:gridCol>
              </a:tblGrid>
              <a:tr h="326758">
                <a:tc gridSpan="10">
                  <a:txBody>
                    <a:bodyPr/>
                    <a:lstStyle/>
                    <a:p>
                      <a:pPr algn="ctr" fontAlgn="b"/>
                      <a:r>
                        <a:rPr lang="en-US" sz="1800" b="0" i="0" u="none" strike="noStrike">
                          <a:solidFill>
                            <a:srgbClr val="000000"/>
                          </a:solidFill>
                          <a:effectLst/>
                          <a:latin typeface="Calibri" panose="020F0502020204030204" pitchFamily="34" charset="0"/>
                        </a:rPr>
                        <a:t>Update (2025-03-14 ET L Detector Layout (ETO Task Force 1st in-person meeting update))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gridSpan="8">
                  <a:txBody>
                    <a:bodyPr/>
                    <a:lstStyle/>
                    <a:p>
                      <a:pPr algn="ctr" fontAlgn="b"/>
                      <a:r>
                        <a:rPr lang="en-US" sz="1800" b="0" i="0" u="none" strike="noStrike">
                          <a:solidFill>
                            <a:srgbClr val="000000"/>
                          </a:solidFill>
                          <a:effectLst/>
                          <a:latin typeface="Calibri" panose="020F0502020204030204" pitchFamily="34" charset="0"/>
                        </a:rPr>
                        <a:t>Previous Baseline (2024-12-03 ET L Detector Layout (quasi-Delta))</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1884017"/>
                  </a:ext>
                </a:extLst>
              </a:tr>
              <a:tr h="313687">
                <a:tc rowSpan="2">
                  <a:txBody>
                    <a:bodyPr/>
                    <a:lstStyle/>
                    <a:p>
                      <a:pPr algn="ctr" fontAlgn="ctr"/>
                      <a:r>
                        <a:rPr lang="en-US" sz="1800" b="1" i="0" u="none" strike="noStrike">
                          <a:solidFill>
                            <a:srgbClr val="000000"/>
                          </a:solidFill>
                          <a:effectLst/>
                          <a:latin typeface="Calibri" panose="020F0502020204030204" pitchFamily="34" charset="0"/>
                        </a:rPr>
                        <a:t>Tunnel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5">
                  <a:txBody>
                    <a:bodyPr/>
                    <a:lstStyle/>
                    <a:p>
                      <a:pPr algn="ctr" fontAlgn="ctr"/>
                      <a:r>
                        <a:rPr lang="en-US" sz="1800" b="1" i="0" u="none" strike="noStrike">
                          <a:solidFill>
                            <a:srgbClr val="000000"/>
                          </a:solidFill>
                          <a:effectLst/>
                          <a:latin typeface="Calibri" panose="020F0502020204030204" pitchFamily="34" charset="0"/>
                        </a:rPr>
                        <a:t>Detector Layout Block Dimensions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800" b="1" i="0" u="none" strike="noStrike">
                          <a:solidFill>
                            <a:srgbClr val="000000"/>
                          </a:solidFill>
                          <a:effectLst/>
                          <a:latin typeface="Calibri" panose="020F0502020204030204" pitchFamily="34" charset="0"/>
                        </a:rPr>
                        <a:t>Est. Excav. Vol.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1800" b="1" i="0" u="none" strike="noStrike">
                          <a:solidFill>
                            <a:srgbClr val="000000"/>
                          </a:solidFill>
                          <a:effectLst/>
                          <a:latin typeface="Calibri" panose="020F0502020204030204" pitchFamily="34" charset="0"/>
                        </a:rPr>
                        <a:t>Note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US" sz="1800" b="1" i="0" u="none" strike="noStrike">
                          <a:solidFill>
                            <a:srgbClr val="000000"/>
                          </a:solidFill>
                          <a:effectLst/>
                          <a:latin typeface="Calibri" panose="020F0502020204030204" pitchFamily="34" charset="0"/>
                        </a:rPr>
                        <a:t>Vol. Difference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800" b="1" i="0" u="none" strike="noStrike" dirty="0">
                          <a:solidFill>
                            <a:srgbClr val="000000"/>
                          </a:solidFill>
                          <a:effectLst/>
                          <a:latin typeface="Calibri" panose="020F0502020204030204" pitchFamily="34" charset="0"/>
                        </a:rPr>
                        <a:t>Vol. Diff.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800" b="1" i="0" u="none" strike="noStrike" dirty="0">
                          <a:solidFill>
                            <a:srgbClr val="000000"/>
                          </a:solidFill>
                          <a:effectLst/>
                          <a:latin typeface="Calibri" panose="020F0502020204030204" pitchFamily="34" charset="0"/>
                        </a:rPr>
                        <a:t>Tunnel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5">
                  <a:txBody>
                    <a:bodyPr/>
                    <a:lstStyle/>
                    <a:p>
                      <a:pPr algn="ctr" fontAlgn="ctr"/>
                      <a:r>
                        <a:rPr lang="en-US" sz="1800" b="1" i="0" u="none" strike="noStrike">
                          <a:solidFill>
                            <a:srgbClr val="000000"/>
                          </a:solidFill>
                          <a:effectLst/>
                          <a:latin typeface="Calibri" panose="020F0502020204030204" pitchFamily="34" charset="0"/>
                        </a:rPr>
                        <a:t>Detector Layout Block Dimensions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800" b="1" i="0" u="none" strike="noStrike">
                          <a:solidFill>
                            <a:srgbClr val="000000"/>
                          </a:solidFill>
                          <a:effectLst/>
                          <a:latin typeface="Calibri" panose="020F0502020204030204" pitchFamily="34" charset="0"/>
                        </a:rPr>
                        <a:t>Est. Excav. Vol.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800" b="1" i="0" u="none" strike="noStrike">
                          <a:solidFill>
                            <a:srgbClr val="000000"/>
                          </a:solidFill>
                          <a:effectLst/>
                          <a:latin typeface="Calibri" panose="020F0502020204030204" pitchFamily="34" charset="0"/>
                        </a:rPr>
                        <a:t>Note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24008247"/>
                  </a:ext>
                </a:extLst>
              </a:tr>
              <a:tr h="575094">
                <a:tc vMerge="1">
                  <a:txBody>
                    <a:bodyPr/>
                    <a:lstStyle/>
                    <a:p>
                      <a:endParaRPr lang="en-US"/>
                    </a:p>
                  </a:txBody>
                  <a:tcPr/>
                </a:tc>
                <a:tc>
                  <a:txBody>
                    <a:bodyPr/>
                    <a:lstStyle/>
                    <a:p>
                      <a:pPr algn="ctr" fontAlgn="ctr"/>
                      <a:r>
                        <a:rPr lang="en-US" sz="1800" b="1" i="0" u="none" strike="noStrike">
                          <a:solidFill>
                            <a:srgbClr val="000000"/>
                          </a:solidFill>
                          <a:effectLst/>
                          <a:latin typeface="Calibri" panose="020F0502020204030204" pitchFamily="34" charset="0"/>
                        </a:rPr>
                        <a:t>Height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Width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Length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Inner Diameter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800" b="1" i="0" u="none" strike="noStrike">
                          <a:solidFill>
                            <a:srgbClr val="000000"/>
                          </a:solidFill>
                          <a:effectLst/>
                          <a:latin typeface="Calibri" panose="020F0502020204030204" pitchFamily="34" charset="0"/>
                        </a:rPr>
                        <a:t>Detector Layout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800" b="1" i="0" u="none" strike="noStrike">
                          <a:solidFill>
                            <a:srgbClr val="000000"/>
                          </a:solidFill>
                          <a:effectLst/>
                          <a:latin typeface="Calibri" panose="020F0502020204030204" pitchFamily="34" charset="0"/>
                        </a:rPr>
                        <a:t>Height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Width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Length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Inner Diameter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Detector Layout (m3)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13002891"/>
                  </a:ext>
                </a:extLst>
              </a:tr>
              <a:tr h="313687">
                <a:tc>
                  <a:txBody>
                    <a:bodyPr/>
                    <a:lstStyle/>
                    <a:p>
                      <a:pPr algn="ctr" fontAlgn="b"/>
                      <a:r>
                        <a:rPr lang="en-US" sz="1800" b="0" i="0" u="none" strike="noStrike">
                          <a:solidFill>
                            <a:srgbClr val="000000"/>
                          </a:solidFill>
                          <a:effectLst/>
                          <a:latin typeface="Calibri" panose="020F0502020204030204" pitchFamily="34" charset="0"/>
                        </a:rPr>
                        <a:t>T-A2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sz="1800" b="0" i="0" u="none" strike="noStrike">
                          <a:solidFill>
                            <a:srgbClr val="000000"/>
                          </a:solidFill>
                          <a:effectLst/>
                          <a:latin typeface="Calibri" panose="020F0502020204030204" pitchFamily="34" charset="0"/>
                        </a:rPr>
                        <a:t>-2135.06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dirty="0">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T-A2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12.079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1,811.85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2,135.06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6103863"/>
                  </a:ext>
                </a:extLst>
              </a:tr>
              <a:tr h="313687">
                <a:tc>
                  <a:txBody>
                    <a:bodyPr/>
                    <a:lstStyle/>
                    <a:p>
                      <a:pPr algn="ctr" fontAlgn="b"/>
                      <a:r>
                        <a:rPr lang="en-US" sz="1800" b="0" i="0" u="none" strike="noStrike">
                          <a:solidFill>
                            <a:srgbClr val="000000"/>
                          </a:solidFill>
                          <a:effectLst/>
                          <a:latin typeface="Calibri" panose="020F0502020204030204" pitchFamily="34" charset="0"/>
                        </a:rPr>
                        <a:t>T-A3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sz="1800" b="0" i="0" u="none" strike="noStrike">
                          <a:solidFill>
                            <a:srgbClr val="000000"/>
                          </a:solidFill>
                          <a:effectLst/>
                          <a:latin typeface="Calibri" panose="020F0502020204030204" pitchFamily="34" charset="0"/>
                        </a:rPr>
                        <a:t>-2134.90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T-A3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1,811.70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2,134.90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317791"/>
                  </a:ext>
                </a:extLst>
              </a:tr>
              <a:tr h="326758">
                <a:tc>
                  <a:txBody>
                    <a:bodyPr/>
                    <a:lstStyle/>
                    <a:p>
                      <a:pPr algn="ctr" fontAlgn="b"/>
                      <a:r>
                        <a:rPr lang="en-US" sz="1800" b="0" i="0" u="none" strike="noStrike">
                          <a:solidFill>
                            <a:srgbClr val="000000"/>
                          </a:solidFill>
                          <a:effectLst/>
                          <a:latin typeface="Calibri" panose="020F0502020204030204" pitchFamily="34" charset="0"/>
                        </a:rPr>
                        <a:t>T-A4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3,567.75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4,072.84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-479.00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T-A4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3,970.51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4,551.84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4819644"/>
                  </a:ext>
                </a:extLst>
              </a:tr>
              <a:tr h="326758">
                <a:tc>
                  <a:txBody>
                    <a:bodyPr/>
                    <a:lstStyle/>
                    <a:p>
                      <a:pPr algn="ctr" fontAlgn="b"/>
                      <a:r>
                        <a:rPr lang="en-US" sz="1800" b="0" i="0" u="none" strike="noStrike">
                          <a:solidFill>
                            <a:srgbClr val="000000"/>
                          </a:solidFill>
                          <a:effectLst/>
                          <a:latin typeface="Calibri" panose="020F0502020204030204" pitchFamily="34" charset="0"/>
                        </a:rPr>
                        <a:t>T-A5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15.822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4,003.47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4,539.22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331.78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T-A5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3,646.07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4,207.45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442303"/>
                  </a:ext>
                </a:extLst>
              </a:tr>
              <a:tr h="326758">
                <a:tc>
                  <a:txBody>
                    <a:bodyPr/>
                    <a:lstStyle/>
                    <a:p>
                      <a:pPr algn="ctr" fontAlgn="b"/>
                      <a:r>
                        <a:rPr lang="en-US" sz="1800" b="0" i="0" u="none" strike="noStrike">
                          <a:solidFill>
                            <a:srgbClr val="000000"/>
                          </a:solidFill>
                          <a:effectLst/>
                          <a:latin typeface="Calibri" panose="020F0502020204030204" pitchFamily="34" charset="0"/>
                        </a:rPr>
                        <a:t>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956.52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1,205.93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57.70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906.59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1,148.23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7504888"/>
                  </a:ext>
                </a:extLst>
              </a:tr>
              <a:tr h="313687">
                <a:tc>
                  <a:txBody>
                    <a:bodyPr/>
                    <a:lstStyle/>
                    <a:p>
                      <a:pPr algn="ctr" fontAlgn="b"/>
                      <a:r>
                        <a:rPr lang="en-US" sz="1800" b="0" i="0" u="none" strike="noStrike">
                          <a:solidFill>
                            <a:srgbClr val="000000"/>
                          </a:solidFill>
                          <a:effectLst/>
                          <a:latin typeface="Calibri" panose="020F0502020204030204" pitchFamily="34" charset="0"/>
                        </a:rPr>
                        <a:t>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4,881.96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5,824.34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-6969.52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281.1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10,120.72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12,793.86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426821"/>
                  </a:ext>
                </a:extLst>
              </a:tr>
              <a:tr h="313687">
                <a:tc>
                  <a:txBody>
                    <a:bodyPr/>
                    <a:lstStyle/>
                    <a:p>
                      <a:pPr algn="ctr" fontAlgn="b"/>
                      <a:r>
                        <a:rPr lang="en-US" sz="1800" b="0" i="0" u="none" strike="noStrike">
                          <a:solidFill>
                            <a:srgbClr val="000000"/>
                          </a:solidFill>
                          <a:effectLst/>
                          <a:latin typeface="Calibri" panose="020F0502020204030204" pitchFamily="34" charset="0"/>
                        </a:rPr>
                        <a:t>T-D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182.0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8,517.60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10,414.46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6535.27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3,067.34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3,879.18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54352"/>
                  </a:ext>
                </a:extLst>
              </a:tr>
              <a:tr h="313687">
                <a:tc>
                  <a:txBody>
                    <a:bodyPr/>
                    <a:lstStyle/>
                    <a:p>
                      <a:pPr algn="ctr" fontAlgn="b"/>
                      <a:r>
                        <a:rPr lang="en-US" sz="1800" b="0" i="0" u="none" strike="noStrike">
                          <a:solidFill>
                            <a:srgbClr val="000000"/>
                          </a:solidFill>
                          <a:effectLst/>
                          <a:latin typeface="Calibri" panose="020F0502020204030204" pitchFamily="34" charset="0"/>
                        </a:rPr>
                        <a:t>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365.48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639.86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40.87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598.99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7813352"/>
                  </a:ext>
                </a:extLst>
              </a:tr>
              <a:tr h="313687">
                <a:tc>
                  <a:txBody>
                    <a:bodyPr/>
                    <a:lstStyle/>
                    <a:p>
                      <a:pPr algn="ctr" fontAlgn="b"/>
                      <a:r>
                        <a:rPr lang="en-US" sz="1800" b="0" i="0" u="none" strike="noStrike">
                          <a:solidFill>
                            <a:srgbClr val="000000"/>
                          </a:solidFill>
                          <a:effectLst/>
                          <a:latin typeface="Calibri" panose="020F0502020204030204" pitchFamily="34" charset="0"/>
                        </a:rPr>
                        <a:t>T-F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sz="1800" b="0" i="0" u="none" strike="noStrike">
                          <a:solidFill>
                            <a:srgbClr val="000000"/>
                          </a:solidFill>
                          <a:effectLst/>
                          <a:latin typeface="Calibri" panose="020F0502020204030204" pitchFamily="34" charset="0"/>
                        </a:rPr>
                        <a:t>-2783.94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2,055.05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2,783.94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26513"/>
                  </a:ext>
                </a:extLst>
              </a:tr>
              <a:tr h="313687">
                <a:tc>
                  <a:txBody>
                    <a:bodyPr/>
                    <a:lstStyle/>
                    <a:p>
                      <a:pPr algn="ctr" fontAlgn="b"/>
                      <a:r>
                        <a:rPr lang="en-US" sz="1800" b="0" i="0" u="none" strike="noStrike">
                          <a:solidFill>
                            <a:srgbClr val="000000"/>
                          </a:solidFill>
                          <a:effectLst/>
                          <a:latin typeface="Calibri" panose="020F0502020204030204" pitchFamily="34" charset="0"/>
                        </a:rPr>
                        <a:t>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sz="1800" b="0" i="0" u="none" strike="noStrike">
                          <a:solidFill>
                            <a:srgbClr val="000000"/>
                          </a:solidFill>
                          <a:effectLst/>
                          <a:latin typeface="Calibri" panose="020F0502020204030204" pitchFamily="34" charset="0"/>
                        </a:rPr>
                        <a:t>-37654.74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827.5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29,790.86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37,654.74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656446"/>
                  </a:ext>
                </a:extLst>
              </a:tr>
              <a:tr h="326758">
                <a:tc>
                  <a:txBody>
                    <a:bodyPr/>
                    <a:lstStyle/>
                    <a:p>
                      <a:pPr algn="ctr" fontAlgn="b"/>
                      <a:r>
                        <a:rPr lang="en-US" sz="1800" b="0" i="0" u="none" strike="noStrike">
                          <a:solidFill>
                            <a:srgbClr val="000000"/>
                          </a:solidFill>
                          <a:effectLst/>
                          <a:latin typeface="Calibri" panose="020F0502020204030204" pitchFamily="34" charset="0"/>
                        </a:rPr>
                        <a:t>T-H_X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1,513.40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T-H_X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1,513.40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478448"/>
                  </a:ext>
                </a:extLst>
              </a:tr>
              <a:tr h="326758">
                <a:tc>
                  <a:txBody>
                    <a:bodyPr/>
                    <a:lstStyle/>
                    <a:p>
                      <a:pPr algn="ctr" fontAlgn="b"/>
                      <a:r>
                        <a:rPr lang="en-US" sz="1800" b="0" i="0" u="none" strike="noStrike">
                          <a:solidFill>
                            <a:srgbClr val="000000"/>
                          </a:solidFill>
                          <a:effectLst/>
                          <a:latin typeface="Calibri" panose="020F0502020204030204" pitchFamily="34" charset="0"/>
                        </a:rPr>
                        <a:t>T-H_Y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1,513.40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T-H_Y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1,513.40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551880"/>
                  </a:ext>
                </a:extLst>
              </a:tr>
              <a:tr h="326758">
                <a:tc>
                  <a:txBody>
                    <a:bodyPr/>
                    <a:lstStyle/>
                    <a:p>
                      <a:pPr algn="ctr" fontAlgn="b"/>
                      <a:r>
                        <a:rPr lang="en-US" sz="1800" b="0" i="0" u="none" strike="noStrike">
                          <a:solidFill>
                            <a:srgbClr val="000000"/>
                          </a:solidFill>
                          <a:effectLst/>
                          <a:latin typeface="Calibri" panose="020F0502020204030204" pitchFamily="34" charset="0"/>
                        </a:rPr>
                        <a:t>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3,526.00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4,486.36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-8361.96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282.3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10,163.81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12,848.32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9352720"/>
                  </a:ext>
                </a:extLst>
              </a:tr>
              <a:tr h="313687">
                <a:tc>
                  <a:txBody>
                    <a:bodyPr/>
                    <a:lstStyle/>
                    <a:p>
                      <a:pPr algn="ctr" fontAlgn="b"/>
                      <a:r>
                        <a:rPr lang="en-US" sz="1800" b="0" i="0" u="none" strike="noStrike">
                          <a:solidFill>
                            <a:srgbClr val="000000"/>
                          </a:solidFill>
                          <a:effectLst/>
                          <a:latin typeface="Calibri" panose="020F0502020204030204" pitchFamily="34" charset="0"/>
                        </a:rPr>
                        <a:t>T-LFFC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US" sz="1800" b="0" i="0" u="none" strike="noStrike">
                          <a:solidFill>
                            <a:srgbClr val="000000"/>
                          </a:solidFill>
                          <a:effectLst/>
                          <a:latin typeface="Calibri" panose="020F0502020204030204" pitchFamily="34" charset="0"/>
                        </a:rPr>
                        <a:t>-225938.38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sz="1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T-LFFC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4980.5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165,268.29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225,938.38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474046"/>
                  </a:ext>
                </a:extLst>
              </a:tr>
              <a:tr h="313687">
                <a:tc>
                  <a:txBody>
                    <a:bodyPr/>
                    <a:lstStyle/>
                    <a:p>
                      <a:pPr algn="ctr" fontAlgn="b"/>
                      <a:r>
                        <a:rPr lang="en-US" sz="1800" b="0" i="0" u="none" strike="noStrike">
                          <a:solidFill>
                            <a:srgbClr val="000000"/>
                          </a:solidFill>
                          <a:effectLst/>
                          <a:latin typeface="Calibri" panose="020F0502020204030204" pitchFamily="34" charset="0"/>
                        </a:rPr>
                        <a:t>T-TBM_X1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4959.8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149,739.02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207,585.64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en-US" sz="1800" b="0" i="0" u="none" strike="noStrike">
                          <a:solidFill>
                            <a:srgbClr val="000000"/>
                          </a:solidFill>
                          <a:effectLst/>
                          <a:latin typeface="Calibri" panose="020F0502020204030204" pitchFamily="34" charset="0"/>
                        </a:rPr>
                        <a:t>-20814.09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r" fontAlgn="ctr"/>
                      <a:r>
                        <a:rPr lang="en-US" sz="18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T-TBM_X1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338.8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9,578.55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13,412.63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1578480"/>
                  </a:ext>
                </a:extLst>
              </a:tr>
              <a:tr h="313687">
                <a:tc>
                  <a:txBody>
                    <a:bodyPr/>
                    <a:lstStyle/>
                    <a:p>
                      <a:pPr algn="ctr" fontAlgn="b"/>
                      <a:r>
                        <a:rPr lang="en-US" sz="1800" b="0" i="0" u="none" strike="noStrike">
                          <a:solidFill>
                            <a:srgbClr val="000000"/>
                          </a:solidFill>
                          <a:effectLst/>
                          <a:latin typeface="Calibri" panose="020F0502020204030204" pitchFamily="34" charset="0"/>
                        </a:rPr>
                        <a:t>T-TBM_X2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9849.3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260,226.63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368,293.40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T-TBM_X2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833.3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23,560.47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32,991.20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0619543"/>
                  </a:ext>
                </a:extLst>
              </a:tr>
              <a:tr h="326758">
                <a:tc>
                  <a:txBody>
                    <a:bodyPr/>
                    <a:lstStyle/>
                    <a:p>
                      <a:pPr algn="ctr" fontAlgn="b"/>
                      <a:r>
                        <a:rPr lang="en-US" sz="1800" b="0" i="0" u="none" strike="noStrike">
                          <a:solidFill>
                            <a:srgbClr val="000000"/>
                          </a:solidFill>
                          <a:effectLst/>
                          <a:latin typeface="Calibri" panose="020F0502020204030204" pitchFamily="34" charset="0"/>
                        </a:rPr>
                        <a:t>T-TBM_X3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T-TBM_X3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13899.0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392,985.81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550,289.30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9843634"/>
                  </a:ext>
                </a:extLst>
              </a:tr>
              <a:tr h="326758">
                <a:tc>
                  <a:txBody>
                    <a:bodyPr/>
                    <a:lstStyle/>
                    <a:p>
                      <a:pPr algn="ctr" fontAlgn="b"/>
                      <a:r>
                        <a:rPr lang="en-US" sz="1800" b="0" i="0" u="none" strike="noStrike">
                          <a:solidFill>
                            <a:srgbClr val="000000"/>
                          </a:solidFill>
                          <a:effectLst/>
                          <a:latin typeface="Calibri" panose="020F0502020204030204" pitchFamily="34" charset="0"/>
                        </a:rPr>
                        <a:t>T-TBM_Y1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968.8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29,247.96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40,546.92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en-US" sz="1800" b="0" i="0" u="none" strike="noStrike">
                          <a:solidFill>
                            <a:srgbClr val="000000"/>
                          </a:solidFill>
                          <a:effectLst/>
                          <a:latin typeface="Calibri" panose="020F0502020204030204" pitchFamily="34" charset="0"/>
                        </a:rPr>
                        <a:t>-31167.41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r" fontAlgn="ctr"/>
                      <a:r>
                        <a:rPr lang="en-US" sz="18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800" b="0" i="0" u="none" strike="noStrike">
                          <a:solidFill>
                            <a:srgbClr val="000000"/>
                          </a:solidFill>
                          <a:effectLst/>
                          <a:latin typeface="Calibri" panose="020F0502020204030204" pitchFamily="34" charset="0"/>
                        </a:rPr>
                        <a:t>T-TBM_Y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14910.1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421,572.66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590,318.83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4376533"/>
                  </a:ext>
                </a:extLst>
              </a:tr>
              <a:tr h="326758">
                <a:tc>
                  <a:txBody>
                    <a:bodyPr/>
                    <a:lstStyle/>
                    <a:p>
                      <a:pPr algn="ctr" fontAlgn="b"/>
                      <a:r>
                        <a:rPr lang="en-US" sz="1800" b="0" i="0" u="none" strike="noStrike">
                          <a:solidFill>
                            <a:srgbClr val="000000"/>
                          </a:solidFill>
                          <a:effectLst/>
                          <a:latin typeface="Calibri" panose="020F0502020204030204" pitchFamily="34" charset="0"/>
                        </a:rPr>
                        <a:t>T-TBM_Y2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13869.1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366,432.59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518,604.51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TBM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9061640"/>
                  </a:ext>
                </a:extLst>
              </a:tr>
              <a:tr h="326758">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Vol/ (1L)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467,605.20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1,169,240.27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800" b="1" i="0" u="none" strike="noStrike" dirty="0">
                          <a:solidFill>
                            <a:srgbClr val="000000"/>
                          </a:solidFill>
                          <a:effectLst/>
                          <a:latin typeface="Calibri" panose="020F0502020204030204" pitchFamily="34" charset="0"/>
                        </a:rPr>
                        <a:t>-331,473.39</a:t>
                      </a:r>
                    </a:p>
                  </a:txBody>
                  <a:tcPr marL="0" marR="0" marT="0" marB="0" anchor="ctr">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8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Vol/ (1L)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1,083,293.09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Calibri" panose="020F0502020204030204" pitchFamily="34" charset="0"/>
                        </a:rPr>
                        <a:t>1,500,713.66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33613537"/>
                  </a:ext>
                </a:extLst>
              </a:tr>
            </a:tbl>
          </a:graphicData>
        </a:graphic>
      </p:graphicFrame>
      <p:sp>
        <p:nvSpPr>
          <p:cNvPr id="3" name="Slide Number Placeholder 2">
            <a:extLst>
              <a:ext uri="{FF2B5EF4-FFF2-40B4-BE49-F238E27FC236}">
                <a16:creationId xmlns:a16="http://schemas.microsoft.com/office/drawing/2014/main" id="{145F96CF-5253-4621-AB7B-ECDB03E51E54}"/>
              </a:ext>
            </a:extLst>
          </p:cNvPr>
          <p:cNvSpPr>
            <a:spLocks noGrp="1"/>
          </p:cNvSpPr>
          <p:nvPr>
            <p:ph type="sldNum" sz="quarter" idx="10"/>
          </p:nvPr>
        </p:nvSpPr>
        <p:spPr/>
        <p:txBody>
          <a:bodyPr/>
          <a:lstStyle/>
          <a:p>
            <a:fld id="{64DB0535-2E95-4915-8C14-A4697CA95C0A}" type="slidenum">
              <a:rPr lang="it-IT" altLang="it-IT" smtClean="0"/>
              <a:pPr/>
              <a:t>13</a:t>
            </a:fld>
            <a:endParaRPr lang="it-IT" altLang="it-IT"/>
          </a:p>
        </p:txBody>
      </p:sp>
      <p:sp>
        <p:nvSpPr>
          <p:cNvPr id="7" name="Rectangle 6">
            <a:extLst>
              <a:ext uri="{FF2B5EF4-FFF2-40B4-BE49-F238E27FC236}">
                <a16:creationId xmlns:a16="http://schemas.microsoft.com/office/drawing/2014/main" id="{9CAD7D4E-53EA-62D8-C9BB-7773AB1397C9}"/>
              </a:ext>
            </a:extLst>
          </p:cNvPr>
          <p:cNvSpPr/>
          <p:nvPr/>
        </p:nvSpPr>
        <p:spPr bwMode="auto">
          <a:xfrm>
            <a:off x="526703" y="8298200"/>
            <a:ext cx="20268000" cy="1224096"/>
          </a:xfrm>
          <a:prstGeom prst="rect">
            <a:avLst/>
          </a:prstGeom>
          <a:noFill/>
          <a:ln w="57150" cap="flat" cmpd="sng" algn="ctr">
            <a:solidFill>
              <a:srgbClr val="FF0000"/>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9" name="TextBox 8">
            <a:extLst>
              <a:ext uri="{FF2B5EF4-FFF2-40B4-BE49-F238E27FC236}">
                <a16:creationId xmlns:a16="http://schemas.microsoft.com/office/drawing/2014/main" id="{6D705634-8315-1504-0954-1124A2185B95}"/>
              </a:ext>
            </a:extLst>
          </p:cNvPr>
          <p:cNvSpPr txBox="1"/>
          <p:nvPr/>
        </p:nvSpPr>
        <p:spPr>
          <a:xfrm>
            <a:off x="21016847" y="8475275"/>
            <a:ext cx="3356105" cy="830997"/>
          </a:xfrm>
          <a:prstGeom prst="rect">
            <a:avLst/>
          </a:prstGeom>
          <a:noFill/>
          <a:ln>
            <a:solidFill>
              <a:srgbClr val="FF0000"/>
            </a:solidFill>
          </a:ln>
        </p:spPr>
        <p:txBody>
          <a:bodyPr wrap="square" rtlCol="0">
            <a:spAutoFit/>
          </a:bodyPr>
          <a:lstStyle/>
          <a:p>
            <a:pPr algn="ctr"/>
            <a:r>
              <a:rPr lang="en-US" sz="2400" b="0" dirty="0"/>
              <a:t>Impact of moving LF-FC into X-arm tunnel</a:t>
            </a:r>
          </a:p>
        </p:txBody>
      </p:sp>
      <p:sp>
        <p:nvSpPr>
          <p:cNvPr id="6" name="Rectangle 5">
            <a:extLst>
              <a:ext uri="{FF2B5EF4-FFF2-40B4-BE49-F238E27FC236}">
                <a16:creationId xmlns:a16="http://schemas.microsoft.com/office/drawing/2014/main" id="{937616F5-45C6-27A7-0B09-C243C7E21CFC}"/>
              </a:ext>
            </a:extLst>
          </p:cNvPr>
          <p:cNvSpPr/>
          <p:nvPr/>
        </p:nvSpPr>
        <p:spPr bwMode="auto">
          <a:xfrm>
            <a:off x="526704" y="7002016"/>
            <a:ext cx="20268000" cy="324000"/>
          </a:xfrm>
          <a:prstGeom prst="rect">
            <a:avLst/>
          </a:prstGeom>
          <a:noFill/>
          <a:ln w="57150" cap="flat" cmpd="sng" algn="ctr">
            <a:solidFill>
              <a:srgbClr val="FFC000"/>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a:ln>
                <a:noFill/>
              </a:ln>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0" name="Rectangle 9">
            <a:extLst>
              <a:ext uri="{FF2B5EF4-FFF2-40B4-BE49-F238E27FC236}">
                <a16:creationId xmlns:a16="http://schemas.microsoft.com/office/drawing/2014/main" id="{4D16DA62-AA03-4266-2635-C619CD7694CB}"/>
              </a:ext>
            </a:extLst>
          </p:cNvPr>
          <p:cNvSpPr/>
          <p:nvPr/>
        </p:nvSpPr>
        <p:spPr bwMode="auto">
          <a:xfrm>
            <a:off x="526702" y="9594304"/>
            <a:ext cx="20268000" cy="576064"/>
          </a:xfrm>
          <a:prstGeom prst="rect">
            <a:avLst/>
          </a:prstGeom>
          <a:noFill/>
          <a:ln w="57150" cap="flat" cmpd="sng" algn="ctr">
            <a:solidFill>
              <a:srgbClr val="FFC000"/>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a:ln>
                <a:noFill/>
              </a:ln>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2" name="TextBox 11">
            <a:extLst>
              <a:ext uri="{FF2B5EF4-FFF2-40B4-BE49-F238E27FC236}">
                <a16:creationId xmlns:a16="http://schemas.microsoft.com/office/drawing/2014/main" id="{4CF88305-3BE4-4815-10E0-85E0181A446A}"/>
              </a:ext>
            </a:extLst>
          </p:cNvPr>
          <p:cNvSpPr txBox="1"/>
          <p:nvPr/>
        </p:nvSpPr>
        <p:spPr>
          <a:xfrm>
            <a:off x="21027895" y="6748517"/>
            <a:ext cx="3356105" cy="830997"/>
          </a:xfrm>
          <a:prstGeom prst="rect">
            <a:avLst/>
          </a:prstGeom>
          <a:noFill/>
          <a:ln>
            <a:solidFill>
              <a:srgbClr val="FFC000"/>
            </a:solidFill>
          </a:ln>
        </p:spPr>
        <p:txBody>
          <a:bodyPr wrap="square" rtlCol="0">
            <a:spAutoFit/>
          </a:bodyPr>
          <a:lstStyle/>
          <a:p>
            <a:pPr algn="ctr"/>
            <a:r>
              <a:rPr lang="en-US" sz="2400" b="0" dirty="0"/>
              <a:t>Impact of moving HF-FC into Y-arm tunnel</a:t>
            </a:r>
          </a:p>
        </p:txBody>
      </p:sp>
      <p:sp>
        <p:nvSpPr>
          <p:cNvPr id="16" name="Title 3">
            <a:extLst>
              <a:ext uri="{FF2B5EF4-FFF2-40B4-BE49-F238E27FC236}">
                <a16:creationId xmlns:a16="http://schemas.microsoft.com/office/drawing/2014/main" id="{D6FEBEFA-C6C1-03CF-3FA1-D7FD0BCE2336}"/>
              </a:ext>
            </a:extLst>
          </p:cNvPr>
          <p:cNvSpPr>
            <a:spLocks noGrp="1"/>
          </p:cNvSpPr>
          <p:nvPr>
            <p:ph type="title"/>
          </p:nvPr>
        </p:nvSpPr>
        <p:spPr>
          <a:xfrm>
            <a:off x="0" y="811213"/>
            <a:ext cx="24372952" cy="1520825"/>
          </a:xfrm>
        </p:spPr>
        <p:txBody>
          <a:bodyPr/>
          <a:lstStyle/>
          <a:p>
            <a:r>
              <a:rPr lang="en-US" sz="4800" dirty="0"/>
              <a:t>Updated Detector Layout (1</a:t>
            </a:r>
            <a:r>
              <a:rPr lang="en-US" sz="4800" baseline="30000" dirty="0"/>
              <a:t>st</a:t>
            </a:r>
            <a:r>
              <a:rPr lang="en-US" sz="4800" dirty="0"/>
              <a:t> in person meeting) vs previous baseline - Tunnels</a:t>
            </a:r>
          </a:p>
        </p:txBody>
      </p:sp>
      <p:sp>
        <p:nvSpPr>
          <p:cNvPr id="17" name="TextBox 16">
            <a:extLst>
              <a:ext uri="{FF2B5EF4-FFF2-40B4-BE49-F238E27FC236}">
                <a16:creationId xmlns:a16="http://schemas.microsoft.com/office/drawing/2014/main" id="{E6172D2A-9553-35FB-D393-60DA72748594}"/>
              </a:ext>
            </a:extLst>
          </p:cNvPr>
          <p:cNvSpPr txBox="1"/>
          <p:nvPr/>
        </p:nvSpPr>
        <p:spPr>
          <a:xfrm>
            <a:off x="9234148" y="10658071"/>
            <a:ext cx="2952328" cy="1508105"/>
          </a:xfrm>
          <a:prstGeom prst="rect">
            <a:avLst/>
          </a:prstGeom>
          <a:noFill/>
          <a:ln>
            <a:noFill/>
          </a:ln>
        </p:spPr>
        <p:txBody>
          <a:bodyPr wrap="square" rtlCol="0">
            <a:spAutoFit/>
          </a:bodyPr>
          <a:lstStyle/>
          <a:p>
            <a:pPr algn="ctr"/>
            <a:r>
              <a:rPr lang="en-US" sz="2400" b="0" dirty="0"/>
              <a:t>Total reduction of excavation volume </a:t>
            </a:r>
            <a:r>
              <a:rPr lang="en-US" sz="2400" dirty="0"/>
              <a:t>= -423,992.76 m</a:t>
            </a:r>
            <a:r>
              <a:rPr lang="en-US" sz="2400" baseline="30000" dirty="0"/>
              <a:t>3</a:t>
            </a:r>
            <a:r>
              <a:rPr lang="en-US" sz="2400" dirty="0"/>
              <a:t> </a:t>
            </a:r>
          </a:p>
          <a:p>
            <a:pPr algn="ctr"/>
            <a:r>
              <a:rPr lang="en-US" sz="2000" dirty="0"/>
              <a:t>(-22.97%)</a:t>
            </a:r>
            <a:endParaRPr lang="en-US" sz="2000" baseline="30000" dirty="0"/>
          </a:p>
        </p:txBody>
      </p:sp>
      <p:sp>
        <p:nvSpPr>
          <p:cNvPr id="18" name="TextBox 17">
            <a:extLst>
              <a:ext uri="{FF2B5EF4-FFF2-40B4-BE49-F238E27FC236}">
                <a16:creationId xmlns:a16="http://schemas.microsoft.com/office/drawing/2014/main" id="{951BB29E-270D-FA16-6E50-D94DC907465C}"/>
              </a:ext>
            </a:extLst>
          </p:cNvPr>
          <p:cNvSpPr txBox="1"/>
          <p:nvPr/>
        </p:nvSpPr>
        <p:spPr>
          <a:xfrm>
            <a:off x="13704168" y="10962456"/>
            <a:ext cx="6912768" cy="1384995"/>
          </a:xfrm>
          <a:prstGeom prst="rect">
            <a:avLst/>
          </a:prstGeom>
          <a:noFill/>
          <a:ln>
            <a:noFill/>
          </a:ln>
        </p:spPr>
        <p:txBody>
          <a:bodyPr wrap="square" rtlCol="0">
            <a:spAutoFit/>
          </a:bodyPr>
          <a:lstStyle/>
          <a:p>
            <a:pPr algn="ctr"/>
            <a:r>
              <a:rPr lang="en-US" sz="2800" b="0" dirty="0">
                <a:solidFill>
                  <a:srgbClr val="FF0000"/>
                </a:solidFill>
              </a:rPr>
              <a:t>*Still many unsolved issues in this layout!</a:t>
            </a:r>
          </a:p>
          <a:p>
            <a:pPr algn="ctr"/>
            <a:r>
              <a:rPr lang="en-US" sz="2800" b="0" dirty="0">
                <a:solidFill>
                  <a:srgbClr val="FF0000"/>
                </a:solidFill>
              </a:rPr>
              <a:t>Scaffolding, cleanrooms, aux. benches, logistics, etc. </a:t>
            </a:r>
            <a:r>
              <a:rPr lang="en-US" sz="2800" b="0" u="sng" dirty="0">
                <a:solidFill>
                  <a:srgbClr val="FF0000"/>
                </a:solidFill>
              </a:rPr>
              <a:t>Could lead to larger volumes</a:t>
            </a:r>
          </a:p>
        </p:txBody>
      </p:sp>
      <p:sp>
        <p:nvSpPr>
          <p:cNvPr id="19" name="Arrow: Right 18">
            <a:extLst>
              <a:ext uri="{FF2B5EF4-FFF2-40B4-BE49-F238E27FC236}">
                <a16:creationId xmlns:a16="http://schemas.microsoft.com/office/drawing/2014/main" id="{225154DE-B24E-D151-5AC0-E0EC0BC56106}"/>
              </a:ext>
            </a:extLst>
          </p:cNvPr>
          <p:cNvSpPr/>
          <p:nvPr/>
        </p:nvSpPr>
        <p:spPr bwMode="auto">
          <a:xfrm>
            <a:off x="12227614" y="11370383"/>
            <a:ext cx="1152128" cy="491168"/>
          </a:xfrm>
          <a:prstGeom prst="rightArrow">
            <a:avLst/>
          </a:prstGeom>
          <a:solidFill>
            <a:srgbClr val="FF0000"/>
          </a:solidFill>
          <a:ln w="25400" cap="flat" cmpd="sng" algn="ctr">
            <a:solidFill>
              <a:srgbClr val="000000"/>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 name="TextBox 1">
            <a:extLst>
              <a:ext uri="{FF2B5EF4-FFF2-40B4-BE49-F238E27FC236}">
                <a16:creationId xmlns:a16="http://schemas.microsoft.com/office/drawing/2014/main" id="{928A7638-396C-DD86-D30F-1B909D46EF00}"/>
              </a:ext>
            </a:extLst>
          </p:cNvPr>
          <p:cNvSpPr txBox="1"/>
          <p:nvPr/>
        </p:nvSpPr>
        <p:spPr>
          <a:xfrm>
            <a:off x="4343128" y="11446052"/>
            <a:ext cx="2952328" cy="830997"/>
          </a:xfrm>
          <a:prstGeom prst="rect">
            <a:avLst/>
          </a:prstGeom>
          <a:noFill/>
          <a:ln>
            <a:noFill/>
          </a:ln>
        </p:spPr>
        <p:txBody>
          <a:bodyPr wrap="square" rtlCol="0">
            <a:spAutoFit/>
          </a:bodyPr>
          <a:lstStyle/>
          <a:p>
            <a:pPr algn="ctr"/>
            <a:r>
              <a:rPr lang="en-US" sz="2400" b="0" dirty="0"/>
              <a:t>-26.80% for caverns</a:t>
            </a:r>
            <a:br>
              <a:rPr lang="en-US" sz="2400" b="0" dirty="0"/>
            </a:br>
            <a:r>
              <a:rPr lang="en-US" sz="2400" b="0" dirty="0"/>
              <a:t>-22.09% for tunnels</a:t>
            </a:r>
            <a:endParaRPr lang="en-US" sz="2000" b="0" baseline="30000" dirty="0"/>
          </a:p>
        </p:txBody>
      </p:sp>
      <p:cxnSp>
        <p:nvCxnSpPr>
          <p:cNvPr id="5" name="Straight Arrow Connector 4">
            <a:extLst>
              <a:ext uri="{FF2B5EF4-FFF2-40B4-BE49-F238E27FC236}">
                <a16:creationId xmlns:a16="http://schemas.microsoft.com/office/drawing/2014/main" id="{CBB09FA0-E37A-B75E-2C8D-11F443A56958}"/>
              </a:ext>
            </a:extLst>
          </p:cNvPr>
          <p:cNvCxnSpPr/>
          <p:nvPr/>
        </p:nvCxnSpPr>
        <p:spPr bwMode="auto">
          <a:xfrm flipH="1" flipV="1">
            <a:off x="7439472" y="11654953"/>
            <a:ext cx="2448272" cy="315615"/>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8946D22F-DF87-20FD-197A-222D4C0C6D30}"/>
              </a:ext>
            </a:extLst>
          </p:cNvPr>
          <p:cNvCxnSpPr/>
          <p:nvPr/>
        </p:nvCxnSpPr>
        <p:spPr bwMode="auto">
          <a:xfrm flipH="1">
            <a:off x="7439472" y="11995994"/>
            <a:ext cx="2448272" cy="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2025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10B12E-2DBC-9D62-7CE7-C6662D11C601}"/>
              </a:ext>
            </a:extLst>
          </p:cNvPr>
          <p:cNvSpPr>
            <a:spLocks noGrp="1"/>
          </p:cNvSpPr>
          <p:nvPr>
            <p:ph idx="1"/>
          </p:nvPr>
        </p:nvSpPr>
        <p:spPr/>
        <p:txBody>
          <a:bodyPr/>
          <a:lstStyle/>
          <a:p>
            <a:r>
              <a:rPr lang="en-GB" sz="3200" dirty="0"/>
              <a:t>HF BS area?</a:t>
            </a:r>
          </a:p>
          <a:p>
            <a:r>
              <a:rPr lang="en-GB" sz="3200" dirty="0"/>
              <a:t>Access to BS vessels while maintaining flexibility</a:t>
            </a:r>
          </a:p>
          <a:p>
            <a:r>
              <a:rPr lang="en-GB" sz="3200" dirty="0"/>
              <a:t>Cleanroom requirements for auxiliary bench vessels (TBD)</a:t>
            </a:r>
          </a:p>
          <a:p>
            <a:pPr lvl="1"/>
            <a:r>
              <a:rPr lang="en-GB" sz="3200" dirty="0"/>
              <a:t>Volumes undifferentiated from preliminary detector layout (2024)?</a:t>
            </a:r>
          </a:p>
          <a:p>
            <a:r>
              <a:rPr lang="en-GB" sz="3200" dirty="0"/>
              <a:t>Logistics envelope for FC EMs in the arm cavity tunnels</a:t>
            </a:r>
          </a:p>
          <a:p>
            <a:pPr lvl="1"/>
            <a:r>
              <a:rPr lang="en-GB" sz="3200" dirty="0"/>
              <a:t>Currently, 1500mm clearance indicated for logistics (sufficient?)</a:t>
            </a:r>
          </a:p>
          <a:p>
            <a:r>
              <a:rPr lang="en-GB" sz="3200" dirty="0"/>
              <a:t>Possibility to reduce clearances between beampipes to reduce excavation volume? </a:t>
            </a:r>
          </a:p>
          <a:p>
            <a:r>
              <a:rPr lang="en-GB" sz="3200" dirty="0"/>
              <a:t>LF BHD solution might limit access to LF SEM (and LF BS?)</a:t>
            </a:r>
          </a:p>
          <a:p>
            <a:pPr lvl="1"/>
            <a:r>
              <a:rPr lang="en-GB" sz="3200" dirty="0"/>
              <a:t>Different solution for BHD or for access?</a:t>
            </a:r>
          </a:p>
          <a:p>
            <a:r>
              <a:rPr lang="en-GB" sz="3200" dirty="0"/>
              <a:t>Scaffolding around the RM Cat 2 type nodes - Is it required? Permanent or temporary?</a:t>
            </a:r>
          </a:p>
          <a:p>
            <a:r>
              <a:rPr lang="en-GB" sz="3200" dirty="0"/>
              <a:t>Updating Tower integration with vessel footprints (benches) </a:t>
            </a:r>
          </a:p>
          <a:p>
            <a:r>
              <a:rPr lang="en-GB" sz="3200" dirty="0"/>
              <a:t>Noisy rooms (</a:t>
            </a:r>
            <a:r>
              <a:rPr lang="en-GB" sz="3200" dirty="0" err="1"/>
              <a:t>cryo</a:t>
            </a:r>
            <a:r>
              <a:rPr lang="en-GB" sz="3200" dirty="0"/>
              <a:t> </a:t>
            </a:r>
            <a:r>
              <a:rPr lang="en-GB" sz="3200"/>
              <a:t>solution dependent?)</a:t>
            </a:r>
            <a:endParaRPr lang="en-GB" sz="3200" dirty="0"/>
          </a:p>
          <a:p>
            <a:pPr marL="635000" lvl="1" indent="0">
              <a:buNone/>
            </a:pPr>
            <a:endParaRPr lang="en-GB" sz="4000" dirty="0"/>
          </a:p>
        </p:txBody>
      </p:sp>
      <p:sp>
        <p:nvSpPr>
          <p:cNvPr id="3" name="Slide Number Placeholder 2">
            <a:extLst>
              <a:ext uri="{FF2B5EF4-FFF2-40B4-BE49-F238E27FC236}">
                <a16:creationId xmlns:a16="http://schemas.microsoft.com/office/drawing/2014/main" id="{5E76CA9A-6710-8762-78FA-CEE91A31C46A}"/>
              </a:ext>
            </a:extLst>
          </p:cNvPr>
          <p:cNvSpPr>
            <a:spLocks noGrp="1"/>
          </p:cNvSpPr>
          <p:nvPr>
            <p:ph type="sldNum" sz="quarter" idx="10"/>
          </p:nvPr>
        </p:nvSpPr>
        <p:spPr/>
        <p:txBody>
          <a:bodyPr/>
          <a:lstStyle/>
          <a:p>
            <a:fld id="{64DB0535-2E95-4915-8C14-A4697CA95C0A}" type="slidenum">
              <a:rPr lang="it-IT" altLang="it-IT" smtClean="0"/>
              <a:pPr/>
              <a:t>14</a:t>
            </a:fld>
            <a:endParaRPr lang="it-IT" altLang="it-IT"/>
          </a:p>
        </p:txBody>
      </p:sp>
      <p:sp>
        <p:nvSpPr>
          <p:cNvPr id="4" name="Title 3">
            <a:extLst>
              <a:ext uri="{FF2B5EF4-FFF2-40B4-BE49-F238E27FC236}">
                <a16:creationId xmlns:a16="http://schemas.microsoft.com/office/drawing/2014/main" id="{A1A7642D-CE86-7788-A596-3D73367D65B6}"/>
              </a:ext>
            </a:extLst>
          </p:cNvPr>
          <p:cNvSpPr>
            <a:spLocks noGrp="1"/>
          </p:cNvSpPr>
          <p:nvPr>
            <p:ph type="title"/>
          </p:nvPr>
        </p:nvSpPr>
        <p:spPr/>
        <p:txBody>
          <a:bodyPr/>
          <a:lstStyle/>
          <a:p>
            <a:r>
              <a:rPr lang="en-GB" dirty="0"/>
              <a:t>Unresolved issues </a:t>
            </a:r>
            <a:r>
              <a:rPr lang="en-GB" sz="4800" dirty="0"/>
              <a:t>(addressed later today and tomorrow morning)</a:t>
            </a:r>
          </a:p>
        </p:txBody>
      </p:sp>
    </p:spTree>
    <p:extLst>
      <p:ext uri="{BB962C8B-B14F-4D97-AF65-F5344CB8AC3E}">
        <p14:creationId xmlns:p14="http://schemas.microsoft.com/office/powerpoint/2010/main" val="31257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500"/>
                                        <p:tgtEl>
                                          <p:spTgt spid="2">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Effect transition="in" filter="fade">
                                      <p:cBhvr>
                                        <p:cTn id="5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5C2B-2DC4-F2A2-F215-C3B8D7FA0E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2FDCD1-D995-BFEB-64BB-0F431FAD3865}"/>
              </a:ext>
            </a:extLst>
          </p:cNvPr>
          <p:cNvSpPr>
            <a:spLocks noGrp="1"/>
          </p:cNvSpPr>
          <p:nvPr>
            <p:ph type="sldNum" sz="quarter" idx="10"/>
          </p:nvPr>
        </p:nvSpPr>
        <p:spPr/>
        <p:txBody>
          <a:bodyPr/>
          <a:lstStyle/>
          <a:p>
            <a:fld id="{64DB0535-2E95-4915-8C14-A4697CA95C0A}" type="slidenum">
              <a:rPr lang="it-IT" altLang="it-IT" smtClean="0"/>
              <a:pPr/>
              <a:t>15</a:t>
            </a:fld>
            <a:endParaRPr lang="it-IT" altLang="it-IT"/>
          </a:p>
        </p:txBody>
      </p:sp>
      <p:sp>
        <p:nvSpPr>
          <p:cNvPr id="4" name="Title 3">
            <a:extLst>
              <a:ext uri="{FF2B5EF4-FFF2-40B4-BE49-F238E27FC236}">
                <a16:creationId xmlns:a16="http://schemas.microsoft.com/office/drawing/2014/main" id="{C700BF39-55B1-CB27-8928-9870A1ED08B5}"/>
              </a:ext>
            </a:extLst>
          </p:cNvPr>
          <p:cNvSpPr>
            <a:spLocks noGrp="1"/>
          </p:cNvSpPr>
          <p:nvPr>
            <p:ph type="title"/>
          </p:nvPr>
        </p:nvSpPr>
        <p:spPr/>
        <p:txBody>
          <a:bodyPr/>
          <a:lstStyle/>
          <a:p>
            <a:r>
              <a:rPr lang="en-US" dirty="0"/>
              <a:t>Overall ETO Task Force Process</a:t>
            </a:r>
            <a:endParaRPr lang="nl-NL" dirty="0"/>
          </a:p>
        </p:txBody>
      </p:sp>
      <p:pic>
        <p:nvPicPr>
          <p:cNvPr id="6" name="Picture 5">
            <a:extLst>
              <a:ext uri="{FF2B5EF4-FFF2-40B4-BE49-F238E27FC236}">
                <a16:creationId xmlns:a16="http://schemas.microsoft.com/office/drawing/2014/main" id="{B2050568-DD0A-F11D-804F-81726AF93265}"/>
              </a:ext>
            </a:extLst>
          </p:cNvPr>
          <p:cNvPicPr>
            <a:picLocks noChangeAspect="1"/>
          </p:cNvPicPr>
          <p:nvPr/>
        </p:nvPicPr>
        <p:blipFill>
          <a:blip r:embed="rId3"/>
          <a:stretch>
            <a:fillRect/>
          </a:stretch>
        </p:blipFill>
        <p:spPr>
          <a:xfrm>
            <a:off x="174058" y="3660074"/>
            <a:ext cx="24323916" cy="6546830"/>
          </a:xfrm>
          <a:prstGeom prst="rect">
            <a:avLst/>
          </a:prstGeom>
        </p:spPr>
      </p:pic>
      <p:sp>
        <p:nvSpPr>
          <p:cNvPr id="10" name="Rectangle 9">
            <a:extLst>
              <a:ext uri="{FF2B5EF4-FFF2-40B4-BE49-F238E27FC236}">
                <a16:creationId xmlns:a16="http://schemas.microsoft.com/office/drawing/2014/main" id="{C1DC6E47-E8A8-9703-E790-2477FFE48C2E}"/>
              </a:ext>
            </a:extLst>
          </p:cNvPr>
          <p:cNvSpPr/>
          <p:nvPr/>
        </p:nvSpPr>
        <p:spPr bwMode="auto">
          <a:xfrm>
            <a:off x="10031760" y="4337720"/>
            <a:ext cx="1656184" cy="5426503"/>
          </a:xfrm>
          <a:prstGeom prst="rect">
            <a:avLst/>
          </a:prstGeom>
          <a:noFill/>
          <a:ln w="57150" cap="flat" cmpd="sng" algn="ctr">
            <a:solidFill>
              <a:schemeClr val="accent6"/>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1" name="Rectangle 10">
            <a:extLst>
              <a:ext uri="{FF2B5EF4-FFF2-40B4-BE49-F238E27FC236}">
                <a16:creationId xmlns:a16="http://schemas.microsoft.com/office/drawing/2014/main" id="{53C03468-B15F-947F-8D3F-550429A97AA0}"/>
              </a:ext>
            </a:extLst>
          </p:cNvPr>
          <p:cNvSpPr/>
          <p:nvPr/>
        </p:nvSpPr>
        <p:spPr bwMode="auto">
          <a:xfrm>
            <a:off x="12047984" y="6281936"/>
            <a:ext cx="1656184" cy="1368152"/>
          </a:xfrm>
          <a:prstGeom prst="rect">
            <a:avLst/>
          </a:prstGeom>
          <a:noFill/>
          <a:ln w="57150" cap="flat" cmpd="sng" algn="ctr">
            <a:solidFill>
              <a:schemeClr val="accent6"/>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cxnSp>
        <p:nvCxnSpPr>
          <p:cNvPr id="18" name="Straight Arrow Connector 17">
            <a:extLst>
              <a:ext uri="{FF2B5EF4-FFF2-40B4-BE49-F238E27FC236}">
                <a16:creationId xmlns:a16="http://schemas.microsoft.com/office/drawing/2014/main" id="{885FEB87-06B0-0817-32CF-873120E0A2C5}"/>
              </a:ext>
            </a:extLst>
          </p:cNvPr>
          <p:cNvCxnSpPr>
            <a:cxnSpLocks/>
            <a:stCxn id="10" idx="2"/>
            <a:endCxn id="30" idx="0"/>
          </p:cNvCxnSpPr>
          <p:nvPr/>
        </p:nvCxnSpPr>
        <p:spPr bwMode="auto">
          <a:xfrm>
            <a:off x="10859852" y="9764223"/>
            <a:ext cx="828092" cy="1893475"/>
          </a:xfrm>
          <a:prstGeom prst="straightConnector1">
            <a:avLst/>
          </a:prstGeom>
          <a:solidFill>
            <a:schemeClr val="accent1"/>
          </a:solidFill>
          <a:ln w="28575" cap="flat" cmpd="sng" algn="ctr">
            <a:solidFill>
              <a:schemeClr val="accent6"/>
            </a:solidFill>
            <a:prstDash val="sysDash"/>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4F397908-8B8A-E28B-BAE3-5F16234355B5}"/>
              </a:ext>
            </a:extLst>
          </p:cNvPr>
          <p:cNvCxnSpPr>
            <a:cxnSpLocks/>
            <a:stCxn id="11" idx="2"/>
            <a:endCxn id="30" idx="0"/>
          </p:cNvCxnSpPr>
          <p:nvPr/>
        </p:nvCxnSpPr>
        <p:spPr bwMode="auto">
          <a:xfrm flipH="1">
            <a:off x="11687944" y="7650088"/>
            <a:ext cx="1188132" cy="4007610"/>
          </a:xfrm>
          <a:prstGeom prst="straightConnector1">
            <a:avLst/>
          </a:prstGeom>
          <a:solidFill>
            <a:schemeClr val="accent1"/>
          </a:solidFill>
          <a:ln w="28575" cap="flat" cmpd="sng" algn="ctr">
            <a:solidFill>
              <a:schemeClr val="accent6"/>
            </a:solidFill>
            <a:prstDash val="sysDash"/>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a:extLst>
              <a:ext uri="{FF2B5EF4-FFF2-40B4-BE49-F238E27FC236}">
                <a16:creationId xmlns:a16="http://schemas.microsoft.com/office/drawing/2014/main" id="{6DE71BDF-9E98-0689-E5ED-58587BE51ADF}"/>
              </a:ext>
            </a:extLst>
          </p:cNvPr>
          <p:cNvSpPr/>
          <p:nvPr/>
        </p:nvSpPr>
        <p:spPr bwMode="auto">
          <a:xfrm>
            <a:off x="7763508" y="11657698"/>
            <a:ext cx="7848872" cy="430887"/>
          </a:xfrm>
          <a:prstGeom prst="rect">
            <a:avLst/>
          </a:prstGeom>
          <a:noFill/>
          <a:ln w="57150" cap="flat" cmpd="sng" algn="ctr">
            <a:solidFill>
              <a:schemeClr val="accent6"/>
            </a:solidFill>
            <a:prstDash val="sysDot"/>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en-US" sz="280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Bottlenecks in the design iteration process</a:t>
            </a:r>
            <a:endParaRPr kumimoji="0" lang="nl-NL" sz="280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Tree>
    <p:extLst>
      <p:ext uri="{BB962C8B-B14F-4D97-AF65-F5344CB8AC3E}">
        <p14:creationId xmlns:p14="http://schemas.microsoft.com/office/powerpoint/2010/main" val="6003935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Light Tunnel Speed">
            <a:extLst>
              <a:ext uri="{FF2B5EF4-FFF2-40B4-BE49-F238E27FC236}">
                <a16:creationId xmlns:a16="http://schemas.microsoft.com/office/drawing/2014/main" id="{17A07CC8-6A67-CD09-1CD7-F8EF713E3FE5}"/>
              </a:ext>
            </a:extLst>
          </p:cNvPr>
          <p:cNvPicPr>
            <a:picLocks noChangeAspect="1"/>
          </p:cNvPicPr>
          <p:nvPr/>
        </p:nvPicPr>
        <p:blipFill>
          <a:blip r:embed="rId3"/>
          <a:srcRect l="11244" r="13891"/>
          <a:stretch/>
        </p:blipFill>
        <p:spPr>
          <a:xfrm>
            <a:off x="1689100" y="3149600"/>
            <a:ext cx="10426700" cy="9296400"/>
          </a:xfrm>
          <a:prstGeom prst="rect">
            <a:avLst/>
          </a:prstGeom>
          <a:noFill/>
        </p:spPr>
      </p:pic>
      <p:sp>
        <p:nvSpPr>
          <p:cNvPr id="12" name="Text Placeholder 3">
            <a:extLst>
              <a:ext uri="{FF2B5EF4-FFF2-40B4-BE49-F238E27FC236}">
                <a16:creationId xmlns:a16="http://schemas.microsoft.com/office/drawing/2014/main" id="{D0FD19D4-8D7E-4733-92D2-64F6C94AF115}"/>
              </a:ext>
            </a:extLst>
          </p:cNvPr>
          <p:cNvSpPr txBox="1">
            <a:spLocks/>
          </p:cNvSpPr>
          <p:nvPr/>
        </p:nvSpPr>
        <p:spPr bwMode="auto">
          <a:xfrm>
            <a:off x="12268200" y="3149600"/>
            <a:ext cx="10426700" cy="9296400"/>
          </a:xfrm>
          <a:prstGeom prst="rect">
            <a:avLst/>
          </a:prstGeom>
          <a:noFill/>
          <a:ln>
            <a:noFill/>
          </a:ln>
          <a:effectLst/>
        </p:spPr>
        <p:txBody>
          <a:bodyPr vert="horz" wrap="square" lIns="50800" tIns="50800" rIns="50800" bIns="50800" numCol="1" rtlCol="0" anchor="t" anchorCtr="0" compatLnSpc="1">
            <a:prstTxWarp prst="textNoShape">
              <a:avLst/>
            </a:prstTxWarp>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635000" indent="-635000" defTabSz="825500" eaLnBrk="0" hangingPunct="0">
              <a:lnSpc>
                <a:spcPct val="150000"/>
              </a:lnSpc>
              <a:spcBef>
                <a:spcPts val="0"/>
              </a:spcBef>
              <a:spcAft>
                <a:spcPts val="600"/>
              </a:spcAft>
              <a:buSzPct val="125000"/>
              <a:buFont typeface="Arial" panose="020B0604020202020204" pitchFamily="34" charset="0"/>
              <a:buChar char="•"/>
            </a:pPr>
            <a:r>
              <a:rPr lang="en-US" sz="5400" b="0" i="0" dirty="0">
                <a:solidFill>
                  <a:srgbClr val="595959"/>
                </a:solidFill>
                <a:effectLst/>
                <a:latin typeface="-apple-system"/>
              </a:rPr>
              <a:t>The objective of cost estimation is an essential component within the overarching goals and timeline established by the task force. This involves accurately assessing and projecting the financial resources required to achieve the task force's objectives, ensuring that all activities are aligned with the planned schedule and budgetary constraints. By focusing on precise cost estimation, we can enhance decision-making processes, allocate resources effectively, and ultimately drive the success of our initiatives.</a:t>
            </a:r>
            <a:endParaRPr lang="it-IT" sz="4800" b="0" kern="1200" dirty="0">
              <a:solidFill>
                <a:srgbClr val="000000"/>
              </a:solidFill>
              <a:latin typeface="+mn-lt"/>
              <a:ea typeface="+mn-ea"/>
              <a:cs typeface="+mn-cs"/>
              <a:sym typeface="Helvetica Neue" charset="0"/>
            </a:endParaRPr>
          </a:p>
          <a:p>
            <a:pPr marL="635000" indent="-635000" defTabSz="825500" eaLnBrk="0" hangingPunct="0">
              <a:lnSpc>
                <a:spcPct val="150000"/>
              </a:lnSpc>
              <a:spcBef>
                <a:spcPts val="0"/>
              </a:spcBef>
              <a:spcAft>
                <a:spcPts val="600"/>
              </a:spcAft>
              <a:buSzPct val="125000"/>
              <a:buFont typeface="Arial" panose="020B0604020202020204" pitchFamily="34" charset="0"/>
              <a:buChar char="•"/>
            </a:pPr>
            <a:endParaRPr lang="it-IT" sz="4800" b="0" dirty="0">
              <a:solidFill>
                <a:srgbClr val="000000"/>
              </a:solidFill>
            </a:endParaRPr>
          </a:p>
          <a:p>
            <a:pPr marL="685800" indent="-685800" defTabSz="825500" eaLnBrk="0" hangingPunct="0">
              <a:lnSpc>
                <a:spcPct val="150000"/>
              </a:lnSpc>
              <a:spcBef>
                <a:spcPts val="0"/>
              </a:spcBef>
              <a:spcAft>
                <a:spcPts val="600"/>
              </a:spcAft>
              <a:buSzPct val="125000"/>
              <a:buFont typeface="Arial" panose="020B0604020202020204" pitchFamily="34" charset="0"/>
              <a:buChar char="•"/>
            </a:pPr>
            <a:r>
              <a:rPr lang="en-US" sz="4800" b="0" kern="1200" dirty="0">
                <a:solidFill>
                  <a:srgbClr val="000000"/>
                </a:solidFill>
                <a:latin typeface="+mn-lt"/>
                <a:ea typeface="+mn-ea"/>
                <a:cs typeface="+mn-cs"/>
                <a:sym typeface="Helvetica Neue" charset="0"/>
              </a:rPr>
              <a:t>a reference costing model simplified for the task force</a:t>
            </a:r>
          </a:p>
          <a:p>
            <a:pPr marL="635000" indent="-635000" defTabSz="825500" eaLnBrk="0" hangingPunct="0">
              <a:lnSpc>
                <a:spcPct val="150000"/>
              </a:lnSpc>
              <a:spcBef>
                <a:spcPts val="0"/>
              </a:spcBef>
              <a:spcAft>
                <a:spcPts val="600"/>
              </a:spcAft>
              <a:buSzPct val="125000"/>
              <a:buFont typeface="Arial" panose="020B0604020202020204" pitchFamily="34" charset="0"/>
              <a:buChar char="•"/>
            </a:pPr>
            <a:r>
              <a:rPr lang="en-US" sz="4800" b="0" kern="1200" dirty="0">
                <a:solidFill>
                  <a:srgbClr val="000000"/>
                </a:solidFill>
                <a:latin typeface="+mn-lt"/>
                <a:ea typeface="+mn-ea"/>
                <a:cs typeface="+mn-cs"/>
                <a:sym typeface="Helvetica Neue" charset="0"/>
              </a:rPr>
              <a:t>computing reference infrastructure cost breakdown per section/area/cavern/tunnel, and </a:t>
            </a:r>
          </a:p>
          <a:p>
            <a:pPr marL="635000" indent="-635000" defTabSz="825500" eaLnBrk="0" hangingPunct="0">
              <a:lnSpc>
                <a:spcPct val="150000"/>
              </a:lnSpc>
              <a:spcBef>
                <a:spcPts val="0"/>
              </a:spcBef>
              <a:spcAft>
                <a:spcPts val="600"/>
              </a:spcAft>
              <a:buSzPct val="125000"/>
              <a:buFont typeface="Arial" panose="020B0604020202020204" pitchFamily="34" charset="0"/>
              <a:buChar char="•"/>
            </a:pPr>
            <a:r>
              <a:rPr lang="en-US" sz="4800" kern="1200" dirty="0">
                <a:solidFill>
                  <a:srgbClr val="000000"/>
                </a:solidFill>
                <a:latin typeface="+mn-lt"/>
                <a:ea typeface="+mn-ea"/>
                <a:cs typeface="+mn-cs"/>
                <a:sym typeface="Helvetica Neue" charset="0"/>
              </a:rPr>
              <a:t>identify main cost drivers</a:t>
            </a:r>
          </a:p>
        </p:txBody>
      </p:sp>
      <p:sp>
        <p:nvSpPr>
          <p:cNvPr id="3" name="Slide Number Placeholder 2">
            <a:extLst>
              <a:ext uri="{FF2B5EF4-FFF2-40B4-BE49-F238E27FC236}">
                <a16:creationId xmlns:a16="http://schemas.microsoft.com/office/drawing/2014/main" id="{9085475F-3ABC-4C06-B11E-60DCEBAA7839}"/>
              </a:ext>
            </a:extLst>
          </p:cNvPr>
          <p:cNvSpPr>
            <a:spLocks noGrp="1"/>
          </p:cNvSpPr>
          <p:nvPr>
            <p:ph type="sldNum" sz="quarter" idx="10"/>
          </p:nvPr>
        </p:nvSpPr>
        <p:spPr>
          <a:xfrm>
            <a:off x="23209224" y="12762656"/>
            <a:ext cx="432812" cy="364202"/>
          </a:xfrm>
        </p:spPr>
        <p:txBody>
          <a:bodyPr vert="horz" wrap="none" lIns="50800" tIns="50800" rIns="50800" bIns="50800" numCol="1" anchor="t" anchorCtr="0" compatLnSpc="1">
            <a:prstTxWarp prst="textNoShape">
              <a:avLst/>
            </a:prstTxWarp>
            <a:normAutofit/>
          </a:bodyPr>
          <a:lstStyle/>
          <a:p>
            <a:pPr>
              <a:spcAft>
                <a:spcPts val="600"/>
              </a:spcAft>
            </a:pPr>
            <a:fld id="{64DB0535-2E95-4915-8C14-A4697CA95C0A}" type="slidenum">
              <a:rPr lang="it-IT" altLang="it-IT" b="0" kern="1200">
                <a:latin typeface="Helvetica Neue Light" charset="0"/>
                <a:ea typeface="Helvetica Neue Light" charset="0"/>
                <a:cs typeface="Helvetica Neue Light" charset="0"/>
                <a:sym typeface="Helvetica Neue Light" charset="0"/>
              </a:rPr>
              <a:pPr>
                <a:spcAft>
                  <a:spcPts val="600"/>
                </a:spcAft>
              </a:pPr>
              <a:t>16</a:t>
            </a:fld>
            <a:endParaRPr lang="it-IT" altLang="it-IT" b="0" kern="1200">
              <a:latin typeface="Helvetica Neue Light" charset="0"/>
              <a:ea typeface="Helvetica Neue Light" charset="0"/>
              <a:cs typeface="Helvetica Neue Light" charset="0"/>
              <a:sym typeface="Helvetica Neue Light" charset="0"/>
            </a:endParaRPr>
          </a:p>
        </p:txBody>
      </p:sp>
      <p:sp>
        <p:nvSpPr>
          <p:cNvPr id="4" name="Title 3">
            <a:extLst>
              <a:ext uri="{FF2B5EF4-FFF2-40B4-BE49-F238E27FC236}">
                <a16:creationId xmlns:a16="http://schemas.microsoft.com/office/drawing/2014/main" id="{F59CA1CD-4F92-446D-8646-7AA9B114FF50}"/>
              </a:ext>
            </a:extLst>
          </p:cNvPr>
          <p:cNvSpPr>
            <a:spLocks noGrp="1"/>
          </p:cNvSpPr>
          <p:nvPr>
            <p:ph type="title"/>
          </p:nvPr>
        </p:nvSpPr>
        <p:spPr>
          <a:xfrm>
            <a:off x="1689100" y="811213"/>
            <a:ext cx="21005800" cy="1520826"/>
          </a:xfrm>
        </p:spPr>
        <p:txBody>
          <a:bodyPr vert="horz" wrap="square" lIns="50800" tIns="50800" rIns="50800" bIns="50800" numCol="1" anchor="ctr" anchorCtr="0" compatLnSpc="1">
            <a:prstTxWarp prst="textNoShape">
              <a:avLst/>
            </a:prstTxWarp>
            <a:normAutofit/>
          </a:bodyPr>
          <a:lstStyle/>
          <a:p>
            <a:r>
              <a:rPr lang="en-US" altLang="it-IT" kern="1200" dirty="0">
                <a:latin typeface="+mj-lt"/>
                <a:ea typeface="+mj-ea"/>
                <a:cs typeface="+mj-cs"/>
                <a:sym typeface="Helvetica Neue Medium" charset="0"/>
              </a:rPr>
              <a:t>Cost Estimation Goal within Task-force goals and timeline </a:t>
            </a:r>
          </a:p>
        </p:txBody>
      </p:sp>
    </p:spTree>
    <p:extLst>
      <p:ext uri="{BB962C8B-B14F-4D97-AF65-F5344CB8AC3E}">
        <p14:creationId xmlns:p14="http://schemas.microsoft.com/office/powerpoint/2010/main" val="1747033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0FEB7-06D8-4124-8BEF-C48A7B40DCC3}"/>
              </a:ext>
            </a:extLst>
          </p:cNvPr>
          <p:cNvSpPr>
            <a:spLocks noGrp="1"/>
          </p:cNvSpPr>
          <p:nvPr>
            <p:ph idx="1"/>
          </p:nvPr>
        </p:nvSpPr>
        <p:spPr>
          <a:xfrm>
            <a:off x="526704" y="2609528"/>
            <a:ext cx="23258584" cy="9296400"/>
          </a:xfrm>
        </p:spPr>
        <p:txBody>
          <a:bodyPr/>
          <a:lstStyle/>
          <a:p>
            <a:r>
              <a:rPr lang="en-US" sz="2800" b="0" dirty="0"/>
              <a:t>Limited to high level top-bottom estimation with high level of uncertainty (±50–100%)</a:t>
            </a:r>
          </a:p>
          <a:p>
            <a:r>
              <a:rPr lang="en-US" sz="2800" dirty="0"/>
              <a:t>Goal of identifying main cost drivers for design iteration process needs reliable/credible unit prices for cost estimation </a:t>
            </a:r>
            <a:endParaRPr lang="nl-NL" sz="2800" b="0" dirty="0"/>
          </a:p>
          <a:p>
            <a:endParaRPr lang="nl-NL" sz="2800" dirty="0"/>
          </a:p>
        </p:txBody>
      </p:sp>
      <p:sp>
        <p:nvSpPr>
          <p:cNvPr id="3" name="Slide Number Placeholder 2">
            <a:extLst>
              <a:ext uri="{FF2B5EF4-FFF2-40B4-BE49-F238E27FC236}">
                <a16:creationId xmlns:a16="http://schemas.microsoft.com/office/drawing/2014/main" id="{3D2FC7BC-D823-478A-AF91-E8D1BBB2D724}"/>
              </a:ext>
            </a:extLst>
          </p:cNvPr>
          <p:cNvSpPr>
            <a:spLocks noGrp="1"/>
          </p:cNvSpPr>
          <p:nvPr>
            <p:ph type="sldNum" sz="quarter" idx="10"/>
          </p:nvPr>
        </p:nvSpPr>
        <p:spPr/>
        <p:txBody>
          <a:bodyPr/>
          <a:lstStyle/>
          <a:p>
            <a:fld id="{64DB0535-2E95-4915-8C14-A4697CA95C0A}" type="slidenum">
              <a:rPr lang="it-IT" altLang="it-IT" smtClean="0"/>
              <a:pPr/>
              <a:t>17</a:t>
            </a:fld>
            <a:endParaRPr lang="it-IT" altLang="it-IT"/>
          </a:p>
        </p:txBody>
      </p:sp>
      <p:sp>
        <p:nvSpPr>
          <p:cNvPr id="4" name="Title 3">
            <a:extLst>
              <a:ext uri="{FF2B5EF4-FFF2-40B4-BE49-F238E27FC236}">
                <a16:creationId xmlns:a16="http://schemas.microsoft.com/office/drawing/2014/main" id="{22114E70-9646-4EF8-AD76-5C5093BC746E}"/>
              </a:ext>
            </a:extLst>
          </p:cNvPr>
          <p:cNvSpPr>
            <a:spLocks noGrp="1"/>
          </p:cNvSpPr>
          <p:nvPr>
            <p:ph type="title"/>
          </p:nvPr>
        </p:nvSpPr>
        <p:spPr/>
        <p:txBody>
          <a:bodyPr/>
          <a:lstStyle/>
          <a:p>
            <a:pPr algn="ctr"/>
            <a:r>
              <a:rPr lang="en-US" dirty="0"/>
              <a:t>Cost Estimation Methodology</a:t>
            </a:r>
            <a:endParaRPr lang="nl-NL" dirty="0"/>
          </a:p>
        </p:txBody>
      </p:sp>
      <p:sp>
        <p:nvSpPr>
          <p:cNvPr id="6" name="Rectangle 5">
            <a:extLst>
              <a:ext uri="{FF2B5EF4-FFF2-40B4-BE49-F238E27FC236}">
                <a16:creationId xmlns:a16="http://schemas.microsoft.com/office/drawing/2014/main" id="{6F5F3E5F-39C6-4848-A732-15158D6F5B34}"/>
              </a:ext>
            </a:extLst>
          </p:cNvPr>
          <p:cNvSpPr/>
          <p:nvPr/>
        </p:nvSpPr>
        <p:spPr bwMode="auto">
          <a:xfrm>
            <a:off x="1273237" y="4194964"/>
            <a:ext cx="5328625" cy="1477328"/>
          </a:xfrm>
          <a:prstGeom prst="rect">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lang="en-US"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Infrastructure geometry (volumes/quantity)</a:t>
            </a:r>
          </a:p>
          <a:p>
            <a:pPr marL="0" marR="0" indent="0" algn="ctr" defTabSz="825500" rtl="0" eaLnBrk="1" fontAlgn="base" latinLnBrk="0" hangingPunct="0">
              <a:lnSpc>
                <a:spcPct val="100000"/>
              </a:lnSpc>
              <a:spcBef>
                <a:spcPct val="0"/>
              </a:spcBef>
              <a:spcAft>
                <a:spcPct val="0"/>
              </a:spcAft>
              <a:buClrTx/>
              <a:buSzTx/>
              <a:buFontTx/>
              <a:buNone/>
              <a:tabLst/>
            </a:pPr>
            <a:r>
              <a:rPr lang="en-US" sz="1800"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Assumed s</a:t>
            </a:r>
            <a:r>
              <a:rPr kumimoji="0" lang="en-US" sz="18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izing of civil infrastructure components (tunnels, caverns) in function of the detector layout</a:t>
            </a:r>
            <a:endParaRPr kumimoji="0" lang="nl-NL" sz="18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7" name="Rectangle 6">
            <a:extLst>
              <a:ext uri="{FF2B5EF4-FFF2-40B4-BE49-F238E27FC236}">
                <a16:creationId xmlns:a16="http://schemas.microsoft.com/office/drawing/2014/main" id="{B7AD7434-D987-4A65-A9E9-D2926E7AB972}"/>
              </a:ext>
            </a:extLst>
          </p:cNvPr>
          <p:cNvSpPr/>
          <p:nvPr/>
        </p:nvSpPr>
        <p:spPr bwMode="auto">
          <a:xfrm>
            <a:off x="8057676" y="4333461"/>
            <a:ext cx="4321706" cy="1200329"/>
          </a:xfrm>
          <a:prstGeom prst="rect">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lang="en-US"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Geological/Geotechnical (+other) conditions </a:t>
            </a:r>
          </a:p>
          <a:p>
            <a:pPr marL="0" marR="0" indent="0" algn="ctr" defTabSz="825500" rtl="0" eaLnBrk="1" fontAlgn="base" latinLnBrk="0" hangingPunct="0">
              <a:lnSpc>
                <a:spcPct val="100000"/>
              </a:lnSpc>
              <a:spcBef>
                <a:spcPct val="0"/>
              </a:spcBef>
              <a:spcAft>
                <a:spcPct val="0"/>
              </a:spcAft>
              <a:buClrTx/>
              <a:buSzTx/>
              <a:buFontTx/>
              <a:buNone/>
              <a:tabLst/>
            </a:pPr>
            <a:r>
              <a:rPr lang="en-US" sz="1800"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Assumed rock conditions/quality</a:t>
            </a:r>
            <a:endParaRPr kumimoji="0" lang="nl-NL" sz="18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 name="Rectangle 7">
            <a:extLst>
              <a:ext uri="{FF2B5EF4-FFF2-40B4-BE49-F238E27FC236}">
                <a16:creationId xmlns:a16="http://schemas.microsoft.com/office/drawing/2014/main" id="{A13102ED-4314-40F4-98DD-D5F8F7E2CE3A}"/>
              </a:ext>
            </a:extLst>
          </p:cNvPr>
          <p:cNvSpPr/>
          <p:nvPr/>
        </p:nvSpPr>
        <p:spPr bwMode="auto">
          <a:xfrm>
            <a:off x="13835196" y="4425795"/>
            <a:ext cx="3714888" cy="1015663"/>
          </a:xfrm>
          <a:prstGeom prst="rect">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lang="en-US"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Unit prices</a:t>
            </a:r>
          </a:p>
          <a:p>
            <a:pPr marL="0" marR="0" indent="0" algn="ctr" defTabSz="825500" rtl="0" eaLnBrk="1" fontAlgn="base" latinLnBrk="0" hangingPunct="0">
              <a:lnSpc>
                <a:spcPct val="100000"/>
              </a:lnSpc>
              <a:spcBef>
                <a:spcPct val="0"/>
              </a:spcBef>
              <a:spcAft>
                <a:spcPct val="0"/>
              </a:spcAft>
              <a:buClrTx/>
              <a:buSzTx/>
              <a:buFontTx/>
              <a:buNone/>
              <a:tabLst/>
            </a:pPr>
            <a:r>
              <a:rPr lang="en-US" sz="1800"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Assumed unit prices for tunnel/cavern construction</a:t>
            </a:r>
            <a:endParaRPr kumimoji="0" lang="nl-NL" sz="18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9" name="Plus Sign 8">
            <a:extLst>
              <a:ext uri="{FF2B5EF4-FFF2-40B4-BE49-F238E27FC236}">
                <a16:creationId xmlns:a16="http://schemas.microsoft.com/office/drawing/2014/main" id="{FC21EE4C-89BE-4B09-B9D4-DE0B727C76A5}"/>
              </a:ext>
            </a:extLst>
          </p:cNvPr>
          <p:cNvSpPr/>
          <p:nvPr/>
        </p:nvSpPr>
        <p:spPr bwMode="auto">
          <a:xfrm>
            <a:off x="7101169" y="4705026"/>
            <a:ext cx="457200" cy="457200"/>
          </a:xfrm>
          <a:prstGeom prst="mathPlus">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0" name="Plus Sign 9">
            <a:extLst>
              <a:ext uri="{FF2B5EF4-FFF2-40B4-BE49-F238E27FC236}">
                <a16:creationId xmlns:a16="http://schemas.microsoft.com/office/drawing/2014/main" id="{E9212610-F951-483E-9045-175546719D9C}"/>
              </a:ext>
            </a:extLst>
          </p:cNvPr>
          <p:cNvSpPr/>
          <p:nvPr/>
        </p:nvSpPr>
        <p:spPr bwMode="auto">
          <a:xfrm>
            <a:off x="12878689" y="4705025"/>
            <a:ext cx="457200" cy="457200"/>
          </a:xfrm>
          <a:prstGeom prst="mathPlus">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3" name="Rectangle 12">
            <a:extLst>
              <a:ext uri="{FF2B5EF4-FFF2-40B4-BE49-F238E27FC236}">
                <a16:creationId xmlns:a16="http://schemas.microsoft.com/office/drawing/2014/main" id="{E0F719C2-F124-4F41-A5ED-D55E28DC9BAF}"/>
              </a:ext>
            </a:extLst>
          </p:cNvPr>
          <p:cNvSpPr/>
          <p:nvPr/>
        </p:nvSpPr>
        <p:spPr bwMode="auto">
          <a:xfrm>
            <a:off x="19008452" y="4406420"/>
            <a:ext cx="3714888" cy="1015663"/>
          </a:xfrm>
          <a:prstGeom prst="rect">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lang="en-US"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Cost differences</a:t>
            </a:r>
          </a:p>
          <a:p>
            <a:pPr marL="0" marR="0" indent="0" algn="ctr" defTabSz="825500" rtl="0" eaLnBrk="1" fontAlgn="base" latinLnBrk="0" hangingPunct="0">
              <a:lnSpc>
                <a:spcPct val="100000"/>
              </a:lnSpc>
              <a:spcBef>
                <a:spcPct val="0"/>
              </a:spcBef>
              <a:spcAft>
                <a:spcPct val="0"/>
              </a:spcAft>
              <a:buClrTx/>
              <a:buSzTx/>
              <a:buFontTx/>
              <a:buNone/>
              <a:tabLst/>
            </a:pPr>
            <a:r>
              <a:rPr lang="en-US" sz="1800" b="0" dirty="0">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With breakdown per </a:t>
            </a:r>
            <a:r>
              <a:rPr lang="en-US" sz="1800" b="0" dirty="0">
                <a:latin typeface="Univers" panose="020B0503020202020204" pitchFamily="34" charset="0"/>
              </a:rPr>
              <a:t>section/area/cavern/tunnel</a:t>
            </a:r>
            <a:endParaRPr kumimoji="0" lang="nl-NL" sz="18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17" name="Picture 16">
            <a:extLst>
              <a:ext uri="{FF2B5EF4-FFF2-40B4-BE49-F238E27FC236}">
                <a16:creationId xmlns:a16="http://schemas.microsoft.com/office/drawing/2014/main" id="{8E16E179-0207-4888-86D8-EA5B3E9DC0BD}"/>
              </a:ext>
            </a:extLst>
          </p:cNvPr>
          <p:cNvPicPr>
            <a:picLocks noChangeAspect="1"/>
          </p:cNvPicPr>
          <p:nvPr/>
        </p:nvPicPr>
        <p:blipFill>
          <a:blip r:embed="rId2"/>
          <a:stretch>
            <a:fillRect/>
          </a:stretch>
        </p:blipFill>
        <p:spPr>
          <a:xfrm>
            <a:off x="8497890" y="5811279"/>
            <a:ext cx="3441278" cy="4163887"/>
          </a:xfrm>
          <a:prstGeom prst="rect">
            <a:avLst/>
          </a:prstGeom>
        </p:spPr>
      </p:pic>
      <p:pic>
        <p:nvPicPr>
          <p:cNvPr id="1026" name="Picture 2" descr="Q System - Rock Mass Classification">
            <a:extLst>
              <a:ext uri="{FF2B5EF4-FFF2-40B4-BE49-F238E27FC236}">
                <a16:creationId xmlns:a16="http://schemas.microsoft.com/office/drawing/2014/main" id="{E5599E1B-66E3-4A70-ADF9-29D03B41B2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 t="1736" r="1123" b="-347"/>
          <a:stretch/>
        </p:blipFill>
        <p:spPr bwMode="auto">
          <a:xfrm>
            <a:off x="8545603" y="10179804"/>
            <a:ext cx="3345852" cy="2253350"/>
          </a:xfrm>
          <a:prstGeom prst="rect">
            <a:avLst/>
          </a:prstGeom>
          <a:noFill/>
          <a:extLst>
            <a:ext uri="{909E8E84-426E-40DD-AFC4-6F175D3DCCD1}">
              <a14:hiddenFill xmlns:a14="http://schemas.microsoft.com/office/drawing/2010/main">
                <a:solidFill>
                  <a:srgbClr val="FFFFFF"/>
                </a:solidFill>
              </a14:hiddenFill>
            </a:ext>
          </a:extLst>
        </p:spPr>
      </p:pic>
      <p:sp>
        <p:nvSpPr>
          <p:cNvPr id="19" name="Equals 18">
            <a:extLst>
              <a:ext uri="{FF2B5EF4-FFF2-40B4-BE49-F238E27FC236}">
                <a16:creationId xmlns:a16="http://schemas.microsoft.com/office/drawing/2014/main" id="{9EAEA585-5F09-4E36-9602-3A011F8A63A9}"/>
              </a:ext>
            </a:extLst>
          </p:cNvPr>
          <p:cNvSpPr/>
          <p:nvPr/>
        </p:nvSpPr>
        <p:spPr bwMode="auto">
          <a:xfrm>
            <a:off x="18049391" y="4685651"/>
            <a:ext cx="457200" cy="457200"/>
          </a:xfrm>
          <a:prstGeom prst="mathEqual">
            <a:avLst/>
          </a:prstGeom>
          <a:noFill/>
          <a:ln w="25400" cap="flat" cmpd="sng" algn="ctr">
            <a:solidFill>
              <a:schemeClr val="accent6">
                <a:lumMod val="50000"/>
              </a:scheme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15" name="Picture 14">
            <a:extLst>
              <a:ext uri="{FF2B5EF4-FFF2-40B4-BE49-F238E27FC236}">
                <a16:creationId xmlns:a16="http://schemas.microsoft.com/office/drawing/2014/main" id="{B70B443F-3F1D-D490-92BD-D317433477E5}"/>
              </a:ext>
            </a:extLst>
          </p:cNvPr>
          <p:cNvPicPr>
            <a:picLocks noChangeAspect="1"/>
          </p:cNvPicPr>
          <p:nvPr/>
        </p:nvPicPr>
        <p:blipFill>
          <a:blip r:embed="rId4"/>
          <a:stretch>
            <a:fillRect/>
          </a:stretch>
        </p:blipFill>
        <p:spPr>
          <a:xfrm>
            <a:off x="12923582" y="6180473"/>
            <a:ext cx="5328625" cy="3206705"/>
          </a:xfrm>
          <a:prstGeom prst="rect">
            <a:avLst/>
          </a:prstGeom>
        </p:spPr>
      </p:pic>
      <p:pic>
        <p:nvPicPr>
          <p:cNvPr id="22" name="Picture 21">
            <a:extLst>
              <a:ext uri="{FF2B5EF4-FFF2-40B4-BE49-F238E27FC236}">
                <a16:creationId xmlns:a16="http://schemas.microsoft.com/office/drawing/2014/main" id="{1A12994B-D015-DFC8-784F-5A88E90D9A90}"/>
              </a:ext>
            </a:extLst>
          </p:cNvPr>
          <p:cNvPicPr>
            <a:picLocks noChangeAspect="1"/>
          </p:cNvPicPr>
          <p:nvPr/>
        </p:nvPicPr>
        <p:blipFill>
          <a:blip r:embed="rId5"/>
          <a:srcRect r="32313"/>
          <a:stretch/>
        </p:blipFill>
        <p:spPr>
          <a:xfrm>
            <a:off x="1689100" y="5861172"/>
            <a:ext cx="4464496" cy="3552960"/>
          </a:xfrm>
          <a:prstGeom prst="rect">
            <a:avLst/>
          </a:prstGeom>
        </p:spPr>
      </p:pic>
      <p:pic>
        <p:nvPicPr>
          <p:cNvPr id="23" name="Picture 22">
            <a:extLst>
              <a:ext uri="{FF2B5EF4-FFF2-40B4-BE49-F238E27FC236}">
                <a16:creationId xmlns:a16="http://schemas.microsoft.com/office/drawing/2014/main" id="{11C6CD29-C90F-C2F4-CEDF-78F30DD1431A}"/>
              </a:ext>
            </a:extLst>
          </p:cNvPr>
          <p:cNvPicPr>
            <a:picLocks noChangeAspect="1"/>
          </p:cNvPicPr>
          <p:nvPr/>
        </p:nvPicPr>
        <p:blipFill>
          <a:blip r:embed="rId6"/>
          <a:srcRect r="29038"/>
          <a:stretch/>
        </p:blipFill>
        <p:spPr>
          <a:xfrm>
            <a:off x="1597289" y="9527698"/>
            <a:ext cx="4680520" cy="2632677"/>
          </a:xfrm>
          <a:prstGeom prst="rect">
            <a:avLst/>
          </a:prstGeom>
        </p:spPr>
      </p:pic>
      <p:pic>
        <p:nvPicPr>
          <p:cNvPr id="5" name="Picture 4">
            <a:extLst>
              <a:ext uri="{FF2B5EF4-FFF2-40B4-BE49-F238E27FC236}">
                <a16:creationId xmlns:a16="http://schemas.microsoft.com/office/drawing/2014/main" id="{B0CCBB00-977B-F9E1-2834-E353DA3243CC}"/>
              </a:ext>
            </a:extLst>
          </p:cNvPr>
          <p:cNvPicPr>
            <a:picLocks noChangeAspect="1"/>
          </p:cNvPicPr>
          <p:nvPr/>
        </p:nvPicPr>
        <p:blipFill>
          <a:blip r:embed="rId7"/>
          <a:stretch>
            <a:fillRect/>
          </a:stretch>
        </p:blipFill>
        <p:spPr>
          <a:xfrm>
            <a:off x="13327883" y="9928508"/>
            <a:ext cx="4924324" cy="1704375"/>
          </a:xfrm>
          <a:prstGeom prst="rect">
            <a:avLst/>
          </a:prstGeom>
        </p:spPr>
      </p:pic>
      <p:sp>
        <p:nvSpPr>
          <p:cNvPr id="11" name="TextBox 10">
            <a:extLst>
              <a:ext uri="{FF2B5EF4-FFF2-40B4-BE49-F238E27FC236}">
                <a16:creationId xmlns:a16="http://schemas.microsoft.com/office/drawing/2014/main" id="{E15BEEDD-BFC9-1C6E-9DF1-BEA6C08887E9}"/>
              </a:ext>
            </a:extLst>
          </p:cNvPr>
          <p:cNvSpPr txBox="1"/>
          <p:nvPr/>
        </p:nvSpPr>
        <p:spPr>
          <a:xfrm>
            <a:off x="18733677" y="6860396"/>
            <a:ext cx="4650992" cy="3539430"/>
          </a:xfrm>
          <a:prstGeom prst="rect">
            <a:avLst/>
          </a:prstGeom>
          <a:noFill/>
          <a:ln>
            <a:solidFill>
              <a:srgbClr val="FF0000"/>
            </a:solidFill>
          </a:ln>
        </p:spPr>
        <p:txBody>
          <a:bodyPr wrap="square" rtlCol="0">
            <a:spAutoFit/>
          </a:bodyPr>
          <a:lstStyle/>
          <a:p>
            <a:pPr algn="ctr"/>
            <a:r>
              <a:rPr lang="en-US" sz="2800" b="0" dirty="0"/>
              <a:t>Strategy for now while this methodology is being worked on: continue with the assumption of reducing volumes, but with qualitative input/opinions of the CE people in the taskforce to also steer the direction</a:t>
            </a:r>
          </a:p>
        </p:txBody>
      </p:sp>
    </p:spTree>
    <p:extLst>
      <p:ext uri="{BB962C8B-B14F-4D97-AF65-F5344CB8AC3E}">
        <p14:creationId xmlns:p14="http://schemas.microsoft.com/office/powerpoint/2010/main" val="24121467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DFB5-0B3A-4EFC-97FD-1B2342809AA0}"/>
              </a:ext>
            </a:extLst>
          </p:cNvPr>
          <p:cNvSpPr>
            <a:spLocks noGrp="1"/>
          </p:cNvSpPr>
          <p:nvPr>
            <p:ph type="title"/>
          </p:nvPr>
        </p:nvSpPr>
        <p:spPr>
          <a:xfrm>
            <a:off x="1689100" y="811213"/>
            <a:ext cx="21005800" cy="1520826"/>
          </a:xfrm>
        </p:spPr>
        <p:txBody>
          <a:bodyPr/>
          <a:lstStyle/>
          <a:p>
            <a:pPr algn="ctr"/>
            <a:r>
              <a:rPr lang="en-US" dirty="0">
                <a:solidFill>
                  <a:schemeClr val="tx1"/>
                </a:solidFill>
              </a:rPr>
              <a:t>Detector Layout </a:t>
            </a:r>
            <a:r>
              <a:rPr lang="en-US" dirty="0">
                <a:solidFill>
                  <a:schemeClr val="tx1"/>
                </a:solidFill>
                <a:sym typeface="Wingdings" panose="05000000000000000000" pitchFamily="2" charset="2"/>
              </a:rPr>
              <a:t> Cost Estimation?</a:t>
            </a:r>
            <a:endParaRPr lang="en-NL" dirty="0">
              <a:solidFill>
                <a:schemeClr val="tx1"/>
              </a:solidFill>
            </a:endParaRPr>
          </a:p>
        </p:txBody>
      </p:sp>
      <p:sp>
        <p:nvSpPr>
          <p:cNvPr id="21" name="Slide Number Placeholder 20">
            <a:extLst>
              <a:ext uri="{FF2B5EF4-FFF2-40B4-BE49-F238E27FC236}">
                <a16:creationId xmlns:a16="http://schemas.microsoft.com/office/drawing/2014/main" id="{12B8705B-1357-4689-94DE-1BE525BB1545}"/>
              </a:ext>
            </a:extLst>
          </p:cNvPr>
          <p:cNvSpPr>
            <a:spLocks noGrp="1"/>
          </p:cNvSpPr>
          <p:nvPr>
            <p:ph type="sldNum" sz="quarter" idx="10"/>
          </p:nvPr>
        </p:nvSpPr>
        <p:spPr/>
        <p:txBody>
          <a:bodyPr>
            <a:normAutofit/>
          </a:bodyPr>
          <a:lstStyle/>
          <a:p>
            <a:fld id="{64DB0535-2E95-4915-8C14-A4697CA95C0A}" type="slidenum">
              <a:rPr lang="it-IT" altLang="it-IT" smtClean="0"/>
              <a:pPr/>
              <a:t>18</a:t>
            </a:fld>
            <a:endParaRPr lang="it-IT" altLang="it-IT"/>
          </a:p>
        </p:txBody>
      </p:sp>
      <p:pic>
        <p:nvPicPr>
          <p:cNvPr id="6" name="Picture 5">
            <a:extLst>
              <a:ext uri="{FF2B5EF4-FFF2-40B4-BE49-F238E27FC236}">
                <a16:creationId xmlns:a16="http://schemas.microsoft.com/office/drawing/2014/main" id="{0B13BCDE-0F07-4D1D-B6F9-87CB81638FAA}"/>
              </a:ext>
            </a:extLst>
          </p:cNvPr>
          <p:cNvPicPr>
            <a:picLocks noChangeAspect="1"/>
          </p:cNvPicPr>
          <p:nvPr/>
        </p:nvPicPr>
        <p:blipFill rotWithShape="1">
          <a:blip r:embed="rId2">
            <a:clrChange>
              <a:clrFrom>
                <a:srgbClr val="EEEDEE"/>
              </a:clrFrom>
              <a:clrTo>
                <a:srgbClr val="EEEDEE">
                  <a:alpha val="0"/>
                </a:srgbClr>
              </a:clrTo>
            </a:clrChange>
            <a:extLst>
              <a:ext uri="{28A0092B-C50C-407E-A947-70E740481C1C}">
                <a14:useLocalDpi xmlns:a14="http://schemas.microsoft.com/office/drawing/2010/main" val="0"/>
              </a:ext>
            </a:extLst>
          </a:blip>
          <a:srcRect l="10666" t="4546" b="-1"/>
          <a:stretch/>
        </p:blipFill>
        <p:spPr>
          <a:xfrm>
            <a:off x="769978" y="8161975"/>
            <a:ext cx="7417532" cy="4186837"/>
          </a:xfrm>
          <a:prstGeom prst="rect">
            <a:avLst/>
          </a:prstGeom>
        </p:spPr>
      </p:pic>
      <p:cxnSp>
        <p:nvCxnSpPr>
          <p:cNvPr id="29" name="Straight Arrow Connector 28">
            <a:extLst>
              <a:ext uri="{FF2B5EF4-FFF2-40B4-BE49-F238E27FC236}">
                <a16:creationId xmlns:a16="http://schemas.microsoft.com/office/drawing/2014/main" id="{39C48B51-61D0-4414-BADE-6BA1EBE4949B}"/>
              </a:ext>
            </a:extLst>
          </p:cNvPr>
          <p:cNvCxnSpPr>
            <a:cxnSpLocks/>
          </p:cNvCxnSpPr>
          <p:nvPr/>
        </p:nvCxnSpPr>
        <p:spPr>
          <a:xfrm flipH="1">
            <a:off x="3591598" y="6133082"/>
            <a:ext cx="2607402" cy="324113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8C5B1A-746B-41C1-9031-1145AB4DAEBF}"/>
              </a:ext>
            </a:extLst>
          </p:cNvPr>
          <p:cNvCxnSpPr>
            <a:cxnSpLocks/>
            <a:stCxn id="36" idx="3"/>
            <a:endCxn id="42" idx="1"/>
          </p:cNvCxnSpPr>
          <p:nvPr/>
        </p:nvCxnSpPr>
        <p:spPr>
          <a:xfrm>
            <a:off x="13142754" y="3202609"/>
            <a:ext cx="1162224" cy="323166"/>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D08DBAA-085F-409F-A81D-207204A0BD01}"/>
              </a:ext>
            </a:extLst>
          </p:cNvPr>
          <p:cNvGrpSpPr/>
          <p:nvPr/>
        </p:nvGrpSpPr>
        <p:grpSpPr>
          <a:xfrm>
            <a:off x="3479032" y="2556714"/>
            <a:ext cx="10276238" cy="6272273"/>
            <a:chOff x="3885037" y="757311"/>
            <a:chExt cx="5421104" cy="3308861"/>
          </a:xfrm>
        </p:grpSpPr>
        <p:pic>
          <p:nvPicPr>
            <p:cNvPr id="18" name="Picture Placeholder 10">
              <a:extLst>
                <a:ext uri="{FF2B5EF4-FFF2-40B4-BE49-F238E27FC236}">
                  <a16:creationId xmlns:a16="http://schemas.microsoft.com/office/drawing/2014/main" id="{70297FDD-BB42-402B-BEFE-D4BBF05861C5}"/>
                </a:ext>
              </a:extLst>
            </p:cNvPr>
            <p:cNvPicPr>
              <a:picLocks noChangeAspect="1"/>
            </p:cNvPicPr>
            <p:nvPr/>
          </p:nvPicPr>
          <p:blipFill rotWithShape="1">
            <a:blip r:embed="rId3">
              <a:extLst>
                <a:ext uri="{28A0092B-C50C-407E-A947-70E740481C1C}">
                  <a14:useLocalDpi xmlns:a14="http://schemas.microsoft.com/office/drawing/2010/main" val="0"/>
                </a:ext>
              </a:extLst>
            </a:blip>
            <a:srcRect l="-15305" t="-4508" r="-20357" b="-1060"/>
            <a:stretch/>
          </p:blipFill>
          <p:spPr>
            <a:xfrm>
              <a:off x="3885037" y="816629"/>
              <a:ext cx="3928679" cy="3102121"/>
            </a:xfrm>
            <a:prstGeom prst="rect">
              <a:avLst/>
            </a:prstGeom>
          </p:spPr>
        </p:pic>
        <p:sp>
          <p:nvSpPr>
            <p:cNvPr id="19" name="Text Placeholder 3">
              <a:extLst>
                <a:ext uri="{FF2B5EF4-FFF2-40B4-BE49-F238E27FC236}">
                  <a16:creationId xmlns:a16="http://schemas.microsoft.com/office/drawing/2014/main" id="{0CAF517E-84DE-4966-AAE0-5EBEF2290808}"/>
                </a:ext>
              </a:extLst>
            </p:cNvPr>
            <p:cNvSpPr txBox="1">
              <a:spLocks/>
            </p:cNvSpPr>
            <p:nvPr/>
          </p:nvSpPr>
          <p:spPr>
            <a:xfrm>
              <a:off x="6760391" y="3618857"/>
              <a:ext cx="2545750" cy="447315"/>
            </a:xfrm>
            <a:prstGeom prst="rect">
              <a:avLst/>
            </a:prstGeom>
            <a:ln>
              <a:solidFill>
                <a:schemeClr val="accent1"/>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8000">
                <a:lnSpc>
                  <a:spcPct val="100000"/>
                </a:lnSpc>
                <a:spcBef>
                  <a:spcPts val="0"/>
                </a:spcBef>
                <a:buFont typeface="Arial" panose="020B0604020202020204" pitchFamily="34" charset="0"/>
                <a:buChar char="•"/>
              </a:pPr>
              <a:r>
                <a:rPr lang="en-NL" sz="1800" b="0" dirty="0">
                  <a:latin typeface="Univers" panose="020B0503020202020204" pitchFamily="34" charset="0"/>
                </a:rPr>
                <a:t>Arm cavities + recycling cavities</a:t>
              </a:r>
            </a:p>
            <a:p>
              <a:pPr marL="342900" indent="-288000">
                <a:lnSpc>
                  <a:spcPct val="100000"/>
                </a:lnSpc>
                <a:spcBef>
                  <a:spcPts val="0"/>
                </a:spcBef>
                <a:buFont typeface="Arial" panose="020B0604020202020204" pitchFamily="34" charset="0"/>
                <a:buChar char="•"/>
              </a:pPr>
              <a:r>
                <a:rPr lang="en-NL" sz="1800" b="0" dirty="0">
                  <a:latin typeface="Univers" panose="020B0503020202020204" pitchFamily="34" charset="0"/>
                </a:rPr>
                <a:t>Laser, injection</a:t>
              </a:r>
              <a:r>
                <a:rPr lang="en-US" sz="1800" b="0" dirty="0">
                  <a:latin typeface="Univers" panose="020B0503020202020204" pitchFamily="34" charset="0"/>
                </a:rPr>
                <a:t>,</a:t>
              </a:r>
              <a:r>
                <a:rPr lang="en-NL" sz="1800" b="0" dirty="0">
                  <a:latin typeface="Univers" panose="020B0503020202020204" pitchFamily="34" charset="0"/>
                </a:rPr>
                <a:t> detection,</a:t>
              </a:r>
              <a:r>
                <a:rPr lang="en-US" sz="1800" b="0" dirty="0">
                  <a:latin typeface="Univers" panose="020B0503020202020204" pitchFamily="34" charset="0"/>
                </a:rPr>
                <a:t> squeezing</a:t>
              </a:r>
              <a:endParaRPr lang="en-NL" sz="1800" b="0" dirty="0">
                <a:latin typeface="Univers" panose="020B0503020202020204" pitchFamily="34" charset="0"/>
              </a:endParaRPr>
            </a:p>
          </p:txBody>
        </p:sp>
        <p:sp>
          <p:nvSpPr>
            <p:cNvPr id="20" name="Text Placeholder 3">
              <a:extLst>
                <a:ext uri="{FF2B5EF4-FFF2-40B4-BE49-F238E27FC236}">
                  <a16:creationId xmlns:a16="http://schemas.microsoft.com/office/drawing/2014/main" id="{14E46D33-1FF7-4252-AB3E-9B25AE4D1DE7}"/>
                </a:ext>
              </a:extLst>
            </p:cNvPr>
            <p:cNvSpPr txBox="1">
              <a:spLocks/>
            </p:cNvSpPr>
            <p:nvPr/>
          </p:nvSpPr>
          <p:spPr>
            <a:xfrm>
              <a:off x="7597234" y="1537441"/>
              <a:ext cx="1708907" cy="844969"/>
            </a:xfrm>
            <a:prstGeom prst="rect">
              <a:avLst/>
            </a:prstGeom>
            <a:ln>
              <a:solidFill>
                <a:schemeClr val="accent1"/>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Mechanical systems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Cooling &amp; ventilation,</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Electrical systems,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Safety systems,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Logistics</a:t>
              </a:r>
            </a:p>
            <a:p>
              <a:pPr marL="342900" indent="-288000">
                <a:lnSpc>
                  <a:spcPct val="100000"/>
                </a:lnSpc>
                <a:spcBef>
                  <a:spcPts val="0"/>
                </a:spcBef>
                <a:buFont typeface="Arial" panose="020B0604020202020204" pitchFamily="34" charset="0"/>
                <a:buChar char="•"/>
              </a:pPr>
              <a:endParaRPr lang="en-US" sz="1800" b="0" dirty="0">
                <a:latin typeface="Univers" panose="020B0503020202020204" pitchFamily="34" charset="0"/>
              </a:endParaRPr>
            </a:p>
            <a:p>
              <a:pPr marL="342900" indent="-288000">
                <a:lnSpc>
                  <a:spcPct val="100000"/>
                </a:lnSpc>
                <a:spcBef>
                  <a:spcPts val="0"/>
                </a:spcBef>
                <a:buFont typeface="Arial" panose="020B0604020202020204" pitchFamily="34" charset="0"/>
                <a:buChar char="•"/>
              </a:pPr>
              <a:endParaRPr lang="en-NL" sz="1800" b="0" dirty="0">
                <a:latin typeface="Univers" panose="020B0503020202020204" pitchFamily="34" charset="0"/>
              </a:endParaRPr>
            </a:p>
          </p:txBody>
        </p:sp>
        <p:sp>
          <p:nvSpPr>
            <p:cNvPr id="22" name="Text Placeholder 3">
              <a:extLst>
                <a:ext uri="{FF2B5EF4-FFF2-40B4-BE49-F238E27FC236}">
                  <a16:creationId xmlns:a16="http://schemas.microsoft.com/office/drawing/2014/main" id="{1DB65637-602D-4EA8-A617-F64B002D339E}"/>
                </a:ext>
              </a:extLst>
            </p:cNvPr>
            <p:cNvSpPr txBox="1">
              <a:spLocks/>
            </p:cNvSpPr>
            <p:nvPr/>
          </p:nvSpPr>
          <p:spPr>
            <a:xfrm>
              <a:off x="7405898" y="2468314"/>
              <a:ext cx="1900243" cy="1123858"/>
            </a:xfrm>
            <a:prstGeom prst="rect">
              <a:avLst/>
            </a:prstGeom>
            <a:ln>
              <a:solidFill>
                <a:schemeClr val="accent1"/>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Tower base, suspensions, tower envelopes,  </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Scaffolding, </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Clean rooms, </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Auxiliary benches,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Beampipes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Logistics</a:t>
              </a:r>
              <a:endParaRPr lang="en-NL" sz="1800" b="0" dirty="0">
                <a:highlight>
                  <a:srgbClr val="FFFF00"/>
                </a:highlight>
                <a:latin typeface="Univers" panose="020B0503020202020204" pitchFamily="34" charset="0"/>
              </a:endParaRPr>
            </a:p>
          </p:txBody>
        </p:sp>
        <p:sp>
          <p:nvSpPr>
            <p:cNvPr id="24" name="Text Placeholder 3">
              <a:extLst>
                <a:ext uri="{FF2B5EF4-FFF2-40B4-BE49-F238E27FC236}">
                  <a16:creationId xmlns:a16="http://schemas.microsoft.com/office/drawing/2014/main" id="{87EA357A-AA06-4B97-BDDD-5891A619D677}"/>
                </a:ext>
              </a:extLst>
            </p:cNvPr>
            <p:cNvSpPr txBox="1">
              <a:spLocks/>
            </p:cNvSpPr>
            <p:nvPr/>
          </p:nvSpPr>
          <p:spPr>
            <a:xfrm>
              <a:off x="7201228" y="757311"/>
              <a:ext cx="1774850" cy="691844"/>
            </a:xfrm>
            <a:prstGeom prst="rect">
              <a:avLst/>
            </a:prstGeom>
            <a:ln>
              <a:solidFill>
                <a:schemeClr val="accent1"/>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8000">
                <a:lnSpc>
                  <a:spcPct val="100000"/>
                </a:lnSpc>
                <a:spcBef>
                  <a:spcPts val="0"/>
                </a:spcBef>
                <a:buFont typeface="Arial" panose="020B0604020202020204" pitchFamily="34" charset="0"/>
                <a:buChar char="•"/>
              </a:pPr>
              <a:r>
                <a:rPr lang="en-US" sz="1800" b="0" dirty="0">
                  <a:highlight>
                    <a:srgbClr val="00FF00"/>
                  </a:highlight>
                  <a:latin typeface="Univers" panose="020B0503020202020204" pitchFamily="34" charset="0"/>
                </a:rPr>
                <a:t>Tunnel, </a:t>
              </a:r>
            </a:p>
            <a:p>
              <a:pPr marL="342900" indent="-288000">
                <a:lnSpc>
                  <a:spcPct val="100000"/>
                </a:lnSpc>
                <a:spcBef>
                  <a:spcPts val="0"/>
                </a:spcBef>
                <a:buFont typeface="Arial" panose="020B0604020202020204" pitchFamily="34" charset="0"/>
                <a:buChar char="•"/>
              </a:pPr>
              <a:r>
                <a:rPr lang="en-US" sz="1800" b="0" dirty="0">
                  <a:highlight>
                    <a:srgbClr val="00FF00"/>
                  </a:highlight>
                  <a:latin typeface="Univers" panose="020B0503020202020204" pitchFamily="34" charset="0"/>
                </a:rPr>
                <a:t>Caverns, </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Access shafts/tunnels</a:t>
              </a:r>
            </a:p>
            <a:p>
              <a:pPr marL="342900" indent="-288000">
                <a:lnSpc>
                  <a:spcPct val="100000"/>
                </a:lnSpc>
                <a:spcBef>
                  <a:spcPts val="0"/>
                </a:spcBef>
                <a:buFont typeface="Arial" panose="020B0604020202020204" pitchFamily="34" charset="0"/>
                <a:buChar char="•"/>
              </a:pPr>
              <a:r>
                <a:rPr lang="en-US" sz="1800" b="0" dirty="0">
                  <a:highlight>
                    <a:srgbClr val="FFFF00"/>
                  </a:highlight>
                  <a:latin typeface="Univers" panose="020B0503020202020204" pitchFamily="34" charset="0"/>
                </a:rPr>
                <a:t>Emergency exits, etc.</a:t>
              </a:r>
            </a:p>
          </p:txBody>
        </p:sp>
        <p:cxnSp>
          <p:nvCxnSpPr>
            <p:cNvPr id="25" name="Straight Arrow Connector 24">
              <a:extLst>
                <a:ext uri="{FF2B5EF4-FFF2-40B4-BE49-F238E27FC236}">
                  <a16:creationId xmlns:a16="http://schemas.microsoft.com/office/drawing/2014/main" id="{F53637D3-C4DA-4FF7-8650-9266CC5A95DC}"/>
                </a:ext>
              </a:extLst>
            </p:cNvPr>
            <p:cNvCxnSpPr>
              <a:cxnSpLocks/>
              <a:endCxn id="24" idx="1"/>
            </p:cNvCxnSpPr>
            <p:nvPr/>
          </p:nvCxnSpPr>
          <p:spPr>
            <a:xfrm flipV="1">
              <a:off x="6198247" y="1103233"/>
              <a:ext cx="1002981" cy="12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0D4D59-8668-4671-B692-4BDB46A37DA0}"/>
                </a:ext>
              </a:extLst>
            </p:cNvPr>
            <p:cNvCxnSpPr>
              <a:cxnSpLocks/>
              <a:endCxn id="20" idx="1"/>
            </p:cNvCxnSpPr>
            <p:nvPr/>
          </p:nvCxnSpPr>
          <p:spPr>
            <a:xfrm>
              <a:off x="6274218" y="1838029"/>
              <a:ext cx="1323016" cy="121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79C998D-978A-40B3-BF72-8FEF8D040D39}"/>
                </a:ext>
              </a:extLst>
            </p:cNvPr>
            <p:cNvCxnSpPr>
              <a:cxnSpLocks/>
              <a:endCxn id="22" idx="1"/>
            </p:cNvCxnSpPr>
            <p:nvPr/>
          </p:nvCxnSpPr>
          <p:spPr>
            <a:xfrm>
              <a:off x="6274219" y="2643980"/>
              <a:ext cx="1131679" cy="386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2D8971-54D5-4CFE-9519-A6C0A6E5C768}"/>
                </a:ext>
              </a:extLst>
            </p:cNvPr>
            <p:cNvCxnSpPr>
              <a:cxnSpLocks/>
              <a:endCxn id="19" idx="1"/>
            </p:cNvCxnSpPr>
            <p:nvPr/>
          </p:nvCxnSpPr>
          <p:spPr>
            <a:xfrm>
              <a:off x="6198247" y="3383944"/>
              <a:ext cx="562144" cy="458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FF210C42-59DA-4A8D-A265-70A2ACBD60B0}"/>
              </a:ext>
            </a:extLst>
          </p:cNvPr>
          <p:cNvSpPr/>
          <p:nvPr/>
        </p:nvSpPr>
        <p:spPr bwMode="auto">
          <a:xfrm>
            <a:off x="5351240" y="5345832"/>
            <a:ext cx="3418910" cy="3108960"/>
          </a:xfrm>
          <a:prstGeom prst="ellipse">
            <a:avLst/>
          </a:prstGeom>
          <a:noFill/>
          <a:ln w="38100" cap="flat" cmpd="sng" algn="ctr">
            <a:solidFill>
              <a:srgbClr val="FF0000"/>
            </a:solidFill>
            <a:prstDash val="sysDash"/>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pSp>
        <p:nvGrpSpPr>
          <p:cNvPr id="38" name="Group 37">
            <a:extLst>
              <a:ext uri="{FF2B5EF4-FFF2-40B4-BE49-F238E27FC236}">
                <a16:creationId xmlns:a16="http://schemas.microsoft.com/office/drawing/2014/main" id="{D1AC94C3-F290-47E9-9A26-333E3F76C884}"/>
              </a:ext>
            </a:extLst>
          </p:cNvPr>
          <p:cNvGrpSpPr/>
          <p:nvPr/>
        </p:nvGrpSpPr>
        <p:grpSpPr>
          <a:xfrm>
            <a:off x="4312142" y="2546880"/>
            <a:ext cx="8830612" cy="5928126"/>
            <a:chOff x="9396896" y="4649378"/>
            <a:chExt cx="7584057" cy="5091294"/>
          </a:xfrm>
        </p:grpSpPr>
        <p:sp>
          <p:nvSpPr>
            <p:cNvPr id="32" name="Oval 31">
              <a:extLst>
                <a:ext uri="{FF2B5EF4-FFF2-40B4-BE49-F238E27FC236}">
                  <a16:creationId xmlns:a16="http://schemas.microsoft.com/office/drawing/2014/main" id="{48A4361C-2F3C-4ABB-8232-BCEF7DF03BE5}"/>
                </a:ext>
              </a:extLst>
            </p:cNvPr>
            <p:cNvSpPr/>
            <p:nvPr/>
          </p:nvSpPr>
          <p:spPr bwMode="auto">
            <a:xfrm>
              <a:off x="9396896" y="4985792"/>
              <a:ext cx="4709160" cy="4754880"/>
            </a:xfrm>
            <a:prstGeom prst="ellipse">
              <a:avLst/>
            </a:prstGeom>
            <a:noFill/>
            <a:ln w="57150" cap="flat" cmpd="sng" algn="ctr">
              <a:solidFill>
                <a:srgbClr val="FFC000"/>
              </a:solidFill>
              <a:prstDash val="sysDash"/>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36" name="Text Placeholder 3">
              <a:extLst>
                <a:ext uri="{FF2B5EF4-FFF2-40B4-BE49-F238E27FC236}">
                  <a16:creationId xmlns:a16="http://schemas.microsoft.com/office/drawing/2014/main" id="{03BB5FD8-AAB4-4291-817C-BDC338A25C56}"/>
                </a:ext>
              </a:extLst>
            </p:cNvPr>
            <p:cNvSpPr txBox="1">
              <a:spLocks/>
            </p:cNvSpPr>
            <p:nvPr/>
          </p:nvSpPr>
          <p:spPr>
            <a:xfrm>
              <a:off x="14091479" y="4649378"/>
              <a:ext cx="2889474" cy="1126329"/>
            </a:xfrm>
            <a:prstGeom prst="rect">
              <a:avLst/>
            </a:prstGeom>
            <a:ln w="38100">
              <a:solidFill>
                <a:srgbClr val="FFC000"/>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8000">
                <a:lnSpc>
                  <a:spcPct val="100000"/>
                </a:lnSpc>
                <a:spcBef>
                  <a:spcPts val="0"/>
                </a:spcBef>
                <a:buFont typeface="Arial" panose="020B0604020202020204" pitchFamily="34" charset="0"/>
                <a:buChar char="•"/>
              </a:pPr>
              <a:endParaRPr lang="en-US" sz="1400" dirty="0">
                <a:latin typeface="Univers" panose="020B0503020202020204" pitchFamily="34" charset="0"/>
              </a:endParaRPr>
            </a:p>
          </p:txBody>
        </p:sp>
        <p:cxnSp>
          <p:nvCxnSpPr>
            <p:cNvPr id="37" name="Straight Arrow Connector 36">
              <a:extLst>
                <a:ext uri="{FF2B5EF4-FFF2-40B4-BE49-F238E27FC236}">
                  <a16:creationId xmlns:a16="http://schemas.microsoft.com/office/drawing/2014/main" id="{1525FA35-0DAA-4C77-8BA3-9A87B2365C23}"/>
                </a:ext>
              </a:extLst>
            </p:cNvPr>
            <p:cNvCxnSpPr>
              <a:cxnSpLocks/>
            </p:cNvCxnSpPr>
            <p:nvPr/>
          </p:nvCxnSpPr>
          <p:spPr>
            <a:xfrm flipV="1">
              <a:off x="12425567" y="5225797"/>
              <a:ext cx="1632863" cy="208245"/>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8D61F70A-B562-489B-A165-73103578EEDA}"/>
              </a:ext>
            </a:extLst>
          </p:cNvPr>
          <p:cNvSpPr txBox="1"/>
          <p:nvPr/>
        </p:nvSpPr>
        <p:spPr>
          <a:xfrm>
            <a:off x="14304978" y="3202609"/>
            <a:ext cx="8915329" cy="646331"/>
          </a:xfrm>
          <a:prstGeom prst="rect">
            <a:avLst/>
          </a:prstGeom>
          <a:noFill/>
          <a:ln w="38100">
            <a:solidFill>
              <a:srgbClr val="FFC000"/>
            </a:solidFill>
          </a:ln>
        </p:spPr>
        <p:txBody>
          <a:bodyPr wrap="square" rtlCol="0">
            <a:spAutoFit/>
          </a:bodyPr>
          <a:lstStyle/>
          <a:p>
            <a:pPr algn="ctr"/>
            <a:r>
              <a:rPr lang="en-US" sz="3600" b="0" dirty="0"/>
              <a:t>Target for Cost Estimation</a:t>
            </a:r>
            <a:endParaRPr lang="nl-NL" sz="3600" b="0" dirty="0"/>
          </a:p>
        </p:txBody>
      </p:sp>
      <p:sp>
        <p:nvSpPr>
          <p:cNvPr id="47" name="Text Placeholder 3">
            <a:extLst>
              <a:ext uri="{FF2B5EF4-FFF2-40B4-BE49-F238E27FC236}">
                <a16:creationId xmlns:a16="http://schemas.microsoft.com/office/drawing/2014/main" id="{C87DCDA2-9AC0-485D-8CDB-7D6E3C822F2A}"/>
              </a:ext>
            </a:extLst>
          </p:cNvPr>
          <p:cNvSpPr txBox="1">
            <a:spLocks/>
          </p:cNvSpPr>
          <p:nvPr/>
        </p:nvSpPr>
        <p:spPr>
          <a:xfrm>
            <a:off x="14304978" y="4186672"/>
            <a:ext cx="9309044" cy="7927912"/>
          </a:xfrm>
          <a:prstGeom prst="rect">
            <a:avLst/>
          </a:prstGeom>
          <a:ln>
            <a:solidFill>
              <a:schemeClr val="tx2"/>
            </a:solidFill>
            <a:prstDash val="dash"/>
          </a:ln>
        </p:spPr>
        <p:txBody>
          <a:bodyPr vert="horz" lIns="182880" tIns="91440" rIns="182880" bIns="9144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4900" algn="ctr">
              <a:lnSpc>
                <a:spcPct val="100000"/>
              </a:lnSpc>
              <a:spcBef>
                <a:spcPts val="0"/>
              </a:spcBef>
            </a:pPr>
            <a:r>
              <a:rPr lang="en-US" sz="2800" dirty="0">
                <a:latin typeface="Univers" panose="020B0503020202020204" pitchFamily="34" charset="0"/>
              </a:rPr>
              <a:t>Site independent cost estimation?</a:t>
            </a:r>
          </a:p>
          <a:p>
            <a:pPr marL="54900" algn="ctr">
              <a:lnSpc>
                <a:spcPct val="100000"/>
              </a:lnSpc>
              <a:spcBef>
                <a:spcPts val="0"/>
              </a:spcBef>
            </a:pPr>
            <a:r>
              <a:rPr lang="en-US" sz="2800" dirty="0">
                <a:latin typeface="Univers" panose="020B0503020202020204" pitchFamily="34" charset="0"/>
              </a:rPr>
              <a:t> Issues:</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Not tied to certain geographical and geological conditions</a:t>
            </a:r>
          </a:p>
          <a:p>
            <a:pPr marL="800100" lvl="1" indent="-288000">
              <a:lnSpc>
                <a:spcPct val="100000"/>
              </a:lnSpc>
              <a:spcBef>
                <a:spcPts val="0"/>
              </a:spcBef>
              <a:buFont typeface="Arial" panose="020B0604020202020204" pitchFamily="34" charset="0"/>
              <a:buChar char="•"/>
            </a:pPr>
            <a:r>
              <a:rPr lang="en-US" sz="2400" b="0" dirty="0">
                <a:latin typeface="Univers" panose="020B0503020202020204" pitchFamily="34" charset="0"/>
              </a:rPr>
              <a:t>Can only assume geological/hydrological conditions to a certain level</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Construction planning scheme(s) not considered</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Not considering optimal cavern/tunnel shape</a:t>
            </a:r>
          </a:p>
          <a:p>
            <a:pPr marL="800100" lvl="1" indent="-288000">
              <a:lnSpc>
                <a:spcPct val="100000"/>
              </a:lnSpc>
              <a:spcBef>
                <a:spcPts val="0"/>
              </a:spcBef>
              <a:buFont typeface="Arial" panose="020B0604020202020204" pitchFamily="34" charset="0"/>
              <a:buChar char="•"/>
            </a:pPr>
            <a:r>
              <a:rPr lang="en-US" sz="2400" b="0" dirty="0">
                <a:latin typeface="Univers" panose="020B0503020202020204" pitchFamily="34" charset="0"/>
              </a:rPr>
              <a:t>Assuming support system (primary and/or secondary lining, </a:t>
            </a:r>
            <a:r>
              <a:rPr lang="en-US" sz="2400" b="0" dirty="0" err="1">
                <a:latin typeface="Univers" panose="020B0503020202020204" pitchFamily="34" charset="0"/>
              </a:rPr>
              <a:t>rockbolts</a:t>
            </a:r>
            <a:r>
              <a:rPr lang="en-US" sz="2400" b="0" dirty="0">
                <a:latin typeface="Univers" panose="020B0503020202020204" pitchFamily="34" charset="0"/>
              </a:rPr>
              <a:t>, etc.)</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Not considering access (shaft/tunnel), nor depth/position underground</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Not considering additional tunnels needed for construction (e.g. connection/service tunnels for excavation of caverns)</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Surface works not considered</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Technical infrastructure not considered</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Not fully considering safety (no personnel yet)</a:t>
            </a:r>
          </a:p>
          <a:p>
            <a:pPr marL="342900" indent="-288000">
              <a:lnSpc>
                <a:spcPct val="100000"/>
              </a:lnSpc>
              <a:spcBef>
                <a:spcPts val="0"/>
              </a:spcBef>
              <a:buFont typeface="Arial" panose="020B0604020202020204" pitchFamily="34" charset="0"/>
              <a:buChar char="•"/>
            </a:pPr>
            <a:r>
              <a:rPr lang="en-US" sz="2400" b="0" dirty="0">
                <a:latin typeface="Univers" panose="020B0503020202020204" pitchFamily="34" charset="0"/>
              </a:rPr>
              <a:t>….</a:t>
            </a:r>
          </a:p>
          <a:p>
            <a:pPr marL="342900" indent="-288000">
              <a:lnSpc>
                <a:spcPct val="100000"/>
              </a:lnSpc>
              <a:spcBef>
                <a:spcPts val="0"/>
              </a:spcBef>
              <a:buFont typeface="Arial" panose="020B0604020202020204" pitchFamily="34" charset="0"/>
              <a:buChar char="•"/>
            </a:pPr>
            <a:endParaRPr lang="en-NL" sz="2400" b="0" dirty="0">
              <a:latin typeface="Univers" panose="020B0503020202020204" pitchFamily="34" charset="0"/>
            </a:endParaRPr>
          </a:p>
        </p:txBody>
      </p:sp>
      <p:pic>
        <p:nvPicPr>
          <p:cNvPr id="54" name="Picture 53">
            <a:extLst>
              <a:ext uri="{FF2B5EF4-FFF2-40B4-BE49-F238E27FC236}">
                <a16:creationId xmlns:a16="http://schemas.microsoft.com/office/drawing/2014/main" id="{35720C13-DF52-437B-A2C4-857DAA6BB8DB}"/>
              </a:ext>
            </a:extLst>
          </p:cNvPr>
          <p:cNvPicPr>
            <a:picLocks noChangeAspect="1"/>
          </p:cNvPicPr>
          <p:nvPr/>
        </p:nvPicPr>
        <p:blipFill rotWithShape="1">
          <a:blip r:embed="rId4">
            <a:clrChange>
              <a:clrFrom>
                <a:srgbClr val="EEEDEE"/>
              </a:clrFrom>
              <a:clrTo>
                <a:srgbClr val="EEEDEE">
                  <a:alpha val="0"/>
                </a:srgbClr>
              </a:clrTo>
            </a:clrChange>
          </a:blip>
          <a:srcRect l="35535" t="8684" r="21365"/>
          <a:stretch/>
        </p:blipFill>
        <p:spPr>
          <a:xfrm>
            <a:off x="590941" y="3921116"/>
            <a:ext cx="3292260" cy="3757945"/>
          </a:xfrm>
          <a:prstGeom prst="rect">
            <a:avLst/>
          </a:prstGeom>
        </p:spPr>
      </p:pic>
      <p:cxnSp>
        <p:nvCxnSpPr>
          <p:cNvPr id="56" name="Straight Arrow Connector 55">
            <a:extLst>
              <a:ext uri="{FF2B5EF4-FFF2-40B4-BE49-F238E27FC236}">
                <a16:creationId xmlns:a16="http://schemas.microsoft.com/office/drawing/2014/main" id="{8403F9CB-3027-400A-8396-1CE8F3E280F2}"/>
              </a:ext>
            </a:extLst>
          </p:cNvPr>
          <p:cNvCxnSpPr>
            <a:cxnSpLocks/>
          </p:cNvCxnSpPr>
          <p:nvPr/>
        </p:nvCxnSpPr>
        <p:spPr>
          <a:xfrm flipH="1">
            <a:off x="3268533" y="6124966"/>
            <a:ext cx="2930467" cy="74031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326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66BD39-092A-7D98-3A39-29522CDEB6F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595248E-BDAA-2095-82BC-A5070AB71115}"/>
              </a:ext>
            </a:extLst>
          </p:cNvPr>
          <p:cNvSpPr>
            <a:spLocks noGrp="1"/>
          </p:cNvSpPr>
          <p:nvPr>
            <p:ph idx="1"/>
          </p:nvPr>
        </p:nvSpPr>
        <p:spPr>
          <a:xfrm>
            <a:off x="1689100" y="2681538"/>
            <a:ext cx="21005800" cy="2982062"/>
          </a:xfrm>
        </p:spPr>
        <p:txBody>
          <a:bodyPr/>
          <a:lstStyle/>
          <a:p>
            <a:pPr marL="0" indent="0">
              <a:lnSpc>
                <a:spcPct val="100000"/>
              </a:lnSpc>
              <a:buNone/>
            </a:pPr>
            <a:r>
              <a:rPr lang="en-US" sz="3200" dirty="0"/>
              <a:t>We propose to adapt parametric design methodology leveraging 3D models of the infrastructure not merely as a means of geometrical representation but as a versatile tool to:</a:t>
            </a:r>
          </a:p>
          <a:p>
            <a:pPr>
              <a:lnSpc>
                <a:spcPct val="100000"/>
              </a:lnSpc>
            </a:pPr>
            <a:r>
              <a:rPr lang="en-US" sz="3200" i="1" dirty="0"/>
              <a:t>Compare alternative scenarios and situations.</a:t>
            </a:r>
          </a:p>
          <a:p>
            <a:pPr>
              <a:lnSpc>
                <a:spcPct val="100000"/>
              </a:lnSpc>
            </a:pPr>
            <a:r>
              <a:rPr lang="en-US" sz="3200" i="1" dirty="0"/>
              <a:t>Perform real-time analyses (e.g., costs, quantities).</a:t>
            </a:r>
          </a:p>
          <a:p>
            <a:pPr>
              <a:lnSpc>
                <a:spcPct val="100000"/>
              </a:lnSpc>
            </a:pPr>
            <a:r>
              <a:rPr lang="en-US" sz="3200" i="1" dirty="0"/>
              <a:t>Automate solution generation where feasible.</a:t>
            </a:r>
          </a:p>
          <a:p>
            <a:pPr marL="0" indent="0">
              <a:lnSpc>
                <a:spcPct val="100000"/>
              </a:lnSpc>
              <a:buNone/>
            </a:pPr>
            <a:r>
              <a:rPr lang="en-US" sz="3200" dirty="0"/>
              <a:t>This approach enhances efficiency, adaptability, and decision-making throughout the design process.</a:t>
            </a:r>
            <a:endParaRPr lang="de-CH" sz="3200" dirty="0"/>
          </a:p>
        </p:txBody>
      </p:sp>
      <p:sp>
        <p:nvSpPr>
          <p:cNvPr id="3" name="Titel 3">
            <a:extLst>
              <a:ext uri="{FF2B5EF4-FFF2-40B4-BE49-F238E27FC236}">
                <a16:creationId xmlns:a16="http://schemas.microsoft.com/office/drawing/2014/main" id="{4702A611-959B-E8B2-9E56-D22070695A57}"/>
              </a:ext>
            </a:extLst>
          </p:cNvPr>
          <p:cNvSpPr txBox="1">
            <a:spLocks/>
          </p:cNvSpPr>
          <p:nvPr/>
        </p:nvSpPr>
        <p:spPr bwMode="auto">
          <a:xfrm>
            <a:off x="1689100" y="832143"/>
            <a:ext cx="21005800" cy="1499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defTabSz="825500" rtl="0" eaLnBrk="0" fontAlgn="base" hangingPunct="0">
              <a:spcBef>
                <a:spcPct val="0"/>
              </a:spcBef>
              <a:spcAft>
                <a:spcPct val="0"/>
              </a:spcAft>
              <a:defRPr sz="5400" kern="1200">
                <a:solidFill>
                  <a:srgbClr val="000000"/>
                </a:solidFill>
                <a:latin typeface="+mj-lt"/>
                <a:ea typeface="+mj-ea"/>
                <a:cs typeface="+mj-cs"/>
                <a:sym typeface="Helvetica Neue Medium" charset="0"/>
              </a:defRPr>
            </a:lvl1pPr>
            <a:lvl2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2pPr>
            <a:lvl3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3pPr>
            <a:lvl4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4pPr>
            <a:lvl5pPr algn="ctr" defTabSz="825500" rtl="0" eaLnBrk="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5pPr>
            <a:lvl6pPr marL="4572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6pPr>
            <a:lvl7pPr marL="9144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7pPr>
            <a:lvl8pPr marL="13716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8pPr>
            <a:lvl9pPr marL="1828800" algn="ctr" defTabSz="825500" rtl="0" fontAlgn="base" hangingPunct="0">
              <a:spcBef>
                <a:spcPct val="0"/>
              </a:spcBef>
              <a:spcAft>
                <a:spcPct val="0"/>
              </a:spcAft>
              <a:defRPr sz="112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9pPr>
          </a:lstStyle>
          <a:p>
            <a:r>
              <a:rPr lang="de-CH" b="0" dirty="0"/>
              <a:t>Outlook: Model-</a:t>
            </a:r>
            <a:r>
              <a:rPr lang="de-CH" b="0" dirty="0" err="1"/>
              <a:t>based</a:t>
            </a:r>
            <a:r>
              <a:rPr lang="de-CH" b="0" dirty="0"/>
              <a:t> </a:t>
            </a:r>
            <a:r>
              <a:rPr lang="de-CH" b="0" dirty="0" err="1"/>
              <a:t>parametric</a:t>
            </a:r>
            <a:r>
              <a:rPr lang="de-CH" b="0" dirty="0"/>
              <a:t> design and </a:t>
            </a:r>
            <a:r>
              <a:rPr lang="de-CH" b="0" dirty="0" err="1"/>
              <a:t>analysis</a:t>
            </a:r>
            <a:endParaRPr lang="de-CH" b="0" dirty="0"/>
          </a:p>
        </p:txBody>
      </p:sp>
      <p:pic>
        <p:nvPicPr>
          <p:cNvPr id="4" name="Grafik 3" descr="Mann mit einfarbiger Füllung">
            <a:extLst>
              <a:ext uri="{FF2B5EF4-FFF2-40B4-BE49-F238E27FC236}">
                <a16:creationId xmlns:a16="http://schemas.microsoft.com/office/drawing/2014/main" id="{04570BFF-596E-6615-C1B6-6F66006DD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5572" y="7258435"/>
            <a:ext cx="1189736" cy="1189736"/>
          </a:xfrm>
          <a:prstGeom prst="rect">
            <a:avLst/>
          </a:prstGeom>
        </p:spPr>
      </p:pic>
      <p:pic>
        <p:nvPicPr>
          <p:cNvPr id="5" name="Grafik 4">
            <a:extLst>
              <a:ext uri="{FF2B5EF4-FFF2-40B4-BE49-F238E27FC236}">
                <a16:creationId xmlns:a16="http://schemas.microsoft.com/office/drawing/2014/main" id="{F6733916-FF05-3487-2726-67748BCC8A49}"/>
              </a:ext>
            </a:extLst>
          </p:cNvPr>
          <p:cNvPicPr>
            <a:picLocks noChangeAspect="1"/>
          </p:cNvPicPr>
          <p:nvPr/>
        </p:nvPicPr>
        <p:blipFill>
          <a:blip r:embed="rId4"/>
          <a:stretch>
            <a:fillRect/>
          </a:stretch>
        </p:blipFill>
        <p:spPr>
          <a:xfrm>
            <a:off x="9488813" y="5995819"/>
            <a:ext cx="2666832" cy="3586312"/>
          </a:xfrm>
          <a:prstGeom prst="rect">
            <a:avLst/>
          </a:prstGeom>
        </p:spPr>
      </p:pic>
      <p:sp>
        <p:nvSpPr>
          <p:cNvPr id="6" name="Inhaltsplatzhalter 1">
            <a:extLst>
              <a:ext uri="{FF2B5EF4-FFF2-40B4-BE49-F238E27FC236}">
                <a16:creationId xmlns:a16="http://schemas.microsoft.com/office/drawing/2014/main" id="{FDEB0A2C-4782-2AEF-FB6F-1186E832C0D6}"/>
              </a:ext>
            </a:extLst>
          </p:cNvPr>
          <p:cNvSpPr txBox="1">
            <a:spLocks/>
          </p:cNvSpPr>
          <p:nvPr/>
        </p:nvSpPr>
        <p:spPr bwMode="auto">
          <a:xfrm>
            <a:off x="5855907" y="6717465"/>
            <a:ext cx="2855614" cy="747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Parameters set 1</a:t>
            </a:r>
            <a:endParaRPr lang="de-CH" sz="2800" b="0" dirty="0"/>
          </a:p>
        </p:txBody>
      </p:sp>
      <p:sp>
        <p:nvSpPr>
          <p:cNvPr id="7" name="Inhaltsplatzhalter 1">
            <a:extLst>
              <a:ext uri="{FF2B5EF4-FFF2-40B4-BE49-F238E27FC236}">
                <a16:creationId xmlns:a16="http://schemas.microsoft.com/office/drawing/2014/main" id="{84A71BE1-5CB7-293F-A431-045B693119D5}"/>
              </a:ext>
            </a:extLst>
          </p:cNvPr>
          <p:cNvSpPr txBox="1">
            <a:spLocks/>
          </p:cNvSpPr>
          <p:nvPr/>
        </p:nvSpPr>
        <p:spPr bwMode="auto">
          <a:xfrm>
            <a:off x="14310143" y="6053299"/>
            <a:ext cx="1771558" cy="2903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000" b="0" dirty="0"/>
              <a:t>Real time Calculation: (Cavern Volumes, Tunnel Volumes &amp; Lengths, Quantity of materials,.. )</a:t>
            </a:r>
            <a:endParaRPr lang="de-CH" sz="2000" b="0" dirty="0"/>
          </a:p>
        </p:txBody>
      </p:sp>
      <p:cxnSp>
        <p:nvCxnSpPr>
          <p:cNvPr id="10" name="Gerade Verbindung mit Pfeil 9">
            <a:extLst>
              <a:ext uri="{FF2B5EF4-FFF2-40B4-BE49-F238E27FC236}">
                <a16:creationId xmlns:a16="http://schemas.microsoft.com/office/drawing/2014/main" id="{26B9B577-89E2-E46E-F50F-4B9FE6A7AA50}"/>
              </a:ext>
            </a:extLst>
          </p:cNvPr>
          <p:cNvCxnSpPr/>
          <p:nvPr/>
        </p:nvCxnSpPr>
        <p:spPr bwMode="auto">
          <a:xfrm>
            <a:off x="8830226" y="8717803"/>
            <a:ext cx="648072" cy="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Inhaltsplatzhalter 1">
            <a:extLst>
              <a:ext uri="{FF2B5EF4-FFF2-40B4-BE49-F238E27FC236}">
                <a16:creationId xmlns:a16="http://schemas.microsoft.com/office/drawing/2014/main" id="{C0EF6535-A1E4-4B7B-FA4D-E12BE7D65E0C}"/>
              </a:ext>
            </a:extLst>
          </p:cNvPr>
          <p:cNvSpPr txBox="1">
            <a:spLocks/>
          </p:cNvSpPr>
          <p:nvPr/>
        </p:nvSpPr>
        <p:spPr bwMode="auto">
          <a:xfrm>
            <a:off x="17007167" y="6024339"/>
            <a:ext cx="936164" cy="466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Cost</a:t>
            </a:r>
            <a:endParaRPr lang="de-CH" sz="2800" b="0" dirty="0"/>
          </a:p>
        </p:txBody>
      </p:sp>
      <p:sp>
        <p:nvSpPr>
          <p:cNvPr id="12" name="Inhaltsplatzhalter 1">
            <a:extLst>
              <a:ext uri="{FF2B5EF4-FFF2-40B4-BE49-F238E27FC236}">
                <a16:creationId xmlns:a16="http://schemas.microsoft.com/office/drawing/2014/main" id="{D256E7AA-71AF-A325-518C-32E95EDB40AB}"/>
              </a:ext>
            </a:extLst>
          </p:cNvPr>
          <p:cNvSpPr txBox="1">
            <a:spLocks/>
          </p:cNvSpPr>
          <p:nvPr/>
        </p:nvSpPr>
        <p:spPr bwMode="auto">
          <a:xfrm>
            <a:off x="5884513" y="8464793"/>
            <a:ext cx="2827008" cy="747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Parameters set 2</a:t>
            </a:r>
            <a:endParaRPr lang="de-CH" sz="2800" b="0" dirty="0"/>
          </a:p>
        </p:txBody>
      </p:sp>
      <p:cxnSp>
        <p:nvCxnSpPr>
          <p:cNvPr id="13" name="Gerade Verbindung mit Pfeil 12">
            <a:extLst>
              <a:ext uri="{FF2B5EF4-FFF2-40B4-BE49-F238E27FC236}">
                <a16:creationId xmlns:a16="http://schemas.microsoft.com/office/drawing/2014/main" id="{DD1EA51D-3F85-29D2-8478-F19498C8D9F0}"/>
              </a:ext>
            </a:extLst>
          </p:cNvPr>
          <p:cNvCxnSpPr/>
          <p:nvPr/>
        </p:nvCxnSpPr>
        <p:spPr bwMode="auto">
          <a:xfrm>
            <a:off x="8830226" y="6994702"/>
            <a:ext cx="648072" cy="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a:extLst>
              <a:ext uri="{FF2B5EF4-FFF2-40B4-BE49-F238E27FC236}">
                <a16:creationId xmlns:a16="http://schemas.microsoft.com/office/drawing/2014/main" id="{188F2FD4-C9E5-7DBB-A8F7-D89D7BC46E99}"/>
              </a:ext>
            </a:extLst>
          </p:cNvPr>
          <p:cNvCxnSpPr/>
          <p:nvPr/>
        </p:nvCxnSpPr>
        <p:spPr bwMode="auto">
          <a:xfrm>
            <a:off x="12441117" y="6692326"/>
            <a:ext cx="866507" cy="508094"/>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a:extLst>
              <a:ext uri="{FF2B5EF4-FFF2-40B4-BE49-F238E27FC236}">
                <a16:creationId xmlns:a16="http://schemas.microsoft.com/office/drawing/2014/main" id="{70F102A1-8CF8-EB1D-010B-ADADCD7D4FED}"/>
              </a:ext>
            </a:extLst>
          </p:cNvPr>
          <p:cNvCxnSpPr/>
          <p:nvPr/>
        </p:nvCxnSpPr>
        <p:spPr bwMode="auto">
          <a:xfrm flipV="1">
            <a:off x="15881012" y="6510417"/>
            <a:ext cx="592577" cy="580874"/>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mit Pfeil 15">
            <a:extLst>
              <a:ext uri="{FF2B5EF4-FFF2-40B4-BE49-F238E27FC236}">
                <a16:creationId xmlns:a16="http://schemas.microsoft.com/office/drawing/2014/main" id="{CAA64564-B5C8-6162-6FF3-18AA1EA3F55E}"/>
              </a:ext>
            </a:extLst>
          </p:cNvPr>
          <p:cNvCxnSpPr>
            <a:stCxn id="17" idx="0"/>
            <a:endCxn id="25" idx="2"/>
          </p:cNvCxnSpPr>
          <p:nvPr/>
        </p:nvCxnSpPr>
        <p:spPr bwMode="auto">
          <a:xfrm flipH="1" flipV="1">
            <a:off x="8133507" y="10765609"/>
            <a:ext cx="21" cy="1128141"/>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Inhaltsplatzhalter 1">
            <a:extLst>
              <a:ext uri="{FF2B5EF4-FFF2-40B4-BE49-F238E27FC236}">
                <a16:creationId xmlns:a16="http://schemas.microsoft.com/office/drawing/2014/main" id="{3D6EF7BA-F81A-A872-7FC0-79BA1C50C631}"/>
              </a:ext>
            </a:extLst>
          </p:cNvPr>
          <p:cNvSpPr txBox="1">
            <a:spLocks/>
          </p:cNvSpPr>
          <p:nvPr/>
        </p:nvSpPr>
        <p:spPr bwMode="auto">
          <a:xfrm>
            <a:off x="5999312" y="11893750"/>
            <a:ext cx="4268432" cy="580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Criteria to be considered</a:t>
            </a:r>
            <a:endParaRPr lang="de-CH" sz="2800" b="0" dirty="0"/>
          </a:p>
        </p:txBody>
      </p:sp>
      <p:pic>
        <p:nvPicPr>
          <p:cNvPr id="18" name="Grafik 17">
            <a:extLst>
              <a:ext uri="{FF2B5EF4-FFF2-40B4-BE49-F238E27FC236}">
                <a16:creationId xmlns:a16="http://schemas.microsoft.com/office/drawing/2014/main" id="{F183C862-2BC0-CB5C-B61C-F35BB7AC4657}"/>
              </a:ext>
            </a:extLst>
          </p:cNvPr>
          <p:cNvPicPr>
            <a:picLocks noChangeAspect="1"/>
          </p:cNvPicPr>
          <p:nvPr/>
        </p:nvPicPr>
        <p:blipFill>
          <a:blip r:embed="rId4"/>
          <a:srcRect b="50941"/>
          <a:stretch/>
        </p:blipFill>
        <p:spPr>
          <a:xfrm>
            <a:off x="1316554" y="7144979"/>
            <a:ext cx="2666832" cy="1759413"/>
          </a:xfrm>
          <a:prstGeom prst="rect">
            <a:avLst/>
          </a:prstGeom>
        </p:spPr>
      </p:pic>
      <p:sp>
        <p:nvSpPr>
          <p:cNvPr id="19" name="Inhaltsplatzhalter 1">
            <a:extLst>
              <a:ext uri="{FF2B5EF4-FFF2-40B4-BE49-F238E27FC236}">
                <a16:creationId xmlns:a16="http://schemas.microsoft.com/office/drawing/2014/main" id="{07964B13-E44E-F5B3-9764-B821251B06ED}"/>
              </a:ext>
            </a:extLst>
          </p:cNvPr>
          <p:cNvSpPr txBox="1">
            <a:spLocks/>
          </p:cNvSpPr>
          <p:nvPr/>
        </p:nvSpPr>
        <p:spPr bwMode="auto">
          <a:xfrm>
            <a:off x="1826357" y="9148847"/>
            <a:ext cx="2258227" cy="2605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800" b="0" dirty="0"/>
              <a:t>Parametric model </a:t>
            </a:r>
            <a:r>
              <a:rPr lang="en-US" sz="2000" b="0" dirty="0"/>
              <a:t>(Flexible with constraints</a:t>
            </a:r>
            <a:r>
              <a:rPr lang="de-CH" sz="2000" b="0" dirty="0"/>
              <a:t>) </a:t>
            </a:r>
            <a:r>
              <a:rPr lang="de-CH" sz="2400" b="0" dirty="0" err="1"/>
              <a:t>Which</a:t>
            </a:r>
            <a:r>
              <a:rPr lang="de-CH" sz="2400" b="0" dirty="0"/>
              <a:t> </a:t>
            </a:r>
            <a:r>
              <a:rPr lang="de-CH" sz="2400" b="0" dirty="0" err="1"/>
              <a:t>include</a:t>
            </a:r>
            <a:r>
              <a:rPr lang="de-CH" sz="2400" b="0" dirty="0"/>
              <a:t> </a:t>
            </a:r>
            <a:r>
              <a:rPr lang="de-CH" sz="2400" b="0" dirty="0" err="1"/>
              <a:t>the</a:t>
            </a:r>
            <a:r>
              <a:rPr lang="de-CH" sz="2400" b="0" dirty="0"/>
              <a:t> </a:t>
            </a:r>
            <a:r>
              <a:rPr lang="de-CH" sz="2400" b="0" dirty="0" err="1"/>
              <a:t>layout</a:t>
            </a:r>
            <a:r>
              <a:rPr lang="de-CH" sz="2400" b="0" dirty="0"/>
              <a:t> </a:t>
            </a:r>
            <a:r>
              <a:rPr lang="de-CH" sz="2400" b="0" dirty="0" err="1"/>
              <a:t>variants</a:t>
            </a:r>
            <a:endParaRPr lang="de-CH" sz="2800" b="0" dirty="0"/>
          </a:p>
        </p:txBody>
      </p:sp>
      <p:cxnSp>
        <p:nvCxnSpPr>
          <p:cNvPr id="20" name="Gerade Verbindung mit Pfeil 19">
            <a:extLst>
              <a:ext uri="{FF2B5EF4-FFF2-40B4-BE49-F238E27FC236}">
                <a16:creationId xmlns:a16="http://schemas.microsoft.com/office/drawing/2014/main" id="{B29A85AE-EC9A-9031-14A0-F5B374605179}"/>
              </a:ext>
            </a:extLst>
          </p:cNvPr>
          <p:cNvCxnSpPr/>
          <p:nvPr/>
        </p:nvCxnSpPr>
        <p:spPr bwMode="auto">
          <a:xfrm>
            <a:off x="4163807" y="7981778"/>
            <a:ext cx="1102112" cy="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C09A34EA-26C4-824F-CEA2-E3A9D12A9BFA}"/>
              </a:ext>
            </a:extLst>
          </p:cNvPr>
          <p:cNvCxnSpPr/>
          <p:nvPr/>
        </p:nvCxnSpPr>
        <p:spPr bwMode="auto">
          <a:xfrm flipV="1">
            <a:off x="12513149" y="7542406"/>
            <a:ext cx="794475" cy="487445"/>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Inhaltsplatzhalter 1">
            <a:extLst>
              <a:ext uri="{FF2B5EF4-FFF2-40B4-BE49-F238E27FC236}">
                <a16:creationId xmlns:a16="http://schemas.microsoft.com/office/drawing/2014/main" id="{F759D9F7-14A9-0AFE-A887-4F35D5AF1E7C}"/>
              </a:ext>
            </a:extLst>
          </p:cNvPr>
          <p:cNvSpPr txBox="1">
            <a:spLocks/>
          </p:cNvSpPr>
          <p:nvPr/>
        </p:nvSpPr>
        <p:spPr bwMode="auto">
          <a:xfrm>
            <a:off x="10975639" y="5957524"/>
            <a:ext cx="1211388" cy="382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000" b="0" dirty="0"/>
              <a:t>Option A</a:t>
            </a:r>
            <a:endParaRPr lang="de-CH" sz="2000" b="0" dirty="0"/>
          </a:p>
        </p:txBody>
      </p:sp>
      <p:sp>
        <p:nvSpPr>
          <p:cNvPr id="23" name="Inhaltsplatzhalter 1">
            <a:extLst>
              <a:ext uri="{FF2B5EF4-FFF2-40B4-BE49-F238E27FC236}">
                <a16:creationId xmlns:a16="http://schemas.microsoft.com/office/drawing/2014/main" id="{041A7DB1-96EF-E1B3-3EB0-BDE3A9DAE855}"/>
              </a:ext>
            </a:extLst>
          </p:cNvPr>
          <p:cNvSpPr txBox="1">
            <a:spLocks/>
          </p:cNvSpPr>
          <p:nvPr/>
        </p:nvSpPr>
        <p:spPr bwMode="auto">
          <a:xfrm>
            <a:off x="10975639" y="7597691"/>
            <a:ext cx="1211388" cy="382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000" b="0" dirty="0"/>
              <a:t>Option X</a:t>
            </a:r>
            <a:endParaRPr lang="de-CH" sz="2000" b="0" dirty="0"/>
          </a:p>
        </p:txBody>
      </p:sp>
      <p:cxnSp>
        <p:nvCxnSpPr>
          <p:cNvPr id="24" name="Gerade Verbindung mit Pfeil 23">
            <a:extLst>
              <a:ext uri="{FF2B5EF4-FFF2-40B4-BE49-F238E27FC236}">
                <a16:creationId xmlns:a16="http://schemas.microsoft.com/office/drawing/2014/main" id="{1E5A987F-260B-FA36-7EF5-66C592DF7ACE}"/>
              </a:ext>
            </a:extLst>
          </p:cNvPr>
          <p:cNvCxnSpPr/>
          <p:nvPr/>
        </p:nvCxnSpPr>
        <p:spPr bwMode="auto">
          <a:xfrm>
            <a:off x="3806452" y="8640596"/>
            <a:ext cx="1619943" cy="1457814"/>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Inhaltsplatzhalter 1">
            <a:extLst>
              <a:ext uri="{FF2B5EF4-FFF2-40B4-BE49-F238E27FC236}">
                <a16:creationId xmlns:a16="http://schemas.microsoft.com/office/drawing/2014/main" id="{16F41D12-0197-A8C7-B3C4-4A035FA5C1AB}"/>
              </a:ext>
            </a:extLst>
          </p:cNvPr>
          <p:cNvSpPr txBox="1">
            <a:spLocks/>
          </p:cNvSpPr>
          <p:nvPr/>
        </p:nvSpPr>
        <p:spPr bwMode="auto">
          <a:xfrm>
            <a:off x="5855907" y="10098410"/>
            <a:ext cx="4555200" cy="667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Multi objective optimization</a:t>
            </a:r>
            <a:endParaRPr lang="de-CH" sz="2800" b="0" dirty="0"/>
          </a:p>
        </p:txBody>
      </p:sp>
      <p:cxnSp>
        <p:nvCxnSpPr>
          <p:cNvPr id="26" name="Gerade Verbindung mit Pfeil 25">
            <a:extLst>
              <a:ext uri="{FF2B5EF4-FFF2-40B4-BE49-F238E27FC236}">
                <a16:creationId xmlns:a16="http://schemas.microsoft.com/office/drawing/2014/main" id="{59705507-B556-3BC3-A94E-16448C5DEE48}"/>
              </a:ext>
            </a:extLst>
          </p:cNvPr>
          <p:cNvCxnSpPr/>
          <p:nvPr/>
        </p:nvCxnSpPr>
        <p:spPr bwMode="auto">
          <a:xfrm>
            <a:off x="10651603" y="10444848"/>
            <a:ext cx="2849718" cy="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Inhaltsplatzhalter 1">
            <a:extLst>
              <a:ext uri="{FF2B5EF4-FFF2-40B4-BE49-F238E27FC236}">
                <a16:creationId xmlns:a16="http://schemas.microsoft.com/office/drawing/2014/main" id="{CFC4CCDA-688B-B675-9FD3-7C67DC162E2D}"/>
              </a:ext>
            </a:extLst>
          </p:cNvPr>
          <p:cNvSpPr txBox="1">
            <a:spLocks/>
          </p:cNvSpPr>
          <p:nvPr/>
        </p:nvSpPr>
        <p:spPr bwMode="auto">
          <a:xfrm>
            <a:off x="13882433" y="11429624"/>
            <a:ext cx="6365038" cy="580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Tx/>
              <a:buNone/>
            </a:pPr>
            <a:r>
              <a:rPr lang="en-US" sz="2800" b="0" dirty="0"/>
              <a:t>Automatic layout </a:t>
            </a:r>
            <a:r>
              <a:rPr lang="en-US" sz="2800" b="0"/>
              <a:t>and sections </a:t>
            </a:r>
            <a:r>
              <a:rPr lang="en-US" sz="2800" b="0" dirty="0"/>
              <a:t>proposals</a:t>
            </a:r>
            <a:endParaRPr lang="de-CH" sz="2800" b="0" dirty="0"/>
          </a:p>
        </p:txBody>
      </p:sp>
      <p:sp>
        <p:nvSpPr>
          <p:cNvPr id="28" name="Geschweifte Klammer links 27">
            <a:extLst>
              <a:ext uri="{FF2B5EF4-FFF2-40B4-BE49-F238E27FC236}">
                <a16:creationId xmlns:a16="http://schemas.microsoft.com/office/drawing/2014/main" id="{200AAE50-6C51-296A-08BE-27CFB2EEE416}"/>
              </a:ext>
            </a:extLst>
          </p:cNvPr>
          <p:cNvSpPr/>
          <p:nvPr/>
        </p:nvSpPr>
        <p:spPr bwMode="auto">
          <a:xfrm>
            <a:off x="5337917" y="6510417"/>
            <a:ext cx="517990" cy="2942522"/>
          </a:xfrm>
          <a:prstGeom prst="leftBrace">
            <a:avLst/>
          </a:prstGeom>
          <a:noFill/>
          <a:ln w="25400" cap="flat" cmpd="sng" algn="ctr">
            <a:solidFill>
              <a:srgbClr val="000000"/>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de-CH"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9" name="Inhaltsplatzhalter 1">
            <a:extLst>
              <a:ext uri="{FF2B5EF4-FFF2-40B4-BE49-F238E27FC236}">
                <a16:creationId xmlns:a16="http://schemas.microsoft.com/office/drawing/2014/main" id="{24545D3A-5A3A-2CA3-9671-81FBE59EB2C5}"/>
              </a:ext>
            </a:extLst>
          </p:cNvPr>
          <p:cNvSpPr txBox="1">
            <a:spLocks/>
          </p:cNvSpPr>
          <p:nvPr/>
        </p:nvSpPr>
        <p:spPr bwMode="auto">
          <a:xfrm>
            <a:off x="19092933" y="6692326"/>
            <a:ext cx="2331312" cy="61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Comparison</a:t>
            </a:r>
            <a:endParaRPr lang="de-CH" sz="2800" b="0" dirty="0"/>
          </a:p>
        </p:txBody>
      </p:sp>
      <p:sp>
        <p:nvSpPr>
          <p:cNvPr id="30" name="Inhaltsplatzhalter 1">
            <a:extLst>
              <a:ext uri="{FF2B5EF4-FFF2-40B4-BE49-F238E27FC236}">
                <a16:creationId xmlns:a16="http://schemas.microsoft.com/office/drawing/2014/main" id="{C8807753-1C48-D2BA-3669-5225573B2DD1}"/>
              </a:ext>
            </a:extLst>
          </p:cNvPr>
          <p:cNvSpPr txBox="1">
            <a:spLocks/>
          </p:cNvSpPr>
          <p:nvPr/>
        </p:nvSpPr>
        <p:spPr bwMode="auto">
          <a:xfrm>
            <a:off x="16561612" y="7768072"/>
            <a:ext cx="2331312" cy="61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Validation</a:t>
            </a:r>
            <a:endParaRPr lang="de-CH" sz="2800" b="0" dirty="0"/>
          </a:p>
        </p:txBody>
      </p:sp>
      <p:cxnSp>
        <p:nvCxnSpPr>
          <p:cNvPr id="31" name="Gerade Verbindung mit Pfeil 30">
            <a:extLst>
              <a:ext uri="{FF2B5EF4-FFF2-40B4-BE49-F238E27FC236}">
                <a16:creationId xmlns:a16="http://schemas.microsoft.com/office/drawing/2014/main" id="{8778FE3F-F269-FDFA-AF09-2ED44D7112C8}"/>
              </a:ext>
            </a:extLst>
          </p:cNvPr>
          <p:cNvCxnSpPr/>
          <p:nvPr/>
        </p:nvCxnSpPr>
        <p:spPr bwMode="auto">
          <a:xfrm>
            <a:off x="15881012" y="7258435"/>
            <a:ext cx="592577" cy="44084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mit Pfeil 31">
            <a:extLst>
              <a:ext uri="{FF2B5EF4-FFF2-40B4-BE49-F238E27FC236}">
                <a16:creationId xmlns:a16="http://schemas.microsoft.com/office/drawing/2014/main" id="{41765880-D250-08D9-426F-C54EC868FE83}"/>
              </a:ext>
            </a:extLst>
          </p:cNvPr>
          <p:cNvCxnSpPr/>
          <p:nvPr/>
        </p:nvCxnSpPr>
        <p:spPr bwMode="auto">
          <a:xfrm>
            <a:off x="18335218" y="6510417"/>
            <a:ext cx="557706" cy="466384"/>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B78891B0-FFCE-62B0-00B3-C4B0F20D3D4B}"/>
              </a:ext>
            </a:extLst>
          </p:cNvPr>
          <p:cNvCxnSpPr/>
          <p:nvPr/>
        </p:nvCxnSpPr>
        <p:spPr bwMode="auto">
          <a:xfrm flipV="1">
            <a:off x="18391211" y="7258435"/>
            <a:ext cx="540081" cy="440840"/>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a:extLst>
              <a:ext uri="{FF2B5EF4-FFF2-40B4-BE49-F238E27FC236}">
                <a16:creationId xmlns:a16="http://schemas.microsoft.com/office/drawing/2014/main" id="{A1B94979-F1C1-BFEE-CF1C-573DCAEED5E9}"/>
              </a:ext>
            </a:extLst>
          </p:cNvPr>
          <p:cNvPicPr>
            <a:picLocks noChangeAspect="1"/>
          </p:cNvPicPr>
          <p:nvPr/>
        </p:nvPicPr>
        <p:blipFill>
          <a:blip r:embed="rId4"/>
          <a:srcRect b="50941"/>
          <a:stretch/>
        </p:blipFill>
        <p:spPr>
          <a:xfrm>
            <a:off x="13775744" y="9576684"/>
            <a:ext cx="2294251" cy="1513607"/>
          </a:xfrm>
          <a:prstGeom prst="rect">
            <a:avLst/>
          </a:prstGeom>
        </p:spPr>
      </p:pic>
      <p:pic>
        <p:nvPicPr>
          <p:cNvPr id="35" name="Grafik 34">
            <a:extLst>
              <a:ext uri="{FF2B5EF4-FFF2-40B4-BE49-F238E27FC236}">
                <a16:creationId xmlns:a16="http://schemas.microsoft.com/office/drawing/2014/main" id="{9E1D9CA2-8988-31B7-7DFF-B763197EB95D}"/>
              </a:ext>
            </a:extLst>
          </p:cNvPr>
          <p:cNvPicPr>
            <a:picLocks noChangeAspect="1"/>
          </p:cNvPicPr>
          <p:nvPr/>
        </p:nvPicPr>
        <p:blipFill>
          <a:blip r:embed="rId4"/>
          <a:srcRect b="50941"/>
          <a:stretch/>
        </p:blipFill>
        <p:spPr>
          <a:xfrm>
            <a:off x="16090437" y="9576684"/>
            <a:ext cx="2294251" cy="1513607"/>
          </a:xfrm>
          <a:prstGeom prst="rect">
            <a:avLst/>
          </a:prstGeom>
        </p:spPr>
      </p:pic>
      <p:pic>
        <p:nvPicPr>
          <p:cNvPr id="36" name="Grafik 35">
            <a:extLst>
              <a:ext uri="{FF2B5EF4-FFF2-40B4-BE49-F238E27FC236}">
                <a16:creationId xmlns:a16="http://schemas.microsoft.com/office/drawing/2014/main" id="{BD864606-F7B7-45DF-7A56-3339CC3C9128}"/>
              </a:ext>
            </a:extLst>
          </p:cNvPr>
          <p:cNvPicPr>
            <a:picLocks noChangeAspect="1"/>
          </p:cNvPicPr>
          <p:nvPr/>
        </p:nvPicPr>
        <p:blipFill>
          <a:blip r:embed="rId4"/>
          <a:srcRect b="50941"/>
          <a:stretch/>
        </p:blipFill>
        <p:spPr>
          <a:xfrm>
            <a:off x="18384688" y="9576684"/>
            <a:ext cx="2294251" cy="1513607"/>
          </a:xfrm>
          <a:prstGeom prst="rect">
            <a:avLst/>
          </a:prstGeom>
        </p:spPr>
      </p:pic>
      <p:cxnSp>
        <p:nvCxnSpPr>
          <p:cNvPr id="37" name="Gerade Verbindung mit Pfeil 36">
            <a:extLst>
              <a:ext uri="{FF2B5EF4-FFF2-40B4-BE49-F238E27FC236}">
                <a16:creationId xmlns:a16="http://schemas.microsoft.com/office/drawing/2014/main" id="{E3994627-9752-971D-1266-94B3392A2EF8}"/>
              </a:ext>
            </a:extLst>
          </p:cNvPr>
          <p:cNvCxnSpPr/>
          <p:nvPr/>
        </p:nvCxnSpPr>
        <p:spPr bwMode="auto">
          <a:xfrm flipV="1">
            <a:off x="17089155" y="8448171"/>
            <a:ext cx="0" cy="622949"/>
          </a:xfrm>
          <a:prstGeom prst="straightConnector1">
            <a:avLst/>
          </a:prstGeom>
          <a:solidFill>
            <a:schemeClr val="accent1"/>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Geschweifte Klammer links 37">
            <a:extLst>
              <a:ext uri="{FF2B5EF4-FFF2-40B4-BE49-F238E27FC236}">
                <a16:creationId xmlns:a16="http://schemas.microsoft.com/office/drawing/2014/main" id="{21B5F101-3E15-81A1-7343-63887B48C73E}"/>
              </a:ext>
            </a:extLst>
          </p:cNvPr>
          <p:cNvSpPr/>
          <p:nvPr/>
        </p:nvSpPr>
        <p:spPr bwMode="auto">
          <a:xfrm rot="5400000">
            <a:off x="16870140" y="6590693"/>
            <a:ext cx="434290" cy="5764369"/>
          </a:xfrm>
          <a:prstGeom prst="leftBrace">
            <a:avLst/>
          </a:prstGeom>
          <a:noFill/>
          <a:ln w="25400" cap="flat" cmpd="sng" algn="ctr">
            <a:solidFill>
              <a:srgbClr val="000000"/>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de-CH"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39" name="Inhaltsplatzhalter 1">
            <a:extLst>
              <a:ext uri="{FF2B5EF4-FFF2-40B4-BE49-F238E27FC236}">
                <a16:creationId xmlns:a16="http://schemas.microsoft.com/office/drawing/2014/main" id="{389C56B2-A317-767D-72C1-5F99C14A87E8}"/>
              </a:ext>
            </a:extLst>
          </p:cNvPr>
          <p:cNvSpPr txBox="1">
            <a:spLocks/>
          </p:cNvSpPr>
          <p:nvPr/>
        </p:nvSpPr>
        <p:spPr bwMode="auto">
          <a:xfrm>
            <a:off x="22022666" y="7916470"/>
            <a:ext cx="1698592" cy="1295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2800" b="0" dirty="0"/>
              <a:t>Decision making</a:t>
            </a:r>
            <a:endParaRPr lang="de-CH" sz="2800" b="0" dirty="0"/>
          </a:p>
        </p:txBody>
      </p:sp>
      <p:sp>
        <p:nvSpPr>
          <p:cNvPr id="40" name="Geschweifte Klammer links 39">
            <a:extLst>
              <a:ext uri="{FF2B5EF4-FFF2-40B4-BE49-F238E27FC236}">
                <a16:creationId xmlns:a16="http://schemas.microsoft.com/office/drawing/2014/main" id="{E94CCFCD-CC97-DEF6-A63B-94F85BAB2EE3}"/>
              </a:ext>
            </a:extLst>
          </p:cNvPr>
          <p:cNvSpPr/>
          <p:nvPr/>
        </p:nvSpPr>
        <p:spPr bwMode="auto">
          <a:xfrm rot="10800000">
            <a:off x="21406620" y="6092135"/>
            <a:ext cx="317293" cy="4587149"/>
          </a:xfrm>
          <a:prstGeom prst="leftBrace">
            <a:avLst/>
          </a:prstGeom>
          <a:noFill/>
          <a:ln w="25400" cap="flat" cmpd="sng" algn="ctr">
            <a:solidFill>
              <a:srgbClr val="000000"/>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de-CH"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41" name="Grafik 40" descr="Klemmbrett gemischt mit einfarbiger Füllung">
            <a:extLst>
              <a:ext uri="{FF2B5EF4-FFF2-40B4-BE49-F238E27FC236}">
                <a16:creationId xmlns:a16="http://schemas.microsoft.com/office/drawing/2014/main" id="{03D71542-2F16-D410-D256-D83C6C5E5B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23839" y="6590703"/>
            <a:ext cx="914400" cy="914400"/>
          </a:xfrm>
          <a:prstGeom prst="rect">
            <a:avLst/>
          </a:prstGeom>
        </p:spPr>
      </p:pic>
      <p:pic>
        <p:nvPicPr>
          <p:cNvPr id="42" name="Grafik 41" descr="Abakus mit einfarbiger Füllung">
            <a:extLst>
              <a:ext uri="{FF2B5EF4-FFF2-40B4-BE49-F238E27FC236}">
                <a16:creationId xmlns:a16="http://schemas.microsoft.com/office/drawing/2014/main" id="{4349BF5B-49D1-2EB1-8116-CE52AFDF1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08956" y="6894072"/>
            <a:ext cx="914400" cy="914400"/>
          </a:xfrm>
          <a:prstGeom prst="rect">
            <a:avLst/>
          </a:prstGeom>
        </p:spPr>
      </p:pic>
      <p:pic>
        <p:nvPicPr>
          <p:cNvPr id="43" name="Grafik 42" descr="Venn-Diagramm mit einfarbiger Füllung">
            <a:extLst>
              <a:ext uri="{FF2B5EF4-FFF2-40B4-BE49-F238E27FC236}">
                <a16:creationId xmlns:a16="http://schemas.microsoft.com/office/drawing/2014/main" id="{4C54C186-C21D-F9C0-72F2-77BD0E40E4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55739" y="7207972"/>
            <a:ext cx="914400" cy="914400"/>
          </a:xfrm>
          <a:prstGeom prst="rect">
            <a:avLst/>
          </a:prstGeom>
        </p:spPr>
      </p:pic>
      <p:pic>
        <p:nvPicPr>
          <p:cNvPr id="44" name="Grafik 43" descr="Computer mit einfarbiger Füllung">
            <a:extLst>
              <a:ext uri="{FF2B5EF4-FFF2-40B4-BE49-F238E27FC236}">
                <a16:creationId xmlns:a16="http://schemas.microsoft.com/office/drawing/2014/main" id="{D3FF1CEA-60B6-C4AA-9C5C-6C9AF2C0EB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78288" y="10568825"/>
            <a:ext cx="914400" cy="914400"/>
          </a:xfrm>
          <a:prstGeom prst="rect">
            <a:avLst/>
          </a:prstGeom>
        </p:spPr>
      </p:pic>
      <p:sp>
        <p:nvSpPr>
          <p:cNvPr id="8" name="Rechteck: abgerundete Ecken 7">
            <a:extLst>
              <a:ext uri="{FF2B5EF4-FFF2-40B4-BE49-F238E27FC236}">
                <a16:creationId xmlns:a16="http://schemas.microsoft.com/office/drawing/2014/main" id="{D56ADC86-2253-827E-166D-890121747690}"/>
              </a:ext>
            </a:extLst>
          </p:cNvPr>
          <p:cNvSpPr/>
          <p:nvPr/>
        </p:nvSpPr>
        <p:spPr bwMode="auto">
          <a:xfrm>
            <a:off x="1316554" y="5849888"/>
            <a:ext cx="14765147" cy="3906447"/>
          </a:xfrm>
          <a:prstGeom prst="roundRect">
            <a:avLst>
              <a:gd name="adj" fmla="val 9871"/>
            </a:avLst>
          </a:prstGeom>
          <a:noFill/>
          <a:ln w="25400" cap="flat" cmpd="sng" algn="ctr">
            <a:solidFill>
              <a:srgbClr val="00B050"/>
            </a:solidFill>
            <a:prstDash val="dash"/>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de-CH"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9" name="Rechteck: abgerundete Ecken 8">
            <a:extLst>
              <a:ext uri="{FF2B5EF4-FFF2-40B4-BE49-F238E27FC236}">
                <a16:creationId xmlns:a16="http://schemas.microsoft.com/office/drawing/2014/main" id="{713B601D-3EC5-F181-FC20-99FB2EE64BF8}"/>
              </a:ext>
            </a:extLst>
          </p:cNvPr>
          <p:cNvSpPr/>
          <p:nvPr/>
        </p:nvSpPr>
        <p:spPr bwMode="auto">
          <a:xfrm>
            <a:off x="5197898" y="9184376"/>
            <a:ext cx="15909969" cy="3906447"/>
          </a:xfrm>
          <a:prstGeom prst="roundRect">
            <a:avLst/>
          </a:prstGeom>
          <a:noFill/>
          <a:ln w="25400" cap="flat" cmpd="sng" algn="ctr">
            <a:solidFill>
              <a:srgbClr val="FF0000"/>
            </a:solidFill>
            <a:prstDash val="dash"/>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de-CH"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5" name="Inhaltsplatzhalter 1">
            <a:extLst>
              <a:ext uri="{FF2B5EF4-FFF2-40B4-BE49-F238E27FC236}">
                <a16:creationId xmlns:a16="http://schemas.microsoft.com/office/drawing/2014/main" id="{9BDB58D4-9CC8-F9E3-2BE8-17CCEC0B4EB6}"/>
              </a:ext>
            </a:extLst>
          </p:cNvPr>
          <p:cNvSpPr txBox="1">
            <a:spLocks/>
          </p:cNvSpPr>
          <p:nvPr/>
        </p:nvSpPr>
        <p:spPr bwMode="auto">
          <a:xfrm>
            <a:off x="1618640" y="5991951"/>
            <a:ext cx="5090334" cy="65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3200" b="0" dirty="0">
                <a:solidFill>
                  <a:srgbClr val="00B050"/>
                </a:solidFill>
              </a:rPr>
              <a:t>Parametric modelling</a:t>
            </a:r>
            <a:endParaRPr lang="de-CH" sz="3200" b="0" dirty="0">
              <a:solidFill>
                <a:srgbClr val="00B050"/>
              </a:solidFill>
            </a:endParaRPr>
          </a:p>
        </p:txBody>
      </p:sp>
      <p:sp>
        <p:nvSpPr>
          <p:cNvPr id="46" name="Inhaltsplatzhalter 1">
            <a:extLst>
              <a:ext uri="{FF2B5EF4-FFF2-40B4-BE49-F238E27FC236}">
                <a16:creationId xmlns:a16="http://schemas.microsoft.com/office/drawing/2014/main" id="{41205615-873B-5436-8642-9919D567A099}"/>
              </a:ext>
            </a:extLst>
          </p:cNvPr>
          <p:cNvSpPr txBox="1">
            <a:spLocks/>
          </p:cNvSpPr>
          <p:nvPr/>
        </p:nvSpPr>
        <p:spPr bwMode="auto">
          <a:xfrm>
            <a:off x="11562565" y="12481737"/>
            <a:ext cx="10042282" cy="65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marL="63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1pPr>
            <a:lvl2pPr marL="127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2pPr>
            <a:lvl3pPr marL="190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3pPr>
            <a:lvl4pPr marL="2540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4pPr>
            <a:lvl5pPr marL="3175000" indent="-635000" algn="l" defTabSz="825500" rtl="0" eaLnBrk="0" fontAlgn="base" hangingPunct="0">
              <a:lnSpc>
                <a:spcPct val="150000"/>
              </a:lnSpc>
              <a:spcBef>
                <a:spcPts val="0"/>
              </a:spcBef>
              <a:spcAft>
                <a:spcPct val="0"/>
              </a:spcAft>
              <a:buSzPct val="125000"/>
              <a:buChar char="•"/>
              <a:defRPr sz="4800" kern="1200">
                <a:solidFill>
                  <a:srgbClr val="000000"/>
                </a:solidFill>
                <a:latin typeface="+mn-lt"/>
                <a:ea typeface="+mn-ea"/>
                <a:cs typeface="+mn-cs"/>
                <a:sym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US" sz="3200" b="0" dirty="0">
                <a:solidFill>
                  <a:srgbClr val="FF0000"/>
                </a:solidFill>
              </a:rPr>
              <a:t>Generative design based on criteria to </a:t>
            </a:r>
            <a:r>
              <a:rPr lang="en-US" sz="3200" b="0" dirty="0" err="1">
                <a:solidFill>
                  <a:srgbClr val="FF0000"/>
                </a:solidFill>
              </a:rPr>
              <a:t>optimise</a:t>
            </a:r>
            <a:endParaRPr lang="de-CH" sz="3200" b="0" dirty="0">
              <a:solidFill>
                <a:srgbClr val="FF0000"/>
              </a:solidFill>
            </a:endParaRPr>
          </a:p>
        </p:txBody>
      </p:sp>
    </p:spTree>
    <p:extLst>
      <p:ext uri="{BB962C8B-B14F-4D97-AF65-F5344CB8AC3E}">
        <p14:creationId xmlns:p14="http://schemas.microsoft.com/office/powerpoint/2010/main" val="41452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0EFB58-647E-4A02-2781-D4DEAB67FE4C}"/>
              </a:ext>
            </a:extLst>
          </p:cNvPr>
          <p:cNvSpPr>
            <a:spLocks noGrp="1"/>
          </p:cNvSpPr>
          <p:nvPr>
            <p:ph idx="1"/>
          </p:nvPr>
        </p:nvSpPr>
        <p:spPr/>
        <p:txBody>
          <a:bodyPr>
            <a:normAutofit/>
          </a:bodyPr>
          <a:lstStyle/>
          <a:p>
            <a:r>
              <a:rPr lang="en-GB" u="sng" dirty="0"/>
              <a:t>Reducing excavation volume </a:t>
            </a:r>
            <a:r>
              <a:rPr lang="en-GB" u="sng" dirty="0">
                <a:sym typeface="Wingdings" panose="05000000000000000000" pitchFamily="2" charset="2"/>
              </a:rPr>
              <a:t> reducing costs (assumption)</a:t>
            </a:r>
          </a:p>
          <a:p>
            <a:pPr lvl="1"/>
            <a:r>
              <a:rPr lang="en-GB" dirty="0">
                <a:sym typeface="Wingdings" panose="05000000000000000000" pitchFamily="2" charset="2"/>
              </a:rPr>
              <a:t>Reduce tower volume (footprint + height): Tower Integration</a:t>
            </a:r>
          </a:p>
          <a:p>
            <a:pPr lvl="1"/>
            <a:r>
              <a:rPr lang="en-GB" dirty="0">
                <a:sym typeface="Wingdings" panose="05000000000000000000" pitchFamily="2" charset="2"/>
              </a:rPr>
              <a:t>Re-assess additional volumes (clean room access, scaffolding, hoisting, logistics)</a:t>
            </a:r>
          </a:p>
          <a:p>
            <a:pPr lvl="1"/>
            <a:r>
              <a:rPr lang="en-GB" dirty="0">
                <a:sym typeface="Wingdings" panose="05000000000000000000" pitchFamily="2" charset="2"/>
              </a:rPr>
              <a:t>Co-locate optics (merging vessels): Optical Layout</a:t>
            </a:r>
          </a:p>
          <a:p>
            <a:pPr lvl="1"/>
            <a:r>
              <a:rPr lang="en-GB" dirty="0">
                <a:sym typeface="Wingdings" panose="05000000000000000000" pitchFamily="2" charset="2"/>
              </a:rPr>
              <a:t>Co-locate vessels in same tunnel / caverns (FCs in arm cavity tunnels)</a:t>
            </a:r>
          </a:p>
          <a:p>
            <a:pPr lvl="1"/>
            <a:r>
              <a:rPr lang="en-GB" dirty="0">
                <a:sym typeface="Wingdings" panose="05000000000000000000" pitchFamily="2" charset="2"/>
              </a:rPr>
              <a:t>Adapt optional technologies (higher technical risk)</a:t>
            </a:r>
          </a:p>
        </p:txBody>
      </p:sp>
      <p:sp>
        <p:nvSpPr>
          <p:cNvPr id="3" name="Slide Number Placeholder 2">
            <a:extLst>
              <a:ext uri="{FF2B5EF4-FFF2-40B4-BE49-F238E27FC236}">
                <a16:creationId xmlns:a16="http://schemas.microsoft.com/office/drawing/2014/main" id="{EF29E4BD-C71F-1C81-B320-E9054EF64A0D}"/>
              </a:ext>
            </a:extLst>
          </p:cNvPr>
          <p:cNvSpPr>
            <a:spLocks noGrp="1"/>
          </p:cNvSpPr>
          <p:nvPr>
            <p:ph type="sldNum" sz="quarter" idx="10"/>
          </p:nvPr>
        </p:nvSpPr>
        <p:spPr/>
        <p:txBody>
          <a:bodyPr/>
          <a:lstStyle/>
          <a:p>
            <a:fld id="{64DB0535-2E95-4915-8C14-A4697CA95C0A}" type="slidenum">
              <a:rPr lang="it-IT" altLang="it-IT" smtClean="0"/>
              <a:pPr/>
              <a:t>2</a:t>
            </a:fld>
            <a:endParaRPr lang="it-IT" altLang="it-IT"/>
          </a:p>
        </p:txBody>
      </p:sp>
      <p:sp>
        <p:nvSpPr>
          <p:cNvPr id="4" name="Title 3">
            <a:extLst>
              <a:ext uri="{FF2B5EF4-FFF2-40B4-BE49-F238E27FC236}">
                <a16:creationId xmlns:a16="http://schemas.microsoft.com/office/drawing/2014/main" id="{998EA85F-F986-0A11-7498-DD86DF110276}"/>
              </a:ext>
            </a:extLst>
          </p:cNvPr>
          <p:cNvSpPr>
            <a:spLocks noGrp="1"/>
          </p:cNvSpPr>
          <p:nvPr>
            <p:ph type="title"/>
          </p:nvPr>
        </p:nvSpPr>
        <p:spPr/>
        <p:txBody>
          <a:bodyPr/>
          <a:lstStyle/>
          <a:p>
            <a:r>
              <a:rPr lang="en-US" dirty="0"/>
              <a:t>Detector layout update </a:t>
            </a:r>
            <a:r>
              <a:rPr lang="en-US" sz="4400" dirty="0"/>
              <a:t>(to be explained further in parallel sessions)</a:t>
            </a:r>
            <a:endParaRPr lang="en-GB" dirty="0"/>
          </a:p>
        </p:txBody>
      </p:sp>
    </p:spTree>
    <p:extLst>
      <p:ext uri="{BB962C8B-B14F-4D97-AF65-F5344CB8AC3E}">
        <p14:creationId xmlns:p14="http://schemas.microsoft.com/office/powerpoint/2010/main" val="19188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A5E6-5B48-A71E-A311-E9C87EB84C54}"/>
              </a:ext>
            </a:extLst>
          </p:cNvPr>
          <p:cNvSpPr>
            <a:spLocks noGrp="1"/>
          </p:cNvSpPr>
          <p:nvPr>
            <p:ph idx="1"/>
          </p:nvPr>
        </p:nvSpPr>
        <p:spPr/>
        <p:txBody>
          <a:bodyPr/>
          <a:lstStyle/>
          <a:p>
            <a:endParaRPr lang="nl-NL" dirty="0"/>
          </a:p>
        </p:txBody>
      </p:sp>
      <p:sp>
        <p:nvSpPr>
          <p:cNvPr id="3" name="Slide Number Placeholder 2">
            <a:extLst>
              <a:ext uri="{FF2B5EF4-FFF2-40B4-BE49-F238E27FC236}">
                <a16:creationId xmlns:a16="http://schemas.microsoft.com/office/drawing/2014/main" id="{C49966C2-B295-E6AA-CED0-37230665732D}"/>
              </a:ext>
            </a:extLst>
          </p:cNvPr>
          <p:cNvSpPr>
            <a:spLocks noGrp="1"/>
          </p:cNvSpPr>
          <p:nvPr>
            <p:ph type="sldNum" sz="quarter" idx="10"/>
          </p:nvPr>
        </p:nvSpPr>
        <p:spPr/>
        <p:txBody>
          <a:bodyPr/>
          <a:lstStyle/>
          <a:p>
            <a:fld id="{64DB0535-2E95-4915-8C14-A4697CA95C0A}" type="slidenum">
              <a:rPr lang="it-IT" altLang="it-IT" smtClean="0"/>
              <a:pPr/>
              <a:t>20</a:t>
            </a:fld>
            <a:endParaRPr lang="it-IT" altLang="it-IT"/>
          </a:p>
        </p:txBody>
      </p:sp>
      <p:sp>
        <p:nvSpPr>
          <p:cNvPr id="4" name="Title 3">
            <a:extLst>
              <a:ext uri="{FF2B5EF4-FFF2-40B4-BE49-F238E27FC236}">
                <a16:creationId xmlns:a16="http://schemas.microsoft.com/office/drawing/2014/main" id="{B7914058-2ECF-9EA3-C2EE-DAC2EECF26CA}"/>
              </a:ext>
            </a:extLst>
          </p:cNvPr>
          <p:cNvSpPr>
            <a:spLocks noGrp="1"/>
          </p:cNvSpPr>
          <p:nvPr>
            <p:ph type="title"/>
          </p:nvPr>
        </p:nvSpPr>
        <p:spPr/>
        <p:txBody>
          <a:bodyPr/>
          <a:lstStyle/>
          <a:p>
            <a:r>
              <a:rPr lang="en-US" dirty="0"/>
              <a:t>“Quick” layout tool for 1</a:t>
            </a:r>
            <a:r>
              <a:rPr lang="en-US" baseline="30000" dirty="0"/>
              <a:t>st</a:t>
            </a:r>
            <a:r>
              <a:rPr lang="en-US" dirty="0"/>
              <a:t> Task Force Meeting </a:t>
            </a:r>
            <a:endParaRPr lang="nl-NL" dirty="0"/>
          </a:p>
        </p:txBody>
      </p:sp>
      <p:pic>
        <p:nvPicPr>
          <p:cNvPr id="6" name="Picture 5">
            <a:extLst>
              <a:ext uri="{FF2B5EF4-FFF2-40B4-BE49-F238E27FC236}">
                <a16:creationId xmlns:a16="http://schemas.microsoft.com/office/drawing/2014/main" id="{7C1CBF68-3D96-4552-47D5-6D3E6535E63A}"/>
              </a:ext>
            </a:extLst>
          </p:cNvPr>
          <p:cNvPicPr>
            <a:picLocks noChangeAspect="1"/>
          </p:cNvPicPr>
          <p:nvPr/>
        </p:nvPicPr>
        <p:blipFill>
          <a:blip r:embed="rId2"/>
          <a:stretch>
            <a:fillRect/>
          </a:stretch>
        </p:blipFill>
        <p:spPr>
          <a:xfrm>
            <a:off x="3046723" y="2651050"/>
            <a:ext cx="18290553" cy="9783540"/>
          </a:xfrm>
          <a:prstGeom prst="rect">
            <a:avLst/>
          </a:prstGeom>
        </p:spPr>
      </p:pic>
    </p:spTree>
    <p:extLst>
      <p:ext uri="{BB962C8B-B14F-4D97-AF65-F5344CB8AC3E}">
        <p14:creationId xmlns:p14="http://schemas.microsoft.com/office/powerpoint/2010/main" val="16444009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C2B016-7AD1-7CA8-3DD3-67F2B5257985}"/>
              </a:ext>
            </a:extLst>
          </p:cNvPr>
          <p:cNvSpPr>
            <a:spLocks noGrp="1"/>
          </p:cNvSpPr>
          <p:nvPr>
            <p:ph type="sldNum" sz="quarter" idx="10"/>
          </p:nvPr>
        </p:nvSpPr>
        <p:spPr/>
        <p:txBody>
          <a:bodyPr/>
          <a:lstStyle/>
          <a:p>
            <a:fld id="{64DB0535-2E95-4915-8C14-A4697CA95C0A}" type="slidenum">
              <a:rPr lang="it-IT" altLang="it-IT" smtClean="0"/>
              <a:pPr/>
              <a:t>21</a:t>
            </a:fld>
            <a:endParaRPr lang="it-IT" altLang="it-IT"/>
          </a:p>
        </p:txBody>
      </p:sp>
      <p:sp>
        <p:nvSpPr>
          <p:cNvPr id="5" name="Title 4">
            <a:extLst>
              <a:ext uri="{FF2B5EF4-FFF2-40B4-BE49-F238E27FC236}">
                <a16:creationId xmlns:a16="http://schemas.microsoft.com/office/drawing/2014/main" id="{C624F479-F260-5651-BBA5-995DA4816B98}"/>
              </a:ext>
            </a:extLst>
          </p:cNvPr>
          <p:cNvSpPr>
            <a:spLocks noGrp="1"/>
          </p:cNvSpPr>
          <p:nvPr>
            <p:ph type="title"/>
          </p:nvPr>
        </p:nvSpPr>
        <p:spPr/>
        <p:txBody>
          <a:bodyPr/>
          <a:lstStyle/>
          <a:p>
            <a:pPr algn="ctr"/>
            <a:r>
              <a:rPr lang="en-US" dirty="0"/>
              <a:t>Unit Costs for ETO Task Force Purposes</a:t>
            </a:r>
            <a:endParaRPr lang="nl-NL" dirty="0"/>
          </a:p>
        </p:txBody>
      </p:sp>
      <p:grpSp>
        <p:nvGrpSpPr>
          <p:cNvPr id="7" name="Group 6">
            <a:extLst>
              <a:ext uri="{FF2B5EF4-FFF2-40B4-BE49-F238E27FC236}">
                <a16:creationId xmlns:a16="http://schemas.microsoft.com/office/drawing/2014/main" id="{513243DC-C8F3-6FDD-2290-F0D54DFF1DA6}"/>
              </a:ext>
            </a:extLst>
          </p:cNvPr>
          <p:cNvGrpSpPr/>
          <p:nvPr/>
        </p:nvGrpSpPr>
        <p:grpSpPr>
          <a:xfrm>
            <a:off x="551893" y="2969568"/>
            <a:ext cx="11586508" cy="6972374"/>
            <a:chOff x="0" y="0"/>
            <a:chExt cx="6657620" cy="3988339"/>
          </a:xfrm>
        </p:grpSpPr>
        <p:pic>
          <p:nvPicPr>
            <p:cNvPr id="8" name="Picture 7">
              <a:extLst>
                <a:ext uri="{FF2B5EF4-FFF2-40B4-BE49-F238E27FC236}">
                  <a16:creationId xmlns:a16="http://schemas.microsoft.com/office/drawing/2014/main" id="{530807A5-EBF8-203B-C3CD-E25D74AEA952}"/>
                </a:ext>
              </a:extLst>
            </p:cNvPr>
            <p:cNvPicPr>
              <a:picLocks noChangeAspect="1"/>
            </p:cNvPicPr>
            <p:nvPr/>
          </p:nvPicPr>
          <p:blipFill>
            <a:blip r:embed="rId2"/>
            <a:stretch>
              <a:fillRect/>
            </a:stretch>
          </p:blipFill>
          <p:spPr>
            <a:xfrm>
              <a:off x="0" y="0"/>
              <a:ext cx="6657620" cy="3988339"/>
            </a:xfrm>
            <a:prstGeom prst="rect">
              <a:avLst/>
            </a:prstGeom>
          </p:spPr>
        </p:pic>
        <p:graphicFrame>
          <p:nvGraphicFramePr>
            <p:cNvPr id="9" name="Chart 8">
              <a:extLst>
                <a:ext uri="{FF2B5EF4-FFF2-40B4-BE49-F238E27FC236}">
                  <a16:creationId xmlns:a16="http://schemas.microsoft.com/office/drawing/2014/main" id="{ED053517-7D3F-B8D7-ECB7-E4002B135474}"/>
                </a:ext>
              </a:extLst>
            </p:cNvPr>
            <p:cNvGraphicFramePr>
              <a:graphicFrameLocks/>
            </p:cNvGraphicFramePr>
            <p:nvPr/>
          </p:nvGraphicFramePr>
          <p:xfrm>
            <a:off x="1188500" y="593662"/>
            <a:ext cx="4833884" cy="2829509"/>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10" name="Table 9">
            <a:extLst>
              <a:ext uri="{FF2B5EF4-FFF2-40B4-BE49-F238E27FC236}">
                <a16:creationId xmlns:a16="http://schemas.microsoft.com/office/drawing/2014/main" id="{76A458B6-0231-2287-B578-026D24A24710}"/>
              </a:ext>
            </a:extLst>
          </p:cNvPr>
          <p:cNvGraphicFramePr>
            <a:graphicFrameLocks noGrp="1"/>
          </p:cNvGraphicFramePr>
          <p:nvPr>
            <p:extLst>
              <p:ext uri="{D42A27DB-BD31-4B8C-83A1-F6EECF244321}">
                <p14:modId xmlns:p14="http://schemas.microsoft.com/office/powerpoint/2010/main" val="3920852685"/>
              </p:ext>
            </p:extLst>
          </p:nvPr>
        </p:nvGraphicFramePr>
        <p:xfrm>
          <a:off x="12408024" y="2969568"/>
          <a:ext cx="11586509" cy="3816687"/>
        </p:xfrm>
        <a:graphic>
          <a:graphicData uri="http://schemas.openxmlformats.org/drawingml/2006/table">
            <a:tbl>
              <a:tblPr/>
              <a:tblGrid>
                <a:gridCol w="3283502">
                  <a:extLst>
                    <a:ext uri="{9D8B030D-6E8A-4147-A177-3AD203B41FA5}">
                      <a16:colId xmlns:a16="http://schemas.microsoft.com/office/drawing/2014/main" val="2863032755"/>
                    </a:ext>
                  </a:extLst>
                </a:gridCol>
                <a:gridCol w="701165">
                  <a:extLst>
                    <a:ext uri="{9D8B030D-6E8A-4147-A177-3AD203B41FA5}">
                      <a16:colId xmlns:a16="http://schemas.microsoft.com/office/drawing/2014/main" val="1970834730"/>
                    </a:ext>
                  </a:extLst>
                </a:gridCol>
                <a:gridCol w="1316822">
                  <a:extLst>
                    <a:ext uri="{9D8B030D-6E8A-4147-A177-3AD203B41FA5}">
                      <a16:colId xmlns:a16="http://schemas.microsoft.com/office/drawing/2014/main" val="2272837333"/>
                    </a:ext>
                  </a:extLst>
                </a:gridCol>
                <a:gridCol w="684064">
                  <a:extLst>
                    <a:ext uri="{9D8B030D-6E8A-4147-A177-3AD203B41FA5}">
                      <a16:colId xmlns:a16="http://schemas.microsoft.com/office/drawing/2014/main" val="1644241854"/>
                    </a:ext>
                  </a:extLst>
                </a:gridCol>
                <a:gridCol w="1094501">
                  <a:extLst>
                    <a:ext uri="{9D8B030D-6E8A-4147-A177-3AD203B41FA5}">
                      <a16:colId xmlns:a16="http://schemas.microsoft.com/office/drawing/2014/main" val="3442995136"/>
                    </a:ext>
                  </a:extLst>
                </a:gridCol>
                <a:gridCol w="1932477">
                  <a:extLst>
                    <a:ext uri="{9D8B030D-6E8A-4147-A177-3AD203B41FA5}">
                      <a16:colId xmlns:a16="http://schemas.microsoft.com/office/drawing/2014/main" val="2856721890"/>
                    </a:ext>
                  </a:extLst>
                </a:gridCol>
                <a:gridCol w="2573978">
                  <a:extLst>
                    <a:ext uri="{9D8B030D-6E8A-4147-A177-3AD203B41FA5}">
                      <a16:colId xmlns:a16="http://schemas.microsoft.com/office/drawing/2014/main" val="3227481764"/>
                    </a:ext>
                  </a:extLst>
                </a:gridCol>
              </a:tblGrid>
              <a:tr h="381319">
                <a:tc gridSpan="7">
                  <a:txBody>
                    <a:bodyPr/>
                    <a:lstStyle/>
                    <a:p>
                      <a:pPr algn="ctr" fontAlgn="b"/>
                      <a:r>
                        <a:rPr lang="nl-NL" sz="2000" b="1" i="0" u="none" strike="noStrike">
                          <a:solidFill>
                            <a:srgbClr val="000000"/>
                          </a:solidFill>
                          <a:effectLst/>
                          <a:latin typeface="Calibri" panose="020F0502020204030204" pitchFamily="34" charset="0"/>
                        </a:rPr>
                        <a:t>Caverns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582583774"/>
                  </a:ext>
                </a:extLst>
              </a:tr>
              <a:tr h="706442">
                <a:tc>
                  <a:txBody>
                    <a:bodyPr/>
                    <a:lstStyle/>
                    <a:p>
                      <a:pPr algn="l" fontAlgn="b"/>
                      <a:r>
                        <a:rPr lang="nl-NL" sz="2000" b="1" i="0" u="none" strike="noStrike">
                          <a:solidFill>
                            <a:srgbClr val="000000"/>
                          </a:solidFill>
                          <a:effectLst/>
                          <a:latin typeface="Calibri" panose="020F0502020204030204" pitchFamily="34" charset="0"/>
                        </a:rPr>
                        <a:t>Source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 Unit price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Inflation to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Unit price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nl-NL" sz="2000" b="1" i="0" u="none" strike="noStrike">
                          <a:solidFill>
                            <a:srgbClr val="000000"/>
                          </a:solidFill>
                          <a:effectLst/>
                          <a:latin typeface="Calibri" panose="020F0502020204030204" pitchFamily="34" charset="0"/>
                        </a:rPr>
                        <a:t>Note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62860088"/>
                  </a:ext>
                </a:extLst>
              </a:tr>
              <a:tr h="706442">
                <a:tc>
                  <a:txBody>
                    <a:bodyPr/>
                    <a:lstStyle/>
                    <a:p>
                      <a:pPr algn="l" fontAlgn="b"/>
                      <a:r>
                        <a:rPr lang="en-US" sz="2000" b="0" i="0" u="sng" strike="noStrike" dirty="0">
                          <a:solidFill>
                            <a:srgbClr val="0563C1"/>
                          </a:solidFill>
                          <a:effectLst/>
                          <a:latin typeface="Calibri" panose="020F0502020204030204" pitchFamily="34" charset="0"/>
                          <a:hlinkClick r:id="rId4" action="ppaction://hlinkfile"/>
                        </a:rPr>
                        <a:t>CERN (FCC, based on LHC-HL) source 1</a:t>
                      </a:r>
                      <a:endParaRPr lang="en-US" sz="2000" b="0" i="0" u="sng" strike="noStrike" dirty="0">
                        <a:solidFill>
                          <a:srgbClr val="0563C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a:solidFill>
                            <a:srgbClr val="000000"/>
                          </a:solidFill>
                          <a:effectLst/>
                          <a:latin typeface="Calibri" panose="020F0502020204030204" pitchFamily="34"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dirty="0">
                          <a:solidFill>
                            <a:srgbClr val="000000"/>
                          </a:solidFill>
                          <a:effectLst/>
                          <a:latin typeface="Calibri" panose="020F0502020204030204" pitchFamily="34" charset="0"/>
                        </a:rPr>
                        <a:t> €     591.40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Calibri" panose="020F0502020204030204" pitchFamily="34" charset="0"/>
                        </a:rPr>
                        <a:t> €                680.11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a:solidFill>
                            <a:srgbClr val="000000"/>
                          </a:solidFill>
                          <a:effectLst/>
                          <a:latin typeface="Calibri" panose="020F0502020204030204" pitchFamily="34" charset="0"/>
                        </a:rPr>
                        <a:t>Injection cavern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3450620"/>
                  </a:ext>
                </a:extLst>
              </a:tr>
              <a:tr h="706442">
                <a:tc>
                  <a:txBody>
                    <a:bodyPr/>
                    <a:lstStyle/>
                    <a:p>
                      <a:pPr algn="l" fontAlgn="b"/>
                      <a:r>
                        <a:rPr lang="en-US" sz="2000" b="0" i="0" u="sng" strike="noStrike">
                          <a:solidFill>
                            <a:srgbClr val="0563C1"/>
                          </a:solidFill>
                          <a:effectLst/>
                          <a:latin typeface="Calibri" panose="020F0502020204030204" pitchFamily="34" charset="0"/>
                          <a:hlinkClick r:id="rId4" action="ppaction://hlinkfile"/>
                        </a:rPr>
                        <a:t>CERN (FCC, based on LHC-HL) source 1</a:t>
                      </a:r>
                      <a:endParaRPr lang="en-US" sz="2000" b="0" i="0" u="sng" strike="noStrike">
                        <a:solidFill>
                          <a:srgbClr val="0563C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a:solidFill>
                            <a:srgbClr val="000000"/>
                          </a:solidFill>
                          <a:effectLst/>
                          <a:latin typeface="Calibri" panose="020F0502020204030204" pitchFamily="34"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a:solidFill>
                            <a:srgbClr val="000000"/>
                          </a:solidFill>
                          <a:effectLst/>
                          <a:latin typeface="Calibri" panose="020F0502020204030204" pitchFamily="34" charset="0"/>
                        </a:rPr>
                        <a:t> €     532.60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Calibri" panose="020F0502020204030204" pitchFamily="34" charset="0"/>
                        </a:rPr>
                        <a:t> €                612.49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Calibri" panose="020F0502020204030204" pitchFamily="34" charset="0"/>
                        </a:rPr>
                        <a:t>Experimental cavern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16352"/>
                  </a:ext>
                </a:extLst>
              </a:tr>
              <a:tr h="706442">
                <a:tc>
                  <a:txBody>
                    <a:bodyPr/>
                    <a:lstStyle/>
                    <a:p>
                      <a:pPr algn="l" fontAlgn="b"/>
                      <a:r>
                        <a:rPr lang="en-US" sz="2000" b="0" i="0" u="sng" strike="noStrike" dirty="0">
                          <a:solidFill>
                            <a:srgbClr val="0563C1"/>
                          </a:solidFill>
                          <a:effectLst/>
                          <a:latin typeface="Calibri" panose="020F0502020204030204" pitchFamily="34" charset="0"/>
                          <a:hlinkClick r:id="rId4" action="ppaction://hlinkfile"/>
                        </a:rPr>
                        <a:t>CERN (FCC, based on LHC-HL) source 1</a:t>
                      </a:r>
                      <a:endParaRPr lang="en-US" sz="2000" b="0" i="0" u="sng" strike="noStrike" dirty="0">
                        <a:solidFill>
                          <a:srgbClr val="0563C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a:solidFill>
                            <a:srgbClr val="000000"/>
                          </a:solidFill>
                          <a:effectLst/>
                          <a:latin typeface="Calibri" panose="020F0502020204030204" pitchFamily="34"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2000" b="0" i="0" u="none" strike="noStrike">
                          <a:solidFill>
                            <a:srgbClr val="000000"/>
                          </a:solidFill>
                          <a:effectLst/>
                          <a:latin typeface="Calibri" panose="020F0502020204030204" pitchFamily="34" charset="0"/>
                        </a:rPr>
                        <a:t> €     577.90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l-NL" sz="2000" b="0" i="0" u="none" strike="noStrike" dirty="0">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a:solidFill>
                            <a:srgbClr val="000000"/>
                          </a:solidFill>
                          <a:effectLst/>
                          <a:latin typeface="Calibri" panose="020F0502020204030204" pitchFamily="34" charset="0"/>
                        </a:rPr>
                        <a:t> €                664.59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000" b="0" i="0" u="none" strike="noStrike" dirty="0">
                          <a:solidFill>
                            <a:srgbClr val="000000"/>
                          </a:solidFill>
                          <a:effectLst/>
                          <a:latin typeface="Calibri" panose="020F0502020204030204" pitchFamily="34" charset="0"/>
                        </a:rPr>
                        <a:t>Junction cavern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945416"/>
                  </a:ext>
                </a:extLst>
              </a:tr>
              <a:tr h="381319">
                <a:tc>
                  <a:txBody>
                    <a:bodyPr/>
                    <a:lstStyle/>
                    <a:p>
                      <a:pPr algn="l" fontAlgn="b"/>
                      <a:r>
                        <a:rPr lang="en-US" sz="2000" b="0" i="0" u="none" strike="noStrike" noProof="0" dirty="0">
                          <a:solidFill>
                            <a:srgbClr val="000000"/>
                          </a:solidFill>
                          <a:effectLst/>
                          <a:latin typeface="Calibri" panose="020F0502020204030204" pitchFamily="34" charset="0"/>
                        </a:rPr>
                        <a:t>Estimation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l-NL" sz="2000" b="0" i="0" u="none" strike="noStrike">
                          <a:solidFill>
                            <a:srgbClr val="000000"/>
                          </a:solidFill>
                          <a:effectLst/>
                          <a:latin typeface="Calibri" panose="020F0502020204030204" pitchFamily="34" charset="0"/>
                        </a:rPr>
                        <a:t>€/m3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l-NL" sz="20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l-NL" sz="20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l-NL" sz="20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000" b="0" i="0" u="none" strike="noStrike">
                          <a:solidFill>
                            <a:srgbClr val="000000"/>
                          </a:solidFill>
                          <a:effectLst/>
                          <a:latin typeface="Calibri" panose="020F0502020204030204" pitchFamily="34" charset="0"/>
                        </a:rPr>
                        <a:t> €                750.00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000" b="0" i="0" u="none" strike="noStrike" dirty="0">
                          <a:solidFill>
                            <a:srgbClr val="000000"/>
                          </a:solidFill>
                          <a:effectLst/>
                          <a:latin typeface="Calibri" panose="020F0502020204030204" pitchFamily="34" charset="0"/>
                        </a:rPr>
                        <a:t>Total costs (</a:t>
                      </a:r>
                      <a:r>
                        <a:rPr lang="en-US" sz="2000" b="0" i="0" u="none" strike="noStrike" dirty="0" err="1">
                          <a:solidFill>
                            <a:srgbClr val="000000"/>
                          </a:solidFill>
                          <a:effectLst/>
                          <a:latin typeface="Calibri" panose="020F0502020204030204" pitchFamily="34" charset="0"/>
                        </a:rPr>
                        <a:t>direct+indirect</a:t>
                      </a:r>
                      <a:r>
                        <a:rPr lang="en-US" sz="2000" b="0" i="0" u="none" strike="noStrike" dirty="0">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59482841"/>
                  </a:ext>
                </a:extLst>
              </a:tr>
            </a:tbl>
          </a:graphicData>
        </a:graphic>
      </p:graphicFrame>
      <p:sp>
        <p:nvSpPr>
          <p:cNvPr id="11" name="TextBox 10">
            <a:extLst>
              <a:ext uri="{FF2B5EF4-FFF2-40B4-BE49-F238E27FC236}">
                <a16:creationId xmlns:a16="http://schemas.microsoft.com/office/drawing/2014/main" id="{42626CB1-841C-AD84-480B-F7B3DB6058D8}"/>
              </a:ext>
            </a:extLst>
          </p:cNvPr>
          <p:cNvSpPr txBox="1"/>
          <p:nvPr/>
        </p:nvSpPr>
        <p:spPr>
          <a:xfrm>
            <a:off x="6719392" y="12762662"/>
            <a:ext cx="11377264" cy="400110"/>
          </a:xfrm>
          <a:prstGeom prst="rect">
            <a:avLst/>
          </a:prstGeom>
          <a:noFill/>
          <a:ln w="19050">
            <a:solidFill>
              <a:srgbClr val="FF0000"/>
            </a:solidFill>
          </a:ln>
        </p:spPr>
        <p:txBody>
          <a:bodyPr wrap="square" rtlCol="0">
            <a:spAutoFit/>
          </a:bodyPr>
          <a:lstStyle/>
          <a:p>
            <a:pPr algn="ctr"/>
            <a:r>
              <a:rPr lang="en-US" sz="2000" b="0" dirty="0"/>
              <a:t>These assumptions are not verified by other parties. Do not take these numbers as absolute.</a:t>
            </a:r>
          </a:p>
        </p:txBody>
      </p:sp>
      <p:sp>
        <p:nvSpPr>
          <p:cNvPr id="12" name="Rectangle: Rounded Corners 11">
            <a:extLst>
              <a:ext uri="{FF2B5EF4-FFF2-40B4-BE49-F238E27FC236}">
                <a16:creationId xmlns:a16="http://schemas.microsoft.com/office/drawing/2014/main" id="{6DFC923E-8D51-236A-6595-02D46D8FFC60}"/>
              </a:ext>
            </a:extLst>
          </p:cNvPr>
          <p:cNvSpPr/>
          <p:nvPr/>
        </p:nvSpPr>
        <p:spPr bwMode="auto">
          <a:xfrm rot="3715932">
            <a:off x="6160849" y="2368479"/>
            <a:ext cx="861851" cy="5882695"/>
          </a:xfrm>
          <a:prstGeom prst="roundRect">
            <a:avLst/>
          </a:prstGeom>
          <a:noFill/>
          <a:ln w="57150">
            <a:solidFill>
              <a:srgbClr val="FF0000"/>
            </a:solidFill>
            <a:prstDash val="sysDot"/>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15" name="TextBox 14">
            <a:extLst>
              <a:ext uri="{FF2B5EF4-FFF2-40B4-BE49-F238E27FC236}">
                <a16:creationId xmlns:a16="http://schemas.microsoft.com/office/drawing/2014/main" id="{C3928CCA-D223-52AB-F982-286FD1E28333}"/>
              </a:ext>
            </a:extLst>
          </p:cNvPr>
          <p:cNvSpPr txBox="1"/>
          <p:nvPr/>
        </p:nvSpPr>
        <p:spPr>
          <a:xfrm>
            <a:off x="15947790" y="6841897"/>
            <a:ext cx="7884317" cy="1631216"/>
          </a:xfrm>
          <a:prstGeom prst="rect">
            <a:avLst/>
          </a:prstGeom>
          <a:noFill/>
          <a:ln w="28575">
            <a:solidFill>
              <a:srgbClr val="FF0000"/>
            </a:solidFill>
            <a:prstDash val="sysDash"/>
          </a:ln>
        </p:spPr>
        <p:txBody>
          <a:bodyPr wrap="square">
            <a:spAutoFit/>
          </a:bodyPr>
          <a:lstStyle/>
          <a:p>
            <a:r>
              <a:rPr lang="en-US" sz="2000" b="0" dirty="0"/>
              <a:t>Example using this unit cost for different cavern sizes:</a:t>
            </a:r>
          </a:p>
          <a:p>
            <a:r>
              <a:rPr lang="en-US" sz="2000" b="0" dirty="0"/>
              <a:t>25 x 30 m (724.6m2 excavation area) </a:t>
            </a:r>
            <a:r>
              <a:rPr lang="en-US" sz="2000" b="0" dirty="0">
                <a:sym typeface="Wingdings" panose="05000000000000000000" pitchFamily="2" charset="2"/>
              </a:rPr>
              <a:t></a:t>
            </a:r>
            <a:r>
              <a:rPr lang="en-US" sz="2000" b="0" dirty="0"/>
              <a:t> unit cost = €543.472,50/m</a:t>
            </a:r>
          </a:p>
          <a:p>
            <a:r>
              <a:rPr lang="en-US" sz="2000" b="0" dirty="0"/>
              <a:t>20 x 30 m (579.6m2 excavation area) </a:t>
            </a:r>
            <a:r>
              <a:rPr lang="en-US" sz="2000" b="0" dirty="0">
                <a:sym typeface="Wingdings" panose="05000000000000000000" pitchFamily="2" charset="2"/>
              </a:rPr>
              <a:t></a:t>
            </a:r>
            <a:r>
              <a:rPr lang="en-US" sz="2000" b="0" dirty="0"/>
              <a:t> unit cost = €434.670,00/m</a:t>
            </a:r>
          </a:p>
          <a:p>
            <a:r>
              <a:rPr lang="en-US" sz="2000" b="0" dirty="0"/>
              <a:t>25 x 25 m (592.6m2 excavation area) </a:t>
            </a:r>
            <a:r>
              <a:rPr lang="en-US" sz="2000" b="0" dirty="0">
                <a:sym typeface="Wingdings" panose="05000000000000000000" pitchFamily="2" charset="2"/>
              </a:rPr>
              <a:t></a:t>
            </a:r>
            <a:r>
              <a:rPr lang="en-US" sz="2000" b="0" dirty="0"/>
              <a:t> unit cost = €444.450,00/m</a:t>
            </a:r>
          </a:p>
          <a:p>
            <a:r>
              <a:rPr lang="en-US" sz="2000" b="0" dirty="0"/>
              <a:t>17 x 12 m (191.3m2 excavation area) </a:t>
            </a:r>
            <a:r>
              <a:rPr lang="en-US" sz="2000" b="0" dirty="0">
                <a:sym typeface="Wingdings" panose="05000000000000000000" pitchFamily="2" charset="2"/>
              </a:rPr>
              <a:t></a:t>
            </a:r>
            <a:r>
              <a:rPr lang="en-US" sz="2000" b="0" dirty="0"/>
              <a:t> unit cost = €143.482,50/m</a:t>
            </a:r>
            <a:endParaRPr lang="nl-NL" sz="2000" b="0" dirty="0"/>
          </a:p>
        </p:txBody>
      </p:sp>
      <p:sp>
        <p:nvSpPr>
          <p:cNvPr id="16" name="Arrow: Bent 15">
            <a:extLst>
              <a:ext uri="{FF2B5EF4-FFF2-40B4-BE49-F238E27FC236}">
                <a16:creationId xmlns:a16="http://schemas.microsoft.com/office/drawing/2014/main" id="{27E8DF64-4F50-187E-9D64-30AF08E064B7}"/>
              </a:ext>
            </a:extLst>
          </p:cNvPr>
          <p:cNvSpPr/>
          <p:nvPr/>
        </p:nvSpPr>
        <p:spPr bwMode="auto">
          <a:xfrm rot="10800000" flipH="1">
            <a:off x="12790514" y="6705177"/>
            <a:ext cx="2900200" cy="881706"/>
          </a:xfrm>
          <a:prstGeom prst="bentArrow">
            <a:avLst>
              <a:gd name="adj1" fmla="val 3584"/>
              <a:gd name="adj2" fmla="val 9883"/>
              <a:gd name="adj3" fmla="val 8623"/>
              <a:gd name="adj4" fmla="val 43750"/>
            </a:avLst>
          </a:prstGeom>
          <a:solidFill>
            <a:srgbClr val="FF0000"/>
          </a:solidFill>
          <a:ln w="28575">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aphicFrame>
        <p:nvGraphicFramePr>
          <p:cNvPr id="17" name="Table 16">
            <a:extLst>
              <a:ext uri="{FF2B5EF4-FFF2-40B4-BE49-F238E27FC236}">
                <a16:creationId xmlns:a16="http://schemas.microsoft.com/office/drawing/2014/main" id="{CEC08737-8DBE-5A0D-4C49-141D40E9FA05}"/>
              </a:ext>
            </a:extLst>
          </p:cNvPr>
          <p:cNvGraphicFramePr>
            <a:graphicFrameLocks noGrp="1"/>
          </p:cNvGraphicFramePr>
          <p:nvPr/>
        </p:nvGraphicFramePr>
        <p:xfrm>
          <a:off x="12192000" y="8181562"/>
          <a:ext cx="3441010" cy="4245019"/>
        </p:xfrm>
        <a:graphic>
          <a:graphicData uri="http://schemas.openxmlformats.org/drawingml/2006/table">
            <a:tbl>
              <a:tblPr/>
              <a:tblGrid>
                <a:gridCol w="1215931">
                  <a:extLst>
                    <a:ext uri="{9D8B030D-6E8A-4147-A177-3AD203B41FA5}">
                      <a16:colId xmlns:a16="http://schemas.microsoft.com/office/drawing/2014/main" val="1145895033"/>
                    </a:ext>
                  </a:extLst>
                </a:gridCol>
                <a:gridCol w="1042630">
                  <a:extLst>
                    <a:ext uri="{9D8B030D-6E8A-4147-A177-3AD203B41FA5}">
                      <a16:colId xmlns:a16="http://schemas.microsoft.com/office/drawing/2014/main" val="4052107583"/>
                    </a:ext>
                  </a:extLst>
                </a:gridCol>
                <a:gridCol w="1182449">
                  <a:extLst>
                    <a:ext uri="{9D8B030D-6E8A-4147-A177-3AD203B41FA5}">
                      <a16:colId xmlns:a16="http://schemas.microsoft.com/office/drawing/2014/main" val="4022679364"/>
                    </a:ext>
                  </a:extLst>
                </a:gridCol>
              </a:tblGrid>
              <a:tr h="249707">
                <a:tc rowSpan="2">
                  <a:txBody>
                    <a:bodyPr/>
                    <a:lstStyle/>
                    <a:p>
                      <a:pPr algn="ctr" fontAlgn="b"/>
                      <a:r>
                        <a:rPr lang="en-US" sz="1600" b="0" i="0" u="none" strike="noStrike" noProof="0" dirty="0">
                          <a:solidFill>
                            <a:srgbClr val="000000"/>
                          </a:solidFill>
                          <a:effectLst/>
                          <a:latin typeface="Calibri" panose="020F0502020204030204" pitchFamily="34" charset="0"/>
                        </a:rPr>
                        <a:t>Outer Diameter (m)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fontAlgn="b"/>
                      <a:r>
                        <a:rPr lang="en-US" sz="1600" b="0" i="0" u="none" strike="noStrike" noProof="0" dirty="0">
                          <a:solidFill>
                            <a:srgbClr val="000000"/>
                          </a:solidFill>
                          <a:effectLst/>
                          <a:latin typeface="Calibri" panose="020F0502020204030204" pitchFamily="34" charset="0"/>
                        </a:rPr>
                        <a:t>Unit price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l-NL"/>
                    </a:p>
                  </a:txBody>
                  <a:tcPr/>
                </a:tc>
                <a:extLst>
                  <a:ext uri="{0D108BD9-81ED-4DB2-BD59-A6C34878D82A}">
                    <a16:rowId xmlns:a16="http://schemas.microsoft.com/office/drawing/2014/main" val="3201323319"/>
                  </a:ext>
                </a:extLst>
              </a:tr>
              <a:tr h="249707">
                <a:tc vMerge="1">
                  <a:txBody>
                    <a:bodyPr/>
                    <a:lstStyle/>
                    <a:p>
                      <a:endParaRPr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2010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2025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65059586"/>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27.0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37.8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81471053"/>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6.5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28.3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39.5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47572444"/>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29.5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41.3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58010939"/>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30.8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43.0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70468531"/>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32.0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44.7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6288866"/>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8.5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33.3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46.5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31640970"/>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34.5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48.2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17344659"/>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9.5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35.8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50.0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44198041"/>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37.0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51.7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7421785"/>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10.5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38.3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53.5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90378898"/>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39.5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55.2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93576300"/>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40.8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57.0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8308913"/>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42.0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58.7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93324001"/>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43.3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60.5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87677961"/>
                  </a:ext>
                </a:extLst>
              </a:tr>
              <a:tr h="249707">
                <a:tc>
                  <a:txBody>
                    <a:bodyPr/>
                    <a:lstStyle/>
                    <a:p>
                      <a:pPr algn="ctr" fontAlgn="b"/>
                      <a:r>
                        <a:rPr lang="en-US" sz="1600" b="0" i="0" u="none" strike="noStrike" noProof="0" dirty="0">
                          <a:solidFill>
                            <a:srgbClr val="000000"/>
                          </a:solidFill>
                          <a:effectLst/>
                          <a:latin typeface="Calibri" panose="020F0502020204030204" pitchFamily="34" charset="0"/>
                        </a:rPr>
                        <a:t>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noProof="0" dirty="0">
                          <a:solidFill>
                            <a:srgbClr val="000000"/>
                          </a:solidFill>
                          <a:effectLst/>
                          <a:latin typeface="Calibri" panose="020F0502020204030204" pitchFamily="34" charset="0"/>
                        </a:rPr>
                        <a:t> €      44.5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noProof="0" dirty="0">
                          <a:solidFill>
                            <a:srgbClr val="000000"/>
                          </a:solidFill>
                          <a:effectLst/>
                          <a:latin typeface="Calibri" panose="020F0502020204030204" pitchFamily="34" charset="0"/>
                        </a:rPr>
                        <a:t> €      62.2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03149921"/>
                  </a:ext>
                </a:extLst>
              </a:tr>
            </a:tbl>
          </a:graphicData>
        </a:graphic>
      </p:graphicFrame>
      <p:sp>
        <p:nvSpPr>
          <p:cNvPr id="18" name="Arrow: Bent 17">
            <a:extLst>
              <a:ext uri="{FF2B5EF4-FFF2-40B4-BE49-F238E27FC236}">
                <a16:creationId xmlns:a16="http://schemas.microsoft.com/office/drawing/2014/main" id="{D89A0896-68C7-B1D2-A724-E17A8D47CB1F}"/>
              </a:ext>
            </a:extLst>
          </p:cNvPr>
          <p:cNvSpPr/>
          <p:nvPr/>
        </p:nvSpPr>
        <p:spPr bwMode="auto">
          <a:xfrm rot="10800000" flipH="1">
            <a:off x="4199112" y="7146030"/>
            <a:ext cx="7704856" cy="4536505"/>
          </a:xfrm>
          <a:prstGeom prst="bentArrow">
            <a:avLst>
              <a:gd name="adj1" fmla="val 1024"/>
              <a:gd name="adj2" fmla="val 3114"/>
              <a:gd name="adj3" fmla="val 2483"/>
              <a:gd name="adj4" fmla="val 43750"/>
            </a:avLst>
          </a:prstGeom>
          <a:solidFill>
            <a:srgbClr val="FF0000"/>
          </a:solidFill>
          <a:ln w="28575">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nl-NL" sz="3000" b="1" i="0" u="none" strike="noStrike" cap="none" normalizeH="0" baseline="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 name="TextBox 1">
            <a:extLst>
              <a:ext uri="{FF2B5EF4-FFF2-40B4-BE49-F238E27FC236}">
                <a16:creationId xmlns:a16="http://schemas.microsoft.com/office/drawing/2014/main" id="{06C6F6F9-D2B5-A774-8F7F-8415AF6685A3}"/>
              </a:ext>
            </a:extLst>
          </p:cNvPr>
          <p:cNvSpPr txBox="1"/>
          <p:nvPr/>
        </p:nvSpPr>
        <p:spPr>
          <a:xfrm rot="1178582">
            <a:off x="3562829" y="4163879"/>
            <a:ext cx="18218024" cy="6447919"/>
          </a:xfrm>
          <a:prstGeom prst="rect">
            <a:avLst/>
          </a:prstGeom>
          <a:noFill/>
          <a:ln w="19050">
            <a:noFill/>
          </a:ln>
        </p:spPr>
        <p:txBody>
          <a:bodyPr wrap="square" rtlCol="0">
            <a:spAutoFit/>
          </a:bodyPr>
          <a:lstStyle/>
          <a:p>
            <a:pPr algn="ctr"/>
            <a:r>
              <a:rPr lang="en-US" sz="41300" dirty="0">
                <a:solidFill>
                  <a:srgbClr val="000000">
                    <a:alpha val="5000"/>
                  </a:srgbClr>
                </a:solidFill>
              </a:rPr>
              <a:t>DRAFT</a:t>
            </a:r>
          </a:p>
        </p:txBody>
      </p:sp>
    </p:spTree>
    <p:extLst>
      <p:ext uri="{BB962C8B-B14F-4D97-AF65-F5344CB8AC3E}">
        <p14:creationId xmlns:p14="http://schemas.microsoft.com/office/powerpoint/2010/main" val="2861160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452EBE-9E40-96EA-F55A-7D6BBE7E6B7C}"/>
              </a:ext>
            </a:extLst>
          </p:cNvPr>
          <p:cNvSpPr>
            <a:spLocks noGrp="1"/>
          </p:cNvSpPr>
          <p:nvPr>
            <p:ph type="sldNum" sz="quarter" idx="10"/>
          </p:nvPr>
        </p:nvSpPr>
        <p:spPr/>
        <p:txBody>
          <a:bodyPr/>
          <a:lstStyle/>
          <a:p>
            <a:fld id="{64DB0535-2E95-4915-8C14-A4697CA95C0A}" type="slidenum">
              <a:rPr lang="it-IT" altLang="it-IT" smtClean="0"/>
              <a:pPr/>
              <a:t>22</a:t>
            </a:fld>
            <a:endParaRPr lang="it-IT" altLang="it-IT"/>
          </a:p>
        </p:txBody>
      </p:sp>
      <p:sp>
        <p:nvSpPr>
          <p:cNvPr id="4" name="Title 3">
            <a:extLst>
              <a:ext uri="{FF2B5EF4-FFF2-40B4-BE49-F238E27FC236}">
                <a16:creationId xmlns:a16="http://schemas.microsoft.com/office/drawing/2014/main" id="{F0AB8DE2-94E5-EFC7-20F5-90C3BBB656A2}"/>
              </a:ext>
            </a:extLst>
          </p:cNvPr>
          <p:cNvSpPr>
            <a:spLocks noGrp="1"/>
          </p:cNvSpPr>
          <p:nvPr>
            <p:ph type="title"/>
          </p:nvPr>
        </p:nvSpPr>
        <p:spPr/>
        <p:txBody>
          <a:bodyPr/>
          <a:lstStyle/>
          <a:p>
            <a:endParaRPr lang="en-US"/>
          </a:p>
        </p:txBody>
      </p:sp>
      <p:pic>
        <p:nvPicPr>
          <p:cNvPr id="37" name="Picture 36">
            <a:extLst>
              <a:ext uri="{FF2B5EF4-FFF2-40B4-BE49-F238E27FC236}">
                <a16:creationId xmlns:a16="http://schemas.microsoft.com/office/drawing/2014/main" id="{A11A62EF-0C53-6498-6124-A5A8E122AFFC}"/>
              </a:ext>
            </a:extLst>
          </p:cNvPr>
          <p:cNvPicPr>
            <a:picLocks noChangeAspect="1"/>
          </p:cNvPicPr>
          <p:nvPr/>
        </p:nvPicPr>
        <p:blipFill>
          <a:blip r:embed="rId2"/>
          <a:stretch>
            <a:fillRect/>
          </a:stretch>
        </p:blipFill>
        <p:spPr>
          <a:xfrm>
            <a:off x="3165518" y="1025352"/>
            <a:ext cx="8774169" cy="11413391"/>
          </a:xfrm>
          <a:prstGeom prst="rect">
            <a:avLst/>
          </a:prstGeom>
        </p:spPr>
      </p:pic>
      <p:pic>
        <p:nvPicPr>
          <p:cNvPr id="41" name="Picture 40">
            <a:extLst>
              <a:ext uri="{FF2B5EF4-FFF2-40B4-BE49-F238E27FC236}">
                <a16:creationId xmlns:a16="http://schemas.microsoft.com/office/drawing/2014/main" id="{E4B4DCF3-2E70-5B05-C971-6D58FFD29C4A}"/>
              </a:ext>
            </a:extLst>
          </p:cNvPr>
          <p:cNvPicPr>
            <a:picLocks noChangeAspect="1"/>
          </p:cNvPicPr>
          <p:nvPr/>
        </p:nvPicPr>
        <p:blipFill>
          <a:blip r:embed="rId3"/>
          <a:srcRect t="11518" b="25928"/>
          <a:stretch/>
        </p:blipFill>
        <p:spPr>
          <a:xfrm>
            <a:off x="12393080" y="10386392"/>
            <a:ext cx="4608783" cy="1173218"/>
          </a:xfrm>
          <a:prstGeom prst="rect">
            <a:avLst/>
          </a:prstGeom>
        </p:spPr>
      </p:pic>
      <p:pic>
        <p:nvPicPr>
          <p:cNvPr id="46" name="Picture 45">
            <a:extLst>
              <a:ext uri="{FF2B5EF4-FFF2-40B4-BE49-F238E27FC236}">
                <a16:creationId xmlns:a16="http://schemas.microsoft.com/office/drawing/2014/main" id="{6E0A9ED1-4B37-FB15-5275-0C91C09DD980}"/>
              </a:ext>
            </a:extLst>
          </p:cNvPr>
          <p:cNvPicPr>
            <a:picLocks noChangeAspect="1"/>
          </p:cNvPicPr>
          <p:nvPr/>
        </p:nvPicPr>
        <p:blipFill>
          <a:blip r:embed="rId4"/>
          <a:srcRect t="1238" b="-1"/>
          <a:stretch/>
        </p:blipFill>
        <p:spPr>
          <a:xfrm>
            <a:off x="17160552" y="10386392"/>
            <a:ext cx="3384376" cy="1173218"/>
          </a:xfrm>
          <a:prstGeom prst="rect">
            <a:avLst/>
          </a:prstGeom>
        </p:spPr>
      </p:pic>
      <p:pic>
        <p:nvPicPr>
          <p:cNvPr id="58" name="Picture 57">
            <a:extLst>
              <a:ext uri="{FF2B5EF4-FFF2-40B4-BE49-F238E27FC236}">
                <a16:creationId xmlns:a16="http://schemas.microsoft.com/office/drawing/2014/main" id="{5E318C72-D52B-105C-9718-DD37674429DC}"/>
              </a:ext>
            </a:extLst>
          </p:cNvPr>
          <p:cNvPicPr>
            <a:picLocks noChangeAspect="1"/>
          </p:cNvPicPr>
          <p:nvPr/>
        </p:nvPicPr>
        <p:blipFill>
          <a:blip r:embed="rId5"/>
          <a:srcRect l="14800"/>
          <a:stretch/>
        </p:blipFill>
        <p:spPr>
          <a:xfrm>
            <a:off x="1444062" y="1025352"/>
            <a:ext cx="1550243" cy="3658110"/>
          </a:xfrm>
          <a:prstGeom prst="rect">
            <a:avLst/>
          </a:prstGeom>
        </p:spPr>
      </p:pic>
      <p:pic>
        <p:nvPicPr>
          <p:cNvPr id="60" name="Picture 59">
            <a:extLst>
              <a:ext uri="{FF2B5EF4-FFF2-40B4-BE49-F238E27FC236}">
                <a16:creationId xmlns:a16="http://schemas.microsoft.com/office/drawing/2014/main" id="{5AB70328-C67D-C38C-0571-27203E992847}"/>
              </a:ext>
            </a:extLst>
          </p:cNvPr>
          <p:cNvPicPr>
            <a:picLocks noChangeAspect="1"/>
          </p:cNvPicPr>
          <p:nvPr/>
        </p:nvPicPr>
        <p:blipFill>
          <a:blip r:embed="rId6"/>
          <a:srcRect r="15452"/>
          <a:stretch/>
        </p:blipFill>
        <p:spPr>
          <a:xfrm>
            <a:off x="1444062" y="4788080"/>
            <a:ext cx="1550243" cy="2808312"/>
          </a:xfrm>
          <a:prstGeom prst="rect">
            <a:avLst/>
          </a:prstGeom>
        </p:spPr>
      </p:pic>
    </p:spTree>
    <p:extLst>
      <p:ext uri="{BB962C8B-B14F-4D97-AF65-F5344CB8AC3E}">
        <p14:creationId xmlns:p14="http://schemas.microsoft.com/office/powerpoint/2010/main" val="1059028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5E423-5B46-047A-86E5-C07A75C328F8}"/>
              </a:ext>
            </a:extLst>
          </p:cNvPr>
          <p:cNvSpPr>
            <a:spLocks noGrp="1"/>
          </p:cNvSpPr>
          <p:nvPr>
            <p:ph type="sldNum" sz="quarter" idx="10"/>
          </p:nvPr>
        </p:nvSpPr>
        <p:spPr/>
        <p:txBody>
          <a:bodyPr/>
          <a:lstStyle/>
          <a:p>
            <a:fld id="{64DB0535-2E95-4915-8C14-A4697CA95C0A}" type="slidenum">
              <a:rPr lang="it-IT" altLang="it-IT" smtClean="0"/>
              <a:pPr/>
              <a:t>23</a:t>
            </a:fld>
            <a:endParaRPr lang="it-IT" altLang="it-IT"/>
          </a:p>
        </p:txBody>
      </p:sp>
      <p:sp>
        <p:nvSpPr>
          <p:cNvPr id="4" name="Title 3">
            <a:extLst>
              <a:ext uri="{FF2B5EF4-FFF2-40B4-BE49-F238E27FC236}">
                <a16:creationId xmlns:a16="http://schemas.microsoft.com/office/drawing/2014/main" id="{DC701952-4BB7-CD5A-3081-883686FCA6EF}"/>
              </a:ext>
            </a:extLst>
          </p:cNvPr>
          <p:cNvSpPr>
            <a:spLocks noGrp="1"/>
          </p:cNvSpPr>
          <p:nvPr>
            <p:ph type="title"/>
          </p:nvPr>
        </p:nvSpPr>
        <p:spPr/>
        <p:txBody>
          <a:bodyPr/>
          <a:lstStyle/>
          <a:p>
            <a:endParaRPr lang="en-US"/>
          </a:p>
        </p:txBody>
      </p:sp>
      <p:graphicFrame>
        <p:nvGraphicFramePr>
          <p:cNvPr id="6" name="Chart 5">
            <a:extLst>
              <a:ext uri="{FF2B5EF4-FFF2-40B4-BE49-F238E27FC236}">
                <a16:creationId xmlns:a16="http://schemas.microsoft.com/office/drawing/2014/main" id="{0A8D2244-1D16-45C9-A59F-ECB198BD95B8}"/>
              </a:ext>
            </a:extLst>
          </p:cNvPr>
          <p:cNvGraphicFramePr>
            <a:graphicFrameLocks/>
          </p:cNvGraphicFramePr>
          <p:nvPr>
            <p:extLst>
              <p:ext uri="{D42A27DB-BD31-4B8C-83A1-F6EECF244321}">
                <p14:modId xmlns:p14="http://schemas.microsoft.com/office/powerpoint/2010/main" val="4194336575"/>
              </p:ext>
            </p:extLst>
          </p:nvPr>
        </p:nvGraphicFramePr>
        <p:xfrm>
          <a:off x="5207224" y="2465512"/>
          <a:ext cx="14041560" cy="10009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8541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5577B-5631-134C-26FE-AB177F8D2C1E}"/>
              </a:ext>
            </a:extLst>
          </p:cNvPr>
          <p:cNvSpPr>
            <a:spLocks noGrp="1"/>
          </p:cNvSpPr>
          <p:nvPr>
            <p:ph idx="1"/>
          </p:nvPr>
        </p:nvSpPr>
        <p:spPr>
          <a:xfrm>
            <a:off x="1689100" y="2681536"/>
            <a:ext cx="21005800" cy="9764464"/>
          </a:xfrm>
        </p:spPr>
        <p:txBody>
          <a:bodyPr/>
          <a:lstStyle/>
          <a:p>
            <a:pPr>
              <a:lnSpc>
                <a:spcPct val="100000"/>
              </a:lnSpc>
            </a:pPr>
            <a:r>
              <a:rPr lang="en-US" sz="3200" dirty="0"/>
              <a:t>Water management</a:t>
            </a:r>
          </a:p>
          <a:p>
            <a:pPr lvl="1">
              <a:lnSpc>
                <a:spcPct val="100000"/>
              </a:lnSpc>
            </a:pPr>
            <a:r>
              <a:rPr lang="en-US" sz="3200" dirty="0"/>
              <a:t>Water tightness of caverns/tunnels, </a:t>
            </a:r>
          </a:p>
          <a:p>
            <a:pPr lvl="1">
              <a:lnSpc>
                <a:spcPct val="100000"/>
              </a:lnSpc>
            </a:pPr>
            <a:r>
              <a:rPr lang="en-US" sz="3200" dirty="0"/>
              <a:t>Allowable waterflow </a:t>
            </a:r>
            <a:r>
              <a:rPr lang="en-US" sz="3200" dirty="0" err="1"/>
              <a:t>rate+type</a:t>
            </a:r>
            <a:r>
              <a:rPr lang="en-US" sz="3200" dirty="0"/>
              <a:t> (e.g. laminar flow) for the context of </a:t>
            </a:r>
            <a:r>
              <a:rPr lang="en-US" sz="3200" dirty="0" err="1"/>
              <a:t>newtonian</a:t>
            </a:r>
            <a:r>
              <a:rPr lang="en-US" sz="3200" dirty="0"/>
              <a:t> noise (also for airflow)</a:t>
            </a:r>
          </a:p>
          <a:p>
            <a:pPr lvl="1">
              <a:lnSpc>
                <a:spcPct val="100000"/>
              </a:lnSpc>
            </a:pPr>
            <a:r>
              <a:rPr lang="en-US" sz="3200" dirty="0"/>
              <a:t>Distance of pumps to towers (e.g. LF TMs)</a:t>
            </a:r>
          </a:p>
          <a:p>
            <a:pPr lvl="1">
              <a:lnSpc>
                <a:spcPct val="100000"/>
              </a:lnSpc>
            </a:pPr>
            <a:r>
              <a:rPr lang="en-US" sz="3200" dirty="0"/>
              <a:t>Related to the required type of lining (and finishing) for certain/all caverns/tunnels</a:t>
            </a:r>
          </a:p>
          <a:p>
            <a:pPr lvl="1">
              <a:lnSpc>
                <a:spcPct val="100000"/>
              </a:lnSpc>
            </a:pPr>
            <a:r>
              <a:rPr lang="en-US" sz="3200" dirty="0"/>
              <a:t>Allowable inclination of interferometer - ~1 ‰ (and 2‰) (but also most relevant for TM suspensions and at vertexes)? </a:t>
            </a:r>
          </a:p>
          <a:p>
            <a:pPr>
              <a:lnSpc>
                <a:spcPct val="100000"/>
              </a:lnSpc>
            </a:pPr>
            <a:r>
              <a:rPr lang="en-US" sz="3200" dirty="0"/>
              <a:t>Environmental requirements</a:t>
            </a:r>
          </a:p>
          <a:p>
            <a:pPr lvl="1">
              <a:lnSpc>
                <a:spcPct val="100000"/>
              </a:lnSpc>
            </a:pPr>
            <a:r>
              <a:rPr lang="en-US" sz="3200" dirty="0"/>
              <a:t>Humidity near LF/HF TMs, vertexes, arms</a:t>
            </a:r>
          </a:p>
          <a:p>
            <a:pPr lvl="1">
              <a:lnSpc>
                <a:spcPct val="100000"/>
              </a:lnSpc>
            </a:pPr>
            <a:r>
              <a:rPr lang="en-US" sz="3200" dirty="0"/>
              <a:t>Temperature stability</a:t>
            </a:r>
          </a:p>
          <a:p>
            <a:pPr lvl="1">
              <a:lnSpc>
                <a:spcPct val="100000"/>
              </a:lnSpc>
            </a:pPr>
            <a:r>
              <a:rPr lang="en-US" sz="3200" dirty="0"/>
              <a:t>Airflow</a:t>
            </a:r>
          </a:p>
          <a:p>
            <a:pPr>
              <a:lnSpc>
                <a:spcPct val="100000"/>
              </a:lnSpc>
            </a:pPr>
            <a:r>
              <a:rPr lang="en-US" sz="3200" dirty="0"/>
              <a:t>Cleanroom requirements (electrical, airflow, etc.) </a:t>
            </a:r>
          </a:p>
          <a:p>
            <a:pPr lvl="1">
              <a:lnSpc>
                <a:spcPct val="100000"/>
              </a:lnSpc>
            </a:pPr>
            <a:r>
              <a:rPr lang="en-US" sz="3200" dirty="0"/>
              <a:t>Noisy equipment location? </a:t>
            </a:r>
          </a:p>
          <a:p>
            <a:pPr>
              <a:lnSpc>
                <a:spcPct val="100000"/>
              </a:lnSpc>
            </a:pPr>
            <a:r>
              <a:rPr lang="en-US" sz="3200" dirty="0"/>
              <a:t>Logistics -&gt; implication on continuous cranes/caverns </a:t>
            </a:r>
          </a:p>
          <a:p>
            <a:pPr lvl="1">
              <a:lnSpc>
                <a:spcPct val="100000"/>
              </a:lnSpc>
            </a:pPr>
            <a:r>
              <a:rPr lang="en-US" sz="3200" dirty="0"/>
              <a:t>What is the acceptable operational cost (e.g. time)? </a:t>
            </a:r>
          </a:p>
          <a:p>
            <a:pPr>
              <a:lnSpc>
                <a:spcPct val="100000"/>
              </a:lnSpc>
            </a:pPr>
            <a:r>
              <a:rPr lang="en-US" sz="3200" dirty="0"/>
              <a:t>Needed recesses in tunnels (aside from safety)? </a:t>
            </a:r>
          </a:p>
          <a:p>
            <a:pPr>
              <a:lnSpc>
                <a:spcPct val="100000"/>
              </a:lnSpc>
            </a:pPr>
            <a:r>
              <a:rPr lang="en-US" sz="3200" dirty="0"/>
              <a:t>Technical risk tolerance (e.g. shrinking tunnel envelopes and not leaving room for transport of certain tower bases in the future)</a:t>
            </a:r>
          </a:p>
          <a:p>
            <a:pPr>
              <a:lnSpc>
                <a:spcPct val="100000"/>
              </a:lnSpc>
            </a:pPr>
            <a:r>
              <a:rPr lang="en-US" sz="3200" dirty="0"/>
              <a:t>…</a:t>
            </a:r>
          </a:p>
        </p:txBody>
      </p:sp>
      <p:sp>
        <p:nvSpPr>
          <p:cNvPr id="3" name="Slide Number Placeholder 2">
            <a:extLst>
              <a:ext uri="{FF2B5EF4-FFF2-40B4-BE49-F238E27FC236}">
                <a16:creationId xmlns:a16="http://schemas.microsoft.com/office/drawing/2014/main" id="{1B189758-4908-0362-295A-255EA3229812}"/>
              </a:ext>
            </a:extLst>
          </p:cNvPr>
          <p:cNvSpPr>
            <a:spLocks noGrp="1"/>
          </p:cNvSpPr>
          <p:nvPr>
            <p:ph type="sldNum" sz="quarter" idx="10"/>
          </p:nvPr>
        </p:nvSpPr>
        <p:spPr/>
        <p:txBody>
          <a:bodyPr/>
          <a:lstStyle/>
          <a:p>
            <a:fld id="{64DB0535-2E95-4915-8C14-A4697CA95C0A}" type="slidenum">
              <a:rPr lang="it-IT" altLang="it-IT" smtClean="0"/>
              <a:pPr/>
              <a:t>24</a:t>
            </a:fld>
            <a:endParaRPr lang="it-IT" altLang="it-IT"/>
          </a:p>
        </p:txBody>
      </p:sp>
      <p:sp>
        <p:nvSpPr>
          <p:cNvPr id="4" name="Title 3">
            <a:extLst>
              <a:ext uri="{FF2B5EF4-FFF2-40B4-BE49-F238E27FC236}">
                <a16:creationId xmlns:a16="http://schemas.microsoft.com/office/drawing/2014/main" id="{C6BFA299-71B7-6719-7FDF-84E6D766DF55}"/>
              </a:ext>
            </a:extLst>
          </p:cNvPr>
          <p:cNvSpPr>
            <a:spLocks noGrp="1"/>
          </p:cNvSpPr>
          <p:nvPr>
            <p:ph type="title"/>
          </p:nvPr>
        </p:nvSpPr>
        <p:spPr/>
        <p:txBody>
          <a:bodyPr/>
          <a:lstStyle/>
          <a:p>
            <a:r>
              <a:rPr lang="en-US" sz="4400" dirty="0"/>
              <a:t>Discussion on needed requirements</a:t>
            </a:r>
          </a:p>
        </p:txBody>
      </p:sp>
    </p:spTree>
    <p:extLst>
      <p:ext uri="{BB962C8B-B14F-4D97-AF65-F5344CB8AC3E}">
        <p14:creationId xmlns:p14="http://schemas.microsoft.com/office/powerpoint/2010/main" val="38787170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p:cNvSpPr>
            <a:spLocks noGrp="1"/>
          </p:cNvSpPr>
          <p:nvPr>
            <p:ph type="sldNum" sz="quarter" idx="10"/>
          </p:nvPr>
        </p:nvSpPr>
        <p:spPr>
          <a:prstGeom prst="rect">
            <a:avLst/>
          </a:prstGeom>
          <a:noFill/>
          <a:ln w="0">
            <a:noFill/>
          </a:ln>
        </p:spPr>
        <p:txBody>
          <a:bodyPr lIns="50760" tIns="50760" rIns="50760" bIns="50760" numCol="1" spcCol="0" anchor="t">
            <a:noAutofit/>
          </a:bodyPr>
          <a:lstStyle>
            <a:defPPr>
              <a:defRPr lang="en-US"/>
            </a:defPPr>
            <a:lvl1pPr marL="0" indent="0" algn="ctr" defTabSz="825480" rtl="0" eaLnBrk="1" latinLnBrk="0" hangingPunct="1">
              <a:lnSpc>
                <a:spcPct val="100000"/>
              </a:lnSpc>
              <a:buNone/>
              <a:defRPr lang="it-IT" sz="1700" b="0" strike="noStrike" kern="1200" spc="-1">
                <a:solidFill>
                  <a:srgbClr val="000000"/>
                </a:solidFill>
                <a:latin typeface="Helvetica Neue Light"/>
                <a:ea typeface="Helvetica Neue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867A6-3D41-4805-8A59-3A40C04E7BCE}" type="slidenum">
              <a:rPr lang="en-US" smtClean="0"/>
              <a:pPr/>
              <a:t>25</a:t>
            </a:fld>
            <a:endParaRPr/>
          </a:p>
        </p:txBody>
      </p:sp>
      <p:sp>
        <p:nvSpPr>
          <p:cNvPr id="3" name="Title 2">
            <a:extLst>
              <a:ext uri="{FF2B5EF4-FFF2-40B4-BE49-F238E27FC236}">
                <a16:creationId xmlns:a16="http://schemas.microsoft.com/office/drawing/2014/main" id="{8BB7E951-CBB2-6F75-B764-F6514E7AE3E1}"/>
              </a:ext>
            </a:extLst>
          </p:cNvPr>
          <p:cNvSpPr>
            <a:spLocks noGrp="1"/>
          </p:cNvSpPr>
          <p:nvPr>
            <p:ph type="ctrTitle"/>
          </p:nvPr>
        </p:nvSpPr>
        <p:spPr/>
        <p:txBody>
          <a:bodyPr/>
          <a:lstStyle/>
          <a:p>
            <a:r>
              <a:rPr lang="en-US" dirty="0"/>
              <a:t>Thanks!</a:t>
            </a:r>
          </a:p>
        </p:txBody>
      </p:sp>
      <p:sp>
        <p:nvSpPr>
          <p:cNvPr id="4" name="Subtitle 3">
            <a:extLst>
              <a:ext uri="{FF2B5EF4-FFF2-40B4-BE49-F238E27FC236}">
                <a16:creationId xmlns:a16="http://schemas.microsoft.com/office/drawing/2014/main" id="{C4AFD85E-D690-E03A-FD59-79868FE7D53E}"/>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10B12E-2DBC-9D62-7CE7-C6662D11C601}"/>
              </a:ext>
            </a:extLst>
          </p:cNvPr>
          <p:cNvSpPr>
            <a:spLocks noGrp="1"/>
          </p:cNvSpPr>
          <p:nvPr>
            <p:ph idx="1"/>
          </p:nvPr>
        </p:nvSpPr>
        <p:spPr/>
        <p:txBody>
          <a:bodyPr/>
          <a:lstStyle/>
          <a:p>
            <a:r>
              <a:rPr lang="en-GB" dirty="0"/>
              <a:t>Merging optics in shared vacuum vessels </a:t>
            </a:r>
            <a:r>
              <a:rPr lang="en-GB" dirty="0">
                <a:sym typeface="Wingdings" panose="05000000000000000000" pitchFamily="2" charset="2"/>
              </a:rPr>
              <a:t> removal of the following vessel nodes (6 main, 3 FC IMs):</a:t>
            </a:r>
          </a:p>
          <a:p>
            <a:pPr lvl="1"/>
            <a:r>
              <a:rPr lang="en-GB" dirty="0"/>
              <a:t>HOOP, LOOP, HIOP1, HIOP2, HINJ, HZM2_S</a:t>
            </a:r>
          </a:p>
          <a:p>
            <a:pPr lvl="1"/>
            <a:r>
              <a:rPr lang="en-GB" dirty="0"/>
              <a:t>LFC1-IM2, LFC2-IM2, HFC-IM2</a:t>
            </a:r>
          </a:p>
          <a:p>
            <a:r>
              <a:rPr lang="en-GB" dirty="0"/>
              <a:t>Shortening LF IMC: 300m </a:t>
            </a:r>
            <a:r>
              <a:rPr lang="en-GB" dirty="0">
                <a:sym typeface="Wingdings" panose="05000000000000000000" pitchFamily="2" charset="2"/>
              </a:rPr>
              <a:t> 120m</a:t>
            </a:r>
          </a:p>
          <a:p>
            <a:r>
              <a:rPr lang="en-GB" dirty="0">
                <a:sym typeface="Wingdings" panose="05000000000000000000" pitchFamily="2" charset="2"/>
              </a:rPr>
              <a:t>Steering FCs in arm cavity tunnels by applying optional technologies:</a:t>
            </a:r>
          </a:p>
          <a:p>
            <a:pPr lvl="1"/>
            <a:r>
              <a:rPr lang="en-GB" dirty="0">
                <a:sym typeface="Wingdings" panose="05000000000000000000" pitchFamily="2" charset="2"/>
              </a:rPr>
              <a:t>Introducing a 2m periscope for both FCs + adding additional steering optics</a:t>
            </a:r>
          </a:p>
          <a:p>
            <a:pPr lvl="1"/>
            <a:r>
              <a:rPr lang="en-GB" dirty="0">
                <a:sym typeface="Wingdings" panose="05000000000000000000" pitchFamily="2" charset="2"/>
              </a:rPr>
              <a:t>Other updates </a:t>
            </a:r>
            <a:r>
              <a:rPr lang="en-GB" dirty="0" err="1">
                <a:sym typeface="Wingdings" panose="05000000000000000000" pitchFamily="2" charset="2"/>
              </a:rPr>
              <a:t>tbd</a:t>
            </a:r>
            <a:r>
              <a:rPr lang="en-GB" dirty="0">
                <a:sym typeface="Wingdings" panose="05000000000000000000" pitchFamily="2" charset="2"/>
              </a:rPr>
              <a:t>. (Tue. </a:t>
            </a:r>
            <a:r>
              <a:rPr lang="en-GB" dirty="0" err="1">
                <a:sym typeface="Wingdings" panose="05000000000000000000" pitchFamily="2" charset="2"/>
              </a:rPr>
              <a:t>afternnoon</a:t>
            </a:r>
            <a:r>
              <a:rPr lang="en-GB" dirty="0">
                <a:sym typeface="Wingdings" panose="05000000000000000000" pitchFamily="2" charset="2"/>
              </a:rPr>
              <a:t> session)</a:t>
            </a:r>
            <a:endParaRPr lang="en-GB" dirty="0"/>
          </a:p>
        </p:txBody>
      </p:sp>
      <p:sp>
        <p:nvSpPr>
          <p:cNvPr id="3" name="Slide Number Placeholder 2">
            <a:extLst>
              <a:ext uri="{FF2B5EF4-FFF2-40B4-BE49-F238E27FC236}">
                <a16:creationId xmlns:a16="http://schemas.microsoft.com/office/drawing/2014/main" id="{5E76CA9A-6710-8762-78FA-CEE91A31C46A}"/>
              </a:ext>
            </a:extLst>
          </p:cNvPr>
          <p:cNvSpPr>
            <a:spLocks noGrp="1"/>
          </p:cNvSpPr>
          <p:nvPr>
            <p:ph type="sldNum" sz="quarter" idx="10"/>
          </p:nvPr>
        </p:nvSpPr>
        <p:spPr/>
        <p:txBody>
          <a:bodyPr/>
          <a:lstStyle/>
          <a:p>
            <a:fld id="{64DB0535-2E95-4915-8C14-A4697CA95C0A}" type="slidenum">
              <a:rPr lang="it-IT" altLang="it-IT" smtClean="0"/>
              <a:pPr/>
              <a:t>3</a:t>
            </a:fld>
            <a:endParaRPr lang="it-IT" altLang="it-IT"/>
          </a:p>
        </p:txBody>
      </p:sp>
      <p:sp>
        <p:nvSpPr>
          <p:cNvPr id="4" name="Title 3">
            <a:extLst>
              <a:ext uri="{FF2B5EF4-FFF2-40B4-BE49-F238E27FC236}">
                <a16:creationId xmlns:a16="http://schemas.microsoft.com/office/drawing/2014/main" id="{A1A7642D-CE86-7788-A596-3D73367D65B6}"/>
              </a:ext>
            </a:extLst>
          </p:cNvPr>
          <p:cNvSpPr>
            <a:spLocks noGrp="1"/>
          </p:cNvSpPr>
          <p:nvPr>
            <p:ph type="title"/>
          </p:nvPr>
        </p:nvSpPr>
        <p:spPr/>
        <p:txBody>
          <a:bodyPr/>
          <a:lstStyle/>
          <a:p>
            <a:r>
              <a:rPr lang="en-GB" dirty="0"/>
              <a:t>Optical layout update</a:t>
            </a:r>
          </a:p>
        </p:txBody>
      </p:sp>
    </p:spTree>
    <p:extLst>
      <p:ext uri="{BB962C8B-B14F-4D97-AF65-F5344CB8AC3E}">
        <p14:creationId xmlns:p14="http://schemas.microsoft.com/office/powerpoint/2010/main" val="38174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12C85B6-46D4-AA64-471C-F7EC8D9170C4}"/>
              </a:ext>
            </a:extLst>
          </p:cNvPr>
          <p:cNvPicPr>
            <a:picLocks noGrp="1" noChangeAspect="1"/>
          </p:cNvPicPr>
          <p:nvPr>
            <p:ph sz="half" idx="1"/>
          </p:nvPr>
        </p:nvPicPr>
        <p:blipFill>
          <a:blip r:embed="rId2"/>
          <a:stretch>
            <a:fillRect/>
          </a:stretch>
        </p:blipFill>
        <p:spPr>
          <a:xfrm>
            <a:off x="382688" y="3761656"/>
            <a:ext cx="11911754" cy="7825493"/>
          </a:xfrm>
        </p:spPr>
      </p:pic>
      <p:pic>
        <p:nvPicPr>
          <p:cNvPr id="7" name="Content Placeholder 6">
            <a:extLst>
              <a:ext uri="{FF2B5EF4-FFF2-40B4-BE49-F238E27FC236}">
                <a16:creationId xmlns:a16="http://schemas.microsoft.com/office/drawing/2014/main" id="{ECE18FDF-9C9C-1344-9738-5BFDF577A93C}"/>
              </a:ext>
            </a:extLst>
          </p:cNvPr>
          <p:cNvPicPr>
            <a:picLocks noGrp="1" noChangeAspect="1"/>
          </p:cNvPicPr>
          <p:nvPr>
            <p:ph sz="half" idx="2"/>
          </p:nvPr>
        </p:nvPicPr>
        <p:blipFill>
          <a:blip r:embed="rId3"/>
          <a:stretch>
            <a:fillRect/>
          </a:stretch>
        </p:blipFill>
        <p:spPr>
          <a:xfrm>
            <a:off x="13704168" y="4409728"/>
            <a:ext cx="9755608" cy="6821421"/>
          </a:xfrm>
        </p:spPr>
      </p:pic>
      <p:sp>
        <p:nvSpPr>
          <p:cNvPr id="4" name="Slide Number Placeholder 3">
            <a:extLst>
              <a:ext uri="{FF2B5EF4-FFF2-40B4-BE49-F238E27FC236}">
                <a16:creationId xmlns:a16="http://schemas.microsoft.com/office/drawing/2014/main" id="{1A332D55-4DD7-B628-9E7C-9C7DF1D55309}"/>
              </a:ext>
            </a:extLst>
          </p:cNvPr>
          <p:cNvSpPr>
            <a:spLocks noGrp="1"/>
          </p:cNvSpPr>
          <p:nvPr>
            <p:ph type="sldNum" sz="quarter" idx="10"/>
          </p:nvPr>
        </p:nvSpPr>
        <p:spPr/>
        <p:txBody>
          <a:bodyPr/>
          <a:lstStyle/>
          <a:p>
            <a:fld id="{A7494005-C693-4C56-8503-158671F92745}" type="slidenum">
              <a:rPr lang="it-IT" altLang="it-IT" smtClean="0"/>
              <a:pPr/>
              <a:t>4</a:t>
            </a:fld>
            <a:endParaRPr lang="it-IT" altLang="it-IT"/>
          </a:p>
        </p:txBody>
      </p:sp>
      <p:sp>
        <p:nvSpPr>
          <p:cNvPr id="5" name="Title 4">
            <a:extLst>
              <a:ext uri="{FF2B5EF4-FFF2-40B4-BE49-F238E27FC236}">
                <a16:creationId xmlns:a16="http://schemas.microsoft.com/office/drawing/2014/main" id="{71247C90-707E-26A4-968F-9B0057A3ACB3}"/>
              </a:ext>
            </a:extLst>
          </p:cNvPr>
          <p:cNvSpPr>
            <a:spLocks noGrp="1"/>
          </p:cNvSpPr>
          <p:nvPr>
            <p:ph type="title"/>
          </p:nvPr>
        </p:nvSpPr>
        <p:spPr/>
        <p:txBody>
          <a:bodyPr/>
          <a:lstStyle/>
          <a:p>
            <a:r>
              <a:rPr lang="en-GB" dirty="0"/>
              <a:t>Optical layout update</a:t>
            </a:r>
          </a:p>
        </p:txBody>
      </p:sp>
      <p:sp>
        <p:nvSpPr>
          <p:cNvPr id="12" name="TextBox 11">
            <a:extLst>
              <a:ext uri="{FF2B5EF4-FFF2-40B4-BE49-F238E27FC236}">
                <a16:creationId xmlns:a16="http://schemas.microsoft.com/office/drawing/2014/main" id="{7F449D7C-13A7-1372-680C-F180B149D13B}"/>
              </a:ext>
            </a:extLst>
          </p:cNvPr>
          <p:cNvSpPr txBox="1"/>
          <p:nvPr/>
        </p:nvSpPr>
        <p:spPr>
          <a:xfrm>
            <a:off x="2234109" y="2897560"/>
            <a:ext cx="8208912" cy="553998"/>
          </a:xfrm>
          <a:prstGeom prst="rect">
            <a:avLst/>
          </a:prstGeom>
          <a:noFill/>
        </p:spPr>
        <p:txBody>
          <a:bodyPr wrap="square" rtlCol="0">
            <a:spAutoFit/>
          </a:bodyPr>
          <a:lstStyle/>
          <a:p>
            <a:pPr algn="ctr"/>
            <a:r>
              <a:rPr lang="en-GB" dirty="0"/>
              <a:t>2024 L Optical Layout</a:t>
            </a:r>
          </a:p>
        </p:txBody>
      </p:sp>
      <p:sp>
        <p:nvSpPr>
          <p:cNvPr id="13" name="TextBox 12">
            <a:extLst>
              <a:ext uri="{FF2B5EF4-FFF2-40B4-BE49-F238E27FC236}">
                <a16:creationId xmlns:a16="http://schemas.microsoft.com/office/drawing/2014/main" id="{945FD2CA-C796-770E-CD4D-2F09B6C49D59}"/>
              </a:ext>
            </a:extLst>
          </p:cNvPr>
          <p:cNvSpPr txBox="1"/>
          <p:nvPr/>
        </p:nvSpPr>
        <p:spPr>
          <a:xfrm>
            <a:off x="14018834" y="2897560"/>
            <a:ext cx="9126276" cy="553998"/>
          </a:xfrm>
          <a:prstGeom prst="rect">
            <a:avLst/>
          </a:prstGeom>
          <a:noFill/>
        </p:spPr>
        <p:txBody>
          <a:bodyPr wrap="square" rtlCol="0">
            <a:spAutoFit/>
          </a:bodyPr>
          <a:lstStyle/>
          <a:p>
            <a:pPr algn="ctr"/>
            <a:r>
              <a:rPr lang="en-GB" dirty="0"/>
              <a:t>2025 L Optical Layout (ETO Task Force update)</a:t>
            </a:r>
          </a:p>
        </p:txBody>
      </p:sp>
    </p:spTree>
    <p:extLst>
      <p:ext uri="{BB962C8B-B14F-4D97-AF65-F5344CB8AC3E}">
        <p14:creationId xmlns:p14="http://schemas.microsoft.com/office/powerpoint/2010/main" val="39783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1E86D-AC46-FA16-78E7-21BEBDFB076A}"/>
              </a:ext>
            </a:extLst>
          </p:cNvPr>
          <p:cNvSpPr>
            <a:spLocks noGrp="1"/>
          </p:cNvSpPr>
          <p:nvPr>
            <p:ph idx="1"/>
          </p:nvPr>
        </p:nvSpPr>
        <p:spPr>
          <a:xfrm>
            <a:off x="1689100" y="3149600"/>
            <a:ext cx="10790932" cy="9296400"/>
          </a:xfrm>
        </p:spPr>
        <p:txBody>
          <a:bodyPr>
            <a:normAutofit fontScale="62500" lnSpcReduction="20000"/>
          </a:bodyPr>
          <a:lstStyle/>
          <a:p>
            <a:r>
              <a:rPr lang="en-GB" dirty="0"/>
              <a:t>Updating tower integration: Suspension categorization (+ limited integration with tower base vacuum)</a:t>
            </a:r>
          </a:p>
          <a:p>
            <a:pPr lvl="1"/>
            <a:r>
              <a:rPr lang="en-GB" dirty="0"/>
              <a:t>Quantitative RM categorization resulted in addition of categories</a:t>
            </a:r>
          </a:p>
          <a:p>
            <a:pPr lvl="1"/>
            <a:r>
              <a:rPr lang="en-GB" dirty="0"/>
              <a:t>Certain ‘non-baseline’ solutions now new ‘baseline’ </a:t>
            </a:r>
            <a:r>
              <a:rPr lang="en-GB" dirty="0">
                <a:sym typeface="Wingdings" panose="05000000000000000000" pitchFamily="2" charset="2"/>
              </a:rPr>
              <a:t></a:t>
            </a:r>
            <a:r>
              <a:rPr lang="en-GB" dirty="0"/>
              <a:t> resulted in smaller suspension volumes</a:t>
            </a:r>
          </a:p>
          <a:p>
            <a:r>
              <a:rPr lang="en-GB" dirty="0"/>
              <a:t>RM Cat. 2 follows LIGO-like approach for SUSP (AP + passive sub-susp) </a:t>
            </a:r>
            <a:r>
              <a:rPr lang="en-GB" dirty="0">
                <a:sym typeface="Wingdings" panose="05000000000000000000" pitchFamily="2" charset="2"/>
              </a:rPr>
              <a:t> alternative tower base design following a LIGO-like approach?</a:t>
            </a:r>
          </a:p>
          <a:p>
            <a:pPr lvl="1"/>
            <a:r>
              <a:rPr lang="en-GB" dirty="0"/>
              <a:t>Temporary scaffolding? Temporary/mobile cleanrooms?</a:t>
            </a:r>
          </a:p>
          <a:p>
            <a:pPr lvl="1"/>
            <a:r>
              <a:rPr lang="en-GB" dirty="0"/>
              <a:t>Less clearance-height required for hoisting + crane?</a:t>
            </a:r>
          </a:p>
          <a:p>
            <a:r>
              <a:rPr lang="en-GB" dirty="0"/>
              <a:t>Discussions on cleanliness started (awaiting requirements)</a:t>
            </a:r>
          </a:p>
          <a:p>
            <a:pPr lvl="1"/>
            <a:endParaRPr lang="en-GB" dirty="0"/>
          </a:p>
        </p:txBody>
      </p:sp>
      <p:sp>
        <p:nvSpPr>
          <p:cNvPr id="3" name="Slide Number Placeholder 2">
            <a:extLst>
              <a:ext uri="{FF2B5EF4-FFF2-40B4-BE49-F238E27FC236}">
                <a16:creationId xmlns:a16="http://schemas.microsoft.com/office/drawing/2014/main" id="{35FBA219-6A97-7635-0319-E18155810EFA}"/>
              </a:ext>
            </a:extLst>
          </p:cNvPr>
          <p:cNvSpPr>
            <a:spLocks noGrp="1"/>
          </p:cNvSpPr>
          <p:nvPr>
            <p:ph type="sldNum" sz="quarter" idx="10"/>
          </p:nvPr>
        </p:nvSpPr>
        <p:spPr/>
        <p:txBody>
          <a:bodyPr/>
          <a:lstStyle/>
          <a:p>
            <a:fld id="{64DB0535-2E95-4915-8C14-A4697CA95C0A}" type="slidenum">
              <a:rPr lang="it-IT" altLang="it-IT" smtClean="0"/>
              <a:pPr/>
              <a:t>5</a:t>
            </a:fld>
            <a:endParaRPr lang="it-IT" altLang="it-IT"/>
          </a:p>
        </p:txBody>
      </p:sp>
      <p:sp>
        <p:nvSpPr>
          <p:cNvPr id="4" name="Title 3">
            <a:extLst>
              <a:ext uri="{FF2B5EF4-FFF2-40B4-BE49-F238E27FC236}">
                <a16:creationId xmlns:a16="http://schemas.microsoft.com/office/drawing/2014/main" id="{B6CC00A4-97ED-9D6B-E2B4-BB920E8ADB98}"/>
              </a:ext>
            </a:extLst>
          </p:cNvPr>
          <p:cNvSpPr>
            <a:spLocks noGrp="1"/>
          </p:cNvSpPr>
          <p:nvPr>
            <p:ph type="title"/>
          </p:nvPr>
        </p:nvSpPr>
        <p:spPr/>
        <p:txBody>
          <a:bodyPr/>
          <a:lstStyle/>
          <a:p>
            <a:r>
              <a:rPr lang="en-GB" dirty="0"/>
              <a:t>Tower volume update</a:t>
            </a:r>
          </a:p>
        </p:txBody>
      </p:sp>
      <p:pic>
        <p:nvPicPr>
          <p:cNvPr id="6" name="Picture 5">
            <a:extLst>
              <a:ext uri="{FF2B5EF4-FFF2-40B4-BE49-F238E27FC236}">
                <a16:creationId xmlns:a16="http://schemas.microsoft.com/office/drawing/2014/main" id="{3EB20D35-DFC1-E0E3-DE38-7B784022328A}"/>
              </a:ext>
            </a:extLst>
          </p:cNvPr>
          <p:cNvPicPr>
            <a:picLocks noChangeAspect="1"/>
          </p:cNvPicPr>
          <p:nvPr/>
        </p:nvPicPr>
        <p:blipFill>
          <a:blip r:embed="rId2"/>
          <a:stretch>
            <a:fillRect/>
          </a:stretch>
        </p:blipFill>
        <p:spPr>
          <a:xfrm>
            <a:off x="12768064" y="2681536"/>
            <a:ext cx="8471347" cy="5364584"/>
          </a:xfrm>
          <a:prstGeom prst="rect">
            <a:avLst/>
          </a:prstGeom>
        </p:spPr>
      </p:pic>
    </p:spTree>
    <p:extLst>
      <p:ext uri="{BB962C8B-B14F-4D97-AF65-F5344CB8AC3E}">
        <p14:creationId xmlns:p14="http://schemas.microsoft.com/office/powerpoint/2010/main" val="21835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AF4762-F60D-853F-02E9-18C2CD9886E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859B3A8-8BD6-DB04-4188-FA44018ADC50}"/>
              </a:ext>
            </a:extLst>
          </p:cNvPr>
          <p:cNvSpPr>
            <a:spLocks noGrp="1"/>
          </p:cNvSpPr>
          <p:nvPr>
            <p:ph type="sldNum" sz="quarter" idx="10"/>
          </p:nvPr>
        </p:nvSpPr>
        <p:spPr/>
        <p:txBody>
          <a:bodyPr/>
          <a:lstStyle/>
          <a:p>
            <a:fld id="{64DB0535-2E95-4915-8C14-A4697CA95C0A}" type="slidenum">
              <a:rPr lang="it-IT" altLang="it-IT" smtClean="0"/>
              <a:pPr/>
              <a:t>6</a:t>
            </a:fld>
            <a:endParaRPr lang="it-IT" altLang="it-IT"/>
          </a:p>
        </p:txBody>
      </p:sp>
      <p:sp>
        <p:nvSpPr>
          <p:cNvPr id="4" name="Title 3">
            <a:extLst>
              <a:ext uri="{FF2B5EF4-FFF2-40B4-BE49-F238E27FC236}">
                <a16:creationId xmlns:a16="http://schemas.microsoft.com/office/drawing/2014/main" id="{2DFB0A1C-B5E4-A696-F663-D4B8B1190423}"/>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23B920E3-CFA9-640D-CD1E-4379A2047A10}"/>
              </a:ext>
            </a:extLst>
          </p:cNvPr>
          <p:cNvPicPr>
            <a:picLocks noChangeAspect="1"/>
          </p:cNvPicPr>
          <p:nvPr/>
        </p:nvPicPr>
        <p:blipFill>
          <a:blip r:embed="rId2"/>
          <a:srcRect t="9259" b="8000"/>
          <a:stretch/>
        </p:blipFill>
        <p:spPr>
          <a:xfrm>
            <a:off x="0" y="811213"/>
            <a:ext cx="24384000" cy="11348640"/>
          </a:xfrm>
          <a:prstGeom prst="rect">
            <a:avLst/>
          </a:prstGeom>
        </p:spPr>
      </p:pic>
      <p:sp>
        <p:nvSpPr>
          <p:cNvPr id="11" name="TextBox 10">
            <a:extLst>
              <a:ext uri="{FF2B5EF4-FFF2-40B4-BE49-F238E27FC236}">
                <a16:creationId xmlns:a16="http://schemas.microsoft.com/office/drawing/2014/main" id="{7C0055BF-577C-45D5-462C-C640E0A3D1AB}"/>
              </a:ext>
            </a:extLst>
          </p:cNvPr>
          <p:cNvSpPr txBox="1"/>
          <p:nvPr/>
        </p:nvSpPr>
        <p:spPr>
          <a:xfrm>
            <a:off x="19742572" y="2232988"/>
            <a:ext cx="2952328" cy="1631216"/>
          </a:xfrm>
          <a:prstGeom prst="rect">
            <a:avLst/>
          </a:prstGeom>
          <a:noFill/>
          <a:ln>
            <a:solidFill>
              <a:srgbClr val="FF0000"/>
            </a:solidFill>
          </a:ln>
        </p:spPr>
        <p:txBody>
          <a:bodyPr wrap="square" rtlCol="0">
            <a:spAutoFit/>
          </a:bodyPr>
          <a:lstStyle/>
          <a:p>
            <a:pPr algn="ctr"/>
            <a:r>
              <a:rPr lang="en-US" dirty="0"/>
              <a:t>Updated L optical layout</a:t>
            </a:r>
          </a:p>
          <a:p>
            <a:pPr algn="ctr"/>
            <a:r>
              <a:rPr lang="en-US" sz="2000" dirty="0"/>
              <a:t>+modifications following flexibility</a:t>
            </a:r>
          </a:p>
        </p:txBody>
      </p:sp>
      <p:sp>
        <p:nvSpPr>
          <p:cNvPr id="12" name="TextBox 11">
            <a:extLst>
              <a:ext uri="{FF2B5EF4-FFF2-40B4-BE49-F238E27FC236}">
                <a16:creationId xmlns:a16="http://schemas.microsoft.com/office/drawing/2014/main" id="{ED5BF744-3969-CF4B-BF92-38AA9301249D}"/>
              </a:ext>
            </a:extLst>
          </p:cNvPr>
          <p:cNvSpPr txBox="1"/>
          <p:nvPr/>
        </p:nvSpPr>
        <p:spPr>
          <a:xfrm>
            <a:off x="20158683" y="7411863"/>
            <a:ext cx="2952328" cy="400110"/>
          </a:xfrm>
          <a:prstGeom prst="rect">
            <a:avLst/>
          </a:prstGeom>
          <a:noFill/>
          <a:ln>
            <a:solidFill>
              <a:srgbClr val="FF0000"/>
            </a:solidFill>
          </a:ln>
        </p:spPr>
        <p:txBody>
          <a:bodyPr wrap="square" rtlCol="0">
            <a:spAutoFit/>
          </a:bodyPr>
          <a:lstStyle/>
          <a:p>
            <a:pPr algn="ctr"/>
            <a:r>
              <a:rPr lang="en-US" sz="2000" dirty="0"/>
              <a:t>LF-FC in X-arm</a:t>
            </a:r>
            <a:endParaRPr lang="en-US" sz="1400" dirty="0"/>
          </a:p>
        </p:txBody>
      </p:sp>
      <p:sp>
        <p:nvSpPr>
          <p:cNvPr id="13" name="TextBox 12">
            <a:extLst>
              <a:ext uri="{FF2B5EF4-FFF2-40B4-BE49-F238E27FC236}">
                <a16:creationId xmlns:a16="http://schemas.microsoft.com/office/drawing/2014/main" id="{1320EFEA-1FAE-9498-8681-8A6D9BFFB3E4}"/>
              </a:ext>
            </a:extLst>
          </p:cNvPr>
          <p:cNvSpPr txBox="1"/>
          <p:nvPr/>
        </p:nvSpPr>
        <p:spPr>
          <a:xfrm>
            <a:off x="5711280" y="7411863"/>
            <a:ext cx="2952328" cy="400110"/>
          </a:xfrm>
          <a:prstGeom prst="rect">
            <a:avLst/>
          </a:prstGeom>
          <a:noFill/>
          <a:ln>
            <a:solidFill>
              <a:srgbClr val="FF0000"/>
            </a:solidFill>
          </a:ln>
        </p:spPr>
        <p:txBody>
          <a:bodyPr wrap="square" rtlCol="0">
            <a:spAutoFit/>
          </a:bodyPr>
          <a:lstStyle/>
          <a:p>
            <a:pPr algn="ctr"/>
            <a:r>
              <a:rPr lang="en-US" sz="2000" dirty="0"/>
              <a:t>HF-FC in Y-arm</a:t>
            </a:r>
            <a:endParaRPr lang="en-US" sz="1400" dirty="0"/>
          </a:p>
        </p:txBody>
      </p:sp>
    </p:spTree>
    <p:extLst>
      <p:ext uri="{BB962C8B-B14F-4D97-AF65-F5344CB8AC3E}">
        <p14:creationId xmlns:p14="http://schemas.microsoft.com/office/powerpoint/2010/main" val="38089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AFB627-4B55-609D-37FB-09926B91C90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81B104D-2606-61C3-0264-A61CEA9319DA}"/>
              </a:ext>
            </a:extLst>
          </p:cNvPr>
          <p:cNvSpPr>
            <a:spLocks noGrp="1"/>
          </p:cNvSpPr>
          <p:nvPr>
            <p:ph type="sldNum" sz="quarter" idx="10"/>
          </p:nvPr>
        </p:nvSpPr>
        <p:spPr/>
        <p:txBody>
          <a:bodyPr/>
          <a:lstStyle/>
          <a:p>
            <a:fld id="{64DB0535-2E95-4915-8C14-A4697CA95C0A}" type="slidenum">
              <a:rPr lang="it-IT" altLang="it-IT" smtClean="0"/>
              <a:pPr/>
              <a:t>7</a:t>
            </a:fld>
            <a:endParaRPr lang="it-IT" altLang="it-IT"/>
          </a:p>
        </p:txBody>
      </p:sp>
      <p:sp>
        <p:nvSpPr>
          <p:cNvPr id="4" name="Title 3">
            <a:extLst>
              <a:ext uri="{FF2B5EF4-FFF2-40B4-BE49-F238E27FC236}">
                <a16:creationId xmlns:a16="http://schemas.microsoft.com/office/drawing/2014/main" id="{360800DD-1BA2-EAA5-DDF0-F8D50BF0D88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A30CD41-D482-D2D8-3E18-9CFCF8BE6D93}"/>
              </a:ext>
            </a:extLst>
          </p:cNvPr>
          <p:cNvPicPr>
            <a:picLocks noChangeAspect="1"/>
          </p:cNvPicPr>
          <p:nvPr/>
        </p:nvPicPr>
        <p:blipFill>
          <a:blip r:embed="rId2"/>
          <a:srcRect t="9259" b="8000"/>
          <a:stretch/>
        </p:blipFill>
        <p:spPr>
          <a:xfrm>
            <a:off x="0" y="809328"/>
            <a:ext cx="24384000" cy="11348640"/>
          </a:xfrm>
          <a:prstGeom prst="rect">
            <a:avLst/>
          </a:prstGeom>
        </p:spPr>
      </p:pic>
      <p:sp>
        <p:nvSpPr>
          <p:cNvPr id="9" name="TextBox 8">
            <a:extLst>
              <a:ext uri="{FF2B5EF4-FFF2-40B4-BE49-F238E27FC236}">
                <a16:creationId xmlns:a16="http://schemas.microsoft.com/office/drawing/2014/main" id="{57836F5E-2C28-86A6-F8BA-38A7C2F9133F}"/>
              </a:ext>
            </a:extLst>
          </p:cNvPr>
          <p:cNvSpPr txBox="1"/>
          <p:nvPr/>
        </p:nvSpPr>
        <p:spPr>
          <a:xfrm>
            <a:off x="19742572" y="2232988"/>
            <a:ext cx="2952328" cy="1938992"/>
          </a:xfrm>
          <a:prstGeom prst="rect">
            <a:avLst/>
          </a:prstGeom>
          <a:noFill/>
          <a:ln>
            <a:solidFill>
              <a:srgbClr val="FF0000"/>
            </a:solidFill>
          </a:ln>
        </p:spPr>
        <p:txBody>
          <a:bodyPr wrap="square" rtlCol="0">
            <a:spAutoFit/>
          </a:bodyPr>
          <a:lstStyle/>
          <a:p>
            <a:pPr algn="ctr"/>
            <a:r>
              <a:rPr lang="en-US" dirty="0"/>
              <a:t>+updated tower categorization activity</a:t>
            </a:r>
          </a:p>
        </p:txBody>
      </p:sp>
      <p:sp>
        <p:nvSpPr>
          <p:cNvPr id="13" name="TextBox 12">
            <a:extLst>
              <a:ext uri="{FF2B5EF4-FFF2-40B4-BE49-F238E27FC236}">
                <a16:creationId xmlns:a16="http://schemas.microsoft.com/office/drawing/2014/main" id="{042D2FBF-D5C4-8289-BF6C-E408450323A2}"/>
              </a:ext>
            </a:extLst>
          </p:cNvPr>
          <p:cNvSpPr txBox="1"/>
          <p:nvPr/>
        </p:nvSpPr>
        <p:spPr>
          <a:xfrm>
            <a:off x="18888744" y="4337720"/>
            <a:ext cx="4464496" cy="1015663"/>
          </a:xfrm>
          <a:prstGeom prst="rect">
            <a:avLst/>
          </a:prstGeom>
          <a:noFill/>
        </p:spPr>
        <p:txBody>
          <a:bodyPr wrap="square">
            <a:spAutoFit/>
          </a:bodyPr>
          <a:lstStyle/>
          <a:p>
            <a:pPr algn="ctr"/>
            <a:r>
              <a:rPr lang="en-US" sz="2000" dirty="0"/>
              <a:t>These towers = indication of the total </a:t>
            </a:r>
            <a:r>
              <a:rPr lang="en-US" sz="2000" u="sng" dirty="0"/>
              <a:t>tower height </a:t>
            </a:r>
            <a:r>
              <a:rPr lang="en-US" sz="2000" dirty="0"/>
              <a:t>and </a:t>
            </a:r>
            <a:r>
              <a:rPr lang="en-US" sz="2000" u="sng" dirty="0"/>
              <a:t>footprint</a:t>
            </a:r>
            <a:r>
              <a:rPr lang="en-US" sz="2000" dirty="0"/>
              <a:t>, not the solution</a:t>
            </a:r>
          </a:p>
        </p:txBody>
      </p:sp>
    </p:spTree>
    <p:extLst>
      <p:ext uri="{BB962C8B-B14F-4D97-AF65-F5344CB8AC3E}">
        <p14:creationId xmlns:p14="http://schemas.microsoft.com/office/powerpoint/2010/main" val="16782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858802-CF84-7CBD-718B-C7F58CD7CFDF}"/>
              </a:ext>
            </a:extLst>
          </p:cNvPr>
          <p:cNvPicPr>
            <a:picLocks noChangeAspect="1"/>
          </p:cNvPicPr>
          <p:nvPr/>
        </p:nvPicPr>
        <p:blipFill>
          <a:blip r:embed="rId2"/>
          <a:stretch>
            <a:fillRect/>
          </a:stretch>
        </p:blipFill>
        <p:spPr>
          <a:xfrm>
            <a:off x="0" y="557212"/>
            <a:ext cx="24384000" cy="12601575"/>
          </a:xfrm>
          <a:prstGeom prst="rect">
            <a:avLst/>
          </a:prstGeom>
        </p:spPr>
      </p:pic>
      <p:sp>
        <p:nvSpPr>
          <p:cNvPr id="3" name="Slide Number Placeholder 2">
            <a:extLst>
              <a:ext uri="{FF2B5EF4-FFF2-40B4-BE49-F238E27FC236}">
                <a16:creationId xmlns:a16="http://schemas.microsoft.com/office/drawing/2014/main" id="{B12E7240-43FB-589E-97F2-6A4C15B3BA62}"/>
              </a:ext>
            </a:extLst>
          </p:cNvPr>
          <p:cNvSpPr>
            <a:spLocks noGrp="1"/>
          </p:cNvSpPr>
          <p:nvPr>
            <p:ph type="sldNum" sz="quarter" idx="10"/>
          </p:nvPr>
        </p:nvSpPr>
        <p:spPr/>
        <p:txBody>
          <a:bodyPr/>
          <a:lstStyle/>
          <a:p>
            <a:fld id="{64DB0535-2E95-4915-8C14-A4697CA95C0A}" type="slidenum">
              <a:rPr lang="it-IT" altLang="it-IT" smtClean="0"/>
              <a:pPr/>
              <a:t>8</a:t>
            </a:fld>
            <a:endParaRPr lang="it-IT" altLang="it-IT"/>
          </a:p>
        </p:txBody>
      </p:sp>
      <p:sp>
        <p:nvSpPr>
          <p:cNvPr id="7" name="TextBox 6">
            <a:extLst>
              <a:ext uri="{FF2B5EF4-FFF2-40B4-BE49-F238E27FC236}">
                <a16:creationId xmlns:a16="http://schemas.microsoft.com/office/drawing/2014/main" id="{62124294-4CE4-E77A-9F69-ECBD79712F38}"/>
              </a:ext>
            </a:extLst>
          </p:cNvPr>
          <p:cNvSpPr txBox="1"/>
          <p:nvPr/>
        </p:nvSpPr>
        <p:spPr>
          <a:xfrm>
            <a:off x="8735616" y="2249488"/>
            <a:ext cx="2952328" cy="1015663"/>
          </a:xfrm>
          <a:prstGeom prst="rect">
            <a:avLst/>
          </a:prstGeom>
          <a:noFill/>
          <a:ln>
            <a:solidFill>
              <a:srgbClr val="FF0000"/>
            </a:solidFill>
          </a:ln>
        </p:spPr>
        <p:txBody>
          <a:bodyPr wrap="square" rtlCol="0">
            <a:spAutoFit/>
          </a:bodyPr>
          <a:lstStyle/>
          <a:p>
            <a:pPr algn="ctr"/>
            <a:r>
              <a:rPr lang="en-US" dirty="0"/>
              <a:t>Previous Baseline L</a:t>
            </a:r>
          </a:p>
        </p:txBody>
      </p:sp>
    </p:spTree>
    <p:extLst>
      <p:ext uri="{BB962C8B-B14F-4D97-AF65-F5344CB8AC3E}">
        <p14:creationId xmlns:p14="http://schemas.microsoft.com/office/powerpoint/2010/main" val="10283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85BE8F-A4E7-05F4-18F6-AA94A9900BE5}"/>
              </a:ext>
            </a:extLst>
          </p:cNvPr>
          <p:cNvPicPr>
            <a:picLocks noChangeAspect="1"/>
          </p:cNvPicPr>
          <p:nvPr/>
        </p:nvPicPr>
        <p:blipFill>
          <a:blip r:embed="rId2"/>
          <a:stretch>
            <a:fillRect/>
          </a:stretch>
        </p:blipFill>
        <p:spPr>
          <a:xfrm>
            <a:off x="0" y="547687"/>
            <a:ext cx="24384000" cy="12620626"/>
          </a:xfrm>
          <a:prstGeom prst="rect">
            <a:avLst/>
          </a:prstGeom>
        </p:spPr>
      </p:pic>
      <p:sp>
        <p:nvSpPr>
          <p:cNvPr id="3" name="Slide Number Placeholder 2">
            <a:extLst>
              <a:ext uri="{FF2B5EF4-FFF2-40B4-BE49-F238E27FC236}">
                <a16:creationId xmlns:a16="http://schemas.microsoft.com/office/drawing/2014/main" id="{0D6B6095-43C4-F63D-554F-F1B2B473B919}"/>
              </a:ext>
            </a:extLst>
          </p:cNvPr>
          <p:cNvSpPr>
            <a:spLocks noGrp="1"/>
          </p:cNvSpPr>
          <p:nvPr>
            <p:ph type="sldNum" sz="quarter" idx="10"/>
          </p:nvPr>
        </p:nvSpPr>
        <p:spPr/>
        <p:txBody>
          <a:bodyPr/>
          <a:lstStyle/>
          <a:p>
            <a:fld id="{64DB0535-2E95-4915-8C14-A4697CA95C0A}" type="slidenum">
              <a:rPr lang="it-IT" altLang="it-IT" smtClean="0"/>
              <a:pPr/>
              <a:t>9</a:t>
            </a:fld>
            <a:endParaRPr lang="it-IT" altLang="it-IT"/>
          </a:p>
        </p:txBody>
      </p:sp>
      <p:sp>
        <p:nvSpPr>
          <p:cNvPr id="11" name="TextBox 10">
            <a:extLst>
              <a:ext uri="{FF2B5EF4-FFF2-40B4-BE49-F238E27FC236}">
                <a16:creationId xmlns:a16="http://schemas.microsoft.com/office/drawing/2014/main" id="{E834ECAE-12C1-517D-FE62-1141317F9FC6}"/>
              </a:ext>
            </a:extLst>
          </p:cNvPr>
          <p:cNvSpPr txBox="1"/>
          <p:nvPr/>
        </p:nvSpPr>
        <p:spPr>
          <a:xfrm>
            <a:off x="8735616" y="2249488"/>
            <a:ext cx="2952328" cy="1384995"/>
          </a:xfrm>
          <a:prstGeom prst="rect">
            <a:avLst/>
          </a:prstGeom>
          <a:noFill/>
          <a:ln>
            <a:solidFill>
              <a:srgbClr val="FF0000"/>
            </a:solidFill>
          </a:ln>
        </p:spPr>
        <p:txBody>
          <a:bodyPr wrap="square" rtlCol="0">
            <a:spAutoFit/>
          </a:bodyPr>
          <a:lstStyle/>
          <a:p>
            <a:pPr algn="ctr"/>
            <a:r>
              <a:rPr lang="en-US" sz="2800" dirty="0"/>
              <a:t>Current updated L Detector Layout</a:t>
            </a:r>
          </a:p>
        </p:txBody>
      </p:sp>
      <p:sp>
        <p:nvSpPr>
          <p:cNvPr id="6" name="TextBox 5">
            <a:extLst>
              <a:ext uri="{FF2B5EF4-FFF2-40B4-BE49-F238E27FC236}">
                <a16:creationId xmlns:a16="http://schemas.microsoft.com/office/drawing/2014/main" id="{D6A9B793-849B-14D6-8334-8388F3BEAA1A}"/>
              </a:ext>
            </a:extLst>
          </p:cNvPr>
          <p:cNvSpPr txBox="1"/>
          <p:nvPr/>
        </p:nvSpPr>
        <p:spPr>
          <a:xfrm>
            <a:off x="11904350" y="10386392"/>
            <a:ext cx="11737687" cy="1015663"/>
          </a:xfrm>
          <a:prstGeom prst="rect">
            <a:avLst/>
          </a:prstGeom>
          <a:noFill/>
        </p:spPr>
        <p:txBody>
          <a:bodyPr wrap="square">
            <a:spAutoFit/>
          </a:bodyPr>
          <a:lstStyle/>
          <a:p>
            <a:pPr algn="ctr"/>
            <a:r>
              <a:rPr lang="en-US" b="0" dirty="0">
                <a:hlinkClick r:id="rId3"/>
              </a:rPr>
              <a:t>https://app21.connect.trimble.com/tc/api/2.0/s/1gfKqNXiyuyC9d_ELgxFpOw7SHLq8QumOOdEE2XYScwLo40IQTizFFQFTfa3cnP3</a:t>
            </a:r>
            <a:endParaRPr lang="en-US" b="0" dirty="0"/>
          </a:p>
        </p:txBody>
      </p:sp>
    </p:spTree>
    <p:extLst>
      <p:ext uri="{BB962C8B-B14F-4D97-AF65-F5344CB8AC3E}">
        <p14:creationId xmlns:p14="http://schemas.microsoft.com/office/powerpoint/2010/main" val="187915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3000" b="1" i="0" u="none" strike="noStrike" cap="none" normalizeH="0" baseline="0" smtClean="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3000" b="1" i="0" u="none" strike="noStrike" cap="none" normalizeH="0" baseline="0" smtClean="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5742</TotalTime>
  <Words>3062</Words>
  <Application>Microsoft Office PowerPoint</Application>
  <PresentationFormat>Custom</PresentationFormat>
  <Paragraphs>1147</Paragraphs>
  <Slides>25</Slides>
  <Notes>2</Notes>
  <HiddenSlides>14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-apple-system</vt:lpstr>
      <vt:lpstr>Arial</vt:lpstr>
      <vt:lpstr>Calibri</vt:lpstr>
      <vt:lpstr>Helvetica Neue</vt:lpstr>
      <vt:lpstr>Helvetica Neue Light</vt:lpstr>
      <vt:lpstr>Helvetica Neue Medium</vt:lpstr>
      <vt:lpstr>Schibsted Grotesk Regular Regul</vt:lpstr>
      <vt:lpstr>Univers</vt:lpstr>
      <vt:lpstr>Wingdings</vt:lpstr>
      <vt:lpstr>White</vt:lpstr>
      <vt:lpstr>Civil Engineering (+Detector layout) Summary</vt:lpstr>
      <vt:lpstr>Detector layout update (to be explained further in parallel sessions)</vt:lpstr>
      <vt:lpstr>Optical layout update</vt:lpstr>
      <vt:lpstr>Optical layout update</vt:lpstr>
      <vt:lpstr>Tower volume update</vt:lpstr>
      <vt:lpstr>PowerPoint Presentation</vt:lpstr>
      <vt:lpstr>PowerPoint Presentation</vt:lpstr>
      <vt:lpstr>PowerPoint Presentation</vt:lpstr>
      <vt:lpstr>PowerPoint Presentation</vt:lpstr>
      <vt:lpstr>Arm Cavity Tunnel Layout (Courtesy of P. Werneke)</vt:lpstr>
      <vt:lpstr>Arm Cavity Tunnel Layout (plenary session later today)</vt:lpstr>
      <vt:lpstr>Updated Detector Layout (1st in person meeting) vs previous baseline - Caverns</vt:lpstr>
      <vt:lpstr>Updated Detector Layout (1st in person meeting) vs previous baseline - Tunnels</vt:lpstr>
      <vt:lpstr>Unresolved issues (addressed later today and tomorrow morning)</vt:lpstr>
      <vt:lpstr>Overall ETO Task Force Process</vt:lpstr>
      <vt:lpstr>Cost Estimation Goal within Task-force goals and timeline </vt:lpstr>
      <vt:lpstr>Cost Estimation Methodology</vt:lpstr>
      <vt:lpstr>Detector Layout  Cost Estimation?</vt:lpstr>
      <vt:lpstr>PowerPoint Presentation</vt:lpstr>
      <vt:lpstr>“Quick” layout tool for 1st Task Force Meeting </vt:lpstr>
      <vt:lpstr>Unit Costs for ETO Task Force Purposes</vt:lpstr>
      <vt:lpstr>PowerPoint Presentation</vt:lpstr>
      <vt:lpstr>PowerPoint Presentation</vt:lpstr>
      <vt:lpstr>Discussion on needed requirements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Jonathan B;Maria Marsella</dc:creator>
  <cp:lastModifiedBy>Jonathan Bratanata</cp:lastModifiedBy>
  <cp:revision>96</cp:revision>
  <dcterms:modified xsi:type="dcterms:W3CDTF">2025-03-18T09:33:11Z</dcterms:modified>
</cp:coreProperties>
</file>