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21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20" Type="http://schemas.openxmlformats.org/officeDocument/2006/relationships/customXml" Target="../customXml/item2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customXml" Target="../customXml/item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2a57f39348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2a57f39348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2b0bdcf10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2b0bdcf10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2a57f39348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2a57f39348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2a57f3934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2a57f3934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2fcbc6b785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2fcbc6b785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2a57f3934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2a57f3934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2a57f39348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2a57f39348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a57f3934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2a57f3934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2a57f3934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2a57f3934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a57f39348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2a57f39348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2a57f3934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2a57f3934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2a57f39348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2a57f3934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apps.et-gw.eu/tds/ql/?c=17595" TargetMode="External"/><Relationship Id="rId4" Type="http://schemas.openxmlformats.org/officeDocument/2006/relationships/hyperlink" Target="https://apps.et-gw.eu/tds/ql/?c=17595" TargetMode="External"/><Relationship Id="rId5" Type="http://schemas.openxmlformats.org/officeDocument/2006/relationships/hyperlink" Target="https://www.overleaf.com/read/bgcyqqrtrdmc#03d933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spreadsheets/d/1HfSKxAzs3K-4LXtTNI81B5b8dvXn1wJsWJxy4DSRJ14/edit?usp=sharing" TargetMode="External"/><Relationship Id="rId4" Type="http://schemas.openxmlformats.org/officeDocument/2006/relationships/hyperlink" Target="https://apps.et-gw.eu/tds/ql/?c=17595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apps.et-gw.eu/tds/ql/?c=17595" TargetMode="External"/><Relationship Id="rId4" Type="http://schemas.openxmlformats.org/officeDocument/2006/relationships/hyperlink" Target="https://apps.et-gw.eu/tds/ql/?c=17595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apps.et-gw.eu/tds/ql/?c=17595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apps.et-gw.eu/tds/ql/?c=17694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apps.et-gw.eu/tds/ql/?c=175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CC"/>
                </a:solidFill>
              </a:rPr>
              <a:t>Suspension Classification Update</a:t>
            </a:r>
            <a:endParaRPr>
              <a:solidFill>
                <a:srgbClr val="0000CC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CC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9557" y="3943394"/>
            <a:ext cx="3264886" cy="80347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4108950" y="4783775"/>
            <a:ext cx="926100" cy="2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CC"/>
                </a:solidFill>
              </a:rPr>
              <a:t>2025-02-10</a:t>
            </a:r>
            <a:endParaRPr sz="100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Task Force Actions - With Other Experts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600"/>
              <a:buAutoNum type="arabicParenR"/>
            </a:pPr>
            <a:r>
              <a:rPr lang="en" sz="1600">
                <a:solidFill>
                  <a:srgbClr val="0000CC"/>
                </a:solidFill>
              </a:rPr>
              <a:t>Move away from qualitative and towards quantitative residual motion categories - with ITF</a:t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CC"/>
              </a:buClr>
              <a:buSzPts val="1600"/>
              <a:buAutoNum type="arabicParenR"/>
            </a:pPr>
            <a:r>
              <a:rPr lang="en" sz="1600">
                <a:solidFill>
                  <a:srgbClr val="0000CC"/>
                </a:solidFill>
              </a:rPr>
              <a:t>Assist with viable LFI FC placement</a:t>
            </a:r>
            <a:endParaRPr sz="1600">
              <a:solidFill>
                <a:srgbClr val="0000CC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Potential telescope options</a:t>
            </a:r>
            <a:endParaRPr sz="1600">
              <a:solidFill>
                <a:srgbClr val="434343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Mirror suspension system options</a:t>
            </a:r>
            <a:endParaRPr sz="1600">
              <a:solidFill>
                <a:srgbClr val="434343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CC"/>
              </a:buClr>
              <a:buSzPts val="1600"/>
              <a:buAutoNum type="arabicParenR"/>
            </a:pPr>
            <a:r>
              <a:rPr lang="en" sz="1600">
                <a:solidFill>
                  <a:srgbClr val="0000CC"/>
                </a:solidFill>
              </a:rPr>
              <a:t>Assist with DARM performance determination where suspension choice impact this</a:t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149" name="Google Shape;149;p22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50" name="Google Shape;150;p22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1" name="Google Shape;151;p22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Task Force Actions - With Other Experts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58" name="Google Shape;158;p23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rgbClr val="0000CC"/>
                </a:solidFill>
              </a:rPr>
              <a:t>Already some specifics, too:</a:t>
            </a:r>
            <a:endParaRPr sz="1600" u="sng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HSAB5_AB in (only) Δ preliminary detector layout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Proximity to cryo-baffle might require this to be S1TBp rather than S1TBg - depends on where the beam ‘lands’ on the bench too (w. ITF + V&amp;C)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Multiplicity of category 1 benches in SQZ ‘hall’ - many small or few large (w. ITF)?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Better idea of </a:t>
            </a:r>
            <a:r>
              <a:rPr lang="en" sz="1600">
                <a:solidFill>
                  <a:srgbClr val="434343"/>
                </a:solidFill>
              </a:rPr>
              <a:t>sizes is now available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159" name="Google Shape;159;p23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60" name="Google Shape;160;p23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1" name="Google Shape;161;p23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62" name="Google Shape;162;p23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Task Force Actions - Suspension Experts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68" name="Google Shape;168;p24"/>
          <p:cNvSpPr txBox="1"/>
          <p:nvPr>
            <p:ph idx="1" type="body"/>
          </p:nvPr>
        </p:nvSpPr>
        <p:spPr>
          <a:xfrm>
            <a:off x="311700" y="815213"/>
            <a:ext cx="85206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Start to remove the ‘design agnostic’ aspect of volume claims from </a:t>
            </a:r>
            <a:r>
              <a:rPr lang="en" sz="1600">
                <a:solidFill>
                  <a:srgbClr val="0000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ET-0577A-24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Start to open the ‘payload design’ that was left unanswered in </a:t>
            </a:r>
            <a:r>
              <a:rPr lang="en" sz="1600">
                <a:solidFill>
                  <a:srgbClr val="434343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ET-0577A-24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Add ‘anticipated’ beam location and ground interface, within this volume claim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Guided always by: </a:t>
            </a:r>
            <a:r>
              <a:rPr i="1" lang="en" sz="1600">
                <a:solidFill>
                  <a:srgbClr val="434343"/>
                </a:solidFill>
              </a:rPr>
              <a:t>What is a viable volume?</a:t>
            </a:r>
            <a:r>
              <a:rPr lang="en" sz="1600">
                <a:solidFill>
                  <a:srgbClr val="434343"/>
                </a:solidFill>
              </a:rPr>
              <a:t>, not </a:t>
            </a:r>
            <a:r>
              <a:rPr lang="en" sz="1600" strike="sngStrike">
                <a:solidFill>
                  <a:srgbClr val="434343"/>
                </a:solidFill>
              </a:rPr>
              <a:t>specifying final solution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Update suspension classification as design proposals are sketched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This will update and refine the volume claims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Incorporate work for ET-LF test-mass suspension which is ongoing in the wider SUSP Div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CC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View link here:</a:t>
            </a:r>
            <a:r>
              <a:rPr lang="en" sz="1600">
                <a:solidFill>
                  <a:srgbClr val="0000CC"/>
                </a:solidFill>
              </a:rPr>
              <a:t> </a:t>
            </a:r>
            <a:r>
              <a:rPr lang="en" sz="1600" u="sng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Overleaf</a:t>
            </a:r>
            <a:endParaRPr sz="1600" u="sng">
              <a:solidFill>
                <a:srgbClr val="0000CC"/>
              </a:solidFill>
            </a:endParaRPr>
          </a:p>
        </p:txBody>
      </p:sp>
      <p:sp>
        <p:nvSpPr>
          <p:cNvPr id="169" name="Google Shape;169;p24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70" name="Google Shape;170;p24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1" name="Google Shape;171;p24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72" name="Google Shape;172;p24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Time for discussion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78" name="Google Shape;178;p25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179" name="Google Shape;179;p25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80" name="Google Shape;180;p25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1" name="Google Shape;181;p25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82" name="Google Shape;182;p25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Previous classification work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836875"/>
            <a:ext cx="78417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Tower integration shared table between ETO-PO, OPT/ITF, SUS and VAC&amp;CRYO</a:t>
            </a:r>
            <a:endParaRPr sz="1600">
              <a:solidFill>
                <a:srgbClr val="0000CC"/>
              </a:solidFill>
            </a:endParaRPr>
          </a:p>
          <a:p>
            <a:pPr indent="-32258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Effort to centralize known interfaces and boundary conditions between divisions</a:t>
            </a:r>
            <a:endParaRPr sz="1600">
              <a:solidFill>
                <a:srgbClr val="434343"/>
              </a:solidFill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Includes build volumes, Residual Motion (RM) categories, payload dimensions and types, …</a:t>
            </a:r>
            <a:endParaRPr sz="1600">
              <a:solidFill>
                <a:srgbClr val="434343"/>
              </a:solidFill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Can be accessed </a:t>
            </a:r>
            <a:r>
              <a:rPr lang="en" sz="1600" u="sng">
                <a:solidFill>
                  <a:schemeClr val="hlink"/>
                </a:solidFill>
                <a:hlinkClick r:id="rId3"/>
              </a:rPr>
              <a:t>here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Preliminary Suspension Type Classification MEMO (</a:t>
            </a:r>
            <a:r>
              <a:rPr lang="en" sz="1600" u="sng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ET-0577A-24</a:t>
            </a:r>
            <a:r>
              <a:rPr lang="en" sz="1600">
                <a:solidFill>
                  <a:srgbClr val="0000CC"/>
                </a:solidFill>
              </a:rPr>
              <a:t>)</a:t>
            </a:r>
            <a:endParaRPr sz="1600">
              <a:solidFill>
                <a:srgbClr val="0000CC"/>
              </a:solidFill>
            </a:endParaRPr>
          </a:p>
          <a:p>
            <a:pPr indent="-32258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TDS document by N.A. Holland, A. Spencer and R. Meijer, reviewed by SUS division</a:t>
            </a:r>
            <a:endParaRPr sz="1600">
              <a:solidFill>
                <a:srgbClr val="434343"/>
              </a:solidFill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Classifies suspension systems based on similarity in system boundary conditions (between 6-9 types)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Why?</a:t>
            </a:r>
            <a:endParaRPr sz="1600">
              <a:solidFill>
                <a:srgbClr val="0000CC"/>
              </a:solidFill>
            </a:endParaRPr>
          </a:p>
          <a:p>
            <a:pPr indent="-32258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Start integrating divisions to later yield ‘node-specific’ solutions</a:t>
            </a:r>
            <a:endParaRPr sz="1600">
              <a:solidFill>
                <a:srgbClr val="434343"/>
              </a:solidFill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Start both hierarchical and interface-driven requirements flows</a:t>
            </a:r>
            <a:endParaRPr sz="1600">
              <a:solidFill>
                <a:srgbClr val="434343"/>
              </a:solidFill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ct val="100000"/>
              <a:buChar char="●"/>
            </a:pPr>
            <a:r>
              <a:rPr lang="en" sz="1600">
                <a:solidFill>
                  <a:srgbClr val="434343"/>
                </a:solidFill>
              </a:rPr>
              <a:t>Provides insight into what each system ‘needs’ to do whilst remaining design-agnostic</a:t>
            </a:r>
            <a:endParaRPr sz="1600">
              <a:solidFill>
                <a:srgbClr val="434343"/>
              </a:solidFill>
            </a:endParaRPr>
          </a:p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65" name="Google Shape;65;p14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4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What is written in </a:t>
            </a:r>
            <a:r>
              <a:rPr lang="en" sz="2320">
                <a:solidFill>
                  <a:srgbClr val="0000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ET-0577A-24</a:t>
            </a:r>
            <a:r>
              <a:rPr lang="en" sz="2320">
                <a:solidFill>
                  <a:srgbClr val="0000CC"/>
                </a:solidFill>
              </a:rPr>
              <a:t>?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836875"/>
            <a:ext cx="75636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Preliminary volume envelopes for in-vacuum ET suspensions.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Residual motion category, mass and required bench area (if applicable) from ITF Div. Δ layout work, and known special features - at each ITF node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Coarse, design agnostic, maximum volumes from LIGO/Virgo solutions + ET conceptual design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Incorporates experience from Virgo → AdV phase 2 and LIGO → LIGO A+ for: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Some functional requirements for seismic isolation systems in ET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Design and v</a:t>
            </a:r>
            <a:r>
              <a:rPr lang="en" sz="1600">
                <a:solidFill>
                  <a:srgbClr val="434343"/>
                </a:solidFill>
              </a:rPr>
              <a:t>olume</a:t>
            </a:r>
            <a:r>
              <a:rPr lang="en" sz="1600">
                <a:solidFill>
                  <a:srgbClr val="434343"/>
                </a:solidFill>
              </a:rPr>
              <a:t> agnostic interface changes to seismic isolation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Represents a useful starting point for suspensions at all nodes of both ET ITFs</a:t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Can be accessed on TDS using: </a:t>
            </a:r>
            <a:r>
              <a:rPr lang="en" sz="1600" u="sng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ET-0577A-24</a:t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75" name="Google Shape;75;p15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" name="Google Shape;76;p15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Conservative Classification - Starting Baseline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3783000"/>
            <a:ext cx="8520600" cy="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Higher residual motion category (1, 2, 3, 4, 5) requires more volume (height)</a:t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Benches, with functional requirements, provide greater (future) flexibility - preferred</a:t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84" name="Google Shape;84;p16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85" name="Google Shape;85;p16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6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8325" y="678025"/>
            <a:ext cx="6700749" cy="3104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/>
        </p:nvSpPr>
        <p:spPr>
          <a:xfrm rot="1216815">
            <a:off x="1134378" y="1597454"/>
            <a:ext cx="7002922" cy="204774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>
                <a:solidFill>
                  <a:srgbClr val="CCCCCC"/>
                </a:solidFill>
              </a:rPr>
              <a:t>Pending review</a:t>
            </a:r>
            <a:endParaRPr b="1" sz="7100">
              <a:solidFill>
                <a:srgbClr val="CCCCCC"/>
              </a:solidFill>
            </a:endParaRPr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Not all suspended, in-vacuum nodes were incorporated </a:t>
            </a:r>
            <a:r>
              <a:rPr lang="en" sz="1600">
                <a:solidFill>
                  <a:srgbClr val="0000CC"/>
                </a:solidFill>
              </a:rPr>
              <a:t>because</a:t>
            </a:r>
            <a:r>
              <a:rPr lang="en" sz="1600">
                <a:solidFill>
                  <a:srgbClr val="0000CC"/>
                </a:solidFill>
              </a:rPr>
              <a:t> they lacked unique names at the time - auxiliary benches particularly.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These were added in the Δ preliminary detector layout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Not all nodes were fully classified because they had </a:t>
            </a:r>
            <a:r>
              <a:rPr lang="en" sz="1600">
                <a:solidFill>
                  <a:srgbClr val="0000CC"/>
                </a:solidFill>
              </a:rPr>
              <a:t>conflicting</a:t>
            </a:r>
            <a:r>
              <a:rPr lang="en" sz="1600">
                <a:solidFill>
                  <a:srgbClr val="0000CC"/>
                </a:solidFill>
              </a:rPr>
              <a:t> boundary conditions - filter cavity mirrors are a particular example.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Two options for residual motion category were provided, 2 (less stringent) or 3 (more stringent)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Check the volumes of residual motion category 1 benches - see if they are all the same.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Plausible to do because they should all be listed, now auxiliary benches are added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Some locations had interface flexibility - no reason to select one.</a:t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95" name="Google Shape;95;p17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2320">
                <a:solidFill>
                  <a:srgbClr val="0000CC"/>
                </a:solidFill>
              </a:rPr>
              <a:t>How</a:t>
            </a:r>
            <a:r>
              <a:rPr lang="en" sz="2320">
                <a:solidFill>
                  <a:srgbClr val="0000CC"/>
                </a:solidFill>
              </a:rPr>
              <a:t> can </a:t>
            </a:r>
            <a:r>
              <a:rPr lang="en" sz="2320">
                <a:solidFill>
                  <a:srgbClr val="0000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ET-0577A-24</a:t>
            </a:r>
            <a:r>
              <a:rPr lang="en" sz="2320">
                <a:solidFill>
                  <a:srgbClr val="0000CC"/>
                </a:solidFill>
              </a:rPr>
              <a:t> already be improved?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96" name="Google Shape;96;p17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97" name="Google Shape;97;p17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8" name="Google Shape;98;p17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/>
        </p:nvSpPr>
        <p:spPr>
          <a:xfrm rot="1216815">
            <a:off x="1134378" y="1597454"/>
            <a:ext cx="7002922" cy="204774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>
                <a:solidFill>
                  <a:srgbClr val="CCCCCC"/>
                </a:solidFill>
              </a:rPr>
              <a:t>Pending review</a:t>
            </a:r>
            <a:endParaRPr b="1" sz="7100">
              <a:solidFill>
                <a:srgbClr val="CCCCCC"/>
              </a:solidFill>
            </a:endParaRPr>
          </a:p>
        </p:txBody>
      </p:sp>
      <p:sp>
        <p:nvSpPr>
          <p:cNvPr id="105" name="Google Shape;105;p18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Proposed update 1: Down Selection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HZM3_AB, HZM3_AC, HZM4_AB and HZM4_AC were assigned as either: category 2 top/bottom loaded bench + payload.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No strong/obvious reason to select between the </a:t>
            </a:r>
            <a:r>
              <a:rPr lang="en" sz="1600">
                <a:solidFill>
                  <a:srgbClr val="434343"/>
                </a:solidFill>
              </a:rPr>
              <a:t>top/bottom loaded bench options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A decision will help focus more detailed efforts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To match other ‘equivalent’ optics in the HFI central interferometer these have been assigned to: bottom loaded, category 2 bench + payload</a:t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107" name="Google Shape;107;p18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08" name="Google Shape;108;p18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9" name="Google Shape;109;p18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/>
        </p:nvSpPr>
        <p:spPr>
          <a:xfrm rot="1216815">
            <a:off x="1134378" y="1597454"/>
            <a:ext cx="7002922" cy="204774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>
                <a:solidFill>
                  <a:srgbClr val="CCCCCC"/>
                </a:solidFill>
              </a:rPr>
              <a:t>Pending review</a:t>
            </a:r>
            <a:endParaRPr b="1" sz="7100">
              <a:solidFill>
                <a:srgbClr val="CCCCCC"/>
              </a:solidFill>
            </a:endParaRPr>
          </a:p>
        </p:txBody>
      </p:sp>
      <p:sp>
        <p:nvSpPr>
          <p:cNvPr id="116" name="Google Shape;116;p19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Proposed update 2: Splitting Category 1 Benches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Review of </a:t>
            </a:r>
            <a:r>
              <a:rPr lang="en" sz="1600">
                <a:solidFill>
                  <a:srgbClr val="0000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ET-0676A-24</a:t>
            </a:r>
            <a:r>
              <a:rPr lang="en" sz="1600">
                <a:solidFill>
                  <a:srgbClr val="0000CC"/>
                </a:solidFill>
              </a:rPr>
              <a:t> ‘Preliminary Detector Layout - 10 km Triangle’ revealed that there is insufficient space in some locations, HSSB_A specifically, where large </a:t>
            </a:r>
            <a:r>
              <a:rPr lang="en" sz="1600">
                <a:solidFill>
                  <a:srgbClr val="0000CC"/>
                </a:solidFill>
              </a:rPr>
              <a:t>category</a:t>
            </a:r>
            <a:r>
              <a:rPr lang="en" sz="1600">
                <a:solidFill>
                  <a:srgbClr val="0000CC"/>
                </a:solidFill>
              </a:rPr>
              <a:t> 1 benches won’t fit.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Not an issue in the preliminary L layout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Other locations where smaller category 1 benches could also be used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Split category 1 into category 1, ‘petite’ and ‘grand’, top loaded benches (S1TBp/S1TBg).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Provisionally intended for 3m × 3m and 4m × 4m footprint tanks, respectively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Provide 3.24 m</a:t>
            </a:r>
            <a:r>
              <a:rPr baseline="30000" lang="en" sz="1600">
                <a:solidFill>
                  <a:srgbClr val="434343"/>
                </a:solidFill>
              </a:rPr>
              <a:t>2</a:t>
            </a:r>
            <a:r>
              <a:rPr lang="en" sz="1600">
                <a:solidFill>
                  <a:srgbClr val="434343"/>
                </a:solidFill>
              </a:rPr>
              <a:t> and 6.25 m</a:t>
            </a:r>
            <a:r>
              <a:rPr baseline="30000" lang="en" sz="1600">
                <a:solidFill>
                  <a:srgbClr val="434343"/>
                </a:solidFill>
              </a:rPr>
              <a:t>2</a:t>
            </a:r>
            <a:r>
              <a:rPr lang="en" sz="1600">
                <a:solidFill>
                  <a:srgbClr val="434343"/>
                </a:solidFill>
              </a:rPr>
              <a:t> of area, respectively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Baseline is to provide S1TBg everywhere it can fit - open for discussion on this point</a:t>
            </a:r>
            <a:endParaRPr sz="1600">
              <a:solidFill>
                <a:srgbClr val="434343"/>
              </a:solidFill>
            </a:endParaRPr>
          </a:p>
        </p:txBody>
      </p:sp>
      <p:sp>
        <p:nvSpPr>
          <p:cNvPr id="118" name="Google Shape;118;p19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19" name="Google Shape;119;p19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19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21" name="Google Shape;121;p19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/>
        </p:nvSpPr>
        <p:spPr>
          <a:xfrm rot="1216815">
            <a:off x="1134378" y="1597454"/>
            <a:ext cx="7002922" cy="204774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>
                <a:solidFill>
                  <a:srgbClr val="CCCCCC"/>
                </a:solidFill>
              </a:rPr>
              <a:t>Pending review</a:t>
            </a:r>
            <a:endParaRPr b="1" sz="7100">
              <a:solidFill>
                <a:srgbClr val="CCCCCC"/>
              </a:solidFill>
            </a:endParaRPr>
          </a:p>
        </p:txBody>
      </p:sp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Proposed update 3: RM of LFI Filter Cavity Mirror nodes 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Residual motion classification was undecided, by ITF Div, when preliminary classification was done.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LFC1-IM1_A, LFC1-IM2_A, LFC1-EM_A, LFC2-IM1_A, LFC2-IM2_A and LFC2-EM_A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Residual motion category 2 or 3 were nominated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Conservatively, these have been assigned to residual motion category 3.</a:t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Determination on interface; top/bottom bench + payload, multi-optic (not preferred), single optic (disfavoured) is </a:t>
            </a:r>
            <a:r>
              <a:rPr b="1" lang="en" sz="1600">
                <a:solidFill>
                  <a:srgbClr val="0000CC"/>
                </a:solidFill>
              </a:rPr>
              <a:t>not yet possible</a:t>
            </a:r>
            <a:r>
              <a:rPr lang="en" sz="1600">
                <a:solidFill>
                  <a:srgbClr val="0000CC"/>
                </a:solidFill>
              </a:rPr>
              <a:t>, and may vary per node.</a:t>
            </a:r>
            <a:endParaRPr sz="1600">
              <a:solidFill>
                <a:srgbClr val="0000CC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Requires LFI FC integration solution, pending (more later)</a:t>
            </a:r>
            <a:endParaRPr sz="1600">
              <a:solidFill>
                <a:srgbClr val="434343"/>
              </a:solidFill>
            </a:endParaRPr>
          </a:p>
        </p:txBody>
      </p:sp>
      <p:sp>
        <p:nvSpPr>
          <p:cNvPr id="129" name="Google Shape;129;p20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30" name="Google Shape;130;p20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1" name="Google Shape;131;p20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>
                <a:solidFill>
                  <a:srgbClr val="0000CC"/>
                </a:solidFill>
              </a:rPr>
              <a:t>What we bring to the 1st In-Person Meeting</a:t>
            </a:r>
            <a:endParaRPr sz="2320">
              <a:solidFill>
                <a:srgbClr val="0000CC"/>
              </a:solidFill>
            </a:endParaRPr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311700" y="836875"/>
            <a:ext cx="8520600" cy="382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ET-0577A-24</a:t>
            </a:r>
            <a:r>
              <a:rPr lang="en" sz="1600">
                <a:solidFill>
                  <a:srgbClr val="0000CC"/>
                </a:solidFill>
              </a:rPr>
              <a:t> (preliminary classification)</a:t>
            </a:r>
            <a:endParaRPr sz="1600">
              <a:solidFill>
                <a:srgbClr val="0000CC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</a:rPr>
              <a:t>+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Updates/Changes listed in slides 6-8</a:t>
            </a:r>
            <a:endParaRPr sz="1600">
              <a:solidFill>
                <a:srgbClr val="0000CC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</a:rPr>
              <a:t>&amp;</a:t>
            </a:r>
            <a:endParaRPr sz="1600">
              <a:solidFill>
                <a:srgbClr val="434343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CC"/>
                </a:solidFill>
              </a:rPr>
              <a:t>Points that follow on slides 10 and 11.</a:t>
            </a:r>
            <a:endParaRPr sz="1600">
              <a:solidFill>
                <a:srgbClr val="0000CC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00CC"/>
              </a:solidFill>
            </a:endParaRPr>
          </a:p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8442908" y="468408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cxnSp>
        <p:nvCxnSpPr>
          <p:cNvPr id="140" name="Google Shape;140;p21"/>
          <p:cNvCxnSpPr/>
          <p:nvPr/>
        </p:nvCxnSpPr>
        <p:spPr>
          <a:xfrm>
            <a:off x="315600" y="4743712"/>
            <a:ext cx="8521200" cy="0"/>
          </a:xfrm>
          <a:prstGeom prst="straightConnector1">
            <a:avLst/>
          </a:prstGeom>
          <a:noFill/>
          <a:ln cap="flat" cmpd="sng" w="19050">
            <a:solidFill>
              <a:srgbClr val="0000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1" name="Google Shape;141;p21"/>
          <p:cNvSpPr txBox="1"/>
          <p:nvPr/>
        </p:nvSpPr>
        <p:spPr>
          <a:xfrm>
            <a:off x="152400" y="4684075"/>
            <a:ext cx="926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2025-02-10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42" name="Google Shape;142;p21"/>
          <p:cNvSpPr txBox="1"/>
          <p:nvPr/>
        </p:nvSpPr>
        <p:spPr>
          <a:xfrm>
            <a:off x="3351900" y="4684075"/>
            <a:ext cx="24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Suspension Classification Update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66D4212E6E724CA5EEEE4AB50C11EF" ma:contentTypeVersion="4" ma:contentTypeDescription="Create a new document." ma:contentTypeScope="" ma:versionID="4f1b7e2c341de95789ededaaaee4296a">
  <xsd:schema xmlns:xsd="http://www.w3.org/2001/XMLSchema" xmlns:xs="http://www.w3.org/2001/XMLSchema" xmlns:p="http://schemas.microsoft.com/office/2006/metadata/properties" xmlns:ns2="7a6598c6-fc58-4411-a6da-3d624ef62b68" targetNamespace="http://schemas.microsoft.com/office/2006/metadata/properties" ma:root="true" ma:fieldsID="393ce5630cb9e0400034426acb9b1053" ns2:_="">
    <xsd:import namespace="7a6598c6-fc58-4411-a6da-3d624ef62b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6598c6-fc58-4411-a6da-3d624ef62b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0E27B7-7C7B-4511-9547-82D411A4E3D2}"/>
</file>

<file path=customXml/itemProps2.xml><?xml version="1.0" encoding="utf-8"?>
<ds:datastoreItem xmlns:ds="http://schemas.openxmlformats.org/officeDocument/2006/customXml" ds:itemID="{4D51D825-E369-4814-AF5E-9C1C0DB4E197}"/>
</file>

<file path=customXml/itemProps3.xml><?xml version="1.0" encoding="utf-8"?>
<ds:datastoreItem xmlns:ds="http://schemas.openxmlformats.org/officeDocument/2006/customXml" ds:itemID="{C2C5CF27-8DFF-4B47-928E-A8D035E7D776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0x010100C166D4212E6E724CA5EEEE4AB50C11EF</vt:lpwstr>
  </property>
</Properties>
</file>