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58" r:id="rId3"/>
    <p:sldId id="291" r:id="rId4"/>
    <p:sldId id="293" r:id="rId5"/>
    <p:sldId id="294" r:id="rId6"/>
    <p:sldId id="292" r:id="rId7"/>
    <p:sldId id="278" r:id="rId8"/>
    <p:sldId id="264" r:id="rId9"/>
    <p:sldId id="288" r:id="rId10"/>
    <p:sldId id="265" r:id="rId11"/>
    <p:sldId id="268" r:id="rId12"/>
    <p:sldId id="28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8" autoAdjust="0"/>
  </p:normalViewPr>
  <p:slideViewPr>
    <p:cSldViewPr snapToGrid="0">
      <p:cViewPr varScale="1">
        <p:scale>
          <a:sx n="141" d="100"/>
          <a:sy n="141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1BED0-7504-4C30-A001-7BDCA0F851A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B040B-BD6B-433A-932C-46BE89328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65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42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1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6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9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24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0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86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19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78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5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AC12-EC16-40AD-A6D7-17FFF4BFA5F9}" type="datetimeFigureOut">
              <a:rPr lang="it-IT" smtClean="0"/>
              <a:t>19/02/2025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D7E70-2FB8-4A72-8444-832159EA4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0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8DDD3A-2B5C-B7E3-9328-8CF71F2FF9F9}"/>
              </a:ext>
            </a:extLst>
          </p:cNvPr>
          <p:cNvSpPr txBox="1"/>
          <p:nvPr/>
        </p:nvSpPr>
        <p:spPr>
          <a:xfrm>
            <a:off x="1594286" y="2721114"/>
            <a:ext cx="9003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Feedthroughs for the Climatic Chamber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84767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64" y="384810"/>
            <a:ext cx="4736368" cy="2167890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707136" y="228927"/>
            <a:ext cx="5350764" cy="6461433"/>
            <a:chOff x="436880" y="158063"/>
            <a:chExt cx="5750001" cy="660849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880" y="158063"/>
              <a:ext cx="5750000" cy="6510027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5090161" y="6024880"/>
              <a:ext cx="1096720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238" y="3259656"/>
            <a:ext cx="4569594" cy="291254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877464" y="1415282"/>
            <a:ext cx="4817537" cy="134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4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7" y="0"/>
            <a:ext cx="5059345" cy="20547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39" y="1671547"/>
            <a:ext cx="4726065" cy="509501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73612" y="888876"/>
            <a:ext cx="13772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Filling space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02335" y="1165875"/>
            <a:ext cx="13772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72624" y="1394548"/>
            <a:ext cx="17267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(kg)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799" y="1751922"/>
            <a:ext cx="4182469" cy="501463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527" y="31499"/>
            <a:ext cx="1813781" cy="1714753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16E62F53-04F5-23C0-2207-6C2F60C3CF8B}"/>
              </a:ext>
            </a:extLst>
          </p:cNvPr>
          <p:cNvGrpSpPr/>
          <p:nvPr/>
        </p:nvGrpSpPr>
        <p:grpSpPr>
          <a:xfrm>
            <a:off x="5953568" y="171005"/>
            <a:ext cx="4227961" cy="1283815"/>
            <a:chOff x="5953568" y="172263"/>
            <a:chExt cx="4227961" cy="1283815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3B8AE8E-BD6D-2F10-DA81-A422052ADD6A}"/>
                </a:ext>
              </a:extLst>
            </p:cNvPr>
            <p:cNvSpPr txBox="1"/>
            <p:nvPr/>
          </p:nvSpPr>
          <p:spPr>
            <a:xfrm>
              <a:off x="6480122" y="1148301"/>
              <a:ext cx="37014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Optoboxes dry air pipes – n. 2 –  dia. 8  mm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0E23D91-8899-3C92-8446-65FD630438E4}"/>
                </a:ext>
              </a:extLst>
            </p:cNvPr>
            <p:cNvSpPr txBox="1"/>
            <p:nvPr/>
          </p:nvSpPr>
          <p:spPr>
            <a:xfrm>
              <a:off x="6368121" y="380731"/>
              <a:ext cx="3383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Trunk fiber bundle – n. 2 – dia. 10 mm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B0C626E-52ED-323B-E6D0-0981B30163CD}"/>
                </a:ext>
              </a:extLst>
            </p:cNvPr>
            <p:cNvSpPr txBox="1"/>
            <p:nvPr/>
          </p:nvSpPr>
          <p:spPr>
            <a:xfrm>
              <a:off x="5953568" y="614959"/>
              <a:ext cx="3961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Power cables – n. 4 –  dia. 14 mm 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7A4C0A0-0F40-4099-9261-517F7A9A5718}"/>
                </a:ext>
              </a:extLst>
            </p:cNvPr>
            <p:cNvSpPr txBox="1"/>
            <p:nvPr/>
          </p:nvSpPr>
          <p:spPr>
            <a:xfrm>
              <a:off x="6252751" y="871313"/>
              <a:ext cx="3252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VCAN cables – n. 4 –  dia. 7 mm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F99998F-144A-0681-6173-C85BF461BCFE}"/>
                </a:ext>
              </a:extLst>
            </p:cNvPr>
            <p:cNvSpPr txBox="1"/>
            <p:nvPr/>
          </p:nvSpPr>
          <p:spPr>
            <a:xfrm>
              <a:off x="6368121" y="172263"/>
              <a:ext cx="3383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Cooling pipes – n. 2 – dia. 8/10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59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FB8370-BE00-98F6-D069-2CC9294A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01" y="0"/>
            <a:ext cx="25005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212BAB-0782-AABD-AE08-A033E54A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356" y="0"/>
            <a:ext cx="2361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806375" y="1"/>
            <a:ext cx="6102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C6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/>
          <p:cNvCxnSpPr>
            <a:cxnSpLocks/>
          </p:cNvCxnSpPr>
          <p:nvPr/>
        </p:nvCxnSpPr>
        <p:spPr>
          <a:xfrm>
            <a:off x="2051037" y="2593793"/>
            <a:ext cx="288303" cy="9606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 flipV="1">
            <a:off x="4233811" y="1183444"/>
            <a:ext cx="2067598" cy="14814"/>
          </a:xfrm>
          <a:prstGeom prst="line">
            <a:avLst/>
          </a:prstGeom>
          <a:ln w="28575">
            <a:solidFill>
              <a:srgbClr val="169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 flipV="1">
            <a:off x="4233811" y="1421631"/>
            <a:ext cx="2067598" cy="21076"/>
          </a:xfrm>
          <a:prstGeom prst="line">
            <a:avLst/>
          </a:prstGeom>
          <a:ln w="28575">
            <a:solidFill>
              <a:srgbClr val="B43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 flipV="1">
            <a:off x="3324792" y="3754796"/>
            <a:ext cx="3008365" cy="88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 flipV="1">
            <a:off x="4236859" y="1724904"/>
            <a:ext cx="2064550" cy="221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184293" y="1541715"/>
            <a:ext cx="3701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Optoboxes dry air pipes – n. 2 –  dia. 8  mm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88CE5E9-4746-4595-BE77-7805F7986B9B}"/>
              </a:ext>
            </a:extLst>
          </p:cNvPr>
          <p:cNvCxnSpPr>
            <a:cxnSpLocks/>
          </p:cNvCxnSpPr>
          <p:nvPr/>
        </p:nvCxnSpPr>
        <p:spPr>
          <a:xfrm>
            <a:off x="5806375" y="289560"/>
            <a:ext cx="483788" cy="3788"/>
          </a:xfrm>
          <a:prstGeom prst="line">
            <a:avLst/>
          </a:prstGeom>
          <a:ln w="28575">
            <a:solidFill>
              <a:srgbClr val="F88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C1223F-291E-44BC-8BC1-70F467E02C79}"/>
              </a:ext>
            </a:extLst>
          </p:cNvPr>
          <p:cNvSpPr txBox="1"/>
          <p:nvPr/>
        </p:nvSpPr>
        <p:spPr>
          <a:xfrm>
            <a:off x="6272151" y="7046"/>
            <a:ext cx="351980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pipes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1 – dia. 1/2 in / 12.7 mm</a:t>
            </a:r>
          </a:p>
        </p:txBody>
      </p:sp>
      <p:cxnSp>
        <p:nvCxnSpPr>
          <p:cNvPr id="37" name="Connettore diritto 36"/>
          <p:cNvCxnSpPr>
            <a:cxnSpLocks/>
          </p:cNvCxnSpPr>
          <p:nvPr/>
        </p:nvCxnSpPr>
        <p:spPr>
          <a:xfrm flipH="1" flipV="1">
            <a:off x="2218204" y="2067945"/>
            <a:ext cx="1" cy="102872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po 81"/>
          <p:cNvGrpSpPr/>
          <p:nvPr/>
        </p:nvGrpSpPr>
        <p:grpSpPr>
          <a:xfrm>
            <a:off x="470998" y="3086263"/>
            <a:ext cx="2854926" cy="3208620"/>
            <a:chOff x="470998" y="3086263"/>
            <a:chExt cx="4476750" cy="1447800"/>
          </a:xfrm>
        </p:grpSpPr>
        <p:sp>
          <p:nvSpPr>
            <p:cNvPr id="2" name="Rettangolo 1"/>
            <p:cNvSpPr/>
            <p:nvPr/>
          </p:nvSpPr>
          <p:spPr>
            <a:xfrm>
              <a:off x="470998" y="3086263"/>
              <a:ext cx="4476750" cy="1447800"/>
            </a:xfrm>
            <a:prstGeom prst="rect">
              <a:avLst/>
            </a:prstGeom>
            <a:solidFill>
              <a:srgbClr val="AF7D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1767485" y="3683826"/>
              <a:ext cx="1826689" cy="2083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ITk</a:t>
              </a:r>
              <a:r>
                <a: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detector</a:t>
              </a:r>
            </a:p>
          </p:txBody>
        </p:sp>
      </p:grpSp>
      <p:cxnSp>
        <p:nvCxnSpPr>
          <p:cNvPr id="59" name="Connettore diritto 58"/>
          <p:cNvCxnSpPr/>
          <p:nvPr/>
        </p:nvCxnSpPr>
        <p:spPr>
          <a:xfrm flipV="1">
            <a:off x="4239906" y="942939"/>
            <a:ext cx="2061503" cy="1413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184293" y="767734"/>
            <a:ext cx="363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Trunk fiber bundle – n. 2 – dia. 10 mm </a:t>
            </a:r>
            <a:r>
              <a:rPr lang="it-IT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(3/20)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5924545" y="1011057"/>
            <a:ext cx="396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cables – n. 4 –  dia. 14 mm </a:t>
            </a:r>
            <a:r>
              <a:rPr lang="it-IT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(7/13.2) 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6212460" y="1251823"/>
            <a:ext cx="325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VCAN cables – n. 4 –  dia. 7 mm </a:t>
            </a:r>
            <a:r>
              <a:rPr lang="it-IT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(4/6.3) 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2257126" y="2221127"/>
            <a:ext cx="1637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data cables</a:t>
            </a:r>
          </a:p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+ 32 + 36 twinax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bundles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Connettore diritto 100"/>
          <p:cNvCxnSpPr/>
          <p:nvPr/>
        </p:nvCxnSpPr>
        <p:spPr>
          <a:xfrm flipV="1">
            <a:off x="3331932" y="3266370"/>
            <a:ext cx="3075625" cy="675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78A10E40-A487-4A3E-8AE8-D231DA1EEF7B}"/>
              </a:ext>
            </a:extLst>
          </p:cNvPr>
          <p:cNvCxnSpPr>
            <a:cxnSpLocks/>
          </p:cNvCxnSpPr>
          <p:nvPr/>
        </p:nvCxnSpPr>
        <p:spPr>
          <a:xfrm>
            <a:off x="2051037" y="2486239"/>
            <a:ext cx="288303" cy="9606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DC80B8A4-477E-4514-9372-C2118018648F}"/>
              </a:ext>
            </a:extLst>
          </p:cNvPr>
          <p:cNvGrpSpPr/>
          <p:nvPr/>
        </p:nvGrpSpPr>
        <p:grpSpPr>
          <a:xfrm>
            <a:off x="1124801" y="647430"/>
            <a:ext cx="3112058" cy="1420515"/>
            <a:chOff x="1124801" y="647430"/>
            <a:chExt cx="3112058" cy="1420515"/>
          </a:xfrm>
        </p:grpSpPr>
        <p:sp>
          <p:nvSpPr>
            <p:cNvPr id="31" name="Rettangolo 30"/>
            <p:cNvSpPr/>
            <p:nvPr/>
          </p:nvSpPr>
          <p:spPr>
            <a:xfrm>
              <a:off x="1124801" y="647430"/>
              <a:ext cx="3112058" cy="142051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184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577009" y="984283"/>
              <a:ext cx="22923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Optoboxes (4)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environment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763830-9539-4A3B-9AEF-E845322C359C}"/>
              </a:ext>
            </a:extLst>
          </p:cNvPr>
          <p:cNvGrpSpPr/>
          <p:nvPr/>
        </p:nvGrpSpPr>
        <p:grpSpPr>
          <a:xfrm>
            <a:off x="6033371" y="2104714"/>
            <a:ext cx="5703741" cy="860862"/>
            <a:chOff x="6198617" y="2065989"/>
            <a:chExt cx="5703741" cy="860862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6198617" y="2065989"/>
              <a:ext cx="57037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cable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feedthrough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equal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4500 mm</a:t>
              </a:r>
              <a:r>
                <a:rPr lang="it-IT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</a:t>
              </a:r>
              <a:r>
                <a:rPr lang="it-IT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eq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= 75 mm</a:t>
              </a:r>
              <a:endParaRPr 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360164A4-929C-4FE9-B33F-2BB6686CE614}"/>
                </a:ext>
              </a:extLst>
            </p:cNvPr>
            <p:cNvSpPr txBox="1"/>
            <p:nvPr/>
          </p:nvSpPr>
          <p:spPr>
            <a:xfrm>
              <a:off x="6217416" y="2557519"/>
              <a:ext cx="55883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pipe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feedthrough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equal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1500 mm</a:t>
              </a:r>
              <a:r>
                <a:rPr lang="it-IT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</a:t>
              </a:r>
              <a:r>
                <a:rPr lang="it-IT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eq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= 45 mm</a:t>
              </a:r>
              <a:endParaRPr 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9395C6C2-992E-4603-A508-74F77308C514}"/>
              </a:ext>
            </a:extLst>
          </p:cNvPr>
          <p:cNvSpPr/>
          <p:nvPr/>
        </p:nvSpPr>
        <p:spPr>
          <a:xfrm>
            <a:off x="6072292" y="2104714"/>
            <a:ext cx="5849153" cy="87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7C4758-89E6-4F4E-A40F-B736CCCC8F91}"/>
              </a:ext>
            </a:extLst>
          </p:cNvPr>
          <p:cNvSpPr txBox="1"/>
          <p:nvPr/>
        </p:nvSpPr>
        <p:spPr>
          <a:xfrm>
            <a:off x="4099514" y="2215704"/>
            <a:ext cx="13618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Chamber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C21B724-2C6E-4523-B0FD-A79D31088934}"/>
              </a:ext>
            </a:extLst>
          </p:cNvPr>
          <p:cNvCxnSpPr>
            <a:stCxn id="8" idx="3"/>
          </p:cNvCxnSpPr>
          <p:nvPr/>
        </p:nvCxnSpPr>
        <p:spPr>
          <a:xfrm flipV="1">
            <a:off x="5461315" y="2508091"/>
            <a:ext cx="34506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125A8E2-E3D7-4B90-B0BC-2E9F0EAE76BF}"/>
              </a:ext>
            </a:extLst>
          </p:cNvPr>
          <p:cNvSpPr txBox="1"/>
          <p:nvPr/>
        </p:nvSpPr>
        <p:spPr>
          <a:xfrm>
            <a:off x="10027734" y="61265"/>
            <a:ext cx="2078929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PP2 will be placed outside the Climatic Chamber and the feedthrough will contain the type 2 cables that connect the PP1 to the PP2.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6089805" y="3615664"/>
            <a:ext cx="469409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n. 2 – dia. 8 and 12 mm (+ 60 mm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armaflex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6407557" y="3076172"/>
            <a:ext cx="274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cables – n. 7 – dia. 20 mm </a:t>
            </a:r>
            <a:r>
              <a:rPr lang="it-IT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(4/20) 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037E0286-12BD-49D8-BDAA-9B8A71D4DDFA}"/>
              </a:ext>
            </a:extLst>
          </p:cNvPr>
          <p:cNvSpPr txBox="1"/>
          <p:nvPr/>
        </p:nvSpPr>
        <p:spPr>
          <a:xfrm>
            <a:off x="6407552" y="3319874"/>
            <a:ext cx="541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10 k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NTC on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n. 18 – dia. 3.5 mm (1) 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on type II cables)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31339E62-77BD-4145-8CF3-BF454F7F9D7F}"/>
              </a:ext>
            </a:extLst>
          </p:cNvPr>
          <p:cNvCxnSpPr/>
          <p:nvPr/>
        </p:nvCxnSpPr>
        <p:spPr>
          <a:xfrm flipV="1">
            <a:off x="4239370" y="762986"/>
            <a:ext cx="2061503" cy="14132"/>
          </a:xfrm>
          <a:prstGeom prst="line">
            <a:avLst/>
          </a:prstGeom>
          <a:ln w="28575">
            <a:solidFill>
              <a:srgbClr val="0C02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09DBB1D7-69FB-4338-9506-5D47B92F4616}"/>
              </a:ext>
            </a:extLst>
          </p:cNvPr>
          <p:cNvSpPr txBox="1"/>
          <p:nvPr/>
        </p:nvSpPr>
        <p:spPr>
          <a:xfrm>
            <a:off x="6072292" y="565677"/>
            <a:ext cx="338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pipes – n. 2 – dia. 8/10 mm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5A1AF303-6CC2-45E1-8A29-63D867D46503}"/>
              </a:ext>
            </a:extLst>
          </p:cNvPr>
          <p:cNvCxnSpPr/>
          <p:nvPr/>
        </p:nvCxnSpPr>
        <p:spPr>
          <a:xfrm>
            <a:off x="3325924" y="4172328"/>
            <a:ext cx="975934" cy="1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2353C93-380B-4717-88AB-7CAECC01D220}"/>
              </a:ext>
            </a:extLst>
          </p:cNvPr>
          <p:cNvCxnSpPr/>
          <p:nvPr/>
        </p:nvCxnSpPr>
        <p:spPr>
          <a:xfrm>
            <a:off x="3331932" y="5127398"/>
            <a:ext cx="963170" cy="46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AB843D9E-85D0-4B8D-B50E-1E6B73EF9451}"/>
              </a:ext>
            </a:extLst>
          </p:cNvPr>
          <p:cNvCxnSpPr/>
          <p:nvPr/>
        </p:nvCxnSpPr>
        <p:spPr>
          <a:xfrm>
            <a:off x="3324792" y="4866806"/>
            <a:ext cx="970310" cy="54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0B0C5F77-9610-4AD5-A666-F6A04BBE57BC}"/>
              </a:ext>
            </a:extLst>
          </p:cNvPr>
          <p:cNvCxnSpPr/>
          <p:nvPr/>
        </p:nvCxnSpPr>
        <p:spPr>
          <a:xfrm>
            <a:off x="3324792" y="5641029"/>
            <a:ext cx="951933" cy="29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67A37BEC-00A8-4DB8-AF7F-8F66C4722869}"/>
              </a:ext>
            </a:extLst>
          </p:cNvPr>
          <p:cNvCxnSpPr/>
          <p:nvPr/>
        </p:nvCxnSpPr>
        <p:spPr>
          <a:xfrm>
            <a:off x="3324792" y="5826364"/>
            <a:ext cx="951933" cy="29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C29E98DE-FECB-4A67-8D78-07330854C499}"/>
              </a:ext>
            </a:extLst>
          </p:cNvPr>
          <p:cNvCxnSpPr/>
          <p:nvPr/>
        </p:nvCxnSpPr>
        <p:spPr>
          <a:xfrm>
            <a:off x="3324792" y="6011699"/>
            <a:ext cx="951933" cy="29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Process 25">
            <a:extLst>
              <a:ext uri="{FF2B5EF4-FFF2-40B4-BE49-F238E27FC236}">
                <a16:creationId xmlns:a16="http://schemas.microsoft.com/office/drawing/2014/main" id="{D83FC481-7420-4BD7-A4F4-AF19126F7512}"/>
              </a:ext>
            </a:extLst>
          </p:cNvPr>
          <p:cNvSpPr/>
          <p:nvPr/>
        </p:nvSpPr>
        <p:spPr>
          <a:xfrm>
            <a:off x="4302962" y="3879080"/>
            <a:ext cx="915865" cy="615461"/>
          </a:xfrm>
          <a:prstGeom prst="flowChartProcess">
            <a:avLst/>
          </a:prstGeom>
          <a:ln>
            <a:solidFill>
              <a:srgbClr val="2C6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PTC Box</a:t>
            </a:r>
          </a:p>
        </p:txBody>
      </p:sp>
      <p:sp>
        <p:nvSpPr>
          <p:cNvPr id="73" name="Flowchart: Process 26">
            <a:extLst>
              <a:ext uri="{FF2B5EF4-FFF2-40B4-BE49-F238E27FC236}">
                <a16:creationId xmlns:a16="http://schemas.microsoft.com/office/drawing/2014/main" id="{E762EF89-8DF1-42FF-B216-E7C968D11C8A}"/>
              </a:ext>
            </a:extLst>
          </p:cNvPr>
          <p:cNvSpPr/>
          <p:nvPr/>
        </p:nvSpPr>
        <p:spPr>
          <a:xfrm>
            <a:off x="4302962" y="4719215"/>
            <a:ext cx="915865" cy="615461"/>
          </a:xfrm>
          <a:prstGeom prst="flowChartProcess">
            <a:avLst/>
          </a:prstGeom>
          <a:ln>
            <a:solidFill>
              <a:srgbClr val="2C6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 point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Box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lowchart: Process 27">
            <a:extLst>
              <a:ext uri="{FF2B5EF4-FFF2-40B4-BE49-F238E27FC236}">
                <a16:creationId xmlns:a16="http://schemas.microsoft.com/office/drawing/2014/main" id="{5A1C4A94-8AF2-4BA4-B3E3-B409C2BDBC20}"/>
              </a:ext>
            </a:extLst>
          </p:cNvPr>
          <p:cNvSpPr/>
          <p:nvPr/>
        </p:nvSpPr>
        <p:spPr>
          <a:xfrm>
            <a:off x="4284143" y="5503724"/>
            <a:ext cx="915865" cy="615461"/>
          </a:xfrm>
          <a:prstGeom prst="flowChartProcess">
            <a:avLst/>
          </a:prstGeom>
          <a:ln>
            <a:solidFill>
              <a:srgbClr val="2C6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6580F591-F1C5-4567-A984-A8B4B451EE1D}"/>
              </a:ext>
            </a:extLst>
          </p:cNvPr>
          <p:cNvSpPr txBox="1"/>
          <p:nvPr/>
        </p:nvSpPr>
        <p:spPr>
          <a:xfrm>
            <a:off x="6393226" y="4001673"/>
            <a:ext cx="40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PTC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inlet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-middle-outlet of CO2 flow  – n. 11 – dia. 3.5 mm (1)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Interlock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6CAE7135-2C40-41E0-BAE6-49353FD4987D}"/>
              </a:ext>
            </a:extLst>
          </p:cNvPr>
          <p:cNvSpPr txBox="1"/>
          <p:nvPr/>
        </p:nvSpPr>
        <p:spPr>
          <a:xfrm>
            <a:off x="6300873" y="4758090"/>
            <a:ext cx="374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cables – n. 2 – dia. 3.5 mm (1)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Interlock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90743C32-4B2C-4D1B-B4C1-D765C06A19E7}"/>
              </a:ext>
            </a:extLst>
          </p:cNvPr>
          <p:cNvSpPr txBox="1"/>
          <p:nvPr/>
        </p:nvSpPr>
        <p:spPr>
          <a:xfrm>
            <a:off x="6300873" y="5026945"/>
            <a:ext cx="4402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Dew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cables – n. 2 – dia. 0.222 in / 5.7 mm (1)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Interlock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E1038D4-1B21-407F-8517-81A932334EAA}"/>
              </a:ext>
            </a:extLst>
          </p:cNvPr>
          <p:cNvSpPr txBox="1"/>
          <p:nvPr/>
        </p:nvSpPr>
        <p:spPr>
          <a:xfrm>
            <a:off x="6272152" y="5488724"/>
            <a:ext cx="3993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cables – n. 2 – dia. 0.222 in / 5.7 mm (1)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Interlock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BA173B97-2111-4806-8430-E26356F04C08}"/>
              </a:ext>
            </a:extLst>
          </p:cNvPr>
          <p:cNvSpPr txBox="1"/>
          <p:nvPr/>
        </p:nvSpPr>
        <p:spPr>
          <a:xfrm>
            <a:off x="6272152" y="5740415"/>
            <a:ext cx="4277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cables – n. 2 – dia. 0.222 in / 5.7 mm (1)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Interlock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0D8974BE-DF98-4A73-B635-ED31D6C3C3F7}"/>
              </a:ext>
            </a:extLst>
          </p:cNvPr>
          <p:cNvSpPr txBox="1"/>
          <p:nvPr/>
        </p:nvSpPr>
        <p:spPr>
          <a:xfrm>
            <a:off x="6272305" y="6033080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cables – n. 2 – dia. 0.222 in / 5.7 mm (1)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Interlock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5222AD0E-47C6-41A6-9F9A-46F1E5908A0D}"/>
              </a:ext>
            </a:extLst>
          </p:cNvPr>
          <p:cNvCxnSpPr/>
          <p:nvPr/>
        </p:nvCxnSpPr>
        <p:spPr>
          <a:xfrm flipV="1">
            <a:off x="5226687" y="4186520"/>
            <a:ext cx="1106470" cy="31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9F747D39-E8AA-449B-807E-C76785FEA1A6}"/>
              </a:ext>
            </a:extLst>
          </p:cNvPr>
          <p:cNvCxnSpPr/>
          <p:nvPr/>
        </p:nvCxnSpPr>
        <p:spPr>
          <a:xfrm>
            <a:off x="5226687" y="5026945"/>
            <a:ext cx="11064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9CE669AE-AE71-4D96-8111-FEB73F9BABE0}"/>
              </a:ext>
            </a:extLst>
          </p:cNvPr>
          <p:cNvCxnSpPr/>
          <p:nvPr/>
        </p:nvCxnSpPr>
        <p:spPr>
          <a:xfrm flipV="1">
            <a:off x="5204479" y="5825753"/>
            <a:ext cx="1128678" cy="15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F2589A-46A7-F66B-2ABE-C60870921D60}"/>
              </a:ext>
            </a:extLst>
          </p:cNvPr>
          <p:cNvSpPr txBox="1"/>
          <p:nvPr/>
        </p:nvSpPr>
        <p:spPr>
          <a:xfrm>
            <a:off x="10909300" y="4494541"/>
            <a:ext cx="8117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(2/9.4)</a:t>
            </a:r>
          </a:p>
        </p:txBody>
      </p:sp>
    </p:spTree>
    <p:extLst>
      <p:ext uri="{BB962C8B-B14F-4D97-AF65-F5344CB8AC3E}">
        <p14:creationId xmlns:p14="http://schemas.microsoft.com/office/powerpoint/2010/main" val="288770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C5C482B-DCB1-9F11-A039-0F002F7C9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46039"/>
              </p:ext>
            </p:extLst>
          </p:nvPr>
        </p:nvGraphicFramePr>
        <p:xfrm>
          <a:off x="2114550" y="1227666"/>
          <a:ext cx="8127999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166699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144384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78529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Off-detector services </a:t>
                      </a:r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Units for one </a:t>
                      </a:r>
                      <a:r>
                        <a:rPr lang="it-IT" sz="1800" b="1" i="0" u="none" strike="noStrike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Endcap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4171"/>
                  </a:ext>
                </a:extLst>
              </a:tr>
              <a:tr h="441114"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Alternative Type-2 power cables (25m)</a:t>
                      </a:r>
                      <a:endParaRPr lang="it-IT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it-IT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to 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89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</a:t>
                      </a:r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Type-2 power cables (25m)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64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Type-2 Opto-</a:t>
                      </a:r>
                      <a:r>
                        <a:rPr lang="it-IT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MoPS</a:t>
                      </a:r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(30m)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9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Type-2 </a:t>
                      </a:r>
                      <a:r>
                        <a:rPr lang="it-IT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Vopto</a:t>
                      </a:r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(25m)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03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Trunk</a:t>
                      </a:r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fibres</a:t>
                      </a:r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(25m)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293507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986181-9A96-8504-A829-CCFBCFDF73C8}"/>
              </a:ext>
            </a:extLst>
          </p:cNvPr>
          <p:cNvSpPr txBox="1"/>
          <p:nvPr/>
        </p:nvSpPr>
        <p:spPr>
          <a:xfrm>
            <a:off x="3441700" y="196850"/>
            <a:ext cx="578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on cables for the climatic chamber feedthroughs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7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2D804FE-A223-C070-65CB-E876DD82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531"/>
            <a:ext cx="4531360" cy="52196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AF986C-FB2F-FC8B-EE02-555627B7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70" y="388572"/>
            <a:ext cx="4322725" cy="57218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6F64CE7-D12D-82AF-FF85-01F39BB48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041" y="1903305"/>
            <a:ext cx="3578263" cy="30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0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7918571-3B68-77FA-0C33-9AC7BFB0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7" y="-1"/>
            <a:ext cx="8263397" cy="68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5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9834F26-18C6-8D7C-778C-246FE6B3F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o 56"/>
          <p:cNvGrpSpPr/>
          <p:nvPr/>
        </p:nvGrpSpPr>
        <p:grpSpPr>
          <a:xfrm>
            <a:off x="5585714" y="516817"/>
            <a:ext cx="6606286" cy="4805222"/>
            <a:chOff x="3054906" y="0"/>
            <a:chExt cx="9144000" cy="6858000"/>
          </a:xfrm>
        </p:grpSpPr>
        <p:grpSp>
          <p:nvGrpSpPr>
            <p:cNvPr id="2" name="Gruppo 1"/>
            <p:cNvGrpSpPr/>
            <p:nvPr/>
          </p:nvGrpSpPr>
          <p:grpSpPr>
            <a:xfrm>
              <a:off x="3054906" y="0"/>
              <a:ext cx="9144000" cy="6858000"/>
              <a:chOff x="3048000" y="0"/>
              <a:chExt cx="9144000" cy="6858000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4" name="CasellaDiTesto 3"/>
              <p:cNvSpPr txBox="1"/>
              <p:nvPr/>
            </p:nvSpPr>
            <p:spPr>
              <a:xfrm>
                <a:off x="8087361" y="1219200"/>
                <a:ext cx="1757680" cy="5710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 glazing for thermal insulation</a:t>
                </a:r>
              </a:p>
            </p:txBody>
          </p:sp>
          <p:cxnSp>
            <p:nvCxnSpPr>
              <p:cNvPr id="5" name="Connettore 2 4"/>
              <p:cNvCxnSpPr/>
              <p:nvPr/>
            </p:nvCxnSpPr>
            <p:spPr>
              <a:xfrm flipH="1">
                <a:off x="7874000" y="1757680"/>
                <a:ext cx="177800" cy="3848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CasellaDiTesto 5"/>
              <p:cNvSpPr txBox="1"/>
              <p:nvPr/>
            </p:nvSpPr>
            <p:spPr>
              <a:xfrm>
                <a:off x="8763000" y="3140669"/>
                <a:ext cx="1897380" cy="7848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Handle with electromechanical locking system</a:t>
                </a:r>
              </a:p>
            </p:txBody>
          </p:sp>
          <p:cxnSp>
            <p:nvCxnSpPr>
              <p:cNvPr id="7" name="Connettore 2 6"/>
              <p:cNvCxnSpPr/>
              <p:nvPr/>
            </p:nvCxnSpPr>
            <p:spPr>
              <a:xfrm flipV="1">
                <a:off x="10477500" y="2172355"/>
                <a:ext cx="601980" cy="91309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CasellaDiTesto 54"/>
            <p:cNvSpPr txBox="1"/>
            <p:nvPr/>
          </p:nvSpPr>
          <p:spPr>
            <a:xfrm>
              <a:off x="11353920" y="3419469"/>
              <a:ext cx="813465" cy="28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mm</a:t>
              </a:r>
            </a:p>
          </p:txBody>
        </p:sp>
        <p:cxnSp>
          <p:nvCxnSpPr>
            <p:cNvPr id="56" name="Connettore 2 55"/>
            <p:cNvCxnSpPr>
              <a:cxnSpLocks/>
            </p:cNvCxnSpPr>
            <p:nvPr/>
          </p:nvCxnSpPr>
          <p:spPr>
            <a:xfrm flipH="1">
              <a:off x="11455831" y="3675221"/>
              <a:ext cx="4236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o 7"/>
          <p:cNvGrpSpPr/>
          <p:nvPr/>
        </p:nvGrpSpPr>
        <p:grpSpPr>
          <a:xfrm rot="20212447">
            <a:off x="3941106" y="5440837"/>
            <a:ext cx="318134" cy="45720"/>
            <a:chOff x="5248275" y="6490334"/>
            <a:chExt cx="318134" cy="45720"/>
          </a:xfrm>
        </p:grpSpPr>
        <p:sp>
          <p:nvSpPr>
            <p:cNvPr id="9" name="Rettangolo 8"/>
            <p:cNvSpPr/>
            <p:nvPr/>
          </p:nvSpPr>
          <p:spPr>
            <a:xfrm>
              <a:off x="5265420" y="6490335"/>
              <a:ext cx="278129" cy="4571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5520690" y="6490335"/>
              <a:ext cx="45719" cy="4571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5248275" y="6490334"/>
              <a:ext cx="45719" cy="4571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617049" y="675220"/>
            <a:ext cx="158400" cy="43200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 rot="10800000" flipV="1">
            <a:off x="775449" y="516820"/>
            <a:ext cx="43200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095449" y="675220"/>
            <a:ext cx="158400" cy="43200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 rot="10800000" flipV="1">
            <a:off x="775449" y="4995220"/>
            <a:ext cx="12960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 rot="10800000" flipV="1">
            <a:off x="4663449" y="4995221"/>
            <a:ext cx="4320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17049" y="4995220"/>
            <a:ext cx="1584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095449" y="4995220"/>
            <a:ext cx="1584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617049" y="516818"/>
            <a:ext cx="1584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095449" y="516817"/>
            <a:ext cx="1584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 rot="10800000" flipV="1">
            <a:off x="1686581" y="5199240"/>
            <a:ext cx="29880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diritto 21"/>
          <p:cNvCxnSpPr/>
          <p:nvPr/>
        </p:nvCxnSpPr>
        <p:spPr>
          <a:xfrm>
            <a:off x="617049" y="5199669"/>
            <a:ext cx="0" cy="393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>
            <a:off x="775448" y="5199669"/>
            <a:ext cx="0" cy="393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 flipH="1" flipV="1">
            <a:off x="158947" y="5007446"/>
            <a:ext cx="409896" cy="2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 flipH="1" flipV="1">
            <a:off x="158947" y="671698"/>
            <a:ext cx="409896" cy="2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 flipH="1">
            <a:off x="354500" y="516817"/>
            <a:ext cx="9395" cy="46368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/>
          <p:cNvCxnSpPr/>
          <p:nvPr/>
        </p:nvCxnSpPr>
        <p:spPr>
          <a:xfrm flipH="1">
            <a:off x="512099" y="5396337"/>
            <a:ext cx="368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72469" y="5593006"/>
            <a:ext cx="84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mm</a:t>
            </a:r>
          </a:p>
        </p:txBody>
      </p:sp>
      <p:sp>
        <p:nvSpPr>
          <p:cNvPr id="29" name="CasellaDiTesto 28"/>
          <p:cNvSpPr txBox="1"/>
          <p:nvPr/>
        </p:nvSpPr>
        <p:spPr>
          <a:xfrm rot="16200000">
            <a:off x="-285280" y="2605967"/>
            <a:ext cx="84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 mm</a:t>
            </a:r>
          </a:p>
        </p:txBody>
      </p:sp>
      <p:cxnSp>
        <p:nvCxnSpPr>
          <p:cNvPr id="30" name="Connettore diritto 29"/>
          <p:cNvCxnSpPr/>
          <p:nvPr/>
        </p:nvCxnSpPr>
        <p:spPr>
          <a:xfrm>
            <a:off x="1722697" y="5394551"/>
            <a:ext cx="0" cy="393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4707172" y="5394551"/>
            <a:ext cx="0" cy="393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/>
          <p:cNvCxnSpPr/>
          <p:nvPr/>
        </p:nvCxnSpPr>
        <p:spPr>
          <a:xfrm flipH="1">
            <a:off x="1598195" y="5576868"/>
            <a:ext cx="3240024" cy="143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819255" y="5590521"/>
            <a:ext cx="84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2760 mm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823655" y="720390"/>
            <a:ext cx="296374" cy="4228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diritto 34"/>
          <p:cNvCxnSpPr/>
          <p:nvPr/>
        </p:nvCxnSpPr>
        <p:spPr>
          <a:xfrm>
            <a:off x="1180197" y="671698"/>
            <a:ext cx="3402" cy="6425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 rot="16200000">
            <a:off x="-686707" y="2075354"/>
            <a:ext cx="326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evaporators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resistors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Connettore diritto 36"/>
          <p:cNvCxnSpPr/>
          <p:nvPr/>
        </p:nvCxnSpPr>
        <p:spPr>
          <a:xfrm flipH="1">
            <a:off x="1257189" y="1152633"/>
            <a:ext cx="37712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686412" y="1152633"/>
            <a:ext cx="84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3700 mm</a:t>
            </a:r>
          </a:p>
        </p:txBody>
      </p:sp>
      <p:pic>
        <p:nvPicPr>
          <p:cNvPr id="39" name="Picture 2" descr="https://lh5.googleusercontent.com/pWCO1_17C8BU1ed2Uj1WnMRSnGXHIAF5HjcctV0RdQPSMEXuLLjyN4et5AHRv_2n3TSrQ60eYGeYlurhorReAKjpTuZiXRX5dKVwPn0iZdurxcg8TS09LgKgPQ_ljlJNAzCKq6J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0868" r="16660" b="15353"/>
          <a:stretch/>
        </p:blipFill>
        <p:spPr bwMode="auto">
          <a:xfrm>
            <a:off x="1422375" y="1852878"/>
            <a:ext cx="3586480" cy="23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nettore diritto 39"/>
          <p:cNvCxnSpPr/>
          <p:nvPr/>
        </p:nvCxnSpPr>
        <p:spPr>
          <a:xfrm>
            <a:off x="1183599" y="1333838"/>
            <a:ext cx="3402" cy="447706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 flipH="1">
            <a:off x="1187001" y="1785035"/>
            <a:ext cx="678" cy="3756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/>
          <p:cNvCxnSpPr/>
          <p:nvPr/>
        </p:nvCxnSpPr>
        <p:spPr>
          <a:xfrm>
            <a:off x="1187679" y="2183772"/>
            <a:ext cx="3402" cy="447706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 flipH="1">
            <a:off x="1187679" y="2647394"/>
            <a:ext cx="678" cy="3756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>
            <a:off x="1187001" y="3038963"/>
            <a:ext cx="3402" cy="447706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 flipH="1">
            <a:off x="1187001" y="3494355"/>
            <a:ext cx="678" cy="3756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/>
          <p:cNvCxnSpPr/>
          <p:nvPr/>
        </p:nvCxnSpPr>
        <p:spPr>
          <a:xfrm>
            <a:off x="1187001" y="3885797"/>
            <a:ext cx="3402" cy="447706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/>
          <p:cNvCxnSpPr/>
          <p:nvPr/>
        </p:nvCxnSpPr>
        <p:spPr>
          <a:xfrm>
            <a:off x="1187001" y="4333199"/>
            <a:ext cx="0" cy="6620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1422375" y="1281814"/>
            <a:ext cx="1007278" cy="2616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air fans</a:t>
            </a:r>
          </a:p>
        </p:txBody>
      </p:sp>
      <p:cxnSp>
        <p:nvCxnSpPr>
          <p:cNvPr id="49" name="Connettore 2 48"/>
          <p:cNvCxnSpPr/>
          <p:nvPr/>
        </p:nvCxnSpPr>
        <p:spPr>
          <a:xfrm flipH="1">
            <a:off x="1232787" y="1395039"/>
            <a:ext cx="165186" cy="130805"/>
          </a:xfrm>
          <a:prstGeom prst="straightConnector1">
            <a:avLst/>
          </a:prstGeom>
          <a:ln>
            <a:solidFill>
              <a:schemeClr val="tx1"/>
            </a:solidFill>
            <a:bevel/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H="1">
            <a:off x="1232787" y="1582953"/>
            <a:ext cx="165186" cy="632153"/>
          </a:xfrm>
          <a:prstGeom prst="straightConnector1">
            <a:avLst/>
          </a:prstGeom>
          <a:ln>
            <a:solidFill>
              <a:schemeClr val="tx1"/>
            </a:solidFill>
            <a:bevel/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H="1">
            <a:off x="1223703" y="1630046"/>
            <a:ext cx="195948" cy="1494761"/>
          </a:xfrm>
          <a:prstGeom prst="straightConnector1">
            <a:avLst/>
          </a:prstGeom>
          <a:ln>
            <a:solidFill>
              <a:schemeClr val="tx1"/>
            </a:solidFill>
            <a:bevel/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>
            <a:off x="1227465" y="2684463"/>
            <a:ext cx="113996" cy="1276533"/>
          </a:xfrm>
          <a:prstGeom prst="straightConnector1">
            <a:avLst/>
          </a:prstGeom>
          <a:ln>
            <a:solidFill>
              <a:schemeClr val="tx1"/>
            </a:solidFill>
            <a:bevel/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4307983" y="5367514"/>
            <a:ext cx="81915" cy="75632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w="31750" h="101600"/>
            <a:bevelB w="101600" h="95250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/>
          <p:cNvCxnSpPr/>
          <p:nvPr/>
        </p:nvCxnSpPr>
        <p:spPr>
          <a:xfrm flipH="1">
            <a:off x="811880" y="5279951"/>
            <a:ext cx="804926" cy="3810"/>
          </a:xfrm>
          <a:prstGeom prst="straightConnector1">
            <a:avLst/>
          </a:prstGeom>
          <a:ln w="2222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4393725" y="4718920"/>
            <a:ext cx="84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mm</a:t>
            </a:r>
          </a:p>
        </p:txBody>
      </p:sp>
      <p:sp>
        <p:nvSpPr>
          <p:cNvPr id="62" name="Freccia in su 61"/>
          <p:cNvSpPr/>
          <p:nvPr/>
        </p:nvSpPr>
        <p:spPr>
          <a:xfrm rot="20302683">
            <a:off x="4937213" y="5194119"/>
            <a:ext cx="285803" cy="6926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/>
          <p:cNvSpPr txBox="1"/>
          <p:nvPr/>
        </p:nvSpPr>
        <p:spPr>
          <a:xfrm>
            <a:off x="4097545" y="5921610"/>
            <a:ext cx="379596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wall considered for cable and pipe feedthroughs (with an existing 100 mm circular hole)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5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42" y="38961"/>
            <a:ext cx="2814249" cy="8488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44" y="0"/>
            <a:ext cx="1718285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523591" y="4423180"/>
            <a:ext cx="690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472121" y="5591044"/>
            <a:ext cx="12811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emergency</a:t>
            </a:r>
            <a:endParaRPr lang="it-IT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ttore 2 10"/>
          <p:cNvCxnSpPr>
            <a:stCxn id="10" idx="1"/>
          </p:cNvCxnSpPr>
          <p:nvPr/>
        </p:nvCxnSpPr>
        <p:spPr>
          <a:xfrm flipH="1" flipV="1">
            <a:off x="9153854" y="5166360"/>
            <a:ext cx="1322590" cy="74569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0264807" y="1202048"/>
            <a:ext cx="1022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it-IT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2 12"/>
          <p:cNvCxnSpPr>
            <a:stCxn id="12" idx="1"/>
          </p:cNvCxnSpPr>
          <p:nvPr/>
        </p:nvCxnSpPr>
        <p:spPr>
          <a:xfrm flipH="1">
            <a:off x="9405313" y="1386714"/>
            <a:ext cx="859494" cy="4401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0344829" y="463384"/>
            <a:ext cx="9428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endParaRPr lang="it-IT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9719666" y="4792512"/>
            <a:ext cx="803925" cy="106726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9094504" y="832716"/>
            <a:ext cx="1250325" cy="7406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9405313" y="813528"/>
            <a:ext cx="939516" cy="33698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 flipV="1">
            <a:off x="9875072" y="3060254"/>
            <a:ext cx="648519" cy="136292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003526" y="363123"/>
            <a:ext cx="2803165" cy="450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303" y="0"/>
            <a:ext cx="3408175" cy="6858000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382474" y="363123"/>
            <a:ext cx="2463335" cy="6499171"/>
            <a:chOff x="382474" y="363123"/>
            <a:chExt cx="2463335" cy="6499171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474" y="363123"/>
              <a:ext cx="2463335" cy="6494877"/>
            </a:xfrm>
            <a:prstGeom prst="rect">
              <a:avLst/>
            </a:prstGeom>
          </p:spPr>
        </p:pic>
        <p:cxnSp>
          <p:nvCxnSpPr>
            <p:cNvPr id="18" name="Connettore 2 17"/>
            <p:cNvCxnSpPr/>
            <p:nvPr/>
          </p:nvCxnSpPr>
          <p:spPr>
            <a:xfrm flipV="1">
              <a:off x="918300" y="6384086"/>
              <a:ext cx="93187" cy="17472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449301" y="6554517"/>
              <a:ext cx="1164840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35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042176" y="2696995"/>
            <a:ext cx="1927812" cy="2439040"/>
            <a:chOff x="6622120" y="1939461"/>
            <a:chExt cx="1927812" cy="243904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2120" y="1939461"/>
              <a:ext cx="1724358" cy="1536656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3322" y="3430850"/>
              <a:ext cx="706610" cy="947651"/>
            </a:xfrm>
            <a:prstGeom prst="rect">
              <a:avLst/>
            </a:prstGeom>
          </p:spPr>
        </p:pic>
        <p:grpSp>
          <p:nvGrpSpPr>
            <p:cNvPr id="7" name="Gruppo 6"/>
            <p:cNvGrpSpPr/>
            <p:nvPr/>
          </p:nvGrpSpPr>
          <p:grpSpPr>
            <a:xfrm>
              <a:off x="7662771" y="3363195"/>
              <a:ext cx="180551" cy="225844"/>
              <a:chOff x="3704194" y="4152657"/>
              <a:chExt cx="331978" cy="302860"/>
            </a:xfrm>
          </p:grpSpPr>
          <p:cxnSp>
            <p:nvCxnSpPr>
              <p:cNvPr id="5" name="Connettore diritto 4"/>
              <p:cNvCxnSpPr/>
              <p:nvPr/>
            </p:nvCxnSpPr>
            <p:spPr>
              <a:xfrm flipV="1">
                <a:off x="3704194" y="4152657"/>
                <a:ext cx="221319" cy="291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diritto 5"/>
              <p:cNvCxnSpPr/>
              <p:nvPr/>
            </p:nvCxnSpPr>
            <p:spPr>
              <a:xfrm flipV="1">
                <a:off x="3814853" y="4164306"/>
                <a:ext cx="221319" cy="291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po 9"/>
          <p:cNvGrpSpPr/>
          <p:nvPr/>
        </p:nvGrpSpPr>
        <p:grpSpPr>
          <a:xfrm>
            <a:off x="3330982" y="518119"/>
            <a:ext cx="7256559" cy="6039836"/>
            <a:chOff x="-4133538" y="619142"/>
            <a:chExt cx="8048441" cy="6860874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915346" y="619142"/>
              <a:ext cx="2463335" cy="6494877"/>
            </a:xfrm>
            <a:prstGeom prst="rect">
              <a:avLst/>
            </a:prstGeom>
          </p:spPr>
        </p:pic>
        <p:cxnSp>
          <p:nvCxnSpPr>
            <p:cNvPr id="12" name="Connettore 2 11"/>
            <p:cNvCxnSpPr>
              <a:cxnSpLocks/>
            </p:cNvCxnSpPr>
            <p:nvPr/>
          </p:nvCxnSpPr>
          <p:spPr>
            <a:xfrm>
              <a:off x="-4133538" y="4613312"/>
              <a:ext cx="1909956" cy="16305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-35570" y="7200324"/>
              <a:ext cx="3950473" cy="27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grounding</a:t>
              </a:r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706" y="395767"/>
            <a:ext cx="2841456" cy="5717637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812282" y="2621935"/>
            <a:ext cx="2387600" cy="2589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202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Feedthrough updates</dc:title>
  <dc:creator>User</dc:creator>
  <cp:lastModifiedBy>Gianmario Cesarini</cp:lastModifiedBy>
  <cp:revision>57</cp:revision>
  <dcterms:created xsi:type="dcterms:W3CDTF">2022-02-21T07:33:04Z</dcterms:created>
  <dcterms:modified xsi:type="dcterms:W3CDTF">2025-02-19T13:07:29Z</dcterms:modified>
</cp:coreProperties>
</file>