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0"/>
  </p:notesMasterIdLst>
  <p:sldIdLst>
    <p:sldId id="968" r:id="rId2"/>
    <p:sldId id="297" r:id="rId3"/>
    <p:sldId id="995" r:id="rId4"/>
    <p:sldId id="877" r:id="rId5"/>
    <p:sldId id="996" r:id="rId6"/>
    <p:sldId id="1016" r:id="rId7"/>
    <p:sldId id="1036" r:id="rId8"/>
    <p:sldId id="1004" r:id="rId9"/>
    <p:sldId id="257" r:id="rId10"/>
    <p:sldId id="277" r:id="rId11"/>
    <p:sldId id="1006" r:id="rId12"/>
    <p:sldId id="1007" r:id="rId13"/>
    <p:sldId id="1039" r:id="rId14"/>
    <p:sldId id="1040" r:id="rId15"/>
    <p:sldId id="1041" r:id="rId16"/>
    <p:sldId id="1042" r:id="rId17"/>
    <p:sldId id="260" r:id="rId18"/>
    <p:sldId id="1031" r:id="rId19"/>
    <p:sldId id="1008" r:id="rId20"/>
    <p:sldId id="1018" r:id="rId21"/>
    <p:sldId id="369" r:id="rId22"/>
    <p:sldId id="368" r:id="rId23"/>
    <p:sldId id="1026" r:id="rId24"/>
    <p:sldId id="1028" r:id="rId25"/>
    <p:sldId id="1017" r:id="rId26"/>
    <p:sldId id="1015" r:id="rId27"/>
    <p:sldId id="1035" r:id="rId28"/>
    <p:sldId id="1022" r:id="rId29"/>
    <p:sldId id="1000" r:id="rId30"/>
    <p:sldId id="1029" r:id="rId31"/>
    <p:sldId id="1013" r:id="rId32"/>
    <p:sldId id="1032" r:id="rId33"/>
    <p:sldId id="259" r:id="rId34"/>
    <p:sldId id="256" r:id="rId35"/>
    <p:sldId id="1030" r:id="rId36"/>
    <p:sldId id="258" r:id="rId37"/>
    <p:sldId id="1033" r:id="rId38"/>
    <p:sldId id="1027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4"/>
    <a:srgbClr val="4BBCEC"/>
    <a:srgbClr val="ED2300"/>
    <a:srgbClr val="ED2323"/>
    <a:srgbClr val="006BFC"/>
    <a:srgbClr val="0072C4"/>
    <a:srgbClr val="ED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9"/>
    <p:restoredTop sz="94833"/>
  </p:normalViewPr>
  <p:slideViewPr>
    <p:cSldViewPr snapToGrid="0" snapToObjects="1">
      <p:cViewPr varScale="1">
        <p:scale>
          <a:sx n="103" d="100"/>
          <a:sy n="103" d="100"/>
        </p:scale>
        <p:origin x="8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538F4B-8649-CD49-B447-77139ABCCC8B}" type="datetimeFigureOut">
              <a:rPr lang="en-IT" smtClean="0"/>
              <a:t>19/02/25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149E9D-8D42-4148-9B37-195363E6F958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3995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3694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6988" y="744538"/>
            <a:ext cx="6615112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Cryogenic transition edge sensor gives us the energy resolution BUT requires &lt;100Hz rate to avoid saturation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Hence this 18.6 keV slowing potential and this EM filter BUT for this filter to be effective it needs to have a fast dynamic setting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To provide the trajectory information for the fast dynamic setting an CR-based tracking system is required between the target and the filter (NIKHEF)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Atomic tritium (to avoid smearing from molecular excitations) embedded on graphene will be the target for the prototype (this introduces its own problems)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68CE7B-D952-49FA-8A0B-6F02B6DBC4E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7399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6F38A7-0194-A428-8F05-EB26140C6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1">
            <a:extLst>
              <a:ext uri="{FF2B5EF4-FFF2-40B4-BE49-F238E27FC236}">
                <a16:creationId xmlns:a16="http://schemas.microsoft.com/office/drawing/2014/main" id="{B38D3736-BD4D-CC0E-ED04-58E4D0F4CAB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F892585-3CEB-4107-8004-A4496B2468A5}" type="slidenum">
              <a:rPr lang="it-IT" altLang="it-IT"/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/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E4D31223-738A-F241-9AF2-D3698EBA6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8837613"/>
            <a:ext cx="2949575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4ACFBD6C-3A64-4CC4-8499-ADE34FEF26DA}" type="slidenum">
              <a:rPr lang="it-IT" altLang="it-IT">
                <a:cs typeface="Arial Unicode MS" charset="0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it-IT" altLang="it-IT">
              <a:cs typeface="Arial Unicode MS" charset="0"/>
            </a:endParaRPr>
          </a:p>
        </p:txBody>
      </p:sp>
      <p:sp>
        <p:nvSpPr>
          <p:cNvPr id="16388" name="Rectangle 2">
            <a:extLst>
              <a:ext uri="{FF2B5EF4-FFF2-40B4-BE49-F238E27FC236}">
                <a16:creationId xmlns:a16="http://schemas.microsoft.com/office/drawing/2014/main" id="{94E5089E-B16C-98D3-2EC9-111453EDA8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65425" y="533400"/>
            <a:ext cx="4603750" cy="25908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9" name="Rectangle 3">
            <a:extLst>
              <a:ext uri="{FF2B5EF4-FFF2-40B4-BE49-F238E27FC236}">
                <a16:creationId xmlns:a16="http://schemas.microsoft.com/office/drawing/2014/main" id="{5B9E5A2F-171B-91FC-66B6-A8D9797CB0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71600" y="3276600"/>
            <a:ext cx="7389813" cy="3198813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42294247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911407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11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51092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19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307838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2b5efb31ab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2b5efb31ab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149E9D-8D42-4148-9B37-195363E6F958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991547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A9D43-3519-BB4B-B807-04A764298E40}" type="datetime1">
              <a:rPr lang="it-IT" smtClean="0"/>
              <a:t>19/02/25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46095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4CAC-51DC-1A44-8AF6-4F32AC0D12CF}" type="datetime1">
              <a:rPr lang="it-IT" smtClean="0"/>
              <a:t>19/02/25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31110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3517B-A4F3-F245-B419-FEA4926E426B}" type="datetime1">
              <a:rPr lang="it-IT" smtClean="0"/>
              <a:t>19/02/25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41926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8929" y="260558"/>
            <a:ext cx="10935725" cy="112860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A5799A3-70A0-4AEE-A469-A1EDC98BE9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5C108-C14F-E541-89FF-8B1239269023}" type="datetime1">
              <a:rPr lang="it-IT" altLang="it-IT" smtClean="0"/>
              <a:t>19/02/25</a:t>
            </a:fld>
            <a:endParaRPr lang="it-IT" altLang="it-IT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5A7521-2131-48F5-9B80-3298F91ECBA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66C845-C38F-43A6-9D7E-C66D99B6101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8843F-4AB0-41C6-A1B5-66132F8E45FB}" type="slidenum">
              <a:rPr lang="it-IT" altLang="it-IT"/>
              <a:pPr>
                <a:defRPr/>
              </a:pPr>
              <a:t>‹#›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835109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866623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409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366104" indent="-366104">
              <a:lnSpc>
                <a:spcPct val="120000"/>
              </a:lnSpc>
              <a:spcBef>
                <a:spcPts val="3234"/>
              </a:spcBef>
              <a:defRPr sz="3234"/>
            </a:lvl1pPr>
            <a:lvl2pPr marL="732208" indent="-366104">
              <a:lnSpc>
                <a:spcPct val="120000"/>
              </a:lnSpc>
              <a:spcBef>
                <a:spcPts val="3234"/>
              </a:spcBef>
              <a:defRPr sz="3234"/>
            </a:lvl2pPr>
            <a:lvl3pPr marL="1098313" indent="-366104">
              <a:lnSpc>
                <a:spcPct val="120000"/>
              </a:lnSpc>
              <a:spcBef>
                <a:spcPts val="3234"/>
              </a:spcBef>
              <a:defRPr sz="3234"/>
            </a:lvl3pPr>
            <a:lvl4pPr marL="1464417" indent="-366104">
              <a:lnSpc>
                <a:spcPct val="120000"/>
              </a:lnSpc>
              <a:spcBef>
                <a:spcPts val="3234"/>
              </a:spcBef>
              <a:defRPr sz="3234"/>
            </a:lvl4pPr>
            <a:lvl5pPr marL="1830521" indent="-366104">
              <a:lnSpc>
                <a:spcPct val="120000"/>
              </a:lnSpc>
              <a:spcBef>
                <a:spcPts val="3234"/>
              </a:spcBef>
              <a:defRPr sz="3234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238534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562" y="273422"/>
            <a:ext cx="10971684" cy="11446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5321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562" y="1604399"/>
            <a:ext cx="10971684" cy="397681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87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A1984C1-70AB-4A5E-A9F1-AE32D409111F}" type="slidenum">
              <a:rPr/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8B1ACC4F-4628-7D47-A573-EAA4371AC2BC}" type="datetime1">
              <a:rPr lang="it-IT" smtClean="0"/>
              <a:t>19/02/25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4796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6FAD-E725-F644-9217-9D2BC23CCD40}" type="datetime1">
              <a:rPr lang="it-IT" smtClean="0"/>
              <a:t>19/02/25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7432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FCA40-3817-3340-86A6-F1263A2696B5}" type="datetime1">
              <a:rPr lang="it-IT" smtClean="0"/>
              <a:t>19/02/25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40526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E1AFE-D9CF-B74F-A73E-19F9142865A8}" type="datetime1">
              <a:rPr lang="it-IT" smtClean="0"/>
              <a:t>19/02/25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70050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783F9-DFB8-DE49-A21A-B6C4361DE9DF}" type="datetime1">
              <a:rPr lang="it-IT" smtClean="0"/>
              <a:t>19/02/25</a:t>
            </a:fld>
            <a:endParaRPr lang="en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59994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7A8686-04E8-8249-A4B7-C7F2F4348015}" type="datetime1">
              <a:rPr lang="it-IT" smtClean="0"/>
              <a:t>19/02/25</a:t>
            </a:fld>
            <a:endParaRPr lang="en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84249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64AB5-DD69-794E-9B39-C5DFF0275179}" type="datetime1">
              <a:rPr lang="it-IT" smtClean="0"/>
              <a:t>19/02/25</a:t>
            </a:fld>
            <a:endParaRPr lang="en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853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F64FE-5947-D640-A379-A64DCB9E0EE3}" type="datetime1">
              <a:rPr lang="it-IT" smtClean="0"/>
              <a:t>19/02/25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5995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D88D8-7723-5349-90A3-1A9108A7E7DF}" type="datetime1">
              <a:rPr lang="it-IT" smtClean="0"/>
              <a:t>19/02/25</a:t>
            </a:fld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638380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37C405-84CD-5440-8D73-F3F2BAFA2CBA}" type="datetime1">
              <a:rPr lang="it-IT" smtClean="0"/>
              <a:t>19/02/25</a:t>
            </a:fld>
            <a:endParaRPr lang="en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7CB26-C4AD-E24C-99F4-9278FBEB9685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89272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5" r:id="rId12"/>
    <p:sldLayoutId id="2147483687" r:id="rId13"/>
    <p:sldLayoutId id="2147483689" r:id="rId14"/>
    <p:sldLayoutId id="2147483690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748-0221/17/05/P05021" TargetMode="External"/><Relationship Id="rId5" Type="http://schemas.openxmlformats.org/officeDocument/2006/relationships/hyperlink" Target="https://www.sciencedirect.com/science/article/abs/pii/S0146641019300080?via%3Dihub" TargetMode="Externa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tif"/><Relationship Id="rId10" Type="http://schemas.openxmlformats.org/officeDocument/2006/relationships/hyperlink" Target="https://journals.aps.org/prapplied/abstract/10.1103/PhysRevApplied.22.L041007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article/10.1088/1475-7516/2019/07/047" TargetMode="External"/><Relationship Id="rId5" Type="http://schemas.openxmlformats.org/officeDocument/2006/relationships/image" Target="../media/image6.tiff"/><Relationship Id="rId4" Type="http://schemas.openxmlformats.org/officeDocument/2006/relationships/hyperlink" Target="https://arxiv.org/abs/hep-ph/0703075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NULL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../media/image59.png"/><Relationship Id="rId9" Type="http://schemas.openxmlformats.org/officeDocument/2006/relationships/image" Target="NUL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520.png"/><Relationship Id="rId3" Type="http://schemas.openxmlformats.org/officeDocument/2006/relationships/image" Target="../media/image59.png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570.png"/><Relationship Id="rId2" Type="http://schemas.openxmlformats.org/officeDocument/2006/relationships/image" Target="../media/image61.emf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NULL"/><Relationship Id="rId11" Type="http://schemas.openxmlformats.org/officeDocument/2006/relationships/image" Target="NULL"/><Relationship Id="rId15" Type="http://schemas.openxmlformats.org/officeDocument/2006/relationships/image" Target="../media/image63.png"/><Relationship Id="rId10" Type="http://schemas.openxmlformats.org/officeDocument/2006/relationships/image" Target="../media/image540.png"/><Relationship Id="rId9" Type="http://schemas.openxmlformats.org/officeDocument/2006/relationships/image" Target="NULL"/><Relationship Id="rId1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1.png"/><Relationship Id="rId18" Type="http://schemas.openxmlformats.org/officeDocument/2006/relationships/image" Target="../media/image11.png"/><Relationship Id="rId3" Type="http://schemas.openxmlformats.org/officeDocument/2006/relationships/image" Target="../media/image7.png"/><Relationship Id="rId12" Type="http://schemas.openxmlformats.org/officeDocument/2006/relationships/image" Target="../media/image390.png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80.png"/><Relationship Id="rId5" Type="http://schemas.openxmlformats.org/officeDocument/2006/relationships/image" Target="../media/image8.png"/><Relationship Id="rId15" Type="http://schemas.openxmlformats.org/officeDocument/2006/relationships/image" Target="../media/image9.png"/><Relationship Id="rId10" Type="http://schemas.openxmlformats.org/officeDocument/2006/relationships/image" Target="../media/image371.png"/><Relationship Id="rId4" Type="http://schemas.microsoft.com/office/2007/relationships/hdphoto" Target="../media/hdphoto1.wdp"/><Relationship Id="rId9" Type="http://schemas.openxmlformats.org/officeDocument/2006/relationships/image" Target="../media/image360.png"/><Relationship Id="rId14" Type="http://schemas.openxmlformats.org/officeDocument/2006/relationships/image" Target="../media/image4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s.acs.org/doi/10.1021/acs.nanolett.2c00162" TargetMode="External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371DC1-A680-EA44-903A-CB8110866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9987"/>
            <a:ext cx="10515600" cy="2606653"/>
          </a:xfrm>
        </p:spPr>
        <p:txBody>
          <a:bodyPr>
            <a:normAutofit/>
          </a:bodyPr>
          <a:lstStyle/>
          <a:p>
            <a:pPr algn="ctr"/>
            <a:br>
              <a:rPr lang="en-US" dirty="0"/>
            </a:br>
            <a:r>
              <a:rPr lang="en-US" sz="4700" b="1" dirty="0"/>
              <a:t>Neutrino mass with the PTOLEMY project</a:t>
            </a:r>
            <a:br>
              <a:rPr lang="en-US" sz="2700" b="1" dirty="0"/>
            </a:br>
            <a:br>
              <a:rPr lang="en-US" sz="2700" dirty="0"/>
            </a:br>
            <a:r>
              <a:rPr lang="en-US" sz="2700" dirty="0"/>
              <a:t>PTOLEMY meeting Italia 19/02/2025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FC4A3A-9B11-0786-D589-59C27B44FB7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935" y="19594"/>
            <a:ext cx="1440493" cy="131481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AEA38D-3DD6-D6FD-42F3-0DFB2A87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667" y="3345544"/>
            <a:ext cx="5894665" cy="3324590"/>
          </a:xfrm>
          <a:prstGeom prst="rect">
            <a:avLst/>
          </a:prstGeom>
        </p:spPr>
      </p:pic>
      <p:pic>
        <p:nvPicPr>
          <p:cNvPr id="1026" name="Picture 2" descr="Laboratori Nazionali Del Gran Sasso - INFN">
            <a:extLst>
              <a:ext uri="{FF2B5EF4-FFF2-40B4-BE49-F238E27FC236}">
                <a16:creationId xmlns:a16="http://schemas.microsoft.com/office/drawing/2014/main" id="{D9AEB403-7897-6EBF-61CA-C7D490AC6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507" y="0"/>
            <a:ext cx="1440493" cy="1355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24C4F90-8B43-25DB-10FB-177762B3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1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099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F44E53-59D4-BA99-41EB-D49F7DC96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6822" y="48304"/>
            <a:ext cx="5534766" cy="1084218"/>
          </a:xfrm>
        </p:spPr>
        <p:txBody>
          <a:bodyPr>
            <a:normAutofit/>
          </a:bodyPr>
          <a:lstStyle/>
          <a:p>
            <a:r>
              <a:rPr lang="it-IT" b="1" dirty="0"/>
              <a:t>RF </a:t>
            </a:r>
            <a:r>
              <a:rPr lang="it-IT" b="1" dirty="0" err="1"/>
              <a:t>readout</a:t>
            </a:r>
            <a:r>
              <a:rPr lang="it-IT" b="1" dirty="0"/>
              <a:t> </a:t>
            </a:r>
            <a:r>
              <a:rPr lang="it-IT" b="1" dirty="0" err="1"/>
              <a:t>electronics</a:t>
            </a:r>
            <a:endParaRPr lang="it-IT" b="1" dirty="0"/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2CEA6BD4-B4A6-64DF-A7BF-08F80EE71C57}"/>
              </a:ext>
            </a:extLst>
          </p:cNvPr>
          <p:cNvSpPr/>
          <p:nvPr/>
        </p:nvSpPr>
        <p:spPr>
          <a:xfrm>
            <a:off x="1110343" y="1387910"/>
            <a:ext cx="1367682" cy="1019036"/>
          </a:xfrm>
          <a:prstGeom prst="round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4974CCC4-9073-8033-7ED4-B10664F03B48}"/>
              </a:ext>
            </a:extLst>
          </p:cNvPr>
          <p:cNvCxnSpPr>
            <a:cxnSpLocks/>
            <a:stCxn id="3" idx="3"/>
            <a:endCxn id="17" idx="1"/>
          </p:cNvCxnSpPr>
          <p:nvPr/>
        </p:nvCxnSpPr>
        <p:spPr>
          <a:xfrm flipV="1">
            <a:off x="2478025" y="1897424"/>
            <a:ext cx="1288141" cy="4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35">
            <a:extLst>
              <a:ext uri="{FF2B5EF4-FFF2-40B4-BE49-F238E27FC236}">
                <a16:creationId xmlns:a16="http://schemas.microsoft.com/office/drawing/2014/main" id="{DAC864C4-8378-53F6-54EA-53AA1BE78802}"/>
              </a:ext>
            </a:extLst>
          </p:cNvPr>
          <p:cNvSpPr txBox="1"/>
          <p:nvPr/>
        </p:nvSpPr>
        <p:spPr>
          <a:xfrm>
            <a:off x="7007511" y="1761873"/>
            <a:ext cx="906228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/>
              <a:t>DAQ</a:t>
            </a:r>
          </a:p>
        </p:txBody>
      </p:sp>
      <p:cxnSp>
        <p:nvCxnSpPr>
          <p:cNvPr id="12" name="Straight Connector 36">
            <a:extLst>
              <a:ext uri="{FF2B5EF4-FFF2-40B4-BE49-F238E27FC236}">
                <a16:creationId xmlns:a16="http://schemas.microsoft.com/office/drawing/2014/main" id="{1FDA6C94-7B77-AEDE-0ACF-E0C143ABE59C}"/>
              </a:ext>
            </a:extLst>
          </p:cNvPr>
          <p:cNvCxnSpPr>
            <a:cxnSpLocks/>
          </p:cNvCxnSpPr>
          <p:nvPr/>
        </p:nvCxnSpPr>
        <p:spPr>
          <a:xfrm>
            <a:off x="6448144" y="1947490"/>
            <a:ext cx="556309" cy="1422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8">
            <a:extLst>
              <a:ext uri="{FF2B5EF4-FFF2-40B4-BE49-F238E27FC236}">
                <a16:creationId xmlns:a16="http://schemas.microsoft.com/office/drawing/2014/main" id="{BC10D4EE-DCCD-1B8E-2582-973B9D62ABB4}"/>
              </a:ext>
            </a:extLst>
          </p:cNvPr>
          <p:cNvSpPr txBox="1"/>
          <p:nvPr/>
        </p:nvSpPr>
        <p:spPr>
          <a:xfrm>
            <a:off x="1410217" y="1593461"/>
            <a:ext cx="691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LNA</a:t>
            </a:r>
          </a:p>
        </p:txBody>
      </p:sp>
      <p:sp>
        <p:nvSpPr>
          <p:cNvPr id="17" name="TextBox 42">
            <a:extLst>
              <a:ext uri="{FF2B5EF4-FFF2-40B4-BE49-F238E27FC236}">
                <a16:creationId xmlns:a16="http://schemas.microsoft.com/office/drawing/2014/main" id="{486F3337-317E-83F0-E1C4-56C2C9805A68}"/>
              </a:ext>
            </a:extLst>
          </p:cNvPr>
          <p:cNvSpPr txBox="1"/>
          <p:nvPr/>
        </p:nvSpPr>
        <p:spPr>
          <a:xfrm>
            <a:off x="3766166" y="1666591"/>
            <a:ext cx="1367682" cy="4616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it-IT" sz="2400"/>
              <a:t>DIPLEXER</a:t>
            </a:r>
            <a:endParaRPr lang="en-US" sz="2400"/>
          </a:p>
        </p:txBody>
      </p:sp>
      <p:grpSp>
        <p:nvGrpSpPr>
          <p:cNvPr id="26" name="Group 72">
            <a:extLst>
              <a:ext uri="{FF2B5EF4-FFF2-40B4-BE49-F238E27FC236}">
                <a16:creationId xmlns:a16="http://schemas.microsoft.com/office/drawing/2014/main" id="{AB22F3D1-6235-CC0E-3830-4D7052B70616}"/>
              </a:ext>
            </a:extLst>
          </p:cNvPr>
          <p:cNvGrpSpPr/>
          <p:nvPr/>
        </p:nvGrpSpPr>
        <p:grpSpPr>
          <a:xfrm>
            <a:off x="6021414" y="1706750"/>
            <a:ext cx="442845" cy="438850"/>
            <a:chOff x="3676353" y="4698956"/>
            <a:chExt cx="442845" cy="438850"/>
          </a:xfrm>
        </p:grpSpPr>
        <p:sp>
          <p:nvSpPr>
            <p:cNvPr id="27" name="Oval 68">
              <a:extLst>
                <a:ext uri="{FF2B5EF4-FFF2-40B4-BE49-F238E27FC236}">
                  <a16:creationId xmlns:a16="http://schemas.microsoft.com/office/drawing/2014/main" id="{F64E7240-2765-1E97-A06C-E1B64AA9F7B7}"/>
                </a:ext>
              </a:extLst>
            </p:cNvPr>
            <p:cNvSpPr/>
            <p:nvPr/>
          </p:nvSpPr>
          <p:spPr>
            <a:xfrm>
              <a:off x="3676353" y="4698956"/>
              <a:ext cx="442845" cy="438850"/>
            </a:xfrm>
            <a:prstGeom prst="ellipse">
              <a:avLst/>
            </a:prstGeom>
            <a:solidFill>
              <a:schemeClr val="accent4">
                <a:alpha val="29000"/>
              </a:schemeClr>
            </a:solidFill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8" name="Straight Connector 70">
              <a:extLst>
                <a:ext uri="{FF2B5EF4-FFF2-40B4-BE49-F238E27FC236}">
                  <a16:creationId xmlns:a16="http://schemas.microsoft.com/office/drawing/2014/main" id="{3384A00B-1E6E-4882-F620-18B80358CD61}"/>
                </a:ext>
              </a:extLst>
            </p:cNvPr>
            <p:cNvCxnSpPr/>
            <p:nvPr/>
          </p:nvCxnSpPr>
          <p:spPr>
            <a:xfrm>
              <a:off x="3735775" y="4756381"/>
              <a:ext cx="324000" cy="324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71">
              <a:extLst>
                <a:ext uri="{FF2B5EF4-FFF2-40B4-BE49-F238E27FC236}">
                  <a16:creationId xmlns:a16="http://schemas.microsoft.com/office/drawing/2014/main" id="{022F659A-587D-26E1-E1D5-E1144AC413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35775" y="4756381"/>
              <a:ext cx="324000" cy="32400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Straight Connector 76">
            <a:extLst>
              <a:ext uri="{FF2B5EF4-FFF2-40B4-BE49-F238E27FC236}">
                <a16:creationId xmlns:a16="http://schemas.microsoft.com/office/drawing/2014/main" id="{2CEDFB4C-B931-8AEA-4E5D-5953305F2F7B}"/>
              </a:ext>
            </a:extLst>
          </p:cNvPr>
          <p:cNvCxnSpPr>
            <a:cxnSpLocks/>
          </p:cNvCxnSpPr>
          <p:nvPr/>
        </p:nvCxnSpPr>
        <p:spPr>
          <a:xfrm>
            <a:off x="5447896" y="1914725"/>
            <a:ext cx="556309" cy="1422"/>
          </a:xfrm>
          <a:prstGeom prst="line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riangle 50">
            <a:extLst>
              <a:ext uri="{FF2B5EF4-FFF2-40B4-BE49-F238E27FC236}">
                <a16:creationId xmlns:a16="http://schemas.microsoft.com/office/drawing/2014/main" id="{74A1E5F2-1F62-DF21-5EA2-843C293E330E}"/>
              </a:ext>
            </a:extLst>
          </p:cNvPr>
          <p:cNvSpPr/>
          <p:nvPr/>
        </p:nvSpPr>
        <p:spPr>
          <a:xfrm rot="5400000">
            <a:off x="1475939" y="1398498"/>
            <a:ext cx="704820" cy="879847"/>
          </a:xfrm>
          <a:prstGeom prst="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2" descr="Image preview">
            <a:extLst>
              <a:ext uri="{FF2B5EF4-FFF2-40B4-BE49-F238E27FC236}">
                <a16:creationId xmlns:a16="http://schemas.microsoft.com/office/drawing/2014/main" id="{409263D8-8EBE-055C-EC7F-FBC3B1239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3" y="3132969"/>
            <a:ext cx="5445012" cy="40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84EB2EF2-18A5-BF8F-0D94-AF2FE59EA37D}"/>
              </a:ext>
            </a:extLst>
          </p:cNvPr>
          <p:cNvSpPr txBox="1"/>
          <p:nvPr/>
        </p:nvSpPr>
        <p:spPr>
          <a:xfrm>
            <a:off x="5760720" y="3946233"/>
            <a:ext cx="37359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err="1"/>
              <a:t>Dedicated</a:t>
            </a:r>
            <a:r>
              <a:rPr lang="it-IT" sz="2400"/>
              <a:t> </a:t>
            </a:r>
            <a:r>
              <a:rPr lang="it-IT" sz="2400" err="1"/>
              <a:t>downconverter</a:t>
            </a:r>
            <a:r>
              <a:rPr lang="it-IT" sz="2400"/>
              <a:t> </a:t>
            </a:r>
            <a:r>
              <a:rPr lang="it-IT" sz="2400" err="1"/>
              <a:t>developed</a:t>
            </a:r>
            <a:r>
              <a:rPr lang="it-IT" sz="2400"/>
              <a:t> @ NIKHEF </a:t>
            </a: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75E7967E-BA2C-6CD6-0998-BA65CB424CAF}"/>
              </a:ext>
            </a:extLst>
          </p:cNvPr>
          <p:cNvSpPr txBox="1"/>
          <p:nvPr/>
        </p:nvSpPr>
        <p:spPr>
          <a:xfrm>
            <a:off x="5829315" y="5196492"/>
            <a:ext cx="392863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DAQ with FPGA trigger under </a:t>
            </a:r>
            <a:r>
              <a:rPr lang="it-IT" sz="2400" err="1"/>
              <a:t>development</a:t>
            </a:r>
            <a:r>
              <a:rPr lang="it-IT" sz="2400"/>
              <a:t> @ NIKHEF </a:t>
            </a:r>
          </a:p>
        </p:txBody>
      </p:sp>
      <p:pic>
        <p:nvPicPr>
          <p:cNvPr id="8" name="Immagine 7" descr="Immagine che contiene elettronica, testo, metro, schermata&#10;&#10;Descrizione generata automaticamente">
            <a:extLst>
              <a:ext uri="{FF2B5EF4-FFF2-40B4-BE49-F238E27FC236}">
                <a16:creationId xmlns:a16="http://schemas.microsoft.com/office/drawing/2014/main" id="{983E344A-B0CD-8295-BD76-658F4115FC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r="13049" b="8539"/>
          <a:stretch/>
        </p:blipFill>
        <p:spPr>
          <a:xfrm>
            <a:off x="8523509" y="978377"/>
            <a:ext cx="3352167" cy="2347518"/>
          </a:xfrm>
          <a:prstGeom prst="rect">
            <a:avLst/>
          </a:prstGeom>
        </p:spPr>
      </p:pic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B9656EC4-A414-59C9-BB3B-EA0347F14E68}"/>
              </a:ext>
            </a:extLst>
          </p:cNvPr>
          <p:cNvCxnSpPr>
            <a:stCxn id="42" idx="1"/>
          </p:cNvCxnSpPr>
          <p:nvPr/>
        </p:nvCxnSpPr>
        <p:spPr>
          <a:xfrm flipH="1">
            <a:off x="5342709" y="4361732"/>
            <a:ext cx="418011" cy="1432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DE804D5-FC82-4A7A-B8FA-D2712957BA88}"/>
              </a:ext>
            </a:extLst>
          </p:cNvPr>
          <p:cNvSpPr txBox="1"/>
          <p:nvPr/>
        </p:nvSpPr>
        <p:spPr>
          <a:xfrm>
            <a:off x="8860370" y="3296138"/>
            <a:ext cx="35769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RTO64 </a:t>
            </a:r>
            <a:r>
              <a:rPr lang="it-IT" sz="2400" err="1"/>
              <a:t>used</a:t>
            </a:r>
            <a:r>
              <a:rPr lang="it-IT" sz="2400"/>
              <a:t> for DAQ</a:t>
            </a:r>
          </a:p>
        </p:txBody>
      </p:sp>
      <p:grpSp>
        <p:nvGrpSpPr>
          <p:cNvPr id="5" name="Gruppo 14">
            <a:extLst>
              <a:ext uri="{FF2B5EF4-FFF2-40B4-BE49-F238E27FC236}">
                <a16:creationId xmlns:a16="http://schemas.microsoft.com/office/drawing/2014/main" id="{9903D340-BDED-997A-2B8C-EAD8781430C9}"/>
              </a:ext>
            </a:extLst>
          </p:cNvPr>
          <p:cNvGrpSpPr/>
          <p:nvPr/>
        </p:nvGrpSpPr>
        <p:grpSpPr>
          <a:xfrm>
            <a:off x="701234" y="2490533"/>
            <a:ext cx="2166101" cy="1211758"/>
            <a:chOff x="4059575" y="2638774"/>
            <a:chExt cx="3519072" cy="2393409"/>
          </a:xfrm>
        </p:grpSpPr>
        <p:pic>
          <p:nvPicPr>
            <p:cNvPr id="9" name="Immagine 107">
              <a:extLst>
                <a:ext uri="{FF2B5EF4-FFF2-40B4-BE49-F238E27FC236}">
                  <a16:creationId xmlns:a16="http://schemas.microsoft.com/office/drawing/2014/main" id="{97B4B821-A0EF-6C0A-4FE9-405CDFB14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76" t="23458" b="41642"/>
            <a:stretch/>
          </p:blipFill>
          <p:spPr>
            <a:xfrm>
              <a:off x="4059575" y="2638774"/>
              <a:ext cx="3519072" cy="2393409"/>
            </a:xfrm>
            <a:prstGeom prst="rect">
              <a:avLst/>
            </a:prstGeom>
          </p:spPr>
        </p:pic>
        <p:sp>
          <p:nvSpPr>
            <p:cNvPr id="19" name="CasellaDiTesto 40">
              <a:extLst>
                <a:ext uri="{FF2B5EF4-FFF2-40B4-BE49-F238E27FC236}">
                  <a16:creationId xmlns:a16="http://schemas.microsoft.com/office/drawing/2014/main" id="{FB85B11B-CEA5-57EE-DB42-922B304BB38B}"/>
                </a:ext>
              </a:extLst>
            </p:cNvPr>
            <p:cNvSpPr txBox="1"/>
            <p:nvPr/>
          </p:nvSpPr>
          <p:spPr>
            <a:xfrm>
              <a:off x="6323589" y="2736601"/>
              <a:ext cx="1227157" cy="911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400" dirty="0"/>
                <a:t>LNA</a:t>
              </a:r>
            </a:p>
          </p:txBody>
        </p:sp>
      </p:grpSp>
      <p:cxnSp>
        <p:nvCxnSpPr>
          <p:cNvPr id="22" name="Connettore 2 19">
            <a:extLst>
              <a:ext uri="{FF2B5EF4-FFF2-40B4-BE49-F238E27FC236}">
                <a16:creationId xmlns:a16="http://schemas.microsoft.com/office/drawing/2014/main" id="{98D94715-12DD-7F90-08B2-5C1381CC0790}"/>
              </a:ext>
            </a:extLst>
          </p:cNvPr>
          <p:cNvCxnSpPr>
            <a:cxnSpLocks/>
          </p:cNvCxnSpPr>
          <p:nvPr/>
        </p:nvCxnSpPr>
        <p:spPr>
          <a:xfrm flipV="1">
            <a:off x="4962144" y="2250621"/>
            <a:ext cx="1133856" cy="145902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6C2FCD2-3ECB-E0FF-602D-70C181447945}"/>
              </a:ext>
            </a:extLst>
          </p:cNvPr>
          <p:cNvSpPr txBox="1"/>
          <p:nvPr/>
        </p:nvSpPr>
        <p:spPr>
          <a:xfrm>
            <a:off x="6446523" y="1426822"/>
            <a:ext cx="521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IF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F2E5055-0341-C12A-D85C-542021165518}"/>
              </a:ext>
            </a:extLst>
          </p:cNvPr>
          <p:cNvSpPr txBox="1"/>
          <p:nvPr/>
        </p:nvSpPr>
        <p:spPr>
          <a:xfrm>
            <a:off x="5418198" y="1475917"/>
            <a:ext cx="81857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/>
              <a:t>RF</a:t>
            </a:r>
          </a:p>
        </p:txBody>
      </p:sp>
      <p:sp>
        <p:nvSpPr>
          <p:cNvPr id="7" name="TextBox 38">
            <a:extLst>
              <a:ext uri="{FF2B5EF4-FFF2-40B4-BE49-F238E27FC236}">
                <a16:creationId xmlns:a16="http://schemas.microsoft.com/office/drawing/2014/main" id="{A9A96927-03BD-604C-808B-3061BE2069D9}"/>
              </a:ext>
            </a:extLst>
          </p:cNvPr>
          <p:cNvSpPr txBox="1"/>
          <p:nvPr/>
        </p:nvSpPr>
        <p:spPr>
          <a:xfrm>
            <a:off x="1388425" y="984760"/>
            <a:ext cx="414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</a:t>
            </a:r>
            <a:r>
              <a:rPr lang="en-US" sz="2400" baseline="-25000"/>
              <a:t>c</a:t>
            </a:r>
          </a:p>
        </p:txBody>
      </p:sp>
      <p:sp>
        <p:nvSpPr>
          <p:cNvPr id="10" name="Segnaposto numero diapositiva 2">
            <a:extLst>
              <a:ext uri="{FF2B5EF4-FFF2-40B4-BE49-F238E27FC236}">
                <a16:creationId xmlns:a16="http://schemas.microsoft.com/office/drawing/2014/main" id="{EC167C39-D015-04E3-0A6D-0B643982A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10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156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images of various types of electrical diagrams&#10;&#10;AI-generated content may be incorrect.">
            <a:extLst>
              <a:ext uri="{FF2B5EF4-FFF2-40B4-BE49-F238E27FC236}">
                <a16:creationId xmlns:a16="http://schemas.microsoft.com/office/drawing/2014/main" id="{3B0AB4D3-99F9-DE6B-93D1-05D80E250A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43647" t="2" r="29539" b="35396"/>
          <a:stretch/>
        </p:blipFill>
        <p:spPr>
          <a:xfrm>
            <a:off x="141014" y="4089082"/>
            <a:ext cx="3398160" cy="2762765"/>
          </a:xfrm>
        </p:spPr>
      </p:pic>
      <p:pic>
        <p:nvPicPr>
          <p:cNvPr id="9" name="Picture 8" descr="A screenshot of a diagram&#10;&#10;AI-generated content may be incorrect.">
            <a:extLst>
              <a:ext uri="{FF2B5EF4-FFF2-40B4-BE49-F238E27FC236}">
                <a16:creationId xmlns:a16="http://schemas.microsoft.com/office/drawing/2014/main" id="{70B524AC-DBCB-E271-CE08-21FEFBC6D11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02" t="19087"/>
          <a:stretch/>
        </p:blipFill>
        <p:spPr>
          <a:xfrm>
            <a:off x="138895" y="1008755"/>
            <a:ext cx="5489784" cy="311278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471C86-6BD3-0803-8336-D690BA2BFA1F}"/>
              </a:ext>
            </a:extLst>
          </p:cNvPr>
          <p:cNvSpPr txBox="1"/>
          <p:nvPr/>
        </p:nvSpPr>
        <p:spPr>
          <a:xfrm>
            <a:off x="137193" y="746209"/>
            <a:ext cx="5489784" cy="3385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/>
              <a:t>Particle trajectories can be calculated/predicted analytically:</a:t>
            </a:r>
            <a:endParaRPr lang="en-US" sz="1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166256-87BA-C68D-8D2C-D2E8D003110B}"/>
              </a:ext>
            </a:extLst>
          </p:cNvPr>
          <p:cNvSpPr txBox="1"/>
          <p:nvPr/>
        </p:nvSpPr>
        <p:spPr>
          <a:xfrm>
            <a:off x="109741" y="13178"/>
            <a:ext cx="11748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+mj-lt"/>
                <a:cs typeface="Aharoni" panose="02010803020104030203" pitchFamily="2" charset="-79"/>
              </a:rPr>
              <a:t>PTOLEMY filter: years of development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2D56BA-3A73-16A0-E3C0-41263237CE99}"/>
              </a:ext>
            </a:extLst>
          </p:cNvPr>
          <p:cNvSpPr txBox="1"/>
          <p:nvPr/>
        </p:nvSpPr>
        <p:spPr>
          <a:xfrm rot="5400000">
            <a:off x="8191212" y="3582044"/>
            <a:ext cx="6356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/>
              <a:t>A design for an electromagnetic filter for precision energy measurements at the tritium endpoint</a:t>
            </a:r>
            <a:endParaRPr lang="en-IT" sz="1200" b="1"/>
          </a:p>
          <a:p>
            <a:r>
              <a:rPr lang="en-IT" sz="1200" i="1">
                <a:hlinkClick r:id="rId5"/>
              </a:rPr>
              <a:t>M.G.Betti et al, </a:t>
            </a:r>
            <a:r>
              <a:rPr lang="en-GB" sz="1200" i="1">
                <a:hlinkClick r:id="rId5"/>
              </a:rPr>
              <a:t>Prog.Part.Nucl.Phys. 106 (2019) 120-131</a:t>
            </a:r>
            <a:endParaRPr lang="en-GB" sz="1200" i="1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D911FF-2176-2379-740C-77E2DFDB6994}"/>
              </a:ext>
            </a:extLst>
          </p:cNvPr>
          <p:cNvSpPr txBox="1"/>
          <p:nvPr/>
        </p:nvSpPr>
        <p:spPr>
          <a:xfrm rot="5400000">
            <a:off x="9015385" y="3345657"/>
            <a:ext cx="58265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Implementation and optimization of the PTOLEMY transverse drift electromagnetic filter</a:t>
            </a:r>
          </a:p>
          <a:p>
            <a:r>
              <a:rPr lang="en-GB" sz="1200" i="1" dirty="0">
                <a:hlinkClick r:id="rId6"/>
              </a:rPr>
              <a:t>A.Apponi et al, JINST 17 (2022) 05, P05021</a:t>
            </a:r>
            <a:endParaRPr lang="en-GB" sz="1200" i="1" dirty="0"/>
          </a:p>
        </p:txBody>
      </p:sp>
      <p:pic>
        <p:nvPicPr>
          <p:cNvPr id="10" name="Picture 9" descr="A graph of a line&#10;&#10;AI-generated content may be incorrect.">
            <a:extLst>
              <a:ext uri="{FF2B5EF4-FFF2-40B4-BE49-F238E27FC236}">
                <a16:creationId xmlns:a16="http://schemas.microsoft.com/office/drawing/2014/main" id="{165ED671-25E2-6DCA-6649-75E851A2CC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6416" y="747220"/>
            <a:ext cx="5044770" cy="36962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5471D8-7428-2BF9-4249-9F63602D106D}"/>
              </a:ext>
            </a:extLst>
          </p:cNvPr>
          <p:cNvSpPr txBox="1"/>
          <p:nvPr/>
        </p:nvSpPr>
        <p:spPr>
          <a:xfrm>
            <a:off x="7488749" y="3303494"/>
            <a:ext cx="2617255" cy="523220"/>
          </a:xfrm>
          <a:prstGeom prst="rect">
            <a:avLst/>
          </a:prstGeom>
          <a:noFill/>
          <a:ln w="60325">
            <a:solidFill>
              <a:srgbClr val="ED2323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From 18 keV to O(1 eV) in 50 cm </a:t>
            </a:r>
          </a:p>
          <a:p>
            <a:r>
              <a:rPr lang="en-US" sz="1400" dirty="0"/>
              <a:t>vs 70 m in the case of KATRIN</a:t>
            </a:r>
          </a:p>
        </p:txBody>
      </p:sp>
      <p:pic>
        <p:nvPicPr>
          <p:cNvPr id="2" name="Immagine 7" descr="Immagine che contiene schermata, linea, Elementi grafici, diagramma&#10;&#10;Descrizione generata automaticamente">
            <a:extLst>
              <a:ext uri="{FF2B5EF4-FFF2-40B4-BE49-F238E27FC236}">
                <a16:creationId xmlns:a16="http://schemas.microsoft.com/office/drawing/2014/main" id="{A6DE52B3-A33F-2315-EB9A-BA362589AA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94" y="4677278"/>
            <a:ext cx="6971015" cy="20220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2D1B8A-5EA6-9405-C6DE-0613DF1BB285}"/>
              </a:ext>
            </a:extLst>
          </p:cNvPr>
          <p:cNvSpPr txBox="1"/>
          <p:nvPr/>
        </p:nvSpPr>
        <p:spPr>
          <a:xfrm>
            <a:off x="8518801" y="4769578"/>
            <a:ext cx="1088439" cy="4617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266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  <a:sym typeface="Gill Sans Light"/>
              </a:rPr>
              <a:t>FOCUSING</a:t>
            </a:r>
          </a:p>
          <a:p>
            <a:pPr algn="ctr" defTabSz="410751" hangingPunct="0"/>
            <a:r>
              <a:rPr lang="en-US" sz="1266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with </a:t>
            </a:r>
            <a:r>
              <a:rPr lang="en-US" sz="1266" dirty="0" err="1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Einzel</a:t>
            </a:r>
            <a:r>
              <a:rPr lang="en-US" sz="1266" dirty="0">
                <a:solidFill>
                  <a:schemeClr val="bg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lens</a:t>
            </a:r>
            <a:endParaRPr lang="en-US" sz="1266" dirty="0">
              <a:solidFill>
                <a:schemeClr val="bg1"/>
              </a:solidFill>
              <a:latin typeface="Gill Sans" panose="020B0502020104020203" pitchFamily="34" charset="-79"/>
              <a:cs typeface="Gill Sans" panose="020B0502020104020203" pitchFamily="34" charset="-79"/>
              <a:sym typeface="Gill Sans Ligh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137E4A-5A5E-FE91-078D-053EFEEA25A7}"/>
              </a:ext>
            </a:extLst>
          </p:cNvPr>
          <p:cNvSpPr txBox="1"/>
          <p:nvPr/>
        </p:nvSpPr>
        <p:spPr>
          <a:xfrm rot="5400000">
            <a:off x="9838148" y="5579480"/>
            <a:ext cx="1468287" cy="31021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547" dirty="0">
                <a:solidFill>
                  <a:schemeClr val="bg1"/>
                </a:solidFill>
                <a:sym typeface="Gill Sans Light"/>
              </a:rPr>
              <a:t>Microcalorimeter</a:t>
            </a:r>
          </a:p>
        </p:txBody>
      </p:sp>
      <p:sp>
        <p:nvSpPr>
          <p:cNvPr id="13" name="Segnaposto numero diapositiva 2">
            <a:extLst>
              <a:ext uri="{FF2B5EF4-FFF2-40B4-BE49-F238E27FC236}">
                <a16:creationId xmlns:a16="http://schemas.microsoft.com/office/drawing/2014/main" id="{9235EBB8-0283-37CB-E572-86550F76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11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7753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2E64B-E972-2DC0-3DF1-7FF8BD7C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6564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Full demonstrator simulation (Princeton)</a:t>
            </a:r>
          </a:p>
        </p:txBody>
      </p:sp>
      <p:pic>
        <p:nvPicPr>
          <p:cNvPr id="9" name="Picture 8" descr="A computer screen shot of a computer screen&#10;&#10;AI-generated content may be incorrect.">
            <a:extLst>
              <a:ext uri="{FF2B5EF4-FFF2-40B4-BE49-F238E27FC236}">
                <a16:creationId xmlns:a16="http://schemas.microsoft.com/office/drawing/2014/main" id="{A6D1B4F8-4ADE-E34D-7F06-7E8F65D381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7" r="-1"/>
          <a:stretch/>
        </p:blipFill>
        <p:spPr>
          <a:xfrm>
            <a:off x="-4682" y="595086"/>
            <a:ext cx="12240000" cy="25451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B104C6-6823-2946-6523-6A0DE4BA4F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614"/>
          <a:stretch/>
        </p:blipFill>
        <p:spPr>
          <a:xfrm>
            <a:off x="-88138" y="3134883"/>
            <a:ext cx="12280138" cy="976401"/>
          </a:xfrm>
          <a:prstGeom prst="rect">
            <a:avLst/>
          </a:prstGeom>
        </p:spPr>
      </p:pic>
      <p:pic>
        <p:nvPicPr>
          <p:cNvPr id="3" name="Picture 2" descr="A colorful lines on a white background&#10;&#10;AI-generated content may be incorrect.">
            <a:extLst>
              <a:ext uri="{FF2B5EF4-FFF2-40B4-BE49-F238E27FC236}">
                <a16:creationId xmlns:a16="http://schemas.microsoft.com/office/drawing/2014/main" id="{10DCDA31-6194-4971-2727-C74196E6CE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340" t="-1" b="6776"/>
          <a:stretch/>
        </p:blipFill>
        <p:spPr>
          <a:xfrm>
            <a:off x="566056" y="4235069"/>
            <a:ext cx="11132457" cy="25195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79697761-4714-D66A-69F0-15CD4E87C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tx1"/>
                </a:solidFill>
              </a:rPr>
              <a:t>12</a:t>
            </a:fld>
            <a:endParaRPr lang="en-IT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86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3379DC72-C84D-D33D-48AC-BD798993CEA4}"/>
              </a:ext>
            </a:extLst>
          </p:cNvPr>
          <p:cNvSpPr txBox="1"/>
          <p:nvPr/>
        </p:nvSpPr>
        <p:spPr>
          <a:xfrm>
            <a:off x="471947" y="294968"/>
            <a:ext cx="1108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Transmission Simulation Setup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614F83-1018-E1DD-1D47-FB5CEBB7D4BC}"/>
              </a:ext>
            </a:extLst>
          </p:cNvPr>
          <p:cNvSpPr txBox="1"/>
          <p:nvPr/>
        </p:nvSpPr>
        <p:spPr>
          <a:xfrm>
            <a:off x="440184" y="1223222"/>
            <a:ext cx="688083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 mm radius circular area split into 50 rings (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5 shown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50 rings = 10,200 particles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Uniform distribution of pitch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within a 10 degree window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 fixed phi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emission angles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All electrons with initial KE = 18.6 keV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E.g.</a:t>
            </a:r>
          </a:p>
          <a:p>
            <a:pPr lvl="1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30±5,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0 (N=10,200)</a:t>
            </a:r>
          </a:p>
          <a:p>
            <a:pPr lvl="1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30±5,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45 (N=10,200)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lvl="1"/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30±5,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315 (N=10,200)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30±5,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0..315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N=81,600</a:t>
            </a:r>
          </a:p>
          <a:p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40±5, </a:t>
            </a:r>
            <a:r>
              <a:rPr lang="el-GR" sz="16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= 0..315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N=81,600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8A39304-A16B-3C66-54AA-6121FFDD21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4213" y="4103352"/>
            <a:ext cx="2243886" cy="2413592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28DF60-3400-4DF9-BFED-2F8400094675}"/>
              </a:ext>
            </a:extLst>
          </p:cNvPr>
          <p:cNvCxnSpPr>
            <a:cxnSpLocks/>
          </p:cNvCxnSpPr>
          <p:nvPr/>
        </p:nvCxnSpPr>
        <p:spPr>
          <a:xfrm flipV="1">
            <a:off x="10872110" y="4485543"/>
            <a:ext cx="165989" cy="104666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FF75D246-A717-08F9-5ED5-B99D01AEAB00}"/>
              </a:ext>
            </a:extLst>
          </p:cNvPr>
          <p:cNvSpPr txBox="1"/>
          <p:nvPr/>
        </p:nvSpPr>
        <p:spPr>
          <a:xfrm>
            <a:off x="11038099" y="4639542"/>
            <a:ext cx="1104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1mm radius</a:t>
            </a:r>
          </a:p>
          <a:p>
            <a:r>
              <a:rPr lang="en-US" sz="1400" dirty="0">
                <a:latin typeface="Arial" panose="020B0604020202020204" pitchFamily="34" charset="0"/>
                <a:ea typeface="Anonymous Pro" panose="02060609030202000504" pitchFamily="49" charset="0"/>
                <a:cs typeface="Arial" panose="020B0604020202020204" pitchFamily="34" charset="0"/>
              </a:rPr>
              <a:t>(5 rings)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286186-1E2D-0B74-4A2A-7107807337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878"/>
          <a:stretch/>
        </p:blipFill>
        <p:spPr>
          <a:xfrm>
            <a:off x="7893606" y="931414"/>
            <a:ext cx="3906941" cy="2701888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2B46150-31A8-BCD1-7596-4B3A8FFE2109}"/>
              </a:ext>
            </a:extLst>
          </p:cNvPr>
          <p:cNvCxnSpPr>
            <a:cxnSpLocks/>
          </p:cNvCxnSpPr>
          <p:nvPr/>
        </p:nvCxnSpPr>
        <p:spPr>
          <a:xfrm flipH="1">
            <a:off x="11057692" y="1714500"/>
            <a:ext cx="334208" cy="100801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168F5ABA-CA90-AC2D-BBC4-A54FA47990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721" y="4504349"/>
            <a:ext cx="2865901" cy="18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57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9AFE7-38A4-BE40-7FB3-D87A7B78A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AC461C-B0A1-8DEF-9A11-91440D1E77DD}"/>
              </a:ext>
            </a:extLst>
          </p:cNvPr>
          <p:cNvSpPr txBox="1"/>
          <p:nvPr/>
        </p:nvSpPr>
        <p:spPr>
          <a:xfrm>
            <a:off x="471947" y="294968"/>
            <a:ext cx="1108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pic>
        <p:nvPicPr>
          <p:cNvPr id="4" name="Picture 3" descr="A blue and green lines on a white background&#10;&#10;Description automatically generated">
            <a:extLst>
              <a:ext uri="{FF2B5EF4-FFF2-40B4-BE49-F238E27FC236}">
                <a16:creationId xmlns:a16="http://schemas.microsoft.com/office/drawing/2014/main" id="{F30B3147-01BF-D418-8346-6A7566F72F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953" b="46102"/>
          <a:stretch/>
        </p:blipFill>
        <p:spPr>
          <a:xfrm>
            <a:off x="6154732" y="3293910"/>
            <a:ext cx="3021544" cy="2290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8A1A19-B3C2-06C1-1DBA-FBBFD7456084}"/>
              </a:ext>
            </a:extLst>
          </p:cNvPr>
          <p:cNvSpPr txBox="1"/>
          <p:nvPr/>
        </p:nvSpPr>
        <p:spPr>
          <a:xfrm>
            <a:off x="471947" y="1209837"/>
            <a:ext cx="56240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2D plane monitors placed every 1 cm in 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11x6 cm in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x,y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centered at (0,0)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Record individual particle hit information (incl. multiple hits per particle due to cyclotron motion)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At each Z coordinate: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Transmission efficiency: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Extract # of unique particle hits per plane, express as percentage of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Average KE: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Take average over all hits (incl. duplicates)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Pitch angle: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Calculate instantaneous pitch angle from momentum components for hits within 5mm of x=0, then take average pitch over these 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olorful rainbow colored tube&#10;&#10;Description automatically generated with low confidence">
            <a:extLst>
              <a:ext uri="{FF2B5EF4-FFF2-40B4-BE49-F238E27FC236}">
                <a16:creationId xmlns:a16="http://schemas.microsoft.com/office/drawing/2014/main" id="{0C9DE5AF-44A0-3A83-0DD6-4AB7F0D2632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7" t="443" b="16371"/>
          <a:stretch/>
        </p:blipFill>
        <p:spPr>
          <a:xfrm>
            <a:off x="6154732" y="701688"/>
            <a:ext cx="5676556" cy="2322830"/>
          </a:xfrm>
          <a:prstGeom prst="rect">
            <a:avLst/>
          </a:prstGeom>
        </p:spPr>
      </p:pic>
      <p:pic>
        <p:nvPicPr>
          <p:cNvPr id="7" name="Picture 6" descr="A red and green line&#10;&#10;Description automatically generated">
            <a:extLst>
              <a:ext uri="{FF2B5EF4-FFF2-40B4-BE49-F238E27FC236}">
                <a16:creationId xmlns:a16="http://schemas.microsoft.com/office/drawing/2014/main" id="{1128FA4B-818D-37CB-0F73-C7F1342A030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426" b="23880"/>
          <a:stretch/>
        </p:blipFill>
        <p:spPr>
          <a:xfrm>
            <a:off x="0" y="5853984"/>
            <a:ext cx="12192000" cy="887278"/>
          </a:xfrm>
          <a:prstGeom prst="rect">
            <a:avLst/>
          </a:prstGeom>
        </p:spPr>
      </p:pic>
      <p:pic>
        <p:nvPicPr>
          <p:cNvPr id="8" name="Picture 7" descr="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D701B46A-BD63-05F0-E624-BA10F68BEE1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95" r="14879"/>
          <a:stretch/>
        </p:blipFill>
        <p:spPr>
          <a:xfrm>
            <a:off x="9366458" y="3295035"/>
            <a:ext cx="2464830" cy="22895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E2E0440-1A20-5759-04E9-2670093DDD82}"/>
              </a:ext>
            </a:extLst>
          </p:cNvPr>
          <p:cNvSpPr/>
          <p:nvPr/>
        </p:nvSpPr>
        <p:spPr>
          <a:xfrm>
            <a:off x="9391232" y="4416953"/>
            <a:ext cx="2440056" cy="457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7EE110-D629-2C39-A668-09C0453F7C52}"/>
              </a:ext>
            </a:extLst>
          </p:cNvPr>
          <p:cNvSpPr txBox="1"/>
          <p:nvPr/>
        </p:nvSpPr>
        <p:spPr>
          <a:xfrm>
            <a:off x="10971930" y="4412703"/>
            <a:ext cx="116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+/-5mm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5FE5DD8-0A6D-17D9-EE37-3E7A7D712C23}"/>
              </a:ext>
            </a:extLst>
          </p:cNvPr>
          <p:cNvCxnSpPr/>
          <p:nvPr/>
        </p:nvCxnSpPr>
        <p:spPr>
          <a:xfrm>
            <a:off x="6695059" y="5188736"/>
            <a:ext cx="19460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535E4E7-B337-0E27-3AFF-4463A2CDDFB8}"/>
              </a:ext>
            </a:extLst>
          </p:cNvPr>
          <p:cNvSpPr txBox="1"/>
          <p:nvPr/>
        </p:nvSpPr>
        <p:spPr>
          <a:xfrm>
            <a:off x="7480506" y="5165290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655F8E3-C609-A24F-FB8E-4BAC1AA56A34}"/>
              </a:ext>
            </a:extLst>
          </p:cNvPr>
          <p:cNvCxnSpPr>
            <a:cxnSpLocks/>
          </p:cNvCxnSpPr>
          <p:nvPr/>
        </p:nvCxnSpPr>
        <p:spPr>
          <a:xfrm flipH="1" flipV="1">
            <a:off x="6470331" y="2021459"/>
            <a:ext cx="576648" cy="6801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F71FDF6-69B7-D931-4332-B13F2A2CF7FA}"/>
              </a:ext>
            </a:extLst>
          </p:cNvPr>
          <p:cNvCxnSpPr>
            <a:cxnSpLocks/>
          </p:cNvCxnSpPr>
          <p:nvPr/>
        </p:nvCxnSpPr>
        <p:spPr>
          <a:xfrm>
            <a:off x="7046979" y="2713387"/>
            <a:ext cx="1036024" cy="94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44F2021B-DE4D-B25A-B381-95DF59645B2F}"/>
              </a:ext>
            </a:extLst>
          </p:cNvPr>
          <p:cNvSpPr txBox="1"/>
          <p:nvPr/>
        </p:nvSpPr>
        <p:spPr>
          <a:xfrm>
            <a:off x="7350164" y="2728189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CECF4A-7851-C9B7-7AEF-31774EA7D0E2}"/>
              </a:ext>
            </a:extLst>
          </p:cNvPr>
          <p:cNvSpPr txBox="1"/>
          <p:nvPr/>
        </p:nvSpPr>
        <p:spPr>
          <a:xfrm>
            <a:off x="6482745" y="2282313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5656EA8-2A3C-C9B8-5364-8A03598188E5}"/>
              </a:ext>
            </a:extLst>
          </p:cNvPr>
          <p:cNvCxnSpPr>
            <a:cxnSpLocks/>
          </p:cNvCxnSpPr>
          <p:nvPr/>
        </p:nvCxnSpPr>
        <p:spPr>
          <a:xfrm>
            <a:off x="9672085" y="5378383"/>
            <a:ext cx="527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E74632A6-82DF-9FFB-5E55-24CF04A79662}"/>
              </a:ext>
            </a:extLst>
          </p:cNvPr>
          <p:cNvCxnSpPr>
            <a:cxnSpLocks/>
          </p:cNvCxnSpPr>
          <p:nvPr/>
        </p:nvCxnSpPr>
        <p:spPr>
          <a:xfrm flipV="1">
            <a:off x="9672085" y="4747774"/>
            <a:ext cx="0" cy="630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68A5FEDD-2888-C6AA-A1EB-E7EE36A9C3DC}"/>
              </a:ext>
            </a:extLst>
          </p:cNvPr>
          <p:cNvSpPr txBox="1"/>
          <p:nvPr/>
        </p:nvSpPr>
        <p:spPr>
          <a:xfrm>
            <a:off x="9367811" y="4908615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58D132-6078-D127-E03E-52F0E86D94D7}"/>
              </a:ext>
            </a:extLst>
          </p:cNvPr>
          <p:cNvSpPr txBox="1"/>
          <p:nvPr/>
        </p:nvSpPr>
        <p:spPr>
          <a:xfrm>
            <a:off x="9782867" y="5335091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963794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EFE24-58C8-0A9C-EEB5-5555DA761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51F6972-93BF-0F24-4788-DB085CD9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1328"/>
            <a:ext cx="12192000" cy="48866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E9C72-E430-B66C-D2BB-8CD7089920F0}"/>
              </a:ext>
            </a:extLst>
          </p:cNvPr>
          <p:cNvSpPr txBox="1"/>
          <p:nvPr/>
        </p:nvSpPr>
        <p:spPr>
          <a:xfrm>
            <a:off x="471947" y="294968"/>
            <a:ext cx="1108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Showing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30±5 with individual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bin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8131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6B2DD4-EC25-220C-81F5-20A5A71B3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9A3678-E631-E5E7-73A5-F32B92F63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71328"/>
            <a:ext cx="12192000" cy="48866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115D3A-7EAE-1190-EFEF-80C215FEDDA2}"/>
              </a:ext>
            </a:extLst>
          </p:cNvPr>
          <p:cNvSpPr txBox="1"/>
          <p:nvPr/>
        </p:nvSpPr>
        <p:spPr>
          <a:xfrm>
            <a:off x="471947" y="294968"/>
            <a:ext cx="11080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Showing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20±5, 30±5, 40±5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averaged over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bins</a:t>
            </a:r>
          </a:p>
        </p:txBody>
      </p:sp>
    </p:spTree>
    <p:extLst>
      <p:ext uri="{BB962C8B-B14F-4D97-AF65-F5344CB8AC3E}">
        <p14:creationId xmlns:p14="http://schemas.microsoft.com/office/powerpoint/2010/main" val="2955390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419568-2463-FEC0-C1FB-605667045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7C3B5E-B9AB-A8FC-C70E-5324E4A99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098" y="1469570"/>
            <a:ext cx="7543803" cy="53884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5478E4-6801-F25D-1EB6-58755FAFE038}"/>
              </a:ext>
            </a:extLst>
          </p:cNvPr>
          <p:cNvSpPr txBox="1"/>
          <p:nvPr/>
        </p:nvSpPr>
        <p:spPr>
          <a:xfrm>
            <a:off x="471947" y="294968"/>
            <a:ext cx="110802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Showing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= 20±5, 30±5, 40±5</a:t>
            </a:r>
          </a:p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averaged over </a:t>
            </a:r>
            <a:r>
              <a:rPr lang="el-GR" sz="32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bins</a:t>
            </a:r>
          </a:p>
        </p:txBody>
      </p:sp>
    </p:spTree>
    <p:extLst>
      <p:ext uri="{BB962C8B-B14F-4D97-AF65-F5344CB8AC3E}">
        <p14:creationId xmlns:p14="http://schemas.microsoft.com/office/powerpoint/2010/main" val="21006447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417833" y="79939"/>
            <a:ext cx="7356333" cy="1373644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4000" b="1" spc="-1" dirty="0">
                <a:solidFill>
                  <a:srgbClr val="000000"/>
                </a:solidFill>
                <a:latin typeface="+mj-lt"/>
                <a:ea typeface="Arial"/>
              </a:rPr>
              <a:t>HV High precision stability (LNGS)</a:t>
            </a:r>
            <a:endParaRPr lang="en-US" sz="4000" b="1" spc="-1" dirty="0">
              <a:solidFill>
                <a:srgbClr val="000000"/>
              </a:solidFill>
              <a:latin typeface="+mj-lt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76684" y="1190158"/>
            <a:ext cx="6335307" cy="3835507"/>
            <a:chOff x="228600" y="984084"/>
            <a:chExt cx="5238360" cy="3171396"/>
          </a:xfrm>
        </p:grpSpPr>
        <p:sp>
          <p:nvSpPr>
            <p:cNvPr id="28" name="Straight Connector 27"/>
            <p:cNvSpPr/>
            <p:nvPr/>
          </p:nvSpPr>
          <p:spPr>
            <a:xfrm>
              <a:off x="1065960" y="1295640"/>
              <a:ext cx="2417040" cy="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-77499" rIns="131922" bIns="-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Straight Connector 28"/>
            <p:cNvSpPr/>
            <p:nvPr/>
          </p:nvSpPr>
          <p:spPr>
            <a:xfrm flipV="1">
              <a:off x="1466640" y="1288080"/>
              <a:ext cx="0" cy="604440"/>
            </a:xfrm>
            <a:prstGeom prst="line">
              <a:avLst/>
            </a:prstGeom>
            <a:ln w="38160">
              <a:solidFill>
                <a:srgbClr val="B2B2B2"/>
              </a:solidFill>
              <a:prstDash val="dash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" name="Straight Connector 29"/>
            <p:cNvSpPr/>
            <p:nvPr/>
          </p:nvSpPr>
          <p:spPr>
            <a:xfrm flipV="1">
              <a:off x="1466640" y="2112840"/>
              <a:ext cx="0" cy="604080"/>
            </a:xfrm>
            <a:prstGeom prst="line">
              <a:avLst/>
            </a:prstGeom>
            <a:ln w="38160">
              <a:solidFill>
                <a:srgbClr val="B2B2B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" name="Straight Connector 30"/>
            <p:cNvSpPr/>
            <p:nvPr/>
          </p:nvSpPr>
          <p:spPr>
            <a:xfrm>
              <a:off x="1265040" y="1892160"/>
              <a:ext cx="402840" cy="0"/>
            </a:xfrm>
            <a:prstGeom prst="line">
              <a:avLst/>
            </a:prstGeom>
            <a:ln w="38160">
              <a:solidFill>
                <a:srgbClr val="B2B2B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-77499" rIns="131922" bIns="-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Straight Connector 31"/>
            <p:cNvSpPr/>
            <p:nvPr/>
          </p:nvSpPr>
          <p:spPr>
            <a:xfrm>
              <a:off x="1265040" y="2098440"/>
              <a:ext cx="402840" cy="0"/>
            </a:xfrm>
            <a:prstGeom prst="line">
              <a:avLst/>
            </a:prstGeom>
            <a:ln w="38160">
              <a:solidFill>
                <a:srgbClr val="B2B2B2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-77499" rIns="131922" bIns="-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Straight Connector 32"/>
            <p:cNvSpPr/>
            <p:nvPr/>
          </p:nvSpPr>
          <p:spPr>
            <a:xfrm>
              <a:off x="2867040" y="2177640"/>
              <a:ext cx="402840" cy="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-77499" rIns="131922" bIns="-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Straight Connector 33"/>
            <p:cNvSpPr/>
            <p:nvPr/>
          </p:nvSpPr>
          <p:spPr>
            <a:xfrm>
              <a:off x="2867040" y="1713600"/>
              <a:ext cx="402840" cy="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-77499" rIns="131922" bIns="-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Straight Connector 34"/>
            <p:cNvSpPr/>
            <p:nvPr/>
          </p:nvSpPr>
          <p:spPr>
            <a:xfrm flipV="1">
              <a:off x="3078000" y="1288080"/>
              <a:ext cx="6120" cy="41904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Straight Connector 35"/>
            <p:cNvSpPr/>
            <p:nvPr/>
          </p:nvSpPr>
          <p:spPr>
            <a:xfrm flipV="1">
              <a:off x="3078000" y="2192040"/>
              <a:ext cx="6120" cy="50364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Triangle 36"/>
            <p:cNvSpPr/>
            <p:nvPr/>
          </p:nvSpPr>
          <p:spPr>
            <a:xfrm>
              <a:off x="2150280" y="1492920"/>
              <a:ext cx="251640" cy="201240"/>
            </a:xfrm>
            <a:prstGeom prst="triangle">
              <a:avLst>
                <a:gd name="adj" fmla="val 50000"/>
              </a:avLst>
            </a:prstGeom>
            <a:solidFill>
              <a:srgbClr val="DEE6EF"/>
            </a:solidFill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3483" rIns="131922" bIns="3483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Straight Connector 37"/>
            <p:cNvSpPr/>
            <p:nvPr/>
          </p:nvSpPr>
          <p:spPr>
            <a:xfrm>
              <a:off x="2074320" y="1495800"/>
              <a:ext cx="402480" cy="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-77499" rIns="131922" bIns="-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Straight Connector 38"/>
            <p:cNvSpPr/>
            <p:nvPr/>
          </p:nvSpPr>
          <p:spPr>
            <a:xfrm>
              <a:off x="3023640" y="1982520"/>
              <a:ext cx="456480" cy="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-77499" rIns="131922" bIns="-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Triangle 39"/>
            <p:cNvSpPr/>
            <p:nvPr/>
          </p:nvSpPr>
          <p:spPr>
            <a:xfrm rot="5333400">
              <a:off x="3459600" y="1779840"/>
              <a:ext cx="503280" cy="453240"/>
            </a:xfrm>
            <a:prstGeom prst="triangle">
              <a:avLst>
                <a:gd name="adj" fmla="val 50000"/>
              </a:avLst>
            </a:prstGeom>
            <a:solidFill>
              <a:srgbClr val="DEE6EF"/>
            </a:solidFill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3968640" y="2258640"/>
              <a:ext cx="452880" cy="453240"/>
            </a:xfrm>
            <a:prstGeom prst="ellipse">
              <a:avLst/>
            </a:prstGeom>
            <a:solidFill>
              <a:srgbClr val="DEE6EF"/>
            </a:solidFill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3934080" y="1992960"/>
              <a:ext cx="248760" cy="251640"/>
            </a:xfrm>
            <a:custGeom>
              <a:avLst/>
              <a:gdLst/>
              <a:ahLst/>
              <a:cxnLst/>
              <a:rect l="0" t="0" r="r" b="b"/>
              <a:pathLst>
                <a:path w="691" h="699" fill="none">
                  <a:moveTo>
                    <a:pt x="0" y="0"/>
                  </a:moveTo>
                  <a:lnTo>
                    <a:pt x="691" y="0"/>
                  </a:lnTo>
                  <a:lnTo>
                    <a:pt x="691" y="699"/>
                  </a:lnTo>
                </a:path>
              </a:pathLst>
            </a:custGeom>
            <a:ln w="38160">
              <a:solidFill>
                <a:srgbClr val="2A6099"/>
              </a:solidFill>
              <a:round/>
            </a:ln>
          </p:spPr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Straight Connector 42"/>
            <p:cNvSpPr/>
            <p:nvPr/>
          </p:nvSpPr>
          <p:spPr>
            <a:xfrm>
              <a:off x="2074320" y="1892160"/>
              <a:ext cx="402480" cy="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-77499" rIns="131922" bIns="-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Straight Connector 43"/>
            <p:cNvSpPr/>
            <p:nvPr/>
          </p:nvSpPr>
          <p:spPr>
            <a:xfrm>
              <a:off x="2074320" y="2288880"/>
              <a:ext cx="402480" cy="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-77499" rIns="131922" bIns="-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" name="Straight Connector 44"/>
            <p:cNvSpPr/>
            <p:nvPr/>
          </p:nvSpPr>
          <p:spPr>
            <a:xfrm>
              <a:off x="2272320" y="1700280"/>
              <a:ext cx="0" cy="201600"/>
            </a:xfrm>
            <a:prstGeom prst="line">
              <a:avLst/>
            </a:prstGeom>
            <a:ln w="38160">
              <a:solidFill>
                <a:srgbClr val="158466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Straight Connector 45"/>
            <p:cNvSpPr/>
            <p:nvPr/>
          </p:nvSpPr>
          <p:spPr>
            <a:xfrm>
              <a:off x="2272320" y="2097000"/>
              <a:ext cx="0" cy="20124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Straight Connector 46"/>
            <p:cNvSpPr/>
            <p:nvPr/>
          </p:nvSpPr>
          <p:spPr>
            <a:xfrm>
              <a:off x="2269440" y="2496240"/>
              <a:ext cx="3240" cy="21420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Straight Connector 47"/>
            <p:cNvSpPr/>
            <p:nvPr/>
          </p:nvSpPr>
          <p:spPr>
            <a:xfrm>
              <a:off x="2272320" y="1288080"/>
              <a:ext cx="0" cy="20160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Triangle 48"/>
            <p:cNvSpPr/>
            <p:nvPr/>
          </p:nvSpPr>
          <p:spPr>
            <a:xfrm>
              <a:off x="2152800" y="2295000"/>
              <a:ext cx="252000" cy="201240"/>
            </a:xfrm>
            <a:prstGeom prst="triangle">
              <a:avLst>
                <a:gd name="adj" fmla="val 50000"/>
              </a:avLst>
            </a:prstGeom>
            <a:solidFill>
              <a:srgbClr val="DEE6EF"/>
            </a:solidFill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3483" rIns="131922" bIns="3483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Triangle 49"/>
            <p:cNvSpPr/>
            <p:nvPr/>
          </p:nvSpPr>
          <p:spPr>
            <a:xfrm>
              <a:off x="2150280" y="1889640"/>
              <a:ext cx="251640" cy="201240"/>
            </a:xfrm>
            <a:prstGeom prst="triangle">
              <a:avLst>
                <a:gd name="adj" fmla="val 50000"/>
              </a:avLst>
            </a:prstGeom>
            <a:solidFill>
              <a:srgbClr val="DEE7E5"/>
            </a:solidFill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3483" rIns="131922" bIns="3483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960480" y="1237680"/>
              <a:ext cx="100440" cy="100440"/>
            </a:xfrm>
            <a:prstGeom prst="ellipse">
              <a:avLst/>
            </a:prstGeom>
            <a:solidFill>
              <a:srgbClr val="DEE6EF"/>
            </a:solidFill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8272" rIns="131922" bIns="8272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497760" y="1237680"/>
              <a:ext cx="100800" cy="100440"/>
            </a:xfrm>
            <a:prstGeom prst="ellipse">
              <a:avLst/>
            </a:prstGeom>
            <a:solidFill>
              <a:srgbClr val="DEE6EF"/>
            </a:solidFill>
            <a:ln w="38160">
              <a:solidFill>
                <a:srgbClr val="2A6099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8272" rIns="131922" bIns="8272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Straight Connector 52"/>
            <p:cNvSpPr/>
            <p:nvPr/>
          </p:nvSpPr>
          <p:spPr>
            <a:xfrm flipV="1">
              <a:off x="4116600" y="2327400"/>
              <a:ext cx="151200" cy="302040"/>
            </a:xfrm>
            <a:prstGeom prst="line">
              <a:avLst/>
            </a:prstGeom>
            <a:ln w="38160">
              <a:solidFill>
                <a:srgbClr val="2A6099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922" tIns="77499" rIns="131922" bIns="7749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265040" y="2701080"/>
              <a:ext cx="402840" cy="97560"/>
              <a:chOff x="1265040" y="2701080"/>
              <a:chExt cx="402840" cy="97560"/>
            </a:xfrm>
          </p:grpSpPr>
          <p:sp>
            <p:nvSpPr>
              <p:cNvPr id="55" name="Straight Connector 54"/>
              <p:cNvSpPr/>
              <p:nvPr/>
            </p:nvSpPr>
            <p:spPr>
              <a:xfrm>
                <a:off x="1265040" y="2701080"/>
                <a:ext cx="402840" cy="0"/>
              </a:xfrm>
              <a:prstGeom prst="line">
                <a:avLst/>
              </a:prstGeom>
              <a:ln w="38160">
                <a:solidFill>
                  <a:srgbClr val="B2B2B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77499" rIns="131922" bIns="-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6" name="Straight Connector 55"/>
              <p:cNvSpPr/>
              <p:nvPr/>
            </p:nvSpPr>
            <p:spPr>
              <a:xfrm>
                <a:off x="1366200" y="2748240"/>
                <a:ext cx="201240" cy="0"/>
              </a:xfrm>
              <a:prstGeom prst="line">
                <a:avLst/>
              </a:prstGeom>
              <a:ln w="38160">
                <a:solidFill>
                  <a:srgbClr val="B2B2B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77499" rIns="131922" bIns="-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57" name="Straight Connector 56"/>
              <p:cNvSpPr/>
              <p:nvPr/>
            </p:nvSpPr>
            <p:spPr>
              <a:xfrm>
                <a:off x="1416240" y="2798640"/>
                <a:ext cx="100440" cy="0"/>
              </a:xfrm>
              <a:prstGeom prst="line">
                <a:avLst/>
              </a:prstGeom>
              <a:ln w="38160">
                <a:solidFill>
                  <a:srgbClr val="B2B2B2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77499" rIns="131922" bIns="-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2074320" y="2701080"/>
              <a:ext cx="402480" cy="97920"/>
              <a:chOff x="2074320" y="2701080"/>
              <a:chExt cx="402480" cy="97920"/>
            </a:xfrm>
          </p:grpSpPr>
          <p:sp>
            <p:nvSpPr>
              <p:cNvPr id="59" name="Straight Connector 58"/>
              <p:cNvSpPr/>
              <p:nvPr/>
            </p:nvSpPr>
            <p:spPr>
              <a:xfrm>
                <a:off x="2074320" y="2701080"/>
                <a:ext cx="402480" cy="0"/>
              </a:xfrm>
              <a:prstGeom prst="line">
                <a:avLst/>
              </a:prstGeom>
              <a:ln w="38160">
                <a:solidFill>
                  <a:srgbClr val="2A609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77499" rIns="131922" bIns="-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0" name="Straight Connector 59"/>
              <p:cNvSpPr/>
              <p:nvPr/>
            </p:nvSpPr>
            <p:spPr>
              <a:xfrm>
                <a:off x="2174760" y="2748240"/>
                <a:ext cx="201600" cy="0"/>
              </a:xfrm>
              <a:prstGeom prst="line">
                <a:avLst/>
              </a:prstGeom>
              <a:ln w="38160">
                <a:solidFill>
                  <a:srgbClr val="2A609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77499" rIns="131922" bIns="-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1" name="Straight Connector 60"/>
              <p:cNvSpPr/>
              <p:nvPr/>
            </p:nvSpPr>
            <p:spPr>
              <a:xfrm>
                <a:off x="2225160" y="2799000"/>
                <a:ext cx="100440" cy="0"/>
              </a:xfrm>
              <a:prstGeom prst="line">
                <a:avLst/>
              </a:prstGeom>
              <a:ln w="38160">
                <a:solidFill>
                  <a:srgbClr val="2A609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77499" rIns="131922" bIns="-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2882880" y="2701440"/>
              <a:ext cx="402840" cy="97560"/>
              <a:chOff x="2882880" y="2701440"/>
              <a:chExt cx="402840" cy="97560"/>
            </a:xfrm>
          </p:grpSpPr>
          <p:sp>
            <p:nvSpPr>
              <p:cNvPr id="63" name="Straight Connector 62"/>
              <p:cNvSpPr/>
              <p:nvPr/>
            </p:nvSpPr>
            <p:spPr>
              <a:xfrm>
                <a:off x="2882880" y="2701440"/>
                <a:ext cx="402840" cy="0"/>
              </a:xfrm>
              <a:prstGeom prst="line">
                <a:avLst/>
              </a:prstGeom>
              <a:ln w="38160">
                <a:solidFill>
                  <a:srgbClr val="2A609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77499" rIns="131922" bIns="-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4" name="Straight Connector 63"/>
              <p:cNvSpPr/>
              <p:nvPr/>
            </p:nvSpPr>
            <p:spPr>
              <a:xfrm>
                <a:off x="2983680" y="2748600"/>
                <a:ext cx="201600" cy="0"/>
              </a:xfrm>
              <a:prstGeom prst="line">
                <a:avLst/>
              </a:prstGeom>
              <a:ln w="38160">
                <a:solidFill>
                  <a:srgbClr val="2A609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77499" rIns="131922" bIns="-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65" name="Straight Connector 64"/>
              <p:cNvSpPr/>
              <p:nvPr/>
            </p:nvSpPr>
            <p:spPr>
              <a:xfrm>
                <a:off x="3033720" y="2799000"/>
                <a:ext cx="100800" cy="0"/>
              </a:xfrm>
              <a:prstGeom prst="line">
                <a:avLst/>
              </a:prstGeom>
              <a:ln w="38160">
                <a:solidFill>
                  <a:srgbClr val="2A609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77499" rIns="131922" bIns="-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3993120" y="2715480"/>
              <a:ext cx="402840" cy="289800"/>
              <a:chOff x="3993120" y="2715480"/>
              <a:chExt cx="402840" cy="289800"/>
            </a:xfrm>
          </p:grpSpPr>
          <p:sp>
            <p:nvSpPr>
              <p:cNvPr id="67" name="Straight Connector 66"/>
              <p:cNvSpPr/>
              <p:nvPr/>
            </p:nvSpPr>
            <p:spPr>
              <a:xfrm>
                <a:off x="4191480" y="2715480"/>
                <a:ext cx="0" cy="201600"/>
              </a:xfrm>
              <a:prstGeom prst="line">
                <a:avLst/>
              </a:prstGeom>
              <a:ln w="38160">
                <a:solidFill>
                  <a:srgbClr val="2A6099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77499" rIns="131922" bIns="77499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  <p:grpSp>
            <p:nvGrpSpPr>
              <p:cNvPr id="68" name="Group 67"/>
              <p:cNvGrpSpPr/>
              <p:nvPr/>
            </p:nvGrpSpPr>
            <p:grpSpPr>
              <a:xfrm>
                <a:off x="3993120" y="2907720"/>
                <a:ext cx="402840" cy="97560"/>
                <a:chOff x="3993120" y="2907720"/>
                <a:chExt cx="402840" cy="97560"/>
              </a:xfrm>
            </p:grpSpPr>
            <p:sp>
              <p:nvSpPr>
                <p:cNvPr id="69" name="Straight Connector 68"/>
                <p:cNvSpPr/>
                <p:nvPr/>
              </p:nvSpPr>
              <p:spPr>
                <a:xfrm>
                  <a:off x="3993120" y="2907720"/>
                  <a:ext cx="402840" cy="0"/>
                </a:xfrm>
                <a:prstGeom prst="line">
                  <a:avLst/>
                </a:prstGeom>
                <a:ln w="38160">
                  <a:solidFill>
                    <a:srgbClr val="2A609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31922" tIns="-77499" rIns="131922" bIns="-77499" anchor="ctr">
                  <a:noAutofit/>
                </a:bodyPr>
                <a:lstStyle/>
                <a:p>
                  <a:endParaRPr lang="en-US" sz="2177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0" name="Straight Connector 69"/>
                <p:cNvSpPr/>
                <p:nvPr/>
              </p:nvSpPr>
              <p:spPr>
                <a:xfrm>
                  <a:off x="4093920" y="2954520"/>
                  <a:ext cx="201600" cy="0"/>
                </a:xfrm>
                <a:prstGeom prst="line">
                  <a:avLst/>
                </a:prstGeom>
                <a:ln w="38160">
                  <a:solidFill>
                    <a:srgbClr val="2A609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31922" tIns="-77499" rIns="131922" bIns="-77499" anchor="ctr">
                  <a:noAutofit/>
                </a:bodyPr>
                <a:lstStyle/>
                <a:p>
                  <a:endParaRPr lang="en-US" sz="2177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  <p:sp>
              <p:nvSpPr>
                <p:cNvPr id="71" name="Straight Connector 70"/>
                <p:cNvSpPr/>
                <p:nvPr/>
              </p:nvSpPr>
              <p:spPr>
                <a:xfrm>
                  <a:off x="4144320" y="3005280"/>
                  <a:ext cx="100440" cy="0"/>
                </a:xfrm>
                <a:prstGeom prst="line">
                  <a:avLst/>
                </a:prstGeom>
                <a:ln w="38160">
                  <a:solidFill>
                    <a:srgbClr val="2A6099"/>
                  </a:solidFill>
                  <a:round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131922" tIns="-77499" rIns="131922" bIns="-77499" anchor="ctr">
                  <a:noAutofit/>
                </a:bodyPr>
                <a:lstStyle/>
                <a:p>
                  <a:endParaRPr lang="en-US" sz="2177" spc="-1">
                    <a:solidFill>
                      <a:srgbClr val="000000"/>
                    </a:solidFill>
                    <a:latin typeface="Arial"/>
                  </a:endParaRPr>
                </a:p>
              </p:txBody>
            </p:sp>
          </p:grpSp>
        </p:grpSp>
        <p:sp>
          <p:nvSpPr>
            <p:cNvPr id="72" name="TextBox 71"/>
            <p:cNvSpPr txBox="1"/>
            <p:nvPr/>
          </p:nvSpPr>
          <p:spPr>
            <a:xfrm>
              <a:off x="415954" y="984084"/>
              <a:ext cx="719280" cy="10292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2903" spc="-1" dirty="0">
                  <a:solidFill>
                    <a:srgbClr val="000000"/>
                  </a:solidFill>
                  <a:latin typeface="EasyReadingPRO"/>
                </a:rPr>
                <a:t>V</a:t>
              </a:r>
              <a:r>
                <a:rPr lang="en-US" sz="2903" spc="-1" baseline="-8000" dirty="0">
                  <a:solidFill>
                    <a:srgbClr val="000000"/>
                  </a:solidFill>
                  <a:latin typeface="EasyReadingPRO"/>
                </a:rPr>
                <a:t>in</a:t>
              </a:r>
              <a:r>
                <a:rPr lang="en-US" sz="2903" spc="-1" baseline="-8000" dirty="0">
                  <a:solidFill>
                    <a:srgbClr val="000000"/>
                  </a:solidFill>
                  <a:latin typeface="Ubuntu Condensed"/>
                </a:rPr>
                <a:t> </a:t>
              </a:r>
              <a:endParaRPr lang="en-US" sz="2903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694320" y="1023120"/>
              <a:ext cx="817557" cy="472681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2903" spc="-1" dirty="0" err="1">
                  <a:solidFill>
                    <a:srgbClr val="000000"/>
                  </a:solidFill>
                  <a:latin typeface="EasyReadingPRO"/>
                </a:rPr>
                <a:t>V</a:t>
              </a:r>
              <a:r>
                <a:rPr lang="en-US" sz="2903" spc="-1" baseline="-8000" dirty="0" err="1">
                  <a:solidFill>
                    <a:srgbClr val="000000"/>
                  </a:solidFill>
                  <a:latin typeface="EasyReadingPRO"/>
                </a:rPr>
                <a:t>out</a:t>
              </a:r>
              <a:endParaRPr lang="en-US" sz="2903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639720" y="2879640"/>
              <a:ext cx="1312560" cy="506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1451" spc="-1">
                  <a:solidFill>
                    <a:srgbClr val="000000"/>
                  </a:solidFill>
                  <a:latin typeface="Arial"/>
                </a:rPr>
                <a:t>HV Capacitor (?)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85120" y="2862360"/>
              <a:ext cx="654480" cy="748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1451" spc="-1">
                  <a:solidFill>
                    <a:srgbClr val="000000"/>
                  </a:solidFill>
                  <a:latin typeface="Arial"/>
                </a:rPr>
                <a:t>Diode </a:t>
              </a:r>
            </a:p>
            <a:p>
              <a:r>
                <a:rPr lang="en-US" sz="1451" spc="-1">
                  <a:solidFill>
                    <a:srgbClr val="000000"/>
                  </a:solidFill>
                  <a:latin typeface="Arial"/>
                </a:rPr>
                <a:t>chain</a:t>
              </a:r>
              <a:br>
                <a:rPr sz="1451"/>
              </a:br>
              <a:endParaRPr lang="en-US" sz="1451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756520" y="2879640"/>
              <a:ext cx="654480" cy="7480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1451" spc="-1">
                  <a:solidFill>
                    <a:srgbClr val="000000"/>
                  </a:solidFill>
                  <a:latin typeface="Arial"/>
                </a:rPr>
                <a:t>Field </a:t>
              </a:r>
            </a:p>
            <a:p>
              <a:r>
                <a:rPr lang="en-US" sz="1451" spc="-1">
                  <a:solidFill>
                    <a:srgbClr val="000000"/>
                  </a:solidFill>
                  <a:latin typeface="Arial"/>
                </a:rPr>
                <a:t>Mill</a:t>
              </a:r>
              <a:br>
                <a:rPr sz="1451"/>
              </a:br>
              <a:endParaRPr lang="en-US" sz="1451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918599" y="1668930"/>
              <a:ext cx="1392840" cy="4410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1451" spc="-1" dirty="0">
                  <a:solidFill>
                    <a:srgbClr val="000000"/>
                  </a:solidFill>
                  <a:latin typeface="Arial"/>
                </a:rPr>
                <a:t>Differential Amp</a:t>
              </a:r>
            </a:p>
            <a:p>
              <a:endParaRPr lang="en-US" sz="1451" spc="-1" dirty="0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71920" y="2216520"/>
              <a:ext cx="928080" cy="46080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1451" spc="-1">
                  <a:solidFill>
                    <a:srgbClr val="000000"/>
                  </a:solidFill>
                  <a:latin typeface="Arial"/>
                </a:rPr>
                <a:t>Precision</a:t>
              </a:r>
            </a:p>
            <a:p>
              <a:r>
                <a:rPr lang="en-US" sz="1451" spc="-1">
                  <a:solidFill>
                    <a:srgbClr val="000000"/>
                  </a:solidFill>
                  <a:latin typeface="Arial"/>
                </a:rPr>
                <a:t>Multimeter</a:t>
              </a: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228600" y="1002240"/>
              <a:ext cx="5038920" cy="2386800"/>
            </a:xfrm>
            <a:prstGeom prst="rect">
              <a:avLst/>
            </a:prstGeom>
            <a:noFill/>
            <a:ln w="38160">
              <a:solidFill>
                <a:srgbClr val="2A6099"/>
              </a:solidFill>
              <a:prstDash val="lgDash"/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31487" tIns="77063" rIns="131487" bIns="77063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2286000" y="3360960"/>
              <a:ext cx="3180960" cy="794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2177" b="1" spc="-1" dirty="0">
                  <a:solidFill>
                    <a:srgbClr val="2A6099"/>
                  </a:solidFill>
                  <a:latin typeface="Arial"/>
                </a:rPr>
                <a:t>Climatic chamber - N</a:t>
              </a:r>
              <a:r>
                <a:rPr lang="en-US" sz="2177" b="1" spc="-1" baseline="-8000" dirty="0">
                  <a:solidFill>
                    <a:srgbClr val="2A6099"/>
                  </a:solidFill>
                  <a:latin typeface="Arial"/>
                </a:rPr>
                <a:t>2</a:t>
              </a:r>
              <a:endParaRPr lang="en-US" sz="2177" spc="-1" dirty="0">
                <a:solidFill>
                  <a:srgbClr val="000000"/>
                </a:solidFill>
                <a:latin typeface="Arial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>
              <a:off x="2930760" y="1824120"/>
              <a:ext cx="284040" cy="105840"/>
              <a:chOff x="2930760" y="1824120"/>
              <a:chExt cx="284040" cy="105840"/>
            </a:xfrm>
          </p:grpSpPr>
          <p:sp>
            <p:nvSpPr>
              <p:cNvPr id="82" name="Triangle 81"/>
              <p:cNvSpPr/>
              <p:nvPr/>
            </p:nvSpPr>
            <p:spPr>
              <a:xfrm rot="5400000">
                <a:off x="2944080" y="1810800"/>
                <a:ext cx="105840" cy="132480"/>
              </a:xfrm>
              <a:prstGeom prst="triangle">
                <a:avLst>
                  <a:gd name="adj" fmla="val 50000"/>
                </a:avLst>
              </a:prstGeom>
              <a:solidFill>
                <a:srgbClr val="DEE6EF"/>
              </a:solidFill>
              <a:ln w="38160">
                <a:solidFill>
                  <a:srgbClr val="3465A4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23946" rIns="131922" bIns="-23946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  <p:sp>
            <p:nvSpPr>
              <p:cNvPr id="83" name="Triangle 82"/>
              <p:cNvSpPr/>
              <p:nvPr/>
            </p:nvSpPr>
            <p:spPr>
              <a:xfrm rot="16200000">
                <a:off x="3095280" y="1810440"/>
                <a:ext cx="105840" cy="132840"/>
              </a:xfrm>
              <a:prstGeom prst="triangle">
                <a:avLst>
                  <a:gd name="adj" fmla="val 50000"/>
                </a:avLst>
              </a:prstGeom>
              <a:solidFill>
                <a:srgbClr val="DEE6EF"/>
              </a:solidFill>
              <a:ln w="38160">
                <a:solidFill>
                  <a:srgbClr val="3465A4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131922" tIns="-23946" rIns="131922" bIns="-23946" anchor="ctr">
                <a:noAutofit/>
              </a:bodyPr>
              <a:lstStyle/>
              <a:p>
                <a:endParaRPr lang="en-US" sz="2177" spc="-1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  <p:sp>
          <p:nvSpPr>
            <p:cNvPr id="84" name="Straight Connector 83"/>
            <p:cNvSpPr/>
            <p:nvPr/>
          </p:nvSpPr>
          <p:spPr>
            <a:xfrm>
              <a:off x="2949480" y="1760400"/>
              <a:ext cx="0" cy="397800"/>
            </a:xfrm>
            <a:prstGeom prst="line">
              <a:avLst/>
            </a:prstGeom>
            <a:ln w="19080">
              <a:solidFill>
                <a:srgbClr val="00A933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0602" tIns="66179" rIns="120602" bIns="6617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Straight Connector 84"/>
            <p:cNvSpPr/>
            <p:nvPr/>
          </p:nvSpPr>
          <p:spPr>
            <a:xfrm>
              <a:off x="2886840" y="1757520"/>
              <a:ext cx="0" cy="397800"/>
            </a:xfrm>
            <a:prstGeom prst="line">
              <a:avLst/>
            </a:prstGeom>
            <a:ln w="19080">
              <a:solidFill>
                <a:srgbClr val="00A933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0602" tIns="66179" rIns="120602" bIns="6617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" name="Straight Connector 85"/>
            <p:cNvSpPr/>
            <p:nvPr/>
          </p:nvSpPr>
          <p:spPr>
            <a:xfrm>
              <a:off x="3012120" y="1755000"/>
              <a:ext cx="0" cy="397800"/>
            </a:xfrm>
            <a:prstGeom prst="line">
              <a:avLst/>
            </a:prstGeom>
            <a:ln w="19080">
              <a:solidFill>
                <a:srgbClr val="00A933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0602" tIns="66179" rIns="120602" bIns="6617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7" name="Straight Connector 86"/>
            <p:cNvSpPr/>
            <p:nvPr/>
          </p:nvSpPr>
          <p:spPr>
            <a:xfrm>
              <a:off x="3074760" y="1752120"/>
              <a:ext cx="0" cy="397800"/>
            </a:xfrm>
            <a:prstGeom prst="line">
              <a:avLst/>
            </a:prstGeom>
            <a:ln w="19080">
              <a:solidFill>
                <a:srgbClr val="00A933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0602" tIns="66179" rIns="120602" bIns="6617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8" name="Straight Connector 87"/>
            <p:cNvSpPr/>
            <p:nvPr/>
          </p:nvSpPr>
          <p:spPr>
            <a:xfrm>
              <a:off x="3137400" y="1749240"/>
              <a:ext cx="0" cy="397800"/>
            </a:xfrm>
            <a:prstGeom prst="line">
              <a:avLst/>
            </a:prstGeom>
            <a:ln w="19080">
              <a:solidFill>
                <a:srgbClr val="00A933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0602" tIns="66179" rIns="120602" bIns="6617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3200040" y="1746720"/>
              <a:ext cx="0" cy="397800"/>
            </a:xfrm>
            <a:prstGeom prst="line">
              <a:avLst/>
            </a:prstGeom>
            <a:ln w="19080">
              <a:solidFill>
                <a:srgbClr val="00A933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0602" tIns="66179" rIns="120602" bIns="6617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3262680" y="1743840"/>
              <a:ext cx="0" cy="397800"/>
            </a:xfrm>
            <a:prstGeom prst="line">
              <a:avLst/>
            </a:prstGeom>
            <a:ln w="19080">
              <a:solidFill>
                <a:srgbClr val="00A933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0602" tIns="66179" rIns="120602" bIns="66179" anchor="ctr">
              <a:noAutofit/>
            </a:bodyPr>
            <a:lstStyle/>
            <a:p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691720" y="1776960"/>
              <a:ext cx="264960" cy="4424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2177" b="1" spc="-1">
                  <a:solidFill>
                    <a:srgbClr val="00A933"/>
                  </a:solidFill>
                  <a:latin typeface="EasyReadingPRO"/>
                </a:rPr>
                <a:t>E</a:t>
              </a:r>
              <a:endParaRPr lang="en-US" sz="2177" spc="-1">
                <a:solidFill>
                  <a:srgbClr val="000000"/>
                </a:solidFill>
                <a:latin typeface="Arial"/>
              </a:endParaRPr>
            </a:p>
          </p:txBody>
        </p:sp>
      </p:grpSp>
      <p:pic>
        <p:nvPicPr>
          <p:cNvPr id="92" name="Picture 91"/>
          <p:cNvPicPr/>
          <p:nvPr/>
        </p:nvPicPr>
        <p:blipFill>
          <a:blip r:embed="rId2"/>
          <a:srcRect l="43337" t="15776" r="5424" b="23736"/>
          <a:stretch/>
        </p:blipFill>
        <p:spPr>
          <a:xfrm>
            <a:off x="7275955" y="1098915"/>
            <a:ext cx="3783072" cy="3338542"/>
          </a:xfrm>
          <a:prstGeom prst="rect">
            <a:avLst/>
          </a:prstGeom>
          <a:ln w="0">
            <a:noFill/>
          </a:ln>
        </p:spPr>
      </p:pic>
      <p:pic>
        <p:nvPicPr>
          <p:cNvPr id="93" name="Google Shape;167;p 1"/>
          <p:cNvPicPr/>
          <p:nvPr/>
        </p:nvPicPr>
        <p:blipFill>
          <a:blip r:embed="rId3"/>
          <a:stretch/>
        </p:blipFill>
        <p:spPr>
          <a:xfrm>
            <a:off x="511793" y="4475772"/>
            <a:ext cx="9170107" cy="2294486"/>
          </a:xfrm>
          <a:prstGeom prst="rect">
            <a:avLst/>
          </a:prstGeom>
          <a:ln w="0">
            <a:noFill/>
          </a:ln>
        </p:spPr>
      </p:pic>
      <p:sp>
        <p:nvSpPr>
          <p:cNvPr id="94" name="TextBox 93"/>
          <p:cNvSpPr txBox="1"/>
          <p:nvPr/>
        </p:nvSpPr>
        <p:spPr>
          <a:xfrm>
            <a:off x="9676676" y="4699995"/>
            <a:ext cx="1879127" cy="1812949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2177" b="1" spc="-1">
                <a:solidFill>
                  <a:srgbClr val="000000"/>
                </a:solidFill>
                <a:latin typeface="Arial"/>
                <a:ea typeface="Arial"/>
              </a:rPr>
              <a:t>Single board</a:t>
            </a:r>
            <a:br>
              <a:rPr sz="2177"/>
            </a:br>
            <a:r>
              <a:rPr lang="en-US" sz="2177" b="1" spc="-1">
                <a:solidFill>
                  <a:srgbClr val="000000"/>
                </a:solidFill>
                <a:latin typeface="Arial"/>
                <a:ea typeface="Arial"/>
              </a:rPr>
              <a:t>(1 kV)</a:t>
            </a:r>
            <a:endParaRPr lang="en-US" sz="2177" spc="-1">
              <a:solidFill>
                <a:srgbClr val="000000"/>
              </a:solidFill>
              <a:latin typeface="Arial"/>
            </a:endParaRPr>
          </a:p>
          <a:p>
            <a:endParaRPr lang="en-US" sz="2177" spc="-1">
              <a:solidFill>
                <a:srgbClr val="000000"/>
              </a:solidFill>
              <a:latin typeface="Arial"/>
            </a:endParaRPr>
          </a:p>
          <a:p>
            <a:r>
              <a:rPr lang="en-US" sz="2177" spc="-1">
                <a:solidFill>
                  <a:srgbClr val="000000"/>
                </a:solidFill>
                <a:latin typeface="Arial"/>
                <a:ea typeface="Ubuntu Condensed"/>
              </a:rPr>
              <a:t>σ</a:t>
            </a:r>
            <a:r>
              <a:rPr lang="en-US" sz="2177" spc="-1">
                <a:solidFill>
                  <a:srgbClr val="000000"/>
                </a:solidFill>
                <a:latin typeface="Arial"/>
                <a:ea typeface="Arial"/>
              </a:rPr>
              <a:t> = 0.3 mV</a:t>
            </a:r>
            <a:endParaRPr lang="en-US" sz="2177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A8E863A2-083B-455A-1624-E3F56BCA2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18</a:t>
            </a:fld>
            <a:endParaRPr lang="en-IT" sz="16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80ED583-818B-837F-5573-CE19B93C9C50}"/>
              </a:ext>
            </a:extLst>
          </p:cNvPr>
          <p:cNvGrpSpPr/>
          <p:nvPr/>
        </p:nvGrpSpPr>
        <p:grpSpPr>
          <a:xfrm>
            <a:off x="504429" y="656435"/>
            <a:ext cx="4091464" cy="2246422"/>
            <a:chOff x="7904477" y="1183547"/>
            <a:chExt cx="5070689" cy="2509418"/>
          </a:xfrm>
        </p:grpSpPr>
        <p:pic>
          <p:nvPicPr>
            <p:cNvPr id="302" name="Picture1.png" descr="Picture1.png"/>
            <p:cNvPicPr>
              <a:picLocks noChangeAspect="1"/>
            </p:cNvPicPr>
            <p:nvPr/>
          </p:nvPicPr>
          <p:blipFill>
            <a:blip r:embed="rId3"/>
            <a:srcRect l="3099" t="5737" b="5503"/>
            <a:stretch/>
          </p:blipFill>
          <p:spPr>
            <a:xfrm>
              <a:off x="7904477" y="1183547"/>
              <a:ext cx="5070689" cy="2509418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03" name="Oval"/>
            <p:cNvSpPr/>
            <p:nvPr/>
          </p:nvSpPr>
          <p:spPr>
            <a:xfrm>
              <a:off x="12087361" y="1445721"/>
              <a:ext cx="759157" cy="1498601"/>
            </a:xfrm>
            <a:prstGeom prst="ellipse">
              <a:avLst/>
            </a:prstGeom>
            <a:solidFill>
              <a:schemeClr val="accent6">
                <a:alpha val="32089"/>
              </a:schemeClr>
            </a:solidFill>
            <a:ln w="15875">
              <a:solidFill>
                <a:schemeClr val="accent6">
                  <a:lumMod val="75000"/>
                  <a:alpha val="77000"/>
                </a:schemeClr>
              </a:solidFill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</p:grpSp>
      <p:pic>
        <p:nvPicPr>
          <p:cNvPr id="30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856" y="4173709"/>
            <a:ext cx="3148237" cy="24177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617" y="489827"/>
            <a:ext cx="3012912" cy="998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age" descr="Image"/>
          <p:cNvPicPr>
            <a:picLocks noChangeAspect="1"/>
          </p:cNvPicPr>
          <p:nvPr/>
        </p:nvPicPr>
        <p:blipFill>
          <a:blip r:embed="rId6"/>
          <a:srcRect b="58828"/>
          <a:stretch/>
        </p:blipFill>
        <p:spPr>
          <a:xfrm>
            <a:off x="6758315" y="2433296"/>
            <a:ext cx="4717785" cy="1594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7820" y="2661423"/>
            <a:ext cx="991196" cy="357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1997" y="3125069"/>
            <a:ext cx="2348509" cy="383977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𝝙EFWHM = 0.022 eV @ 0.8 eV"/>
          <p:cNvSpPr txBox="1"/>
          <p:nvPr/>
        </p:nvSpPr>
        <p:spPr>
          <a:xfrm>
            <a:off x="8998508" y="3683274"/>
            <a:ext cx="2401299" cy="3591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lnSpc>
                <a:spcPts val="2531"/>
              </a:lnSpc>
              <a:defRPr sz="2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 dirty="0">
                <a:latin typeface="Symbol"/>
                <a:ea typeface="Symbol"/>
                <a:cs typeface="Symbol"/>
                <a:sym typeface="Symbol"/>
              </a:rPr>
              <a:t>𝝙</a:t>
            </a:r>
            <a:r>
              <a:rPr sz="1406" i="1" dirty="0"/>
              <a:t>E</a:t>
            </a:r>
            <a:r>
              <a:rPr sz="1406" i="1" baseline="-5999" dirty="0"/>
              <a:t>FWHM </a:t>
            </a:r>
            <a:r>
              <a:rPr sz="1406" dirty="0"/>
              <a:t>= 0.022 eV @ 0.8 eV</a:t>
            </a:r>
            <a:endParaRPr sz="1406" dirty="0">
              <a:solidFill>
                <a:srgbClr val="000000"/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11" name="𝝙EFWHM = 0.05 eV @ 10 eV"/>
          <p:cNvSpPr txBox="1"/>
          <p:nvPr/>
        </p:nvSpPr>
        <p:spPr>
          <a:xfrm>
            <a:off x="9105448" y="3087095"/>
            <a:ext cx="2284280" cy="3590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lnSpc>
                <a:spcPts val="2531"/>
              </a:lnSpc>
              <a:defRPr sz="200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6" dirty="0">
                <a:latin typeface="Symbol"/>
                <a:ea typeface="Symbol"/>
                <a:cs typeface="Symbol"/>
                <a:sym typeface="Symbol"/>
              </a:rPr>
              <a:t>𝝙</a:t>
            </a:r>
            <a:r>
              <a:rPr sz="1406" i="1" dirty="0"/>
              <a:t>E</a:t>
            </a:r>
            <a:r>
              <a:rPr sz="1406" i="1" baseline="-5999" dirty="0"/>
              <a:t>FWHM </a:t>
            </a:r>
            <a:r>
              <a:rPr lang="it-IT" sz="1406" i="1" baseline="-5999" dirty="0"/>
              <a:t> </a:t>
            </a:r>
            <a:r>
              <a:rPr sz="1406" dirty="0"/>
              <a:t>= 0.05 eV @ 10 eV</a:t>
            </a:r>
          </a:p>
        </p:txBody>
      </p:sp>
      <p:sp>
        <p:nvSpPr>
          <p:cNvPr id="313" name="Text"/>
          <p:cNvSpPr txBox="1"/>
          <p:nvPr/>
        </p:nvSpPr>
        <p:spPr>
          <a:xfrm>
            <a:off x="10671993" y="3272052"/>
            <a:ext cx="72200" cy="245260"/>
          </a:xfrm>
          <a:prstGeom prst="rect">
            <a:avLst/>
          </a:prstGeom>
          <a:ln w="12700">
            <a:miter lim="400000"/>
          </a:ln>
        </p:spPr>
        <p:txBody>
          <a:bodyPr wrap="none" lIns="35719" tIns="35719" rIns="35719" bIns="35719" anchor="ctr">
            <a:sp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 sz="112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FA5311-D3F5-BC67-56D1-AAD8AD532BDC}"/>
              </a:ext>
            </a:extLst>
          </p:cNvPr>
          <p:cNvSpPr txBox="1"/>
          <p:nvPr/>
        </p:nvSpPr>
        <p:spPr>
          <a:xfrm>
            <a:off x="4732652" y="812168"/>
            <a:ext cx="4840109" cy="14571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51" hangingPunct="0">
              <a:lnSpc>
                <a:spcPts val="236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b="1" dirty="0">
                <a:solidFill>
                  <a:srgbClr val="002060"/>
                </a:solidFill>
                <a:sym typeface="Gill Sans Light"/>
              </a:rPr>
              <a:t>Based on the expertise of the </a:t>
            </a:r>
            <a:r>
              <a:rPr lang="en-US" b="1" dirty="0" err="1">
                <a:solidFill>
                  <a:srgbClr val="002060"/>
                </a:solidFill>
                <a:sym typeface="Gill Sans Light"/>
              </a:rPr>
              <a:t>INRiM</a:t>
            </a:r>
            <a:r>
              <a:rPr lang="en-US" b="1" dirty="0">
                <a:solidFill>
                  <a:srgbClr val="002060"/>
                </a:solidFill>
                <a:sym typeface="Gill Sans Light"/>
              </a:rPr>
              <a:t>                          </a:t>
            </a:r>
            <a:r>
              <a:rPr lang="en-US" b="1" dirty="0">
                <a:solidFill>
                  <a:srgbClr val="002060"/>
                </a:solidFill>
              </a:rPr>
              <a:t>electron detection with TES!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  <a:sym typeface="Gill Sans Light"/>
              </a:rPr>
              <a:t>Key elements:  high quality TES and new e-source based on </a:t>
            </a:r>
            <a:r>
              <a:rPr lang="en-US" b="1" dirty="0">
                <a:solidFill>
                  <a:srgbClr val="002060"/>
                </a:solidFill>
              </a:rPr>
              <a:t>nanostructures </a:t>
            </a:r>
            <a:endParaRPr lang="en-US" b="1" dirty="0">
              <a:solidFill>
                <a:srgbClr val="002060"/>
              </a:solidFill>
              <a:sym typeface="Gill Sans Light"/>
            </a:endParaRPr>
          </a:p>
        </p:txBody>
      </p:sp>
      <p:pic>
        <p:nvPicPr>
          <p:cNvPr id="4" name="Picture 3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DD6F4C5-02BC-0DFF-0EAD-2FF14945CF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7" t="2960" r="5028" b="4206"/>
          <a:stretch/>
        </p:blipFill>
        <p:spPr>
          <a:xfrm>
            <a:off x="504429" y="3000647"/>
            <a:ext cx="4111000" cy="37342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34DC52-F716-DA29-E427-9A5F24EEB632}"/>
              </a:ext>
            </a:extLst>
          </p:cNvPr>
          <p:cNvSpPr txBox="1"/>
          <p:nvPr/>
        </p:nvSpPr>
        <p:spPr>
          <a:xfrm rot="16200000">
            <a:off x="-1105155" y="5153111"/>
            <a:ext cx="2886565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GB" sz="1200" b="0" i="1" dirty="0">
                <a:effectLst/>
                <a:latin typeface="-apple-system"/>
                <a:hlinkClick r:id="rId10"/>
              </a:rPr>
              <a:t>Phys.Rev.Applied</a:t>
            </a:r>
            <a:r>
              <a:rPr lang="en-GB" sz="1200" b="0" i="0" dirty="0">
                <a:effectLst/>
                <a:latin typeface="-apple-system"/>
                <a:hlinkClick r:id="rId10"/>
              </a:rPr>
              <a:t> 22 (2024) 4, L041007</a:t>
            </a:r>
            <a:endParaRPr lang="en-GB" sz="1200" b="0" i="0" dirty="0">
              <a:effectLst/>
              <a:latin typeface="-apple-syste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86421D-1C53-1B87-107E-1D116FA39FDD}"/>
              </a:ext>
            </a:extLst>
          </p:cNvPr>
          <p:cNvSpPr txBox="1"/>
          <p:nvPr/>
        </p:nvSpPr>
        <p:spPr>
          <a:xfrm>
            <a:off x="4821787" y="4242967"/>
            <a:ext cx="1665750" cy="1303242"/>
          </a:xfrm>
          <a:prstGeom prst="rect">
            <a:avLst/>
          </a:prstGeom>
          <a:solidFill>
            <a:srgbClr val="FFFF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51" hangingPunct="0"/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  <a:sym typeface="Gill Sans Light"/>
              </a:rPr>
              <a:t>First measurement of electrons </a:t>
            </a:r>
          </a:p>
          <a:p>
            <a:pPr algn="ctr" defTabSz="410751" hangingPunct="0"/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  <a:sym typeface="Gill Sans Light"/>
              </a:rPr>
              <a:t> @ 100 eV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with a resolution</a:t>
            </a:r>
            <a:br>
              <a:rPr lang="en-US" sz="1600" b="1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</a:b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highlight>
                  <a:srgbClr val="FFFF00"/>
                </a:highlight>
              </a:rPr>
              <a:t>~1-1.5 eV</a:t>
            </a:r>
            <a:endParaRPr lang="en-US" sz="1600" b="1" dirty="0">
              <a:solidFill>
                <a:schemeClr val="tx1">
                  <a:lumMod val="50000"/>
                </a:schemeClr>
              </a:solidFill>
              <a:highlight>
                <a:srgbClr val="FFFF00"/>
              </a:highlight>
              <a:sym typeface="Gill Sans Light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3B9E519-8DA4-ECE7-7F34-FBED58858826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3730171" y="4082765"/>
            <a:ext cx="1091616" cy="811823"/>
          </a:xfrm>
          <a:prstGeom prst="straightConnector1">
            <a:avLst/>
          </a:prstGeom>
          <a:noFill/>
          <a:ln w="25400" cap="flat">
            <a:solidFill>
              <a:srgbClr val="5A5F5E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D462AF46-4B49-DDC7-3648-67805BEA09B0}"/>
              </a:ext>
            </a:extLst>
          </p:cNvPr>
          <p:cNvSpPr txBox="1"/>
          <p:nvPr/>
        </p:nvSpPr>
        <p:spPr>
          <a:xfrm>
            <a:off x="3974906" y="39132"/>
            <a:ext cx="42421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Calorimetry at </a:t>
            </a:r>
            <a:r>
              <a:rPr lang="en-US" sz="3600" b="1" dirty="0" err="1">
                <a:latin typeface="+mj-lt"/>
              </a:rPr>
              <a:t>INRiM</a:t>
            </a:r>
            <a:endParaRPr lang="en-US" sz="3600" b="1" dirty="0">
              <a:latin typeface="+mj-lt"/>
            </a:endParaRPr>
          </a:p>
        </p:txBody>
      </p:sp>
      <p:sp>
        <p:nvSpPr>
          <p:cNvPr id="14" name="Segnaposto numero diapositiva 2">
            <a:extLst>
              <a:ext uri="{FF2B5EF4-FFF2-40B4-BE49-F238E27FC236}">
                <a16:creationId xmlns:a16="http://schemas.microsoft.com/office/drawing/2014/main" id="{0138A8C8-B791-D5E9-E219-0D8E6BEC2A01}"/>
              </a:ext>
            </a:extLst>
          </p:cNvPr>
          <p:cNvSpPr txBox="1">
            <a:spLocks/>
          </p:cNvSpPr>
          <p:nvPr/>
        </p:nvSpPr>
        <p:spPr>
          <a:xfrm>
            <a:off x="9048000" y="64170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pPr algn="r"/>
              <a:t>19</a:t>
            </a:fld>
            <a:endParaRPr lang="en-IT" sz="16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04CD64-18BF-124F-8B11-31E647CC2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64" y="133730"/>
            <a:ext cx="11383163" cy="683456"/>
          </a:xfrm>
        </p:spPr>
        <p:txBody>
          <a:bodyPr>
            <a:noAutofit/>
          </a:bodyPr>
          <a:lstStyle/>
          <a:p>
            <a:r>
              <a:rPr lang="en-US" sz="3600" b="1" dirty="0"/>
              <a:t>Detection concept:  Neutrino Capture on </a:t>
            </a:r>
            <a:r>
              <a:rPr lang="en-US" sz="2800" b="1" dirty="0"/>
              <a:t>𝛽</a:t>
            </a:r>
            <a:r>
              <a:rPr lang="en-US" sz="3600" b="1" dirty="0"/>
              <a:t> unstable nuclei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56F3FE-4C90-9D41-8009-56087D7BE6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1774676"/>
            <a:ext cx="3067943" cy="25310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C0E8B5-FAD4-0949-9030-2B1EF271A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0" y="1780911"/>
            <a:ext cx="3065819" cy="2529301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56867D6-C030-374D-82D2-68CC90F741E4}"/>
              </a:ext>
            </a:extLst>
          </p:cNvPr>
          <p:cNvSpPr txBox="1">
            <a:spLocks/>
          </p:cNvSpPr>
          <p:nvPr/>
        </p:nvSpPr>
        <p:spPr bwMode="auto">
          <a:xfrm>
            <a:off x="2740662" y="843756"/>
            <a:ext cx="6710675" cy="497649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>
            <a:lvl1pPr marL="228600" marR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1pPr>
            <a:lvl2pPr marL="723900" marR="0" indent="-2667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2pPr>
            <a:lvl3pPr marL="1234439" marR="0" indent="-320039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3pPr>
            <a:lvl4pPr marL="1727199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4pPr>
            <a:lvl5pPr marL="21844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5pPr>
            <a:lvl6pPr marL="26416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6pPr>
            <a:lvl7pPr marL="30988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7pPr>
            <a:lvl8pPr marL="35560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8pPr>
            <a:lvl9pPr marL="4013200" marR="0" indent="-355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defRPr sz="2800" b="0" i="0" u="none" strike="noStrike" cap="none" spc="0">
                <a:ln>
                  <a:noFill/>
                </a:ln>
                <a:solidFill>
                  <a:srgbClr val="000000"/>
                </a:solidFill>
                <a:latin typeface="Century Gothic"/>
                <a:ea typeface="Century Gothic"/>
                <a:cs typeface="Century Gothic"/>
              </a:defRPr>
            </a:lvl9pPr>
          </a:lstStyle>
          <a:p>
            <a:pPr marL="0" indent="0" algn="ctr">
              <a:buNone/>
            </a:pPr>
            <a:r>
              <a:rPr lang="en-US" sz="2200" dirty="0">
                <a:latin typeface="+mn-lt"/>
              </a:rPr>
              <a:t>Proposal for their direct experimental detection in </a:t>
            </a:r>
            <a:br>
              <a:rPr lang="en-US" sz="2200" dirty="0">
                <a:latin typeface="+mn-lt"/>
              </a:rPr>
            </a:br>
            <a:r>
              <a:rPr lang="en-US" sz="2200" dirty="0">
                <a:latin typeface="+mn-lt"/>
              </a:rPr>
              <a:t>[</a:t>
            </a:r>
            <a:r>
              <a:rPr lang="en-US" sz="2200" dirty="0">
                <a:latin typeface="+mn-lt"/>
                <a:hlinkClick r:id="rId4"/>
              </a:rPr>
              <a:t>AG.Cocco, G.Mangano, M.Messina JCAP 06(2007)015</a:t>
            </a:r>
            <a:r>
              <a:rPr lang="en-US" sz="2200" dirty="0">
                <a:latin typeface="+mn-lt"/>
              </a:rPr>
              <a:t>]</a:t>
            </a:r>
            <a:endParaRPr lang="en-US" sz="2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6DED8FC6-D962-304F-9249-3FEF3DD59C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6158"/>
          <a:stretch/>
        </p:blipFill>
        <p:spPr>
          <a:xfrm>
            <a:off x="3311877" y="1772815"/>
            <a:ext cx="5481960" cy="3824367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587F937-0B5C-664B-A27E-E9C5BB1673A0}"/>
              </a:ext>
            </a:extLst>
          </p:cNvPr>
          <p:cNvSpPr/>
          <p:nvPr/>
        </p:nvSpPr>
        <p:spPr>
          <a:xfrm>
            <a:off x="6192515" y="1887786"/>
            <a:ext cx="2320357" cy="2819400"/>
          </a:xfrm>
          <a:prstGeom prst="rect">
            <a:avLst/>
          </a:prstGeom>
          <a:solidFill>
            <a:srgbClr val="BF8EC0">
              <a:alpha val="2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BDAFF02-B62B-604A-8F97-982433E6A431}"/>
              </a:ext>
            </a:extLst>
          </p:cNvPr>
          <p:cNvSpPr/>
          <p:nvPr/>
        </p:nvSpPr>
        <p:spPr>
          <a:xfrm>
            <a:off x="4248299" y="1887786"/>
            <a:ext cx="1908547" cy="2805920"/>
          </a:xfrm>
          <a:prstGeom prst="rect">
            <a:avLst/>
          </a:prstGeom>
          <a:solidFill>
            <a:srgbClr val="4BBCEC">
              <a:alpha val="1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6DCDE69-20CD-FA4B-8667-7E7477196DC4}"/>
              </a:ext>
            </a:extLst>
          </p:cNvPr>
          <p:cNvSpPr txBox="1"/>
          <p:nvPr/>
        </p:nvSpPr>
        <p:spPr>
          <a:xfrm>
            <a:off x="8901006" y="5497086"/>
            <a:ext cx="30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err="1">
                <a:solidFill>
                  <a:srgbClr val="0432FF"/>
                </a:solidFill>
              </a:rPr>
              <a:t>C</a:t>
            </a:r>
            <a:r>
              <a:rPr lang="en-US" b="1" u="sng" err="1">
                <a:solidFill>
                  <a:srgbClr val="0432FF"/>
                </a:solidFill>
                <a:latin typeface="Symbol" pitchFamily="2" charset="2"/>
              </a:rPr>
              <a:t>n</a:t>
            </a:r>
            <a:r>
              <a:rPr lang="en-US" b="1" u="sng" err="1">
                <a:solidFill>
                  <a:srgbClr val="0432FF"/>
                </a:solidFill>
              </a:rPr>
              <a:t>B</a:t>
            </a:r>
            <a:r>
              <a:rPr lang="en-US" b="1" u="sng">
                <a:solidFill>
                  <a:srgbClr val="0432FF"/>
                </a:solidFill>
              </a:rPr>
              <a:t> Detection Requires</a:t>
            </a:r>
            <a:r>
              <a:rPr lang="en-US" u="sng">
                <a:solidFill>
                  <a:srgbClr val="0432FF"/>
                </a:solidFill>
              </a:rPr>
              <a:t>:</a:t>
            </a:r>
          </a:p>
          <a:p>
            <a:pPr algn="ctr"/>
            <a:r>
              <a:rPr lang="en-US">
                <a:solidFill>
                  <a:srgbClr val="0432FF"/>
                </a:solidFill>
              </a:rPr>
              <a:t>     energy resolution set by </a:t>
            </a:r>
            <a:r>
              <a:rPr lang="en-US" err="1">
                <a:solidFill>
                  <a:srgbClr val="0432FF"/>
                </a:solidFill>
              </a:rPr>
              <a:t>m</a:t>
            </a:r>
            <a:r>
              <a:rPr lang="en-US" baseline="-25000" err="1">
                <a:solidFill>
                  <a:srgbClr val="0432FF"/>
                </a:solidFill>
                <a:latin typeface="Symbol" pitchFamily="2" charset="2"/>
              </a:rPr>
              <a:t>n</a:t>
            </a:r>
            <a:endParaRPr lang="en-US">
              <a:solidFill>
                <a:srgbClr val="0432FF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720E4D-4926-F948-BDB4-819B7FA8103F}"/>
              </a:ext>
            </a:extLst>
          </p:cNvPr>
          <p:cNvSpPr txBox="1"/>
          <p:nvPr/>
        </p:nvSpPr>
        <p:spPr>
          <a:xfrm>
            <a:off x="8206642" y="4467423"/>
            <a:ext cx="4415007" cy="1087749"/>
          </a:xfrm>
          <a:prstGeom prst="rect">
            <a:avLst/>
          </a:prstGeom>
          <a:noFill/>
        </p:spPr>
        <p:txBody>
          <a:bodyPr wrap="square" lIns="101870" tIns="50935" rIns="101870" bIns="50935" rtlCol="0">
            <a:spAutoFit/>
          </a:bodyPr>
          <a:lstStyle/>
          <a:p>
            <a:pPr algn="ctr"/>
            <a:r>
              <a:rPr lang="en-US">
                <a:solidFill>
                  <a:srgbClr val="FFFF99"/>
                </a:solidFill>
              </a:rPr>
              <a:t>Electron flavor expected with </a:t>
            </a:r>
          </a:p>
          <a:p>
            <a:pPr algn="ctr"/>
            <a:r>
              <a:rPr lang="en-US" sz="2800" b="1">
                <a:solidFill>
                  <a:srgbClr val="FFFF99"/>
                </a:solidFill>
              </a:rPr>
              <a:t>m ≳50meV</a:t>
            </a:r>
          </a:p>
          <a:p>
            <a:pPr algn="ctr"/>
            <a:r>
              <a:rPr lang="en-US">
                <a:solidFill>
                  <a:srgbClr val="FFFF99"/>
                </a:solidFill>
              </a:rPr>
              <a:t>from </a:t>
            </a:r>
            <a:r>
              <a:rPr lang="en-US" b="1">
                <a:solidFill>
                  <a:schemeClr val="bg1"/>
                </a:solidFill>
              </a:rPr>
              <a:t>neutrino oscillations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8BF391-4CB4-824C-943D-A18CBFB9C03F}"/>
              </a:ext>
            </a:extLst>
          </p:cNvPr>
          <p:cNvSpPr txBox="1"/>
          <p:nvPr/>
        </p:nvSpPr>
        <p:spPr>
          <a:xfrm>
            <a:off x="4840403" y="5461102"/>
            <a:ext cx="3043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i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M.G. </a:t>
            </a:r>
            <a:r>
              <a:rPr lang="en-GB" sz="1600" b="1" i="0" err="1">
                <a:solidFill>
                  <a:srgbClr val="333333"/>
                </a:solidFill>
                <a:effectLst/>
                <a:latin typeface="-apple-system"/>
                <a:hlinkClick r:id="rId6"/>
              </a:rPr>
              <a:t>Betti</a:t>
            </a:r>
            <a:r>
              <a:rPr lang="en-GB" sz="1600" b="1" i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 </a:t>
            </a:r>
            <a:r>
              <a:rPr lang="en-GB" sz="1600" b="1" i="1">
                <a:solidFill>
                  <a:srgbClr val="333333"/>
                </a:solidFill>
                <a:effectLst/>
                <a:latin typeface="-apple-system"/>
                <a:hlinkClick r:id="rId6"/>
              </a:rPr>
              <a:t>et al</a:t>
            </a:r>
            <a:r>
              <a:rPr lang="en-GB" sz="1600" b="1" i="0">
                <a:solidFill>
                  <a:srgbClr val="333333"/>
                </a:solidFill>
                <a:effectLst/>
                <a:latin typeface="-apple-system"/>
                <a:hlinkClick r:id="rId6"/>
              </a:rPr>
              <a:t> JCAP 07(2019)047</a:t>
            </a:r>
            <a:endParaRPr lang="en-US" sz="1600" b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3A934B-2999-E12C-137C-96EA1CDBF1AF}"/>
              </a:ext>
            </a:extLst>
          </p:cNvPr>
          <p:cNvSpPr txBox="1"/>
          <p:nvPr/>
        </p:nvSpPr>
        <p:spPr>
          <a:xfrm>
            <a:off x="963181" y="1834051"/>
            <a:ext cx="1292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Beta decays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7100BC-55FD-A273-D0F1-84D55B337FF5}"/>
              </a:ext>
            </a:extLst>
          </p:cNvPr>
          <p:cNvSpPr txBox="1"/>
          <p:nvPr/>
        </p:nvSpPr>
        <p:spPr>
          <a:xfrm>
            <a:off x="9876210" y="1834051"/>
            <a:ext cx="1396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Relic capture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60B8BB-2F0C-69C6-9EBE-DFC65143152F}"/>
              </a:ext>
            </a:extLst>
          </p:cNvPr>
          <p:cNvSpPr txBox="1"/>
          <p:nvPr/>
        </p:nvSpPr>
        <p:spPr>
          <a:xfrm>
            <a:off x="348344" y="6214968"/>
            <a:ext cx="11449092" cy="40011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432FF"/>
                </a:solidFill>
              </a:rPr>
              <a:t>Requirements on energy resolution for neutrino mass measurement are weaker than relic case (50 </a:t>
            </a:r>
            <a:r>
              <a:rPr lang="en-US" sz="2000" b="1" dirty="0" err="1">
                <a:solidFill>
                  <a:srgbClr val="0432FF"/>
                </a:solidFill>
              </a:rPr>
              <a:t>meV</a:t>
            </a:r>
            <a:r>
              <a:rPr lang="en-US" sz="2000" b="1" dirty="0">
                <a:solidFill>
                  <a:srgbClr val="0432FF"/>
                </a:solidFill>
              </a:rPr>
              <a:t>)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AD0BBDB1-3502-6863-F48A-331FBCDE4ABE}"/>
              </a:ext>
            </a:extLst>
          </p:cNvPr>
          <p:cNvSpPr/>
          <p:nvPr/>
        </p:nvSpPr>
        <p:spPr>
          <a:xfrm>
            <a:off x="1624749" y="2322286"/>
            <a:ext cx="1263594" cy="159657"/>
          </a:xfrm>
          <a:prstGeom prst="rect">
            <a:avLst/>
          </a:prstGeom>
          <a:solidFill>
            <a:srgbClr val="4BBCE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0784B60B-2BAB-B775-65C0-D44ECC782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2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5389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87824" y="891666"/>
            <a:ext cx="5970400" cy="11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23323">
              <a:buClr>
                <a:srgbClr val="000000"/>
              </a:buClr>
              <a:buSzPts val="1400"/>
              <a:buChar char="●"/>
            </a:pPr>
            <a:r>
              <a:rPr lang="it" sz="2000" dirty="0"/>
              <a:t>Cryogenic, compact (goal </a:t>
            </a:r>
            <a:r>
              <a:rPr lang="it" sz="2000" i="1" dirty="0"/>
              <a:t>O</a:t>
            </a:r>
            <a:r>
              <a:rPr lang="it" sz="2000" dirty="0"/>
              <a:t>(cm^3)), switchable</a:t>
            </a:r>
            <a:endParaRPr sz="2000" dirty="0">
              <a:solidFill>
                <a:srgbClr val="000000"/>
              </a:solidFill>
            </a:endParaRPr>
          </a:p>
          <a:p>
            <a:pPr marL="609585" indent="-423323">
              <a:buClr>
                <a:schemeClr val="dk1"/>
              </a:buClr>
              <a:buSzPts val="1400"/>
              <a:buChar char="●"/>
            </a:pPr>
            <a:r>
              <a:rPr lang="it" sz="2000" b="1" dirty="0">
                <a:solidFill>
                  <a:schemeClr val="dk1"/>
                </a:solidFill>
              </a:rPr>
              <a:t>Electron rate and electron energy not correlated</a:t>
            </a: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411" y="1883778"/>
            <a:ext cx="5201462" cy="137576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8841" y="3475145"/>
            <a:ext cx="4022201" cy="3003299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8" name="Google Shape;58;p13"/>
          <p:cNvSpPr txBox="1"/>
          <p:nvPr/>
        </p:nvSpPr>
        <p:spPr>
          <a:xfrm>
            <a:off x="1456142" y="4206286"/>
            <a:ext cx="19096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>
                <a:solidFill>
                  <a:srgbClr val="00FFFF"/>
                </a:solidFill>
              </a:rPr>
              <a:t>UV fiber</a:t>
            </a:r>
            <a:endParaRPr sz="2400">
              <a:solidFill>
                <a:srgbClr val="00FFFF"/>
              </a:solidFill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2238342" y="3321886"/>
            <a:ext cx="9432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>
                <a:solidFill>
                  <a:srgbClr val="00FFFF"/>
                </a:solidFill>
              </a:rPr>
              <a:t>HV</a:t>
            </a:r>
            <a:endParaRPr sz="2400">
              <a:solidFill>
                <a:srgbClr val="00FFFF"/>
              </a:solidFill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3303776" y="4318604"/>
            <a:ext cx="943200" cy="8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2400">
                <a:solidFill>
                  <a:srgbClr val="00FFFF"/>
                </a:solidFill>
              </a:rPr>
              <a:t>TES</a:t>
            </a:r>
            <a:endParaRPr sz="2400">
              <a:solidFill>
                <a:srgbClr val="00FFFF"/>
              </a:solidFill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0" y="424806"/>
            <a:ext cx="19872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400" b="1" dirty="0">
                <a:solidFill>
                  <a:srgbClr val="FF0000"/>
                </a:solidFill>
              </a:rPr>
              <a:t>EGUN:</a:t>
            </a:r>
            <a:endParaRPr sz="2400" b="1" dirty="0">
              <a:solidFill>
                <a:srgbClr val="FF0000"/>
              </a:solidFill>
            </a:endParaRPr>
          </a:p>
        </p:txBody>
      </p:sp>
      <p:pic>
        <p:nvPicPr>
          <p:cNvPr id="2" name="Google Shape;71;p14">
            <a:extLst>
              <a:ext uri="{FF2B5EF4-FFF2-40B4-BE49-F238E27FC236}">
                <a16:creationId xmlns:a16="http://schemas.microsoft.com/office/drawing/2014/main" id="{84DDD4CB-9FE4-1209-CF48-D5CC323BE6FD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27056" y="2001362"/>
            <a:ext cx="4615501" cy="188210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73;p14">
            <a:extLst>
              <a:ext uri="{FF2B5EF4-FFF2-40B4-BE49-F238E27FC236}">
                <a16:creationId xmlns:a16="http://schemas.microsoft.com/office/drawing/2014/main" id="{7DE3405F-C2A1-5116-CE0F-FB16F6F3A28F}"/>
              </a:ext>
            </a:extLst>
          </p:cNvPr>
          <p:cNvSpPr txBox="1"/>
          <p:nvPr/>
        </p:nvSpPr>
        <p:spPr>
          <a:xfrm>
            <a:off x="9220066" y="2001362"/>
            <a:ext cx="1079200" cy="53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it" sz="1600" dirty="0">
                <a:solidFill>
                  <a:srgbClr val="000000"/>
                </a:solidFill>
              </a:rPr>
              <a:t>~ 1.5 cm</a:t>
            </a:r>
            <a:endParaRPr sz="1600" dirty="0">
              <a:solidFill>
                <a:srgbClr val="000000"/>
              </a:solidFill>
            </a:endParaRPr>
          </a:p>
        </p:txBody>
      </p:sp>
      <p:sp>
        <p:nvSpPr>
          <p:cNvPr id="5" name="Google Shape;70;p14">
            <a:extLst>
              <a:ext uri="{FF2B5EF4-FFF2-40B4-BE49-F238E27FC236}">
                <a16:creationId xmlns:a16="http://schemas.microsoft.com/office/drawing/2014/main" id="{B858DABE-B525-966B-CEC3-D155632FEDF7}"/>
              </a:ext>
            </a:extLst>
          </p:cNvPr>
          <p:cNvSpPr txBox="1"/>
          <p:nvPr/>
        </p:nvSpPr>
        <p:spPr>
          <a:xfrm>
            <a:off x="7384033" y="547019"/>
            <a:ext cx="4910267" cy="1401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06390">
              <a:buClr>
                <a:srgbClr val="000000"/>
              </a:buClr>
              <a:buSzPts val="1200"/>
              <a:buChar char="●"/>
            </a:pPr>
            <a:r>
              <a:rPr lang="it" sz="1600" dirty="0">
                <a:solidFill>
                  <a:srgbClr val="000000"/>
                </a:solidFill>
              </a:rPr>
              <a:t>TES designed for HOLMES</a:t>
            </a:r>
            <a:endParaRPr sz="1600" dirty="0">
              <a:solidFill>
                <a:srgbClr val="000000"/>
              </a:solidFill>
            </a:endParaRPr>
          </a:p>
          <a:p>
            <a:pPr marL="609585" indent="-406390">
              <a:buClr>
                <a:srgbClr val="000000"/>
              </a:buClr>
              <a:buSzPts val="1200"/>
              <a:buChar char="●"/>
            </a:pPr>
            <a:r>
              <a:rPr lang="it" sz="1600" dirty="0">
                <a:solidFill>
                  <a:srgbClr val="000000"/>
                </a:solidFill>
              </a:rPr>
              <a:t>Dynamic range: soft X-ray (E&lt;=10 keV)</a:t>
            </a:r>
            <a:endParaRPr sz="1600" dirty="0">
              <a:solidFill>
                <a:srgbClr val="000000"/>
              </a:solidFill>
            </a:endParaRPr>
          </a:p>
          <a:p>
            <a:pPr marL="609585" indent="-406390">
              <a:buClr>
                <a:srgbClr val="000000"/>
              </a:buClr>
              <a:buSzPts val="1200"/>
              <a:buChar char="●"/>
            </a:pPr>
            <a:r>
              <a:rPr lang="it" sz="1600" dirty="0">
                <a:solidFill>
                  <a:srgbClr val="000000"/>
                </a:solidFill>
              </a:rPr>
              <a:t>Energy resolution: 4-5 eV FWHM @6 keV</a:t>
            </a:r>
            <a:endParaRPr sz="1600" dirty="0">
              <a:solidFill>
                <a:srgbClr val="000000"/>
              </a:solidFill>
            </a:endParaRPr>
          </a:p>
          <a:p>
            <a:pPr marL="609585" indent="-406390">
              <a:buClr>
                <a:schemeClr val="dk1"/>
              </a:buClr>
              <a:buSzPts val="1200"/>
              <a:buChar char="●"/>
            </a:pPr>
            <a:r>
              <a:rPr lang="it" sz="1600" dirty="0">
                <a:solidFill>
                  <a:schemeClr val="dk1"/>
                </a:solidFill>
              </a:rPr>
              <a:t>Chip with 64 TES with </a:t>
            </a:r>
            <a:r>
              <a:rPr lang="it" sz="1600" b="1" dirty="0">
                <a:solidFill>
                  <a:schemeClr val="dk1"/>
                </a:solidFill>
              </a:rPr>
              <a:t>different geometries</a:t>
            </a:r>
            <a:r>
              <a:rPr lang="it" sz="1600" dirty="0">
                <a:solidFill>
                  <a:schemeClr val="dk1"/>
                </a:solidFill>
              </a:rPr>
              <a:t> </a:t>
            </a:r>
          </a:p>
          <a:p>
            <a:pPr marL="609585" indent="-406390">
              <a:buClr>
                <a:schemeClr val="dk1"/>
              </a:buClr>
              <a:buSzPts val="1200"/>
              <a:buChar char="●"/>
            </a:pPr>
            <a:r>
              <a:rPr lang="it" sz="1600" b="1" dirty="0">
                <a:solidFill>
                  <a:schemeClr val="dk1"/>
                </a:solidFill>
              </a:rPr>
              <a:t>Microwave multiplexing readout</a:t>
            </a:r>
            <a:endParaRPr sz="1600" b="1" dirty="0">
              <a:solidFill>
                <a:schemeClr val="dk1"/>
              </a:solidFill>
            </a:endParaRPr>
          </a:p>
        </p:txBody>
      </p:sp>
      <p:sp>
        <p:nvSpPr>
          <p:cNvPr id="6" name="Google Shape;76;p14">
            <a:extLst>
              <a:ext uri="{FF2B5EF4-FFF2-40B4-BE49-F238E27FC236}">
                <a16:creationId xmlns:a16="http://schemas.microsoft.com/office/drawing/2014/main" id="{EAA1C7D8-2F10-776C-7D36-83054FDE9D84}"/>
              </a:ext>
            </a:extLst>
          </p:cNvPr>
          <p:cNvSpPr txBox="1"/>
          <p:nvPr/>
        </p:nvSpPr>
        <p:spPr>
          <a:xfrm>
            <a:off x="5710654" y="473418"/>
            <a:ext cx="2264752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2400" b="1" dirty="0">
                <a:solidFill>
                  <a:srgbClr val="FF0000"/>
                </a:solidFill>
              </a:rPr>
              <a:t>Performance:</a:t>
            </a:r>
            <a:endParaRPr sz="24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B7047B-A5B6-C9A0-07A9-65D10418D136}"/>
              </a:ext>
            </a:extLst>
          </p:cNvPr>
          <p:cNvSpPr txBox="1"/>
          <p:nvPr/>
        </p:nvSpPr>
        <p:spPr>
          <a:xfrm>
            <a:off x="3368976" y="-8708"/>
            <a:ext cx="51220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+mj-lt"/>
              </a:rPr>
              <a:t>e-measurement at MiB</a:t>
            </a:r>
          </a:p>
        </p:txBody>
      </p:sp>
      <p:pic>
        <p:nvPicPr>
          <p:cNvPr id="8" name="Google Shape;84;p15">
            <a:extLst>
              <a:ext uri="{FF2B5EF4-FFF2-40B4-BE49-F238E27FC236}">
                <a16:creationId xmlns:a16="http://schemas.microsoft.com/office/drawing/2014/main" id="{69DE58D9-397F-7CCB-1AF2-771CCBA372D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25977" y="3883463"/>
            <a:ext cx="4615501" cy="30032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87;p15">
            <a:extLst>
              <a:ext uri="{FF2B5EF4-FFF2-40B4-BE49-F238E27FC236}">
                <a16:creationId xmlns:a16="http://schemas.microsoft.com/office/drawing/2014/main" id="{D15E3D12-CAC0-673E-1F1A-896424123520}"/>
              </a:ext>
            </a:extLst>
          </p:cNvPr>
          <p:cNvSpPr txBox="1"/>
          <p:nvPr/>
        </p:nvSpPr>
        <p:spPr>
          <a:xfrm>
            <a:off x="8311163" y="3808971"/>
            <a:ext cx="430331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it" sz="1400" b="1">
                <a:solidFill>
                  <a:schemeClr val="dk1"/>
                </a:solidFill>
              </a:rPr>
              <a:t>Electron spectrum @ dV= 100V</a:t>
            </a:r>
            <a:endParaRPr sz="1400" b="1">
              <a:solidFill>
                <a:schemeClr val="dk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AA7A95-5543-CC9F-9790-CD03CF5FA847}"/>
              </a:ext>
            </a:extLst>
          </p:cNvPr>
          <p:cNvSpPr txBox="1"/>
          <p:nvPr/>
        </p:nvSpPr>
        <p:spPr>
          <a:xfrm>
            <a:off x="9115113" y="5293611"/>
            <a:ext cx="5196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29C69-38A8-DBAE-EE59-F2DE6A2ABAA6}"/>
              </a:ext>
            </a:extLst>
          </p:cNvPr>
          <p:cNvSpPr txBox="1"/>
          <p:nvPr/>
        </p:nvSpPr>
        <p:spPr>
          <a:xfrm>
            <a:off x="9873882" y="6131173"/>
            <a:ext cx="665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e-signal</a:t>
            </a:r>
          </a:p>
        </p:txBody>
      </p:sp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823E5398-9AA7-8707-5049-9DD8C054D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tx1"/>
                </a:solidFill>
              </a:rPr>
              <a:t>20</a:t>
            </a:fld>
            <a:endParaRPr lang="en-IT" sz="16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60BF2-4DA4-A565-209F-1E6344A2C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ruppo 71">
            <a:extLst>
              <a:ext uri="{FF2B5EF4-FFF2-40B4-BE49-F238E27FC236}">
                <a16:creationId xmlns:a16="http://schemas.microsoft.com/office/drawing/2014/main" id="{18C62D95-16A4-8318-0173-4669940883D1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8687880" y="1464779"/>
            <a:ext cx="2543944" cy="2239513"/>
            <a:chOff x="6687127" y="886691"/>
            <a:chExt cx="4211782" cy="3707763"/>
          </a:xfrm>
        </p:grpSpPr>
        <p:sp>
          <p:nvSpPr>
            <p:cNvPr id="73" name="Rettangolo 72">
              <a:extLst>
                <a:ext uri="{FF2B5EF4-FFF2-40B4-BE49-F238E27FC236}">
                  <a16:creationId xmlns:a16="http://schemas.microsoft.com/office/drawing/2014/main" id="{E1BD74F4-55F5-952A-9DC1-83F9D6AD2F1D}"/>
                </a:ext>
              </a:extLst>
            </p:cNvPr>
            <p:cNvSpPr/>
            <p:nvPr/>
          </p:nvSpPr>
          <p:spPr>
            <a:xfrm>
              <a:off x="6687127" y="886691"/>
              <a:ext cx="4211782" cy="19581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Cerchio parziale 73">
              <a:extLst>
                <a:ext uri="{FF2B5EF4-FFF2-40B4-BE49-F238E27FC236}">
                  <a16:creationId xmlns:a16="http://schemas.microsoft.com/office/drawing/2014/main" id="{8FE3C129-974E-D0CE-EA37-33D707F6ACE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56582" y="1110673"/>
              <a:ext cx="3483781" cy="3483781"/>
            </a:xfrm>
            <a:prstGeom prst="pie">
              <a:avLst>
                <a:gd name="adj1" fmla="val 0"/>
                <a:gd name="adj2" fmla="val 107737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5" name="Cerchio parziale 74">
              <a:extLst>
                <a:ext uri="{FF2B5EF4-FFF2-40B4-BE49-F238E27FC236}">
                  <a16:creationId xmlns:a16="http://schemas.microsoft.com/office/drawing/2014/main" id="{FFEEB9C3-FA01-7094-5C8B-7B6B2AC4B263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897091" y="1941950"/>
              <a:ext cx="1800000" cy="1800000"/>
            </a:xfrm>
            <a:prstGeom prst="pie">
              <a:avLst>
                <a:gd name="adj1" fmla="val 0"/>
                <a:gd name="adj2" fmla="val 1077375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6" name="Arco 75">
              <a:extLst>
                <a:ext uri="{FF2B5EF4-FFF2-40B4-BE49-F238E27FC236}">
                  <a16:creationId xmlns:a16="http://schemas.microsoft.com/office/drawing/2014/main" id="{AC326B83-C379-91CB-39C4-07207EECF66C}"/>
                </a:ext>
              </a:extLst>
            </p:cNvPr>
            <p:cNvSpPr/>
            <p:nvPr/>
          </p:nvSpPr>
          <p:spPr>
            <a:xfrm>
              <a:off x="7490689" y="1523998"/>
              <a:ext cx="2635200" cy="2635200"/>
            </a:xfrm>
            <a:prstGeom prst="arc">
              <a:avLst>
                <a:gd name="adj1" fmla="val 10832740"/>
                <a:gd name="adj2" fmla="val 0"/>
              </a:avLst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7" name="Connettore diritto 76">
              <a:extLst>
                <a:ext uri="{FF2B5EF4-FFF2-40B4-BE49-F238E27FC236}">
                  <a16:creationId xmlns:a16="http://schemas.microsoft.com/office/drawing/2014/main" id="{E16AF413-C0F8-8190-0171-F011A57D6539}"/>
                </a:ext>
              </a:extLst>
            </p:cNvPr>
            <p:cNvCxnSpPr>
              <a:cxnSpLocks/>
            </p:cNvCxnSpPr>
            <p:nvPr/>
          </p:nvCxnSpPr>
          <p:spPr>
            <a:xfrm>
              <a:off x="7058432" y="2829473"/>
              <a:ext cx="304799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diritto 77">
              <a:extLst>
                <a:ext uri="{FF2B5EF4-FFF2-40B4-BE49-F238E27FC236}">
                  <a16:creationId xmlns:a16="http://schemas.microsoft.com/office/drawing/2014/main" id="{413DFCC6-E061-F228-CA96-2CDC60329250}"/>
                </a:ext>
              </a:extLst>
            </p:cNvPr>
            <p:cNvCxnSpPr>
              <a:cxnSpLocks/>
            </p:cNvCxnSpPr>
            <p:nvPr/>
          </p:nvCxnSpPr>
          <p:spPr>
            <a:xfrm>
              <a:off x="7592293" y="2834091"/>
              <a:ext cx="304799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diritto 78">
              <a:extLst>
                <a:ext uri="{FF2B5EF4-FFF2-40B4-BE49-F238E27FC236}">
                  <a16:creationId xmlns:a16="http://schemas.microsoft.com/office/drawing/2014/main" id="{B423BD6F-1E31-FE31-A220-81ECDD22AD95}"/>
                </a:ext>
              </a:extLst>
            </p:cNvPr>
            <p:cNvCxnSpPr>
              <a:cxnSpLocks/>
            </p:cNvCxnSpPr>
            <p:nvPr/>
          </p:nvCxnSpPr>
          <p:spPr>
            <a:xfrm>
              <a:off x="9699108" y="2830396"/>
              <a:ext cx="15147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diritto 79">
              <a:extLst>
                <a:ext uri="{FF2B5EF4-FFF2-40B4-BE49-F238E27FC236}">
                  <a16:creationId xmlns:a16="http://schemas.microsoft.com/office/drawing/2014/main" id="{254DC180-5AE6-500E-DEB1-1FEAEB051467}"/>
                </a:ext>
              </a:extLst>
            </p:cNvPr>
            <p:cNvCxnSpPr>
              <a:cxnSpLocks/>
            </p:cNvCxnSpPr>
            <p:nvPr/>
          </p:nvCxnSpPr>
          <p:spPr>
            <a:xfrm>
              <a:off x="10399222" y="2835014"/>
              <a:ext cx="146859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8" name="Tabella 38">
                <a:extLst>
                  <a:ext uri="{FF2B5EF4-FFF2-40B4-BE49-F238E27FC236}">
                    <a16:creationId xmlns:a16="http://schemas.microsoft.com/office/drawing/2014/main" id="{B93FBACE-620D-E6D3-54A0-6CADFE2F9CCF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62970" y="4572176"/>
              <a:ext cx="5014142" cy="1039415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809845">
                      <a:extLst>
                        <a:ext uri="{9D8B030D-6E8A-4147-A177-3AD203B41FA5}">
                          <a16:colId xmlns:a16="http://schemas.microsoft.com/office/drawing/2014/main" val="2499123973"/>
                        </a:ext>
                      </a:extLst>
                    </a:gridCol>
                    <a:gridCol w="848771">
                      <a:extLst>
                        <a:ext uri="{9D8B030D-6E8A-4147-A177-3AD203B41FA5}">
                          <a16:colId xmlns:a16="http://schemas.microsoft.com/office/drawing/2014/main" val="3596556039"/>
                        </a:ext>
                      </a:extLst>
                    </a:gridCol>
                    <a:gridCol w="901610">
                      <a:extLst>
                        <a:ext uri="{9D8B030D-6E8A-4147-A177-3AD203B41FA5}">
                          <a16:colId xmlns:a16="http://schemas.microsoft.com/office/drawing/2014/main" val="746330355"/>
                        </a:ext>
                      </a:extLst>
                    </a:gridCol>
                    <a:gridCol w="835486">
                      <a:extLst>
                        <a:ext uri="{9D8B030D-6E8A-4147-A177-3AD203B41FA5}">
                          <a16:colId xmlns:a16="http://schemas.microsoft.com/office/drawing/2014/main" val="498469240"/>
                        </a:ext>
                      </a:extLst>
                    </a:gridCol>
                    <a:gridCol w="809215">
                      <a:extLst>
                        <a:ext uri="{9D8B030D-6E8A-4147-A177-3AD203B41FA5}">
                          <a16:colId xmlns:a16="http://schemas.microsoft.com/office/drawing/2014/main" val="2243339689"/>
                        </a:ext>
                      </a:extLst>
                    </a:gridCol>
                    <a:gridCol w="809215">
                      <a:extLst>
                        <a:ext uri="{9D8B030D-6E8A-4147-A177-3AD203B41FA5}">
                          <a16:colId xmlns:a16="http://schemas.microsoft.com/office/drawing/2014/main" val="2238998777"/>
                        </a:ext>
                      </a:extLst>
                    </a:gridCol>
                  </a:tblGrid>
                  <a:tr h="382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err="1"/>
                            <a:t>E</a:t>
                          </a:r>
                          <a:r>
                            <a:rPr lang="it-IT" sz="1400" baseline="-25000" err="1"/>
                            <a:t>w</a:t>
                          </a:r>
                          <a:r>
                            <a:rPr lang="it-IT" sz="1400" baseline="0"/>
                            <a:t>(eV)</a:t>
                          </a:r>
                          <a:endParaRPr lang="it-IT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err="1"/>
                            <a:t>E</a:t>
                          </a:r>
                          <a:r>
                            <a:rPr lang="it-IT" sz="1400" baseline="-25000" err="1"/>
                            <a:t>p</a:t>
                          </a:r>
                          <a:r>
                            <a:rPr lang="it-IT" sz="1400" baseline="0"/>
                            <a:t>(eV)</a:t>
                          </a:r>
                          <a:endParaRPr lang="it-IT" sz="140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i="0">
                              <a:latin typeface="Symbol" panose="05050102010706020507" pitchFamily="18" charset="2"/>
                            </a:rPr>
                            <a:t>D</a:t>
                          </a:r>
                          <a:r>
                            <a:rPr lang="it-IT" sz="1400" i="0">
                              <a:latin typeface="+mn-lt"/>
                            </a:rPr>
                            <a:t>E (</a:t>
                          </a:r>
                          <a:r>
                            <a:rPr lang="it-IT" sz="1400" i="0" err="1">
                              <a:latin typeface="+mn-lt"/>
                            </a:rPr>
                            <a:t>meV</a:t>
                          </a:r>
                          <a:r>
                            <a:rPr lang="it-IT" sz="1400" i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𝑹</m:t>
                                  </m:r>
                                </m:e>
                                <m:sub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/>
                            <a:t>(</a:t>
                          </a:r>
                          <a:r>
                            <a:rPr lang="it-IT" sz="1400" i="0"/>
                            <a:t>mm</a:t>
                          </a:r>
                          <a:r>
                            <a:rPr lang="it-IT" sz="140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it-IT" sz="1400" b="1" i="1" smtClean="0">
                                      <a:latin typeface="Cambria Math" panose="02040503050406030204" pitchFamily="18" charset="0"/>
                                    </a:rPr>
                                    <m:t>𝒂</m:t>
                                  </m:r>
                                </m:sub>
                              </m:sSub>
                            </m:oMath>
                          </a14:m>
                          <a:r>
                            <a:rPr lang="it-IT" sz="1400" b="1"/>
                            <a:t>(mm)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𝝑</m:t>
                                    </m:r>
                                  </m:e>
                                  <m:sub>
                                    <m:r>
                                      <a:rPr lang="it-IT" sz="1400" b="1" i="1" smtClean="0">
                                        <a:latin typeface="Cambria Math" panose="02040503050406030204" pitchFamily="18" charset="0"/>
                                      </a:rPr>
                                      <m:t>𝒕</m:t>
                                    </m:r>
                                  </m:sub>
                                </m:sSub>
                                <m:r>
                                  <a:rPr lang="it-IT" sz="1400" b="1" i="1" smtClean="0">
                                    <a:latin typeface="Cambria Math" panose="02040503050406030204" pitchFamily="18" charset="0"/>
                                  </a:rPr>
                                  <m:t>(°)</m:t>
                                </m:r>
                              </m:oMath>
                            </m:oMathPara>
                          </a14:m>
                          <a:endParaRPr lang="it-IT" sz="1400" b="1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20538358"/>
                      </a:ext>
                    </a:extLst>
                  </a:tr>
                  <a:tr h="3284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0729396"/>
                      </a:ext>
                    </a:extLst>
                  </a:tr>
                  <a:tr h="3284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/>
                            <a:t>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33693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8" name="Tabella 38">
                <a:extLst>
                  <a:ext uri="{FF2B5EF4-FFF2-40B4-BE49-F238E27FC236}">
                    <a16:creationId xmlns:a16="http://schemas.microsoft.com/office/drawing/2014/main" id="{B93FBACE-620D-E6D3-54A0-6CADFE2F9CC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831030033"/>
                  </p:ext>
                </p:extLst>
              </p:nvPr>
            </p:nvGraphicFramePr>
            <p:xfrm>
              <a:off x="462970" y="4572176"/>
              <a:ext cx="5014142" cy="1039415"/>
            </p:xfrm>
            <a:graphic>
              <a:graphicData uri="http://schemas.openxmlformats.org/drawingml/2006/table">
                <a:tbl>
                  <a:tblPr firstRow="1" bandRow="1">
                    <a:tableStyleId>{C083E6E3-FA7D-4D7B-A595-EF9225AFEA82}</a:tableStyleId>
                  </a:tblPr>
                  <a:tblGrid>
                    <a:gridCol w="809845">
                      <a:extLst>
                        <a:ext uri="{9D8B030D-6E8A-4147-A177-3AD203B41FA5}">
                          <a16:colId xmlns:a16="http://schemas.microsoft.com/office/drawing/2014/main" val="2499123973"/>
                        </a:ext>
                      </a:extLst>
                    </a:gridCol>
                    <a:gridCol w="848771">
                      <a:extLst>
                        <a:ext uri="{9D8B030D-6E8A-4147-A177-3AD203B41FA5}">
                          <a16:colId xmlns:a16="http://schemas.microsoft.com/office/drawing/2014/main" val="3596556039"/>
                        </a:ext>
                      </a:extLst>
                    </a:gridCol>
                    <a:gridCol w="901610">
                      <a:extLst>
                        <a:ext uri="{9D8B030D-6E8A-4147-A177-3AD203B41FA5}">
                          <a16:colId xmlns:a16="http://schemas.microsoft.com/office/drawing/2014/main" val="746330355"/>
                        </a:ext>
                      </a:extLst>
                    </a:gridCol>
                    <a:gridCol w="835486">
                      <a:extLst>
                        <a:ext uri="{9D8B030D-6E8A-4147-A177-3AD203B41FA5}">
                          <a16:colId xmlns:a16="http://schemas.microsoft.com/office/drawing/2014/main" val="498469240"/>
                        </a:ext>
                      </a:extLst>
                    </a:gridCol>
                    <a:gridCol w="809215">
                      <a:extLst>
                        <a:ext uri="{9D8B030D-6E8A-4147-A177-3AD203B41FA5}">
                          <a16:colId xmlns:a16="http://schemas.microsoft.com/office/drawing/2014/main" val="2243339689"/>
                        </a:ext>
                      </a:extLst>
                    </a:gridCol>
                    <a:gridCol w="809215">
                      <a:extLst>
                        <a:ext uri="{9D8B030D-6E8A-4147-A177-3AD203B41FA5}">
                          <a16:colId xmlns:a16="http://schemas.microsoft.com/office/drawing/2014/main" val="2238998777"/>
                        </a:ext>
                      </a:extLst>
                    </a:gridCol>
                  </a:tblGrid>
                  <a:tr h="3825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 err="1"/>
                            <a:t>E</a:t>
                          </a:r>
                          <a:r>
                            <a:rPr lang="it-IT" sz="1400" baseline="-25000" dirty="0" err="1"/>
                            <a:t>w</a:t>
                          </a:r>
                          <a:r>
                            <a:rPr lang="it-IT" sz="1400" baseline="0" dirty="0"/>
                            <a:t>(eV)</a:t>
                          </a:r>
                          <a:endParaRPr lang="it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 err="1"/>
                            <a:t>E</a:t>
                          </a:r>
                          <a:r>
                            <a:rPr lang="it-IT" sz="1400" baseline="-25000" dirty="0" err="1"/>
                            <a:t>p</a:t>
                          </a:r>
                          <a:r>
                            <a:rPr lang="it-IT" sz="1400" baseline="0" dirty="0"/>
                            <a:t>(eV)</a:t>
                          </a:r>
                          <a:endParaRPr lang="it-IT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i="0" dirty="0">
                              <a:latin typeface="Symbol" panose="05050102010706020507" pitchFamily="18" charset="2"/>
                            </a:rPr>
                            <a:t>D</a:t>
                          </a:r>
                          <a:r>
                            <a:rPr lang="it-IT" sz="1400" i="0" dirty="0">
                              <a:latin typeface="+mn-lt"/>
                            </a:rPr>
                            <a:t>E (</a:t>
                          </a:r>
                          <a:r>
                            <a:rPr lang="it-IT" sz="1400" i="0" dirty="0" err="1">
                              <a:latin typeface="+mn-lt"/>
                            </a:rPr>
                            <a:t>meV</a:t>
                          </a:r>
                          <a:r>
                            <a:rPr lang="it-IT" sz="1400" i="0" dirty="0">
                              <a:latin typeface="+mn-lt"/>
                            </a:rPr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307299" t="-6349" r="-194891" b="-18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419549" t="-6349" r="-100752" b="-18095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>
                        <a:blipFill>
                          <a:blip r:embed="rId2"/>
                          <a:stretch>
                            <a:fillRect l="-519549" t="-6349" r="-752" b="-18095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0538358"/>
                      </a:ext>
                    </a:extLst>
                  </a:tr>
                  <a:tr h="3284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0.5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33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60729396"/>
                      </a:ext>
                    </a:extLst>
                  </a:tr>
                  <a:tr h="3284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100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250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/>
                            <a:t>16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1336930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1" name="Gruppo 30">
            <a:extLst>
              <a:ext uri="{FF2B5EF4-FFF2-40B4-BE49-F238E27FC236}">
                <a16:creationId xmlns:a16="http://schemas.microsoft.com/office/drawing/2014/main" id="{C51092C8-7728-B2A8-CEF0-97708AEFA74E}"/>
              </a:ext>
            </a:extLst>
          </p:cNvPr>
          <p:cNvGrpSpPr/>
          <p:nvPr/>
        </p:nvGrpSpPr>
        <p:grpSpPr>
          <a:xfrm>
            <a:off x="754080" y="1217603"/>
            <a:ext cx="4324954" cy="2572109"/>
            <a:chOff x="7107520" y="1147349"/>
            <a:chExt cx="4324954" cy="2572109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2E3C0642-003A-31D3-DA5F-2CFE020BD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07520" y="1147349"/>
              <a:ext cx="4324954" cy="2572109"/>
            </a:xfrm>
            <a:prstGeom prst="rect">
              <a:avLst/>
            </a:prstGeom>
          </p:spPr>
        </p:pic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7AE08DB3-DED5-E9B3-321D-8B559DCB169D}"/>
                </a:ext>
              </a:extLst>
            </p:cNvPr>
            <p:cNvSpPr/>
            <p:nvPr/>
          </p:nvSpPr>
          <p:spPr>
            <a:xfrm>
              <a:off x="8577381" y="1484855"/>
              <a:ext cx="1342074" cy="1566153"/>
            </a:xfrm>
            <a:prstGeom prst="rect">
              <a:avLst/>
            </a:prstGeom>
            <a:solidFill>
              <a:srgbClr val="FF0000">
                <a:alpha val="2216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280F81C0-0FE2-F03F-601A-DC06241669D1}"/>
                </a:ext>
              </a:extLst>
            </p:cNvPr>
            <p:cNvSpPr txBox="1"/>
            <p:nvPr/>
          </p:nvSpPr>
          <p:spPr>
            <a:xfrm>
              <a:off x="7891645" y="1686594"/>
              <a:ext cx="275670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200" b="1" dirty="0" err="1">
                  <a:solidFill>
                    <a:srgbClr val="FF0000"/>
                  </a:solidFill>
                </a:rPr>
                <a:t>RoI</a:t>
              </a:r>
              <a:endParaRPr lang="it-IT" sz="2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B40EE32A-E00D-593C-FC66-433FD71DDFC4}"/>
              </a:ext>
            </a:extLst>
          </p:cNvPr>
          <p:cNvSpPr txBox="1"/>
          <p:nvPr/>
        </p:nvSpPr>
        <p:spPr>
          <a:xfrm>
            <a:off x="2456907" y="1173121"/>
            <a:ext cx="5131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 err="1"/>
              <a:t>E</a:t>
            </a:r>
            <a:r>
              <a:rPr lang="it-IT" sz="2400" b="1" baseline="-25000" dirty="0" err="1"/>
              <a:t>w</a:t>
            </a:r>
            <a:r>
              <a:rPr lang="it-IT" sz="2400" dirty="0"/>
              <a:t> </a:t>
            </a: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E32F3ADB-743C-279A-B234-4DED91799885}"/>
              </a:ext>
            </a:extLst>
          </p:cNvPr>
          <p:cNvGrpSpPr>
            <a:grpSpLocks noChangeAspect="1"/>
          </p:cNvGrpSpPr>
          <p:nvPr/>
        </p:nvGrpSpPr>
        <p:grpSpPr>
          <a:xfrm>
            <a:off x="6367947" y="866661"/>
            <a:ext cx="4203825" cy="2065070"/>
            <a:chOff x="1163813" y="988902"/>
            <a:chExt cx="4734688" cy="2325849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B7013AF5-07FC-661F-820A-3050717E5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9207" y="988902"/>
              <a:ext cx="951679" cy="2040951"/>
            </a:xfrm>
            <a:prstGeom prst="rect">
              <a:avLst/>
            </a:prstGeom>
          </p:spPr>
        </p:pic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id="{2B765AB8-7858-804F-E81B-7AAF98E069CB}"/>
                </a:ext>
              </a:extLst>
            </p:cNvPr>
            <p:cNvGrpSpPr/>
            <p:nvPr/>
          </p:nvGrpSpPr>
          <p:grpSpPr>
            <a:xfrm rot="5400000">
              <a:off x="1835166" y="911521"/>
              <a:ext cx="1167896" cy="2301568"/>
              <a:chOff x="6676697" y="4059621"/>
              <a:chExt cx="717331" cy="1413642"/>
            </a:xfrm>
          </p:grpSpPr>
          <p:cxnSp>
            <p:nvCxnSpPr>
              <p:cNvPr id="70" name="Connettore diritto 69">
                <a:extLst>
                  <a:ext uri="{FF2B5EF4-FFF2-40B4-BE49-F238E27FC236}">
                    <a16:creationId xmlns:a16="http://schemas.microsoft.com/office/drawing/2014/main" id="{1AA5DFC6-730E-365D-AEEC-701340E1589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6697" y="4083269"/>
                <a:ext cx="349469" cy="1389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diritto 70">
                <a:extLst>
                  <a:ext uri="{FF2B5EF4-FFF2-40B4-BE49-F238E27FC236}">
                    <a16:creationId xmlns:a16="http://schemas.microsoft.com/office/drawing/2014/main" id="{61A7D977-CE61-DDE0-B23B-A34CA8A5165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6166" y="4059621"/>
                <a:ext cx="367862" cy="141364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ttore diritto 38">
              <a:extLst>
                <a:ext uri="{FF2B5EF4-FFF2-40B4-BE49-F238E27FC236}">
                  <a16:creationId xmlns:a16="http://schemas.microsoft.com/office/drawing/2014/main" id="{E78879D5-037D-D5C6-CBB6-04D115464B5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0004" y="1482635"/>
              <a:ext cx="1699305" cy="5493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diritto 43">
              <a:extLst>
                <a:ext uri="{FF2B5EF4-FFF2-40B4-BE49-F238E27FC236}">
                  <a16:creationId xmlns:a16="http://schemas.microsoft.com/office/drawing/2014/main" id="{D2AFAD73-70A7-9CBB-CC89-450B14A388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8505" y="2057238"/>
              <a:ext cx="1661726" cy="5547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diritto 52">
              <a:extLst>
                <a:ext uri="{FF2B5EF4-FFF2-40B4-BE49-F238E27FC236}">
                  <a16:creationId xmlns:a16="http://schemas.microsoft.com/office/drawing/2014/main" id="{09397A50-5390-1240-41C0-FF3DEDEFE316}"/>
                </a:ext>
              </a:extLst>
            </p:cNvPr>
            <p:cNvCxnSpPr>
              <a:cxnSpLocks/>
            </p:cNvCxnSpPr>
            <p:nvPr/>
          </p:nvCxnSpPr>
          <p:spPr>
            <a:xfrm>
              <a:off x="1268329" y="2047331"/>
              <a:ext cx="39419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CasellaDiTesto 55">
                  <a:extLst>
                    <a:ext uri="{FF2B5EF4-FFF2-40B4-BE49-F238E27FC236}">
                      <a16:creationId xmlns:a16="http://schemas.microsoft.com/office/drawing/2014/main" id="{96D77239-21B0-B2D8-CC86-965B6C550676}"/>
                    </a:ext>
                  </a:extLst>
                </p:cNvPr>
                <p:cNvSpPr txBox="1"/>
                <p:nvPr/>
              </p:nvSpPr>
              <p:spPr>
                <a:xfrm>
                  <a:off x="3802240" y="1573481"/>
                  <a:ext cx="57599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it-IT" sz="2400"/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C6C82776-2190-96C1-9110-77B251F95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2240" y="1573481"/>
                  <a:ext cx="575992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Arco 56">
              <a:extLst>
                <a:ext uri="{FF2B5EF4-FFF2-40B4-BE49-F238E27FC236}">
                  <a16:creationId xmlns:a16="http://schemas.microsoft.com/office/drawing/2014/main" id="{F09C85DF-AD7A-75C7-0B48-378E17F21AC9}"/>
                </a:ext>
              </a:extLst>
            </p:cNvPr>
            <p:cNvSpPr/>
            <p:nvPr/>
          </p:nvSpPr>
          <p:spPr>
            <a:xfrm rot="3665687">
              <a:off x="2120213" y="1965459"/>
              <a:ext cx="468703" cy="39113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2BB387E6-BF2F-2081-44E9-A27A5ABA76AC}"/>
                    </a:ext>
                  </a:extLst>
                </p:cNvPr>
                <p:cNvSpPr txBox="1"/>
                <p:nvPr/>
              </p:nvSpPr>
              <p:spPr>
                <a:xfrm>
                  <a:off x="2532351" y="2005364"/>
                  <a:ext cx="54207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it-IT" sz="2400"/>
                </a:p>
              </p:txBody>
            </p:sp>
          </mc:Choice>
          <mc:Fallback xmlns=""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8FC4D9FA-9742-0BAB-9E9D-C9DA9ECCF6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2351" y="2005364"/>
                  <a:ext cx="54207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Arco 61">
              <a:extLst>
                <a:ext uri="{FF2B5EF4-FFF2-40B4-BE49-F238E27FC236}">
                  <a16:creationId xmlns:a16="http://schemas.microsoft.com/office/drawing/2014/main" id="{F3D9B631-8FC7-4C3E-9648-21936EC7F023}"/>
                </a:ext>
              </a:extLst>
            </p:cNvPr>
            <p:cNvSpPr/>
            <p:nvPr/>
          </p:nvSpPr>
          <p:spPr>
            <a:xfrm rot="14886856">
              <a:off x="4203602" y="1790064"/>
              <a:ext cx="468703" cy="39113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CasellaDiTesto 62">
                  <a:extLst>
                    <a:ext uri="{FF2B5EF4-FFF2-40B4-BE49-F238E27FC236}">
                      <a16:creationId xmlns:a16="http://schemas.microsoft.com/office/drawing/2014/main" id="{2DA56653-91B9-ACB6-40E7-504ADBA8E668}"/>
                    </a:ext>
                  </a:extLst>
                </p:cNvPr>
                <p:cNvSpPr txBox="1"/>
                <p:nvPr/>
              </p:nvSpPr>
              <p:spPr>
                <a:xfrm>
                  <a:off x="1163813" y="1445672"/>
                  <a:ext cx="61924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3" name="CasellaDiTesto 62">
                  <a:extLst>
                    <a:ext uri="{FF2B5EF4-FFF2-40B4-BE49-F238E27FC236}">
                      <a16:creationId xmlns:a16="http://schemas.microsoft.com/office/drawing/2014/main" id="{2DA56653-91B9-ACB6-40E7-504ADBA8E6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3813" y="1445672"/>
                  <a:ext cx="619241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194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CasellaDiTesto 63">
                  <a:extLst>
                    <a:ext uri="{FF2B5EF4-FFF2-40B4-BE49-F238E27FC236}">
                      <a16:creationId xmlns:a16="http://schemas.microsoft.com/office/drawing/2014/main" id="{A9D790A2-ECDF-20F0-0547-EF81DDF48DB8}"/>
                    </a:ext>
                  </a:extLst>
                </p:cNvPr>
                <p:cNvSpPr txBox="1"/>
                <p:nvPr/>
              </p:nvSpPr>
              <p:spPr>
                <a:xfrm>
                  <a:off x="4633517" y="1410886"/>
                  <a:ext cx="61924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4" name="CasellaDiTesto 63">
                  <a:extLst>
                    <a:ext uri="{FF2B5EF4-FFF2-40B4-BE49-F238E27FC236}">
                      <a16:creationId xmlns:a16="http://schemas.microsoft.com/office/drawing/2014/main" id="{A9D790A2-ECDF-20F0-0547-EF81DDF48DB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3517" y="1410886"/>
                  <a:ext cx="61924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895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Connettore diritto 64">
              <a:extLst>
                <a:ext uri="{FF2B5EF4-FFF2-40B4-BE49-F238E27FC236}">
                  <a16:creationId xmlns:a16="http://schemas.microsoft.com/office/drawing/2014/main" id="{CF14F4AB-90B4-23D4-8BE8-2FCF783C0114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05217" y="1664729"/>
              <a:ext cx="49624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onnettore diritto 65">
              <a:extLst>
                <a:ext uri="{FF2B5EF4-FFF2-40B4-BE49-F238E27FC236}">
                  <a16:creationId xmlns:a16="http://schemas.microsoft.com/office/drawing/2014/main" id="{D36720D0-CA9A-BF6E-1F48-47EAFA6FBD27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97698" y="2450790"/>
              <a:ext cx="49624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CasellaDiTesto 66">
                  <a:extLst>
                    <a:ext uri="{FF2B5EF4-FFF2-40B4-BE49-F238E27FC236}">
                      <a16:creationId xmlns:a16="http://schemas.microsoft.com/office/drawing/2014/main" id="{5BC08924-F1E9-6EC6-A59C-3315EBCBB03E}"/>
                    </a:ext>
                  </a:extLst>
                </p:cNvPr>
                <p:cNvSpPr txBox="1"/>
                <p:nvPr/>
              </p:nvSpPr>
              <p:spPr>
                <a:xfrm>
                  <a:off x="2935133" y="2853086"/>
                  <a:ext cx="1273777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sub>
                        </m:sSub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45" name="CasellaDiTesto 44">
                  <a:extLst>
                    <a:ext uri="{FF2B5EF4-FFF2-40B4-BE49-F238E27FC236}">
                      <a16:creationId xmlns:a16="http://schemas.microsoft.com/office/drawing/2014/main" id="{FF1F4555-2C6B-B252-6A2A-B32B846B186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5133" y="2853086"/>
                  <a:ext cx="1273777" cy="461665"/>
                </a:xfrm>
                <a:prstGeom prst="rect">
                  <a:avLst/>
                </a:prstGeom>
                <a:blipFill>
                  <a:blip r:embed="rId10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CasellaDiTesto 67">
                  <a:extLst>
                    <a:ext uri="{FF2B5EF4-FFF2-40B4-BE49-F238E27FC236}">
                      <a16:creationId xmlns:a16="http://schemas.microsoft.com/office/drawing/2014/main" id="{722ED59A-F7BF-03FB-C723-C94FDAB9AF52}"/>
                    </a:ext>
                  </a:extLst>
                </p:cNvPr>
                <p:cNvSpPr txBox="1"/>
                <p:nvPr/>
              </p:nvSpPr>
              <p:spPr>
                <a:xfrm>
                  <a:off x="1337693" y="2247797"/>
                  <a:ext cx="350982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8" name="CasellaDiTesto 67">
                  <a:extLst>
                    <a:ext uri="{FF2B5EF4-FFF2-40B4-BE49-F238E27FC236}">
                      <a16:creationId xmlns:a16="http://schemas.microsoft.com/office/drawing/2014/main" id="{722ED59A-F7BF-03FB-C723-C94FDAB9AF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7693" y="2247797"/>
                  <a:ext cx="350982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5882" r="-52941" b="-134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CasellaDiTesto 68">
                  <a:extLst>
                    <a:ext uri="{FF2B5EF4-FFF2-40B4-BE49-F238E27FC236}">
                      <a16:creationId xmlns:a16="http://schemas.microsoft.com/office/drawing/2014/main" id="{8018EE6C-2154-EF4A-0E39-3F9D07B41210}"/>
                    </a:ext>
                  </a:extLst>
                </p:cNvPr>
                <p:cNvSpPr txBox="1"/>
                <p:nvPr/>
              </p:nvSpPr>
              <p:spPr>
                <a:xfrm>
                  <a:off x="5418210" y="2460709"/>
                  <a:ext cx="480291" cy="4901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69" name="CasellaDiTesto 68">
                  <a:extLst>
                    <a:ext uri="{FF2B5EF4-FFF2-40B4-BE49-F238E27FC236}">
                      <a16:creationId xmlns:a16="http://schemas.microsoft.com/office/drawing/2014/main" id="{8018EE6C-2154-EF4A-0E39-3F9D07B412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8210" y="2460709"/>
                  <a:ext cx="480291" cy="490199"/>
                </a:xfrm>
                <a:prstGeom prst="rect">
                  <a:avLst/>
                </a:prstGeom>
                <a:blipFill>
                  <a:blip r:embed="rId12"/>
                  <a:stretch>
                    <a:fillRect l="-2857" r="-12857" b="-1971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81" name="Immagine 80">
            <a:extLst>
              <a:ext uri="{FF2B5EF4-FFF2-40B4-BE49-F238E27FC236}">
                <a16:creationId xmlns:a16="http://schemas.microsoft.com/office/drawing/2014/main" id="{CD9AE566-C050-DDF2-ADFE-6230967D94B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7656" y="4506131"/>
            <a:ext cx="2649372" cy="2210920"/>
          </a:xfrm>
          <a:prstGeom prst="rect">
            <a:avLst/>
          </a:prstGeom>
        </p:spPr>
      </p:pic>
      <p:sp>
        <p:nvSpPr>
          <p:cNvPr id="82" name="CasellaDiTesto 81">
            <a:extLst>
              <a:ext uri="{FF2B5EF4-FFF2-40B4-BE49-F238E27FC236}">
                <a16:creationId xmlns:a16="http://schemas.microsoft.com/office/drawing/2014/main" id="{D19A1CA2-9D0C-175A-74CA-A0D91E471AB4}"/>
              </a:ext>
            </a:extLst>
          </p:cNvPr>
          <p:cNvSpPr txBox="1"/>
          <p:nvPr/>
        </p:nvSpPr>
        <p:spPr>
          <a:xfrm>
            <a:off x="9408987" y="4094123"/>
            <a:ext cx="2226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/>
              <a:t>Specs </a:t>
            </a:r>
            <a:r>
              <a:rPr lang="en-US" sz="1800" err="1"/>
              <a:t>Phoibos</a:t>
            </a:r>
            <a:r>
              <a:rPr lang="en-US" sz="1800"/>
              <a:t> 225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A450BD7-B88B-FDF1-216F-EF85A0878392}"/>
              </a:ext>
            </a:extLst>
          </p:cNvPr>
          <p:cNvSpPr txBox="1"/>
          <p:nvPr/>
        </p:nvSpPr>
        <p:spPr>
          <a:xfrm>
            <a:off x="1396471" y="164052"/>
            <a:ext cx="92123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 err="1">
                <a:solidFill>
                  <a:prstClr val="black"/>
                </a:solidFill>
                <a:latin typeface="Calibri" panose="020F0502020204030204"/>
              </a:rPr>
              <a:t>Electrostatic</a:t>
            </a:r>
            <a:r>
              <a:rPr lang="it-IT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3200" dirty="0" err="1">
                <a:solidFill>
                  <a:prstClr val="black"/>
                </a:solidFill>
                <a:latin typeface="Calibri" panose="020F0502020204030204"/>
              </a:rPr>
              <a:t>analyser</a:t>
            </a:r>
            <a:r>
              <a:rPr lang="it-IT" sz="3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3200" dirty="0" err="1">
                <a:solidFill>
                  <a:prstClr val="black"/>
                </a:solidFill>
                <a:latin typeface="Calibri" panose="020F0502020204030204"/>
              </a:rPr>
              <a:t>as</a:t>
            </a:r>
            <a:r>
              <a:rPr lang="it-IT" sz="3200" dirty="0">
                <a:solidFill>
                  <a:prstClr val="black"/>
                </a:solidFill>
                <a:latin typeface="Calibri" panose="020F0502020204030204"/>
              </a:rPr>
              <a:t> alternative electron detector</a:t>
            </a:r>
            <a:endParaRPr lang="it-IT" sz="3200" dirty="0">
              <a:solidFill>
                <a:srgbClr val="FF0000"/>
              </a:solidFill>
              <a:latin typeface="Calibri" panose="020F0502020204030204"/>
            </a:endParaRPr>
          </a:p>
        </p:txBody>
      </p:sp>
      <p:graphicFrame>
        <p:nvGraphicFramePr>
          <p:cNvPr id="2" name="Tabella 2">
            <a:extLst>
              <a:ext uri="{FF2B5EF4-FFF2-40B4-BE49-F238E27FC236}">
                <a16:creationId xmlns:a16="http://schemas.microsoft.com/office/drawing/2014/main" id="{EF40BA97-1735-C8D2-3031-8D38FBB064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9939941"/>
              </p:ext>
            </p:extLst>
          </p:nvPr>
        </p:nvGraphicFramePr>
        <p:xfrm>
          <a:off x="5872041" y="4564049"/>
          <a:ext cx="2823600" cy="1482972"/>
        </p:xfrm>
        <a:graphic>
          <a:graphicData uri="http://schemas.openxmlformats.org/drawingml/2006/table">
            <a:tbl>
              <a:tblPr firstCol="1" bandRow="1">
                <a:tableStyleId>{5FD0F851-EC5A-4D38-B0AD-8093EC10F338}</a:tableStyleId>
              </a:tblPr>
              <a:tblGrid>
                <a:gridCol w="1411800">
                  <a:extLst>
                    <a:ext uri="{9D8B030D-6E8A-4147-A177-3AD203B41FA5}">
                      <a16:colId xmlns:a16="http://schemas.microsoft.com/office/drawing/2014/main" val="3661026159"/>
                    </a:ext>
                  </a:extLst>
                </a:gridCol>
                <a:gridCol w="1411800">
                  <a:extLst>
                    <a:ext uri="{9D8B030D-6E8A-4147-A177-3AD203B41FA5}">
                      <a16:colId xmlns:a16="http://schemas.microsoft.com/office/drawing/2014/main" val="1630951977"/>
                    </a:ext>
                  </a:extLst>
                </a:gridCol>
              </a:tblGrid>
              <a:tr h="284286">
                <a:tc>
                  <a:txBody>
                    <a:bodyPr/>
                    <a:lstStyle/>
                    <a:p>
                      <a:pPr algn="ctr"/>
                      <a:r>
                        <a:rPr lang="it-IT" sz="1200" err="1"/>
                        <a:t>Magnetic</a:t>
                      </a:r>
                      <a:r>
                        <a:rPr lang="it-IT" sz="1200"/>
                        <a:t>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&lt; 5 </a:t>
                      </a:r>
                      <a:r>
                        <a:rPr lang="it-IT" sz="1200" err="1"/>
                        <a:t>mG</a:t>
                      </a:r>
                      <a:endParaRPr lang="it-IT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54653045"/>
                  </a:ext>
                </a:extLst>
              </a:tr>
              <a:tr h="395273"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Operating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T ambient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5158395"/>
                  </a:ext>
                </a:extLst>
              </a:tr>
              <a:tr h="395273"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Surface </a:t>
                      </a:r>
                      <a:r>
                        <a:rPr lang="it-IT" sz="1200" err="1"/>
                        <a:t>stability</a:t>
                      </a:r>
                      <a:r>
                        <a:rPr lang="it-IT" sz="1200"/>
                        <a:t> vs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err="1"/>
                        <a:t>Stable</a:t>
                      </a:r>
                      <a:r>
                        <a:rPr lang="it-IT" sz="1200"/>
                        <a:t> (</a:t>
                      </a:r>
                      <a:r>
                        <a:rPr lang="it-IT" sz="1200" err="1"/>
                        <a:t>graphite</a:t>
                      </a:r>
                      <a:r>
                        <a:rPr lang="it-IT" sz="120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75418048"/>
                  </a:ext>
                </a:extLst>
              </a:tr>
              <a:tr h="284286">
                <a:tc>
                  <a:txBody>
                    <a:bodyPr/>
                    <a:lstStyle/>
                    <a:p>
                      <a:pPr algn="ctr"/>
                      <a:r>
                        <a:rPr lang="it-IT" sz="1200"/>
                        <a:t>Max rate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2 MHz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4702794"/>
                  </a:ext>
                </a:extLst>
              </a:tr>
            </a:tbl>
          </a:graphicData>
        </a:graphic>
      </p:graphicFrame>
      <p:sp>
        <p:nvSpPr>
          <p:cNvPr id="4" name="CasellaDiTesto 3">
            <a:extLst>
              <a:ext uri="{FF2B5EF4-FFF2-40B4-BE49-F238E27FC236}">
                <a16:creationId xmlns:a16="http://schemas.microsoft.com/office/drawing/2014/main" id="{D0916E36-E9D1-518D-00D8-3E9CED1212A9}"/>
              </a:ext>
            </a:extLst>
          </p:cNvPr>
          <p:cNvSpPr txBox="1"/>
          <p:nvPr/>
        </p:nvSpPr>
        <p:spPr>
          <a:xfrm>
            <a:off x="370068" y="4159680"/>
            <a:ext cx="3707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An </a:t>
            </a:r>
            <a:r>
              <a:rPr lang="it-IT" sz="1600" dirty="0" err="1"/>
              <a:t>example</a:t>
            </a:r>
            <a:r>
              <a:rPr lang="it-IT" sz="1600" dirty="0"/>
              <a:t> of Electron </a:t>
            </a:r>
            <a:r>
              <a:rPr lang="it-IT" sz="1600" dirty="0" err="1"/>
              <a:t>Analyser</a:t>
            </a:r>
            <a:r>
              <a:rPr lang="it-IT" sz="1600" dirty="0"/>
              <a:t> Project: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8672975-CA12-D9B5-64DE-B5A4127D1EC8}"/>
              </a:ext>
            </a:extLst>
          </p:cNvPr>
          <p:cNvSpPr txBox="1"/>
          <p:nvPr/>
        </p:nvSpPr>
        <p:spPr>
          <a:xfrm>
            <a:off x="5785097" y="4154859"/>
            <a:ext cx="20911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Functioning</a:t>
            </a:r>
            <a:r>
              <a:rPr lang="it-IT" sz="1600" dirty="0"/>
              <a:t>  </a:t>
            </a:r>
            <a:r>
              <a:rPr lang="it-IT" sz="1600" dirty="0" err="1"/>
              <a:t>requests</a:t>
            </a:r>
            <a:r>
              <a:rPr lang="it-IT" sz="1600" dirty="0"/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EC68B1-791D-1260-AF84-8B04E862795E}"/>
              </a:ext>
            </a:extLst>
          </p:cNvPr>
          <p:cNvSpPr txBox="1"/>
          <p:nvPr/>
        </p:nvSpPr>
        <p:spPr>
          <a:xfrm rot="16200000">
            <a:off x="8792312" y="5426924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600 mm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553F92-A330-BABC-C06C-7D8CCD701680}"/>
              </a:ext>
            </a:extLst>
          </p:cNvPr>
          <p:cNvCxnSpPr>
            <a:cxnSpLocks/>
          </p:cNvCxnSpPr>
          <p:nvPr/>
        </p:nvCxnSpPr>
        <p:spPr>
          <a:xfrm>
            <a:off x="9404971" y="4862942"/>
            <a:ext cx="0" cy="1743269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420C81DE-594E-8D24-C08B-654812C8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21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423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8EB861-A254-42A1-E245-21E788E01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ttangolo 140">
            <a:extLst>
              <a:ext uri="{FF2B5EF4-FFF2-40B4-BE49-F238E27FC236}">
                <a16:creationId xmlns:a16="http://schemas.microsoft.com/office/drawing/2014/main" id="{342719CA-9AFE-402F-3AD3-45801F917ED1}"/>
              </a:ext>
            </a:extLst>
          </p:cNvPr>
          <p:cNvSpPr/>
          <p:nvPr/>
        </p:nvSpPr>
        <p:spPr>
          <a:xfrm>
            <a:off x="393219" y="3903296"/>
            <a:ext cx="3888500" cy="8292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8" name="Rettangolo 137">
            <a:extLst>
              <a:ext uri="{FF2B5EF4-FFF2-40B4-BE49-F238E27FC236}">
                <a16:creationId xmlns:a16="http://schemas.microsoft.com/office/drawing/2014/main" id="{EA3950D3-F36F-401D-B361-61852E58A131}"/>
              </a:ext>
            </a:extLst>
          </p:cNvPr>
          <p:cNvSpPr/>
          <p:nvPr/>
        </p:nvSpPr>
        <p:spPr>
          <a:xfrm>
            <a:off x="9410048" y="2570350"/>
            <a:ext cx="2678921" cy="38950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CB36601-59DB-E906-2B37-06B73221C694}"/>
              </a:ext>
            </a:extLst>
          </p:cNvPr>
          <p:cNvSpPr txBox="1"/>
          <p:nvPr/>
        </p:nvSpPr>
        <p:spPr>
          <a:xfrm>
            <a:off x="3256024" y="48972"/>
            <a:ext cx="56799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3200">
                <a:solidFill>
                  <a:prstClr val="black"/>
                </a:solidFill>
                <a:latin typeface="Calibri" panose="020F0502020204030204"/>
              </a:rPr>
              <a:t>Alternative energy </a:t>
            </a:r>
            <a:r>
              <a:rPr lang="it-IT" sz="3200" err="1">
                <a:solidFill>
                  <a:prstClr val="black"/>
                </a:solidFill>
                <a:latin typeface="Calibri" panose="020F0502020204030204"/>
              </a:rPr>
              <a:t>measurement</a:t>
            </a:r>
            <a:endParaRPr lang="it-IT" sz="3200">
              <a:solidFill>
                <a:prstClr val="black"/>
              </a:solidFill>
              <a:latin typeface="Calibri" panose="020F0502020204030204"/>
            </a:endParaRPr>
          </a:p>
          <a:p>
            <a:pPr algn="ctr"/>
            <a:r>
              <a:rPr lang="it-IT" sz="2400" err="1">
                <a:solidFill>
                  <a:prstClr val="black"/>
                </a:solidFill>
                <a:latin typeface="Calibri" panose="020F0502020204030204"/>
              </a:rPr>
              <a:t>Electorstatic</a:t>
            </a:r>
            <a:r>
              <a:rPr lang="it-IT" sz="240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it-IT" sz="2400" err="1">
                <a:solidFill>
                  <a:prstClr val="black"/>
                </a:solidFill>
                <a:latin typeface="Calibri" panose="020F0502020204030204"/>
              </a:rPr>
              <a:t>analyser</a:t>
            </a:r>
            <a:r>
              <a:rPr lang="it-IT" sz="2400">
                <a:solidFill>
                  <a:prstClr val="black"/>
                </a:solidFill>
                <a:latin typeface="Calibri" panose="020F0502020204030204"/>
              </a:rPr>
              <a:t> </a:t>
            </a:r>
            <a:endParaRPr lang="it-IT" sz="2400">
              <a:solidFill>
                <a:srgbClr val="FF0000"/>
              </a:solidFill>
              <a:latin typeface="Calibri" panose="020F0502020204030204"/>
            </a:endParaRPr>
          </a:p>
        </p:txBody>
      </p:sp>
      <p:grpSp>
        <p:nvGrpSpPr>
          <p:cNvPr id="24" name="Gruppo 23">
            <a:extLst>
              <a:ext uri="{FF2B5EF4-FFF2-40B4-BE49-F238E27FC236}">
                <a16:creationId xmlns:a16="http://schemas.microsoft.com/office/drawing/2014/main" id="{30477DB9-149B-960F-9B57-81E060932CB2}"/>
              </a:ext>
            </a:extLst>
          </p:cNvPr>
          <p:cNvGrpSpPr/>
          <p:nvPr/>
        </p:nvGrpSpPr>
        <p:grpSpPr>
          <a:xfrm>
            <a:off x="123783" y="1306324"/>
            <a:ext cx="5257521" cy="1746751"/>
            <a:chOff x="411285" y="4338535"/>
            <a:chExt cx="6400801" cy="1999508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80BA8C4D-D3B3-74CF-F74F-1916E0021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1285" y="4340460"/>
              <a:ext cx="6400801" cy="1997583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8FEA1D1-0E39-04B5-5A20-1212A130E8C1}"/>
                </a:ext>
              </a:extLst>
            </p:cNvPr>
            <p:cNvSpPr/>
            <p:nvPr/>
          </p:nvSpPr>
          <p:spPr>
            <a:xfrm>
              <a:off x="4299625" y="4338535"/>
              <a:ext cx="2500008" cy="19941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3" name="Connettore diritto 22">
              <a:extLst>
                <a:ext uri="{FF2B5EF4-FFF2-40B4-BE49-F238E27FC236}">
                  <a16:creationId xmlns:a16="http://schemas.microsoft.com/office/drawing/2014/main" id="{7BEDA2D4-FA85-E006-93A3-9F70E613198D}"/>
                </a:ext>
              </a:extLst>
            </p:cNvPr>
            <p:cNvCxnSpPr/>
            <p:nvPr/>
          </p:nvCxnSpPr>
          <p:spPr>
            <a:xfrm>
              <a:off x="4270443" y="5019473"/>
              <a:ext cx="0" cy="612842"/>
            </a:xfrm>
            <a:prstGeom prst="line">
              <a:avLst/>
            </a:prstGeom>
            <a:ln w="5715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E20F2CB-2F60-137C-3DED-3704BF3661A1}"/>
              </a:ext>
            </a:extLst>
          </p:cNvPr>
          <p:cNvSpPr txBox="1"/>
          <p:nvPr/>
        </p:nvSpPr>
        <p:spPr>
          <a:xfrm>
            <a:off x="424028" y="3133796"/>
            <a:ext cx="1774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err="1"/>
              <a:t>Ptolemy</a:t>
            </a:r>
            <a:r>
              <a:rPr lang="it-IT" sz="1600"/>
              <a:t> e.m. filter 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C6E354E6-484A-7C03-A4CA-DA68FAA7D958}"/>
              </a:ext>
            </a:extLst>
          </p:cNvPr>
          <p:cNvGrpSpPr>
            <a:grpSpLocks noChangeAspect="1"/>
          </p:cNvGrpSpPr>
          <p:nvPr/>
        </p:nvGrpSpPr>
        <p:grpSpPr>
          <a:xfrm>
            <a:off x="3602661" y="1257219"/>
            <a:ext cx="3630484" cy="2086055"/>
            <a:chOff x="1163813" y="988902"/>
            <a:chExt cx="4088945" cy="234948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EFF233A1-EB17-B487-66A1-98E19BCAF1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59207" y="988902"/>
              <a:ext cx="951679" cy="2040951"/>
            </a:xfrm>
            <a:prstGeom prst="rect">
              <a:avLst/>
            </a:prstGeom>
          </p:spPr>
        </p:pic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9C9F1537-0E53-8BAC-05D8-B71A5ED843A1}"/>
                </a:ext>
              </a:extLst>
            </p:cNvPr>
            <p:cNvGrpSpPr/>
            <p:nvPr/>
          </p:nvGrpSpPr>
          <p:grpSpPr>
            <a:xfrm rot="5400000">
              <a:off x="1835166" y="911521"/>
              <a:ext cx="1167896" cy="2301568"/>
              <a:chOff x="6676697" y="4059621"/>
              <a:chExt cx="717331" cy="1413642"/>
            </a:xfrm>
          </p:grpSpPr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id="{97B6DCE7-8631-9344-54A5-8D8CC17F68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76697" y="4083269"/>
                <a:ext cx="349469" cy="138999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id="{33463E84-EBA3-5981-A99B-095CD93DE1C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26166" y="4059621"/>
                <a:ext cx="367862" cy="141364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9" name="Connettore diritto 18">
              <a:extLst>
                <a:ext uri="{FF2B5EF4-FFF2-40B4-BE49-F238E27FC236}">
                  <a16:creationId xmlns:a16="http://schemas.microsoft.com/office/drawing/2014/main" id="{F2C92774-08D0-D98F-5723-F4E6661E9E8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10004" y="1482635"/>
              <a:ext cx="1699305" cy="5493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D42DA997-E8AD-B646-98E3-03CE31FB4D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48505" y="2057238"/>
              <a:ext cx="1661726" cy="5547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>
              <a:extLst>
                <a:ext uri="{FF2B5EF4-FFF2-40B4-BE49-F238E27FC236}">
                  <a16:creationId xmlns:a16="http://schemas.microsoft.com/office/drawing/2014/main" id="{09F512EF-014A-E1B5-895A-D3EE709AEC06}"/>
                </a:ext>
              </a:extLst>
            </p:cNvPr>
            <p:cNvCxnSpPr>
              <a:cxnSpLocks/>
            </p:cNvCxnSpPr>
            <p:nvPr/>
          </p:nvCxnSpPr>
          <p:spPr>
            <a:xfrm>
              <a:off x="1268329" y="2047331"/>
              <a:ext cx="3941903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CasellaDiTesto 26">
                  <a:extLst>
                    <a:ext uri="{FF2B5EF4-FFF2-40B4-BE49-F238E27FC236}">
                      <a16:creationId xmlns:a16="http://schemas.microsoft.com/office/drawing/2014/main" id="{6B672B50-A4B2-47AF-A148-BCB6F0EB062B}"/>
                    </a:ext>
                  </a:extLst>
                </p:cNvPr>
                <p:cNvSpPr txBox="1"/>
                <p:nvPr/>
              </p:nvSpPr>
              <p:spPr>
                <a:xfrm>
                  <a:off x="3802240" y="1573481"/>
                  <a:ext cx="575992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it-IT" sz="2400"/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C6C82776-2190-96C1-9110-77B251F9569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2240" y="1573481"/>
                  <a:ext cx="575992" cy="46166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Arco 27">
              <a:extLst>
                <a:ext uri="{FF2B5EF4-FFF2-40B4-BE49-F238E27FC236}">
                  <a16:creationId xmlns:a16="http://schemas.microsoft.com/office/drawing/2014/main" id="{4FDDED87-F6BA-AD74-9B18-974D5BC0856B}"/>
                </a:ext>
              </a:extLst>
            </p:cNvPr>
            <p:cNvSpPr/>
            <p:nvPr/>
          </p:nvSpPr>
          <p:spPr>
            <a:xfrm rot="3665687">
              <a:off x="2120213" y="1965459"/>
              <a:ext cx="468703" cy="39113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CasellaDiTesto 28">
                  <a:extLst>
                    <a:ext uri="{FF2B5EF4-FFF2-40B4-BE49-F238E27FC236}">
                      <a16:creationId xmlns:a16="http://schemas.microsoft.com/office/drawing/2014/main" id="{90463124-6B31-553F-428C-71752B8A1A53}"/>
                    </a:ext>
                  </a:extLst>
                </p:cNvPr>
                <p:cNvSpPr txBox="1"/>
                <p:nvPr/>
              </p:nvSpPr>
              <p:spPr>
                <a:xfrm>
                  <a:off x="2532351" y="2005364"/>
                  <a:ext cx="542071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it-IT" sz="2400"/>
                </a:p>
              </p:txBody>
            </p:sp>
          </mc:Choice>
          <mc:Fallback xmlns="">
            <p:sp>
              <p:nvSpPr>
                <p:cNvPr id="33" name="CasellaDiTesto 32">
                  <a:extLst>
                    <a:ext uri="{FF2B5EF4-FFF2-40B4-BE49-F238E27FC236}">
                      <a16:creationId xmlns:a16="http://schemas.microsoft.com/office/drawing/2014/main" id="{8FC4D9FA-9742-0BAB-9E9D-C9DA9ECCF6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32351" y="2005364"/>
                  <a:ext cx="542071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Arco 29">
              <a:extLst>
                <a:ext uri="{FF2B5EF4-FFF2-40B4-BE49-F238E27FC236}">
                  <a16:creationId xmlns:a16="http://schemas.microsoft.com/office/drawing/2014/main" id="{A6005F5C-33FF-6DCE-D0F3-8A49249E8BD2}"/>
                </a:ext>
              </a:extLst>
            </p:cNvPr>
            <p:cNvSpPr/>
            <p:nvPr/>
          </p:nvSpPr>
          <p:spPr>
            <a:xfrm rot="14886856">
              <a:off x="4203602" y="1790064"/>
              <a:ext cx="468703" cy="391130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3029A239-15E5-3966-B5C8-F065C5E1DCE8}"/>
                    </a:ext>
                  </a:extLst>
                </p:cNvPr>
                <p:cNvSpPr txBox="1"/>
                <p:nvPr/>
              </p:nvSpPr>
              <p:spPr>
                <a:xfrm>
                  <a:off x="1163813" y="1445672"/>
                  <a:ext cx="61924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4" name="CasellaDiTesto 33">
                  <a:extLst>
                    <a:ext uri="{FF2B5EF4-FFF2-40B4-BE49-F238E27FC236}">
                      <a16:creationId xmlns:a16="http://schemas.microsoft.com/office/drawing/2014/main" id="{3029A239-15E5-3966-B5C8-F065C5E1DC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3813" y="1445672"/>
                  <a:ext cx="619241" cy="461665"/>
                </a:xfrm>
                <a:prstGeom prst="rect">
                  <a:avLst/>
                </a:prstGeom>
                <a:blipFill>
                  <a:blip r:embed="rId8"/>
                  <a:stretch>
                    <a:fillRect b="-1176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15F184C0-A20E-0CB9-2AC9-5901AC544A95}"/>
                    </a:ext>
                  </a:extLst>
                </p:cNvPr>
                <p:cNvSpPr txBox="1"/>
                <p:nvPr/>
              </p:nvSpPr>
              <p:spPr>
                <a:xfrm>
                  <a:off x="4633517" y="1410886"/>
                  <a:ext cx="619241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5" name="CasellaDiTesto 34">
                  <a:extLst>
                    <a:ext uri="{FF2B5EF4-FFF2-40B4-BE49-F238E27FC236}">
                      <a16:creationId xmlns:a16="http://schemas.microsoft.com/office/drawing/2014/main" id="{15F184C0-A20E-0CB9-2AC9-5901AC544A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33517" y="1410886"/>
                  <a:ext cx="619241" cy="461665"/>
                </a:xfrm>
                <a:prstGeom prst="rect">
                  <a:avLst/>
                </a:prstGeom>
                <a:blipFill>
                  <a:blip r:embed="rId9"/>
                  <a:stretch>
                    <a:fillRect b="-735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6" name="Connettore diritto 35">
              <a:extLst>
                <a:ext uri="{FF2B5EF4-FFF2-40B4-BE49-F238E27FC236}">
                  <a16:creationId xmlns:a16="http://schemas.microsoft.com/office/drawing/2014/main" id="{6203F525-D490-4F28-04DC-21A8FF70C7A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05217" y="1664729"/>
              <a:ext cx="49624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ttore diritto 36">
              <a:extLst>
                <a:ext uri="{FF2B5EF4-FFF2-40B4-BE49-F238E27FC236}">
                  <a16:creationId xmlns:a16="http://schemas.microsoft.com/office/drawing/2014/main" id="{4C3D6B39-43D5-CF60-1F1C-3EA4D53422A6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897698" y="2450790"/>
              <a:ext cx="496247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CasellaDiTesto 37">
                  <a:extLst>
                    <a:ext uri="{FF2B5EF4-FFF2-40B4-BE49-F238E27FC236}">
                      <a16:creationId xmlns:a16="http://schemas.microsoft.com/office/drawing/2014/main" id="{50CB3D51-81CC-B395-2A8C-F124FC75A443}"/>
                    </a:ext>
                  </a:extLst>
                </p:cNvPr>
                <p:cNvSpPr txBox="1"/>
                <p:nvPr/>
              </p:nvSpPr>
              <p:spPr>
                <a:xfrm>
                  <a:off x="2935133" y="2853086"/>
                  <a:ext cx="1273776" cy="48530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sub>
                        </m:sSub>
                        <m:sSub>
                          <m:sSubPr>
                            <m:ctrlP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it-IT" sz="2200" b="0" i="1" smtClean="0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n-US" sz="2200"/>
                </a:p>
              </p:txBody>
            </p:sp>
          </mc:Choice>
          <mc:Fallback xmlns="">
            <p:sp>
              <p:nvSpPr>
                <p:cNvPr id="38" name="CasellaDiTesto 37">
                  <a:extLst>
                    <a:ext uri="{FF2B5EF4-FFF2-40B4-BE49-F238E27FC236}">
                      <a16:creationId xmlns:a16="http://schemas.microsoft.com/office/drawing/2014/main" id="{50CB3D51-81CC-B395-2A8C-F124FC75A4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35133" y="2853086"/>
                  <a:ext cx="1273776" cy="485300"/>
                </a:xfrm>
                <a:prstGeom prst="rect">
                  <a:avLst/>
                </a:prstGeom>
                <a:blipFill>
                  <a:blip r:embed="rId10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40DC52C1-06DF-8601-EA1F-099A1D4918A0}"/>
                    </a:ext>
                  </a:extLst>
                </p:cNvPr>
                <p:cNvSpPr txBox="1"/>
                <p:nvPr/>
              </p:nvSpPr>
              <p:spPr>
                <a:xfrm>
                  <a:off x="1337693" y="2247797"/>
                  <a:ext cx="350982" cy="4616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9" name="CasellaDiTesto 38">
                  <a:extLst>
                    <a:ext uri="{FF2B5EF4-FFF2-40B4-BE49-F238E27FC236}">
                      <a16:creationId xmlns:a16="http://schemas.microsoft.com/office/drawing/2014/main" id="{40DC52C1-06DF-8601-EA1F-099A1D4918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37693" y="2247797"/>
                  <a:ext cx="350982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5882" r="-52941" b="-14925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F6B9D7BA-0200-B3B0-86E8-9B388A29D863}"/>
                    </a:ext>
                  </a:extLst>
                </p:cNvPr>
                <p:cNvSpPr txBox="1"/>
                <p:nvPr/>
              </p:nvSpPr>
              <p:spPr>
                <a:xfrm>
                  <a:off x="4542779" y="2395750"/>
                  <a:ext cx="480291" cy="4901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40" name="CasellaDiTesto 39">
                  <a:extLst>
                    <a:ext uri="{FF2B5EF4-FFF2-40B4-BE49-F238E27FC236}">
                      <a16:creationId xmlns:a16="http://schemas.microsoft.com/office/drawing/2014/main" id="{F6B9D7BA-0200-B3B0-86E8-9B388A29D8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42779" y="2395750"/>
                  <a:ext cx="480291" cy="490199"/>
                </a:xfrm>
                <a:prstGeom prst="rect">
                  <a:avLst/>
                </a:prstGeom>
                <a:blipFill>
                  <a:blip r:embed="rId12"/>
                  <a:stretch>
                    <a:fillRect l="-4286" r="-12857" b="-1971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2" name="Gruppo 61">
            <a:extLst>
              <a:ext uri="{FF2B5EF4-FFF2-40B4-BE49-F238E27FC236}">
                <a16:creationId xmlns:a16="http://schemas.microsoft.com/office/drawing/2014/main" id="{2D53372B-FC54-8CEE-6CE3-5117AA2FD117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523252" y="1509772"/>
            <a:ext cx="3794934" cy="3638959"/>
            <a:chOff x="6687127" y="555780"/>
            <a:chExt cx="4211782" cy="4038674"/>
          </a:xfrm>
        </p:grpSpPr>
        <p:sp>
          <p:nvSpPr>
            <p:cNvPr id="71" name="Rettangolo 70">
              <a:extLst>
                <a:ext uri="{FF2B5EF4-FFF2-40B4-BE49-F238E27FC236}">
                  <a16:creationId xmlns:a16="http://schemas.microsoft.com/office/drawing/2014/main" id="{CA85423E-F73A-E5BA-4106-E104E086EE60}"/>
                </a:ext>
              </a:extLst>
            </p:cNvPr>
            <p:cNvSpPr/>
            <p:nvPr/>
          </p:nvSpPr>
          <p:spPr>
            <a:xfrm>
              <a:off x="6687127" y="886691"/>
              <a:ext cx="4211782" cy="195810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Cerchio parziale 71">
              <a:extLst>
                <a:ext uri="{FF2B5EF4-FFF2-40B4-BE49-F238E27FC236}">
                  <a16:creationId xmlns:a16="http://schemas.microsoft.com/office/drawing/2014/main" id="{C68017AB-7E6D-4C50-4D21-AE0B6655D689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056582" y="1110673"/>
              <a:ext cx="3483781" cy="3483781"/>
            </a:xfrm>
            <a:prstGeom prst="pie">
              <a:avLst>
                <a:gd name="adj1" fmla="val 0"/>
                <a:gd name="adj2" fmla="val 1077375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3" name="Cerchio parziale 72">
              <a:extLst>
                <a:ext uri="{FF2B5EF4-FFF2-40B4-BE49-F238E27FC236}">
                  <a16:creationId xmlns:a16="http://schemas.microsoft.com/office/drawing/2014/main" id="{A9F1C20E-F7C9-1AAF-534C-CEE3E1CAB790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7897091" y="1941950"/>
              <a:ext cx="1800000" cy="1800000"/>
            </a:xfrm>
            <a:prstGeom prst="pie">
              <a:avLst>
                <a:gd name="adj1" fmla="val 0"/>
                <a:gd name="adj2" fmla="val 10773754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74" name="Arco 73">
              <a:extLst>
                <a:ext uri="{FF2B5EF4-FFF2-40B4-BE49-F238E27FC236}">
                  <a16:creationId xmlns:a16="http://schemas.microsoft.com/office/drawing/2014/main" id="{80DECB6F-AE13-14F6-A4CC-9B6DB90AABF7}"/>
                </a:ext>
              </a:extLst>
            </p:cNvPr>
            <p:cNvSpPr/>
            <p:nvPr/>
          </p:nvSpPr>
          <p:spPr>
            <a:xfrm>
              <a:off x="7490689" y="1523998"/>
              <a:ext cx="2635200" cy="2635200"/>
            </a:xfrm>
            <a:prstGeom prst="arc">
              <a:avLst>
                <a:gd name="adj1" fmla="val 10832740"/>
                <a:gd name="adj2" fmla="val 0"/>
              </a:avLst>
            </a:prstGeom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Arco 74">
              <a:extLst>
                <a:ext uri="{FF2B5EF4-FFF2-40B4-BE49-F238E27FC236}">
                  <a16:creationId xmlns:a16="http://schemas.microsoft.com/office/drawing/2014/main" id="{FF69BBF5-5776-6B3B-06DC-EFACF8DB18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504544" y="1639452"/>
              <a:ext cx="2448000" cy="2448000"/>
            </a:xfrm>
            <a:prstGeom prst="arc">
              <a:avLst>
                <a:gd name="adj1" fmla="val 10832740"/>
                <a:gd name="adj2" fmla="val 0"/>
              </a:avLst>
            </a:prstGeom>
            <a:ln w="28575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Arco 75">
              <a:extLst>
                <a:ext uri="{FF2B5EF4-FFF2-40B4-BE49-F238E27FC236}">
                  <a16:creationId xmlns:a16="http://schemas.microsoft.com/office/drawing/2014/main" id="{D8784C3E-7BD0-3AA2-497E-9B32358076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86071" y="1343893"/>
              <a:ext cx="2815200" cy="3007495"/>
            </a:xfrm>
            <a:prstGeom prst="arc">
              <a:avLst>
                <a:gd name="adj1" fmla="val 10832740"/>
                <a:gd name="adj2" fmla="val 0"/>
              </a:avLst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77" name="Connettore diritto 76">
              <a:extLst>
                <a:ext uri="{FF2B5EF4-FFF2-40B4-BE49-F238E27FC236}">
                  <a16:creationId xmlns:a16="http://schemas.microsoft.com/office/drawing/2014/main" id="{035567C0-17A8-183D-1D5D-F77C0F85C959}"/>
                </a:ext>
              </a:extLst>
            </p:cNvPr>
            <p:cNvCxnSpPr>
              <a:cxnSpLocks/>
            </p:cNvCxnSpPr>
            <p:nvPr/>
          </p:nvCxnSpPr>
          <p:spPr>
            <a:xfrm>
              <a:off x="7100138" y="2829473"/>
              <a:ext cx="30479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diritto 77">
              <a:extLst>
                <a:ext uri="{FF2B5EF4-FFF2-40B4-BE49-F238E27FC236}">
                  <a16:creationId xmlns:a16="http://schemas.microsoft.com/office/drawing/2014/main" id="{B60D02DD-3F1E-D576-E15E-A2C964BC2971}"/>
                </a:ext>
              </a:extLst>
            </p:cNvPr>
            <p:cNvCxnSpPr>
              <a:cxnSpLocks/>
            </p:cNvCxnSpPr>
            <p:nvPr/>
          </p:nvCxnSpPr>
          <p:spPr>
            <a:xfrm>
              <a:off x="7661801" y="2834091"/>
              <a:ext cx="304798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diritto 78">
              <a:extLst>
                <a:ext uri="{FF2B5EF4-FFF2-40B4-BE49-F238E27FC236}">
                  <a16:creationId xmlns:a16="http://schemas.microsoft.com/office/drawing/2014/main" id="{1C17358F-2192-FA06-83DC-6E30E11BAE96}"/>
                </a:ext>
              </a:extLst>
            </p:cNvPr>
            <p:cNvCxnSpPr>
              <a:cxnSpLocks/>
            </p:cNvCxnSpPr>
            <p:nvPr/>
          </p:nvCxnSpPr>
          <p:spPr>
            <a:xfrm>
              <a:off x="9699108" y="2830396"/>
              <a:ext cx="151475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diritto 79">
              <a:extLst>
                <a:ext uri="{FF2B5EF4-FFF2-40B4-BE49-F238E27FC236}">
                  <a16:creationId xmlns:a16="http://schemas.microsoft.com/office/drawing/2014/main" id="{E6A157A3-7295-F699-AB22-3FEC826413FB}"/>
                </a:ext>
              </a:extLst>
            </p:cNvPr>
            <p:cNvCxnSpPr>
              <a:cxnSpLocks/>
            </p:cNvCxnSpPr>
            <p:nvPr/>
          </p:nvCxnSpPr>
          <p:spPr>
            <a:xfrm>
              <a:off x="10399222" y="2835014"/>
              <a:ext cx="146859" cy="0"/>
            </a:xfrm>
            <a:prstGeom prst="line">
              <a:avLst/>
            </a:prstGeom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CasellaDiTesto 80">
              <a:extLst>
                <a:ext uri="{FF2B5EF4-FFF2-40B4-BE49-F238E27FC236}">
                  <a16:creationId xmlns:a16="http://schemas.microsoft.com/office/drawing/2014/main" id="{C0D1C482-9D53-6903-3E26-FC6A6CEB6FE9}"/>
                </a:ext>
              </a:extLst>
            </p:cNvPr>
            <p:cNvSpPr txBox="1"/>
            <p:nvPr/>
          </p:nvSpPr>
          <p:spPr>
            <a:xfrm rot="16200000">
              <a:off x="10335491" y="1468583"/>
              <a:ext cx="3577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err="1"/>
                <a:t>E</a:t>
              </a:r>
              <a:r>
                <a:rPr lang="it-IT" sz="1600" baseline="-25000" err="1"/>
                <a:t>p</a:t>
              </a:r>
              <a:endParaRPr lang="it-IT" sz="1600"/>
            </a:p>
          </p:txBody>
        </p:sp>
        <p:cxnSp>
          <p:nvCxnSpPr>
            <p:cNvPr id="82" name="Connettore curvo 81">
              <a:extLst>
                <a:ext uri="{FF2B5EF4-FFF2-40B4-BE49-F238E27FC236}">
                  <a16:creationId xmlns:a16="http://schemas.microsoft.com/office/drawing/2014/main" id="{0EA54C43-41B1-69CA-3FDC-E3F0B0D924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818255" y="1690255"/>
              <a:ext cx="554182" cy="314036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CasellaDiTesto 82">
              <a:extLst>
                <a:ext uri="{FF2B5EF4-FFF2-40B4-BE49-F238E27FC236}">
                  <a16:creationId xmlns:a16="http://schemas.microsoft.com/office/drawing/2014/main" id="{15FB730D-E34D-8352-1A22-35DBC8F0C160}"/>
                </a:ext>
              </a:extLst>
            </p:cNvPr>
            <p:cNvSpPr txBox="1"/>
            <p:nvPr/>
          </p:nvSpPr>
          <p:spPr>
            <a:xfrm rot="16200000">
              <a:off x="10364782" y="2067365"/>
              <a:ext cx="6687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err="1"/>
                <a:t>E</a:t>
              </a:r>
              <a:r>
                <a:rPr lang="it-IT" sz="1600" baseline="-25000" err="1"/>
                <a:t>p</a:t>
              </a:r>
              <a:r>
                <a:rPr lang="it-IT" sz="1600"/>
                <a:t>- </a:t>
              </a:r>
              <a:r>
                <a:rPr lang="it-IT" sz="1600" err="1">
                  <a:latin typeface="Symbol" panose="05050102010706020507" pitchFamily="18" charset="2"/>
                </a:rPr>
                <a:t>d</a:t>
              </a:r>
              <a:r>
                <a:rPr lang="it-IT" sz="1600" err="1"/>
                <a:t>E</a:t>
              </a:r>
              <a:endParaRPr lang="it-IT" sz="1600">
                <a:latin typeface="MS Shell Dlg 2" panose="020B0604030504040204" pitchFamily="34" charset="0"/>
              </a:endParaRPr>
            </a:p>
          </p:txBody>
        </p:sp>
        <p:sp>
          <p:nvSpPr>
            <p:cNvPr id="84" name="CasellaDiTesto 83">
              <a:extLst>
                <a:ext uri="{FF2B5EF4-FFF2-40B4-BE49-F238E27FC236}">
                  <a16:creationId xmlns:a16="http://schemas.microsoft.com/office/drawing/2014/main" id="{CCBBC2C1-7612-EFE8-B9A8-9B61BE1731E5}"/>
                </a:ext>
              </a:extLst>
            </p:cNvPr>
            <p:cNvSpPr txBox="1"/>
            <p:nvPr/>
          </p:nvSpPr>
          <p:spPr>
            <a:xfrm rot="16200000">
              <a:off x="9740937" y="764171"/>
              <a:ext cx="7553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600" err="1"/>
                <a:t>E</a:t>
              </a:r>
              <a:r>
                <a:rPr lang="it-IT" sz="1600" baseline="-25000" err="1"/>
                <a:t>p</a:t>
              </a:r>
              <a:r>
                <a:rPr lang="it-IT" sz="1600"/>
                <a:t> + </a:t>
              </a:r>
              <a:r>
                <a:rPr lang="it-IT" sz="1600" err="1">
                  <a:latin typeface="Symbol" panose="05050102010706020507" pitchFamily="18" charset="2"/>
                </a:rPr>
                <a:t>d</a:t>
              </a:r>
              <a:r>
                <a:rPr lang="it-IT" sz="1600" err="1"/>
                <a:t>E</a:t>
              </a:r>
              <a:endParaRPr lang="it-IT" sz="1600">
                <a:latin typeface="MS Shell Dlg 2" panose="020B0604030504040204" pitchFamily="34" charset="0"/>
              </a:endParaRPr>
            </a:p>
          </p:txBody>
        </p:sp>
        <p:cxnSp>
          <p:nvCxnSpPr>
            <p:cNvPr id="85" name="Connettore curvo 84">
              <a:extLst>
                <a:ext uri="{FF2B5EF4-FFF2-40B4-BE49-F238E27FC236}">
                  <a16:creationId xmlns:a16="http://schemas.microsoft.com/office/drawing/2014/main" id="{A848554C-2067-D6ED-5C04-4D6837F3C2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24472" y="2115127"/>
              <a:ext cx="632692" cy="346363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Connettore curvo 85">
              <a:extLst>
                <a:ext uri="{FF2B5EF4-FFF2-40B4-BE49-F238E27FC236}">
                  <a16:creationId xmlns:a16="http://schemas.microsoft.com/office/drawing/2014/main" id="{1AEA97A6-172C-81E6-F921-8B9F5B013862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9559636" y="1194599"/>
              <a:ext cx="416419" cy="357111"/>
            </a:xfrm>
            <a:prstGeom prst="curvedConnector3">
              <a:avLst/>
            </a:prstGeom>
            <a:ln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o 62">
            <a:extLst>
              <a:ext uri="{FF2B5EF4-FFF2-40B4-BE49-F238E27FC236}">
                <a16:creationId xmlns:a16="http://schemas.microsoft.com/office/drawing/2014/main" id="{D038C152-734F-1084-04F8-EFBC53EA29A9}"/>
              </a:ext>
            </a:extLst>
          </p:cNvPr>
          <p:cNvGrpSpPr>
            <a:grpSpLocks noChangeAspect="1"/>
          </p:cNvGrpSpPr>
          <p:nvPr/>
        </p:nvGrpSpPr>
        <p:grpSpPr>
          <a:xfrm>
            <a:off x="6023691" y="3953507"/>
            <a:ext cx="1115430" cy="1064231"/>
            <a:chOff x="7153791" y="2837568"/>
            <a:chExt cx="659848" cy="564787"/>
          </a:xfrm>
        </p:grpSpPr>
        <p:sp>
          <p:nvSpPr>
            <p:cNvPr id="67" name="Rettangolo 66">
              <a:extLst>
                <a:ext uri="{FF2B5EF4-FFF2-40B4-BE49-F238E27FC236}">
                  <a16:creationId xmlns:a16="http://schemas.microsoft.com/office/drawing/2014/main" id="{CAAF1A33-AB58-4712-D48E-952ED30DAD84}"/>
                </a:ext>
              </a:extLst>
            </p:cNvPr>
            <p:cNvSpPr/>
            <p:nvPr/>
          </p:nvSpPr>
          <p:spPr>
            <a:xfrm>
              <a:off x="7636643" y="2850723"/>
              <a:ext cx="176996" cy="541974"/>
            </a:xfrm>
            <a:prstGeom prst="rect">
              <a:avLst/>
            </a:prstGeom>
            <a:pattFill prst="ltUpDiag">
              <a:fgClr>
                <a:schemeClr val="accent1"/>
              </a:fgClr>
              <a:bgClr>
                <a:schemeClr val="bg1"/>
              </a:bgClr>
            </a:patt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68" name="Rettangolo 67">
              <a:extLst>
                <a:ext uri="{FF2B5EF4-FFF2-40B4-BE49-F238E27FC236}">
                  <a16:creationId xmlns:a16="http://schemas.microsoft.com/office/drawing/2014/main" id="{0FDE0447-2270-287D-F162-F940464EE1F2}"/>
                </a:ext>
              </a:extLst>
            </p:cNvPr>
            <p:cNvSpPr/>
            <p:nvPr/>
          </p:nvSpPr>
          <p:spPr>
            <a:xfrm>
              <a:off x="7459647" y="2850723"/>
              <a:ext cx="176996" cy="541974"/>
            </a:xfrm>
            <a:prstGeom prst="rect">
              <a:avLst/>
            </a:prstGeom>
            <a:pattFill prst="ltDnDiag">
              <a:fgClr>
                <a:schemeClr val="accent1"/>
              </a:fgClr>
              <a:bgClr>
                <a:schemeClr val="bg1"/>
              </a:bgClr>
            </a:patt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69" name="Rettangolo 68">
              <a:extLst>
                <a:ext uri="{FF2B5EF4-FFF2-40B4-BE49-F238E27FC236}">
                  <a16:creationId xmlns:a16="http://schemas.microsoft.com/office/drawing/2014/main" id="{EF27A85D-4020-B14F-F4B8-BC9B7694F5A1}"/>
                </a:ext>
              </a:extLst>
            </p:cNvPr>
            <p:cNvSpPr/>
            <p:nvPr/>
          </p:nvSpPr>
          <p:spPr>
            <a:xfrm>
              <a:off x="7153791" y="2848974"/>
              <a:ext cx="176996" cy="541974"/>
            </a:xfrm>
            <a:prstGeom prst="rect">
              <a:avLst/>
            </a:prstGeom>
            <a:pattFill prst="shingle">
              <a:fgClr>
                <a:schemeClr val="accent1"/>
              </a:fgClr>
              <a:bgClr>
                <a:schemeClr val="bg1"/>
              </a:bgClr>
            </a:patt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  <p:sp>
          <p:nvSpPr>
            <p:cNvPr id="70" name="Rettangolo 69">
              <a:extLst>
                <a:ext uri="{FF2B5EF4-FFF2-40B4-BE49-F238E27FC236}">
                  <a16:creationId xmlns:a16="http://schemas.microsoft.com/office/drawing/2014/main" id="{166BA3BA-8A94-E74B-DED2-74D23CB69B2C}"/>
                </a:ext>
              </a:extLst>
            </p:cNvPr>
            <p:cNvSpPr/>
            <p:nvPr/>
          </p:nvSpPr>
          <p:spPr>
            <a:xfrm>
              <a:off x="7388897" y="2837568"/>
              <a:ext cx="33913" cy="56478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00"/>
            </a:p>
          </p:txBody>
        </p:sp>
      </p:grpSp>
      <p:sp>
        <p:nvSpPr>
          <p:cNvPr id="64" name="CasellaDiTesto 63">
            <a:extLst>
              <a:ext uri="{FF2B5EF4-FFF2-40B4-BE49-F238E27FC236}">
                <a16:creationId xmlns:a16="http://schemas.microsoft.com/office/drawing/2014/main" id="{C2632E4D-D59A-88AB-1D16-C747521EEA22}"/>
              </a:ext>
            </a:extLst>
          </p:cNvPr>
          <p:cNvSpPr txBox="1"/>
          <p:nvPr/>
        </p:nvSpPr>
        <p:spPr>
          <a:xfrm>
            <a:off x="6581406" y="3694889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MCP</a:t>
            </a:r>
          </a:p>
        </p:txBody>
      </p:sp>
      <p:sp>
        <p:nvSpPr>
          <p:cNvPr id="65" name="CasellaDiTesto 64">
            <a:extLst>
              <a:ext uri="{FF2B5EF4-FFF2-40B4-BE49-F238E27FC236}">
                <a16:creationId xmlns:a16="http://schemas.microsoft.com/office/drawing/2014/main" id="{63C7A210-07B2-FD4B-3DAF-2FCFAEDE118E}"/>
              </a:ext>
            </a:extLst>
          </p:cNvPr>
          <p:cNvSpPr txBox="1"/>
          <p:nvPr/>
        </p:nvSpPr>
        <p:spPr>
          <a:xfrm>
            <a:off x="5917255" y="4937502"/>
            <a:ext cx="6623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err="1"/>
              <a:t>Anode</a:t>
            </a:r>
            <a:endParaRPr lang="it-IT" sz="1400"/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FB74D71C-3E5C-E8DB-5D7C-A14F9B4FC71C}"/>
              </a:ext>
            </a:extLst>
          </p:cNvPr>
          <p:cNvSpPr txBox="1"/>
          <p:nvPr/>
        </p:nvSpPr>
        <p:spPr>
          <a:xfrm>
            <a:off x="5388327" y="3694888"/>
            <a:ext cx="933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/>
              <a:t>Delay Line</a:t>
            </a:r>
          </a:p>
        </p:txBody>
      </p:sp>
      <p:sp>
        <p:nvSpPr>
          <p:cNvPr id="90" name="Rettangolo 89">
            <a:extLst>
              <a:ext uri="{FF2B5EF4-FFF2-40B4-BE49-F238E27FC236}">
                <a16:creationId xmlns:a16="http://schemas.microsoft.com/office/drawing/2014/main" id="{8CE78327-D45F-DBCF-915C-C25D27E7B2A3}"/>
              </a:ext>
            </a:extLst>
          </p:cNvPr>
          <p:cNvSpPr/>
          <p:nvPr/>
        </p:nvSpPr>
        <p:spPr>
          <a:xfrm>
            <a:off x="9367210" y="816448"/>
            <a:ext cx="2734285" cy="15126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1" name="CasellaDiTesto 90">
            <a:extLst>
              <a:ext uri="{FF2B5EF4-FFF2-40B4-BE49-F238E27FC236}">
                <a16:creationId xmlns:a16="http://schemas.microsoft.com/office/drawing/2014/main" id="{94AD7B41-694F-B6A6-B847-1DD70A6CE7DD}"/>
              </a:ext>
            </a:extLst>
          </p:cNvPr>
          <p:cNvSpPr txBox="1"/>
          <p:nvPr/>
        </p:nvSpPr>
        <p:spPr>
          <a:xfrm>
            <a:off x="9535296" y="1407331"/>
            <a:ext cx="2368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Helmholtz – Lagrange </a:t>
            </a:r>
            <a:r>
              <a:rPr lang="it-IT" sz="1600" dirty="0" err="1"/>
              <a:t>law</a:t>
            </a:r>
            <a:endParaRPr lang="it-IT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1963A90F-864B-3CE6-5B79-762ABAB7B0F5}"/>
                  </a:ext>
                </a:extLst>
              </p:cNvPr>
              <p:cNvSpPr txBox="1"/>
              <p:nvPr/>
            </p:nvSpPr>
            <p:spPr>
              <a:xfrm>
                <a:off x="9603456" y="1739355"/>
                <a:ext cx="2332177" cy="3763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sSub>
                        <m:sSub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</m:rad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𝜗</m:t>
                          </m:r>
                        </m:e>
                        <m:sub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it-IT" sz="2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92" name="CasellaDiTesto 91">
                <a:extLst>
                  <a:ext uri="{FF2B5EF4-FFF2-40B4-BE49-F238E27FC236}">
                    <a16:creationId xmlns:a16="http://schemas.microsoft.com/office/drawing/2014/main" id="{1963A90F-864B-3CE6-5B79-762ABAB7B0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456" y="1739355"/>
                <a:ext cx="2332177" cy="376385"/>
              </a:xfrm>
              <a:prstGeom prst="rect">
                <a:avLst/>
              </a:prstGeom>
              <a:blipFill>
                <a:blip r:embed="rId13"/>
                <a:stretch>
                  <a:fillRect l="-1087" r="-543" b="-1935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3" name="Immagine 92">
            <a:extLst>
              <a:ext uri="{FF2B5EF4-FFF2-40B4-BE49-F238E27FC236}">
                <a16:creationId xmlns:a16="http://schemas.microsoft.com/office/drawing/2014/main" id="{34C52FBA-E534-0008-A303-AE0FCE0197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339" y="5012499"/>
            <a:ext cx="2632787" cy="1728240"/>
          </a:xfrm>
          <a:prstGeom prst="rect">
            <a:avLst/>
          </a:prstGeom>
        </p:spPr>
      </p:pic>
      <p:pic>
        <p:nvPicPr>
          <p:cNvPr id="94" name="Immagine 93" descr="Immagine che contiene quadrato&#10;&#10;Descrizione generata automaticamente">
            <a:extLst>
              <a:ext uri="{FF2B5EF4-FFF2-40B4-BE49-F238E27FC236}">
                <a16:creationId xmlns:a16="http://schemas.microsoft.com/office/drawing/2014/main" id="{3787C343-6EAD-0759-3BA2-DCFC971A06D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330" y="5267717"/>
            <a:ext cx="1539934" cy="1539934"/>
          </a:xfrm>
          <a:prstGeom prst="rect">
            <a:avLst/>
          </a:prstGeom>
        </p:spPr>
      </p:pic>
      <p:grpSp>
        <p:nvGrpSpPr>
          <p:cNvPr id="95" name="Gruppo 94">
            <a:extLst>
              <a:ext uri="{FF2B5EF4-FFF2-40B4-BE49-F238E27FC236}">
                <a16:creationId xmlns:a16="http://schemas.microsoft.com/office/drawing/2014/main" id="{64ECF48C-5C11-93E1-232A-B245E7270354}"/>
              </a:ext>
            </a:extLst>
          </p:cNvPr>
          <p:cNvGrpSpPr>
            <a:grpSpLocks noChangeAspect="1"/>
          </p:cNvGrpSpPr>
          <p:nvPr/>
        </p:nvGrpSpPr>
        <p:grpSpPr>
          <a:xfrm>
            <a:off x="2363172" y="4835793"/>
            <a:ext cx="2735368" cy="1787876"/>
            <a:chOff x="5849008" y="4564117"/>
            <a:chExt cx="3318640" cy="2169111"/>
          </a:xfrm>
        </p:grpSpPr>
        <p:sp>
          <p:nvSpPr>
            <p:cNvPr id="96" name="Rettangolo 95">
              <a:extLst>
                <a:ext uri="{FF2B5EF4-FFF2-40B4-BE49-F238E27FC236}">
                  <a16:creationId xmlns:a16="http://schemas.microsoft.com/office/drawing/2014/main" id="{20FCC370-49D6-424A-D909-8B126ACBE075}"/>
                </a:ext>
              </a:extLst>
            </p:cNvPr>
            <p:cNvSpPr/>
            <p:nvPr/>
          </p:nvSpPr>
          <p:spPr>
            <a:xfrm>
              <a:off x="6337738" y="5022671"/>
              <a:ext cx="472966" cy="3074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7" name="CasellaDiTesto 96">
              <a:extLst>
                <a:ext uri="{FF2B5EF4-FFF2-40B4-BE49-F238E27FC236}">
                  <a16:creationId xmlns:a16="http://schemas.microsoft.com/office/drawing/2014/main" id="{D59A0965-46C4-FBA4-466E-27BE60DBE9FE}"/>
                </a:ext>
              </a:extLst>
            </p:cNvPr>
            <p:cNvSpPr txBox="1"/>
            <p:nvPr/>
          </p:nvSpPr>
          <p:spPr>
            <a:xfrm>
              <a:off x="6251028" y="4564117"/>
              <a:ext cx="7083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err="1"/>
                <a:t>preamp</a:t>
              </a:r>
              <a:r>
                <a:rPr lang="it-IT" sz="1200"/>
                <a:t>.</a:t>
              </a:r>
            </a:p>
          </p:txBody>
        </p:sp>
        <p:sp>
          <p:nvSpPr>
            <p:cNvPr id="98" name="CasellaDiTesto 97">
              <a:extLst>
                <a:ext uri="{FF2B5EF4-FFF2-40B4-BE49-F238E27FC236}">
                  <a16:creationId xmlns:a16="http://schemas.microsoft.com/office/drawing/2014/main" id="{A82BA84D-54D1-ACFF-3E49-4D55B97423FA}"/>
                </a:ext>
              </a:extLst>
            </p:cNvPr>
            <p:cNvSpPr txBox="1"/>
            <p:nvPr/>
          </p:nvSpPr>
          <p:spPr>
            <a:xfrm>
              <a:off x="7252138" y="4572000"/>
              <a:ext cx="4315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CFD</a:t>
              </a:r>
            </a:p>
          </p:txBody>
        </p:sp>
        <p:sp>
          <p:nvSpPr>
            <p:cNvPr id="99" name="CasellaDiTesto 98">
              <a:extLst>
                <a:ext uri="{FF2B5EF4-FFF2-40B4-BE49-F238E27FC236}">
                  <a16:creationId xmlns:a16="http://schemas.microsoft.com/office/drawing/2014/main" id="{AEC3F0CD-0A5B-1ECC-11F1-A10AEBCB9BFF}"/>
                </a:ext>
              </a:extLst>
            </p:cNvPr>
            <p:cNvSpPr txBox="1"/>
            <p:nvPr/>
          </p:nvSpPr>
          <p:spPr>
            <a:xfrm>
              <a:off x="8182304" y="4579882"/>
              <a:ext cx="43633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/>
                <a:t>TDC</a:t>
              </a:r>
            </a:p>
          </p:txBody>
        </p:sp>
        <p:cxnSp>
          <p:nvCxnSpPr>
            <p:cNvPr id="100" name="Connettore diritto 99">
              <a:extLst>
                <a:ext uri="{FF2B5EF4-FFF2-40B4-BE49-F238E27FC236}">
                  <a16:creationId xmlns:a16="http://schemas.microsoft.com/office/drawing/2014/main" id="{42E2501F-DC50-DE85-1756-4E1475D60A9B}"/>
                </a:ext>
              </a:extLst>
            </p:cNvPr>
            <p:cNvCxnSpPr>
              <a:cxnSpLocks/>
              <a:stCxn id="96" idx="1"/>
            </p:cNvCxnSpPr>
            <p:nvPr/>
          </p:nvCxnSpPr>
          <p:spPr>
            <a:xfrm flipH="1">
              <a:off x="5856890" y="5176385"/>
              <a:ext cx="480848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ttangolo 100">
              <a:extLst>
                <a:ext uri="{FF2B5EF4-FFF2-40B4-BE49-F238E27FC236}">
                  <a16:creationId xmlns:a16="http://schemas.microsoft.com/office/drawing/2014/main" id="{FB89136E-4410-242A-AD46-5B25A2D88A50}"/>
                </a:ext>
              </a:extLst>
            </p:cNvPr>
            <p:cNvSpPr/>
            <p:nvPr/>
          </p:nvSpPr>
          <p:spPr>
            <a:xfrm>
              <a:off x="6329856" y="5416809"/>
              <a:ext cx="472966" cy="3074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2" name="Connettore diritto 101">
              <a:extLst>
                <a:ext uri="{FF2B5EF4-FFF2-40B4-BE49-F238E27FC236}">
                  <a16:creationId xmlns:a16="http://schemas.microsoft.com/office/drawing/2014/main" id="{5B740F17-EA2B-EE0E-17AA-DF77D3D9BDC3}"/>
                </a:ext>
              </a:extLst>
            </p:cNvPr>
            <p:cNvCxnSpPr>
              <a:cxnSpLocks/>
              <a:stCxn id="101" idx="1"/>
            </p:cNvCxnSpPr>
            <p:nvPr/>
          </p:nvCxnSpPr>
          <p:spPr>
            <a:xfrm flipH="1">
              <a:off x="5849008" y="5570523"/>
              <a:ext cx="480848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Rettangolo 102">
              <a:extLst>
                <a:ext uri="{FF2B5EF4-FFF2-40B4-BE49-F238E27FC236}">
                  <a16:creationId xmlns:a16="http://schemas.microsoft.com/office/drawing/2014/main" id="{5B468BC6-83B5-2DF5-DFD2-D289301BDA22}"/>
                </a:ext>
              </a:extLst>
            </p:cNvPr>
            <p:cNvSpPr/>
            <p:nvPr/>
          </p:nvSpPr>
          <p:spPr>
            <a:xfrm>
              <a:off x="6353504" y="6015898"/>
              <a:ext cx="472966" cy="3074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4" name="Connettore diritto 103">
              <a:extLst>
                <a:ext uri="{FF2B5EF4-FFF2-40B4-BE49-F238E27FC236}">
                  <a16:creationId xmlns:a16="http://schemas.microsoft.com/office/drawing/2014/main" id="{F6A81154-A76F-B0EE-6DE4-4AE3098948D3}"/>
                </a:ext>
              </a:extLst>
            </p:cNvPr>
            <p:cNvCxnSpPr>
              <a:cxnSpLocks/>
              <a:stCxn id="103" idx="1"/>
            </p:cNvCxnSpPr>
            <p:nvPr/>
          </p:nvCxnSpPr>
          <p:spPr>
            <a:xfrm flipH="1">
              <a:off x="5872656" y="6169612"/>
              <a:ext cx="480848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Rettangolo 104">
              <a:extLst>
                <a:ext uri="{FF2B5EF4-FFF2-40B4-BE49-F238E27FC236}">
                  <a16:creationId xmlns:a16="http://schemas.microsoft.com/office/drawing/2014/main" id="{5AF28F2E-5521-F217-FDA0-675959115622}"/>
                </a:ext>
              </a:extLst>
            </p:cNvPr>
            <p:cNvSpPr/>
            <p:nvPr/>
          </p:nvSpPr>
          <p:spPr>
            <a:xfrm>
              <a:off x="6353504" y="6417918"/>
              <a:ext cx="472966" cy="3074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6" name="Connettore diritto 105">
              <a:extLst>
                <a:ext uri="{FF2B5EF4-FFF2-40B4-BE49-F238E27FC236}">
                  <a16:creationId xmlns:a16="http://schemas.microsoft.com/office/drawing/2014/main" id="{B582050E-FADD-7C47-9FFB-2E46B02D6FE8}"/>
                </a:ext>
              </a:extLst>
            </p:cNvPr>
            <p:cNvCxnSpPr>
              <a:cxnSpLocks/>
              <a:stCxn id="105" idx="1"/>
            </p:cNvCxnSpPr>
            <p:nvPr/>
          </p:nvCxnSpPr>
          <p:spPr>
            <a:xfrm flipH="1">
              <a:off x="5872656" y="6571632"/>
              <a:ext cx="480848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Rettangolo 106">
              <a:extLst>
                <a:ext uri="{FF2B5EF4-FFF2-40B4-BE49-F238E27FC236}">
                  <a16:creationId xmlns:a16="http://schemas.microsoft.com/office/drawing/2014/main" id="{A50EC9E2-C733-6BB0-E031-784135D795AF}"/>
                </a:ext>
              </a:extLst>
            </p:cNvPr>
            <p:cNvSpPr/>
            <p:nvPr/>
          </p:nvSpPr>
          <p:spPr>
            <a:xfrm>
              <a:off x="7275786" y="5030553"/>
              <a:ext cx="472966" cy="3074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08" name="Connettore diritto 107">
              <a:extLst>
                <a:ext uri="{FF2B5EF4-FFF2-40B4-BE49-F238E27FC236}">
                  <a16:creationId xmlns:a16="http://schemas.microsoft.com/office/drawing/2014/main" id="{C8C110E3-7D74-2164-0985-F264EEB712FD}"/>
                </a:ext>
              </a:extLst>
            </p:cNvPr>
            <p:cNvCxnSpPr>
              <a:cxnSpLocks/>
              <a:stCxn id="107" idx="1"/>
            </p:cNvCxnSpPr>
            <p:nvPr/>
          </p:nvCxnSpPr>
          <p:spPr>
            <a:xfrm flipH="1">
              <a:off x="6794938" y="5184267"/>
              <a:ext cx="480848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Rettangolo 108">
              <a:extLst>
                <a:ext uri="{FF2B5EF4-FFF2-40B4-BE49-F238E27FC236}">
                  <a16:creationId xmlns:a16="http://schemas.microsoft.com/office/drawing/2014/main" id="{3C336846-BE72-99D4-9ECC-56AE38764809}"/>
                </a:ext>
              </a:extLst>
            </p:cNvPr>
            <p:cNvSpPr/>
            <p:nvPr/>
          </p:nvSpPr>
          <p:spPr>
            <a:xfrm>
              <a:off x="7267904" y="5424691"/>
              <a:ext cx="472966" cy="3074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0" name="Connettore diritto 109">
              <a:extLst>
                <a:ext uri="{FF2B5EF4-FFF2-40B4-BE49-F238E27FC236}">
                  <a16:creationId xmlns:a16="http://schemas.microsoft.com/office/drawing/2014/main" id="{42CC118A-44BD-4127-6041-C1AFFA863D86}"/>
                </a:ext>
              </a:extLst>
            </p:cNvPr>
            <p:cNvCxnSpPr>
              <a:cxnSpLocks/>
              <a:stCxn id="109" idx="1"/>
            </p:cNvCxnSpPr>
            <p:nvPr/>
          </p:nvCxnSpPr>
          <p:spPr>
            <a:xfrm flipH="1">
              <a:off x="6787056" y="5578405"/>
              <a:ext cx="480848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ttangolo 110">
              <a:extLst>
                <a:ext uri="{FF2B5EF4-FFF2-40B4-BE49-F238E27FC236}">
                  <a16:creationId xmlns:a16="http://schemas.microsoft.com/office/drawing/2014/main" id="{6137D8EC-B475-7189-5F7C-D491988C000F}"/>
                </a:ext>
              </a:extLst>
            </p:cNvPr>
            <p:cNvSpPr/>
            <p:nvPr/>
          </p:nvSpPr>
          <p:spPr>
            <a:xfrm>
              <a:off x="7291552" y="6023780"/>
              <a:ext cx="472966" cy="3074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2" name="Connettore diritto 111">
              <a:extLst>
                <a:ext uri="{FF2B5EF4-FFF2-40B4-BE49-F238E27FC236}">
                  <a16:creationId xmlns:a16="http://schemas.microsoft.com/office/drawing/2014/main" id="{8AE8053F-1FDC-561A-9D9E-5DB7F91D8DF0}"/>
                </a:ext>
              </a:extLst>
            </p:cNvPr>
            <p:cNvCxnSpPr>
              <a:cxnSpLocks/>
              <a:stCxn id="111" idx="1"/>
            </p:cNvCxnSpPr>
            <p:nvPr/>
          </p:nvCxnSpPr>
          <p:spPr>
            <a:xfrm flipH="1">
              <a:off x="6810704" y="6177494"/>
              <a:ext cx="480848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ettangolo 112">
              <a:extLst>
                <a:ext uri="{FF2B5EF4-FFF2-40B4-BE49-F238E27FC236}">
                  <a16:creationId xmlns:a16="http://schemas.microsoft.com/office/drawing/2014/main" id="{C8D4CB3F-0321-D2E5-18F4-18B3C178ED1E}"/>
                </a:ext>
              </a:extLst>
            </p:cNvPr>
            <p:cNvSpPr/>
            <p:nvPr/>
          </p:nvSpPr>
          <p:spPr>
            <a:xfrm>
              <a:off x="7291552" y="6425800"/>
              <a:ext cx="472966" cy="3074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4" name="Connettore diritto 113">
              <a:extLst>
                <a:ext uri="{FF2B5EF4-FFF2-40B4-BE49-F238E27FC236}">
                  <a16:creationId xmlns:a16="http://schemas.microsoft.com/office/drawing/2014/main" id="{26377D8A-B868-6D0C-948B-B51ADF4AB367}"/>
                </a:ext>
              </a:extLst>
            </p:cNvPr>
            <p:cNvCxnSpPr>
              <a:cxnSpLocks/>
              <a:stCxn id="113" idx="1"/>
            </p:cNvCxnSpPr>
            <p:nvPr/>
          </p:nvCxnSpPr>
          <p:spPr>
            <a:xfrm flipH="1">
              <a:off x="6810704" y="6579514"/>
              <a:ext cx="480848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ttangolo 114">
              <a:extLst>
                <a:ext uri="{FF2B5EF4-FFF2-40B4-BE49-F238E27FC236}">
                  <a16:creationId xmlns:a16="http://schemas.microsoft.com/office/drawing/2014/main" id="{96F1D5D0-9B1D-CF2F-B3EC-494B02288D84}"/>
                </a:ext>
              </a:extLst>
            </p:cNvPr>
            <p:cNvSpPr/>
            <p:nvPr/>
          </p:nvSpPr>
          <p:spPr>
            <a:xfrm>
              <a:off x="8221718" y="5022672"/>
              <a:ext cx="472966" cy="3074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6" name="Connettore diritto 115">
              <a:extLst>
                <a:ext uri="{FF2B5EF4-FFF2-40B4-BE49-F238E27FC236}">
                  <a16:creationId xmlns:a16="http://schemas.microsoft.com/office/drawing/2014/main" id="{7511D10D-F39C-A8AC-BC31-A760E384F809}"/>
                </a:ext>
              </a:extLst>
            </p:cNvPr>
            <p:cNvCxnSpPr>
              <a:cxnSpLocks/>
              <a:stCxn id="115" idx="1"/>
            </p:cNvCxnSpPr>
            <p:nvPr/>
          </p:nvCxnSpPr>
          <p:spPr>
            <a:xfrm flipH="1">
              <a:off x="7740870" y="5176386"/>
              <a:ext cx="480848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Rettangolo 116">
              <a:extLst>
                <a:ext uri="{FF2B5EF4-FFF2-40B4-BE49-F238E27FC236}">
                  <a16:creationId xmlns:a16="http://schemas.microsoft.com/office/drawing/2014/main" id="{7B630DCF-C210-5AE0-463F-96CFD91DD6C3}"/>
                </a:ext>
              </a:extLst>
            </p:cNvPr>
            <p:cNvSpPr/>
            <p:nvPr/>
          </p:nvSpPr>
          <p:spPr>
            <a:xfrm>
              <a:off x="8213836" y="5416810"/>
              <a:ext cx="472966" cy="30742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18" name="Connettore diritto 117">
              <a:extLst>
                <a:ext uri="{FF2B5EF4-FFF2-40B4-BE49-F238E27FC236}">
                  <a16:creationId xmlns:a16="http://schemas.microsoft.com/office/drawing/2014/main" id="{0F6D365A-8649-499E-CBB1-C9B9C87A244E}"/>
                </a:ext>
              </a:extLst>
            </p:cNvPr>
            <p:cNvCxnSpPr>
              <a:cxnSpLocks/>
              <a:stCxn id="117" idx="1"/>
            </p:cNvCxnSpPr>
            <p:nvPr/>
          </p:nvCxnSpPr>
          <p:spPr>
            <a:xfrm flipH="1">
              <a:off x="7732988" y="5570524"/>
              <a:ext cx="480848" cy="0"/>
            </a:xfrm>
            <a:prstGeom prst="line">
              <a:avLst/>
            </a:prstGeom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Rettangolo 118">
              <a:extLst>
                <a:ext uri="{FF2B5EF4-FFF2-40B4-BE49-F238E27FC236}">
                  <a16:creationId xmlns:a16="http://schemas.microsoft.com/office/drawing/2014/main" id="{A431EBE2-E755-3F6F-3BAF-B2F19BE4D7FC}"/>
                </a:ext>
              </a:extLst>
            </p:cNvPr>
            <p:cNvSpPr/>
            <p:nvPr/>
          </p:nvSpPr>
          <p:spPr>
            <a:xfrm>
              <a:off x="8237484" y="6015899"/>
              <a:ext cx="472966" cy="3074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0" name="Connettore diritto 119">
              <a:extLst>
                <a:ext uri="{FF2B5EF4-FFF2-40B4-BE49-F238E27FC236}">
                  <a16:creationId xmlns:a16="http://schemas.microsoft.com/office/drawing/2014/main" id="{93BED4A7-02CD-5916-26B3-9930DA9391C6}"/>
                </a:ext>
              </a:extLst>
            </p:cNvPr>
            <p:cNvCxnSpPr>
              <a:cxnSpLocks/>
              <a:stCxn id="119" idx="1"/>
            </p:cNvCxnSpPr>
            <p:nvPr/>
          </p:nvCxnSpPr>
          <p:spPr>
            <a:xfrm flipH="1">
              <a:off x="7756636" y="6169613"/>
              <a:ext cx="480848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ttangolo 120">
              <a:extLst>
                <a:ext uri="{FF2B5EF4-FFF2-40B4-BE49-F238E27FC236}">
                  <a16:creationId xmlns:a16="http://schemas.microsoft.com/office/drawing/2014/main" id="{BF5F2D94-5157-74F0-D8A0-B3515C63115E}"/>
                </a:ext>
              </a:extLst>
            </p:cNvPr>
            <p:cNvSpPr/>
            <p:nvPr/>
          </p:nvSpPr>
          <p:spPr>
            <a:xfrm>
              <a:off x="8237484" y="6417919"/>
              <a:ext cx="472966" cy="307428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2" name="Connettore diritto 121">
              <a:extLst>
                <a:ext uri="{FF2B5EF4-FFF2-40B4-BE49-F238E27FC236}">
                  <a16:creationId xmlns:a16="http://schemas.microsoft.com/office/drawing/2014/main" id="{FE576ECA-A1CE-F13B-4A38-DC21074851AF}"/>
                </a:ext>
              </a:extLst>
            </p:cNvPr>
            <p:cNvCxnSpPr>
              <a:cxnSpLocks/>
              <a:stCxn id="121" idx="1"/>
            </p:cNvCxnSpPr>
            <p:nvPr/>
          </p:nvCxnSpPr>
          <p:spPr>
            <a:xfrm flipH="1">
              <a:off x="7756636" y="6571633"/>
              <a:ext cx="480848" cy="0"/>
            </a:xfrm>
            <a:prstGeom prst="line">
              <a:avLst/>
            </a:prstGeom>
            <a:ln w="190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Connettore a gomito 123">
              <a:extLst>
                <a:ext uri="{FF2B5EF4-FFF2-40B4-BE49-F238E27FC236}">
                  <a16:creationId xmlns:a16="http://schemas.microsoft.com/office/drawing/2014/main" id="{26E0BBA6-4746-F223-9C3C-E96C4482E05F}"/>
                </a:ext>
              </a:extLst>
            </p:cNvPr>
            <p:cNvCxnSpPr>
              <a:stCxn id="115" idx="3"/>
            </p:cNvCxnSpPr>
            <p:nvPr/>
          </p:nvCxnSpPr>
          <p:spPr>
            <a:xfrm>
              <a:off x="8694684" y="5176386"/>
              <a:ext cx="465082" cy="303484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Connettore a gomito 124">
              <a:extLst>
                <a:ext uri="{FF2B5EF4-FFF2-40B4-BE49-F238E27FC236}">
                  <a16:creationId xmlns:a16="http://schemas.microsoft.com/office/drawing/2014/main" id="{A3A1D9AF-6496-A950-68F8-224E3E837E65}"/>
                </a:ext>
              </a:extLst>
            </p:cNvPr>
            <p:cNvCxnSpPr>
              <a:stCxn id="117" idx="3"/>
            </p:cNvCxnSpPr>
            <p:nvPr/>
          </p:nvCxnSpPr>
          <p:spPr>
            <a:xfrm>
              <a:off x="8686802" y="5570524"/>
              <a:ext cx="465081" cy="145829"/>
            </a:xfrm>
            <a:prstGeom prst="bentConnector3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Connettore a gomito 125">
              <a:extLst>
                <a:ext uri="{FF2B5EF4-FFF2-40B4-BE49-F238E27FC236}">
                  <a16:creationId xmlns:a16="http://schemas.microsoft.com/office/drawing/2014/main" id="{004FF8D4-BEF6-4D91-E11F-497CB9AC0006}"/>
                </a:ext>
              </a:extLst>
            </p:cNvPr>
            <p:cNvCxnSpPr>
              <a:stCxn id="119" idx="3"/>
            </p:cNvCxnSpPr>
            <p:nvPr/>
          </p:nvCxnSpPr>
          <p:spPr>
            <a:xfrm flipV="1">
              <a:off x="8710450" y="6015898"/>
              <a:ext cx="457198" cy="153715"/>
            </a:xfrm>
            <a:prstGeom prst="bentConnector3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Connettore a gomito 126">
              <a:extLst>
                <a:ext uri="{FF2B5EF4-FFF2-40B4-BE49-F238E27FC236}">
                  <a16:creationId xmlns:a16="http://schemas.microsoft.com/office/drawing/2014/main" id="{6E3B6811-6598-29DB-DA5E-A2F712857DB3}"/>
                </a:ext>
              </a:extLst>
            </p:cNvPr>
            <p:cNvCxnSpPr>
              <a:stCxn id="121" idx="3"/>
            </p:cNvCxnSpPr>
            <p:nvPr/>
          </p:nvCxnSpPr>
          <p:spPr>
            <a:xfrm flipV="1">
              <a:off x="8710450" y="6291795"/>
              <a:ext cx="449316" cy="279838"/>
            </a:xfrm>
            <a:prstGeom prst="bentConnector3">
              <a:avLst/>
            </a:prstGeom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" name="Immagine 128">
            <a:extLst>
              <a:ext uri="{FF2B5EF4-FFF2-40B4-BE49-F238E27FC236}">
                <a16:creationId xmlns:a16="http://schemas.microsoft.com/office/drawing/2014/main" id="{6DE399DC-1FA1-65E6-42FE-661AF98CAD5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073865" y="5417780"/>
            <a:ext cx="1282073" cy="819903"/>
          </a:xfrm>
          <a:prstGeom prst="rect">
            <a:avLst/>
          </a:prstGeom>
        </p:spPr>
      </p:pic>
      <p:sp>
        <p:nvSpPr>
          <p:cNvPr id="130" name="CasellaDiTesto 129">
            <a:extLst>
              <a:ext uri="{FF2B5EF4-FFF2-40B4-BE49-F238E27FC236}">
                <a16:creationId xmlns:a16="http://schemas.microsoft.com/office/drawing/2014/main" id="{8F403545-F27F-64B3-B4E7-FA524CB37B31}"/>
              </a:ext>
            </a:extLst>
          </p:cNvPr>
          <p:cNvSpPr txBox="1"/>
          <p:nvPr/>
        </p:nvSpPr>
        <p:spPr>
          <a:xfrm>
            <a:off x="424028" y="3993686"/>
            <a:ext cx="38885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Position sensitive detector (</a:t>
            </a:r>
            <a:r>
              <a:rPr lang="it-IT" sz="1600" err="1"/>
              <a:t>MCP+delay</a:t>
            </a:r>
            <a:r>
              <a:rPr lang="it-IT" sz="1600"/>
              <a:t> line) </a:t>
            </a:r>
          </a:p>
          <a:p>
            <a:r>
              <a:rPr lang="it-IT" sz="1600" err="1"/>
              <a:t>allows</a:t>
            </a:r>
            <a:r>
              <a:rPr lang="it-IT" sz="1600"/>
              <a:t> </a:t>
            </a:r>
            <a:r>
              <a:rPr lang="it-IT" sz="1600" err="1"/>
              <a:t>parallel</a:t>
            </a:r>
            <a:r>
              <a:rPr lang="it-IT" sz="1600"/>
              <a:t> </a:t>
            </a:r>
            <a:r>
              <a:rPr lang="it-IT" sz="1600" err="1"/>
              <a:t>acquisition</a:t>
            </a:r>
            <a:endParaRPr lang="it-IT" sz="1600"/>
          </a:p>
        </p:txBody>
      </p:sp>
      <p:sp>
        <p:nvSpPr>
          <p:cNvPr id="131" name="CasellaDiTesto 130">
            <a:extLst>
              <a:ext uri="{FF2B5EF4-FFF2-40B4-BE49-F238E27FC236}">
                <a16:creationId xmlns:a16="http://schemas.microsoft.com/office/drawing/2014/main" id="{937A706A-1D9C-D7FA-9139-6F5FA2372861}"/>
              </a:ext>
            </a:extLst>
          </p:cNvPr>
          <p:cNvSpPr txBox="1"/>
          <p:nvPr/>
        </p:nvSpPr>
        <p:spPr>
          <a:xfrm>
            <a:off x="4162621" y="1144212"/>
            <a:ext cx="1822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err="1"/>
              <a:t>Electrostatic</a:t>
            </a:r>
            <a:r>
              <a:rPr lang="it-IT" sz="1600"/>
              <a:t> </a:t>
            </a:r>
            <a:r>
              <a:rPr lang="it-IT" sz="1600" err="1"/>
              <a:t>lenses</a:t>
            </a:r>
            <a:r>
              <a:rPr lang="it-IT" sz="1600"/>
              <a:t> </a:t>
            </a:r>
          </a:p>
        </p:txBody>
      </p:sp>
      <p:sp>
        <p:nvSpPr>
          <p:cNvPr id="132" name="CasellaDiTesto 131">
            <a:extLst>
              <a:ext uri="{FF2B5EF4-FFF2-40B4-BE49-F238E27FC236}">
                <a16:creationId xmlns:a16="http://schemas.microsoft.com/office/drawing/2014/main" id="{4ECD0C76-53C0-48D3-8276-C957A962489D}"/>
              </a:ext>
            </a:extLst>
          </p:cNvPr>
          <p:cNvSpPr txBox="1"/>
          <p:nvPr/>
        </p:nvSpPr>
        <p:spPr>
          <a:xfrm>
            <a:off x="9408750" y="930522"/>
            <a:ext cx="2595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/>
              <a:t>Electron </a:t>
            </a:r>
            <a:r>
              <a:rPr lang="it-IT" sz="1600" err="1"/>
              <a:t>optic</a:t>
            </a:r>
            <a:r>
              <a:rPr lang="it-IT" sz="1600"/>
              <a:t> </a:t>
            </a:r>
            <a:r>
              <a:rPr lang="it-IT" sz="1600" err="1"/>
              <a:t>basic</a:t>
            </a:r>
            <a:r>
              <a:rPr lang="it-IT" sz="1600"/>
              <a:t> </a:t>
            </a:r>
            <a:r>
              <a:rPr lang="it-IT" sz="1600" err="1"/>
              <a:t>equation</a:t>
            </a:r>
            <a:endParaRPr lang="it-IT" sz="16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5" name="CasellaDiTesto 134">
                <a:extLst>
                  <a:ext uri="{FF2B5EF4-FFF2-40B4-BE49-F238E27FC236}">
                    <a16:creationId xmlns:a16="http://schemas.microsoft.com/office/drawing/2014/main" id="{C0FDD5A5-D220-BED8-CC9B-8D71C8A40F75}"/>
                  </a:ext>
                </a:extLst>
              </p:cNvPr>
              <p:cNvSpPr txBox="1"/>
              <p:nvPr/>
            </p:nvSpPr>
            <p:spPr>
              <a:xfrm>
                <a:off x="9915765" y="4044618"/>
                <a:ext cx="1723933" cy="7033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it-IT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it-IT" sz="2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it-IT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it-IT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𝜗</m:t>
                              </m:r>
                            </m:e>
                            <m:sup>
                              <m:r>
                                <a:rPr lang="it-IT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it-IT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it-IT" sz="2000" dirty="0"/>
              </a:p>
            </p:txBody>
          </p:sp>
        </mc:Choice>
        <mc:Fallback xmlns="">
          <p:sp>
            <p:nvSpPr>
              <p:cNvPr id="135" name="CasellaDiTesto 134">
                <a:extLst>
                  <a:ext uri="{FF2B5EF4-FFF2-40B4-BE49-F238E27FC236}">
                    <a16:creationId xmlns:a16="http://schemas.microsoft.com/office/drawing/2014/main" id="{C0FDD5A5-D220-BED8-CC9B-8D71C8A40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5765" y="4044618"/>
                <a:ext cx="1723933" cy="703334"/>
              </a:xfrm>
              <a:prstGeom prst="rect">
                <a:avLst/>
              </a:prstGeom>
              <a:blipFill>
                <a:blip r:embed="rId17"/>
                <a:stretch>
                  <a:fillRect l="-2920" r="-730" b="-89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CasellaDiTesto 135">
            <a:extLst>
              <a:ext uri="{FF2B5EF4-FFF2-40B4-BE49-F238E27FC236}">
                <a16:creationId xmlns:a16="http://schemas.microsoft.com/office/drawing/2014/main" id="{BCC355E0-9858-1ACB-1AA1-0EE573DD0174}"/>
              </a:ext>
            </a:extLst>
          </p:cNvPr>
          <p:cNvSpPr txBox="1"/>
          <p:nvPr/>
        </p:nvSpPr>
        <p:spPr>
          <a:xfrm>
            <a:off x="9570537" y="3325254"/>
            <a:ext cx="17383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Energy </a:t>
            </a:r>
            <a:r>
              <a:rPr lang="it-IT" sz="1600" dirty="0" err="1"/>
              <a:t>resolution</a:t>
            </a:r>
            <a:r>
              <a:rPr lang="it-IT" sz="1600" dirty="0"/>
              <a:t> </a:t>
            </a:r>
          </a:p>
          <a:p>
            <a:r>
              <a:rPr lang="it-IT" sz="1400" dirty="0"/>
              <a:t>(</a:t>
            </a:r>
            <a:r>
              <a:rPr lang="it-IT" sz="1600" dirty="0" err="1"/>
              <a:t>bandpass</a:t>
            </a:r>
            <a:r>
              <a:rPr lang="it-IT" sz="1400" dirty="0"/>
              <a:t> </a:t>
            </a:r>
            <a:r>
              <a:rPr lang="it-IT" sz="1600" dirty="0"/>
              <a:t>energy</a:t>
            </a:r>
            <a:r>
              <a:rPr lang="it-IT" sz="1400" dirty="0"/>
              <a:t>):</a:t>
            </a:r>
          </a:p>
        </p:txBody>
      </p:sp>
      <p:sp>
        <p:nvSpPr>
          <p:cNvPr id="137" name="CasellaDiTesto 136">
            <a:extLst>
              <a:ext uri="{FF2B5EF4-FFF2-40B4-BE49-F238E27FC236}">
                <a16:creationId xmlns:a16="http://schemas.microsoft.com/office/drawing/2014/main" id="{3EA197F9-D72C-2658-1B3F-C8A5E574EA42}"/>
              </a:ext>
            </a:extLst>
          </p:cNvPr>
          <p:cNvSpPr txBox="1"/>
          <p:nvPr/>
        </p:nvSpPr>
        <p:spPr>
          <a:xfrm>
            <a:off x="9697135" y="4928609"/>
            <a:ext cx="197611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latin typeface="Symbol" panose="05050102010706020507" pitchFamily="18" charset="2"/>
              </a:rPr>
              <a:t>D</a:t>
            </a:r>
            <a:r>
              <a:rPr lang="it-IT" sz="1600" dirty="0"/>
              <a:t>E: energy </a:t>
            </a:r>
            <a:r>
              <a:rPr lang="it-IT" sz="1600" dirty="0" err="1"/>
              <a:t>resolution</a:t>
            </a:r>
            <a:endParaRPr lang="it-IT" sz="1600" dirty="0"/>
          </a:p>
          <a:p>
            <a:r>
              <a:rPr lang="it-IT" sz="1600" dirty="0" err="1"/>
              <a:t>E</a:t>
            </a:r>
            <a:r>
              <a:rPr lang="it-IT" sz="1600" baseline="-25000" dirty="0" err="1"/>
              <a:t>p</a:t>
            </a:r>
            <a:r>
              <a:rPr lang="it-IT" sz="1600" dirty="0"/>
              <a:t> : pass energy</a:t>
            </a:r>
          </a:p>
          <a:p>
            <a:r>
              <a:rPr lang="it-IT" sz="1600" dirty="0"/>
              <a:t>x: </a:t>
            </a:r>
            <a:r>
              <a:rPr lang="it-IT" sz="1600" dirty="0" err="1"/>
              <a:t>slit</a:t>
            </a:r>
            <a:r>
              <a:rPr lang="it-IT" sz="1600" dirty="0"/>
              <a:t> </a:t>
            </a:r>
            <a:r>
              <a:rPr lang="it-IT" sz="1600" dirty="0" err="1"/>
              <a:t>width</a:t>
            </a:r>
            <a:r>
              <a:rPr lang="it-IT" sz="1600" dirty="0"/>
              <a:t> </a:t>
            </a:r>
          </a:p>
          <a:p>
            <a:r>
              <a:rPr lang="it-IT" sz="1600" dirty="0"/>
              <a:t>R</a:t>
            </a:r>
            <a:r>
              <a:rPr lang="it-IT" sz="1600" baseline="-25000" dirty="0"/>
              <a:t>0</a:t>
            </a:r>
            <a:r>
              <a:rPr lang="it-IT" sz="1600" dirty="0"/>
              <a:t>: </a:t>
            </a:r>
            <a:r>
              <a:rPr lang="it-IT" sz="1600" dirty="0" err="1"/>
              <a:t>mean</a:t>
            </a:r>
            <a:r>
              <a:rPr lang="it-IT" sz="1600" dirty="0"/>
              <a:t> </a:t>
            </a:r>
            <a:r>
              <a:rPr lang="it-IT" sz="1600" dirty="0" err="1"/>
              <a:t>radius</a:t>
            </a:r>
            <a:endParaRPr lang="it-IT" sz="1600" dirty="0"/>
          </a:p>
          <a:p>
            <a:r>
              <a:rPr lang="it-IT" sz="1600" dirty="0" err="1">
                <a:latin typeface="Symbol" panose="05050102010706020507" pitchFamily="18" charset="2"/>
              </a:rPr>
              <a:t>q</a:t>
            </a:r>
            <a:r>
              <a:rPr lang="it-IT" sz="1600" dirty="0"/>
              <a:t>: </a:t>
            </a:r>
            <a:r>
              <a:rPr lang="it-IT" sz="1600" dirty="0" err="1"/>
              <a:t>accepted</a:t>
            </a:r>
            <a:r>
              <a:rPr lang="it-IT" sz="1600" dirty="0"/>
              <a:t> angle</a:t>
            </a:r>
          </a:p>
        </p:txBody>
      </p:sp>
      <p:sp>
        <p:nvSpPr>
          <p:cNvPr id="140" name="CasellaDiTesto 139">
            <a:extLst>
              <a:ext uri="{FF2B5EF4-FFF2-40B4-BE49-F238E27FC236}">
                <a16:creationId xmlns:a16="http://schemas.microsoft.com/office/drawing/2014/main" id="{975DAAFA-BC27-4FDF-D0A0-B6301231F71B}"/>
              </a:ext>
            </a:extLst>
          </p:cNvPr>
          <p:cNvSpPr txBox="1"/>
          <p:nvPr/>
        </p:nvSpPr>
        <p:spPr>
          <a:xfrm>
            <a:off x="9435101" y="2671585"/>
            <a:ext cx="25820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concentric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hemispheres</a:t>
            </a:r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it-IT" sz="16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the energy </a:t>
            </a:r>
            <a:r>
              <a:rPr lang="it-IT" sz="16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selection</a:t>
            </a:r>
            <a:endParaRPr lang="it-IT" sz="16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DF4AED1C-4D09-F186-F2EB-20C25205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22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02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B023BD-2C5F-CE41-703D-7E0E5E641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>
            <a:extLst>
              <a:ext uri="{FF2B5EF4-FFF2-40B4-BE49-F238E27FC236}">
                <a16:creationId xmlns:a16="http://schemas.microsoft.com/office/drawing/2014/main" id="{FF0C8505-8B21-256A-529D-69105B2D3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4973" y="57951"/>
            <a:ext cx="6578688" cy="104188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4800" b="1" spc="-1" dirty="0">
                <a:solidFill>
                  <a:srgbClr val="000000"/>
                </a:solidFill>
              </a:rPr>
              <a:t>Reference source</a:t>
            </a:r>
            <a:endParaRPr lang="en-US" sz="4800" spc="-1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54CFAC4-5FA9-6756-7703-BAB59F4121A3}"/>
              </a:ext>
            </a:extLst>
          </p:cNvPr>
          <p:cNvGrpSpPr/>
          <p:nvPr/>
        </p:nvGrpSpPr>
        <p:grpSpPr>
          <a:xfrm>
            <a:off x="311515" y="1499311"/>
            <a:ext cx="11724083" cy="1065390"/>
            <a:chOff x="257400" y="1395720"/>
            <a:chExt cx="9694079" cy="880920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A0CBA3F9-853A-5AEA-0D50-EA2CAAE84BC6}"/>
                </a:ext>
              </a:extLst>
            </p:cNvPr>
            <p:cNvGrpSpPr/>
            <p:nvPr/>
          </p:nvGrpSpPr>
          <p:grpSpPr>
            <a:xfrm>
              <a:off x="257400" y="1395720"/>
              <a:ext cx="9694079" cy="880920"/>
              <a:chOff x="257400" y="1395720"/>
              <a:chExt cx="9694079" cy="880920"/>
            </a:xfrm>
          </p:grpSpPr>
          <p:sp>
            <p:nvSpPr>
              <p:cNvPr id="83" name="Freeform 82">
                <a:extLst>
                  <a:ext uri="{FF2B5EF4-FFF2-40B4-BE49-F238E27FC236}">
                    <a16:creationId xmlns:a16="http://schemas.microsoft.com/office/drawing/2014/main" id="{F9E75078-3F99-5EBC-AD89-BA0D45377019}"/>
                  </a:ext>
                </a:extLst>
              </p:cNvPr>
              <p:cNvSpPr/>
              <p:nvPr/>
            </p:nvSpPr>
            <p:spPr>
              <a:xfrm>
                <a:off x="261359" y="1413720"/>
                <a:ext cx="9690120" cy="856987"/>
              </a:xfrm>
              <a:custGeom>
                <a:avLst/>
                <a:gdLst/>
                <a:ahLst/>
                <a:cxnLst/>
                <a:rect l="0" t="0" r="r" b="b"/>
                <a:pathLst>
                  <a:path w="26777" h="2347">
                    <a:moveTo>
                      <a:pt x="13388" y="2347"/>
                    </a:moveTo>
                    <a:cubicBezTo>
                      <a:pt x="8926" y="2347"/>
                      <a:pt x="4463" y="2347"/>
                      <a:pt x="0" y="2347"/>
                    </a:cubicBezTo>
                    <a:cubicBezTo>
                      <a:pt x="0" y="1565"/>
                      <a:pt x="0" y="782"/>
                      <a:pt x="0" y="0"/>
                    </a:cubicBezTo>
                    <a:cubicBezTo>
                      <a:pt x="8926" y="0"/>
                      <a:pt x="17851" y="0"/>
                      <a:pt x="26777" y="0"/>
                    </a:cubicBezTo>
                    <a:cubicBezTo>
                      <a:pt x="26777" y="782"/>
                      <a:pt x="26777" y="1565"/>
                      <a:pt x="26777" y="2347"/>
                    </a:cubicBezTo>
                    <a:cubicBezTo>
                      <a:pt x="22314" y="2347"/>
                      <a:pt x="17851" y="2347"/>
                      <a:pt x="13388" y="2347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84" name="Freeform 83">
                <a:extLst>
                  <a:ext uri="{FF2B5EF4-FFF2-40B4-BE49-F238E27FC236}">
                    <a16:creationId xmlns:a16="http://schemas.microsoft.com/office/drawing/2014/main" id="{6036A498-C6F5-D89C-66DA-4C5DDE120303}"/>
                  </a:ext>
                </a:extLst>
              </p:cNvPr>
              <p:cNvSpPr/>
              <p:nvPr/>
            </p:nvSpPr>
            <p:spPr>
              <a:xfrm>
                <a:off x="257400" y="1667520"/>
                <a:ext cx="298440" cy="241560"/>
              </a:xfrm>
              <a:custGeom>
                <a:avLst/>
                <a:gdLst/>
                <a:ahLst/>
                <a:cxnLst/>
                <a:rect l="0" t="0" r="r" b="b"/>
                <a:pathLst>
                  <a:path w="829" h="671">
                    <a:moveTo>
                      <a:pt x="706" y="104"/>
                    </a:moveTo>
                    <a:cubicBezTo>
                      <a:pt x="714" y="64"/>
                      <a:pt x="734" y="34"/>
                      <a:pt x="812" y="31"/>
                    </a:cubicBezTo>
                    <a:cubicBezTo>
                      <a:pt x="818" y="31"/>
                      <a:pt x="829" y="28"/>
                      <a:pt x="829" y="11"/>
                    </a:cubicBezTo>
                    <a:cubicBezTo>
                      <a:pt x="829" y="8"/>
                      <a:pt x="829" y="0"/>
                      <a:pt x="815" y="0"/>
                    </a:cubicBezTo>
                    <a:cubicBezTo>
                      <a:pt x="784" y="0"/>
                      <a:pt x="748" y="3"/>
                      <a:pt x="717" y="3"/>
                    </a:cubicBezTo>
                    <a:cubicBezTo>
                      <a:pt x="683" y="3"/>
                      <a:pt x="650" y="0"/>
                      <a:pt x="616" y="0"/>
                    </a:cubicBezTo>
                    <a:cubicBezTo>
                      <a:pt x="610" y="0"/>
                      <a:pt x="599" y="0"/>
                      <a:pt x="599" y="20"/>
                    </a:cubicBezTo>
                    <a:cubicBezTo>
                      <a:pt x="599" y="31"/>
                      <a:pt x="608" y="31"/>
                      <a:pt x="616" y="31"/>
                    </a:cubicBezTo>
                    <a:cubicBezTo>
                      <a:pt x="672" y="31"/>
                      <a:pt x="683" y="50"/>
                      <a:pt x="683" y="73"/>
                    </a:cubicBezTo>
                    <a:cubicBezTo>
                      <a:pt x="683" y="76"/>
                      <a:pt x="680" y="92"/>
                      <a:pt x="680" y="95"/>
                    </a:cubicBezTo>
                    <a:cubicBezTo>
                      <a:pt x="643" y="241"/>
                      <a:pt x="606" y="386"/>
                      <a:pt x="568" y="531"/>
                    </a:cubicBezTo>
                    <a:cubicBezTo>
                      <a:pt x="496" y="361"/>
                      <a:pt x="425" y="190"/>
                      <a:pt x="353" y="20"/>
                    </a:cubicBezTo>
                    <a:cubicBezTo>
                      <a:pt x="344" y="0"/>
                      <a:pt x="344" y="0"/>
                      <a:pt x="322" y="0"/>
                    </a:cubicBezTo>
                    <a:cubicBezTo>
                      <a:pt x="277" y="0"/>
                      <a:pt x="232" y="0"/>
                      <a:pt x="188" y="0"/>
                    </a:cubicBezTo>
                    <a:cubicBezTo>
                      <a:pt x="168" y="0"/>
                      <a:pt x="160" y="0"/>
                      <a:pt x="160" y="20"/>
                    </a:cubicBezTo>
                    <a:cubicBezTo>
                      <a:pt x="160" y="31"/>
                      <a:pt x="168" y="31"/>
                      <a:pt x="188" y="31"/>
                    </a:cubicBezTo>
                    <a:cubicBezTo>
                      <a:pt x="193" y="31"/>
                      <a:pt x="255" y="31"/>
                      <a:pt x="255" y="39"/>
                    </a:cubicBezTo>
                    <a:cubicBezTo>
                      <a:pt x="211" y="214"/>
                      <a:pt x="167" y="390"/>
                      <a:pt x="123" y="565"/>
                    </a:cubicBezTo>
                    <a:cubicBezTo>
                      <a:pt x="112" y="604"/>
                      <a:pt x="95" y="638"/>
                      <a:pt x="17" y="640"/>
                    </a:cubicBezTo>
                    <a:cubicBezTo>
                      <a:pt x="11" y="640"/>
                      <a:pt x="0" y="640"/>
                      <a:pt x="0" y="660"/>
                    </a:cubicBezTo>
                    <a:cubicBezTo>
                      <a:pt x="0" y="666"/>
                      <a:pt x="6" y="671"/>
                      <a:pt x="14" y="671"/>
                    </a:cubicBezTo>
                    <a:cubicBezTo>
                      <a:pt x="45" y="671"/>
                      <a:pt x="78" y="668"/>
                      <a:pt x="112" y="668"/>
                    </a:cubicBezTo>
                    <a:cubicBezTo>
                      <a:pt x="146" y="668"/>
                      <a:pt x="179" y="671"/>
                      <a:pt x="213" y="671"/>
                    </a:cubicBezTo>
                    <a:cubicBezTo>
                      <a:pt x="218" y="671"/>
                      <a:pt x="230" y="671"/>
                      <a:pt x="230" y="652"/>
                    </a:cubicBezTo>
                    <a:cubicBezTo>
                      <a:pt x="230" y="640"/>
                      <a:pt x="221" y="640"/>
                      <a:pt x="210" y="640"/>
                    </a:cubicBezTo>
                    <a:cubicBezTo>
                      <a:pt x="154" y="638"/>
                      <a:pt x="146" y="615"/>
                      <a:pt x="146" y="596"/>
                    </a:cubicBezTo>
                    <a:cubicBezTo>
                      <a:pt x="146" y="590"/>
                      <a:pt x="146" y="585"/>
                      <a:pt x="148" y="573"/>
                    </a:cubicBezTo>
                    <a:cubicBezTo>
                      <a:pt x="192" y="401"/>
                      <a:pt x="236" y="228"/>
                      <a:pt x="280" y="56"/>
                    </a:cubicBezTo>
                    <a:cubicBezTo>
                      <a:pt x="283" y="62"/>
                      <a:pt x="283" y="64"/>
                      <a:pt x="288" y="73"/>
                    </a:cubicBezTo>
                    <a:cubicBezTo>
                      <a:pt x="370" y="266"/>
                      <a:pt x="451" y="459"/>
                      <a:pt x="532" y="652"/>
                    </a:cubicBezTo>
                    <a:cubicBezTo>
                      <a:pt x="540" y="668"/>
                      <a:pt x="543" y="671"/>
                      <a:pt x="552" y="671"/>
                    </a:cubicBezTo>
                    <a:cubicBezTo>
                      <a:pt x="563" y="671"/>
                      <a:pt x="563" y="668"/>
                      <a:pt x="568" y="649"/>
                    </a:cubicBezTo>
                    <a:cubicBezTo>
                      <a:pt x="614" y="467"/>
                      <a:pt x="660" y="285"/>
                      <a:pt x="706" y="1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85" name="Freeform 84">
                <a:extLst>
                  <a:ext uri="{FF2B5EF4-FFF2-40B4-BE49-F238E27FC236}">
                    <a16:creationId xmlns:a16="http://schemas.microsoft.com/office/drawing/2014/main" id="{E7918E66-B177-F1E8-120D-BB1DFC6CABC3}"/>
                  </a:ext>
                </a:extLst>
              </p:cNvPr>
              <p:cNvSpPr/>
              <p:nvPr/>
            </p:nvSpPr>
            <p:spPr>
              <a:xfrm>
                <a:off x="543600" y="1790280"/>
                <a:ext cx="127080" cy="174240"/>
              </a:xfrm>
              <a:custGeom>
                <a:avLst/>
                <a:gdLst/>
                <a:ahLst/>
                <a:cxnLst/>
                <a:rect l="0" t="0" r="r" b="b"/>
                <a:pathLst>
                  <a:path w="353" h="484">
                    <a:moveTo>
                      <a:pt x="350" y="20"/>
                    </a:moveTo>
                    <a:cubicBezTo>
                      <a:pt x="351" y="16"/>
                      <a:pt x="352" y="12"/>
                      <a:pt x="353" y="9"/>
                    </a:cubicBezTo>
                    <a:cubicBezTo>
                      <a:pt x="353" y="6"/>
                      <a:pt x="350" y="0"/>
                      <a:pt x="342" y="0"/>
                    </a:cubicBezTo>
                    <a:cubicBezTo>
                      <a:pt x="328" y="0"/>
                      <a:pt x="272" y="6"/>
                      <a:pt x="255" y="6"/>
                    </a:cubicBezTo>
                    <a:cubicBezTo>
                      <a:pt x="249" y="6"/>
                      <a:pt x="238" y="9"/>
                      <a:pt x="238" y="23"/>
                    </a:cubicBezTo>
                    <a:cubicBezTo>
                      <a:pt x="238" y="31"/>
                      <a:pt x="249" y="31"/>
                      <a:pt x="258" y="31"/>
                    </a:cubicBezTo>
                    <a:cubicBezTo>
                      <a:pt x="288" y="31"/>
                      <a:pt x="288" y="37"/>
                      <a:pt x="288" y="42"/>
                    </a:cubicBezTo>
                    <a:cubicBezTo>
                      <a:pt x="288" y="48"/>
                      <a:pt x="288" y="51"/>
                      <a:pt x="286" y="56"/>
                    </a:cubicBezTo>
                    <a:cubicBezTo>
                      <a:pt x="273" y="108"/>
                      <a:pt x="260" y="161"/>
                      <a:pt x="246" y="213"/>
                    </a:cubicBezTo>
                    <a:cubicBezTo>
                      <a:pt x="232" y="190"/>
                      <a:pt x="210" y="174"/>
                      <a:pt x="176" y="174"/>
                    </a:cubicBezTo>
                    <a:cubicBezTo>
                      <a:pt x="90" y="174"/>
                      <a:pt x="0" y="272"/>
                      <a:pt x="0" y="369"/>
                    </a:cubicBezTo>
                    <a:cubicBezTo>
                      <a:pt x="0" y="437"/>
                      <a:pt x="45" y="484"/>
                      <a:pt x="104" y="484"/>
                    </a:cubicBezTo>
                    <a:cubicBezTo>
                      <a:pt x="140" y="484"/>
                      <a:pt x="174" y="462"/>
                      <a:pt x="202" y="434"/>
                    </a:cubicBezTo>
                    <a:cubicBezTo>
                      <a:pt x="213" y="476"/>
                      <a:pt x="255" y="484"/>
                      <a:pt x="272" y="484"/>
                    </a:cubicBezTo>
                    <a:cubicBezTo>
                      <a:pt x="297" y="484"/>
                      <a:pt x="314" y="467"/>
                      <a:pt x="325" y="448"/>
                    </a:cubicBezTo>
                    <a:cubicBezTo>
                      <a:pt x="342" y="420"/>
                      <a:pt x="350" y="381"/>
                      <a:pt x="350" y="378"/>
                    </a:cubicBezTo>
                    <a:cubicBezTo>
                      <a:pt x="350" y="369"/>
                      <a:pt x="342" y="369"/>
                      <a:pt x="339" y="369"/>
                    </a:cubicBezTo>
                    <a:cubicBezTo>
                      <a:pt x="330" y="369"/>
                      <a:pt x="328" y="372"/>
                      <a:pt x="325" y="389"/>
                    </a:cubicBezTo>
                    <a:cubicBezTo>
                      <a:pt x="316" y="423"/>
                      <a:pt x="302" y="464"/>
                      <a:pt x="274" y="464"/>
                    </a:cubicBezTo>
                    <a:cubicBezTo>
                      <a:pt x="255" y="464"/>
                      <a:pt x="252" y="448"/>
                      <a:pt x="252" y="431"/>
                    </a:cubicBezTo>
                    <a:cubicBezTo>
                      <a:pt x="252" y="417"/>
                      <a:pt x="252" y="411"/>
                      <a:pt x="255" y="403"/>
                    </a:cubicBezTo>
                    <a:cubicBezTo>
                      <a:pt x="287" y="275"/>
                      <a:pt x="318" y="148"/>
                      <a:pt x="350" y="20"/>
                    </a:cubicBezTo>
                    <a:moveTo>
                      <a:pt x="204" y="389"/>
                    </a:moveTo>
                    <a:cubicBezTo>
                      <a:pt x="199" y="409"/>
                      <a:pt x="185" y="423"/>
                      <a:pt x="168" y="437"/>
                    </a:cubicBezTo>
                    <a:cubicBezTo>
                      <a:pt x="162" y="442"/>
                      <a:pt x="134" y="464"/>
                      <a:pt x="104" y="464"/>
                    </a:cubicBezTo>
                    <a:cubicBezTo>
                      <a:pt x="79" y="464"/>
                      <a:pt x="56" y="445"/>
                      <a:pt x="56" y="397"/>
                    </a:cubicBezTo>
                    <a:cubicBezTo>
                      <a:pt x="56" y="361"/>
                      <a:pt x="76" y="286"/>
                      <a:pt x="90" y="258"/>
                    </a:cubicBezTo>
                    <a:cubicBezTo>
                      <a:pt x="123" y="202"/>
                      <a:pt x="157" y="193"/>
                      <a:pt x="176" y="193"/>
                    </a:cubicBezTo>
                    <a:cubicBezTo>
                      <a:pt x="224" y="193"/>
                      <a:pt x="238" y="244"/>
                      <a:pt x="238" y="252"/>
                    </a:cubicBezTo>
                    <a:cubicBezTo>
                      <a:pt x="238" y="255"/>
                      <a:pt x="235" y="260"/>
                      <a:pt x="235" y="263"/>
                    </a:cubicBezTo>
                    <a:cubicBezTo>
                      <a:pt x="225" y="305"/>
                      <a:pt x="215" y="347"/>
                      <a:pt x="204" y="38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86" name="Freeform 85">
                <a:extLst>
                  <a:ext uri="{FF2B5EF4-FFF2-40B4-BE49-F238E27FC236}">
                    <a16:creationId xmlns:a16="http://schemas.microsoft.com/office/drawing/2014/main" id="{E963EC27-B02B-E67E-78DC-591D6D662664}"/>
                  </a:ext>
                </a:extLst>
              </p:cNvPr>
              <p:cNvSpPr/>
              <p:nvPr/>
            </p:nvSpPr>
            <p:spPr>
              <a:xfrm>
                <a:off x="691920" y="1852920"/>
                <a:ext cx="106560" cy="111600"/>
              </a:xfrm>
              <a:custGeom>
                <a:avLst/>
                <a:gdLst/>
                <a:ahLst/>
                <a:cxnLst/>
                <a:rect l="0" t="0" r="r" b="b"/>
                <a:pathLst>
                  <a:path w="296" h="310">
                    <a:moveTo>
                      <a:pt x="109" y="145"/>
                    </a:moveTo>
                    <a:cubicBezTo>
                      <a:pt x="128" y="145"/>
                      <a:pt x="182" y="145"/>
                      <a:pt x="221" y="131"/>
                    </a:cubicBezTo>
                    <a:cubicBezTo>
                      <a:pt x="271" y="114"/>
                      <a:pt x="280" y="81"/>
                      <a:pt x="280" y="58"/>
                    </a:cubicBezTo>
                    <a:cubicBezTo>
                      <a:pt x="280" y="22"/>
                      <a:pt x="243" y="0"/>
                      <a:pt x="196" y="0"/>
                    </a:cubicBezTo>
                    <a:cubicBezTo>
                      <a:pt x="112" y="0"/>
                      <a:pt x="0" y="61"/>
                      <a:pt x="0" y="179"/>
                    </a:cubicBezTo>
                    <a:cubicBezTo>
                      <a:pt x="0" y="249"/>
                      <a:pt x="44" y="310"/>
                      <a:pt x="126" y="310"/>
                    </a:cubicBezTo>
                    <a:cubicBezTo>
                      <a:pt x="240" y="310"/>
                      <a:pt x="296" y="240"/>
                      <a:pt x="296" y="232"/>
                    </a:cubicBezTo>
                    <a:cubicBezTo>
                      <a:pt x="296" y="226"/>
                      <a:pt x="288" y="221"/>
                      <a:pt x="282" y="221"/>
                    </a:cubicBezTo>
                    <a:cubicBezTo>
                      <a:pt x="280" y="221"/>
                      <a:pt x="280" y="221"/>
                      <a:pt x="274" y="226"/>
                    </a:cubicBezTo>
                    <a:cubicBezTo>
                      <a:pt x="218" y="290"/>
                      <a:pt x="140" y="290"/>
                      <a:pt x="126" y="290"/>
                    </a:cubicBezTo>
                    <a:cubicBezTo>
                      <a:pt x="84" y="290"/>
                      <a:pt x="58" y="263"/>
                      <a:pt x="58" y="207"/>
                    </a:cubicBezTo>
                    <a:cubicBezTo>
                      <a:pt x="58" y="198"/>
                      <a:pt x="58" y="184"/>
                      <a:pt x="67" y="145"/>
                    </a:cubicBezTo>
                    <a:cubicBezTo>
                      <a:pt x="81" y="145"/>
                      <a:pt x="95" y="145"/>
                      <a:pt x="109" y="145"/>
                    </a:cubicBezTo>
                    <a:moveTo>
                      <a:pt x="70" y="125"/>
                    </a:moveTo>
                    <a:cubicBezTo>
                      <a:pt x="100" y="28"/>
                      <a:pt x="176" y="19"/>
                      <a:pt x="196" y="19"/>
                    </a:cubicBezTo>
                    <a:cubicBezTo>
                      <a:pt x="226" y="19"/>
                      <a:pt x="252" y="33"/>
                      <a:pt x="252" y="58"/>
                    </a:cubicBezTo>
                    <a:cubicBezTo>
                      <a:pt x="252" y="125"/>
                      <a:pt x="134" y="125"/>
                      <a:pt x="106" y="125"/>
                    </a:cubicBezTo>
                    <a:cubicBezTo>
                      <a:pt x="94" y="125"/>
                      <a:pt x="82" y="125"/>
                      <a:pt x="70" y="1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87" name="Freeform 86">
                <a:extLst>
                  <a:ext uri="{FF2B5EF4-FFF2-40B4-BE49-F238E27FC236}">
                    <a16:creationId xmlns:a16="http://schemas.microsoft.com/office/drawing/2014/main" id="{26BABAB5-25ED-90EF-BCD2-53C0B6B09DD2}"/>
                  </a:ext>
                </a:extLst>
              </p:cNvPr>
              <p:cNvSpPr/>
              <p:nvPr/>
            </p:nvSpPr>
            <p:spPr>
              <a:xfrm>
                <a:off x="824760" y="1852920"/>
                <a:ext cx="108000" cy="111600"/>
              </a:xfrm>
              <a:custGeom>
                <a:avLst/>
                <a:gdLst/>
                <a:ahLst/>
                <a:cxnLst/>
                <a:rect l="0" t="0" r="r" b="b"/>
                <a:pathLst>
                  <a:path w="300" h="310">
                    <a:moveTo>
                      <a:pt x="261" y="39"/>
                    </a:moveTo>
                    <a:cubicBezTo>
                      <a:pt x="235" y="44"/>
                      <a:pt x="224" y="61"/>
                      <a:pt x="224" y="78"/>
                    </a:cubicBezTo>
                    <a:cubicBezTo>
                      <a:pt x="224" y="98"/>
                      <a:pt x="241" y="103"/>
                      <a:pt x="252" y="103"/>
                    </a:cubicBezTo>
                    <a:cubicBezTo>
                      <a:pt x="266" y="103"/>
                      <a:pt x="291" y="92"/>
                      <a:pt x="291" y="58"/>
                    </a:cubicBezTo>
                    <a:cubicBezTo>
                      <a:pt x="291" y="14"/>
                      <a:pt x="238" y="0"/>
                      <a:pt x="202" y="0"/>
                    </a:cubicBezTo>
                    <a:cubicBezTo>
                      <a:pt x="98" y="0"/>
                      <a:pt x="0" y="95"/>
                      <a:pt x="0" y="190"/>
                    </a:cubicBezTo>
                    <a:cubicBezTo>
                      <a:pt x="0" y="249"/>
                      <a:pt x="42" y="310"/>
                      <a:pt x="129" y="310"/>
                    </a:cubicBezTo>
                    <a:cubicBezTo>
                      <a:pt x="247" y="310"/>
                      <a:pt x="300" y="240"/>
                      <a:pt x="300" y="232"/>
                    </a:cubicBezTo>
                    <a:cubicBezTo>
                      <a:pt x="300" y="226"/>
                      <a:pt x="294" y="221"/>
                      <a:pt x="289" y="221"/>
                    </a:cubicBezTo>
                    <a:cubicBezTo>
                      <a:pt x="283" y="221"/>
                      <a:pt x="283" y="221"/>
                      <a:pt x="277" y="226"/>
                    </a:cubicBezTo>
                    <a:cubicBezTo>
                      <a:pt x="224" y="290"/>
                      <a:pt x="143" y="290"/>
                      <a:pt x="129" y="290"/>
                    </a:cubicBezTo>
                    <a:cubicBezTo>
                      <a:pt x="81" y="290"/>
                      <a:pt x="59" y="257"/>
                      <a:pt x="59" y="215"/>
                    </a:cubicBezTo>
                    <a:cubicBezTo>
                      <a:pt x="59" y="193"/>
                      <a:pt x="67" y="120"/>
                      <a:pt x="104" y="72"/>
                    </a:cubicBezTo>
                    <a:cubicBezTo>
                      <a:pt x="129" y="39"/>
                      <a:pt x="165" y="19"/>
                      <a:pt x="202" y="19"/>
                    </a:cubicBezTo>
                    <a:cubicBezTo>
                      <a:pt x="210" y="19"/>
                      <a:pt x="244" y="19"/>
                      <a:pt x="261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88" name="Freeform 87">
                <a:extLst>
                  <a:ext uri="{FF2B5EF4-FFF2-40B4-BE49-F238E27FC236}">
                    <a16:creationId xmlns:a16="http://schemas.microsoft.com/office/drawing/2014/main" id="{6FC99B46-AD59-2289-AF94-F8458EC99F73}"/>
                  </a:ext>
                </a:extLst>
              </p:cNvPr>
              <p:cNvSpPr/>
              <p:nvPr/>
            </p:nvSpPr>
            <p:spPr>
              <a:xfrm>
                <a:off x="1072800" y="1779120"/>
                <a:ext cx="234720" cy="82800"/>
              </a:xfrm>
              <a:custGeom>
                <a:avLst/>
                <a:gdLst/>
                <a:ahLst/>
                <a:cxnLst/>
                <a:rect l="0" t="0" r="r" b="b"/>
                <a:pathLst>
                  <a:path w="652" h="230">
                    <a:moveTo>
                      <a:pt x="619" y="40"/>
                    </a:moveTo>
                    <a:cubicBezTo>
                      <a:pt x="635" y="40"/>
                      <a:pt x="652" y="40"/>
                      <a:pt x="652" y="20"/>
                    </a:cubicBezTo>
                    <a:cubicBezTo>
                      <a:pt x="652" y="0"/>
                      <a:pt x="635" y="0"/>
                      <a:pt x="621" y="0"/>
                    </a:cubicBezTo>
                    <a:cubicBezTo>
                      <a:pt x="425" y="0"/>
                      <a:pt x="228" y="0"/>
                      <a:pt x="31" y="0"/>
                    </a:cubicBezTo>
                    <a:cubicBezTo>
                      <a:pt x="17" y="0"/>
                      <a:pt x="0" y="0"/>
                      <a:pt x="0" y="20"/>
                    </a:cubicBezTo>
                    <a:cubicBezTo>
                      <a:pt x="0" y="40"/>
                      <a:pt x="17" y="40"/>
                      <a:pt x="34" y="40"/>
                    </a:cubicBezTo>
                    <a:cubicBezTo>
                      <a:pt x="229" y="40"/>
                      <a:pt x="424" y="40"/>
                      <a:pt x="619" y="40"/>
                    </a:cubicBezTo>
                    <a:moveTo>
                      <a:pt x="621" y="230"/>
                    </a:moveTo>
                    <a:cubicBezTo>
                      <a:pt x="635" y="230"/>
                      <a:pt x="652" y="230"/>
                      <a:pt x="652" y="210"/>
                    </a:cubicBezTo>
                    <a:cubicBezTo>
                      <a:pt x="652" y="191"/>
                      <a:pt x="635" y="191"/>
                      <a:pt x="619" y="191"/>
                    </a:cubicBezTo>
                    <a:cubicBezTo>
                      <a:pt x="424" y="191"/>
                      <a:pt x="229" y="191"/>
                      <a:pt x="34" y="191"/>
                    </a:cubicBezTo>
                    <a:cubicBezTo>
                      <a:pt x="17" y="191"/>
                      <a:pt x="0" y="191"/>
                      <a:pt x="0" y="210"/>
                    </a:cubicBezTo>
                    <a:cubicBezTo>
                      <a:pt x="0" y="230"/>
                      <a:pt x="17" y="230"/>
                      <a:pt x="31" y="230"/>
                    </a:cubicBezTo>
                    <a:cubicBezTo>
                      <a:pt x="228" y="230"/>
                      <a:pt x="425" y="230"/>
                      <a:pt x="621" y="2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89" name="Freeform 88">
                <a:extLst>
                  <a:ext uri="{FF2B5EF4-FFF2-40B4-BE49-F238E27FC236}">
                    <a16:creationId xmlns:a16="http://schemas.microsoft.com/office/drawing/2014/main" id="{765A4DF3-4149-3461-7967-977FE3F29733}"/>
                  </a:ext>
                </a:extLst>
              </p:cNvPr>
              <p:cNvSpPr/>
              <p:nvPr/>
            </p:nvSpPr>
            <p:spPr>
              <a:xfrm>
                <a:off x="1500120" y="1396800"/>
                <a:ext cx="174240" cy="847800"/>
              </a:xfrm>
              <a:custGeom>
                <a:avLst/>
                <a:gdLst/>
                <a:ahLst/>
                <a:cxnLst/>
                <a:rect l="0" t="0" r="r" b="b"/>
                <a:pathLst>
                  <a:path w="484" h="2355">
                    <a:moveTo>
                      <a:pt x="484" y="2343"/>
                    </a:moveTo>
                    <a:cubicBezTo>
                      <a:pt x="484" y="2341"/>
                      <a:pt x="482" y="2338"/>
                      <a:pt x="482" y="2335"/>
                    </a:cubicBezTo>
                    <a:cubicBezTo>
                      <a:pt x="445" y="2299"/>
                      <a:pt x="378" y="2231"/>
                      <a:pt x="311" y="2128"/>
                    </a:cubicBezTo>
                    <a:cubicBezTo>
                      <a:pt x="154" y="1874"/>
                      <a:pt x="81" y="1555"/>
                      <a:pt x="81" y="1177"/>
                    </a:cubicBezTo>
                    <a:cubicBezTo>
                      <a:pt x="81" y="911"/>
                      <a:pt x="118" y="573"/>
                      <a:pt x="280" y="279"/>
                    </a:cubicBezTo>
                    <a:cubicBezTo>
                      <a:pt x="358" y="140"/>
                      <a:pt x="437" y="59"/>
                      <a:pt x="482" y="17"/>
                    </a:cubicBezTo>
                    <a:cubicBezTo>
                      <a:pt x="484" y="14"/>
                      <a:pt x="484" y="11"/>
                      <a:pt x="484" y="8"/>
                    </a:cubicBezTo>
                    <a:cubicBezTo>
                      <a:pt x="484" y="0"/>
                      <a:pt x="479" y="0"/>
                      <a:pt x="465" y="0"/>
                    </a:cubicBezTo>
                    <a:cubicBezTo>
                      <a:pt x="451" y="0"/>
                      <a:pt x="448" y="0"/>
                      <a:pt x="434" y="14"/>
                    </a:cubicBezTo>
                    <a:cubicBezTo>
                      <a:pt x="104" y="313"/>
                      <a:pt x="0" y="763"/>
                      <a:pt x="0" y="1174"/>
                    </a:cubicBezTo>
                    <a:cubicBezTo>
                      <a:pt x="0" y="1560"/>
                      <a:pt x="90" y="1949"/>
                      <a:pt x="339" y="2243"/>
                    </a:cubicBezTo>
                    <a:cubicBezTo>
                      <a:pt x="358" y="2265"/>
                      <a:pt x="395" y="2307"/>
                      <a:pt x="437" y="2341"/>
                    </a:cubicBezTo>
                    <a:cubicBezTo>
                      <a:pt x="448" y="2355"/>
                      <a:pt x="451" y="2355"/>
                      <a:pt x="465" y="2355"/>
                    </a:cubicBezTo>
                    <a:cubicBezTo>
                      <a:pt x="479" y="2355"/>
                      <a:pt x="484" y="2355"/>
                      <a:pt x="484" y="234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0" name="Freeform 89">
                <a:extLst>
                  <a:ext uri="{FF2B5EF4-FFF2-40B4-BE49-F238E27FC236}">
                    <a16:creationId xmlns:a16="http://schemas.microsoft.com/office/drawing/2014/main" id="{C4A069EC-7385-257F-D7EE-B0E01357963B}"/>
                  </a:ext>
                </a:extLst>
              </p:cNvPr>
              <p:cNvSpPr/>
              <p:nvPr/>
            </p:nvSpPr>
            <p:spPr>
              <a:xfrm>
                <a:off x="1739880" y="1513440"/>
                <a:ext cx="290520" cy="160200"/>
              </a:xfrm>
              <a:custGeom>
                <a:avLst/>
                <a:gdLst/>
                <a:ahLst/>
                <a:cxnLst/>
                <a:rect l="0" t="0" r="r" b="b"/>
                <a:pathLst>
                  <a:path w="807" h="445">
                    <a:moveTo>
                      <a:pt x="59" y="375"/>
                    </a:moveTo>
                    <a:cubicBezTo>
                      <a:pt x="56" y="392"/>
                      <a:pt x="51" y="414"/>
                      <a:pt x="51" y="420"/>
                    </a:cubicBezTo>
                    <a:cubicBezTo>
                      <a:pt x="51" y="436"/>
                      <a:pt x="65" y="445"/>
                      <a:pt x="79" y="445"/>
                    </a:cubicBezTo>
                    <a:cubicBezTo>
                      <a:pt x="90" y="445"/>
                      <a:pt x="107" y="436"/>
                      <a:pt x="115" y="417"/>
                    </a:cubicBezTo>
                    <a:cubicBezTo>
                      <a:pt x="115" y="414"/>
                      <a:pt x="126" y="369"/>
                      <a:pt x="132" y="344"/>
                    </a:cubicBezTo>
                    <a:cubicBezTo>
                      <a:pt x="139" y="315"/>
                      <a:pt x="147" y="286"/>
                      <a:pt x="154" y="257"/>
                    </a:cubicBezTo>
                    <a:cubicBezTo>
                      <a:pt x="160" y="235"/>
                      <a:pt x="166" y="213"/>
                      <a:pt x="171" y="190"/>
                    </a:cubicBezTo>
                    <a:cubicBezTo>
                      <a:pt x="177" y="174"/>
                      <a:pt x="182" y="146"/>
                      <a:pt x="185" y="143"/>
                    </a:cubicBezTo>
                    <a:cubicBezTo>
                      <a:pt x="199" y="112"/>
                      <a:pt x="252" y="23"/>
                      <a:pt x="345" y="23"/>
                    </a:cubicBezTo>
                    <a:cubicBezTo>
                      <a:pt x="390" y="23"/>
                      <a:pt x="398" y="59"/>
                      <a:pt x="398" y="90"/>
                    </a:cubicBezTo>
                    <a:cubicBezTo>
                      <a:pt x="398" y="115"/>
                      <a:pt x="392" y="143"/>
                      <a:pt x="384" y="171"/>
                    </a:cubicBezTo>
                    <a:cubicBezTo>
                      <a:pt x="375" y="209"/>
                      <a:pt x="365" y="247"/>
                      <a:pt x="356" y="285"/>
                    </a:cubicBezTo>
                    <a:cubicBezTo>
                      <a:pt x="349" y="311"/>
                      <a:pt x="343" y="336"/>
                      <a:pt x="336" y="361"/>
                    </a:cubicBezTo>
                    <a:cubicBezTo>
                      <a:pt x="331" y="381"/>
                      <a:pt x="322" y="414"/>
                      <a:pt x="322" y="420"/>
                    </a:cubicBezTo>
                    <a:cubicBezTo>
                      <a:pt x="322" y="436"/>
                      <a:pt x="336" y="445"/>
                      <a:pt x="353" y="445"/>
                    </a:cubicBezTo>
                    <a:cubicBezTo>
                      <a:pt x="381" y="445"/>
                      <a:pt x="390" y="420"/>
                      <a:pt x="395" y="389"/>
                    </a:cubicBezTo>
                    <a:cubicBezTo>
                      <a:pt x="409" y="333"/>
                      <a:pt x="446" y="190"/>
                      <a:pt x="454" y="151"/>
                    </a:cubicBezTo>
                    <a:cubicBezTo>
                      <a:pt x="457" y="140"/>
                      <a:pt x="510" y="23"/>
                      <a:pt x="616" y="23"/>
                    </a:cubicBezTo>
                    <a:cubicBezTo>
                      <a:pt x="661" y="23"/>
                      <a:pt x="669" y="56"/>
                      <a:pt x="669" y="90"/>
                    </a:cubicBezTo>
                    <a:cubicBezTo>
                      <a:pt x="669" y="146"/>
                      <a:pt x="630" y="257"/>
                      <a:pt x="611" y="311"/>
                    </a:cubicBezTo>
                    <a:cubicBezTo>
                      <a:pt x="600" y="333"/>
                      <a:pt x="597" y="344"/>
                      <a:pt x="597" y="364"/>
                    </a:cubicBezTo>
                    <a:cubicBezTo>
                      <a:pt x="597" y="411"/>
                      <a:pt x="630" y="445"/>
                      <a:pt x="678" y="445"/>
                    </a:cubicBezTo>
                    <a:cubicBezTo>
                      <a:pt x="770" y="445"/>
                      <a:pt x="807" y="302"/>
                      <a:pt x="807" y="294"/>
                    </a:cubicBezTo>
                    <a:cubicBezTo>
                      <a:pt x="807" y="283"/>
                      <a:pt x="798" y="283"/>
                      <a:pt x="795" y="283"/>
                    </a:cubicBezTo>
                    <a:cubicBezTo>
                      <a:pt x="784" y="283"/>
                      <a:pt x="784" y="288"/>
                      <a:pt x="779" y="302"/>
                    </a:cubicBezTo>
                    <a:cubicBezTo>
                      <a:pt x="765" y="353"/>
                      <a:pt x="734" y="422"/>
                      <a:pt x="681" y="422"/>
                    </a:cubicBezTo>
                    <a:cubicBezTo>
                      <a:pt x="664" y="422"/>
                      <a:pt x="655" y="414"/>
                      <a:pt x="655" y="392"/>
                    </a:cubicBezTo>
                    <a:cubicBezTo>
                      <a:pt x="655" y="367"/>
                      <a:pt x="664" y="344"/>
                      <a:pt x="672" y="322"/>
                    </a:cubicBezTo>
                    <a:cubicBezTo>
                      <a:pt x="692" y="271"/>
                      <a:pt x="734" y="162"/>
                      <a:pt x="734" y="106"/>
                    </a:cubicBezTo>
                    <a:cubicBezTo>
                      <a:pt x="734" y="42"/>
                      <a:pt x="693" y="0"/>
                      <a:pt x="619" y="0"/>
                    </a:cubicBezTo>
                    <a:cubicBezTo>
                      <a:pt x="545" y="0"/>
                      <a:pt x="496" y="45"/>
                      <a:pt x="460" y="95"/>
                    </a:cubicBezTo>
                    <a:cubicBezTo>
                      <a:pt x="460" y="84"/>
                      <a:pt x="457" y="51"/>
                      <a:pt x="429" y="25"/>
                    </a:cubicBezTo>
                    <a:cubicBezTo>
                      <a:pt x="404" y="6"/>
                      <a:pt x="373" y="0"/>
                      <a:pt x="348" y="0"/>
                    </a:cubicBezTo>
                    <a:cubicBezTo>
                      <a:pt x="258" y="0"/>
                      <a:pt x="210" y="64"/>
                      <a:pt x="194" y="87"/>
                    </a:cubicBezTo>
                    <a:cubicBezTo>
                      <a:pt x="191" y="31"/>
                      <a:pt x="149" y="0"/>
                      <a:pt x="104" y="0"/>
                    </a:cubicBezTo>
                    <a:cubicBezTo>
                      <a:pt x="59" y="0"/>
                      <a:pt x="40" y="39"/>
                      <a:pt x="31" y="56"/>
                    </a:cubicBezTo>
                    <a:cubicBezTo>
                      <a:pt x="14" y="90"/>
                      <a:pt x="0" y="148"/>
                      <a:pt x="0" y="151"/>
                    </a:cubicBezTo>
                    <a:cubicBezTo>
                      <a:pt x="0" y="162"/>
                      <a:pt x="8" y="159"/>
                      <a:pt x="12" y="162"/>
                    </a:cubicBezTo>
                    <a:cubicBezTo>
                      <a:pt x="23" y="162"/>
                      <a:pt x="23" y="160"/>
                      <a:pt x="28" y="140"/>
                    </a:cubicBezTo>
                    <a:cubicBezTo>
                      <a:pt x="45" y="70"/>
                      <a:pt x="65" y="23"/>
                      <a:pt x="101" y="23"/>
                    </a:cubicBezTo>
                    <a:cubicBezTo>
                      <a:pt x="118" y="23"/>
                      <a:pt x="132" y="31"/>
                      <a:pt x="132" y="67"/>
                    </a:cubicBezTo>
                    <a:cubicBezTo>
                      <a:pt x="132" y="87"/>
                      <a:pt x="129" y="98"/>
                      <a:pt x="115" y="148"/>
                    </a:cubicBezTo>
                    <a:cubicBezTo>
                      <a:pt x="96" y="224"/>
                      <a:pt x="78" y="299"/>
                      <a:pt x="59" y="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1" name="Freeform 90">
                <a:extLst>
                  <a:ext uri="{FF2B5EF4-FFF2-40B4-BE49-F238E27FC236}">
                    <a16:creationId xmlns:a16="http://schemas.microsoft.com/office/drawing/2014/main" id="{C23A6C1A-6DFF-2A14-411A-38CACEC765C0}"/>
                  </a:ext>
                </a:extLst>
              </p:cNvPr>
              <p:cNvSpPr/>
              <p:nvPr/>
            </p:nvSpPr>
            <p:spPr>
              <a:xfrm>
                <a:off x="2051280" y="1612080"/>
                <a:ext cx="9072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252" h="313">
                    <a:moveTo>
                      <a:pt x="233" y="20"/>
                    </a:moveTo>
                    <a:cubicBezTo>
                      <a:pt x="233" y="6"/>
                      <a:pt x="233" y="0"/>
                      <a:pt x="222" y="0"/>
                    </a:cubicBezTo>
                    <a:cubicBezTo>
                      <a:pt x="219" y="0"/>
                      <a:pt x="216" y="0"/>
                      <a:pt x="208" y="9"/>
                    </a:cubicBezTo>
                    <a:cubicBezTo>
                      <a:pt x="204" y="12"/>
                      <a:pt x="199" y="17"/>
                      <a:pt x="196" y="20"/>
                    </a:cubicBezTo>
                    <a:cubicBezTo>
                      <a:pt x="174" y="6"/>
                      <a:pt x="149" y="0"/>
                      <a:pt x="124" y="0"/>
                    </a:cubicBezTo>
                    <a:cubicBezTo>
                      <a:pt x="26" y="0"/>
                      <a:pt x="0" y="53"/>
                      <a:pt x="0" y="87"/>
                    </a:cubicBezTo>
                    <a:cubicBezTo>
                      <a:pt x="0" y="109"/>
                      <a:pt x="12" y="126"/>
                      <a:pt x="28" y="140"/>
                    </a:cubicBezTo>
                    <a:cubicBezTo>
                      <a:pt x="54" y="162"/>
                      <a:pt x="82" y="168"/>
                      <a:pt x="124" y="174"/>
                    </a:cubicBezTo>
                    <a:cubicBezTo>
                      <a:pt x="157" y="182"/>
                      <a:pt x="213" y="190"/>
                      <a:pt x="213" y="238"/>
                    </a:cubicBezTo>
                    <a:cubicBezTo>
                      <a:pt x="213" y="263"/>
                      <a:pt x="195" y="294"/>
                      <a:pt x="129" y="294"/>
                    </a:cubicBezTo>
                    <a:cubicBezTo>
                      <a:pt x="63" y="294"/>
                      <a:pt x="40" y="252"/>
                      <a:pt x="26" y="204"/>
                    </a:cubicBezTo>
                    <a:cubicBezTo>
                      <a:pt x="23" y="196"/>
                      <a:pt x="23" y="193"/>
                      <a:pt x="14" y="193"/>
                    </a:cubicBezTo>
                    <a:cubicBezTo>
                      <a:pt x="0" y="193"/>
                      <a:pt x="0" y="199"/>
                      <a:pt x="0" y="213"/>
                    </a:cubicBezTo>
                    <a:cubicBezTo>
                      <a:pt x="0" y="241"/>
                      <a:pt x="0" y="269"/>
                      <a:pt x="0" y="297"/>
                    </a:cubicBezTo>
                    <a:cubicBezTo>
                      <a:pt x="0" y="308"/>
                      <a:pt x="0" y="313"/>
                      <a:pt x="12" y="313"/>
                    </a:cubicBezTo>
                    <a:cubicBezTo>
                      <a:pt x="17" y="313"/>
                      <a:pt x="31" y="299"/>
                      <a:pt x="45" y="286"/>
                    </a:cubicBezTo>
                    <a:cubicBezTo>
                      <a:pt x="76" y="313"/>
                      <a:pt x="112" y="313"/>
                      <a:pt x="129" y="313"/>
                    </a:cubicBezTo>
                    <a:cubicBezTo>
                      <a:pt x="219" y="313"/>
                      <a:pt x="252" y="266"/>
                      <a:pt x="252" y="218"/>
                    </a:cubicBezTo>
                    <a:cubicBezTo>
                      <a:pt x="252" y="190"/>
                      <a:pt x="238" y="171"/>
                      <a:pt x="222" y="154"/>
                    </a:cubicBezTo>
                    <a:cubicBezTo>
                      <a:pt x="196" y="129"/>
                      <a:pt x="163" y="123"/>
                      <a:pt x="140" y="120"/>
                    </a:cubicBezTo>
                    <a:cubicBezTo>
                      <a:pt x="84" y="112"/>
                      <a:pt x="40" y="104"/>
                      <a:pt x="40" y="67"/>
                    </a:cubicBezTo>
                    <a:cubicBezTo>
                      <a:pt x="40" y="45"/>
                      <a:pt x="59" y="17"/>
                      <a:pt x="124" y="17"/>
                    </a:cubicBezTo>
                    <a:cubicBezTo>
                      <a:pt x="205" y="17"/>
                      <a:pt x="208" y="73"/>
                      <a:pt x="208" y="93"/>
                    </a:cubicBezTo>
                    <a:cubicBezTo>
                      <a:pt x="210" y="101"/>
                      <a:pt x="216" y="101"/>
                      <a:pt x="219" y="101"/>
                    </a:cubicBezTo>
                    <a:cubicBezTo>
                      <a:pt x="233" y="101"/>
                      <a:pt x="233" y="95"/>
                      <a:pt x="233" y="81"/>
                    </a:cubicBezTo>
                    <a:cubicBezTo>
                      <a:pt x="233" y="61"/>
                      <a:pt x="233" y="40"/>
                      <a:pt x="233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2" name="Freeform 91">
                <a:extLst>
                  <a:ext uri="{FF2B5EF4-FFF2-40B4-BE49-F238E27FC236}">
                    <a16:creationId xmlns:a16="http://schemas.microsoft.com/office/drawing/2014/main" id="{102CC9A3-1F6E-9898-752B-1CE44BF89523}"/>
                  </a:ext>
                </a:extLst>
              </p:cNvPr>
              <p:cNvSpPr/>
              <p:nvPr/>
            </p:nvSpPr>
            <p:spPr>
              <a:xfrm>
                <a:off x="2162160" y="1612080"/>
                <a:ext cx="12204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339" h="313">
                    <a:moveTo>
                      <a:pt x="339" y="160"/>
                    </a:moveTo>
                    <a:cubicBezTo>
                      <a:pt x="339" y="76"/>
                      <a:pt x="266" y="0"/>
                      <a:pt x="171" y="0"/>
                    </a:cubicBezTo>
                    <a:cubicBezTo>
                      <a:pt x="76" y="0"/>
                      <a:pt x="0" y="76"/>
                      <a:pt x="0" y="160"/>
                    </a:cubicBezTo>
                    <a:cubicBezTo>
                      <a:pt x="0" y="246"/>
                      <a:pt x="77" y="313"/>
                      <a:pt x="171" y="313"/>
                    </a:cubicBezTo>
                    <a:cubicBezTo>
                      <a:pt x="265" y="313"/>
                      <a:pt x="339" y="246"/>
                      <a:pt x="339" y="160"/>
                    </a:cubicBezTo>
                    <a:moveTo>
                      <a:pt x="171" y="291"/>
                    </a:moveTo>
                    <a:cubicBezTo>
                      <a:pt x="146" y="291"/>
                      <a:pt x="107" y="283"/>
                      <a:pt x="84" y="249"/>
                    </a:cubicBezTo>
                    <a:cubicBezTo>
                      <a:pt x="65" y="221"/>
                      <a:pt x="65" y="188"/>
                      <a:pt x="65" y="154"/>
                    </a:cubicBezTo>
                    <a:cubicBezTo>
                      <a:pt x="65" y="126"/>
                      <a:pt x="65" y="84"/>
                      <a:pt x="90" y="56"/>
                    </a:cubicBezTo>
                    <a:cubicBezTo>
                      <a:pt x="107" y="37"/>
                      <a:pt x="135" y="20"/>
                      <a:pt x="171" y="20"/>
                    </a:cubicBezTo>
                    <a:cubicBezTo>
                      <a:pt x="210" y="20"/>
                      <a:pt x="238" y="39"/>
                      <a:pt x="255" y="62"/>
                    </a:cubicBezTo>
                    <a:cubicBezTo>
                      <a:pt x="275" y="87"/>
                      <a:pt x="278" y="120"/>
                      <a:pt x="278" y="154"/>
                    </a:cubicBezTo>
                    <a:cubicBezTo>
                      <a:pt x="278" y="188"/>
                      <a:pt x="275" y="224"/>
                      <a:pt x="255" y="252"/>
                    </a:cubicBezTo>
                    <a:cubicBezTo>
                      <a:pt x="236" y="277"/>
                      <a:pt x="205" y="291"/>
                      <a:pt x="171" y="2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3" name="Freeform 92">
                <a:extLst>
                  <a:ext uri="{FF2B5EF4-FFF2-40B4-BE49-F238E27FC236}">
                    <a16:creationId xmlns:a16="http://schemas.microsoft.com/office/drawing/2014/main" id="{2C3853E6-346C-F36C-B681-78493CEC8A0C}"/>
                  </a:ext>
                </a:extLst>
              </p:cNvPr>
              <p:cNvSpPr/>
              <p:nvPr/>
            </p:nvSpPr>
            <p:spPr>
              <a:xfrm>
                <a:off x="2307600" y="1613160"/>
                <a:ext cx="132840" cy="111600"/>
              </a:xfrm>
              <a:custGeom>
                <a:avLst/>
                <a:gdLst/>
                <a:ahLst/>
                <a:cxnLst/>
                <a:rect l="0" t="0" r="r" b="b"/>
                <a:pathLst>
                  <a:path w="369" h="310">
                    <a:moveTo>
                      <a:pt x="212" y="8"/>
                    </a:moveTo>
                    <a:cubicBezTo>
                      <a:pt x="212" y="17"/>
                      <a:pt x="212" y="25"/>
                      <a:pt x="212" y="34"/>
                    </a:cubicBezTo>
                    <a:cubicBezTo>
                      <a:pt x="257" y="34"/>
                      <a:pt x="263" y="39"/>
                      <a:pt x="263" y="73"/>
                    </a:cubicBezTo>
                    <a:cubicBezTo>
                      <a:pt x="263" y="112"/>
                      <a:pt x="263" y="151"/>
                      <a:pt x="263" y="190"/>
                    </a:cubicBezTo>
                    <a:cubicBezTo>
                      <a:pt x="263" y="249"/>
                      <a:pt x="224" y="291"/>
                      <a:pt x="170" y="291"/>
                    </a:cubicBezTo>
                    <a:cubicBezTo>
                      <a:pt x="109" y="291"/>
                      <a:pt x="106" y="263"/>
                      <a:pt x="106" y="227"/>
                    </a:cubicBezTo>
                    <a:cubicBezTo>
                      <a:pt x="106" y="151"/>
                      <a:pt x="106" y="76"/>
                      <a:pt x="106" y="0"/>
                    </a:cubicBezTo>
                    <a:cubicBezTo>
                      <a:pt x="71" y="3"/>
                      <a:pt x="35" y="6"/>
                      <a:pt x="0" y="8"/>
                    </a:cubicBezTo>
                    <a:cubicBezTo>
                      <a:pt x="0" y="17"/>
                      <a:pt x="0" y="25"/>
                      <a:pt x="0" y="34"/>
                    </a:cubicBezTo>
                    <a:cubicBezTo>
                      <a:pt x="53" y="34"/>
                      <a:pt x="53" y="36"/>
                      <a:pt x="53" y="98"/>
                    </a:cubicBezTo>
                    <a:cubicBezTo>
                      <a:pt x="53" y="131"/>
                      <a:pt x="53" y="165"/>
                      <a:pt x="53" y="199"/>
                    </a:cubicBezTo>
                    <a:cubicBezTo>
                      <a:pt x="53" y="246"/>
                      <a:pt x="53" y="310"/>
                      <a:pt x="168" y="310"/>
                    </a:cubicBezTo>
                    <a:cubicBezTo>
                      <a:pt x="182" y="310"/>
                      <a:pt x="232" y="310"/>
                      <a:pt x="266" y="255"/>
                    </a:cubicBezTo>
                    <a:lnTo>
                      <a:pt x="266" y="255"/>
                    </a:lnTo>
                    <a:cubicBezTo>
                      <a:pt x="266" y="273"/>
                      <a:pt x="266" y="292"/>
                      <a:pt x="266" y="310"/>
                    </a:cubicBezTo>
                    <a:cubicBezTo>
                      <a:pt x="300" y="309"/>
                      <a:pt x="335" y="307"/>
                      <a:pt x="369" y="305"/>
                    </a:cubicBezTo>
                    <a:cubicBezTo>
                      <a:pt x="369" y="296"/>
                      <a:pt x="369" y="288"/>
                      <a:pt x="369" y="280"/>
                    </a:cubicBezTo>
                    <a:cubicBezTo>
                      <a:pt x="324" y="280"/>
                      <a:pt x="319" y="274"/>
                      <a:pt x="319" y="241"/>
                    </a:cubicBezTo>
                    <a:cubicBezTo>
                      <a:pt x="319" y="160"/>
                      <a:pt x="319" y="80"/>
                      <a:pt x="319" y="0"/>
                    </a:cubicBezTo>
                    <a:cubicBezTo>
                      <a:pt x="283" y="3"/>
                      <a:pt x="248" y="6"/>
                      <a:pt x="212" y="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4" name="Freeform 93">
                <a:extLst>
                  <a:ext uri="{FF2B5EF4-FFF2-40B4-BE49-F238E27FC236}">
                    <a16:creationId xmlns:a16="http://schemas.microsoft.com/office/drawing/2014/main" id="{6C16203A-805A-E26C-B553-EDE62F52FBCA}"/>
                  </a:ext>
                </a:extLst>
              </p:cNvPr>
              <p:cNvSpPr/>
              <p:nvPr/>
            </p:nvSpPr>
            <p:spPr>
              <a:xfrm>
                <a:off x="2462760" y="1613160"/>
                <a:ext cx="88560" cy="109800"/>
              </a:xfrm>
              <a:custGeom>
                <a:avLst/>
                <a:gdLst/>
                <a:ahLst/>
                <a:cxnLst/>
                <a:rect l="0" t="0" r="r" b="b"/>
                <a:pathLst>
                  <a:path w="246" h="305">
                    <a:moveTo>
                      <a:pt x="103" y="148"/>
                    </a:moveTo>
                    <a:cubicBezTo>
                      <a:pt x="103" y="90"/>
                      <a:pt x="131" y="20"/>
                      <a:pt x="196" y="20"/>
                    </a:cubicBezTo>
                    <a:cubicBezTo>
                      <a:pt x="190" y="25"/>
                      <a:pt x="185" y="34"/>
                      <a:pt x="185" y="45"/>
                    </a:cubicBezTo>
                    <a:cubicBezTo>
                      <a:pt x="185" y="67"/>
                      <a:pt x="201" y="76"/>
                      <a:pt x="215" y="76"/>
                    </a:cubicBezTo>
                    <a:cubicBezTo>
                      <a:pt x="232" y="76"/>
                      <a:pt x="246" y="67"/>
                      <a:pt x="246" y="45"/>
                    </a:cubicBezTo>
                    <a:cubicBezTo>
                      <a:pt x="246" y="22"/>
                      <a:pt x="224" y="0"/>
                      <a:pt x="193" y="0"/>
                    </a:cubicBezTo>
                    <a:cubicBezTo>
                      <a:pt x="157" y="0"/>
                      <a:pt x="120" y="22"/>
                      <a:pt x="101" y="76"/>
                    </a:cubicBezTo>
                    <a:cubicBezTo>
                      <a:pt x="100" y="76"/>
                      <a:pt x="99" y="76"/>
                      <a:pt x="98" y="76"/>
                    </a:cubicBezTo>
                    <a:cubicBezTo>
                      <a:pt x="98" y="50"/>
                      <a:pt x="98" y="25"/>
                      <a:pt x="98" y="0"/>
                    </a:cubicBezTo>
                    <a:cubicBezTo>
                      <a:pt x="65" y="3"/>
                      <a:pt x="32" y="6"/>
                      <a:pt x="0" y="8"/>
                    </a:cubicBezTo>
                    <a:cubicBezTo>
                      <a:pt x="0" y="17"/>
                      <a:pt x="0" y="25"/>
                      <a:pt x="0" y="34"/>
                    </a:cubicBezTo>
                    <a:cubicBezTo>
                      <a:pt x="47" y="34"/>
                      <a:pt x="53" y="39"/>
                      <a:pt x="53" y="73"/>
                    </a:cubicBezTo>
                    <a:cubicBezTo>
                      <a:pt x="53" y="131"/>
                      <a:pt x="53" y="190"/>
                      <a:pt x="53" y="249"/>
                    </a:cubicBezTo>
                    <a:cubicBezTo>
                      <a:pt x="53" y="280"/>
                      <a:pt x="45" y="280"/>
                      <a:pt x="0" y="280"/>
                    </a:cubicBezTo>
                    <a:cubicBezTo>
                      <a:pt x="0" y="288"/>
                      <a:pt x="0" y="296"/>
                      <a:pt x="0" y="305"/>
                    </a:cubicBezTo>
                    <a:cubicBezTo>
                      <a:pt x="3" y="305"/>
                      <a:pt x="50" y="302"/>
                      <a:pt x="78" y="302"/>
                    </a:cubicBezTo>
                    <a:cubicBezTo>
                      <a:pt x="109" y="302"/>
                      <a:pt x="140" y="302"/>
                      <a:pt x="168" y="305"/>
                    </a:cubicBezTo>
                    <a:cubicBezTo>
                      <a:pt x="168" y="296"/>
                      <a:pt x="168" y="288"/>
                      <a:pt x="168" y="280"/>
                    </a:cubicBezTo>
                    <a:cubicBezTo>
                      <a:pt x="163" y="280"/>
                      <a:pt x="158" y="280"/>
                      <a:pt x="154" y="280"/>
                    </a:cubicBezTo>
                    <a:cubicBezTo>
                      <a:pt x="103" y="280"/>
                      <a:pt x="103" y="271"/>
                      <a:pt x="103" y="249"/>
                    </a:cubicBezTo>
                    <a:cubicBezTo>
                      <a:pt x="103" y="215"/>
                      <a:pt x="103" y="182"/>
                      <a:pt x="103" y="1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5" name="Freeform 94">
                <a:extLst>
                  <a:ext uri="{FF2B5EF4-FFF2-40B4-BE49-F238E27FC236}">
                    <a16:creationId xmlns:a16="http://schemas.microsoft.com/office/drawing/2014/main" id="{3BF221EE-7763-AB14-4E46-8CE91803051B}"/>
                  </a:ext>
                </a:extLst>
              </p:cNvPr>
              <p:cNvSpPr/>
              <p:nvPr/>
            </p:nvSpPr>
            <p:spPr>
              <a:xfrm>
                <a:off x="2572560" y="1612080"/>
                <a:ext cx="10476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291" h="313">
                    <a:moveTo>
                      <a:pt x="238" y="34"/>
                    </a:moveTo>
                    <a:cubicBezTo>
                      <a:pt x="224" y="39"/>
                      <a:pt x="218" y="51"/>
                      <a:pt x="218" y="65"/>
                    </a:cubicBezTo>
                    <a:cubicBezTo>
                      <a:pt x="218" y="81"/>
                      <a:pt x="230" y="95"/>
                      <a:pt x="249" y="95"/>
                    </a:cubicBezTo>
                    <a:cubicBezTo>
                      <a:pt x="269" y="95"/>
                      <a:pt x="283" y="84"/>
                      <a:pt x="283" y="62"/>
                    </a:cubicBezTo>
                    <a:cubicBezTo>
                      <a:pt x="283" y="0"/>
                      <a:pt x="188" y="0"/>
                      <a:pt x="168" y="0"/>
                    </a:cubicBezTo>
                    <a:cubicBezTo>
                      <a:pt x="64" y="0"/>
                      <a:pt x="0" y="79"/>
                      <a:pt x="0" y="160"/>
                    </a:cubicBezTo>
                    <a:cubicBezTo>
                      <a:pt x="0" y="246"/>
                      <a:pt x="76" y="313"/>
                      <a:pt x="165" y="313"/>
                    </a:cubicBezTo>
                    <a:cubicBezTo>
                      <a:pt x="266" y="313"/>
                      <a:pt x="291" y="232"/>
                      <a:pt x="291" y="224"/>
                    </a:cubicBezTo>
                    <a:cubicBezTo>
                      <a:pt x="291" y="216"/>
                      <a:pt x="283" y="216"/>
                      <a:pt x="280" y="216"/>
                    </a:cubicBezTo>
                    <a:cubicBezTo>
                      <a:pt x="271" y="216"/>
                      <a:pt x="269" y="218"/>
                      <a:pt x="266" y="230"/>
                    </a:cubicBezTo>
                    <a:cubicBezTo>
                      <a:pt x="252" y="272"/>
                      <a:pt x="216" y="291"/>
                      <a:pt x="174" y="291"/>
                    </a:cubicBezTo>
                    <a:cubicBezTo>
                      <a:pt x="126" y="291"/>
                      <a:pt x="64" y="258"/>
                      <a:pt x="64" y="157"/>
                    </a:cubicBezTo>
                    <a:cubicBezTo>
                      <a:pt x="64" y="70"/>
                      <a:pt x="106" y="23"/>
                      <a:pt x="171" y="23"/>
                    </a:cubicBezTo>
                    <a:cubicBezTo>
                      <a:pt x="179" y="23"/>
                      <a:pt x="213" y="23"/>
                      <a:pt x="238" y="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6" name="Freeform 95">
                <a:extLst>
                  <a:ext uri="{FF2B5EF4-FFF2-40B4-BE49-F238E27FC236}">
                    <a16:creationId xmlns:a16="http://schemas.microsoft.com/office/drawing/2014/main" id="{61F7B7C9-296D-E635-D555-1FD9EB720E8B}"/>
                  </a:ext>
                </a:extLst>
              </p:cNvPr>
              <p:cNvSpPr/>
              <p:nvPr/>
            </p:nvSpPr>
            <p:spPr>
              <a:xfrm>
                <a:off x="2696400" y="1612080"/>
                <a:ext cx="106920" cy="112680"/>
              </a:xfrm>
              <a:custGeom>
                <a:avLst/>
                <a:gdLst/>
                <a:ahLst/>
                <a:cxnLst/>
                <a:rect l="0" t="0" r="r" b="b"/>
                <a:pathLst>
                  <a:path w="297" h="313">
                    <a:moveTo>
                      <a:pt x="277" y="151"/>
                    </a:moveTo>
                    <a:cubicBezTo>
                      <a:pt x="291" y="151"/>
                      <a:pt x="297" y="151"/>
                      <a:pt x="297" y="134"/>
                    </a:cubicBezTo>
                    <a:cubicBezTo>
                      <a:pt x="297" y="76"/>
                      <a:pt x="263" y="0"/>
                      <a:pt x="160" y="0"/>
                    </a:cubicBezTo>
                    <a:cubicBezTo>
                      <a:pt x="70" y="0"/>
                      <a:pt x="0" y="73"/>
                      <a:pt x="0" y="157"/>
                    </a:cubicBezTo>
                    <a:cubicBezTo>
                      <a:pt x="0" y="244"/>
                      <a:pt x="79" y="313"/>
                      <a:pt x="168" y="313"/>
                    </a:cubicBezTo>
                    <a:cubicBezTo>
                      <a:pt x="263" y="313"/>
                      <a:pt x="297" y="241"/>
                      <a:pt x="297" y="224"/>
                    </a:cubicBezTo>
                    <a:cubicBezTo>
                      <a:pt x="297" y="221"/>
                      <a:pt x="294" y="216"/>
                      <a:pt x="286" y="216"/>
                    </a:cubicBezTo>
                    <a:cubicBezTo>
                      <a:pt x="277" y="216"/>
                      <a:pt x="275" y="218"/>
                      <a:pt x="272" y="227"/>
                    </a:cubicBezTo>
                    <a:cubicBezTo>
                      <a:pt x="252" y="283"/>
                      <a:pt x="199" y="291"/>
                      <a:pt x="174" y="291"/>
                    </a:cubicBezTo>
                    <a:cubicBezTo>
                      <a:pt x="143" y="291"/>
                      <a:pt x="112" y="277"/>
                      <a:pt x="90" y="252"/>
                    </a:cubicBezTo>
                    <a:cubicBezTo>
                      <a:pt x="65" y="218"/>
                      <a:pt x="65" y="176"/>
                      <a:pt x="65" y="151"/>
                    </a:cubicBezTo>
                    <a:cubicBezTo>
                      <a:pt x="136" y="151"/>
                      <a:pt x="207" y="151"/>
                      <a:pt x="277" y="151"/>
                    </a:cubicBezTo>
                    <a:moveTo>
                      <a:pt x="65" y="132"/>
                    </a:moveTo>
                    <a:cubicBezTo>
                      <a:pt x="73" y="37"/>
                      <a:pt x="135" y="20"/>
                      <a:pt x="160" y="20"/>
                    </a:cubicBezTo>
                    <a:cubicBezTo>
                      <a:pt x="247" y="20"/>
                      <a:pt x="249" y="115"/>
                      <a:pt x="249" y="132"/>
                    </a:cubicBezTo>
                    <a:cubicBezTo>
                      <a:pt x="188" y="132"/>
                      <a:pt x="126" y="132"/>
                      <a:pt x="65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7" name="Freeform 96">
                <a:extLst>
                  <a:ext uri="{FF2B5EF4-FFF2-40B4-BE49-F238E27FC236}">
                    <a16:creationId xmlns:a16="http://schemas.microsoft.com/office/drawing/2014/main" id="{78CA3CC5-3EC1-EAAD-C3EC-6544698B0615}"/>
                  </a:ext>
                </a:extLst>
              </p:cNvPr>
              <p:cNvSpPr/>
              <p:nvPr/>
            </p:nvSpPr>
            <p:spPr>
              <a:xfrm>
                <a:off x="2868840" y="1395720"/>
                <a:ext cx="356760" cy="291960"/>
              </a:xfrm>
              <a:custGeom>
                <a:avLst/>
                <a:gdLst/>
                <a:ahLst/>
                <a:cxnLst/>
                <a:rect l="0" t="0" r="r" b="b"/>
                <a:pathLst>
                  <a:path w="991" h="811">
                    <a:moveTo>
                      <a:pt x="330" y="199"/>
                    </a:moveTo>
                    <a:cubicBezTo>
                      <a:pt x="347" y="249"/>
                      <a:pt x="370" y="322"/>
                      <a:pt x="414" y="442"/>
                    </a:cubicBezTo>
                    <a:cubicBezTo>
                      <a:pt x="476" y="610"/>
                      <a:pt x="504" y="671"/>
                      <a:pt x="563" y="763"/>
                    </a:cubicBezTo>
                    <a:cubicBezTo>
                      <a:pt x="577" y="786"/>
                      <a:pt x="577" y="786"/>
                      <a:pt x="588" y="786"/>
                    </a:cubicBezTo>
                    <a:cubicBezTo>
                      <a:pt x="602" y="786"/>
                      <a:pt x="622" y="775"/>
                      <a:pt x="633" y="766"/>
                    </a:cubicBezTo>
                    <a:cubicBezTo>
                      <a:pt x="647" y="752"/>
                      <a:pt x="647" y="752"/>
                      <a:pt x="658" y="705"/>
                    </a:cubicBezTo>
                    <a:cubicBezTo>
                      <a:pt x="717" y="447"/>
                      <a:pt x="792" y="176"/>
                      <a:pt x="812" y="131"/>
                    </a:cubicBezTo>
                    <a:cubicBezTo>
                      <a:pt x="859" y="117"/>
                      <a:pt x="832" y="92"/>
                      <a:pt x="952" y="89"/>
                    </a:cubicBezTo>
                    <a:cubicBezTo>
                      <a:pt x="972" y="89"/>
                      <a:pt x="991" y="39"/>
                      <a:pt x="991" y="17"/>
                    </a:cubicBezTo>
                    <a:cubicBezTo>
                      <a:pt x="991" y="0"/>
                      <a:pt x="986" y="0"/>
                      <a:pt x="972" y="0"/>
                    </a:cubicBezTo>
                    <a:cubicBezTo>
                      <a:pt x="874" y="0"/>
                      <a:pt x="829" y="42"/>
                      <a:pt x="818" y="56"/>
                    </a:cubicBezTo>
                    <a:cubicBezTo>
                      <a:pt x="790" y="89"/>
                      <a:pt x="767" y="162"/>
                      <a:pt x="720" y="324"/>
                    </a:cubicBezTo>
                    <a:cubicBezTo>
                      <a:pt x="686" y="450"/>
                      <a:pt x="655" y="579"/>
                      <a:pt x="624" y="705"/>
                    </a:cubicBezTo>
                    <a:cubicBezTo>
                      <a:pt x="571" y="624"/>
                      <a:pt x="540" y="545"/>
                      <a:pt x="493" y="419"/>
                    </a:cubicBezTo>
                    <a:cubicBezTo>
                      <a:pt x="440" y="280"/>
                      <a:pt x="409" y="179"/>
                      <a:pt x="384" y="89"/>
                    </a:cubicBezTo>
                    <a:cubicBezTo>
                      <a:pt x="375" y="70"/>
                      <a:pt x="375" y="70"/>
                      <a:pt x="367" y="70"/>
                    </a:cubicBezTo>
                    <a:cubicBezTo>
                      <a:pt x="364" y="70"/>
                      <a:pt x="344" y="70"/>
                      <a:pt x="316" y="92"/>
                    </a:cubicBezTo>
                    <a:cubicBezTo>
                      <a:pt x="305" y="101"/>
                      <a:pt x="305" y="112"/>
                      <a:pt x="305" y="120"/>
                    </a:cubicBezTo>
                    <a:cubicBezTo>
                      <a:pt x="277" y="383"/>
                      <a:pt x="185" y="640"/>
                      <a:pt x="157" y="688"/>
                    </a:cubicBezTo>
                    <a:cubicBezTo>
                      <a:pt x="151" y="702"/>
                      <a:pt x="137" y="719"/>
                      <a:pt x="118" y="719"/>
                    </a:cubicBezTo>
                    <a:cubicBezTo>
                      <a:pt x="109" y="719"/>
                      <a:pt x="70" y="716"/>
                      <a:pt x="45" y="691"/>
                    </a:cubicBezTo>
                    <a:cubicBezTo>
                      <a:pt x="39" y="688"/>
                      <a:pt x="39" y="688"/>
                      <a:pt x="36" y="688"/>
                    </a:cubicBezTo>
                    <a:cubicBezTo>
                      <a:pt x="22" y="688"/>
                      <a:pt x="0" y="735"/>
                      <a:pt x="0" y="761"/>
                    </a:cubicBezTo>
                    <a:cubicBezTo>
                      <a:pt x="0" y="791"/>
                      <a:pt x="62" y="811"/>
                      <a:pt x="87" y="811"/>
                    </a:cubicBezTo>
                    <a:cubicBezTo>
                      <a:pt x="151" y="811"/>
                      <a:pt x="202" y="671"/>
                      <a:pt x="216" y="626"/>
                    </a:cubicBezTo>
                    <a:cubicBezTo>
                      <a:pt x="280" y="450"/>
                      <a:pt x="311" y="302"/>
                      <a:pt x="330" y="19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CDC3C7E6-06EE-22E3-A581-399B9C31B1EB}"/>
                  </a:ext>
                </a:extLst>
              </p:cNvPr>
              <p:cNvSpPr/>
              <p:nvPr/>
            </p:nvSpPr>
            <p:spPr>
              <a:xfrm>
                <a:off x="3184200" y="1546560"/>
                <a:ext cx="186480" cy="176400"/>
              </a:xfrm>
              <a:custGeom>
                <a:avLst/>
                <a:gdLst/>
                <a:ahLst/>
                <a:cxnLst/>
                <a:rect l="0" t="0" r="r" b="b"/>
                <a:pathLst>
                  <a:path w="518" h="490">
                    <a:moveTo>
                      <a:pt x="101" y="406"/>
                    </a:moveTo>
                    <a:cubicBezTo>
                      <a:pt x="79" y="445"/>
                      <a:pt x="56" y="462"/>
                      <a:pt x="14" y="465"/>
                    </a:cubicBezTo>
                    <a:cubicBezTo>
                      <a:pt x="9" y="465"/>
                      <a:pt x="0" y="465"/>
                      <a:pt x="0" y="479"/>
                    </a:cubicBezTo>
                    <a:cubicBezTo>
                      <a:pt x="0" y="487"/>
                      <a:pt x="6" y="490"/>
                      <a:pt x="9" y="490"/>
                    </a:cubicBezTo>
                    <a:cubicBezTo>
                      <a:pt x="28" y="490"/>
                      <a:pt x="51" y="487"/>
                      <a:pt x="68" y="487"/>
                    </a:cubicBezTo>
                    <a:cubicBezTo>
                      <a:pt x="90" y="487"/>
                      <a:pt x="118" y="490"/>
                      <a:pt x="140" y="490"/>
                    </a:cubicBezTo>
                    <a:cubicBezTo>
                      <a:pt x="143" y="490"/>
                      <a:pt x="154" y="490"/>
                      <a:pt x="154" y="473"/>
                    </a:cubicBezTo>
                    <a:cubicBezTo>
                      <a:pt x="154" y="465"/>
                      <a:pt x="143" y="465"/>
                      <a:pt x="140" y="465"/>
                    </a:cubicBezTo>
                    <a:cubicBezTo>
                      <a:pt x="135" y="465"/>
                      <a:pt x="112" y="462"/>
                      <a:pt x="112" y="445"/>
                    </a:cubicBezTo>
                    <a:cubicBezTo>
                      <a:pt x="112" y="437"/>
                      <a:pt x="118" y="423"/>
                      <a:pt x="121" y="417"/>
                    </a:cubicBezTo>
                    <a:cubicBezTo>
                      <a:pt x="139" y="389"/>
                      <a:pt x="158" y="361"/>
                      <a:pt x="177" y="333"/>
                    </a:cubicBezTo>
                    <a:cubicBezTo>
                      <a:pt x="242" y="333"/>
                      <a:pt x="307" y="333"/>
                      <a:pt x="373" y="333"/>
                    </a:cubicBezTo>
                    <a:cubicBezTo>
                      <a:pt x="378" y="371"/>
                      <a:pt x="384" y="410"/>
                      <a:pt x="390" y="448"/>
                    </a:cubicBezTo>
                    <a:cubicBezTo>
                      <a:pt x="387" y="454"/>
                      <a:pt x="384" y="465"/>
                      <a:pt x="342" y="465"/>
                    </a:cubicBezTo>
                    <a:cubicBezTo>
                      <a:pt x="334" y="465"/>
                      <a:pt x="325" y="465"/>
                      <a:pt x="325" y="479"/>
                    </a:cubicBezTo>
                    <a:cubicBezTo>
                      <a:pt x="325" y="481"/>
                      <a:pt x="328" y="490"/>
                      <a:pt x="336" y="490"/>
                    </a:cubicBezTo>
                    <a:cubicBezTo>
                      <a:pt x="356" y="490"/>
                      <a:pt x="404" y="487"/>
                      <a:pt x="426" y="487"/>
                    </a:cubicBezTo>
                    <a:cubicBezTo>
                      <a:pt x="437" y="487"/>
                      <a:pt x="454" y="487"/>
                      <a:pt x="465" y="487"/>
                    </a:cubicBezTo>
                    <a:cubicBezTo>
                      <a:pt x="476" y="487"/>
                      <a:pt x="493" y="490"/>
                      <a:pt x="504" y="490"/>
                    </a:cubicBezTo>
                    <a:cubicBezTo>
                      <a:pt x="513" y="490"/>
                      <a:pt x="518" y="484"/>
                      <a:pt x="518" y="476"/>
                    </a:cubicBezTo>
                    <a:cubicBezTo>
                      <a:pt x="518" y="465"/>
                      <a:pt x="510" y="465"/>
                      <a:pt x="499" y="465"/>
                    </a:cubicBezTo>
                    <a:cubicBezTo>
                      <a:pt x="459" y="465"/>
                      <a:pt x="457" y="459"/>
                      <a:pt x="457" y="442"/>
                    </a:cubicBezTo>
                    <a:cubicBezTo>
                      <a:pt x="436" y="302"/>
                      <a:pt x="416" y="161"/>
                      <a:pt x="395" y="20"/>
                    </a:cubicBezTo>
                    <a:cubicBezTo>
                      <a:pt x="392" y="3"/>
                      <a:pt x="392" y="0"/>
                      <a:pt x="378" y="0"/>
                    </a:cubicBezTo>
                    <a:cubicBezTo>
                      <a:pt x="364" y="0"/>
                      <a:pt x="362" y="6"/>
                      <a:pt x="356" y="14"/>
                    </a:cubicBezTo>
                    <a:cubicBezTo>
                      <a:pt x="271" y="145"/>
                      <a:pt x="186" y="275"/>
                      <a:pt x="101" y="406"/>
                    </a:cubicBezTo>
                    <a:moveTo>
                      <a:pt x="194" y="308"/>
                    </a:moveTo>
                    <a:cubicBezTo>
                      <a:pt x="242" y="234"/>
                      <a:pt x="291" y="159"/>
                      <a:pt x="339" y="84"/>
                    </a:cubicBezTo>
                    <a:cubicBezTo>
                      <a:pt x="349" y="159"/>
                      <a:pt x="360" y="234"/>
                      <a:pt x="370" y="308"/>
                    </a:cubicBezTo>
                    <a:cubicBezTo>
                      <a:pt x="311" y="308"/>
                      <a:pt x="252" y="308"/>
                      <a:pt x="194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99" name="Freeform 98">
                <a:extLst>
                  <a:ext uri="{FF2B5EF4-FFF2-40B4-BE49-F238E27FC236}">
                    <a16:creationId xmlns:a16="http://schemas.microsoft.com/office/drawing/2014/main" id="{F1AB59AF-A5BC-E0E6-79D9-F9F2703C4E5B}"/>
                  </a:ext>
                </a:extLst>
              </p:cNvPr>
              <p:cNvSpPr/>
              <p:nvPr/>
            </p:nvSpPr>
            <p:spPr>
              <a:xfrm>
                <a:off x="1729800" y="1813680"/>
                <a:ext cx="1671120" cy="14040"/>
              </a:xfrm>
              <a:custGeom>
                <a:avLst/>
                <a:gdLst/>
                <a:ahLst/>
                <a:cxnLst/>
                <a:rect l="0" t="0" r="r" b="b"/>
                <a:pathLst>
                  <a:path w="4642" h="39">
                    <a:moveTo>
                      <a:pt x="2321" y="39"/>
                    </a:moveTo>
                    <a:cubicBezTo>
                      <a:pt x="1548" y="39"/>
                      <a:pt x="774" y="39"/>
                      <a:pt x="0" y="39"/>
                    </a:cubicBezTo>
                    <a:cubicBezTo>
                      <a:pt x="0" y="26"/>
                      <a:pt x="0" y="13"/>
                      <a:pt x="0" y="0"/>
                    </a:cubicBezTo>
                    <a:cubicBezTo>
                      <a:pt x="1548" y="0"/>
                      <a:pt x="3095" y="0"/>
                      <a:pt x="4642" y="0"/>
                    </a:cubicBezTo>
                    <a:cubicBezTo>
                      <a:pt x="4642" y="13"/>
                      <a:pt x="4642" y="26"/>
                      <a:pt x="4642" y="39"/>
                    </a:cubicBezTo>
                    <a:cubicBezTo>
                      <a:pt x="3869" y="39"/>
                      <a:pt x="3095" y="39"/>
                      <a:pt x="2321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0" name="Freeform 99">
                <a:extLst>
                  <a:ext uri="{FF2B5EF4-FFF2-40B4-BE49-F238E27FC236}">
                    <a16:creationId xmlns:a16="http://schemas.microsoft.com/office/drawing/2014/main" id="{9C6B8467-304C-47C8-1024-1484E33E3A77}"/>
                  </a:ext>
                </a:extLst>
              </p:cNvPr>
              <p:cNvSpPr/>
              <p:nvPr/>
            </p:nvSpPr>
            <p:spPr>
              <a:xfrm>
                <a:off x="2131200" y="1897920"/>
                <a:ext cx="242640" cy="252720"/>
              </a:xfrm>
              <a:custGeom>
                <a:avLst/>
                <a:gdLst/>
                <a:ahLst/>
                <a:cxnLst/>
                <a:rect l="0" t="0" r="r" b="b"/>
                <a:pathLst>
                  <a:path w="674" h="702">
                    <a:moveTo>
                      <a:pt x="140" y="591"/>
                    </a:moveTo>
                    <a:cubicBezTo>
                      <a:pt x="100" y="655"/>
                      <a:pt x="61" y="669"/>
                      <a:pt x="19" y="672"/>
                    </a:cubicBezTo>
                    <a:cubicBezTo>
                      <a:pt x="8" y="674"/>
                      <a:pt x="0" y="674"/>
                      <a:pt x="0" y="691"/>
                    </a:cubicBezTo>
                    <a:cubicBezTo>
                      <a:pt x="0" y="700"/>
                      <a:pt x="2" y="702"/>
                      <a:pt x="11" y="702"/>
                    </a:cubicBezTo>
                    <a:cubicBezTo>
                      <a:pt x="39" y="702"/>
                      <a:pt x="70" y="700"/>
                      <a:pt x="95" y="700"/>
                    </a:cubicBezTo>
                    <a:cubicBezTo>
                      <a:pt x="128" y="700"/>
                      <a:pt x="162" y="702"/>
                      <a:pt x="196" y="702"/>
                    </a:cubicBezTo>
                    <a:cubicBezTo>
                      <a:pt x="201" y="702"/>
                      <a:pt x="212" y="702"/>
                      <a:pt x="212" y="686"/>
                    </a:cubicBezTo>
                    <a:cubicBezTo>
                      <a:pt x="212" y="674"/>
                      <a:pt x="204" y="672"/>
                      <a:pt x="198" y="672"/>
                    </a:cubicBezTo>
                    <a:cubicBezTo>
                      <a:pt x="173" y="672"/>
                      <a:pt x="151" y="663"/>
                      <a:pt x="151" y="638"/>
                    </a:cubicBezTo>
                    <a:cubicBezTo>
                      <a:pt x="151" y="627"/>
                      <a:pt x="156" y="616"/>
                      <a:pt x="165" y="602"/>
                    </a:cubicBezTo>
                    <a:cubicBezTo>
                      <a:pt x="190" y="560"/>
                      <a:pt x="215" y="518"/>
                      <a:pt x="240" y="476"/>
                    </a:cubicBezTo>
                    <a:cubicBezTo>
                      <a:pt x="323" y="476"/>
                      <a:pt x="405" y="476"/>
                      <a:pt x="487" y="476"/>
                    </a:cubicBezTo>
                    <a:cubicBezTo>
                      <a:pt x="490" y="498"/>
                      <a:pt x="504" y="630"/>
                      <a:pt x="504" y="641"/>
                    </a:cubicBezTo>
                    <a:cubicBezTo>
                      <a:pt x="504" y="669"/>
                      <a:pt x="450" y="672"/>
                      <a:pt x="431" y="672"/>
                    </a:cubicBezTo>
                    <a:cubicBezTo>
                      <a:pt x="417" y="672"/>
                      <a:pt x="408" y="672"/>
                      <a:pt x="408" y="691"/>
                    </a:cubicBezTo>
                    <a:cubicBezTo>
                      <a:pt x="408" y="702"/>
                      <a:pt x="420" y="702"/>
                      <a:pt x="422" y="702"/>
                    </a:cubicBezTo>
                    <a:cubicBezTo>
                      <a:pt x="462" y="702"/>
                      <a:pt x="504" y="700"/>
                      <a:pt x="546" y="700"/>
                    </a:cubicBezTo>
                    <a:cubicBezTo>
                      <a:pt x="568" y="700"/>
                      <a:pt x="632" y="702"/>
                      <a:pt x="655" y="702"/>
                    </a:cubicBezTo>
                    <a:cubicBezTo>
                      <a:pt x="660" y="702"/>
                      <a:pt x="674" y="702"/>
                      <a:pt x="674" y="683"/>
                    </a:cubicBezTo>
                    <a:cubicBezTo>
                      <a:pt x="674" y="672"/>
                      <a:pt x="663" y="672"/>
                      <a:pt x="652" y="672"/>
                    </a:cubicBezTo>
                    <a:cubicBezTo>
                      <a:pt x="590" y="672"/>
                      <a:pt x="590" y="666"/>
                      <a:pt x="588" y="638"/>
                    </a:cubicBezTo>
                    <a:cubicBezTo>
                      <a:pt x="567" y="433"/>
                      <a:pt x="547" y="228"/>
                      <a:pt x="526" y="23"/>
                    </a:cubicBezTo>
                    <a:cubicBezTo>
                      <a:pt x="526" y="3"/>
                      <a:pt x="526" y="0"/>
                      <a:pt x="509" y="0"/>
                    </a:cubicBezTo>
                    <a:cubicBezTo>
                      <a:pt x="492" y="0"/>
                      <a:pt x="490" y="6"/>
                      <a:pt x="481" y="17"/>
                    </a:cubicBezTo>
                    <a:cubicBezTo>
                      <a:pt x="367" y="208"/>
                      <a:pt x="253" y="399"/>
                      <a:pt x="140" y="591"/>
                    </a:cubicBezTo>
                    <a:moveTo>
                      <a:pt x="257" y="445"/>
                    </a:moveTo>
                    <a:cubicBezTo>
                      <a:pt x="323" y="338"/>
                      <a:pt x="388" y="231"/>
                      <a:pt x="453" y="124"/>
                    </a:cubicBezTo>
                    <a:cubicBezTo>
                      <a:pt x="463" y="231"/>
                      <a:pt x="474" y="338"/>
                      <a:pt x="484" y="445"/>
                    </a:cubicBezTo>
                    <a:cubicBezTo>
                      <a:pt x="408" y="445"/>
                      <a:pt x="333" y="445"/>
                      <a:pt x="257" y="44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1" name="Freeform 100">
                <a:extLst>
                  <a:ext uri="{FF2B5EF4-FFF2-40B4-BE49-F238E27FC236}">
                    <a16:creationId xmlns:a16="http://schemas.microsoft.com/office/drawing/2014/main" id="{14C81CFB-30E9-97AE-511B-058C52CD7A43}"/>
                  </a:ext>
                </a:extLst>
              </p:cNvPr>
              <p:cNvSpPr/>
              <p:nvPr/>
            </p:nvSpPr>
            <p:spPr>
              <a:xfrm>
                <a:off x="2412360" y="2028960"/>
                <a:ext cx="64440" cy="247680"/>
              </a:xfrm>
              <a:custGeom>
                <a:avLst/>
                <a:gdLst/>
                <a:ahLst/>
                <a:cxnLst/>
                <a:rect l="0" t="0" r="r" b="b"/>
                <a:pathLst>
                  <a:path w="179" h="688">
                    <a:moveTo>
                      <a:pt x="165" y="0"/>
                    </a:moveTo>
                    <a:cubicBezTo>
                      <a:pt x="33" y="92"/>
                      <a:pt x="0" y="238"/>
                      <a:pt x="0" y="344"/>
                    </a:cubicBezTo>
                    <a:cubicBezTo>
                      <a:pt x="0" y="442"/>
                      <a:pt x="28" y="590"/>
                      <a:pt x="165" y="688"/>
                    </a:cubicBezTo>
                    <a:cubicBezTo>
                      <a:pt x="171" y="688"/>
                      <a:pt x="179" y="688"/>
                      <a:pt x="179" y="680"/>
                    </a:cubicBezTo>
                    <a:cubicBezTo>
                      <a:pt x="179" y="674"/>
                      <a:pt x="176" y="674"/>
                      <a:pt x="173" y="668"/>
                    </a:cubicBezTo>
                    <a:cubicBezTo>
                      <a:pt x="81" y="587"/>
                      <a:pt x="47" y="470"/>
                      <a:pt x="47" y="344"/>
                    </a:cubicBezTo>
                    <a:cubicBezTo>
                      <a:pt x="47" y="159"/>
                      <a:pt x="117" y="67"/>
                      <a:pt x="173" y="17"/>
                    </a:cubicBezTo>
                    <a:cubicBezTo>
                      <a:pt x="176" y="14"/>
                      <a:pt x="179" y="14"/>
                      <a:pt x="179" y="8"/>
                    </a:cubicBezTo>
                    <a:cubicBezTo>
                      <a:pt x="179" y="0"/>
                      <a:pt x="171" y="0"/>
                      <a:pt x="16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2" name="Freeform 101">
                <a:extLst>
                  <a:ext uri="{FF2B5EF4-FFF2-40B4-BE49-F238E27FC236}">
                    <a16:creationId xmlns:a16="http://schemas.microsoft.com/office/drawing/2014/main" id="{FF19D38F-F404-452D-33BB-227546DE92FC}"/>
                  </a:ext>
                </a:extLst>
              </p:cNvPr>
              <p:cNvSpPr/>
              <p:nvPr/>
            </p:nvSpPr>
            <p:spPr>
              <a:xfrm>
                <a:off x="2509200" y="2026800"/>
                <a:ext cx="91440" cy="120960"/>
              </a:xfrm>
              <a:custGeom>
                <a:avLst/>
                <a:gdLst/>
                <a:ahLst/>
                <a:cxnLst/>
                <a:rect l="0" t="0" r="r" b="b"/>
                <a:pathLst>
                  <a:path w="254" h="336">
                    <a:moveTo>
                      <a:pt x="123" y="163"/>
                    </a:moveTo>
                    <a:cubicBezTo>
                      <a:pt x="168" y="163"/>
                      <a:pt x="198" y="191"/>
                      <a:pt x="198" y="241"/>
                    </a:cubicBezTo>
                    <a:cubicBezTo>
                      <a:pt x="198" y="291"/>
                      <a:pt x="165" y="316"/>
                      <a:pt x="123" y="316"/>
                    </a:cubicBezTo>
                    <a:cubicBezTo>
                      <a:pt x="117" y="316"/>
                      <a:pt x="58" y="316"/>
                      <a:pt x="33" y="291"/>
                    </a:cubicBezTo>
                    <a:cubicBezTo>
                      <a:pt x="53" y="289"/>
                      <a:pt x="58" y="272"/>
                      <a:pt x="58" y="261"/>
                    </a:cubicBezTo>
                    <a:cubicBezTo>
                      <a:pt x="58" y="244"/>
                      <a:pt x="44" y="233"/>
                      <a:pt x="30" y="233"/>
                    </a:cubicBezTo>
                    <a:cubicBezTo>
                      <a:pt x="14" y="233"/>
                      <a:pt x="0" y="241"/>
                      <a:pt x="0" y="263"/>
                    </a:cubicBezTo>
                    <a:cubicBezTo>
                      <a:pt x="0" y="314"/>
                      <a:pt x="56" y="336"/>
                      <a:pt x="123" y="336"/>
                    </a:cubicBezTo>
                    <a:cubicBezTo>
                      <a:pt x="204" y="336"/>
                      <a:pt x="254" y="289"/>
                      <a:pt x="254" y="241"/>
                    </a:cubicBezTo>
                    <a:cubicBezTo>
                      <a:pt x="254" y="202"/>
                      <a:pt x="218" y="165"/>
                      <a:pt x="162" y="154"/>
                    </a:cubicBezTo>
                    <a:cubicBezTo>
                      <a:pt x="221" y="135"/>
                      <a:pt x="238" y="98"/>
                      <a:pt x="238" y="70"/>
                    </a:cubicBezTo>
                    <a:cubicBezTo>
                      <a:pt x="238" y="28"/>
                      <a:pt x="187" y="0"/>
                      <a:pt x="126" y="0"/>
                    </a:cubicBezTo>
                    <a:cubicBezTo>
                      <a:pt x="64" y="0"/>
                      <a:pt x="16" y="26"/>
                      <a:pt x="16" y="70"/>
                    </a:cubicBezTo>
                    <a:cubicBezTo>
                      <a:pt x="16" y="93"/>
                      <a:pt x="36" y="98"/>
                      <a:pt x="44" y="98"/>
                    </a:cubicBezTo>
                    <a:cubicBezTo>
                      <a:pt x="58" y="98"/>
                      <a:pt x="72" y="87"/>
                      <a:pt x="72" y="70"/>
                    </a:cubicBezTo>
                    <a:cubicBezTo>
                      <a:pt x="72" y="59"/>
                      <a:pt x="67" y="45"/>
                      <a:pt x="47" y="42"/>
                    </a:cubicBezTo>
                    <a:cubicBezTo>
                      <a:pt x="70" y="20"/>
                      <a:pt x="114" y="17"/>
                      <a:pt x="123" y="17"/>
                    </a:cubicBezTo>
                    <a:cubicBezTo>
                      <a:pt x="159" y="17"/>
                      <a:pt x="184" y="37"/>
                      <a:pt x="184" y="70"/>
                    </a:cubicBezTo>
                    <a:cubicBezTo>
                      <a:pt x="184" y="98"/>
                      <a:pt x="168" y="143"/>
                      <a:pt x="114" y="146"/>
                    </a:cubicBezTo>
                    <a:cubicBezTo>
                      <a:pt x="100" y="146"/>
                      <a:pt x="100" y="146"/>
                      <a:pt x="86" y="146"/>
                    </a:cubicBezTo>
                    <a:cubicBezTo>
                      <a:pt x="81" y="149"/>
                      <a:pt x="75" y="149"/>
                      <a:pt x="75" y="154"/>
                    </a:cubicBezTo>
                    <a:cubicBezTo>
                      <a:pt x="75" y="163"/>
                      <a:pt x="81" y="163"/>
                      <a:pt x="89" y="163"/>
                    </a:cubicBezTo>
                    <a:cubicBezTo>
                      <a:pt x="100" y="163"/>
                      <a:pt x="112" y="163"/>
                      <a:pt x="123" y="16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E87714B6-88F8-C1E6-5A20-45E6E6CF0CC8}"/>
                  </a:ext>
                </a:extLst>
              </p:cNvPr>
              <p:cNvSpPr/>
              <p:nvPr/>
            </p:nvSpPr>
            <p:spPr>
              <a:xfrm>
                <a:off x="2650320" y="2046240"/>
                <a:ext cx="220680" cy="168840"/>
              </a:xfrm>
              <a:custGeom>
                <a:avLst/>
                <a:gdLst/>
                <a:ahLst/>
                <a:cxnLst/>
                <a:rect l="0" t="0" r="r" b="b"/>
                <a:pathLst>
                  <a:path w="613" h="469">
                    <a:moveTo>
                      <a:pt x="531" y="56"/>
                    </a:moveTo>
                    <a:cubicBezTo>
                      <a:pt x="537" y="30"/>
                      <a:pt x="537" y="25"/>
                      <a:pt x="590" y="25"/>
                    </a:cubicBezTo>
                    <a:cubicBezTo>
                      <a:pt x="604" y="25"/>
                      <a:pt x="613" y="25"/>
                      <a:pt x="613" y="8"/>
                    </a:cubicBezTo>
                    <a:cubicBezTo>
                      <a:pt x="613" y="5"/>
                      <a:pt x="610" y="0"/>
                      <a:pt x="601" y="0"/>
                    </a:cubicBezTo>
                    <a:cubicBezTo>
                      <a:pt x="582" y="0"/>
                      <a:pt x="531" y="2"/>
                      <a:pt x="512" y="2"/>
                    </a:cubicBezTo>
                    <a:cubicBezTo>
                      <a:pt x="501" y="2"/>
                      <a:pt x="475" y="2"/>
                      <a:pt x="464" y="2"/>
                    </a:cubicBezTo>
                    <a:cubicBezTo>
                      <a:pt x="450" y="0"/>
                      <a:pt x="433" y="0"/>
                      <a:pt x="419" y="0"/>
                    </a:cubicBezTo>
                    <a:cubicBezTo>
                      <a:pt x="417" y="0"/>
                      <a:pt x="405" y="0"/>
                      <a:pt x="405" y="14"/>
                    </a:cubicBezTo>
                    <a:cubicBezTo>
                      <a:pt x="405" y="25"/>
                      <a:pt x="414" y="25"/>
                      <a:pt x="428" y="25"/>
                    </a:cubicBezTo>
                    <a:cubicBezTo>
                      <a:pt x="436" y="25"/>
                      <a:pt x="442" y="25"/>
                      <a:pt x="453" y="25"/>
                    </a:cubicBezTo>
                    <a:cubicBezTo>
                      <a:pt x="470" y="28"/>
                      <a:pt x="470" y="28"/>
                      <a:pt x="470" y="36"/>
                    </a:cubicBezTo>
                    <a:cubicBezTo>
                      <a:pt x="469" y="41"/>
                      <a:pt x="470" y="39"/>
                      <a:pt x="467" y="50"/>
                    </a:cubicBezTo>
                    <a:cubicBezTo>
                      <a:pt x="454" y="104"/>
                      <a:pt x="441" y="158"/>
                      <a:pt x="428" y="212"/>
                    </a:cubicBezTo>
                    <a:cubicBezTo>
                      <a:pt x="350" y="212"/>
                      <a:pt x="273" y="212"/>
                      <a:pt x="195" y="212"/>
                    </a:cubicBezTo>
                    <a:cubicBezTo>
                      <a:pt x="209" y="159"/>
                      <a:pt x="222" y="106"/>
                      <a:pt x="235" y="53"/>
                    </a:cubicBezTo>
                    <a:cubicBezTo>
                      <a:pt x="243" y="30"/>
                      <a:pt x="243" y="25"/>
                      <a:pt x="296" y="25"/>
                    </a:cubicBezTo>
                    <a:cubicBezTo>
                      <a:pt x="307" y="25"/>
                      <a:pt x="316" y="25"/>
                      <a:pt x="316" y="8"/>
                    </a:cubicBezTo>
                    <a:cubicBezTo>
                      <a:pt x="316" y="5"/>
                      <a:pt x="316" y="0"/>
                      <a:pt x="307" y="0"/>
                    </a:cubicBezTo>
                    <a:cubicBezTo>
                      <a:pt x="285" y="0"/>
                      <a:pt x="235" y="2"/>
                      <a:pt x="215" y="2"/>
                    </a:cubicBezTo>
                    <a:cubicBezTo>
                      <a:pt x="204" y="2"/>
                      <a:pt x="181" y="2"/>
                      <a:pt x="167" y="2"/>
                    </a:cubicBezTo>
                    <a:cubicBezTo>
                      <a:pt x="153" y="0"/>
                      <a:pt x="139" y="0"/>
                      <a:pt x="125" y="0"/>
                    </a:cubicBezTo>
                    <a:cubicBezTo>
                      <a:pt x="120" y="0"/>
                      <a:pt x="111" y="0"/>
                      <a:pt x="111" y="14"/>
                    </a:cubicBezTo>
                    <a:cubicBezTo>
                      <a:pt x="111" y="25"/>
                      <a:pt x="120" y="25"/>
                      <a:pt x="134" y="25"/>
                    </a:cubicBezTo>
                    <a:cubicBezTo>
                      <a:pt x="142" y="25"/>
                      <a:pt x="145" y="25"/>
                      <a:pt x="159" y="25"/>
                    </a:cubicBezTo>
                    <a:cubicBezTo>
                      <a:pt x="173" y="28"/>
                      <a:pt x="176" y="28"/>
                      <a:pt x="176" y="36"/>
                    </a:cubicBezTo>
                    <a:cubicBezTo>
                      <a:pt x="175" y="41"/>
                      <a:pt x="176" y="39"/>
                      <a:pt x="173" y="50"/>
                    </a:cubicBezTo>
                    <a:cubicBezTo>
                      <a:pt x="142" y="171"/>
                      <a:pt x="111" y="292"/>
                      <a:pt x="81" y="414"/>
                    </a:cubicBezTo>
                    <a:cubicBezTo>
                      <a:pt x="75" y="439"/>
                      <a:pt x="72" y="444"/>
                      <a:pt x="19" y="444"/>
                    </a:cubicBezTo>
                    <a:cubicBezTo>
                      <a:pt x="8" y="444"/>
                      <a:pt x="0" y="444"/>
                      <a:pt x="0" y="458"/>
                    </a:cubicBezTo>
                    <a:cubicBezTo>
                      <a:pt x="0" y="464"/>
                      <a:pt x="5" y="469"/>
                      <a:pt x="11" y="469"/>
                    </a:cubicBezTo>
                    <a:cubicBezTo>
                      <a:pt x="30" y="469"/>
                      <a:pt x="81" y="467"/>
                      <a:pt x="100" y="467"/>
                    </a:cubicBezTo>
                    <a:cubicBezTo>
                      <a:pt x="111" y="467"/>
                      <a:pt x="137" y="467"/>
                      <a:pt x="148" y="467"/>
                    </a:cubicBezTo>
                    <a:cubicBezTo>
                      <a:pt x="162" y="467"/>
                      <a:pt x="179" y="469"/>
                      <a:pt x="190" y="469"/>
                    </a:cubicBezTo>
                    <a:cubicBezTo>
                      <a:pt x="195" y="469"/>
                      <a:pt x="207" y="469"/>
                      <a:pt x="207" y="453"/>
                    </a:cubicBezTo>
                    <a:cubicBezTo>
                      <a:pt x="207" y="444"/>
                      <a:pt x="198" y="444"/>
                      <a:pt x="181" y="444"/>
                    </a:cubicBezTo>
                    <a:cubicBezTo>
                      <a:pt x="173" y="444"/>
                      <a:pt x="170" y="444"/>
                      <a:pt x="156" y="441"/>
                    </a:cubicBezTo>
                    <a:cubicBezTo>
                      <a:pt x="142" y="441"/>
                      <a:pt x="142" y="439"/>
                      <a:pt x="142" y="433"/>
                    </a:cubicBezTo>
                    <a:cubicBezTo>
                      <a:pt x="142" y="430"/>
                      <a:pt x="142" y="427"/>
                      <a:pt x="145" y="416"/>
                    </a:cubicBezTo>
                    <a:cubicBezTo>
                      <a:pt x="160" y="357"/>
                      <a:pt x="175" y="297"/>
                      <a:pt x="190" y="237"/>
                    </a:cubicBezTo>
                    <a:cubicBezTo>
                      <a:pt x="266" y="237"/>
                      <a:pt x="343" y="237"/>
                      <a:pt x="419" y="237"/>
                    </a:cubicBezTo>
                    <a:cubicBezTo>
                      <a:pt x="405" y="296"/>
                      <a:pt x="390" y="355"/>
                      <a:pt x="375" y="414"/>
                    </a:cubicBezTo>
                    <a:cubicBezTo>
                      <a:pt x="369" y="439"/>
                      <a:pt x="369" y="444"/>
                      <a:pt x="316" y="444"/>
                    </a:cubicBezTo>
                    <a:cubicBezTo>
                      <a:pt x="305" y="444"/>
                      <a:pt x="293" y="444"/>
                      <a:pt x="293" y="458"/>
                    </a:cubicBezTo>
                    <a:cubicBezTo>
                      <a:pt x="293" y="464"/>
                      <a:pt x="299" y="469"/>
                      <a:pt x="305" y="469"/>
                    </a:cubicBezTo>
                    <a:cubicBezTo>
                      <a:pt x="324" y="469"/>
                      <a:pt x="375" y="467"/>
                      <a:pt x="394" y="467"/>
                    </a:cubicBezTo>
                    <a:cubicBezTo>
                      <a:pt x="405" y="467"/>
                      <a:pt x="431" y="467"/>
                      <a:pt x="442" y="467"/>
                    </a:cubicBezTo>
                    <a:cubicBezTo>
                      <a:pt x="456" y="467"/>
                      <a:pt x="473" y="469"/>
                      <a:pt x="487" y="469"/>
                    </a:cubicBezTo>
                    <a:cubicBezTo>
                      <a:pt x="489" y="469"/>
                      <a:pt x="501" y="469"/>
                      <a:pt x="501" y="453"/>
                    </a:cubicBezTo>
                    <a:cubicBezTo>
                      <a:pt x="501" y="444"/>
                      <a:pt x="495" y="444"/>
                      <a:pt x="478" y="444"/>
                    </a:cubicBezTo>
                    <a:cubicBezTo>
                      <a:pt x="467" y="444"/>
                      <a:pt x="464" y="444"/>
                      <a:pt x="453" y="441"/>
                    </a:cubicBezTo>
                    <a:cubicBezTo>
                      <a:pt x="436" y="441"/>
                      <a:pt x="436" y="439"/>
                      <a:pt x="436" y="433"/>
                    </a:cubicBezTo>
                    <a:cubicBezTo>
                      <a:pt x="436" y="427"/>
                      <a:pt x="439" y="422"/>
                      <a:pt x="439" y="416"/>
                    </a:cubicBezTo>
                    <a:cubicBezTo>
                      <a:pt x="470" y="296"/>
                      <a:pt x="501" y="176"/>
                      <a:pt x="531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4" name="Freeform 103">
                <a:extLst>
                  <a:ext uri="{FF2B5EF4-FFF2-40B4-BE49-F238E27FC236}">
                    <a16:creationId xmlns:a16="http://schemas.microsoft.com/office/drawing/2014/main" id="{ACC5BC50-3782-D37D-674D-7135C410BA69}"/>
                  </a:ext>
                </a:extLst>
              </p:cNvPr>
              <p:cNvSpPr/>
              <p:nvPr/>
            </p:nvSpPr>
            <p:spPr>
              <a:xfrm>
                <a:off x="2901240" y="2028960"/>
                <a:ext cx="64440" cy="247680"/>
              </a:xfrm>
              <a:custGeom>
                <a:avLst/>
                <a:gdLst/>
                <a:ahLst/>
                <a:cxnLst/>
                <a:rect l="0" t="0" r="r" b="b"/>
                <a:pathLst>
                  <a:path w="179" h="688">
                    <a:moveTo>
                      <a:pt x="14" y="0"/>
                    </a:moveTo>
                    <a:cubicBezTo>
                      <a:pt x="8" y="0"/>
                      <a:pt x="0" y="0"/>
                      <a:pt x="0" y="8"/>
                    </a:cubicBezTo>
                    <a:cubicBezTo>
                      <a:pt x="0" y="14"/>
                      <a:pt x="2" y="14"/>
                      <a:pt x="8" y="20"/>
                    </a:cubicBezTo>
                    <a:cubicBezTo>
                      <a:pt x="67" y="73"/>
                      <a:pt x="131" y="168"/>
                      <a:pt x="131" y="344"/>
                    </a:cubicBezTo>
                    <a:cubicBezTo>
                      <a:pt x="131" y="487"/>
                      <a:pt x="86" y="596"/>
                      <a:pt x="14" y="663"/>
                    </a:cubicBezTo>
                    <a:cubicBezTo>
                      <a:pt x="2" y="674"/>
                      <a:pt x="0" y="677"/>
                      <a:pt x="0" y="680"/>
                    </a:cubicBezTo>
                    <a:cubicBezTo>
                      <a:pt x="0" y="682"/>
                      <a:pt x="2" y="688"/>
                      <a:pt x="8" y="688"/>
                    </a:cubicBezTo>
                    <a:cubicBezTo>
                      <a:pt x="16" y="688"/>
                      <a:pt x="84" y="643"/>
                      <a:pt x="128" y="557"/>
                    </a:cubicBezTo>
                    <a:cubicBezTo>
                      <a:pt x="159" y="498"/>
                      <a:pt x="179" y="425"/>
                      <a:pt x="179" y="344"/>
                    </a:cubicBezTo>
                    <a:cubicBezTo>
                      <a:pt x="179" y="249"/>
                      <a:pt x="151" y="98"/>
                      <a:pt x="1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04D41432-DFEE-C2FE-233C-AE7845537A2B}"/>
                  </a:ext>
                </a:extLst>
              </p:cNvPr>
              <p:cNvSpPr/>
              <p:nvPr/>
            </p:nvSpPr>
            <p:spPr>
              <a:xfrm>
                <a:off x="3478680" y="1643400"/>
                <a:ext cx="81720" cy="353520"/>
              </a:xfrm>
              <a:custGeom>
                <a:avLst/>
                <a:gdLst/>
                <a:ahLst/>
                <a:cxnLst/>
                <a:rect l="0" t="0" r="r" b="b"/>
                <a:pathLst>
                  <a:path w="227" h="982">
                    <a:moveTo>
                      <a:pt x="227" y="973"/>
                    </a:moveTo>
                    <a:cubicBezTo>
                      <a:pt x="227" y="970"/>
                      <a:pt x="227" y="968"/>
                      <a:pt x="210" y="951"/>
                    </a:cubicBezTo>
                    <a:cubicBezTo>
                      <a:pt x="87" y="828"/>
                      <a:pt x="56" y="643"/>
                      <a:pt x="56" y="492"/>
                    </a:cubicBezTo>
                    <a:cubicBezTo>
                      <a:pt x="56" y="322"/>
                      <a:pt x="92" y="151"/>
                      <a:pt x="215" y="28"/>
                    </a:cubicBezTo>
                    <a:cubicBezTo>
                      <a:pt x="227" y="17"/>
                      <a:pt x="227" y="14"/>
                      <a:pt x="227" y="11"/>
                    </a:cubicBezTo>
                    <a:cubicBezTo>
                      <a:pt x="227" y="3"/>
                      <a:pt x="224" y="0"/>
                      <a:pt x="218" y="0"/>
                    </a:cubicBezTo>
                    <a:cubicBezTo>
                      <a:pt x="207" y="0"/>
                      <a:pt x="117" y="67"/>
                      <a:pt x="61" y="193"/>
                    </a:cubicBezTo>
                    <a:cubicBezTo>
                      <a:pt x="11" y="299"/>
                      <a:pt x="0" y="408"/>
                      <a:pt x="0" y="492"/>
                    </a:cubicBezTo>
                    <a:cubicBezTo>
                      <a:pt x="0" y="568"/>
                      <a:pt x="8" y="688"/>
                      <a:pt x="64" y="797"/>
                    </a:cubicBezTo>
                    <a:cubicBezTo>
                      <a:pt x="123" y="917"/>
                      <a:pt x="207" y="982"/>
                      <a:pt x="218" y="982"/>
                    </a:cubicBezTo>
                    <a:cubicBezTo>
                      <a:pt x="224" y="982"/>
                      <a:pt x="227" y="979"/>
                      <a:pt x="227" y="97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83481ABE-E3A5-6B18-E539-1B9B91BF028C}"/>
                  </a:ext>
                </a:extLst>
              </p:cNvPr>
              <p:cNvSpPr/>
              <p:nvPr/>
            </p:nvSpPr>
            <p:spPr>
              <a:xfrm>
                <a:off x="3612600" y="1673640"/>
                <a:ext cx="117000" cy="235440"/>
              </a:xfrm>
              <a:custGeom>
                <a:avLst/>
                <a:gdLst/>
                <a:ahLst/>
                <a:cxnLst/>
                <a:rect l="0" t="0" r="r" b="b"/>
                <a:pathLst>
                  <a:path w="325" h="654">
                    <a:moveTo>
                      <a:pt x="202" y="25"/>
                    </a:moveTo>
                    <a:cubicBezTo>
                      <a:pt x="202" y="3"/>
                      <a:pt x="202" y="0"/>
                      <a:pt x="179" y="0"/>
                    </a:cubicBezTo>
                    <a:cubicBezTo>
                      <a:pt x="118" y="61"/>
                      <a:pt x="31" y="61"/>
                      <a:pt x="0" y="61"/>
                    </a:cubicBezTo>
                    <a:cubicBezTo>
                      <a:pt x="0" y="72"/>
                      <a:pt x="0" y="82"/>
                      <a:pt x="0" y="92"/>
                    </a:cubicBezTo>
                    <a:cubicBezTo>
                      <a:pt x="20" y="92"/>
                      <a:pt x="79" y="92"/>
                      <a:pt x="129" y="67"/>
                    </a:cubicBezTo>
                    <a:cubicBezTo>
                      <a:pt x="129" y="237"/>
                      <a:pt x="129" y="406"/>
                      <a:pt x="129" y="576"/>
                    </a:cubicBezTo>
                    <a:cubicBezTo>
                      <a:pt x="129" y="610"/>
                      <a:pt x="126" y="623"/>
                      <a:pt x="37" y="623"/>
                    </a:cubicBezTo>
                    <a:cubicBezTo>
                      <a:pt x="26" y="623"/>
                      <a:pt x="16" y="623"/>
                      <a:pt x="6" y="623"/>
                    </a:cubicBezTo>
                    <a:cubicBezTo>
                      <a:pt x="6" y="634"/>
                      <a:pt x="6" y="644"/>
                      <a:pt x="6" y="654"/>
                    </a:cubicBezTo>
                    <a:cubicBezTo>
                      <a:pt x="39" y="651"/>
                      <a:pt x="126" y="651"/>
                      <a:pt x="165" y="651"/>
                    </a:cubicBezTo>
                    <a:cubicBezTo>
                      <a:pt x="205" y="651"/>
                      <a:pt x="289" y="651"/>
                      <a:pt x="325" y="654"/>
                    </a:cubicBezTo>
                    <a:cubicBezTo>
                      <a:pt x="325" y="644"/>
                      <a:pt x="325" y="634"/>
                      <a:pt x="325" y="623"/>
                    </a:cubicBezTo>
                    <a:cubicBezTo>
                      <a:pt x="314" y="623"/>
                      <a:pt x="303" y="623"/>
                      <a:pt x="291" y="623"/>
                    </a:cubicBezTo>
                    <a:cubicBezTo>
                      <a:pt x="205" y="623"/>
                      <a:pt x="202" y="612"/>
                      <a:pt x="202" y="576"/>
                    </a:cubicBezTo>
                    <a:cubicBezTo>
                      <a:pt x="202" y="392"/>
                      <a:pt x="202" y="209"/>
                      <a:pt x="202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CB71963E-D3E3-A38A-6AC5-2CF3C179AC7B}"/>
                  </a:ext>
                </a:extLst>
              </p:cNvPr>
              <p:cNvSpPr/>
              <p:nvPr/>
            </p:nvSpPr>
            <p:spPr>
              <a:xfrm>
                <a:off x="3865680" y="1813680"/>
                <a:ext cx="216720" cy="14040"/>
              </a:xfrm>
              <a:custGeom>
                <a:avLst/>
                <a:gdLst/>
                <a:ahLst/>
                <a:cxnLst/>
                <a:rect l="0" t="0" r="r" b="b"/>
                <a:pathLst>
                  <a:path w="602" h="39">
                    <a:moveTo>
                      <a:pt x="568" y="39"/>
                    </a:moveTo>
                    <a:cubicBezTo>
                      <a:pt x="585" y="39"/>
                      <a:pt x="602" y="39"/>
                      <a:pt x="602" y="19"/>
                    </a:cubicBezTo>
                    <a:cubicBezTo>
                      <a:pt x="602" y="0"/>
                      <a:pt x="585" y="0"/>
                      <a:pt x="568" y="0"/>
                    </a:cubicBezTo>
                    <a:cubicBezTo>
                      <a:pt x="391" y="0"/>
                      <a:pt x="214" y="0"/>
                      <a:pt x="36" y="0"/>
                    </a:cubicBezTo>
                    <a:cubicBezTo>
                      <a:pt x="20" y="0"/>
                      <a:pt x="0" y="0"/>
                      <a:pt x="0" y="19"/>
                    </a:cubicBezTo>
                    <a:cubicBezTo>
                      <a:pt x="0" y="39"/>
                      <a:pt x="20" y="39"/>
                      <a:pt x="36" y="39"/>
                    </a:cubicBezTo>
                    <a:cubicBezTo>
                      <a:pt x="214" y="39"/>
                      <a:pt x="391" y="39"/>
                      <a:pt x="568" y="3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63B39C3C-F76F-083B-188C-C21A0B41EA7A}"/>
                  </a:ext>
                </a:extLst>
              </p:cNvPr>
              <p:cNvSpPr/>
              <p:nvPr/>
            </p:nvSpPr>
            <p:spPr>
              <a:xfrm>
                <a:off x="4207320" y="1752120"/>
                <a:ext cx="136080" cy="160200"/>
              </a:xfrm>
              <a:custGeom>
                <a:avLst/>
                <a:gdLst/>
                <a:ahLst/>
                <a:cxnLst/>
                <a:rect l="0" t="0" r="r" b="b"/>
                <a:pathLst>
                  <a:path w="378" h="445">
                    <a:moveTo>
                      <a:pt x="137" y="207"/>
                    </a:moveTo>
                    <a:cubicBezTo>
                      <a:pt x="168" y="207"/>
                      <a:pt x="241" y="207"/>
                      <a:pt x="288" y="185"/>
                    </a:cubicBezTo>
                    <a:cubicBezTo>
                      <a:pt x="358" y="157"/>
                      <a:pt x="364" y="98"/>
                      <a:pt x="364" y="84"/>
                    </a:cubicBezTo>
                    <a:cubicBezTo>
                      <a:pt x="364" y="42"/>
                      <a:pt x="325" y="0"/>
                      <a:pt x="258" y="0"/>
                    </a:cubicBezTo>
                    <a:cubicBezTo>
                      <a:pt x="148" y="0"/>
                      <a:pt x="0" y="95"/>
                      <a:pt x="0" y="268"/>
                    </a:cubicBezTo>
                    <a:cubicBezTo>
                      <a:pt x="0" y="369"/>
                      <a:pt x="59" y="445"/>
                      <a:pt x="154" y="445"/>
                    </a:cubicBezTo>
                    <a:cubicBezTo>
                      <a:pt x="294" y="445"/>
                      <a:pt x="378" y="341"/>
                      <a:pt x="378" y="330"/>
                    </a:cubicBezTo>
                    <a:cubicBezTo>
                      <a:pt x="378" y="324"/>
                      <a:pt x="372" y="316"/>
                      <a:pt x="367" y="316"/>
                    </a:cubicBezTo>
                    <a:cubicBezTo>
                      <a:pt x="361" y="316"/>
                      <a:pt x="358" y="319"/>
                      <a:pt x="353" y="327"/>
                    </a:cubicBezTo>
                    <a:cubicBezTo>
                      <a:pt x="274" y="425"/>
                      <a:pt x="168" y="425"/>
                      <a:pt x="157" y="425"/>
                    </a:cubicBezTo>
                    <a:cubicBezTo>
                      <a:pt x="78" y="425"/>
                      <a:pt x="70" y="341"/>
                      <a:pt x="70" y="310"/>
                    </a:cubicBezTo>
                    <a:cubicBezTo>
                      <a:pt x="70" y="299"/>
                      <a:pt x="73" y="268"/>
                      <a:pt x="87" y="207"/>
                    </a:cubicBezTo>
                    <a:cubicBezTo>
                      <a:pt x="104" y="207"/>
                      <a:pt x="120" y="207"/>
                      <a:pt x="137" y="207"/>
                    </a:cubicBezTo>
                    <a:moveTo>
                      <a:pt x="92" y="187"/>
                    </a:moveTo>
                    <a:cubicBezTo>
                      <a:pt x="132" y="36"/>
                      <a:pt x="232" y="22"/>
                      <a:pt x="258" y="22"/>
                    </a:cubicBezTo>
                    <a:cubicBezTo>
                      <a:pt x="302" y="22"/>
                      <a:pt x="330" y="50"/>
                      <a:pt x="330" y="84"/>
                    </a:cubicBezTo>
                    <a:cubicBezTo>
                      <a:pt x="330" y="187"/>
                      <a:pt x="174" y="187"/>
                      <a:pt x="132" y="187"/>
                    </a:cubicBezTo>
                    <a:cubicBezTo>
                      <a:pt x="119" y="187"/>
                      <a:pt x="106" y="187"/>
                      <a:pt x="92" y="18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09" name="Freeform 108">
                <a:extLst>
                  <a:ext uri="{FF2B5EF4-FFF2-40B4-BE49-F238E27FC236}">
                    <a16:creationId xmlns:a16="http://schemas.microsoft.com/office/drawing/2014/main" id="{E7DC012C-20F8-9185-E019-9E6A13B154E0}"/>
                  </a:ext>
                </a:extLst>
              </p:cNvPr>
              <p:cNvSpPr/>
              <p:nvPr/>
            </p:nvSpPr>
            <p:spPr>
              <a:xfrm>
                <a:off x="4382640" y="1694880"/>
                <a:ext cx="167400" cy="11880"/>
              </a:xfrm>
              <a:custGeom>
                <a:avLst/>
                <a:gdLst/>
                <a:ahLst/>
                <a:cxnLst/>
                <a:rect l="0" t="0" r="r" b="b"/>
                <a:pathLst>
                  <a:path w="465" h="33">
                    <a:moveTo>
                      <a:pt x="437" y="33"/>
                    </a:moveTo>
                    <a:cubicBezTo>
                      <a:pt x="448" y="33"/>
                      <a:pt x="465" y="33"/>
                      <a:pt x="465" y="16"/>
                    </a:cubicBezTo>
                    <a:cubicBezTo>
                      <a:pt x="465" y="0"/>
                      <a:pt x="451" y="0"/>
                      <a:pt x="437" y="0"/>
                    </a:cubicBezTo>
                    <a:cubicBezTo>
                      <a:pt x="301" y="0"/>
                      <a:pt x="164" y="0"/>
                      <a:pt x="28" y="0"/>
                    </a:cubicBezTo>
                    <a:cubicBezTo>
                      <a:pt x="17" y="0"/>
                      <a:pt x="0" y="0"/>
                      <a:pt x="0" y="16"/>
                    </a:cubicBezTo>
                    <a:cubicBezTo>
                      <a:pt x="0" y="33"/>
                      <a:pt x="17" y="33"/>
                      <a:pt x="28" y="33"/>
                    </a:cubicBezTo>
                    <a:cubicBezTo>
                      <a:pt x="164" y="33"/>
                      <a:pt x="301" y="33"/>
                      <a:pt x="437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0" name="Freeform 109">
                <a:extLst>
                  <a:ext uri="{FF2B5EF4-FFF2-40B4-BE49-F238E27FC236}">
                    <a16:creationId xmlns:a16="http://schemas.microsoft.com/office/drawing/2014/main" id="{A31D9B86-11FA-EFFF-BEEE-5869D3A497AF}"/>
                  </a:ext>
                </a:extLst>
              </p:cNvPr>
              <p:cNvSpPr/>
              <p:nvPr/>
            </p:nvSpPr>
            <p:spPr>
              <a:xfrm>
                <a:off x="4587480" y="1608120"/>
                <a:ext cx="84600" cy="156960"/>
              </a:xfrm>
              <a:custGeom>
                <a:avLst/>
                <a:gdLst/>
                <a:ahLst/>
                <a:cxnLst/>
                <a:rect l="0" t="0" r="r" b="b"/>
                <a:pathLst>
                  <a:path w="235" h="436">
                    <a:moveTo>
                      <a:pt x="142" y="159"/>
                    </a:moveTo>
                    <a:cubicBezTo>
                      <a:pt x="166" y="159"/>
                      <a:pt x="189" y="159"/>
                      <a:pt x="212" y="159"/>
                    </a:cubicBezTo>
                    <a:cubicBezTo>
                      <a:pt x="224" y="159"/>
                      <a:pt x="235" y="159"/>
                      <a:pt x="235" y="143"/>
                    </a:cubicBezTo>
                    <a:cubicBezTo>
                      <a:pt x="235" y="134"/>
                      <a:pt x="224" y="134"/>
                      <a:pt x="212" y="134"/>
                    </a:cubicBezTo>
                    <a:cubicBezTo>
                      <a:pt x="191" y="134"/>
                      <a:pt x="169" y="134"/>
                      <a:pt x="148" y="134"/>
                    </a:cubicBezTo>
                    <a:cubicBezTo>
                      <a:pt x="156" y="100"/>
                      <a:pt x="165" y="65"/>
                      <a:pt x="173" y="31"/>
                    </a:cubicBezTo>
                    <a:cubicBezTo>
                      <a:pt x="173" y="28"/>
                      <a:pt x="176" y="25"/>
                      <a:pt x="176" y="22"/>
                    </a:cubicBezTo>
                    <a:cubicBezTo>
                      <a:pt x="176" y="11"/>
                      <a:pt x="165" y="0"/>
                      <a:pt x="151" y="0"/>
                    </a:cubicBezTo>
                    <a:cubicBezTo>
                      <a:pt x="134" y="0"/>
                      <a:pt x="123" y="11"/>
                      <a:pt x="120" y="31"/>
                    </a:cubicBezTo>
                    <a:cubicBezTo>
                      <a:pt x="114" y="48"/>
                      <a:pt x="123" y="14"/>
                      <a:pt x="92" y="134"/>
                    </a:cubicBezTo>
                    <a:cubicBezTo>
                      <a:pt x="69" y="134"/>
                      <a:pt x="45" y="134"/>
                      <a:pt x="22" y="134"/>
                    </a:cubicBezTo>
                    <a:cubicBezTo>
                      <a:pt x="11" y="134"/>
                      <a:pt x="0" y="134"/>
                      <a:pt x="0" y="148"/>
                    </a:cubicBezTo>
                    <a:cubicBezTo>
                      <a:pt x="0" y="159"/>
                      <a:pt x="8" y="159"/>
                      <a:pt x="22" y="159"/>
                    </a:cubicBezTo>
                    <a:cubicBezTo>
                      <a:pt x="43" y="159"/>
                      <a:pt x="65" y="159"/>
                      <a:pt x="86" y="159"/>
                    </a:cubicBezTo>
                    <a:cubicBezTo>
                      <a:pt x="73" y="214"/>
                      <a:pt x="60" y="268"/>
                      <a:pt x="47" y="322"/>
                    </a:cubicBezTo>
                    <a:cubicBezTo>
                      <a:pt x="42" y="338"/>
                      <a:pt x="36" y="364"/>
                      <a:pt x="36" y="372"/>
                    </a:cubicBezTo>
                    <a:cubicBezTo>
                      <a:pt x="36" y="411"/>
                      <a:pt x="70" y="436"/>
                      <a:pt x="109" y="436"/>
                    </a:cubicBezTo>
                    <a:cubicBezTo>
                      <a:pt x="187" y="436"/>
                      <a:pt x="229" y="343"/>
                      <a:pt x="229" y="333"/>
                    </a:cubicBezTo>
                    <a:cubicBezTo>
                      <a:pt x="229" y="323"/>
                      <a:pt x="221" y="322"/>
                      <a:pt x="218" y="322"/>
                    </a:cubicBezTo>
                    <a:cubicBezTo>
                      <a:pt x="210" y="322"/>
                      <a:pt x="210" y="324"/>
                      <a:pt x="204" y="336"/>
                    </a:cubicBezTo>
                    <a:cubicBezTo>
                      <a:pt x="184" y="378"/>
                      <a:pt x="148" y="417"/>
                      <a:pt x="112" y="417"/>
                    </a:cubicBezTo>
                    <a:cubicBezTo>
                      <a:pt x="98" y="417"/>
                      <a:pt x="86" y="408"/>
                      <a:pt x="86" y="383"/>
                    </a:cubicBezTo>
                    <a:cubicBezTo>
                      <a:pt x="86" y="378"/>
                      <a:pt x="89" y="364"/>
                      <a:pt x="92" y="355"/>
                    </a:cubicBezTo>
                    <a:cubicBezTo>
                      <a:pt x="109" y="290"/>
                      <a:pt x="126" y="225"/>
                      <a:pt x="142" y="15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1" name="Freeform 110">
                <a:extLst>
                  <a:ext uri="{FF2B5EF4-FFF2-40B4-BE49-F238E27FC236}">
                    <a16:creationId xmlns:a16="http://schemas.microsoft.com/office/drawing/2014/main" id="{EC1E5307-1A4C-8EB0-78D5-F380A8D69274}"/>
                  </a:ext>
                </a:extLst>
              </p:cNvPr>
              <p:cNvSpPr/>
              <p:nvPr/>
            </p:nvSpPr>
            <p:spPr>
              <a:xfrm>
                <a:off x="4696200" y="1719000"/>
                <a:ext cx="84600" cy="81360"/>
              </a:xfrm>
              <a:custGeom>
                <a:avLst/>
                <a:gdLst/>
                <a:ahLst/>
                <a:cxnLst/>
                <a:rect l="0" t="0" r="r" b="b"/>
                <a:pathLst>
                  <a:path w="235" h="226">
                    <a:moveTo>
                      <a:pt x="221" y="109"/>
                    </a:moveTo>
                    <a:cubicBezTo>
                      <a:pt x="232" y="109"/>
                      <a:pt x="235" y="109"/>
                      <a:pt x="235" y="98"/>
                    </a:cubicBezTo>
                    <a:cubicBezTo>
                      <a:pt x="235" y="64"/>
                      <a:pt x="218" y="0"/>
                      <a:pt x="126" y="0"/>
                    </a:cubicBezTo>
                    <a:cubicBezTo>
                      <a:pt x="50" y="0"/>
                      <a:pt x="0" y="53"/>
                      <a:pt x="0" y="112"/>
                    </a:cubicBezTo>
                    <a:cubicBezTo>
                      <a:pt x="0" y="173"/>
                      <a:pt x="59" y="226"/>
                      <a:pt x="134" y="226"/>
                    </a:cubicBezTo>
                    <a:cubicBezTo>
                      <a:pt x="213" y="226"/>
                      <a:pt x="235" y="170"/>
                      <a:pt x="235" y="162"/>
                    </a:cubicBezTo>
                    <a:cubicBezTo>
                      <a:pt x="235" y="154"/>
                      <a:pt x="229" y="156"/>
                      <a:pt x="227" y="154"/>
                    </a:cubicBezTo>
                    <a:cubicBezTo>
                      <a:pt x="218" y="154"/>
                      <a:pt x="218" y="156"/>
                      <a:pt x="215" y="162"/>
                    </a:cubicBezTo>
                    <a:cubicBezTo>
                      <a:pt x="201" y="195"/>
                      <a:pt x="165" y="207"/>
                      <a:pt x="137" y="207"/>
                    </a:cubicBezTo>
                    <a:cubicBezTo>
                      <a:pt x="98" y="207"/>
                      <a:pt x="76" y="184"/>
                      <a:pt x="67" y="176"/>
                    </a:cubicBezTo>
                    <a:cubicBezTo>
                      <a:pt x="48" y="154"/>
                      <a:pt x="48" y="123"/>
                      <a:pt x="48" y="109"/>
                    </a:cubicBezTo>
                    <a:cubicBezTo>
                      <a:pt x="105" y="109"/>
                      <a:pt x="163" y="109"/>
                      <a:pt x="221" y="109"/>
                    </a:cubicBezTo>
                    <a:moveTo>
                      <a:pt x="50" y="95"/>
                    </a:moveTo>
                    <a:cubicBezTo>
                      <a:pt x="56" y="30"/>
                      <a:pt x="104" y="16"/>
                      <a:pt x="126" y="16"/>
                    </a:cubicBezTo>
                    <a:cubicBezTo>
                      <a:pt x="193" y="16"/>
                      <a:pt x="199" y="81"/>
                      <a:pt x="199" y="95"/>
                    </a:cubicBezTo>
                    <a:cubicBezTo>
                      <a:pt x="149" y="95"/>
                      <a:pt x="100" y="95"/>
                      <a:pt x="50" y="9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2" name="Freeform 111">
                <a:extLst>
                  <a:ext uri="{FF2B5EF4-FFF2-40B4-BE49-F238E27FC236}">
                    <a16:creationId xmlns:a16="http://schemas.microsoft.com/office/drawing/2014/main" id="{35765ED9-9480-467D-C1CE-F29E65203F90}"/>
                  </a:ext>
                </a:extLst>
              </p:cNvPr>
              <p:cNvSpPr/>
              <p:nvPr/>
            </p:nvSpPr>
            <p:spPr>
              <a:xfrm>
                <a:off x="4802040" y="1721880"/>
                <a:ext cx="107640" cy="76680"/>
              </a:xfrm>
              <a:custGeom>
                <a:avLst/>
                <a:gdLst/>
                <a:ahLst/>
                <a:cxnLst/>
                <a:rect l="0" t="0" r="r" b="b"/>
                <a:pathLst>
                  <a:path w="299" h="213">
                    <a:moveTo>
                      <a:pt x="288" y="0"/>
                    </a:moveTo>
                    <a:cubicBezTo>
                      <a:pt x="274" y="0"/>
                      <a:pt x="260" y="3"/>
                      <a:pt x="241" y="3"/>
                    </a:cubicBezTo>
                    <a:cubicBezTo>
                      <a:pt x="224" y="3"/>
                      <a:pt x="204" y="3"/>
                      <a:pt x="187" y="0"/>
                    </a:cubicBezTo>
                    <a:cubicBezTo>
                      <a:pt x="187" y="8"/>
                      <a:pt x="187" y="15"/>
                      <a:pt x="187" y="22"/>
                    </a:cubicBezTo>
                    <a:cubicBezTo>
                      <a:pt x="196" y="22"/>
                      <a:pt x="193" y="28"/>
                      <a:pt x="196" y="31"/>
                    </a:cubicBezTo>
                    <a:cubicBezTo>
                      <a:pt x="196" y="39"/>
                      <a:pt x="190" y="45"/>
                      <a:pt x="176" y="59"/>
                    </a:cubicBezTo>
                    <a:cubicBezTo>
                      <a:pt x="169" y="66"/>
                      <a:pt x="161" y="74"/>
                      <a:pt x="154" y="81"/>
                    </a:cubicBezTo>
                    <a:cubicBezTo>
                      <a:pt x="131" y="62"/>
                      <a:pt x="103" y="36"/>
                      <a:pt x="103" y="31"/>
                    </a:cubicBezTo>
                    <a:cubicBezTo>
                      <a:pt x="103" y="22"/>
                      <a:pt x="115" y="22"/>
                      <a:pt x="117" y="22"/>
                    </a:cubicBezTo>
                    <a:cubicBezTo>
                      <a:pt x="117" y="15"/>
                      <a:pt x="117" y="8"/>
                      <a:pt x="117" y="0"/>
                    </a:cubicBezTo>
                    <a:cubicBezTo>
                      <a:pt x="98" y="3"/>
                      <a:pt x="59" y="3"/>
                      <a:pt x="56" y="3"/>
                    </a:cubicBezTo>
                    <a:cubicBezTo>
                      <a:pt x="36" y="3"/>
                      <a:pt x="22" y="3"/>
                      <a:pt x="3" y="0"/>
                    </a:cubicBezTo>
                    <a:cubicBezTo>
                      <a:pt x="3" y="8"/>
                      <a:pt x="3" y="15"/>
                      <a:pt x="3" y="22"/>
                    </a:cubicBezTo>
                    <a:cubicBezTo>
                      <a:pt x="5" y="22"/>
                      <a:pt x="8" y="22"/>
                      <a:pt x="11" y="22"/>
                    </a:cubicBezTo>
                    <a:cubicBezTo>
                      <a:pt x="42" y="22"/>
                      <a:pt x="42" y="22"/>
                      <a:pt x="70" y="50"/>
                    </a:cubicBezTo>
                    <a:cubicBezTo>
                      <a:pt x="89" y="70"/>
                      <a:pt x="109" y="90"/>
                      <a:pt x="129" y="109"/>
                    </a:cubicBezTo>
                    <a:cubicBezTo>
                      <a:pt x="123" y="112"/>
                      <a:pt x="81" y="154"/>
                      <a:pt x="73" y="159"/>
                    </a:cubicBezTo>
                    <a:cubicBezTo>
                      <a:pt x="61" y="173"/>
                      <a:pt x="42" y="190"/>
                      <a:pt x="0" y="190"/>
                    </a:cubicBezTo>
                    <a:cubicBezTo>
                      <a:pt x="0" y="198"/>
                      <a:pt x="0" y="205"/>
                      <a:pt x="0" y="213"/>
                    </a:cubicBezTo>
                    <a:cubicBezTo>
                      <a:pt x="14" y="210"/>
                      <a:pt x="28" y="210"/>
                      <a:pt x="47" y="210"/>
                    </a:cubicBezTo>
                    <a:cubicBezTo>
                      <a:pt x="64" y="210"/>
                      <a:pt x="84" y="210"/>
                      <a:pt x="101" y="213"/>
                    </a:cubicBezTo>
                    <a:cubicBezTo>
                      <a:pt x="101" y="205"/>
                      <a:pt x="101" y="198"/>
                      <a:pt x="101" y="190"/>
                    </a:cubicBezTo>
                    <a:cubicBezTo>
                      <a:pt x="92" y="190"/>
                      <a:pt x="92" y="185"/>
                      <a:pt x="92" y="182"/>
                    </a:cubicBezTo>
                    <a:cubicBezTo>
                      <a:pt x="92" y="173"/>
                      <a:pt x="98" y="165"/>
                      <a:pt x="101" y="162"/>
                    </a:cubicBezTo>
                    <a:cubicBezTo>
                      <a:pt x="106" y="157"/>
                      <a:pt x="140" y="126"/>
                      <a:pt x="143" y="123"/>
                    </a:cubicBezTo>
                    <a:cubicBezTo>
                      <a:pt x="159" y="140"/>
                      <a:pt x="179" y="159"/>
                      <a:pt x="193" y="173"/>
                    </a:cubicBezTo>
                    <a:cubicBezTo>
                      <a:pt x="196" y="179"/>
                      <a:pt x="196" y="179"/>
                      <a:pt x="196" y="182"/>
                    </a:cubicBezTo>
                    <a:cubicBezTo>
                      <a:pt x="196" y="190"/>
                      <a:pt x="188" y="187"/>
                      <a:pt x="185" y="190"/>
                    </a:cubicBezTo>
                    <a:cubicBezTo>
                      <a:pt x="185" y="198"/>
                      <a:pt x="185" y="205"/>
                      <a:pt x="185" y="213"/>
                    </a:cubicBezTo>
                    <a:cubicBezTo>
                      <a:pt x="204" y="210"/>
                      <a:pt x="243" y="210"/>
                      <a:pt x="246" y="210"/>
                    </a:cubicBezTo>
                    <a:cubicBezTo>
                      <a:pt x="266" y="210"/>
                      <a:pt x="280" y="210"/>
                      <a:pt x="299" y="213"/>
                    </a:cubicBezTo>
                    <a:cubicBezTo>
                      <a:pt x="299" y="205"/>
                      <a:pt x="299" y="198"/>
                      <a:pt x="299" y="190"/>
                    </a:cubicBezTo>
                    <a:cubicBezTo>
                      <a:pt x="297" y="190"/>
                      <a:pt x="294" y="190"/>
                      <a:pt x="291" y="190"/>
                    </a:cubicBezTo>
                    <a:cubicBezTo>
                      <a:pt x="263" y="190"/>
                      <a:pt x="257" y="187"/>
                      <a:pt x="252" y="182"/>
                    </a:cubicBezTo>
                    <a:cubicBezTo>
                      <a:pt x="246" y="179"/>
                      <a:pt x="190" y="120"/>
                      <a:pt x="168" y="98"/>
                    </a:cubicBezTo>
                    <a:cubicBezTo>
                      <a:pt x="229" y="36"/>
                      <a:pt x="241" y="22"/>
                      <a:pt x="288" y="22"/>
                    </a:cubicBezTo>
                    <a:cubicBezTo>
                      <a:pt x="288" y="15"/>
                      <a:pt x="288" y="8"/>
                      <a:pt x="28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2F83087B-E343-A0A1-A441-D03EB4997C61}"/>
                  </a:ext>
                </a:extLst>
              </p:cNvPr>
              <p:cNvSpPr/>
              <p:nvPr/>
            </p:nvSpPr>
            <p:spPr>
              <a:xfrm>
                <a:off x="4933080" y="1719720"/>
                <a:ext cx="105840" cy="113040"/>
              </a:xfrm>
              <a:custGeom>
                <a:avLst/>
                <a:gdLst/>
                <a:ahLst/>
                <a:cxnLst/>
                <a:rect l="0" t="0" r="r" b="b"/>
                <a:pathLst>
                  <a:path w="294" h="314">
                    <a:moveTo>
                      <a:pt x="123" y="291"/>
                    </a:moveTo>
                    <a:cubicBezTo>
                      <a:pt x="120" y="291"/>
                      <a:pt x="117" y="291"/>
                      <a:pt x="115" y="291"/>
                    </a:cubicBezTo>
                    <a:cubicBezTo>
                      <a:pt x="84" y="291"/>
                      <a:pt x="84" y="289"/>
                      <a:pt x="84" y="272"/>
                    </a:cubicBezTo>
                    <a:cubicBezTo>
                      <a:pt x="84" y="247"/>
                      <a:pt x="84" y="221"/>
                      <a:pt x="84" y="196"/>
                    </a:cubicBezTo>
                    <a:cubicBezTo>
                      <a:pt x="103" y="213"/>
                      <a:pt x="131" y="224"/>
                      <a:pt x="159" y="224"/>
                    </a:cubicBezTo>
                    <a:cubicBezTo>
                      <a:pt x="235" y="224"/>
                      <a:pt x="294" y="174"/>
                      <a:pt x="294" y="112"/>
                    </a:cubicBezTo>
                    <a:cubicBezTo>
                      <a:pt x="294" y="54"/>
                      <a:pt x="241" y="0"/>
                      <a:pt x="168" y="0"/>
                    </a:cubicBezTo>
                    <a:cubicBezTo>
                      <a:pt x="129" y="0"/>
                      <a:pt x="98" y="14"/>
                      <a:pt x="81" y="28"/>
                    </a:cubicBezTo>
                    <a:cubicBezTo>
                      <a:pt x="81" y="19"/>
                      <a:pt x="81" y="10"/>
                      <a:pt x="81" y="0"/>
                    </a:cubicBezTo>
                    <a:cubicBezTo>
                      <a:pt x="54" y="2"/>
                      <a:pt x="27" y="4"/>
                      <a:pt x="0" y="6"/>
                    </a:cubicBezTo>
                    <a:cubicBezTo>
                      <a:pt x="0" y="14"/>
                      <a:pt x="0" y="21"/>
                      <a:pt x="0" y="28"/>
                    </a:cubicBezTo>
                    <a:cubicBezTo>
                      <a:pt x="33" y="28"/>
                      <a:pt x="39" y="28"/>
                      <a:pt x="39" y="48"/>
                    </a:cubicBezTo>
                    <a:cubicBezTo>
                      <a:pt x="39" y="123"/>
                      <a:pt x="39" y="197"/>
                      <a:pt x="39" y="272"/>
                    </a:cubicBezTo>
                    <a:cubicBezTo>
                      <a:pt x="39" y="289"/>
                      <a:pt x="39" y="291"/>
                      <a:pt x="8" y="291"/>
                    </a:cubicBezTo>
                    <a:cubicBezTo>
                      <a:pt x="5" y="291"/>
                      <a:pt x="3" y="291"/>
                      <a:pt x="0" y="291"/>
                    </a:cubicBezTo>
                    <a:cubicBezTo>
                      <a:pt x="0" y="299"/>
                      <a:pt x="0" y="306"/>
                      <a:pt x="0" y="314"/>
                    </a:cubicBezTo>
                    <a:cubicBezTo>
                      <a:pt x="19" y="311"/>
                      <a:pt x="42" y="311"/>
                      <a:pt x="61" y="311"/>
                    </a:cubicBezTo>
                    <a:cubicBezTo>
                      <a:pt x="81" y="311"/>
                      <a:pt x="103" y="311"/>
                      <a:pt x="123" y="314"/>
                    </a:cubicBezTo>
                    <a:cubicBezTo>
                      <a:pt x="123" y="306"/>
                      <a:pt x="123" y="299"/>
                      <a:pt x="123" y="291"/>
                    </a:cubicBezTo>
                    <a:moveTo>
                      <a:pt x="84" y="56"/>
                    </a:moveTo>
                    <a:cubicBezTo>
                      <a:pt x="103" y="26"/>
                      <a:pt x="143" y="20"/>
                      <a:pt x="162" y="20"/>
                    </a:cubicBezTo>
                    <a:cubicBezTo>
                      <a:pt x="210" y="20"/>
                      <a:pt x="246" y="62"/>
                      <a:pt x="246" y="112"/>
                    </a:cubicBezTo>
                    <a:cubicBezTo>
                      <a:pt x="246" y="165"/>
                      <a:pt x="204" y="207"/>
                      <a:pt x="157" y="207"/>
                    </a:cubicBezTo>
                    <a:cubicBezTo>
                      <a:pt x="134" y="207"/>
                      <a:pt x="106" y="199"/>
                      <a:pt x="89" y="177"/>
                    </a:cubicBezTo>
                    <a:cubicBezTo>
                      <a:pt x="84" y="168"/>
                      <a:pt x="84" y="165"/>
                      <a:pt x="84" y="157"/>
                    </a:cubicBezTo>
                    <a:cubicBezTo>
                      <a:pt x="84" y="124"/>
                      <a:pt x="84" y="90"/>
                      <a:pt x="84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4" name="Freeform 113">
                <a:extLst>
                  <a:ext uri="{FF2B5EF4-FFF2-40B4-BE49-F238E27FC236}">
                    <a16:creationId xmlns:a16="http://schemas.microsoft.com/office/drawing/2014/main" id="{59903777-C4D9-C996-EFEE-6FBCE39AB4C8}"/>
                  </a:ext>
                </a:extLst>
              </p:cNvPr>
              <p:cNvSpPr/>
              <p:nvPr/>
            </p:nvSpPr>
            <p:spPr>
              <a:xfrm>
                <a:off x="5070240" y="1719000"/>
                <a:ext cx="96480" cy="81360"/>
              </a:xfrm>
              <a:custGeom>
                <a:avLst/>
                <a:gdLst/>
                <a:ahLst/>
                <a:cxnLst/>
                <a:rect l="0" t="0" r="r" b="b"/>
                <a:pathLst>
                  <a:path w="268" h="226">
                    <a:moveTo>
                      <a:pt x="268" y="114"/>
                    </a:moveTo>
                    <a:cubicBezTo>
                      <a:pt x="268" y="53"/>
                      <a:pt x="211" y="0"/>
                      <a:pt x="134" y="0"/>
                    </a:cubicBezTo>
                    <a:cubicBezTo>
                      <a:pt x="57" y="0"/>
                      <a:pt x="0" y="53"/>
                      <a:pt x="0" y="114"/>
                    </a:cubicBezTo>
                    <a:cubicBezTo>
                      <a:pt x="0" y="173"/>
                      <a:pt x="56" y="226"/>
                      <a:pt x="134" y="226"/>
                    </a:cubicBezTo>
                    <a:cubicBezTo>
                      <a:pt x="210" y="226"/>
                      <a:pt x="268" y="173"/>
                      <a:pt x="268" y="114"/>
                    </a:cubicBezTo>
                    <a:moveTo>
                      <a:pt x="134" y="207"/>
                    </a:moveTo>
                    <a:cubicBezTo>
                      <a:pt x="47" y="207"/>
                      <a:pt x="47" y="134"/>
                      <a:pt x="47" y="112"/>
                    </a:cubicBezTo>
                    <a:cubicBezTo>
                      <a:pt x="47" y="89"/>
                      <a:pt x="47" y="16"/>
                      <a:pt x="134" y="16"/>
                    </a:cubicBezTo>
                    <a:cubicBezTo>
                      <a:pt x="221" y="16"/>
                      <a:pt x="221" y="89"/>
                      <a:pt x="221" y="112"/>
                    </a:cubicBezTo>
                    <a:cubicBezTo>
                      <a:pt x="221" y="134"/>
                      <a:pt x="221" y="207"/>
                      <a:pt x="134" y="20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5" name="Freeform 114">
                <a:extLst>
                  <a:ext uri="{FF2B5EF4-FFF2-40B4-BE49-F238E27FC236}">
                    <a16:creationId xmlns:a16="http://schemas.microsoft.com/office/drawing/2014/main" id="{7D074207-D326-3422-22DF-C8FA986B797C}"/>
                  </a:ext>
                </a:extLst>
              </p:cNvPr>
              <p:cNvSpPr/>
              <p:nvPr/>
            </p:nvSpPr>
            <p:spPr>
              <a:xfrm>
                <a:off x="5215320" y="1576800"/>
                <a:ext cx="106920" cy="247680"/>
              </a:xfrm>
              <a:custGeom>
                <a:avLst/>
                <a:gdLst/>
                <a:ahLst/>
                <a:cxnLst/>
                <a:rect l="0" t="0" r="r" b="b"/>
                <a:pathLst>
                  <a:path w="297" h="688">
                    <a:moveTo>
                      <a:pt x="294" y="31"/>
                    </a:moveTo>
                    <a:cubicBezTo>
                      <a:pt x="297" y="23"/>
                      <a:pt x="297" y="23"/>
                      <a:pt x="297" y="20"/>
                    </a:cubicBezTo>
                    <a:cubicBezTo>
                      <a:pt x="297" y="9"/>
                      <a:pt x="288" y="0"/>
                      <a:pt x="280" y="0"/>
                    </a:cubicBezTo>
                    <a:cubicBezTo>
                      <a:pt x="269" y="0"/>
                      <a:pt x="266" y="9"/>
                      <a:pt x="260" y="20"/>
                    </a:cubicBezTo>
                    <a:cubicBezTo>
                      <a:pt x="175" y="232"/>
                      <a:pt x="90" y="445"/>
                      <a:pt x="5" y="658"/>
                    </a:cubicBezTo>
                    <a:cubicBezTo>
                      <a:pt x="0" y="666"/>
                      <a:pt x="0" y="669"/>
                      <a:pt x="0" y="672"/>
                    </a:cubicBezTo>
                    <a:cubicBezTo>
                      <a:pt x="0" y="683"/>
                      <a:pt x="8" y="688"/>
                      <a:pt x="17" y="688"/>
                    </a:cubicBezTo>
                    <a:cubicBezTo>
                      <a:pt x="28" y="688"/>
                      <a:pt x="33" y="680"/>
                      <a:pt x="36" y="672"/>
                    </a:cubicBezTo>
                    <a:cubicBezTo>
                      <a:pt x="122" y="458"/>
                      <a:pt x="208" y="245"/>
                      <a:pt x="294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6" name="Freeform 115">
                <a:extLst>
                  <a:ext uri="{FF2B5EF4-FFF2-40B4-BE49-F238E27FC236}">
                    <a16:creationId xmlns:a16="http://schemas.microsoft.com/office/drawing/2014/main" id="{D5ADAEA9-A2FE-1454-210A-C5AD9E9F7741}"/>
                  </a:ext>
                </a:extLst>
              </p:cNvPr>
              <p:cNvSpPr/>
              <p:nvPr/>
            </p:nvSpPr>
            <p:spPr>
              <a:xfrm>
                <a:off x="5352480" y="1656360"/>
                <a:ext cx="132840" cy="109800"/>
              </a:xfrm>
              <a:custGeom>
                <a:avLst/>
                <a:gdLst/>
                <a:ahLst/>
                <a:cxnLst/>
                <a:rect l="0" t="0" r="r" b="b"/>
                <a:pathLst>
                  <a:path w="369" h="305">
                    <a:moveTo>
                      <a:pt x="207" y="48"/>
                    </a:moveTo>
                    <a:cubicBezTo>
                      <a:pt x="249" y="48"/>
                      <a:pt x="291" y="48"/>
                      <a:pt x="333" y="48"/>
                    </a:cubicBezTo>
                    <a:cubicBezTo>
                      <a:pt x="341" y="48"/>
                      <a:pt x="369" y="48"/>
                      <a:pt x="369" y="20"/>
                    </a:cubicBezTo>
                    <a:cubicBezTo>
                      <a:pt x="369" y="0"/>
                      <a:pt x="352" y="0"/>
                      <a:pt x="341" y="0"/>
                    </a:cubicBezTo>
                    <a:cubicBezTo>
                      <a:pt x="268" y="0"/>
                      <a:pt x="196" y="0"/>
                      <a:pt x="123" y="0"/>
                    </a:cubicBezTo>
                    <a:cubicBezTo>
                      <a:pt x="103" y="0"/>
                      <a:pt x="81" y="0"/>
                      <a:pt x="47" y="34"/>
                    </a:cubicBezTo>
                    <a:cubicBezTo>
                      <a:pt x="25" y="51"/>
                      <a:pt x="0" y="87"/>
                      <a:pt x="0" y="93"/>
                    </a:cubicBezTo>
                    <a:cubicBezTo>
                      <a:pt x="0" y="101"/>
                      <a:pt x="11" y="101"/>
                      <a:pt x="14" y="101"/>
                    </a:cubicBezTo>
                    <a:cubicBezTo>
                      <a:pt x="19" y="101"/>
                      <a:pt x="22" y="101"/>
                      <a:pt x="25" y="95"/>
                    </a:cubicBezTo>
                    <a:cubicBezTo>
                      <a:pt x="61" y="48"/>
                      <a:pt x="103" y="48"/>
                      <a:pt x="117" y="48"/>
                    </a:cubicBezTo>
                    <a:cubicBezTo>
                      <a:pt x="138" y="48"/>
                      <a:pt x="158" y="48"/>
                      <a:pt x="179" y="48"/>
                    </a:cubicBezTo>
                    <a:cubicBezTo>
                      <a:pt x="156" y="121"/>
                      <a:pt x="134" y="193"/>
                      <a:pt x="112" y="266"/>
                    </a:cubicBezTo>
                    <a:cubicBezTo>
                      <a:pt x="109" y="277"/>
                      <a:pt x="109" y="277"/>
                      <a:pt x="109" y="283"/>
                    </a:cubicBezTo>
                    <a:cubicBezTo>
                      <a:pt x="109" y="300"/>
                      <a:pt x="126" y="305"/>
                      <a:pt x="131" y="305"/>
                    </a:cubicBezTo>
                    <a:cubicBezTo>
                      <a:pt x="156" y="305"/>
                      <a:pt x="162" y="280"/>
                      <a:pt x="162" y="269"/>
                    </a:cubicBezTo>
                    <a:cubicBezTo>
                      <a:pt x="177" y="195"/>
                      <a:pt x="192" y="121"/>
                      <a:pt x="207" y="4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7" name="Freeform 116">
                <a:extLst>
                  <a:ext uri="{FF2B5EF4-FFF2-40B4-BE49-F238E27FC236}">
                    <a16:creationId xmlns:a16="http://schemas.microsoft.com/office/drawing/2014/main" id="{C36E43FE-DDC1-066B-D0AC-DC349E4082E1}"/>
                  </a:ext>
                </a:extLst>
              </p:cNvPr>
              <p:cNvSpPr/>
              <p:nvPr/>
            </p:nvSpPr>
            <p:spPr>
              <a:xfrm>
                <a:off x="5486400" y="1673640"/>
                <a:ext cx="91800" cy="121680"/>
              </a:xfrm>
              <a:custGeom>
                <a:avLst/>
                <a:gdLst/>
                <a:ahLst/>
                <a:cxnLst/>
                <a:rect l="0" t="0" r="r" b="b"/>
                <a:pathLst>
                  <a:path w="255" h="338">
                    <a:moveTo>
                      <a:pt x="123" y="165"/>
                    </a:moveTo>
                    <a:cubicBezTo>
                      <a:pt x="168" y="165"/>
                      <a:pt x="199" y="193"/>
                      <a:pt x="199" y="240"/>
                    </a:cubicBezTo>
                    <a:cubicBezTo>
                      <a:pt x="199" y="291"/>
                      <a:pt x="168" y="319"/>
                      <a:pt x="123" y="319"/>
                    </a:cubicBezTo>
                    <a:cubicBezTo>
                      <a:pt x="117" y="319"/>
                      <a:pt x="59" y="319"/>
                      <a:pt x="33" y="293"/>
                    </a:cubicBezTo>
                    <a:cubicBezTo>
                      <a:pt x="53" y="291"/>
                      <a:pt x="61" y="274"/>
                      <a:pt x="61" y="263"/>
                    </a:cubicBezTo>
                    <a:cubicBezTo>
                      <a:pt x="61" y="243"/>
                      <a:pt x="47" y="232"/>
                      <a:pt x="31" y="232"/>
                    </a:cubicBezTo>
                    <a:cubicBezTo>
                      <a:pt x="14" y="232"/>
                      <a:pt x="0" y="243"/>
                      <a:pt x="0" y="263"/>
                    </a:cubicBezTo>
                    <a:cubicBezTo>
                      <a:pt x="0" y="316"/>
                      <a:pt x="59" y="338"/>
                      <a:pt x="126" y="338"/>
                    </a:cubicBezTo>
                    <a:cubicBezTo>
                      <a:pt x="204" y="338"/>
                      <a:pt x="255" y="291"/>
                      <a:pt x="255" y="243"/>
                    </a:cubicBezTo>
                    <a:cubicBezTo>
                      <a:pt x="255" y="201"/>
                      <a:pt x="221" y="168"/>
                      <a:pt x="162" y="154"/>
                    </a:cubicBezTo>
                    <a:cubicBezTo>
                      <a:pt x="224" y="137"/>
                      <a:pt x="238" y="98"/>
                      <a:pt x="238" y="70"/>
                    </a:cubicBezTo>
                    <a:cubicBezTo>
                      <a:pt x="238" y="31"/>
                      <a:pt x="187" y="0"/>
                      <a:pt x="126" y="0"/>
                    </a:cubicBezTo>
                    <a:cubicBezTo>
                      <a:pt x="67" y="0"/>
                      <a:pt x="17" y="25"/>
                      <a:pt x="17" y="70"/>
                    </a:cubicBezTo>
                    <a:cubicBezTo>
                      <a:pt x="17" y="92"/>
                      <a:pt x="36" y="101"/>
                      <a:pt x="45" y="101"/>
                    </a:cubicBezTo>
                    <a:cubicBezTo>
                      <a:pt x="59" y="101"/>
                      <a:pt x="73" y="89"/>
                      <a:pt x="73" y="73"/>
                    </a:cubicBezTo>
                    <a:cubicBezTo>
                      <a:pt x="73" y="61"/>
                      <a:pt x="67" y="47"/>
                      <a:pt x="50" y="45"/>
                    </a:cubicBezTo>
                    <a:cubicBezTo>
                      <a:pt x="70" y="19"/>
                      <a:pt x="115" y="19"/>
                      <a:pt x="126" y="19"/>
                    </a:cubicBezTo>
                    <a:cubicBezTo>
                      <a:pt x="159" y="19"/>
                      <a:pt x="187" y="36"/>
                      <a:pt x="187" y="70"/>
                    </a:cubicBezTo>
                    <a:cubicBezTo>
                      <a:pt x="187" y="101"/>
                      <a:pt x="168" y="145"/>
                      <a:pt x="115" y="148"/>
                    </a:cubicBezTo>
                    <a:cubicBezTo>
                      <a:pt x="103" y="148"/>
                      <a:pt x="101" y="148"/>
                      <a:pt x="87" y="148"/>
                    </a:cubicBezTo>
                    <a:cubicBezTo>
                      <a:pt x="81" y="148"/>
                      <a:pt x="75" y="148"/>
                      <a:pt x="75" y="156"/>
                    </a:cubicBezTo>
                    <a:cubicBezTo>
                      <a:pt x="75" y="165"/>
                      <a:pt x="81" y="165"/>
                      <a:pt x="89" y="165"/>
                    </a:cubicBezTo>
                    <a:cubicBezTo>
                      <a:pt x="101" y="165"/>
                      <a:pt x="112" y="165"/>
                      <a:pt x="123" y="16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14FB075E-901E-1233-5276-516CF0AF0776}"/>
                  </a:ext>
                </a:extLst>
              </p:cNvPr>
              <p:cNvSpPr/>
              <p:nvPr/>
            </p:nvSpPr>
            <p:spPr>
              <a:xfrm>
                <a:off x="5631480" y="1722960"/>
                <a:ext cx="171360" cy="120600"/>
              </a:xfrm>
              <a:custGeom>
                <a:avLst/>
                <a:gdLst/>
                <a:ahLst/>
                <a:cxnLst/>
                <a:rect l="0" t="0" r="r" b="b"/>
                <a:pathLst>
                  <a:path w="476" h="335">
                    <a:moveTo>
                      <a:pt x="414" y="42"/>
                    </a:moveTo>
                    <a:cubicBezTo>
                      <a:pt x="420" y="25"/>
                      <a:pt x="420" y="22"/>
                      <a:pt x="456" y="22"/>
                    </a:cubicBezTo>
                    <a:cubicBezTo>
                      <a:pt x="470" y="22"/>
                      <a:pt x="470" y="22"/>
                      <a:pt x="473" y="19"/>
                    </a:cubicBezTo>
                    <a:cubicBezTo>
                      <a:pt x="476" y="17"/>
                      <a:pt x="476" y="11"/>
                      <a:pt x="476" y="8"/>
                    </a:cubicBezTo>
                    <a:cubicBezTo>
                      <a:pt x="473" y="5"/>
                      <a:pt x="476" y="0"/>
                      <a:pt x="468" y="0"/>
                    </a:cubicBezTo>
                    <a:cubicBezTo>
                      <a:pt x="459" y="0"/>
                      <a:pt x="445" y="0"/>
                      <a:pt x="434" y="0"/>
                    </a:cubicBezTo>
                    <a:cubicBezTo>
                      <a:pt x="423" y="0"/>
                      <a:pt x="412" y="3"/>
                      <a:pt x="400" y="3"/>
                    </a:cubicBezTo>
                    <a:cubicBezTo>
                      <a:pt x="386" y="3"/>
                      <a:pt x="375" y="0"/>
                      <a:pt x="364" y="0"/>
                    </a:cubicBezTo>
                    <a:cubicBezTo>
                      <a:pt x="353" y="0"/>
                      <a:pt x="339" y="0"/>
                      <a:pt x="328" y="0"/>
                    </a:cubicBezTo>
                    <a:cubicBezTo>
                      <a:pt x="325" y="0"/>
                      <a:pt x="316" y="0"/>
                      <a:pt x="316" y="14"/>
                    </a:cubicBezTo>
                    <a:cubicBezTo>
                      <a:pt x="316" y="22"/>
                      <a:pt x="322" y="22"/>
                      <a:pt x="333" y="22"/>
                    </a:cubicBezTo>
                    <a:cubicBezTo>
                      <a:pt x="339" y="22"/>
                      <a:pt x="356" y="22"/>
                      <a:pt x="367" y="25"/>
                    </a:cubicBezTo>
                    <a:cubicBezTo>
                      <a:pt x="367" y="31"/>
                      <a:pt x="367" y="31"/>
                      <a:pt x="364" y="36"/>
                    </a:cubicBezTo>
                    <a:cubicBezTo>
                      <a:pt x="355" y="74"/>
                      <a:pt x="345" y="111"/>
                      <a:pt x="336" y="148"/>
                    </a:cubicBezTo>
                    <a:cubicBezTo>
                      <a:pt x="273" y="148"/>
                      <a:pt x="211" y="148"/>
                      <a:pt x="148" y="148"/>
                    </a:cubicBezTo>
                    <a:cubicBezTo>
                      <a:pt x="158" y="113"/>
                      <a:pt x="167" y="77"/>
                      <a:pt x="176" y="42"/>
                    </a:cubicBezTo>
                    <a:cubicBezTo>
                      <a:pt x="179" y="25"/>
                      <a:pt x="182" y="22"/>
                      <a:pt x="218" y="22"/>
                    </a:cubicBezTo>
                    <a:cubicBezTo>
                      <a:pt x="232" y="22"/>
                      <a:pt x="232" y="22"/>
                      <a:pt x="235" y="19"/>
                    </a:cubicBezTo>
                    <a:cubicBezTo>
                      <a:pt x="238" y="17"/>
                      <a:pt x="238" y="11"/>
                      <a:pt x="238" y="8"/>
                    </a:cubicBezTo>
                    <a:cubicBezTo>
                      <a:pt x="235" y="5"/>
                      <a:pt x="238" y="0"/>
                      <a:pt x="230" y="0"/>
                    </a:cubicBezTo>
                    <a:cubicBezTo>
                      <a:pt x="218" y="0"/>
                      <a:pt x="207" y="0"/>
                      <a:pt x="196" y="0"/>
                    </a:cubicBezTo>
                    <a:cubicBezTo>
                      <a:pt x="185" y="0"/>
                      <a:pt x="174" y="3"/>
                      <a:pt x="160" y="3"/>
                    </a:cubicBezTo>
                    <a:cubicBezTo>
                      <a:pt x="148" y="3"/>
                      <a:pt x="137" y="0"/>
                      <a:pt x="123" y="0"/>
                    </a:cubicBezTo>
                    <a:cubicBezTo>
                      <a:pt x="112" y="0"/>
                      <a:pt x="101" y="0"/>
                      <a:pt x="90" y="0"/>
                    </a:cubicBezTo>
                    <a:cubicBezTo>
                      <a:pt x="87" y="0"/>
                      <a:pt x="78" y="0"/>
                      <a:pt x="78" y="14"/>
                    </a:cubicBezTo>
                    <a:cubicBezTo>
                      <a:pt x="78" y="22"/>
                      <a:pt x="84" y="22"/>
                      <a:pt x="95" y="22"/>
                    </a:cubicBezTo>
                    <a:cubicBezTo>
                      <a:pt x="101" y="22"/>
                      <a:pt x="118" y="22"/>
                      <a:pt x="126" y="25"/>
                    </a:cubicBezTo>
                    <a:cubicBezTo>
                      <a:pt x="126" y="31"/>
                      <a:pt x="126" y="31"/>
                      <a:pt x="126" y="36"/>
                    </a:cubicBezTo>
                    <a:cubicBezTo>
                      <a:pt x="105" y="122"/>
                      <a:pt x="83" y="208"/>
                      <a:pt x="62" y="294"/>
                    </a:cubicBezTo>
                    <a:cubicBezTo>
                      <a:pt x="59" y="308"/>
                      <a:pt x="56" y="313"/>
                      <a:pt x="20" y="313"/>
                    </a:cubicBezTo>
                    <a:cubicBezTo>
                      <a:pt x="6" y="313"/>
                      <a:pt x="0" y="313"/>
                      <a:pt x="0" y="327"/>
                    </a:cubicBezTo>
                    <a:cubicBezTo>
                      <a:pt x="0" y="330"/>
                      <a:pt x="3" y="335"/>
                      <a:pt x="8" y="335"/>
                    </a:cubicBezTo>
                    <a:cubicBezTo>
                      <a:pt x="17" y="335"/>
                      <a:pt x="31" y="333"/>
                      <a:pt x="42" y="333"/>
                    </a:cubicBezTo>
                    <a:cubicBezTo>
                      <a:pt x="53" y="333"/>
                      <a:pt x="66" y="333"/>
                      <a:pt x="78" y="333"/>
                    </a:cubicBezTo>
                    <a:cubicBezTo>
                      <a:pt x="91" y="333"/>
                      <a:pt x="101" y="333"/>
                      <a:pt x="115" y="333"/>
                    </a:cubicBezTo>
                    <a:cubicBezTo>
                      <a:pt x="126" y="333"/>
                      <a:pt x="137" y="335"/>
                      <a:pt x="148" y="335"/>
                    </a:cubicBezTo>
                    <a:cubicBezTo>
                      <a:pt x="151" y="335"/>
                      <a:pt x="160" y="335"/>
                      <a:pt x="160" y="321"/>
                    </a:cubicBezTo>
                    <a:cubicBezTo>
                      <a:pt x="160" y="313"/>
                      <a:pt x="154" y="313"/>
                      <a:pt x="143" y="313"/>
                    </a:cubicBezTo>
                    <a:cubicBezTo>
                      <a:pt x="136" y="313"/>
                      <a:pt x="132" y="313"/>
                      <a:pt x="123" y="313"/>
                    </a:cubicBezTo>
                    <a:cubicBezTo>
                      <a:pt x="112" y="310"/>
                      <a:pt x="109" y="310"/>
                      <a:pt x="109" y="308"/>
                    </a:cubicBezTo>
                    <a:cubicBezTo>
                      <a:pt x="109" y="305"/>
                      <a:pt x="109" y="305"/>
                      <a:pt x="112" y="299"/>
                    </a:cubicBezTo>
                    <a:cubicBezTo>
                      <a:pt x="122" y="256"/>
                      <a:pt x="133" y="213"/>
                      <a:pt x="143" y="170"/>
                    </a:cubicBezTo>
                    <a:cubicBezTo>
                      <a:pt x="205" y="170"/>
                      <a:pt x="268" y="170"/>
                      <a:pt x="330" y="170"/>
                    </a:cubicBezTo>
                    <a:cubicBezTo>
                      <a:pt x="320" y="211"/>
                      <a:pt x="310" y="253"/>
                      <a:pt x="300" y="294"/>
                    </a:cubicBezTo>
                    <a:cubicBezTo>
                      <a:pt x="297" y="308"/>
                      <a:pt x="294" y="313"/>
                      <a:pt x="258" y="313"/>
                    </a:cubicBezTo>
                    <a:cubicBezTo>
                      <a:pt x="246" y="313"/>
                      <a:pt x="238" y="313"/>
                      <a:pt x="238" y="327"/>
                    </a:cubicBezTo>
                    <a:cubicBezTo>
                      <a:pt x="238" y="330"/>
                      <a:pt x="241" y="335"/>
                      <a:pt x="246" y="335"/>
                    </a:cubicBezTo>
                    <a:cubicBezTo>
                      <a:pt x="258" y="335"/>
                      <a:pt x="269" y="333"/>
                      <a:pt x="280" y="333"/>
                    </a:cubicBezTo>
                    <a:cubicBezTo>
                      <a:pt x="291" y="333"/>
                      <a:pt x="304" y="333"/>
                      <a:pt x="316" y="333"/>
                    </a:cubicBezTo>
                    <a:cubicBezTo>
                      <a:pt x="329" y="333"/>
                      <a:pt x="339" y="333"/>
                      <a:pt x="353" y="333"/>
                    </a:cubicBezTo>
                    <a:cubicBezTo>
                      <a:pt x="364" y="333"/>
                      <a:pt x="375" y="335"/>
                      <a:pt x="386" y="335"/>
                    </a:cubicBezTo>
                    <a:cubicBezTo>
                      <a:pt x="389" y="335"/>
                      <a:pt x="398" y="335"/>
                      <a:pt x="398" y="321"/>
                    </a:cubicBezTo>
                    <a:cubicBezTo>
                      <a:pt x="398" y="313"/>
                      <a:pt x="392" y="313"/>
                      <a:pt x="384" y="313"/>
                    </a:cubicBezTo>
                    <a:cubicBezTo>
                      <a:pt x="381" y="313"/>
                      <a:pt x="370" y="313"/>
                      <a:pt x="361" y="313"/>
                    </a:cubicBezTo>
                    <a:cubicBezTo>
                      <a:pt x="350" y="310"/>
                      <a:pt x="350" y="310"/>
                      <a:pt x="350" y="308"/>
                    </a:cubicBezTo>
                    <a:cubicBezTo>
                      <a:pt x="350" y="305"/>
                      <a:pt x="350" y="305"/>
                      <a:pt x="350" y="299"/>
                    </a:cubicBezTo>
                    <a:cubicBezTo>
                      <a:pt x="371" y="213"/>
                      <a:pt x="393" y="128"/>
                      <a:pt x="414" y="4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19" name="Freeform 118">
                <a:extLst>
                  <a:ext uri="{FF2B5EF4-FFF2-40B4-BE49-F238E27FC236}">
                    <a16:creationId xmlns:a16="http://schemas.microsoft.com/office/drawing/2014/main" id="{6E996DCB-DA9D-B857-27F3-558607F46A8D}"/>
                  </a:ext>
                </a:extLst>
              </p:cNvPr>
              <p:cNvSpPr/>
              <p:nvPr/>
            </p:nvSpPr>
            <p:spPr>
              <a:xfrm>
                <a:off x="5875560" y="1643400"/>
                <a:ext cx="82440" cy="353520"/>
              </a:xfrm>
              <a:custGeom>
                <a:avLst/>
                <a:gdLst/>
                <a:ahLst/>
                <a:cxnLst/>
                <a:rect l="0" t="0" r="r" b="b"/>
                <a:pathLst>
                  <a:path w="229" h="982">
                    <a:moveTo>
                      <a:pt x="229" y="492"/>
                    </a:moveTo>
                    <a:cubicBezTo>
                      <a:pt x="229" y="414"/>
                      <a:pt x="218" y="296"/>
                      <a:pt x="165" y="185"/>
                    </a:cubicBezTo>
                    <a:cubicBezTo>
                      <a:pt x="106" y="64"/>
                      <a:pt x="19" y="0"/>
                      <a:pt x="11" y="0"/>
                    </a:cubicBezTo>
                    <a:cubicBezTo>
                      <a:pt x="5" y="0"/>
                      <a:pt x="0" y="6"/>
                      <a:pt x="0" y="11"/>
                    </a:cubicBezTo>
                    <a:cubicBezTo>
                      <a:pt x="0" y="14"/>
                      <a:pt x="0" y="17"/>
                      <a:pt x="19" y="33"/>
                    </a:cubicBezTo>
                    <a:cubicBezTo>
                      <a:pt x="117" y="131"/>
                      <a:pt x="173" y="285"/>
                      <a:pt x="173" y="492"/>
                    </a:cubicBezTo>
                    <a:cubicBezTo>
                      <a:pt x="173" y="660"/>
                      <a:pt x="137" y="833"/>
                      <a:pt x="14" y="956"/>
                    </a:cubicBezTo>
                    <a:cubicBezTo>
                      <a:pt x="0" y="968"/>
                      <a:pt x="0" y="970"/>
                      <a:pt x="0" y="973"/>
                    </a:cubicBezTo>
                    <a:cubicBezTo>
                      <a:pt x="0" y="979"/>
                      <a:pt x="5" y="982"/>
                      <a:pt x="11" y="982"/>
                    </a:cubicBezTo>
                    <a:cubicBezTo>
                      <a:pt x="19" y="982"/>
                      <a:pt x="109" y="914"/>
                      <a:pt x="168" y="791"/>
                    </a:cubicBezTo>
                    <a:cubicBezTo>
                      <a:pt x="218" y="682"/>
                      <a:pt x="229" y="573"/>
                      <a:pt x="229" y="49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0" name="Freeform 119">
                <a:extLst>
                  <a:ext uri="{FF2B5EF4-FFF2-40B4-BE49-F238E27FC236}">
                    <a16:creationId xmlns:a16="http://schemas.microsoft.com/office/drawing/2014/main" id="{7F934A0A-7AD4-3C9A-E248-B529BC8694CD}"/>
                  </a:ext>
                </a:extLst>
              </p:cNvPr>
              <p:cNvSpPr/>
              <p:nvPr/>
            </p:nvSpPr>
            <p:spPr>
              <a:xfrm>
                <a:off x="6005520" y="1396800"/>
                <a:ext cx="174240" cy="847800"/>
              </a:xfrm>
              <a:custGeom>
                <a:avLst/>
                <a:gdLst/>
                <a:ahLst/>
                <a:cxnLst/>
                <a:rect l="0" t="0" r="r" b="b"/>
                <a:pathLst>
                  <a:path w="484" h="2355">
                    <a:moveTo>
                      <a:pt x="484" y="1177"/>
                    </a:moveTo>
                    <a:cubicBezTo>
                      <a:pt x="484" y="791"/>
                      <a:pt x="397" y="402"/>
                      <a:pt x="145" y="109"/>
                    </a:cubicBezTo>
                    <a:cubicBezTo>
                      <a:pt x="126" y="86"/>
                      <a:pt x="89" y="47"/>
                      <a:pt x="50" y="11"/>
                    </a:cubicBezTo>
                    <a:cubicBezTo>
                      <a:pt x="36" y="0"/>
                      <a:pt x="36" y="0"/>
                      <a:pt x="22" y="0"/>
                    </a:cubicBezTo>
                    <a:cubicBezTo>
                      <a:pt x="11" y="0"/>
                      <a:pt x="0" y="0"/>
                      <a:pt x="0" y="8"/>
                    </a:cubicBezTo>
                    <a:cubicBezTo>
                      <a:pt x="0" y="14"/>
                      <a:pt x="5" y="17"/>
                      <a:pt x="5" y="19"/>
                    </a:cubicBezTo>
                    <a:cubicBezTo>
                      <a:pt x="42" y="53"/>
                      <a:pt x="106" y="120"/>
                      <a:pt x="173" y="226"/>
                    </a:cubicBezTo>
                    <a:cubicBezTo>
                      <a:pt x="330" y="478"/>
                      <a:pt x="403" y="797"/>
                      <a:pt x="403" y="1174"/>
                    </a:cubicBezTo>
                    <a:cubicBezTo>
                      <a:pt x="403" y="1440"/>
                      <a:pt x="366" y="1781"/>
                      <a:pt x="204" y="2072"/>
                    </a:cubicBezTo>
                    <a:cubicBezTo>
                      <a:pt x="129" y="2212"/>
                      <a:pt x="47" y="2293"/>
                      <a:pt x="5" y="2335"/>
                    </a:cubicBezTo>
                    <a:cubicBezTo>
                      <a:pt x="3" y="2338"/>
                      <a:pt x="0" y="2341"/>
                      <a:pt x="0" y="2343"/>
                    </a:cubicBezTo>
                    <a:cubicBezTo>
                      <a:pt x="0" y="2355"/>
                      <a:pt x="11" y="2355"/>
                      <a:pt x="22" y="2355"/>
                    </a:cubicBezTo>
                    <a:cubicBezTo>
                      <a:pt x="36" y="2355"/>
                      <a:pt x="36" y="2355"/>
                      <a:pt x="53" y="2338"/>
                    </a:cubicBezTo>
                    <a:cubicBezTo>
                      <a:pt x="380" y="2039"/>
                      <a:pt x="484" y="1591"/>
                      <a:pt x="484" y="117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1" name="Freeform 120">
                <a:extLst>
                  <a:ext uri="{FF2B5EF4-FFF2-40B4-BE49-F238E27FC236}">
                    <a16:creationId xmlns:a16="http://schemas.microsoft.com/office/drawing/2014/main" id="{81168D2F-786F-4127-AC5F-DEA88ECC8D2A}"/>
                  </a:ext>
                </a:extLst>
              </p:cNvPr>
              <p:cNvSpPr/>
              <p:nvPr/>
            </p:nvSpPr>
            <p:spPr>
              <a:xfrm>
                <a:off x="6385320" y="1734840"/>
                <a:ext cx="170280" cy="170280"/>
              </a:xfrm>
              <a:custGeom>
                <a:avLst/>
                <a:gdLst/>
                <a:ahLst/>
                <a:cxnLst/>
                <a:rect l="0" t="0" r="r" b="b"/>
                <a:pathLst>
                  <a:path w="473" h="473">
                    <a:moveTo>
                      <a:pt x="238" y="210"/>
                    </a:moveTo>
                    <a:cubicBezTo>
                      <a:pt x="172" y="145"/>
                      <a:pt x="106" y="80"/>
                      <a:pt x="39" y="14"/>
                    </a:cubicBezTo>
                    <a:cubicBezTo>
                      <a:pt x="28" y="3"/>
                      <a:pt x="25" y="0"/>
                      <a:pt x="20" y="0"/>
                    </a:cubicBezTo>
                    <a:cubicBezTo>
                      <a:pt x="9" y="0"/>
                      <a:pt x="0" y="9"/>
                      <a:pt x="0" y="20"/>
                    </a:cubicBezTo>
                    <a:cubicBezTo>
                      <a:pt x="0" y="28"/>
                      <a:pt x="0" y="28"/>
                      <a:pt x="11" y="40"/>
                    </a:cubicBezTo>
                    <a:cubicBezTo>
                      <a:pt x="77" y="106"/>
                      <a:pt x="142" y="172"/>
                      <a:pt x="207" y="238"/>
                    </a:cubicBezTo>
                    <a:cubicBezTo>
                      <a:pt x="142" y="303"/>
                      <a:pt x="77" y="369"/>
                      <a:pt x="11" y="434"/>
                    </a:cubicBezTo>
                    <a:cubicBezTo>
                      <a:pt x="0" y="445"/>
                      <a:pt x="0" y="448"/>
                      <a:pt x="0" y="453"/>
                    </a:cubicBezTo>
                    <a:cubicBezTo>
                      <a:pt x="0" y="465"/>
                      <a:pt x="9" y="473"/>
                      <a:pt x="20" y="473"/>
                    </a:cubicBezTo>
                    <a:cubicBezTo>
                      <a:pt x="25" y="473"/>
                      <a:pt x="28" y="473"/>
                      <a:pt x="39" y="459"/>
                    </a:cubicBezTo>
                    <a:cubicBezTo>
                      <a:pt x="105" y="395"/>
                      <a:pt x="170" y="330"/>
                      <a:pt x="235" y="266"/>
                    </a:cubicBezTo>
                    <a:cubicBezTo>
                      <a:pt x="304" y="333"/>
                      <a:pt x="372" y="400"/>
                      <a:pt x="440" y="467"/>
                    </a:cubicBezTo>
                    <a:cubicBezTo>
                      <a:pt x="443" y="470"/>
                      <a:pt x="448" y="473"/>
                      <a:pt x="454" y="473"/>
                    </a:cubicBezTo>
                    <a:cubicBezTo>
                      <a:pt x="465" y="473"/>
                      <a:pt x="473" y="465"/>
                      <a:pt x="473" y="453"/>
                    </a:cubicBezTo>
                    <a:cubicBezTo>
                      <a:pt x="472" y="451"/>
                      <a:pt x="473" y="448"/>
                      <a:pt x="471" y="445"/>
                    </a:cubicBezTo>
                    <a:cubicBezTo>
                      <a:pt x="471" y="442"/>
                      <a:pt x="314" y="288"/>
                      <a:pt x="263" y="238"/>
                    </a:cubicBezTo>
                    <a:cubicBezTo>
                      <a:pt x="324" y="178"/>
                      <a:pt x="385" y="119"/>
                      <a:pt x="445" y="59"/>
                    </a:cubicBezTo>
                    <a:cubicBezTo>
                      <a:pt x="448" y="54"/>
                      <a:pt x="465" y="40"/>
                      <a:pt x="471" y="34"/>
                    </a:cubicBezTo>
                    <a:cubicBezTo>
                      <a:pt x="471" y="31"/>
                      <a:pt x="473" y="28"/>
                      <a:pt x="473" y="20"/>
                    </a:cubicBezTo>
                    <a:cubicBezTo>
                      <a:pt x="473" y="9"/>
                      <a:pt x="465" y="0"/>
                      <a:pt x="454" y="0"/>
                    </a:cubicBezTo>
                    <a:cubicBezTo>
                      <a:pt x="445" y="0"/>
                      <a:pt x="443" y="6"/>
                      <a:pt x="431" y="17"/>
                    </a:cubicBezTo>
                    <a:cubicBezTo>
                      <a:pt x="367" y="82"/>
                      <a:pt x="303" y="146"/>
                      <a:pt x="238" y="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2" name="Freeform 121">
                <a:extLst>
                  <a:ext uri="{FF2B5EF4-FFF2-40B4-BE49-F238E27FC236}">
                    <a16:creationId xmlns:a16="http://schemas.microsoft.com/office/drawing/2014/main" id="{788DBE40-68B0-AE5D-F14E-71981C77C9B6}"/>
                  </a:ext>
                </a:extLst>
              </p:cNvPr>
              <p:cNvSpPr/>
              <p:nvPr/>
            </p:nvSpPr>
            <p:spPr>
              <a:xfrm>
                <a:off x="6701040" y="1673640"/>
                <a:ext cx="149040" cy="242640"/>
              </a:xfrm>
              <a:custGeom>
                <a:avLst/>
                <a:gdLst/>
                <a:ahLst/>
                <a:cxnLst/>
                <a:rect l="0" t="0" r="r" b="b"/>
                <a:pathLst>
                  <a:path w="414" h="674">
                    <a:moveTo>
                      <a:pt x="414" y="338"/>
                    </a:moveTo>
                    <a:cubicBezTo>
                      <a:pt x="414" y="260"/>
                      <a:pt x="408" y="182"/>
                      <a:pt x="375" y="109"/>
                    </a:cubicBezTo>
                    <a:cubicBezTo>
                      <a:pt x="330" y="14"/>
                      <a:pt x="249" y="0"/>
                      <a:pt x="207" y="0"/>
                    </a:cubicBezTo>
                    <a:cubicBezTo>
                      <a:pt x="148" y="0"/>
                      <a:pt x="75" y="25"/>
                      <a:pt x="36" y="117"/>
                    </a:cubicBezTo>
                    <a:cubicBezTo>
                      <a:pt x="5" y="184"/>
                      <a:pt x="0" y="260"/>
                      <a:pt x="0" y="338"/>
                    </a:cubicBezTo>
                    <a:cubicBezTo>
                      <a:pt x="0" y="414"/>
                      <a:pt x="2" y="500"/>
                      <a:pt x="44" y="576"/>
                    </a:cubicBezTo>
                    <a:cubicBezTo>
                      <a:pt x="86" y="654"/>
                      <a:pt x="159" y="674"/>
                      <a:pt x="207" y="674"/>
                    </a:cubicBezTo>
                    <a:cubicBezTo>
                      <a:pt x="260" y="674"/>
                      <a:pt x="333" y="654"/>
                      <a:pt x="377" y="562"/>
                    </a:cubicBezTo>
                    <a:cubicBezTo>
                      <a:pt x="408" y="492"/>
                      <a:pt x="414" y="417"/>
                      <a:pt x="414" y="338"/>
                    </a:cubicBezTo>
                    <a:moveTo>
                      <a:pt x="207" y="654"/>
                    </a:moveTo>
                    <a:cubicBezTo>
                      <a:pt x="168" y="654"/>
                      <a:pt x="109" y="629"/>
                      <a:pt x="92" y="534"/>
                    </a:cubicBezTo>
                    <a:cubicBezTo>
                      <a:pt x="81" y="475"/>
                      <a:pt x="81" y="386"/>
                      <a:pt x="81" y="327"/>
                    </a:cubicBezTo>
                    <a:cubicBezTo>
                      <a:pt x="81" y="266"/>
                      <a:pt x="81" y="198"/>
                      <a:pt x="89" y="145"/>
                    </a:cubicBezTo>
                    <a:cubicBezTo>
                      <a:pt x="109" y="31"/>
                      <a:pt x="182" y="22"/>
                      <a:pt x="207" y="22"/>
                    </a:cubicBezTo>
                    <a:cubicBezTo>
                      <a:pt x="238" y="22"/>
                      <a:pt x="305" y="39"/>
                      <a:pt x="321" y="137"/>
                    </a:cubicBezTo>
                    <a:cubicBezTo>
                      <a:pt x="333" y="190"/>
                      <a:pt x="333" y="266"/>
                      <a:pt x="333" y="327"/>
                    </a:cubicBezTo>
                    <a:cubicBezTo>
                      <a:pt x="333" y="400"/>
                      <a:pt x="333" y="467"/>
                      <a:pt x="321" y="531"/>
                    </a:cubicBezTo>
                    <a:cubicBezTo>
                      <a:pt x="308" y="623"/>
                      <a:pt x="252" y="654"/>
                      <a:pt x="207" y="654"/>
                    </a:cubicBez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3" name="Freeform 122">
                <a:extLst>
                  <a:ext uri="{FF2B5EF4-FFF2-40B4-BE49-F238E27FC236}">
                    <a16:creationId xmlns:a16="http://schemas.microsoft.com/office/drawing/2014/main" id="{2876925F-246A-A78B-68DB-DD2FBE81E57E}"/>
                  </a:ext>
                </a:extLst>
              </p:cNvPr>
              <p:cNvSpPr/>
              <p:nvPr/>
            </p:nvSpPr>
            <p:spPr>
              <a:xfrm>
                <a:off x="6894360" y="1870920"/>
                <a:ext cx="37440" cy="38160"/>
              </a:xfrm>
              <a:custGeom>
                <a:avLst/>
                <a:gdLst/>
                <a:ahLst/>
                <a:cxnLst/>
                <a:rect l="0" t="0" r="r" b="b"/>
                <a:pathLst>
                  <a:path w="104" h="106">
                    <a:moveTo>
                      <a:pt x="104" y="53"/>
                    </a:moveTo>
                    <a:cubicBezTo>
                      <a:pt x="104" y="25"/>
                      <a:pt x="81" y="0"/>
                      <a:pt x="53" y="0"/>
                    </a:cubicBezTo>
                    <a:cubicBezTo>
                      <a:pt x="25" y="0"/>
                      <a:pt x="0" y="25"/>
                      <a:pt x="0" y="53"/>
                    </a:cubicBezTo>
                    <a:cubicBezTo>
                      <a:pt x="0" y="81"/>
                      <a:pt x="25" y="106"/>
                      <a:pt x="53" y="106"/>
                    </a:cubicBezTo>
                    <a:cubicBezTo>
                      <a:pt x="81" y="106"/>
                      <a:pt x="104" y="81"/>
                      <a:pt x="104" y="53"/>
                    </a:cubicBez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4" name="Freeform 123">
                <a:extLst>
                  <a:ext uri="{FF2B5EF4-FFF2-40B4-BE49-F238E27FC236}">
                    <a16:creationId xmlns:a16="http://schemas.microsoft.com/office/drawing/2014/main" id="{BC2264D6-106D-86D3-8360-1FCEC482EE16}"/>
                  </a:ext>
                </a:extLst>
              </p:cNvPr>
              <p:cNvSpPr/>
              <p:nvPr/>
            </p:nvSpPr>
            <p:spPr>
              <a:xfrm>
                <a:off x="6980040" y="1673640"/>
                <a:ext cx="141120" cy="242640"/>
              </a:xfrm>
              <a:custGeom>
                <a:avLst/>
                <a:gdLst/>
                <a:ahLst/>
                <a:cxnLst/>
                <a:rect l="0" t="0" r="r" b="b"/>
                <a:pathLst>
                  <a:path w="392" h="674">
                    <a:moveTo>
                      <a:pt x="392" y="456"/>
                    </a:moveTo>
                    <a:cubicBezTo>
                      <a:pt x="392" y="338"/>
                      <a:pt x="314" y="240"/>
                      <a:pt x="207" y="240"/>
                    </a:cubicBezTo>
                    <a:cubicBezTo>
                      <a:pt x="160" y="240"/>
                      <a:pt x="118" y="257"/>
                      <a:pt x="81" y="291"/>
                    </a:cubicBezTo>
                    <a:cubicBezTo>
                      <a:pt x="81" y="227"/>
                      <a:pt x="81" y="164"/>
                      <a:pt x="81" y="101"/>
                    </a:cubicBezTo>
                    <a:cubicBezTo>
                      <a:pt x="101" y="106"/>
                      <a:pt x="134" y="112"/>
                      <a:pt x="165" y="112"/>
                    </a:cubicBezTo>
                    <a:cubicBezTo>
                      <a:pt x="286" y="112"/>
                      <a:pt x="356" y="22"/>
                      <a:pt x="356" y="11"/>
                    </a:cubicBezTo>
                    <a:cubicBezTo>
                      <a:pt x="356" y="5"/>
                      <a:pt x="353" y="0"/>
                      <a:pt x="344" y="0"/>
                    </a:cubicBezTo>
                    <a:cubicBezTo>
                      <a:pt x="342" y="1"/>
                      <a:pt x="342" y="0"/>
                      <a:pt x="336" y="3"/>
                    </a:cubicBezTo>
                    <a:cubicBezTo>
                      <a:pt x="316" y="11"/>
                      <a:pt x="269" y="31"/>
                      <a:pt x="204" y="31"/>
                    </a:cubicBezTo>
                    <a:cubicBezTo>
                      <a:pt x="165" y="31"/>
                      <a:pt x="118" y="25"/>
                      <a:pt x="73" y="3"/>
                    </a:cubicBezTo>
                    <a:cubicBezTo>
                      <a:pt x="64" y="0"/>
                      <a:pt x="65" y="1"/>
                      <a:pt x="62" y="0"/>
                    </a:cubicBezTo>
                    <a:cubicBezTo>
                      <a:pt x="50" y="0"/>
                      <a:pt x="50" y="8"/>
                      <a:pt x="50" y="25"/>
                    </a:cubicBezTo>
                    <a:cubicBezTo>
                      <a:pt x="50" y="121"/>
                      <a:pt x="50" y="217"/>
                      <a:pt x="50" y="313"/>
                    </a:cubicBezTo>
                    <a:cubicBezTo>
                      <a:pt x="50" y="333"/>
                      <a:pt x="50" y="341"/>
                      <a:pt x="64" y="341"/>
                    </a:cubicBezTo>
                    <a:cubicBezTo>
                      <a:pt x="73" y="341"/>
                      <a:pt x="73" y="338"/>
                      <a:pt x="78" y="330"/>
                    </a:cubicBezTo>
                    <a:cubicBezTo>
                      <a:pt x="87" y="316"/>
                      <a:pt x="123" y="263"/>
                      <a:pt x="204" y="263"/>
                    </a:cubicBezTo>
                    <a:cubicBezTo>
                      <a:pt x="255" y="263"/>
                      <a:pt x="280" y="307"/>
                      <a:pt x="288" y="324"/>
                    </a:cubicBezTo>
                    <a:cubicBezTo>
                      <a:pt x="302" y="361"/>
                      <a:pt x="305" y="400"/>
                      <a:pt x="305" y="450"/>
                    </a:cubicBezTo>
                    <a:cubicBezTo>
                      <a:pt x="305" y="484"/>
                      <a:pt x="305" y="542"/>
                      <a:pt x="283" y="584"/>
                    </a:cubicBezTo>
                    <a:cubicBezTo>
                      <a:pt x="258" y="621"/>
                      <a:pt x="221" y="646"/>
                      <a:pt x="176" y="646"/>
                    </a:cubicBezTo>
                    <a:cubicBezTo>
                      <a:pt x="104" y="646"/>
                      <a:pt x="48" y="596"/>
                      <a:pt x="31" y="537"/>
                    </a:cubicBezTo>
                    <a:cubicBezTo>
                      <a:pt x="36" y="540"/>
                      <a:pt x="39" y="540"/>
                      <a:pt x="48" y="540"/>
                    </a:cubicBezTo>
                    <a:cubicBezTo>
                      <a:pt x="81" y="540"/>
                      <a:pt x="98" y="516"/>
                      <a:pt x="98" y="492"/>
                    </a:cubicBezTo>
                    <a:cubicBezTo>
                      <a:pt x="98" y="468"/>
                      <a:pt x="81" y="442"/>
                      <a:pt x="48" y="442"/>
                    </a:cubicBezTo>
                    <a:cubicBezTo>
                      <a:pt x="36" y="442"/>
                      <a:pt x="0" y="450"/>
                      <a:pt x="0" y="495"/>
                    </a:cubicBezTo>
                    <a:cubicBezTo>
                      <a:pt x="0" y="579"/>
                      <a:pt x="67" y="674"/>
                      <a:pt x="179" y="674"/>
                    </a:cubicBezTo>
                    <a:cubicBezTo>
                      <a:pt x="294" y="674"/>
                      <a:pt x="392" y="582"/>
                      <a:pt x="392" y="456"/>
                    </a:cubicBezTo>
                    <a:close/>
                  </a:path>
                </a:pathLst>
              </a:custGeom>
              <a:solidFill>
                <a:srgbClr val="FF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5" name="Freeform 124">
                <a:extLst>
                  <a:ext uri="{FF2B5EF4-FFF2-40B4-BE49-F238E27FC236}">
                    <a16:creationId xmlns:a16="http://schemas.microsoft.com/office/drawing/2014/main" id="{FE19032C-8A4F-9CCA-2D8B-695AD47F1289}"/>
                  </a:ext>
                </a:extLst>
              </p:cNvPr>
              <p:cNvSpPr/>
              <p:nvPr/>
            </p:nvSpPr>
            <p:spPr>
              <a:xfrm>
                <a:off x="7257240" y="1744920"/>
                <a:ext cx="236880" cy="151200"/>
              </a:xfrm>
              <a:custGeom>
                <a:avLst/>
                <a:gdLst/>
                <a:ahLst/>
                <a:cxnLst/>
                <a:rect l="0" t="0" r="r" b="b"/>
                <a:pathLst>
                  <a:path w="658" h="420">
                    <a:moveTo>
                      <a:pt x="658" y="31"/>
                    </a:moveTo>
                    <a:cubicBezTo>
                      <a:pt x="658" y="9"/>
                      <a:pt x="650" y="0"/>
                      <a:pt x="644" y="0"/>
                    </a:cubicBezTo>
                    <a:cubicBezTo>
                      <a:pt x="638" y="0"/>
                      <a:pt x="630" y="3"/>
                      <a:pt x="630" y="28"/>
                    </a:cubicBezTo>
                    <a:cubicBezTo>
                      <a:pt x="624" y="109"/>
                      <a:pt x="557" y="154"/>
                      <a:pt x="493" y="154"/>
                    </a:cubicBezTo>
                    <a:cubicBezTo>
                      <a:pt x="434" y="154"/>
                      <a:pt x="386" y="121"/>
                      <a:pt x="336" y="82"/>
                    </a:cubicBezTo>
                    <a:cubicBezTo>
                      <a:pt x="283" y="40"/>
                      <a:pt x="232" y="0"/>
                      <a:pt x="165" y="0"/>
                    </a:cubicBezTo>
                    <a:cubicBezTo>
                      <a:pt x="70" y="0"/>
                      <a:pt x="0" y="87"/>
                      <a:pt x="0" y="179"/>
                    </a:cubicBezTo>
                    <a:cubicBezTo>
                      <a:pt x="0" y="207"/>
                      <a:pt x="9" y="198"/>
                      <a:pt x="14" y="207"/>
                    </a:cubicBezTo>
                    <a:cubicBezTo>
                      <a:pt x="25" y="207"/>
                      <a:pt x="28" y="188"/>
                      <a:pt x="28" y="185"/>
                    </a:cubicBezTo>
                    <a:cubicBezTo>
                      <a:pt x="34" y="90"/>
                      <a:pt x="112" y="54"/>
                      <a:pt x="165" y="54"/>
                    </a:cubicBezTo>
                    <a:cubicBezTo>
                      <a:pt x="224" y="54"/>
                      <a:pt x="272" y="90"/>
                      <a:pt x="322" y="129"/>
                    </a:cubicBezTo>
                    <a:cubicBezTo>
                      <a:pt x="375" y="168"/>
                      <a:pt x="426" y="210"/>
                      <a:pt x="493" y="210"/>
                    </a:cubicBezTo>
                    <a:cubicBezTo>
                      <a:pt x="588" y="210"/>
                      <a:pt x="658" y="123"/>
                      <a:pt x="658" y="31"/>
                    </a:cubicBezTo>
                    <a:moveTo>
                      <a:pt x="36" y="381"/>
                    </a:moveTo>
                    <a:cubicBezTo>
                      <a:pt x="20" y="381"/>
                      <a:pt x="0" y="381"/>
                      <a:pt x="0" y="400"/>
                    </a:cubicBezTo>
                    <a:cubicBezTo>
                      <a:pt x="0" y="420"/>
                      <a:pt x="20" y="420"/>
                      <a:pt x="36" y="420"/>
                    </a:cubicBezTo>
                    <a:cubicBezTo>
                      <a:pt x="231" y="420"/>
                      <a:pt x="426" y="420"/>
                      <a:pt x="622" y="420"/>
                    </a:cubicBezTo>
                    <a:cubicBezTo>
                      <a:pt x="638" y="420"/>
                      <a:pt x="658" y="420"/>
                      <a:pt x="658" y="400"/>
                    </a:cubicBezTo>
                    <a:cubicBezTo>
                      <a:pt x="658" y="381"/>
                      <a:pt x="638" y="381"/>
                      <a:pt x="622" y="381"/>
                    </a:cubicBezTo>
                    <a:cubicBezTo>
                      <a:pt x="426" y="381"/>
                      <a:pt x="231" y="381"/>
                      <a:pt x="36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6" name="Freeform 125">
                <a:extLst>
                  <a:ext uri="{FF2B5EF4-FFF2-40B4-BE49-F238E27FC236}">
                    <a16:creationId xmlns:a16="http://schemas.microsoft.com/office/drawing/2014/main" id="{F6C4CB10-625B-0A5C-DFDA-887908CDD76E}"/>
                  </a:ext>
                </a:extLst>
              </p:cNvPr>
              <p:cNvSpPr/>
              <p:nvPr/>
            </p:nvSpPr>
            <p:spPr>
              <a:xfrm>
                <a:off x="7630200" y="1673640"/>
                <a:ext cx="141120" cy="235440"/>
              </a:xfrm>
              <a:custGeom>
                <a:avLst/>
                <a:gdLst/>
                <a:ahLst/>
                <a:cxnLst/>
                <a:rect l="0" t="0" r="r" b="b"/>
                <a:pathLst>
                  <a:path w="392" h="654">
                    <a:moveTo>
                      <a:pt x="75" y="579"/>
                    </a:moveTo>
                    <a:cubicBezTo>
                      <a:pt x="110" y="544"/>
                      <a:pt x="145" y="510"/>
                      <a:pt x="179" y="475"/>
                    </a:cubicBezTo>
                    <a:cubicBezTo>
                      <a:pt x="333" y="341"/>
                      <a:pt x="392" y="288"/>
                      <a:pt x="392" y="190"/>
                    </a:cubicBezTo>
                    <a:cubicBezTo>
                      <a:pt x="392" y="78"/>
                      <a:pt x="302" y="0"/>
                      <a:pt x="182" y="0"/>
                    </a:cubicBezTo>
                    <a:cubicBezTo>
                      <a:pt x="73" y="0"/>
                      <a:pt x="0" y="89"/>
                      <a:pt x="0" y="176"/>
                    </a:cubicBezTo>
                    <a:cubicBezTo>
                      <a:pt x="0" y="232"/>
                      <a:pt x="47" y="232"/>
                      <a:pt x="50" y="232"/>
                    </a:cubicBezTo>
                    <a:cubicBezTo>
                      <a:pt x="67" y="232"/>
                      <a:pt x="101" y="221"/>
                      <a:pt x="101" y="179"/>
                    </a:cubicBezTo>
                    <a:cubicBezTo>
                      <a:pt x="101" y="154"/>
                      <a:pt x="84" y="128"/>
                      <a:pt x="50" y="128"/>
                    </a:cubicBezTo>
                    <a:cubicBezTo>
                      <a:pt x="42" y="128"/>
                      <a:pt x="39" y="128"/>
                      <a:pt x="36" y="131"/>
                    </a:cubicBezTo>
                    <a:cubicBezTo>
                      <a:pt x="59" y="67"/>
                      <a:pt x="112" y="31"/>
                      <a:pt x="171" y="31"/>
                    </a:cubicBezTo>
                    <a:cubicBezTo>
                      <a:pt x="260" y="31"/>
                      <a:pt x="302" y="109"/>
                      <a:pt x="302" y="190"/>
                    </a:cubicBezTo>
                    <a:cubicBezTo>
                      <a:pt x="302" y="268"/>
                      <a:pt x="252" y="347"/>
                      <a:pt x="199" y="405"/>
                    </a:cubicBezTo>
                    <a:cubicBezTo>
                      <a:pt x="135" y="476"/>
                      <a:pt x="72" y="547"/>
                      <a:pt x="8" y="618"/>
                    </a:cubicBezTo>
                    <a:cubicBezTo>
                      <a:pt x="0" y="626"/>
                      <a:pt x="0" y="629"/>
                      <a:pt x="0" y="654"/>
                    </a:cubicBezTo>
                    <a:cubicBezTo>
                      <a:pt x="121" y="654"/>
                      <a:pt x="243" y="654"/>
                      <a:pt x="364" y="654"/>
                    </a:cubicBezTo>
                    <a:cubicBezTo>
                      <a:pt x="373" y="597"/>
                      <a:pt x="382" y="541"/>
                      <a:pt x="392" y="484"/>
                    </a:cubicBezTo>
                    <a:cubicBezTo>
                      <a:pt x="383" y="484"/>
                      <a:pt x="375" y="484"/>
                      <a:pt x="367" y="484"/>
                    </a:cubicBezTo>
                    <a:cubicBezTo>
                      <a:pt x="361" y="512"/>
                      <a:pt x="355" y="554"/>
                      <a:pt x="344" y="570"/>
                    </a:cubicBezTo>
                    <a:cubicBezTo>
                      <a:pt x="339" y="579"/>
                      <a:pt x="274" y="579"/>
                      <a:pt x="252" y="579"/>
                    </a:cubicBezTo>
                    <a:cubicBezTo>
                      <a:pt x="193" y="579"/>
                      <a:pt x="134" y="579"/>
                      <a:pt x="75" y="5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7" name="Freeform 126">
                <a:extLst>
                  <a:ext uri="{FF2B5EF4-FFF2-40B4-BE49-F238E27FC236}">
                    <a16:creationId xmlns:a16="http://schemas.microsoft.com/office/drawing/2014/main" id="{448F9C96-EC13-E173-EACC-66005C616CE3}"/>
                  </a:ext>
                </a:extLst>
              </p:cNvPr>
              <p:cNvSpPr/>
              <p:nvPr/>
            </p:nvSpPr>
            <p:spPr>
              <a:xfrm>
                <a:off x="7819560" y="1870920"/>
                <a:ext cx="37440" cy="38160"/>
              </a:xfrm>
              <a:custGeom>
                <a:avLst/>
                <a:gdLst/>
                <a:ahLst/>
                <a:cxnLst/>
                <a:rect l="0" t="0" r="r" b="b"/>
                <a:pathLst>
                  <a:path w="104" h="106">
                    <a:moveTo>
                      <a:pt x="104" y="53"/>
                    </a:moveTo>
                    <a:cubicBezTo>
                      <a:pt x="104" y="25"/>
                      <a:pt x="83" y="0"/>
                      <a:pt x="53" y="0"/>
                    </a:cubicBezTo>
                    <a:cubicBezTo>
                      <a:pt x="24" y="0"/>
                      <a:pt x="0" y="25"/>
                      <a:pt x="0" y="53"/>
                    </a:cubicBezTo>
                    <a:cubicBezTo>
                      <a:pt x="0" y="81"/>
                      <a:pt x="24" y="106"/>
                      <a:pt x="53" y="106"/>
                    </a:cubicBezTo>
                    <a:cubicBezTo>
                      <a:pt x="83" y="106"/>
                      <a:pt x="104" y="81"/>
                      <a:pt x="104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8" name="Freeform 127">
                <a:extLst>
                  <a:ext uri="{FF2B5EF4-FFF2-40B4-BE49-F238E27FC236}">
                    <a16:creationId xmlns:a16="http://schemas.microsoft.com/office/drawing/2014/main" id="{74AA3A93-B656-EEFD-4CF3-DFFD4994DA46}"/>
                  </a:ext>
                </a:extLst>
              </p:cNvPr>
              <p:cNvSpPr/>
              <p:nvPr/>
            </p:nvSpPr>
            <p:spPr>
              <a:xfrm>
                <a:off x="7905240" y="1673640"/>
                <a:ext cx="141120" cy="235440"/>
              </a:xfrm>
              <a:custGeom>
                <a:avLst/>
                <a:gdLst/>
                <a:ahLst/>
                <a:cxnLst/>
                <a:rect l="0" t="0" r="r" b="b"/>
                <a:pathLst>
                  <a:path w="392" h="654">
                    <a:moveTo>
                      <a:pt x="76" y="579"/>
                    </a:moveTo>
                    <a:cubicBezTo>
                      <a:pt x="110" y="544"/>
                      <a:pt x="145" y="510"/>
                      <a:pt x="179" y="475"/>
                    </a:cubicBezTo>
                    <a:cubicBezTo>
                      <a:pt x="333" y="341"/>
                      <a:pt x="392" y="288"/>
                      <a:pt x="392" y="190"/>
                    </a:cubicBezTo>
                    <a:cubicBezTo>
                      <a:pt x="392" y="78"/>
                      <a:pt x="303" y="0"/>
                      <a:pt x="185" y="0"/>
                    </a:cubicBezTo>
                    <a:cubicBezTo>
                      <a:pt x="73" y="0"/>
                      <a:pt x="0" y="89"/>
                      <a:pt x="0" y="176"/>
                    </a:cubicBezTo>
                    <a:cubicBezTo>
                      <a:pt x="0" y="232"/>
                      <a:pt x="48" y="232"/>
                      <a:pt x="51" y="232"/>
                    </a:cubicBezTo>
                    <a:cubicBezTo>
                      <a:pt x="67" y="232"/>
                      <a:pt x="104" y="221"/>
                      <a:pt x="104" y="179"/>
                    </a:cubicBezTo>
                    <a:cubicBezTo>
                      <a:pt x="104" y="154"/>
                      <a:pt x="84" y="128"/>
                      <a:pt x="51" y="128"/>
                    </a:cubicBezTo>
                    <a:cubicBezTo>
                      <a:pt x="42" y="128"/>
                      <a:pt x="42" y="128"/>
                      <a:pt x="39" y="131"/>
                    </a:cubicBezTo>
                    <a:cubicBezTo>
                      <a:pt x="62" y="67"/>
                      <a:pt x="115" y="31"/>
                      <a:pt x="171" y="31"/>
                    </a:cubicBezTo>
                    <a:cubicBezTo>
                      <a:pt x="261" y="31"/>
                      <a:pt x="303" y="109"/>
                      <a:pt x="303" y="190"/>
                    </a:cubicBezTo>
                    <a:cubicBezTo>
                      <a:pt x="303" y="268"/>
                      <a:pt x="255" y="347"/>
                      <a:pt x="199" y="405"/>
                    </a:cubicBezTo>
                    <a:cubicBezTo>
                      <a:pt x="136" y="476"/>
                      <a:pt x="74" y="547"/>
                      <a:pt x="11" y="618"/>
                    </a:cubicBezTo>
                    <a:cubicBezTo>
                      <a:pt x="0" y="626"/>
                      <a:pt x="0" y="629"/>
                      <a:pt x="0" y="654"/>
                    </a:cubicBezTo>
                    <a:cubicBezTo>
                      <a:pt x="122" y="654"/>
                      <a:pt x="243" y="654"/>
                      <a:pt x="364" y="654"/>
                    </a:cubicBezTo>
                    <a:cubicBezTo>
                      <a:pt x="373" y="597"/>
                      <a:pt x="383" y="541"/>
                      <a:pt x="392" y="484"/>
                    </a:cubicBezTo>
                    <a:cubicBezTo>
                      <a:pt x="384" y="484"/>
                      <a:pt x="375" y="484"/>
                      <a:pt x="367" y="484"/>
                    </a:cubicBezTo>
                    <a:cubicBezTo>
                      <a:pt x="364" y="512"/>
                      <a:pt x="356" y="554"/>
                      <a:pt x="347" y="570"/>
                    </a:cubicBezTo>
                    <a:cubicBezTo>
                      <a:pt x="339" y="579"/>
                      <a:pt x="275" y="579"/>
                      <a:pt x="252" y="579"/>
                    </a:cubicBezTo>
                    <a:cubicBezTo>
                      <a:pt x="193" y="579"/>
                      <a:pt x="135" y="579"/>
                      <a:pt x="76" y="57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29" name="Freeform 128">
                <a:extLst>
                  <a:ext uri="{FF2B5EF4-FFF2-40B4-BE49-F238E27FC236}">
                    <a16:creationId xmlns:a16="http://schemas.microsoft.com/office/drawing/2014/main" id="{307F1DC5-9040-FD2E-35AB-5C204272675C}"/>
                  </a:ext>
                </a:extLst>
              </p:cNvPr>
              <p:cNvSpPr/>
              <p:nvPr/>
            </p:nvSpPr>
            <p:spPr>
              <a:xfrm>
                <a:off x="8173440" y="1801440"/>
                <a:ext cx="38160" cy="37080"/>
              </a:xfrm>
              <a:custGeom>
                <a:avLst/>
                <a:gdLst/>
                <a:ahLst/>
                <a:cxnLst/>
                <a:rect l="0" t="0" r="r" b="b"/>
                <a:pathLst>
                  <a:path w="106" h="103">
                    <a:moveTo>
                      <a:pt x="106" y="53"/>
                    </a:moveTo>
                    <a:cubicBezTo>
                      <a:pt x="106" y="25"/>
                      <a:pt x="81" y="0"/>
                      <a:pt x="53" y="0"/>
                    </a:cubicBezTo>
                    <a:cubicBezTo>
                      <a:pt x="25" y="0"/>
                      <a:pt x="0" y="25"/>
                      <a:pt x="0" y="53"/>
                    </a:cubicBezTo>
                    <a:cubicBezTo>
                      <a:pt x="0" y="81"/>
                      <a:pt x="25" y="103"/>
                      <a:pt x="53" y="103"/>
                    </a:cubicBezTo>
                    <a:cubicBezTo>
                      <a:pt x="81" y="103"/>
                      <a:pt x="106" y="81"/>
                      <a:pt x="106" y="5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0" name="Freeform 129">
                <a:extLst>
                  <a:ext uri="{FF2B5EF4-FFF2-40B4-BE49-F238E27FC236}">
                    <a16:creationId xmlns:a16="http://schemas.microsoft.com/office/drawing/2014/main" id="{96F12C88-1488-2DB6-05CE-B9123C2D6D2B}"/>
                  </a:ext>
                </a:extLst>
              </p:cNvPr>
              <p:cNvSpPr/>
              <p:nvPr/>
            </p:nvSpPr>
            <p:spPr>
              <a:xfrm>
                <a:off x="8351640" y="1673640"/>
                <a:ext cx="117000" cy="235440"/>
              </a:xfrm>
              <a:custGeom>
                <a:avLst/>
                <a:gdLst/>
                <a:ahLst/>
                <a:cxnLst/>
                <a:rect l="0" t="0" r="r" b="b"/>
                <a:pathLst>
                  <a:path w="325" h="654">
                    <a:moveTo>
                      <a:pt x="202" y="25"/>
                    </a:moveTo>
                    <a:cubicBezTo>
                      <a:pt x="202" y="3"/>
                      <a:pt x="202" y="0"/>
                      <a:pt x="180" y="0"/>
                    </a:cubicBezTo>
                    <a:cubicBezTo>
                      <a:pt x="118" y="61"/>
                      <a:pt x="31" y="61"/>
                      <a:pt x="0" y="61"/>
                    </a:cubicBezTo>
                    <a:cubicBezTo>
                      <a:pt x="0" y="72"/>
                      <a:pt x="0" y="82"/>
                      <a:pt x="0" y="92"/>
                    </a:cubicBezTo>
                    <a:cubicBezTo>
                      <a:pt x="20" y="92"/>
                      <a:pt x="79" y="92"/>
                      <a:pt x="129" y="67"/>
                    </a:cubicBezTo>
                    <a:cubicBezTo>
                      <a:pt x="129" y="237"/>
                      <a:pt x="129" y="406"/>
                      <a:pt x="129" y="576"/>
                    </a:cubicBezTo>
                    <a:cubicBezTo>
                      <a:pt x="129" y="610"/>
                      <a:pt x="126" y="623"/>
                      <a:pt x="37" y="623"/>
                    </a:cubicBezTo>
                    <a:cubicBezTo>
                      <a:pt x="27" y="623"/>
                      <a:pt x="16" y="623"/>
                      <a:pt x="6" y="623"/>
                    </a:cubicBezTo>
                    <a:cubicBezTo>
                      <a:pt x="6" y="634"/>
                      <a:pt x="6" y="644"/>
                      <a:pt x="6" y="654"/>
                    </a:cubicBezTo>
                    <a:cubicBezTo>
                      <a:pt x="40" y="651"/>
                      <a:pt x="126" y="651"/>
                      <a:pt x="166" y="651"/>
                    </a:cubicBezTo>
                    <a:cubicBezTo>
                      <a:pt x="205" y="651"/>
                      <a:pt x="292" y="651"/>
                      <a:pt x="325" y="654"/>
                    </a:cubicBezTo>
                    <a:cubicBezTo>
                      <a:pt x="325" y="644"/>
                      <a:pt x="325" y="634"/>
                      <a:pt x="325" y="623"/>
                    </a:cubicBezTo>
                    <a:cubicBezTo>
                      <a:pt x="315" y="623"/>
                      <a:pt x="305" y="623"/>
                      <a:pt x="294" y="623"/>
                    </a:cubicBezTo>
                    <a:cubicBezTo>
                      <a:pt x="205" y="623"/>
                      <a:pt x="202" y="612"/>
                      <a:pt x="202" y="576"/>
                    </a:cubicBezTo>
                    <a:cubicBezTo>
                      <a:pt x="202" y="392"/>
                      <a:pt x="202" y="209"/>
                      <a:pt x="202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1" name="Freeform 130">
                <a:extLst>
                  <a:ext uri="{FF2B5EF4-FFF2-40B4-BE49-F238E27FC236}">
                    <a16:creationId xmlns:a16="http://schemas.microsoft.com/office/drawing/2014/main" id="{9A7F7234-0683-24E9-E35A-B6AABF1D4C34}"/>
                  </a:ext>
                </a:extLst>
              </p:cNvPr>
              <p:cNvSpPr/>
              <p:nvPr/>
            </p:nvSpPr>
            <p:spPr>
              <a:xfrm>
                <a:off x="8511120" y="1673640"/>
                <a:ext cx="149040" cy="242640"/>
              </a:xfrm>
              <a:custGeom>
                <a:avLst/>
                <a:gdLst/>
                <a:ahLst/>
                <a:cxnLst/>
                <a:rect l="0" t="0" r="r" b="b"/>
                <a:pathLst>
                  <a:path w="414" h="674">
                    <a:moveTo>
                      <a:pt x="414" y="338"/>
                    </a:moveTo>
                    <a:cubicBezTo>
                      <a:pt x="414" y="260"/>
                      <a:pt x="409" y="182"/>
                      <a:pt x="375" y="109"/>
                    </a:cubicBezTo>
                    <a:cubicBezTo>
                      <a:pt x="330" y="14"/>
                      <a:pt x="249" y="0"/>
                      <a:pt x="207" y="0"/>
                    </a:cubicBezTo>
                    <a:cubicBezTo>
                      <a:pt x="148" y="0"/>
                      <a:pt x="78" y="25"/>
                      <a:pt x="36" y="117"/>
                    </a:cubicBezTo>
                    <a:cubicBezTo>
                      <a:pt x="5" y="184"/>
                      <a:pt x="0" y="260"/>
                      <a:pt x="0" y="338"/>
                    </a:cubicBezTo>
                    <a:cubicBezTo>
                      <a:pt x="0" y="414"/>
                      <a:pt x="5" y="500"/>
                      <a:pt x="45" y="576"/>
                    </a:cubicBezTo>
                    <a:cubicBezTo>
                      <a:pt x="87" y="654"/>
                      <a:pt x="159" y="674"/>
                      <a:pt x="207" y="674"/>
                    </a:cubicBezTo>
                    <a:cubicBezTo>
                      <a:pt x="260" y="674"/>
                      <a:pt x="336" y="654"/>
                      <a:pt x="378" y="562"/>
                    </a:cubicBezTo>
                    <a:cubicBezTo>
                      <a:pt x="409" y="492"/>
                      <a:pt x="414" y="417"/>
                      <a:pt x="414" y="338"/>
                    </a:cubicBezTo>
                    <a:moveTo>
                      <a:pt x="207" y="654"/>
                    </a:moveTo>
                    <a:cubicBezTo>
                      <a:pt x="168" y="654"/>
                      <a:pt x="112" y="629"/>
                      <a:pt x="92" y="534"/>
                    </a:cubicBezTo>
                    <a:cubicBezTo>
                      <a:pt x="81" y="475"/>
                      <a:pt x="81" y="386"/>
                      <a:pt x="81" y="327"/>
                    </a:cubicBezTo>
                    <a:cubicBezTo>
                      <a:pt x="81" y="266"/>
                      <a:pt x="81" y="198"/>
                      <a:pt x="89" y="145"/>
                    </a:cubicBezTo>
                    <a:cubicBezTo>
                      <a:pt x="109" y="31"/>
                      <a:pt x="182" y="22"/>
                      <a:pt x="207" y="22"/>
                    </a:cubicBezTo>
                    <a:cubicBezTo>
                      <a:pt x="241" y="22"/>
                      <a:pt x="305" y="39"/>
                      <a:pt x="325" y="137"/>
                    </a:cubicBezTo>
                    <a:cubicBezTo>
                      <a:pt x="333" y="190"/>
                      <a:pt x="333" y="266"/>
                      <a:pt x="333" y="327"/>
                    </a:cubicBezTo>
                    <a:cubicBezTo>
                      <a:pt x="333" y="400"/>
                      <a:pt x="333" y="467"/>
                      <a:pt x="322" y="531"/>
                    </a:cubicBezTo>
                    <a:cubicBezTo>
                      <a:pt x="308" y="623"/>
                      <a:pt x="252" y="654"/>
                      <a:pt x="207" y="6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2" name="Freeform 131">
                <a:extLst>
                  <a:ext uri="{FF2B5EF4-FFF2-40B4-BE49-F238E27FC236}">
                    <a16:creationId xmlns:a16="http://schemas.microsoft.com/office/drawing/2014/main" id="{AE055B0B-D886-4F97-82F4-74081166019D}"/>
                  </a:ext>
                </a:extLst>
              </p:cNvPr>
              <p:cNvSpPr/>
              <p:nvPr/>
            </p:nvSpPr>
            <p:spPr>
              <a:xfrm>
                <a:off x="8701560" y="1599120"/>
                <a:ext cx="90720" cy="164160"/>
              </a:xfrm>
              <a:custGeom>
                <a:avLst/>
                <a:gdLst/>
                <a:ahLst/>
                <a:cxnLst/>
                <a:rect l="0" t="0" r="r" b="b"/>
                <a:pathLst>
                  <a:path w="252" h="456">
                    <a:moveTo>
                      <a:pt x="157" y="17"/>
                    </a:moveTo>
                    <a:cubicBezTo>
                      <a:pt x="157" y="0"/>
                      <a:pt x="154" y="0"/>
                      <a:pt x="134" y="0"/>
                    </a:cubicBezTo>
                    <a:cubicBezTo>
                      <a:pt x="92" y="42"/>
                      <a:pt x="28" y="42"/>
                      <a:pt x="0" y="42"/>
                    </a:cubicBezTo>
                    <a:cubicBezTo>
                      <a:pt x="0" y="50"/>
                      <a:pt x="0" y="59"/>
                      <a:pt x="0" y="67"/>
                    </a:cubicBezTo>
                    <a:cubicBezTo>
                      <a:pt x="17" y="67"/>
                      <a:pt x="62" y="67"/>
                      <a:pt x="101" y="47"/>
                    </a:cubicBezTo>
                    <a:cubicBezTo>
                      <a:pt x="101" y="165"/>
                      <a:pt x="101" y="282"/>
                      <a:pt x="101" y="400"/>
                    </a:cubicBezTo>
                    <a:cubicBezTo>
                      <a:pt x="101" y="422"/>
                      <a:pt x="101" y="431"/>
                      <a:pt x="31" y="431"/>
                    </a:cubicBezTo>
                    <a:cubicBezTo>
                      <a:pt x="22" y="431"/>
                      <a:pt x="14" y="431"/>
                      <a:pt x="6" y="431"/>
                    </a:cubicBezTo>
                    <a:cubicBezTo>
                      <a:pt x="6" y="439"/>
                      <a:pt x="6" y="447"/>
                      <a:pt x="6" y="456"/>
                    </a:cubicBezTo>
                    <a:cubicBezTo>
                      <a:pt x="17" y="453"/>
                      <a:pt x="101" y="453"/>
                      <a:pt x="129" y="453"/>
                    </a:cubicBezTo>
                    <a:cubicBezTo>
                      <a:pt x="148" y="453"/>
                      <a:pt x="235" y="453"/>
                      <a:pt x="252" y="456"/>
                    </a:cubicBezTo>
                    <a:cubicBezTo>
                      <a:pt x="252" y="447"/>
                      <a:pt x="252" y="439"/>
                      <a:pt x="252" y="431"/>
                    </a:cubicBezTo>
                    <a:cubicBezTo>
                      <a:pt x="243" y="431"/>
                      <a:pt x="233" y="431"/>
                      <a:pt x="224" y="431"/>
                    </a:cubicBezTo>
                    <a:cubicBezTo>
                      <a:pt x="157" y="431"/>
                      <a:pt x="157" y="422"/>
                      <a:pt x="157" y="400"/>
                    </a:cubicBezTo>
                    <a:cubicBezTo>
                      <a:pt x="157" y="272"/>
                      <a:pt x="157" y="144"/>
                      <a:pt x="157" y="1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3" name="Freeform 132">
                <a:extLst>
                  <a:ext uri="{FF2B5EF4-FFF2-40B4-BE49-F238E27FC236}">
                    <a16:creationId xmlns:a16="http://schemas.microsoft.com/office/drawing/2014/main" id="{D891F278-DAB4-1769-FC07-E5E171042EC9}"/>
                  </a:ext>
                </a:extLst>
              </p:cNvPr>
              <p:cNvSpPr/>
              <p:nvPr/>
            </p:nvSpPr>
            <p:spPr>
              <a:xfrm>
                <a:off x="8829720" y="1599120"/>
                <a:ext cx="113760" cy="169200"/>
              </a:xfrm>
              <a:custGeom>
                <a:avLst/>
                <a:gdLst/>
                <a:ahLst/>
                <a:cxnLst/>
                <a:rect l="0" t="0" r="r" b="b"/>
                <a:pathLst>
                  <a:path w="316" h="470">
                    <a:moveTo>
                      <a:pt x="64" y="229"/>
                    </a:moveTo>
                    <a:cubicBezTo>
                      <a:pt x="64" y="173"/>
                      <a:pt x="70" y="123"/>
                      <a:pt x="95" y="81"/>
                    </a:cubicBezTo>
                    <a:cubicBezTo>
                      <a:pt x="120" y="45"/>
                      <a:pt x="156" y="19"/>
                      <a:pt x="201" y="19"/>
                    </a:cubicBezTo>
                    <a:cubicBezTo>
                      <a:pt x="221" y="19"/>
                      <a:pt x="249" y="25"/>
                      <a:pt x="263" y="42"/>
                    </a:cubicBezTo>
                    <a:cubicBezTo>
                      <a:pt x="246" y="45"/>
                      <a:pt x="232" y="56"/>
                      <a:pt x="232" y="75"/>
                    </a:cubicBezTo>
                    <a:cubicBezTo>
                      <a:pt x="232" y="92"/>
                      <a:pt x="243" y="109"/>
                      <a:pt x="263" y="109"/>
                    </a:cubicBezTo>
                    <a:cubicBezTo>
                      <a:pt x="282" y="109"/>
                      <a:pt x="296" y="95"/>
                      <a:pt x="296" y="75"/>
                    </a:cubicBezTo>
                    <a:cubicBezTo>
                      <a:pt x="296" y="33"/>
                      <a:pt x="268" y="0"/>
                      <a:pt x="198" y="0"/>
                    </a:cubicBezTo>
                    <a:cubicBezTo>
                      <a:pt x="100" y="0"/>
                      <a:pt x="0" y="89"/>
                      <a:pt x="0" y="238"/>
                    </a:cubicBezTo>
                    <a:cubicBezTo>
                      <a:pt x="0" y="414"/>
                      <a:pt x="84" y="470"/>
                      <a:pt x="159" y="470"/>
                    </a:cubicBezTo>
                    <a:cubicBezTo>
                      <a:pt x="243" y="470"/>
                      <a:pt x="316" y="405"/>
                      <a:pt x="316" y="316"/>
                    </a:cubicBezTo>
                    <a:cubicBezTo>
                      <a:pt x="316" y="226"/>
                      <a:pt x="246" y="162"/>
                      <a:pt x="165" y="162"/>
                    </a:cubicBezTo>
                    <a:cubicBezTo>
                      <a:pt x="109" y="162"/>
                      <a:pt x="81" y="198"/>
                      <a:pt x="64" y="229"/>
                    </a:cubicBezTo>
                    <a:moveTo>
                      <a:pt x="159" y="447"/>
                    </a:moveTo>
                    <a:cubicBezTo>
                      <a:pt x="123" y="447"/>
                      <a:pt x="98" y="428"/>
                      <a:pt x="84" y="397"/>
                    </a:cubicBezTo>
                    <a:cubicBezTo>
                      <a:pt x="72" y="375"/>
                      <a:pt x="67" y="341"/>
                      <a:pt x="67" y="299"/>
                    </a:cubicBezTo>
                    <a:cubicBezTo>
                      <a:pt x="67" y="235"/>
                      <a:pt x="106" y="182"/>
                      <a:pt x="162" y="182"/>
                    </a:cubicBezTo>
                    <a:cubicBezTo>
                      <a:pt x="193" y="182"/>
                      <a:pt x="215" y="196"/>
                      <a:pt x="232" y="221"/>
                    </a:cubicBezTo>
                    <a:cubicBezTo>
                      <a:pt x="249" y="246"/>
                      <a:pt x="249" y="274"/>
                      <a:pt x="249" y="316"/>
                    </a:cubicBezTo>
                    <a:cubicBezTo>
                      <a:pt x="249" y="355"/>
                      <a:pt x="249" y="383"/>
                      <a:pt x="232" y="408"/>
                    </a:cubicBezTo>
                    <a:cubicBezTo>
                      <a:pt x="215" y="433"/>
                      <a:pt x="193" y="447"/>
                      <a:pt x="159" y="44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4" name="Freeform 133">
                <a:extLst>
                  <a:ext uri="{FF2B5EF4-FFF2-40B4-BE49-F238E27FC236}">
                    <a16:creationId xmlns:a16="http://schemas.microsoft.com/office/drawing/2014/main" id="{9234BDE7-9EDB-2D78-D824-9199F399AD3F}"/>
                  </a:ext>
                </a:extLst>
              </p:cNvPr>
              <p:cNvSpPr/>
              <p:nvPr/>
            </p:nvSpPr>
            <p:spPr>
              <a:xfrm>
                <a:off x="8984880" y="1749960"/>
                <a:ext cx="136800" cy="162360"/>
              </a:xfrm>
              <a:custGeom>
                <a:avLst/>
                <a:gdLst/>
                <a:ahLst/>
                <a:cxnLst/>
                <a:rect l="0" t="0" r="r" b="b"/>
                <a:pathLst>
                  <a:path w="380" h="451">
                    <a:moveTo>
                      <a:pt x="81" y="193"/>
                    </a:moveTo>
                    <a:cubicBezTo>
                      <a:pt x="86" y="48"/>
                      <a:pt x="170" y="23"/>
                      <a:pt x="204" y="23"/>
                    </a:cubicBezTo>
                    <a:cubicBezTo>
                      <a:pt x="305" y="23"/>
                      <a:pt x="316" y="154"/>
                      <a:pt x="316" y="193"/>
                    </a:cubicBezTo>
                    <a:cubicBezTo>
                      <a:pt x="238" y="193"/>
                      <a:pt x="159" y="193"/>
                      <a:pt x="81" y="193"/>
                    </a:cubicBezTo>
                    <a:moveTo>
                      <a:pt x="81" y="213"/>
                    </a:moveTo>
                    <a:cubicBezTo>
                      <a:pt x="172" y="213"/>
                      <a:pt x="264" y="213"/>
                      <a:pt x="355" y="213"/>
                    </a:cubicBezTo>
                    <a:cubicBezTo>
                      <a:pt x="378" y="213"/>
                      <a:pt x="380" y="213"/>
                      <a:pt x="380" y="193"/>
                    </a:cubicBezTo>
                    <a:cubicBezTo>
                      <a:pt x="380" y="95"/>
                      <a:pt x="327" y="0"/>
                      <a:pt x="204" y="0"/>
                    </a:cubicBezTo>
                    <a:cubicBezTo>
                      <a:pt x="89" y="0"/>
                      <a:pt x="0" y="101"/>
                      <a:pt x="0" y="224"/>
                    </a:cubicBezTo>
                    <a:cubicBezTo>
                      <a:pt x="0" y="356"/>
                      <a:pt x="103" y="451"/>
                      <a:pt x="215" y="451"/>
                    </a:cubicBezTo>
                    <a:cubicBezTo>
                      <a:pt x="336" y="451"/>
                      <a:pt x="380" y="342"/>
                      <a:pt x="380" y="325"/>
                    </a:cubicBezTo>
                    <a:cubicBezTo>
                      <a:pt x="380" y="314"/>
                      <a:pt x="372" y="314"/>
                      <a:pt x="366" y="314"/>
                    </a:cubicBezTo>
                    <a:cubicBezTo>
                      <a:pt x="358" y="314"/>
                      <a:pt x="355" y="319"/>
                      <a:pt x="355" y="328"/>
                    </a:cubicBezTo>
                    <a:cubicBezTo>
                      <a:pt x="319" y="428"/>
                      <a:pt x="232" y="428"/>
                      <a:pt x="221" y="428"/>
                    </a:cubicBezTo>
                    <a:cubicBezTo>
                      <a:pt x="173" y="428"/>
                      <a:pt x="134" y="398"/>
                      <a:pt x="112" y="361"/>
                    </a:cubicBezTo>
                    <a:cubicBezTo>
                      <a:pt x="81" y="314"/>
                      <a:pt x="81" y="249"/>
                      <a:pt x="81" y="2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5" name="Freeform 134">
                <a:extLst>
                  <a:ext uri="{FF2B5EF4-FFF2-40B4-BE49-F238E27FC236}">
                    <a16:creationId xmlns:a16="http://schemas.microsoft.com/office/drawing/2014/main" id="{F725F826-F66B-0762-B55E-48CBB18CD849}"/>
                  </a:ext>
                </a:extLst>
              </p:cNvPr>
              <p:cNvSpPr/>
              <p:nvPr/>
            </p:nvSpPr>
            <p:spPr>
              <a:xfrm>
                <a:off x="9138960" y="1756080"/>
                <a:ext cx="173520" cy="156240"/>
              </a:xfrm>
              <a:custGeom>
                <a:avLst/>
                <a:gdLst/>
                <a:ahLst/>
                <a:cxnLst/>
                <a:rect l="0" t="0" r="r" b="b"/>
                <a:pathLst>
                  <a:path w="482" h="434">
                    <a:moveTo>
                      <a:pt x="389" y="98"/>
                    </a:moveTo>
                    <a:cubicBezTo>
                      <a:pt x="400" y="76"/>
                      <a:pt x="417" y="34"/>
                      <a:pt x="482" y="31"/>
                    </a:cubicBezTo>
                    <a:cubicBezTo>
                      <a:pt x="482" y="21"/>
                      <a:pt x="482" y="10"/>
                      <a:pt x="482" y="0"/>
                    </a:cubicBezTo>
                    <a:cubicBezTo>
                      <a:pt x="459" y="3"/>
                      <a:pt x="428" y="3"/>
                      <a:pt x="406" y="3"/>
                    </a:cubicBezTo>
                    <a:cubicBezTo>
                      <a:pt x="384" y="3"/>
                      <a:pt x="339" y="3"/>
                      <a:pt x="322" y="0"/>
                    </a:cubicBezTo>
                    <a:cubicBezTo>
                      <a:pt x="322" y="10"/>
                      <a:pt x="322" y="21"/>
                      <a:pt x="322" y="31"/>
                    </a:cubicBezTo>
                    <a:cubicBezTo>
                      <a:pt x="358" y="34"/>
                      <a:pt x="370" y="56"/>
                      <a:pt x="370" y="73"/>
                    </a:cubicBezTo>
                    <a:cubicBezTo>
                      <a:pt x="370" y="81"/>
                      <a:pt x="367" y="87"/>
                      <a:pt x="364" y="98"/>
                    </a:cubicBezTo>
                    <a:cubicBezTo>
                      <a:pt x="330" y="181"/>
                      <a:pt x="297" y="264"/>
                      <a:pt x="263" y="347"/>
                    </a:cubicBezTo>
                    <a:cubicBezTo>
                      <a:pt x="226" y="256"/>
                      <a:pt x="189" y="164"/>
                      <a:pt x="151" y="73"/>
                    </a:cubicBezTo>
                    <a:cubicBezTo>
                      <a:pt x="146" y="62"/>
                      <a:pt x="146" y="59"/>
                      <a:pt x="146" y="56"/>
                    </a:cubicBezTo>
                    <a:cubicBezTo>
                      <a:pt x="146" y="31"/>
                      <a:pt x="185" y="31"/>
                      <a:pt x="202" y="31"/>
                    </a:cubicBezTo>
                    <a:cubicBezTo>
                      <a:pt x="202" y="21"/>
                      <a:pt x="202" y="10"/>
                      <a:pt x="202" y="0"/>
                    </a:cubicBezTo>
                    <a:cubicBezTo>
                      <a:pt x="174" y="3"/>
                      <a:pt x="118" y="3"/>
                      <a:pt x="95" y="3"/>
                    </a:cubicBezTo>
                    <a:cubicBezTo>
                      <a:pt x="67" y="3"/>
                      <a:pt x="28" y="3"/>
                      <a:pt x="0" y="0"/>
                    </a:cubicBezTo>
                    <a:cubicBezTo>
                      <a:pt x="0" y="10"/>
                      <a:pt x="0" y="21"/>
                      <a:pt x="0" y="31"/>
                    </a:cubicBezTo>
                    <a:cubicBezTo>
                      <a:pt x="62" y="31"/>
                      <a:pt x="64" y="37"/>
                      <a:pt x="78" y="67"/>
                    </a:cubicBezTo>
                    <a:cubicBezTo>
                      <a:pt x="126" y="184"/>
                      <a:pt x="174" y="300"/>
                      <a:pt x="221" y="417"/>
                    </a:cubicBezTo>
                    <a:cubicBezTo>
                      <a:pt x="227" y="431"/>
                      <a:pt x="227" y="434"/>
                      <a:pt x="241" y="434"/>
                    </a:cubicBezTo>
                    <a:cubicBezTo>
                      <a:pt x="255" y="434"/>
                      <a:pt x="258" y="425"/>
                      <a:pt x="260" y="417"/>
                    </a:cubicBezTo>
                    <a:cubicBezTo>
                      <a:pt x="303" y="311"/>
                      <a:pt x="346" y="204"/>
                      <a:pt x="389" y="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6" name="Freeform 135">
                <a:extLst>
                  <a:ext uri="{FF2B5EF4-FFF2-40B4-BE49-F238E27FC236}">
                    <a16:creationId xmlns:a16="http://schemas.microsoft.com/office/drawing/2014/main" id="{1C239C5E-EDD1-0008-8770-CFEE8E108D9B}"/>
                  </a:ext>
                </a:extLst>
              </p:cNvPr>
              <p:cNvSpPr/>
              <p:nvPr/>
            </p:nvSpPr>
            <p:spPr>
              <a:xfrm>
                <a:off x="9319320" y="1749960"/>
                <a:ext cx="137160" cy="162360"/>
              </a:xfrm>
              <a:custGeom>
                <a:avLst/>
                <a:gdLst/>
                <a:ahLst/>
                <a:cxnLst/>
                <a:rect l="0" t="0" r="r" b="b"/>
                <a:pathLst>
                  <a:path w="381" h="451">
                    <a:moveTo>
                      <a:pt x="81" y="193"/>
                    </a:moveTo>
                    <a:cubicBezTo>
                      <a:pt x="87" y="48"/>
                      <a:pt x="171" y="23"/>
                      <a:pt x="205" y="23"/>
                    </a:cubicBezTo>
                    <a:cubicBezTo>
                      <a:pt x="305" y="23"/>
                      <a:pt x="317" y="154"/>
                      <a:pt x="317" y="193"/>
                    </a:cubicBezTo>
                    <a:cubicBezTo>
                      <a:pt x="238" y="193"/>
                      <a:pt x="160" y="193"/>
                      <a:pt x="81" y="193"/>
                    </a:cubicBezTo>
                    <a:moveTo>
                      <a:pt x="81" y="213"/>
                    </a:moveTo>
                    <a:cubicBezTo>
                      <a:pt x="173" y="213"/>
                      <a:pt x="264" y="213"/>
                      <a:pt x="356" y="213"/>
                    </a:cubicBezTo>
                    <a:cubicBezTo>
                      <a:pt x="378" y="213"/>
                      <a:pt x="381" y="213"/>
                      <a:pt x="381" y="193"/>
                    </a:cubicBezTo>
                    <a:cubicBezTo>
                      <a:pt x="381" y="95"/>
                      <a:pt x="328" y="0"/>
                      <a:pt x="205" y="0"/>
                    </a:cubicBezTo>
                    <a:cubicBezTo>
                      <a:pt x="90" y="0"/>
                      <a:pt x="0" y="101"/>
                      <a:pt x="0" y="224"/>
                    </a:cubicBezTo>
                    <a:cubicBezTo>
                      <a:pt x="0" y="356"/>
                      <a:pt x="104" y="451"/>
                      <a:pt x="216" y="451"/>
                    </a:cubicBezTo>
                    <a:cubicBezTo>
                      <a:pt x="336" y="451"/>
                      <a:pt x="381" y="342"/>
                      <a:pt x="381" y="325"/>
                    </a:cubicBezTo>
                    <a:cubicBezTo>
                      <a:pt x="381" y="314"/>
                      <a:pt x="373" y="314"/>
                      <a:pt x="367" y="314"/>
                    </a:cubicBezTo>
                    <a:cubicBezTo>
                      <a:pt x="359" y="314"/>
                      <a:pt x="356" y="319"/>
                      <a:pt x="356" y="328"/>
                    </a:cubicBezTo>
                    <a:cubicBezTo>
                      <a:pt x="319" y="428"/>
                      <a:pt x="233" y="428"/>
                      <a:pt x="221" y="428"/>
                    </a:cubicBezTo>
                    <a:cubicBezTo>
                      <a:pt x="174" y="428"/>
                      <a:pt x="135" y="398"/>
                      <a:pt x="109" y="361"/>
                    </a:cubicBezTo>
                    <a:cubicBezTo>
                      <a:pt x="81" y="314"/>
                      <a:pt x="81" y="249"/>
                      <a:pt x="81" y="21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7" name="Freeform 136">
                <a:extLst>
                  <a:ext uri="{FF2B5EF4-FFF2-40B4-BE49-F238E27FC236}">
                    <a16:creationId xmlns:a16="http://schemas.microsoft.com/office/drawing/2014/main" id="{0DBA7284-0288-772B-9ECA-CC8E3A942C28}"/>
                  </a:ext>
                </a:extLst>
              </p:cNvPr>
              <p:cNvSpPr/>
              <p:nvPr/>
            </p:nvSpPr>
            <p:spPr>
              <a:xfrm>
                <a:off x="9477720" y="1752120"/>
                <a:ext cx="178200" cy="156960"/>
              </a:xfrm>
              <a:custGeom>
                <a:avLst/>
                <a:gdLst/>
                <a:ahLst/>
                <a:cxnLst/>
                <a:rect l="0" t="0" r="r" b="b"/>
                <a:pathLst>
                  <a:path w="495" h="436">
                    <a:moveTo>
                      <a:pt x="78" y="98"/>
                    </a:moveTo>
                    <a:cubicBezTo>
                      <a:pt x="78" y="185"/>
                      <a:pt x="78" y="273"/>
                      <a:pt x="78" y="361"/>
                    </a:cubicBezTo>
                    <a:cubicBezTo>
                      <a:pt x="78" y="405"/>
                      <a:pt x="67" y="405"/>
                      <a:pt x="0" y="405"/>
                    </a:cubicBezTo>
                    <a:cubicBezTo>
                      <a:pt x="0" y="416"/>
                      <a:pt x="0" y="426"/>
                      <a:pt x="0" y="436"/>
                    </a:cubicBezTo>
                    <a:cubicBezTo>
                      <a:pt x="36" y="433"/>
                      <a:pt x="87" y="433"/>
                      <a:pt x="112" y="433"/>
                    </a:cubicBezTo>
                    <a:cubicBezTo>
                      <a:pt x="137" y="433"/>
                      <a:pt x="187" y="433"/>
                      <a:pt x="221" y="436"/>
                    </a:cubicBezTo>
                    <a:cubicBezTo>
                      <a:pt x="221" y="426"/>
                      <a:pt x="221" y="416"/>
                      <a:pt x="221" y="405"/>
                    </a:cubicBezTo>
                    <a:cubicBezTo>
                      <a:pt x="157" y="405"/>
                      <a:pt x="145" y="405"/>
                      <a:pt x="145" y="361"/>
                    </a:cubicBezTo>
                    <a:cubicBezTo>
                      <a:pt x="145" y="300"/>
                      <a:pt x="145" y="240"/>
                      <a:pt x="145" y="179"/>
                    </a:cubicBezTo>
                    <a:cubicBezTo>
                      <a:pt x="145" y="78"/>
                      <a:pt x="215" y="22"/>
                      <a:pt x="277" y="22"/>
                    </a:cubicBezTo>
                    <a:cubicBezTo>
                      <a:pt x="341" y="22"/>
                      <a:pt x="350" y="75"/>
                      <a:pt x="350" y="131"/>
                    </a:cubicBezTo>
                    <a:cubicBezTo>
                      <a:pt x="350" y="208"/>
                      <a:pt x="350" y="284"/>
                      <a:pt x="350" y="361"/>
                    </a:cubicBezTo>
                    <a:cubicBezTo>
                      <a:pt x="350" y="405"/>
                      <a:pt x="341" y="405"/>
                      <a:pt x="274" y="405"/>
                    </a:cubicBezTo>
                    <a:cubicBezTo>
                      <a:pt x="274" y="416"/>
                      <a:pt x="274" y="426"/>
                      <a:pt x="274" y="436"/>
                    </a:cubicBezTo>
                    <a:cubicBezTo>
                      <a:pt x="308" y="433"/>
                      <a:pt x="358" y="433"/>
                      <a:pt x="386" y="433"/>
                    </a:cubicBezTo>
                    <a:cubicBezTo>
                      <a:pt x="411" y="433"/>
                      <a:pt x="462" y="433"/>
                      <a:pt x="495" y="436"/>
                    </a:cubicBezTo>
                    <a:cubicBezTo>
                      <a:pt x="495" y="426"/>
                      <a:pt x="495" y="416"/>
                      <a:pt x="495" y="405"/>
                    </a:cubicBezTo>
                    <a:cubicBezTo>
                      <a:pt x="445" y="405"/>
                      <a:pt x="420" y="405"/>
                      <a:pt x="420" y="375"/>
                    </a:cubicBezTo>
                    <a:cubicBezTo>
                      <a:pt x="420" y="312"/>
                      <a:pt x="420" y="250"/>
                      <a:pt x="420" y="187"/>
                    </a:cubicBezTo>
                    <a:cubicBezTo>
                      <a:pt x="420" y="103"/>
                      <a:pt x="420" y="73"/>
                      <a:pt x="389" y="36"/>
                    </a:cubicBezTo>
                    <a:cubicBezTo>
                      <a:pt x="375" y="20"/>
                      <a:pt x="341" y="0"/>
                      <a:pt x="285" y="0"/>
                    </a:cubicBezTo>
                    <a:cubicBezTo>
                      <a:pt x="213" y="0"/>
                      <a:pt x="168" y="45"/>
                      <a:pt x="140" y="103"/>
                    </a:cubicBezTo>
                    <a:cubicBezTo>
                      <a:pt x="140" y="69"/>
                      <a:pt x="140" y="34"/>
                      <a:pt x="140" y="0"/>
                    </a:cubicBezTo>
                    <a:cubicBezTo>
                      <a:pt x="93" y="4"/>
                      <a:pt x="46" y="7"/>
                      <a:pt x="0" y="11"/>
                    </a:cubicBezTo>
                    <a:cubicBezTo>
                      <a:pt x="0" y="21"/>
                      <a:pt x="0" y="32"/>
                      <a:pt x="0" y="42"/>
                    </a:cubicBezTo>
                    <a:cubicBezTo>
                      <a:pt x="70" y="42"/>
                      <a:pt x="78" y="50"/>
                      <a:pt x="78" y="9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8" name="Freeform 137">
                <a:extLst>
                  <a:ext uri="{FF2B5EF4-FFF2-40B4-BE49-F238E27FC236}">
                    <a16:creationId xmlns:a16="http://schemas.microsoft.com/office/drawing/2014/main" id="{C5B05E9B-2B0C-3B47-3309-BABEF2EB6291}"/>
                  </a:ext>
                </a:extLst>
              </p:cNvPr>
              <p:cNvSpPr/>
              <p:nvPr/>
            </p:nvSpPr>
            <p:spPr>
              <a:xfrm>
                <a:off x="9659880" y="1691640"/>
                <a:ext cx="110880" cy="220680"/>
              </a:xfrm>
              <a:custGeom>
                <a:avLst/>
                <a:gdLst/>
                <a:ahLst/>
                <a:cxnLst/>
                <a:rect l="0" t="0" r="r" b="b"/>
                <a:pathLst>
                  <a:path w="308" h="613">
                    <a:moveTo>
                      <a:pt x="152" y="210"/>
                    </a:moveTo>
                    <a:cubicBezTo>
                      <a:pt x="199" y="210"/>
                      <a:pt x="247" y="210"/>
                      <a:pt x="294" y="210"/>
                    </a:cubicBezTo>
                    <a:cubicBezTo>
                      <a:pt x="294" y="200"/>
                      <a:pt x="294" y="189"/>
                      <a:pt x="294" y="179"/>
                    </a:cubicBezTo>
                    <a:cubicBezTo>
                      <a:pt x="247" y="179"/>
                      <a:pt x="199" y="179"/>
                      <a:pt x="152" y="179"/>
                    </a:cubicBezTo>
                    <a:cubicBezTo>
                      <a:pt x="152" y="120"/>
                      <a:pt x="152" y="60"/>
                      <a:pt x="152" y="0"/>
                    </a:cubicBezTo>
                    <a:cubicBezTo>
                      <a:pt x="144" y="0"/>
                      <a:pt x="137" y="0"/>
                      <a:pt x="129" y="0"/>
                    </a:cubicBezTo>
                    <a:cubicBezTo>
                      <a:pt x="126" y="81"/>
                      <a:pt x="98" y="185"/>
                      <a:pt x="0" y="188"/>
                    </a:cubicBezTo>
                    <a:cubicBezTo>
                      <a:pt x="0" y="195"/>
                      <a:pt x="0" y="202"/>
                      <a:pt x="0" y="210"/>
                    </a:cubicBezTo>
                    <a:cubicBezTo>
                      <a:pt x="28" y="210"/>
                      <a:pt x="56" y="210"/>
                      <a:pt x="84" y="210"/>
                    </a:cubicBezTo>
                    <a:cubicBezTo>
                      <a:pt x="84" y="300"/>
                      <a:pt x="84" y="391"/>
                      <a:pt x="84" y="481"/>
                    </a:cubicBezTo>
                    <a:cubicBezTo>
                      <a:pt x="84" y="601"/>
                      <a:pt x="177" y="613"/>
                      <a:pt x="210" y="613"/>
                    </a:cubicBezTo>
                    <a:cubicBezTo>
                      <a:pt x="280" y="613"/>
                      <a:pt x="308" y="546"/>
                      <a:pt x="308" y="481"/>
                    </a:cubicBezTo>
                    <a:cubicBezTo>
                      <a:pt x="308" y="463"/>
                      <a:pt x="308" y="444"/>
                      <a:pt x="308" y="425"/>
                    </a:cubicBezTo>
                    <a:cubicBezTo>
                      <a:pt x="300" y="425"/>
                      <a:pt x="292" y="425"/>
                      <a:pt x="283" y="425"/>
                    </a:cubicBezTo>
                    <a:cubicBezTo>
                      <a:pt x="283" y="443"/>
                      <a:pt x="283" y="461"/>
                      <a:pt x="283" y="478"/>
                    </a:cubicBezTo>
                    <a:cubicBezTo>
                      <a:pt x="283" y="551"/>
                      <a:pt x="255" y="590"/>
                      <a:pt x="219" y="590"/>
                    </a:cubicBezTo>
                    <a:cubicBezTo>
                      <a:pt x="152" y="590"/>
                      <a:pt x="152" y="501"/>
                      <a:pt x="152" y="484"/>
                    </a:cubicBezTo>
                    <a:cubicBezTo>
                      <a:pt x="152" y="393"/>
                      <a:pt x="152" y="301"/>
                      <a:pt x="152" y="2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39" name="Freeform 138">
                <a:extLst>
                  <a:ext uri="{FF2B5EF4-FFF2-40B4-BE49-F238E27FC236}">
                    <a16:creationId xmlns:a16="http://schemas.microsoft.com/office/drawing/2014/main" id="{BE7FE67B-F037-1673-9974-1537C80D78CA}"/>
                  </a:ext>
                </a:extLst>
              </p:cNvPr>
              <p:cNvSpPr/>
              <p:nvPr/>
            </p:nvSpPr>
            <p:spPr>
              <a:xfrm>
                <a:off x="9803160" y="1749960"/>
                <a:ext cx="115920" cy="162360"/>
              </a:xfrm>
              <a:custGeom>
                <a:avLst/>
                <a:gdLst/>
                <a:ahLst/>
                <a:cxnLst/>
                <a:rect l="0" t="0" r="r" b="b"/>
                <a:pathLst>
                  <a:path w="322" h="451">
                    <a:moveTo>
                      <a:pt x="171" y="249"/>
                    </a:moveTo>
                    <a:cubicBezTo>
                      <a:pt x="193" y="255"/>
                      <a:pt x="274" y="272"/>
                      <a:pt x="274" y="342"/>
                    </a:cubicBezTo>
                    <a:cubicBezTo>
                      <a:pt x="274" y="392"/>
                      <a:pt x="241" y="431"/>
                      <a:pt x="162" y="431"/>
                    </a:cubicBezTo>
                    <a:cubicBezTo>
                      <a:pt x="81" y="431"/>
                      <a:pt x="45" y="375"/>
                      <a:pt x="25" y="291"/>
                    </a:cubicBezTo>
                    <a:cubicBezTo>
                      <a:pt x="22" y="277"/>
                      <a:pt x="22" y="274"/>
                      <a:pt x="11" y="274"/>
                    </a:cubicBezTo>
                    <a:cubicBezTo>
                      <a:pt x="0" y="274"/>
                      <a:pt x="0" y="280"/>
                      <a:pt x="0" y="300"/>
                    </a:cubicBezTo>
                    <a:cubicBezTo>
                      <a:pt x="0" y="343"/>
                      <a:pt x="0" y="385"/>
                      <a:pt x="0" y="428"/>
                    </a:cubicBezTo>
                    <a:cubicBezTo>
                      <a:pt x="0" y="445"/>
                      <a:pt x="0" y="451"/>
                      <a:pt x="11" y="451"/>
                    </a:cubicBezTo>
                    <a:cubicBezTo>
                      <a:pt x="14" y="451"/>
                      <a:pt x="17" y="451"/>
                      <a:pt x="36" y="431"/>
                    </a:cubicBezTo>
                    <a:cubicBezTo>
                      <a:pt x="43" y="424"/>
                      <a:pt x="36" y="428"/>
                      <a:pt x="56" y="409"/>
                    </a:cubicBezTo>
                    <a:cubicBezTo>
                      <a:pt x="98" y="451"/>
                      <a:pt x="143" y="451"/>
                      <a:pt x="162" y="451"/>
                    </a:cubicBezTo>
                    <a:cubicBezTo>
                      <a:pt x="277" y="451"/>
                      <a:pt x="322" y="386"/>
                      <a:pt x="322" y="316"/>
                    </a:cubicBezTo>
                    <a:cubicBezTo>
                      <a:pt x="322" y="263"/>
                      <a:pt x="291" y="235"/>
                      <a:pt x="280" y="221"/>
                    </a:cubicBezTo>
                    <a:cubicBezTo>
                      <a:pt x="246" y="191"/>
                      <a:pt x="210" y="182"/>
                      <a:pt x="168" y="174"/>
                    </a:cubicBezTo>
                    <a:cubicBezTo>
                      <a:pt x="112" y="165"/>
                      <a:pt x="48" y="151"/>
                      <a:pt x="48" y="95"/>
                    </a:cubicBezTo>
                    <a:cubicBezTo>
                      <a:pt x="48" y="59"/>
                      <a:pt x="73" y="20"/>
                      <a:pt x="157" y="20"/>
                    </a:cubicBezTo>
                    <a:cubicBezTo>
                      <a:pt x="266" y="20"/>
                      <a:pt x="269" y="109"/>
                      <a:pt x="272" y="137"/>
                    </a:cubicBezTo>
                    <a:cubicBezTo>
                      <a:pt x="274" y="149"/>
                      <a:pt x="279" y="145"/>
                      <a:pt x="283" y="149"/>
                    </a:cubicBezTo>
                    <a:cubicBezTo>
                      <a:pt x="297" y="149"/>
                      <a:pt x="297" y="143"/>
                      <a:pt x="297" y="123"/>
                    </a:cubicBezTo>
                    <a:cubicBezTo>
                      <a:pt x="297" y="91"/>
                      <a:pt x="297" y="58"/>
                      <a:pt x="297" y="26"/>
                    </a:cubicBezTo>
                    <a:cubicBezTo>
                      <a:pt x="297" y="9"/>
                      <a:pt x="297" y="0"/>
                      <a:pt x="286" y="0"/>
                    </a:cubicBezTo>
                    <a:cubicBezTo>
                      <a:pt x="280" y="0"/>
                      <a:pt x="280" y="0"/>
                      <a:pt x="266" y="14"/>
                    </a:cubicBezTo>
                    <a:cubicBezTo>
                      <a:pt x="263" y="17"/>
                      <a:pt x="255" y="26"/>
                      <a:pt x="249" y="28"/>
                    </a:cubicBezTo>
                    <a:cubicBezTo>
                      <a:pt x="213" y="0"/>
                      <a:pt x="171" y="0"/>
                      <a:pt x="157" y="0"/>
                    </a:cubicBezTo>
                    <a:cubicBezTo>
                      <a:pt x="36" y="0"/>
                      <a:pt x="0" y="68"/>
                      <a:pt x="0" y="123"/>
                    </a:cubicBezTo>
                    <a:cubicBezTo>
                      <a:pt x="0" y="157"/>
                      <a:pt x="14" y="185"/>
                      <a:pt x="42" y="205"/>
                    </a:cubicBezTo>
                    <a:cubicBezTo>
                      <a:pt x="73" y="230"/>
                      <a:pt x="101" y="238"/>
                      <a:pt x="171" y="24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</p:grpSp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3BBFAAA3-3679-9F8E-4E38-C01D1EF6AE16}"/>
              </a:ext>
            </a:extLst>
          </p:cNvPr>
          <p:cNvSpPr txBox="1"/>
          <p:nvPr/>
        </p:nvSpPr>
        <p:spPr>
          <a:xfrm>
            <a:off x="8017853" y="2867019"/>
            <a:ext cx="3041174" cy="3379904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2661" b="1" spc="-1" dirty="0">
                <a:latin typeface="Arial"/>
                <a:ea typeface="Arial"/>
              </a:rPr>
              <a:t>Source:</a:t>
            </a:r>
            <a:endParaRPr lang="en-US" sz="2661" spc="-1" dirty="0">
              <a:latin typeface="Arial"/>
            </a:endParaRPr>
          </a:p>
          <a:p>
            <a:r>
              <a:rPr lang="en-US" sz="2661" spc="-1" dirty="0" err="1">
                <a:latin typeface="Arial"/>
                <a:ea typeface="Arial"/>
              </a:rPr>
              <a:t>ρ</a:t>
            </a:r>
            <a:r>
              <a:rPr lang="en-US" sz="2661" spc="-1" dirty="0">
                <a:latin typeface="Arial"/>
                <a:ea typeface="Arial"/>
              </a:rPr>
              <a:t> = </a:t>
            </a:r>
            <a:r>
              <a:rPr lang="en-US" sz="2661" spc="-1" dirty="0">
                <a:latin typeface="Arial"/>
              </a:rPr>
              <a:t>0.2 mg/m</a:t>
            </a:r>
            <a:r>
              <a:rPr lang="en-US" sz="2661" spc="-1" baseline="33000" dirty="0">
                <a:latin typeface="Arial"/>
              </a:rPr>
              <a:t>2</a:t>
            </a:r>
            <a:endParaRPr lang="en-US" sz="2661" spc="-1" dirty="0">
              <a:latin typeface="Arial"/>
            </a:endParaRPr>
          </a:p>
          <a:p>
            <a:r>
              <a:rPr lang="en-US" sz="2661" spc="-1" dirty="0">
                <a:latin typeface="Arial"/>
              </a:rPr>
              <a:t>(full loading)</a:t>
            </a:r>
          </a:p>
          <a:p>
            <a:endParaRPr lang="en-US" sz="2661" spc="-1" dirty="0">
              <a:latin typeface="Arial"/>
            </a:endParaRPr>
          </a:p>
          <a:p>
            <a:r>
              <a:rPr lang="en-US" sz="2661" b="1" spc="-1" dirty="0">
                <a:solidFill>
                  <a:srgbClr val="000000"/>
                </a:solidFill>
                <a:latin typeface="Arial"/>
              </a:rPr>
              <a:t>1</a:t>
            </a:r>
            <a:r>
              <a:rPr lang="en-US" sz="2661" b="1" spc="-1" dirty="0">
                <a:solidFill>
                  <a:srgbClr val="000000"/>
                </a:solidFill>
                <a:latin typeface="Arial"/>
                <a:ea typeface="Arial"/>
              </a:rPr>
              <a:t>μg </a:t>
            </a:r>
            <a:r>
              <a:rPr lang="en-US" sz="2661" spc="-1" dirty="0">
                <a:solidFill>
                  <a:srgbClr val="000000"/>
                </a:solidFill>
                <a:latin typeface="Arial"/>
                <a:ea typeface="Arial"/>
              </a:rPr>
              <a:t>(50 cm</a:t>
            </a:r>
            <a:r>
              <a:rPr lang="en-US" sz="2661" spc="-1" baseline="33000" dirty="0">
                <a:solidFill>
                  <a:srgbClr val="000000"/>
                </a:solidFill>
                <a:latin typeface="Arial"/>
                <a:ea typeface="Arial"/>
              </a:rPr>
              <a:t>2</a:t>
            </a:r>
            <a:r>
              <a:rPr lang="en-US" sz="2661" spc="-1" dirty="0">
                <a:solidFill>
                  <a:srgbClr val="000000"/>
                </a:solidFill>
                <a:latin typeface="Arial"/>
                <a:ea typeface="Arial"/>
              </a:rPr>
              <a:t>)</a:t>
            </a:r>
            <a:endParaRPr lang="en-US" sz="2661" spc="-1" dirty="0">
              <a:latin typeface="Arial"/>
            </a:endParaRPr>
          </a:p>
          <a:p>
            <a:endParaRPr lang="en-US" sz="2661" spc="-1" dirty="0">
              <a:latin typeface="Arial"/>
            </a:endParaRPr>
          </a:p>
          <a:p>
            <a:r>
              <a:rPr lang="en-US" sz="2661" spc="-1" dirty="0">
                <a:latin typeface="Arial"/>
                <a:ea typeface="Arial"/>
              </a:rPr>
              <a:t>716 MBq</a:t>
            </a:r>
            <a:endParaRPr lang="en-US" sz="2661" spc="-1" dirty="0">
              <a:latin typeface="Arial"/>
            </a:endParaRPr>
          </a:p>
          <a:p>
            <a:r>
              <a:rPr lang="en-US" sz="2661" spc="-1" dirty="0">
                <a:latin typeface="Arial"/>
                <a:ea typeface="Arial"/>
              </a:rPr>
              <a:t>(19.3 </a:t>
            </a:r>
            <a:r>
              <a:rPr lang="en-US" sz="2661" spc="-1" dirty="0" err="1">
                <a:latin typeface="Arial"/>
                <a:ea typeface="Arial"/>
              </a:rPr>
              <a:t>mCi</a:t>
            </a:r>
            <a:r>
              <a:rPr lang="en-US" sz="2661" spc="-1" dirty="0">
                <a:latin typeface="Arial"/>
                <a:ea typeface="Arial"/>
              </a:rPr>
              <a:t>)</a:t>
            </a:r>
            <a:endParaRPr lang="en-US" sz="2661" spc="-1" dirty="0">
              <a:latin typeface="Arial"/>
            </a:endParaRPr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2417F573-F633-A3D3-5B7A-0FD83E686928}"/>
              </a:ext>
            </a:extLst>
          </p:cNvPr>
          <p:cNvGrpSpPr/>
          <p:nvPr/>
        </p:nvGrpSpPr>
        <p:grpSpPr>
          <a:xfrm>
            <a:off x="2779431" y="2414806"/>
            <a:ext cx="4495364" cy="4322080"/>
            <a:chOff x="2286000" y="1912680"/>
            <a:chExt cx="3717000" cy="3573720"/>
          </a:xfrm>
        </p:grpSpPr>
        <p:pic>
          <p:nvPicPr>
            <p:cNvPr id="142" name="Picture 141">
              <a:extLst>
                <a:ext uri="{FF2B5EF4-FFF2-40B4-BE49-F238E27FC236}">
                  <a16:creationId xmlns:a16="http://schemas.microsoft.com/office/drawing/2014/main" id="{B2EFD26C-7BAE-09F4-D464-D82245D13428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 rot="7087200" flipH="1">
              <a:off x="2291040" y="2885760"/>
              <a:ext cx="2938320" cy="17733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6B7609F7-1A19-718F-1622-7489288A68D8}"/>
                </a:ext>
              </a:extLst>
            </p:cNvPr>
            <p:cNvSpPr txBox="1"/>
            <p:nvPr/>
          </p:nvSpPr>
          <p:spPr>
            <a:xfrm rot="16226400">
              <a:off x="1949400" y="3405240"/>
              <a:ext cx="1805760" cy="3524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2177" spc="-1">
                  <a:latin typeface="Arial"/>
                </a:rPr>
                <a:t>7 cm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3CCB94CB-AB60-23F6-4242-7AF6BAD905DD}"/>
                </a:ext>
              </a:extLst>
            </p:cNvPr>
            <p:cNvSpPr txBox="1"/>
            <p:nvPr/>
          </p:nvSpPr>
          <p:spPr>
            <a:xfrm rot="19809600">
              <a:off x="3173040" y="2338560"/>
              <a:ext cx="1805760" cy="352440"/>
            </a:xfrm>
            <a:prstGeom prst="rect">
              <a:avLst/>
            </a:prstGeom>
            <a:noFill/>
            <a:ln w="0">
              <a:noFill/>
            </a:ln>
          </p:spPr>
          <p:txBody>
            <a:bodyPr lIns="108847" tIns="54423" rIns="108847" bIns="54423" anchor="t">
              <a:noAutofit/>
            </a:bodyPr>
            <a:lstStyle/>
            <a:p>
              <a:r>
                <a:rPr lang="en-US" sz="2177" spc="-1">
                  <a:latin typeface="Arial"/>
                </a:rPr>
                <a:t>7 cm</a:t>
              </a:r>
            </a:p>
          </p:txBody>
        </p:sp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56C1F4C-CF4A-E9B7-FF54-AB7662F09174}"/>
                </a:ext>
              </a:extLst>
            </p:cNvPr>
            <p:cNvSpPr/>
            <p:nvPr/>
          </p:nvSpPr>
          <p:spPr>
            <a:xfrm>
              <a:off x="4631400" y="3405600"/>
              <a:ext cx="1371600" cy="685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5400"/>
                  </a:moveTo>
                  <a:lnTo>
                    <a:pt x="16200" y="5400"/>
                  </a:lnTo>
                  <a:lnTo>
                    <a:pt x="16200" y="0"/>
                  </a:lnTo>
                  <a:lnTo>
                    <a:pt x="21600" y="10800"/>
                  </a:lnTo>
                  <a:lnTo>
                    <a:pt x="16200" y="21600"/>
                  </a:lnTo>
                  <a:lnTo>
                    <a:pt x="16200" y="16200"/>
                  </a:lnTo>
                  <a:lnTo>
                    <a:pt x="0" y="16200"/>
                  </a:lnTo>
                  <a:close/>
                </a:path>
              </a:pathLst>
            </a:custGeom>
            <a:noFill/>
            <a:ln w="29160">
              <a:solidFill>
                <a:srgbClr val="000000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26262" tIns="71839" rIns="126262" bIns="71839" anchor="ctr">
              <a:noAutofit/>
            </a:bodyPr>
            <a:lstStyle/>
            <a:p>
              <a:pPr algn="ctr">
                <a:buNone/>
              </a:pPr>
              <a:r>
                <a:rPr lang="en-US" sz="2177" spc="-1">
                  <a:latin typeface="Arial"/>
                </a:rPr>
                <a:t>3 years</a:t>
              </a: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:a16="http://schemas.microsoft.com/office/drawing/2014/main" id="{136DFF4B-D9F0-A187-490D-10EB209A7BDF}"/>
              </a:ext>
            </a:extLst>
          </p:cNvPr>
          <p:cNvSpPr txBox="1"/>
          <p:nvPr/>
        </p:nvSpPr>
        <p:spPr>
          <a:xfrm>
            <a:off x="829625" y="3419960"/>
            <a:ext cx="1935292" cy="2109447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2661" b="1" spc="-1" dirty="0" err="1">
                <a:latin typeface="Arial"/>
                <a:ea typeface="Arial"/>
              </a:rPr>
              <a:t>Esposure</a:t>
            </a:r>
            <a:r>
              <a:rPr lang="en-US" sz="2661" b="1" spc="-1" dirty="0">
                <a:latin typeface="Arial"/>
                <a:ea typeface="Arial"/>
              </a:rPr>
              <a:t>:</a:t>
            </a:r>
            <a:endParaRPr lang="en-US" sz="2661" spc="-1" dirty="0">
              <a:latin typeface="Arial"/>
            </a:endParaRPr>
          </a:p>
          <a:p>
            <a:r>
              <a:rPr lang="en-US" sz="2661" spc="-1" dirty="0">
                <a:latin typeface="Arial"/>
                <a:ea typeface="Arial"/>
              </a:rPr>
              <a:t>3 years</a:t>
            </a:r>
            <a:endParaRPr lang="en-US" sz="2661" spc="-1" dirty="0">
              <a:latin typeface="Arial"/>
            </a:endParaRPr>
          </a:p>
          <a:p>
            <a:endParaRPr lang="en-US" sz="2661" spc="-1" dirty="0">
              <a:latin typeface="Arial"/>
            </a:endParaRPr>
          </a:p>
          <a:p>
            <a:r>
              <a:rPr lang="en-US" sz="2661" b="1" spc="-1" dirty="0">
                <a:latin typeface="Arial"/>
                <a:ea typeface="Arial"/>
              </a:rPr>
              <a:t>Efficiency:</a:t>
            </a:r>
            <a:endParaRPr lang="en-US" sz="2661" spc="-1" dirty="0">
              <a:latin typeface="Arial"/>
            </a:endParaRPr>
          </a:p>
          <a:p>
            <a:r>
              <a:rPr lang="en-US" sz="2661" spc="-1" dirty="0">
                <a:latin typeface="Arial"/>
                <a:ea typeface="Arial"/>
              </a:rPr>
              <a:t>50%</a:t>
            </a:r>
            <a:endParaRPr lang="en-US" sz="2661" spc="-1" dirty="0">
              <a:latin typeface="Arial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4CE2C9F6-F0E5-D565-2344-1D2BE1F41A10}"/>
              </a:ext>
            </a:extLst>
          </p:cNvPr>
          <p:cNvSpPr txBox="1"/>
          <p:nvPr/>
        </p:nvSpPr>
        <p:spPr>
          <a:xfrm>
            <a:off x="5558648" y="5270322"/>
            <a:ext cx="1745175" cy="1060166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2177" spc="-1" dirty="0">
                <a:latin typeface="Arial"/>
              </a:rPr>
              <a:t>Very small </a:t>
            </a:r>
          </a:p>
          <a:p>
            <a:r>
              <a:rPr lang="en-US" sz="2177" spc="-1" dirty="0">
                <a:latin typeface="Arial"/>
              </a:rPr>
              <a:t>&amp; compact </a:t>
            </a:r>
          </a:p>
          <a:p>
            <a:r>
              <a:rPr lang="en-US" sz="2177" spc="-1" dirty="0">
                <a:latin typeface="Arial"/>
              </a:rPr>
              <a:t>source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9243670E-BFF5-60A4-4F39-9BCA07376ECA}"/>
              </a:ext>
            </a:extLst>
          </p:cNvPr>
          <p:cNvSpPr txBox="1"/>
          <p:nvPr/>
        </p:nvSpPr>
        <p:spPr>
          <a:xfrm>
            <a:off x="3343387" y="1019025"/>
            <a:ext cx="5559470" cy="426243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pPr algn="ctr"/>
            <a:r>
              <a:rPr lang="en-US" sz="2400" spc="-1" dirty="0"/>
              <a:t>Total number of </a:t>
            </a:r>
            <a:r>
              <a:rPr lang="en-US" sz="2400" spc="-1" dirty="0">
                <a:ea typeface="EasyReadingPRO"/>
              </a:rPr>
              <a:t>β</a:t>
            </a:r>
            <a:r>
              <a:rPr lang="en-US" sz="2400" spc="-1" dirty="0"/>
              <a:t> emissions from tritium:</a:t>
            </a:r>
          </a:p>
        </p:txBody>
      </p:sp>
      <p:sp>
        <p:nvSpPr>
          <p:cNvPr id="2" name="Segnaposto numero diapositiva 2">
            <a:extLst>
              <a:ext uri="{FF2B5EF4-FFF2-40B4-BE49-F238E27FC236}">
                <a16:creationId xmlns:a16="http://schemas.microsoft.com/office/drawing/2014/main" id="{BAB68F6D-9CFB-33B5-B001-D711DCD36C5E}"/>
              </a:ext>
            </a:extLst>
          </p:cNvPr>
          <p:cNvSpPr txBox="1">
            <a:spLocks/>
          </p:cNvSpPr>
          <p:nvPr/>
        </p:nvSpPr>
        <p:spPr>
          <a:xfrm>
            <a:off x="9048000" y="64170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pPr algn="r"/>
              <a:t>23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8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5358E0-D2A4-1589-1476-D92B6FD6FF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>
            <a:extLst>
              <a:ext uri="{FF2B5EF4-FFF2-40B4-BE49-F238E27FC236}">
                <a16:creationId xmlns:a16="http://schemas.microsoft.com/office/drawing/2014/main" id="{1326A479-CACC-8F8E-26F3-79E391A83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755" y="-31348"/>
            <a:ext cx="10971300" cy="1144631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>
            <a:noAutofit/>
          </a:bodyPr>
          <a:lstStyle/>
          <a:p>
            <a:pPr algn="ctr">
              <a:buNone/>
            </a:pPr>
            <a:r>
              <a:rPr lang="en-US" sz="4354" b="1" spc="-1" dirty="0"/>
              <a:t>Sensitivity as a function of tritium mass</a:t>
            </a:r>
          </a:p>
        </p:txBody>
      </p:sp>
      <p:pic>
        <p:nvPicPr>
          <p:cNvPr id="236" name="Picture 235">
            <a:extLst>
              <a:ext uri="{FF2B5EF4-FFF2-40B4-BE49-F238E27FC236}">
                <a16:creationId xmlns:a16="http://schemas.microsoft.com/office/drawing/2014/main" id="{AD95ED5C-CAE9-51B0-AF67-9F21929962D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92616" y="939093"/>
            <a:ext cx="7132064" cy="5193724"/>
          </a:xfrm>
          <a:prstGeom prst="rect">
            <a:avLst/>
          </a:prstGeom>
          <a:ln w="0">
            <a:noFill/>
          </a:ln>
        </p:spPr>
      </p:pic>
      <p:sp>
        <p:nvSpPr>
          <p:cNvPr id="237" name="TextBox 236">
            <a:extLst>
              <a:ext uri="{FF2B5EF4-FFF2-40B4-BE49-F238E27FC236}">
                <a16:creationId xmlns:a16="http://schemas.microsoft.com/office/drawing/2014/main" id="{42BBEB31-FE69-4799-21A5-7AAC6143AC3D}"/>
              </a:ext>
            </a:extLst>
          </p:cNvPr>
          <p:cNvSpPr txBox="1"/>
          <p:nvPr/>
        </p:nvSpPr>
        <p:spPr>
          <a:xfrm>
            <a:off x="7741819" y="997149"/>
            <a:ext cx="4450181" cy="5302456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2177" b="1" spc="-1" dirty="0">
                <a:latin typeface="Arial"/>
              </a:rPr>
              <a:t>Remarks:</a:t>
            </a:r>
            <a:endParaRPr lang="en-US" sz="2177" spc="-1" dirty="0">
              <a:latin typeface="Arial"/>
            </a:endParaRPr>
          </a:p>
          <a:p>
            <a:endParaRPr lang="en-US" sz="2177" spc="-1" dirty="0">
              <a:latin typeface="Arial"/>
            </a:endParaRPr>
          </a:p>
          <a:p>
            <a:r>
              <a:rPr lang="en-US" sz="2177" spc="-1" dirty="0">
                <a:latin typeface="Arial"/>
              </a:rPr>
              <a:t>- the sensitivity is weakly dependent upon the energy resolution (500 </a:t>
            </a:r>
            <a:r>
              <a:rPr lang="en-US" sz="2177" spc="-1" dirty="0" err="1">
                <a:latin typeface="Arial"/>
              </a:rPr>
              <a:t>meV</a:t>
            </a:r>
            <a:r>
              <a:rPr lang="en-US" sz="2177" spc="-1" dirty="0">
                <a:latin typeface="Arial"/>
              </a:rPr>
              <a:t> is already a good starting point)</a:t>
            </a:r>
          </a:p>
          <a:p>
            <a:endParaRPr lang="en-US" sz="2177" spc="-1" dirty="0">
              <a:latin typeface="Arial"/>
            </a:endParaRPr>
          </a:p>
          <a:p>
            <a:r>
              <a:rPr lang="en-US" sz="2177" spc="-1" dirty="0">
                <a:latin typeface="Arial"/>
              </a:rPr>
              <a:t>- 1 </a:t>
            </a:r>
            <a:r>
              <a:rPr lang="en-US" sz="2177" spc="-1" dirty="0" err="1">
                <a:latin typeface="Arial"/>
                <a:ea typeface="Arial"/>
              </a:rPr>
              <a:t>μg</a:t>
            </a:r>
            <a:r>
              <a:rPr lang="en-US" sz="2177" spc="-1" dirty="0">
                <a:latin typeface="Arial"/>
                <a:ea typeface="Arial"/>
              </a:rPr>
              <a:t> is potentially comparable or even better than the projection of the best technology on the market</a:t>
            </a:r>
            <a:endParaRPr lang="en-US" sz="2177" spc="-1" dirty="0">
              <a:latin typeface="Arial"/>
            </a:endParaRPr>
          </a:p>
          <a:p>
            <a:endParaRPr lang="en-US" sz="2177" spc="-1" dirty="0">
              <a:latin typeface="Arial"/>
            </a:endParaRPr>
          </a:p>
          <a:p>
            <a:r>
              <a:rPr lang="en-US" sz="2177" spc="-1" dirty="0">
                <a:latin typeface="Arial"/>
                <a:ea typeface="Arial"/>
              </a:rPr>
              <a:t>- 100</a:t>
            </a:r>
            <a:r>
              <a:rPr lang="en-US" sz="2177" spc="-1" dirty="0">
                <a:latin typeface="Arial"/>
                <a:ea typeface="Noto Sans CJK SC"/>
              </a:rPr>
              <a:t> </a:t>
            </a:r>
            <a:r>
              <a:rPr lang="en-US" sz="2177" spc="-1" dirty="0" err="1">
                <a:latin typeface="Arial"/>
                <a:ea typeface="Arial"/>
              </a:rPr>
              <a:t>μg</a:t>
            </a:r>
            <a:r>
              <a:rPr lang="en-US" sz="2177" spc="-1" dirty="0">
                <a:latin typeface="Arial"/>
                <a:ea typeface="Arial"/>
              </a:rPr>
              <a:t> (0.5 m</a:t>
            </a:r>
            <a:r>
              <a:rPr lang="en-US" sz="2177" spc="-1" baseline="33000" dirty="0">
                <a:latin typeface="Arial"/>
                <a:ea typeface="Arial"/>
              </a:rPr>
              <a:t>2</a:t>
            </a:r>
            <a:r>
              <a:rPr lang="en-US" sz="2177" spc="-1" dirty="0">
                <a:latin typeface="Arial"/>
                <a:ea typeface="Arial"/>
              </a:rPr>
              <a:t>) can potentially probe the neutrino mass down to the IO scenario</a:t>
            </a:r>
            <a:endParaRPr lang="en-US" sz="2177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FD093D-4DCD-FEBE-D2E2-61AF96002342}"/>
              </a:ext>
            </a:extLst>
          </p:cNvPr>
          <p:cNvSpPr txBox="1"/>
          <p:nvPr/>
        </p:nvSpPr>
        <p:spPr>
          <a:xfrm>
            <a:off x="0" y="6168127"/>
            <a:ext cx="12412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preparation a theory paper on solid state effects on the electron spectrum &amp; consequent theory systematics on </a:t>
            </a:r>
            <a:r>
              <a:rPr lang="en-US" dirty="0" err="1"/>
              <a:t>m</a:t>
            </a:r>
            <a:r>
              <a:rPr lang="en-US" baseline="-25000" dirty="0" err="1">
                <a:latin typeface="Symbol" pitchFamily="2" charset="2"/>
              </a:rPr>
              <a:t>n</a:t>
            </a:r>
            <a:r>
              <a:rPr lang="en-US" baseline="-25000" dirty="0">
                <a:latin typeface="Symbol" pitchFamily="2" charset="2"/>
              </a:rPr>
              <a:t> </a:t>
            </a:r>
            <a:r>
              <a:rPr lang="en-U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extraction  </a:t>
            </a:r>
            <a:r>
              <a:rPr lang="en-US" dirty="0"/>
              <a:t>(A. Casale, A. Esposito G. </a:t>
            </a:r>
            <a:r>
              <a:rPr lang="en-US" dirty="0" err="1"/>
              <a:t>Menichetti</a:t>
            </a:r>
            <a:r>
              <a:rPr lang="en-US" dirty="0"/>
              <a:t>, V. </a:t>
            </a:r>
            <a:r>
              <a:rPr lang="en-US" dirty="0" err="1"/>
              <a:t>Tozzini</a:t>
            </a:r>
            <a:r>
              <a:rPr lang="en-US" dirty="0"/>
              <a:t>)</a:t>
            </a:r>
          </a:p>
        </p:txBody>
      </p:sp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338160C8-0B43-58DB-FA94-9A43A9E20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24</a:t>
            </a:fld>
            <a:endParaRPr lang="en-IT" sz="16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6152E3-B3BC-5842-1A95-F5DE83447F08}"/>
              </a:ext>
            </a:extLst>
          </p:cNvPr>
          <p:cNvSpPr txBox="1"/>
          <p:nvPr/>
        </p:nvSpPr>
        <p:spPr>
          <a:xfrm>
            <a:off x="3540284" y="5867035"/>
            <a:ext cx="24325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(No syst. Uncertainty included)</a:t>
            </a:r>
          </a:p>
        </p:txBody>
      </p:sp>
    </p:spTree>
    <p:extLst>
      <p:ext uri="{BB962C8B-B14F-4D97-AF65-F5344CB8AC3E}">
        <p14:creationId xmlns:p14="http://schemas.microsoft.com/office/powerpoint/2010/main" val="625252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BA1712-3F3E-A907-E09D-49C061A484D8}"/>
              </a:ext>
            </a:extLst>
          </p:cNvPr>
          <p:cNvSpPr txBox="1"/>
          <p:nvPr/>
        </p:nvSpPr>
        <p:spPr>
          <a:xfrm>
            <a:off x="1196037" y="474187"/>
            <a:ext cx="97999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200" b="1" dirty="0">
                <a:latin typeface="+mj-lt"/>
              </a:rPr>
              <a:t>PTOLEMY Demonstrator</a:t>
            </a:r>
          </a:p>
          <a:p>
            <a:pPr algn="ctr"/>
            <a:r>
              <a:rPr lang="en-US" sz="2200" dirty="0"/>
              <a:t>aims at showing the capability of the PTOLEMY collaboration to master technologies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6310BE-3D25-99E6-D85E-FEBE4CC88A58}"/>
              </a:ext>
            </a:extLst>
          </p:cNvPr>
          <p:cNvSpPr txBox="1"/>
          <p:nvPr/>
        </p:nvSpPr>
        <p:spPr>
          <a:xfrm>
            <a:off x="313374" y="1744551"/>
            <a:ext cx="11084445" cy="4417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Integration of all sub-components to achieve full electron transport (fully budgeted)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Spectrum measurement of tritium electrons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Measurement with resolution O(1 eV)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400" dirty="0"/>
              <a:t>New option for first e-measurement in low magnetic field 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	are under investigation: modified Skipper/CCD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 startAt="5"/>
            </a:pPr>
            <a:r>
              <a:rPr lang="en-US" sz="2400" dirty="0"/>
              <a:t>Final mass sensitivity goal by using about 10 </a:t>
            </a:r>
            <a:r>
              <a:rPr lang="en-US" sz="2400" dirty="0">
                <a:latin typeface="Symbol" pitchFamily="2" charset="2"/>
              </a:rPr>
              <a:t>m</a:t>
            </a:r>
            <a:r>
              <a:rPr lang="en-US" sz="2400" dirty="0"/>
              <a:t>g of tritium on graphene</a:t>
            </a: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7DB76522-233B-94A3-1E5E-561CC0EA8887}"/>
              </a:ext>
            </a:extLst>
          </p:cNvPr>
          <p:cNvSpPr txBox="1">
            <a:spLocks/>
          </p:cNvSpPr>
          <p:nvPr/>
        </p:nvSpPr>
        <p:spPr>
          <a:xfrm>
            <a:off x="9048000" y="64170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pPr algn="r"/>
              <a:t>25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8438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62DAC0-CF49-4E4A-9293-6E6E44682CAD}"/>
              </a:ext>
            </a:extLst>
          </p:cNvPr>
          <p:cNvSpPr txBox="1"/>
          <p:nvPr/>
        </p:nvSpPr>
        <p:spPr>
          <a:xfrm>
            <a:off x="976769" y="-38331"/>
            <a:ext cx="109507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+mj-lt"/>
              </a:rPr>
              <a:t>Demonstrator parts under constructions: magnet, order issued</a:t>
            </a:r>
          </a:p>
        </p:txBody>
      </p:sp>
      <p:pic>
        <p:nvPicPr>
          <p:cNvPr id="5" name="Picture 4" descr="A drawing of a machine&#10;&#10;AI-generated content may be incorrect.">
            <a:extLst>
              <a:ext uri="{FF2B5EF4-FFF2-40B4-BE49-F238E27FC236}">
                <a16:creationId xmlns:a16="http://schemas.microsoft.com/office/drawing/2014/main" id="{98B2C402-32A8-0580-2946-FCF528B41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1" r="17448"/>
          <a:stretch/>
        </p:blipFill>
        <p:spPr>
          <a:xfrm rot="5400000">
            <a:off x="-878341" y="1707952"/>
            <a:ext cx="5944850" cy="38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61162B-2F2D-6818-8223-59987F67B1D1}"/>
              </a:ext>
            </a:extLst>
          </p:cNvPr>
          <p:cNvSpPr txBox="1"/>
          <p:nvPr/>
        </p:nvSpPr>
        <p:spPr>
          <a:xfrm>
            <a:off x="805330" y="543784"/>
            <a:ext cx="2446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Magnet: Key subsystem </a:t>
            </a:r>
          </a:p>
        </p:txBody>
      </p:sp>
      <p:pic>
        <p:nvPicPr>
          <p:cNvPr id="12" name="Picture 11" descr="A group of people standing around a table&#10;&#10;AI-generated content may be incorrect.">
            <a:extLst>
              <a:ext uri="{FF2B5EF4-FFF2-40B4-BE49-F238E27FC236}">
                <a16:creationId xmlns:a16="http://schemas.microsoft.com/office/drawing/2014/main" id="{13E35BD2-9677-BB04-CC4A-6710B2808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7679" y="1355137"/>
            <a:ext cx="3261684" cy="4334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6742644-BE40-2C07-AD13-C133FC8AB3CC}"/>
              </a:ext>
            </a:extLst>
          </p:cNvPr>
          <p:cNvSpPr/>
          <p:nvPr/>
        </p:nvSpPr>
        <p:spPr>
          <a:xfrm>
            <a:off x="3496806" y="728450"/>
            <a:ext cx="466652" cy="1731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4">
            <a:extLst>
              <a:ext uri="{FF2B5EF4-FFF2-40B4-BE49-F238E27FC236}">
                <a16:creationId xmlns:a16="http://schemas.microsoft.com/office/drawing/2014/main" id="{B229B69F-3E42-BDAC-432C-C9044CA3F8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878" r="25156" b="4506"/>
          <a:stretch/>
        </p:blipFill>
        <p:spPr>
          <a:xfrm>
            <a:off x="4118458" y="636138"/>
            <a:ext cx="4541269" cy="2531355"/>
          </a:xfrm>
          <a:prstGeom prst="rect">
            <a:avLst/>
          </a:prstGeom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D6385083-C1EF-753B-70FF-26F26394CF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266" t="19477" r="32548" b="11192"/>
          <a:stretch/>
        </p:blipFill>
        <p:spPr>
          <a:xfrm>
            <a:off x="4241846" y="3391128"/>
            <a:ext cx="4301769" cy="3194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BFA2EE-895F-3A6F-664A-5F8BC4ADE960}"/>
              </a:ext>
            </a:extLst>
          </p:cNvPr>
          <p:cNvSpPr txBox="1"/>
          <p:nvPr/>
        </p:nvSpPr>
        <p:spPr>
          <a:xfrm>
            <a:off x="411719" y="916742"/>
            <a:ext cx="3107517" cy="369332"/>
          </a:xfrm>
          <a:prstGeom prst="rect">
            <a:avLst/>
          </a:prstGeom>
          <a:noFill/>
          <a:ln w="38100">
            <a:solidFill>
              <a:srgbClr val="ED23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ASG (Genova)/</a:t>
            </a:r>
            <a:r>
              <a:rPr lang="en-US" dirty="0" err="1"/>
              <a:t>Suprasys</a:t>
            </a:r>
            <a:r>
              <a:rPr lang="en-US" dirty="0"/>
              <a:t>(Bilbao)</a:t>
            </a:r>
          </a:p>
        </p:txBody>
      </p: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D7C36A2E-D581-D5E7-1DE8-F19B8B4CB6F5}"/>
              </a:ext>
            </a:extLst>
          </p:cNvPr>
          <p:cNvSpPr txBox="1">
            <a:spLocks/>
          </p:cNvSpPr>
          <p:nvPr/>
        </p:nvSpPr>
        <p:spPr>
          <a:xfrm>
            <a:off x="9048000" y="641700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pPr algn="r"/>
              <a:t>26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181386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ong pipe with valves&#10;&#10;Description automatically generated with medium confidence">
            <a:extLst>
              <a:ext uri="{FF2B5EF4-FFF2-40B4-BE49-F238E27FC236}">
                <a16:creationId xmlns:a16="http://schemas.microsoft.com/office/drawing/2014/main" id="{17AB71A6-8323-0777-1373-8ADEA476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25" b="3726"/>
          <a:stretch/>
        </p:blipFill>
        <p:spPr>
          <a:xfrm>
            <a:off x="970974" y="1059019"/>
            <a:ext cx="10010436" cy="5661095"/>
          </a:xfrm>
          <a:prstGeom prst="rect">
            <a:avLst/>
          </a:prstGeom>
          <a:effectLst>
            <a:softEdge rad="131515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AF6143-01EF-05FA-1383-1F09860D3BC0}"/>
              </a:ext>
            </a:extLst>
          </p:cNvPr>
          <p:cNvSpPr txBox="1"/>
          <p:nvPr/>
        </p:nvSpPr>
        <p:spPr>
          <a:xfrm>
            <a:off x="2605106" y="885444"/>
            <a:ext cx="290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HV filter electrodes feedthrough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A436E11-716E-1BE3-81E8-1EAD9EC667C8}"/>
              </a:ext>
            </a:extLst>
          </p:cNvPr>
          <p:cNvCxnSpPr>
            <a:cxnSpLocks/>
          </p:cNvCxnSpPr>
          <p:nvPr/>
        </p:nvCxnSpPr>
        <p:spPr>
          <a:xfrm flipH="1">
            <a:off x="2945294" y="1191922"/>
            <a:ext cx="1152029" cy="17492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E72CAF-F23A-DD68-677C-C228358912F4}"/>
              </a:ext>
            </a:extLst>
          </p:cNvPr>
          <p:cNvCxnSpPr>
            <a:cxnSpLocks/>
          </p:cNvCxnSpPr>
          <p:nvPr/>
        </p:nvCxnSpPr>
        <p:spPr>
          <a:xfrm flipH="1">
            <a:off x="3812962" y="1207642"/>
            <a:ext cx="337106" cy="56073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36E178-CE2C-6E22-18DC-E7CF3835A863}"/>
              </a:ext>
            </a:extLst>
          </p:cNvPr>
          <p:cNvSpPr txBox="1"/>
          <p:nvPr/>
        </p:nvSpPr>
        <p:spPr>
          <a:xfrm>
            <a:off x="2365890" y="4074967"/>
            <a:ext cx="9163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Vacuum</a:t>
            </a:r>
          </a:p>
          <a:p>
            <a:r>
              <a:rPr lang="en-US" sz="1600" dirty="0"/>
              <a:t>station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93DE40B-B732-3E3A-4AE7-AAE4A1AE9DD9}"/>
              </a:ext>
            </a:extLst>
          </p:cNvPr>
          <p:cNvCxnSpPr>
            <a:cxnSpLocks/>
          </p:cNvCxnSpPr>
          <p:nvPr/>
        </p:nvCxnSpPr>
        <p:spPr>
          <a:xfrm flipV="1">
            <a:off x="3167522" y="3827920"/>
            <a:ext cx="1594493" cy="551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45F3692-813B-7D4A-A7D5-35D4D0EA994C}"/>
              </a:ext>
            </a:extLst>
          </p:cNvPr>
          <p:cNvCxnSpPr>
            <a:cxnSpLocks/>
          </p:cNvCxnSpPr>
          <p:nvPr/>
        </p:nvCxnSpPr>
        <p:spPr>
          <a:xfrm flipH="1">
            <a:off x="6975989" y="2340167"/>
            <a:ext cx="248050" cy="14455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6EA5460-442D-CF3D-C86F-86D6A409E4CD}"/>
              </a:ext>
            </a:extLst>
          </p:cNvPr>
          <p:cNvSpPr txBox="1"/>
          <p:nvPr/>
        </p:nvSpPr>
        <p:spPr>
          <a:xfrm>
            <a:off x="6190166" y="1732761"/>
            <a:ext cx="20677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Antenna signal FT</a:t>
            </a:r>
          </a:p>
          <a:p>
            <a:r>
              <a:rPr lang="en-US" sz="1600" dirty="0"/>
              <a:t>top or bottom or both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8279E9-A39D-09BC-4D5C-C3D342D881D4}"/>
              </a:ext>
            </a:extLst>
          </p:cNvPr>
          <p:cNvSpPr txBox="1"/>
          <p:nvPr/>
        </p:nvSpPr>
        <p:spPr>
          <a:xfrm>
            <a:off x="8316739" y="1622782"/>
            <a:ext cx="1302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Cold source</a:t>
            </a:r>
          </a:p>
          <a:p>
            <a:r>
              <a:rPr lang="en-US" sz="1600" dirty="0"/>
              <a:t>For vacuum </a:t>
            </a:r>
          </a:p>
          <a:p>
            <a:r>
              <a:rPr lang="en-US" sz="1600" dirty="0"/>
              <a:t>environment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EA2858B-BD35-0627-EF7E-B1216CD7D958}"/>
              </a:ext>
            </a:extLst>
          </p:cNvPr>
          <p:cNvCxnSpPr>
            <a:cxnSpLocks/>
          </p:cNvCxnSpPr>
          <p:nvPr/>
        </p:nvCxnSpPr>
        <p:spPr>
          <a:xfrm>
            <a:off x="8534665" y="2474715"/>
            <a:ext cx="0" cy="4264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86057054-E4A7-3A8B-9CC7-978946C22865}"/>
              </a:ext>
            </a:extLst>
          </p:cNvPr>
          <p:cNvSpPr/>
          <p:nvPr/>
        </p:nvSpPr>
        <p:spPr>
          <a:xfrm>
            <a:off x="8885962" y="5048656"/>
            <a:ext cx="1293944" cy="14408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E73574E-AB57-D21B-8F54-F7EB41172260}"/>
              </a:ext>
            </a:extLst>
          </p:cNvPr>
          <p:cNvSpPr txBox="1"/>
          <p:nvPr/>
        </p:nvSpPr>
        <p:spPr>
          <a:xfrm>
            <a:off x="9260566" y="2866492"/>
            <a:ext cx="29555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Volume hosting G-T sample</a:t>
            </a:r>
          </a:p>
          <a:p>
            <a:r>
              <a:rPr lang="en-US" sz="1600" dirty="0"/>
              <a:t>with standard CF flanges with </a:t>
            </a:r>
          </a:p>
          <a:p>
            <a:r>
              <a:rPr lang="en-US" sz="1600" dirty="0"/>
              <a:t>possibility to make it longer and</a:t>
            </a:r>
          </a:p>
          <a:p>
            <a:r>
              <a:rPr lang="en-US" sz="1600" dirty="0"/>
              <a:t>connected to vacuum suitcase</a:t>
            </a:r>
          </a:p>
          <a:p>
            <a:r>
              <a:rPr lang="en-US" sz="1600" dirty="0"/>
              <a:t>for G-T transfer. Possible adapter to be added afterword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90FA1A1-7E83-6FA7-90CD-6BC9513AA0B3}"/>
              </a:ext>
            </a:extLst>
          </p:cNvPr>
          <p:cNvSpPr txBox="1"/>
          <p:nvPr/>
        </p:nvSpPr>
        <p:spPr>
          <a:xfrm>
            <a:off x="4595898" y="1290889"/>
            <a:ext cx="14856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Vacuum gauge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14DC92-2174-E2A6-06E1-FB5CF0C66504}"/>
              </a:ext>
            </a:extLst>
          </p:cNvPr>
          <p:cNvCxnSpPr>
            <a:cxnSpLocks/>
            <a:stCxn id="26" idx="1"/>
          </p:cNvCxnSpPr>
          <p:nvPr/>
        </p:nvCxnSpPr>
        <p:spPr>
          <a:xfrm flipH="1">
            <a:off x="3267959" y="1460166"/>
            <a:ext cx="1327939" cy="3458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D647A2-52A7-15B8-2618-A9B353EB585E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9782629" y="6212839"/>
            <a:ext cx="794554" cy="1897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7F27A3B4-5058-1A7B-2E0B-600E016EE9B7}"/>
              </a:ext>
            </a:extLst>
          </p:cNvPr>
          <p:cNvSpPr txBox="1"/>
          <p:nvPr/>
        </p:nvSpPr>
        <p:spPr>
          <a:xfrm>
            <a:off x="10577183" y="5920451"/>
            <a:ext cx="13940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Vacuum gauge</a:t>
            </a:r>
          </a:p>
          <a:p>
            <a:r>
              <a:rPr lang="en-US" sz="1600" dirty="0"/>
              <a:t>(not visible)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EB5FBA-A528-86EB-7C71-D6D118E52B9A}"/>
              </a:ext>
            </a:extLst>
          </p:cNvPr>
          <p:cNvSpPr txBox="1"/>
          <p:nvPr/>
        </p:nvSpPr>
        <p:spPr>
          <a:xfrm>
            <a:off x="115723" y="614696"/>
            <a:ext cx="28079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Cylindrical volume hosting  future electron detector</a:t>
            </a:r>
          </a:p>
          <a:p>
            <a:r>
              <a:rPr lang="en-US" sz="1600" dirty="0"/>
              <a:t>(not drawn)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7DA8EEA-A5EB-4187-A5CB-F2159E362C79}"/>
              </a:ext>
            </a:extLst>
          </p:cNvPr>
          <p:cNvCxnSpPr>
            <a:cxnSpLocks/>
          </p:cNvCxnSpPr>
          <p:nvPr/>
        </p:nvCxnSpPr>
        <p:spPr>
          <a:xfrm>
            <a:off x="1326578" y="1207642"/>
            <a:ext cx="444259" cy="166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4CFDF50-CC64-C269-C973-99C77EE29CF2}"/>
              </a:ext>
            </a:extLst>
          </p:cNvPr>
          <p:cNvSpPr txBox="1"/>
          <p:nvPr/>
        </p:nvSpPr>
        <p:spPr>
          <a:xfrm>
            <a:off x="2663080" y="5441480"/>
            <a:ext cx="11689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120 cm OD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CF592758-6A83-95B4-CDFD-72422946BEE4}"/>
              </a:ext>
            </a:extLst>
          </p:cNvPr>
          <p:cNvCxnSpPr>
            <a:cxnSpLocks/>
          </p:cNvCxnSpPr>
          <p:nvPr/>
        </p:nvCxnSpPr>
        <p:spPr>
          <a:xfrm flipV="1">
            <a:off x="3511257" y="4220613"/>
            <a:ext cx="2464935" cy="119105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46C05E53-B4B4-B66C-D2DA-3FF2008D2850}"/>
              </a:ext>
            </a:extLst>
          </p:cNvPr>
          <p:cNvCxnSpPr>
            <a:cxnSpLocks/>
          </p:cNvCxnSpPr>
          <p:nvPr/>
        </p:nvCxnSpPr>
        <p:spPr>
          <a:xfrm flipV="1">
            <a:off x="1278337" y="2175148"/>
            <a:ext cx="824424" cy="8877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E5DF9BE-00C8-7474-31F5-CFB0B3250270}"/>
              </a:ext>
            </a:extLst>
          </p:cNvPr>
          <p:cNvSpPr txBox="1"/>
          <p:nvPr/>
        </p:nvSpPr>
        <p:spPr>
          <a:xfrm>
            <a:off x="596979" y="3051176"/>
            <a:ext cx="12362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200 mm OD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322DDB1-0BD2-065D-17C8-D2E338021E50}"/>
              </a:ext>
            </a:extLst>
          </p:cNvPr>
          <p:cNvCxnSpPr>
            <a:cxnSpLocks/>
          </p:cNvCxnSpPr>
          <p:nvPr/>
        </p:nvCxnSpPr>
        <p:spPr>
          <a:xfrm flipH="1">
            <a:off x="9722950" y="4450944"/>
            <a:ext cx="103160" cy="51007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ED670BF-508E-9865-08EB-947AFD503168}"/>
              </a:ext>
            </a:extLst>
          </p:cNvPr>
          <p:cNvSpPr txBox="1"/>
          <p:nvPr/>
        </p:nvSpPr>
        <p:spPr>
          <a:xfrm>
            <a:off x="6171544" y="735904"/>
            <a:ext cx="3836669" cy="646331"/>
          </a:xfrm>
          <a:prstGeom prst="rect">
            <a:avLst/>
          </a:prstGeom>
          <a:noFill/>
          <a:ln w="38100">
            <a:solidFill>
              <a:srgbClr val="ED23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ALCA technology (Vicenza) </a:t>
            </a:r>
          </a:p>
          <a:p>
            <a:pPr algn="ctr"/>
            <a:r>
              <a:rPr lang="en-US" b="1" dirty="0"/>
              <a:t>order issued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E5E52E-36DE-0C51-EA22-8A188046BAC0}"/>
              </a:ext>
            </a:extLst>
          </p:cNvPr>
          <p:cNvSpPr txBox="1"/>
          <p:nvPr/>
        </p:nvSpPr>
        <p:spPr>
          <a:xfrm>
            <a:off x="263835" y="-18494"/>
            <a:ext cx="11512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+mj-lt"/>
              </a:rPr>
              <a:t>Demonstrator parts under constructions: vacuum chamber</a:t>
            </a:r>
          </a:p>
        </p:txBody>
      </p:sp>
      <p:sp>
        <p:nvSpPr>
          <p:cNvPr id="11" name="Segnaposto numero diapositiva 2">
            <a:extLst>
              <a:ext uri="{FF2B5EF4-FFF2-40B4-BE49-F238E27FC236}">
                <a16:creationId xmlns:a16="http://schemas.microsoft.com/office/drawing/2014/main" id="{F9213ED9-C4E2-B878-A7C8-43BBC8D5B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27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727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A9193-D62C-D9AC-B343-064FE8214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862" y="0"/>
            <a:ext cx="10935725" cy="1128605"/>
          </a:xfrm>
        </p:spPr>
        <p:txBody>
          <a:bodyPr/>
          <a:lstStyle/>
          <a:p>
            <a:pPr algn="ctr"/>
            <a:r>
              <a:rPr lang="en-US" b="1" dirty="0"/>
              <a:t>GANTT</a:t>
            </a:r>
          </a:p>
        </p:txBody>
      </p:sp>
      <p:pic>
        <p:nvPicPr>
          <p:cNvPr id="4" name="Picture 3" descr="A diagram of a project&#10;&#10;AI-generated content may be incorrect.">
            <a:extLst>
              <a:ext uri="{FF2B5EF4-FFF2-40B4-BE49-F238E27FC236}">
                <a16:creationId xmlns:a16="http://schemas.microsoft.com/office/drawing/2014/main" id="{4BF57E2C-A30F-B870-9509-FC82C545A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311" y="870754"/>
            <a:ext cx="11911576" cy="5973391"/>
          </a:xfrm>
          <a:prstGeom prst="rect">
            <a:avLst/>
          </a:prstGeom>
        </p:spPr>
      </p:pic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E38C2600-45BE-58B3-74AE-7B819F340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tx1"/>
                </a:solidFill>
              </a:rPr>
              <a:t>28</a:t>
            </a:fld>
            <a:endParaRPr lang="en-IT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26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8A5C5-910F-3303-3503-826F9979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965" y="440580"/>
            <a:ext cx="6616069" cy="112860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/>
              <a:t>GANTT Tasks and Milestones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488B870-F1F1-BC34-36DC-B9C216BC01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4" y="2012106"/>
            <a:ext cx="5763491" cy="3546765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063B78-2D13-F7CB-BAF6-65B6FB132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890" y="1998251"/>
            <a:ext cx="6267951" cy="3560618"/>
          </a:xfrm>
          <a:prstGeom prst="rect">
            <a:avLst/>
          </a:prstGeom>
        </p:spPr>
      </p:pic>
      <p:sp>
        <p:nvSpPr>
          <p:cNvPr id="4" name="Segnaposto numero diapositiva 2">
            <a:extLst>
              <a:ext uri="{FF2B5EF4-FFF2-40B4-BE49-F238E27FC236}">
                <a16:creationId xmlns:a16="http://schemas.microsoft.com/office/drawing/2014/main" id="{A83F08C5-862C-323A-AA14-5077A6801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29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409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FB8D0-0016-8FEE-0300-4389F81BC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733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PTOLEMY first physics goal: neutrino mass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613BFB-C327-9AC2-1D82-F53AB615B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418" y="1994092"/>
            <a:ext cx="11319164" cy="322159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We plan to reach neutrino mass sensitivity of below 150 </a:t>
            </a:r>
            <a:r>
              <a:rPr lang="en-US" dirty="0" err="1"/>
              <a:t>meV</a:t>
            </a:r>
            <a:r>
              <a:rPr lang="en-US" dirty="0"/>
              <a:t> in 5 years </a:t>
            </a:r>
          </a:p>
          <a:p>
            <a:pPr>
              <a:lnSpc>
                <a:spcPct val="150000"/>
              </a:lnSpc>
            </a:pPr>
            <a:r>
              <a:rPr lang="en-US" dirty="0"/>
              <a:t>HOW?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600" dirty="0"/>
              <a:t>Exploiting a novel concept of a </a:t>
            </a:r>
            <a:r>
              <a:rPr lang="en-US" sz="2600" b="1" dirty="0"/>
              <a:t>compact dynamic electromagnetic filter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600" dirty="0"/>
              <a:t>By measuring the end-point of T spectrum by using O(10 </a:t>
            </a:r>
            <a:r>
              <a:rPr lang="en-US" sz="2600" dirty="0">
                <a:latin typeface="Symbol" pitchFamily="2" charset="2"/>
              </a:rPr>
              <a:t>m</a:t>
            </a:r>
            <a:r>
              <a:rPr lang="en-US" sz="2600" dirty="0"/>
              <a:t>g) of atomic 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AD129BBC-5F6F-C54A-C266-AD8E4947D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3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4357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8030F-3631-8EE0-FFC9-53B3A0697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b="1" dirty="0"/>
              <a:t>To conclude:</a:t>
            </a:r>
            <a:br>
              <a:rPr lang="en-US" b="1" dirty="0"/>
            </a:br>
            <a:r>
              <a:rPr lang="en-US" b="1" dirty="0"/>
              <a:t>activities ongoing in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57B690-FE2D-4BD5-D408-DA5949555333}"/>
              </a:ext>
            </a:extLst>
          </p:cNvPr>
          <p:cNvSpPr txBox="1"/>
          <p:nvPr/>
        </p:nvSpPr>
        <p:spPr>
          <a:xfrm>
            <a:off x="267450" y="1784400"/>
            <a:ext cx="117912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Graphene hydrogenation demonstrated, to be ported to tritium - no scientific show-stopper </a:t>
            </a:r>
          </a:p>
          <a:p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    Plans to collaborate with UK AEA</a:t>
            </a:r>
            <a:br>
              <a:rPr lang="en-GB" sz="2200" dirty="0"/>
            </a:br>
            <a:br>
              <a:rPr lang="en-GB" sz="2200" dirty="0"/>
            </a:b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2) Magnet ready in few months, at LNGS </a:t>
            </a:r>
            <a:r>
              <a:rPr lang="en-GB" sz="2200" dirty="0">
                <a:solidFill>
                  <a:srgbClr val="000000"/>
                </a:solidFill>
                <a:latin typeface="Helvetica" pitchFamily="2" charset="0"/>
              </a:rPr>
              <a:t>by fall 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2025, electrodes design ongoing</a:t>
            </a:r>
            <a:br>
              <a:rPr lang="en-GB" sz="2200" dirty="0"/>
            </a:br>
            <a:br>
              <a:rPr lang="en-GB" sz="2200" dirty="0"/>
            </a:b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3) RF radiation detection well advanced - to be integrated in the demonstrator</a:t>
            </a:r>
            <a:br>
              <a:rPr lang="en-GB" sz="2200" dirty="0"/>
            </a:br>
            <a:br>
              <a:rPr lang="en-GB" sz="2200" dirty="0"/>
            </a:b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4) Several electron source for calibration, HV stability close to requirement </a:t>
            </a:r>
            <a:br>
              <a:rPr lang="en-GB" sz="2200" dirty="0"/>
            </a:br>
            <a:br>
              <a:rPr lang="en-GB" sz="2200" dirty="0"/>
            </a:b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5) First detection of  100 eV electron  with TES, warm detector based on </a:t>
            </a:r>
          </a:p>
          <a:p>
            <a:r>
              <a:rPr lang="en-GB" sz="2200" dirty="0">
                <a:solidFill>
                  <a:srgbClr val="000000"/>
                </a:solidFill>
                <a:latin typeface="Helvetica" pitchFamily="2" charset="0"/>
              </a:rPr>
              <a:t>    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electrostatic analyser commercially available with 50 </a:t>
            </a:r>
            <a:r>
              <a:rPr lang="en-GB" sz="22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meV</a:t>
            </a:r>
            <a:r>
              <a:rPr lang="en-GB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 resolution </a:t>
            </a:r>
            <a:br>
              <a:rPr lang="en-GB" sz="2200" dirty="0"/>
            </a:br>
            <a:endParaRPr lang="en-US" sz="2200" dirty="0"/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8434775F-4DFB-2053-CC9E-7EB5ADC3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30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6446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0B4EA-EA05-EDAD-39A9-B849CC9BA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dirty="0">
                <a:cs typeface="Calibri" panose="020F0502020204030204" pitchFamily="34" charset="0"/>
              </a:rPr>
              <a:t>Outlooks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25EEC5C-AA40-35DD-CFB8-ECAA399ED6E1}"/>
              </a:ext>
            </a:extLst>
          </p:cNvPr>
          <p:cNvSpPr txBox="1"/>
          <p:nvPr/>
        </p:nvSpPr>
        <p:spPr>
          <a:xfrm>
            <a:off x="457198" y="2036619"/>
            <a:ext cx="9720472" cy="2997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First operation in 2026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300" dirty="0"/>
              <a:t>Aim to physics results after 3 years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300" dirty="0" err="1"/>
              <a:t>LoI</a:t>
            </a:r>
            <a:r>
              <a:rPr lang="en-US" sz="3300" dirty="0"/>
              <a:t>/CDR in preparation for July CSN II meeting </a:t>
            </a:r>
          </a:p>
        </p:txBody>
      </p:sp>
      <p:sp>
        <p:nvSpPr>
          <p:cNvPr id="5" name="Segnaposto numero diapositiva 2">
            <a:extLst>
              <a:ext uri="{FF2B5EF4-FFF2-40B4-BE49-F238E27FC236}">
                <a16:creationId xmlns:a16="http://schemas.microsoft.com/office/drawing/2014/main" id="{1E9619F8-CD46-FC0C-9250-2948828E1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31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131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77CF7-E0C9-0B01-5760-D9CCFCBBD4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137" y="1835358"/>
            <a:ext cx="10935725" cy="1128605"/>
          </a:xfrm>
        </p:spPr>
        <p:txBody>
          <a:bodyPr/>
          <a:lstStyle/>
          <a:p>
            <a:pPr algn="ctr"/>
            <a:r>
              <a:rPr lang="en-US" dirty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1939536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62442-32B4-7D94-4B81-4BDC3B5F05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815E32-CB6C-CB43-4415-65BF8718DB07}"/>
              </a:ext>
            </a:extLst>
          </p:cNvPr>
          <p:cNvSpPr txBox="1"/>
          <p:nvPr/>
        </p:nvSpPr>
        <p:spPr>
          <a:xfrm>
            <a:off x="471947" y="294968"/>
            <a:ext cx="11080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pic>
        <p:nvPicPr>
          <p:cNvPr id="4" name="Picture 3" descr="A blue and green lines on a white background&#10;&#10;Description automatically generated">
            <a:extLst>
              <a:ext uri="{FF2B5EF4-FFF2-40B4-BE49-F238E27FC236}">
                <a16:creationId xmlns:a16="http://schemas.microsoft.com/office/drawing/2014/main" id="{15A3322D-7C35-5BF6-8126-A0159B1F01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3953" b="46102"/>
          <a:stretch/>
        </p:blipFill>
        <p:spPr>
          <a:xfrm>
            <a:off x="6154732" y="3293910"/>
            <a:ext cx="3021544" cy="22906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2022EF-2A11-EBA7-8377-DF0B56F98299}"/>
              </a:ext>
            </a:extLst>
          </p:cNvPr>
          <p:cNvSpPr txBox="1"/>
          <p:nvPr/>
        </p:nvSpPr>
        <p:spPr>
          <a:xfrm>
            <a:off x="471947" y="1209837"/>
            <a:ext cx="56240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2D plane monitors placed every 1 cm in 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11x6 cm in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x,y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centered at (0,0)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Record individual particle hit information (incl. multiple hits per particle due to cyclotron motion)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At each Z coordinate: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Transmission efficiency: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Extract # of unique particle hits per plane, express as percentage of 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Average KE: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Take average over all hits (incl. duplicates)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Pitch angle: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Calculate instantaneous pitch angle from momentum components for hits within 5mm of x=0, then take average pitch over these hits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A colorful rainbow colored tube&#10;&#10;Description automatically generated with low confidence">
            <a:extLst>
              <a:ext uri="{FF2B5EF4-FFF2-40B4-BE49-F238E27FC236}">
                <a16:creationId xmlns:a16="http://schemas.microsoft.com/office/drawing/2014/main" id="{87A20B03-8F9D-4183-B2AE-12F9AB19B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127" t="443" b="16371"/>
          <a:stretch/>
        </p:blipFill>
        <p:spPr>
          <a:xfrm>
            <a:off x="6154732" y="701688"/>
            <a:ext cx="5676556" cy="2322830"/>
          </a:xfrm>
          <a:prstGeom prst="rect">
            <a:avLst/>
          </a:prstGeom>
        </p:spPr>
      </p:pic>
      <p:pic>
        <p:nvPicPr>
          <p:cNvPr id="7" name="Picture 6" descr="A red and green line&#10;&#10;Description automatically generated">
            <a:extLst>
              <a:ext uri="{FF2B5EF4-FFF2-40B4-BE49-F238E27FC236}">
                <a16:creationId xmlns:a16="http://schemas.microsoft.com/office/drawing/2014/main" id="{E3433E50-7D80-B747-379A-82A4B018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426" b="23880"/>
          <a:stretch/>
        </p:blipFill>
        <p:spPr>
          <a:xfrm>
            <a:off x="0" y="5853984"/>
            <a:ext cx="12192000" cy="887278"/>
          </a:xfrm>
          <a:prstGeom prst="rect">
            <a:avLst/>
          </a:prstGeom>
        </p:spPr>
      </p:pic>
      <p:pic>
        <p:nvPicPr>
          <p:cNvPr id="8" name="Picture 7" descr="A rainbow colored line&#10;&#10;Description automatically generated with medium confidence">
            <a:extLst>
              <a:ext uri="{FF2B5EF4-FFF2-40B4-BE49-F238E27FC236}">
                <a16:creationId xmlns:a16="http://schemas.microsoft.com/office/drawing/2014/main" id="{F9EBA8EF-490A-3F13-0925-AA55D3EE9CE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395" r="14879"/>
          <a:stretch/>
        </p:blipFill>
        <p:spPr>
          <a:xfrm>
            <a:off x="9366458" y="3295035"/>
            <a:ext cx="2464830" cy="228955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D210593-496A-862E-E08D-72C88852713A}"/>
              </a:ext>
            </a:extLst>
          </p:cNvPr>
          <p:cNvSpPr/>
          <p:nvPr/>
        </p:nvSpPr>
        <p:spPr>
          <a:xfrm>
            <a:off x="9391232" y="4416953"/>
            <a:ext cx="2440056" cy="4571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5537C5-CCC7-CEE9-94D4-1AAFEB046C67}"/>
              </a:ext>
            </a:extLst>
          </p:cNvPr>
          <p:cNvSpPr txBox="1"/>
          <p:nvPr/>
        </p:nvSpPr>
        <p:spPr>
          <a:xfrm>
            <a:off x="10971930" y="4412703"/>
            <a:ext cx="1160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+/-5mm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5BAC3FC-4F67-13EF-5863-176A77E330EB}"/>
              </a:ext>
            </a:extLst>
          </p:cNvPr>
          <p:cNvCxnSpPr/>
          <p:nvPr/>
        </p:nvCxnSpPr>
        <p:spPr>
          <a:xfrm>
            <a:off x="6695059" y="5188736"/>
            <a:ext cx="194603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DCC01A-8180-8506-BF26-58112CE4EB68}"/>
              </a:ext>
            </a:extLst>
          </p:cNvPr>
          <p:cNvSpPr txBox="1"/>
          <p:nvPr/>
        </p:nvSpPr>
        <p:spPr>
          <a:xfrm>
            <a:off x="7480506" y="5165290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91641F4-0993-098C-F08B-28F6CBB80BD0}"/>
              </a:ext>
            </a:extLst>
          </p:cNvPr>
          <p:cNvCxnSpPr>
            <a:cxnSpLocks/>
          </p:cNvCxnSpPr>
          <p:nvPr/>
        </p:nvCxnSpPr>
        <p:spPr>
          <a:xfrm flipH="1" flipV="1">
            <a:off x="6470331" y="2021459"/>
            <a:ext cx="576648" cy="68015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65B16A9-EAF0-6E40-8234-FD31E85EFB23}"/>
              </a:ext>
            </a:extLst>
          </p:cNvPr>
          <p:cNvCxnSpPr>
            <a:cxnSpLocks/>
          </p:cNvCxnSpPr>
          <p:nvPr/>
        </p:nvCxnSpPr>
        <p:spPr>
          <a:xfrm>
            <a:off x="7046979" y="2713387"/>
            <a:ext cx="1036024" cy="940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2707BAB-10D9-4243-C3E0-ABA99CC39443}"/>
              </a:ext>
            </a:extLst>
          </p:cNvPr>
          <p:cNvSpPr txBox="1"/>
          <p:nvPr/>
        </p:nvSpPr>
        <p:spPr>
          <a:xfrm>
            <a:off x="7350164" y="2728189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10141C-CD91-CFCF-2070-C08B12427B76}"/>
              </a:ext>
            </a:extLst>
          </p:cNvPr>
          <p:cNvSpPr txBox="1"/>
          <p:nvPr/>
        </p:nvSpPr>
        <p:spPr>
          <a:xfrm>
            <a:off x="6482745" y="2282313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CBE71AD-8FDA-B2E3-2AE0-6014F14CB221}"/>
              </a:ext>
            </a:extLst>
          </p:cNvPr>
          <p:cNvCxnSpPr>
            <a:cxnSpLocks/>
          </p:cNvCxnSpPr>
          <p:nvPr/>
        </p:nvCxnSpPr>
        <p:spPr>
          <a:xfrm>
            <a:off x="9672085" y="5378383"/>
            <a:ext cx="52746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FE76095-1FAF-C377-0A67-960338181641}"/>
              </a:ext>
            </a:extLst>
          </p:cNvPr>
          <p:cNvCxnSpPr>
            <a:cxnSpLocks/>
          </p:cNvCxnSpPr>
          <p:nvPr/>
        </p:nvCxnSpPr>
        <p:spPr>
          <a:xfrm flipV="1">
            <a:off x="9672085" y="4747774"/>
            <a:ext cx="0" cy="63060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802D185A-67B6-A568-3705-3AEFD33C7015}"/>
              </a:ext>
            </a:extLst>
          </p:cNvPr>
          <p:cNvSpPr txBox="1"/>
          <p:nvPr/>
        </p:nvSpPr>
        <p:spPr>
          <a:xfrm>
            <a:off x="9367811" y="4908615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B9C2825-6008-6867-F4C2-21168E8B721F}"/>
              </a:ext>
            </a:extLst>
          </p:cNvPr>
          <p:cNvSpPr txBox="1"/>
          <p:nvPr/>
        </p:nvSpPr>
        <p:spPr>
          <a:xfrm>
            <a:off x="9782867" y="5335091"/>
            <a:ext cx="315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15657425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A yellow and white pipe&#10;&#10;Description automatically generated">
            <a:extLst>
              <a:ext uri="{FF2B5EF4-FFF2-40B4-BE49-F238E27FC236}">
                <a16:creationId xmlns:a16="http://schemas.microsoft.com/office/drawing/2014/main" id="{1116DCD3-2133-2297-3333-FF44862B8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3" r="39808"/>
          <a:stretch/>
        </p:blipFill>
        <p:spPr>
          <a:xfrm>
            <a:off x="0" y="524656"/>
            <a:ext cx="5891134" cy="6333344"/>
          </a:xfrm>
          <a:prstGeom prst="rect">
            <a:avLst/>
          </a:prstGeom>
        </p:spPr>
      </p:pic>
      <p:pic>
        <p:nvPicPr>
          <p:cNvPr id="5" name="Immagine 4" descr="Immagine che contiene testo, schermata, diagramma, mappa&#10;&#10;Descrizione generata automaticamente">
            <a:extLst>
              <a:ext uri="{FF2B5EF4-FFF2-40B4-BE49-F238E27FC236}">
                <a16:creationId xmlns:a16="http://schemas.microsoft.com/office/drawing/2014/main" id="{361EC273-A795-19B0-9C5F-C962810D4A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0" r="21261"/>
          <a:stretch/>
        </p:blipFill>
        <p:spPr>
          <a:xfrm>
            <a:off x="6300866" y="0"/>
            <a:ext cx="5891134" cy="3151856"/>
          </a:xfrm>
          <a:prstGeom prst="rect">
            <a:avLst/>
          </a:prstGeom>
        </p:spPr>
      </p:pic>
      <p:pic>
        <p:nvPicPr>
          <p:cNvPr id="6" name="Picture 38" descr="A diagram of a pipe&#10;&#10;Description automatically generated with medium confidence">
            <a:extLst>
              <a:ext uri="{FF2B5EF4-FFF2-40B4-BE49-F238E27FC236}">
                <a16:creationId xmlns:a16="http://schemas.microsoft.com/office/drawing/2014/main" id="{0A17095C-04C8-9A84-EB7D-9E8E201E55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t="37496" r="73084" b="29643"/>
          <a:stretch/>
        </p:blipFill>
        <p:spPr>
          <a:xfrm rot="5400000">
            <a:off x="7232423" y="2298222"/>
            <a:ext cx="3653149" cy="5516268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3B9884A-F15E-B339-546A-1B19E335851A}"/>
              </a:ext>
            </a:extLst>
          </p:cNvPr>
          <p:cNvCxnSpPr>
            <a:stCxn id="6" idx="2"/>
          </p:cNvCxnSpPr>
          <p:nvPr/>
        </p:nvCxnSpPr>
        <p:spPr>
          <a:xfrm flipH="1" flipV="1">
            <a:off x="1963709" y="3653149"/>
            <a:ext cx="4337155" cy="140320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CDA091-1537-06F6-0F7B-DC28126DB44D}"/>
              </a:ext>
            </a:extLst>
          </p:cNvPr>
          <p:cNvSpPr txBox="1"/>
          <p:nvPr/>
        </p:nvSpPr>
        <p:spPr>
          <a:xfrm>
            <a:off x="6300864" y="2768116"/>
            <a:ext cx="47019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Magnete permanente da 1T triziato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160312-D38C-95A3-1162-67276F260B2D}"/>
              </a:ext>
            </a:extLst>
          </p:cNvPr>
          <p:cNvSpPr txBox="1"/>
          <p:nvPr/>
        </p:nvSpPr>
        <p:spPr>
          <a:xfrm>
            <a:off x="194870" y="15590"/>
            <a:ext cx="610599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Coils per trasporto di elettroni</a:t>
            </a:r>
          </a:p>
          <a:p>
            <a:endParaRPr lang="it-IT" sz="320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B1FBF92-F53A-461C-96B4-41BA5148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34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28914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testo, schermata, arte, sedia&#10;&#10;Descrizione generata automaticamente">
            <a:extLst>
              <a:ext uri="{FF2B5EF4-FFF2-40B4-BE49-F238E27FC236}">
                <a16:creationId xmlns:a16="http://schemas.microsoft.com/office/drawing/2014/main" id="{4771098A-426A-7EC8-0079-3E977D47A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09727"/>
            <a:ext cx="12192000" cy="4548273"/>
          </a:xfrm>
          <a:prstGeom prst="rect">
            <a:avLst/>
          </a:prstGeom>
        </p:spPr>
      </p:pic>
      <p:pic>
        <p:nvPicPr>
          <p:cNvPr id="6" name="Picture 38" descr="A diagram of a pipe&#10;&#10;Description automatically generated with medium confidence">
            <a:extLst>
              <a:ext uri="{FF2B5EF4-FFF2-40B4-BE49-F238E27FC236}">
                <a16:creationId xmlns:a16="http://schemas.microsoft.com/office/drawing/2014/main" id="{A410E3EC-DCE2-22DC-EF0E-64C86F868B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3" t="37496" r="73084" b="29643"/>
          <a:stretch/>
        </p:blipFill>
        <p:spPr>
          <a:xfrm>
            <a:off x="0" y="0"/>
            <a:ext cx="2538065" cy="3832487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AD7600D-0FE3-6C26-AB56-F49F9756A925}"/>
              </a:ext>
            </a:extLst>
          </p:cNvPr>
          <p:cNvCxnSpPr/>
          <p:nvPr/>
        </p:nvCxnSpPr>
        <p:spPr>
          <a:xfrm>
            <a:off x="2173574" y="2309727"/>
            <a:ext cx="1004341" cy="988109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C6D89C3-F24F-B83D-9569-190EB8F43502}"/>
              </a:ext>
            </a:extLst>
          </p:cNvPr>
          <p:cNvSpPr txBox="1"/>
          <p:nvPr/>
        </p:nvSpPr>
        <p:spPr>
          <a:xfrm>
            <a:off x="2813423" y="141353"/>
            <a:ext cx="91215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/>
              <a:t>Impacchettamento target: scalabilità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9F41DEBE-DC37-EB97-5021-E82EB1D93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35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218796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9D8A79F-5AB0-7FF5-ED9A-A520654179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1" t="10888" r="35309"/>
          <a:stretch/>
        </p:blipFill>
        <p:spPr>
          <a:xfrm>
            <a:off x="-13010" y="855247"/>
            <a:ext cx="7104557" cy="595862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8F8107A-308D-F2EC-1EB4-AAFF7C1BA4D9}"/>
              </a:ext>
            </a:extLst>
          </p:cNvPr>
          <p:cNvSpPr txBox="1"/>
          <p:nvPr/>
        </p:nvSpPr>
        <p:spPr>
          <a:xfrm>
            <a:off x="422420" y="4081218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3x4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1D56D38-C863-3D5C-4B81-1AED4C84FC9F}"/>
              </a:ext>
            </a:extLst>
          </p:cNvPr>
          <p:cNvSpPr txBox="1"/>
          <p:nvPr/>
        </p:nvSpPr>
        <p:spPr>
          <a:xfrm>
            <a:off x="627071" y="1246144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3x4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057B880-E059-CC27-8C87-AA802549AD63}"/>
              </a:ext>
            </a:extLst>
          </p:cNvPr>
          <p:cNvSpPr txBox="1"/>
          <p:nvPr/>
        </p:nvSpPr>
        <p:spPr>
          <a:xfrm>
            <a:off x="-13009" y="6151895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3x3</a:t>
            </a:r>
          </a:p>
        </p:txBody>
      </p:sp>
      <p:cxnSp>
        <p:nvCxnSpPr>
          <p:cNvPr id="8" name="Straight Arrow Connector 65">
            <a:extLst>
              <a:ext uri="{FF2B5EF4-FFF2-40B4-BE49-F238E27FC236}">
                <a16:creationId xmlns:a16="http://schemas.microsoft.com/office/drawing/2014/main" id="{913DA292-681B-5696-694D-D9B0CB49C43A}"/>
              </a:ext>
            </a:extLst>
          </p:cNvPr>
          <p:cNvCxnSpPr>
            <a:cxnSpLocks/>
          </p:cNvCxnSpPr>
          <p:nvPr/>
        </p:nvCxnSpPr>
        <p:spPr>
          <a:xfrm>
            <a:off x="1064673" y="2145104"/>
            <a:ext cx="5329647" cy="1085441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1B1224F-987F-2DD2-E9AE-04360B36FDE1}"/>
              </a:ext>
            </a:extLst>
          </p:cNvPr>
          <p:cNvSpPr txBox="1"/>
          <p:nvPr/>
        </p:nvSpPr>
        <p:spPr>
          <a:xfrm>
            <a:off x="3049490" y="14151"/>
            <a:ext cx="6093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dirty="0"/>
              <a:t>Simulazione di un array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E850B0A-4F55-9C3A-CB1F-57C39C9A01C6}"/>
              </a:ext>
            </a:extLst>
          </p:cNvPr>
          <p:cNvSpPr txBox="1"/>
          <p:nvPr/>
        </p:nvSpPr>
        <p:spPr>
          <a:xfrm rot="1008782">
            <a:off x="4467187" y="2494192"/>
            <a:ext cx="1457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B=0.1T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3BDEE50-2C36-B432-EB03-6D2C4319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36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014036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Various final states of   induce features in the electron spectrum…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1774031" y="1383318"/>
                <a:ext cx="8643938" cy="4970154"/>
              </a:xfrm>
              <a:prstGeom prst="rect">
                <a:avLst/>
              </a:prstGeom>
            </p:spPr>
            <p:txBody>
              <a:bodyPr anchor="t">
                <a:normAutofit fontScale="62500" lnSpcReduction="20000"/>
              </a:bodyPr>
              <a:lstStyle/>
              <a:p>
                <a:pPr marL="318351" indent="-318351">
                  <a:spcBef>
                    <a:spcPts val="1758"/>
                  </a:spcBef>
                  <a:buClr>
                    <a:srgbClr val="535353"/>
                  </a:buClr>
                  <a:defRPr sz="3400"/>
                </a:pPr>
                <a:r>
                  <a:rPr dirty="0"/>
                  <a:t>Various final states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sz="2531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sz="2531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He</m:t>
                        </m:r>
                      </m:e>
                      <m:sup>
                        <m:r>
                          <a:rPr sz="2531" i="1">
                            <a:solidFill>
                              <a:srgbClr val="525252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dirty="0"/>
                  <a:t> induce </a:t>
                </a:r>
                <a:r>
                  <a:rPr i="1" dirty="0">
                    <a:solidFill>
                      <a:srgbClr val="2B85DF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features</a:t>
                </a:r>
                <a:r>
                  <a:rPr dirty="0">
                    <a:solidFill>
                      <a:srgbClr val="2B85DF"/>
                    </a:solidFill>
                  </a:rPr>
                  <a:t> in the electron spectrum</a:t>
                </a:r>
              </a:p>
              <a:p>
                <a:pPr marL="318351" indent="-318351">
                  <a:spcBef>
                    <a:spcPts val="703"/>
                  </a:spcBef>
                  <a:buClr>
                    <a:srgbClr val="535353"/>
                  </a:buClr>
                  <a:defRPr sz="3400"/>
                </a:pPr>
                <a:r>
                  <a:rPr dirty="0"/>
                  <a:t>To determine the final helium binding potential is very subtle</a:t>
                </a:r>
              </a:p>
              <a:p>
                <a:pPr marL="318351" indent="-318351">
                  <a:spcBef>
                    <a:spcPts val="703"/>
                  </a:spcBef>
                  <a:buClr>
                    <a:srgbClr val="535353"/>
                  </a:buClr>
                  <a:defRPr sz="3400"/>
                </a:pPr>
                <a:r>
                  <a:rPr dirty="0"/>
                  <a:t>Different ways of implementing the sudden approximation lead to </a:t>
                </a:r>
                <a:r>
                  <a:rPr dirty="0">
                    <a:solidFill>
                      <a:srgbClr val="2B85DF"/>
                    </a:solidFill>
                  </a:rPr>
                  <a:t>different predicted rates</a:t>
                </a:r>
              </a:p>
              <a:p>
                <a:pPr marL="318351" indent="-318351">
                  <a:spcBef>
                    <a:spcPts val="17578"/>
                  </a:spcBef>
                  <a:buClr>
                    <a:srgbClr val="535353"/>
                  </a:buClr>
                  <a:defRPr sz="3400"/>
                </a:pPr>
                <a:r>
                  <a:rPr dirty="0"/>
                  <a:t>The paper </a:t>
                </a:r>
                <a:r>
                  <a:rPr dirty="0">
                    <a:solidFill>
                      <a:srgbClr val="2B85DF"/>
                    </a:solidFill>
                  </a:rPr>
                  <a:t>studies this and other solid state effects</a:t>
                </a:r>
                <a:r>
                  <a:rPr dirty="0"/>
                  <a:t>. It also provides a </a:t>
                </a:r>
                <a:r>
                  <a:rPr dirty="0">
                    <a:solidFill>
                      <a:srgbClr val="B92423"/>
                    </a:solidFill>
                  </a:rPr>
                  <a:t>first rough rule of thumb to determine the theory systematics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sz="2531" i="1">
                            <a:solidFill>
                              <a:srgbClr val="B8232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2531" i="1">
                            <a:solidFill>
                              <a:srgbClr val="B82322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sz="2531" i="1">
                            <a:solidFill>
                              <a:srgbClr val="B82322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endParaRPr dirty="0">
                  <a:solidFill>
                    <a:srgbClr val="B92423"/>
                  </a:solidFill>
                </a:endParaRPr>
              </a:p>
            </p:txBody>
          </p:sp>
        </mc:Choice>
        <mc:Fallback xmlns="">
          <p:sp>
            <p:nvSpPr>
              <p:cNvPr id="141" name="Various final states of   induce features in the electron spectrum…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774031" y="1383318"/>
                <a:ext cx="8643938" cy="4970154"/>
              </a:xfrm>
              <a:prstGeom prst="rect">
                <a:avLst/>
              </a:prstGeom>
              <a:blipFill>
                <a:blip r:embed="rId2"/>
                <a:stretch>
                  <a:fillRect l="-587" t="-509" r="-13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2" name="solid state effects on decay (Casale, esposito, menichetti, tozzini)"/>
          <p:cNvSpPr txBox="1">
            <a:spLocks noGrp="1"/>
          </p:cNvSpPr>
          <p:nvPr>
            <p:ph type="title"/>
          </p:nvPr>
        </p:nvSpPr>
        <p:spPr>
          <a:xfrm>
            <a:off x="1774031" y="-2977"/>
            <a:ext cx="8643938" cy="12210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14781">
              <a:defRPr sz="5112">
                <a:solidFill>
                  <a:srgbClr val="000000"/>
                </a:solidFill>
              </a:defRPr>
            </a:lvl1pPr>
          </a:lstStyle>
          <a:p>
            <a:r>
              <a:t>solid state effects on decay (Casale, esposito, menichetti, tozzini)</a:t>
            </a:r>
          </a:p>
        </p:txBody>
      </p:sp>
      <p:sp>
        <p:nvSpPr>
          <p:cNvPr id="143" name="2/31"/>
          <p:cNvSpPr txBox="1">
            <a:spLocks noGrp="1"/>
          </p:cNvSpPr>
          <p:nvPr>
            <p:ph type="sldNum" sz="quarter" idx="2"/>
          </p:nvPr>
        </p:nvSpPr>
        <p:spPr>
          <a:xfrm>
            <a:off x="5908236" y="6518672"/>
            <a:ext cx="366598" cy="25003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37</a:t>
            </a:fld>
            <a:endParaRPr/>
          </a:p>
        </p:txBody>
      </p:sp>
      <p:sp>
        <p:nvSpPr>
          <p:cNvPr id="144" name="Angelo Esposito"/>
          <p:cNvSpPr txBox="1"/>
          <p:nvPr/>
        </p:nvSpPr>
        <p:spPr>
          <a:xfrm>
            <a:off x="1797156" y="6485341"/>
            <a:ext cx="1001877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algn="l">
              <a:defRPr sz="1600"/>
            </a:lvl1pPr>
          </a:lstStyle>
          <a:p>
            <a:r>
              <a:rPr sz="1125"/>
              <a:t>Angelo Esposito</a:t>
            </a:r>
          </a:p>
        </p:txBody>
      </p:sp>
      <p:sp>
        <p:nvSpPr>
          <p:cNvPr id="145" name="LNF 2025"/>
          <p:cNvSpPr txBox="1"/>
          <p:nvPr/>
        </p:nvSpPr>
        <p:spPr>
          <a:xfrm>
            <a:off x="9719129" y="6485341"/>
            <a:ext cx="618760" cy="2452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>
            <a:spAutoFit/>
          </a:bodyPr>
          <a:lstStyle>
            <a:lvl1pPr algn="r">
              <a:defRPr sz="1600"/>
            </a:lvl1pPr>
          </a:lstStyle>
          <a:p>
            <a:r>
              <a:rPr sz="1125"/>
              <a:t>LNF 2025</a:t>
            </a:r>
          </a:p>
        </p:txBody>
      </p:sp>
      <p:pic>
        <p:nvPicPr>
          <p:cNvPr id="146" name="Screenshot 2025-02-10 at 09.56.20.png" descr="Screenshot 2025-02-10 at 09.56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100" y="2947433"/>
            <a:ext cx="5648870" cy="2127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600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build="p" bldLvl="5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D8C2CF-AB1B-1DB4-171D-5B3DC395D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>
            <a:extLst>
              <a:ext uri="{FF2B5EF4-FFF2-40B4-BE49-F238E27FC236}">
                <a16:creationId xmlns:a16="http://schemas.microsoft.com/office/drawing/2014/main" id="{06946C9D-EE36-0CE3-1897-2F96555BB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625" y="-437128"/>
            <a:ext cx="10782343" cy="232278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5321" spc="-1">
                <a:solidFill>
                  <a:srgbClr val="000000"/>
                </a:solidFill>
                <a:latin typeface="Arial"/>
              </a:rPr>
              <a:t>Sensitivity with Profile Likelihood</a:t>
            </a:r>
            <a:endParaRPr lang="en-US" sz="5321" spc="-1">
              <a:latin typeface="Arial"/>
            </a:endParaRPr>
          </a:p>
        </p:txBody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9C24307-79FB-B8BC-4A65-0BBD109F0F81}"/>
              </a:ext>
            </a:extLst>
          </p:cNvPr>
          <p:cNvGrpSpPr/>
          <p:nvPr/>
        </p:nvGrpSpPr>
        <p:grpSpPr>
          <a:xfrm>
            <a:off x="6635502" y="1105881"/>
            <a:ext cx="5228990" cy="3123026"/>
            <a:chOff x="5486400" y="914400"/>
            <a:chExt cx="4323600" cy="2582280"/>
          </a:xfrm>
        </p:grpSpPr>
        <p:pic>
          <p:nvPicPr>
            <p:cNvPr id="151" name="Picture 150">
              <a:extLst>
                <a:ext uri="{FF2B5EF4-FFF2-40B4-BE49-F238E27FC236}">
                  <a16:creationId xmlns:a16="http://schemas.microsoft.com/office/drawing/2014/main" id="{ECEC7C7D-0E08-DC57-121A-4C9D1BFFFA6B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5486400" y="914400"/>
              <a:ext cx="4323600" cy="2582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56CCF85-275B-7EBA-53CC-55372A4AAFBE}"/>
                </a:ext>
              </a:extLst>
            </p:cNvPr>
            <p:cNvSpPr/>
            <p:nvPr/>
          </p:nvSpPr>
          <p:spPr>
            <a:xfrm>
              <a:off x="6233400" y="1573560"/>
              <a:ext cx="851400" cy="2714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 anchor="ctr">
              <a:noAutofit/>
            </a:bodyPr>
            <a:lstStyle/>
            <a:p>
              <a:pPr algn="ctr">
                <a:buNone/>
              </a:pPr>
              <a:r>
                <a:rPr lang="en-US" sz="2177" spc="-1">
                  <a:latin typeface="Arial"/>
                </a:rPr>
                <a:t>L</a:t>
              </a:r>
              <a:r>
                <a:rPr lang="en-US" sz="2177" spc="-1" baseline="-8000">
                  <a:latin typeface="Arial"/>
                </a:rPr>
                <a:t>0</a:t>
              </a:r>
              <a:endParaRPr lang="en-US" sz="2177" spc="-1">
                <a:latin typeface="Arial"/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063A06B-E712-F04B-AA54-3B17E09476C1}"/>
                </a:ext>
              </a:extLst>
            </p:cNvPr>
            <p:cNvSpPr/>
            <p:nvPr/>
          </p:nvSpPr>
          <p:spPr>
            <a:xfrm>
              <a:off x="7595640" y="1438200"/>
              <a:ext cx="1694520" cy="27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 anchor="ctr">
              <a:noAutofit/>
            </a:bodyPr>
            <a:lstStyle/>
            <a:p>
              <a:pPr algn="ctr">
                <a:buNone/>
              </a:pPr>
              <a:r>
                <a:rPr lang="en-US" sz="2177" spc="-1">
                  <a:latin typeface="EasyReadingPRO"/>
                </a:rPr>
                <a:t>median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E823EB2-6A1F-8DCC-97E8-A5BD8DF69B83}"/>
                </a:ext>
              </a:extLst>
            </p:cNvPr>
            <p:cNvSpPr/>
            <p:nvPr/>
          </p:nvSpPr>
          <p:spPr>
            <a:xfrm>
              <a:off x="6233400" y="1573560"/>
              <a:ext cx="851400" cy="27144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 anchor="ctr">
              <a:noAutofit/>
            </a:bodyPr>
            <a:lstStyle/>
            <a:p>
              <a:pPr algn="ctr">
                <a:buNone/>
              </a:pPr>
              <a:r>
                <a:rPr lang="en-US" sz="2177" spc="-1">
                  <a:latin typeface="Arial"/>
                </a:rPr>
                <a:t>L</a:t>
              </a:r>
              <a:r>
                <a:rPr lang="en-US" sz="2177" spc="-1" baseline="-8000">
                  <a:latin typeface="Arial"/>
                </a:rPr>
                <a:t>0</a:t>
              </a:r>
              <a:endParaRPr lang="en-US" sz="2177" spc="-1">
                <a:latin typeface="Arial"/>
              </a:endParaRP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13C42C3D-DAC7-C068-0F81-BCAAF4ABC0EF}"/>
                </a:ext>
              </a:extLst>
            </p:cNvPr>
            <p:cNvSpPr/>
            <p:nvPr/>
          </p:nvSpPr>
          <p:spPr>
            <a:xfrm>
              <a:off x="8447760" y="1709280"/>
              <a:ext cx="851400" cy="2710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108847" tIns="54423" rIns="108847" bIns="54423" anchor="ctr">
              <a:noAutofit/>
            </a:bodyPr>
            <a:lstStyle/>
            <a:p>
              <a:pPr algn="ctr">
                <a:buNone/>
              </a:pPr>
              <a:r>
                <a:rPr lang="en-US" sz="2177" spc="-1">
                  <a:latin typeface="Arial"/>
                </a:rPr>
                <a:t>L</a:t>
              </a:r>
            </a:p>
          </p:txBody>
        </p:sp>
      </p:grpSp>
      <p:sp>
        <p:nvSpPr>
          <p:cNvPr id="156" name="TextBox 155">
            <a:extLst>
              <a:ext uri="{FF2B5EF4-FFF2-40B4-BE49-F238E27FC236}">
                <a16:creationId xmlns:a16="http://schemas.microsoft.com/office/drawing/2014/main" id="{5AB7DADD-104A-B7E6-F547-9CA457D4A434}"/>
              </a:ext>
            </a:extLst>
          </p:cNvPr>
          <p:cNvSpPr txBox="1"/>
          <p:nvPr/>
        </p:nvSpPr>
        <p:spPr>
          <a:xfrm>
            <a:off x="6911972" y="1382351"/>
            <a:ext cx="3870585" cy="1244770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1935" spc="-1">
                <a:solidFill>
                  <a:srgbClr val="000000"/>
                </a:solidFill>
                <a:latin typeface="Arial"/>
              </a:rPr>
              <a:t>[Cowan et al. (2013)]</a:t>
            </a:r>
            <a:endParaRPr lang="en-US" sz="1935" spc="-1">
              <a:latin typeface="Arial"/>
            </a:endParaRPr>
          </a:p>
        </p:txBody>
      </p:sp>
      <p:pic>
        <p:nvPicPr>
          <p:cNvPr id="157" name="Picture 156">
            <a:extLst>
              <a:ext uri="{FF2B5EF4-FFF2-40B4-BE49-F238E27FC236}">
                <a16:creationId xmlns:a16="http://schemas.microsoft.com/office/drawing/2014/main" id="{092B4897-B34B-77A7-CA47-3611C43AC94A}"/>
              </a:ext>
            </a:extLst>
          </p:cNvPr>
          <p:cNvPicPr/>
          <p:nvPr/>
        </p:nvPicPr>
        <p:blipFill>
          <a:blip r:embed="rId3"/>
          <a:srcRect t="7204"/>
          <a:stretch/>
        </p:blipFill>
        <p:spPr>
          <a:xfrm>
            <a:off x="767800" y="1382787"/>
            <a:ext cx="5591231" cy="2764268"/>
          </a:xfrm>
          <a:prstGeom prst="rect">
            <a:avLst/>
          </a:prstGeom>
          <a:ln w="0">
            <a:noFill/>
          </a:ln>
        </p:spPr>
      </p:pic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A390F8F-CD8C-F440-2CF9-A2B223A4B466}"/>
              </a:ext>
            </a:extLst>
          </p:cNvPr>
          <p:cNvGrpSpPr/>
          <p:nvPr/>
        </p:nvGrpSpPr>
        <p:grpSpPr>
          <a:xfrm>
            <a:off x="553154" y="4379551"/>
            <a:ext cx="4162729" cy="855099"/>
            <a:chOff x="457200" y="3621240"/>
            <a:chExt cx="3441960" cy="707040"/>
          </a:xfrm>
        </p:grpSpPr>
        <p:grpSp>
          <p:nvGrpSpPr>
            <p:cNvPr id="159" name="Group 158">
              <a:extLst>
                <a:ext uri="{FF2B5EF4-FFF2-40B4-BE49-F238E27FC236}">
                  <a16:creationId xmlns:a16="http://schemas.microsoft.com/office/drawing/2014/main" id="{C2AAC788-A109-59A0-54C2-E47CE6874A7F}"/>
                </a:ext>
              </a:extLst>
            </p:cNvPr>
            <p:cNvGrpSpPr/>
            <p:nvPr/>
          </p:nvGrpSpPr>
          <p:grpSpPr>
            <a:xfrm>
              <a:off x="457200" y="3621240"/>
              <a:ext cx="3441960" cy="707040"/>
              <a:chOff x="457200" y="3621240"/>
              <a:chExt cx="3441960" cy="707040"/>
            </a:xfrm>
          </p:grpSpPr>
          <p:sp>
            <p:nvSpPr>
              <p:cNvPr id="160" name="Freeform 159">
                <a:extLst>
                  <a:ext uri="{FF2B5EF4-FFF2-40B4-BE49-F238E27FC236}">
                    <a16:creationId xmlns:a16="http://schemas.microsoft.com/office/drawing/2014/main" id="{0FCF3600-4E1B-2685-474B-2B96EC492514}"/>
                  </a:ext>
                </a:extLst>
              </p:cNvPr>
              <p:cNvSpPr/>
              <p:nvPr/>
            </p:nvSpPr>
            <p:spPr>
              <a:xfrm>
                <a:off x="463320" y="3636360"/>
                <a:ext cx="3421080" cy="676800"/>
              </a:xfrm>
              <a:custGeom>
                <a:avLst/>
                <a:gdLst/>
                <a:ahLst/>
                <a:cxnLst/>
                <a:rect l="0" t="0" r="r" b="b"/>
                <a:pathLst>
                  <a:path w="9503" h="1880">
                    <a:moveTo>
                      <a:pt x="0" y="0"/>
                    </a:moveTo>
                    <a:cubicBezTo>
                      <a:pt x="3168" y="0"/>
                      <a:pt x="6335" y="0"/>
                      <a:pt x="9503" y="0"/>
                    </a:cubicBezTo>
                    <a:cubicBezTo>
                      <a:pt x="9503" y="626"/>
                      <a:pt x="9503" y="1253"/>
                      <a:pt x="9503" y="1880"/>
                    </a:cubicBezTo>
                    <a:cubicBezTo>
                      <a:pt x="6335" y="1880"/>
                      <a:pt x="3168" y="1880"/>
                      <a:pt x="0" y="1880"/>
                    </a:cubicBezTo>
                    <a:cubicBezTo>
                      <a:pt x="0" y="1253"/>
                      <a:pt x="0" y="626"/>
                      <a:pt x="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61" name="Freeform 160">
                <a:extLst>
                  <a:ext uri="{FF2B5EF4-FFF2-40B4-BE49-F238E27FC236}">
                    <a16:creationId xmlns:a16="http://schemas.microsoft.com/office/drawing/2014/main" id="{48E1DF7D-AEA1-8398-60C9-12FB009E70BC}"/>
                  </a:ext>
                </a:extLst>
              </p:cNvPr>
              <p:cNvSpPr/>
              <p:nvPr/>
            </p:nvSpPr>
            <p:spPr>
              <a:xfrm>
                <a:off x="457200" y="3833640"/>
                <a:ext cx="183960" cy="214920"/>
              </a:xfrm>
              <a:custGeom>
                <a:avLst/>
                <a:gdLst/>
                <a:ahLst/>
                <a:cxnLst/>
                <a:rect l="0" t="0" r="r" b="b"/>
                <a:pathLst>
                  <a:path w="511" h="597">
                    <a:moveTo>
                      <a:pt x="122" y="501"/>
                    </a:moveTo>
                    <a:cubicBezTo>
                      <a:pt x="166" y="434"/>
                      <a:pt x="180" y="380"/>
                      <a:pt x="192" y="339"/>
                    </a:cubicBezTo>
                    <a:cubicBezTo>
                      <a:pt x="219" y="224"/>
                      <a:pt x="250" y="126"/>
                      <a:pt x="301" y="70"/>
                    </a:cubicBezTo>
                    <a:cubicBezTo>
                      <a:pt x="310" y="58"/>
                      <a:pt x="318" y="52"/>
                      <a:pt x="343" y="52"/>
                    </a:cubicBezTo>
                    <a:cubicBezTo>
                      <a:pt x="401" y="52"/>
                      <a:pt x="401" y="108"/>
                      <a:pt x="401" y="119"/>
                    </a:cubicBezTo>
                    <a:cubicBezTo>
                      <a:pt x="401" y="135"/>
                      <a:pt x="399" y="147"/>
                      <a:pt x="399" y="149"/>
                    </a:cubicBezTo>
                    <a:cubicBezTo>
                      <a:pt x="399" y="156"/>
                      <a:pt x="402" y="154"/>
                      <a:pt x="404" y="156"/>
                    </a:cubicBezTo>
                    <a:cubicBezTo>
                      <a:pt x="418" y="156"/>
                      <a:pt x="439" y="147"/>
                      <a:pt x="459" y="133"/>
                    </a:cubicBezTo>
                    <a:cubicBezTo>
                      <a:pt x="474" y="121"/>
                      <a:pt x="481" y="112"/>
                      <a:pt x="481" y="79"/>
                    </a:cubicBezTo>
                    <a:cubicBezTo>
                      <a:pt x="481" y="35"/>
                      <a:pt x="459" y="0"/>
                      <a:pt x="413" y="0"/>
                    </a:cubicBezTo>
                    <a:cubicBezTo>
                      <a:pt x="388" y="0"/>
                      <a:pt x="315" y="7"/>
                      <a:pt x="233" y="88"/>
                    </a:cubicBezTo>
                    <a:cubicBezTo>
                      <a:pt x="168" y="156"/>
                      <a:pt x="131" y="304"/>
                      <a:pt x="114" y="364"/>
                    </a:cubicBezTo>
                    <a:cubicBezTo>
                      <a:pt x="100" y="422"/>
                      <a:pt x="93" y="445"/>
                      <a:pt x="68" y="497"/>
                    </a:cubicBezTo>
                    <a:cubicBezTo>
                      <a:pt x="63" y="506"/>
                      <a:pt x="42" y="541"/>
                      <a:pt x="30" y="553"/>
                    </a:cubicBezTo>
                    <a:cubicBezTo>
                      <a:pt x="7" y="574"/>
                      <a:pt x="0" y="588"/>
                      <a:pt x="0" y="592"/>
                    </a:cubicBezTo>
                    <a:cubicBezTo>
                      <a:pt x="3" y="594"/>
                      <a:pt x="3" y="597"/>
                      <a:pt x="7" y="597"/>
                    </a:cubicBezTo>
                    <a:cubicBezTo>
                      <a:pt x="9" y="597"/>
                      <a:pt x="28" y="592"/>
                      <a:pt x="49" y="579"/>
                    </a:cubicBezTo>
                    <a:cubicBezTo>
                      <a:pt x="63" y="571"/>
                      <a:pt x="65" y="569"/>
                      <a:pt x="84" y="550"/>
                    </a:cubicBezTo>
                    <a:cubicBezTo>
                      <a:pt x="123" y="550"/>
                      <a:pt x="154" y="557"/>
                      <a:pt x="205" y="574"/>
                    </a:cubicBezTo>
                    <a:cubicBezTo>
                      <a:pt x="248" y="583"/>
                      <a:pt x="289" y="597"/>
                      <a:pt x="329" y="597"/>
                    </a:cubicBezTo>
                    <a:cubicBezTo>
                      <a:pt x="397" y="597"/>
                      <a:pt x="464" y="545"/>
                      <a:pt x="490" y="511"/>
                    </a:cubicBezTo>
                    <a:cubicBezTo>
                      <a:pt x="506" y="488"/>
                      <a:pt x="511" y="469"/>
                      <a:pt x="511" y="466"/>
                    </a:cubicBezTo>
                    <a:cubicBezTo>
                      <a:pt x="511" y="459"/>
                      <a:pt x="508" y="462"/>
                      <a:pt x="506" y="459"/>
                    </a:cubicBezTo>
                    <a:cubicBezTo>
                      <a:pt x="493" y="459"/>
                      <a:pt x="474" y="469"/>
                      <a:pt x="459" y="478"/>
                    </a:cubicBezTo>
                    <a:cubicBezTo>
                      <a:pt x="436" y="492"/>
                      <a:pt x="434" y="497"/>
                      <a:pt x="429" y="511"/>
                    </a:cubicBezTo>
                    <a:cubicBezTo>
                      <a:pt x="427" y="524"/>
                      <a:pt x="420" y="532"/>
                      <a:pt x="418" y="536"/>
                    </a:cubicBezTo>
                    <a:cubicBezTo>
                      <a:pt x="411" y="545"/>
                      <a:pt x="411" y="545"/>
                      <a:pt x="399" y="545"/>
                    </a:cubicBezTo>
                    <a:cubicBezTo>
                      <a:pt x="359" y="545"/>
                      <a:pt x="318" y="534"/>
                      <a:pt x="263" y="518"/>
                    </a:cubicBezTo>
                    <a:cubicBezTo>
                      <a:pt x="240" y="513"/>
                      <a:pt x="196" y="499"/>
                      <a:pt x="154" y="499"/>
                    </a:cubicBezTo>
                    <a:cubicBezTo>
                      <a:pt x="145" y="499"/>
                      <a:pt x="133" y="499"/>
                      <a:pt x="122" y="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62" name="Freeform 161">
                <a:extLst>
                  <a:ext uri="{FF2B5EF4-FFF2-40B4-BE49-F238E27FC236}">
                    <a16:creationId xmlns:a16="http://schemas.microsoft.com/office/drawing/2014/main" id="{39DFD782-A0AF-8F6B-7DE8-211EEE9E0790}"/>
                  </a:ext>
                </a:extLst>
              </p:cNvPr>
              <p:cNvSpPr/>
              <p:nvPr/>
            </p:nvSpPr>
            <p:spPr>
              <a:xfrm>
                <a:off x="662400" y="3948840"/>
                <a:ext cx="95760" cy="14184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94">
                    <a:moveTo>
                      <a:pt x="266" y="198"/>
                    </a:moveTo>
                    <a:cubicBezTo>
                      <a:pt x="266" y="135"/>
                      <a:pt x="259" y="91"/>
                      <a:pt x="233" y="52"/>
                    </a:cubicBezTo>
                    <a:cubicBezTo>
                      <a:pt x="215" y="23"/>
                      <a:pt x="180" y="0"/>
                      <a:pt x="133" y="0"/>
                    </a:cubicBezTo>
                    <a:cubicBezTo>
                      <a:pt x="0" y="0"/>
                      <a:pt x="0" y="158"/>
                      <a:pt x="0" y="198"/>
                    </a:cubicBezTo>
                    <a:cubicBezTo>
                      <a:pt x="0" y="239"/>
                      <a:pt x="0" y="394"/>
                      <a:pt x="133" y="394"/>
                    </a:cubicBezTo>
                    <a:cubicBezTo>
                      <a:pt x="266" y="394"/>
                      <a:pt x="266" y="240"/>
                      <a:pt x="266" y="198"/>
                    </a:cubicBezTo>
                    <a:moveTo>
                      <a:pt x="133" y="378"/>
                    </a:moveTo>
                    <a:cubicBezTo>
                      <a:pt x="108" y="378"/>
                      <a:pt x="73" y="362"/>
                      <a:pt x="61" y="315"/>
                    </a:cubicBezTo>
                    <a:cubicBezTo>
                      <a:pt x="53" y="280"/>
                      <a:pt x="53" y="233"/>
                      <a:pt x="53" y="191"/>
                    </a:cubicBezTo>
                    <a:cubicBezTo>
                      <a:pt x="53" y="149"/>
                      <a:pt x="53" y="105"/>
                      <a:pt x="61" y="75"/>
                    </a:cubicBezTo>
                    <a:cubicBezTo>
                      <a:pt x="73" y="28"/>
                      <a:pt x="110" y="17"/>
                      <a:pt x="133" y="17"/>
                    </a:cubicBezTo>
                    <a:cubicBezTo>
                      <a:pt x="163" y="17"/>
                      <a:pt x="193" y="35"/>
                      <a:pt x="205" y="70"/>
                    </a:cubicBezTo>
                    <a:cubicBezTo>
                      <a:pt x="215" y="100"/>
                      <a:pt x="215" y="143"/>
                      <a:pt x="215" y="191"/>
                    </a:cubicBezTo>
                    <a:cubicBezTo>
                      <a:pt x="215" y="233"/>
                      <a:pt x="215" y="275"/>
                      <a:pt x="208" y="313"/>
                    </a:cubicBezTo>
                    <a:cubicBezTo>
                      <a:pt x="196" y="364"/>
                      <a:pt x="157" y="378"/>
                      <a:pt x="133" y="3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63" name="Freeform 162">
                <a:extLst>
                  <a:ext uri="{FF2B5EF4-FFF2-40B4-BE49-F238E27FC236}">
                    <a16:creationId xmlns:a16="http://schemas.microsoft.com/office/drawing/2014/main" id="{6347E688-2E41-1652-8B35-745DD72D24E2}"/>
                  </a:ext>
                </a:extLst>
              </p:cNvPr>
              <p:cNvSpPr/>
              <p:nvPr/>
            </p:nvSpPr>
            <p:spPr>
              <a:xfrm>
                <a:off x="882360" y="3933360"/>
                <a:ext cx="196560" cy="68760"/>
              </a:xfrm>
              <a:custGeom>
                <a:avLst/>
                <a:gdLst/>
                <a:ahLst/>
                <a:cxnLst/>
                <a:rect l="0" t="0" r="r" b="b"/>
                <a:pathLst>
                  <a:path w="546" h="191">
                    <a:moveTo>
                      <a:pt x="518" y="33"/>
                    </a:moveTo>
                    <a:cubicBezTo>
                      <a:pt x="529" y="33"/>
                      <a:pt x="546" y="33"/>
                      <a:pt x="546" y="17"/>
                    </a:cubicBezTo>
                    <a:cubicBezTo>
                      <a:pt x="546" y="0"/>
                      <a:pt x="529" y="0"/>
                      <a:pt x="518" y="0"/>
                    </a:cubicBezTo>
                    <a:cubicBezTo>
                      <a:pt x="354" y="0"/>
                      <a:pt x="192" y="0"/>
                      <a:pt x="28" y="0"/>
                    </a:cubicBezTo>
                    <a:cubicBezTo>
                      <a:pt x="17" y="0"/>
                      <a:pt x="0" y="0"/>
                      <a:pt x="0" y="17"/>
                    </a:cubicBezTo>
                    <a:cubicBezTo>
                      <a:pt x="0" y="33"/>
                      <a:pt x="17" y="33"/>
                      <a:pt x="28" y="33"/>
                    </a:cubicBezTo>
                    <a:cubicBezTo>
                      <a:pt x="192" y="33"/>
                      <a:pt x="354" y="33"/>
                      <a:pt x="518" y="33"/>
                    </a:cubicBezTo>
                    <a:moveTo>
                      <a:pt x="518" y="191"/>
                    </a:moveTo>
                    <a:cubicBezTo>
                      <a:pt x="529" y="191"/>
                      <a:pt x="546" y="191"/>
                      <a:pt x="546" y="175"/>
                    </a:cubicBezTo>
                    <a:cubicBezTo>
                      <a:pt x="546" y="158"/>
                      <a:pt x="529" y="158"/>
                      <a:pt x="518" y="158"/>
                    </a:cubicBezTo>
                    <a:cubicBezTo>
                      <a:pt x="354" y="158"/>
                      <a:pt x="192" y="158"/>
                      <a:pt x="28" y="158"/>
                    </a:cubicBezTo>
                    <a:cubicBezTo>
                      <a:pt x="17" y="158"/>
                      <a:pt x="0" y="158"/>
                      <a:pt x="0" y="175"/>
                    </a:cubicBezTo>
                    <a:cubicBezTo>
                      <a:pt x="0" y="191"/>
                      <a:pt x="17" y="191"/>
                      <a:pt x="28" y="191"/>
                    </a:cubicBezTo>
                    <a:cubicBezTo>
                      <a:pt x="192" y="191"/>
                      <a:pt x="354" y="191"/>
                      <a:pt x="518" y="19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64" name="Freeform 163">
                <a:extLst>
                  <a:ext uri="{FF2B5EF4-FFF2-40B4-BE49-F238E27FC236}">
                    <a16:creationId xmlns:a16="http://schemas.microsoft.com/office/drawing/2014/main" id="{57978BEC-33A0-8DAA-C5AA-9D231067B6D5}"/>
                  </a:ext>
                </a:extLst>
              </p:cNvPr>
              <p:cNvSpPr/>
              <p:nvPr/>
            </p:nvSpPr>
            <p:spPr>
              <a:xfrm>
                <a:off x="1202400" y="3962160"/>
                <a:ext cx="179640" cy="11880"/>
              </a:xfrm>
              <a:custGeom>
                <a:avLst/>
                <a:gdLst/>
                <a:ahLst/>
                <a:cxnLst/>
                <a:rect l="0" t="0" r="r" b="b"/>
                <a:pathLst>
                  <a:path w="499" h="33">
                    <a:moveTo>
                      <a:pt x="471" y="33"/>
                    </a:moveTo>
                    <a:cubicBezTo>
                      <a:pt x="485" y="33"/>
                      <a:pt x="499" y="33"/>
                      <a:pt x="499" y="17"/>
                    </a:cubicBezTo>
                    <a:cubicBezTo>
                      <a:pt x="499" y="0"/>
                      <a:pt x="485" y="0"/>
                      <a:pt x="471" y="0"/>
                    </a:cubicBezTo>
                    <a:cubicBezTo>
                      <a:pt x="324" y="0"/>
                      <a:pt x="176" y="0"/>
                      <a:pt x="28" y="0"/>
                    </a:cubicBezTo>
                    <a:cubicBezTo>
                      <a:pt x="14" y="0"/>
                      <a:pt x="0" y="0"/>
                      <a:pt x="0" y="17"/>
                    </a:cubicBezTo>
                    <a:cubicBezTo>
                      <a:pt x="0" y="33"/>
                      <a:pt x="14" y="33"/>
                      <a:pt x="28" y="33"/>
                    </a:cubicBezTo>
                    <a:cubicBezTo>
                      <a:pt x="176" y="33"/>
                      <a:pt x="324" y="33"/>
                      <a:pt x="471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65" name="Freeform 164">
                <a:extLst>
                  <a:ext uri="{FF2B5EF4-FFF2-40B4-BE49-F238E27FC236}">
                    <a16:creationId xmlns:a16="http://schemas.microsoft.com/office/drawing/2014/main" id="{F6C940AD-6DFF-B1A5-7190-E8C3106C6E8E}"/>
                  </a:ext>
                </a:extLst>
              </p:cNvPr>
              <p:cNvSpPr/>
              <p:nvPr/>
            </p:nvSpPr>
            <p:spPr>
              <a:xfrm>
                <a:off x="1422000" y="3845520"/>
                <a:ext cx="118440" cy="196200"/>
              </a:xfrm>
              <a:custGeom>
                <a:avLst/>
                <a:gdLst/>
                <a:ahLst/>
                <a:cxnLst/>
                <a:rect l="0" t="0" r="r" b="b"/>
                <a:pathLst>
                  <a:path w="329" h="545">
                    <a:moveTo>
                      <a:pt x="63" y="483"/>
                    </a:moveTo>
                    <a:cubicBezTo>
                      <a:pt x="93" y="454"/>
                      <a:pt x="122" y="427"/>
                      <a:pt x="152" y="399"/>
                    </a:cubicBezTo>
                    <a:cubicBezTo>
                      <a:pt x="278" y="284"/>
                      <a:pt x="329" y="240"/>
                      <a:pt x="329" y="158"/>
                    </a:cubicBezTo>
                    <a:cubicBezTo>
                      <a:pt x="329" y="65"/>
                      <a:pt x="254" y="0"/>
                      <a:pt x="154" y="0"/>
                    </a:cubicBezTo>
                    <a:cubicBezTo>
                      <a:pt x="61" y="0"/>
                      <a:pt x="0" y="75"/>
                      <a:pt x="0" y="149"/>
                    </a:cubicBezTo>
                    <a:cubicBezTo>
                      <a:pt x="0" y="193"/>
                      <a:pt x="42" y="193"/>
                      <a:pt x="44" y="193"/>
                    </a:cubicBezTo>
                    <a:cubicBezTo>
                      <a:pt x="58" y="193"/>
                      <a:pt x="87" y="184"/>
                      <a:pt x="87" y="152"/>
                    </a:cubicBezTo>
                    <a:cubicBezTo>
                      <a:pt x="87" y="131"/>
                      <a:pt x="73" y="108"/>
                      <a:pt x="44" y="108"/>
                    </a:cubicBezTo>
                    <a:cubicBezTo>
                      <a:pt x="38" y="108"/>
                      <a:pt x="35" y="108"/>
                      <a:pt x="33" y="109"/>
                    </a:cubicBezTo>
                    <a:cubicBezTo>
                      <a:pt x="52" y="56"/>
                      <a:pt x="96" y="26"/>
                      <a:pt x="143" y="26"/>
                    </a:cubicBezTo>
                    <a:cubicBezTo>
                      <a:pt x="217" y="26"/>
                      <a:pt x="254" y="91"/>
                      <a:pt x="254" y="158"/>
                    </a:cubicBezTo>
                    <a:cubicBezTo>
                      <a:pt x="254" y="224"/>
                      <a:pt x="213" y="289"/>
                      <a:pt x="168" y="340"/>
                    </a:cubicBezTo>
                    <a:cubicBezTo>
                      <a:pt x="115" y="399"/>
                      <a:pt x="63" y="457"/>
                      <a:pt x="9" y="515"/>
                    </a:cubicBezTo>
                    <a:cubicBezTo>
                      <a:pt x="0" y="524"/>
                      <a:pt x="0" y="527"/>
                      <a:pt x="0" y="545"/>
                    </a:cubicBezTo>
                    <a:cubicBezTo>
                      <a:pt x="102" y="545"/>
                      <a:pt x="203" y="545"/>
                      <a:pt x="306" y="545"/>
                    </a:cubicBezTo>
                    <a:cubicBezTo>
                      <a:pt x="314" y="499"/>
                      <a:pt x="321" y="451"/>
                      <a:pt x="329" y="404"/>
                    </a:cubicBezTo>
                    <a:cubicBezTo>
                      <a:pt x="322" y="404"/>
                      <a:pt x="315" y="404"/>
                      <a:pt x="309" y="404"/>
                    </a:cubicBezTo>
                    <a:cubicBezTo>
                      <a:pt x="304" y="427"/>
                      <a:pt x="299" y="464"/>
                      <a:pt x="289" y="476"/>
                    </a:cubicBezTo>
                    <a:cubicBezTo>
                      <a:pt x="285" y="483"/>
                      <a:pt x="228" y="483"/>
                      <a:pt x="213" y="483"/>
                    </a:cubicBezTo>
                    <a:cubicBezTo>
                      <a:pt x="163" y="483"/>
                      <a:pt x="113" y="483"/>
                      <a:pt x="63" y="48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66" name="Freeform 165">
                <a:extLst>
                  <a:ext uri="{FF2B5EF4-FFF2-40B4-BE49-F238E27FC236}">
                    <a16:creationId xmlns:a16="http://schemas.microsoft.com/office/drawing/2014/main" id="{BFA68A5F-8B80-CE4F-1ECE-94324E525DB7}"/>
                  </a:ext>
                </a:extLst>
              </p:cNvPr>
              <p:cNvSpPr/>
              <p:nvPr/>
            </p:nvSpPr>
            <p:spPr>
              <a:xfrm>
                <a:off x="1614600" y="3837240"/>
                <a:ext cx="65520" cy="204840"/>
              </a:xfrm>
              <a:custGeom>
                <a:avLst/>
                <a:gdLst/>
                <a:ahLst/>
                <a:cxnLst/>
                <a:rect l="0" t="0" r="r" b="b"/>
                <a:pathLst>
                  <a:path w="182" h="569">
                    <a:moveTo>
                      <a:pt x="117" y="0"/>
                    </a:moveTo>
                    <a:cubicBezTo>
                      <a:pt x="78" y="3"/>
                      <a:pt x="39" y="6"/>
                      <a:pt x="0" y="9"/>
                    </a:cubicBezTo>
                    <a:cubicBezTo>
                      <a:pt x="0" y="18"/>
                      <a:pt x="0" y="27"/>
                      <a:pt x="0" y="35"/>
                    </a:cubicBezTo>
                    <a:cubicBezTo>
                      <a:pt x="56" y="35"/>
                      <a:pt x="63" y="40"/>
                      <a:pt x="63" y="82"/>
                    </a:cubicBezTo>
                    <a:cubicBezTo>
                      <a:pt x="63" y="223"/>
                      <a:pt x="63" y="364"/>
                      <a:pt x="63" y="506"/>
                    </a:cubicBezTo>
                    <a:cubicBezTo>
                      <a:pt x="63" y="544"/>
                      <a:pt x="53" y="544"/>
                      <a:pt x="0" y="544"/>
                    </a:cubicBezTo>
                    <a:cubicBezTo>
                      <a:pt x="0" y="552"/>
                      <a:pt x="0" y="560"/>
                      <a:pt x="0" y="569"/>
                    </a:cubicBezTo>
                    <a:cubicBezTo>
                      <a:pt x="26" y="569"/>
                      <a:pt x="71" y="567"/>
                      <a:pt x="91" y="567"/>
                    </a:cubicBezTo>
                    <a:cubicBezTo>
                      <a:pt x="111" y="567"/>
                      <a:pt x="152" y="569"/>
                      <a:pt x="182" y="569"/>
                    </a:cubicBezTo>
                    <a:cubicBezTo>
                      <a:pt x="182" y="560"/>
                      <a:pt x="182" y="552"/>
                      <a:pt x="182" y="544"/>
                    </a:cubicBezTo>
                    <a:cubicBezTo>
                      <a:pt x="126" y="544"/>
                      <a:pt x="117" y="544"/>
                      <a:pt x="117" y="506"/>
                    </a:cubicBezTo>
                    <a:cubicBezTo>
                      <a:pt x="117" y="338"/>
                      <a:pt x="117" y="168"/>
                      <a:pt x="1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67" name="Freeform 166">
                <a:extLst>
                  <a:ext uri="{FF2B5EF4-FFF2-40B4-BE49-F238E27FC236}">
                    <a16:creationId xmlns:a16="http://schemas.microsoft.com/office/drawing/2014/main" id="{074AC587-894A-720A-FD88-FA4D02F54277}"/>
                  </a:ext>
                </a:extLst>
              </p:cNvPr>
              <p:cNvSpPr/>
              <p:nvPr/>
            </p:nvSpPr>
            <p:spPr>
              <a:xfrm>
                <a:off x="1694160" y="3909960"/>
                <a:ext cx="131040" cy="135000"/>
              </a:xfrm>
              <a:custGeom>
                <a:avLst/>
                <a:gdLst/>
                <a:ahLst/>
                <a:cxnLst/>
                <a:rect l="0" t="0" r="r" b="b"/>
                <a:pathLst>
                  <a:path w="364" h="375">
                    <a:moveTo>
                      <a:pt x="364" y="191"/>
                    </a:moveTo>
                    <a:cubicBezTo>
                      <a:pt x="364" y="86"/>
                      <a:pt x="283" y="0"/>
                      <a:pt x="182" y="0"/>
                    </a:cubicBezTo>
                    <a:cubicBezTo>
                      <a:pt x="82" y="0"/>
                      <a:pt x="0" y="88"/>
                      <a:pt x="0" y="191"/>
                    </a:cubicBezTo>
                    <a:cubicBezTo>
                      <a:pt x="0" y="296"/>
                      <a:pt x="87" y="375"/>
                      <a:pt x="182" y="375"/>
                    </a:cubicBezTo>
                    <a:cubicBezTo>
                      <a:pt x="283" y="375"/>
                      <a:pt x="364" y="294"/>
                      <a:pt x="364" y="191"/>
                    </a:cubicBezTo>
                    <a:moveTo>
                      <a:pt x="182" y="354"/>
                    </a:moveTo>
                    <a:cubicBezTo>
                      <a:pt x="147" y="354"/>
                      <a:pt x="112" y="339"/>
                      <a:pt x="88" y="301"/>
                    </a:cubicBezTo>
                    <a:cubicBezTo>
                      <a:pt x="70" y="263"/>
                      <a:pt x="70" y="214"/>
                      <a:pt x="70" y="184"/>
                    </a:cubicBezTo>
                    <a:cubicBezTo>
                      <a:pt x="70" y="152"/>
                      <a:pt x="70" y="108"/>
                      <a:pt x="88" y="73"/>
                    </a:cubicBezTo>
                    <a:cubicBezTo>
                      <a:pt x="112" y="35"/>
                      <a:pt x="149" y="17"/>
                      <a:pt x="182" y="17"/>
                    </a:cubicBezTo>
                    <a:cubicBezTo>
                      <a:pt x="219" y="17"/>
                      <a:pt x="254" y="35"/>
                      <a:pt x="275" y="70"/>
                    </a:cubicBezTo>
                    <a:cubicBezTo>
                      <a:pt x="297" y="105"/>
                      <a:pt x="297" y="154"/>
                      <a:pt x="297" y="184"/>
                    </a:cubicBezTo>
                    <a:cubicBezTo>
                      <a:pt x="297" y="214"/>
                      <a:pt x="297" y="258"/>
                      <a:pt x="278" y="294"/>
                    </a:cubicBezTo>
                    <a:cubicBezTo>
                      <a:pt x="259" y="331"/>
                      <a:pt x="224" y="354"/>
                      <a:pt x="182" y="35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68" name="Freeform 167">
                <a:extLst>
                  <a:ext uri="{FF2B5EF4-FFF2-40B4-BE49-F238E27FC236}">
                    <a16:creationId xmlns:a16="http://schemas.microsoft.com/office/drawing/2014/main" id="{D8009BFA-8DCB-F78F-9B94-3B52DDAC5C77}"/>
                  </a:ext>
                </a:extLst>
              </p:cNvPr>
              <p:cNvSpPr/>
              <p:nvPr/>
            </p:nvSpPr>
            <p:spPr>
              <a:xfrm>
                <a:off x="1842120" y="3908520"/>
                <a:ext cx="135360" cy="194040"/>
              </a:xfrm>
              <a:custGeom>
                <a:avLst/>
                <a:gdLst/>
                <a:ahLst/>
                <a:cxnLst/>
                <a:rect l="0" t="0" r="r" b="b"/>
                <a:pathLst>
                  <a:path w="376" h="539">
                    <a:moveTo>
                      <a:pt x="158" y="231"/>
                    </a:moveTo>
                    <a:cubicBezTo>
                      <a:pt x="88" y="231"/>
                      <a:pt x="88" y="147"/>
                      <a:pt x="88" y="128"/>
                    </a:cubicBezTo>
                    <a:cubicBezTo>
                      <a:pt x="88" y="108"/>
                      <a:pt x="88" y="82"/>
                      <a:pt x="100" y="61"/>
                    </a:cubicBezTo>
                    <a:cubicBezTo>
                      <a:pt x="108" y="52"/>
                      <a:pt x="126" y="28"/>
                      <a:pt x="158" y="28"/>
                    </a:cubicBezTo>
                    <a:cubicBezTo>
                      <a:pt x="231" y="28"/>
                      <a:pt x="231" y="109"/>
                      <a:pt x="231" y="128"/>
                    </a:cubicBezTo>
                    <a:cubicBezTo>
                      <a:pt x="231" y="152"/>
                      <a:pt x="231" y="178"/>
                      <a:pt x="217" y="198"/>
                    </a:cubicBezTo>
                    <a:cubicBezTo>
                      <a:pt x="210" y="208"/>
                      <a:pt x="192" y="231"/>
                      <a:pt x="158" y="231"/>
                    </a:cubicBezTo>
                    <a:moveTo>
                      <a:pt x="65" y="261"/>
                    </a:moveTo>
                    <a:cubicBezTo>
                      <a:pt x="65" y="258"/>
                      <a:pt x="65" y="240"/>
                      <a:pt x="79" y="224"/>
                    </a:cubicBezTo>
                    <a:cubicBezTo>
                      <a:pt x="110" y="247"/>
                      <a:pt x="145" y="249"/>
                      <a:pt x="158" y="249"/>
                    </a:cubicBezTo>
                    <a:cubicBezTo>
                      <a:pt x="236" y="249"/>
                      <a:pt x="292" y="191"/>
                      <a:pt x="292" y="128"/>
                    </a:cubicBezTo>
                    <a:cubicBezTo>
                      <a:pt x="292" y="98"/>
                      <a:pt x="280" y="68"/>
                      <a:pt x="259" y="49"/>
                    </a:cubicBezTo>
                    <a:cubicBezTo>
                      <a:pt x="287" y="21"/>
                      <a:pt x="318" y="18"/>
                      <a:pt x="332" y="18"/>
                    </a:cubicBezTo>
                    <a:cubicBezTo>
                      <a:pt x="334" y="18"/>
                      <a:pt x="339" y="18"/>
                      <a:pt x="341" y="18"/>
                    </a:cubicBezTo>
                    <a:cubicBezTo>
                      <a:pt x="332" y="21"/>
                      <a:pt x="327" y="30"/>
                      <a:pt x="327" y="40"/>
                    </a:cubicBezTo>
                    <a:cubicBezTo>
                      <a:pt x="327" y="53"/>
                      <a:pt x="339" y="65"/>
                      <a:pt x="353" y="65"/>
                    </a:cubicBezTo>
                    <a:cubicBezTo>
                      <a:pt x="359" y="65"/>
                      <a:pt x="376" y="58"/>
                      <a:pt x="376" y="40"/>
                    </a:cubicBezTo>
                    <a:cubicBezTo>
                      <a:pt x="376" y="26"/>
                      <a:pt x="364" y="0"/>
                      <a:pt x="334" y="0"/>
                    </a:cubicBezTo>
                    <a:cubicBezTo>
                      <a:pt x="318" y="0"/>
                      <a:pt x="280" y="5"/>
                      <a:pt x="248" y="38"/>
                    </a:cubicBezTo>
                    <a:cubicBezTo>
                      <a:pt x="213" y="12"/>
                      <a:pt x="178" y="9"/>
                      <a:pt x="158" y="9"/>
                    </a:cubicBezTo>
                    <a:cubicBezTo>
                      <a:pt x="84" y="9"/>
                      <a:pt x="26" y="65"/>
                      <a:pt x="26" y="128"/>
                    </a:cubicBezTo>
                    <a:cubicBezTo>
                      <a:pt x="26" y="163"/>
                      <a:pt x="44" y="196"/>
                      <a:pt x="65" y="213"/>
                    </a:cubicBezTo>
                    <a:cubicBezTo>
                      <a:pt x="53" y="224"/>
                      <a:pt x="40" y="252"/>
                      <a:pt x="40" y="280"/>
                    </a:cubicBezTo>
                    <a:cubicBezTo>
                      <a:pt x="40" y="305"/>
                      <a:pt x="52" y="339"/>
                      <a:pt x="75" y="354"/>
                    </a:cubicBezTo>
                    <a:cubicBezTo>
                      <a:pt x="26" y="369"/>
                      <a:pt x="0" y="404"/>
                      <a:pt x="0" y="436"/>
                    </a:cubicBezTo>
                    <a:cubicBezTo>
                      <a:pt x="0" y="494"/>
                      <a:pt x="82" y="539"/>
                      <a:pt x="182" y="539"/>
                    </a:cubicBezTo>
                    <a:cubicBezTo>
                      <a:pt x="278" y="539"/>
                      <a:pt x="364" y="497"/>
                      <a:pt x="364" y="434"/>
                    </a:cubicBezTo>
                    <a:cubicBezTo>
                      <a:pt x="364" y="406"/>
                      <a:pt x="353" y="364"/>
                      <a:pt x="310" y="340"/>
                    </a:cubicBezTo>
                    <a:cubicBezTo>
                      <a:pt x="266" y="317"/>
                      <a:pt x="219" y="317"/>
                      <a:pt x="170" y="317"/>
                    </a:cubicBezTo>
                    <a:cubicBezTo>
                      <a:pt x="149" y="317"/>
                      <a:pt x="114" y="317"/>
                      <a:pt x="108" y="317"/>
                    </a:cubicBezTo>
                    <a:cubicBezTo>
                      <a:pt x="82" y="313"/>
                      <a:pt x="65" y="289"/>
                      <a:pt x="65" y="261"/>
                    </a:cubicBezTo>
                    <a:moveTo>
                      <a:pt x="182" y="520"/>
                    </a:moveTo>
                    <a:cubicBezTo>
                      <a:pt x="100" y="520"/>
                      <a:pt x="42" y="478"/>
                      <a:pt x="42" y="436"/>
                    </a:cubicBezTo>
                    <a:cubicBezTo>
                      <a:pt x="42" y="399"/>
                      <a:pt x="75" y="369"/>
                      <a:pt x="110" y="366"/>
                    </a:cubicBezTo>
                    <a:cubicBezTo>
                      <a:pt x="126" y="366"/>
                      <a:pt x="143" y="366"/>
                      <a:pt x="158" y="366"/>
                    </a:cubicBezTo>
                    <a:cubicBezTo>
                      <a:pt x="228" y="366"/>
                      <a:pt x="322" y="366"/>
                      <a:pt x="322" y="436"/>
                    </a:cubicBezTo>
                    <a:cubicBezTo>
                      <a:pt x="322" y="480"/>
                      <a:pt x="263" y="520"/>
                      <a:pt x="182" y="52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69" name="Freeform 168">
                <a:extLst>
                  <a:ext uri="{FF2B5EF4-FFF2-40B4-BE49-F238E27FC236}">
                    <a16:creationId xmlns:a16="http://schemas.microsoft.com/office/drawing/2014/main" id="{6C4AF22C-66C5-8551-9B2B-F65C89EF8B8B}"/>
                  </a:ext>
                </a:extLst>
              </p:cNvPr>
              <p:cNvSpPr/>
              <p:nvPr/>
            </p:nvSpPr>
            <p:spPr>
              <a:xfrm>
                <a:off x="2125440" y="3634920"/>
                <a:ext cx="183960" cy="214200"/>
              </a:xfrm>
              <a:custGeom>
                <a:avLst/>
                <a:gdLst/>
                <a:ahLst/>
                <a:cxnLst/>
                <a:rect l="0" t="0" r="r" b="b"/>
                <a:pathLst>
                  <a:path w="511" h="595">
                    <a:moveTo>
                      <a:pt x="122" y="501"/>
                    </a:moveTo>
                    <a:cubicBezTo>
                      <a:pt x="166" y="431"/>
                      <a:pt x="180" y="380"/>
                      <a:pt x="192" y="336"/>
                    </a:cubicBezTo>
                    <a:cubicBezTo>
                      <a:pt x="219" y="224"/>
                      <a:pt x="252" y="126"/>
                      <a:pt x="301" y="68"/>
                    </a:cubicBezTo>
                    <a:cubicBezTo>
                      <a:pt x="313" y="58"/>
                      <a:pt x="318" y="52"/>
                      <a:pt x="345" y="52"/>
                    </a:cubicBezTo>
                    <a:cubicBezTo>
                      <a:pt x="401" y="52"/>
                      <a:pt x="404" y="108"/>
                      <a:pt x="404" y="119"/>
                    </a:cubicBezTo>
                    <a:cubicBezTo>
                      <a:pt x="404" y="133"/>
                      <a:pt x="399" y="144"/>
                      <a:pt x="399" y="149"/>
                    </a:cubicBezTo>
                    <a:cubicBezTo>
                      <a:pt x="399" y="154"/>
                      <a:pt x="402" y="153"/>
                      <a:pt x="404" y="154"/>
                    </a:cubicBezTo>
                    <a:cubicBezTo>
                      <a:pt x="418" y="154"/>
                      <a:pt x="439" y="144"/>
                      <a:pt x="459" y="131"/>
                    </a:cubicBezTo>
                    <a:cubicBezTo>
                      <a:pt x="476" y="119"/>
                      <a:pt x="483" y="112"/>
                      <a:pt x="483" y="77"/>
                    </a:cubicBezTo>
                    <a:cubicBezTo>
                      <a:pt x="483" y="33"/>
                      <a:pt x="459" y="0"/>
                      <a:pt x="413" y="0"/>
                    </a:cubicBezTo>
                    <a:cubicBezTo>
                      <a:pt x="388" y="0"/>
                      <a:pt x="315" y="7"/>
                      <a:pt x="236" y="86"/>
                    </a:cubicBezTo>
                    <a:cubicBezTo>
                      <a:pt x="168" y="154"/>
                      <a:pt x="131" y="301"/>
                      <a:pt x="114" y="364"/>
                    </a:cubicBezTo>
                    <a:cubicBezTo>
                      <a:pt x="100" y="419"/>
                      <a:pt x="93" y="445"/>
                      <a:pt x="70" y="494"/>
                    </a:cubicBezTo>
                    <a:cubicBezTo>
                      <a:pt x="63" y="504"/>
                      <a:pt x="42" y="541"/>
                      <a:pt x="30" y="550"/>
                    </a:cubicBezTo>
                    <a:cubicBezTo>
                      <a:pt x="9" y="571"/>
                      <a:pt x="0" y="585"/>
                      <a:pt x="0" y="590"/>
                    </a:cubicBezTo>
                    <a:cubicBezTo>
                      <a:pt x="0" y="592"/>
                      <a:pt x="3" y="595"/>
                      <a:pt x="7" y="595"/>
                    </a:cubicBezTo>
                    <a:cubicBezTo>
                      <a:pt x="12" y="595"/>
                      <a:pt x="28" y="592"/>
                      <a:pt x="49" y="579"/>
                    </a:cubicBezTo>
                    <a:cubicBezTo>
                      <a:pt x="63" y="569"/>
                      <a:pt x="65" y="569"/>
                      <a:pt x="84" y="548"/>
                    </a:cubicBezTo>
                    <a:cubicBezTo>
                      <a:pt x="126" y="548"/>
                      <a:pt x="154" y="557"/>
                      <a:pt x="205" y="571"/>
                    </a:cubicBezTo>
                    <a:cubicBezTo>
                      <a:pt x="248" y="583"/>
                      <a:pt x="289" y="595"/>
                      <a:pt x="332" y="595"/>
                    </a:cubicBezTo>
                    <a:cubicBezTo>
                      <a:pt x="397" y="595"/>
                      <a:pt x="464" y="545"/>
                      <a:pt x="490" y="509"/>
                    </a:cubicBezTo>
                    <a:cubicBezTo>
                      <a:pt x="506" y="488"/>
                      <a:pt x="511" y="466"/>
                      <a:pt x="511" y="464"/>
                    </a:cubicBezTo>
                    <a:cubicBezTo>
                      <a:pt x="511" y="457"/>
                      <a:pt x="508" y="459"/>
                      <a:pt x="506" y="457"/>
                    </a:cubicBezTo>
                    <a:cubicBezTo>
                      <a:pt x="493" y="457"/>
                      <a:pt x="474" y="466"/>
                      <a:pt x="459" y="478"/>
                    </a:cubicBezTo>
                    <a:cubicBezTo>
                      <a:pt x="436" y="492"/>
                      <a:pt x="436" y="497"/>
                      <a:pt x="432" y="511"/>
                    </a:cubicBezTo>
                    <a:cubicBezTo>
                      <a:pt x="427" y="523"/>
                      <a:pt x="423" y="529"/>
                      <a:pt x="418" y="534"/>
                    </a:cubicBezTo>
                    <a:cubicBezTo>
                      <a:pt x="411" y="544"/>
                      <a:pt x="411" y="544"/>
                      <a:pt x="399" y="544"/>
                    </a:cubicBezTo>
                    <a:cubicBezTo>
                      <a:pt x="359" y="544"/>
                      <a:pt x="318" y="532"/>
                      <a:pt x="263" y="518"/>
                    </a:cubicBezTo>
                    <a:cubicBezTo>
                      <a:pt x="240" y="511"/>
                      <a:pt x="196" y="497"/>
                      <a:pt x="157" y="497"/>
                    </a:cubicBezTo>
                    <a:cubicBezTo>
                      <a:pt x="145" y="497"/>
                      <a:pt x="133" y="499"/>
                      <a:pt x="122" y="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0" name="Freeform 169">
                <a:extLst>
                  <a:ext uri="{FF2B5EF4-FFF2-40B4-BE49-F238E27FC236}">
                    <a16:creationId xmlns:a16="http://schemas.microsoft.com/office/drawing/2014/main" id="{07E39FED-6419-1241-A74D-4E2961B9E225}"/>
                  </a:ext>
                </a:extLst>
              </p:cNvPr>
              <p:cNvSpPr/>
              <p:nvPr/>
            </p:nvSpPr>
            <p:spPr>
              <a:xfrm>
                <a:off x="2348640" y="3621240"/>
                <a:ext cx="69120" cy="294840"/>
              </a:xfrm>
              <a:custGeom>
                <a:avLst/>
                <a:gdLst/>
                <a:ahLst/>
                <a:cxnLst/>
                <a:rect l="0" t="0" r="r" b="b"/>
                <a:pathLst>
                  <a:path w="192" h="819">
                    <a:moveTo>
                      <a:pt x="192" y="811"/>
                    </a:moveTo>
                    <a:cubicBezTo>
                      <a:pt x="192" y="810"/>
                      <a:pt x="192" y="807"/>
                      <a:pt x="178" y="793"/>
                    </a:cubicBezTo>
                    <a:cubicBezTo>
                      <a:pt x="75" y="690"/>
                      <a:pt x="49" y="534"/>
                      <a:pt x="49" y="410"/>
                    </a:cubicBezTo>
                    <a:cubicBezTo>
                      <a:pt x="49" y="266"/>
                      <a:pt x="79" y="123"/>
                      <a:pt x="180" y="21"/>
                    </a:cubicBezTo>
                    <a:cubicBezTo>
                      <a:pt x="192" y="12"/>
                      <a:pt x="192" y="12"/>
                      <a:pt x="192" y="9"/>
                    </a:cubicBezTo>
                    <a:cubicBezTo>
                      <a:pt x="192" y="3"/>
                      <a:pt x="187" y="0"/>
                      <a:pt x="182" y="0"/>
                    </a:cubicBezTo>
                    <a:cubicBezTo>
                      <a:pt x="175" y="0"/>
                      <a:pt x="100" y="56"/>
                      <a:pt x="52" y="158"/>
                    </a:cubicBezTo>
                    <a:cubicBezTo>
                      <a:pt x="12" y="249"/>
                      <a:pt x="0" y="340"/>
                      <a:pt x="0" y="410"/>
                    </a:cubicBezTo>
                    <a:cubicBezTo>
                      <a:pt x="0" y="474"/>
                      <a:pt x="9" y="571"/>
                      <a:pt x="56" y="665"/>
                    </a:cubicBezTo>
                    <a:cubicBezTo>
                      <a:pt x="105" y="765"/>
                      <a:pt x="175" y="819"/>
                      <a:pt x="182" y="819"/>
                    </a:cubicBezTo>
                    <a:cubicBezTo>
                      <a:pt x="187" y="819"/>
                      <a:pt x="192" y="816"/>
                      <a:pt x="192" y="8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1" name="Freeform 170">
                <a:extLst>
                  <a:ext uri="{FF2B5EF4-FFF2-40B4-BE49-F238E27FC236}">
                    <a16:creationId xmlns:a16="http://schemas.microsoft.com/office/drawing/2014/main" id="{8E0F1B85-E67A-2086-5B2A-90706E4EEF78}"/>
                  </a:ext>
                </a:extLst>
              </p:cNvPr>
              <p:cNvSpPr/>
              <p:nvPr/>
            </p:nvSpPr>
            <p:spPr>
              <a:xfrm>
                <a:off x="2449440" y="3634920"/>
                <a:ext cx="175680" cy="214200"/>
              </a:xfrm>
              <a:custGeom>
                <a:avLst/>
                <a:gdLst/>
                <a:ahLst/>
                <a:cxnLst/>
                <a:rect l="0" t="0" r="r" b="b"/>
                <a:pathLst>
                  <a:path w="488" h="595">
                    <a:moveTo>
                      <a:pt x="488" y="7"/>
                    </a:moveTo>
                    <a:cubicBezTo>
                      <a:pt x="488" y="5"/>
                      <a:pt x="485" y="0"/>
                      <a:pt x="479" y="0"/>
                    </a:cubicBezTo>
                    <a:cubicBezTo>
                      <a:pt x="474" y="0"/>
                      <a:pt x="474" y="0"/>
                      <a:pt x="464" y="12"/>
                    </a:cubicBezTo>
                    <a:cubicBezTo>
                      <a:pt x="451" y="28"/>
                      <a:pt x="438" y="43"/>
                      <a:pt x="424" y="58"/>
                    </a:cubicBezTo>
                    <a:cubicBezTo>
                      <a:pt x="404" y="21"/>
                      <a:pt x="359" y="0"/>
                      <a:pt x="309" y="0"/>
                    </a:cubicBezTo>
                    <a:cubicBezTo>
                      <a:pt x="203" y="0"/>
                      <a:pt x="105" y="93"/>
                      <a:pt x="105" y="193"/>
                    </a:cubicBezTo>
                    <a:cubicBezTo>
                      <a:pt x="105" y="258"/>
                      <a:pt x="147" y="296"/>
                      <a:pt x="189" y="310"/>
                    </a:cubicBezTo>
                    <a:cubicBezTo>
                      <a:pt x="218" y="317"/>
                      <a:pt x="248" y="324"/>
                      <a:pt x="278" y="331"/>
                    </a:cubicBezTo>
                    <a:cubicBezTo>
                      <a:pt x="309" y="340"/>
                      <a:pt x="353" y="352"/>
                      <a:pt x="353" y="419"/>
                    </a:cubicBezTo>
                    <a:cubicBezTo>
                      <a:pt x="353" y="492"/>
                      <a:pt x="285" y="569"/>
                      <a:pt x="205" y="569"/>
                    </a:cubicBezTo>
                    <a:cubicBezTo>
                      <a:pt x="152" y="569"/>
                      <a:pt x="61" y="553"/>
                      <a:pt x="61" y="450"/>
                    </a:cubicBezTo>
                    <a:cubicBezTo>
                      <a:pt x="61" y="431"/>
                      <a:pt x="65" y="410"/>
                      <a:pt x="68" y="406"/>
                    </a:cubicBezTo>
                    <a:cubicBezTo>
                      <a:pt x="68" y="404"/>
                      <a:pt x="68" y="403"/>
                      <a:pt x="68" y="401"/>
                    </a:cubicBezTo>
                    <a:cubicBezTo>
                      <a:pt x="68" y="392"/>
                      <a:pt x="63" y="392"/>
                      <a:pt x="58" y="392"/>
                    </a:cubicBezTo>
                    <a:cubicBezTo>
                      <a:pt x="53" y="392"/>
                      <a:pt x="53" y="392"/>
                      <a:pt x="52" y="394"/>
                    </a:cubicBezTo>
                    <a:cubicBezTo>
                      <a:pt x="47" y="396"/>
                      <a:pt x="0" y="585"/>
                      <a:pt x="0" y="588"/>
                    </a:cubicBezTo>
                    <a:cubicBezTo>
                      <a:pt x="0" y="592"/>
                      <a:pt x="5" y="595"/>
                      <a:pt x="9" y="595"/>
                    </a:cubicBezTo>
                    <a:cubicBezTo>
                      <a:pt x="14" y="595"/>
                      <a:pt x="14" y="595"/>
                      <a:pt x="26" y="583"/>
                    </a:cubicBezTo>
                    <a:cubicBezTo>
                      <a:pt x="39" y="568"/>
                      <a:pt x="53" y="552"/>
                      <a:pt x="65" y="536"/>
                    </a:cubicBezTo>
                    <a:cubicBezTo>
                      <a:pt x="100" y="583"/>
                      <a:pt x="157" y="595"/>
                      <a:pt x="203" y="595"/>
                    </a:cubicBezTo>
                    <a:cubicBezTo>
                      <a:pt x="315" y="595"/>
                      <a:pt x="413" y="485"/>
                      <a:pt x="413" y="384"/>
                    </a:cubicBezTo>
                    <a:cubicBezTo>
                      <a:pt x="413" y="329"/>
                      <a:pt x="385" y="301"/>
                      <a:pt x="371" y="289"/>
                    </a:cubicBezTo>
                    <a:cubicBezTo>
                      <a:pt x="353" y="270"/>
                      <a:pt x="341" y="266"/>
                      <a:pt x="269" y="247"/>
                    </a:cubicBezTo>
                    <a:cubicBezTo>
                      <a:pt x="250" y="243"/>
                      <a:pt x="219" y="235"/>
                      <a:pt x="213" y="233"/>
                    </a:cubicBezTo>
                    <a:cubicBezTo>
                      <a:pt x="192" y="226"/>
                      <a:pt x="163" y="203"/>
                      <a:pt x="163" y="158"/>
                    </a:cubicBezTo>
                    <a:cubicBezTo>
                      <a:pt x="163" y="91"/>
                      <a:pt x="228" y="23"/>
                      <a:pt x="306" y="23"/>
                    </a:cubicBezTo>
                    <a:cubicBezTo>
                      <a:pt x="374" y="23"/>
                      <a:pt x="424" y="58"/>
                      <a:pt x="424" y="149"/>
                    </a:cubicBezTo>
                    <a:cubicBezTo>
                      <a:pt x="424" y="175"/>
                      <a:pt x="420" y="191"/>
                      <a:pt x="420" y="196"/>
                    </a:cubicBezTo>
                    <a:cubicBezTo>
                      <a:pt x="424" y="198"/>
                      <a:pt x="420" y="203"/>
                      <a:pt x="432" y="203"/>
                    </a:cubicBezTo>
                    <a:cubicBezTo>
                      <a:pt x="439" y="203"/>
                      <a:pt x="439" y="201"/>
                      <a:pt x="444" y="187"/>
                    </a:cubicBezTo>
                    <a:cubicBezTo>
                      <a:pt x="459" y="127"/>
                      <a:pt x="473" y="67"/>
                      <a:pt x="488" y="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2" name="Freeform 171">
                <a:extLst>
                  <a:ext uri="{FF2B5EF4-FFF2-40B4-BE49-F238E27FC236}">
                    <a16:creationId xmlns:a16="http://schemas.microsoft.com/office/drawing/2014/main" id="{60A46F09-F71B-5604-9D13-9251ACF6D031}"/>
                  </a:ext>
                </a:extLst>
              </p:cNvPr>
              <p:cNvSpPr/>
              <p:nvPr/>
            </p:nvSpPr>
            <p:spPr>
              <a:xfrm>
                <a:off x="2628000" y="3797280"/>
                <a:ext cx="120240" cy="91440"/>
              </a:xfrm>
              <a:custGeom>
                <a:avLst/>
                <a:gdLst/>
                <a:ahLst/>
                <a:cxnLst/>
                <a:rect l="0" t="0" r="r" b="b"/>
                <a:pathLst>
                  <a:path w="334" h="254">
                    <a:moveTo>
                      <a:pt x="304" y="40"/>
                    </a:moveTo>
                    <a:cubicBezTo>
                      <a:pt x="313" y="40"/>
                      <a:pt x="318" y="40"/>
                      <a:pt x="324" y="35"/>
                    </a:cubicBezTo>
                    <a:cubicBezTo>
                      <a:pt x="332" y="28"/>
                      <a:pt x="334" y="21"/>
                      <a:pt x="334" y="17"/>
                    </a:cubicBezTo>
                    <a:cubicBezTo>
                      <a:pt x="334" y="0"/>
                      <a:pt x="318" y="0"/>
                      <a:pt x="309" y="0"/>
                    </a:cubicBezTo>
                    <a:cubicBezTo>
                      <a:pt x="259" y="0"/>
                      <a:pt x="210" y="0"/>
                      <a:pt x="161" y="0"/>
                    </a:cubicBezTo>
                    <a:cubicBezTo>
                      <a:pt x="70" y="0"/>
                      <a:pt x="0" y="91"/>
                      <a:pt x="0" y="158"/>
                    </a:cubicBezTo>
                    <a:cubicBezTo>
                      <a:pt x="0" y="213"/>
                      <a:pt x="40" y="254"/>
                      <a:pt x="98" y="254"/>
                    </a:cubicBezTo>
                    <a:cubicBezTo>
                      <a:pt x="170" y="254"/>
                      <a:pt x="254" y="189"/>
                      <a:pt x="254" y="100"/>
                    </a:cubicBezTo>
                    <a:cubicBezTo>
                      <a:pt x="254" y="91"/>
                      <a:pt x="254" y="65"/>
                      <a:pt x="236" y="40"/>
                    </a:cubicBezTo>
                    <a:cubicBezTo>
                      <a:pt x="258" y="40"/>
                      <a:pt x="281" y="40"/>
                      <a:pt x="304" y="40"/>
                    </a:cubicBezTo>
                    <a:moveTo>
                      <a:pt x="98" y="238"/>
                    </a:moveTo>
                    <a:cubicBezTo>
                      <a:pt x="68" y="238"/>
                      <a:pt x="42" y="217"/>
                      <a:pt x="42" y="175"/>
                    </a:cubicBezTo>
                    <a:cubicBezTo>
                      <a:pt x="42" y="158"/>
                      <a:pt x="53" y="40"/>
                      <a:pt x="152" y="40"/>
                    </a:cubicBezTo>
                    <a:cubicBezTo>
                      <a:pt x="180" y="40"/>
                      <a:pt x="210" y="52"/>
                      <a:pt x="210" y="93"/>
                    </a:cubicBezTo>
                    <a:cubicBezTo>
                      <a:pt x="210" y="105"/>
                      <a:pt x="205" y="156"/>
                      <a:pt x="178" y="193"/>
                    </a:cubicBezTo>
                    <a:cubicBezTo>
                      <a:pt x="154" y="226"/>
                      <a:pt x="122" y="238"/>
                      <a:pt x="98" y="23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3" name="Freeform 172">
                <a:extLst>
                  <a:ext uri="{FF2B5EF4-FFF2-40B4-BE49-F238E27FC236}">
                    <a16:creationId xmlns:a16="http://schemas.microsoft.com/office/drawing/2014/main" id="{CEAE66DE-DED7-27EC-01D2-BA21994D751B}"/>
                  </a:ext>
                </a:extLst>
              </p:cNvPr>
              <p:cNvSpPr/>
              <p:nvPr/>
            </p:nvSpPr>
            <p:spPr>
              <a:xfrm>
                <a:off x="2770920" y="3863160"/>
                <a:ext cx="26280" cy="64080"/>
              </a:xfrm>
              <a:custGeom>
                <a:avLst/>
                <a:gdLst/>
                <a:ahLst/>
                <a:cxnLst/>
                <a:rect l="0" t="0" r="r" b="b"/>
                <a:pathLst>
                  <a:path w="73" h="178">
                    <a:moveTo>
                      <a:pt x="56" y="56"/>
                    </a:moveTo>
                    <a:cubicBezTo>
                      <a:pt x="56" y="88"/>
                      <a:pt x="52" y="123"/>
                      <a:pt x="12" y="161"/>
                    </a:cubicBezTo>
                    <a:cubicBezTo>
                      <a:pt x="9" y="163"/>
                      <a:pt x="7" y="166"/>
                      <a:pt x="7" y="168"/>
                    </a:cubicBezTo>
                    <a:cubicBezTo>
                      <a:pt x="7" y="173"/>
                      <a:pt x="12" y="178"/>
                      <a:pt x="17" y="178"/>
                    </a:cubicBezTo>
                    <a:cubicBezTo>
                      <a:pt x="23" y="178"/>
                      <a:pt x="73" y="131"/>
                      <a:pt x="73" y="63"/>
                    </a:cubicBezTo>
                    <a:cubicBezTo>
                      <a:pt x="73" y="26"/>
                      <a:pt x="58" y="0"/>
                      <a:pt x="33" y="0"/>
                    </a:cubicBezTo>
                    <a:cubicBezTo>
                      <a:pt x="14" y="0"/>
                      <a:pt x="0" y="14"/>
                      <a:pt x="0" y="33"/>
                    </a:cubicBezTo>
                    <a:cubicBezTo>
                      <a:pt x="0" y="52"/>
                      <a:pt x="12" y="65"/>
                      <a:pt x="33" y="65"/>
                    </a:cubicBezTo>
                    <a:cubicBezTo>
                      <a:pt x="47" y="65"/>
                      <a:pt x="48" y="59"/>
                      <a:pt x="56" y="5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4" name="Freeform 173">
                <a:extLst>
                  <a:ext uri="{FF2B5EF4-FFF2-40B4-BE49-F238E27FC236}">
                    <a16:creationId xmlns:a16="http://schemas.microsoft.com/office/drawing/2014/main" id="{1A7851D5-8A36-06BD-4BC7-7E3A6F2C431B}"/>
                  </a:ext>
                </a:extLst>
              </p:cNvPr>
              <p:cNvSpPr/>
              <p:nvPr/>
            </p:nvSpPr>
            <p:spPr>
              <a:xfrm>
                <a:off x="2827800" y="3749760"/>
                <a:ext cx="96840" cy="141120"/>
              </a:xfrm>
              <a:custGeom>
                <a:avLst/>
                <a:gdLst/>
                <a:ahLst/>
                <a:cxnLst/>
                <a:rect l="0" t="0" r="r" b="b"/>
                <a:pathLst>
                  <a:path w="269" h="392">
                    <a:moveTo>
                      <a:pt x="269" y="198"/>
                    </a:moveTo>
                    <a:cubicBezTo>
                      <a:pt x="269" y="135"/>
                      <a:pt x="259" y="88"/>
                      <a:pt x="233" y="49"/>
                    </a:cubicBezTo>
                    <a:cubicBezTo>
                      <a:pt x="215" y="23"/>
                      <a:pt x="180" y="0"/>
                      <a:pt x="133" y="0"/>
                    </a:cubicBezTo>
                    <a:cubicBezTo>
                      <a:pt x="0" y="0"/>
                      <a:pt x="0" y="158"/>
                      <a:pt x="0" y="198"/>
                    </a:cubicBezTo>
                    <a:cubicBezTo>
                      <a:pt x="0" y="239"/>
                      <a:pt x="-1" y="392"/>
                      <a:pt x="133" y="392"/>
                    </a:cubicBezTo>
                    <a:cubicBezTo>
                      <a:pt x="268" y="392"/>
                      <a:pt x="269" y="238"/>
                      <a:pt x="269" y="198"/>
                    </a:cubicBezTo>
                    <a:moveTo>
                      <a:pt x="133" y="375"/>
                    </a:moveTo>
                    <a:cubicBezTo>
                      <a:pt x="108" y="375"/>
                      <a:pt x="73" y="359"/>
                      <a:pt x="61" y="313"/>
                    </a:cubicBezTo>
                    <a:cubicBezTo>
                      <a:pt x="53" y="280"/>
                      <a:pt x="53" y="233"/>
                      <a:pt x="53" y="189"/>
                    </a:cubicBezTo>
                    <a:cubicBezTo>
                      <a:pt x="53" y="149"/>
                      <a:pt x="53" y="105"/>
                      <a:pt x="61" y="73"/>
                    </a:cubicBezTo>
                    <a:cubicBezTo>
                      <a:pt x="75" y="28"/>
                      <a:pt x="110" y="17"/>
                      <a:pt x="133" y="17"/>
                    </a:cubicBezTo>
                    <a:cubicBezTo>
                      <a:pt x="166" y="17"/>
                      <a:pt x="196" y="35"/>
                      <a:pt x="205" y="68"/>
                    </a:cubicBezTo>
                    <a:cubicBezTo>
                      <a:pt x="215" y="98"/>
                      <a:pt x="215" y="140"/>
                      <a:pt x="215" y="189"/>
                    </a:cubicBezTo>
                    <a:cubicBezTo>
                      <a:pt x="215" y="233"/>
                      <a:pt x="215" y="275"/>
                      <a:pt x="208" y="310"/>
                    </a:cubicBezTo>
                    <a:cubicBezTo>
                      <a:pt x="196" y="364"/>
                      <a:pt x="157" y="375"/>
                      <a:pt x="133" y="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5" name="Freeform 174">
                <a:extLst>
                  <a:ext uri="{FF2B5EF4-FFF2-40B4-BE49-F238E27FC236}">
                    <a16:creationId xmlns:a16="http://schemas.microsoft.com/office/drawing/2014/main" id="{D829BD61-7BF8-67E3-789D-48FC46B42664}"/>
                  </a:ext>
                </a:extLst>
              </p:cNvPr>
              <p:cNvSpPr/>
              <p:nvPr/>
            </p:nvSpPr>
            <p:spPr>
              <a:xfrm>
                <a:off x="2984760" y="3621240"/>
                <a:ext cx="11880" cy="294840"/>
              </a:xfrm>
              <a:custGeom>
                <a:avLst/>
                <a:gdLst/>
                <a:ahLst/>
                <a:cxnLst/>
                <a:rect l="0" t="0" r="r" b="b"/>
                <a:pathLst>
                  <a:path w="33" h="819">
                    <a:moveTo>
                      <a:pt x="33" y="30"/>
                    </a:moveTo>
                    <a:cubicBezTo>
                      <a:pt x="33" y="14"/>
                      <a:pt x="33" y="0"/>
                      <a:pt x="17" y="0"/>
                    </a:cubicBezTo>
                    <a:cubicBezTo>
                      <a:pt x="0" y="0"/>
                      <a:pt x="0" y="14"/>
                      <a:pt x="0" y="30"/>
                    </a:cubicBezTo>
                    <a:cubicBezTo>
                      <a:pt x="0" y="284"/>
                      <a:pt x="0" y="537"/>
                      <a:pt x="0" y="790"/>
                    </a:cubicBezTo>
                    <a:cubicBezTo>
                      <a:pt x="0" y="805"/>
                      <a:pt x="0" y="819"/>
                      <a:pt x="17" y="819"/>
                    </a:cubicBezTo>
                    <a:cubicBezTo>
                      <a:pt x="33" y="819"/>
                      <a:pt x="33" y="805"/>
                      <a:pt x="33" y="790"/>
                    </a:cubicBezTo>
                    <a:cubicBezTo>
                      <a:pt x="33" y="537"/>
                      <a:pt x="33" y="284"/>
                      <a:pt x="33" y="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6" name="Freeform 175">
                <a:extLst>
                  <a:ext uri="{FF2B5EF4-FFF2-40B4-BE49-F238E27FC236}">
                    <a16:creationId xmlns:a16="http://schemas.microsoft.com/office/drawing/2014/main" id="{E1D1ECC3-F6E7-3E94-1160-53CB70635D17}"/>
                  </a:ext>
                </a:extLst>
              </p:cNvPr>
              <p:cNvSpPr/>
              <p:nvPr/>
            </p:nvSpPr>
            <p:spPr>
              <a:xfrm>
                <a:off x="3042000" y="3638160"/>
                <a:ext cx="145440" cy="207360"/>
              </a:xfrm>
              <a:custGeom>
                <a:avLst/>
                <a:gdLst/>
                <a:ahLst/>
                <a:cxnLst/>
                <a:rect l="0" t="0" r="r" b="b"/>
                <a:pathLst>
                  <a:path w="404" h="576">
                    <a:moveTo>
                      <a:pt x="283" y="523"/>
                    </a:moveTo>
                    <a:cubicBezTo>
                      <a:pt x="283" y="540"/>
                      <a:pt x="283" y="558"/>
                      <a:pt x="283" y="576"/>
                    </a:cubicBezTo>
                    <a:cubicBezTo>
                      <a:pt x="323" y="573"/>
                      <a:pt x="364" y="570"/>
                      <a:pt x="404" y="567"/>
                    </a:cubicBezTo>
                    <a:cubicBezTo>
                      <a:pt x="404" y="559"/>
                      <a:pt x="404" y="551"/>
                      <a:pt x="404" y="544"/>
                    </a:cubicBezTo>
                    <a:cubicBezTo>
                      <a:pt x="345" y="544"/>
                      <a:pt x="341" y="536"/>
                      <a:pt x="341" y="497"/>
                    </a:cubicBezTo>
                    <a:cubicBezTo>
                      <a:pt x="341" y="331"/>
                      <a:pt x="341" y="166"/>
                      <a:pt x="341" y="0"/>
                    </a:cubicBezTo>
                    <a:cubicBezTo>
                      <a:pt x="301" y="3"/>
                      <a:pt x="262" y="6"/>
                      <a:pt x="222" y="9"/>
                    </a:cubicBezTo>
                    <a:cubicBezTo>
                      <a:pt x="222" y="18"/>
                      <a:pt x="222" y="25"/>
                      <a:pt x="222" y="33"/>
                    </a:cubicBezTo>
                    <a:cubicBezTo>
                      <a:pt x="280" y="33"/>
                      <a:pt x="285" y="40"/>
                      <a:pt x="285" y="79"/>
                    </a:cubicBezTo>
                    <a:cubicBezTo>
                      <a:pt x="285" y="138"/>
                      <a:pt x="285" y="198"/>
                      <a:pt x="285" y="257"/>
                    </a:cubicBezTo>
                    <a:cubicBezTo>
                      <a:pt x="262" y="226"/>
                      <a:pt x="227" y="205"/>
                      <a:pt x="182" y="205"/>
                    </a:cubicBezTo>
                    <a:cubicBezTo>
                      <a:pt x="87" y="205"/>
                      <a:pt x="0" y="287"/>
                      <a:pt x="0" y="392"/>
                    </a:cubicBezTo>
                    <a:cubicBezTo>
                      <a:pt x="0" y="494"/>
                      <a:pt x="79" y="576"/>
                      <a:pt x="173" y="576"/>
                    </a:cubicBezTo>
                    <a:cubicBezTo>
                      <a:pt x="227" y="576"/>
                      <a:pt x="263" y="548"/>
                      <a:pt x="283" y="523"/>
                    </a:cubicBezTo>
                    <a:moveTo>
                      <a:pt x="283" y="304"/>
                    </a:moveTo>
                    <a:cubicBezTo>
                      <a:pt x="283" y="359"/>
                      <a:pt x="283" y="415"/>
                      <a:pt x="283" y="471"/>
                    </a:cubicBezTo>
                    <a:cubicBezTo>
                      <a:pt x="283" y="485"/>
                      <a:pt x="283" y="488"/>
                      <a:pt x="275" y="501"/>
                    </a:cubicBezTo>
                    <a:cubicBezTo>
                      <a:pt x="250" y="541"/>
                      <a:pt x="213" y="560"/>
                      <a:pt x="178" y="560"/>
                    </a:cubicBezTo>
                    <a:cubicBezTo>
                      <a:pt x="140" y="560"/>
                      <a:pt x="112" y="536"/>
                      <a:pt x="91" y="506"/>
                    </a:cubicBezTo>
                    <a:cubicBezTo>
                      <a:pt x="70" y="474"/>
                      <a:pt x="68" y="427"/>
                      <a:pt x="68" y="392"/>
                    </a:cubicBezTo>
                    <a:cubicBezTo>
                      <a:pt x="68" y="362"/>
                      <a:pt x="70" y="313"/>
                      <a:pt x="93" y="275"/>
                    </a:cubicBezTo>
                    <a:cubicBezTo>
                      <a:pt x="110" y="249"/>
                      <a:pt x="143" y="224"/>
                      <a:pt x="187" y="224"/>
                    </a:cubicBezTo>
                    <a:cubicBezTo>
                      <a:pt x="215" y="224"/>
                      <a:pt x="250" y="235"/>
                      <a:pt x="275" y="273"/>
                    </a:cubicBezTo>
                    <a:cubicBezTo>
                      <a:pt x="283" y="287"/>
                      <a:pt x="283" y="289"/>
                      <a:pt x="283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7" name="Freeform 176">
                <a:extLst>
                  <a:ext uri="{FF2B5EF4-FFF2-40B4-BE49-F238E27FC236}">
                    <a16:creationId xmlns:a16="http://schemas.microsoft.com/office/drawing/2014/main" id="{7CA7F996-7AB7-9371-47C5-B3FB1FAB0ACB}"/>
                  </a:ext>
                </a:extLst>
              </p:cNvPr>
              <p:cNvSpPr/>
              <p:nvPr/>
            </p:nvSpPr>
            <p:spPr>
              <a:xfrm>
                <a:off x="3208320" y="3710160"/>
                <a:ext cx="132840" cy="135000"/>
              </a:xfrm>
              <a:custGeom>
                <a:avLst/>
                <a:gdLst/>
                <a:ahLst/>
                <a:cxnLst/>
                <a:rect l="0" t="0" r="r" b="b"/>
                <a:pathLst>
                  <a:path w="369" h="375">
                    <a:moveTo>
                      <a:pt x="238" y="305"/>
                    </a:moveTo>
                    <a:cubicBezTo>
                      <a:pt x="240" y="339"/>
                      <a:pt x="263" y="374"/>
                      <a:pt x="301" y="374"/>
                    </a:cubicBezTo>
                    <a:cubicBezTo>
                      <a:pt x="320" y="374"/>
                      <a:pt x="369" y="362"/>
                      <a:pt x="369" y="294"/>
                    </a:cubicBezTo>
                    <a:cubicBezTo>
                      <a:pt x="369" y="279"/>
                      <a:pt x="369" y="263"/>
                      <a:pt x="369" y="247"/>
                    </a:cubicBezTo>
                    <a:cubicBezTo>
                      <a:pt x="363" y="247"/>
                      <a:pt x="356" y="247"/>
                      <a:pt x="350" y="247"/>
                    </a:cubicBezTo>
                    <a:cubicBezTo>
                      <a:pt x="350" y="263"/>
                      <a:pt x="350" y="279"/>
                      <a:pt x="350" y="294"/>
                    </a:cubicBezTo>
                    <a:cubicBezTo>
                      <a:pt x="350" y="343"/>
                      <a:pt x="329" y="348"/>
                      <a:pt x="320" y="348"/>
                    </a:cubicBezTo>
                    <a:cubicBezTo>
                      <a:pt x="292" y="348"/>
                      <a:pt x="289" y="310"/>
                      <a:pt x="289" y="305"/>
                    </a:cubicBezTo>
                    <a:cubicBezTo>
                      <a:pt x="289" y="251"/>
                      <a:pt x="289" y="197"/>
                      <a:pt x="289" y="143"/>
                    </a:cubicBezTo>
                    <a:cubicBezTo>
                      <a:pt x="289" y="108"/>
                      <a:pt x="289" y="75"/>
                      <a:pt x="259" y="44"/>
                    </a:cubicBezTo>
                    <a:cubicBezTo>
                      <a:pt x="228" y="14"/>
                      <a:pt x="187" y="0"/>
                      <a:pt x="147" y="0"/>
                    </a:cubicBezTo>
                    <a:cubicBezTo>
                      <a:pt x="79" y="0"/>
                      <a:pt x="23" y="40"/>
                      <a:pt x="23" y="93"/>
                    </a:cubicBezTo>
                    <a:cubicBezTo>
                      <a:pt x="23" y="117"/>
                      <a:pt x="40" y="131"/>
                      <a:pt x="61" y="131"/>
                    </a:cubicBezTo>
                    <a:cubicBezTo>
                      <a:pt x="84" y="131"/>
                      <a:pt x="98" y="114"/>
                      <a:pt x="98" y="93"/>
                    </a:cubicBezTo>
                    <a:cubicBezTo>
                      <a:pt x="98" y="84"/>
                      <a:pt x="96" y="56"/>
                      <a:pt x="56" y="56"/>
                    </a:cubicBezTo>
                    <a:cubicBezTo>
                      <a:pt x="79" y="28"/>
                      <a:pt x="119" y="18"/>
                      <a:pt x="145" y="18"/>
                    </a:cubicBezTo>
                    <a:cubicBezTo>
                      <a:pt x="187" y="18"/>
                      <a:pt x="233" y="49"/>
                      <a:pt x="233" y="123"/>
                    </a:cubicBezTo>
                    <a:cubicBezTo>
                      <a:pt x="233" y="133"/>
                      <a:pt x="233" y="143"/>
                      <a:pt x="233" y="154"/>
                    </a:cubicBezTo>
                    <a:cubicBezTo>
                      <a:pt x="192" y="156"/>
                      <a:pt x="133" y="158"/>
                      <a:pt x="82" y="182"/>
                    </a:cubicBezTo>
                    <a:cubicBezTo>
                      <a:pt x="21" y="210"/>
                      <a:pt x="0" y="254"/>
                      <a:pt x="0" y="289"/>
                    </a:cubicBezTo>
                    <a:cubicBezTo>
                      <a:pt x="0" y="354"/>
                      <a:pt x="79" y="375"/>
                      <a:pt x="131" y="375"/>
                    </a:cubicBezTo>
                    <a:cubicBezTo>
                      <a:pt x="184" y="375"/>
                      <a:pt x="222" y="343"/>
                      <a:pt x="238" y="305"/>
                    </a:cubicBezTo>
                    <a:moveTo>
                      <a:pt x="233" y="170"/>
                    </a:moveTo>
                    <a:cubicBezTo>
                      <a:pt x="233" y="198"/>
                      <a:pt x="233" y="224"/>
                      <a:pt x="233" y="252"/>
                    </a:cubicBezTo>
                    <a:cubicBezTo>
                      <a:pt x="233" y="331"/>
                      <a:pt x="173" y="359"/>
                      <a:pt x="138" y="359"/>
                    </a:cubicBezTo>
                    <a:cubicBezTo>
                      <a:pt x="96" y="359"/>
                      <a:pt x="63" y="329"/>
                      <a:pt x="63" y="289"/>
                    </a:cubicBezTo>
                    <a:cubicBezTo>
                      <a:pt x="63" y="243"/>
                      <a:pt x="98" y="175"/>
                      <a:pt x="233" y="1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8" name="Freeform 177">
                <a:extLst>
                  <a:ext uri="{FF2B5EF4-FFF2-40B4-BE49-F238E27FC236}">
                    <a16:creationId xmlns:a16="http://schemas.microsoft.com/office/drawing/2014/main" id="{2A7D5894-C310-B120-96F0-3EF40D614488}"/>
                  </a:ext>
                </a:extLst>
              </p:cNvPr>
              <p:cNvSpPr/>
              <p:nvPr/>
            </p:nvSpPr>
            <p:spPr>
              <a:xfrm>
                <a:off x="3348720" y="3660480"/>
                <a:ext cx="92520" cy="184680"/>
              </a:xfrm>
              <a:custGeom>
                <a:avLst/>
                <a:gdLst/>
                <a:ahLst/>
                <a:cxnLst/>
                <a:rect l="0" t="0" r="r" b="b"/>
                <a:pathLst>
                  <a:path w="257" h="513">
                    <a:moveTo>
                      <a:pt x="128" y="178"/>
                    </a:moveTo>
                    <a:cubicBezTo>
                      <a:pt x="168" y="178"/>
                      <a:pt x="206" y="178"/>
                      <a:pt x="245" y="178"/>
                    </a:cubicBezTo>
                    <a:cubicBezTo>
                      <a:pt x="245" y="168"/>
                      <a:pt x="245" y="160"/>
                      <a:pt x="245" y="152"/>
                    </a:cubicBezTo>
                    <a:cubicBezTo>
                      <a:pt x="206" y="152"/>
                      <a:pt x="168" y="152"/>
                      <a:pt x="128" y="152"/>
                    </a:cubicBezTo>
                    <a:cubicBezTo>
                      <a:pt x="128" y="101"/>
                      <a:pt x="128" y="51"/>
                      <a:pt x="128" y="0"/>
                    </a:cubicBezTo>
                    <a:cubicBezTo>
                      <a:pt x="122" y="0"/>
                      <a:pt x="114" y="0"/>
                      <a:pt x="108" y="0"/>
                    </a:cubicBezTo>
                    <a:cubicBezTo>
                      <a:pt x="105" y="68"/>
                      <a:pt x="82" y="156"/>
                      <a:pt x="0" y="158"/>
                    </a:cubicBezTo>
                    <a:cubicBezTo>
                      <a:pt x="0" y="165"/>
                      <a:pt x="0" y="171"/>
                      <a:pt x="0" y="178"/>
                    </a:cubicBezTo>
                    <a:cubicBezTo>
                      <a:pt x="23" y="178"/>
                      <a:pt x="47" y="178"/>
                      <a:pt x="70" y="178"/>
                    </a:cubicBezTo>
                    <a:cubicBezTo>
                      <a:pt x="70" y="253"/>
                      <a:pt x="70" y="328"/>
                      <a:pt x="70" y="404"/>
                    </a:cubicBezTo>
                    <a:cubicBezTo>
                      <a:pt x="70" y="504"/>
                      <a:pt x="147" y="513"/>
                      <a:pt x="178" y="513"/>
                    </a:cubicBezTo>
                    <a:cubicBezTo>
                      <a:pt x="236" y="513"/>
                      <a:pt x="257" y="454"/>
                      <a:pt x="257" y="404"/>
                    </a:cubicBezTo>
                    <a:cubicBezTo>
                      <a:pt x="257" y="388"/>
                      <a:pt x="257" y="373"/>
                      <a:pt x="257" y="357"/>
                    </a:cubicBezTo>
                    <a:cubicBezTo>
                      <a:pt x="250" y="357"/>
                      <a:pt x="244" y="357"/>
                      <a:pt x="238" y="357"/>
                    </a:cubicBezTo>
                    <a:cubicBezTo>
                      <a:pt x="238" y="372"/>
                      <a:pt x="238" y="386"/>
                      <a:pt x="238" y="401"/>
                    </a:cubicBezTo>
                    <a:cubicBezTo>
                      <a:pt x="238" y="462"/>
                      <a:pt x="213" y="492"/>
                      <a:pt x="182" y="492"/>
                    </a:cubicBezTo>
                    <a:cubicBezTo>
                      <a:pt x="128" y="492"/>
                      <a:pt x="128" y="419"/>
                      <a:pt x="128" y="406"/>
                    </a:cubicBezTo>
                    <a:cubicBezTo>
                      <a:pt x="128" y="329"/>
                      <a:pt x="128" y="253"/>
                      <a:pt x="128" y="1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79" name="Freeform 178">
                <a:extLst>
                  <a:ext uri="{FF2B5EF4-FFF2-40B4-BE49-F238E27FC236}">
                    <a16:creationId xmlns:a16="http://schemas.microsoft.com/office/drawing/2014/main" id="{D6DBE96D-A7E0-3C2B-B07A-9F8AD5657E91}"/>
                  </a:ext>
                </a:extLst>
              </p:cNvPr>
              <p:cNvSpPr/>
              <p:nvPr/>
            </p:nvSpPr>
            <p:spPr>
              <a:xfrm>
                <a:off x="3470400" y="3710160"/>
                <a:ext cx="133560" cy="135000"/>
              </a:xfrm>
              <a:custGeom>
                <a:avLst/>
                <a:gdLst/>
                <a:ahLst/>
                <a:cxnLst/>
                <a:rect l="0" t="0" r="r" b="b"/>
                <a:pathLst>
                  <a:path w="371" h="375">
                    <a:moveTo>
                      <a:pt x="238" y="305"/>
                    </a:moveTo>
                    <a:cubicBezTo>
                      <a:pt x="243" y="339"/>
                      <a:pt x="263" y="374"/>
                      <a:pt x="304" y="374"/>
                    </a:cubicBezTo>
                    <a:cubicBezTo>
                      <a:pt x="320" y="374"/>
                      <a:pt x="371" y="362"/>
                      <a:pt x="371" y="294"/>
                    </a:cubicBezTo>
                    <a:cubicBezTo>
                      <a:pt x="371" y="279"/>
                      <a:pt x="371" y="263"/>
                      <a:pt x="371" y="247"/>
                    </a:cubicBezTo>
                    <a:cubicBezTo>
                      <a:pt x="364" y="247"/>
                      <a:pt x="357" y="247"/>
                      <a:pt x="350" y="247"/>
                    </a:cubicBezTo>
                    <a:cubicBezTo>
                      <a:pt x="350" y="263"/>
                      <a:pt x="350" y="279"/>
                      <a:pt x="350" y="294"/>
                    </a:cubicBezTo>
                    <a:cubicBezTo>
                      <a:pt x="350" y="343"/>
                      <a:pt x="329" y="348"/>
                      <a:pt x="320" y="348"/>
                    </a:cubicBezTo>
                    <a:cubicBezTo>
                      <a:pt x="294" y="348"/>
                      <a:pt x="289" y="310"/>
                      <a:pt x="289" y="305"/>
                    </a:cubicBezTo>
                    <a:cubicBezTo>
                      <a:pt x="289" y="251"/>
                      <a:pt x="289" y="197"/>
                      <a:pt x="289" y="143"/>
                    </a:cubicBezTo>
                    <a:cubicBezTo>
                      <a:pt x="289" y="108"/>
                      <a:pt x="289" y="75"/>
                      <a:pt x="262" y="44"/>
                    </a:cubicBezTo>
                    <a:cubicBezTo>
                      <a:pt x="228" y="14"/>
                      <a:pt x="187" y="0"/>
                      <a:pt x="147" y="0"/>
                    </a:cubicBezTo>
                    <a:cubicBezTo>
                      <a:pt x="82" y="0"/>
                      <a:pt x="23" y="40"/>
                      <a:pt x="23" y="93"/>
                    </a:cubicBezTo>
                    <a:cubicBezTo>
                      <a:pt x="23" y="117"/>
                      <a:pt x="40" y="131"/>
                      <a:pt x="63" y="131"/>
                    </a:cubicBezTo>
                    <a:cubicBezTo>
                      <a:pt x="84" y="131"/>
                      <a:pt x="100" y="114"/>
                      <a:pt x="100" y="93"/>
                    </a:cubicBezTo>
                    <a:cubicBezTo>
                      <a:pt x="100" y="84"/>
                      <a:pt x="96" y="56"/>
                      <a:pt x="58" y="56"/>
                    </a:cubicBezTo>
                    <a:cubicBezTo>
                      <a:pt x="79" y="28"/>
                      <a:pt x="119" y="18"/>
                      <a:pt x="147" y="18"/>
                    </a:cubicBezTo>
                    <a:cubicBezTo>
                      <a:pt x="187" y="18"/>
                      <a:pt x="233" y="49"/>
                      <a:pt x="233" y="123"/>
                    </a:cubicBezTo>
                    <a:cubicBezTo>
                      <a:pt x="233" y="133"/>
                      <a:pt x="233" y="143"/>
                      <a:pt x="233" y="154"/>
                    </a:cubicBezTo>
                    <a:cubicBezTo>
                      <a:pt x="192" y="156"/>
                      <a:pt x="133" y="158"/>
                      <a:pt x="82" y="182"/>
                    </a:cubicBezTo>
                    <a:cubicBezTo>
                      <a:pt x="21" y="210"/>
                      <a:pt x="0" y="254"/>
                      <a:pt x="0" y="289"/>
                    </a:cubicBezTo>
                    <a:cubicBezTo>
                      <a:pt x="0" y="354"/>
                      <a:pt x="79" y="375"/>
                      <a:pt x="131" y="375"/>
                    </a:cubicBezTo>
                    <a:cubicBezTo>
                      <a:pt x="187" y="375"/>
                      <a:pt x="224" y="343"/>
                      <a:pt x="238" y="305"/>
                    </a:cubicBezTo>
                    <a:moveTo>
                      <a:pt x="233" y="170"/>
                    </a:moveTo>
                    <a:cubicBezTo>
                      <a:pt x="233" y="198"/>
                      <a:pt x="233" y="224"/>
                      <a:pt x="233" y="252"/>
                    </a:cubicBezTo>
                    <a:cubicBezTo>
                      <a:pt x="233" y="331"/>
                      <a:pt x="175" y="359"/>
                      <a:pt x="138" y="359"/>
                    </a:cubicBezTo>
                    <a:cubicBezTo>
                      <a:pt x="98" y="359"/>
                      <a:pt x="63" y="329"/>
                      <a:pt x="63" y="289"/>
                    </a:cubicBezTo>
                    <a:cubicBezTo>
                      <a:pt x="63" y="243"/>
                      <a:pt x="98" y="175"/>
                      <a:pt x="233" y="1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0" name="Freeform 179">
                <a:extLst>
                  <a:ext uri="{FF2B5EF4-FFF2-40B4-BE49-F238E27FC236}">
                    <a16:creationId xmlns:a16="http://schemas.microsoft.com/office/drawing/2014/main" id="{9D1A1190-2DAC-2D48-2968-7940099DF2FB}"/>
                  </a:ext>
                </a:extLst>
              </p:cNvPr>
              <p:cNvSpPr/>
              <p:nvPr/>
            </p:nvSpPr>
            <p:spPr>
              <a:xfrm>
                <a:off x="3616560" y="3749760"/>
                <a:ext cx="95760" cy="14112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92">
                    <a:moveTo>
                      <a:pt x="266" y="198"/>
                    </a:moveTo>
                    <a:cubicBezTo>
                      <a:pt x="266" y="135"/>
                      <a:pt x="259" y="88"/>
                      <a:pt x="231" y="49"/>
                    </a:cubicBezTo>
                    <a:cubicBezTo>
                      <a:pt x="215" y="23"/>
                      <a:pt x="180" y="0"/>
                      <a:pt x="133" y="0"/>
                    </a:cubicBezTo>
                    <a:cubicBezTo>
                      <a:pt x="0" y="0"/>
                      <a:pt x="0" y="158"/>
                      <a:pt x="0" y="198"/>
                    </a:cubicBezTo>
                    <a:cubicBezTo>
                      <a:pt x="0" y="239"/>
                      <a:pt x="0" y="392"/>
                      <a:pt x="133" y="392"/>
                    </a:cubicBezTo>
                    <a:cubicBezTo>
                      <a:pt x="266" y="392"/>
                      <a:pt x="266" y="238"/>
                      <a:pt x="266" y="198"/>
                    </a:cubicBezTo>
                    <a:moveTo>
                      <a:pt x="133" y="375"/>
                    </a:moveTo>
                    <a:cubicBezTo>
                      <a:pt x="108" y="375"/>
                      <a:pt x="73" y="359"/>
                      <a:pt x="61" y="313"/>
                    </a:cubicBezTo>
                    <a:cubicBezTo>
                      <a:pt x="52" y="280"/>
                      <a:pt x="52" y="233"/>
                      <a:pt x="52" y="189"/>
                    </a:cubicBezTo>
                    <a:cubicBezTo>
                      <a:pt x="52" y="149"/>
                      <a:pt x="52" y="105"/>
                      <a:pt x="61" y="73"/>
                    </a:cubicBezTo>
                    <a:cubicBezTo>
                      <a:pt x="73" y="28"/>
                      <a:pt x="110" y="17"/>
                      <a:pt x="133" y="17"/>
                    </a:cubicBezTo>
                    <a:cubicBezTo>
                      <a:pt x="163" y="17"/>
                      <a:pt x="193" y="35"/>
                      <a:pt x="203" y="68"/>
                    </a:cubicBezTo>
                    <a:cubicBezTo>
                      <a:pt x="213" y="98"/>
                      <a:pt x="215" y="140"/>
                      <a:pt x="215" y="189"/>
                    </a:cubicBezTo>
                    <a:cubicBezTo>
                      <a:pt x="215" y="233"/>
                      <a:pt x="215" y="275"/>
                      <a:pt x="205" y="310"/>
                    </a:cubicBezTo>
                    <a:cubicBezTo>
                      <a:pt x="196" y="364"/>
                      <a:pt x="157" y="375"/>
                      <a:pt x="133" y="3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1" name="Freeform 180">
                <a:extLst>
                  <a:ext uri="{FF2B5EF4-FFF2-40B4-BE49-F238E27FC236}">
                    <a16:creationId xmlns:a16="http://schemas.microsoft.com/office/drawing/2014/main" id="{FC63AA36-1D04-76F4-F2E0-E33F0DD5F8F2}"/>
                  </a:ext>
                </a:extLst>
              </p:cNvPr>
              <p:cNvSpPr/>
              <p:nvPr/>
            </p:nvSpPr>
            <p:spPr>
              <a:xfrm>
                <a:off x="3755520" y="3621240"/>
                <a:ext cx="68040" cy="294840"/>
              </a:xfrm>
              <a:custGeom>
                <a:avLst/>
                <a:gdLst/>
                <a:ahLst/>
                <a:cxnLst/>
                <a:rect l="0" t="0" r="r" b="b"/>
                <a:pathLst>
                  <a:path w="189" h="819">
                    <a:moveTo>
                      <a:pt x="189" y="410"/>
                    </a:moveTo>
                    <a:cubicBezTo>
                      <a:pt x="189" y="345"/>
                      <a:pt x="180" y="247"/>
                      <a:pt x="135" y="154"/>
                    </a:cubicBezTo>
                    <a:cubicBezTo>
                      <a:pt x="87" y="53"/>
                      <a:pt x="17" y="0"/>
                      <a:pt x="7" y="0"/>
                    </a:cubicBezTo>
                    <a:cubicBezTo>
                      <a:pt x="3" y="0"/>
                      <a:pt x="0" y="3"/>
                      <a:pt x="0" y="9"/>
                    </a:cubicBezTo>
                    <a:cubicBezTo>
                      <a:pt x="0" y="12"/>
                      <a:pt x="0" y="12"/>
                      <a:pt x="14" y="28"/>
                    </a:cubicBezTo>
                    <a:cubicBezTo>
                      <a:pt x="96" y="108"/>
                      <a:pt x="143" y="238"/>
                      <a:pt x="143" y="410"/>
                    </a:cubicBezTo>
                    <a:cubicBezTo>
                      <a:pt x="143" y="550"/>
                      <a:pt x="112" y="693"/>
                      <a:pt x="9" y="798"/>
                    </a:cubicBezTo>
                    <a:cubicBezTo>
                      <a:pt x="0" y="807"/>
                      <a:pt x="0" y="810"/>
                      <a:pt x="0" y="811"/>
                    </a:cubicBezTo>
                    <a:cubicBezTo>
                      <a:pt x="0" y="816"/>
                      <a:pt x="3" y="819"/>
                      <a:pt x="7" y="819"/>
                    </a:cubicBezTo>
                    <a:cubicBezTo>
                      <a:pt x="17" y="819"/>
                      <a:pt x="88" y="763"/>
                      <a:pt x="138" y="660"/>
                    </a:cubicBezTo>
                    <a:cubicBezTo>
                      <a:pt x="180" y="569"/>
                      <a:pt x="189" y="478"/>
                      <a:pt x="189" y="4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2" name="Freeform 181">
                <a:extLst>
                  <a:ext uri="{FF2B5EF4-FFF2-40B4-BE49-F238E27FC236}">
                    <a16:creationId xmlns:a16="http://schemas.microsoft.com/office/drawing/2014/main" id="{88CEF940-E64B-D375-3113-BC1257ADD309}"/>
                  </a:ext>
                </a:extLst>
              </p:cNvPr>
              <p:cNvSpPr/>
              <p:nvPr/>
            </p:nvSpPr>
            <p:spPr>
              <a:xfrm>
                <a:off x="2070720" y="3962160"/>
                <a:ext cx="1828440" cy="11880"/>
              </a:xfrm>
              <a:custGeom>
                <a:avLst/>
                <a:gdLst/>
                <a:ahLst/>
                <a:cxnLst/>
                <a:rect l="0" t="0" r="r" b="b"/>
                <a:pathLst>
                  <a:path w="5079" h="33">
                    <a:moveTo>
                      <a:pt x="0" y="0"/>
                    </a:moveTo>
                    <a:cubicBezTo>
                      <a:pt x="1693" y="0"/>
                      <a:pt x="3386" y="0"/>
                      <a:pt x="5079" y="0"/>
                    </a:cubicBezTo>
                    <a:cubicBezTo>
                      <a:pt x="5079" y="11"/>
                      <a:pt x="5079" y="22"/>
                      <a:pt x="5079" y="33"/>
                    </a:cubicBezTo>
                    <a:cubicBezTo>
                      <a:pt x="3386" y="33"/>
                      <a:pt x="1693" y="33"/>
                      <a:pt x="0" y="33"/>
                    </a:cubicBezTo>
                    <a:cubicBezTo>
                      <a:pt x="0" y="22"/>
                      <a:pt x="0" y="11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3" name="Freeform 182">
                <a:extLst>
                  <a:ext uri="{FF2B5EF4-FFF2-40B4-BE49-F238E27FC236}">
                    <a16:creationId xmlns:a16="http://schemas.microsoft.com/office/drawing/2014/main" id="{F50B2413-4368-9E38-DEA4-6AC4DF961BCF}"/>
                  </a:ext>
                </a:extLst>
              </p:cNvPr>
              <p:cNvSpPr/>
              <p:nvPr/>
            </p:nvSpPr>
            <p:spPr>
              <a:xfrm>
                <a:off x="2079000" y="4035960"/>
                <a:ext cx="185040" cy="214920"/>
              </a:xfrm>
              <a:custGeom>
                <a:avLst/>
                <a:gdLst/>
                <a:ahLst/>
                <a:cxnLst/>
                <a:rect l="0" t="0" r="r" b="b"/>
                <a:pathLst>
                  <a:path w="514" h="597">
                    <a:moveTo>
                      <a:pt x="123" y="501"/>
                    </a:moveTo>
                    <a:cubicBezTo>
                      <a:pt x="168" y="434"/>
                      <a:pt x="182" y="380"/>
                      <a:pt x="192" y="339"/>
                    </a:cubicBezTo>
                    <a:cubicBezTo>
                      <a:pt x="222" y="224"/>
                      <a:pt x="252" y="126"/>
                      <a:pt x="304" y="70"/>
                    </a:cubicBezTo>
                    <a:cubicBezTo>
                      <a:pt x="313" y="58"/>
                      <a:pt x="320" y="52"/>
                      <a:pt x="345" y="52"/>
                    </a:cubicBezTo>
                    <a:cubicBezTo>
                      <a:pt x="401" y="52"/>
                      <a:pt x="404" y="108"/>
                      <a:pt x="404" y="119"/>
                    </a:cubicBezTo>
                    <a:cubicBezTo>
                      <a:pt x="404" y="135"/>
                      <a:pt x="399" y="144"/>
                      <a:pt x="399" y="149"/>
                    </a:cubicBezTo>
                    <a:cubicBezTo>
                      <a:pt x="399" y="156"/>
                      <a:pt x="404" y="156"/>
                      <a:pt x="406" y="156"/>
                    </a:cubicBezTo>
                    <a:cubicBezTo>
                      <a:pt x="418" y="156"/>
                      <a:pt x="441" y="147"/>
                      <a:pt x="462" y="131"/>
                    </a:cubicBezTo>
                    <a:cubicBezTo>
                      <a:pt x="476" y="121"/>
                      <a:pt x="483" y="112"/>
                      <a:pt x="483" y="79"/>
                    </a:cubicBezTo>
                    <a:cubicBezTo>
                      <a:pt x="483" y="35"/>
                      <a:pt x="459" y="0"/>
                      <a:pt x="415" y="0"/>
                    </a:cubicBezTo>
                    <a:cubicBezTo>
                      <a:pt x="388" y="0"/>
                      <a:pt x="315" y="7"/>
                      <a:pt x="236" y="88"/>
                    </a:cubicBezTo>
                    <a:cubicBezTo>
                      <a:pt x="170" y="156"/>
                      <a:pt x="131" y="304"/>
                      <a:pt x="117" y="364"/>
                    </a:cubicBezTo>
                    <a:cubicBezTo>
                      <a:pt x="100" y="419"/>
                      <a:pt x="96" y="445"/>
                      <a:pt x="70" y="494"/>
                    </a:cubicBezTo>
                    <a:cubicBezTo>
                      <a:pt x="65" y="506"/>
                      <a:pt x="42" y="541"/>
                      <a:pt x="30" y="553"/>
                    </a:cubicBezTo>
                    <a:cubicBezTo>
                      <a:pt x="9" y="571"/>
                      <a:pt x="0" y="588"/>
                      <a:pt x="0" y="590"/>
                    </a:cubicBezTo>
                    <a:cubicBezTo>
                      <a:pt x="0" y="592"/>
                      <a:pt x="3" y="597"/>
                      <a:pt x="9" y="597"/>
                    </a:cubicBezTo>
                    <a:cubicBezTo>
                      <a:pt x="12" y="597"/>
                      <a:pt x="28" y="592"/>
                      <a:pt x="52" y="579"/>
                    </a:cubicBezTo>
                    <a:cubicBezTo>
                      <a:pt x="65" y="571"/>
                      <a:pt x="65" y="569"/>
                      <a:pt x="84" y="550"/>
                    </a:cubicBezTo>
                    <a:cubicBezTo>
                      <a:pt x="126" y="550"/>
                      <a:pt x="154" y="557"/>
                      <a:pt x="205" y="571"/>
                    </a:cubicBezTo>
                    <a:cubicBezTo>
                      <a:pt x="248" y="583"/>
                      <a:pt x="289" y="597"/>
                      <a:pt x="332" y="597"/>
                    </a:cubicBezTo>
                    <a:cubicBezTo>
                      <a:pt x="399" y="597"/>
                      <a:pt x="464" y="545"/>
                      <a:pt x="493" y="511"/>
                    </a:cubicBezTo>
                    <a:cubicBezTo>
                      <a:pt x="509" y="488"/>
                      <a:pt x="514" y="466"/>
                      <a:pt x="514" y="464"/>
                    </a:cubicBezTo>
                    <a:cubicBezTo>
                      <a:pt x="514" y="459"/>
                      <a:pt x="509" y="459"/>
                      <a:pt x="506" y="459"/>
                    </a:cubicBezTo>
                    <a:cubicBezTo>
                      <a:pt x="494" y="459"/>
                      <a:pt x="474" y="469"/>
                      <a:pt x="459" y="478"/>
                    </a:cubicBezTo>
                    <a:cubicBezTo>
                      <a:pt x="439" y="492"/>
                      <a:pt x="436" y="497"/>
                      <a:pt x="432" y="511"/>
                    </a:cubicBezTo>
                    <a:cubicBezTo>
                      <a:pt x="427" y="524"/>
                      <a:pt x="423" y="532"/>
                      <a:pt x="420" y="536"/>
                    </a:cubicBezTo>
                    <a:cubicBezTo>
                      <a:pt x="413" y="545"/>
                      <a:pt x="413" y="545"/>
                      <a:pt x="399" y="545"/>
                    </a:cubicBezTo>
                    <a:cubicBezTo>
                      <a:pt x="359" y="545"/>
                      <a:pt x="320" y="534"/>
                      <a:pt x="266" y="518"/>
                    </a:cubicBezTo>
                    <a:cubicBezTo>
                      <a:pt x="243" y="511"/>
                      <a:pt x="196" y="499"/>
                      <a:pt x="157" y="499"/>
                    </a:cubicBezTo>
                    <a:cubicBezTo>
                      <a:pt x="145" y="499"/>
                      <a:pt x="133" y="499"/>
                      <a:pt x="123" y="50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4" name="Freeform 183">
                <a:extLst>
                  <a:ext uri="{FF2B5EF4-FFF2-40B4-BE49-F238E27FC236}">
                    <a16:creationId xmlns:a16="http://schemas.microsoft.com/office/drawing/2014/main" id="{039DD8F3-BA0C-6074-BCDA-E30A735B5C84}"/>
                  </a:ext>
                </a:extLst>
              </p:cNvPr>
              <p:cNvSpPr/>
              <p:nvPr/>
            </p:nvSpPr>
            <p:spPr>
              <a:xfrm>
                <a:off x="2303280" y="4022640"/>
                <a:ext cx="68040" cy="295560"/>
              </a:xfrm>
              <a:custGeom>
                <a:avLst/>
                <a:gdLst/>
                <a:ahLst/>
                <a:cxnLst/>
                <a:rect l="0" t="0" r="r" b="b"/>
                <a:pathLst>
                  <a:path w="189" h="821">
                    <a:moveTo>
                      <a:pt x="189" y="811"/>
                    </a:moveTo>
                    <a:cubicBezTo>
                      <a:pt x="189" y="810"/>
                      <a:pt x="189" y="807"/>
                      <a:pt x="175" y="793"/>
                    </a:cubicBezTo>
                    <a:cubicBezTo>
                      <a:pt x="73" y="690"/>
                      <a:pt x="47" y="536"/>
                      <a:pt x="47" y="410"/>
                    </a:cubicBezTo>
                    <a:cubicBezTo>
                      <a:pt x="47" y="269"/>
                      <a:pt x="77" y="126"/>
                      <a:pt x="180" y="23"/>
                    </a:cubicBezTo>
                    <a:cubicBezTo>
                      <a:pt x="189" y="14"/>
                      <a:pt x="189" y="12"/>
                      <a:pt x="189" y="9"/>
                    </a:cubicBezTo>
                    <a:cubicBezTo>
                      <a:pt x="189" y="5"/>
                      <a:pt x="187" y="0"/>
                      <a:pt x="182" y="0"/>
                    </a:cubicBezTo>
                    <a:cubicBezTo>
                      <a:pt x="173" y="0"/>
                      <a:pt x="100" y="56"/>
                      <a:pt x="52" y="161"/>
                    </a:cubicBezTo>
                    <a:cubicBezTo>
                      <a:pt x="9" y="252"/>
                      <a:pt x="0" y="343"/>
                      <a:pt x="0" y="410"/>
                    </a:cubicBezTo>
                    <a:cubicBezTo>
                      <a:pt x="0" y="474"/>
                      <a:pt x="9" y="574"/>
                      <a:pt x="53" y="667"/>
                    </a:cubicBezTo>
                    <a:cubicBezTo>
                      <a:pt x="103" y="767"/>
                      <a:pt x="173" y="821"/>
                      <a:pt x="182" y="821"/>
                    </a:cubicBezTo>
                    <a:cubicBezTo>
                      <a:pt x="187" y="821"/>
                      <a:pt x="189" y="819"/>
                      <a:pt x="189" y="8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5" name="Freeform 184">
                <a:extLst>
                  <a:ext uri="{FF2B5EF4-FFF2-40B4-BE49-F238E27FC236}">
                    <a16:creationId xmlns:a16="http://schemas.microsoft.com/office/drawing/2014/main" id="{AB77B069-CB0E-D2DD-1C6F-D414382CF509}"/>
                  </a:ext>
                </a:extLst>
              </p:cNvPr>
              <p:cNvSpPr/>
              <p:nvPr/>
            </p:nvSpPr>
            <p:spPr>
              <a:xfrm>
                <a:off x="2404080" y="4035960"/>
                <a:ext cx="174600" cy="214920"/>
              </a:xfrm>
              <a:custGeom>
                <a:avLst/>
                <a:gdLst/>
                <a:ahLst/>
                <a:cxnLst/>
                <a:rect l="0" t="0" r="r" b="b"/>
                <a:pathLst>
                  <a:path w="485" h="597">
                    <a:moveTo>
                      <a:pt x="485" y="9"/>
                    </a:moveTo>
                    <a:cubicBezTo>
                      <a:pt x="485" y="7"/>
                      <a:pt x="485" y="0"/>
                      <a:pt x="476" y="0"/>
                    </a:cubicBezTo>
                    <a:cubicBezTo>
                      <a:pt x="474" y="0"/>
                      <a:pt x="471" y="3"/>
                      <a:pt x="462" y="14"/>
                    </a:cubicBezTo>
                    <a:cubicBezTo>
                      <a:pt x="449" y="29"/>
                      <a:pt x="436" y="45"/>
                      <a:pt x="423" y="61"/>
                    </a:cubicBezTo>
                    <a:cubicBezTo>
                      <a:pt x="401" y="21"/>
                      <a:pt x="359" y="0"/>
                      <a:pt x="306" y="0"/>
                    </a:cubicBezTo>
                    <a:cubicBezTo>
                      <a:pt x="201" y="0"/>
                      <a:pt x="103" y="96"/>
                      <a:pt x="103" y="193"/>
                    </a:cubicBezTo>
                    <a:cubicBezTo>
                      <a:pt x="103" y="261"/>
                      <a:pt x="147" y="299"/>
                      <a:pt x="189" y="310"/>
                    </a:cubicBezTo>
                    <a:cubicBezTo>
                      <a:pt x="218" y="318"/>
                      <a:pt x="247" y="326"/>
                      <a:pt x="275" y="334"/>
                    </a:cubicBezTo>
                    <a:cubicBezTo>
                      <a:pt x="306" y="340"/>
                      <a:pt x="353" y="352"/>
                      <a:pt x="353" y="419"/>
                    </a:cubicBezTo>
                    <a:cubicBezTo>
                      <a:pt x="353" y="494"/>
                      <a:pt x="285" y="571"/>
                      <a:pt x="203" y="571"/>
                    </a:cubicBezTo>
                    <a:cubicBezTo>
                      <a:pt x="152" y="571"/>
                      <a:pt x="61" y="553"/>
                      <a:pt x="61" y="450"/>
                    </a:cubicBezTo>
                    <a:cubicBezTo>
                      <a:pt x="61" y="431"/>
                      <a:pt x="65" y="413"/>
                      <a:pt x="65" y="406"/>
                    </a:cubicBezTo>
                    <a:cubicBezTo>
                      <a:pt x="65" y="404"/>
                      <a:pt x="68" y="404"/>
                      <a:pt x="68" y="401"/>
                    </a:cubicBezTo>
                    <a:cubicBezTo>
                      <a:pt x="68" y="394"/>
                      <a:pt x="59" y="392"/>
                      <a:pt x="56" y="392"/>
                    </a:cubicBezTo>
                    <a:cubicBezTo>
                      <a:pt x="53" y="392"/>
                      <a:pt x="52" y="394"/>
                      <a:pt x="49" y="396"/>
                    </a:cubicBezTo>
                    <a:cubicBezTo>
                      <a:pt x="47" y="399"/>
                      <a:pt x="0" y="585"/>
                      <a:pt x="0" y="588"/>
                    </a:cubicBezTo>
                    <a:cubicBezTo>
                      <a:pt x="0" y="592"/>
                      <a:pt x="5" y="597"/>
                      <a:pt x="9" y="597"/>
                    </a:cubicBezTo>
                    <a:cubicBezTo>
                      <a:pt x="12" y="597"/>
                      <a:pt x="14" y="595"/>
                      <a:pt x="23" y="583"/>
                    </a:cubicBezTo>
                    <a:cubicBezTo>
                      <a:pt x="37" y="568"/>
                      <a:pt x="50" y="552"/>
                      <a:pt x="63" y="536"/>
                    </a:cubicBezTo>
                    <a:cubicBezTo>
                      <a:pt x="98" y="585"/>
                      <a:pt x="154" y="597"/>
                      <a:pt x="203" y="597"/>
                    </a:cubicBezTo>
                    <a:cubicBezTo>
                      <a:pt x="313" y="597"/>
                      <a:pt x="411" y="488"/>
                      <a:pt x="411" y="384"/>
                    </a:cubicBezTo>
                    <a:cubicBezTo>
                      <a:pt x="411" y="329"/>
                      <a:pt x="383" y="301"/>
                      <a:pt x="371" y="289"/>
                    </a:cubicBezTo>
                    <a:cubicBezTo>
                      <a:pt x="353" y="270"/>
                      <a:pt x="339" y="269"/>
                      <a:pt x="266" y="249"/>
                    </a:cubicBezTo>
                    <a:cubicBezTo>
                      <a:pt x="248" y="245"/>
                      <a:pt x="219" y="235"/>
                      <a:pt x="210" y="233"/>
                    </a:cubicBezTo>
                    <a:cubicBezTo>
                      <a:pt x="189" y="226"/>
                      <a:pt x="161" y="203"/>
                      <a:pt x="161" y="158"/>
                    </a:cubicBezTo>
                    <a:cubicBezTo>
                      <a:pt x="161" y="93"/>
                      <a:pt x="227" y="23"/>
                      <a:pt x="306" y="23"/>
                    </a:cubicBezTo>
                    <a:cubicBezTo>
                      <a:pt x="374" y="23"/>
                      <a:pt x="423" y="58"/>
                      <a:pt x="423" y="152"/>
                    </a:cubicBezTo>
                    <a:cubicBezTo>
                      <a:pt x="423" y="178"/>
                      <a:pt x="420" y="191"/>
                      <a:pt x="420" y="196"/>
                    </a:cubicBezTo>
                    <a:cubicBezTo>
                      <a:pt x="420" y="198"/>
                      <a:pt x="420" y="205"/>
                      <a:pt x="429" y="205"/>
                    </a:cubicBezTo>
                    <a:cubicBezTo>
                      <a:pt x="436" y="205"/>
                      <a:pt x="439" y="203"/>
                      <a:pt x="441" y="189"/>
                    </a:cubicBezTo>
                    <a:cubicBezTo>
                      <a:pt x="456" y="129"/>
                      <a:pt x="471" y="69"/>
                      <a:pt x="485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6" name="Freeform 185">
                <a:extLst>
                  <a:ext uri="{FF2B5EF4-FFF2-40B4-BE49-F238E27FC236}">
                    <a16:creationId xmlns:a16="http://schemas.microsoft.com/office/drawing/2014/main" id="{1EE94070-CAEA-DA30-558F-8C62B9BD0ADB}"/>
                  </a:ext>
                </a:extLst>
              </p:cNvPr>
              <p:cNvSpPr/>
              <p:nvPr/>
            </p:nvSpPr>
            <p:spPr>
              <a:xfrm>
                <a:off x="2582280" y="4199760"/>
                <a:ext cx="119520" cy="90720"/>
              </a:xfrm>
              <a:custGeom>
                <a:avLst/>
                <a:gdLst/>
                <a:ahLst/>
                <a:cxnLst/>
                <a:rect l="0" t="0" r="r" b="b"/>
                <a:pathLst>
                  <a:path w="332" h="252">
                    <a:moveTo>
                      <a:pt x="301" y="38"/>
                    </a:moveTo>
                    <a:cubicBezTo>
                      <a:pt x="310" y="38"/>
                      <a:pt x="315" y="38"/>
                      <a:pt x="322" y="33"/>
                    </a:cubicBezTo>
                    <a:cubicBezTo>
                      <a:pt x="329" y="28"/>
                      <a:pt x="332" y="18"/>
                      <a:pt x="332" y="14"/>
                    </a:cubicBezTo>
                    <a:cubicBezTo>
                      <a:pt x="332" y="0"/>
                      <a:pt x="318" y="0"/>
                      <a:pt x="306" y="0"/>
                    </a:cubicBezTo>
                    <a:cubicBezTo>
                      <a:pt x="257" y="0"/>
                      <a:pt x="208" y="0"/>
                      <a:pt x="158" y="0"/>
                    </a:cubicBezTo>
                    <a:cubicBezTo>
                      <a:pt x="68" y="0"/>
                      <a:pt x="0" y="88"/>
                      <a:pt x="0" y="158"/>
                    </a:cubicBezTo>
                    <a:cubicBezTo>
                      <a:pt x="0" y="213"/>
                      <a:pt x="40" y="252"/>
                      <a:pt x="98" y="252"/>
                    </a:cubicBezTo>
                    <a:cubicBezTo>
                      <a:pt x="170" y="252"/>
                      <a:pt x="252" y="187"/>
                      <a:pt x="252" y="98"/>
                    </a:cubicBezTo>
                    <a:cubicBezTo>
                      <a:pt x="252" y="88"/>
                      <a:pt x="252" y="63"/>
                      <a:pt x="236" y="38"/>
                    </a:cubicBezTo>
                    <a:cubicBezTo>
                      <a:pt x="258" y="38"/>
                      <a:pt x="279" y="38"/>
                      <a:pt x="301" y="38"/>
                    </a:cubicBezTo>
                    <a:moveTo>
                      <a:pt x="98" y="235"/>
                    </a:moveTo>
                    <a:cubicBezTo>
                      <a:pt x="68" y="235"/>
                      <a:pt x="40" y="214"/>
                      <a:pt x="40" y="175"/>
                    </a:cubicBezTo>
                    <a:cubicBezTo>
                      <a:pt x="40" y="156"/>
                      <a:pt x="52" y="38"/>
                      <a:pt x="149" y="38"/>
                    </a:cubicBezTo>
                    <a:cubicBezTo>
                      <a:pt x="180" y="38"/>
                      <a:pt x="210" y="49"/>
                      <a:pt x="210" y="93"/>
                    </a:cubicBezTo>
                    <a:cubicBezTo>
                      <a:pt x="210" y="103"/>
                      <a:pt x="203" y="154"/>
                      <a:pt x="175" y="193"/>
                    </a:cubicBezTo>
                    <a:cubicBezTo>
                      <a:pt x="152" y="224"/>
                      <a:pt x="119" y="235"/>
                      <a:pt x="98" y="23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7" name="Freeform 186">
                <a:extLst>
                  <a:ext uri="{FF2B5EF4-FFF2-40B4-BE49-F238E27FC236}">
                    <a16:creationId xmlns:a16="http://schemas.microsoft.com/office/drawing/2014/main" id="{DB51AF86-E4A6-25A3-7820-97A74AA4F1F7}"/>
                  </a:ext>
                </a:extLst>
              </p:cNvPr>
              <p:cNvSpPr/>
              <p:nvPr/>
            </p:nvSpPr>
            <p:spPr>
              <a:xfrm>
                <a:off x="2724480" y="4264200"/>
                <a:ext cx="26280" cy="64080"/>
              </a:xfrm>
              <a:custGeom>
                <a:avLst/>
                <a:gdLst/>
                <a:ahLst/>
                <a:cxnLst/>
                <a:rect l="0" t="0" r="r" b="b"/>
                <a:pathLst>
                  <a:path w="73" h="178">
                    <a:moveTo>
                      <a:pt x="56" y="58"/>
                    </a:moveTo>
                    <a:cubicBezTo>
                      <a:pt x="56" y="88"/>
                      <a:pt x="52" y="126"/>
                      <a:pt x="12" y="163"/>
                    </a:cubicBezTo>
                    <a:cubicBezTo>
                      <a:pt x="9" y="166"/>
                      <a:pt x="9" y="166"/>
                      <a:pt x="9" y="170"/>
                    </a:cubicBezTo>
                    <a:cubicBezTo>
                      <a:pt x="9" y="173"/>
                      <a:pt x="14" y="178"/>
                      <a:pt x="17" y="178"/>
                    </a:cubicBezTo>
                    <a:cubicBezTo>
                      <a:pt x="23" y="178"/>
                      <a:pt x="73" y="131"/>
                      <a:pt x="73" y="63"/>
                    </a:cubicBezTo>
                    <a:cubicBezTo>
                      <a:pt x="73" y="28"/>
                      <a:pt x="58" y="0"/>
                      <a:pt x="33" y="0"/>
                    </a:cubicBezTo>
                    <a:cubicBezTo>
                      <a:pt x="14" y="0"/>
                      <a:pt x="0" y="17"/>
                      <a:pt x="0" y="33"/>
                    </a:cubicBezTo>
                    <a:cubicBezTo>
                      <a:pt x="0" y="52"/>
                      <a:pt x="14" y="68"/>
                      <a:pt x="33" y="68"/>
                    </a:cubicBezTo>
                    <a:cubicBezTo>
                      <a:pt x="47" y="68"/>
                      <a:pt x="48" y="62"/>
                      <a:pt x="56" y="5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8" name="Freeform 187">
                <a:extLst>
                  <a:ext uri="{FF2B5EF4-FFF2-40B4-BE49-F238E27FC236}">
                    <a16:creationId xmlns:a16="http://schemas.microsoft.com/office/drawing/2014/main" id="{40677BF0-DAE6-B78E-3A34-7CC028B10295}"/>
                  </a:ext>
                </a:extLst>
              </p:cNvPr>
              <p:cNvSpPr/>
              <p:nvPr/>
            </p:nvSpPr>
            <p:spPr>
              <a:xfrm>
                <a:off x="2781720" y="4197240"/>
                <a:ext cx="189000" cy="92880"/>
              </a:xfrm>
              <a:custGeom>
                <a:avLst/>
                <a:gdLst/>
                <a:ahLst/>
                <a:cxnLst/>
                <a:rect l="0" t="0" r="r" b="b"/>
                <a:pathLst>
                  <a:path w="525" h="258">
                    <a:moveTo>
                      <a:pt x="222" y="208"/>
                    </a:moveTo>
                    <a:cubicBezTo>
                      <a:pt x="219" y="219"/>
                      <a:pt x="213" y="238"/>
                      <a:pt x="213" y="240"/>
                    </a:cubicBezTo>
                    <a:cubicBezTo>
                      <a:pt x="213" y="254"/>
                      <a:pt x="224" y="258"/>
                      <a:pt x="233" y="258"/>
                    </a:cubicBezTo>
                    <a:cubicBezTo>
                      <a:pt x="243" y="258"/>
                      <a:pt x="252" y="253"/>
                      <a:pt x="254" y="247"/>
                    </a:cubicBezTo>
                    <a:cubicBezTo>
                      <a:pt x="257" y="241"/>
                      <a:pt x="262" y="224"/>
                      <a:pt x="266" y="210"/>
                    </a:cubicBezTo>
                    <a:cubicBezTo>
                      <a:pt x="269" y="201"/>
                      <a:pt x="275" y="173"/>
                      <a:pt x="278" y="158"/>
                    </a:cubicBezTo>
                    <a:cubicBezTo>
                      <a:pt x="283" y="147"/>
                      <a:pt x="285" y="133"/>
                      <a:pt x="287" y="121"/>
                    </a:cubicBezTo>
                    <a:cubicBezTo>
                      <a:pt x="294" y="96"/>
                      <a:pt x="294" y="96"/>
                      <a:pt x="306" y="77"/>
                    </a:cubicBezTo>
                    <a:cubicBezTo>
                      <a:pt x="324" y="49"/>
                      <a:pt x="353" y="17"/>
                      <a:pt x="397" y="17"/>
                    </a:cubicBezTo>
                    <a:cubicBezTo>
                      <a:pt x="429" y="17"/>
                      <a:pt x="432" y="42"/>
                      <a:pt x="432" y="56"/>
                    </a:cubicBezTo>
                    <a:cubicBezTo>
                      <a:pt x="432" y="91"/>
                      <a:pt x="406" y="154"/>
                      <a:pt x="397" y="179"/>
                    </a:cubicBezTo>
                    <a:cubicBezTo>
                      <a:pt x="392" y="193"/>
                      <a:pt x="389" y="201"/>
                      <a:pt x="389" y="210"/>
                    </a:cubicBezTo>
                    <a:cubicBezTo>
                      <a:pt x="389" y="240"/>
                      <a:pt x="413" y="258"/>
                      <a:pt x="444" y="258"/>
                    </a:cubicBezTo>
                    <a:cubicBezTo>
                      <a:pt x="502" y="258"/>
                      <a:pt x="525" y="179"/>
                      <a:pt x="525" y="170"/>
                    </a:cubicBezTo>
                    <a:cubicBezTo>
                      <a:pt x="525" y="163"/>
                      <a:pt x="518" y="163"/>
                      <a:pt x="516" y="163"/>
                    </a:cubicBezTo>
                    <a:cubicBezTo>
                      <a:pt x="509" y="163"/>
                      <a:pt x="509" y="168"/>
                      <a:pt x="506" y="173"/>
                    </a:cubicBezTo>
                    <a:cubicBezTo>
                      <a:pt x="493" y="219"/>
                      <a:pt x="469" y="243"/>
                      <a:pt x="446" y="243"/>
                    </a:cubicBezTo>
                    <a:cubicBezTo>
                      <a:pt x="434" y="243"/>
                      <a:pt x="432" y="235"/>
                      <a:pt x="432" y="224"/>
                    </a:cubicBezTo>
                    <a:cubicBezTo>
                      <a:pt x="432" y="210"/>
                      <a:pt x="434" y="203"/>
                      <a:pt x="444" y="178"/>
                    </a:cubicBezTo>
                    <a:cubicBezTo>
                      <a:pt x="450" y="158"/>
                      <a:pt x="474" y="98"/>
                      <a:pt x="474" y="65"/>
                    </a:cubicBezTo>
                    <a:cubicBezTo>
                      <a:pt x="474" y="56"/>
                      <a:pt x="474" y="33"/>
                      <a:pt x="453" y="17"/>
                    </a:cubicBezTo>
                    <a:cubicBezTo>
                      <a:pt x="444" y="9"/>
                      <a:pt x="427" y="0"/>
                      <a:pt x="399" y="0"/>
                    </a:cubicBezTo>
                    <a:cubicBezTo>
                      <a:pt x="348" y="0"/>
                      <a:pt x="318" y="35"/>
                      <a:pt x="299" y="58"/>
                    </a:cubicBezTo>
                    <a:cubicBezTo>
                      <a:pt x="294" y="9"/>
                      <a:pt x="252" y="0"/>
                      <a:pt x="224" y="0"/>
                    </a:cubicBezTo>
                    <a:cubicBezTo>
                      <a:pt x="175" y="0"/>
                      <a:pt x="145" y="30"/>
                      <a:pt x="126" y="53"/>
                    </a:cubicBezTo>
                    <a:cubicBezTo>
                      <a:pt x="122" y="14"/>
                      <a:pt x="88" y="0"/>
                      <a:pt x="65" y="0"/>
                    </a:cubicBezTo>
                    <a:cubicBezTo>
                      <a:pt x="40" y="0"/>
                      <a:pt x="28" y="18"/>
                      <a:pt x="18" y="30"/>
                    </a:cubicBezTo>
                    <a:cubicBezTo>
                      <a:pt x="7" y="53"/>
                      <a:pt x="0" y="86"/>
                      <a:pt x="0" y="88"/>
                    </a:cubicBezTo>
                    <a:cubicBezTo>
                      <a:pt x="0" y="96"/>
                      <a:pt x="7" y="96"/>
                      <a:pt x="9" y="96"/>
                    </a:cubicBezTo>
                    <a:cubicBezTo>
                      <a:pt x="17" y="96"/>
                      <a:pt x="17" y="93"/>
                      <a:pt x="21" y="79"/>
                    </a:cubicBezTo>
                    <a:cubicBezTo>
                      <a:pt x="30" y="44"/>
                      <a:pt x="42" y="17"/>
                      <a:pt x="63" y="17"/>
                    </a:cubicBezTo>
                    <a:cubicBezTo>
                      <a:pt x="79" y="17"/>
                      <a:pt x="82" y="28"/>
                      <a:pt x="82" y="44"/>
                    </a:cubicBezTo>
                    <a:cubicBezTo>
                      <a:pt x="82" y="56"/>
                      <a:pt x="76" y="76"/>
                      <a:pt x="73" y="91"/>
                    </a:cubicBezTo>
                    <a:cubicBezTo>
                      <a:pt x="69" y="106"/>
                      <a:pt x="63" y="131"/>
                      <a:pt x="61" y="144"/>
                    </a:cubicBezTo>
                    <a:cubicBezTo>
                      <a:pt x="54" y="168"/>
                      <a:pt x="48" y="193"/>
                      <a:pt x="42" y="217"/>
                    </a:cubicBezTo>
                    <a:cubicBezTo>
                      <a:pt x="40" y="224"/>
                      <a:pt x="38" y="238"/>
                      <a:pt x="38" y="240"/>
                    </a:cubicBezTo>
                    <a:cubicBezTo>
                      <a:pt x="38" y="254"/>
                      <a:pt x="47" y="258"/>
                      <a:pt x="56" y="258"/>
                    </a:cubicBezTo>
                    <a:cubicBezTo>
                      <a:pt x="65" y="258"/>
                      <a:pt x="76" y="253"/>
                      <a:pt x="79" y="247"/>
                    </a:cubicBezTo>
                    <a:cubicBezTo>
                      <a:pt x="83" y="241"/>
                      <a:pt x="87" y="224"/>
                      <a:pt x="88" y="210"/>
                    </a:cubicBezTo>
                    <a:cubicBezTo>
                      <a:pt x="91" y="201"/>
                      <a:pt x="98" y="173"/>
                      <a:pt x="100" y="158"/>
                    </a:cubicBezTo>
                    <a:cubicBezTo>
                      <a:pt x="105" y="147"/>
                      <a:pt x="108" y="133"/>
                      <a:pt x="112" y="121"/>
                    </a:cubicBezTo>
                    <a:cubicBezTo>
                      <a:pt x="117" y="98"/>
                      <a:pt x="119" y="93"/>
                      <a:pt x="135" y="70"/>
                    </a:cubicBezTo>
                    <a:cubicBezTo>
                      <a:pt x="152" y="47"/>
                      <a:pt x="178" y="17"/>
                      <a:pt x="222" y="17"/>
                    </a:cubicBezTo>
                    <a:cubicBezTo>
                      <a:pt x="254" y="17"/>
                      <a:pt x="254" y="47"/>
                      <a:pt x="254" y="56"/>
                    </a:cubicBezTo>
                    <a:cubicBezTo>
                      <a:pt x="254" y="70"/>
                      <a:pt x="254" y="79"/>
                      <a:pt x="245" y="109"/>
                    </a:cubicBezTo>
                    <a:cubicBezTo>
                      <a:pt x="238" y="143"/>
                      <a:pt x="229" y="175"/>
                      <a:pt x="222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89" name="Freeform 188">
                <a:extLst>
                  <a:ext uri="{FF2B5EF4-FFF2-40B4-BE49-F238E27FC236}">
                    <a16:creationId xmlns:a16="http://schemas.microsoft.com/office/drawing/2014/main" id="{731866AC-77CD-AEE9-E1A8-B0B9C47C2A2E}"/>
                  </a:ext>
                </a:extLst>
              </p:cNvPr>
              <p:cNvSpPr/>
              <p:nvPr/>
            </p:nvSpPr>
            <p:spPr>
              <a:xfrm>
                <a:off x="3030840" y="4022640"/>
                <a:ext cx="11880" cy="295560"/>
              </a:xfrm>
              <a:custGeom>
                <a:avLst/>
                <a:gdLst/>
                <a:ahLst/>
                <a:cxnLst/>
                <a:rect l="0" t="0" r="r" b="b"/>
                <a:pathLst>
                  <a:path w="33" h="821">
                    <a:moveTo>
                      <a:pt x="33" y="30"/>
                    </a:moveTo>
                    <a:cubicBezTo>
                      <a:pt x="33" y="17"/>
                      <a:pt x="33" y="0"/>
                      <a:pt x="17" y="0"/>
                    </a:cubicBezTo>
                    <a:cubicBezTo>
                      <a:pt x="0" y="0"/>
                      <a:pt x="0" y="17"/>
                      <a:pt x="0" y="30"/>
                    </a:cubicBezTo>
                    <a:cubicBezTo>
                      <a:pt x="0" y="284"/>
                      <a:pt x="0" y="537"/>
                      <a:pt x="0" y="790"/>
                    </a:cubicBezTo>
                    <a:cubicBezTo>
                      <a:pt x="0" y="805"/>
                      <a:pt x="0" y="821"/>
                      <a:pt x="17" y="821"/>
                    </a:cubicBezTo>
                    <a:cubicBezTo>
                      <a:pt x="33" y="821"/>
                      <a:pt x="33" y="805"/>
                      <a:pt x="33" y="790"/>
                    </a:cubicBezTo>
                    <a:cubicBezTo>
                      <a:pt x="33" y="537"/>
                      <a:pt x="33" y="284"/>
                      <a:pt x="33" y="3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90" name="Freeform 189">
                <a:extLst>
                  <a:ext uri="{FF2B5EF4-FFF2-40B4-BE49-F238E27FC236}">
                    <a16:creationId xmlns:a16="http://schemas.microsoft.com/office/drawing/2014/main" id="{73F43487-695C-1CAE-32F5-7F4E73E19281}"/>
                  </a:ext>
                </a:extLst>
              </p:cNvPr>
              <p:cNvSpPr/>
              <p:nvPr/>
            </p:nvSpPr>
            <p:spPr>
              <a:xfrm>
                <a:off x="3087360" y="4039560"/>
                <a:ext cx="146160" cy="208440"/>
              </a:xfrm>
              <a:custGeom>
                <a:avLst/>
                <a:gdLst/>
                <a:ahLst/>
                <a:cxnLst/>
                <a:rect l="0" t="0" r="r" b="b"/>
                <a:pathLst>
                  <a:path w="406" h="579">
                    <a:moveTo>
                      <a:pt x="285" y="524"/>
                    </a:moveTo>
                    <a:cubicBezTo>
                      <a:pt x="285" y="543"/>
                      <a:pt x="285" y="560"/>
                      <a:pt x="285" y="579"/>
                    </a:cubicBezTo>
                    <a:cubicBezTo>
                      <a:pt x="325" y="575"/>
                      <a:pt x="366" y="572"/>
                      <a:pt x="406" y="569"/>
                    </a:cubicBezTo>
                    <a:cubicBezTo>
                      <a:pt x="406" y="560"/>
                      <a:pt x="406" y="552"/>
                      <a:pt x="406" y="544"/>
                    </a:cubicBezTo>
                    <a:cubicBezTo>
                      <a:pt x="348" y="544"/>
                      <a:pt x="341" y="539"/>
                      <a:pt x="341" y="497"/>
                    </a:cubicBezTo>
                    <a:cubicBezTo>
                      <a:pt x="341" y="331"/>
                      <a:pt x="341" y="166"/>
                      <a:pt x="341" y="0"/>
                    </a:cubicBezTo>
                    <a:cubicBezTo>
                      <a:pt x="302" y="3"/>
                      <a:pt x="263" y="6"/>
                      <a:pt x="224" y="9"/>
                    </a:cubicBezTo>
                    <a:cubicBezTo>
                      <a:pt x="224" y="18"/>
                      <a:pt x="224" y="27"/>
                      <a:pt x="224" y="35"/>
                    </a:cubicBezTo>
                    <a:cubicBezTo>
                      <a:pt x="280" y="35"/>
                      <a:pt x="287" y="40"/>
                      <a:pt x="287" y="82"/>
                    </a:cubicBezTo>
                    <a:cubicBezTo>
                      <a:pt x="287" y="140"/>
                      <a:pt x="287" y="198"/>
                      <a:pt x="287" y="257"/>
                    </a:cubicBezTo>
                    <a:cubicBezTo>
                      <a:pt x="263" y="228"/>
                      <a:pt x="228" y="208"/>
                      <a:pt x="184" y="208"/>
                    </a:cubicBezTo>
                    <a:cubicBezTo>
                      <a:pt x="87" y="208"/>
                      <a:pt x="0" y="287"/>
                      <a:pt x="0" y="392"/>
                    </a:cubicBezTo>
                    <a:cubicBezTo>
                      <a:pt x="0" y="497"/>
                      <a:pt x="82" y="579"/>
                      <a:pt x="175" y="579"/>
                    </a:cubicBezTo>
                    <a:cubicBezTo>
                      <a:pt x="227" y="579"/>
                      <a:pt x="263" y="550"/>
                      <a:pt x="285" y="524"/>
                    </a:cubicBezTo>
                    <a:moveTo>
                      <a:pt x="285" y="304"/>
                    </a:moveTo>
                    <a:cubicBezTo>
                      <a:pt x="285" y="359"/>
                      <a:pt x="285" y="415"/>
                      <a:pt x="285" y="471"/>
                    </a:cubicBezTo>
                    <a:cubicBezTo>
                      <a:pt x="285" y="488"/>
                      <a:pt x="285" y="488"/>
                      <a:pt x="275" y="501"/>
                    </a:cubicBezTo>
                    <a:cubicBezTo>
                      <a:pt x="252" y="541"/>
                      <a:pt x="215" y="560"/>
                      <a:pt x="180" y="560"/>
                    </a:cubicBezTo>
                    <a:cubicBezTo>
                      <a:pt x="143" y="560"/>
                      <a:pt x="112" y="539"/>
                      <a:pt x="93" y="509"/>
                    </a:cubicBezTo>
                    <a:cubicBezTo>
                      <a:pt x="73" y="474"/>
                      <a:pt x="70" y="427"/>
                      <a:pt x="70" y="394"/>
                    </a:cubicBezTo>
                    <a:cubicBezTo>
                      <a:pt x="70" y="364"/>
                      <a:pt x="70" y="315"/>
                      <a:pt x="96" y="278"/>
                    </a:cubicBezTo>
                    <a:cubicBezTo>
                      <a:pt x="112" y="252"/>
                      <a:pt x="143" y="224"/>
                      <a:pt x="187" y="224"/>
                    </a:cubicBezTo>
                    <a:cubicBezTo>
                      <a:pt x="217" y="224"/>
                      <a:pt x="250" y="238"/>
                      <a:pt x="275" y="273"/>
                    </a:cubicBezTo>
                    <a:cubicBezTo>
                      <a:pt x="285" y="287"/>
                      <a:pt x="285" y="289"/>
                      <a:pt x="285" y="30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91" name="Freeform 190">
                <a:extLst>
                  <a:ext uri="{FF2B5EF4-FFF2-40B4-BE49-F238E27FC236}">
                    <a16:creationId xmlns:a16="http://schemas.microsoft.com/office/drawing/2014/main" id="{281F4B98-3B67-A331-9145-31E5F3D17DED}"/>
                  </a:ext>
                </a:extLst>
              </p:cNvPr>
              <p:cNvSpPr/>
              <p:nvPr/>
            </p:nvSpPr>
            <p:spPr>
              <a:xfrm>
                <a:off x="3253680" y="4112280"/>
                <a:ext cx="133560" cy="135000"/>
              </a:xfrm>
              <a:custGeom>
                <a:avLst/>
                <a:gdLst/>
                <a:ahLst/>
                <a:cxnLst/>
                <a:rect l="0" t="0" r="r" b="b"/>
                <a:pathLst>
                  <a:path w="371" h="375">
                    <a:moveTo>
                      <a:pt x="240" y="304"/>
                    </a:moveTo>
                    <a:cubicBezTo>
                      <a:pt x="243" y="336"/>
                      <a:pt x="266" y="371"/>
                      <a:pt x="304" y="371"/>
                    </a:cubicBezTo>
                    <a:cubicBezTo>
                      <a:pt x="322" y="371"/>
                      <a:pt x="371" y="359"/>
                      <a:pt x="371" y="294"/>
                    </a:cubicBezTo>
                    <a:cubicBezTo>
                      <a:pt x="371" y="279"/>
                      <a:pt x="371" y="263"/>
                      <a:pt x="371" y="247"/>
                    </a:cubicBezTo>
                    <a:cubicBezTo>
                      <a:pt x="364" y="247"/>
                      <a:pt x="357" y="247"/>
                      <a:pt x="350" y="247"/>
                    </a:cubicBezTo>
                    <a:cubicBezTo>
                      <a:pt x="350" y="263"/>
                      <a:pt x="350" y="279"/>
                      <a:pt x="350" y="294"/>
                    </a:cubicBezTo>
                    <a:cubicBezTo>
                      <a:pt x="350" y="340"/>
                      <a:pt x="329" y="345"/>
                      <a:pt x="322" y="345"/>
                    </a:cubicBezTo>
                    <a:cubicBezTo>
                      <a:pt x="294" y="345"/>
                      <a:pt x="292" y="308"/>
                      <a:pt x="292" y="305"/>
                    </a:cubicBezTo>
                    <a:cubicBezTo>
                      <a:pt x="292" y="250"/>
                      <a:pt x="292" y="195"/>
                      <a:pt x="292" y="140"/>
                    </a:cubicBezTo>
                    <a:cubicBezTo>
                      <a:pt x="292" y="108"/>
                      <a:pt x="292" y="75"/>
                      <a:pt x="262" y="44"/>
                    </a:cubicBezTo>
                    <a:cubicBezTo>
                      <a:pt x="228" y="12"/>
                      <a:pt x="189" y="0"/>
                      <a:pt x="149" y="0"/>
                    </a:cubicBezTo>
                    <a:cubicBezTo>
                      <a:pt x="82" y="0"/>
                      <a:pt x="26" y="38"/>
                      <a:pt x="26" y="91"/>
                    </a:cubicBezTo>
                    <a:cubicBezTo>
                      <a:pt x="26" y="117"/>
                      <a:pt x="42" y="131"/>
                      <a:pt x="63" y="131"/>
                    </a:cubicBezTo>
                    <a:cubicBezTo>
                      <a:pt x="87" y="131"/>
                      <a:pt x="100" y="114"/>
                      <a:pt x="100" y="93"/>
                    </a:cubicBezTo>
                    <a:cubicBezTo>
                      <a:pt x="100" y="82"/>
                      <a:pt x="96" y="56"/>
                      <a:pt x="58" y="53"/>
                    </a:cubicBezTo>
                    <a:cubicBezTo>
                      <a:pt x="82" y="26"/>
                      <a:pt x="122" y="17"/>
                      <a:pt x="147" y="17"/>
                    </a:cubicBezTo>
                    <a:cubicBezTo>
                      <a:pt x="187" y="17"/>
                      <a:pt x="233" y="49"/>
                      <a:pt x="233" y="121"/>
                    </a:cubicBezTo>
                    <a:cubicBezTo>
                      <a:pt x="233" y="132"/>
                      <a:pt x="233" y="142"/>
                      <a:pt x="233" y="152"/>
                    </a:cubicBezTo>
                    <a:cubicBezTo>
                      <a:pt x="192" y="154"/>
                      <a:pt x="135" y="156"/>
                      <a:pt x="84" y="182"/>
                    </a:cubicBezTo>
                    <a:cubicBezTo>
                      <a:pt x="21" y="210"/>
                      <a:pt x="0" y="252"/>
                      <a:pt x="0" y="289"/>
                    </a:cubicBezTo>
                    <a:cubicBezTo>
                      <a:pt x="0" y="354"/>
                      <a:pt x="82" y="375"/>
                      <a:pt x="133" y="375"/>
                    </a:cubicBezTo>
                    <a:cubicBezTo>
                      <a:pt x="187" y="375"/>
                      <a:pt x="224" y="343"/>
                      <a:pt x="240" y="304"/>
                    </a:cubicBezTo>
                    <a:moveTo>
                      <a:pt x="233" y="170"/>
                    </a:moveTo>
                    <a:cubicBezTo>
                      <a:pt x="233" y="198"/>
                      <a:pt x="233" y="224"/>
                      <a:pt x="233" y="252"/>
                    </a:cubicBezTo>
                    <a:cubicBezTo>
                      <a:pt x="233" y="329"/>
                      <a:pt x="175" y="357"/>
                      <a:pt x="138" y="357"/>
                    </a:cubicBezTo>
                    <a:cubicBezTo>
                      <a:pt x="98" y="357"/>
                      <a:pt x="65" y="329"/>
                      <a:pt x="65" y="287"/>
                    </a:cubicBezTo>
                    <a:cubicBezTo>
                      <a:pt x="65" y="243"/>
                      <a:pt x="98" y="175"/>
                      <a:pt x="233" y="1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92" name="Freeform 191">
                <a:extLst>
                  <a:ext uri="{FF2B5EF4-FFF2-40B4-BE49-F238E27FC236}">
                    <a16:creationId xmlns:a16="http://schemas.microsoft.com/office/drawing/2014/main" id="{87C7C798-560D-3B87-A4F8-70872B87DFC1}"/>
                  </a:ext>
                </a:extLst>
              </p:cNvPr>
              <p:cNvSpPr/>
              <p:nvPr/>
            </p:nvSpPr>
            <p:spPr>
              <a:xfrm>
                <a:off x="3394800" y="4062960"/>
                <a:ext cx="92520" cy="184680"/>
              </a:xfrm>
              <a:custGeom>
                <a:avLst/>
                <a:gdLst/>
                <a:ahLst/>
                <a:cxnLst/>
                <a:rect l="0" t="0" r="r" b="b"/>
                <a:pathLst>
                  <a:path w="257" h="513">
                    <a:moveTo>
                      <a:pt x="126" y="175"/>
                    </a:moveTo>
                    <a:cubicBezTo>
                      <a:pt x="165" y="175"/>
                      <a:pt x="203" y="175"/>
                      <a:pt x="243" y="175"/>
                    </a:cubicBezTo>
                    <a:cubicBezTo>
                      <a:pt x="243" y="167"/>
                      <a:pt x="243" y="159"/>
                      <a:pt x="243" y="152"/>
                    </a:cubicBezTo>
                    <a:cubicBezTo>
                      <a:pt x="203" y="152"/>
                      <a:pt x="165" y="152"/>
                      <a:pt x="126" y="152"/>
                    </a:cubicBezTo>
                    <a:cubicBezTo>
                      <a:pt x="126" y="101"/>
                      <a:pt x="126" y="51"/>
                      <a:pt x="126" y="0"/>
                    </a:cubicBezTo>
                    <a:cubicBezTo>
                      <a:pt x="119" y="0"/>
                      <a:pt x="112" y="0"/>
                      <a:pt x="105" y="0"/>
                    </a:cubicBezTo>
                    <a:cubicBezTo>
                      <a:pt x="105" y="68"/>
                      <a:pt x="82" y="154"/>
                      <a:pt x="0" y="158"/>
                    </a:cubicBezTo>
                    <a:cubicBezTo>
                      <a:pt x="0" y="164"/>
                      <a:pt x="0" y="169"/>
                      <a:pt x="0" y="175"/>
                    </a:cubicBezTo>
                    <a:cubicBezTo>
                      <a:pt x="23" y="175"/>
                      <a:pt x="47" y="175"/>
                      <a:pt x="70" y="175"/>
                    </a:cubicBezTo>
                    <a:cubicBezTo>
                      <a:pt x="70" y="250"/>
                      <a:pt x="70" y="326"/>
                      <a:pt x="70" y="401"/>
                    </a:cubicBezTo>
                    <a:cubicBezTo>
                      <a:pt x="70" y="504"/>
                      <a:pt x="147" y="513"/>
                      <a:pt x="175" y="513"/>
                    </a:cubicBezTo>
                    <a:cubicBezTo>
                      <a:pt x="233" y="513"/>
                      <a:pt x="257" y="454"/>
                      <a:pt x="257" y="401"/>
                    </a:cubicBezTo>
                    <a:cubicBezTo>
                      <a:pt x="257" y="385"/>
                      <a:pt x="257" y="370"/>
                      <a:pt x="257" y="354"/>
                    </a:cubicBezTo>
                    <a:cubicBezTo>
                      <a:pt x="250" y="354"/>
                      <a:pt x="243" y="354"/>
                      <a:pt x="236" y="354"/>
                    </a:cubicBezTo>
                    <a:cubicBezTo>
                      <a:pt x="236" y="370"/>
                      <a:pt x="236" y="385"/>
                      <a:pt x="236" y="401"/>
                    </a:cubicBezTo>
                    <a:cubicBezTo>
                      <a:pt x="236" y="462"/>
                      <a:pt x="213" y="492"/>
                      <a:pt x="182" y="492"/>
                    </a:cubicBezTo>
                    <a:cubicBezTo>
                      <a:pt x="126" y="492"/>
                      <a:pt x="126" y="418"/>
                      <a:pt x="126" y="404"/>
                    </a:cubicBezTo>
                    <a:cubicBezTo>
                      <a:pt x="126" y="328"/>
                      <a:pt x="126" y="251"/>
                      <a:pt x="126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93" name="Freeform 192">
                <a:extLst>
                  <a:ext uri="{FF2B5EF4-FFF2-40B4-BE49-F238E27FC236}">
                    <a16:creationId xmlns:a16="http://schemas.microsoft.com/office/drawing/2014/main" id="{E029AC22-D4FE-1300-642B-6DB191E809E5}"/>
                  </a:ext>
                </a:extLst>
              </p:cNvPr>
              <p:cNvSpPr/>
              <p:nvPr/>
            </p:nvSpPr>
            <p:spPr>
              <a:xfrm>
                <a:off x="3516840" y="4112280"/>
                <a:ext cx="132840" cy="135000"/>
              </a:xfrm>
              <a:custGeom>
                <a:avLst/>
                <a:gdLst/>
                <a:ahLst/>
                <a:cxnLst/>
                <a:rect l="0" t="0" r="r" b="b"/>
                <a:pathLst>
                  <a:path w="369" h="375">
                    <a:moveTo>
                      <a:pt x="238" y="304"/>
                    </a:moveTo>
                    <a:cubicBezTo>
                      <a:pt x="240" y="336"/>
                      <a:pt x="263" y="371"/>
                      <a:pt x="301" y="371"/>
                    </a:cubicBezTo>
                    <a:cubicBezTo>
                      <a:pt x="320" y="371"/>
                      <a:pt x="369" y="359"/>
                      <a:pt x="369" y="294"/>
                    </a:cubicBezTo>
                    <a:cubicBezTo>
                      <a:pt x="369" y="279"/>
                      <a:pt x="369" y="263"/>
                      <a:pt x="369" y="247"/>
                    </a:cubicBezTo>
                    <a:cubicBezTo>
                      <a:pt x="362" y="247"/>
                      <a:pt x="354" y="247"/>
                      <a:pt x="348" y="247"/>
                    </a:cubicBezTo>
                    <a:cubicBezTo>
                      <a:pt x="348" y="263"/>
                      <a:pt x="348" y="279"/>
                      <a:pt x="348" y="294"/>
                    </a:cubicBezTo>
                    <a:cubicBezTo>
                      <a:pt x="348" y="340"/>
                      <a:pt x="329" y="345"/>
                      <a:pt x="320" y="345"/>
                    </a:cubicBezTo>
                    <a:cubicBezTo>
                      <a:pt x="292" y="345"/>
                      <a:pt x="289" y="308"/>
                      <a:pt x="289" y="305"/>
                    </a:cubicBezTo>
                    <a:cubicBezTo>
                      <a:pt x="289" y="250"/>
                      <a:pt x="289" y="195"/>
                      <a:pt x="289" y="140"/>
                    </a:cubicBezTo>
                    <a:cubicBezTo>
                      <a:pt x="289" y="108"/>
                      <a:pt x="289" y="75"/>
                      <a:pt x="259" y="44"/>
                    </a:cubicBezTo>
                    <a:cubicBezTo>
                      <a:pt x="227" y="12"/>
                      <a:pt x="187" y="0"/>
                      <a:pt x="147" y="0"/>
                    </a:cubicBezTo>
                    <a:cubicBezTo>
                      <a:pt x="79" y="0"/>
                      <a:pt x="23" y="38"/>
                      <a:pt x="23" y="91"/>
                    </a:cubicBezTo>
                    <a:cubicBezTo>
                      <a:pt x="23" y="117"/>
                      <a:pt x="40" y="131"/>
                      <a:pt x="61" y="131"/>
                    </a:cubicBezTo>
                    <a:cubicBezTo>
                      <a:pt x="84" y="131"/>
                      <a:pt x="98" y="114"/>
                      <a:pt x="98" y="93"/>
                    </a:cubicBezTo>
                    <a:cubicBezTo>
                      <a:pt x="98" y="82"/>
                      <a:pt x="96" y="56"/>
                      <a:pt x="56" y="53"/>
                    </a:cubicBezTo>
                    <a:cubicBezTo>
                      <a:pt x="79" y="26"/>
                      <a:pt x="119" y="17"/>
                      <a:pt x="145" y="17"/>
                    </a:cubicBezTo>
                    <a:cubicBezTo>
                      <a:pt x="187" y="17"/>
                      <a:pt x="233" y="49"/>
                      <a:pt x="233" y="121"/>
                    </a:cubicBezTo>
                    <a:cubicBezTo>
                      <a:pt x="233" y="132"/>
                      <a:pt x="233" y="142"/>
                      <a:pt x="233" y="152"/>
                    </a:cubicBezTo>
                    <a:cubicBezTo>
                      <a:pt x="192" y="154"/>
                      <a:pt x="133" y="156"/>
                      <a:pt x="82" y="182"/>
                    </a:cubicBezTo>
                    <a:cubicBezTo>
                      <a:pt x="21" y="210"/>
                      <a:pt x="0" y="252"/>
                      <a:pt x="0" y="289"/>
                    </a:cubicBezTo>
                    <a:cubicBezTo>
                      <a:pt x="0" y="354"/>
                      <a:pt x="79" y="375"/>
                      <a:pt x="131" y="375"/>
                    </a:cubicBezTo>
                    <a:cubicBezTo>
                      <a:pt x="184" y="375"/>
                      <a:pt x="222" y="343"/>
                      <a:pt x="238" y="304"/>
                    </a:cubicBezTo>
                    <a:moveTo>
                      <a:pt x="233" y="170"/>
                    </a:moveTo>
                    <a:cubicBezTo>
                      <a:pt x="233" y="198"/>
                      <a:pt x="233" y="224"/>
                      <a:pt x="233" y="252"/>
                    </a:cubicBezTo>
                    <a:cubicBezTo>
                      <a:pt x="233" y="329"/>
                      <a:pt x="173" y="357"/>
                      <a:pt x="135" y="357"/>
                    </a:cubicBezTo>
                    <a:cubicBezTo>
                      <a:pt x="96" y="357"/>
                      <a:pt x="63" y="329"/>
                      <a:pt x="63" y="287"/>
                    </a:cubicBezTo>
                    <a:cubicBezTo>
                      <a:pt x="63" y="243"/>
                      <a:pt x="98" y="175"/>
                      <a:pt x="233" y="17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94" name="Freeform 193">
                <a:extLst>
                  <a:ext uri="{FF2B5EF4-FFF2-40B4-BE49-F238E27FC236}">
                    <a16:creationId xmlns:a16="http://schemas.microsoft.com/office/drawing/2014/main" id="{BBB9C391-E2EB-32F5-2F00-B2CFF26B15A4}"/>
                  </a:ext>
                </a:extLst>
              </p:cNvPr>
              <p:cNvSpPr/>
              <p:nvPr/>
            </p:nvSpPr>
            <p:spPr>
              <a:xfrm>
                <a:off x="3663000" y="4151160"/>
                <a:ext cx="95760" cy="14112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92">
                    <a:moveTo>
                      <a:pt x="266" y="198"/>
                    </a:moveTo>
                    <a:cubicBezTo>
                      <a:pt x="266" y="135"/>
                      <a:pt x="257" y="91"/>
                      <a:pt x="231" y="49"/>
                    </a:cubicBezTo>
                    <a:cubicBezTo>
                      <a:pt x="215" y="23"/>
                      <a:pt x="178" y="0"/>
                      <a:pt x="133" y="0"/>
                    </a:cubicBezTo>
                    <a:cubicBezTo>
                      <a:pt x="0" y="0"/>
                      <a:pt x="0" y="156"/>
                      <a:pt x="0" y="198"/>
                    </a:cubicBezTo>
                    <a:cubicBezTo>
                      <a:pt x="0" y="240"/>
                      <a:pt x="0" y="392"/>
                      <a:pt x="133" y="392"/>
                    </a:cubicBezTo>
                    <a:cubicBezTo>
                      <a:pt x="266" y="392"/>
                      <a:pt x="266" y="240"/>
                      <a:pt x="266" y="198"/>
                    </a:cubicBezTo>
                    <a:moveTo>
                      <a:pt x="133" y="378"/>
                    </a:moveTo>
                    <a:cubicBezTo>
                      <a:pt x="105" y="378"/>
                      <a:pt x="70" y="362"/>
                      <a:pt x="58" y="315"/>
                    </a:cubicBezTo>
                    <a:cubicBezTo>
                      <a:pt x="52" y="280"/>
                      <a:pt x="52" y="233"/>
                      <a:pt x="52" y="191"/>
                    </a:cubicBezTo>
                    <a:cubicBezTo>
                      <a:pt x="52" y="149"/>
                      <a:pt x="52" y="105"/>
                      <a:pt x="61" y="75"/>
                    </a:cubicBezTo>
                    <a:cubicBezTo>
                      <a:pt x="73" y="28"/>
                      <a:pt x="108" y="17"/>
                      <a:pt x="133" y="17"/>
                    </a:cubicBezTo>
                    <a:cubicBezTo>
                      <a:pt x="163" y="17"/>
                      <a:pt x="193" y="35"/>
                      <a:pt x="203" y="70"/>
                    </a:cubicBezTo>
                    <a:cubicBezTo>
                      <a:pt x="213" y="100"/>
                      <a:pt x="213" y="143"/>
                      <a:pt x="213" y="191"/>
                    </a:cubicBezTo>
                    <a:cubicBezTo>
                      <a:pt x="213" y="233"/>
                      <a:pt x="213" y="275"/>
                      <a:pt x="205" y="313"/>
                    </a:cubicBezTo>
                    <a:cubicBezTo>
                      <a:pt x="193" y="364"/>
                      <a:pt x="154" y="378"/>
                      <a:pt x="133" y="3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95" name="Freeform 194">
                <a:extLst>
                  <a:ext uri="{FF2B5EF4-FFF2-40B4-BE49-F238E27FC236}">
                    <a16:creationId xmlns:a16="http://schemas.microsoft.com/office/drawing/2014/main" id="{AA49F5EB-9F6F-6023-9742-0201F229E027}"/>
                  </a:ext>
                </a:extLst>
              </p:cNvPr>
              <p:cNvSpPr/>
              <p:nvPr/>
            </p:nvSpPr>
            <p:spPr>
              <a:xfrm>
                <a:off x="3800520" y="4022640"/>
                <a:ext cx="69120" cy="295560"/>
              </a:xfrm>
              <a:custGeom>
                <a:avLst/>
                <a:gdLst/>
                <a:ahLst/>
                <a:cxnLst/>
                <a:rect l="0" t="0" r="r" b="b"/>
                <a:pathLst>
                  <a:path w="192" h="821">
                    <a:moveTo>
                      <a:pt x="192" y="410"/>
                    </a:moveTo>
                    <a:cubicBezTo>
                      <a:pt x="192" y="348"/>
                      <a:pt x="182" y="247"/>
                      <a:pt x="138" y="156"/>
                    </a:cubicBezTo>
                    <a:cubicBezTo>
                      <a:pt x="88" y="53"/>
                      <a:pt x="17" y="0"/>
                      <a:pt x="9" y="0"/>
                    </a:cubicBezTo>
                    <a:cubicBezTo>
                      <a:pt x="5" y="0"/>
                      <a:pt x="0" y="5"/>
                      <a:pt x="0" y="9"/>
                    </a:cubicBezTo>
                    <a:cubicBezTo>
                      <a:pt x="0" y="12"/>
                      <a:pt x="0" y="14"/>
                      <a:pt x="17" y="28"/>
                    </a:cubicBezTo>
                    <a:cubicBezTo>
                      <a:pt x="96" y="109"/>
                      <a:pt x="145" y="240"/>
                      <a:pt x="145" y="410"/>
                    </a:cubicBezTo>
                    <a:cubicBezTo>
                      <a:pt x="145" y="550"/>
                      <a:pt x="114" y="695"/>
                      <a:pt x="12" y="798"/>
                    </a:cubicBezTo>
                    <a:cubicBezTo>
                      <a:pt x="0" y="807"/>
                      <a:pt x="0" y="810"/>
                      <a:pt x="0" y="811"/>
                    </a:cubicBezTo>
                    <a:cubicBezTo>
                      <a:pt x="0" y="816"/>
                      <a:pt x="5" y="821"/>
                      <a:pt x="9" y="821"/>
                    </a:cubicBezTo>
                    <a:cubicBezTo>
                      <a:pt x="17" y="821"/>
                      <a:pt x="91" y="765"/>
                      <a:pt x="140" y="660"/>
                    </a:cubicBezTo>
                    <a:cubicBezTo>
                      <a:pt x="182" y="571"/>
                      <a:pt x="192" y="480"/>
                      <a:pt x="192" y="4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1D01212E-4EAC-D44E-65CA-C74071AC8680}"/>
              </a:ext>
            </a:extLst>
          </p:cNvPr>
          <p:cNvGrpSpPr/>
          <p:nvPr/>
        </p:nvGrpSpPr>
        <p:grpSpPr>
          <a:xfrm>
            <a:off x="496554" y="5561190"/>
            <a:ext cx="4203655" cy="877303"/>
            <a:chOff x="410400" y="4598280"/>
            <a:chExt cx="3475800" cy="725400"/>
          </a:xfrm>
        </p:grpSpPr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05CE87D3-A54C-F5A1-C275-1CDA5420EA58}"/>
                </a:ext>
              </a:extLst>
            </p:cNvPr>
            <p:cNvGrpSpPr/>
            <p:nvPr/>
          </p:nvGrpSpPr>
          <p:grpSpPr>
            <a:xfrm>
              <a:off x="410400" y="4598280"/>
              <a:ext cx="3475800" cy="725400"/>
              <a:chOff x="410400" y="4598280"/>
              <a:chExt cx="3475800" cy="725400"/>
            </a:xfrm>
          </p:grpSpPr>
          <p:sp>
            <p:nvSpPr>
              <p:cNvPr id="198" name="Freeform 197">
                <a:extLst>
                  <a:ext uri="{FF2B5EF4-FFF2-40B4-BE49-F238E27FC236}">
                    <a16:creationId xmlns:a16="http://schemas.microsoft.com/office/drawing/2014/main" id="{18862D1C-9DD4-5B32-C5BF-70C653971A5C}"/>
                  </a:ext>
                </a:extLst>
              </p:cNvPr>
              <p:cNvSpPr/>
              <p:nvPr/>
            </p:nvSpPr>
            <p:spPr>
              <a:xfrm>
                <a:off x="416520" y="4613760"/>
                <a:ext cx="3454200" cy="694440"/>
              </a:xfrm>
              <a:custGeom>
                <a:avLst/>
                <a:gdLst/>
                <a:ahLst/>
                <a:cxnLst/>
                <a:rect l="0" t="0" r="r" b="b"/>
                <a:pathLst>
                  <a:path w="9595" h="1929">
                    <a:moveTo>
                      <a:pt x="4796" y="1929"/>
                    </a:moveTo>
                    <a:cubicBezTo>
                      <a:pt x="3198" y="1929"/>
                      <a:pt x="1599" y="1929"/>
                      <a:pt x="0" y="1929"/>
                    </a:cubicBezTo>
                    <a:cubicBezTo>
                      <a:pt x="0" y="1286"/>
                      <a:pt x="0" y="643"/>
                      <a:pt x="0" y="0"/>
                    </a:cubicBezTo>
                    <a:cubicBezTo>
                      <a:pt x="3198" y="0"/>
                      <a:pt x="6397" y="0"/>
                      <a:pt x="9595" y="0"/>
                    </a:cubicBezTo>
                    <a:cubicBezTo>
                      <a:pt x="9595" y="643"/>
                      <a:pt x="9595" y="1286"/>
                      <a:pt x="9595" y="1929"/>
                    </a:cubicBezTo>
                    <a:cubicBezTo>
                      <a:pt x="7995" y="1929"/>
                      <a:pt x="6396" y="1929"/>
                      <a:pt x="4796" y="19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199" name="Freeform 198">
                <a:extLst>
                  <a:ext uri="{FF2B5EF4-FFF2-40B4-BE49-F238E27FC236}">
                    <a16:creationId xmlns:a16="http://schemas.microsoft.com/office/drawing/2014/main" id="{1313F0AA-8134-DDFC-DC36-6A24F1FEDBAC}"/>
                  </a:ext>
                </a:extLst>
              </p:cNvPr>
              <p:cNvSpPr/>
              <p:nvPr/>
            </p:nvSpPr>
            <p:spPr>
              <a:xfrm>
                <a:off x="410400" y="4816440"/>
                <a:ext cx="189000" cy="220680"/>
              </a:xfrm>
              <a:custGeom>
                <a:avLst/>
                <a:gdLst/>
                <a:ahLst/>
                <a:cxnLst/>
                <a:rect l="0" t="0" r="r" b="b"/>
                <a:pathLst>
                  <a:path w="525" h="613">
                    <a:moveTo>
                      <a:pt x="125" y="514"/>
                    </a:moveTo>
                    <a:cubicBezTo>
                      <a:pt x="170" y="445"/>
                      <a:pt x="185" y="390"/>
                      <a:pt x="197" y="347"/>
                    </a:cubicBezTo>
                    <a:cubicBezTo>
                      <a:pt x="225" y="230"/>
                      <a:pt x="258" y="129"/>
                      <a:pt x="309" y="72"/>
                    </a:cubicBezTo>
                    <a:cubicBezTo>
                      <a:pt x="321" y="60"/>
                      <a:pt x="326" y="53"/>
                      <a:pt x="354" y="53"/>
                    </a:cubicBezTo>
                    <a:cubicBezTo>
                      <a:pt x="412" y="53"/>
                      <a:pt x="414" y="110"/>
                      <a:pt x="414" y="122"/>
                    </a:cubicBezTo>
                    <a:cubicBezTo>
                      <a:pt x="414" y="139"/>
                      <a:pt x="410" y="151"/>
                      <a:pt x="410" y="153"/>
                    </a:cubicBezTo>
                    <a:cubicBezTo>
                      <a:pt x="410" y="160"/>
                      <a:pt x="413" y="158"/>
                      <a:pt x="414" y="160"/>
                    </a:cubicBezTo>
                    <a:cubicBezTo>
                      <a:pt x="429" y="160"/>
                      <a:pt x="450" y="151"/>
                      <a:pt x="472" y="136"/>
                    </a:cubicBezTo>
                    <a:cubicBezTo>
                      <a:pt x="489" y="124"/>
                      <a:pt x="496" y="115"/>
                      <a:pt x="496" y="81"/>
                    </a:cubicBezTo>
                    <a:cubicBezTo>
                      <a:pt x="496" y="36"/>
                      <a:pt x="472" y="0"/>
                      <a:pt x="424" y="0"/>
                    </a:cubicBezTo>
                    <a:cubicBezTo>
                      <a:pt x="398" y="0"/>
                      <a:pt x="324" y="7"/>
                      <a:pt x="242" y="91"/>
                    </a:cubicBezTo>
                    <a:cubicBezTo>
                      <a:pt x="175" y="160"/>
                      <a:pt x="134" y="312"/>
                      <a:pt x="117" y="373"/>
                    </a:cubicBezTo>
                    <a:cubicBezTo>
                      <a:pt x="103" y="433"/>
                      <a:pt x="96" y="457"/>
                      <a:pt x="72" y="508"/>
                    </a:cubicBezTo>
                    <a:cubicBezTo>
                      <a:pt x="65" y="520"/>
                      <a:pt x="43" y="555"/>
                      <a:pt x="31" y="567"/>
                    </a:cubicBezTo>
                    <a:cubicBezTo>
                      <a:pt x="9" y="586"/>
                      <a:pt x="0" y="603"/>
                      <a:pt x="0" y="608"/>
                    </a:cubicBezTo>
                    <a:cubicBezTo>
                      <a:pt x="3" y="609"/>
                      <a:pt x="3" y="613"/>
                      <a:pt x="7" y="613"/>
                    </a:cubicBezTo>
                    <a:cubicBezTo>
                      <a:pt x="12" y="613"/>
                      <a:pt x="29" y="608"/>
                      <a:pt x="50" y="594"/>
                    </a:cubicBezTo>
                    <a:cubicBezTo>
                      <a:pt x="65" y="586"/>
                      <a:pt x="67" y="584"/>
                      <a:pt x="86" y="565"/>
                    </a:cubicBezTo>
                    <a:cubicBezTo>
                      <a:pt x="129" y="565"/>
                      <a:pt x="158" y="572"/>
                      <a:pt x="211" y="586"/>
                    </a:cubicBezTo>
                    <a:cubicBezTo>
                      <a:pt x="254" y="598"/>
                      <a:pt x="297" y="613"/>
                      <a:pt x="340" y="613"/>
                    </a:cubicBezTo>
                    <a:cubicBezTo>
                      <a:pt x="407" y="613"/>
                      <a:pt x="477" y="561"/>
                      <a:pt x="503" y="525"/>
                    </a:cubicBezTo>
                    <a:cubicBezTo>
                      <a:pt x="520" y="501"/>
                      <a:pt x="525" y="481"/>
                      <a:pt x="525" y="477"/>
                    </a:cubicBezTo>
                    <a:cubicBezTo>
                      <a:pt x="525" y="472"/>
                      <a:pt x="521" y="473"/>
                      <a:pt x="520" y="472"/>
                    </a:cubicBezTo>
                    <a:cubicBezTo>
                      <a:pt x="506" y="472"/>
                      <a:pt x="486" y="481"/>
                      <a:pt x="472" y="490"/>
                    </a:cubicBezTo>
                    <a:cubicBezTo>
                      <a:pt x="448" y="505"/>
                      <a:pt x="448" y="510"/>
                      <a:pt x="443" y="525"/>
                    </a:cubicBezTo>
                    <a:cubicBezTo>
                      <a:pt x="438" y="538"/>
                      <a:pt x="434" y="546"/>
                      <a:pt x="429" y="550"/>
                    </a:cubicBezTo>
                    <a:cubicBezTo>
                      <a:pt x="424" y="561"/>
                      <a:pt x="422" y="561"/>
                      <a:pt x="410" y="561"/>
                    </a:cubicBezTo>
                    <a:cubicBezTo>
                      <a:pt x="369" y="561"/>
                      <a:pt x="326" y="549"/>
                      <a:pt x="270" y="531"/>
                    </a:cubicBezTo>
                    <a:cubicBezTo>
                      <a:pt x="246" y="526"/>
                      <a:pt x="201" y="513"/>
                      <a:pt x="161" y="513"/>
                    </a:cubicBezTo>
                    <a:cubicBezTo>
                      <a:pt x="149" y="513"/>
                      <a:pt x="137" y="513"/>
                      <a:pt x="125" y="5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0" name="Freeform 199">
                <a:extLst>
                  <a:ext uri="{FF2B5EF4-FFF2-40B4-BE49-F238E27FC236}">
                    <a16:creationId xmlns:a16="http://schemas.microsoft.com/office/drawing/2014/main" id="{8BCC30D4-2DC3-0372-A713-31C487F032C5}"/>
                  </a:ext>
                </a:extLst>
              </p:cNvPr>
              <p:cNvSpPr/>
              <p:nvPr/>
            </p:nvSpPr>
            <p:spPr>
              <a:xfrm>
                <a:off x="711360" y="4918680"/>
                <a:ext cx="201960" cy="70560"/>
              </a:xfrm>
              <a:custGeom>
                <a:avLst/>
                <a:gdLst/>
                <a:ahLst/>
                <a:cxnLst/>
                <a:rect l="0" t="0" r="r" b="b"/>
                <a:pathLst>
                  <a:path w="561" h="196">
                    <a:moveTo>
                      <a:pt x="531" y="33"/>
                    </a:moveTo>
                    <a:cubicBezTo>
                      <a:pt x="543" y="33"/>
                      <a:pt x="561" y="33"/>
                      <a:pt x="561" y="17"/>
                    </a:cubicBezTo>
                    <a:cubicBezTo>
                      <a:pt x="561" y="0"/>
                      <a:pt x="543" y="0"/>
                      <a:pt x="531" y="0"/>
                    </a:cubicBezTo>
                    <a:cubicBezTo>
                      <a:pt x="364" y="0"/>
                      <a:pt x="195" y="0"/>
                      <a:pt x="27" y="0"/>
                    </a:cubicBezTo>
                    <a:cubicBezTo>
                      <a:pt x="17" y="0"/>
                      <a:pt x="0" y="0"/>
                      <a:pt x="0" y="17"/>
                    </a:cubicBezTo>
                    <a:cubicBezTo>
                      <a:pt x="0" y="33"/>
                      <a:pt x="17" y="33"/>
                      <a:pt x="29" y="33"/>
                    </a:cubicBezTo>
                    <a:cubicBezTo>
                      <a:pt x="197" y="33"/>
                      <a:pt x="364" y="33"/>
                      <a:pt x="531" y="33"/>
                    </a:cubicBezTo>
                    <a:moveTo>
                      <a:pt x="531" y="196"/>
                    </a:moveTo>
                    <a:cubicBezTo>
                      <a:pt x="543" y="196"/>
                      <a:pt x="561" y="196"/>
                      <a:pt x="561" y="180"/>
                    </a:cubicBezTo>
                    <a:cubicBezTo>
                      <a:pt x="561" y="163"/>
                      <a:pt x="543" y="163"/>
                      <a:pt x="531" y="163"/>
                    </a:cubicBezTo>
                    <a:cubicBezTo>
                      <a:pt x="364" y="163"/>
                      <a:pt x="197" y="163"/>
                      <a:pt x="29" y="163"/>
                    </a:cubicBezTo>
                    <a:cubicBezTo>
                      <a:pt x="17" y="163"/>
                      <a:pt x="0" y="163"/>
                      <a:pt x="0" y="180"/>
                    </a:cubicBezTo>
                    <a:cubicBezTo>
                      <a:pt x="0" y="196"/>
                      <a:pt x="17" y="196"/>
                      <a:pt x="27" y="196"/>
                    </a:cubicBezTo>
                    <a:cubicBezTo>
                      <a:pt x="195" y="196"/>
                      <a:pt x="364" y="196"/>
                      <a:pt x="531" y="1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1" name="Freeform 200">
                <a:extLst>
                  <a:ext uri="{FF2B5EF4-FFF2-40B4-BE49-F238E27FC236}">
                    <a16:creationId xmlns:a16="http://schemas.microsoft.com/office/drawing/2014/main" id="{4763E0C9-6C1C-F6D6-BA55-DFE8EFB60B2E}"/>
                  </a:ext>
                </a:extLst>
              </p:cNvPr>
              <p:cNvSpPr/>
              <p:nvPr/>
            </p:nvSpPr>
            <p:spPr>
              <a:xfrm>
                <a:off x="1039320" y="4948200"/>
                <a:ext cx="185400" cy="11880"/>
              </a:xfrm>
              <a:custGeom>
                <a:avLst/>
                <a:gdLst/>
                <a:ahLst/>
                <a:cxnLst/>
                <a:rect l="0" t="0" r="r" b="b"/>
                <a:pathLst>
                  <a:path w="515" h="33">
                    <a:moveTo>
                      <a:pt x="486" y="33"/>
                    </a:moveTo>
                    <a:cubicBezTo>
                      <a:pt x="501" y="33"/>
                      <a:pt x="515" y="33"/>
                      <a:pt x="515" y="17"/>
                    </a:cubicBezTo>
                    <a:cubicBezTo>
                      <a:pt x="515" y="0"/>
                      <a:pt x="501" y="0"/>
                      <a:pt x="486" y="0"/>
                    </a:cubicBezTo>
                    <a:cubicBezTo>
                      <a:pt x="335" y="0"/>
                      <a:pt x="183" y="0"/>
                      <a:pt x="31" y="0"/>
                    </a:cubicBezTo>
                    <a:cubicBezTo>
                      <a:pt x="17" y="0"/>
                      <a:pt x="0" y="0"/>
                      <a:pt x="0" y="17"/>
                    </a:cubicBezTo>
                    <a:cubicBezTo>
                      <a:pt x="0" y="33"/>
                      <a:pt x="17" y="33"/>
                      <a:pt x="31" y="33"/>
                    </a:cubicBezTo>
                    <a:cubicBezTo>
                      <a:pt x="183" y="33"/>
                      <a:pt x="335" y="33"/>
                      <a:pt x="486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2" name="Freeform 201">
                <a:extLst>
                  <a:ext uri="{FF2B5EF4-FFF2-40B4-BE49-F238E27FC236}">
                    <a16:creationId xmlns:a16="http://schemas.microsoft.com/office/drawing/2014/main" id="{B82FBE0F-4139-558E-CDAD-A7AE65E09B7E}"/>
                  </a:ext>
                </a:extLst>
              </p:cNvPr>
              <p:cNvSpPr/>
              <p:nvPr/>
            </p:nvSpPr>
            <p:spPr>
              <a:xfrm>
                <a:off x="1265040" y="4828320"/>
                <a:ext cx="120600" cy="201960"/>
              </a:xfrm>
              <a:custGeom>
                <a:avLst/>
                <a:gdLst/>
                <a:ahLst/>
                <a:cxnLst/>
                <a:rect l="0" t="0" r="r" b="b"/>
                <a:pathLst>
                  <a:path w="335" h="561">
                    <a:moveTo>
                      <a:pt x="65" y="496"/>
                    </a:moveTo>
                    <a:cubicBezTo>
                      <a:pt x="94" y="466"/>
                      <a:pt x="124" y="438"/>
                      <a:pt x="153" y="409"/>
                    </a:cubicBezTo>
                    <a:cubicBezTo>
                      <a:pt x="285" y="292"/>
                      <a:pt x="335" y="246"/>
                      <a:pt x="335" y="163"/>
                    </a:cubicBezTo>
                    <a:cubicBezTo>
                      <a:pt x="335" y="67"/>
                      <a:pt x="261" y="0"/>
                      <a:pt x="158" y="0"/>
                    </a:cubicBezTo>
                    <a:cubicBezTo>
                      <a:pt x="62" y="0"/>
                      <a:pt x="0" y="77"/>
                      <a:pt x="0" y="153"/>
                    </a:cubicBezTo>
                    <a:cubicBezTo>
                      <a:pt x="0" y="199"/>
                      <a:pt x="43" y="199"/>
                      <a:pt x="45" y="199"/>
                    </a:cubicBezTo>
                    <a:cubicBezTo>
                      <a:pt x="60" y="199"/>
                      <a:pt x="89" y="189"/>
                      <a:pt x="89" y="156"/>
                    </a:cubicBezTo>
                    <a:cubicBezTo>
                      <a:pt x="89" y="134"/>
                      <a:pt x="74" y="110"/>
                      <a:pt x="43" y="110"/>
                    </a:cubicBezTo>
                    <a:cubicBezTo>
                      <a:pt x="36" y="110"/>
                      <a:pt x="36" y="110"/>
                      <a:pt x="33" y="112"/>
                    </a:cubicBezTo>
                    <a:cubicBezTo>
                      <a:pt x="53" y="57"/>
                      <a:pt x="98" y="27"/>
                      <a:pt x="146" y="27"/>
                    </a:cubicBezTo>
                    <a:cubicBezTo>
                      <a:pt x="223" y="27"/>
                      <a:pt x="258" y="93"/>
                      <a:pt x="258" y="163"/>
                    </a:cubicBezTo>
                    <a:cubicBezTo>
                      <a:pt x="258" y="230"/>
                      <a:pt x="218" y="297"/>
                      <a:pt x="170" y="349"/>
                    </a:cubicBezTo>
                    <a:cubicBezTo>
                      <a:pt x="116" y="409"/>
                      <a:pt x="63" y="469"/>
                      <a:pt x="9" y="529"/>
                    </a:cubicBezTo>
                    <a:cubicBezTo>
                      <a:pt x="0" y="538"/>
                      <a:pt x="0" y="541"/>
                      <a:pt x="0" y="561"/>
                    </a:cubicBezTo>
                    <a:cubicBezTo>
                      <a:pt x="104" y="561"/>
                      <a:pt x="208" y="561"/>
                      <a:pt x="312" y="561"/>
                    </a:cubicBezTo>
                    <a:cubicBezTo>
                      <a:pt x="319" y="512"/>
                      <a:pt x="328" y="463"/>
                      <a:pt x="335" y="414"/>
                    </a:cubicBezTo>
                    <a:cubicBezTo>
                      <a:pt x="328" y="414"/>
                      <a:pt x="321" y="414"/>
                      <a:pt x="314" y="414"/>
                    </a:cubicBezTo>
                    <a:cubicBezTo>
                      <a:pt x="312" y="438"/>
                      <a:pt x="305" y="477"/>
                      <a:pt x="297" y="489"/>
                    </a:cubicBezTo>
                    <a:cubicBezTo>
                      <a:pt x="290" y="496"/>
                      <a:pt x="235" y="496"/>
                      <a:pt x="216" y="496"/>
                    </a:cubicBezTo>
                    <a:cubicBezTo>
                      <a:pt x="165" y="496"/>
                      <a:pt x="115" y="496"/>
                      <a:pt x="65" y="496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3" name="Freeform 202">
                <a:extLst>
                  <a:ext uri="{FF2B5EF4-FFF2-40B4-BE49-F238E27FC236}">
                    <a16:creationId xmlns:a16="http://schemas.microsoft.com/office/drawing/2014/main" id="{6ED09FA9-1A12-74CE-210E-BB5C5EC4DFE0}"/>
                  </a:ext>
                </a:extLst>
              </p:cNvPr>
              <p:cNvSpPr/>
              <p:nvPr/>
            </p:nvSpPr>
            <p:spPr>
              <a:xfrm>
                <a:off x="1461600" y="4819680"/>
                <a:ext cx="67320" cy="210240"/>
              </a:xfrm>
              <a:custGeom>
                <a:avLst/>
                <a:gdLst/>
                <a:ahLst/>
                <a:cxnLst/>
                <a:rect l="0" t="0" r="r" b="b"/>
                <a:pathLst>
                  <a:path w="187" h="584">
                    <a:moveTo>
                      <a:pt x="122" y="0"/>
                    </a:moveTo>
                    <a:cubicBezTo>
                      <a:pt x="81" y="3"/>
                      <a:pt x="41" y="6"/>
                      <a:pt x="0" y="9"/>
                    </a:cubicBezTo>
                    <a:cubicBezTo>
                      <a:pt x="0" y="18"/>
                      <a:pt x="0" y="27"/>
                      <a:pt x="0" y="36"/>
                    </a:cubicBezTo>
                    <a:cubicBezTo>
                      <a:pt x="60" y="36"/>
                      <a:pt x="67" y="43"/>
                      <a:pt x="67" y="84"/>
                    </a:cubicBezTo>
                    <a:cubicBezTo>
                      <a:pt x="67" y="229"/>
                      <a:pt x="67" y="374"/>
                      <a:pt x="67" y="520"/>
                    </a:cubicBezTo>
                    <a:cubicBezTo>
                      <a:pt x="67" y="558"/>
                      <a:pt x="57" y="558"/>
                      <a:pt x="0" y="558"/>
                    </a:cubicBezTo>
                    <a:cubicBezTo>
                      <a:pt x="0" y="567"/>
                      <a:pt x="0" y="575"/>
                      <a:pt x="0" y="584"/>
                    </a:cubicBezTo>
                    <a:cubicBezTo>
                      <a:pt x="29" y="584"/>
                      <a:pt x="73" y="582"/>
                      <a:pt x="93" y="582"/>
                    </a:cubicBezTo>
                    <a:cubicBezTo>
                      <a:pt x="114" y="582"/>
                      <a:pt x="156" y="584"/>
                      <a:pt x="187" y="584"/>
                    </a:cubicBezTo>
                    <a:cubicBezTo>
                      <a:pt x="187" y="575"/>
                      <a:pt x="187" y="567"/>
                      <a:pt x="187" y="558"/>
                    </a:cubicBezTo>
                    <a:cubicBezTo>
                      <a:pt x="132" y="558"/>
                      <a:pt x="122" y="558"/>
                      <a:pt x="122" y="520"/>
                    </a:cubicBezTo>
                    <a:cubicBezTo>
                      <a:pt x="122" y="347"/>
                      <a:pt x="122" y="173"/>
                      <a:pt x="12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4" name="Freeform 203">
                <a:extLst>
                  <a:ext uri="{FF2B5EF4-FFF2-40B4-BE49-F238E27FC236}">
                    <a16:creationId xmlns:a16="http://schemas.microsoft.com/office/drawing/2014/main" id="{E96676CA-769B-EA27-BF66-ED924CA14DD6}"/>
                  </a:ext>
                </a:extLst>
              </p:cNvPr>
              <p:cNvSpPr/>
              <p:nvPr/>
            </p:nvSpPr>
            <p:spPr>
              <a:xfrm>
                <a:off x="1544400" y="4894560"/>
                <a:ext cx="134640" cy="138600"/>
              </a:xfrm>
              <a:custGeom>
                <a:avLst/>
                <a:gdLst/>
                <a:ahLst/>
                <a:cxnLst/>
                <a:rect l="0" t="0" r="r" b="b"/>
                <a:pathLst>
                  <a:path w="374" h="385">
                    <a:moveTo>
                      <a:pt x="374" y="196"/>
                    </a:moveTo>
                    <a:cubicBezTo>
                      <a:pt x="374" y="88"/>
                      <a:pt x="290" y="0"/>
                      <a:pt x="187" y="0"/>
                    </a:cubicBezTo>
                    <a:cubicBezTo>
                      <a:pt x="81" y="0"/>
                      <a:pt x="0" y="91"/>
                      <a:pt x="0" y="196"/>
                    </a:cubicBezTo>
                    <a:cubicBezTo>
                      <a:pt x="0" y="304"/>
                      <a:pt x="89" y="385"/>
                      <a:pt x="187" y="385"/>
                    </a:cubicBezTo>
                    <a:cubicBezTo>
                      <a:pt x="288" y="385"/>
                      <a:pt x="374" y="301"/>
                      <a:pt x="374" y="196"/>
                    </a:cubicBezTo>
                    <a:moveTo>
                      <a:pt x="187" y="364"/>
                    </a:moveTo>
                    <a:cubicBezTo>
                      <a:pt x="151" y="364"/>
                      <a:pt x="115" y="347"/>
                      <a:pt x="91" y="309"/>
                    </a:cubicBezTo>
                    <a:cubicBezTo>
                      <a:pt x="69" y="270"/>
                      <a:pt x="69" y="220"/>
                      <a:pt x="69" y="189"/>
                    </a:cubicBezTo>
                    <a:cubicBezTo>
                      <a:pt x="69" y="156"/>
                      <a:pt x="69" y="110"/>
                      <a:pt x="91" y="74"/>
                    </a:cubicBezTo>
                    <a:cubicBezTo>
                      <a:pt x="113" y="36"/>
                      <a:pt x="153" y="17"/>
                      <a:pt x="187" y="17"/>
                    </a:cubicBezTo>
                    <a:cubicBezTo>
                      <a:pt x="223" y="17"/>
                      <a:pt x="260" y="36"/>
                      <a:pt x="282" y="72"/>
                    </a:cubicBezTo>
                    <a:cubicBezTo>
                      <a:pt x="306" y="108"/>
                      <a:pt x="305" y="158"/>
                      <a:pt x="305" y="189"/>
                    </a:cubicBezTo>
                    <a:cubicBezTo>
                      <a:pt x="305" y="220"/>
                      <a:pt x="305" y="265"/>
                      <a:pt x="285" y="301"/>
                    </a:cubicBezTo>
                    <a:cubicBezTo>
                      <a:pt x="266" y="340"/>
                      <a:pt x="230" y="364"/>
                      <a:pt x="187" y="36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5" name="Freeform 204">
                <a:extLst>
                  <a:ext uri="{FF2B5EF4-FFF2-40B4-BE49-F238E27FC236}">
                    <a16:creationId xmlns:a16="http://schemas.microsoft.com/office/drawing/2014/main" id="{0DF193F0-96E8-66BA-322B-5EACA4E12FA6}"/>
                  </a:ext>
                </a:extLst>
              </p:cNvPr>
              <p:cNvSpPr/>
              <p:nvPr/>
            </p:nvSpPr>
            <p:spPr>
              <a:xfrm>
                <a:off x="1696320" y="4893120"/>
                <a:ext cx="137880" cy="199080"/>
              </a:xfrm>
              <a:custGeom>
                <a:avLst/>
                <a:gdLst/>
                <a:ahLst/>
                <a:cxnLst/>
                <a:rect l="0" t="0" r="r" b="b"/>
                <a:pathLst>
                  <a:path w="383" h="553">
                    <a:moveTo>
                      <a:pt x="163" y="237"/>
                    </a:moveTo>
                    <a:cubicBezTo>
                      <a:pt x="89" y="237"/>
                      <a:pt x="89" y="151"/>
                      <a:pt x="89" y="132"/>
                    </a:cubicBezTo>
                    <a:cubicBezTo>
                      <a:pt x="89" y="110"/>
                      <a:pt x="91" y="84"/>
                      <a:pt x="103" y="62"/>
                    </a:cubicBezTo>
                    <a:cubicBezTo>
                      <a:pt x="110" y="53"/>
                      <a:pt x="129" y="29"/>
                      <a:pt x="163" y="29"/>
                    </a:cubicBezTo>
                    <a:cubicBezTo>
                      <a:pt x="237" y="29"/>
                      <a:pt x="237" y="112"/>
                      <a:pt x="237" y="132"/>
                    </a:cubicBezTo>
                    <a:cubicBezTo>
                      <a:pt x="237" y="156"/>
                      <a:pt x="235" y="182"/>
                      <a:pt x="223" y="204"/>
                    </a:cubicBezTo>
                    <a:cubicBezTo>
                      <a:pt x="216" y="213"/>
                      <a:pt x="197" y="237"/>
                      <a:pt x="163" y="237"/>
                    </a:cubicBezTo>
                    <a:moveTo>
                      <a:pt x="65" y="268"/>
                    </a:moveTo>
                    <a:cubicBezTo>
                      <a:pt x="65" y="265"/>
                      <a:pt x="65" y="246"/>
                      <a:pt x="79" y="230"/>
                    </a:cubicBezTo>
                    <a:cubicBezTo>
                      <a:pt x="113" y="253"/>
                      <a:pt x="146" y="256"/>
                      <a:pt x="163" y="256"/>
                    </a:cubicBezTo>
                    <a:cubicBezTo>
                      <a:pt x="242" y="256"/>
                      <a:pt x="300" y="196"/>
                      <a:pt x="300" y="132"/>
                    </a:cubicBezTo>
                    <a:cubicBezTo>
                      <a:pt x="300" y="100"/>
                      <a:pt x="285" y="69"/>
                      <a:pt x="266" y="50"/>
                    </a:cubicBezTo>
                    <a:cubicBezTo>
                      <a:pt x="294" y="21"/>
                      <a:pt x="326" y="19"/>
                      <a:pt x="340" y="19"/>
                    </a:cubicBezTo>
                    <a:cubicBezTo>
                      <a:pt x="342" y="19"/>
                      <a:pt x="347" y="19"/>
                      <a:pt x="350" y="19"/>
                    </a:cubicBezTo>
                    <a:cubicBezTo>
                      <a:pt x="340" y="21"/>
                      <a:pt x="335" y="31"/>
                      <a:pt x="335" y="41"/>
                    </a:cubicBezTo>
                    <a:cubicBezTo>
                      <a:pt x="335" y="55"/>
                      <a:pt x="347" y="67"/>
                      <a:pt x="359" y="67"/>
                    </a:cubicBezTo>
                    <a:cubicBezTo>
                      <a:pt x="369" y="67"/>
                      <a:pt x="383" y="60"/>
                      <a:pt x="383" y="41"/>
                    </a:cubicBezTo>
                    <a:cubicBezTo>
                      <a:pt x="383" y="27"/>
                      <a:pt x="374" y="0"/>
                      <a:pt x="342" y="0"/>
                    </a:cubicBezTo>
                    <a:cubicBezTo>
                      <a:pt x="326" y="0"/>
                      <a:pt x="288" y="5"/>
                      <a:pt x="252" y="39"/>
                    </a:cubicBezTo>
                    <a:cubicBezTo>
                      <a:pt x="218" y="12"/>
                      <a:pt x="182" y="9"/>
                      <a:pt x="163" y="9"/>
                    </a:cubicBezTo>
                    <a:cubicBezTo>
                      <a:pt x="84" y="9"/>
                      <a:pt x="27" y="67"/>
                      <a:pt x="27" y="132"/>
                    </a:cubicBezTo>
                    <a:cubicBezTo>
                      <a:pt x="27" y="168"/>
                      <a:pt x="45" y="201"/>
                      <a:pt x="67" y="218"/>
                    </a:cubicBezTo>
                    <a:cubicBezTo>
                      <a:pt x="55" y="230"/>
                      <a:pt x="41" y="258"/>
                      <a:pt x="41" y="288"/>
                    </a:cubicBezTo>
                    <a:cubicBezTo>
                      <a:pt x="41" y="313"/>
                      <a:pt x="50" y="347"/>
                      <a:pt x="77" y="364"/>
                    </a:cubicBezTo>
                    <a:cubicBezTo>
                      <a:pt x="27" y="378"/>
                      <a:pt x="0" y="414"/>
                      <a:pt x="0" y="448"/>
                    </a:cubicBezTo>
                    <a:cubicBezTo>
                      <a:pt x="0" y="508"/>
                      <a:pt x="84" y="553"/>
                      <a:pt x="187" y="553"/>
                    </a:cubicBezTo>
                    <a:cubicBezTo>
                      <a:pt x="285" y="553"/>
                      <a:pt x="374" y="510"/>
                      <a:pt x="374" y="445"/>
                    </a:cubicBezTo>
                    <a:cubicBezTo>
                      <a:pt x="374" y="417"/>
                      <a:pt x="362" y="373"/>
                      <a:pt x="318" y="349"/>
                    </a:cubicBezTo>
                    <a:cubicBezTo>
                      <a:pt x="273" y="325"/>
                      <a:pt x="225" y="325"/>
                      <a:pt x="173" y="325"/>
                    </a:cubicBezTo>
                    <a:cubicBezTo>
                      <a:pt x="151" y="325"/>
                      <a:pt x="115" y="325"/>
                      <a:pt x="110" y="325"/>
                    </a:cubicBezTo>
                    <a:cubicBezTo>
                      <a:pt x="84" y="321"/>
                      <a:pt x="65" y="294"/>
                      <a:pt x="65" y="268"/>
                    </a:cubicBezTo>
                    <a:moveTo>
                      <a:pt x="187" y="534"/>
                    </a:moveTo>
                    <a:cubicBezTo>
                      <a:pt x="101" y="534"/>
                      <a:pt x="43" y="490"/>
                      <a:pt x="43" y="448"/>
                    </a:cubicBezTo>
                    <a:cubicBezTo>
                      <a:pt x="43" y="409"/>
                      <a:pt x="77" y="378"/>
                      <a:pt x="113" y="373"/>
                    </a:cubicBezTo>
                    <a:cubicBezTo>
                      <a:pt x="129" y="373"/>
                      <a:pt x="146" y="373"/>
                      <a:pt x="163" y="373"/>
                    </a:cubicBezTo>
                    <a:cubicBezTo>
                      <a:pt x="235" y="373"/>
                      <a:pt x="328" y="373"/>
                      <a:pt x="328" y="448"/>
                    </a:cubicBezTo>
                    <a:cubicBezTo>
                      <a:pt x="328" y="493"/>
                      <a:pt x="269" y="534"/>
                      <a:pt x="187" y="53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6" name="Freeform 205">
                <a:extLst>
                  <a:ext uri="{FF2B5EF4-FFF2-40B4-BE49-F238E27FC236}">
                    <a16:creationId xmlns:a16="http://schemas.microsoft.com/office/drawing/2014/main" id="{D4A8C244-3CC1-7329-E6FB-FBFAE307E55D}"/>
                  </a:ext>
                </a:extLst>
              </p:cNvPr>
              <p:cNvSpPr/>
              <p:nvPr/>
            </p:nvSpPr>
            <p:spPr>
              <a:xfrm>
                <a:off x="1986840" y="4612320"/>
                <a:ext cx="189000" cy="219600"/>
              </a:xfrm>
              <a:custGeom>
                <a:avLst/>
                <a:gdLst/>
                <a:ahLst/>
                <a:cxnLst/>
                <a:rect l="0" t="0" r="r" b="b"/>
                <a:pathLst>
                  <a:path w="525" h="610">
                    <a:moveTo>
                      <a:pt x="125" y="514"/>
                    </a:moveTo>
                    <a:cubicBezTo>
                      <a:pt x="170" y="442"/>
                      <a:pt x="185" y="390"/>
                      <a:pt x="197" y="345"/>
                    </a:cubicBezTo>
                    <a:cubicBezTo>
                      <a:pt x="225" y="230"/>
                      <a:pt x="257" y="129"/>
                      <a:pt x="309" y="69"/>
                    </a:cubicBezTo>
                    <a:cubicBezTo>
                      <a:pt x="318" y="60"/>
                      <a:pt x="326" y="53"/>
                      <a:pt x="352" y="53"/>
                    </a:cubicBezTo>
                    <a:cubicBezTo>
                      <a:pt x="412" y="53"/>
                      <a:pt x="412" y="110"/>
                      <a:pt x="412" y="122"/>
                    </a:cubicBezTo>
                    <a:cubicBezTo>
                      <a:pt x="412" y="136"/>
                      <a:pt x="410" y="148"/>
                      <a:pt x="410" y="153"/>
                    </a:cubicBezTo>
                    <a:cubicBezTo>
                      <a:pt x="410" y="158"/>
                      <a:pt x="413" y="157"/>
                      <a:pt x="414" y="158"/>
                    </a:cubicBezTo>
                    <a:cubicBezTo>
                      <a:pt x="429" y="158"/>
                      <a:pt x="450" y="148"/>
                      <a:pt x="472" y="134"/>
                    </a:cubicBezTo>
                    <a:cubicBezTo>
                      <a:pt x="486" y="122"/>
                      <a:pt x="496" y="115"/>
                      <a:pt x="496" y="79"/>
                    </a:cubicBezTo>
                    <a:cubicBezTo>
                      <a:pt x="496" y="33"/>
                      <a:pt x="472" y="0"/>
                      <a:pt x="424" y="0"/>
                    </a:cubicBezTo>
                    <a:cubicBezTo>
                      <a:pt x="398" y="0"/>
                      <a:pt x="324" y="7"/>
                      <a:pt x="240" y="91"/>
                    </a:cubicBezTo>
                    <a:cubicBezTo>
                      <a:pt x="173" y="158"/>
                      <a:pt x="134" y="312"/>
                      <a:pt x="117" y="373"/>
                    </a:cubicBezTo>
                    <a:cubicBezTo>
                      <a:pt x="103" y="430"/>
                      <a:pt x="96" y="457"/>
                      <a:pt x="69" y="508"/>
                    </a:cubicBezTo>
                    <a:cubicBezTo>
                      <a:pt x="65" y="517"/>
                      <a:pt x="43" y="555"/>
                      <a:pt x="31" y="565"/>
                    </a:cubicBezTo>
                    <a:cubicBezTo>
                      <a:pt x="7" y="586"/>
                      <a:pt x="0" y="601"/>
                      <a:pt x="0" y="606"/>
                    </a:cubicBezTo>
                    <a:cubicBezTo>
                      <a:pt x="0" y="608"/>
                      <a:pt x="3" y="610"/>
                      <a:pt x="7" y="610"/>
                    </a:cubicBezTo>
                    <a:cubicBezTo>
                      <a:pt x="9" y="610"/>
                      <a:pt x="29" y="608"/>
                      <a:pt x="50" y="594"/>
                    </a:cubicBezTo>
                    <a:cubicBezTo>
                      <a:pt x="65" y="584"/>
                      <a:pt x="67" y="584"/>
                      <a:pt x="86" y="562"/>
                    </a:cubicBezTo>
                    <a:cubicBezTo>
                      <a:pt x="127" y="565"/>
                      <a:pt x="158" y="572"/>
                      <a:pt x="211" y="586"/>
                    </a:cubicBezTo>
                    <a:cubicBezTo>
                      <a:pt x="254" y="598"/>
                      <a:pt x="297" y="610"/>
                      <a:pt x="340" y="610"/>
                    </a:cubicBezTo>
                    <a:cubicBezTo>
                      <a:pt x="407" y="610"/>
                      <a:pt x="477" y="561"/>
                      <a:pt x="503" y="522"/>
                    </a:cubicBezTo>
                    <a:cubicBezTo>
                      <a:pt x="520" y="501"/>
                      <a:pt x="525" y="478"/>
                      <a:pt x="525" y="477"/>
                    </a:cubicBezTo>
                    <a:cubicBezTo>
                      <a:pt x="525" y="472"/>
                      <a:pt x="521" y="473"/>
                      <a:pt x="520" y="472"/>
                    </a:cubicBezTo>
                    <a:cubicBezTo>
                      <a:pt x="506" y="472"/>
                      <a:pt x="486" y="478"/>
                      <a:pt x="472" y="490"/>
                    </a:cubicBezTo>
                    <a:cubicBezTo>
                      <a:pt x="448" y="505"/>
                      <a:pt x="446" y="510"/>
                      <a:pt x="441" y="525"/>
                    </a:cubicBezTo>
                    <a:cubicBezTo>
                      <a:pt x="438" y="537"/>
                      <a:pt x="434" y="543"/>
                      <a:pt x="429" y="549"/>
                    </a:cubicBezTo>
                    <a:cubicBezTo>
                      <a:pt x="422" y="558"/>
                      <a:pt x="422" y="558"/>
                      <a:pt x="410" y="558"/>
                    </a:cubicBezTo>
                    <a:cubicBezTo>
                      <a:pt x="369" y="558"/>
                      <a:pt x="326" y="546"/>
                      <a:pt x="270" y="531"/>
                    </a:cubicBezTo>
                    <a:cubicBezTo>
                      <a:pt x="246" y="525"/>
                      <a:pt x="201" y="510"/>
                      <a:pt x="158" y="510"/>
                    </a:cubicBezTo>
                    <a:cubicBezTo>
                      <a:pt x="149" y="510"/>
                      <a:pt x="137" y="513"/>
                      <a:pt x="125" y="5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7" name="Freeform 206">
                <a:extLst>
                  <a:ext uri="{FF2B5EF4-FFF2-40B4-BE49-F238E27FC236}">
                    <a16:creationId xmlns:a16="http://schemas.microsoft.com/office/drawing/2014/main" id="{5FEB21C1-7B9E-D3F0-787A-28D1B66EF46E}"/>
                  </a:ext>
                </a:extLst>
              </p:cNvPr>
              <p:cNvSpPr/>
              <p:nvPr/>
            </p:nvSpPr>
            <p:spPr>
              <a:xfrm>
                <a:off x="2216520" y="4598280"/>
                <a:ext cx="70920" cy="302400"/>
              </a:xfrm>
              <a:custGeom>
                <a:avLst/>
                <a:gdLst/>
                <a:ahLst/>
                <a:cxnLst/>
                <a:rect l="0" t="0" r="r" b="b"/>
                <a:pathLst>
                  <a:path w="197" h="840">
                    <a:moveTo>
                      <a:pt x="197" y="833"/>
                    </a:moveTo>
                    <a:cubicBezTo>
                      <a:pt x="197" y="831"/>
                      <a:pt x="197" y="828"/>
                      <a:pt x="182" y="814"/>
                    </a:cubicBezTo>
                    <a:cubicBezTo>
                      <a:pt x="77" y="709"/>
                      <a:pt x="50" y="549"/>
                      <a:pt x="50" y="421"/>
                    </a:cubicBezTo>
                    <a:cubicBezTo>
                      <a:pt x="50" y="276"/>
                      <a:pt x="81" y="129"/>
                      <a:pt x="185" y="24"/>
                    </a:cubicBezTo>
                    <a:cubicBezTo>
                      <a:pt x="197" y="12"/>
                      <a:pt x="197" y="12"/>
                      <a:pt x="197" y="9"/>
                    </a:cubicBezTo>
                    <a:cubicBezTo>
                      <a:pt x="197" y="3"/>
                      <a:pt x="192" y="0"/>
                      <a:pt x="187" y="0"/>
                    </a:cubicBezTo>
                    <a:cubicBezTo>
                      <a:pt x="180" y="0"/>
                      <a:pt x="103" y="57"/>
                      <a:pt x="53" y="165"/>
                    </a:cubicBezTo>
                    <a:cubicBezTo>
                      <a:pt x="9" y="256"/>
                      <a:pt x="0" y="349"/>
                      <a:pt x="0" y="421"/>
                    </a:cubicBezTo>
                    <a:cubicBezTo>
                      <a:pt x="0" y="486"/>
                      <a:pt x="9" y="589"/>
                      <a:pt x="55" y="682"/>
                    </a:cubicBezTo>
                    <a:cubicBezTo>
                      <a:pt x="105" y="785"/>
                      <a:pt x="180" y="840"/>
                      <a:pt x="187" y="840"/>
                    </a:cubicBezTo>
                    <a:cubicBezTo>
                      <a:pt x="192" y="840"/>
                      <a:pt x="197" y="838"/>
                      <a:pt x="197" y="8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8" name="Freeform 207">
                <a:extLst>
                  <a:ext uri="{FF2B5EF4-FFF2-40B4-BE49-F238E27FC236}">
                    <a16:creationId xmlns:a16="http://schemas.microsoft.com/office/drawing/2014/main" id="{7B7E4E20-A19E-CDB5-FB43-54034DAE2F94}"/>
                  </a:ext>
                </a:extLst>
              </p:cNvPr>
              <p:cNvSpPr/>
              <p:nvPr/>
            </p:nvSpPr>
            <p:spPr>
              <a:xfrm>
                <a:off x="2320200" y="4612320"/>
                <a:ext cx="180360" cy="219600"/>
              </a:xfrm>
              <a:custGeom>
                <a:avLst/>
                <a:gdLst/>
                <a:ahLst/>
                <a:cxnLst/>
                <a:rect l="0" t="0" r="r" b="b"/>
                <a:pathLst>
                  <a:path w="501" h="610">
                    <a:moveTo>
                      <a:pt x="501" y="9"/>
                    </a:moveTo>
                    <a:cubicBezTo>
                      <a:pt x="501" y="5"/>
                      <a:pt x="498" y="0"/>
                      <a:pt x="491" y="0"/>
                    </a:cubicBezTo>
                    <a:cubicBezTo>
                      <a:pt x="486" y="0"/>
                      <a:pt x="486" y="0"/>
                      <a:pt x="474" y="12"/>
                    </a:cubicBezTo>
                    <a:cubicBezTo>
                      <a:pt x="461" y="28"/>
                      <a:pt x="448" y="44"/>
                      <a:pt x="436" y="60"/>
                    </a:cubicBezTo>
                    <a:cubicBezTo>
                      <a:pt x="412" y="21"/>
                      <a:pt x="369" y="0"/>
                      <a:pt x="314" y="0"/>
                    </a:cubicBezTo>
                    <a:cubicBezTo>
                      <a:pt x="209" y="0"/>
                      <a:pt x="108" y="96"/>
                      <a:pt x="108" y="199"/>
                    </a:cubicBezTo>
                    <a:cubicBezTo>
                      <a:pt x="108" y="265"/>
                      <a:pt x="151" y="304"/>
                      <a:pt x="194" y="318"/>
                    </a:cubicBezTo>
                    <a:cubicBezTo>
                      <a:pt x="224" y="326"/>
                      <a:pt x="255" y="335"/>
                      <a:pt x="285" y="342"/>
                    </a:cubicBezTo>
                    <a:cubicBezTo>
                      <a:pt x="317" y="349"/>
                      <a:pt x="362" y="361"/>
                      <a:pt x="362" y="430"/>
                    </a:cubicBezTo>
                    <a:cubicBezTo>
                      <a:pt x="362" y="505"/>
                      <a:pt x="293" y="584"/>
                      <a:pt x="211" y="584"/>
                    </a:cubicBezTo>
                    <a:cubicBezTo>
                      <a:pt x="156" y="584"/>
                      <a:pt x="62" y="567"/>
                      <a:pt x="62" y="462"/>
                    </a:cubicBezTo>
                    <a:cubicBezTo>
                      <a:pt x="62" y="442"/>
                      <a:pt x="67" y="421"/>
                      <a:pt x="67" y="417"/>
                    </a:cubicBezTo>
                    <a:cubicBezTo>
                      <a:pt x="69" y="414"/>
                      <a:pt x="68" y="413"/>
                      <a:pt x="69" y="412"/>
                    </a:cubicBezTo>
                    <a:cubicBezTo>
                      <a:pt x="69" y="402"/>
                      <a:pt x="65" y="402"/>
                      <a:pt x="60" y="402"/>
                    </a:cubicBezTo>
                    <a:cubicBezTo>
                      <a:pt x="55" y="402"/>
                      <a:pt x="53" y="402"/>
                      <a:pt x="50" y="405"/>
                    </a:cubicBezTo>
                    <a:cubicBezTo>
                      <a:pt x="48" y="409"/>
                      <a:pt x="0" y="601"/>
                      <a:pt x="0" y="603"/>
                    </a:cubicBezTo>
                    <a:cubicBezTo>
                      <a:pt x="0" y="608"/>
                      <a:pt x="5" y="610"/>
                      <a:pt x="9" y="610"/>
                    </a:cubicBezTo>
                    <a:cubicBezTo>
                      <a:pt x="15" y="610"/>
                      <a:pt x="15" y="610"/>
                      <a:pt x="24" y="598"/>
                    </a:cubicBezTo>
                    <a:cubicBezTo>
                      <a:pt x="39" y="583"/>
                      <a:pt x="53" y="567"/>
                      <a:pt x="67" y="550"/>
                    </a:cubicBezTo>
                    <a:cubicBezTo>
                      <a:pt x="103" y="598"/>
                      <a:pt x="161" y="610"/>
                      <a:pt x="209" y="610"/>
                    </a:cubicBezTo>
                    <a:cubicBezTo>
                      <a:pt x="324" y="610"/>
                      <a:pt x="422" y="501"/>
                      <a:pt x="422" y="395"/>
                    </a:cubicBezTo>
                    <a:cubicBezTo>
                      <a:pt x="422" y="337"/>
                      <a:pt x="393" y="309"/>
                      <a:pt x="381" y="297"/>
                    </a:cubicBezTo>
                    <a:cubicBezTo>
                      <a:pt x="362" y="277"/>
                      <a:pt x="350" y="273"/>
                      <a:pt x="276" y="253"/>
                    </a:cubicBezTo>
                    <a:cubicBezTo>
                      <a:pt x="257" y="249"/>
                      <a:pt x="225" y="241"/>
                      <a:pt x="218" y="240"/>
                    </a:cubicBezTo>
                    <a:cubicBezTo>
                      <a:pt x="194" y="232"/>
                      <a:pt x="168" y="208"/>
                      <a:pt x="168" y="163"/>
                    </a:cubicBezTo>
                    <a:cubicBezTo>
                      <a:pt x="168" y="96"/>
                      <a:pt x="235" y="24"/>
                      <a:pt x="314" y="24"/>
                    </a:cubicBezTo>
                    <a:cubicBezTo>
                      <a:pt x="383" y="24"/>
                      <a:pt x="436" y="60"/>
                      <a:pt x="436" y="153"/>
                    </a:cubicBezTo>
                    <a:cubicBezTo>
                      <a:pt x="436" y="180"/>
                      <a:pt x="431" y="196"/>
                      <a:pt x="431" y="201"/>
                    </a:cubicBezTo>
                    <a:cubicBezTo>
                      <a:pt x="435" y="204"/>
                      <a:pt x="431" y="208"/>
                      <a:pt x="441" y="208"/>
                    </a:cubicBezTo>
                    <a:cubicBezTo>
                      <a:pt x="450" y="208"/>
                      <a:pt x="450" y="206"/>
                      <a:pt x="455" y="192"/>
                    </a:cubicBezTo>
                    <a:cubicBezTo>
                      <a:pt x="471" y="131"/>
                      <a:pt x="485" y="70"/>
                      <a:pt x="501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09" name="Freeform 208">
                <a:extLst>
                  <a:ext uri="{FF2B5EF4-FFF2-40B4-BE49-F238E27FC236}">
                    <a16:creationId xmlns:a16="http://schemas.microsoft.com/office/drawing/2014/main" id="{B6A2EEFD-03BC-4E0B-59D3-8CCFE65D3250}"/>
                  </a:ext>
                </a:extLst>
              </p:cNvPr>
              <p:cNvSpPr/>
              <p:nvPr/>
            </p:nvSpPr>
            <p:spPr>
              <a:xfrm>
                <a:off x="2502720" y="4779000"/>
                <a:ext cx="122400" cy="93960"/>
              </a:xfrm>
              <a:custGeom>
                <a:avLst/>
                <a:gdLst/>
                <a:ahLst/>
                <a:cxnLst/>
                <a:rect l="0" t="0" r="r" b="b"/>
                <a:pathLst>
                  <a:path w="340" h="261">
                    <a:moveTo>
                      <a:pt x="309" y="41"/>
                    </a:moveTo>
                    <a:cubicBezTo>
                      <a:pt x="321" y="41"/>
                      <a:pt x="326" y="41"/>
                      <a:pt x="333" y="36"/>
                    </a:cubicBezTo>
                    <a:cubicBezTo>
                      <a:pt x="340" y="29"/>
                      <a:pt x="340" y="21"/>
                      <a:pt x="340" y="17"/>
                    </a:cubicBezTo>
                    <a:cubicBezTo>
                      <a:pt x="340" y="0"/>
                      <a:pt x="326" y="0"/>
                      <a:pt x="317" y="0"/>
                    </a:cubicBezTo>
                    <a:cubicBezTo>
                      <a:pt x="266" y="0"/>
                      <a:pt x="216" y="0"/>
                      <a:pt x="165" y="0"/>
                    </a:cubicBezTo>
                    <a:cubicBezTo>
                      <a:pt x="72" y="0"/>
                      <a:pt x="0" y="93"/>
                      <a:pt x="0" y="165"/>
                    </a:cubicBezTo>
                    <a:cubicBezTo>
                      <a:pt x="0" y="218"/>
                      <a:pt x="41" y="261"/>
                      <a:pt x="101" y="261"/>
                    </a:cubicBezTo>
                    <a:cubicBezTo>
                      <a:pt x="175" y="261"/>
                      <a:pt x="258" y="194"/>
                      <a:pt x="258" y="103"/>
                    </a:cubicBezTo>
                    <a:cubicBezTo>
                      <a:pt x="258" y="93"/>
                      <a:pt x="258" y="67"/>
                      <a:pt x="242" y="41"/>
                    </a:cubicBezTo>
                    <a:cubicBezTo>
                      <a:pt x="264" y="41"/>
                      <a:pt x="287" y="41"/>
                      <a:pt x="309" y="41"/>
                    </a:cubicBezTo>
                    <a:moveTo>
                      <a:pt x="101" y="244"/>
                    </a:moveTo>
                    <a:cubicBezTo>
                      <a:pt x="69" y="244"/>
                      <a:pt x="43" y="223"/>
                      <a:pt x="43" y="180"/>
                    </a:cubicBezTo>
                    <a:cubicBezTo>
                      <a:pt x="43" y="163"/>
                      <a:pt x="53" y="41"/>
                      <a:pt x="156" y="41"/>
                    </a:cubicBezTo>
                    <a:cubicBezTo>
                      <a:pt x="185" y="41"/>
                      <a:pt x="216" y="53"/>
                      <a:pt x="216" y="96"/>
                    </a:cubicBezTo>
                    <a:cubicBezTo>
                      <a:pt x="216" y="108"/>
                      <a:pt x="211" y="160"/>
                      <a:pt x="182" y="199"/>
                    </a:cubicBezTo>
                    <a:cubicBezTo>
                      <a:pt x="156" y="232"/>
                      <a:pt x="125" y="244"/>
                      <a:pt x="101" y="2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0" name="Freeform 209">
                <a:extLst>
                  <a:ext uri="{FF2B5EF4-FFF2-40B4-BE49-F238E27FC236}">
                    <a16:creationId xmlns:a16="http://schemas.microsoft.com/office/drawing/2014/main" id="{074E33B6-E927-4219-6A0F-7610DE7D8BC6}"/>
                  </a:ext>
                </a:extLst>
              </p:cNvPr>
              <p:cNvSpPr/>
              <p:nvPr/>
            </p:nvSpPr>
            <p:spPr>
              <a:xfrm>
                <a:off x="2649600" y="4846320"/>
                <a:ext cx="26640" cy="65520"/>
              </a:xfrm>
              <a:custGeom>
                <a:avLst/>
                <a:gdLst/>
                <a:ahLst/>
                <a:cxnLst/>
                <a:rect l="0" t="0" r="r" b="b"/>
                <a:pathLst>
                  <a:path w="74" h="182">
                    <a:moveTo>
                      <a:pt x="57" y="57"/>
                    </a:moveTo>
                    <a:cubicBezTo>
                      <a:pt x="57" y="91"/>
                      <a:pt x="50" y="127"/>
                      <a:pt x="12" y="165"/>
                    </a:cubicBezTo>
                    <a:cubicBezTo>
                      <a:pt x="9" y="168"/>
                      <a:pt x="7" y="170"/>
                      <a:pt x="7" y="172"/>
                    </a:cubicBezTo>
                    <a:cubicBezTo>
                      <a:pt x="7" y="177"/>
                      <a:pt x="12" y="182"/>
                      <a:pt x="15" y="182"/>
                    </a:cubicBezTo>
                    <a:cubicBezTo>
                      <a:pt x="24" y="182"/>
                      <a:pt x="74" y="134"/>
                      <a:pt x="74" y="65"/>
                    </a:cubicBezTo>
                    <a:cubicBezTo>
                      <a:pt x="74" y="27"/>
                      <a:pt x="60" y="0"/>
                      <a:pt x="33" y="0"/>
                    </a:cubicBezTo>
                    <a:cubicBezTo>
                      <a:pt x="12" y="0"/>
                      <a:pt x="0" y="15"/>
                      <a:pt x="0" y="33"/>
                    </a:cubicBezTo>
                    <a:cubicBezTo>
                      <a:pt x="0" y="53"/>
                      <a:pt x="12" y="67"/>
                      <a:pt x="33" y="67"/>
                    </a:cubicBezTo>
                    <a:cubicBezTo>
                      <a:pt x="48" y="67"/>
                      <a:pt x="50" y="61"/>
                      <a:pt x="57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1" name="Freeform 210">
                <a:extLst>
                  <a:ext uri="{FF2B5EF4-FFF2-40B4-BE49-F238E27FC236}">
                    <a16:creationId xmlns:a16="http://schemas.microsoft.com/office/drawing/2014/main" id="{606FBDA9-815D-C3CF-9C27-759D1B8CE60E}"/>
                  </a:ext>
                </a:extLst>
              </p:cNvPr>
              <p:cNvSpPr/>
              <p:nvPr/>
            </p:nvSpPr>
            <p:spPr>
              <a:xfrm>
                <a:off x="2707920" y="4730040"/>
                <a:ext cx="98280" cy="144720"/>
              </a:xfrm>
              <a:custGeom>
                <a:avLst/>
                <a:gdLst/>
                <a:ahLst/>
                <a:cxnLst/>
                <a:rect l="0" t="0" r="r" b="b"/>
                <a:pathLst>
                  <a:path w="273" h="402">
                    <a:moveTo>
                      <a:pt x="273" y="204"/>
                    </a:moveTo>
                    <a:cubicBezTo>
                      <a:pt x="273" y="139"/>
                      <a:pt x="266" y="91"/>
                      <a:pt x="240" y="50"/>
                    </a:cubicBezTo>
                    <a:cubicBezTo>
                      <a:pt x="221" y="24"/>
                      <a:pt x="185" y="0"/>
                      <a:pt x="137" y="0"/>
                    </a:cubicBezTo>
                    <a:cubicBezTo>
                      <a:pt x="0" y="0"/>
                      <a:pt x="0" y="162"/>
                      <a:pt x="0" y="204"/>
                    </a:cubicBezTo>
                    <a:cubicBezTo>
                      <a:pt x="0" y="246"/>
                      <a:pt x="0" y="402"/>
                      <a:pt x="137" y="402"/>
                    </a:cubicBezTo>
                    <a:cubicBezTo>
                      <a:pt x="273" y="402"/>
                      <a:pt x="273" y="244"/>
                      <a:pt x="273" y="204"/>
                    </a:cubicBezTo>
                    <a:moveTo>
                      <a:pt x="137" y="385"/>
                    </a:moveTo>
                    <a:cubicBezTo>
                      <a:pt x="110" y="385"/>
                      <a:pt x="74" y="371"/>
                      <a:pt x="62" y="321"/>
                    </a:cubicBezTo>
                    <a:cubicBezTo>
                      <a:pt x="55" y="288"/>
                      <a:pt x="55" y="240"/>
                      <a:pt x="55" y="196"/>
                    </a:cubicBezTo>
                    <a:cubicBezTo>
                      <a:pt x="55" y="153"/>
                      <a:pt x="55" y="108"/>
                      <a:pt x="62" y="74"/>
                    </a:cubicBezTo>
                    <a:cubicBezTo>
                      <a:pt x="77" y="29"/>
                      <a:pt x="113" y="17"/>
                      <a:pt x="137" y="17"/>
                    </a:cubicBezTo>
                    <a:cubicBezTo>
                      <a:pt x="170" y="17"/>
                      <a:pt x="199" y="36"/>
                      <a:pt x="211" y="69"/>
                    </a:cubicBezTo>
                    <a:cubicBezTo>
                      <a:pt x="221" y="100"/>
                      <a:pt x="221" y="144"/>
                      <a:pt x="221" y="196"/>
                    </a:cubicBezTo>
                    <a:cubicBezTo>
                      <a:pt x="221" y="240"/>
                      <a:pt x="221" y="282"/>
                      <a:pt x="213" y="318"/>
                    </a:cubicBezTo>
                    <a:cubicBezTo>
                      <a:pt x="201" y="373"/>
                      <a:pt x="161" y="385"/>
                      <a:pt x="137" y="38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2" name="Freeform 211">
                <a:extLst>
                  <a:ext uri="{FF2B5EF4-FFF2-40B4-BE49-F238E27FC236}">
                    <a16:creationId xmlns:a16="http://schemas.microsoft.com/office/drawing/2014/main" id="{C6BD760F-8EBD-4B72-2FF2-E5A4FC4F0985}"/>
                  </a:ext>
                </a:extLst>
              </p:cNvPr>
              <p:cNvSpPr/>
              <p:nvPr/>
            </p:nvSpPr>
            <p:spPr>
              <a:xfrm>
                <a:off x="2869560" y="4598280"/>
                <a:ext cx="11880" cy="30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840">
                    <a:moveTo>
                      <a:pt x="33" y="31"/>
                    </a:moveTo>
                    <a:cubicBezTo>
                      <a:pt x="33" y="17"/>
                      <a:pt x="33" y="0"/>
                      <a:pt x="17" y="0"/>
                    </a:cubicBezTo>
                    <a:cubicBezTo>
                      <a:pt x="0" y="0"/>
                      <a:pt x="0" y="17"/>
                      <a:pt x="0" y="31"/>
                    </a:cubicBezTo>
                    <a:cubicBezTo>
                      <a:pt x="0" y="291"/>
                      <a:pt x="0" y="551"/>
                      <a:pt x="0" y="811"/>
                    </a:cubicBezTo>
                    <a:cubicBezTo>
                      <a:pt x="0" y="826"/>
                      <a:pt x="0" y="840"/>
                      <a:pt x="17" y="840"/>
                    </a:cubicBezTo>
                    <a:cubicBezTo>
                      <a:pt x="33" y="840"/>
                      <a:pt x="33" y="826"/>
                      <a:pt x="33" y="811"/>
                    </a:cubicBezTo>
                    <a:cubicBezTo>
                      <a:pt x="33" y="551"/>
                      <a:pt x="33" y="291"/>
                      <a:pt x="33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3" name="Freeform 212">
                <a:extLst>
                  <a:ext uri="{FF2B5EF4-FFF2-40B4-BE49-F238E27FC236}">
                    <a16:creationId xmlns:a16="http://schemas.microsoft.com/office/drawing/2014/main" id="{B50D8AE6-8C21-1F19-4674-6089351F52A2}"/>
                  </a:ext>
                </a:extLst>
              </p:cNvPr>
              <p:cNvSpPr/>
              <p:nvPr/>
            </p:nvSpPr>
            <p:spPr>
              <a:xfrm>
                <a:off x="2927880" y="4615560"/>
                <a:ext cx="149040" cy="212760"/>
              </a:xfrm>
              <a:custGeom>
                <a:avLst/>
                <a:gdLst/>
                <a:ahLst/>
                <a:cxnLst/>
                <a:rect l="0" t="0" r="r" b="b"/>
                <a:pathLst>
                  <a:path w="414" h="591">
                    <a:moveTo>
                      <a:pt x="290" y="537"/>
                    </a:moveTo>
                    <a:cubicBezTo>
                      <a:pt x="290" y="555"/>
                      <a:pt x="290" y="573"/>
                      <a:pt x="290" y="591"/>
                    </a:cubicBezTo>
                    <a:cubicBezTo>
                      <a:pt x="331" y="588"/>
                      <a:pt x="373" y="585"/>
                      <a:pt x="414" y="582"/>
                    </a:cubicBezTo>
                    <a:cubicBezTo>
                      <a:pt x="414" y="573"/>
                      <a:pt x="414" y="566"/>
                      <a:pt x="414" y="558"/>
                    </a:cubicBezTo>
                    <a:cubicBezTo>
                      <a:pt x="354" y="558"/>
                      <a:pt x="350" y="550"/>
                      <a:pt x="350" y="510"/>
                    </a:cubicBezTo>
                    <a:cubicBezTo>
                      <a:pt x="350" y="340"/>
                      <a:pt x="350" y="170"/>
                      <a:pt x="350" y="0"/>
                    </a:cubicBezTo>
                    <a:cubicBezTo>
                      <a:pt x="309" y="3"/>
                      <a:pt x="269" y="6"/>
                      <a:pt x="228" y="9"/>
                    </a:cubicBezTo>
                    <a:cubicBezTo>
                      <a:pt x="228" y="18"/>
                      <a:pt x="228" y="27"/>
                      <a:pt x="228" y="36"/>
                    </a:cubicBezTo>
                    <a:cubicBezTo>
                      <a:pt x="288" y="36"/>
                      <a:pt x="293" y="41"/>
                      <a:pt x="293" y="81"/>
                    </a:cubicBezTo>
                    <a:cubicBezTo>
                      <a:pt x="293" y="142"/>
                      <a:pt x="293" y="203"/>
                      <a:pt x="293" y="264"/>
                    </a:cubicBezTo>
                    <a:cubicBezTo>
                      <a:pt x="269" y="232"/>
                      <a:pt x="233" y="211"/>
                      <a:pt x="187" y="211"/>
                    </a:cubicBezTo>
                    <a:cubicBezTo>
                      <a:pt x="89" y="211"/>
                      <a:pt x="0" y="294"/>
                      <a:pt x="0" y="402"/>
                    </a:cubicBezTo>
                    <a:cubicBezTo>
                      <a:pt x="0" y="510"/>
                      <a:pt x="81" y="591"/>
                      <a:pt x="177" y="591"/>
                    </a:cubicBezTo>
                    <a:cubicBezTo>
                      <a:pt x="233" y="591"/>
                      <a:pt x="270" y="562"/>
                      <a:pt x="290" y="537"/>
                    </a:cubicBezTo>
                    <a:moveTo>
                      <a:pt x="290" y="312"/>
                    </a:moveTo>
                    <a:cubicBezTo>
                      <a:pt x="290" y="369"/>
                      <a:pt x="290" y="426"/>
                      <a:pt x="290" y="484"/>
                    </a:cubicBezTo>
                    <a:cubicBezTo>
                      <a:pt x="290" y="498"/>
                      <a:pt x="290" y="501"/>
                      <a:pt x="281" y="514"/>
                    </a:cubicBezTo>
                    <a:cubicBezTo>
                      <a:pt x="257" y="555"/>
                      <a:pt x="218" y="574"/>
                      <a:pt x="182" y="574"/>
                    </a:cubicBezTo>
                    <a:cubicBezTo>
                      <a:pt x="144" y="574"/>
                      <a:pt x="113" y="550"/>
                      <a:pt x="93" y="520"/>
                    </a:cubicBezTo>
                    <a:cubicBezTo>
                      <a:pt x="72" y="486"/>
                      <a:pt x="69" y="438"/>
                      <a:pt x="69" y="402"/>
                    </a:cubicBezTo>
                    <a:cubicBezTo>
                      <a:pt x="69" y="371"/>
                      <a:pt x="72" y="321"/>
                      <a:pt x="96" y="285"/>
                    </a:cubicBezTo>
                    <a:cubicBezTo>
                      <a:pt x="113" y="258"/>
                      <a:pt x="144" y="230"/>
                      <a:pt x="189" y="230"/>
                    </a:cubicBezTo>
                    <a:cubicBezTo>
                      <a:pt x="221" y="230"/>
                      <a:pt x="257" y="241"/>
                      <a:pt x="281" y="280"/>
                    </a:cubicBezTo>
                    <a:cubicBezTo>
                      <a:pt x="290" y="294"/>
                      <a:pt x="290" y="297"/>
                      <a:pt x="290" y="3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4" name="Freeform 213">
                <a:extLst>
                  <a:ext uri="{FF2B5EF4-FFF2-40B4-BE49-F238E27FC236}">
                    <a16:creationId xmlns:a16="http://schemas.microsoft.com/office/drawing/2014/main" id="{B17C4AD5-B73E-485F-717B-C3516EFED1B2}"/>
                  </a:ext>
                </a:extLst>
              </p:cNvPr>
              <p:cNvSpPr/>
              <p:nvPr/>
            </p:nvSpPr>
            <p:spPr>
              <a:xfrm>
                <a:off x="3098520" y="4689360"/>
                <a:ext cx="136080" cy="138600"/>
              </a:xfrm>
              <a:custGeom>
                <a:avLst/>
                <a:gdLst/>
                <a:ahLst/>
                <a:cxnLst/>
                <a:rect l="0" t="0" r="r" b="b"/>
                <a:pathLst>
                  <a:path w="378" h="385">
                    <a:moveTo>
                      <a:pt x="245" y="313"/>
                    </a:moveTo>
                    <a:cubicBezTo>
                      <a:pt x="246" y="347"/>
                      <a:pt x="270" y="383"/>
                      <a:pt x="309" y="383"/>
                    </a:cubicBezTo>
                    <a:cubicBezTo>
                      <a:pt x="328" y="383"/>
                      <a:pt x="378" y="371"/>
                      <a:pt x="378" y="301"/>
                    </a:cubicBezTo>
                    <a:cubicBezTo>
                      <a:pt x="378" y="287"/>
                      <a:pt x="378" y="271"/>
                      <a:pt x="378" y="256"/>
                    </a:cubicBezTo>
                    <a:cubicBezTo>
                      <a:pt x="371" y="256"/>
                      <a:pt x="364" y="256"/>
                      <a:pt x="357" y="256"/>
                    </a:cubicBezTo>
                    <a:cubicBezTo>
                      <a:pt x="357" y="271"/>
                      <a:pt x="357" y="287"/>
                      <a:pt x="357" y="301"/>
                    </a:cubicBezTo>
                    <a:cubicBezTo>
                      <a:pt x="357" y="352"/>
                      <a:pt x="338" y="357"/>
                      <a:pt x="328" y="357"/>
                    </a:cubicBezTo>
                    <a:cubicBezTo>
                      <a:pt x="300" y="357"/>
                      <a:pt x="297" y="318"/>
                      <a:pt x="297" y="313"/>
                    </a:cubicBezTo>
                    <a:cubicBezTo>
                      <a:pt x="297" y="258"/>
                      <a:pt x="297" y="202"/>
                      <a:pt x="297" y="146"/>
                    </a:cubicBezTo>
                    <a:cubicBezTo>
                      <a:pt x="297" y="110"/>
                      <a:pt x="297" y="79"/>
                      <a:pt x="266" y="48"/>
                    </a:cubicBezTo>
                    <a:cubicBezTo>
                      <a:pt x="233" y="15"/>
                      <a:pt x="192" y="0"/>
                      <a:pt x="151" y="0"/>
                    </a:cubicBezTo>
                    <a:cubicBezTo>
                      <a:pt x="81" y="0"/>
                      <a:pt x="24" y="41"/>
                      <a:pt x="24" y="96"/>
                    </a:cubicBezTo>
                    <a:cubicBezTo>
                      <a:pt x="24" y="120"/>
                      <a:pt x="41" y="134"/>
                      <a:pt x="62" y="134"/>
                    </a:cubicBezTo>
                    <a:cubicBezTo>
                      <a:pt x="86" y="134"/>
                      <a:pt x="101" y="117"/>
                      <a:pt x="101" y="96"/>
                    </a:cubicBezTo>
                    <a:cubicBezTo>
                      <a:pt x="101" y="86"/>
                      <a:pt x="98" y="57"/>
                      <a:pt x="57" y="57"/>
                    </a:cubicBezTo>
                    <a:cubicBezTo>
                      <a:pt x="81" y="29"/>
                      <a:pt x="122" y="19"/>
                      <a:pt x="149" y="19"/>
                    </a:cubicBezTo>
                    <a:cubicBezTo>
                      <a:pt x="192" y="19"/>
                      <a:pt x="240" y="53"/>
                      <a:pt x="240" y="127"/>
                    </a:cubicBezTo>
                    <a:cubicBezTo>
                      <a:pt x="240" y="137"/>
                      <a:pt x="240" y="147"/>
                      <a:pt x="240" y="158"/>
                    </a:cubicBezTo>
                    <a:cubicBezTo>
                      <a:pt x="197" y="160"/>
                      <a:pt x="137" y="163"/>
                      <a:pt x="84" y="187"/>
                    </a:cubicBezTo>
                    <a:cubicBezTo>
                      <a:pt x="21" y="216"/>
                      <a:pt x="0" y="261"/>
                      <a:pt x="0" y="297"/>
                    </a:cubicBezTo>
                    <a:cubicBezTo>
                      <a:pt x="0" y="366"/>
                      <a:pt x="81" y="385"/>
                      <a:pt x="134" y="385"/>
                    </a:cubicBezTo>
                    <a:cubicBezTo>
                      <a:pt x="189" y="385"/>
                      <a:pt x="228" y="352"/>
                      <a:pt x="245" y="313"/>
                    </a:cubicBezTo>
                    <a:moveTo>
                      <a:pt x="240" y="175"/>
                    </a:moveTo>
                    <a:cubicBezTo>
                      <a:pt x="240" y="203"/>
                      <a:pt x="240" y="230"/>
                      <a:pt x="240" y="258"/>
                    </a:cubicBezTo>
                    <a:cubicBezTo>
                      <a:pt x="240" y="340"/>
                      <a:pt x="177" y="369"/>
                      <a:pt x="139" y="369"/>
                    </a:cubicBezTo>
                    <a:cubicBezTo>
                      <a:pt x="98" y="369"/>
                      <a:pt x="65" y="337"/>
                      <a:pt x="65" y="297"/>
                    </a:cubicBezTo>
                    <a:cubicBezTo>
                      <a:pt x="65" y="249"/>
                      <a:pt x="101" y="180"/>
                      <a:pt x="240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5" name="Freeform 214">
                <a:extLst>
                  <a:ext uri="{FF2B5EF4-FFF2-40B4-BE49-F238E27FC236}">
                    <a16:creationId xmlns:a16="http://schemas.microsoft.com/office/drawing/2014/main" id="{F4266E12-6736-269B-6EB5-D6B934FE9C94}"/>
                  </a:ext>
                </a:extLst>
              </p:cNvPr>
              <p:cNvSpPr/>
              <p:nvPr/>
            </p:nvSpPr>
            <p:spPr>
              <a:xfrm>
                <a:off x="3242880" y="4639680"/>
                <a:ext cx="95040" cy="189000"/>
              </a:xfrm>
              <a:custGeom>
                <a:avLst/>
                <a:gdLst/>
                <a:ahLst/>
                <a:cxnLst/>
                <a:rect l="0" t="0" r="r" b="b"/>
                <a:pathLst>
                  <a:path w="264" h="525">
                    <a:moveTo>
                      <a:pt x="129" y="180"/>
                    </a:moveTo>
                    <a:cubicBezTo>
                      <a:pt x="170" y="180"/>
                      <a:pt x="211" y="180"/>
                      <a:pt x="252" y="180"/>
                    </a:cubicBezTo>
                    <a:cubicBezTo>
                      <a:pt x="252" y="171"/>
                      <a:pt x="252" y="162"/>
                      <a:pt x="252" y="153"/>
                    </a:cubicBezTo>
                    <a:cubicBezTo>
                      <a:pt x="211" y="153"/>
                      <a:pt x="170" y="153"/>
                      <a:pt x="129" y="153"/>
                    </a:cubicBezTo>
                    <a:cubicBezTo>
                      <a:pt x="129" y="102"/>
                      <a:pt x="129" y="51"/>
                      <a:pt x="129" y="0"/>
                    </a:cubicBezTo>
                    <a:cubicBezTo>
                      <a:pt x="123" y="0"/>
                      <a:pt x="116" y="0"/>
                      <a:pt x="110" y="0"/>
                    </a:cubicBezTo>
                    <a:cubicBezTo>
                      <a:pt x="108" y="67"/>
                      <a:pt x="84" y="158"/>
                      <a:pt x="0" y="160"/>
                    </a:cubicBezTo>
                    <a:cubicBezTo>
                      <a:pt x="0" y="167"/>
                      <a:pt x="0" y="173"/>
                      <a:pt x="0" y="180"/>
                    </a:cubicBezTo>
                    <a:cubicBezTo>
                      <a:pt x="24" y="180"/>
                      <a:pt x="48" y="180"/>
                      <a:pt x="72" y="180"/>
                    </a:cubicBezTo>
                    <a:cubicBezTo>
                      <a:pt x="72" y="257"/>
                      <a:pt x="72" y="335"/>
                      <a:pt x="72" y="412"/>
                    </a:cubicBezTo>
                    <a:cubicBezTo>
                      <a:pt x="72" y="514"/>
                      <a:pt x="151" y="525"/>
                      <a:pt x="182" y="525"/>
                    </a:cubicBezTo>
                    <a:cubicBezTo>
                      <a:pt x="242" y="525"/>
                      <a:pt x="264" y="465"/>
                      <a:pt x="264" y="412"/>
                    </a:cubicBezTo>
                    <a:cubicBezTo>
                      <a:pt x="264" y="395"/>
                      <a:pt x="264" y="380"/>
                      <a:pt x="264" y="364"/>
                    </a:cubicBezTo>
                    <a:cubicBezTo>
                      <a:pt x="257" y="364"/>
                      <a:pt x="251" y="364"/>
                      <a:pt x="245" y="364"/>
                    </a:cubicBezTo>
                    <a:cubicBezTo>
                      <a:pt x="245" y="379"/>
                      <a:pt x="245" y="395"/>
                      <a:pt x="245" y="409"/>
                    </a:cubicBezTo>
                    <a:cubicBezTo>
                      <a:pt x="245" y="472"/>
                      <a:pt x="218" y="505"/>
                      <a:pt x="187" y="505"/>
                    </a:cubicBezTo>
                    <a:cubicBezTo>
                      <a:pt x="129" y="505"/>
                      <a:pt x="129" y="429"/>
                      <a:pt x="129" y="414"/>
                    </a:cubicBezTo>
                    <a:cubicBezTo>
                      <a:pt x="129" y="336"/>
                      <a:pt x="129" y="258"/>
                      <a:pt x="129" y="1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6" name="Freeform 215">
                <a:extLst>
                  <a:ext uri="{FF2B5EF4-FFF2-40B4-BE49-F238E27FC236}">
                    <a16:creationId xmlns:a16="http://schemas.microsoft.com/office/drawing/2014/main" id="{0940F935-F29F-3C11-C827-AEDC8EB689DC}"/>
                  </a:ext>
                </a:extLst>
              </p:cNvPr>
              <p:cNvSpPr/>
              <p:nvPr/>
            </p:nvSpPr>
            <p:spPr>
              <a:xfrm>
                <a:off x="3367800" y="4689360"/>
                <a:ext cx="137160" cy="138600"/>
              </a:xfrm>
              <a:custGeom>
                <a:avLst/>
                <a:gdLst/>
                <a:ahLst/>
                <a:cxnLst/>
                <a:rect l="0" t="0" r="r" b="b"/>
                <a:pathLst>
                  <a:path w="381" h="385">
                    <a:moveTo>
                      <a:pt x="245" y="313"/>
                    </a:moveTo>
                    <a:cubicBezTo>
                      <a:pt x="249" y="347"/>
                      <a:pt x="270" y="383"/>
                      <a:pt x="312" y="383"/>
                    </a:cubicBezTo>
                    <a:cubicBezTo>
                      <a:pt x="328" y="383"/>
                      <a:pt x="381" y="371"/>
                      <a:pt x="381" y="301"/>
                    </a:cubicBezTo>
                    <a:cubicBezTo>
                      <a:pt x="381" y="287"/>
                      <a:pt x="381" y="271"/>
                      <a:pt x="381" y="256"/>
                    </a:cubicBezTo>
                    <a:cubicBezTo>
                      <a:pt x="374" y="256"/>
                      <a:pt x="366" y="256"/>
                      <a:pt x="359" y="256"/>
                    </a:cubicBezTo>
                    <a:cubicBezTo>
                      <a:pt x="359" y="271"/>
                      <a:pt x="359" y="287"/>
                      <a:pt x="359" y="301"/>
                    </a:cubicBezTo>
                    <a:cubicBezTo>
                      <a:pt x="359" y="352"/>
                      <a:pt x="338" y="357"/>
                      <a:pt x="328" y="357"/>
                    </a:cubicBezTo>
                    <a:cubicBezTo>
                      <a:pt x="302" y="357"/>
                      <a:pt x="297" y="318"/>
                      <a:pt x="297" y="313"/>
                    </a:cubicBezTo>
                    <a:cubicBezTo>
                      <a:pt x="297" y="258"/>
                      <a:pt x="297" y="202"/>
                      <a:pt x="297" y="146"/>
                    </a:cubicBezTo>
                    <a:cubicBezTo>
                      <a:pt x="297" y="110"/>
                      <a:pt x="297" y="79"/>
                      <a:pt x="266" y="48"/>
                    </a:cubicBezTo>
                    <a:cubicBezTo>
                      <a:pt x="235" y="15"/>
                      <a:pt x="192" y="0"/>
                      <a:pt x="151" y="0"/>
                    </a:cubicBezTo>
                    <a:cubicBezTo>
                      <a:pt x="84" y="0"/>
                      <a:pt x="24" y="41"/>
                      <a:pt x="24" y="96"/>
                    </a:cubicBezTo>
                    <a:cubicBezTo>
                      <a:pt x="24" y="120"/>
                      <a:pt x="41" y="134"/>
                      <a:pt x="62" y="134"/>
                    </a:cubicBezTo>
                    <a:cubicBezTo>
                      <a:pt x="86" y="134"/>
                      <a:pt x="103" y="117"/>
                      <a:pt x="103" y="96"/>
                    </a:cubicBezTo>
                    <a:cubicBezTo>
                      <a:pt x="103" y="86"/>
                      <a:pt x="98" y="57"/>
                      <a:pt x="60" y="57"/>
                    </a:cubicBezTo>
                    <a:cubicBezTo>
                      <a:pt x="81" y="29"/>
                      <a:pt x="122" y="19"/>
                      <a:pt x="151" y="19"/>
                    </a:cubicBezTo>
                    <a:cubicBezTo>
                      <a:pt x="192" y="19"/>
                      <a:pt x="240" y="53"/>
                      <a:pt x="240" y="127"/>
                    </a:cubicBezTo>
                    <a:cubicBezTo>
                      <a:pt x="240" y="137"/>
                      <a:pt x="240" y="147"/>
                      <a:pt x="240" y="158"/>
                    </a:cubicBezTo>
                    <a:cubicBezTo>
                      <a:pt x="197" y="160"/>
                      <a:pt x="137" y="163"/>
                      <a:pt x="84" y="187"/>
                    </a:cubicBezTo>
                    <a:cubicBezTo>
                      <a:pt x="21" y="216"/>
                      <a:pt x="0" y="261"/>
                      <a:pt x="0" y="297"/>
                    </a:cubicBezTo>
                    <a:cubicBezTo>
                      <a:pt x="0" y="366"/>
                      <a:pt x="81" y="385"/>
                      <a:pt x="134" y="385"/>
                    </a:cubicBezTo>
                    <a:cubicBezTo>
                      <a:pt x="192" y="385"/>
                      <a:pt x="230" y="352"/>
                      <a:pt x="245" y="313"/>
                    </a:cubicBezTo>
                    <a:moveTo>
                      <a:pt x="240" y="175"/>
                    </a:moveTo>
                    <a:cubicBezTo>
                      <a:pt x="240" y="203"/>
                      <a:pt x="240" y="230"/>
                      <a:pt x="240" y="258"/>
                    </a:cubicBezTo>
                    <a:cubicBezTo>
                      <a:pt x="240" y="340"/>
                      <a:pt x="180" y="369"/>
                      <a:pt x="141" y="369"/>
                    </a:cubicBezTo>
                    <a:cubicBezTo>
                      <a:pt x="101" y="369"/>
                      <a:pt x="65" y="337"/>
                      <a:pt x="65" y="297"/>
                    </a:cubicBezTo>
                    <a:cubicBezTo>
                      <a:pt x="65" y="249"/>
                      <a:pt x="101" y="180"/>
                      <a:pt x="240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7" name="Freeform 216">
                <a:extLst>
                  <a:ext uri="{FF2B5EF4-FFF2-40B4-BE49-F238E27FC236}">
                    <a16:creationId xmlns:a16="http://schemas.microsoft.com/office/drawing/2014/main" id="{B422B27E-9E65-8791-20F1-6C16C5FB1C6F}"/>
                  </a:ext>
                </a:extLst>
              </p:cNvPr>
              <p:cNvSpPr/>
              <p:nvPr/>
            </p:nvSpPr>
            <p:spPr>
              <a:xfrm>
                <a:off x="3517920" y="4777560"/>
                <a:ext cx="179280" cy="92880"/>
              </a:xfrm>
              <a:custGeom>
                <a:avLst/>
                <a:gdLst/>
                <a:ahLst/>
                <a:cxnLst/>
                <a:rect l="0" t="0" r="r" b="b"/>
                <a:pathLst>
                  <a:path w="498" h="258">
                    <a:moveTo>
                      <a:pt x="453" y="81"/>
                    </a:moveTo>
                    <a:cubicBezTo>
                      <a:pt x="453" y="29"/>
                      <a:pt x="429" y="0"/>
                      <a:pt x="364" y="0"/>
                    </a:cubicBezTo>
                    <a:cubicBezTo>
                      <a:pt x="318" y="0"/>
                      <a:pt x="288" y="24"/>
                      <a:pt x="270" y="55"/>
                    </a:cubicBezTo>
                    <a:cubicBezTo>
                      <a:pt x="258" y="12"/>
                      <a:pt x="228" y="0"/>
                      <a:pt x="185" y="0"/>
                    </a:cubicBezTo>
                    <a:cubicBezTo>
                      <a:pt x="137" y="0"/>
                      <a:pt x="105" y="27"/>
                      <a:pt x="89" y="57"/>
                    </a:cubicBezTo>
                    <a:cubicBezTo>
                      <a:pt x="88" y="57"/>
                      <a:pt x="87" y="57"/>
                      <a:pt x="86" y="57"/>
                    </a:cubicBezTo>
                    <a:cubicBezTo>
                      <a:pt x="86" y="39"/>
                      <a:pt x="86" y="19"/>
                      <a:pt x="86" y="0"/>
                    </a:cubicBezTo>
                    <a:cubicBezTo>
                      <a:pt x="57" y="2"/>
                      <a:pt x="29" y="3"/>
                      <a:pt x="0" y="5"/>
                    </a:cubicBezTo>
                    <a:cubicBezTo>
                      <a:pt x="0" y="12"/>
                      <a:pt x="0" y="19"/>
                      <a:pt x="0" y="27"/>
                    </a:cubicBezTo>
                    <a:cubicBezTo>
                      <a:pt x="41" y="27"/>
                      <a:pt x="45" y="31"/>
                      <a:pt x="45" y="60"/>
                    </a:cubicBezTo>
                    <a:cubicBezTo>
                      <a:pt x="45" y="111"/>
                      <a:pt x="45" y="162"/>
                      <a:pt x="45" y="213"/>
                    </a:cubicBezTo>
                    <a:cubicBezTo>
                      <a:pt x="45" y="237"/>
                      <a:pt x="39" y="237"/>
                      <a:pt x="0" y="237"/>
                    </a:cubicBezTo>
                    <a:cubicBezTo>
                      <a:pt x="0" y="244"/>
                      <a:pt x="0" y="252"/>
                      <a:pt x="0" y="258"/>
                    </a:cubicBezTo>
                    <a:cubicBezTo>
                      <a:pt x="3" y="258"/>
                      <a:pt x="43" y="256"/>
                      <a:pt x="67" y="256"/>
                    </a:cubicBezTo>
                    <a:cubicBezTo>
                      <a:pt x="89" y="256"/>
                      <a:pt x="129" y="258"/>
                      <a:pt x="137" y="258"/>
                    </a:cubicBezTo>
                    <a:cubicBezTo>
                      <a:pt x="137" y="252"/>
                      <a:pt x="137" y="244"/>
                      <a:pt x="137" y="237"/>
                    </a:cubicBezTo>
                    <a:cubicBezTo>
                      <a:pt x="98" y="237"/>
                      <a:pt x="91" y="237"/>
                      <a:pt x="91" y="213"/>
                    </a:cubicBezTo>
                    <a:cubicBezTo>
                      <a:pt x="91" y="177"/>
                      <a:pt x="91" y="141"/>
                      <a:pt x="91" y="105"/>
                    </a:cubicBezTo>
                    <a:cubicBezTo>
                      <a:pt x="91" y="45"/>
                      <a:pt x="141" y="17"/>
                      <a:pt x="180" y="17"/>
                    </a:cubicBezTo>
                    <a:cubicBezTo>
                      <a:pt x="221" y="17"/>
                      <a:pt x="225" y="48"/>
                      <a:pt x="225" y="79"/>
                    </a:cubicBezTo>
                    <a:cubicBezTo>
                      <a:pt x="225" y="124"/>
                      <a:pt x="225" y="169"/>
                      <a:pt x="225" y="213"/>
                    </a:cubicBezTo>
                    <a:cubicBezTo>
                      <a:pt x="225" y="237"/>
                      <a:pt x="221" y="237"/>
                      <a:pt x="182" y="237"/>
                    </a:cubicBezTo>
                    <a:cubicBezTo>
                      <a:pt x="182" y="244"/>
                      <a:pt x="182" y="252"/>
                      <a:pt x="182" y="258"/>
                    </a:cubicBezTo>
                    <a:cubicBezTo>
                      <a:pt x="205" y="258"/>
                      <a:pt x="225" y="256"/>
                      <a:pt x="249" y="256"/>
                    </a:cubicBezTo>
                    <a:cubicBezTo>
                      <a:pt x="270" y="256"/>
                      <a:pt x="312" y="258"/>
                      <a:pt x="317" y="258"/>
                    </a:cubicBezTo>
                    <a:cubicBezTo>
                      <a:pt x="317" y="252"/>
                      <a:pt x="317" y="244"/>
                      <a:pt x="317" y="237"/>
                    </a:cubicBezTo>
                    <a:cubicBezTo>
                      <a:pt x="278" y="237"/>
                      <a:pt x="273" y="237"/>
                      <a:pt x="273" y="213"/>
                    </a:cubicBezTo>
                    <a:cubicBezTo>
                      <a:pt x="273" y="177"/>
                      <a:pt x="273" y="141"/>
                      <a:pt x="273" y="105"/>
                    </a:cubicBezTo>
                    <a:cubicBezTo>
                      <a:pt x="273" y="45"/>
                      <a:pt x="321" y="17"/>
                      <a:pt x="359" y="17"/>
                    </a:cubicBezTo>
                    <a:cubicBezTo>
                      <a:pt x="402" y="17"/>
                      <a:pt x="407" y="48"/>
                      <a:pt x="407" y="79"/>
                    </a:cubicBezTo>
                    <a:cubicBezTo>
                      <a:pt x="407" y="124"/>
                      <a:pt x="407" y="169"/>
                      <a:pt x="407" y="213"/>
                    </a:cubicBezTo>
                    <a:cubicBezTo>
                      <a:pt x="407" y="237"/>
                      <a:pt x="400" y="237"/>
                      <a:pt x="362" y="237"/>
                    </a:cubicBezTo>
                    <a:cubicBezTo>
                      <a:pt x="362" y="244"/>
                      <a:pt x="362" y="252"/>
                      <a:pt x="362" y="258"/>
                    </a:cubicBezTo>
                    <a:cubicBezTo>
                      <a:pt x="364" y="258"/>
                      <a:pt x="405" y="256"/>
                      <a:pt x="429" y="256"/>
                    </a:cubicBezTo>
                    <a:cubicBezTo>
                      <a:pt x="453" y="256"/>
                      <a:pt x="491" y="258"/>
                      <a:pt x="498" y="258"/>
                    </a:cubicBezTo>
                    <a:cubicBezTo>
                      <a:pt x="498" y="252"/>
                      <a:pt x="498" y="244"/>
                      <a:pt x="498" y="237"/>
                    </a:cubicBezTo>
                    <a:cubicBezTo>
                      <a:pt x="460" y="237"/>
                      <a:pt x="453" y="237"/>
                      <a:pt x="453" y="213"/>
                    </a:cubicBezTo>
                    <a:cubicBezTo>
                      <a:pt x="453" y="169"/>
                      <a:pt x="453" y="125"/>
                      <a:pt x="453" y="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8" name="Freeform 217">
                <a:extLst>
                  <a:ext uri="{FF2B5EF4-FFF2-40B4-BE49-F238E27FC236}">
                    <a16:creationId xmlns:a16="http://schemas.microsoft.com/office/drawing/2014/main" id="{C38CC097-7191-C3DD-E35B-5F4D52E25E3D}"/>
                  </a:ext>
                </a:extLst>
              </p:cNvPr>
              <p:cNvSpPr/>
              <p:nvPr/>
            </p:nvSpPr>
            <p:spPr>
              <a:xfrm>
                <a:off x="3738600" y="4598280"/>
                <a:ext cx="69840" cy="302400"/>
              </a:xfrm>
              <a:custGeom>
                <a:avLst/>
                <a:gdLst/>
                <a:ahLst/>
                <a:cxnLst/>
                <a:rect l="0" t="0" r="r" b="b"/>
                <a:pathLst>
                  <a:path w="194" h="840">
                    <a:moveTo>
                      <a:pt x="194" y="421"/>
                    </a:moveTo>
                    <a:cubicBezTo>
                      <a:pt x="194" y="354"/>
                      <a:pt x="185" y="253"/>
                      <a:pt x="139" y="158"/>
                    </a:cubicBezTo>
                    <a:cubicBezTo>
                      <a:pt x="89" y="55"/>
                      <a:pt x="17" y="0"/>
                      <a:pt x="7" y="0"/>
                    </a:cubicBezTo>
                    <a:cubicBezTo>
                      <a:pt x="3" y="0"/>
                      <a:pt x="0" y="5"/>
                      <a:pt x="0" y="9"/>
                    </a:cubicBezTo>
                    <a:cubicBezTo>
                      <a:pt x="0" y="12"/>
                      <a:pt x="0" y="12"/>
                      <a:pt x="15" y="29"/>
                    </a:cubicBezTo>
                    <a:cubicBezTo>
                      <a:pt x="98" y="112"/>
                      <a:pt x="146" y="244"/>
                      <a:pt x="146" y="421"/>
                    </a:cubicBezTo>
                    <a:cubicBezTo>
                      <a:pt x="146" y="565"/>
                      <a:pt x="115" y="714"/>
                      <a:pt x="9" y="819"/>
                    </a:cubicBezTo>
                    <a:cubicBezTo>
                      <a:pt x="0" y="828"/>
                      <a:pt x="0" y="831"/>
                      <a:pt x="0" y="833"/>
                    </a:cubicBezTo>
                    <a:cubicBezTo>
                      <a:pt x="0" y="838"/>
                      <a:pt x="3" y="840"/>
                      <a:pt x="7" y="840"/>
                    </a:cubicBezTo>
                    <a:cubicBezTo>
                      <a:pt x="17" y="840"/>
                      <a:pt x="91" y="783"/>
                      <a:pt x="141" y="678"/>
                    </a:cubicBezTo>
                    <a:cubicBezTo>
                      <a:pt x="185" y="584"/>
                      <a:pt x="194" y="490"/>
                      <a:pt x="194" y="4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19" name="Freeform 218">
                <a:extLst>
                  <a:ext uri="{FF2B5EF4-FFF2-40B4-BE49-F238E27FC236}">
                    <a16:creationId xmlns:a16="http://schemas.microsoft.com/office/drawing/2014/main" id="{9D7280CE-3EFF-81F3-DBCA-7563F7FD26BC}"/>
                  </a:ext>
                </a:extLst>
              </p:cNvPr>
              <p:cNvSpPr/>
              <p:nvPr/>
            </p:nvSpPr>
            <p:spPr>
              <a:xfrm>
                <a:off x="1929960" y="4948200"/>
                <a:ext cx="1956240" cy="11880"/>
              </a:xfrm>
              <a:custGeom>
                <a:avLst/>
                <a:gdLst/>
                <a:ahLst/>
                <a:cxnLst/>
                <a:rect l="0" t="0" r="r" b="b"/>
                <a:pathLst>
                  <a:path w="5434" h="33">
                    <a:moveTo>
                      <a:pt x="2717" y="33"/>
                    </a:moveTo>
                    <a:cubicBezTo>
                      <a:pt x="1811" y="33"/>
                      <a:pt x="906" y="33"/>
                      <a:pt x="0" y="33"/>
                    </a:cubicBezTo>
                    <a:cubicBezTo>
                      <a:pt x="0" y="22"/>
                      <a:pt x="0" y="11"/>
                      <a:pt x="0" y="0"/>
                    </a:cubicBezTo>
                    <a:cubicBezTo>
                      <a:pt x="1811" y="0"/>
                      <a:pt x="3622" y="0"/>
                      <a:pt x="5434" y="0"/>
                    </a:cubicBezTo>
                    <a:cubicBezTo>
                      <a:pt x="5434" y="11"/>
                      <a:pt x="5434" y="22"/>
                      <a:pt x="5434" y="33"/>
                    </a:cubicBezTo>
                    <a:cubicBezTo>
                      <a:pt x="4528" y="33"/>
                      <a:pt x="3622" y="33"/>
                      <a:pt x="2717" y="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0" name="Freeform 219">
                <a:extLst>
                  <a:ext uri="{FF2B5EF4-FFF2-40B4-BE49-F238E27FC236}">
                    <a16:creationId xmlns:a16="http://schemas.microsoft.com/office/drawing/2014/main" id="{5E2BE075-60A8-562B-BB8C-D209643114AE}"/>
                  </a:ext>
                </a:extLst>
              </p:cNvPr>
              <p:cNvSpPr/>
              <p:nvPr/>
            </p:nvSpPr>
            <p:spPr>
              <a:xfrm>
                <a:off x="1939680" y="5024160"/>
                <a:ext cx="189720" cy="219600"/>
              </a:xfrm>
              <a:custGeom>
                <a:avLst/>
                <a:gdLst/>
                <a:ahLst/>
                <a:cxnLst/>
                <a:rect l="0" t="0" r="r" b="b"/>
                <a:pathLst>
                  <a:path w="527" h="610">
                    <a:moveTo>
                      <a:pt x="127" y="514"/>
                    </a:moveTo>
                    <a:cubicBezTo>
                      <a:pt x="173" y="445"/>
                      <a:pt x="187" y="390"/>
                      <a:pt x="197" y="347"/>
                    </a:cubicBezTo>
                    <a:cubicBezTo>
                      <a:pt x="225" y="230"/>
                      <a:pt x="258" y="129"/>
                      <a:pt x="312" y="72"/>
                    </a:cubicBezTo>
                    <a:cubicBezTo>
                      <a:pt x="321" y="60"/>
                      <a:pt x="328" y="53"/>
                      <a:pt x="354" y="53"/>
                    </a:cubicBezTo>
                    <a:cubicBezTo>
                      <a:pt x="412" y="53"/>
                      <a:pt x="414" y="110"/>
                      <a:pt x="414" y="122"/>
                    </a:cubicBezTo>
                    <a:cubicBezTo>
                      <a:pt x="414" y="136"/>
                      <a:pt x="410" y="148"/>
                      <a:pt x="410" y="153"/>
                    </a:cubicBezTo>
                    <a:cubicBezTo>
                      <a:pt x="410" y="160"/>
                      <a:pt x="413" y="158"/>
                      <a:pt x="414" y="160"/>
                    </a:cubicBezTo>
                    <a:cubicBezTo>
                      <a:pt x="429" y="160"/>
                      <a:pt x="453" y="151"/>
                      <a:pt x="472" y="134"/>
                    </a:cubicBezTo>
                    <a:cubicBezTo>
                      <a:pt x="489" y="122"/>
                      <a:pt x="496" y="115"/>
                      <a:pt x="496" y="81"/>
                    </a:cubicBezTo>
                    <a:cubicBezTo>
                      <a:pt x="496" y="36"/>
                      <a:pt x="472" y="0"/>
                      <a:pt x="424" y="0"/>
                    </a:cubicBezTo>
                    <a:cubicBezTo>
                      <a:pt x="398" y="0"/>
                      <a:pt x="324" y="7"/>
                      <a:pt x="242" y="91"/>
                    </a:cubicBezTo>
                    <a:cubicBezTo>
                      <a:pt x="175" y="160"/>
                      <a:pt x="134" y="312"/>
                      <a:pt x="117" y="373"/>
                    </a:cubicBezTo>
                    <a:cubicBezTo>
                      <a:pt x="103" y="430"/>
                      <a:pt x="96" y="457"/>
                      <a:pt x="72" y="508"/>
                    </a:cubicBezTo>
                    <a:cubicBezTo>
                      <a:pt x="65" y="517"/>
                      <a:pt x="43" y="555"/>
                      <a:pt x="31" y="565"/>
                    </a:cubicBezTo>
                    <a:cubicBezTo>
                      <a:pt x="9" y="586"/>
                      <a:pt x="0" y="603"/>
                      <a:pt x="0" y="606"/>
                    </a:cubicBezTo>
                    <a:cubicBezTo>
                      <a:pt x="0" y="608"/>
                      <a:pt x="3" y="610"/>
                      <a:pt x="7" y="610"/>
                    </a:cubicBezTo>
                    <a:cubicBezTo>
                      <a:pt x="12" y="610"/>
                      <a:pt x="29" y="608"/>
                      <a:pt x="50" y="594"/>
                    </a:cubicBezTo>
                    <a:cubicBezTo>
                      <a:pt x="65" y="586"/>
                      <a:pt x="67" y="584"/>
                      <a:pt x="86" y="562"/>
                    </a:cubicBezTo>
                    <a:cubicBezTo>
                      <a:pt x="129" y="565"/>
                      <a:pt x="158" y="572"/>
                      <a:pt x="211" y="586"/>
                    </a:cubicBezTo>
                    <a:cubicBezTo>
                      <a:pt x="254" y="598"/>
                      <a:pt x="297" y="610"/>
                      <a:pt x="340" y="610"/>
                    </a:cubicBezTo>
                    <a:cubicBezTo>
                      <a:pt x="407" y="610"/>
                      <a:pt x="477" y="561"/>
                      <a:pt x="503" y="525"/>
                    </a:cubicBezTo>
                    <a:cubicBezTo>
                      <a:pt x="520" y="501"/>
                      <a:pt x="527" y="478"/>
                      <a:pt x="527" y="477"/>
                    </a:cubicBezTo>
                    <a:cubicBezTo>
                      <a:pt x="527" y="472"/>
                      <a:pt x="522" y="473"/>
                      <a:pt x="520" y="472"/>
                    </a:cubicBezTo>
                    <a:cubicBezTo>
                      <a:pt x="506" y="472"/>
                      <a:pt x="486" y="481"/>
                      <a:pt x="472" y="490"/>
                    </a:cubicBezTo>
                    <a:cubicBezTo>
                      <a:pt x="450" y="505"/>
                      <a:pt x="448" y="510"/>
                      <a:pt x="443" y="525"/>
                    </a:cubicBezTo>
                    <a:cubicBezTo>
                      <a:pt x="438" y="538"/>
                      <a:pt x="434" y="543"/>
                      <a:pt x="429" y="549"/>
                    </a:cubicBezTo>
                    <a:cubicBezTo>
                      <a:pt x="424" y="561"/>
                      <a:pt x="422" y="561"/>
                      <a:pt x="410" y="561"/>
                    </a:cubicBezTo>
                    <a:cubicBezTo>
                      <a:pt x="369" y="561"/>
                      <a:pt x="328" y="546"/>
                      <a:pt x="270" y="531"/>
                    </a:cubicBezTo>
                    <a:cubicBezTo>
                      <a:pt x="249" y="525"/>
                      <a:pt x="201" y="513"/>
                      <a:pt x="161" y="513"/>
                    </a:cubicBezTo>
                    <a:cubicBezTo>
                      <a:pt x="149" y="513"/>
                      <a:pt x="137" y="513"/>
                      <a:pt x="127" y="51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1" name="Freeform 220">
                <a:extLst>
                  <a:ext uri="{FF2B5EF4-FFF2-40B4-BE49-F238E27FC236}">
                    <a16:creationId xmlns:a16="http://schemas.microsoft.com/office/drawing/2014/main" id="{53C224A2-28E3-1B27-49B6-DAEF64C1B252}"/>
                  </a:ext>
                </a:extLst>
              </p:cNvPr>
              <p:cNvSpPr/>
              <p:nvPr/>
            </p:nvSpPr>
            <p:spPr>
              <a:xfrm>
                <a:off x="2169720" y="5010120"/>
                <a:ext cx="69840" cy="302400"/>
              </a:xfrm>
              <a:custGeom>
                <a:avLst/>
                <a:gdLst/>
                <a:ahLst/>
                <a:cxnLst/>
                <a:rect l="0" t="0" r="r" b="b"/>
                <a:pathLst>
                  <a:path w="194" h="840">
                    <a:moveTo>
                      <a:pt x="194" y="833"/>
                    </a:moveTo>
                    <a:cubicBezTo>
                      <a:pt x="194" y="831"/>
                      <a:pt x="194" y="828"/>
                      <a:pt x="180" y="814"/>
                    </a:cubicBezTo>
                    <a:cubicBezTo>
                      <a:pt x="74" y="709"/>
                      <a:pt x="48" y="550"/>
                      <a:pt x="48" y="421"/>
                    </a:cubicBezTo>
                    <a:cubicBezTo>
                      <a:pt x="48" y="276"/>
                      <a:pt x="79" y="129"/>
                      <a:pt x="182" y="24"/>
                    </a:cubicBezTo>
                    <a:cubicBezTo>
                      <a:pt x="194" y="15"/>
                      <a:pt x="194" y="12"/>
                      <a:pt x="194" y="9"/>
                    </a:cubicBezTo>
                    <a:cubicBezTo>
                      <a:pt x="194" y="5"/>
                      <a:pt x="192" y="0"/>
                      <a:pt x="187" y="0"/>
                    </a:cubicBezTo>
                    <a:cubicBezTo>
                      <a:pt x="177" y="0"/>
                      <a:pt x="101" y="57"/>
                      <a:pt x="53" y="165"/>
                    </a:cubicBezTo>
                    <a:cubicBezTo>
                      <a:pt x="9" y="258"/>
                      <a:pt x="0" y="349"/>
                      <a:pt x="0" y="421"/>
                    </a:cubicBezTo>
                    <a:cubicBezTo>
                      <a:pt x="0" y="486"/>
                      <a:pt x="7" y="589"/>
                      <a:pt x="55" y="682"/>
                    </a:cubicBezTo>
                    <a:cubicBezTo>
                      <a:pt x="105" y="787"/>
                      <a:pt x="177" y="840"/>
                      <a:pt x="187" y="840"/>
                    </a:cubicBezTo>
                    <a:cubicBezTo>
                      <a:pt x="192" y="840"/>
                      <a:pt x="194" y="838"/>
                      <a:pt x="194" y="833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2" name="Freeform 221">
                <a:extLst>
                  <a:ext uri="{FF2B5EF4-FFF2-40B4-BE49-F238E27FC236}">
                    <a16:creationId xmlns:a16="http://schemas.microsoft.com/office/drawing/2014/main" id="{29E74F38-2474-C7C0-51BB-24C58A206430}"/>
                  </a:ext>
                </a:extLst>
              </p:cNvPr>
              <p:cNvSpPr/>
              <p:nvPr/>
            </p:nvSpPr>
            <p:spPr>
              <a:xfrm>
                <a:off x="2273400" y="5024160"/>
                <a:ext cx="179280" cy="219600"/>
              </a:xfrm>
              <a:custGeom>
                <a:avLst/>
                <a:gdLst/>
                <a:ahLst/>
                <a:cxnLst/>
                <a:rect l="0" t="0" r="r" b="b"/>
                <a:pathLst>
                  <a:path w="498" h="610">
                    <a:moveTo>
                      <a:pt x="498" y="9"/>
                    </a:moveTo>
                    <a:cubicBezTo>
                      <a:pt x="498" y="7"/>
                      <a:pt x="496" y="0"/>
                      <a:pt x="489" y="0"/>
                    </a:cubicBezTo>
                    <a:cubicBezTo>
                      <a:pt x="484" y="0"/>
                      <a:pt x="484" y="3"/>
                      <a:pt x="474" y="15"/>
                    </a:cubicBezTo>
                    <a:cubicBezTo>
                      <a:pt x="460" y="30"/>
                      <a:pt x="448" y="46"/>
                      <a:pt x="434" y="62"/>
                    </a:cubicBezTo>
                    <a:cubicBezTo>
                      <a:pt x="412" y="21"/>
                      <a:pt x="369" y="0"/>
                      <a:pt x="314" y="0"/>
                    </a:cubicBezTo>
                    <a:cubicBezTo>
                      <a:pt x="206" y="0"/>
                      <a:pt x="105" y="98"/>
                      <a:pt x="105" y="199"/>
                    </a:cubicBezTo>
                    <a:cubicBezTo>
                      <a:pt x="105" y="268"/>
                      <a:pt x="151" y="306"/>
                      <a:pt x="192" y="318"/>
                    </a:cubicBezTo>
                    <a:cubicBezTo>
                      <a:pt x="222" y="326"/>
                      <a:pt x="252" y="335"/>
                      <a:pt x="282" y="342"/>
                    </a:cubicBezTo>
                    <a:cubicBezTo>
                      <a:pt x="314" y="349"/>
                      <a:pt x="359" y="361"/>
                      <a:pt x="359" y="430"/>
                    </a:cubicBezTo>
                    <a:cubicBezTo>
                      <a:pt x="359" y="508"/>
                      <a:pt x="293" y="586"/>
                      <a:pt x="209" y="586"/>
                    </a:cubicBezTo>
                    <a:cubicBezTo>
                      <a:pt x="156" y="586"/>
                      <a:pt x="62" y="567"/>
                      <a:pt x="62" y="462"/>
                    </a:cubicBezTo>
                    <a:cubicBezTo>
                      <a:pt x="62" y="442"/>
                      <a:pt x="65" y="421"/>
                      <a:pt x="67" y="417"/>
                    </a:cubicBezTo>
                    <a:cubicBezTo>
                      <a:pt x="67" y="414"/>
                      <a:pt x="67" y="414"/>
                      <a:pt x="67" y="412"/>
                    </a:cubicBezTo>
                    <a:cubicBezTo>
                      <a:pt x="67" y="402"/>
                      <a:pt x="62" y="402"/>
                      <a:pt x="57" y="402"/>
                    </a:cubicBezTo>
                    <a:cubicBezTo>
                      <a:pt x="53" y="402"/>
                      <a:pt x="53" y="402"/>
                      <a:pt x="50" y="405"/>
                    </a:cubicBezTo>
                    <a:cubicBezTo>
                      <a:pt x="45" y="409"/>
                      <a:pt x="0" y="601"/>
                      <a:pt x="0" y="603"/>
                    </a:cubicBezTo>
                    <a:cubicBezTo>
                      <a:pt x="0" y="608"/>
                      <a:pt x="3" y="610"/>
                      <a:pt x="9" y="610"/>
                    </a:cubicBezTo>
                    <a:cubicBezTo>
                      <a:pt x="12" y="610"/>
                      <a:pt x="15" y="610"/>
                      <a:pt x="24" y="598"/>
                    </a:cubicBezTo>
                    <a:cubicBezTo>
                      <a:pt x="38" y="583"/>
                      <a:pt x="51" y="567"/>
                      <a:pt x="65" y="550"/>
                    </a:cubicBezTo>
                    <a:cubicBezTo>
                      <a:pt x="101" y="601"/>
                      <a:pt x="158" y="610"/>
                      <a:pt x="206" y="610"/>
                    </a:cubicBezTo>
                    <a:cubicBezTo>
                      <a:pt x="321" y="610"/>
                      <a:pt x="422" y="501"/>
                      <a:pt x="422" y="395"/>
                    </a:cubicBezTo>
                    <a:cubicBezTo>
                      <a:pt x="422" y="337"/>
                      <a:pt x="393" y="309"/>
                      <a:pt x="378" y="297"/>
                    </a:cubicBezTo>
                    <a:cubicBezTo>
                      <a:pt x="359" y="277"/>
                      <a:pt x="347" y="276"/>
                      <a:pt x="273" y="256"/>
                    </a:cubicBezTo>
                    <a:cubicBezTo>
                      <a:pt x="254" y="252"/>
                      <a:pt x="223" y="241"/>
                      <a:pt x="216" y="240"/>
                    </a:cubicBezTo>
                    <a:cubicBezTo>
                      <a:pt x="194" y="232"/>
                      <a:pt x="165" y="208"/>
                      <a:pt x="165" y="163"/>
                    </a:cubicBezTo>
                    <a:cubicBezTo>
                      <a:pt x="165" y="96"/>
                      <a:pt x="233" y="24"/>
                      <a:pt x="312" y="24"/>
                    </a:cubicBezTo>
                    <a:cubicBezTo>
                      <a:pt x="383" y="24"/>
                      <a:pt x="434" y="60"/>
                      <a:pt x="434" y="153"/>
                    </a:cubicBezTo>
                    <a:cubicBezTo>
                      <a:pt x="434" y="182"/>
                      <a:pt x="431" y="196"/>
                      <a:pt x="431" y="201"/>
                    </a:cubicBezTo>
                    <a:cubicBezTo>
                      <a:pt x="435" y="205"/>
                      <a:pt x="431" y="211"/>
                      <a:pt x="441" y="211"/>
                    </a:cubicBezTo>
                    <a:cubicBezTo>
                      <a:pt x="448" y="211"/>
                      <a:pt x="450" y="208"/>
                      <a:pt x="453" y="194"/>
                    </a:cubicBezTo>
                    <a:cubicBezTo>
                      <a:pt x="468" y="133"/>
                      <a:pt x="484" y="71"/>
                      <a:pt x="498" y="9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3" name="Freeform 222">
                <a:extLst>
                  <a:ext uri="{FF2B5EF4-FFF2-40B4-BE49-F238E27FC236}">
                    <a16:creationId xmlns:a16="http://schemas.microsoft.com/office/drawing/2014/main" id="{2CCC53AA-A319-8156-2C26-35B3B83F14F4}"/>
                  </a:ext>
                </a:extLst>
              </p:cNvPr>
              <p:cNvSpPr/>
              <p:nvPr/>
            </p:nvSpPr>
            <p:spPr>
              <a:xfrm>
                <a:off x="2455200" y="5191200"/>
                <a:ext cx="123120" cy="93960"/>
              </a:xfrm>
              <a:custGeom>
                <a:avLst/>
                <a:gdLst/>
                <a:ahLst/>
                <a:cxnLst/>
                <a:rect l="0" t="0" r="r" b="b"/>
                <a:pathLst>
                  <a:path w="342" h="261">
                    <a:moveTo>
                      <a:pt x="312" y="41"/>
                    </a:moveTo>
                    <a:cubicBezTo>
                      <a:pt x="321" y="41"/>
                      <a:pt x="326" y="41"/>
                      <a:pt x="333" y="36"/>
                    </a:cubicBezTo>
                    <a:cubicBezTo>
                      <a:pt x="340" y="31"/>
                      <a:pt x="342" y="21"/>
                      <a:pt x="342" y="17"/>
                    </a:cubicBezTo>
                    <a:cubicBezTo>
                      <a:pt x="342" y="0"/>
                      <a:pt x="326" y="0"/>
                      <a:pt x="317" y="0"/>
                    </a:cubicBezTo>
                    <a:cubicBezTo>
                      <a:pt x="266" y="0"/>
                      <a:pt x="216" y="0"/>
                      <a:pt x="165" y="0"/>
                    </a:cubicBezTo>
                    <a:cubicBezTo>
                      <a:pt x="72" y="0"/>
                      <a:pt x="0" y="93"/>
                      <a:pt x="0" y="165"/>
                    </a:cubicBezTo>
                    <a:cubicBezTo>
                      <a:pt x="0" y="220"/>
                      <a:pt x="41" y="261"/>
                      <a:pt x="101" y="261"/>
                    </a:cubicBezTo>
                    <a:cubicBezTo>
                      <a:pt x="175" y="261"/>
                      <a:pt x="261" y="194"/>
                      <a:pt x="261" y="103"/>
                    </a:cubicBezTo>
                    <a:cubicBezTo>
                      <a:pt x="261" y="93"/>
                      <a:pt x="261" y="67"/>
                      <a:pt x="242" y="41"/>
                    </a:cubicBezTo>
                    <a:cubicBezTo>
                      <a:pt x="265" y="41"/>
                      <a:pt x="288" y="41"/>
                      <a:pt x="312" y="41"/>
                    </a:cubicBezTo>
                    <a:moveTo>
                      <a:pt x="103" y="244"/>
                    </a:moveTo>
                    <a:cubicBezTo>
                      <a:pt x="69" y="244"/>
                      <a:pt x="43" y="223"/>
                      <a:pt x="43" y="182"/>
                    </a:cubicBezTo>
                    <a:cubicBezTo>
                      <a:pt x="43" y="163"/>
                      <a:pt x="55" y="41"/>
                      <a:pt x="156" y="41"/>
                    </a:cubicBezTo>
                    <a:cubicBezTo>
                      <a:pt x="187" y="41"/>
                      <a:pt x="216" y="53"/>
                      <a:pt x="216" y="98"/>
                    </a:cubicBezTo>
                    <a:cubicBezTo>
                      <a:pt x="216" y="108"/>
                      <a:pt x="211" y="160"/>
                      <a:pt x="182" y="201"/>
                    </a:cubicBezTo>
                    <a:cubicBezTo>
                      <a:pt x="158" y="232"/>
                      <a:pt x="125" y="244"/>
                      <a:pt x="103" y="244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4" name="Freeform 223">
                <a:extLst>
                  <a:ext uri="{FF2B5EF4-FFF2-40B4-BE49-F238E27FC236}">
                    <a16:creationId xmlns:a16="http://schemas.microsoft.com/office/drawing/2014/main" id="{F215B54B-7DB4-FA9C-C7F0-43DD0ED51351}"/>
                  </a:ext>
                </a:extLst>
              </p:cNvPr>
              <p:cNvSpPr/>
              <p:nvPr/>
            </p:nvSpPr>
            <p:spPr>
              <a:xfrm>
                <a:off x="2602080" y="5258160"/>
                <a:ext cx="26640" cy="65520"/>
              </a:xfrm>
              <a:custGeom>
                <a:avLst/>
                <a:gdLst/>
                <a:ahLst/>
                <a:cxnLst/>
                <a:rect l="0" t="0" r="r" b="b"/>
                <a:pathLst>
                  <a:path w="74" h="182">
                    <a:moveTo>
                      <a:pt x="57" y="57"/>
                    </a:moveTo>
                    <a:cubicBezTo>
                      <a:pt x="57" y="91"/>
                      <a:pt x="53" y="129"/>
                      <a:pt x="12" y="165"/>
                    </a:cubicBezTo>
                    <a:cubicBezTo>
                      <a:pt x="9" y="168"/>
                      <a:pt x="7" y="170"/>
                      <a:pt x="7" y="172"/>
                    </a:cubicBezTo>
                    <a:cubicBezTo>
                      <a:pt x="7" y="177"/>
                      <a:pt x="12" y="182"/>
                      <a:pt x="17" y="182"/>
                    </a:cubicBezTo>
                    <a:cubicBezTo>
                      <a:pt x="24" y="182"/>
                      <a:pt x="74" y="134"/>
                      <a:pt x="74" y="65"/>
                    </a:cubicBezTo>
                    <a:cubicBezTo>
                      <a:pt x="74" y="29"/>
                      <a:pt x="60" y="0"/>
                      <a:pt x="33" y="0"/>
                    </a:cubicBezTo>
                    <a:cubicBezTo>
                      <a:pt x="15" y="0"/>
                      <a:pt x="0" y="15"/>
                      <a:pt x="0" y="33"/>
                    </a:cubicBezTo>
                    <a:cubicBezTo>
                      <a:pt x="0" y="53"/>
                      <a:pt x="15" y="67"/>
                      <a:pt x="33" y="67"/>
                    </a:cubicBezTo>
                    <a:cubicBezTo>
                      <a:pt x="48" y="67"/>
                      <a:pt x="50" y="61"/>
                      <a:pt x="57" y="57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5" name="Freeform 224">
                <a:extLst>
                  <a:ext uri="{FF2B5EF4-FFF2-40B4-BE49-F238E27FC236}">
                    <a16:creationId xmlns:a16="http://schemas.microsoft.com/office/drawing/2014/main" id="{A23E370B-702C-F490-B093-3A4B3B717C54}"/>
                  </a:ext>
                </a:extLst>
              </p:cNvPr>
              <p:cNvSpPr/>
              <p:nvPr/>
            </p:nvSpPr>
            <p:spPr>
              <a:xfrm>
                <a:off x="2659680" y="5189400"/>
                <a:ext cx="195120" cy="95400"/>
              </a:xfrm>
              <a:custGeom>
                <a:avLst/>
                <a:gdLst/>
                <a:ahLst/>
                <a:cxnLst/>
                <a:rect l="0" t="0" r="r" b="b"/>
                <a:pathLst>
                  <a:path w="542" h="265">
                    <a:moveTo>
                      <a:pt x="230" y="211"/>
                    </a:moveTo>
                    <a:cubicBezTo>
                      <a:pt x="225" y="223"/>
                      <a:pt x="221" y="244"/>
                      <a:pt x="221" y="246"/>
                    </a:cubicBezTo>
                    <a:cubicBezTo>
                      <a:pt x="221" y="258"/>
                      <a:pt x="233" y="265"/>
                      <a:pt x="242" y="265"/>
                    </a:cubicBezTo>
                    <a:cubicBezTo>
                      <a:pt x="252" y="265"/>
                      <a:pt x="261" y="258"/>
                      <a:pt x="264" y="252"/>
                    </a:cubicBezTo>
                    <a:cubicBezTo>
                      <a:pt x="266" y="246"/>
                      <a:pt x="270" y="228"/>
                      <a:pt x="276" y="216"/>
                    </a:cubicBezTo>
                    <a:cubicBezTo>
                      <a:pt x="278" y="206"/>
                      <a:pt x="282" y="177"/>
                      <a:pt x="288" y="163"/>
                    </a:cubicBezTo>
                    <a:cubicBezTo>
                      <a:pt x="290" y="151"/>
                      <a:pt x="294" y="136"/>
                      <a:pt x="297" y="124"/>
                    </a:cubicBezTo>
                    <a:cubicBezTo>
                      <a:pt x="305" y="98"/>
                      <a:pt x="305" y="98"/>
                      <a:pt x="317" y="79"/>
                    </a:cubicBezTo>
                    <a:cubicBezTo>
                      <a:pt x="335" y="50"/>
                      <a:pt x="364" y="17"/>
                      <a:pt x="410" y="17"/>
                    </a:cubicBezTo>
                    <a:cubicBezTo>
                      <a:pt x="443" y="17"/>
                      <a:pt x="446" y="43"/>
                      <a:pt x="446" y="57"/>
                    </a:cubicBezTo>
                    <a:cubicBezTo>
                      <a:pt x="446" y="93"/>
                      <a:pt x="419" y="158"/>
                      <a:pt x="410" y="182"/>
                    </a:cubicBezTo>
                    <a:cubicBezTo>
                      <a:pt x="402" y="199"/>
                      <a:pt x="400" y="206"/>
                      <a:pt x="400" y="216"/>
                    </a:cubicBezTo>
                    <a:cubicBezTo>
                      <a:pt x="400" y="246"/>
                      <a:pt x="426" y="265"/>
                      <a:pt x="458" y="265"/>
                    </a:cubicBezTo>
                    <a:cubicBezTo>
                      <a:pt x="515" y="265"/>
                      <a:pt x="542" y="184"/>
                      <a:pt x="542" y="175"/>
                    </a:cubicBezTo>
                    <a:cubicBezTo>
                      <a:pt x="542" y="168"/>
                      <a:pt x="534" y="168"/>
                      <a:pt x="531" y="168"/>
                    </a:cubicBezTo>
                    <a:cubicBezTo>
                      <a:pt x="525" y="168"/>
                      <a:pt x="525" y="172"/>
                      <a:pt x="522" y="177"/>
                    </a:cubicBezTo>
                    <a:cubicBezTo>
                      <a:pt x="508" y="225"/>
                      <a:pt x="482" y="249"/>
                      <a:pt x="460" y="249"/>
                    </a:cubicBezTo>
                    <a:cubicBezTo>
                      <a:pt x="446" y="249"/>
                      <a:pt x="443" y="241"/>
                      <a:pt x="443" y="228"/>
                    </a:cubicBezTo>
                    <a:cubicBezTo>
                      <a:pt x="443" y="216"/>
                      <a:pt x="448" y="206"/>
                      <a:pt x="458" y="180"/>
                    </a:cubicBezTo>
                    <a:cubicBezTo>
                      <a:pt x="465" y="163"/>
                      <a:pt x="489" y="100"/>
                      <a:pt x="489" y="67"/>
                    </a:cubicBezTo>
                    <a:cubicBezTo>
                      <a:pt x="489" y="57"/>
                      <a:pt x="489" y="33"/>
                      <a:pt x="467" y="17"/>
                    </a:cubicBezTo>
                    <a:cubicBezTo>
                      <a:pt x="458" y="7"/>
                      <a:pt x="441" y="0"/>
                      <a:pt x="412" y="0"/>
                    </a:cubicBezTo>
                    <a:cubicBezTo>
                      <a:pt x="359" y="0"/>
                      <a:pt x="326" y="36"/>
                      <a:pt x="309" y="60"/>
                    </a:cubicBezTo>
                    <a:cubicBezTo>
                      <a:pt x="305" y="9"/>
                      <a:pt x="261" y="0"/>
                      <a:pt x="233" y="0"/>
                    </a:cubicBezTo>
                    <a:cubicBezTo>
                      <a:pt x="182" y="0"/>
                      <a:pt x="149" y="31"/>
                      <a:pt x="132" y="53"/>
                    </a:cubicBezTo>
                    <a:cubicBezTo>
                      <a:pt x="127" y="12"/>
                      <a:pt x="93" y="0"/>
                      <a:pt x="69" y="0"/>
                    </a:cubicBezTo>
                    <a:cubicBezTo>
                      <a:pt x="43" y="0"/>
                      <a:pt x="29" y="19"/>
                      <a:pt x="21" y="31"/>
                    </a:cubicBezTo>
                    <a:cubicBezTo>
                      <a:pt x="9" y="53"/>
                      <a:pt x="0" y="86"/>
                      <a:pt x="0" y="91"/>
                    </a:cubicBezTo>
                    <a:cubicBezTo>
                      <a:pt x="0" y="98"/>
                      <a:pt x="9" y="98"/>
                      <a:pt x="12" y="98"/>
                    </a:cubicBezTo>
                    <a:cubicBezTo>
                      <a:pt x="19" y="98"/>
                      <a:pt x="19" y="96"/>
                      <a:pt x="24" y="79"/>
                    </a:cubicBezTo>
                    <a:cubicBezTo>
                      <a:pt x="33" y="45"/>
                      <a:pt x="43" y="17"/>
                      <a:pt x="67" y="17"/>
                    </a:cubicBezTo>
                    <a:cubicBezTo>
                      <a:pt x="81" y="17"/>
                      <a:pt x="86" y="29"/>
                      <a:pt x="86" y="45"/>
                    </a:cubicBezTo>
                    <a:cubicBezTo>
                      <a:pt x="86" y="57"/>
                      <a:pt x="81" y="78"/>
                      <a:pt x="77" y="93"/>
                    </a:cubicBezTo>
                    <a:cubicBezTo>
                      <a:pt x="72" y="109"/>
                      <a:pt x="67" y="134"/>
                      <a:pt x="65" y="146"/>
                    </a:cubicBezTo>
                    <a:cubicBezTo>
                      <a:pt x="58" y="171"/>
                      <a:pt x="52" y="197"/>
                      <a:pt x="45" y="223"/>
                    </a:cubicBezTo>
                    <a:cubicBezTo>
                      <a:pt x="43" y="230"/>
                      <a:pt x="39" y="244"/>
                      <a:pt x="39" y="246"/>
                    </a:cubicBezTo>
                    <a:cubicBezTo>
                      <a:pt x="39" y="258"/>
                      <a:pt x="50" y="265"/>
                      <a:pt x="60" y="265"/>
                    </a:cubicBezTo>
                    <a:cubicBezTo>
                      <a:pt x="69" y="265"/>
                      <a:pt x="78" y="258"/>
                      <a:pt x="81" y="252"/>
                    </a:cubicBezTo>
                    <a:cubicBezTo>
                      <a:pt x="85" y="246"/>
                      <a:pt x="91" y="228"/>
                      <a:pt x="93" y="216"/>
                    </a:cubicBezTo>
                    <a:cubicBezTo>
                      <a:pt x="96" y="206"/>
                      <a:pt x="103" y="177"/>
                      <a:pt x="105" y="163"/>
                    </a:cubicBezTo>
                    <a:cubicBezTo>
                      <a:pt x="110" y="151"/>
                      <a:pt x="113" y="136"/>
                      <a:pt x="115" y="124"/>
                    </a:cubicBezTo>
                    <a:cubicBezTo>
                      <a:pt x="122" y="100"/>
                      <a:pt x="125" y="96"/>
                      <a:pt x="141" y="69"/>
                    </a:cubicBezTo>
                    <a:cubicBezTo>
                      <a:pt x="158" y="48"/>
                      <a:pt x="185" y="17"/>
                      <a:pt x="230" y="17"/>
                    </a:cubicBezTo>
                    <a:cubicBezTo>
                      <a:pt x="264" y="17"/>
                      <a:pt x="264" y="45"/>
                      <a:pt x="264" y="57"/>
                    </a:cubicBezTo>
                    <a:cubicBezTo>
                      <a:pt x="264" y="72"/>
                      <a:pt x="261" y="79"/>
                      <a:pt x="254" y="112"/>
                    </a:cubicBezTo>
                    <a:cubicBezTo>
                      <a:pt x="246" y="145"/>
                      <a:pt x="238" y="178"/>
                      <a:pt x="230" y="2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6" name="Freeform 225">
                <a:extLst>
                  <a:ext uri="{FF2B5EF4-FFF2-40B4-BE49-F238E27FC236}">
                    <a16:creationId xmlns:a16="http://schemas.microsoft.com/office/drawing/2014/main" id="{BF58699B-C96A-834C-D22A-13BFDA14DC6C}"/>
                  </a:ext>
                </a:extLst>
              </p:cNvPr>
              <p:cNvSpPr/>
              <p:nvPr/>
            </p:nvSpPr>
            <p:spPr>
              <a:xfrm>
                <a:off x="2916720" y="5010120"/>
                <a:ext cx="11880" cy="30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840">
                    <a:moveTo>
                      <a:pt x="33" y="31"/>
                    </a:moveTo>
                    <a:cubicBezTo>
                      <a:pt x="33" y="17"/>
                      <a:pt x="33" y="0"/>
                      <a:pt x="17" y="0"/>
                    </a:cubicBezTo>
                    <a:cubicBezTo>
                      <a:pt x="0" y="0"/>
                      <a:pt x="0" y="17"/>
                      <a:pt x="0" y="31"/>
                    </a:cubicBezTo>
                    <a:cubicBezTo>
                      <a:pt x="0" y="291"/>
                      <a:pt x="0" y="551"/>
                      <a:pt x="0" y="811"/>
                    </a:cubicBezTo>
                    <a:cubicBezTo>
                      <a:pt x="0" y="826"/>
                      <a:pt x="0" y="840"/>
                      <a:pt x="17" y="840"/>
                    </a:cubicBezTo>
                    <a:cubicBezTo>
                      <a:pt x="33" y="840"/>
                      <a:pt x="33" y="826"/>
                      <a:pt x="33" y="811"/>
                    </a:cubicBezTo>
                    <a:cubicBezTo>
                      <a:pt x="33" y="551"/>
                      <a:pt x="33" y="291"/>
                      <a:pt x="33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7" name="Freeform 226">
                <a:extLst>
                  <a:ext uri="{FF2B5EF4-FFF2-40B4-BE49-F238E27FC236}">
                    <a16:creationId xmlns:a16="http://schemas.microsoft.com/office/drawing/2014/main" id="{894AF589-CBDF-5D82-FBA0-7E18D22451C4}"/>
                  </a:ext>
                </a:extLst>
              </p:cNvPr>
              <p:cNvSpPr/>
              <p:nvPr/>
            </p:nvSpPr>
            <p:spPr>
              <a:xfrm>
                <a:off x="2974320" y="5027400"/>
                <a:ext cx="150120" cy="213840"/>
              </a:xfrm>
              <a:custGeom>
                <a:avLst/>
                <a:gdLst/>
                <a:ahLst/>
                <a:cxnLst/>
                <a:rect l="0" t="0" r="r" b="b"/>
                <a:pathLst>
                  <a:path w="417" h="594">
                    <a:moveTo>
                      <a:pt x="293" y="537"/>
                    </a:moveTo>
                    <a:cubicBezTo>
                      <a:pt x="293" y="555"/>
                      <a:pt x="293" y="574"/>
                      <a:pt x="293" y="594"/>
                    </a:cubicBezTo>
                    <a:cubicBezTo>
                      <a:pt x="334" y="591"/>
                      <a:pt x="376" y="587"/>
                      <a:pt x="417" y="584"/>
                    </a:cubicBezTo>
                    <a:cubicBezTo>
                      <a:pt x="417" y="575"/>
                      <a:pt x="417" y="567"/>
                      <a:pt x="417" y="558"/>
                    </a:cubicBezTo>
                    <a:cubicBezTo>
                      <a:pt x="357" y="558"/>
                      <a:pt x="350" y="550"/>
                      <a:pt x="350" y="510"/>
                    </a:cubicBezTo>
                    <a:cubicBezTo>
                      <a:pt x="350" y="340"/>
                      <a:pt x="350" y="170"/>
                      <a:pt x="350" y="0"/>
                    </a:cubicBezTo>
                    <a:cubicBezTo>
                      <a:pt x="310" y="3"/>
                      <a:pt x="270" y="6"/>
                      <a:pt x="230" y="9"/>
                    </a:cubicBezTo>
                    <a:cubicBezTo>
                      <a:pt x="230" y="18"/>
                      <a:pt x="230" y="27"/>
                      <a:pt x="230" y="36"/>
                    </a:cubicBezTo>
                    <a:cubicBezTo>
                      <a:pt x="288" y="36"/>
                      <a:pt x="294" y="41"/>
                      <a:pt x="294" y="84"/>
                    </a:cubicBezTo>
                    <a:cubicBezTo>
                      <a:pt x="294" y="144"/>
                      <a:pt x="294" y="204"/>
                      <a:pt x="294" y="264"/>
                    </a:cubicBezTo>
                    <a:cubicBezTo>
                      <a:pt x="270" y="235"/>
                      <a:pt x="235" y="213"/>
                      <a:pt x="189" y="213"/>
                    </a:cubicBezTo>
                    <a:cubicBezTo>
                      <a:pt x="89" y="213"/>
                      <a:pt x="0" y="294"/>
                      <a:pt x="0" y="402"/>
                    </a:cubicBezTo>
                    <a:cubicBezTo>
                      <a:pt x="0" y="510"/>
                      <a:pt x="84" y="594"/>
                      <a:pt x="180" y="594"/>
                    </a:cubicBezTo>
                    <a:cubicBezTo>
                      <a:pt x="233" y="594"/>
                      <a:pt x="270" y="565"/>
                      <a:pt x="293" y="537"/>
                    </a:cubicBezTo>
                    <a:moveTo>
                      <a:pt x="293" y="312"/>
                    </a:moveTo>
                    <a:cubicBezTo>
                      <a:pt x="293" y="369"/>
                      <a:pt x="293" y="426"/>
                      <a:pt x="293" y="484"/>
                    </a:cubicBezTo>
                    <a:cubicBezTo>
                      <a:pt x="293" y="501"/>
                      <a:pt x="293" y="501"/>
                      <a:pt x="282" y="514"/>
                    </a:cubicBezTo>
                    <a:cubicBezTo>
                      <a:pt x="258" y="555"/>
                      <a:pt x="221" y="574"/>
                      <a:pt x="185" y="574"/>
                    </a:cubicBezTo>
                    <a:cubicBezTo>
                      <a:pt x="146" y="574"/>
                      <a:pt x="115" y="553"/>
                      <a:pt x="96" y="520"/>
                    </a:cubicBezTo>
                    <a:cubicBezTo>
                      <a:pt x="74" y="486"/>
                      <a:pt x="72" y="438"/>
                      <a:pt x="72" y="405"/>
                    </a:cubicBezTo>
                    <a:cubicBezTo>
                      <a:pt x="72" y="373"/>
                      <a:pt x="72" y="324"/>
                      <a:pt x="96" y="285"/>
                    </a:cubicBezTo>
                    <a:cubicBezTo>
                      <a:pt x="115" y="258"/>
                      <a:pt x="146" y="230"/>
                      <a:pt x="192" y="230"/>
                    </a:cubicBezTo>
                    <a:cubicBezTo>
                      <a:pt x="221" y="230"/>
                      <a:pt x="257" y="244"/>
                      <a:pt x="282" y="280"/>
                    </a:cubicBezTo>
                    <a:cubicBezTo>
                      <a:pt x="293" y="294"/>
                      <a:pt x="293" y="297"/>
                      <a:pt x="293" y="312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8" name="Freeform 227">
                <a:extLst>
                  <a:ext uri="{FF2B5EF4-FFF2-40B4-BE49-F238E27FC236}">
                    <a16:creationId xmlns:a16="http://schemas.microsoft.com/office/drawing/2014/main" id="{2ADE9A16-6732-C6D4-0E1D-09E043D4E854}"/>
                  </a:ext>
                </a:extLst>
              </p:cNvPr>
              <p:cNvSpPr/>
              <p:nvPr/>
            </p:nvSpPr>
            <p:spPr>
              <a:xfrm>
                <a:off x="3145320" y="5101560"/>
                <a:ext cx="137160" cy="139680"/>
              </a:xfrm>
              <a:custGeom>
                <a:avLst/>
                <a:gdLst/>
                <a:ahLst/>
                <a:cxnLst/>
                <a:rect l="0" t="0" r="r" b="b"/>
                <a:pathLst>
                  <a:path w="381" h="388">
                    <a:moveTo>
                      <a:pt x="246" y="313"/>
                    </a:moveTo>
                    <a:cubicBezTo>
                      <a:pt x="249" y="347"/>
                      <a:pt x="273" y="383"/>
                      <a:pt x="312" y="383"/>
                    </a:cubicBezTo>
                    <a:cubicBezTo>
                      <a:pt x="328" y="383"/>
                      <a:pt x="381" y="371"/>
                      <a:pt x="381" y="301"/>
                    </a:cubicBezTo>
                    <a:cubicBezTo>
                      <a:pt x="381" y="287"/>
                      <a:pt x="381" y="271"/>
                      <a:pt x="381" y="256"/>
                    </a:cubicBezTo>
                    <a:cubicBezTo>
                      <a:pt x="374" y="256"/>
                      <a:pt x="366" y="256"/>
                      <a:pt x="359" y="256"/>
                    </a:cubicBezTo>
                    <a:cubicBezTo>
                      <a:pt x="359" y="271"/>
                      <a:pt x="359" y="287"/>
                      <a:pt x="359" y="301"/>
                    </a:cubicBezTo>
                    <a:cubicBezTo>
                      <a:pt x="359" y="352"/>
                      <a:pt x="338" y="357"/>
                      <a:pt x="328" y="357"/>
                    </a:cubicBezTo>
                    <a:cubicBezTo>
                      <a:pt x="302" y="357"/>
                      <a:pt x="297" y="318"/>
                      <a:pt x="297" y="313"/>
                    </a:cubicBezTo>
                    <a:cubicBezTo>
                      <a:pt x="297" y="258"/>
                      <a:pt x="297" y="202"/>
                      <a:pt x="297" y="146"/>
                    </a:cubicBezTo>
                    <a:cubicBezTo>
                      <a:pt x="297" y="110"/>
                      <a:pt x="297" y="79"/>
                      <a:pt x="269" y="48"/>
                    </a:cubicBezTo>
                    <a:cubicBezTo>
                      <a:pt x="235" y="15"/>
                      <a:pt x="194" y="0"/>
                      <a:pt x="153" y="0"/>
                    </a:cubicBezTo>
                    <a:cubicBezTo>
                      <a:pt x="84" y="0"/>
                      <a:pt x="27" y="41"/>
                      <a:pt x="27" y="96"/>
                    </a:cubicBezTo>
                    <a:cubicBezTo>
                      <a:pt x="27" y="122"/>
                      <a:pt x="43" y="136"/>
                      <a:pt x="65" y="136"/>
                    </a:cubicBezTo>
                    <a:cubicBezTo>
                      <a:pt x="89" y="136"/>
                      <a:pt x="103" y="120"/>
                      <a:pt x="103" y="96"/>
                    </a:cubicBezTo>
                    <a:cubicBezTo>
                      <a:pt x="103" y="86"/>
                      <a:pt x="98" y="60"/>
                      <a:pt x="60" y="57"/>
                    </a:cubicBezTo>
                    <a:cubicBezTo>
                      <a:pt x="81" y="29"/>
                      <a:pt x="125" y="19"/>
                      <a:pt x="151" y="19"/>
                    </a:cubicBezTo>
                    <a:cubicBezTo>
                      <a:pt x="192" y="19"/>
                      <a:pt x="240" y="53"/>
                      <a:pt x="240" y="127"/>
                    </a:cubicBezTo>
                    <a:cubicBezTo>
                      <a:pt x="240" y="137"/>
                      <a:pt x="240" y="147"/>
                      <a:pt x="240" y="158"/>
                    </a:cubicBezTo>
                    <a:cubicBezTo>
                      <a:pt x="197" y="160"/>
                      <a:pt x="139" y="163"/>
                      <a:pt x="86" y="189"/>
                    </a:cubicBezTo>
                    <a:cubicBezTo>
                      <a:pt x="21" y="218"/>
                      <a:pt x="0" y="261"/>
                      <a:pt x="0" y="297"/>
                    </a:cubicBezTo>
                    <a:cubicBezTo>
                      <a:pt x="0" y="366"/>
                      <a:pt x="81" y="388"/>
                      <a:pt x="137" y="388"/>
                    </a:cubicBezTo>
                    <a:cubicBezTo>
                      <a:pt x="192" y="388"/>
                      <a:pt x="230" y="354"/>
                      <a:pt x="246" y="313"/>
                    </a:cubicBezTo>
                    <a:moveTo>
                      <a:pt x="240" y="175"/>
                    </a:moveTo>
                    <a:cubicBezTo>
                      <a:pt x="240" y="204"/>
                      <a:pt x="240" y="232"/>
                      <a:pt x="240" y="261"/>
                    </a:cubicBezTo>
                    <a:cubicBezTo>
                      <a:pt x="240" y="340"/>
                      <a:pt x="180" y="369"/>
                      <a:pt x="141" y="369"/>
                    </a:cubicBezTo>
                    <a:cubicBezTo>
                      <a:pt x="101" y="369"/>
                      <a:pt x="65" y="340"/>
                      <a:pt x="65" y="297"/>
                    </a:cubicBezTo>
                    <a:cubicBezTo>
                      <a:pt x="65" y="252"/>
                      <a:pt x="101" y="182"/>
                      <a:pt x="240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29" name="Freeform 228">
                <a:extLst>
                  <a:ext uri="{FF2B5EF4-FFF2-40B4-BE49-F238E27FC236}">
                    <a16:creationId xmlns:a16="http://schemas.microsoft.com/office/drawing/2014/main" id="{BE43265B-F28A-25B7-80FA-A2F0DE928BD2}"/>
                  </a:ext>
                </a:extLst>
              </p:cNvPr>
              <p:cNvSpPr/>
              <p:nvPr/>
            </p:nvSpPr>
            <p:spPr>
              <a:xfrm>
                <a:off x="3290400" y="5051520"/>
                <a:ext cx="95040" cy="189360"/>
              </a:xfrm>
              <a:custGeom>
                <a:avLst/>
                <a:gdLst/>
                <a:ahLst/>
                <a:cxnLst/>
                <a:rect l="0" t="0" r="r" b="b"/>
                <a:pathLst>
                  <a:path w="264" h="526">
                    <a:moveTo>
                      <a:pt x="129" y="180"/>
                    </a:moveTo>
                    <a:cubicBezTo>
                      <a:pt x="169" y="180"/>
                      <a:pt x="209" y="180"/>
                      <a:pt x="249" y="180"/>
                    </a:cubicBezTo>
                    <a:cubicBezTo>
                      <a:pt x="249" y="171"/>
                      <a:pt x="249" y="162"/>
                      <a:pt x="249" y="153"/>
                    </a:cubicBezTo>
                    <a:cubicBezTo>
                      <a:pt x="209" y="153"/>
                      <a:pt x="169" y="153"/>
                      <a:pt x="129" y="153"/>
                    </a:cubicBezTo>
                    <a:cubicBezTo>
                      <a:pt x="129" y="102"/>
                      <a:pt x="129" y="51"/>
                      <a:pt x="129" y="0"/>
                    </a:cubicBezTo>
                    <a:cubicBezTo>
                      <a:pt x="122" y="0"/>
                      <a:pt x="115" y="0"/>
                      <a:pt x="108" y="0"/>
                    </a:cubicBezTo>
                    <a:cubicBezTo>
                      <a:pt x="108" y="69"/>
                      <a:pt x="81" y="158"/>
                      <a:pt x="0" y="163"/>
                    </a:cubicBezTo>
                    <a:cubicBezTo>
                      <a:pt x="0" y="169"/>
                      <a:pt x="0" y="174"/>
                      <a:pt x="0" y="180"/>
                    </a:cubicBezTo>
                    <a:cubicBezTo>
                      <a:pt x="24" y="180"/>
                      <a:pt x="48" y="180"/>
                      <a:pt x="72" y="180"/>
                    </a:cubicBezTo>
                    <a:cubicBezTo>
                      <a:pt x="72" y="257"/>
                      <a:pt x="72" y="335"/>
                      <a:pt x="72" y="412"/>
                    </a:cubicBezTo>
                    <a:cubicBezTo>
                      <a:pt x="72" y="514"/>
                      <a:pt x="151" y="526"/>
                      <a:pt x="180" y="526"/>
                    </a:cubicBezTo>
                    <a:cubicBezTo>
                      <a:pt x="240" y="526"/>
                      <a:pt x="264" y="466"/>
                      <a:pt x="264" y="412"/>
                    </a:cubicBezTo>
                    <a:cubicBezTo>
                      <a:pt x="264" y="395"/>
                      <a:pt x="264" y="380"/>
                      <a:pt x="264" y="364"/>
                    </a:cubicBezTo>
                    <a:cubicBezTo>
                      <a:pt x="257" y="364"/>
                      <a:pt x="249" y="364"/>
                      <a:pt x="242" y="364"/>
                    </a:cubicBezTo>
                    <a:cubicBezTo>
                      <a:pt x="242" y="379"/>
                      <a:pt x="242" y="395"/>
                      <a:pt x="242" y="409"/>
                    </a:cubicBezTo>
                    <a:cubicBezTo>
                      <a:pt x="242" y="472"/>
                      <a:pt x="218" y="505"/>
                      <a:pt x="187" y="505"/>
                    </a:cubicBezTo>
                    <a:cubicBezTo>
                      <a:pt x="129" y="505"/>
                      <a:pt x="129" y="429"/>
                      <a:pt x="129" y="414"/>
                    </a:cubicBezTo>
                    <a:cubicBezTo>
                      <a:pt x="129" y="336"/>
                      <a:pt x="129" y="258"/>
                      <a:pt x="129" y="180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30" name="Freeform 229">
                <a:extLst>
                  <a:ext uri="{FF2B5EF4-FFF2-40B4-BE49-F238E27FC236}">
                    <a16:creationId xmlns:a16="http://schemas.microsoft.com/office/drawing/2014/main" id="{EA34A3CF-3DB3-BCBF-ACDB-A3912AA5FDF6}"/>
                  </a:ext>
                </a:extLst>
              </p:cNvPr>
              <p:cNvSpPr/>
              <p:nvPr/>
            </p:nvSpPr>
            <p:spPr>
              <a:xfrm>
                <a:off x="3415320" y="5101560"/>
                <a:ext cx="136080" cy="139680"/>
              </a:xfrm>
              <a:custGeom>
                <a:avLst/>
                <a:gdLst/>
                <a:ahLst/>
                <a:cxnLst/>
                <a:rect l="0" t="0" r="r" b="b"/>
                <a:pathLst>
                  <a:path w="378" h="388">
                    <a:moveTo>
                      <a:pt x="245" y="313"/>
                    </a:moveTo>
                    <a:cubicBezTo>
                      <a:pt x="246" y="347"/>
                      <a:pt x="270" y="383"/>
                      <a:pt x="309" y="383"/>
                    </a:cubicBezTo>
                    <a:cubicBezTo>
                      <a:pt x="328" y="383"/>
                      <a:pt x="378" y="371"/>
                      <a:pt x="378" y="301"/>
                    </a:cubicBezTo>
                    <a:cubicBezTo>
                      <a:pt x="378" y="287"/>
                      <a:pt x="378" y="271"/>
                      <a:pt x="378" y="256"/>
                    </a:cubicBezTo>
                    <a:cubicBezTo>
                      <a:pt x="371" y="256"/>
                      <a:pt x="364" y="256"/>
                      <a:pt x="357" y="256"/>
                    </a:cubicBezTo>
                    <a:cubicBezTo>
                      <a:pt x="357" y="271"/>
                      <a:pt x="357" y="287"/>
                      <a:pt x="357" y="301"/>
                    </a:cubicBezTo>
                    <a:cubicBezTo>
                      <a:pt x="357" y="352"/>
                      <a:pt x="338" y="357"/>
                      <a:pt x="328" y="357"/>
                    </a:cubicBezTo>
                    <a:cubicBezTo>
                      <a:pt x="300" y="357"/>
                      <a:pt x="297" y="318"/>
                      <a:pt x="297" y="313"/>
                    </a:cubicBezTo>
                    <a:cubicBezTo>
                      <a:pt x="297" y="258"/>
                      <a:pt x="297" y="202"/>
                      <a:pt x="297" y="146"/>
                    </a:cubicBezTo>
                    <a:cubicBezTo>
                      <a:pt x="297" y="110"/>
                      <a:pt x="297" y="79"/>
                      <a:pt x="266" y="48"/>
                    </a:cubicBezTo>
                    <a:cubicBezTo>
                      <a:pt x="233" y="15"/>
                      <a:pt x="192" y="0"/>
                      <a:pt x="151" y="0"/>
                    </a:cubicBezTo>
                    <a:cubicBezTo>
                      <a:pt x="81" y="0"/>
                      <a:pt x="24" y="41"/>
                      <a:pt x="24" y="96"/>
                    </a:cubicBezTo>
                    <a:cubicBezTo>
                      <a:pt x="24" y="122"/>
                      <a:pt x="41" y="136"/>
                      <a:pt x="62" y="136"/>
                    </a:cubicBezTo>
                    <a:cubicBezTo>
                      <a:pt x="86" y="136"/>
                      <a:pt x="101" y="120"/>
                      <a:pt x="101" y="96"/>
                    </a:cubicBezTo>
                    <a:cubicBezTo>
                      <a:pt x="101" y="86"/>
                      <a:pt x="98" y="60"/>
                      <a:pt x="57" y="57"/>
                    </a:cubicBezTo>
                    <a:cubicBezTo>
                      <a:pt x="81" y="29"/>
                      <a:pt x="122" y="19"/>
                      <a:pt x="149" y="19"/>
                    </a:cubicBezTo>
                    <a:cubicBezTo>
                      <a:pt x="192" y="19"/>
                      <a:pt x="240" y="53"/>
                      <a:pt x="240" y="127"/>
                    </a:cubicBezTo>
                    <a:cubicBezTo>
                      <a:pt x="240" y="137"/>
                      <a:pt x="240" y="147"/>
                      <a:pt x="240" y="158"/>
                    </a:cubicBezTo>
                    <a:cubicBezTo>
                      <a:pt x="197" y="160"/>
                      <a:pt x="137" y="163"/>
                      <a:pt x="84" y="189"/>
                    </a:cubicBezTo>
                    <a:cubicBezTo>
                      <a:pt x="21" y="218"/>
                      <a:pt x="0" y="261"/>
                      <a:pt x="0" y="297"/>
                    </a:cubicBezTo>
                    <a:cubicBezTo>
                      <a:pt x="0" y="366"/>
                      <a:pt x="81" y="388"/>
                      <a:pt x="134" y="388"/>
                    </a:cubicBezTo>
                    <a:cubicBezTo>
                      <a:pt x="189" y="388"/>
                      <a:pt x="228" y="354"/>
                      <a:pt x="245" y="313"/>
                    </a:cubicBezTo>
                    <a:moveTo>
                      <a:pt x="240" y="175"/>
                    </a:moveTo>
                    <a:cubicBezTo>
                      <a:pt x="240" y="204"/>
                      <a:pt x="240" y="232"/>
                      <a:pt x="240" y="261"/>
                    </a:cubicBezTo>
                    <a:cubicBezTo>
                      <a:pt x="240" y="340"/>
                      <a:pt x="177" y="369"/>
                      <a:pt x="139" y="369"/>
                    </a:cubicBezTo>
                    <a:cubicBezTo>
                      <a:pt x="98" y="369"/>
                      <a:pt x="65" y="340"/>
                      <a:pt x="65" y="297"/>
                    </a:cubicBezTo>
                    <a:cubicBezTo>
                      <a:pt x="65" y="252"/>
                      <a:pt x="101" y="182"/>
                      <a:pt x="240" y="175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31" name="Freeform 230">
                <a:extLst>
                  <a:ext uri="{FF2B5EF4-FFF2-40B4-BE49-F238E27FC236}">
                    <a16:creationId xmlns:a16="http://schemas.microsoft.com/office/drawing/2014/main" id="{DDCC4EF9-E1CC-0AB9-AA3C-2ACE753C7977}"/>
                  </a:ext>
                </a:extLst>
              </p:cNvPr>
              <p:cNvSpPr/>
              <p:nvPr/>
            </p:nvSpPr>
            <p:spPr>
              <a:xfrm>
                <a:off x="3565440" y="5189400"/>
                <a:ext cx="178560" cy="92880"/>
              </a:xfrm>
              <a:custGeom>
                <a:avLst/>
                <a:gdLst/>
                <a:ahLst/>
                <a:cxnLst/>
                <a:rect l="0" t="0" r="r" b="b"/>
                <a:pathLst>
                  <a:path w="496" h="258">
                    <a:moveTo>
                      <a:pt x="453" y="81"/>
                    </a:moveTo>
                    <a:cubicBezTo>
                      <a:pt x="453" y="31"/>
                      <a:pt x="426" y="0"/>
                      <a:pt x="364" y="0"/>
                    </a:cubicBezTo>
                    <a:cubicBezTo>
                      <a:pt x="318" y="0"/>
                      <a:pt x="285" y="27"/>
                      <a:pt x="270" y="55"/>
                    </a:cubicBezTo>
                    <a:cubicBezTo>
                      <a:pt x="258" y="12"/>
                      <a:pt x="225" y="0"/>
                      <a:pt x="182" y="0"/>
                    </a:cubicBezTo>
                    <a:cubicBezTo>
                      <a:pt x="134" y="0"/>
                      <a:pt x="103" y="27"/>
                      <a:pt x="86" y="57"/>
                    </a:cubicBezTo>
                    <a:cubicBezTo>
                      <a:pt x="86" y="39"/>
                      <a:pt x="86" y="19"/>
                      <a:pt x="86" y="0"/>
                    </a:cubicBezTo>
                    <a:cubicBezTo>
                      <a:pt x="57" y="3"/>
                      <a:pt x="29" y="5"/>
                      <a:pt x="0" y="7"/>
                    </a:cubicBezTo>
                    <a:cubicBezTo>
                      <a:pt x="0" y="15"/>
                      <a:pt x="0" y="21"/>
                      <a:pt x="0" y="29"/>
                    </a:cubicBezTo>
                    <a:cubicBezTo>
                      <a:pt x="39" y="29"/>
                      <a:pt x="43" y="31"/>
                      <a:pt x="43" y="60"/>
                    </a:cubicBezTo>
                    <a:cubicBezTo>
                      <a:pt x="43" y="111"/>
                      <a:pt x="43" y="162"/>
                      <a:pt x="43" y="213"/>
                    </a:cubicBezTo>
                    <a:cubicBezTo>
                      <a:pt x="43" y="240"/>
                      <a:pt x="39" y="240"/>
                      <a:pt x="0" y="240"/>
                    </a:cubicBezTo>
                    <a:cubicBezTo>
                      <a:pt x="0" y="246"/>
                      <a:pt x="0" y="252"/>
                      <a:pt x="0" y="258"/>
                    </a:cubicBezTo>
                    <a:cubicBezTo>
                      <a:pt x="22" y="258"/>
                      <a:pt x="43" y="256"/>
                      <a:pt x="67" y="256"/>
                    </a:cubicBezTo>
                    <a:cubicBezTo>
                      <a:pt x="89" y="256"/>
                      <a:pt x="129" y="258"/>
                      <a:pt x="134" y="258"/>
                    </a:cubicBezTo>
                    <a:cubicBezTo>
                      <a:pt x="134" y="252"/>
                      <a:pt x="134" y="246"/>
                      <a:pt x="134" y="240"/>
                    </a:cubicBezTo>
                    <a:cubicBezTo>
                      <a:pt x="96" y="240"/>
                      <a:pt x="91" y="240"/>
                      <a:pt x="91" y="213"/>
                    </a:cubicBezTo>
                    <a:cubicBezTo>
                      <a:pt x="91" y="178"/>
                      <a:pt x="91" y="143"/>
                      <a:pt x="91" y="108"/>
                    </a:cubicBezTo>
                    <a:cubicBezTo>
                      <a:pt x="91" y="45"/>
                      <a:pt x="139" y="17"/>
                      <a:pt x="180" y="17"/>
                    </a:cubicBezTo>
                    <a:cubicBezTo>
                      <a:pt x="221" y="17"/>
                      <a:pt x="225" y="48"/>
                      <a:pt x="225" y="79"/>
                    </a:cubicBezTo>
                    <a:cubicBezTo>
                      <a:pt x="225" y="124"/>
                      <a:pt x="225" y="169"/>
                      <a:pt x="225" y="213"/>
                    </a:cubicBezTo>
                    <a:cubicBezTo>
                      <a:pt x="225" y="240"/>
                      <a:pt x="218" y="240"/>
                      <a:pt x="180" y="240"/>
                    </a:cubicBezTo>
                    <a:cubicBezTo>
                      <a:pt x="180" y="246"/>
                      <a:pt x="180" y="252"/>
                      <a:pt x="180" y="258"/>
                    </a:cubicBezTo>
                    <a:cubicBezTo>
                      <a:pt x="182" y="258"/>
                      <a:pt x="223" y="256"/>
                      <a:pt x="249" y="256"/>
                    </a:cubicBezTo>
                    <a:cubicBezTo>
                      <a:pt x="270" y="256"/>
                      <a:pt x="312" y="258"/>
                      <a:pt x="317" y="258"/>
                    </a:cubicBezTo>
                    <a:cubicBezTo>
                      <a:pt x="317" y="252"/>
                      <a:pt x="317" y="246"/>
                      <a:pt x="317" y="240"/>
                    </a:cubicBezTo>
                    <a:cubicBezTo>
                      <a:pt x="278" y="240"/>
                      <a:pt x="270" y="240"/>
                      <a:pt x="270" y="213"/>
                    </a:cubicBezTo>
                    <a:cubicBezTo>
                      <a:pt x="270" y="178"/>
                      <a:pt x="270" y="143"/>
                      <a:pt x="270" y="108"/>
                    </a:cubicBezTo>
                    <a:cubicBezTo>
                      <a:pt x="270" y="45"/>
                      <a:pt x="321" y="17"/>
                      <a:pt x="359" y="17"/>
                    </a:cubicBezTo>
                    <a:cubicBezTo>
                      <a:pt x="400" y="17"/>
                      <a:pt x="405" y="48"/>
                      <a:pt x="405" y="79"/>
                    </a:cubicBezTo>
                    <a:cubicBezTo>
                      <a:pt x="405" y="124"/>
                      <a:pt x="405" y="169"/>
                      <a:pt x="405" y="213"/>
                    </a:cubicBezTo>
                    <a:cubicBezTo>
                      <a:pt x="405" y="240"/>
                      <a:pt x="400" y="240"/>
                      <a:pt x="362" y="240"/>
                    </a:cubicBezTo>
                    <a:cubicBezTo>
                      <a:pt x="362" y="246"/>
                      <a:pt x="362" y="252"/>
                      <a:pt x="362" y="258"/>
                    </a:cubicBezTo>
                    <a:cubicBezTo>
                      <a:pt x="364" y="258"/>
                      <a:pt x="405" y="256"/>
                      <a:pt x="429" y="256"/>
                    </a:cubicBezTo>
                    <a:cubicBezTo>
                      <a:pt x="450" y="256"/>
                      <a:pt x="491" y="258"/>
                      <a:pt x="496" y="258"/>
                    </a:cubicBezTo>
                    <a:cubicBezTo>
                      <a:pt x="496" y="252"/>
                      <a:pt x="496" y="246"/>
                      <a:pt x="496" y="240"/>
                    </a:cubicBezTo>
                    <a:cubicBezTo>
                      <a:pt x="458" y="240"/>
                      <a:pt x="453" y="240"/>
                      <a:pt x="453" y="213"/>
                    </a:cubicBezTo>
                    <a:cubicBezTo>
                      <a:pt x="453" y="169"/>
                      <a:pt x="453" y="125"/>
                      <a:pt x="453" y="8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  <p:sp>
            <p:nvSpPr>
              <p:cNvPr id="232" name="Freeform 231">
                <a:extLst>
                  <a:ext uri="{FF2B5EF4-FFF2-40B4-BE49-F238E27FC236}">
                    <a16:creationId xmlns:a16="http://schemas.microsoft.com/office/drawing/2014/main" id="{418E79C8-A33E-332A-A1D8-BCCFFB90E52B}"/>
                  </a:ext>
                </a:extLst>
              </p:cNvPr>
              <p:cNvSpPr/>
              <p:nvPr/>
            </p:nvSpPr>
            <p:spPr>
              <a:xfrm>
                <a:off x="3785040" y="5010120"/>
                <a:ext cx="70920" cy="302400"/>
              </a:xfrm>
              <a:custGeom>
                <a:avLst/>
                <a:gdLst/>
                <a:ahLst/>
                <a:cxnLst/>
                <a:rect l="0" t="0" r="r" b="b"/>
                <a:pathLst>
                  <a:path w="197" h="840">
                    <a:moveTo>
                      <a:pt x="197" y="421"/>
                    </a:moveTo>
                    <a:cubicBezTo>
                      <a:pt x="197" y="357"/>
                      <a:pt x="187" y="253"/>
                      <a:pt x="139" y="158"/>
                    </a:cubicBezTo>
                    <a:cubicBezTo>
                      <a:pt x="89" y="55"/>
                      <a:pt x="17" y="0"/>
                      <a:pt x="9" y="0"/>
                    </a:cubicBezTo>
                    <a:cubicBezTo>
                      <a:pt x="5" y="0"/>
                      <a:pt x="0" y="5"/>
                      <a:pt x="0" y="9"/>
                    </a:cubicBezTo>
                    <a:cubicBezTo>
                      <a:pt x="0" y="12"/>
                      <a:pt x="0" y="15"/>
                      <a:pt x="17" y="29"/>
                    </a:cubicBezTo>
                    <a:cubicBezTo>
                      <a:pt x="98" y="112"/>
                      <a:pt x="146" y="246"/>
                      <a:pt x="146" y="421"/>
                    </a:cubicBezTo>
                    <a:cubicBezTo>
                      <a:pt x="146" y="565"/>
                      <a:pt x="115" y="714"/>
                      <a:pt x="12" y="819"/>
                    </a:cubicBezTo>
                    <a:cubicBezTo>
                      <a:pt x="0" y="828"/>
                      <a:pt x="0" y="831"/>
                      <a:pt x="0" y="833"/>
                    </a:cubicBezTo>
                    <a:cubicBezTo>
                      <a:pt x="0" y="838"/>
                      <a:pt x="5" y="840"/>
                      <a:pt x="9" y="840"/>
                    </a:cubicBezTo>
                    <a:cubicBezTo>
                      <a:pt x="17" y="840"/>
                      <a:pt x="93" y="785"/>
                      <a:pt x="144" y="678"/>
                    </a:cubicBezTo>
                    <a:cubicBezTo>
                      <a:pt x="185" y="584"/>
                      <a:pt x="197" y="490"/>
                      <a:pt x="197" y="421"/>
                    </a:cubicBez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</a:ln>
            </p:spPr>
            <p:txBody>
              <a:bodyPr/>
              <a:lstStyle/>
              <a:p>
                <a:endParaRPr lang="en-US" sz="2177"/>
              </a:p>
            </p:txBody>
          </p:sp>
        </p:grpSp>
      </p:grpSp>
      <p:sp>
        <p:nvSpPr>
          <p:cNvPr id="233" name="TextBox 232">
            <a:extLst>
              <a:ext uri="{FF2B5EF4-FFF2-40B4-BE49-F238E27FC236}">
                <a16:creationId xmlns:a16="http://schemas.microsoft.com/office/drawing/2014/main" id="{3D439126-F784-9158-7F06-B7CDAAF5E027}"/>
              </a:ext>
            </a:extLst>
          </p:cNvPr>
          <p:cNvSpPr txBox="1"/>
          <p:nvPr/>
        </p:nvSpPr>
        <p:spPr>
          <a:xfrm>
            <a:off x="4976680" y="4423525"/>
            <a:ext cx="3594114" cy="2661952"/>
          </a:xfrm>
          <a:prstGeom prst="rect">
            <a:avLst/>
          </a:prstGeom>
          <a:noFill/>
          <a:ln w="0">
            <a:noFill/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1935" b="1" spc="-1">
                <a:latin typeface="Arial"/>
              </a:rPr>
              <a:t>L0: Null hypothesis</a:t>
            </a:r>
            <a:endParaRPr lang="en-US" sz="1935" spc="-1">
              <a:latin typeface="Arial"/>
            </a:endParaRPr>
          </a:p>
          <a:p>
            <a:r>
              <a:rPr lang="en-US" sz="1935" spc="-1">
                <a:latin typeface="Arial"/>
              </a:rPr>
              <a:t>Mass distortion is not simulated but is fitted</a:t>
            </a:r>
          </a:p>
          <a:p>
            <a:endParaRPr lang="en-US" sz="1935" spc="-1">
              <a:latin typeface="Arial"/>
            </a:endParaRPr>
          </a:p>
          <a:p>
            <a:endParaRPr lang="en-US" sz="1935" spc="-1">
              <a:latin typeface="Arial"/>
            </a:endParaRPr>
          </a:p>
          <a:p>
            <a:r>
              <a:rPr lang="en-US" sz="1935" b="1" spc="-1">
                <a:latin typeface="Arial"/>
              </a:rPr>
              <a:t>L1: Alternative hypothesis</a:t>
            </a:r>
            <a:endParaRPr lang="en-US" sz="1935" spc="-1">
              <a:latin typeface="Arial"/>
            </a:endParaRPr>
          </a:p>
          <a:p>
            <a:r>
              <a:rPr lang="en-US" sz="1935" spc="-1">
                <a:latin typeface="Arial"/>
              </a:rPr>
              <a:t>Mass distortion is simulated and fitted</a:t>
            </a:r>
          </a:p>
          <a:p>
            <a:endParaRPr lang="en-US" sz="2177" spc="-1">
              <a:latin typeface="Arial"/>
            </a:endParaRP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E11F3391-F836-BB3A-7E5E-8387AA5F5402}"/>
              </a:ext>
            </a:extLst>
          </p:cNvPr>
          <p:cNvSpPr txBox="1"/>
          <p:nvPr/>
        </p:nvSpPr>
        <p:spPr>
          <a:xfrm>
            <a:off x="8270377" y="4228907"/>
            <a:ext cx="3870585" cy="2393566"/>
          </a:xfrm>
          <a:prstGeom prst="rect">
            <a:avLst/>
          </a:prstGeom>
          <a:noFill/>
          <a:ln w="0">
            <a:solidFill>
              <a:srgbClr val="000000"/>
            </a:solidFill>
          </a:ln>
        </p:spPr>
        <p:txBody>
          <a:bodyPr lIns="108847" tIns="54423" rIns="108847" bIns="54423" anchor="t">
            <a:noAutofit/>
          </a:bodyPr>
          <a:lstStyle/>
          <a:p>
            <a:r>
              <a:rPr lang="en-US" sz="2177" b="1" spc="-1">
                <a:latin typeface="Arial"/>
              </a:rPr>
              <a:t>Median sensitivity (90% CL)</a:t>
            </a:r>
            <a:endParaRPr lang="en-US" sz="2177" spc="-1">
              <a:latin typeface="Arial"/>
            </a:endParaRPr>
          </a:p>
          <a:p>
            <a:r>
              <a:rPr lang="en-US" sz="2177" spc="-1">
                <a:latin typeface="Arial"/>
              </a:rPr>
              <a:t>In 50% of cases the alternative hypothesis exceeds the 10% tail of the null hypothesis  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AFA5D4F-8C10-B1DE-111C-BEA4AEBE0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C7CB26-C4AD-E24C-99F4-9278FBEB9685}" type="slidenum">
              <a:rPr lang="en-IT" smtClean="0"/>
              <a:t>38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57215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8" name="Group 1037">
            <a:extLst>
              <a:ext uri="{FF2B5EF4-FFF2-40B4-BE49-F238E27FC236}">
                <a16:creationId xmlns:a16="http://schemas.microsoft.com/office/drawing/2014/main" id="{A3D57BC6-2F5F-F8A2-8687-A40954A48E58}"/>
              </a:ext>
            </a:extLst>
          </p:cNvPr>
          <p:cNvGrpSpPr/>
          <p:nvPr/>
        </p:nvGrpSpPr>
        <p:grpSpPr>
          <a:xfrm>
            <a:off x="1199455" y="5339546"/>
            <a:ext cx="10080426" cy="360040"/>
            <a:chOff x="1199455" y="5339546"/>
            <a:chExt cx="10080426" cy="360040"/>
          </a:xfrm>
        </p:grpSpPr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A2928C38-BDE0-11BA-C288-2DD2AC6043A0}"/>
                </a:ext>
              </a:extLst>
            </p:cNvPr>
            <p:cNvGrpSpPr/>
            <p:nvPr/>
          </p:nvGrpSpPr>
          <p:grpSpPr>
            <a:xfrm>
              <a:off x="1199455" y="5373216"/>
              <a:ext cx="10080426" cy="146350"/>
              <a:chOff x="1199455" y="5373216"/>
              <a:chExt cx="10080426" cy="360040"/>
            </a:xfrm>
          </p:grpSpPr>
          <p:cxnSp>
            <p:nvCxnSpPr>
              <p:cNvPr id="1025" name="Straight Connector 1024">
                <a:extLst>
                  <a:ext uri="{FF2B5EF4-FFF2-40B4-BE49-F238E27FC236}">
                    <a16:creationId xmlns:a16="http://schemas.microsoft.com/office/drawing/2014/main" id="{E88E58A4-AAE1-BFF5-6A70-55BC36E3E391}"/>
                  </a:ext>
                </a:extLst>
              </p:cNvPr>
              <p:cNvCxnSpPr/>
              <p:nvPr/>
            </p:nvCxnSpPr>
            <p:spPr>
              <a:xfrm>
                <a:off x="1199455" y="5373216"/>
                <a:ext cx="0" cy="360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8" name="Straight Connector 1027">
                <a:extLst>
                  <a:ext uri="{FF2B5EF4-FFF2-40B4-BE49-F238E27FC236}">
                    <a16:creationId xmlns:a16="http://schemas.microsoft.com/office/drawing/2014/main" id="{E354992B-6001-DF53-D706-8C114425CD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99455" y="5733256"/>
                <a:ext cx="502094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9" name="Straight Connector 1028">
                <a:extLst>
                  <a:ext uri="{FF2B5EF4-FFF2-40B4-BE49-F238E27FC236}">
                    <a16:creationId xmlns:a16="http://schemas.microsoft.com/office/drawing/2014/main" id="{D8A594A1-7AF9-1B22-C429-8E628EB5AD53}"/>
                  </a:ext>
                </a:extLst>
              </p:cNvPr>
              <p:cNvCxnSpPr/>
              <p:nvPr/>
            </p:nvCxnSpPr>
            <p:spPr>
              <a:xfrm>
                <a:off x="11279881" y="5373216"/>
                <a:ext cx="0" cy="36004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3" name="Straight Connector 1032">
              <a:extLst>
                <a:ext uri="{FF2B5EF4-FFF2-40B4-BE49-F238E27FC236}">
                  <a16:creationId xmlns:a16="http://schemas.microsoft.com/office/drawing/2014/main" id="{F5168240-1703-BF11-D517-E7F237794465}"/>
                </a:ext>
              </a:extLst>
            </p:cNvPr>
            <p:cNvCxnSpPr/>
            <p:nvPr/>
          </p:nvCxnSpPr>
          <p:spPr>
            <a:xfrm>
              <a:off x="6213252" y="5339546"/>
              <a:ext cx="0" cy="36004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7" name="Straight Connector 1036">
              <a:extLst>
                <a:ext uri="{FF2B5EF4-FFF2-40B4-BE49-F238E27FC236}">
                  <a16:creationId xmlns:a16="http://schemas.microsoft.com/office/drawing/2014/main" id="{E91D1BE8-C276-A7E6-DB9B-7FCC1B86C3DA}"/>
                </a:ext>
              </a:extLst>
            </p:cNvPr>
            <p:cNvCxnSpPr/>
            <p:nvPr/>
          </p:nvCxnSpPr>
          <p:spPr>
            <a:xfrm>
              <a:off x="6273355" y="5417949"/>
              <a:ext cx="0" cy="20323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D37C3646-078C-434A-0107-37DB19906DCD}"/>
              </a:ext>
            </a:extLst>
          </p:cNvPr>
          <p:cNvCxnSpPr>
            <a:cxnSpLocks/>
          </p:cNvCxnSpPr>
          <p:nvPr/>
        </p:nvCxnSpPr>
        <p:spPr>
          <a:xfrm>
            <a:off x="9480376" y="3947556"/>
            <a:ext cx="1224136" cy="0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9" name="Picture 1058">
            <a:extLst>
              <a:ext uri="{FF2B5EF4-FFF2-40B4-BE49-F238E27FC236}">
                <a16:creationId xmlns:a16="http://schemas.microsoft.com/office/drawing/2014/main" id="{CFC0874B-2A61-4691-955A-24391C816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34592" t="23433" r="33778" b="19923"/>
          <a:stretch/>
        </p:blipFill>
        <p:spPr>
          <a:xfrm>
            <a:off x="10424188" y="3530443"/>
            <a:ext cx="848681" cy="823244"/>
          </a:xfrm>
          <a:prstGeom prst="rect">
            <a:avLst/>
          </a:prstGeom>
        </p:spPr>
      </p:pic>
      <p:pic>
        <p:nvPicPr>
          <p:cNvPr id="10" name="Picture 9" descr="Tritium - Wikipedia">
            <a:extLst>
              <a:ext uri="{FF2B5EF4-FFF2-40B4-BE49-F238E27FC236}">
                <a16:creationId xmlns:a16="http://schemas.microsoft.com/office/drawing/2014/main" id="{1657E801-7B6E-B1B8-9882-DB0925D77A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0" t="-1" r="5883" b="79858"/>
          <a:stretch/>
        </p:blipFill>
        <p:spPr bwMode="auto">
          <a:xfrm>
            <a:off x="1405037" y="4899974"/>
            <a:ext cx="660177" cy="251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ritium - Wikipedia">
            <a:extLst>
              <a:ext uri="{FF2B5EF4-FFF2-40B4-BE49-F238E27FC236}">
                <a16:creationId xmlns:a16="http://schemas.microsoft.com/office/drawing/2014/main" id="{01514E4B-4F1D-1EFC-2FDA-D193C3484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0" t="29862" r="5949" b="38660"/>
          <a:stretch/>
        </p:blipFill>
        <p:spPr bwMode="auto">
          <a:xfrm>
            <a:off x="1405037" y="2643286"/>
            <a:ext cx="658515" cy="392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ritium - Wikipedia">
            <a:extLst>
              <a:ext uri="{FF2B5EF4-FFF2-40B4-BE49-F238E27FC236}">
                <a16:creationId xmlns:a16="http://schemas.microsoft.com/office/drawing/2014/main" id="{A541A596-EC76-E127-546B-66B1FBC9E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2" r="1" b="38660"/>
          <a:stretch/>
        </p:blipFill>
        <p:spPr bwMode="auto">
          <a:xfrm>
            <a:off x="1199455" y="2941388"/>
            <a:ext cx="580381" cy="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Tritium - Wikipedia">
            <a:extLst>
              <a:ext uri="{FF2B5EF4-FFF2-40B4-BE49-F238E27FC236}">
                <a16:creationId xmlns:a16="http://schemas.microsoft.com/office/drawing/2014/main" id="{95D05B93-975A-1996-5C5E-D0C34AA221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0" r="5883" b="38660"/>
          <a:stretch/>
        </p:blipFill>
        <p:spPr bwMode="auto">
          <a:xfrm>
            <a:off x="1410861" y="3585489"/>
            <a:ext cx="660177" cy="764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Tritium - Wikipedia">
            <a:extLst>
              <a:ext uri="{FF2B5EF4-FFF2-40B4-BE49-F238E27FC236}">
                <a16:creationId xmlns:a16="http://schemas.microsoft.com/office/drawing/2014/main" id="{42C2B5FC-F587-13D2-4535-673ABA8435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92" t="-1" b="40558"/>
          <a:stretch/>
        </p:blipFill>
        <p:spPr bwMode="auto">
          <a:xfrm>
            <a:off x="1199455" y="4255873"/>
            <a:ext cx="611088" cy="74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EE87950-9A7C-403B-9239-AC640E7C413B}"/>
              </a:ext>
            </a:extLst>
          </p:cNvPr>
          <p:cNvSpPr/>
          <p:nvPr/>
        </p:nvSpPr>
        <p:spPr>
          <a:xfrm>
            <a:off x="0" y="343"/>
            <a:ext cx="12192000" cy="764704"/>
          </a:xfrm>
          <a:prstGeom prst="rect">
            <a:avLst/>
          </a:prstGeom>
          <a:solidFill>
            <a:srgbClr val="BEC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atin typeface="+mj-lt"/>
                <a:cs typeface="Arial" panose="020B0604020202020204" pitchFamily="34" charset="0"/>
              </a:rPr>
              <a:t>PTOLEMY detector scheme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F485D69-CC46-D508-A6C6-69295AA9D23F}"/>
              </a:ext>
            </a:extLst>
          </p:cNvPr>
          <p:cNvSpPr>
            <a:spLocks noGrp="1"/>
          </p:cNvSpPr>
          <p:nvPr/>
        </p:nvSpPr>
        <p:spPr>
          <a:xfrm>
            <a:off x="90158" y="1196752"/>
            <a:ext cx="12010238" cy="487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accent2">
                  <a:lumMod val="60000"/>
                  <a:lumOff val="40000"/>
                </a:schemeClr>
              </a:buClr>
              <a:buNone/>
            </a:pPr>
            <a:r>
              <a:rPr lang="en-GB" b="1" dirty="0" err="1">
                <a:solidFill>
                  <a:schemeClr val="tx1"/>
                </a:solidFill>
                <a:cs typeface="Arial" panose="020B0604020202020204" pitchFamily="34" charset="0"/>
              </a:rPr>
              <a:t>P</a:t>
            </a:r>
            <a:r>
              <a:rPr lang="en-GB" dirty="0" err="1">
                <a:solidFill>
                  <a:schemeClr val="tx1"/>
                </a:solidFill>
                <a:cs typeface="Arial" panose="020B0604020202020204" pitchFamily="34" charset="0"/>
              </a:rPr>
              <a:t>on</a:t>
            </a:r>
            <a:r>
              <a:rPr lang="en-GB" b="1" dirty="0" err="1">
                <a:solidFill>
                  <a:schemeClr val="tx1"/>
                </a:solidFill>
                <a:cs typeface="Arial" panose="020B0604020202020204" pitchFamily="34" charset="0"/>
              </a:rPr>
              <a:t>T</a:t>
            </a:r>
            <a:r>
              <a:rPr lang="en-GB" dirty="0" err="1">
                <a:solidFill>
                  <a:schemeClr val="tx1"/>
                </a:solidFill>
                <a:cs typeface="Arial" panose="020B0604020202020204" pitchFamily="34" charset="0"/>
              </a:rPr>
              <a:t>ecorvo</a:t>
            </a: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 / </a:t>
            </a:r>
            <a:r>
              <a:rPr lang="en-GB" b="1" dirty="0" err="1">
                <a:solidFill>
                  <a:schemeClr val="tx1"/>
                </a:solidFill>
                <a:cs typeface="Arial" panose="020B0604020202020204" pitchFamily="34" charset="0"/>
              </a:rPr>
              <a:t>P</a:t>
            </a:r>
            <a:r>
              <a:rPr lang="en-GB" dirty="0" err="1">
                <a:solidFill>
                  <a:schemeClr val="tx1"/>
                </a:solidFill>
                <a:cs typeface="Arial" panose="020B0604020202020204" pitchFamily="34" charset="0"/>
              </a:rPr>
              <a:t>rince</a:t>
            </a:r>
            <a:r>
              <a:rPr lang="en-GB" b="1" dirty="0" err="1">
                <a:solidFill>
                  <a:schemeClr val="tx1"/>
                </a:solidFill>
                <a:cs typeface="Arial" panose="020B0604020202020204" pitchFamily="34" charset="0"/>
              </a:rPr>
              <a:t>T</a:t>
            </a:r>
            <a:r>
              <a:rPr lang="en-GB" dirty="0" err="1">
                <a:solidFill>
                  <a:schemeClr val="tx1"/>
                </a:solidFill>
                <a:cs typeface="Arial" panose="020B0604020202020204" pitchFamily="34" charset="0"/>
              </a:rPr>
              <a:t>on</a:t>
            </a: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O</a:t>
            </a: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bservatory for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L</a:t>
            </a: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ight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E</a:t>
            </a: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arly-universe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M</a:t>
            </a: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assive-neutrino </a:t>
            </a:r>
            <a:r>
              <a:rPr lang="en-GB" b="1" dirty="0">
                <a:solidFill>
                  <a:schemeClr val="tx1"/>
                </a:solidFill>
                <a:cs typeface="Arial" panose="020B0604020202020204" pitchFamily="34" charset="0"/>
              </a:rPr>
              <a:t>Y</a:t>
            </a:r>
            <a:r>
              <a:rPr lang="en-GB" dirty="0">
                <a:solidFill>
                  <a:schemeClr val="tx1"/>
                </a:solidFill>
                <a:cs typeface="Arial" panose="020B0604020202020204" pitchFamily="34" charset="0"/>
              </a:rPr>
              <a:t>ield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65EB362-317B-CEBF-D554-CA013DC5A1BA}"/>
              </a:ext>
            </a:extLst>
          </p:cNvPr>
          <p:cNvSpPr/>
          <p:nvPr/>
        </p:nvSpPr>
        <p:spPr>
          <a:xfrm>
            <a:off x="1199456" y="2636912"/>
            <a:ext cx="864096" cy="2520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accent2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28B3B3-EC45-720C-9D51-E6E80F58B812}"/>
              </a:ext>
            </a:extLst>
          </p:cNvPr>
          <p:cNvSpPr/>
          <p:nvPr/>
        </p:nvSpPr>
        <p:spPr>
          <a:xfrm>
            <a:off x="10416480" y="2636912"/>
            <a:ext cx="864096" cy="2520280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EBD7A84-5191-9BE9-CFC1-99957003B1FF}"/>
              </a:ext>
            </a:extLst>
          </p:cNvPr>
          <p:cNvGrpSpPr/>
          <p:nvPr/>
        </p:nvGrpSpPr>
        <p:grpSpPr>
          <a:xfrm>
            <a:off x="0" y="3982271"/>
            <a:ext cx="1722865" cy="273717"/>
            <a:chOff x="0" y="3905325"/>
            <a:chExt cx="1501268" cy="229440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374E73E-5D83-2367-98F8-06270D971EA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4041111"/>
              <a:ext cx="612898" cy="93654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D72A509-F33A-B19E-3669-E3FD27E447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1280" y="3905325"/>
              <a:ext cx="989988" cy="151275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BBD300-3BA2-99FB-EE41-1B3B6EC98398}"/>
                  </a:ext>
                </a:extLst>
              </p:cNvPr>
              <p:cNvSpPr txBox="1"/>
              <p:nvPr/>
            </p:nvSpPr>
            <p:spPr>
              <a:xfrm>
                <a:off x="263351" y="3703173"/>
                <a:ext cx="469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80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EBBD300-3BA2-99FB-EE41-1B3B6EC98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51" y="3703173"/>
                <a:ext cx="4699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F3CB7B5-C522-B0DF-5337-66C4E7A94177}"/>
              </a:ext>
            </a:extLst>
          </p:cNvPr>
          <p:cNvCxnSpPr>
            <a:cxnSpLocks/>
          </p:cNvCxnSpPr>
          <p:nvPr/>
        </p:nvCxnSpPr>
        <p:spPr>
          <a:xfrm>
            <a:off x="1842727" y="3978784"/>
            <a:ext cx="1164413" cy="277089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3ECF2FBD-38CB-0004-DBCC-4EA9D50C8417}"/>
              </a:ext>
            </a:extLst>
          </p:cNvPr>
          <p:cNvSpPr/>
          <p:nvPr/>
        </p:nvSpPr>
        <p:spPr>
          <a:xfrm>
            <a:off x="1798181" y="3929545"/>
            <a:ext cx="89093" cy="89093"/>
          </a:xfrm>
          <a:prstGeom prst="ellipse">
            <a:avLst/>
          </a:prstGeom>
          <a:solidFill>
            <a:srgbClr val="D51A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00" b="1"/>
              <a:t>p</a:t>
            </a:r>
            <a:endParaRPr lang="en-GB" b="1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A04B047-7039-BF60-DF6A-110DCE61AE92}"/>
              </a:ext>
            </a:extLst>
          </p:cNvPr>
          <p:cNvCxnSpPr>
            <a:cxnSpLocks/>
          </p:cNvCxnSpPr>
          <p:nvPr/>
        </p:nvCxnSpPr>
        <p:spPr>
          <a:xfrm>
            <a:off x="4519310" y="3492840"/>
            <a:ext cx="936102" cy="210333"/>
          </a:xfrm>
          <a:prstGeom prst="straightConnector1">
            <a:avLst/>
          </a:prstGeom>
          <a:ln w="19050">
            <a:solidFill>
              <a:schemeClr val="tx1"/>
            </a:solidFill>
            <a:prstDash val="sys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981DC97-2513-6400-C533-8443695AF576}"/>
              </a:ext>
            </a:extLst>
          </p:cNvPr>
          <p:cNvGrpSpPr/>
          <p:nvPr/>
        </p:nvGrpSpPr>
        <p:grpSpPr>
          <a:xfrm>
            <a:off x="214061" y="2301865"/>
            <a:ext cx="604175" cy="684978"/>
            <a:chOff x="214061" y="2301865"/>
            <a:chExt cx="604175" cy="684978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6C43BBBC-A327-C5DA-6246-DC9785B42CA2}"/>
                </a:ext>
              </a:extLst>
            </p:cNvPr>
            <p:cNvCxnSpPr/>
            <p:nvPr/>
          </p:nvCxnSpPr>
          <p:spPr>
            <a:xfrm flipV="1">
              <a:off x="498350" y="2303155"/>
              <a:ext cx="0" cy="36004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221EAD8B-E312-742A-C092-7578BD573316}"/>
                </a:ext>
              </a:extLst>
            </p:cNvPr>
            <p:cNvCxnSpPr>
              <a:cxnSpLocks/>
            </p:cNvCxnSpPr>
            <p:nvPr/>
          </p:nvCxnSpPr>
          <p:spPr>
            <a:xfrm>
              <a:off x="485548" y="2663195"/>
              <a:ext cx="33268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658F7DE-385C-D129-1951-89FDCFDCEBB7}"/>
                    </a:ext>
                  </a:extLst>
                </p:cNvPr>
                <p:cNvSpPr txBox="1"/>
                <p:nvPr/>
              </p:nvSpPr>
              <p:spPr>
                <a:xfrm>
                  <a:off x="477000" y="2617511"/>
                  <a:ext cx="256350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B658F7DE-385C-D129-1951-89FDCFDCEB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7000" y="2617511"/>
                  <a:ext cx="256350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238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FEF3BCD-2E39-DEDB-D882-1F00F66B3BEA}"/>
                    </a:ext>
                  </a:extLst>
                </p:cNvPr>
                <p:cNvSpPr txBox="1"/>
                <p:nvPr/>
              </p:nvSpPr>
              <p:spPr>
                <a:xfrm>
                  <a:off x="214061" y="2301865"/>
                  <a:ext cx="269825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GB"/>
                </a:p>
              </p:txBody>
            </p:sp>
          </mc:Choice>
          <mc:Fallback xmlns=""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BFEF3BCD-2E39-DEDB-D882-1F00F66B3B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061" y="2301865"/>
                  <a:ext cx="269825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227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7932E07-0B40-8C3B-25AB-3E0A9F800FE2}"/>
                  </a:ext>
                </a:extLst>
              </p:cNvPr>
              <p:cNvSpPr txBox="1"/>
              <p:nvPr/>
            </p:nvSpPr>
            <p:spPr>
              <a:xfrm>
                <a:off x="2282443" y="3747996"/>
                <a:ext cx="469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D7932E07-0B40-8C3B-25AB-3E0A9F800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2443" y="3747996"/>
                <a:ext cx="46999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42" name="Straight Connector 1041">
            <a:extLst>
              <a:ext uri="{FF2B5EF4-FFF2-40B4-BE49-F238E27FC236}">
                <a16:creationId xmlns:a16="http://schemas.microsoft.com/office/drawing/2014/main" id="{839D0121-4D71-CF42-6278-C246433A0CC1}"/>
              </a:ext>
            </a:extLst>
          </p:cNvPr>
          <p:cNvCxnSpPr>
            <a:cxnSpLocks/>
          </p:cNvCxnSpPr>
          <p:nvPr/>
        </p:nvCxnSpPr>
        <p:spPr>
          <a:xfrm>
            <a:off x="6263831" y="5519566"/>
            <a:ext cx="50209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43" name="TextBox 1042">
                <a:extLst>
                  <a:ext uri="{FF2B5EF4-FFF2-40B4-BE49-F238E27FC236}">
                    <a16:creationId xmlns:a16="http://schemas.microsoft.com/office/drawing/2014/main" id="{DA9E680C-F440-44FF-3815-C60805368347}"/>
                  </a:ext>
                </a:extLst>
              </p:cNvPr>
              <p:cNvSpPr txBox="1"/>
              <p:nvPr/>
            </p:nvSpPr>
            <p:spPr>
              <a:xfrm>
                <a:off x="7434343" y="5964000"/>
                <a:ext cx="3952813" cy="3193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6"/>
                                  </a:solidFill>
                                  <a:latin typeface="Cambria Math" panose="02040503050406030204" pitchFamily="18" charset="0"/>
                                </a:rPr>
                                <m:t>𝑇𝐸𝑆</m:t>
                              </m:r>
                            </m:sub>
                          </m:s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𝑡𝑎𝑟𝑔𝑒𝑡</m:t>
                              </m:r>
                            </m:sub>
                          </m:sSub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3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𝑐𝑎𝑙</m:t>
                          </m:r>
                        </m:sub>
                      </m:sSub>
                    </m:oMath>
                  </m:oMathPara>
                </a14:m>
                <a:endParaRPr lang="en-GB"/>
              </a:p>
            </p:txBody>
          </p:sp>
        </mc:Choice>
        <mc:Fallback xmlns="">
          <p:sp>
            <p:nvSpPr>
              <p:cNvPr id="1043" name="TextBox 1042">
                <a:extLst>
                  <a:ext uri="{FF2B5EF4-FFF2-40B4-BE49-F238E27FC236}">
                    <a16:creationId xmlns:a16="http://schemas.microsoft.com/office/drawing/2014/main" id="{DA9E680C-F440-44FF-3815-C608053683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4343" y="5964000"/>
                <a:ext cx="3952813" cy="319318"/>
              </a:xfrm>
              <a:prstGeom prst="rect">
                <a:avLst/>
              </a:prstGeom>
              <a:blipFill>
                <a:blip r:embed="rId13"/>
                <a:stretch>
                  <a:fillRect l="-1080" r="-154" b="-22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51" name="TextBox 1050">
            <a:extLst>
              <a:ext uri="{FF2B5EF4-FFF2-40B4-BE49-F238E27FC236}">
                <a16:creationId xmlns:a16="http://schemas.microsoft.com/office/drawing/2014/main" id="{954E1C4F-84CB-96AC-D157-A703AD87D2F6}"/>
              </a:ext>
            </a:extLst>
          </p:cNvPr>
          <p:cNvSpPr txBox="1"/>
          <p:nvPr/>
        </p:nvSpPr>
        <p:spPr>
          <a:xfrm>
            <a:off x="5423545" y="2620741"/>
            <a:ext cx="17927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Transverse drift filter</a:t>
            </a:r>
          </a:p>
        </p:txBody>
      </p:sp>
      <p:sp>
        <p:nvSpPr>
          <p:cNvPr id="1052" name="TextBox 1051">
            <a:extLst>
              <a:ext uri="{FF2B5EF4-FFF2-40B4-BE49-F238E27FC236}">
                <a16:creationId xmlns:a16="http://schemas.microsoft.com/office/drawing/2014/main" id="{0C681DD3-B7AD-EC09-2E4C-10420FACEBFB}"/>
              </a:ext>
            </a:extLst>
          </p:cNvPr>
          <p:cNvSpPr txBox="1"/>
          <p:nvPr/>
        </p:nvSpPr>
        <p:spPr>
          <a:xfrm>
            <a:off x="2975274" y="2619502"/>
            <a:ext cx="152906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RF-tracker</a:t>
            </a:r>
          </a:p>
        </p:txBody>
      </p:sp>
      <p:sp>
        <p:nvSpPr>
          <p:cNvPr id="1054" name="TextBox 1053">
            <a:extLst>
              <a:ext uri="{FF2B5EF4-FFF2-40B4-BE49-F238E27FC236}">
                <a16:creationId xmlns:a16="http://schemas.microsoft.com/office/drawing/2014/main" id="{73FA896F-4448-E50C-B876-FD956E174594}"/>
              </a:ext>
            </a:extLst>
          </p:cNvPr>
          <p:cNvSpPr txBox="1"/>
          <p:nvPr/>
        </p:nvSpPr>
        <p:spPr>
          <a:xfrm>
            <a:off x="1156171" y="2618952"/>
            <a:ext cx="7324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</a:p>
        </p:txBody>
      </p:sp>
      <p:sp>
        <p:nvSpPr>
          <p:cNvPr id="1063" name="TextBox 1062">
            <a:extLst>
              <a:ext uri="{FF2B5EF4-FFF2-40B4-BE49-F238E27FC236}">
                <a16:creationId xmlns:a16="http://schemas.microsoft.com/office/drawing/2014/main" id="{CE533EA3-96B6-13D6-5DB8-4768EF2DF3B8}"/>
              </a:ext>
            </a:extLst>
          </p:cNvPr>
          <p:cNvSpPr txBox="1"/>
          <p:nvPr/>
        </p:nvSpPr>
        <p:spPr>
          <a:xfrm>
            <a:off x="10370191" y="2627630"/>
            <a:ext cx="10977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>
                <a:latin typeface="Arial" panose="020B0604020202020204" pitchFamily="34" charset="0"/>
                <a:cs typeface="Arial" panose="020B0604020202020204" pitchFamily="34" charset="0"/>
              </a:rPr>
              <a:t>TES µCal</a:t>
            </a:r>
          </a:p>
        </p:txBody>
      </p:sp>
      <p:sp>
        <p:nvSpPr>
          <p:cNvPr id="1065" name="TextBox 1064">
            <a:extLst>
              <a:ext uri="{FF2B5EF4-FFF2-40B4-BE49-F238E27FC236}">
                <a16:creationId xmlns:a16="http://schemas.microsoft.com/office/drawing/2014/main" id="{A5582D61-0FFC-48A1-BA37-80C26DF608B4}"/>
              </a:ext>
            </a:extLst>
          </p:cNvPr>
          <p:cNvSpPr txBox="1"/>
          <p:nvPr/>
        </p:nvSpPr>
        <p:spPr>
          <a:xfrm>
            <a:off x="5070383" y="5540948"/>
            <a:ext cx="1116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>
                <a:latin typeface="Arial" panose="020B0604020202020204" pitchFamily="34" charset="0"/>
                <a:cs typeface="Arial" panose="020B0604020202020204" pitchFamily="34" charset="0"/>
              </a:rPr>
              <a:t>18.6 keV</a:t>
            </a:r>
            <a:endParaRPr lang="en-GB"/>
          </a:p>
        </p:txBody>
      </p:sp>
      <p:grpSp>
        <p:nvGrpSpPr>
          <p:cNvPr id="1123" name="Group 1122">
            <a:extLst>
              <a:ext uri="{FF2B5EF4-FFF2-40B4-BE49-F238E27FC236}">
                <a16:creationId xmlns:a16="http://schemas.microsoft.com/office/drawing/2014/main" id="{996C8479-1B5F-FED0-B7C1-1324077F4017}"/>
              </a:ext>
            </a:extLst>
          </p:cNvPr>
          <p:cNvGrpSpPr/>
          <p:nvPr/>
        </p:nvGrpSpPr>
        <p:grpSpPr>
          <a:xfrm>
            <a:off x="3007140" y="2005262"/>
            <a:ext cx="6461670" cy="369332"/>
            <a:chOff x="3007140" y="2005262"/>
            <a:chExt cx="6461670" cy="369332"/>
          </a:xfrm>
        </p:grpSpPr>
        <p:sp>
          <p:nvSpPr>
            <p:cNvPr id="1109" name="Rectangle 1108">
              <a:extLst>
                <a:ext uri="{FF2B5EF4-FFF2-40B4-BE49-F238E27FC236}">
                  <a16:creationId xmlns:a16="http://schemas.microsoft.com/office/drawing/2014/main" id="{034A0D06-7F78-9269-49D0-D8B97099F3A3}"/>
                </a:ext>
              </a:extLst>
            </p:cNvPr>
            <p:cNvSpPr/>
            <p:nvPr/>
          </p:nvSpPr>
          <p:spPr>
            <a:xfrm>
              <a:off x="3007140" y="2099837"/>
              <a:ext cx="6461670" cy="224758"/>
            </a:xfrm>
            <a:prstGeom prst="rect">
              <a:avLst/>
            </a:prstGeom>
            <a:gradFill>
              <a:gsLst>
                <a:gs pos="100000">
                  <a:srgbClr val="BEC0C2"/>
                </a:gs>
                <a:gs pos="10000">
                  <a:schemeClr val="bg1"/>
                </a:gs>
                <a:gs pos="58000">
                  <a:srgbClr val="BEC0C2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62E60CC-4948-ABC2-3AB7-6C88A33FE069}"/>
                    </a:ext>
                  </a:extLst>
                </p:cNvPr>
                <p:cNvSpPr txBox="1"/>
                <p:nvPr/>
              </p:nvSpPr>
              <p:spPr>
                <a:xfrm>
                  <a:off x="3486449" y="2005262"/>
                  <a:ext cx="497432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GB" b="0" i="1" smtClean="0"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oMath>
                    </m:oMathPara>
                  </a14:m>
                  <a:endParaRPr lang="en-GB">
                    <a:solidFill>
                      <a:schemeClr val="tx1">
                        <a:lumMod val="65000"/>
                        <a:lumOff val="3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862E60CC-4948-ABC2-3AB7-6C88A33FE0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86449" y="2005262"/>
                  <a:ext cx="497432" cy="369332"/>
                </a:xfrm>
                <a:prstGeom prst="rect">
                  <a:avLst/>
                </a:prstGeom>
                <a:blipFill>
                  <a:blip r:embed="rId14"/>
                  <a:stretch>
                    <a:fillRect l="-3659" r="-19512"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66" name="Straight Arrow Connector 1065">
              <a:extLst>
                <a:ext uri="{FF2B5EF4-FFF2-40B4-BE49-F238E27FC236}">
                  <a16:creationId xmlns:a16="http://schemas.microsoft.com/office/drawing/2014/main" id="{82591FB4-A4BC-974F-FFE9-9A9041E10474}"/>
                </a:ext>
              </a:extLst>
            </p:cNvPr>
            <p:cNvCxnSpPr>
              <a:cxnSpLocks/>
            </p:cNvCxnSpPr>
            <p:nvPr/>
          </p:nvCxnSpPr>
          <p:spPr>
            <a:xfrm>
              <a:off x="3205706" y="210029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9" name="Straight Arrow Connector 1068">
              <a:extLst>
                <a:ext uri="{FF2B5EF4-FFF2-40B4-BE49-F238E27FC236}">
                  <a16:creationId xmlns:a16="http://schemas.microsoft.com/office/drawing/2014/main" id="{3ABAAB4D-72E8-4B0C-A6CC-2562294F389D}"/>
                </a:ext>
              </a:extLst>
            </p:cNvPr>
            <p:cNvCxnSpPr>
              <a:cxnSpLocks/>
            </p:cNvCxnSpPr>
            <p:nvPr/>
          </p:nvCxnSpPr>
          <p:spPr>
            <a:xfrm>
              <a:off x="3405267" y="210029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0" name="Straight Arrow Connector 1079">
              <a:extLst>
                <a:ext uri="{FF2B5EF4-FFF2-40B4-BE49-F238E27FC236}">
                  <a16:creationId xmlns:a16="http://schemas.microsoft.com/office/drawing/2014/main" id="{A78F24A3-28B9-5C48-FE5E-856C93F9B14D}"/>
                </a:ext>
              </a:extLst>
            </p:cNvPr>
            <p:cNvCxnSpPr>
              <a:cxnSpLocks/>
            </p:cNvCxnSpPr>
            <p:nvPr/>
          </p:nvCxnSpPr>
          <p:spPr>
            <a:xfrm>
              <a:off x="5499140" y="2099400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2" name="Straight Arrow Connector 1081">
              <a:extLst>
                <a:ext uri="{FF2B5EF4-FFF2-40B4-BE49-F238E27FC236}">
                  <a16:creationId xmlns:a16="http://schemas.microsoft.com/office/drawing/2014/main" id="{4F2A346A-01B0-F756-D613-92207A8DD872}"/>
                </a:ext>
              </a:extLst>
            </p:cNvPr>
            <p:cNvCxnSpPr>
              <a:cxnSpLocks/>
            </p:cNvCxnSpPr>
            <p:nvPr/>
          </p:nvCxnSpPr>
          <p:spPr>
            <a:xfrm>
              <a:off x="5701117" y="2099400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8" name="Straight Arrow Connector 1087">
              <a:extLst>
                <a:ext uri="{FF2B5EF4-FFF2-40B4-BE49-F238E27FC236}">
                  <a16:creationId xmlns:a16="http://schemas.microsoft.com/office/drawing/2014/main" id="{5E950F58-E955-3B4D-288B-54B7DD1F80CF}"/>
                </a:ext>
              </a:extLst>
            </p:cNvPr>
            <p:cNvCxnSpPr>
              <a:cxnSpLocks/>
            </p:cNvCxnSpPr>
            <p:nvPr/>
          </p:nvCxnSpPr>
          <p:spPr>
            <a:xfrm>
              <a:off x="5906508" y="210030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9" name="Straight Arrow Connector 1088">
              <a:extLst>
                <a:ext uri="{FF2B5EF4-FFF2-40B4-BE49-F238E27FC236}">
                  <a16:creationId xmlns:a16="http://schemas.microsoft.com/office/drawing/2014/main" id="{6163D328-FF92-7E92-878C-CFD98C842767}"/>
                </a:ext>
              </a:extLst>
            </p:cNvPr>
            <p:cNvCxnSpPr>
              <a:cxnSpLocks/>
            </p:cNvCxnSpPr>
            <p:nvPr/>
          </p:nvCxnSpPr>
          <p:spPr>
            <a:xfrm>
              <a:off x="6122532" y="210030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0" name="Straight Arrow Connector 1089">
              <a:extLst>
                <a:ext uri="{FF2B5EF4-FFF2-40B4-BE49-F238E27FC236}">
                  <a16:creationId xmlns:a16="http://schemas.microsoft.com/office/drawing/2014/main" id="{A37E1657-DA88-E2ED-F625-781B01C15529}"/>
                </a:ext>
              </a:extLst>
            </p:cNvPr>
            <p:cNvCxnSpPr>
              <a:cxnSpLocks/>
            </p:cNvCxnSpPr>
            <p:nvPr/>
          </p:nvCxnSpPr>
          <p:spPr>
            <a:xfrm>
              <a:off x="6345700" y="210030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1" name="Straight Arrow Connector 1090">
              <a:extLst>
                <a:ext uri="{FF2B5EF4-FFF2-40B4-BE49-F238E27FC236}">
                  <a16:creationId xmlns:a16="http://schemas.microsoft.com/office/drawing/2014/main" id="{F4623791-C845-82EC-97D7-E4912C47FD0A}"/>
                </a:ext>
              </a:extLst>
            </p:cNvPr>
            <p:cNvCxnSpPr>
              <a:cxnSpLocks/>
            </p:cNvCxnSpPr>
            <p:nvPr/>
          </p:nvCxnSpPr>
          <p:spPr>
            <a:xfrm>
              <a:off x="7330001" y="210030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2" name="Straight Arrow Connector 1091">
              <a:extLst>
                <a:ext uri="{FF2B5EF4-FFF2-40B4-BE49-F238E27FC236}">
                  <a16:creationId xmlns:a16="http://schemas.microsoft.com/office/drawing/2014/main" id="{D3F0786A-D88F-28B9-32CA-1453E3D5C52A}"/>
                </a:ext>
              </a:extLst>
            </p:cNvPr>
            <p:cNvCxnSpPr>
              <a:cxnSpLocks/>
            </p:cNvCxnSpPr>
            <p:nvPr/>
          </p:nvCxnSpPr>
          <p:spPr>
            <a:xfrm>
              <a:off x="7600119" y="210030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3" name="Straight Arrow Connector 1092">
              <a:extLst>
                <a:ext uri="{FF2B5EF4-FFF2-40B4-BE49-F238E27FC236}">
                  <a16:creationId xmlns:a16="http://schemas.microsoft.com/office/drawing/2014/main" id="{77D5F59E-FE85-1B7A-B222-07DCB25C0635}"/>
                </a:ext>
              </a:extLst>
            </p:cNvPr>
            <p:cNvCxnSpPr>
              <a:cxnSpLocks/>
            </p:cNvCxnSpPr>
            <p:nvPr/>
          </p:nvCxnSpPr>
          <p:spPr>
            <a:xfrm>
              <a:off x="7887811" y="210030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4" name="Straight Arrow Connector 1093">
              <a:extLst>
                <a:ext uri="{FF2B5EF4-FFF2-40B4-BE49-F238E27FC236}">
                  <a16:creationId xmlns:a16="http://schemas.microsoft.com/office/drawing/2014/main" id="{8A8B9F31-4531-DD32-0A9F-005A4836D6D1}"/>
                </a:ext>
              </a:extLst>
            </p:cNvPr>
            <p:cNvCxnSpPr>
              <a:cxnSpLocks/>
            </p:cNvCxnSpPr>
            <p:nvPr/>
          </p:nvCxnSpPr>
          <p:spPr>
            <a:xfrm>
              <a:off x="6588492" y="210030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5" name="Straight Arrow Connector 1094">
              <a:extLst>
                <a:ext uri="{FF2B5EF4-FFF2-40B4-BE49-F238E27FC236}">
                  <a16:creationId xmlns:a16="http://schemas.microsoft.com/office/drawing/2014/main" id="{61B6BBB4-6EAF-2F14-CDAF-91F51F754097}"/>
                </a:ext>
              </a:extLst>
            </p:cNvPr>
            <p:cNvCxnSpPr>
              <a:cxnSpLocks/>
            </p:cNvCxnSpPr>
            <p:nvPr/>
          </p:nvCxnSpPr>
          <p:spPr>
            <a:xfrm>
              <a:off x="6837850" y="210030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6" name="Straight Arrow Connector 1095">
              <a:extLst>
                <a:ext uri="{FF2B5EF4-FFF2-40B4-BE49-F238E27FC236}">
                  <a16:creationId xmlns:a16="http://schemas.microsoft.com/office/drawing/2014/main" id="{7419D9ED-0F8C-0F15-C99D-AD37CA8FF8B0}"/>
                </a:ext>
              </a:extLst>
            </p:cNvPr>
            <p:cNvCxnSpPr>
              <a:cxnSpLocks/>
            </p:cNvCxnSpPr>
            <p:nvPr/>
          </p:nvCxnSpPr>
          <p:spPr>
            <a:xfrm>
              <a:off x="7072922" y="2100307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8" name="Straight Arrow Connector 1097">
              <a:extLst>
                <a:ext uri="{FF2B5EF4-FFF2-40B4-BE49-F238E27FC236}">
                  <a16:creationId xmlns:a16="http://schemas.microsoft.com/office/drawing/2014/main" id="{540014B5-D2B5-9E31-AA3C-5A596C850EB9}"/>
                </a:ext>
              </a:extLst>
            </p:cNvPr>
            <p:cNvCxnSpPr>
              <a:cxnSpLocks/>
            </p:cNvCxnSpPr>
            <p:nvPr/>
          </p:nvCxnSpPr>
          <p:spPr>
            <a:xfrm>
              <a:off x="8247851" y="2101792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9" name="Straight Arrow Connector 1098">
              <a:extLst>
                <a:ext uri="{FF2B5EF4-FFF2-40B4-BE49-F238E27FC236}">
                  <a16:creationId xmlns:a16="http://schemas.microsoft.com/office/drawing/2014/main" id="{1F5F1D26-59B3-2E79-A452-E85F568DCF43}"/>
                </a:ext>
              </a:extLst>
            </p:cNvPr>
            <p:cNvCxnSpPr>
              <a:cxnSpLocks/>
            </p:cNvCxnSpPr>
            <p:nvPr/>
          </p:nvCxnSpPr>
          <p:spPr>
            <a:xfrm>
              <a:off x="8748732" y="2099411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6" name="Straight Arrow Connector 1105">
              <a:extLst>
                <a:ext uri="{FF2B5EF4-FFF2-40B4-BE49-F238E27FC236}">
                  <a16:creationId xmlns:a16="http://schemas.microsoft.com/office/drawing/2014/main" id="{EDF575DC-1E74-5F18-2B00-52C724B1A08E}"/>
                </a:ext>
              </a:extLst>
            </p:cNvPr>
            <p:cNvCxnSpPr>
              <a:cxnSpLocks/>
            </p:cNvCxnSpPr>
            <p:nvPr/>
          </p:nvCxnSpPr>
          <p:spPr>
            <a:xfrm>
              <a:off x="9468810" y="2099411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2" name="Straight Arrow Connector 1111">
              <a:extLst>
                <a:ext uri="{FF2B5EF4-FFF2-40B4-BE49-F238E27FC236}">
                  <a16:creationId xmlns:a16="http://schemas.microsoft.com/office/drawing/2014/main" id="{1D18DB1C-175B-17D6-B956-4FA64B2B36AB}"/>
                </a:ext>
              </a:extLst>
            </p:cNvPr>
            <p:cNvCxnSpPr>
              <a:cxnSpLocks/>
            </p:cNvCxnSpPr>
            <p:nvPr/>
          </p:nvCxnSpPr>
          <p:spPr>
            <a:xfrm>
              <a:off x="3010316" y="2099400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4" name="Straight Arrow Connector 1113">
              <a:extLst>
                <a:ext uri="{FF2B5EF4-FFF2-40B4-BE49-F238E27FC236}">
                  <a16:creationId xmlns:a16="http://schemas.microsoft.com/office/drawing/2014/main" id="{C3DECB0F-18CB-3813-D968-889E3723EEBA}"/>
                </a:ext>
              </a:extLst>
            </p:cNvPr>
            <p:cNvCxnSpPr>
              <a:cxnSpLocks/>
            </p:cNvCxnSpPr>
            <p:nvPr/>
          </p:nvCxnSpPr>
          <p:spPr>
            <a:xfrm>
              <a:off x="4319747" y="2099400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6" name="Straight Arrow Connector 1115">
              <a:extLst>
                <a:ext uri="{FF2B5EF4-FFF2-40B4-BE49-F238E27FC236}">
                  <a16:creationId xmlns:a16="http://schemas.microsoft.com/office/drawing/2014/main" id="{CD04C930-0231-E7F9-3C23-FDC92065BEE7}"/>
                </a:ext>
              </a:extLst>
            </p:cNvPr>
            <p:cNvCxnSpPr>
              <a:cxnSpLocks/>
            </p:cNvCxnSpPr>
            <p:nvPr/>
          </p:nvCxnSpPr>
          <p:spPr>
            <a:xfrm>
              <a:off x="4519308" y="2099400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8" name="Straight Arrow Connector 1117">
              <a:extLst>
                <a:ext uri="{FF2B5EF4-FFF2-40B4-BE49-F238E27FC236}">
                  <a16:creationId xmlns:a16="http://schemas.microsoft.com/office/drawing/2014/main" id="{8B5CAC50-D0EA-3263-DD6B-F2D761F3A92F}"/>
                </a:ext>
              </a:extLst>
            </p:cNvPr>
            <p:cNvCxnSpPr>
              <a:cxnSpLocks/>
            </p:cNvCxnSpPr>
            <p:nvPr/>
          </p:nvCxnSpPr>
          <p:spPr>
            <a:xfrm>
              <a:off x="4124357" y="2100884"/>
              <a:ext cx="0" cy="230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6E795E9-7353-B38C-C995-53A53BAC3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3928" r="3284" b="15974"/>
          <a:stretch/>
        </p:blipFill>
        <p:spPr bwMode="auto">
          <a:xfrm rot="5400000">
            <a:off x="2190535" y="3725518"/>
            <a:ext cx="1970421" cy="3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A30C80-4778-8810-F6A5-4C6ED71746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3928" r="3284" b="15974"/>
          <a:stretch/>
        </p:blipFill>
        <p:spPr bwMode="auto">
          <a:xfrm rot="5400000">
            <a:off x="2497467" y="3724771"/>
            <a:ext cx="1970421" cy="3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EA63ADB-AFF8-84C2-18C0-3B0548DB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3928" r="3284" b="15974"/>
          <a:stretch/>
        </p:blipFill>
        <p:spPr bwMode="auto">
          <a:xfrm rot="5400000">
            <a:off x="2805936" y="3727264"/>
            <a:ext cx="1970421" cy="3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BF7B825-88AE-DC4B-D30B-0278D8F34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3928" r="3284" b="15974"/>
          <a:stretch/>
        </p:blipFill>
        <p:spPr bwMode="auto">
          <a:xfrm rot="5400000">
            <a:off x="3112868" y="3728898"/>
            <a:ext cx="1970421" cy="3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BC29EA-2270-671C-E521-3DEF90FFDF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6" t="19888" r="3284" b="15974"/>
          <a:stretch/>
        </p:blipFill>
        <p:spPr bwMode="auto">
          <a:xfrm rot="5400000">
            <a:off x="3389150" y="3759607"/>
            <a:ext cx="1970421" cy="259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5A6E21EB-7299-D6CE-B6A9-1FBE382F26E1}"/>
              </a:ext>
            </a:extLst>
          </p:cNvPr>
          <p:cNvSpPr/>
          <p:nvPr/>
        </p:nvSpPr>
        <p:spPr>
          <a:xfrm>
            <a:off x="2999656" y="2630810"/>
            <a:ext cx="1512168" cy="25202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24" name="Picture 1123">
            <a:extLst>
              <a:ext uri="{FF2B5EF4-FFF2-40B4-BE49-F238E27FC236}">
                <a16:creationId xmlns:a16="http://schemas.microsoft.com/office/drawing/2014/main" id="{FC5FE316-DBA6-7854-1FCB-99A0A1A2EB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397" r="3124"/>
          <a:stretch/>
        </p:blipFill>
        <p:spPr>
          <a:xfrm>
            <a:off x="5446266" y="2618951"/>
            <a:ext cx="4041593" cy="2531947"/>
          </a:xfrm>
          <a:prstGeom prst="rect">
            <a:avLst/>
          </a:prstGeom>
        </p:spPr>
      </p:pic>
      <p:grpSp>
        <p:nvGrpSpPr>
          <p:cNvPr id="1138" name="Group 1137">
            <a:extLst>
              <a:ext uri="{FF2B5EF4-FFF2-40B4-BE49-F238E27FC236}">
                <a16:creationId xmlns:a16="http://schemas.microsoft.com/office/drawing/2014/main" id="{101FCFED-B02D-2275-9A3F-D07FAA9A841F}"/>
              </a:ext>
            </a:extLst>
          </p:cNvPr>
          <p:cNvGrpSpPr/>
          <p:nvPr/>
        </p:nvGrpSpPr>
        <p:grpSpPr>
          <a:xfrm>
            <a:off x="3149219" y="3586212"/>
            <a:ext cx="1002793" cy="1280567"/>
            <a:chOff x="3149219" y="3586212"/>
            <a:chExt cx="1002793" cy="1280567"/>
          </a:xfrm>
        </p:grpSpPr>
        <p:pic>
          <p:nvPicPr>
            <p:cNvPr id="3074" name="Picture 2" descr="Use links below to save image.">
              <a:extLst>
                <a:ext uri="{FF2B5EF4-FFF2-40B4-BE49-F238E27FC236}">
                  <a16:creationId xmlns:a16="http://schemas.microsoft.com/office/drawing/2014/main" id="{CB1CDE88-8E34-6C99-EC55-3AC29FD87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49219" y="3586212"/>
              <a:ext cx="919490" cy="961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27" name="Straight Connector 1126">
              <a:extLst>
                <a:ext uri="{FF2B5EF4-FFF2-40B4-BE49-F238E27FC236}">
                  <a16:creationId xmlns:a16="http://schemas.microsoft.com/office/drawing/2014/main" id="{F3CBE833-696B-C024-ABB2-CB44399E5E6C}"/>
                </a:ext>
              </a:extLst>
            </p:cNvPr>
            <p:cNvCxnSpPr>
              <a:cxnSpLocks/>
              <a:stCxn id="20" idx="6"/>
            </p:cNvCxnSpPr>
            <p:nvPr/>
          </p:nvCxnSpPr>
          <p:spPr>
            <a:xfrm flipH="1" flipV="1">
              <a:off x="4024827" y="3947556"/>
              <a:ext cx="127185" cy="843703"/>
            </a:xfrm>
            <a:prstGeom prst="line">
              <a:avLst/>
            </a:prstGeom>
            <a:ln w="19050">
              <a:solidFill>
                <a:srgbClr val="395E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9" name="Straight Connector 1128">
              <a:extLst>
                <a:ext uri="{FF2B5EF4-FFF2-40B4-BE49-F238E27FC236}">
                  <a16:creationId xmlns:a16="http://schemas.microsoft.com/office/drawing/2014/main" id="{F6C45D6D-689B-E7F4-5766-32ECDD044118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 flipH="1" flipV="1">
              <a:off x="3430438" y="4461079"/>
              <a:ext cx="594389" cy="383581"/>
            </a:xfrm>
            <a:prstGeom prst="line">
              <a:avLst/>
            </a:prstGeom>
            <a:ln w="19050">
              <a:solidFill>
                <a:srgbClr val="395E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B07D9FE-E0B3-6981-C01D-7148184DB2A1}"/>
                </a:ext>
              </a:extLst>
            </p:cNvPr>
            <p:cNvSpPr/>
            <p:nvPr/>
          </p:nvSpPr>
          <p:spPr>
            <a:xfrm>
              <a:off x="4003006" y="4715738"/>
              <a:ext cx="149006" cy="151041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43B3BB6-4C87-D51F-5487-80276F26E15A}"/>
              </a:ext>
            </a:extLst>
          </p:cNvPr>
          <p:cNvSpPr/>
          <p:nvPr/>
        </p:nvSpPr>
        <p:spPr>
          <a:xfrm>
            <a:off x="5447928" y="2630810"/>
            <a:ext cx="4032448" cy="25202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65F7069-D74B-EBC3-405F-B189F3F785A1}"/>
              </a:ext>
            </a:extLst>
          </p:cNvPr>
          <p:cNvSpPr txBox="1"/>
          <p:nvPr/>
        </p:nvSpPr>
        <p:spPr>
          <a:xfrm>
            <a:off x="10163744" y="5546197"/>
            <a:ext cx="12234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/>
              <a:t>© James Mead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ECDD496E-537E-2539-F51E-93E82CC1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4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6027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D28AC-3698-4E6F-AA80-DF0DFDEBF2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2">
            <a:extLst>
              <a:ext uri="{FF2B5EF4-FFF2-40B4-BE49-F238E27FC236}">
                <a16:creationId xmlns:a16="http://schemas.microsoft.com/office/drawing/2014/main" id="{46B1345D-59EA-7A0C-2429-EF616E7DF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319" y="601299"/>
            <a:ext cx="9136803" cy="63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29" tIns="44965" rIns="89929" bIns="44965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2000" dirty="0">
                <a:solidFill>
                  <a:srgbClr val="0000A4"/>
                </a:solidFill>
                <a:latin typeface="+mn-lt"/>
              </a:rPr>
              <a:t>atomic H as a tool to ‘</a:t>
            </a:r>
            <a:r>
              <a:rPr lang="en-US" altLang="it-IT" sz="2000" i="1" dirty="0">
                <a:solidFill>
                  <a:srgbClr val="0000A4"/>
                </a:solidFill>
                <a:latin typeface="+mn-lt"/>
              </a:rPr>
              <a:t>pinch</a:t>
            </a:r>
            <a:r>
              <a:rPr lang="en-US" altLang="it-IT" sz="2000" dirty="0">
                <a:solidFill>
                  <a:srgbClr val="0000A4"/>
                </a:solidFill>
                <a:latin typeface="+mn-lt"/>
              </a:rPr>
              <a:t>’ the sp</a:t>
            </a:r>
            <a:r>
              <a:rPr lang="en-US" altLang="it-IT" sz="2000" baseline="30000" dirty="0">
                <a:solidFill>
                  <a:srgbClr val="0000A4"/>
                </a:solidFill>
                <a:latin typeface="+mn-lt"/>
              </a:rPr>
              <a:t>2</a:t>
            </a:r>
            <a:r>
              <a:rPr lang="en-US" altLang="it-IT" sz="2000" dirty="0">
                <a:solidFill>
                  <a:srgbClr val="0000A4"/>
                </a:solidFill>
                <a:latin typeface="+mn-lt"/>
              </a:rPr>
              <a:t> bonds towards a sp</a:t>
            </a:r>
            <a:r>
              <a:rPr lang="en-US" altLang="it-IT" sz="2000" baseline="30000" dirty="0">
                <a:solidFill>
                  <a:srgbClr val="0000A4"/>
                </a:solidFill>
                <a:latin typeface="+mn-lt"/>
              </a:rPr>
              <a:t>3</a:t>
            </a:r>
            <a:r>
              <a:rPr lang="en-US" altLang="it-IT" sz="2000" dirty="0">
                <a:solidFill>
                  <a:srgbClr val="0000A4"/>
                </a:solidFill>
                <a:latin typeface="+mn-lt"/>
              </a:rPr>
              <a:t> configuration </a:t>
            </a:r>
            <a:br>
              <a:rPr lang="en-US" altLang="it-IT" sz="2000" dirty="0">
                <a:solidFill>
                  <a:srgbClr val="0000A4"/>
                </a:solidFill>
                <a:latin typeface="+mn-lt"/>
              </a:rPr>
            </a:br>
            <a:r>
              <a:rPr lang="en-US" altLang="it-IT" sz="2000" dirty="0">
                <a:solidFill>
                  <a:srgbClr val="0000A4"/>
                </a:solidFill>
                <a:latin typeface="+mn-lt"/>
              </a:rPr>
              <a:t>while maintaining the planar nature of graphene</a:t>
            </a:r>
          </a:p>
        </p:txBody>
      </p:sp>
      <p:pic>
        <p:nvPicPr>
          <p:cNvPr id="15364" name="Picture 5">
            <a:extLst>
              <a:ext uri="{FF2B5EF4-FFF2-40B4-BE49-F238E27FC236}">
                <a16:creationId xmlns:a16="http://schemas.microsoft.com/office/drawing/2014/main" id="{A8C8D9C7-E6A1-8A20-9136-F6A449FDE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92" y="1064487"/>
            <a:ext cx="2697452" cy="2026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702105-F549-6A3D-0DC7-32479A42B521}"/>
              </a:ext>
            </a:extLst>
          </p:cNvPr>
          <p:cNvCxnSpPr>
            <a:stCxn id="9" idx="1"/>
          </p:cNvCxnSpPr>
          <p:nvPr/>
        </p:nvCxnSpPr>
        <p:spPr bwMode="auto">
          <a:xfrm flipH="1">
            <a:off x="2264229" y="2077530"/>
            <a:ext cx="1211840" cy="360870"/>
          </a:xfrm>
          <a:prstGeom prst="straightConnector1">
            <a:avLst/>
          </a:prstGeom>
          <a:solidFill>
            <a:srgbClr val="00B8FF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3A65DFE-5707-1BF9-4ECA-CF98FBF6C45B}"/>
              </a:ext>
            </a:extLst>
          </p:cNvPr>
          <p:cNvSpPr txBox="1"/>
          <p:nvPr/>
        </p:nvSpPr>
        <p:spPr>
          <a:xfrm>
            <a:off x="3476069" y="1877475"/>
            <a:ext cx="29712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it-IT" sz="2000" b="1" i="1" dirty="0">
                <a:solidFill>
                  <a:srgbClr val="FF0000"/>
                </a:solidFill>
              </a:rPr>
              <a:t>sp</a:t>
            </a:r>
            <a:r>
              <a:rPr lang="en-US" altLang="it-IT" sz="2000" b="1" i="1" baseline="30000" dirty="0">
                <a:solidFill>
                  <a:srgbClr val="FF0000"/>
                </a:solidFill>
              </a:rPr>
              <a:t>3 </a:t>
            </a:r>
            <a:r>
              <a:rPr lang="en-US" altLang="it-IT" sz="2000" b="1" i="1" dirty="0">
                <a:solidFill>
                  <a:srgbClr val="FF0000"/>
                </a:solidFill>
              </a:rPr>
              <a:t>C-H bond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8F0425-BE8B-DB8A-7883-12C42CE7CD35}"/>
              </a:ext>
            </a:extLst>
          </p:cNvPr>
          <p:cNvSpPr txBox="1"/>
          <p:nvPr/>
        </p:nvSpPr>
        <p:spPr>
          <a:xfrm>
            <a:off x="444709" y="82673"/>
            <a:ext cx="1130258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latin typeface="+mj-lt"/>
              </a:rPr>
              <a:t>Hydrogen and Deuterium loading on graphene at Roma1 and Roma3  </a:t>
            </a:r>
          </a:p>
        </p:txBody>
      </p:sp>
      <p:pic>
        <p:nvPicPr>
          <p:cNvPr id="3" name="Picture 2" descr="A machine with text on it&#10;&#10;Description automatically generated">
            <a:extLst>
              <a:ext uri="{FF2B5EF4-FFF2-40B4-BE49-F238E27FC236}">
                <a16:creationId xmlns:a16="http://schemas.microsoft.com/office/drawing/2014/main" id="{3B848542-3A4A-3445-6899-F8D9B6EAB8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66" t="13192" r="3092" b="3225"/>
          <a:stretch/>
        </p:blipFill>
        <p:spPr>
          <a:xfrm>
            <a:off x="186402" y="3559630"/>
            <a:ext cx="5345145" cy="304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67CC7-0664-55C8-C902-6011F53EF8C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6732"/>
          <a:stretch/>
        </p:blipFill>
        <p:spPr>
          <a:xfrm>
            <a:off x="6025859" y="1651002"/>
            <a:ext cx="5509871" cy="3641095"/>
          </a:xfrm>
          <a:prstGeom prst="rect">
            <a:avLst/>
          </a:prstGeom>
        </p:spPr>
      </p:pic>
      <p:sp>
        <p:nvSpPr>
          <p:cNvPr id="8" name="Text Box 3">
            <a:extLst>
              <a:ext uri="{FF2B5EF4-FFF2-40B4-BE49-F238E27FC236}">
                <a16:creationId xmlns:a16="http://schemas.microsoft.com/office/drawing/2014/main" id="{279DF3ED-52CB-9378-3494-B98E4F008DD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189886" y="3170804"/>
            <a:ext cx="3222536" cy="45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29" tIns="44965" rIns="89929" bIns="44965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1400" dirty="0">
                <a:latin typeface="Arial" panose="020B0604020202020204" pitchFamily="34" charset="0"/>
                <a:hlinkClick r:id="rId6"/>
              </a:rPr>
              <a:t>Betti et all, Nano Lett. </a:t>
            </a:r>
            <a:r>
              <a:rPr lang="en-US" altLang="it-IT" sz="1400" b="1" dirty="0">
                <a:latin typeface="Arial" panose="020B0604020202020204" pitchFamily="34" charset="0"/>
                <a:hlinkClick r:id="rId6"/>
              </a:rPr>
              <a:t>22</a:t>
            </a:r>
            <a:r>
              <a:rPr lang="en-US" altLang="it-IT" sz="1400" dirty="0">
                <a:latin typeface="Arial" panose="020B0604020202020204" pitchFamily="34" charset="0"/>
                <a:hlinkClick r:id="rId6"/>
              </a:rPr>
              <a:t>, 2971 (2022)</a:t>
            </a:r>
            <a:endParaRPr lang="en-US" altLang="it-IT" sz="1400" dirty="0"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93A5EF-D2D3-6290-1E20-88070D18B4A1}"/>
              </a:ext>
            </a:extLst>
          </p:cNvPr>
          <p:cNvSpPr txBox="1"/>
          <p:nvPr/>
        </p:nvSpPr>
        <p:spPr>
          <a:xfrm>
            <a:off x="6066372" y="5435219"/>
            <a:ext cx="5509871" cy="1316130"/>
          </a:xfrm>
          <a:prstGeom prst="rect">
            <a:avLst/>
          </a:prstGeom>
          <a:noFill/>
          <a:ln w="63500">
            <a:solidFill>
              <a:srgbClr val="ED2323"/>
            </a:solidFill>
          </a:ln>
        </p:spPr>
        <p:txBody>
          <a:bodyPr wrap="square" rtlCol="0">
            <a:spAutoFit/>
          </a:bodyPr>
          <a:lstStyle/>
          <a:p>
            <a:pPr marL="225364" indent="-225364" defTabSz="813816">
              <a:spcBef>
                <a:spcPts val="500"/>
              </a:spcBef>
              <a:defRPr sz="2136"/>
            </a:pPr>
            <a:r>
              <a:rPr lang="en-GB" sz="1800" dirty="0"/>
              <a:t>    UKAEA’s Active Gas Handling System 		   (tritium for JET, EU Tokamak) for </a:t>
            </a:r>
            <a:r>
              <a:rPr lang="en-GB" sz="1800" b="1" dirty="0"/>
              <a:t>feasibility study &amp;  design requirement </a:t>
            </a:r>
            <a:r>
              <a:rPr lang="en-GB" sz="1800" dirty="0"/>
              <a:t>of a</a:t>
            </a:r>
            <a:r>
              <a:rPr lang="en-GB" sz="1800" b="1" dirty="0"/>
              <a:t> new T loading chamber</a:t>
            </a:r>
            <a:endParaRPr lang="en-GB" b="1" dirty="0"/>
          </a:p>
          <a:p>
            <a:pPr marL="225364" indent="-225364" defTabSz="813816">
              <a:spcBef>
                <a:spcPts val="500"/>
              </a:spcBef>
              <a:defRPr sz="2136"/>
            </a:pPr>
            <a:r>
              <a:rPr lang="en-GB" b="1" dirty="0"/>
              <a:t>   </a:t>
            </a:r>
            <a:r>
              <a:rPr lang="en-GB" sz="2000" b="1" dirty="0"/>
              <a:t>Quote received few days ago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F78AC3-7DBA-BD34-55D6-A7A9CBDB4AEA}"/>
              </a:ext>
            </a:extLst>
          </p:cNvPr>
          <p:cNvSpPr txBox="1"/>
          <p:nvPr/>
        </p:nvSpPr>
        <p:spPr>
          <a:xfrm>
            <a:off x="5947576" y="1313146"/>
            <a:ext cx="3850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H on N</a:t>
            </a:r>
            <a:r>
              <a:rPr lang="en-IT" b="1"/>
              <a:t>anoporous</a:t>
            </a:r>
            <a:r>
              <a:rPr lang="it-IT" b="1" dirty="0"/>
              <a:t> G</a:t>
            </a:r>
            <a:r>
              <a:rPr lang="en-IT" b="1"/>
              <a:t>raphene</a:t>
            </a:r>
            <a:r>
              <a:rPr lang="it-IT" b="1" dirty="0"/>
              <a:t> (NPG):</a:t>
            </a:r>
            <a:endParaRPr lang="en-IT" b="1"/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69A78725-9066-0EF3-BAD3-45CF62148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85" y="3230271"/>
            <a:ext cx="3519593" cy="639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9929" tIns="44965" rIns="89929" bIns="44965"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32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8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000000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it-IT" sz="1798" b="1" dirty="0">
                <a:solidFill>
                  <a:schemeClr val="tx1"/>
                </a:solidFill>
                <a:latin typeface="+mn-lt"/>
              </a:rPr>
              <a:t>T-chamber in Rome side view:</a:t>
            </a:r>
          </a:p>
        </p:txBody>
      </p:sp>
      <p:sp>
        <p:nvSpPr>
          <p:cNvPr id="12" name="Segnaposto numero diapositiva 2">
            <a:extLst>
              <a:ext uri="{FF2B5EF4-FFF2-40B4-BE49-F238E27FC236}">
                <a16:creationId xmlns:a16="http://schemas.microsoft.com/office/drawing/2014/main" id="{7E0A11B8-43A9-818E-19E1-28125560A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5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10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machine with yellow text&#10;&#10;AI-generated content may be incorrect.">
            <a:extLst>
              <a:ext uri="{FF2B5EF4-FFF2-40B4-BE49-F238E27FC236}">
                <a16:creationId xmlns:a16="http://schemas.microsoft.com/office/drawing/2014/main" id="{08F55437-88C3-F409-252D-372831040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289" y="865998"/>
            <a:ext cx="10300122" cy="59920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44F23E-B1C8-43ED-1E23-D792D205D482}"/>
              </a:ext>
            </a:extLst>
          </p:cNvPr>
          <p:cNvSpPr txBox="1"/>
          <p:nvPr/>
        </p:nvSpPr>
        <p:spPr>
          <a:xfrm>
            <a:off x="1705663" y="158112"/>
            <a:ext cx="87806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RF detection setup at LNGS: electron trap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564564E-AFE1-291D-7330-5239BE28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6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23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ABE88-94E7-6F86-E59E-1F1FE0DFD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1D0D66C-CE92-C765-1408-60B2EC542611}"/>
              </a:ext>
            </a:extLst>
          </p:cNvPr>
          <p:cNvSpPr txBox="1"/>
          <p:nvPr/>
        </p:nvSpPr>
        <p:spPr>
          <a:xfrm>
            <a:off x="1190244" y="27597"/>
            <a:ext cx="981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/>
              <a:t>Electron </a:t>
            </a:r>
            <a:r>
              <a:rPr lang="it-IT" sz="3600" dirty="0" err="1"/>
              <a:t>cyclotron</a:t>
            </a:r>
            <a:r>
              <a:rPr lang="it-IT" sz="3600" dirty="0"/>
              <a:t> RF </a:t>
            </a:r>
            <a:r>
              <a:rPr lang="it-IT" sz="3600" dirty="0" err="1"/>
              <a:t>radiation</a:t>
            </a:r>
            <a:r>
              <a:rPr lang="it-IT" sz="3600" dirty="0"/>
              <a:t> studies</a:t>
            </a:r>
          </a:p>
        </p:txBody>
      </p:sp>
      <p:pic>
        <p:nvPicPr>
          <p:cNvPr id="5" name="Immagine 4" descr="Immagine che contiene testo, schermata, design, grafica&#10;&#10;Descrizione generata automaticamente">
            <a:extLst>
              <a:ext uri="{FF2B5EF4-FFF2-40B4-BE49-F238E27FC236}">
                <a16:creationId xmlns:a16="http://schemas.microsoft.com/office/drawing/2014/main" id="{D48BABD0-7820-AB32-B002-D4D9F21FC1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6" r="30893" b="8024"/>
          <a:stretch/>
        </p:blipFill>
        <p:spPr>
          <a:xfrm>
            <a:off x="6931153" y="3649901"/>
            <a:ext cx="4818744" cy="309491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5E5259E-A440-E8F8-9ABC-626715C1A7D7}"/>
              </a:ext>
            </a:extLst>
          </p:cNvPr>
          <p:cNvGrpSpPr/>
          <p:nvPr/>
        </p:nvGrpSpPr>
        <p:grpSpPr>
          <a:xfrm>
            <a:off x="5904784" y="3843766"/>
            <a:ext cx="1881730" cy="1353592"/>
            <a:chOff x="5432478" y="4014216"/>
            <a:chExt cx="1881730" cy="1353592"/>
          </a:xfrm>
        </p:grpSpPr>
        <p:pic>
          <p:nvPicPr>
            <p:cNvPr id="6" name="Elemento grafico 6" descr="Antenna satellitare con riempimento a tinta unita">
              <a:extLst>
                <a:ext uri="{FF2B5EF4-FFF2-40B4-BE49-F238E27FC236}">
                  <a16:creationId xmlns:a16="http://schemas.microsoft.com/office/drawing/2014/main" id="{63C30318-29DF-18BA-E676-7ADF19579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432478" y="4014216"/>
              <a:ext cx="1353592" cy="1353592"/>
            </a:xfrm>
            <a:prstGeom prst="rect">
              <a:avLst/>
            </a:prstGeom>
          </p:spPr>
        </p:pic>
        <p:grpSp>
          <p:nvGrpSpPr>
            <p:cNvPr id="7" name="Gruppo 10">
              <a:extLst>
                <a:ext uri="{FF2B5EF4-FFF2-40B4-BE49-F238E27FC236}">
                  <a16:creationId xmlns:a16="http://schemas.microsoft.com/office/drawing/2014/main" id="{6D1B6195-4588-7ACE-6844-9D4C42910447}"/>
                </a:ext>
              </a:extLst>
            </p:cNvPr>
            <p:cNvGrpSpPr/>
            <p:nvPr/>
          </p:nvGrpSpPr>
          <p:grpSpPr>
            <a:xfrm>
              <a:off x="6774562" y="4014216"/>
              <a:ext cx="539646" cy="697391"/>
              <a:chOff x="7315200" y="1850937"/>
              <a:chExt cx="539646" cy="697391"/>
            </a:xfrm>
          </p:grpSpPr>
          <p:sp>
            <p:nvSpPr>
              <p:cNvPr id="8" name="Figura a mano libera: forma 7">
                <a:extLst>
                  <a:ext uri="{FF2B5EF4-FFF2-40B4-BE49-F238E27FC236}">
                    <a16:creationId xmlns:a16="http://schemas.microsoft.com/office/drawing/2014/main" id="{DBFC48D0-390E-F9CC-2760-C805299778A0}"/>
                  </a:ext>
                </a:extLst>
              </p:cNvPr>
              <p:cNvSpPr/>
              <p:nvPr/>
            </p:nvSpPr>
            <p:spPr>
              <a:xfrm>
                <a:off x="7315200" y="1948721"/>
                <a:ext cx="539646" cy="599607"/>
              </a:xfrm>
              <a:custGeom>
                <a:avLst/>
                <a:gdLst>
                  <a:gd name="connsiteX0" fmla="*/ 0 w 539646"/>
                  <a:gd name="connsiteY0" fmla="*/ 0 h 599607"/>
                  <a:gd name="connsiteX1" fmla="*/ 14990 w 539646"/>
                  <a:gd name="connsiteY1" fmla="*/ 359764 h 599607"/>
                  <a:gd name="connsiteX2" fmla="*/ 44970 w 539646"/>
                  <a:gd name="connsiteY2" fmla="*/ 389745 h 599607"/>
                  <a:gd name="connsiteX3" fmla="*/ 134911 w 539646"/>
                  <a:gd name="connsiteY3" fmla="*/ 434715 h 599607"/>
                  <a:gd name="connsiteX4" fmla="*/ 194872 w 539646"/>
                  <a:gd name="connsiteY4" fmla="*/ 464695 h 599607"/>
                  <a:gd name="connsiteX5" fmla="*/ 239843 w 539646"/>
                  <a:gd name="connsiteY5" fmla="*/ 494676 h 599607"/>
                  <a:gd name="connsiteX6" fmla="*/ 329784 w 539646"/>
                  <a:gd name="connsiteY6" fmla="*/ 524656 h 599607"/>
                  <a:gd name="connsiteX7" fmla="*/ 374754 w 539646"/>
                  <a:gd name="connsiteY7" fmla="*/ 554636 h 599607"/>
                  <a:gd name="connsiteX8" fmla="*/ 494675 w 539646"/>
                  <a:gd name="connsiteY8" fmla="*/ 584617 h 599607"/>
                  <a:gd name="connsiteX9" fmla="*/ 539646 w 539646"/>
                  <a:gd name="connsiteY9" fmla="*/ 599607 h 59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646" h="599607">
                    <a:moveTo>
                      <a:pt x="0" y="0"/>
                    </a:moveTo>
                    <a:cubicBezTo>
                      <a:pt x="4997" y="119921"/>
                      <a:pt x="1232" y="240530"/>
                      <a:pt x="14990" y="359764"/>
                    </a:cubicBezTo>
                    <a:cubicBezTo>
                      <a:pt x="16610" y="373804"/>
                      <a:pt x="33934" y="380916"/>
                      <a:pt x="44970" y="389745"/>
                    </a:cubicBezTo>
                    <a:cubicBezTo>
                      <a:pt x="100366" y="434062"/>
                      <a:pt x="75237" y="409141"/>
                      <a:pt x="134911" y="434715"/>
                    </a:cubicBezTo>
                    <a:cubicBezTo>
                      <a:pt x="155450" y="443517"/>
                      <a:pt x="175470" y="453608"/>
                      <a:pt x="194872" y="464695"/>
                    </a:cubicBezTo>
                    <a:cubicBezTo>
                      <a:pt x="210514" y="473634"/>
                      <a:pt x="223380" y="487359"/>
                      <a:pt x="239843" y="494676"/>
                    </a:cubicBezTo>
                    <a:cubicBezTo>
                      <a:pt x="268721" y="507511"/>
                      <a:pt x="329784" y="524656"/>
                      <a:pt x="329784" y="524656"/>
                    </a:cubicBezTo>
                    <a:cubicBezTo>
                      <a:pt x="344774" y="534649"/>
                      <a:pt x="358640" y="546579"/>
                      <a:pt x="374754" y="554636"/>
                    </a:cubicBezTo>
                    <a:cubicBezTo>
                      <a:pt x="409023" y="571771"/>
                      <a:pt x="460460" y="576063"/>
                      <a:pt x="494675" y="584617"/>
                    </a:cubicBezTo>
                    <a:cubicBezTo>
                      <a:pt x="510004" y="588449"/>
                      <a:pt x="539646" y="599607"/>
                      <a:pt x="539646" y="59960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Figura a mano libera: forma 8">
                <a:extLst>
                  <a:ext uri="{FF2B5EF4-FFF2-40B4-BE49-F238E27FC236}">
                    <a16:creationId xmlns:a16="http://schemas.microsoft.com/office/drawing/2014/main" id="{3CEF4D74-461D-DC4C-19C9-4070F30ED188}"/>
                  </a:ext>
                </a:extLst>
              </p:cNvPr>
              <p:cNvSpPr/>
              <p:nvPr/>
            </p:nvSpPr>
            <p:spPr>
              <a:xfrm>
                <a:off x="7465772" y="1868774"/>
                <a:ext cx="360434" cy="418475"/>
              </a:xfrm>
              <a:custGeom>
                <a:avLst/>
                <a:gdLst>
                  <a:gd name="connsiteX0" fmla="*/ 0 w 539646"/>
                  <a:gd name="connsiteY0" fmla="*/ 0 h 599607"/>
                  <a:gd name="connsiteX1" fmla="*/ 14990 w 539646"/>
                  <a:gd name="connsiteY1" fmla="*/ 359764 h 599607"/>
                  <a:gd name="connsiteX2" fmla="*/ 44970 w 539646"/>
                  <a:gd name="connsiteY2" fmla="*/ 389745 h 599607"/>
                  <a:gd name="connsiteX3" fmla="*/ 134911 w 539646"/>
                  <a:gd name="connsiteY3" fmla="*/ 434715 h 599607"/>
                  <a:gd name="connsiteX4" fmla="*/ 194872 w 539646"/>
                  <a:gd name="connsiteY4" fmla="*/ 464695 h 599607"/>
                  <a:gd name="connsiteX5" fmla="*/ 239843 w 539646"/>
                  <a:gd name="connsiteY5" fmla="*/ 494676 h 599607"/>
                  <a:gd name="connsiteX6" fmla="*/ 329784 w 539646"/>
                  <a:gd name="connsiteY6" fmla="*/ 524656 h 599607"/>
                  <a:gd name="connsiteX7" fmla="*/ 374754 w 539646"/>
                  <a:gd name="connsiteY7" fmla="*/ 554636 h 599607"/>
                  <a:gd name="connsiteX8" fmla="*/ 494675 w 539646"/>
                  <a:gd name="connsiteY8" fmla="*/ 584617 h 599607"/>
                  <a:gd name="connsiteX9" fmla="*/ 539646 w 539646"/>
                  <a:gd name="connsiteY9" fmla="*/ 599607 h 59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646" h="599607">
                    <a:moveTo>
                      <a:pt x="0" y="0"/>
                    </a:moveTo>
                    <a:cubicBezTo>
                      <a:pt x="4997" y="119921"/>
                      <a:pt x="1232" y="240530"/>
                      <a:pt x="14990" y="359764"/>
                    </a:cubicBezTo>
                    <a:cubicBezTo>
                      <a:pt x="16610" y="373804"/>
                      <a:pt x="33934" y="380916"/>
                      <a:pt x="44970" y="389745"/>
                    </a:cubicBezTo>
                    <a:cubicBezTo>
                      <a:pt x="100366" y="434062"/>
                      <a:pt x="75237" y="409141"/>
                      <a:pt x="134911" y="434715"/>
                    </a:cubicBezTo>
                    <a:cubicBezTo>
                      <a:pt x="155450" y="443517"/>
                      <a:pt x="175470" y="453608"/>
                      <a:pt x="194872" y="464695"/>
                    </a:cubicBezTo>
                    <a:cubicBezTo>
                      <a:pt x="210514" y="473634"/>
                      <a:pt x="223380" y="487359"/>
                      <a:pt x="239843" y="494676"/>
                    </a:cubicBezTo>
                    <a:cubicBezTo>
                      <a:pt x="268721" y="507511"/>
                      <a:pt x="329784" y="524656"/>
                      <a:pt x="329784" y="524656"/>
                    </a:cubicBezTo>
                    <a:cubicBezTo>
                      <a:pt x="344774" y="534649"/>
                      <a:pt x="358640" y="546579"/>
                      <a:pt x="374754" y="554636"/>
                    </a:cubicBezTo>
                    <a:cubicBezTo>
                      <a:pt x="409023" y="571771"/>
                      <a:pt x="460460" y="576063"/>
                      <a:pt x="494675" y="584617"/>
                    </a:cubicBezTo>
                    <a:cubicBezTo>
                      <a:pt x="510004" y="588449"/>
                      <a:pt x="539646" y="599607"/>
                      <a:pt x="539646" y="59960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" name="Figura a mano libera: forma 9">
                <a:extLst>
                  <a:ext uri="{FF2B5EF4-FFF2-40B4-BE49-F238E27FC236}">
                    <a16:creationId xmlns:a16="http://schemas.microsoft.com/office/drawing/2014/main" id="{3AF38BBD-7BE2-6685-EF0D-1CABCFA10015}"/>
                  </a:ext>
                </a:extLst>
              </p:cNvPr>
              <p:cNvSpPr/>
              <p:nvPr/>
            </p:nvSpPr>
            <p:spPr>
              <a:xfrm>
                <a:off x="7611545" y="1850937"/>
                <a:ext cx="243301" cy="322636"/>
              </a:xfrm>
              <a:custGeom>
                <a:avLst/>
                <a:gdLst>
                  <a:gd name="connsiteX0" fmla="*/ 0 w 539646"/>
                  <a:gd name="connsiteY0" fmla="*/ 0 h 599607"/>
                  <a:gd name="connsiteX1" fmla="*/ 14990 w 539646"/>
                  <a:gd name="connsiteY1" fmla="*/ 359764 h 599607"/>
                  <a:gd name="connsiteX2" fmla="*/ 44970 w 539646"/>
                  <a:gd name="connsiteY2" fmla="*/ 389745 h 599607"/>
                  <a:gd name="connsiteX3" fmla="*/ 134911 w 539646"/>
                  <a:gd name="connsiteY3" fmla="*/ 434715 h 599607"/>
                  <a:gd name="connsiteX4" fmla="*/ 194872 w 539646"/>
                  <a:gd name="connsiteY4" fmla="*/ 464695 h 599607"/>
                  <a:gd name="connsiteX5" fmla="*/ 239843 w 539646"/>
                  <a:gd name="connsiteY5" fmla="*/ 494676 h 599607"/>
                  <a:gd name="connsiteX6" fmla="*/ 329784 w 539646"/>
                  <a:gd name="connsiteY6" fmla="*/ 524656 h 599607"/>
                  <a:gd name="connsiteX7" fmla="*/ 374754 w 539646"/>
                  <a:gd name="connsiteY7" fmla="*/ 554636 h 599607"/>
                  <a:gd name="connsiteX8" fmla="*/ 494675 w 539646"/>
                  <a:gd name="connsiteY8" fmla="*/ 584617 h 599607"/>
                  <a:gd name="connsiteX9" fmla="*/ 539646 w 539646"/>
                  <a:gd name="connsiteY9" fmla="*/ 599607 h 599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9646" h="599607">
                    <a:moveTo>
                      <a:pt x="0" y="0"/>
                    </a:moveTo>
                    <a:cubicBezTo>
                      <a:pt x="4997" y="119921"/>
                      <a:pt x="1232" y="240530"/>
                      <a:pt x="14990" y="359764"/>
                    </a:cubicBezTo>
                    <a:cubicBezTo>
                      <a:pt x="16610" y="373804"/>
                      <a:pt x="33934" y="380916"/>
                      <a:pt x="44970" y="389745"/>
                    </a:cubicBezTo>
                    <a:cubicBezTo>
                      <a:pt x="100366" y="434062"/>
                      <a:pt x="75237" y="409141"/>
                      <a:pt x="134911" y="434715"/>
                    </a:cubicBezTo>
                    <a:cubicBezTo>
                      <a:pt x="155450" y="443517"/>
                      <a:pt x="175470" y="453608"/>
                      <a:pt x="194872" y="464695"/>
                    </a:cubicBezTo>
                    <a:cubicBezTo>
                      <a:pt x="210514" y="473634"/>
                      <a:pt x="223380" y="487359"/>
                      <a:pt x="239843" y="494676"/>
                    </a:cubicBezTo>
                    <a:cubicBezTo>
                      <a:pt x="268721" y="507511"/>
                      <a:pt x="329784" y="524656"/>
                      <a:pt x="329784" y="524656"/>
                    </a:cubicBezTo>
                    <a:cubicBezTo>
                      <a:pt x="344774" y="534649"/>
                      <a:pt x="358640" y="546579"/>
                      <a:pt x="374754" y="554636"/>
                    </a:cubicBezTo>
                    <a:cubicBezTo>
                      <a:pt x="409023" y="571771"/>
                      <a:pt x="460460" y="576063"/>
                      <a:pt x="494675" y="584617"/>
                    </a:cubicBezTo>
                    <a:cubicBezTo>
                      <a:pt x="510004" y="588449"/>
                      <a:pt x="539646" y="599607"/>
                      <a:pt x="539646" y="599607"/>
                    </a:cubicBezTo>
                  </a:path>
                </a:pathLst>
              </a:cu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B30E2D0-5240-060F-D716-7F6AD1982C29}"/>
              </a:ext>
            </a:extLst>
          </p:cNvPr>
          <p:cNvGrpSpPr/>
          <p:nvPr/>
        </p:nvGrpSpPr>
        <p:grpSpPr>
          <a:xfrm>
            <a:off x="41697" y="3135086"/>
            <a:ext cx="5982080" cy="3636922"/>
            <a:chOff x="6173386" y="671208"/>
            <a:chExt cx="5975666" cy="3343008"/>
          </a:xfrm>
        </p:grpSpPr>
        <p:pic>
          <p:nvPicPr>
            <p:cNvPr id="17" name="Immagine 4" descr="Immagine che contiene diagramma, testo, schizzo, Disegno tecnico&#10;&#10;Descrizione generata automaticamente">
              <a:extLst>
                <a:ext uri="{FF2B5EF4-FFF2-40B4-BE49-F238E27FC236}">
                  <a16:creationId xmlns:a16="http://schemas.microsoft.com/office/drawing/2014/main" id="{3C1B431C-1412-7160-9A7D-9F6AE081C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9" t="5636" r="8716"/>
            <a:stretch/>
          </p:blipFill>
          <p:spPr>
            <a:xfrm>
              <a:off x="6173386" y="671208"/>
              <a:ext cx="5950762" cy="33430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2451DB4-32B9-744A-C1CD-6EFC2BDE210E}"/>
                </a:ext>
              </a:extLst>
            </p:cNvPr>
            <p:cNvSpPr txBox="1"/>
            <p:nvPr/>
          </p:nvSpPr>
          <p:spPr>
            <a:xfrm>
              <a:off x="9527252" y="905256"/>
              <a:ext cx="25968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 </a:t>
              </a:r>
              <a:r>
                <a:rPr lang="it-IT" dirty="0" err="1"/>
                <a:t>simulation</a:t>
              </a:r>
              <a:r>
                <a:rPr lang="it-IT" dirty="0"/>
                <a:t>  of the pattern of RF </a:t>
              </a:r>
              <a:r>
                <a:rPr lang="it-IT" dirty="0" err="1"/>
                <a:t>radiation</a:t>
              </a:r>
              <a:br>
                <a:rPr lang="it-IT" dirty="0"/>
              </a:br>
              <a:endParaRPr lang="it-IT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F81B98-D8E1-396C-10C1-AE15F3124CE4}"/>
                </a:ext>
              </a:extLst>
            </p:cNvPr>
            <p:cNvSpPr txBox="1"/>
            <p:nvPr/>
          </p:nvSpPr>
          <p:spPr>
            <a:xfrm rot="18942788">
              <a:off x="8645847" y="896111"/>
              <a:ext cx="10058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/>
                <a:t>carrier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382CE39-2894-E6BF-4FCB-3D2DAE5A7917}"/>
                </a:ext>
              </a:extLst>
            </p:cNvPr>
            <p:cNvSpPr txBox="1"/>
            <p:nvPr/>
          </p:nvSpPr>
          <p:spPr>
            <a:xfrm rot="18942788">
              <a:off x="9325166" y="2254900"/>
              <a:ext cx="12995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/>
                <a:t>secondary</a:t>
              </a:r>
              <a:endParaRPr lang="it-IT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159103F-3335-9F7F-43FE-D34413E3938C}"/>
                </a:ext>
              </a:extLst>
            </p:cNvPr>
            <p:cNvSpPr txBox="1"/>
            <p:nvPr/>
          </p:nvSpPr>
          <p:spPr>
            <a:xfrm rot="18942788">
              <a:off x="7221765" y="1708296"/>
              <a:ext cx="1186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err="1"/>
                <a:t>sideband</a:t>
              </a:r>
              <a:endParaRPr lang="it-IT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5A31807-5F78-97EE-CA70-0A196E4617EB}"/>
                </a:ext>
              </a:extLst>
            </p:cNvPr>
            <p:cNvSpPr txBox="1"/>
            <p:nvPr/>
          </p:nvSpPr>
          <p:spPr>
            <a:xfrm rot="18942788">
              <a:off x="10962059" y="2215619"/>
              <a:ext cx="11869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err="1"/>
                <a:t>sideband</a:t>
              </a:r>
              <a:endParaRPr lang="it-IT"/>
            </a:p>
          </p:txBody>
        </p:sp>
      </p:grpSp>
      <p:pic>
        <p:nvPicPr>
          <p:cNvPr id="16" name="Immagine 5" descr="Immagine che contiene schermata, Policromia, Elementi grafici&#10;&#10;Descrizione generata automaticamente">
            <a:extLst>
              <a:ext uri="{FF2B5EF4-FFF2-40B4-BE49-F238E27FC236}">
                <a16:creationId xmlns:a16="http://schemas.microsoft.com/office/drawing/2014/main" id="{0855612B-554A-36C9-3C84-08891FAB54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87" t="16125" r="13010" b="14087"/>
          <a:stretch/>
        </p:blipFill>
        <p:spPr>
          <a:xfrm>
            <a:off x="6683793" y="866412"/>
            <a:ext cx="5358357" cy="2524422"/>
          </a:xfrm>
          <a:prstGeom prst="rect">
            <a:avLst/>
          </a:prstGeom>
        </p:spPr>
      </p:pic>
      <p:pic>
        <p:nvPicPr>
          <p:cNvPr id="18" name="Immagine 5" descr="Immagine che contiene cielo&#10;&#10;Descrizione generata automaticamente">
            <a:extLst>
              <a:ext uri="{FF2B5EF4-FFF2-40B4-BE49-F238E27FC236}">
                <a16:creationId xmlns:a16="http://schemas.microsoft.com/office/drawing/2014/main" id="{41269333-1CD6-EF99-7FE0-D1AB000A71E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4" t="35445" r="9518" b="23715"/>
          <a:stretch/>
        </p:blipFill>
        <p:spPr>
          <a:xfrm>
            <a:off x="316112" y="1017276"/>
            <a:ext cx="6225779" cy="1364435"/>
          </a:xfrm>
          <a:prstGeom prst="rect">
            <a:avLst/>
          </a:prstGeom>
          <a:effectLst>
            <a:softEdge rad="113038"/>
          </a:effec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C832487-CF77-4E8A-1C5D-D7E38FE373D1}"/>
              </a:ext>
            </a:extLst>
          </p:cNvPr>
          <p:cNvCxnSpPr>
            <a:cxnSpLocks/>
          </p:cNvCxnSpPr>
          <p:nvPr/>
        </p:nvCxnSpPr>
        <p:spPr>
          <a:xfrm flipH="1">
            <a:off x="5747657" y="5197358"/>
            <a:ext cx="1467400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FA8DA79-9D52-F36C-FD45-1573C9D03155}"/>
              </a:ext>
            </a:extLst>
          </p:cNvPr>
          <p:cNvCxnSpPr>
            <a:cxnSpLocks/>
          </p:cNvCxnSpPr>
          <p:nvPr/>
        </p:nvCxnSpPr>
        <p:spPr>
          <a:xfrm>
            <a:off x="9366583" y="2498653"/>
            <a:ext cx="0" cy="143110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Elbow 34">
            <a:extLst>
              <a:ext uri="{FF2B5EF4-FFF2-40B4-BE49-F238E27FC236}">
                <a16:creationId xmlns:a16="http://schemas.microsoft.com/office/drawing/2014/main" id="{8EE12D03-DF20-C7A2-8029-AAFA3FCBD5CA}"/>
              </a:ext>
            </a:extLst>
          </p:cNvPr>
          <p:cNvCxnSpPr>
            <a:cxnSpLocks/>
          </p:cNvCxnSpPr>
          <p:nvPr/>
        </p:nvCxnSpPr>
        <p:spPr>
          <a:xfrm>
            <a:off x="2931494" y="2077079"/>
            <a:ext cx="3650086" cy="518821"/>
          </a:xfrm>
          <a:prstGeom prst="bentConnector3">
            <a:avLst>
              <a:gd name="adj1" fmla="val 971"/>
            </a:avLst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CF51E77C-4D98-B30D-54BA-85C16D1CED7A}"/>
              </a:ext>
            </a:extLst>
          </p:cNvPr>
          <p:cNvSpPr txBox="1"/>
          <p:nvPr/>
        </p:nvSpPr>
        <p:spPr>
          <a:xfrm>
            <a:off x="41697" y="877848"/>
            <a:ext cx="923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Kr </a:t>
            </a:r>
            <a:r>
              <a:rPr lang="it-IT" dirty="0" err="1"/>
              <a:t>inlet</a:t>
            </a:r>
            <a:endParaRPr lang="it-IT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821EF5-1A34-471C-F107-89B1B01B0E9B}"/>
              </a:ext>
            </a:extLst>
          </p:cNvPr>
          <p:cNvSpPr txBox="1"/>
          <p:nvPr/>
        </p:nvSpPr>
        <p:spPr>
          <a:xfrm>
            <a:off x="5147405" y="900956"/>
            <a:ext cx="147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RF </a:t>
            </a:r>
            <a:r>
              <a:rPr lang="it-IT" dirty="0" err="1"/>
              <a:t>detection</a:t>
            </a:r>
            <a:endParaRPr lang="it-IT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B34110-6DD0-02C6-6D3D-1BA84659AE06}"/>
              </a:ext>
            </a:extLst>
          </p:cNvPr>
          <p:cNvSpPr txBox="1"/>
          <p:nvPr/>
        </p:nvSpPr>
        <p:spPr>
          <a:xfrm>
            <a:off x="10168290" y="3720919"/>
            <a:ext cx="16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/>
              <a:t>CST</a:t>
            </a:r>
            <a:r>
              <a:rPr lang="en-IT"/>
              <a:t> simulation  </a:t>
            </a:r>
          </a:p>
        </p:txBody>
      </p:sp>
      <p:sp>
        <p:nvSpPr>
          <p:cNvPr id="46" name="Segnaposto numero diapositiva 2">
            <a:extLst>
              <a:ext uri="{FF2B5EF4-FFF2-40B4-BE49-F238E27FC236}">
                <a16:creationId xmlns:a16="http://schemas.microsoft.com/office/drawing/2014/main" id="{DAC69AF5-3065-25C6-F461-66E01209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7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970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96465-BB3C-34D9-91A5-43C571771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964A3FF-AF39-839D-B21D-B12326900599}"/>
              </a:ext>
            </a:extLst>
          </p:cNvPr>
          <p:cNvSpPr txBox="1"/>
          <p:nvPr/>
        </p:nvSpPr>
        <p:spPr>
          <a:xfrm>
            <a:off x="1190244" y="47378"/>
            <a:ext cx="98115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latin typeface="+mj-lt"/>
              </a:rPr>
              <a:t>Candidate electron events</a:t>
            </a:r>
          </a:p>
          <a:p>
            <a:pPr algn="ctr"/>
            <a:r>
              <a:rPr lang="it-IT" sz="2200" dirty="0"/>
              <a:t>RF </a:t>
            </a:r>
            <a:r>
              <a:rPr lang="en-US" sz="2200" noProof="0" dirty="0"/>
              <a:t>emission</a:t>
            </a:r>
            <a:r>
              <a:rPr lang="it-IT" sz="2200" dirty="0"/>
              <a:t> frequency vs time of single electron in the </a:t>
            </a:r>
            <a:r>
              <a:rPr lang="en-US" sz="2200" noProof="0" dirty="0"/>
              <a:t>permanent magnet</a:t>
            </a:r>
            <a:endParaRPr lang="it-IT" sz="3600" dirty="0"/>
          </a:p>
        </p:txBody>
      </p:sp>
      <p:pic>
        <p:nvPicPr>
          <p:cNvPr id="2" name="Immagine 7" descr="Immagine che contiene schermata, testo, Policromia&#10;&#10;Descrizione generata automaticamente">
            <a:extLst>
              <a:ext uri="{FF2B5EF4-FFF2-40B4-BE49-F238E27FC236}">
                <a16:creationId xmlns:a16="http://schemas.microsoft.com/office/drawing/2014/main" id="{26E3ED5B-0FBB-FC53-F325-B28E903A53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6" r="625"/>
          <a:stretch/>
        </p:blipFill>
        <p:spPr>
          <a:xfrm>
            <a:off x="764767" y="1310952"/>
            <a:ext cx="10421655" cy="5339066"/>
          </a:xfrm>
          <a:prstGeom prst="rect">
            <a:avLst/>
          </a:prstGeom>
        </p:spPr>
      </p:pic>
      <p:sp>
        <p:nvSpPr>
          <p:cNvPr id="3" name="CasellaDiTesto 8">
            <a:extLst>
              <a:ext uri="{FF2B5EF4-FFF2-40B4-BE49-F238E27FC236}">
                <a16:creationId xmlns:a16="http://schemas.microsoft.com/office/drawing/2014/main" id="{25E8F7F4-7230-5F47-8634-C2156AA3EE16}"/>
              </a:ext>
            </a:extLst>
          </p:cNvPr>
          <p:cNvSpPr txBox="1"/>
          <p:nvPr/>
        </p:nvSpPr>
        <p:spPr>
          <a:xfrm>
            <a:off x="5559267" y="1927075"/>
            <a:ext cx="130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>
                <a:solidFill>
                  <a:schemeClr val="bg1"/>
                </a:solidFill>
              </a:rPr>
              <a:t>Carrier</a:t>
            </a:r>
          </a:p>
        </p:txBody>
      </p:sp>
      <p:sp>
        <p:nvSpPr>
          <p:cNvPr id="5" name="CasellaDiTesto 9">
            <a:extLst>
              <a:ext uri="{FF2B5EF4-FFF2-40B4-BE49-F238E27FC236}">
                <a16:creationId xmlns:a16="http://schemas.microsoft.com/office/drawing/2014/main" id="{49EA500E-BEB9-76ED-0C72-A5F2D8D1A580}"/>
              </a:ext>
            </a:extLst>
          </p:cNvPr>
          <p:cNvSpPr txBox="1"/>
          <p:nvPr/>
        </p:nvSpPr>
        <p:spPr>
          <a:xfrm>
            <a:off x="5975594" y="4065375"/>
            <a:ext cx="1306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err="1">
                <a:solidFill>
                  <a:schemeClr val="bg1"/>
                </a:solidFill>
              </a:rPr>
              <a:t>Secondary</a:t>
            </a:r>
            <a:endParaRPr lang="it-IT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6C5245-78A5-3065-8369-A6171E41BF6A}"/>
              </a:ext>
            </a:extLst>
          </p:cNvPr>
          <p:cNvSpPr txBox="1"/>
          <p:nvPr/>
        </p:nvSpPr>
        <p:spPr>
          <a:xfrm rot="16200000">
            <a:off x="8674770" y="3795819"/>
            <a:ext cx="533906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it-IT"/>
              <a:t>P[W]</a:t>
            </a:r>
          </a:p>
        </p:txBody>
      </p:sp>
      <p:sp>
        <p:nvSpPr>
          <p:cNvPr id="8" name="Segnaposto numero diapositiva 2">
            <a:extLst>
              <a:ext uri="{FF2B5EF4-FFF2-40B4-BE49-F238E27FC236}">
                <a16:creationId xmlns:a16="http://schemas.microsoft.com/office/drawing/2014/main" id="{2C46D92D-9628-DF04-5A37-CF285EB72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8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816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40A44-9B41-38EF-E20F-468388EEB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5" descr="Immagine che contiene testo, diagramma, linea, Diagramma&#10;&#10;Descrizione generata automaticamente">
            <a:extLst>
              <a:ext uri="{FF2B5EF4-FFF2-40B4-BE49-F238E27FC236}">
                <a16:creationId xmlns:a16="http://schemas.microsoft.com/office/drawing/2014/main" id="{18AA0BD3-0AAB-5DBB-E390-8A6ACE335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7527" r="8043"/>
          <a:stretch/>
        </p:blipFill>
        <p:spPr>
          <a:xfrm>
            <a:off x="7024915" y="753112"/>
            <a:ext cx="5167084" cy="289484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5A38E3-D149-7DA9-B478-A3308819D282}"/>
              </a:ext>
            </a:extLst>
          </p:cNvPr>
          <p:cNvSpPr txBox="1"/>
          <p:nvPr/>
        </p:nvSpPr>
        <p:spPr>
          <a:xfrm>
            <a:off x="1190244" y="-1508"/>
            <a:ext cx="981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latin typeface="+mj-lt"/>
              </a:rPr>
              <a:t>Electron signature: trigger rate (data) </a:t>
            </a:r>
          </a:p>
        </p:txBody>
      </p:sp>
      <p:pic>
        <p:nvPicPr>
          <p:cNvPr id="2" name="Immagine 4" descr="Immagine che contiene testo, diagramma, schermata, Carattere&#10;&#10;Descrizione generata automaticamente">
            <a:extLst>
              <a:ext uri="{FF2B5EF4-FFF2-40B4-BE49-F238E27FC236}">
                <a16:creationId xmlns:a16="http://schemas.microsoft.com/office/drawing/2014/main" id="{663E4DE6-E617-5C9B-F6F6-3B1CE4187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" t="8547" r="9379" b="1711"/>
          <a:stretch/>
        </p:blipFill>
        <p:spPr>
          <a:xfrm>
            <a:off x="5952" y="2828964"/>
            <a:ext cx="7315200" cy="3840458"/>
          </a:xfrm>
          <a:prstGeom prst="rect">
            <a:avLst/>
          </a:prstGeom>
        </p:spPr>
      </p:pic>
      <p:sp>
        <p:nvSpPr>
          <p:cNvPr id="3" name="CasellaDiTesto 16">
            <a:extLst>
              <a:ext uri="{FF2B5EF4-FFF2-40B4-BE49-F238E27FC236}">
                <a16:creationId xmlns:a16="http://schemas.microsoft.com/office/drawing/2014/main" id="{5E64DBAA-5928-4240-8C65-D99BF6C6EDAE}"/>
              </a:ext>
            </a:extLst>
          </p:cNvPr>
          <p:cNvSpPr txBox="1"/>
          <p:nvPr/>
        </p:nvSpPr>
        <p:spPr>
          <a:xfrm>
            <a:off x="832703" y="2132209"/>
            <a:ext cx="14418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Source open</a:t>
            </a:r>
          </a:p>
          <a:p>
            <a:pPr algn="ctr"/>
            <a:r>
              <a:rPr lang="it-IT" sz="1600" dirty="0"/>
              <a:t>(RUN11)</a:t>
            </a:r>
          </a:p>
        </p:txBody>
      </p:sp>
      <p:sp>
        <p:nvSpPr>
          <p:cNvPr id="5" name="CasellaDiTesto 17">
            <a:extLst>
              <a:ext uri="{FF2B5EF4-FFF2-40B4-BE49-F238E27FC236}">
                <a16:creationId xmlns:a16="http://schemas.microsoft.com/office/drawing/2014/main" id="{925EBDD8-BC7F-276E-81DD-8538B819CC02}"/>
              </a:ext>
            </a:extLst>
          </p:cNvPr>
          <p:cNvSpPr txBox="1"/>
          <p:nvPr/>
        </p:nvSpPr>
        <p:spPr>
          <a:xfrm>
            <a:off x="2087855" y="2132208"/>
            <a:ext cx="160769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Source </a:t>
            </a:r>
            <a:r>
              <a:rPr lang="it-IT" dirty="0" err="1"/>
              <a:t>closed</a:t>
            </a:r>
            <a:endParaRPr lang="it-IT" dirty="0"/>
          </a:p>
          <a:p>
            <a:pPr algn="ctr"/>
            <a:r>
              <a:rPr lang="it-IT" sz="1600" dirty="0"/>
              <a:t>(RUN12)</a:t>
            </a:r>
          </a:p>
        </p:txBody>
      </p:sp>
      <p:sp>
        <p:nvSpPr>
          <p:cNvPr id="6" name="CasellaDiTesto 18">
            <a:extLst>
              <a:ext uri="{FF2B5EF4-FFF2-40B4-BE49-F238E27FC236}">
                <a16:creationId xmlns:a16="http://schemas.microsoft.com/office/drawing/2014/main" id="{84BCA0BD-9EF1-17A1-EF55-9ECFB7905076}"/>
              </a:ext>
            </a:extLst>
          </p:cNvPr>
          <p:cNvSpPr txBox="1"/>
          <p:nvPr/>
        </p:nvSpPr>
        <p:spPr>
          <a:xfrm>
            <a:off x="5512283" y="3429000"/>
            <a:ext cx="1866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/>
              <a:t>BKG=14/1/25</a:t>
            </a:r>
          </a:p>
          <a:p>
            <a:r>
              <a:rPr lang="it-IT" sz="1600"/>
              <a:t>RUN11-12=30/5/24</a:t>
            </a:r>
          </a:p>
        </p:txBody>
      </p:sp>
      <p:cxnSp>
        <p:nvCxnSpPr>
          <p:cNvPr id="7" name="Connettore diritto 15">
            <a:extLst>
              <a:ext uri="{FF2B5EF4-FFF2-40B4-BE49-F238E27FC236}">
                <a16:creationId xmlns:a16="http://schemas.microsoft.com/office/drawing/2014/main" id="{CEFC7139-E735-F761-CB14-5B3D62A1A843}"/>
              </a:ext>
            </a:extLst>
          </p:cNvPr>
          <p:cNvCxnSpPr>
            <a:cxnSpLocks/>
          </p:cNvCxnSpPr>
          <p:nvPr/>
        </p:nvCxnSpPr>
        <p:spPr>
          <a:xfrm flipV="1">
            <a:off x="2891702" y="2817948"/>
            <a:ext cx="0" cy="3484463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5">
            <a:extLst>
              <a:ext uri="{FF2B5EF4-FFF2-40B4-BE49-F238E27FC236}">
                <a16:creationId xmlns:a16="http://schemas.microsoft.com/office/drawing/2014/main" id="{12C4D7D0-4912-D673-F380-FE9231FDF10E}"/>
              </a:ext>
            </a:extLst>
          </p:cNvPr>
          <p:cNvCxnSpPr>
            <a:cxnSpLocks/>
          </p:cNvCxnSpPr>
          <p:nvPr/>
        </p:nvCxnSpPr>
        <p:spPr>
          <a:xfrm flipV="1">
            <a:off x="1553630" y="2817948"/>
            <a:ext cx="0" cy="3484462"/>
          </a:xfrm>
          <a:prstGeom prst="line">
            <a:avLst/>
          </a:prstGeom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7">
            <a:extLst>
              <a:ext uri="{FF2B5EF4-FFF2-40B4-BE49-F238E27FC236}">
                <a16:creationId xmlns:a16="http://schemas.microsoft.com/office/drawing/2014/main" id="{8058A8CA-BA84-4F5B-A5BD-D732F31A6EA5}"/>
              </a:ext>
            </a:extLst>
          </p:cNvPr>
          <p:cNvSpPr txBox="1"/>
          <p:nvPr/>
        </p:nvSpPr>
        <p:spPr>
          <a:xfrm>
            <a:off x="8046019" y="847164"/>
            <a:ext cx="1725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Source </a:t>
            </a:r>
            <a:r>
              <a:rPr lang="it-IT" dirty="0" err="1"/>
              <a:t>closed</a:t>
            </a:r>
            <a:endParaRPr lang="it-IT" dirty="0"/>
          </a:p>
          <a:p>
            <a:r>
              <a:rPr lang="it-IT" dirty="0"/>
              <a:t>(t=0)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1F0827-2534-5C33-DBC7-A0F8B1098671}"/>
              </a:ext>
            </a:extLst>
          </p:cNvPr>
          <p:cNvSpPr txBox="1"/>
          <p:nvPr/>
        </p:nvSpPr>
        <p:spPr>
          <a:xfrm>
            <a:off x="2552800" y="1029778"/>
            <a:ext cx="2825496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000" dirty="0"/>
              <a:t>Source: </a:t>
            </a:r>
            <a:r>
              <a:rPr lang="it-IT" sz="2000" baseline="30000" dirty="0"/>
              <a:t>85</a:t>
            </a:r>
            <a:r>
              <a:rPr lang="it-IT" sz="2000" dirty="0"/>
              <a:t>Rb → </a:t>
            </a:r>
            <a:r>
              <a:rPr lang="it-IT" sz="2000" baseline="30000" dirty="0"/>
              <a:t>83m</a:t>
            </a:r>
            <a:r>
              <a:rPr lang="it-IT" sz="2000" dirty="0"/>
              <a:t>Kr</a:t>
            </a:r>
          </a:p>
          <a:p>
            <a:r>
              <a:rPr lang="it-IT" sz="2000" dirty="0" err="1"/>
              <a:t>Lifetime</a:t>
            </a:r>
            <a:r>
              <a:rPr lang="it-IT" sz="2000" dirty="0"/>
              <a:t> Kr = 158.1 min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7B356D-5841-6111-BDDE-0469408E9B86}"/>
              </a:ext>
            </a:extLst>
          </p:cNvPr>
          <p:cNvSpPr txBox="1"/>
          <p:nvPr/>
        </p:nvSpPr>
        <p:spPr>
          <a:xfrm>
            <a:off x="7695612" y="3749118"/>
            <a:ext cx="1768265" cy="646331"/>
          </a:xfrm>
          <a:prstGeom prst="rect">
            <a:avLst/>
          </a:prstGeom>
          <a:noFill/>
          <a:ln w="57150"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Freq</a:t>
            </a:r>
            <a:r>
              <a:rPr lang="it-IT" baseline="-25000" dirty="0" err="1"/>
              <a:t>RF</a:t>
            </a:r>
            <a:r>
              <a:rPr lang="it-IT" dirty="0"/>
              <a:t>=26GHz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</a:t>
            </a:r>
            <a:r>
              <a:rPr lang="it-IT" baseline="-25000" dirty="0"/>
              <a:t>RF</a:t>
            </a:r>
            <a:r>
              <a:rPr lang="it-IT" dirty="0"/>
              <a:t>=1fW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244B21-9230-B6FB-E0E1-85BA2055D3E7}"/>
              </a:ext>
            </a:extLst>
          </p:cNvPr>
          <p:cNvSpPr txBox="1"/>
          <p:nvPr/>
        </p:nvSpPr>
        <p:spPr>
          <a:xfrm>
            <a:off x="7592406" y="5906979"/>
            <a:ext cx="2059594" cy="64633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err="1"/>
              <a:t>Freq</a:t>
            </a:r>
            <a:r>
              <a:rPr lang="it-IT" baseline="-25000" err="1"/>
              <a:t>IF</a:t>
            </a:r>
            <a:r>
              <a:rPr lang="it-IT"/>
              <a:t>=550MHz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/>
              <a:t>P</a:t>
            </a:r>
            <a:r>
              <a:rPr lang="it-IT" baseline="-25000"/>
              <a:t>RF</a:t>
            </a:r>
            <a:r>
              <a:rPr lang="it-IT"/>
              <a:t>=2</a:t>
            </a:r>
            <a:r>
              <a:rPr lang="el-GR"/>
              <a:t>μ</a:t>
            </a:r>
            <a:r>
              <a:rPr lang="it-IT"/>
              <a:t>W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BD35118-CEDD-355C-EE2A-1646A62D2D79}"/>
              </a:ext>
            </a:extLst>
          </p:cNvPr>
          <p:cNvCxnSpPr>
            <a:cxnSpLocks/>
            <a:stCxn id="18" idx="2"/>
            <a:endCxn id="19" idx="0"/>
          </p:cNvCxnSpPr>
          <p:nvPr/>
        </p:nvCxnSpPr>
        <p:spPr>
          <a:xfrm>
            <a:off x="8579745" y="4395449"/>
            <a:ext cx="42458" cy="1511530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32E389B-9D9C-C992-EB8D-5D60A7F57DD1}"/>
              </a:ext>
            </a:extLst>
          </p:cNvPr>
          <p:cNvSpPr txBox="1"/>
          <p:nvPr/>
        </p:nvSpPr>
        <p:spPr>
          <a:xfrm>
            <a:off x="8216907" y="4493031"/>
            <a:ext cx="4559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Electronic chain:</a:t>
            </a:r>
          </a:p>
          <a:p>
            <a:pPr algn="ctr"/>
            <a:r>
              <a:rPr lang="it-IT" sz="2000" dirty="0"/>
              <a:t>Low </a:t>
            </a:r>
            <a:r>
              <a:rPr lang="it-IT" sz="2000" dirty="0" err="1"/>
              <a:t>noise</a:t>
            </a:r>
            <a:r>
              <a:rPr lang="it-IT" sz="2000" dirty="0"/>
              <a:t> </a:t>
            </a:r>
            <a:r>
              <a:rPr lang="en-US" sz="2000" noProof="0" dirty="0"/>
              <a:t>amplification</a:t>
            </a:r>
            <a:r>
              <a:rPr lang="it-IT" sz="2000" dirty="0"/>
              <a:t> + </a:t>
            </a:r>
          </a:p>
          <a:p>
            <a:pPr algn="ctr"/>
            <a:r>
              <a:rPr lang="it-IT" sz="2000" dirty="0"/>
              <a:t>down-</a:t>
            </a:r>
            <a:r>
              <a:rPr lang="it-IT" sz="2000" dirty="0" err="1"/>
              <a:t>conversion</a:t>
            </a:r>
            <a:endParaRPr lang="it-IT" sz="2000" dirty="0"/>
          </a:p>
        </p:txBody>
      </p:sp>
      <p:sp>
        <p:nvSpPr>
          <p:cNvPr id="9" name="Segnaposto numero diapositiva 2">
            <a:extLst>
              <a:ext uri="{FF2B5EF4-FFF2-40B4-BE49-F238E27FC236}">
                <a16:creationId xmlns:a16="http://schemas.microsoft.com/office/drawing/2014/main" id="{D89D7812-8C84-6F68-59E2-B8BAE9A8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8000" y="6417000"/>
            <a:ext cx="2743200" cy="365125"/>
          </a:xfrm>
        </p:spPr>
        <p:txBody>
          <a:bodyPr/>
          <a:lstStyle/>
          <a:p>
            <a:fld id="{23C7CB26-C4AD-E24C-99F4-9278FBEB9685}" type="slidenum">
              <a:rPr lang="en-IT" sz="1600" smtClean="0">
                <a:solidFill>
                  <a:schemeClr val="bg1"/>
                </a:solidFill>
              </a:rPr>
              <a:t>9</a:t>
            </a:fld>
            <a:endParaRPr lang="en-IT" sz="16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176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30523</TotalTime>
  <Words>2037</Words>
  <Application>Microsoft Macintosh PowerPoint</Application>
  <PresentationFormat>Widescreen</PresentationFormat>
  <Paragraphs>424</Paragraphs>
  <Slides>38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Arial Unicode MS</vt:lpstr>
      <vt:lpstr>-apple-system</vt:lpstr>
      <vt:lpstr>Arial</vt:lpstr>
      <vt:lpstr>Calibri</vt:lpstr>
      <vt:lpstr>Calibri Light</vt:lpstr>
      <vt:lpstr>Cambria Math</vt:lpstr>
      <vt:lpstr>EasyReadingPRO</vt:lpstr>
      <vt:lpstr>Gill Sans</vt:lpstr>
      <vt:lpstr>Gill Sans Light</vt:lpstr>
      <vt:lpstr>Helvetica</vt:lpstr>
      <vt:lpstr>MS Shell Dlg 2</vt:lpstr>
      <vt:lpstr>Symbol</vt:lpstr>
      <vt:lpstr>Times Roman</vt:lpstr>
      <vt:lpstr>Ubuntu Condensed</vt:lpstr>
      <vt:lpstr>Wingdings</vt:lpstr>
      <vt:lpstr>Office Theme</vt:lpstr>
      <vt:lpstr> Neutrino mass with the PTOLEMY project  PTOLEMY meeting Italia 19/02/2025</vt:lpstr>
      <vt:lpstr>Detection concept:  Neutrino Capture on 𝛽 unstable nuclei</vt:lpstr>
      <vt:lpstr>PTOLEMY first physics goal: neutrino mass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 readout electronics</vt:lpstr>
      <vt:lpstr>PowerPoint Presentation</vt:lpstr>
      <vt:lpstr>Full demonstrator simulation (Princeton)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 source</vt:lpstr>
      <vt:lpstr>Sensitivity as a function of tritium mass</vt:lpstr>
      <vt:lpstr>PowerPoint Presentation</vt:lpstr>
      <vt:lpstr>PowerPoint Presentation</vt:lpstr>
      <vt:lpstr>PowerPoint Presentation</vt:lpstr>
      <vt:lpstr>GANTT</vt:lpstr>
      <vt:lpstr>GANTT Tasks and Milestones </vt:lpstr>
      <vt:lpstr>To conclude: activities ongoing in 2025</vt:lpstr>
      <vt:lpstr>Outlooks</vt:lpstr>
      <vt:lpstr>Backup</vt:lpstr>
      <vt:lpstr>PowerPoint Presentation</vt:lpstr>
      <vt:lpstr>PowerPoint Presentation</vt:lpstr>
      <vt:lpstr>PowerPoint Presentation</vt:lpstr>
      <vt:lpstr>PowerPoint Presentation</vt:lpstr>
      <vt:lpstr>solid state effects on decay (Casale, esposito, menichetti, tozzini)</vt:lpstr>
      <vt:lpstr>Sensitivity with Profile Likelihood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Alfredo Giuseppe Cocco</dc:creator>
  <cp:lastModifiedBy>Marcello Messina</cp:lastModifiedBy>
  <cp:revision>96</cp:revision>
  <dcterms:created xsi:type="dcterms:W3CDTF">2022-06-04T08:51:48Z</dcterms:created>
  <dcterms:modified xsi:type="dcterms:W3CDTF">2025-02-19T08:01:48Z</dcterms:modified>
</cp:coreProperties>
</file>