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80" r:id="rId2"/>
    <p:sldId id="259" r:id="rId3"/>
    <p:sldId id="260" r:id="rId4"/>
    <p:sldId id="256" r:id="rId5"/>
    <p:sldId id="272" r:id="rId6"/>
    <p:sldId id="263" r:id="rId7"/>
    <p:sldId id="265" r:id="rId8"/>
    <p:sldId id="262" r:id="rId9"/>
    <p:sldId id="264" r:id="rId10"/>
    <p:sldId id="266" r:id="rId11"/>
    <p:sldId id="267" r:id="rId12"/>
    <p:sldId id="273" r:id="rId13"/>
    <p:sldId id="274" r:id="rId14"/>
    <p:sldId id="270" r:id="rId15"/>
    <p:sldId id="271" r:id="rId16"/>
    <p:sldId id="275" r:id="rId17"/>
    <p:sldId id="276" r:id="rId18"/>
    <p:sldId id="277" r:id="rId19"/>
    <p:sldId id="279" r:id="rId20"/>
    <p:sldId id="258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6327"/>
  </p:normalViewPr>
  <p:slideViewPr>
    <p:cSldViewPr snapToGrid="0">
      <p:cViewPr varScale="1">
        <p:scale>
          <a:sx n="119" d="100"/>
          <a:sy n="119" d="100"/>
        </p:scale>
        <p:origin x="21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962D3-E48E-4641-B559-53BADCCC50FC}" type="datetimeFigureOut">
              <a:rPr lang="en-US" smtClean="0"/>
              <a:t>2/15/25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7BBEA-35C3-054C-8D50-F8C3E5A4F49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7E46B-7430-A441-BFA4-932FADEC46FB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Bias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culture </a:t>
            </a:r>
            <a:r>
              <a:rPr lang="it-IT" dirty="0" err="1"/>
              <a:t>step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7E46B-7430-A441-BFA4-932FADEC46FB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BBEA-35C3-054C-8D50-F8C3E5A4F4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5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64EF-E120-B56E-DA09-B49D7BD2D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ED572-BC72-1E52-CB3F-552776378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05344-9884-D11C-1042-1A26E992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3100B-C87A-9E1B-3424-F308628A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D75C6-75FA-EB32-37A8-C7E1A8AA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9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5EBD-1594-8F09-9932-29CF2879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3D9291-F6C3-5E10-9E5B-636A98288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1ADF2-AFD4-7724-9C00-8208C764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0ED34-C761-D5F8-42ED-EAF2FD4C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C4F25-AC74-1F28-3D51-3D1AD93D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7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3F2BD4-E5D4-B0D1-6965-B55AD18FE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1BC35-5956-1D17-E4F1-5FD014A0C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6EC1C-F5F4-F29F-8E60-99870304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B7843-7167-B089-F79B-D9CA726DB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43BF9-08EC-9EEB-6713-A06979D5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2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8B8C-6332-4C04-C9E5-46B2525E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0F2A7-B134-7FA1-33C4-41350F8EA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DB7CE-F5E1-4222-7B07-8BCAEAF2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BD0D7-E8E1-8204-83D9-492D7C86C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A8A4F-52FC-6728-D403-46566819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7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F0EBF-71CD-4D99-2442-5BEFDFC7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3FC70-3248-4F78-6CDF-B61ADD2B1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79F3F-0CFC-1B7D-B182-21026DAB4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24D95-1098-EBBE-4E91-E3172093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F5CFF-70F2-276F-433F-5243CD37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3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8ECE-B757-AA66-89D5-7F177A60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E1BD5-873E-F846-C021-84B09ECE4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892F9-B4BE-EB39-2E12-4528C3180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E07F8-6BA4-8F66-1D7E-8506D176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EC839-5E73-04D9-F3D4-A2ADDC0C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CE681-9E1B-D2A8-82D2-738045CB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0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499F2-BB83-EDF0-D8DE-37B35BE4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18700-9A2E-AEDE-B8A5-1C2B48C42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CF00D-DA70-B8CC-E42F-173D2FB31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3565F-982B-E64B-2CDC-A68B0FC85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2C16B9-9EDA-66D2-0E87-8308EC61E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ED353D-3751-4D98-17B7-707F9F05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0F56E-EC87-7E7E-85E2-9B423935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E26BE1-8143-C50D-76F1-7EF04B91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1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3B3F-3A0C-1703-2417-A413C84A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6BF9B-DF87-F6D8-2787-71CFC3C7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FE0C1-9888-8539-C1B4-D49FE38D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6CECE-3AF7-6214-13E6-496834D0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2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BF818-4586-4CDC-5E02-F0100342F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FEF52-39F9-2818-F2D1-22FE2F08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871F9-AD64-9A1D-18EB-83D66442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4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9B63-7CFA-45ED-4C30-3951DE16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0F4F3-D49A-47E9-B633-7A2139B85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0E88-1DE4-3E67-9C49-2F8109EC9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B352B-821A-B786-C87E-7B91FE2B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8F316-CB41-9C75-652C-45548C8F5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48AF6-F474-9F7F-B291-8D68F6C7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C850-7E49-5FC9-03A5-3B8F6BEB3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052BAF-27C9-CBB5-0184-D78843449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A1799-57DD-32B5-07B8-5A6A99514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72234-F71A-827A-4DFE-50A7D2579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6D09A-E219-1D02-72E5-0600FB01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F8F85-F662-28B6-685B-EC1E25D2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5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198A6D-ECC4-60F9-ABDA-E9893252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90523-E411-8123-9B97-181D515C7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0CF67-4814-02AA-0299-0ACD7D579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03F239-0EBB-D342-875D-8DB8A46806C2}" type="datetimeFigureOut">
              <a:rPr lang="en-US" smtClean="0"/>
              <a:t>2/15/25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929D4-CF7B-BC53-885F-9EF56499E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6F960-F9D1-CFA0-EBEA-350304389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E9A3D8-E286-9C40-B8A0-7CBDB00AB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8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tif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tiff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iff"/><Relationship Id="rId11" Type="http://schemas.openxmlformats.org/officeDocument/2006/relationships/image" Target="../media/image55.png"/><Relationship Id="rId5" Type="http://schemas.openxmlformats.org/officeDocument/2006/relationships/image" Target="../media/image49.tiff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tiff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B978-0-323-99977-9.00023-5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doi.org/10.1016/j.ijfoodmicro.2009.02.02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20870/oeno-one.2022.56.3.5537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3D71F-1163-B1B0-9A61-0CAE24F8A1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86208-6A70-F925-8FBA-82A6E9D080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E50DE8-15F3-84B8-22EF-D1E356F4C164}"/>
              </a:ext>
            </a:extLst>
          </p:cNvPr>
          <p:cNvSpPr txBox="1">
            <a:spLocks/>
          </p:cNvSpPr>
          <p:nvPr/>
        </p:nvSpPr>
        <p:spPr>
          <a:xfrm>
            <a:off x="1454751" y="31007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Microrganismi</a:t>
            </a:r>
            <a:r>
              <a:rPr lang="en-US" dirty="0"/>
              <a:t> social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78F7061-7579-F16A-2573-C9F3EF3C3E06}"/>
              </a:ext>
            </a:extLst>
          </p:cNvPr>
          <p:cNvSpPr txBox="1">
            <a:spLocks/>
          </p:cNvSpPr>
          <p:nvPr/>
        </p:nvSpPr>
        <p:spPr>
          <a:xfrm>
            <a:off x="1524000" y="401314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Kalliopi</a:t>
            </a:r>
            <a:r>
              <a:rPr lang="en-US" dirty="0"/>
              <a:t> </a:t>
            </a:r>
            <a:r>
              <a:rPr lang="en-US" dirty="0" err="1"/>
              <a:t>Rantsiou</a:t>
            </a:r>
            <a:r>
              <a:rPr lang="en-US" dirty="0"/>
              <a:t>/Francesca Cristetti</a:t>
            </a:r>
          </a:p>
          <a:p>
            <a:r>
              <a:rPr lang="en-US" dirty="0"/>
              <a:t>Department of Agricultural, Forest and Food Sciences</a:t>
            </a:r>
          </a:p>
          <a:p>
            <a:r>
              <a:rPr lang="en-US" dirty="0"/>
              <a:t>University of Turin, Italy</a:t>
            </a:r>
          </a:p>
          <a:p>
            <a:r>
              <a:rPr lang="en-US" b="1" i="1" dirty="0"/>
              <a:t>kalliopi.rantsiou@unito.it</a:t>
            </a:r>
          </a:p>
          <a:p>
            <a:r>
              <a:rPr lang="en-US" b="1" i="1" dirty="0" err="1"/>
              <a:t>francesca.cristetti@unito.it</a:t>
            </a:r>
            <a:endParaRPr lang="en-US" b="1" i="1" dirty="0"/>
          </a:p>
          <a:p>
            <a:endParaRPr lang="en-US" dirty="0"/>
          </a:p>
        </p:txBody>
      </p:sp>
      <p:pic>
        <p:nvPicPr>
          <p:cNvPr id="6" name="Picture 4" descr="http://www.biotagr.unipd.it/md2013/ImageF/Logo%20DISAFA_bordo.png">
            <a:extLst>
              <a:ext uri="{FF2B5EF4-FFF2-40B4-BE49-F238E27FC236}">
                <a16:creationId xmlns:a16="http://schemas.microsoft.com/office/drawing/2014/main" id="{336A89B4-165A-65C9-733A-92F594A6B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r="7135" b="27576"/>
          <a:stretch>
            <a:fillRect/>
          </a:stretch>
        </p:blipFill>
        <p:spPr bwMode="auto">
          <a:xfrm>
            <a:off x="10598751" y="5318687"/>
            <a:ext cx="14652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1.png">
            <a:extLst>
              <a:ext uri="{FF2B5EF4-FFF2-40B4-BE49-F238E27FC236}">
                <a16:creationId xmlns:a16="http://schemas.microsoft.com/office/drawing/2014/main" id="{51A03E91-8B74-072D-8312-70DB13BAA29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01" t="3930" r="77317" b="79533"/>
          <a:stretch/>
        </p:blipFill>
        <p:spPr>
          <a:xfrm>
            <a:off x="44824" y="5088908"/>
            <a:ext cx="1389530" cy="17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25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785D56-4A3E-F59C-98C1-2302FE9DE74E}"/>
              </a:ext>
            </a:extLst>
          </p:cNvPr>
          <p:cNvSpPr txBox="1"/>
          <p:nvPr/>
        </p:nvSpPr>
        <p:spPr>
          <a:xfrm>
            <a:off x="1724846" y="28302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Quorum sensing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5D4661-2747-E8C3-2E0F-2E0059829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312" y="0"/>
            <a:ext cx="44721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0D9D54-922D-0FE0-AC7B-5025C5C7D013}"/>
              </a:ext>
            </a:extLst>
          </p:cNvPr>
          <p:cNvSpPr txBox="1"/>
          <p:nvPr/>
        </p:nvSpPr>
        <p:spPr>
          <a:xfrm>
            <a:off x="493487" y="1509486"/>
            <a:ext cx="629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b="1" i="1" dirty="0" err="1"/>
              <a:t>Comunicazione</a:t>
            </a:r>
            <a:r>
              <a:rPr lang="en-US" sz="3200" dirty="0"/>
              <a:t> </a:t>
            </a:r>
            <a:r>
              <a:rPr lang="en-US" sz="3200" dirty="0" err="1"/>
              <a:t>tra</a:t>
            </a:r>
            <a:r>
              <a:rPr lang="en-US" sz="3200" dirty="0"/>
              <a:t> cellule di </a:t>
            </a:r>
            <a:r>
              <a:rPr lang="en-US" sz="3200" dirty="0" err="1"/>
              <a:t>una</a:t>
            </a:r>
            <a:r>
              <a:rPr lang="en-US" sz="3200" dirty="0"/>
              <a:t> </a:t>
            </a:r>
            <a:r>
              <a:rPr lang="en-US" sz="3200" dirty="0" err="1"/>
              <a:t>popolazione</a:t>
            </a:r>
            <a:r>
              <a:rPr lang="en-US" sz="3200" dirty="0"/>
              <a:t> </a:t>
            </a:r>
            <a:r>
              <a:rPr lang="en-US" sz="3200" dirty="0" err="1"/>
              <a:t>microbica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en-US" sz="3200" dirty="0" err="1"/>
              <a:t>Mediata</a:t>
            </a:r>
            <a:r>
              <a:rPr lang="en-US" sz="3200" dirty="0"/>
              <a:t> da </a:t>
            </a:r>
            <a:r>
              <a:rPr lang="en-US" sz="3200" b="1" i="1" dirty="0"/>
              <a:t>molecule </a:t>
            </a:r>
            <a:r>
              <a:rPr lang="en-US" sz="3200" b="1" i="1" dirty="0" err="1"/>
              <a:t>segnali</a:t>
            </a:r>
            <a:endParaRPr lang="en-US" sz="3200" b="1" i="1" dirty="0"/>
          </a:p>
          <a:p>
            <a:r>
              <a:rPr lang="en-US" sz="3200" dirty="0"/>
              <a:t>- </a:t>
            </a:r>
            <a:r>
              <a:rPr lang="en-US" sz="3200" dirty="0" err="1"/>
              <a:t>Regolazione</a:t>
            </a:r>
            <a:r>
              <a:rPr lang="en-US" sz="3200" dirty="0"/>
              <a:t> di </a:t>
            </a:r>
            <a:r>
              <a:rPr lang="en-US" sz="3200" b="1" i="1" dirty="0" err="1"/>
              <a:t>risposte</a:t>
            </a:r>
            <a:r>
              <a:rPr lang="en-US" sz="3200" b="1" i="1" dirty="0"/>
              <a:t> </a:t>
            </a:r>
            <a:r>
              <a:rPr lang="en-US" sz="3200" b="1" i="1" dirty="0" err="1"/>
              <a:t>phenotipiche</a:t>
            </a:r>
            <a:r>
              <a:rPr lang="en-US" sz="3200" b="1" i="1" dirty="0"/>
              <a:t> </a:t>
            </a:r>
            <a:r>
              <a:rPr lang="en-US" sz="3200" dirty="0"/>
              <a:t>di </a:t>
            </a:r>
            <a:r>
              <a:rPr lang="en-US" sz="3200" dirty="0" err="1"/>
              <a:t>microrganismi</a:t>
            </a:r>
            <a:r>
              <a:rPr lang="en-US" sz="3200" dirty="0"/>
              <a:t> in base </a:t>
            </a:r>
            <a:r>
              <a:rPr lang="en-US" sz="3200" dirty="0" err="1"/>
              <a:t>alla</a:t>
            </a:r>
            <a:r>
              <a:rPr lang="en-US" sz="3200" dirty="0"/>
              <a:t> loro </a:t>
            </a:r>
            <a:r>
              <a:rPr lang="en-US" sz="3200" dirty="0" err="1"/>
              <a:t>concentrazione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3225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C4649-285C-653F-C9F5-A95A8B2F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69" y="1876153"/>
            <a:ext cx="5610818" cy="4981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07FF3F-8055-905D-2CDC-19354AF03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069" y="2358444"/>
            <a:ext cx="5564862" cy="4157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E4E3A-807D-5C4A-CB3F-57CEE45F4C20}"/>
              </a:ext>
            </a:extLst>
          </p:cNvPr>
          <p:cNvSpPr txBox="1"/>
          <p:nvPr/>
        </p:nvSpPr>
        <p:spPr>
          <a:xfrm>
            <a:off x="1767016" y="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Come </a:t>
            </a:r>
            <a:r>
              <a:rPr lang="en-US" sz="3600" b="1" dirty="0" err="1"/>
              <a:t>funziona</a:t>
            </a:r>
            <a:r>
              <a:rPr lang="en-US" sz="3600" b="1" dirty="0"/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F8372-55C1-0AB6-FCBE-3766DB06BAC1}"/>
              </a:ext>
            </a:extLst>
          </p:cNvPr>
          <p:cNvSpPr txBox="1"/>
          <p:nvPr/>
        </p:nvSpPr>
        <p:spPr>
          <a:xfrm>
            <a:off x="0" y="620739"/>
            <a:ext cx="11945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Accumulo</a:t>
            </a:r>
            <a:r>
              <a:rPr lang="en-US" sz="3200" dirty="0"/>
              <a:t> di molecule con </a:t>
            </a:r>
            <a:r>
              <a:rPr lang="en-US" sz="3200" dirty="0" err="1"/>
              <a:t>l’aumento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</a:t>
            </a:r>
            <a:r>
              <a:rPr lang="en-US" sz="3200" dirty="0" err="1"/>
              <a:t>densità</a:t>
            </a:r>
            <a:r>
              <a:rPr lang="en-US" sz="3200" dirty="0"/>
              <a:t> </a:t>
            </a:r>
            <a:r>
              <a:rPr lang="en-US" sz="3200" dirty="0" err="1"/>
              <a:t>dei</a:t>
            </a:r>
            <a:r>
              <a:rPr lang="en-US" sz="3200" dirty="0"/>
              <a:t> </a:t>
            </a:r>
            <a:r>
              <a:rPr lang="en-US" sz="3200" dirty="0" err="1"/>
              <a:t>microrganismi</a:t>
            </a:r>
            <a:r>
              <a:rPr lang="en-US" sz="3200" dirty="0"/>
              <a:t> in un </a:t>
            </a:r>
            <a:r>
              <a:rPr lang="en-US" sz="3200" dirty="0" err="1"/>
              <a:t>ambiente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0083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4CB70A-F28B-C9A3-74D3-68244CAC76DF}"/>
              </a:ext>
            </a:extLst>
          </p:cNvPr>
          <p:cNvSpPr txBox="1"/>
          <p:nvPr/>
        </p:nvSpPr>
        <p:spPr>
          <a:xfrm>
            <a:off x="1299028" y="171431"/>
            <a:ext cx="959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Phenomeni</a:t>
            </a:r>
            <a:r>
              <a:rPr lang="en-US" sz="3600" b="1" dirty="0"/>
              <a:t> </a:t>
            </a:r>
            <a:r>
              <a:rPr lang="en-US" sz="3600" b="1" dirty="0" err="1"/>
              <a:t>controllati</a:t>
            </a:r>
            <a:r>
              <a:rPr lang="en-US" sz="3600" b="1" dirty="0"/>
              <a:t> da quorum sensing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A0183-CB6C-2B79-9E73-9FF30CC9A602}"/>
              </a:ext>
            </a:extLst>
          </p:cNvPr>
          <p:cNvSpPr txBox="1"/>
          <p:nvPr/>
        </p:nvSpPr>
        <p:spPr>
          <a:xfrm>
            <a:off x="362857" y="1456798"/>
            <a:ext cx="52686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200" dirty="0" err="1"/>
              <a:t>Bioluminescenza</a:t>
            </a:r>
            <a:endParaRPr lang="en-US" sz="3200" dirty="0"/>
          </a:p>
          <a:p>
            <a:pPr marL="457200" indent="-457200" algn="ctr">
              <a:buFontTx/>
              <a:buChar char="-"/>
            </a:pPr>
            <a:r>
              <a:rPr lang="en-US" sz="3200" dirty="0" err="1"/>
              <a:t>Virulenza</a:t>
            </a:r>
            <a:r>
              <a:rPr lang="en-US" sz="3200" dirty="0"/>
              <a:t> di </a:t>
            </a:r>
            <a:r>
              <a:rPr lang="en-US" sz="3200" dirty="0" err="1"/>
              <a:t>microrganismi</a:t>
            </a:r>
            <a:r>
              <a:rPr lang="en-US" sz="3200" dirty="0"/>
              <a:t> </a:t>
            </a:r>
            <a:r>
              <a:rPr lang="en-US" sz="3200" dirty="0" err="1"/>
              <a:t>patogeni</a:t>
            </a:r>
            <a:endParaRPr lang="en-US" sz="3200" dirty="0"/>
          </a:p>
          <a:p>
            <a:pPr marL="457200" indent="-457200" algn="ctr">
              <a:buFontTx/>
              <a:buChar char="-"/>
            </a:pPr>
            <a:r>
              <a:rPr lang="en-US" sz="3200" dirty="0" err="1"/>
              <a:t>Alterazioni</a:t>
            </a:r>
            <a:r>
              <a:rPr lang="en-US" sz="3200" dirty="0"/>
              <a:t> (</a:t>
            </a:r>
            <a:r>
              <a:rPr lang="en-US" sz="3200" dirty="0" err="1"/>
              <a:t>sintesi</a:t>
            </a:r>
            <a:r>
              <a:rPr lang="en-US" sz="3200" dirty="0"/>
              <a:t> di </a:t>
            </a:r>
            <a:r>
              <a:rPr lang="en-US" sz="3200" dirty="0" err="1"/>
              <a:t>enzimi</a:t>
            </a:r>
            <a:r>
              <a:rPr lang="en-US" sz="3200" dirty="0"/>
              <a:t>)</a:t>
            </a:r>
          </a:p>
          <a:p>
            <a:pPr marL="457200" indent="-457200" algn="ctr">
              <a:buFontTx/>
              <a:buChar char="-"/>
            </a:pPr>
            <a:r>
              <a:rPr lang="en-US" sz="3200" dirty="0" err="1"/>
              <a:t>Trasformazione</a:t>
            </a:r>
            <a:r>
              <a:rPr lang="en-US" sz="3200" dirty="0"/>
              <a:t> </a:t>
            </a:r>
            <a:r>
              <a:rPr lang="en-US" sz="3200" dirty="0" err="1"/>
              <a:t>genetica</a:t>
            </a:r>
            <a:endParaRPr lang="en-US" sz="3200" dirty="0"/>
          </a:p>
          <a:p>
            <a:pPr marL="457200" indent="-457200" algn="ctr">
              <a:buFontTx/>
              <a:buChar char="-"/>
            </a:pPr>
            <a:r>
              <a:rPr lang="en-US" sz="3200" dirty="0" err="1"/>
              <a:t>Formazione</a:t>
            </a:r>
            <a:r>
              <a:rPr lang="en-US" sz="3200" dirty="0"/>
              <a:t> di biofilm </a:t>
            </a:r>
          </a:p>
          <a:p>
            <a:pPr marL="457200" indent="-457200" algn="ctr">
              <a:buFontTx/>
              <a:buChar char="-"/>
            </a:pPr>
            <a:endParaRPr lang="en-US" sz="3200" dirty="0"/>
          </a:p>
          <a:p>
            <a:pPr marL="457200" indent="-457200" algn="ctr">
              <a:buFontTx/>
              <a:buChar char="-"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6F8A4-85A5-9FD0-F638-7B040A973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543" y="1030774"/>
            <a:ext cx="6428263" cy="53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58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B825A9-BAAF-4404-CD06-2567E645F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566"/>
          <a:stretch/>
        </p:blipFill>
        <p:spPr>
          <a:xfrm>
            <a:off x="677274" y="2365829"/>
            <a:ext cx="4915623" cy="1538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7C42F9-FB63-A4F7-961D-B2A4C85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897" y="793750"/>
            <a:ext cx="6108700" cy="567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8C75E-C13B-03BC-33BA-D7E3C5FEDCCD}"/>
              </a:ext>
            </a:extLst>
          </p:cNvPr>
          <p:cNvSpPr txBox="1"/>
          <p:nvPr/>
        </p:nvSpPr>
        <p:spPr>
          <a:xfrm>
            <a:off x="1299028" y="64184"/>
            <a:ext cx="959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Interazioni</a:t>
            </a:r>
            <a:r>
              <a:rPr lang="en-US" sz="3600" b="1" dirty="0"/>
              <a:t> </a:t>
            </a:r>
            <a:r>
              <a:rPr lang="en-US" sz="3600" b="1" dirty="0" err="1"/>
              <a:t>microbiche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B2661-AEB0-4DED-3D92-36F0688E56D3}"/>
              </a:ext>
            </a:extLst>
          </p:cNvPr>
          <p:cNvSpPr txBox="1"/>
          <p:nvPr/>
        </p:nvSpPr>
        <p:spPr>
          <a:xfrm>
            <a:off x="490403" y="4799239"/>
            <a:ext cx="4226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In </a:t>
            </a:r>
            <a:r>
              <a:rPr lang="en-US" sz="2400" i="1" dirty="0" err="1"/>
              <a:t>contatto</a:t>
            </a:r>
            <a:r>
              <a:rPr lang="en-US" sz="2400" i="1" dirty="0"/>
              <a:t> </a:t>
            </a:r>
            <a:r>
              <a:rPr lang="en-US" sz="2400" i="1" dirty="0" err="1"/>
              <a:t>fisico</a:t>
            </a:r>
            <a:r>
              <a:rPr lang="en-US" sz="2400" i="1" dirty="0"/>
              <a:t> </a:t>
            </a:r>
            <a:r>
              <a:rPr lang="en-US" sz="2400" i="1" dirty="0" err="1"/>
              <a:t>tra</a:t>
            </a:r>
            <a:r>
              <a:rPr lang="en-US" sz="2400" i="1" dirty="0"/>
              <a:t> cellule </a:t>
            </a:r>
            <a:r>
              <a:rPr lang="en-US" sz="2400" i="1" dirty="0" err="1"/>
              <a:t>può</a:t>
            </a:r>
            <a:r>
              <a:rPr lang="en-US" sz="2400" i="1" dirty="0"/>
              <a:t> </a:t>
            </a:r>
            <a:r>
              <a:rPr lang="en-US" sz="2400" i="1" dirty="0" err="1"/>
              <a:t>influenzare</a:t>
            </a:r>
            <a:r>
              <a:rPr lang="en-US" sz="2400" i="1" dirty="0"/>
              <a:t> il </a:t>
            </a:r>
            <a:r>
              <a:rPr lang="en-US" sz="2400" i="1" dirty="0" err="1"/>
              <a:t>comportamento</a:t>
            </a:r>
            <a:r>
              <a:rPr lang="en-US" sz="2400" i="1" dirty="0"/>
              <a:t> (per </a:t>
            </a:r>
            <a:r>
              <a:rPr lang="en-US" sz="2400" i="1" dirty="0" err="1"/>
              <a:t>esempio</a:t>
            </a:r>
            <a:r>
              <a:rPr lang="en-US" sz="2400" i="1" dirty="0"/>
              <a:t> la </a:t>
            </a:r>
            <a:r>
              <a:rPr lang="en-US" sz="2400" i="1" dirty="0" err="1"/>
              <a:t>crescita</a:t>
            </a:r>
            <a:r>
              <a:rPr lang="en-US" sz="2400" i="1" dirty="0"/>
              <a:t>) </a:t>
            </a:r>
            <a:r>
              <a:rPr lang="en-US" sz="2400" i="1" dirty="0" err="1"/>
              <a:t>dei</a:t>
            </a:r>
            <a:r>
              <a:rPr lang="en-US" sz="2400" i="1" dirty="0"/>
              <a:t> </a:t>
            </a:r>
            <a:r>
              <a:rPr lang="en-US" sz="2400" i="1" dirty="0" err="1"/>
              <a:t>microrganismi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324208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0134F2-2044-C865-682E-9C0F1A11EC5B}"/>
              </a:ext>
            </a:extLst>
          </p:cNvPr>
          <p:cNvSpPr txBox="1"/>
          <p:nvPr/>
        </p:nvSpPr>
        <p:spPr>
          <a:xfrm>
            <a:off x="420915" y="1415894"/>
            <a:ext cx="117710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I </a:t>
            </a:r>
            <a:r>
              <a:rPr lang="en-US" sz="2800" dirty="0" err="1"/>
              <a:t>microrganismi</a:t>
            </a:r>
            <a:r>
              <a:rPr lang="en-US" sz="2800" dirty="0"/>
              <a:t> in natura </a:t>
            </a:r>
            <a:r>
              <a:rPr lang="en-US" sz="2800" dirty="0" err="1"/>
              <a:t>fanno</a:t>
            </a:r>
            <a:r>
              <a:rPr lang="en-US" sz="2800" dirty="0"/>
              <a:t> </a:t>
            </a:r>
            <a:r>
              <a:rPr lang="en-US" sz="2800" dirty="0" err="1"/>
              <a:t>parte</a:t>
            </a:r>
            <a:r>
              <a:rPr lang="en-US" sz="2800" dirty="0"/>
              <a:t> di </a:t>
            </a:r>
            <a:r>
              <a:rPr lang="en-US" sz="2800" dirty="0" err="1"/>
              <a:t>communità</a:t>
            </a:r>
            <a:r>
              <a:rPr lang="en-US" sz="2800" dirty="0"/>
              <a:t> </a:t>
            </a:r>
            <a:r>
              <a:rPr lang="en-US" sz="2800" dirty="0" err="1"/>
              <a:t>microbiche</a:t>
            </a:r>
            <a:r>
              <a:rPr lang="en-US" sz="2800" dirty="0"/>
              <a:t> </a:t>
            </a:r>
            <a:r>
              <a:rPr lang="en-US" sz="2800" dirty="0" err="1"/>
              <a:t>complesse</a:t>
            </a:r>
            <a:r>
              <a:rPr lang="en-US" sz="2800" dirty="0"/>
              <a:t> e </a:t>
            </a:r>
            <a:r>
              <a:rPr lang="en-US" sz="2800" dirty="0" err="1"/>
              <a:t>dinamiche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Interagiscono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di loro e con il loro </a:t>
            </a:r>
            <a:r>
              <a:rPr lang="en-US" sz="2800" dirty="0" err="1"/>
              <a:t>ambiente</a:t>
            </a:r>
            <a:r>
              <a:rPr lang="en-US" sz="2800" dirty="0"/>
              <a:t>  </a:t>
            </a:r>
          </a:p>
          <a:p>
            <a:r>
              <a:rPr lang="en-US" sz="2800" dirty="0"/>
              <a:t>- </a:t>
            </a:r>
            <a:r>
              <a:rPr lang="en-US" sz="2800" b="1" i="1" dirty="0" err="1"/>
              <a:t>Inoltre</a:t>
            </a:r>
            <a:r>
              <a:rPr lang="en-US" sz="2800" b="1" i="1" dirty="0"/>
              <a:t>, </a:t>
            </a:r>
            <a:r>
              <a:rPr lang="en-US" sz="2800" b="1" i="1" dirty="0" err="1"/>
              <a:t>si</a:t>
            </a:r>
            <a:r>
              <a:rPr lang="en-US" sz="2800" b="1" i="1" dirty="0"/>
              <a:t> </a:t>
            </a:r>
            <a:r>
              <a:rPr lang="en-US" sz="2800" b="1" i="1" dirty="0" err="1"/>
              <a:t>comportano</a:t>
            </a:r>
            <a:r>
              <a:rPr lang="en-US" sz="2800" b="1" i="1" dirty="0"/>
              <a:t> in natura </a:t>
            </a:r>
            <a:r>
              <a:rPr lang="en-US" sz="2800" b="1" i="1" dirty="0" err="1"/>
              <a:t>diversamente</a:t>
            </a:r>
            <a:r>
              <a:rPr lang="en-US" sz="2800" b="1" i="1" dirty="0"/>
              <a:t> rispetto </a:t>
            </a:r>
            <a:r>
              <a:rPr lang="en-US" sz="2800" b="1" i="1" dirty="0" err="1"/>
              <a:t>che</a:t>
            </a:r>
            <a:r>
              <a:rPr lang="en-US" sz="2800" b="1" i="1" dirty="0"/>
              <a:t> in </a:t>
            </a:r>
            <a:r>
              <a:rPr lang="en-US" sz="2800" b="1" i="1" dirty="0" err="1"/>
              <a:t>laboratorio</a:t>
            </a:r>
            <a:r>
              <a:rPr lang="en-US" sz="2800" b="1" i="1" dirty="0"/>
              <a:t> 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27DC3-F2BE-8F98-0BB5-E1F4815C76EE}"/>
              </a:ext>
            </a:extLst>
          </p:cNvPr>
          <p:cNvSpPr txBox="1"/>
          <p:nvPr/>
        </p:nvSpPr>
        <p:spPr>
          <a:xfrm>
            <a:off x="1299028" y="299320"/>
            <a:ext cx="959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Oggi </a:t>
            </a:r>
            <a:r>
              <a:rPr lang="en-US" sz="3600" b="1" dirty="0" err="1"/>
              <a:t>sappiamo</a:t>
            </a:r>
            <a:r>
              <a:rPr lang="en-US" sz="3600" b="1" dirty="0"/>
              <a:t> </a:t>
            </a:r>
            <a:r>
              <a:rPr lang="en-US" sz="3600" b="1" dirty="0" err="1"/>
              <a:t>che</a:t>
            </a:r>
            <a:r>
              <a:rPr lang="en-US" sz="3600" b="1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F82B5-F62A-6D36-AE34-0D94F37F7D02}"/>
              </a:ext>
            </a:extLst>
          </p:cNvPr>
          <p:cNvSpPr txBox="1"/>
          <p:nvPr/>
        </p:nvSpPr>
        <p:spPr>
          <a:xfrm>
            <a:off x="1211943" y="3875314"/>
            <a:ext cx="9681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E’ possible </a:t>
            </a:r>
            <a:r>
              <a:rPr lang="en-US" sz="3600" dirty="0" err="1"/>
              <a:t>studiarli</a:t>
            </a:r>
            <a:r>
              <a:rPr lang="en-US" sz="3600" dirty="0"/>
              <a:t> in </a:t>
            </a:r>
            <a:r>
              <a:rPr lang="en-US" sz="3600" dirty="0" err="1"/>
              <a:t>maniera</a:t>
            </a:r>
            <a:r>
              <a:rPr lang="en-US" sz="3600" dirty="0"/>
              <a:t> </a:t>
            </a:r>
            <a:r>
              <a:rPr lang="en-US" sz="3600" dirty="0" err="1"/>
              <a:t>approfondita</a:t>
            </a:r>
            <a:r>
              <a:rPr lang="en-US" sz="3600" dirty="0"/>
              <a:t> </a:t>
            </a:r>
            <a:r>
              <a:rPr lang="en-US" sz="3600" dirty="0" err="1"/>
              <a:t>nel</a:t>
            </a:r>
            <a:r>
              <a:rPr lang="en-US" sz="3600" dirty="0"/>
              <a:t> loro </a:t>
            </a:r>
            <a:r>
              <a:rPr lang="en-US" sz="3600" dirty="0" err="1"/>
              <a:t>contesto</a:t>
            </a:r>
            <a:r>
              <a:rPr lang="en-US" sz="3600" dirty="0"/>
              <a:t> </a:t>
            </a:r>
            <a:r>
              <a:rPr lang="en-US" sz="3600" dirty="0" err="1"/>
              <a:t>naturale</a:t>
            </a:r>
            <a:r>
              <a:rPr lang="en-US" sz="3600" dirty="0"/>
              <a:t>?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621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26B089-5E3B-8552-2F65-F8A3A609497B}"/>
              </a:ext>
            </a:extLst>
          </p:cNvPr>
          <p:cNvSpPr txBox="1"/>
          <p:nvPr/>
        </p:nvSpPr>
        <p:spPr>
          <a:xfrm>
            <a:off x="348343" y="-304"/>
            <a:ext cx="11335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Acidi</a:t>
            </a:r>
            <a:r>
              <a:rPr lang="en-US" sz="3200" b="1" dirty="0"/>
              <a:t> </a:t>
            </a:r>
            <a:r>
              <a:rPr lang="en-US" sz="3200" b="1" dirty="0" err="1"/>
              <a:t>nucleici</a:t>
            </a:r>
            <a:r>
              <a:rPr lang="en-US" sz="3200" b="1" dirty="0"/>
              <a:t> come </a:t>
            </a:r>
            <a:r>
              <a:rPr lang="en-US" sz="3200" b="1" dirty="0" err="1"/>
              <a:t>traccia</a:t>
            </a:r>
            <a:r>
              <a:rPr lang="en-US" sz="3200" b="1" dirty="0"/>
              <a:t> di </a:t>
            </a:r>
            <a:r>
              <a:rPr lang="en-US" sz="3200" b="1" dirty="0" err="1"/>
              <a:t>presenza</a:t>
            </a:r>
            <a:r>
              <a:rPr lang="en-US" sz="3200" b="1" dirty="0"/>
              <a:t> e </a:t>
            </a:r>
            <a:r>
              <a:rPr lang="en-US" sz="3200" b="1" dirty="0" err="1"/>
              <a:t>attività</a:t>
            </a:r>
            <a:r>
              <a:rPr lang="en-US" sz="3200" b="1" dirty="0"/>
              <a:t> di </a:t>
            </a:r>
            <a:r>
              <a:rPr lang="en-US" sz="3200" b="1" dirty="0" err="1"/>
              <a:t>microrganismi</a:t>
            </a:r>
            <a:r>
              <a:rPr lang="en-US" sz="3200" b="1" dirty="0"/>
              <a:t> in </a:t>
            </a:r>
            <a:r>
              <a:rPr lang="en-US" sz="3200" b="1" dirty="0" err="1"/>
              <a:t>un’ambiente</a:t>
            </a:r>
            <a:r>
              <a:rPr lang="en-US" sz="3200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F133-9843-C188-E467-777AADDEC0C8}"/>
              </a:ext>
            </a:extLst>
          </p:cNvPr>
          <p:cNvSpPr txBox="1"/>
          <p:nvPr/>
        </p:nvSpPr>
        <p:spPr>
          <a:xfrm>
            <a:off x="1175656" y="2905780"/>
            <a:ext cx="165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A816E-CA1A-8D1F-8DBC-AA976E9C4E6C}"/>
              </a:ext>
            </a:extLst>
          </p:cNvPr>
          <p:cNvSpPr txBox="1"/>
          <p:nvPr/>
        </p:nvSpPr>
        <p:spPr>
          <a:xfrm>
            <a:off x="0" y="3429000"/>
            <a:ext cx="4005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Materiale</a:t>
            </a:r>
            <a:r>
              <a:rPr lang="en-US" sz="2400" b="1" dirty="0"/>
              <a:t> </a:t>
            </a:r>
            <a:r>
              <a:rPr lang="en-US" sz="2400" b="1" dirty="0" err="1"/>
              <a:t>genetico</a:t>
            </a:r>
            <a:r>
              <a:rPr lang="en-US" sz="2400" b="1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fornisce</a:t>
            </a:r>
            <a:r>
              <a:rPr lang="en-US" sz="2400" dirty="0"/>
              <a:t> </a:t>
            </a:r>
            <a:r>
              <a:rPr lang="en-US" sz="2400" dirty="0" err="1"/>
              <a:t>informazioni</a:t>
            </a:r>
            <a:r>
              <a:rPr lang="en-US" sz="2400" dirty="0"/>
              <a:t> </a:t>
            </a:r>
            <a:r>
              <a:rPr lang="en-US" sz="2400" dirty="0" err="1"/>
              <a:t>riguardo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Composizione</a:t>
            </a:r>
            <a:r>
              <a:rPr lang="en-US" sz="2400" dirty="0"/>
              <a:t> (</a:t>
            </a:r>
            <a:r>
              <a:rPr lang="en-US" sz="2400" i="1" dirty="0" err="1"/>
              <a:t>tassonomica</a:t>
            </a:r>
            <a:r>
              <a:rPr lang="en-US" sz="2400" dirty="0"/>
              <a:t>) di </a:t>
            </a:r>
            <a:r>
              <a:rPr lang="en-US" sz="2400" dirty="0" err="1"/>
              <a:t>comunità</a:t>
            </a:r>
            <a:r>
              <a:rPr lang="en-US" sz="2400" dirty="0"/>
              <a:t> </a:t>
            </a:r>
            <a:r>
              <a:rPr lang="en-US" sz="2400" dirty="0" err="1"/>
              <a:t>microbiche</a:t>
            </a:r>
            <a:r>
              <a:rPr lang="en-US" sz="2400" dirty="0"/>
              <a:t> 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Potenziali</a:t>
            </a:r>
            <a:r>
              <a:rPr lang="en-US" sz="2400" dirty="0"/>
              <a:t> </a:t>
            </a:r>
            <a:r>
              <a:rPr lang="en-US" sz="2400" dirty="0" err="1"/>
              <a:t>funzioni</a:t>
            </a:r>
            <a:r>
              <a:rPr lang="en-US" sz="2400" dirty="0"/>
              <a:t>/</a:t>
            </a:r>
            <a:r>
              <a:rPr lang="en-US" sz="2400" dirty="0" err="1"/>
              <a:t>attività</a:t>
            </a:r>
            <a:r>
              <a:rPr lang="en-US" sz="2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ABA8D3-B91E-65EC-EED5-C4A1D3C5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075" y="1259217"/>
            <a:ext cx="5070166" cy="4378780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7E80A0F3-2D1B-C162-CBF9-3CDC04F6C108}"/>
              </a:ext>
            </a:extLst>
          </p:cNvPr>
          <p:cNvSpPr/>
          <p:nvPr/>
        </p:nvSpPr>
        <p:spPr>
          <a:xfrm rot="17175761">
            <a:off x="2062242" y="1568858"/>
            <a:ext cx="2896864" cy="3599543"/>
          </a:xfrm>
          <a:prstGeom prst="arc">
            <a:avLst/>
          </a:prstGeom>
          <a:ln w="38100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435C709-53E0-1E68-947A-ADCCC05DBA63}"/>
              </a:ext>
            </a:extLst>
          </p:cNvPr>
          <p:cNvSpPr/>
          <p:nvPr/>
        </p:nvSpPr>
        <p:spPr>
          <a:xfrm rot="18202268">
            <a:off x="7649903" y="1659050"/>
            <a:ext cx="2896864" cy="3599543"/>
          </a:xfrm>
          <a:prstGeom prst="arc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55844-A9FF-0324-0A0F-D63BA7769B13}"/>
              </a:ext>
            </a:extLst>
          </p:cNvPr>
          <p:cNvSpPr txBox="1"/>
          <p:nvPr/>
        </p:nvSpPr>
        <p:spPr>
          <a:xfrm>
            <a:off x="9614072" y="2409840"/>
            <a:ext cx="1655845" cy="5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53BEF-22DC-2557-50EF-A4EEE9C967D2}"/>
              </a:ext>
            </a:extLst>
          </p:cNvPr>
          <p:cNvSpPr txBox="1"/>
          <p:nvPr/>
        </p:nvSpPr>
        <p:spPr>
          <a:xfrm>
            <a:off x="8795555" y="3181974"/>
            <a:ext cx="3567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Microrganismi</a:t>
            </a:r>
            <a:r>
              <a:rPr lang="en-US" sz="2400" dirty="0"/>
              <a:t> </a:t>
            </a:r>
            <a:r>
              <a:rPr lang="en-US" sz="2400" dirty="0" err="1"/>
              <a:t>vivi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Attività</a:t>
            </a:r>
            <a:r>
              <a:rPr lang="en-US" sz="2400" dirty="0"/>
              <a:t> (per </a:t>
            </a:r>
            <a:r>
              <a:rPr lang="en-US" sz="2400" dirty="0" err="1"/>
              <a:t>esempio</a:t>
            </a:r>
            <a:r>
              <a:rPr lang="en-US" sz="2400" dirty="0"/>
              <a:t> </a:t>
            </a:r>
            <a:r>
              <a:rPr lang="en-US" sz="2400" dirty="0" err="1"/>
              <a:t>metabolica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36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B3680C-74AA-422B-5996-CC0E1C0E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6" y="1269060"/>
            <a:ext cx="5496923" cy="4513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968A4D-15BE-0E98-8199-6285A7977C5A}"/>
              </a:ext>
            </a:extLst>
          </p:cNvPr>
          <p:cNvSpPr txBox="1"/>
          <p:nvPr/>
        </p:nvSpPr>
        <p:spPr>
          <a:xfrm>
            <a:off x="4475182" y="182880"/>
            <a:ext cx="652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Impronte</a:t>
            </a:r>
            <a:r>
              <a:rPr lang="en-US" sz="2800" b="1" dirty="0"/>
              <a:t> </a:t>
            </a:r>
            <a:r>
              <a:rPr lang="en-US" sz="2800" b="1" dirty="0" err="1"/>
              <a:t>digitali</a:t>
            </a:r>
            <a:r>
              <a:rPr lang="en-US" sz="28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E5C5A-DE14-6C33-33A2-EFC5ACB95DC7}"/>
              </a:ext>
            </a:extLst>
          </p:cNvPr>
          <p:cNvSpPr txBox="1"/>
          <p:nvPr/>
        </p:nvSpPr>
        <p:spPr>
          <a:xfrm>
            <a:off x="7143077" y="1957040"/>
            <a:ext cx="3431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Descrizione</a:t>
            </a:r>
            <a:r>
              <a:rPr lang="en-US" sz="2400" dirty="0"/>
              <a:t> </a:t>
            </a:r>
            <a:r>
              <a:rPr lang="en-US" sz="2400" dirty="0" err="1"/>
              <a:t>dettagliata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communità</a:t>
            </a:r>
            <a:r>
              <a:rPr lang="en-US" sz="2400" dirty="0"/>
              <a:t> </a:t>
            </a:r>
            <a:r>
              <a:rPr lang="en-US" sz="2400" dirty="0" err="1"/>
              <a:t>microbiche</a:t>
            </a:r>
            <a:r>
              <a:rPr lang="en-US" sz="2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FABFC-7E6A-B161-5B4D-87E41140E92F}"/>
              </a:ext>
            </a:extLst>
          </p:cNvPr>
          <p:cNvSpPr txBox="1"/>
          <p:nvPr/>
        </p:nvSpPr>
        <p:spPr>
          <a:xfrm>
            <a:off x="7067774" y="3700631"/>
            <a:ext cx="3582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Approccio</a:t>
            </a:r>
            <a:r>
              <a:rPr lang="en-US" dirty="0"/>
              <a:t> veloce, ad alto </a:t>
            </a:r>
            <a:r>
              <a:rPr lang="en-US" dirty="0" err="1"/>
              <a:t>rendimento</a:t>
            </a:r>
            <a:r>
              <a:rPr lang="en-US" dirty="0"/>
              <a:t>, </a:t>
            </a:r>
            <a:r>
              <a:rPr lang="en-US" i="1" dirty="0"/>
              <a:t>high throughput</a:t>
            </a:r>
            <a:r>
              <a:rPr lang="en-US" dirty="0"/>
              <a:t>, non-biased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F899A-3226-E523-1950-9460458736D9}"/>
              </a:ext>
            </a:extLst>
          </p:cNvPr>
          <p:cNvSpPr txBox="1"/>
          <p:nvPr/>
        </p:nvSpPr>
        <p:spPr>
          <a:xfrm>
            <a:off x="1054249" y="5976631"/>
            <a:ext cx="330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Fine anni ‘90</a:t>
            </a:r>
          </a:p>
        </p:txBody>
      </p:sp>
    </p:spTree>
    <p:extLst>
      <p:ext uri="{BB962C8B-B14F-4D97-AF65-F5344CB8AC3E}">
        <p14:creationId xmlns:p14="http://schemas.microsoft.com/office/powerpoint/2010/main" val="4292674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5BB44-6D75-8FCD-3865-03651876EE6D}"/>
              </a:ext>
            </a:extLst>
          </p:cNvPr>
          <p:cNvSpPr txBox="1">
            <a:spLocks/>
          </p:cNvSpPr>
          <p:nvPr/>
        </p:nvSpPr>
        <p:spPr>
          <a:xfrm>
            <a:off x="2195795" y="0"/>
            <a:ext cx="828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/>
              <a:t>Innovazione</a:t>
            </a:r>
            <a:r>
              <a:rPr lang="en-US" b="1" dirty="0"/>
              <a:t> </a:t>
            </a:r>
            <a:r>
              <a:rPr lang="en-US" b="1" dirty="0" err="1"/>
              <a:t>tecnologica</a:t>
            </a:r>
            <a:r>
              <a:rPr lang="en-US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BEA92-F628-6C3B-6E0F-D443E8952B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t="12779" b="13619"/>
          <a:stretch/>
        </p:blipFill>
        <p:spPr>
          <a:xfrm>
            <a:off x="344966" y="917811"/>
            <a:ext cx="6177242" cy="3182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7EA679-1B72-AEB3-D28C-D9F0C7F2E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434" y="3429000"/>
            <a:ext cx="5442857" cy="30616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360661-1874-43EC-D7F8-CD24A038D824}"/>
              </a:ext>
            </a:extLst>
          </p:cNvPr>
          <p:cNvCxnSpPr/>
          <p:nvPr/>
        </p:nvCxnSpPr>
        <p:spPr>
          <a:xfrm>
            <a:off x="4001845" y="3980329"/>
            <a:ext cx="22160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740752-43AC-4A99-7239-7CE3A508C11C}"/>
              </a:ext>
            </a:extLst>
          </p:cNvPr>
          <p:cNvCxnSpPr>
            <a:cxnSpLocks/>
          </p:cNvCxnSpPr>
          <p:nvPr/>
        </p:nvCxnSpPr>
        <p:spPr>
          <a:xfrm>
            <a:off x="8278824" y="6556945"/>
            <a:ext cx="34577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428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6-10-19 alle 11.23.46.png">
            <a:extLst>
              <a:ext uri="{FF2B5EF4-FFF2-40B4-BE49-F238E27FC236}">
                <a16:creationId xmlns:a16="http://schemas.microsoft.com/office/drawing/2014/main" id="{691B6E6A-4D4D-A5C9-631D-5ECA8A0F2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71" y="1565255"/>
            <a:ext cx="6210996" cy="4673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A1F743-6B62-F34B-0BF1-C0CE631F1BFF}"/>
              </a:ext>
            </a:extLst>
          </p:cNvPr>
          <p:cNvSpPr txBox="1"/>
          <p:nvPr/>
        </p:nvSpPr>
        <p:spPr>
          <a:xfrm rot="2430977">
            <a:off x="8885898" y="826591"/>
            <a:ext cx="2067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EA"/>
                </a:solidFill>
              </a:rPr>
              <a:t>Funzioni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delle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comunità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microbiche</a:t>
            </a:r>
            <a:r>
              <a:rPr lang="en-US" b="1" dirty="0">
                <a:solidFill>
                  <a:srgbClr val="0000EA"/>
                </a:solidFill>
              </a:rPr>
              <a:t> – </a:t>
            </a:r>
            <a:r>
              <a:rPr lang="en-US" b="1" dirty="0" err="1">
                <a:solidFill>
                  <a:srgbClr val="0000EA"/>
                </a:solidFill>
              </a:rPr>
              <a:t>riconstruzione</a:t>
            </a:r>
            <a:r>
              <a:rPr lang="en-US" b="1" dirty="0">
                <a:solidFill>
                  <a:srgbClr val="0000EA"/>
                </a:solidFill>
              </a:rPr>
              <a:t> di </a:t>
            </a:r>
            <a:r>
              <a:rPr lang="en-US" b="1" dirty="0" err="1">
                <a:solidFill>
                  <a:srgbClr val="0000EA"/>
                </a:solidFill>
              </a:rPr>
              <a:t>genomi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microbici</a:t>
            </a:r>
            <a:endParaRPr lang="en-US" b="1" dirty="0">
              <a:solidFill>
                <a:srgbClr val="0000E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76BDE-B6DB-2B74-AC4E-C698447BC812}"/>
              </a:ext>
            </a:extLst>
          </p:cNvPr>
          <p:cNvSpPr txBox="1"/>
          <p:nvPr/>
        </p:nvSpPr>
        <p:spPr>
          <a:xfrm rot="19025312">
            <a:off x="504383" y="815403"/>
            <a:ext cx="2212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EA"/>
                </a:solidFill>
              </a:rPr>
              <a:t>Composizione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delle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comunità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microbiche</a:t>
            </a:r>
            <a:r>
              <a:rPr lang="en-US" b="1" dirty="0">
                <a:solidFill>
                  <a:srgbClr val="0000EA"/>
                </a:solidFill>
              </a:rPr>
              <a:t> - </a:t>
            </a:r>
            <a:r>
              <a:rPr lang="en-US" b="1" dirty="0" err="1">
                <a:solidFill>
                  <a:srgbClr val="0000EA"/>
                </a:solidFill>
              </a:rPr>
              <a:t>tassonomia</a:t>
            </a:r>
            <a:endParaRPr lang="en-US" b="1" dirty="0">
              <a:solidFill>
                <a:srgbClr val="0000EA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026C13-30EA-4139-FA71-7B47E7FB36D5}"/>
              </a:ext>
            </a:extLst>
          </p:cNvPr>
          <p:cNvSpPr txBox="1">
            <a:spLocks/>
          </p:cNvSpPr>
          <p:nvPr/>
        </p:nvSpPr>
        <p:spPr>
          <a:xfrm>
            <a:off x="1553897" y="185896"/>
            <a:ext cx="828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Oggi</a:t>
            </a:r>
          </a:p>
        </p:txBody>
      </p:sp>
    </p:spTree>
    <p:extLst>
      <p:ext uri="{BB962C8B-B14F-4D97-AF65-F5344CB8AC3E}">
        <p14:creationId xmlns:p14="http://schemas.microsoft.com/office/powerpoint/2010/main" val="343709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B286-8B50-0961-2A36-DA9302F5112C}"/>
              </a:ext>
            </a:extLst>
          </p:cNvPr>
          <p:cNvSpPr txBox="1">
            <a:spLocks/>
          </p:cNvSpPr>
          <p:nvPr/>
        </p:nvSpPr>
        <p:spPr>
          <a:xfrm>
            <a:off x="2944309" y="21536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Microbiota and Microbiome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14763-B0BA-4503-BCE4-50C24ECA1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12" y="787997"/>
            <a:ext cx="9913327" cy="528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56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69785" y="231569"/>
            <a:ext cx="9008422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Questioni che interessano i microbiologi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1218567" y="2807918"/>
            <a:ext cx="4189471" cy="2962817"/>
            <a:chOff x="703559" y="2009131"/>
            <a:chExt cx="4189471" cy="2962817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1535042" y="2009131"/>
              <a:ext cx="23025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Chi è presente ?</a:t>
              </a:r>
            </a:p>
          </p:txBody>
        </p:sp>
        <p:pic>
          <p:nvPicPr>
            <p:cNvPr id="17" name="Immagine 16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3559" y="2578203"/>
              <a:ext cx="4189471" cy="2393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po 19"/>
          <p:cNvGrpSpPr/>
          <p:nvPr/>
        </p:nvGrpSpPr>
        <p:grpSpPr>
          <a:xfrm>
            <a:off x="6915003" y="1778298"/>
            <a:ext cx="3752996" cy="4152602"/>
            <a:chOff x="5391003" y="1778298"/>
            <a:chExt cx="3752996" cy="4152602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5832734" y="1778298"/>
              <a:ext cx="3311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Come si comportano ?</a:t>
              </a:r>
            </a:p>
          </p:txBody>
        </p:sp>
        <p:pic>
          <p:nvPicPr>
            <p:cNvPr id="18" name="Immagine 17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91003" y="2239963"/>
              <a:ext cx="3405099" cy="3690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0492" y="-163405"/>
            <a:ext cx="8229600" cy="1143000"/>
          </a:xfrm>
        </p:spPr>
        <p:txBody>
          <a:bodyPr/>
          <a:lstStyle/>
          <a:p>
            <a:pPr algn="ctr"/>
            <a:r>
              <a:rPr lang="it-IT" dirty="0"/>
              <a:t>Microbiologia degli alimenti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2337940" y="677951"/>
            <a:ext cx="3483527" cy="3128653"/>
            <a:chOff x="890344" y="864715"/>
            <a:chExt cx="3483527" cy="3128653"/>
          </a:xfrm>
        </p:grpSpPr>
        <p:pic>
          <p:nvPicPr>
            <p:cNvPr id="15" name="Immagine 14" descr="FNH_200_Lesson_12_CFIAPathogen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0344" y="864715"/>
              <a:ext cx="3483527" cy="2917826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1322044" y="3624036"/>
              <a:ext cx="2859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/>
                <a:t>Microrganismi patogeni</a:t>
              </a: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6642222" y="974814"/>
            <a:ext cx="3494405" cy="2732129"/>
            <a:chOff x="5118221" y="974813"/>
            <a:chExt cx="3494405" cy="2732129"/>
          </a:xfrm>
        </p:grpSpPr>
        <p:pic>
          <p:nvPicPr>
            <p:cNvPr id="18" name="Immagine 17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8221" y="974813"/>
              <a:ext cx="3494405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CasellaDiTesto 18"/>
            <p:cNvSpPr txBox="1"/>
            <p:nvPr/>
          </p:nvSpPr>
          <p:spPr>
            <a:xfrm>
              <a:off x="5573660" y="3337610"/>
              <a:ext cx="2859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/>
                <a:t>Microrganismi alteranti</a:t>
              </a: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2200492" y="3775076"/>
            <a:ext cx="8272994" cy="2987674"/>
            <a:chOff x="676492" y="3775076"/>
            <a:chExt cx="8272994" cy="2987674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2832515" y="6393418"/>
              <a:ext cx="3784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/>
                <a:t>Microrganismi benefici</a:t>
              </a:r>
            </a:p>
          </p:txBody>
        </p:sp>
        <p:pic>
          <p:nvPicPr>
            <p:cNvPr id="23" name="Immagine 22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05567" y="3775076"/>
              <a:ext cx="4843919" cy="264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Immagine 23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6492" y="3945263"/>
              <a:ext cx="3620975" cy="248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360FEC5-96D7-4EBF-DC57-31CE5BA27DAC}"/>
              </a:ext>
            </a:extLst>
          </p:cNvPr>
          <p:cNvSpPr txBox="1"/>
          <p:nvPr/>
        </p:nvSpPr>
        <p:spPr>
          <a:xfrm>
            <a:off x="74073" y="2744774"/>
            <a:ext cx="1891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Alimenti</a:t>
            </a:r>
            <a:r>
              <a:rPr lang="en-US" sz="2800" dirty="0"/>
              <a:t> come </a:t>
            </a:r>
            <a:r>
              <a:rPr lang="en-US" sz="2800" dirty="0" err="1"/>
              <a:t>ecosistemi</a:t>
            </a:r>
            <a:r>
              <a:rPr lang="en-US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475BF04-DE54-968E-CA60-E9A1B763A474}"/>
              </a:ext>
            </a:extLst>
          </p:cNvPr>
          <p:cNvGrpSpPr/>
          <p:nvPr/>
        </p:nvGrpSpPr>
        <p:grpSpPr>
          <a:xfrm>
            <a:off x="0" y="635446"/>
            <a:ext cx="12192001" cy="2793554"/>
            <a:chOff x="-1" y="1150373"/>
            <a:chExt cx="12192001" cy="27935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F12A50-BE31-C91B-A69E-B5A542C9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50374"/>
              <a:ext cx="2512236" cy="1423219"/>
            </a:xfrm>
            <a:prstGeom prst="rect">
              <a:avLst/>
            </a:prstGeom>
          </p:spPr>
        </p:pic>
        <p:pic>
          <p:nvPicPr>
            <p:cNvPr id="3" name="Content Placeholder 3">
              <a:extLst>
                <a:ext uri="{FF2B5EF4-FFF2-40B4-BE49-F238E27FC236}">
                  <a16:creationId xmlns:a16="http://schemas.microsoft.com/office/drawing/2014/main" id="{ECF9D9EE-9E78-9843-ADAB-672E3E7E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8855" y="1150373"/>
              <a:ext cx="2312731" cy="15390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CE3F04-1EB8-2AD7-DBA9-C83690454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1586" y="1150373"/>
              <a:ext cx="2620414" cy="147328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1FCA6F-97A2-DAC5-4E96-642105AB5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2235" y="1150374"/>
              <a:ext cx="2433890" cy="14977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D5F65B-9144-AF0C-358D-6166A3A6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46125" y="1150373"/>
              <a:ext cx="2312730" cy="15410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03526C-AD7A-8782-8A28-00FAA9302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343"/>
            <a:stretch/>
          </p:blipFill>
          <p:spPr>
            <a:xfrm>
              <a:off x="-1" y="2573593"/>
              <a:ext cx="1977525" cy="13187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DD6112-E7EB-51D6-5CAE-3D454029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6400" y="2573593"/>
              <a:ext cx="1985314" cy="13187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D640C5-2E67-0F46-B270-862E9777C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5628" y="2610872"/>
              <a:ext cx="1943272" cy="12814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66B394-A1D0-2E05-369C-D440C4706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8321" y="2643587"/>
              <a:ext cx="1281433" cy="12814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C4DA76-26E2-07C0-8E60-3DC83852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39753" y="2662492"/>
              <a:ext cx="2288273" cy="12814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2D5B66-8167-D1CB-17F9-0B6BBACE4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75760" y="2606651"/>
              <a:ext cx="2013260" cy="13372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A0D8F6-96C6-ACEE-84FE-02AFDB24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52100" y="2601327"/>
              <a:ext cx="1739900" cy="1342600"/>
            </a:xfrm>
            <a:prstGeom prst="rect">
              <a:avLst/>
            </a:prstGeom>
          </p:spPr>
        </p:pic>
      </p:grpSp>
      <p:sp>
        <p:nvSpPr>
          <p:cNvPr id="15" name="Titolo 1">
            <a:extLst>
              <a:ext uri="{FF2B5EF4-FFF2-40B4-BE49-F238E27FC236}">
                <a16:creationId xmlns:a16="http://schemas.microsoft.com/office/drawing/2014/main" id="{6DC932B8-C6A3-2193-305F-B269449E6938}"/>
              </a:ext>
            </a:extLst>
          </p:cNvPr>
          <p:cNvSpPr txBox="1">
            <a:spLocks/>
          </p:cNvSpPr>
          <p:nvPr/>
        </p:nvSpPr>
        <p:spPr>
          <a:xfrm>
            <a:off x="785308" y="-10612"/>
            <a:ext cx="1085446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Ecologia microbica di alimenti fermentati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5128FD-687F-A420-EBC7-2E48177B4A99}"/>
              </a:ext>
            </a:extLst>
          </p:cNvPr>
          <p:cNvGrpSpPr/>
          <p:nvPr/>
        </p:nvGrpSpPr>
        <p:grpSpPr>
          <a:xfrm>
            <a:off x="21041" y="3556444"/>
            <a:ext cx="13657093" cy="3052753"/>
            <a:chOff x="21041" y="3556444"/>
            <a:chExt cx="13657093" cy="305275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D5A91E-939D-85F9-D0F3-8CFE27B23B68}"/>
                </a:ext>
              </a:extLst>
            </p:cNvPr>
            <p:cNvSpPr txBox="1"/>
            <p:nvPr/>
          </p:nvSpPr>
          <p:spPr>
            <a:xfrm>
              <a:off x="9052031" y="4094026"/>
              <a:ext cx="462610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Obiettivi</a:t>
              </a:r>
              <a:r>
                <a:rPr lang="en-US" sz="2400" dirty="0"/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/>
                <a:t>Sicurezza</a:t>
              </a:r>
              <a:r>
                <a:rPr lang="en-US" sz="2400" dirty="0"/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/>
                <a:t>Qualità</a:t>
              </a:r>
              <a:r>
                <a:rPr lang="en-US" sz="2400" dirty="0"/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/>
                <a:t>Diversificazione</a:t>
              </a:r>
              <a:endParaRPr lang="en-US" sz="2400" dirty="0"/>
            </a:p>
            <a:p>
              <a:pPr marL="285750" indent="-285750">
                <a:buFontTx/>
                <a:buChar char="-"/>
              </a:pPr>
              <a:r>
                <a:rPr lang="en-US" sz="2400" dirty="0" err="1"/>
                <a:t>Impatto</a:t>
              </a:r>
              <a:r>
                <a:rPr lang="en-US" sz="2400" dirty="0"/>
                <a:t> </a:t>
              </a:r>
              <a:r>
                <a:rPr lang="en-US" sz="2400" dirty="0" err="1"/>
                <a:t>sulla</a:t>
              </a:r>
              <a:r>
                <a:rPr lang="en-US" sz="2400" dirty="0"/>
                <a:t> salute </a:t>
              </a:r>
            </a:p>
            <a:p>
              <a:endParaRPr lang="en-US" sz="24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B28296-7609-F09F-3C7A-ACD5D6C77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041" y="3556444"/>
              <a:ext cx="3486220" cy="3052753"/>
            </a:xfrm>
            <a:prstGeom prst="rect">
              <a:avLst/>
            </a:prstGeom>
          </p:spPr>
        </p:pic>
      </p:grpSp>
      <p:pic>
        <p:nvPicPr>
          <p:cNvPr id="19" name="Immagine 18" descr="Immagine che contiene Policromia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34C68179-8493-E50A-E129-0014ABEA43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8534" y="3478599"/>
            <a:ext cx="3268865" cy="1838095"/>
          </a:xfrm>
          <a:prstGeom prst="rect">
            <a:avLst/>
          </a:prstGeom>
        </p:spPr>
      </p:pic>
      <p:pic>
        <p:nvPicPr>
          <p:cNvPr id="21" name="Immagine 20" descr="Immagine che contiene schermata, diagramm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A57CF2F4-CA97-C045-2FFE-A568202018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3605" y="4906906"/>
            <a:ext cx="3260149" cy="18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-169160"/>
            <a:ext cx="8229600" cy="1143000"/>
          </a:xfrm>
        </p:spPr>
        <p:txBody>
          <a:bodyPr/>
          <a:lstStyle/>
          <a:p>
            <a:r>
              <a:rPr lang="it-IT" dirty="0"/>
              <a:t>Come studiamo i microrganismi 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152782" y="1011057"/>
            <a:ext cx="3656835" cy="4246371"/>
            <a:chOff x="703561" y="1768668"/>
            <a:chExt cx="3656835" cy="4246371"/>
          </a:xfrm>
        </p:grpSpPr>
        <p:sp>
          <p:nvSpPr>
            <p:cNvPr id="4" name="CasellaDiTesto 3"/>
            <p:cNvSpPr txBox="1"/>
            <p:nvPr/>
          </p:nvSpPr>
          <p:spPr>
            <a:xfrm>
              <a:off x="703561" y="4814710"/>
              <a:ext cx="3656835" cy="120032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it-IT" sz="2400" dirty="0"/>
                <a:t>Coltivazione in laboratorio</a:t>
              </a:r>
            </a:p>
            <a:p>
              <a:pPr>
                <a:buFontTx/>
                <a:buChar char="-"/>
              </a:pPr>
              <a:r>
                <a:rPr lang="it-IT" sz="2400" dirty="0"/>
                <a:t> Conta vitale</a:t>
              </a:r>
            </a:p>
            <a:p>
              <a:pPr>
                <a:buFontTx/>
                <a:buChar char="-"/>
              </a:pPr>
              <a:r>
                <a:rPr lang="it-IT" sz="2400" dirty="0"/>
                <a:t> Arricchimento </a:t>
              </a:r>
            </a:p>
          </p:txBody>
        </p:sp>
        <p:pic>
          <p:nvPicPr>
            <p:cNvPr id="6" name="Immagine 5"/>
            <p:cNvPicPr/>
            <p:nvPr/>
          </p:nvPicPr>
          <p:blipFill>
            <a:blip r:embed="rId3">
              <a:clrChange>
                <a:clrFrom>
                  <a:srgbClr val="C2BCAD"/>
                </a:clrFrom>
                <a:clrTo>
                  <a:srgbClr val="C2BCAD">
                    <a:alpha val="0"/>
                  </a:srgbClr>
                </a:clrTo>
              </a:clrChange>
              <a:lum bright="-5000" contrast="41000"/>
              <a:alphaModFix amt="69000"/>
            </a:blip>
            <a:srcRect/>
            <a:stretch>
              <a:fillRect/>
            </a:stretch>
          </p:blipFill>
          <p:spPr bwMode="auto">
            <a:xfrm>
              <a:off x="818036" y="1768668"/>
              <a:ext cx="3207425" cy="2130669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3000"/>
              </a:schemeClr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4CE9DDC-E77A-F377-EA36-168CAD10B2A3}"/>
              </a:ext>
            </a:extLst>
          </p:cNvPr>
          <p:cNvGrpSpPr/>
          <p:nvPr/>
        </p:nvGrpSpPr>
        <p:grpSpPr>
          <a:xfrm>
            <a:off x="152782" y="949519"/>
            <a:ext cx="11633137" cy="5821696"/>
            <a:chOff x="152782" y="949519"/>
            <a:chExt cx="11633137" cy="5821696"/>
          </a:xfrm>
        </p:grpSpPr>
        <p:grpSp>
          <p:nvGrpSpPr>
            <p:cNvPr id="20" name="Gruppo 19"/>
            <p:cNvGrpSpPr/>
            <p:nvPr/>
          </p:nvGrpSpPr>
          <p:grpSpPr>
            <a:xfrm>
              <a:off x="152782" y="949519"/>
              <a:ext cx="11633137" cy="4943088"/>
              <a:chOff x="-2217208" y="1522916"/>
              <a:chExt cx="10904008" cy="4943088"/>
            </a:xfrm>
          </p:grpSpPr>
          <p:sp>
            <p:nvSpPr>
              <p:cNvPr id="5" name="CasellaDiTesto 4"/>
              <p:cNvSpPr txBox="1"/>
              <p:nvPr/>
            </p:nvSpPr>
            <p:spPr>
              <a:xfrm>
                <a:off x="-2217208" y="6004339"/>
                <a:ext cx="3443928" cy="46166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Isolamento, studio </a:t>
                </a:r>
                <a:r>
                  <a:rPr lang="it-IT" sz="2400" i="1" dirty="0"/>
                  <a:t>in vitro</a:t>
                </a:r>
                <a:endParaRPr lang="it-IT" sz="2400" dirty="0"/>
              </a:p>
            </p:txBody>
          </p:sp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90531" y="1522916"/>
                <a:ext cx="4796269" cy="3054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BC19B0CD-38CD-2244-E4F4-555706305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147" y="1095018"/>
              <a:ext cx="2475669" cy="3485192"/>
              <a:chOff x="3792" y="1191"/>
              <a:chExt cx="1728" cy="2313"/>
            </a:xfrm>
          </p:grpSpPr>
          <p:pic>
            <p:nvPicPr>
              <p:cNvPr id="21" name="Picture 9" descr="wl_plate">
                <a:extLst>
                  <a:ext uri="{FF2B5EF4-FFF2-40B4-BE49-F238E27FC236}">
                    <a16:creationId xmlns:a16="http://schemas.microsoft.com/office/drawing/2014/main" id="{E75BD0EB-EC70-C7EB-ACAD-4951495898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6190" r="19633" b="2499"/>
              <a:stretch>
                <a:fillRect/>
              </a:stretch>
            </p:blipFill>
            <p:spPr bwMode="auto">
              <a:xfrm>
                <a:off x="3792" y="1191"/>
                <a:ext cx="1728" cy="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2" name="Group 15">
                <a:extLst>
                  <a:ext uri="{FF2B5EF4-FFF2-40B4-BE49-F238E27FC236}">
                    <a16:creationId xmlns:a16="http://schemas.microsoft.com/office/drawing/2014/main" id="{EA60DEF8-2096-00D9-5DA9-67AFA1020E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92" y="2832"/>
                <a:ext cx="1728" cy="672"/>
                <a:chOff x="3360" y="1017"/>
                <a:chExt cx="1776" cy="711"/>
              </a:xfrm>
            </p:grpSpPr>
            <p:pic>
              <p:nvPicPr>
                <p:cNvPr id="23" name="Picture 3">
                  <a:extLst>
                    <a:ext uri="{FF2B5EF4-FFF2-40B4-BE49-F238E27FC236}">
                      <a16:creationId xmlns:a16="http://schemas.microsoft.com/office/drawing/2014/main" id="{11915FAE-D202-EC88-E17F-74D71D735AA5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6"/>
                <a:srcRect l="6041" r="9396" b="10001"/>
                <a:stretch>
                  <a:fillRect/>
                </a:stretch>
              </p:blipFill>
              <p:spPr bwMode="auto">
                <a:xfrm>
                  <a:off x="4704" y="1344"/>
                  <a:ext cx="432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5">
                  <a:extLst>
                    <a:ext uri="{FF2B5EF4-FFF2-40B4-BE49-F238E27FC236}">
                      <a16:creationId xmlns:a16="http://schemas.microsoft.com/office/drawing/2014/main" id="{C0D1A7F6-9FFD-921B-C9F5-2914F13B3C83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272" y="1392"/>
                  <a:ext cx="431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6">
                  <a:extLst>
                    <a:ext uri="{FF2B5EF4-FFF2-40B4-BE49-F238E27FC236}">
                      <a16:creationId xmlns:a16="http://schemas.microsoft.com/office/drawing/2014/main" id="{6A3FE62F-2ABD-52ED-A1DD-B7FBDEC950AF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3792" y="1392"/>
                  <a:ext cx="480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7">
                  <a:extLst>
                    <a:ext uri="{FF2B5EF4-FFF2-40B4-BE49-F238E27FC236}">
                      <a16:creationId xmlns:a16="http://schemas.microsoft.com/office/drawing/2014/main" id="{0E1E763A-68F9-4B71-8F93-B6AA6AE10620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360" y="1392"/>
                  <a:ext cx="431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11" descr="kloeckera">
                  <a:extLst>
                    <a:ext uri="{FF2B5EF4-FFF2-40B4-BE49-F238E27FC236}">
                      <a16:creationId xmlns:a16="http://schemas.microsoft.com/office/drawing/2014/main" id="{43E72D1E-E23B-DD17-420D-55267FA92E8B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10"/>
                <a:srcRect l="12508" r="17497"/>
                <a:stretch>
                  <a:fillRect/>
                </a:stretch>
              </p:blipFill>
              <p:spPr bwMode="auto">
                <a:xfrm>
                  <a:off x="3792" y="1017"/>
                  <a:ext cx="490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12" descr="metschnikowia">
                  <a:extLst>
                    <a:ext uri="{FF2B5EF4-FFF2-40B4-BE49-F238E27FC236}">
                      <a16:creationId xmlns:a16="http://schemas.microsoft.com/office/drawing/2014/main" id="{F2B40CC5-187C-F039-BF4B-E3D8F9C563C1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11"/>
                <a:srcRect l="17497" r="5006"/>
                <a:stretch>
                  <a:fillRect/>
                </a:stretch>
              </p:blipFill>
              <p:spPr bwMode="auto">
                <a:xfrm>
                  <a:off x="4272" y="1017"/>
                  <a:ext cx="440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13" descr="sacch">
                  <a:extLst>
                    <a:ext uri="{FF2B5EF4-FFF2-40B4-BE49-F238E27FC236}">
                      <a16:creationId xmlns:a16="http://schemas.microsoft.com/office/drawing/2014/main" id="{ED94D41F-76B5-D7F4-AC86-994A1EB0F3B7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4704" y="1017"/>
                  <a:ext cx="431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14" descr="candida">
                  <a:extLst>
                    <a:ext uri="{FF2B5EF4-FFF2-40B4-BE49-F238E27FC236}">
                      <a16:creationId xmlns:a16="http://schemas.microsoft.com/office/drawing/2014/main" id="{D7436DED-C4B8-F3EF-6422-00DB9F3C27BF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360" y="1017"/>
                  <a:ext cx="431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aphicFrame>
          <p:nvGraphicFramePr>
            <p:cNvPr id="31" name="Object 2">
              <a:extLst>
                <a:ext uri="{FF2B5EF4-FFF2-40B4-BE49-F238E27FC236}">
                  <a16:creationId xmlns:a16="http://schemas.microsoft.com/office/drawing/2014/main" id="{A37932F6-D8F2-59B1-7DD3-DA797605905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5343288"/>
                </p:ext>
              </p:extLst>
            </p:nvPr>
          </p:nvGraphicFramePr>
          <p:xfrm>
            <a:off x="3905027" y="4566706"/>
            <a:ext cx="2837590" cy="21908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o" r:id="rId14" imgW="3810000" imgH="2941320" progId="Word.Document.8">
                    <p:embed/>
                  </p:oleObj>
                </mc:Choice>
                <mc:Fallback>
                  <p:oleObj name="Documento" r:id="rId14" imgW="3810000" imgH="2941320" progId="Word.Document.8">
                    <p:embed/>
                    <p:pic>
                      <p:nvPicPr>
                        <p:cNvPr id="6043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5027" y="4566706"/>
                          <a:ext cx="2837590" cy="21908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49300CB-FF77-1E5B-D356-092965674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6200000">
              <a:off x="7947322" y="3387478"/>
              <a:ext cx="2767282" cy="40001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CBCE-B78F-A3C4-0972-DA98A6332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56" y="134391"/>
            <a:ext cx="1166648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 </a:t>
            </a:r>
            <a:r>
              <a:rPr lang="en-US" dirty="0" err="1"/>
              <a:t>microrganismi</a:t>
            </a:r>
            <a:r>
              <a:rPr lang="en-US" dirty="0"/>
              <a:t> </a:t>
            </a:r>
            <a:r>
              <a:rPr lang="en-US" dirty="0" err="1"/>
              <a:t>vivono</a:t>
            </a:r>
            <a:r>
              <a:rPr lang="en-US" dirty="0"/>
              <a:t> in </a:t>
            </a:r>
            <a:r>
              <a:rPr lang="en-US" dirty="0" err="1"/>
              <a:t>comunità</a:t>
            </a:r>
            <a:r>
              <a:rPr lang="en-US" dirty="0"/>
              <a:t> </a:t>
            </a:r>
            <a:r>
              <a:rPr lang="en-US" dirty="0" err="1"/>
              <a:t>complesse</a:t>
            </a:r>
            <a:r>
              <a:rPr lang="en-US" dirty="0"/>
              <a:t> e </a:t>
            </a:r>
            <a:r>
              <a:rPr lang="en-US" dirty="0" err="1"/>
              <a:t>interagiscono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loro e con </a:t>
            </a:r>
            <a:r>
              <a:rPr lang="en-US" dirty="0" err="1"/>
              <a:t>l’ambiente</a:t>
            </a:r>
            <a:r>
              <a:rPr lang="en-US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48D308-F11B-BCED-4E0D-A51EE7D83648}"/>
              </a:ext>
            </a:extLst>
          </p:cNvPr>
          <p:cNvSpPr txBox="1">
            <a:spLocks/>
          </p:cNvSpPr>
          <p:nvPr/>
        </p:nvSpPr>
        <p:spPr>
          <a:xfrm>
            <a:off x="585950" y="3429000"/>
            <a:ext cx="10817773" cy="25158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i="1" dirty="0" err="1"/>
              <a:t>Esempi</a:t>
            </a:r>
            <a:r>
              <a:rPr lang="en-US" sz="4300" i="1" dirty="0"/>
              <a:t> di </a:t>
            </a:r>
            <a:r>
              <a:rPr lang="en-US" sz="4300" i="1" dirty="0" err="1"/>
              <a:t>manifestazioni</a:t>
            </a:r>
            <a:r>
              <a:rPr lang="en-US" sz="4300" i="1" dirty="0"/>
              <a:t> </a:t>
            </a:r>
            <a:r>
              <a:rPr lang="en-US" sz="4300" i="1" dirty="0" err="1"/>
              <a:t>della</a:t>
            </a:r>
            <a:r>
              <a:rPr lang="en-US" sz="4300" i="1" dirty="0"/>
              <a:t> vita </a:t>
            </a:r>
            <a:r>
              <a:rPr lang="en-US" sz="4300" i="1" dirty="0" err="1"/>
              <a:t>sociale</a:t>
            </a:r>
            <a:r>
              <a:rPr lang="en-US" sz="4300" i="1" dirty="0"/>
              <a:t> </a:t>
            </a:r>
            <a:r>
              <a:rPr lang="en-US" sz="4300" i="1" dirty="0" err="1"/>
              <a:t>dei</a:t>
            </a:r>
            <a:r>
              <a:rPr lang="en-US" sz="4300" i="1" dirty="0"/>
              <a:t> </a:t>
            </a:r>
            <a:r>
              <a:rPr lang="en-US" sz="4300" i="1" dirty="0" err="1"/>
              <a:t>microrganismi</a:t>
            </a:r>
            <a:endParaRPr lang="en-US" sz="4300" i="1" dirty="0"/>
          </a:p>
          <a:p>
            <a:endParaRPr lang="en-US" sz="4300" i="1" dirty="0"/>
          </a:p>
          <a:p>
            <a:pPr marL="857250" indent="-857250">
              <a:buFontTx/>
              <a:buChar char="-"/>
            </a:pPr>
            <a:r>
              <a:rPr lang="en-US" sz="3600" dirty="0" err="1"/>
              <a:t>Formazione</a:t>
            </a:r>
            <a:r>
              <a:rPr lang="en-US" sz="3600" dirty="0"/>
              <a:t> di biofilm</a:t>
            </a:r>
          </a:p>
          <a:p>
            <a:pPr marL="857250" indent="-857250">
              <a:buFontTx/>
              <a:buChar char="-"/>
            </a:pPr>
            <a:r>
              <a:rPr lang="en-US" sz="3600" dirty="0"/>
              <a:t>Quorum sensing </a:t>
            </a:r>
          </a:p>
        </p:txBody>
      </p:sp>
    </p:spTree>
    <p:extLst>
      <p:ext uri="{BB962C8B-B14F-4D97-AF65-F5344CB8AC3E}">
        <p14:creationId xmlns:p14="http://schemas.microsoft.com/office/powerpoint/2010/main" val="197559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7087-1BBF-B081-9D21-44192A0C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154889"/>
            <a:ext cx="10515600" cy="1325563"/>
          </a:xfrm>
        </p:spPr>
        <p:txBody>
          <a:bodyPr/>
          <a:lstStyle/>
          <a:p>
            <a:r>
              <a:rPr lang="en-US" dirty="0"/>
              <a:t>Biofilm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EA62C-2447-8205-A1CE-71A19145E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45" y="1825625"/>
            <a:ext cx="11393214" cy="4351338"/>
          </a:xfrm>
        </p:spPr>
        <p:txBody>
          <a:bodyPr>
            <a:normAutofit/>
          </a:bodyPr>
          <a:lstStyle/>
          <a:p>
            <a:r>
              <a:rPr lang="en-US" sz="3600" dirty="0" err="1"/>
              <a:t>Struttura</a:t>
            </a:r>
            <a:r>
              <a:rPr lang="en-US" sz="3600" dirty="0"/>
              <a:t> tri-</a:t>
            </a:r>
            <a:r>
              <a:rPr lang="en-US" sz="3600" dirty="0" err="1"/>
              <a:t>dimensionale</a:t>
            </a:r>
            <a:r>
              <a:rPr lang="en-US" sz="3600" dirty="0"/>
              <a:t>, </a:t>
            </a:r>
            <a:r>
              <a:rPr lang="en-US" sz="3600" dirty="0" err="1"/>
              <a:t>costruita</a:t>
            </a:r>
            <a:r>
              <a:rPr lang="en-US" sz="3600" dirty="0"/>
              <a:t> </a:t>
            </a:r>
            <a:r>
              <a:rPr lang="en-US" sz="3600" dirty="0" err="1"/>
              <a:t>interamente</a:t>
            </a:r>
            <a:r>
              <a:rPr lang="en-US" sz="3600" dirty="0"/>
              <a:t> da </a:t>
            </a:r>
            <a:r>
              <a:rPr lang="en-US" sz="3600" dirty="0" err="1"/>
              <a:t>microrganismi</a:t>
            </a:r>
            <a:r>
              <a:rPr lang="en-US" sz="3600" dirty="0"/>
              <a:t> </a:t>
            </a:r>
            <a:r>
              <a:rPr lang="en-US" sz="3600" dirty="0" err="1"/>
              <a:t>su</a:t>
            </a:r>
            <a:r>
              <a:rPr lang="en-US" sz="3600" dirty="0"/>
              <a:t> un support </a:t>
            </a:r>
            <a:r>
              <a:rPr lang="en-US" sz="3600" dirty="0" err="1"/>
              <a:t>solido</a:t>
            </a:r>
            <a:r>
              <a:rPr lang="en-US" sz="3600" dirty="0"/>
              <a:t> </a:t>
            </a:r>
          </a:p>
          <a:p>
            <a:r>
              <a:rPr lang="en-US" sz="3600" dirty="0"/>
              <a:t>Le </a:t>
            </a:r>
            <a:r>
              <a:rPr lang="en-US" sz="3600" dirty="0" err="1"/>
              <a:t>comunità</a:t>
            </a:r>
            <a:r>
              <a:rPr lang="en-US" sz="3600" dirty="0"/>
              <a:t> </a:t>
            </a:r>
            <a:r>
              <a:rPr lang="en-US" sz="3600" dirty="0" err="1"/>
              <a:t>microbiche</a:t>
            </a:r>
            <a:r>
              <a:rPr lang="en-US" sz="3600" dirty="0"/>
              <a:t> </a:t>
            </a:r>
            <a:r>
              <a:rPr lang="en-US" sz="3600" dirty="0" err="1"/>
              <a:t>all’interno</a:t>
            </a:r>
            <a:r>
              <a:rPr lang="en-US" sz="3600" dirty="0"/>
              <a:t> </a:t>
            </a:r>
            <a:r>
              <a:rPr lang="en-US" sz="3600" dirty="0" err="1"/>
              <a:t>dei</a:t>
            </a:r>
            <a:r>
              <a:rPr lang="en-US" sz="3600" dirty="0"/>
              <a:t> biofilm </a:t>
            </a:r>
            <a:r>
              <a:rPr lang="en-US" sz="3600" dirty="0" err="1"/>
              <a:t>solitamente</a:t>
            </a:r>
            <a:r>
              <a:rPr lang="en-US" sz="3600" dirty="0"/>
              <a:t> </a:t>
            </a:r>
            <a:r>
              <a:rPr lang="en-US" sz="3600" dirty="0" err="1"/>
              <a:t>sono</a:t>
            </a:r>
            <a:r>
              <a:rPr lang="en-US" sz="3600" dirty="0"/>
              <a:t> </a:t>
            </a:r>
            <a:r>
              <a:rPr lang="en-US" sz="3600" dirty="0" err="1"/>
              <a:t>composte</a:t>
            </a:r>
            <a:r>
              <a:rPr lang="en-US" sz="3600" dirty="0"/>
              <a:t> da </a:t>
            </a:r>
            <a:r>
              <a:rPr lang="en-US" sz="3600" dirty="0" err="1"/>
              <a:t>funghi</a:t>
            </a:r>
            <a:r>
              <a:rPr lang="en-US" sz="3600" dirty="0"/>
              <a:t>, </a:t>
            </a:r>
            <a:r>
              <a:rPr lang="en-US" sz="3600" dirty="0" err="1"/>
              <a:t>batteri</a:t>
            </a:r>
            <a:r>
              <a:rPr lang="en-US" sz="3600" dirty="0"/>
              <a:t>, virus e </a:t>
            </a:r>
            <a:r>
              <a:rPr lang="en-US" sz="3600" dirty="0" err="1"/>
              <a:t>comprendono</a:t>
            </a:r>
            <a:r>
              <a:rPr lang="en-US" sz="3600" dirty="0"/>
              <a:t> diverse specie </a:t>
            </a:r>
          </a:p>
          <a:p>
            <a:r>
              <a:rPr lang="en-US" sz="3600" dirty="0"/>
              <a:t>I </a:t>
            </a:r>
            <a:r>
              <a:rPr lang="en-US" sz="3600" dirty="0" err="1"/>
              <a:t>microrganismi</a:t>
            </a:r>
            <a:r>
              <a:rPr lang="en-US" sz="3600" dirty="0"/>
              <a:t> </a:t>
            </a:r>
            <a:r>
              <a:rPr lang="en-US" sz="3600" dirty="0" err="1"/>
              <a:t>producono</a:t>
            </a:r>
            <a:r>
              <a:rPr lang="en-US" sz="3600" dirty="0"/>
              <a:t> </a:t>
            </a:r>
            <a:r>
              <a:rPr lang="en-US" sz="3600" dirty="0" err="1"/>
              <a:t>sostanze</a:t>
            </a:r>
            <a:r>
              <a:rPr lang="en-US" sz="3600" dirty="0"/>
              <a:t> extra-</a:t>
            </a:r>
            <a:r>
              <a:rPr lang="en-US" sz="3600" dirty="0" err="1"/>
              <a:t>cellulari</a:t>
            </a:r>
            <a:r>
              <a:rPr lang="en-US" sz="3600" dirty="0"/>
              <a:t>, </a:t>
            </a:r>
            <a:r>
              <a:rPr lang="en-US" sz="3600" dirty="0" err="1"/>
              <a:t>principalmente</a:t>
            </a:r>
            <a:r>
              <a:rPr lang="en-US" sz="3600" dirty="0"/>
              <a:t> di natura </a:t>
            </a:r>
            <a:r>
              <a:rPr lang="en-US" sz="3600" dirty="0" err="1"/>
              <a:t>polisaccaridica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2760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9929-869F-ED93-BDDD-5C7BDB32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6" y="5960839"/>
            <a:ext cx="10515600" cy="1325563"/>
          </a:xfrm>
        </p:spPr>
        <p:txBody>
          <a:bodyPr>
            <a:normAutofit/>
          </a:bodyPr>
          <a:lstStyle/>
          <a:p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https://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doi.org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/10.1038/s41579-022-00767-0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1AE12-ABB4-B8A6-7809-1446EDE28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376" y="1576552"/>
            <a:ext cx="9683248" cy="44578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7F611A-C6E5-485B-BA85-E1C87CB00156}"/>
              </a:ext>
            </a:extLst>
          </p:cNvPr>
          <p:cNvSpPr txBox="1">
            <a:spLocks/>
          </p:cNvSpPr>
          <p:nvPr/>
        </p:nvSpPr>
        <p:spPr>
          <a:xfrm>
            <a:off x="501869" y="823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Stadi</a:t>
            </a:r>
            <a:r>
              <a:rPr lang="en-US" dirty="0"/>
              <a:t> di </a:t>
            </a:r>
            <a:r>
              <a:rPr lang="en-US" dirty="0" err="1"/>
              <a:t>formazione</a:t>
            </a:r>
            <a:r>
              <a:rPr lang="en-US" dirty="0"/>
              <a:t> di un biofilm </a:t>
            </a:r>
          </a:p>
        </p:txBody>
      </p:sp>
    </p:spTree>
    <p:extLst>
      <p:ext uri="{BB962C8B-B14F-4D97-AF65-F5344CB8AC3E}">
        <p14:creationId xmlns:p14="http://schemas.microsoft.com/office/powerpoint/2010/main" val="413774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1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A5E52-C2B2-ABB9-E373-12091D8A3E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490" b="-1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8C3F1D-D698-E8F5-7F24-7D0D417C66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30" r="17604" b="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68D02-E5BE-3DE7-A38D-13A5B9612A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07" r="11000" b="9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06F7E-5F1A-FDA6-5299-CFCE7ABA18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759" r="11490" b="-1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9" name="Freeform: Shape 20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8BB56-9E46-9888-E38D-596242F0B7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713" r="9742" b="3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47883-3C99-34EC-C842-C67CBC640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47" r="46002" b="1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DDCCA3-0E55-E071-2A29-B32D4BCB0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6713" y="4390338"/>
            <a:ext cx="34671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2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5715-4F84-43CA-E4C4-D685B8702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6" y="5984168"/>
            <a:ext cx="10515600" cy="1325563"/>
          </a:xfrm>
        </p:spPr>
        <p:txBody>
          <a:bodyPr>
            <a:norm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https://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-apple-system"/>
              </a:rPr>
              <a:t>doi.org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/10.1038/s41579-024-01086-2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97B24-D0CA-8FD8-6EA8-3B5CB1DD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07" y="1988899"/>
            <a:ext cx="11139185" cy="4506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BFBE92-6DD9-4686-FA5F-54EAF4BA3590}"/>
              </a:ext>
            </a:extLst>
          </p:cNvPr>
          <p:cNvSpPr txBox="1"/>
          <p:nvPr/>
        </p:nvSpPr>
        <p:spPr>
          <a:xfrm>
            <a:off x="881448" y="226683"/>
            <a:ext cx="10429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Ecofisiologia</a:t>
            </a:r>
            <a:r>
              <a:rPr lang="en-US" sz="4000" b="1" dirty="0"/>
              <a:t> </a:t>
            </a:r>
            <a:r>
              <a:rPr lang="en-US" sz="4000" b="1" dirty="0" err="1"/>
              <a:t>dei</a:t>
            </a:r>
            <a:r>
              <a:rPr lang="en-US" sz="4000" b="1" dirty="0"/>
              <a:t> </a:t>
            </a:r>
            <a:r>
              <a:rPr lang="en-US" sz="4000" b="1" dirty="0" err="1"/>
              <a:t>microrganismi</a:t>
            </a:r>
            <a:r>
              <a:rPr lang="en-US" sz="4000" b="1" dirty="0"/>
              <a:t> in un biofilm</a:t>
            </a:r>
          </a:p>
        </p:txBody>
      </p:sp>
    </p:spTree>
    <p:extLst>
      <p:ext uri="{BB962C8B-B14F-4D97-AF65-F5344CB8AC3E}">
        <p14:creationId xmlns:p14="http://schemas.microsoft.com/office/powerpoint/2010/main" val="1136911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F8F67A-D1AD-35F6-EF24-E4F837D52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530" y="3158321"/>
            <a:ext cx="5280064" cy="3328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CB80C-513E-7390-7023-DE0FBF511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0" y="4662461"/>
            <a:ext cx="2814809" cy="2085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DF59F-7C92-540F-BD70-A9224CF89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264" y="3320073"/>
            <a:ext cx="3012089" cy="2272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870F8-5252-F19D-7819-87C696931DEB}"/>
              </a:ext>
            </a:extLst>
          </p:cNvPr>
          <p:cNvSpPr txBox="1"/>
          <p:nvPr/>
        </p:nvSpPr>
        <p:spPr>
          <a:xfrm>
            <a:off x="9283218" y="6326616"/>
            <a:ext cx="46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Montserrat" pitchFamily="2" charset="77"/>
                <a:hlinkClick r:id="rId6"/>
              </a:rPr>
              <a:t>https://doi.org/10.20870/oeno-one.2022.56.3.5537</a:t>
            </a:r>
            <a:endParaRPr lang="en-US" sz="800" dirty="0">
              <a:latin typeface="Montserrat" pitchFamily="2" charset="77"/>
            </a:endParaRPr>
          </a:p>
          <a:p>
            <a:r>
              <a:rPr lang="en-US" sz="800" dirty="0">
                <a:latin typeface="Montserrat" pitchFamily="2" charset="77"/>
                <a:hlinkClick r:id="rId7" tooltip="Persistent link using digital object identifier"/>
              </a:rPr>
              <a:t>https://doi.org/10.1016/j.ijfoodmicro.2009.02.026</a:t>
            </a:r>
            <a:endParaRPr lang="en-US" sz="800" dirty="0">
              <a:latin typeface="Montserrat" pitchFamily="2" charset="77"/>
            </a:endParaRPr>
          </a:p>
          <a:p>
            <a:r>
              <a:rPr lang="en-US" sz="800" dirty="0">
                <a:latin typeface="Montserrat" pitchFamily="2" charset="77"/>
                <a:hlinkClick r:id="rId8" tooltip="Persistent link using digital object identifier"/>
              </a:rPr>
              <a:t>https://doi.org/10.1016/B978-0-323-99977-9.00023-5</a:t>
            </a:r>
            <a:endParaRPr lang="en-US" sz="800" dirty="0">
              <a:latin typeface="Montserrat" pitchFamily="2" charset="77"/>
            </a:endParaRPr>
          </a:p>
          <a:p>
            <a:endParaRPr lang="en-US" sz="800" dirty="0"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90724-1F74-320B-75E6-AA857AFBF274}"/>
              </a:ext>
            </a:extLst>
          </p:cNvPr>
          <p:cNvSpPr txBox="1"/>
          <p:nvPr/>
        </p:nvSpPr>
        <p:spPr>
          <a:xfrm>
            <a:off x="106580" y="1118344"/>
            <a:ext cx="4516865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90510" indent="-190510">
              <a:buFontTx/>
              <a:buChar char="-"/>
            </a:pPr>
            <a:r>
              <a:rPr lang="en-US" sz="2400" dirty="0" err="1"/>
              <a:t>Risorsa</a:t>
            </a:r>
            <a:r>
              <a:rPr lang="en-US" sz="2400" dirty="0"/>
              <a:t> come </a:t>
            </a:r>
            <a:r>
              <a:rPr lang="en-US" sz="2400" b="1" i="1" dirty="0" err="1"/>
              <a:t>inoculo</a:t>
            </a:r>
            <a:r>
              <a:rPr lang="en-US" sz="2400" dirty="0"/>
              <a:t> di </a:t>
            </a:r>
            <a:r>
              <a:rPr lang="en-US" sz="2400" dirty="0" err="1"/>
              <a:t>microrganismi</a:t>
            </a:r>
            <a:r>
              <a:rPr lang="en-US" sz="2400" dirty="0"/>
              <a:t> </a:t>
            </a:r>
            <a:r>
              <a:rPr lang="en-US" sz="2400" dirty="0" err="1"/>
              <a:t>d’interesse</a:t>
            </a:r>
            <a:r>
              <a:rPr lang="en-US" sz="2400" dirty="0"/>
              <a:t> </a:t>
            </a:r>
            <a:r>
              <a:rPr lang="en-US" sz="2400" dirty="0" err="1"/>
              <a:t>technologico</a:t>
            </a:r>
            <a:r>
              <a:rPr lang="en-US" sz="2400" dirty="0"/>
              <a:t> (</a:t>
            </a:r>
            <a:r>
              <a:rPr lang="en-US" sz="2400" dirty="0" err="1"/>
              <a:t>fondamentale</a:t>
            </a:r>
            <a:r>
              <a:rPr lang="en-US" sz="2400" dirty="0"/>
              <a:t> per </a:t>
            </a:r>
            <a:r>
              <a:rPr lang="en-US" sz="2400" dirty="0" err="1"/>
              <a:t>prodotti</a:t>
            </a:r>
            <a:r>
              <a:rPr lang="en-US" sz="2400" dirty="0"/>
              <a:t> </a:t>
            </a:r>
            <a:r>
              <a:rPr lang="en-US" sz="2400" dirty="0" err="1"/>
              <a:t>fermentati</a:t>
            </a:r>
            <a:r>
              <a:rPr lang="en-US" sz="2400" dirty="0"/>
              <a:t>) </a:t>
            </a:r>
          </a:p>
          <a:p>
            <a:pPr marL="190510" indent="-190510">
              <a:buFontTx/>
              <a:buChar char="-"/>
            </a:pPr>
            <a:r>
              <a:rPr lang="en-US" sz="2400" dirty="0" err="1"/>
              <a:t>Opportunità</a:t>
            </a:r>
            <a:r>
              <a:rPr lang="en-US" sz="2400" dirty="0"/>
              <a:t> di </a:t>
            </a:r>
            <a:r>
              <a:rPr lang="en-US" sz="2400" b="1" i="1" dirty="0" err="1"/>
              <a:t>bioprotezione</a:t>
            </a:r>
            <a:r>
              <a:rPr lang="en-US" sz="2400" b="1" i="1" dirty="0"/>
              <a:t> 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2CAE6-D983-A5BB-B62C-589E57449806}"/>
              </a:ext>
            </a:extLst>
          </p:cNvPr>
          <p:cNvSpPr txBox="1"/>
          <p:nvPr/>
        </p:nvSpPr>
        <p:spPr>
          <a:xfrm>
            <a:off x="5813384" y="1087732"/>
            <a:ext cx="5542475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90510" indent="-190510">
              <a:buFontTx/>
              <a:buChar char="-"/>
            </a:pPr>
            <a:r>
              <a:rPr lang="en-US" sz="2400" dirty="0" err="1"/>
              <a:t>Fattore</a:t>
            </a:r>
            <a:r>
              <a:rPr lang="en-US" sz="2400" dirty="0"/>
              <a:t> di </a:t>
            </a:r>
            <a:r>
              <a:rPr lang="en-US" sz="2400" dirty="0" err="1"/>
              <a:t>rischio</a:t>
            </a:r>
            <a:r>
              <a:rPr lang="en-US" sz="2400" dirty="0"/>
              <a:t> per la </a:t>
            </a:r>
            <a:r>
              <a:rPr lang="en-US" sz="2400" b="1" i="1" dirty="0" err="1"/>
              <a:t>sicurezza</a:t>
            </a:r>
            <a:r>
              <a:rPr lang="en-US" sz="2400" b="1" i="1" dirty="0"/>
              <a:t> </a:t>
            </a:r>
            <a:r>
              <a:rPr lang="en-US" sz="2400" b="1" i="1" dirty="0" err="1"/>
              <a:t>igienico</a:t>
            </a:r>
            <a:r>
              <a:rPr lang="en-US" sz="2400" b="1" i="1" dirty="0"/>
              <a:t> sanitaria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microrganismi</a:t>
            </a:r>
            <a:r>
              <a:rPr lang="en-US" sz="2400" dirty="0"/>
              <a:t> </a:t>
            </a:r>
            <a:r>
              <a:rPr lang="en-US" sz="2400" dirty="0" err="1"/>
              <a:t>patogeni</a:t>
            </a:r>
            <a:r>
              <a:rPr lang="en-US" sz="2400" dirty="0"/>
              <a:t>) e la </a:t>
            </a:r>
            <a:r>
              <a:rPr lang="en-US" sz="2400" b="1" i="1" dirty="0" err="1"/>
              <a:t>qualità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microrganismi</a:t>
            </a:r>
            <a:r>
              <a:rPr lang="en-US" sz="2400" dirty="0"/>
              <a:t> </a:t>
            </a:r>
            <a:r>
              <a:rPr lang="en-US" sz="2400" dirty="0" err="1"/>
              <a:t>alteranti</a:t>
            </a:r>
            <a:r>
              <a:rPr lang="en-US" sz="2400" dirty="0"/>
              <a:t>)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alimenti</a:t>
            </a:r>
            <a:r>
              <a:rPr lang="en-US" sz="24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5B0A4-5BAD-1CCC-EAFA-FCE4F6DB6C6F}"/>
              </a:ext>
            </a:extLst>
          </p:cNvPr>
          <p:cNvSpPr txBox="1"/>
          <p:nvPr/>
        </p:nvSpPr>
        <p:spPr>
          <a:xfrm>
            <a:off x="518984" y="86497"/>
            <a:ext cx="9811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Biofilm </a:t>
            </a:r>
            <a:r>
              <a:rPr lang="en-US" sz="4000" b="1" dirty="0" err="1"/>
              <a:t>desiderati</a:t>
            </a:r>
            <a:r>
              <a:rPr lang="en-US" sz="4000" b="1" dirty="0"/>
              <a:t> e non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731c371390f1491dc9752d8"/>
  <p:tag name="BIOJSON" val="{&quot;id&quot;:&quot;b68be20f-3627-4c96-a2e3-1200899fba15&quot;,&quot;objects&quot;:{&quot;fe9a5d91-172d-4052-b564-43c9c8b787a1&quot;:{&quot;id&quot;:&quot;fe9a5d91-172d-4052-b564-43c9c8b787a1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b68be20f-3627-4c96-a2e3-1200899fba15&quot;,&quot;order&quot;:&quot;8&quot;}},&quot;1018f6fb-4631-4d39-bc6a-0d75a4c5ef78&quot;:{&quot;id&quot;:&quot;1018f6fb-4631-4d39-bc6a-0d75a4c5ef78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fe9a5d91-172d-4052-b564-43c9c8b787a1&quot;,&quot;type&quot;:&quot;FRAME&quot;,&quot;order&quot;:&quot;5&quot;}},&quot;a3e8a353-4344-44c8-b148-df5b620d78f9&quot;:{&quot;id&quot;:&quot;a3e8a353-4344-44c8-b148-df5b620d78f9&quot;,&quot;type&quot;:&quot;FIGURE_OBJECT&quot;,&quot;parent&quot;:{&quot;type&quot;:&quot;CHILD&quot;,&quot;parentId&quot;:&quot;fe9a5d91-172d-4052-b564-43c9c8b787a1&quot;,&quot;order&quot;:&quot;5&quot;},&quot;source&quot;:{&quot;id&quot;:&quot;64060407e9f63f5b95cb8019&quot;,&quot;type&quot;:&quot;TEMPLATES&quot;},&quot;relativeTransform&quot;:{&quot;translate&quot;:{&quot;x&quot;:0,&quot;y&quot;:0},&quot;rotate&quot;:0}},&quot;49ab45c5-3de3-4d7a-aafe-923b5ec401f6&quot;:{&quot;type&quot;:&quot;FIGURE_OBJECT&quot;,&quot;id&quot;:&quot;49ab45c5-3de3-4d7a-aafe-923b5ec401f6&quot;,&quot;relativeTransform&quot;:{&quot;translate&quot;:{&quot;x&quot;:0.00004695769771377332,&quot;y&quot;:198.88899435410966},&quot;rotate&quot;:0},&quot;opacity&quot;:1,&quot;path&quot;:{&quot;type&quot;:&quot;POLY_LINE&quot;,&quot;points&quot;:[{&quot;x&quot;:-443.646482378996,&quot;y&quot;:0},{&quot;x&quot;:443.646482378996,&quot;y&quot;:0}],&quot;closed&quot;:false},&quot;pathStyles&quot;:[{&quot;type&quot;:&quot;FILL&quot;,&quot;fillStyle&quot;:&quot;rgba(0,0,0,0)&quot;},{&quot;type&quot;:&quot;STROKE&quot;,&quot;strokeStyle&quot;:&quot;rgba(208,211,214,1)&quot;,&quot;lineWidth&quot;:25.626321505248566,&quot;lineJoin&quot;:&quot;round&quot;}],&quot;pathMarkers&quot;:{&quot;markerEnd&quot;:{&quot;type&quot;:&quot;PATH&quot;,&quot;units&quot;:{&quot;type&quot;:&quot;STROKE_WIDTH&quot;,&quot;scale&quot;:0.35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3e8a353-4344-44c8-b148-df5b620d78f9&quot;,&quot;order&quot;:&quot;005&quot;}},&quot;49875399-aff2-4b13-aa17-10a673be513a&quot;:{&quot;type&quot;:&quot;FIGURE_OBJECT&quot;,&quot;id&quot;:&quot;49875399-aff2-4b13-aa17-10a673be513a&quot;,&quot;relativeTransform&quot;:{&quot;translate&quot;:{&quot;x&quot;:-406.9061827759418,&quot;y&quot;:200.56956763655398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1977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01&quot;}},&quot;a3636881-1462-479b-819a-a45c46ca44f8&quot;:{&quot;type&quot;:&quot;FIGURE_OBJECT&quot;,&quot;id&quot;:&quot;a3636881-1462-479b-819a-a45c46ca44f8&quot;,&quot;relativeTransform&quot;:{&quot;translate&quot;:{&quot;x&quot;:-407.47942789166495,&quot;y&quot;:32.706430577131385},&quot;rotate&quot;:3.1415926535897927},&quot;opacity&quot;:1,&quot;path&quot;:{&quot;type&quot;:&quot;POLY_LINE&quot;,&quot;points&quot;:[{&quot;x&quot;:8.663567046391817e-14,&quot;y&quot;:-143.40056646685136},{&quot;x&quot;:-8.663567046391817e-14,&quot;y&quot;:143.40056646685136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03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3cdeda23-da2d-402b-8a4c-f03862a1fec9&quot;:{&quot;type&quot;:&quot;FIGURE_OBJECT&quot;,&quot;id&quot;:&quot;3cdeda23-da2d-402b-8a4c-f03862a1fec9&quot;,&quot;relativeTransform&quot;:{&quot;translate&quot;:{&quot;x&quot;:-408.67353150769793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22]}],&quot;text&quot;:&quot;Sanger method developed&quot;}],&quot;verticalAlign&quot;:&quot;TOP&quot;,&quot;_lastCaretLocation&quot;:{&quot;lineIndex&quot;:0,&quot;runIndex&quot;:-1,&quot;charIndex&quot;:-1,&quot;endOfLine&quot;:true}},&quot;size&quot;:{&quot;x&quot;:81.916971854561,&quot;y&quot;:25.429545101032392},&quot;targetSize&quot;:{&quot;x&quot;:60.67923841078592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02&quot;}},&quot;b1a04eb6-4720-4fa7-9f0c-48bae3834197&quot;:{&quot;type&quot;:&quot;FIGURE_OBJECT&quot;,&quot;id&quot;:&quot;b1a04eb6-4720-4fa7-9f0c-48bae3834197&quot;,&quot;relativeTransform&quot;:{&quot;translate&quot;:{&quot;x&quot;:-335.20193841034825,&quot;y&quot;:200.5923982417053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1981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105&quot;}},&quot;f0d23fc4-6bf0-44cf-9e70-75d3ccf2c803&quot;:{&quot;type&quot;:&quot;FIGURE_OBJECT&quot;,&quot;id&quot;:&quot;f0d23fc4-6bf0-44cf-9e70-75d3ccf2c803&quot;,&quot;relativeTransform&quot;:{&quot;translate&quot;:{&quot;x&quot;:-263.4976940447547,&quot;y&quot;:200.82070429321845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1990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61&quot;}},&quot;24b1937e-eb76-44c8-8071-ae0532fccd3a&quot;:{&quot;type&quot;:&quot;FIGURE_OBJECT&quot;,&quot;id&quot;:&quot;24b1937e-eb76-44c8-8071-ae0532fccd3a&quot;,&quot;relativeTransform&quot;:{&quot;translate&quot;:{&quot;x&quot;:-120.08920531356777,&quot;y&quot;:200.6152288468566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1996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18&quot;}},&quot;de313eee-bf68-458b-a163-490fa963c717&quot;:{&quot;type&quot;:&quot;FIGURE_OBJECT&quot;,&quot;id&quot;:&quot;de313eee-bf68-458b-a163-490fa963c717&quot;,&quot;relativeTransform&quot;:{&quot;translate&quot;:{&quot;x&quot;:23.319283417619214,&quot;y&quot;:200.68372066231055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05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4&quot;}},&quot;6f165011-161f-4f2b-8887-96559578a4c8&quot;:{&quot;type&quot;:&quot;FIGURE_OBJECT&quot;,&quot;id&quot;:&quot;6f165011-161f-4f2b-8887-96559578a4c8&quot;,&quot;relativeTransform&quot;:{&quot;translate&quot;:{&quot;x&quot;:166.7277721488062,&quot;y&quot;:200.7522124777645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07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72&quot;}},&quot;9caba124-8fcd-4edf-9c1b-18748eb92a18&quot;:{&quot;type&quot;:&quot;FIGURE_OBJECT&quot;,&quot;id&quot;:&quot;9caba124-8fcd-4edf-9c1b-18748eb92a18&quot;,&quot;relativeTransform&quot;:{&quot;translate&quot;:{&quot;x&quot;:310.13626087999324,&quot;y&quot;:200.66089005715924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14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3&quot;}},&quot;9b83765b-4880-469e-94be-42bde5186873&quot;:{&quot;type&quot;:&quot;FIGURE_OBJECT&quot;,&quot;id&quot;:&quot;9b83765b-4880-469e-94be-42bde5186873&quot;,&quot;relativeTransform&quot;:{&quot;translate&quot;:{&quot;x&quot;:-335.78528276410253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11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c56ed5c1-b7c8-4ff1-af2a-fd73ca4d3c41&quot;:{&quot;type&quot;:&quot;FIGURE_OBJECT&quot;,&quot;id&quot;:&quot;c56ed5c1-b7c8-4ff1-af2a-fd73ca4d3c41&quot;,&quot;relativeTransform&quot;:{&quot;translate&quot;:{&quot;x&quot;:-335.97776212815427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12&quot;}},&quot;baaf3790-e791-4565-8226-cf7304af1d77&quot;:{&quot;type&quot;:&quot;FIGURE_OBJECT&quot;,&quot;id&quot;:&quot;baaf3790-e791-4565-8226-cf7304af1d77&quot;,&quot;relativeTransform&quot;:{&quot;translate&quot;:{&quot;x&quot;:-407.4789904803385,&quot;y&quot;:-137.6445715963696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05&quot;}},&quot;33d23765-93de-4682-831f-cf87fe4fabcb&quot;:{&quot;type&quot;:&quot;FIGURE_OBJECT&quot;,&quot;id&quot;:&quot;33d23765-93de-4682-831f-cf87fe4fabcb&quot;,&quot;relativeTransform&quot;:{&quot;translate&quot;:{&quot;x&quot;:-264.09113763654017,&quot;y&quot;:32.70777137114576},&quot;rotate&quot;:3.1415926535897927},&quot;opacity&quot;:1,&quot;path&quot;:{&quot;type&quot;:&quot;POLY_LINE&quot;,&quot;points&quot;:[{&quot;x&quot;:8.663567046391817e-14,&quot;y&quot;:-143.40056646685136},{&quot;x&quot;:-8.663567046391817e-14,&quot;y&quot;:143.40056646685136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63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621835f7-4c8d-4ac5-9c41-b65f75daa9a1&quot;:{&quot;type&quot;:&quot;FIGURE_OBJECT&quot;,&quot;id&quot;:&quot;621835f7-4c8d-4ac5-9c41-b65f75daa9a1&quot;,&quot;relativeTransform&quot;:{&quot;translate&quot;:{&quot;x&quot;:-263.0763859250199,&quot;y&quot;:-137.64489303212153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65&quot;}},&quot;81e6d34f-5c91-4296-96c1-67a3ea92f53a&quot;:{&quot;type&quot;:&quot;FIGURE_OBJECT&quot;,&quot;id&quot;:&quot;81e6d34f-5c91-4296-96c1-67a3ea92f53a&quot;,&quot;relativeTransform&quot;:{&quot;translate&quot;:{&quot;x&quot;:-192.39699250897786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52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bed47d42-2b1b-4b60-a88c-a3fd5013dddf&quot;:{&quot;type&quot;:&quot;FIGURE_OBJECT&quot;,&quot;id&quot;:&quot;bed47d42-2b1b-4b60-a88c-a3fd5013dddf&quot;,&quot;relativeTransform&quot;:{&quot;translate&quot;:{&quot;x&quot;:-193.57738547195206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53&quot;}},&quot;d12567e7-b5c8-4b7d-8be7-c0cdc75c8305&quot;:{&quot;type&quot;:&quot;FIGURE_OBJECT&quot;,&quot;id&quot;:&quot;d12567e7-b5c8-4b7d-8be7-c0cdc75c8305&quot;,&quot;relativeTransform&quot;:{&quot;translate&quot;:{&quot;x&quot;:-49.00870225385317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7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7550882b-07e1-4dc6-9719-926d3dba6f7f&quot;:{&quot;type&quot;:&quot;FIGURE_OBJECT&quot;,&quot;id&quot;:&quot;7550882b-07e1-4dc6-9719-926d3dba6f7f&quot;,&quot;relativeTransform&quot;:{&quot;translate&quot;:{&quot;x&quot;:-49.1515776569431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705&quot;}},&quot;e1b8a90d-052e-4639-8140-34b6a396e67b&quot;:{&quot;type&quot;:&quot;FIGURE_OBJECT&quot;,&quot;id&quot;:&quot;e1b8a90d-052e-4639-8140-34b6a396e67b&quot;,&quot;relativeTransform&quot;:{&quot;translate&quot;:{&quot;x&quot;:94.37958800127149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25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228efd3e-99b5-4dc6-9ade-745ea6aea770&quot;:{&quot;type&quot;:&quot;FIGURE_OBJECT&quot;,&quot;id&quot;:&quot;228efd3e-99b5-4dc6-9ade-745ea6aea770&quot;,&quot;relativeTransform&quot;:{&quot;translate&quot;:{&quot;x&quot;:94.24821403749606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26&quot;}},&quot;26568b36-b178-4db3-9f69-c7d9f4bc465a&quot;:{&quot;type&quot;:&quot;FIGURE_OBJECT&quot;,&quot;id&quot;:&quot;26568b36-b178-4db3-9f69-c7d9f4bc465a&quot;,&quot;relativeTransform&quot;:{&quot;translate&quot;:{&quot;x&quot;:237.7678782563963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58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f818ab0e-461c-46c2-b0f6-6ef2a7a7443f&quot;:{&quot;type&quot;:&quot;FIGURE_OBJECT&quot;,&quot;id&quot;:&quot;f818ab0e-461c-46c2-b0f6-6ef2a7a7443f&quot;,&quot;relativeTransform&quot;:{&quot;translate&quot;:{&quot;x&quot;:237.48661081527314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6&quot;}},&quot;66273502-9caa-4e50-b7a5-439c30174e0b&quot;:{&quot;type&quot;:&quot;FIGURE_OBJECT&quot;,&quot;id&quot;:&quot;66273502-9caa-4e50-b7a5-439c30174e0b&quot;,&quot;relativeTransform&quot;:{&quot;translate&quot;:{&quot;x&quot;:381.15616851152066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85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1ce7c3ea-70fb-49fd-8fb6-9ed5d4e7fea1&quot;:{&quot;type&quot;:&quot;FIGURE_OBJECT&quot;,&quot;id&quot;:&quot;1ce7c3ea-70fb-49fd-8fb6-9ed5d4e7fea1&quot;,&quot;relativeTransform&quot;:{&quot;translate&quot;:{&quot;x&quot;:381.1560226152294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87&quot;}},&quot;56fcc4ac-f58d-4819-b21e-785f46b396b4&quot;:{&quot;type&quot;:&quot;FIGURE_OBJECT&quot;,&quot;id&quot;:&quot;56fcc4ac-f58d-4819-b21e-785f46b396b4&quot;,&quot;relativeTransform&quot;:{&quot;translate&quot;:{&quot;x&quot;:-120.70284738141552,&quot;y&quot;:32.70777137114576},&quot;rotate&quot;:3.1415926535897927},&quot;opacity&quot;:1,&quot;path&quot;:{&quot;type&quot;:&quot;POLY_LINE&quot;,&quot;points&quot;:[{&quot;x&quot;:8.663567046391817e-14,&quot;y&quot;:-143.40056646685136},{&quot;x&quot;:-8.663567046391817e-14,&quot;y&quot;:143.40056646685136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2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5b6fe41e-274e-4d79-84b0-377435dcb8b2&quot;:{&quot;type&quot;:&quot;FIGURE_OBJECT&quot;,&quot;id&quot;:&quot;5b6fe41e-274e-4d79-84b0-377435dcb8b2&quot;,&quot;relativeTransform&quot;:{&quot;translate&quot;:{&quot;x&quot;:-120.23185061823345,&quot;y&quot;:-137.6457761609061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205&quot;}},&quot;92ede41a-9ec6-4cd3-be77-0e21d5fe3ae5&quot;:{&quot;type&quot;:&quot;FIGURE_OBJECT&quot;,&quot;id&quot;:&quot;92ede41a-9ec6-4cd3-be77-0e21d5fe3ae5&quot;,&quot;relativeTransform&quot;:{&quot;translate&quot;:{&quot;x&quot;:22.685442873709174,&quot;y&quot;:32.70777137114576},&quot;rotate&quot;:3.1415926535897927},&quot;opacity&quot;:1,&quot;path&quot;:{&quot;type&quot;:&quot;POLY_LINE&quot;,&quot;points&quot;:[{&quot;x&quot;:8.663567046391817e-14,&quot;y&quot;:-143.40056646685136},{&quot;x&quot;:-8.663567046391817e-14,&quot;y&quot;:143.40056646685136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42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882891ec-dbee-4498-a57a-efbe114d7210&quot;:{&quot;type&quot;:&quot;FIGURE_OBJECT&quot;,&quot;id&quot;:&quot;882891ec-dbee-4498-a57a-efbe114d7210&quot;,&quot;relativeTransform&quot;:{&quot;translate&quot;:{&quot;x&quot;:21.871898779091012,&quot;y&quot;:-137.64489303212153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45&quot;}},&quot;1a6bc955-49dd-437e-a2aa-dab5cdd3adb0&quot;:{&quot;type&quot;:&quot;FIGURE_OBJECT&quot;,&quot;id&quot;:&quot;1a6bc955-49dd-437e-a2aa-dab5cdd3adb0&quot;,&quot;relativeTransform&quot;:{&quot;translate&quot;:{&quot;x&quot;:166.07373312883388,&quot;y&quot;:32.70777137114576},&quot;rotate&quot;:3.1415926535897927},&quot;opacity&quot;:1,&quot;path&quot;:{&quot;type&quot;:&quot;POLY_LINE&quot;,&quot;points&quot;:[{&quot;x&quot;:8.663567046391817e-14,&quot;y&quot;:-143.40056646685136},{&quot;x&quot;:-8.663567046391817e-14,&quot;y&quot;:143.40056646685136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75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72ac8ce5-0c29-456a-bb63-e5d1030f68ab&quot;:{&quot;type&quot;:&quot;FIGURE_OBJECT&quot;,&quot;id&quot;:&quot;72ac8ce5-0c29-456a-bb63-e5d1030f68ab&quot;,&quot;relativeTransform&quot;:{&quot;translate&quot;:{&quot;x&quot;:165.5594445946123,&quot;y&quot;:-137.64489303212153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76&quot;}},&quot;1a10d788-80c9-48c6-9569-20e7b9edd4f3&quot;:{&quot;type&quot;:&quot;FIGURE_OBJECT&quot;,&quot;id&quot;:&quot;1a10d788-80c9-48c6-9569-20e7b9edd4f3&quot;,&quot;relativeTransform&quot;:{&quot;translate&quot;:{&quot;x&quot;:309.4620233839585,&quot;y&quot;:32.707231222819736},&quot;rotate&quot;:3.141592653589793},&quot;opacity&quot;:1,&quot;path&quot;:{&quot;type&quot;:&quot;POLY_LINE&quot;,&quot;points&quot;:[{&quot;x&quot;:-3.4239046771893655e-16,&quot;y&quot;:-143.40110661517747},{&quot;x&quot;:3.4239046771893655e-16,&quot;y&quot;:143.40110661517747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31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8df1d67e-492d-4543-a441-9194a0262966&quot;:{&quot;type&quot;:&quot;FIGURE_OBJECT&quot;,&quot;id&quot;:&quot;8df1d67e-492d-4543-a441-9194a0262966&quot;,&quot;relativeTransform&quot;:{&quot;translate&quot;:{&quot;x&quot;:309.0847277734434,&quot;y&quot;:-137.64489303212153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32&quot;}},&quot;219bdb53-18e2-4081-abca-75ee6b8a2a27&quot;:{&quot;type&quot;:&quot;FIGURE_OBJECT&quot;,&quot;id&quot;:&quot;219bdb53-18e2-4081-abca-75ee6b8a2a27&quot;,&quot;relativeTransform&quot;:{&quot;translate&quot;:{&quot;x&quot;:-191.79344967916126,&quot;y&quot;:200.79787368806709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1995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505&quot;}},&quot;f6e363dc-7d6d-42fe-a508-b5f7f204854f&quot;:{&quot;type&quot;:&quot;FIGURE_OBJECT&quot;,&quot;id&quot;:&quot;f6e363dc-7d6d-42fe-a508-b5f7f204854f&quot;,&quot;relativeTransform&quot;:{&quot;translate&quot;:{&quot;x&quot;:-48.3849609479743,&quot;y&quot;:200.72938187261317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03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67&quot;}},&quot;331c59ae-3b86-4a75-ae90-2c67e27440ad&quot;:{&quot;type&quot;:&quot;FIGURE_OBJECT&quot;,&quot;id&quot;:&quot;331c59ae-3b86-4a75-ae90-2c67e27440ad&quot;,&quot;relativeTransform&quot;:{&quot;translate&quot;:{&quot;x&quot;:95.02352778321273,&quot;y&quot;:200.6380594520079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06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23&quot;}},&quot;af8c0cc9-fa59-432e-bc5d-10bc5d151b32&quot;:{&quot;type&quot;:&quot;FIGURE_OBJECT&quot;,&quot;id&quot;:&quot;af8c0cc9-fa59-432e-bc5d-10bc5d151b32&quot;,&quot;relativeTransform&quot;:{&quot;translate&quot;:{&quot;x&quot;:238.43201651439972,&quot;y&quot;:200.7065512674618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11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56&quot;}},&quot;94dcd1cf-3dd5-4195-bd45-14f591b5fdf3&quot;:{&quot;type&quot;:&quot;FIGURE_OBJECT&quot;,&quot;id&quot;:&quot;94dcd1cf-3dd5-4195-bd45-14f591b5fdf3&quot;,&quot;relativeTransform&quot;:{&quot;translate&quot;:{&quot;x&quot;:381.84050524558677,&quot;y&quot;:200.7750430829158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19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81&quot;}},&quot;ce55e4fc-d6c8-41d5-8920-a19a4cb11b96&quot;:{&quot;type&quot;:&quot;FIGURE_OBJECT&quot;,&quot;id&quot;:&quot;ce55e4fc-d6c8-41d5-8920-a19a4cb11b96&quot;,&quot;relativeTransform&quot;:{&quot;translate&quot;:{&quot;x&quot;:-335.97821990952446,&quot;y&quot;:17.47724985215745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,&quot;color&quot;:&quot;rgba(112, 112, 113, 1)&quot;,&quot;fontWeight&quot;:&quot;bold&quot;,&quot;fontStyle&quot;:&quot;normal&quot;,&quot;decoration&quot;:&quot;none&quot;,&quot;script&quot;:&quot;none&quot;},&quot;range&quot;:[0,35]}],&quot;text&quot;:&quot;Human mitochondrial genome sequenced&quot;}],&quot;verticalAlign&quot;:&quot;BOTTOM&quot;,&quot;_lastCaretLocation&quot;:{&quot;lineIndex&quot;:0,&quot;runIndex&quot;:-1,&quot;charIndex&quot;:-1,&quot;endOfLine&quot;:true}},&quot;size&quot;:{&quot;x&quot;:109.49741829125209,&quot;y&quot;:25.4295451010324},&quot;targetSize&quot;:{&quot;x&quot;:81.1091987342608,&quot;y&quot;:18.836700074838813},&quot;format&quot;:&quot;BETTER_TEXT&quot;,&quot;verticalAlign&quot;:&quot;TOP&quot;},&quot;isLocked&quot;:false,&quot;parent&quot;:{&quot;type&quot;:&quot;CHILD&quot;,&quot;parentId&quot;:&quot;a3e8a353-4344-44c8-b148-df5b620d78f9&quot;,&quot;order&quot;:&quot;17&quot;}},&quot;b896d5d0-4473-443c-88b6-d336b9e2c5d5&quot;:{&quot;type&quot;:&quot;FIGURE_OBJECT&quot;,&quot;id&quot;:&quot;b896d5d0-4473-443c-88b6-d336b9e2c5d5&quot;,&quot;name&quot;:&quot;Mitochondria (2D, outer membrane)&quot;,&quot;relativeTransform&quot;:{&quot;translate&quot;:{&quot;x&quot;:-338.69065477131596,&quot;y&quot;:81.93318674133555},&quot;rotate&quot;:-2.406819096851148,&quot;skewX&quot;:1.8645768091057167e-16,&quot;scale&quot;:{&quot;x&quot;:0.1929101081080319,&quot;y&quot;:0.20886729601177578}},&quot;opacity&quot;:0.4,&quot;image&quot;:{&quot;url&quot;:&quot;https://icons.biorender.com/biorender/5f7ce30b88b59d00267476df/mitochondria-2d-outer-matrix-02.png&quot;,&quot;fallbackUrl&quot;:&quot;https://res.cloudinary.com/dlcjuc3ej/image/upload/v1602020099/lmp2ivmojal22xhyjuih.svg#/keystone/api/icons/5f7ce30b88b59d00267476df/mitochondria-2d-outer-matrix-02.svg&quot;,&quot;size&quot;:{&quot;x&quot;:383,&quot;y&quot;:231},&quot;isPremium&quot;:false},&quot;source&quot;:{&quot;id&quot;:&quot;5f772beb79ed090028f8669b&quot;,&quot;type&quot;:&quot;ASSETS&quot;},&quot;pathStyles&quot;:[{&quot;type&quot;:&quot;FILL&quot;,&quot;fillStyle&quot;:&quot;rgb(0,0,0)&quot;}],&quot;isLocked&quot;:false,&quot;parent&quot;:{&quot;type&quot;:&quot;CHILD&quot;,&quot;parentId&quot;:&quot;a3e8a353-4344-44c8-b148-df5b620d78f9&quot;,&quot;order&quot;:&quot;13&quot;}},&quot;900afe92-3763-4694-9f9e-9bc8ac9428a2&quot;:{&quot;type&quot;:&quot;FIGURE_OBJECT&quot;,&quot;id&quot;:&quot;900afe92-3763-4694-9f9e-9bc8ac9428a2&quot;,&quot;name&quot;:&quot;Mitochondria (2D, inner matrix)&quot;,&quot;relativeTransform&quot;:{&quot;translate&quot;:{&quot;x&quot;:-338.69065477131596,&quot;y&quot;:81.93318674133556},&quot;rotate&quot;:-2.406819096851148,&quot;skewX&quot;:9.307624959390016e-17,&quot;scale&quot;:{&quot;x&quot;:0.19306817348436198,&quot;y&quot;:0.20903843628053062}},&quot;opacity&quot;:0.16000000000000003,&quot;image&quot;:{&quot;url&quot;:&quot;https://icons.biorender.com/biorender/5f8f3fce269fc400282cbd72/mitochondria-2d-innermatrix-02.png&quot;,&quot;fallbackUrl&quot;:&quot;https://res.cloudinary.com/dlcjuc3ej/image/upload/v1603223479/zypy6v3yncuxvwueo8sd.svg#/keystone/api/icons/5f8f3fce269fc400282cbd72/mitochondria-2d-innermatrix-02.svg&quot;,&quot;size&quot;:{&quot;x&quot;:351,&quot;y&quot;:181},&quot;isPremium&quot;:false},&quot;source&quot;:{&quot;id&quot;:&quot;5f772a4f79ed090028f8669a&quot;,&quot;type&quot;:&quot;ASSETS&quot;},&quot;pathStyles&quot;:[{&quot;type&quot;:&quot;FILL&quot;,&quot;fillStyle&quot;:&quot;rgb(0,0,0)&quot;}],&quot;isLocked&quot;:false,&quot;parent&quot;:{&quot;type&quot;:&quot;CHILD&quot;,&quot;parentId&quot;:&quot;a3e8a353-4344-44c8-b148-df5b620d78f9&quot;,&quot;order&quot;:&quot;15&quot;}},&quot;744dd62d-f94b-47a5-9512-a21bdc8194aa&quot;:{&quot;id&quot;:&quot;744dd62d-f94b-47a5-9512-a21bdc8194aa&quot;,&quot;name&quot;:&quot;Yeast (Saccharomyces)&quot;,&quot;type&quot;:&quot;FIGURE_OBJECT&quot;,&quot;relativeTransform&quot;:{&quot;translate&quot;:{&quot;x&quot;:-120.23207617275477,&quot;y&quot;:-138.85554688303804},&quot;rotate&quot;:-0.21393343825101002,&quot;skewX&quot;:-6.170686246629915e-17,&quot;scale&quot;:{&quot;x&quot;:0.47423476615538723,&quot;y&quot;:0.4742347661553875}},&quot;image&quot;:{&quot;url&quot;:&quot;https://icons.biorender.com/biorender/5aeb6811c644c8001480f5aa/yeast-saccharomyces.png&quot;,&quot;fallbackUrl&quot;:&quot;https://res.cloudinary.com/dlcjuc3ej/image/upload/v1525377037/ujwe5wmu9fuzmwmtnfqu.svg#/keystone/api/icons/5aeb6811c644c8001480f5aa/yeast-saccharomyces.svg&quot;,&quot;isPremium&quot;:false,&quot;size&quot;:{&quot;x&quot;:100,&quot;y&quot;:145}},&quot;source&quot;:{&quot;id&quot;:&quot;5a95b914c1f2360014638ead&quot;,&quot;type&quot;:&quot;ASSETS&quot;},&quot;isPremium&quot;:false,&quot;parent&quot;:{&quot;type&quot;:&quot;CHILD&quot;,&quot;parentId&quot;:&quot;a3e8a353-4344-44c8-b148-df5b620d78f9&quot;,&quot;order&quot;:&quot;21&quot;},&quot;styles&quot;:{&quot;editable&quot;:[{&quot;styleName&quot;:&quot;MONOCHROME_COLOR&quot;,&quot;index&quot;:0,&quot;color&quot;:&quot;#3F5A89&quot;}]}},&quot;76d120a9-980a-461e-9496-605a9db2fcef&quot;:{&quot;id&quot;:&quot;76d120a9-980a-461e-9496-605a9db2fcef&quot;,&quot;name&quot;:&quot;Nanopore sequencer&quot;,&quot;displayName&quot;:&quot;&quot;,&quot;type&quot;:&quot;FIGURE_OBJECT&quot;,&quot;relativeTransform&quot;:{&quot;translate&quot;:{&quot;x&quot;:309.0846525406205,&quot;y&quot;:-138.8542769114501},&quot;rotate&quot;:0,&quot;skewX&quot;:0,&quot;scale&quot;:{&quot;x&quot;:0.5560240233180752,&quot;y&quot;:0.5560240233180751}},&quot;image&quot;:{&quot;url&quot;:&quot;https://icons.biorender.com/biorender/5c9402e0ddd235330000cc50/20190321223932/image/nanopore-sequencer.png&quot;,&quot;fallbackUrl&quot;:&quot;https://res.cloudinary.com/dlcjuc3ej/image/upload/v1553207972/db4ai273pzptmemucskk.svg#/keystone/api/icons/5c9402e0ddd235330000cc50/20190321223932/image/nanopore-sequencer.svg&quot;,&quot;isPremium&quot;:true,&quot;size&quot;:{&quot;x&quot;:150,&quot;y&quot;:87.6574307304786}},&quot;source&quot;:{&quot;id&quot;:&quot;5c9402e0ddd235330000cc50&quot;,&quot;type&quot;:&quot;ASSETS&quot;},&quot;isPremium&quot;:true,&quot;parent&quot;:{&quot;type&quot;:&quot;CHILD&quot;,&quot;parentId&quot;:&quot;a3e8a353-4344-44c8-b148-df5b620d78f9&quot;,&quot;order&quot;:&quot;35&quot;}},&quot;42c833a1-24fa-42df-86aa-2200f0d92f3e&quot;:{&quot;id&quot;:&quot;42c833a1-24fa-42df-86aa-2200f0d92f3e&quot;,&quot;name&quot;:&quot;Sequencer (Illumina HiSeq)&quot;,&quot;displayName&quot;:&quot;&quot;,&quot;type&quot;:&quot;FIGURE_OBJECT&quot;,&quot;relativeTransform&quot;:{&quot;translate&quot;:{&quot;x&quot;:94.2435753754974,&quot;y&quot;:78.5397516913827},&quot;rotate&quot;:0,&quot;skewX&quot;:0,&quot;scale&quot;:{&quot;x&quot;:0.22047763306084933,&quot;y&quot;:0.22047763306084936}},&quot;image&quot;:{&quot;url&quot;:&quot;https://icons.biorender.com/biorender/5e276fcd1fd3a50028712e60/20200121214228/image/sequencer-illumina-hiseq.png&quot;,&quot;fallbackUrl&quot;:&quot;https://res.cloudinary.com/dlcjuc3ej/image/upload/v1579642948/k7oqz20hp4qqdpvmtany.svg#/keystone/api/icons/5e276fcd1fd3a50028712e60/20200121214228/image/sequencer-illumina-hiseq.svg&quot;,&quot;isPremium&quot;:true,&quot;size&quot;:{&quot;x&quot;:300,&quot;y&quot;:228.80523731587562}},&quot;source&quot;:{&quot;id&quot;:&quot;5e276fcd1fd3a50028712e60&quot;,&quot;type&quot;:&quot;ASSETS&quot;},&quot;isPremium&quot;:true,&quot;parent&quot;:{&quot;type&quot;:&quot;CHILD&quot;,&quot;parentId&quot;:&quot;a3e8a353-4344-44c8-b148-df5b620d78f9&quot;,&quot;order&quot;:&quot;27&quot;}},&quot;253e9938-5bc3-4964-9f4a-e33abeaf61f9&quot;:{&quot;id&quot;:&quot;253e9938-5bc3-4964-9f4a-e33abeaf61f9&quot;,&quot;name&quot;:&quot;Person (standing, arms out)&quot;,&quot;displayName&quot;:&quot;&quot;,&quot;type&quot;:&quot;FIGURE_OBJECT&quot;,&quot;relativeTransform&quot;:{&quot;translate&quot;:{&quot;x&quot;:158.7909067141781,&quot;y&quot;:-136.00209513467794},&quot;rotate&quot;:0,&quot;skewX&quot;:0,&quot;scale&quot;:{&quot;x&quot;:0.5424087330856868,&quot;y&quot;:0.5424087330856868}},&quot;image&quot;:{&quot;url&quot;:&quot;https://icons.biorender.com/biorender/634edaccffac5700214662d5/20221018194011/image/person-standing-arms-out-01.png&quot;,&quot;fallbackUrl&quot;:&quot;https://res.cloudinary.com/dlcjuc3ej/image/upload/v1666122011/upntirsqf5au6iwnwrk5.svg#/keystone/api/icons/634edaccffac5700214662d5/20221018194011/image/person-standing-arms-out-01.svg&quot;,&quot;isPremium&quot;:false,&quot;size&quot;:{&quot;x&quot;:90,&quot;y&quot;:134.88888888888889}},&quot;source&quot;:{&quot;id&quot;:&quot;634edaccffac5700214662d5&quot;,&quot;type&quot;:&quot;ASSETS&quot;},&quot;isPremium&quot;:false,&quot;parent&quot;:{&quot;type&quot;:&quot;CHILD&quot;,&quot;parentId&quot;:&quot;a3e8a353-4344-44c8-b148-df5b620d78f9&quot;,&quot;order&quot;:&quot;77&quot;},&quot;styles&quot;:{&quot;editable&quot;:[{&quot;monochromeTargetColor&quot;:&quot;#8FA1C3&quot;,&quot;styleName&quot;:&quot;FILL&quot;,&quot;color&quot;:&quot;#5e719c&quot;},{&quot;monochromeTargetColor&quot;:&quot;#8FA1C3&quot;,&quot;styleName&quot;:&quot;STROKE&quot;}]},&quot;opacity&quot;:1},&quot;b3bfb7af-7f52-4353-96ee-6e805de7316d&quot;:{&quot;type&quot;:&quot;FIGURE_OBJECT&quot;,&quot;id&quot;:&quot;b3bfb7af-7f52-4353-96ee-6e805de7316d&quot;,&quot;relativeTransform&quot;:{&quot;translate&quot;:{&quot;x&quot;:-264.0693692161063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2]}],&quot;text&quot;:&quot;The Human Genome Project launched&quot;}],&quot;verticalAlign&quot;:&quot;TOP&quot;,&quot;_lastCaretLocation&quot;:{&quot;lineIndex&quot;:0,&quot;runIndex&quot;:-1,&quot;charIndex&quot;:-1,&quot;endOfLine&quot;:true}},&quot;size&quot;:{&quot;x&quot;:103.60617977166702,&quot;y&quot;:25.429545101032392},&quot;targetSize&quot;:{&quot;x&quot;:76.74531834938297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62&quot;}},&quot;7e357478-50b8-449b-9920-b57582491573&quot;:{&quot;type&quot;:&quot;FIGURE_OBJECT&quot;,&quot;id&quot;:&quot;7e357478-50b8-449b-9920-b57582491573&quot;,&quot;relativeTransform&quot;:{&quot;translate&quot;:{&quot;x&quot;:-119.4061137903662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5]}],&quot;text&quot;:&quot;Complete eukaryotic genome sequenced&quot;}],&quot;verticalAlign&quot;:&quot;TOP&quot;,&quot;_lastCaretLocation&quot;:{&quot;lineIndex&quot;:0,&quot;runIndex&quot;:-1,&quot;charIndex&quot;:-1,&quot;endOfLine&quot;:true}},&quot;size&quot;:{&quot;x&quot;:103.88961101770293,&quot;y&quot;:25.429545101032392},&quot;targetSize&quot;:{&quot;x&quot;:76.95526742052068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22&quot;}},&quot;e3534c5c-dac3-4638-afca-eddfb17f7c4c&quot;:{&quot;type&quot;:&quot;FIGURE_OBJECT&quot;,&quot;id&quot;:&quot;e3534c5c-dac3-4638-afca-eddfb17f7c4c&quot;,&quot;relativeTransform&quot;:{&quot;translate&quot;:{&quot;x&quot;:94.2434807995733,&quot;y&quot;:17.47724985215745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8]}],&quot;text&quot;:&quot;First NGS technology released: 454 GS20&quot;,&quot;base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}],&quot;verticalAlign&quot;:&quot;TOP&quot;,&quot;_lastCaretLocation&quot;:{&quot;lineIndex&quot;:0,&quot;runIndex&quot;:0,&quot;charIndex&quot;:31}},&quot;size&quot;:{&quot;x&quot;:106.23217003994057,&quot;y&quot;:25.429545101032392},&quot;targetSize&quot;:{&quot;x&quot;:78.6904963258819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28&quot;}},&quot;4549f7fd-6422-46d9-95b9-9dba17485b5a&quot;:{&quot;type&quot;:&quot;FIGURE_OBJECT&quot;,&quot;id&quot;:&quot;4549f7fd-6422-46d9-95b9-9dba17485b5a&quot;,&quot;relativeTransform&quot;:{&quot;translate&quot;:{&quot;x&quot;:308.61484341643927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4]}],&quot;text&quot;:&quot;Nanopore sequencing device released&quot;}],&quot;verticalAlign&quot;:&quot;TOP&quot;,&quot;_lastCaretLocation&quot;:{&quot;lineIndex&quot;:0,&quot;runIndex&quot;:-1,&quot;charIndex&quot;:-1,&quot;endOfLine&quot;:true}},&quot;size&quot;:{&quot;x&quot;:110.77665961369611,&quot;y&quot;:25.429545101032392},&quot;targetSize&quot;:{&quot;x&quot;:82.05678489903416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37&quot;}},&quot;e6d09a9c-eda8-4c29-9fa6-1e977e4e0677&quot;:{&quot;type&quot;:&quot;FIGURE_OBJECT&quot;,&quot;id&quot;:&quot;e6d09a9c-eda8-4c29-9fa6-1e977e4e0677&quot;,&quot;relativeTransform&quot;:{&quot;translate&quot;:{&quot;x&quot;:165.5558255489933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6]}],&quot;text&quot;:&quot;The Human Microbiome Project launched&quot;}],&quot;verticalAlign&quot;:&quot;TOP&quot;,&quot;_lastCaretLocation&quot;:{&quot;lineIndex&quot;:0,&quot;runIndex&quot;:-1,&quot;charIndex&quot;:-1,&quot;endOfLine&quot;:true}},&quot;size&quot;:{&quot;x&quot;:120.86348005775406,&quot;y&quot;:25.429545101032392},&quot;targetSize&quot;:{&quot;x&quot;:89.52850374648449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73&quot;}},&quot;c425ef0c-a595-47e0-bd5d-7c3c373c764e&quot;:{&quot;type&quot;:&quot;FIGURE_OBJECT&quot;,&quot;id&quot;:&quot;c425ef0c-a595-47e0-bd5d-7c3c373c764e&quot;,&quot;relativeTransform&quot;:{&quot;translate&quot;:{&quot;x&quot;:-192.67812199545708,&quot;y&quot;:17.47708440610796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12]}],&quot;text&quot;:&quot;Complete cell&quot;,&quot;base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},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15]}],&quot;text&quot;:&quot;genome sequenced&quot;,&quot;base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}],&quot;verticalAlign&quot;:&quot;BOTTOM&quot;,&quot;_lastCaretLocation&quot;:{&quot;lineIndex&quot;:1,&quot;runIndex&quot;:0,&quot;charIndex&quot;:0}},&quot;size&quot;:{&quot;x&quot;:97.80032612816716,&quot;y&quot;:25.429875993131372},&quot;targetSize&quot;:{&quot;x&quot;:72.44468602086455,&quot;y&quot;:18.836945180097313},&quot;format&quot;:&quot;BETTER_TEXT&quot;,&quot;verticalAlign&quot;:&quot;TOP&quot;},&quot;isLocked&quot;:false,&quot;parent&quot;:{&quot;type&quot;:&quot;CHILD&quot;,&quot;parentId&quot;:&quot;a3e8a353-4344-44c8-b148-df5b620d78f9&quot;,&quot;order&quot;:&quot;51&quot;}},&quot;c10fb3f8-38f3-413e-8d52-13bcc4d27768&quot;:{&quot;type&quot;:&quot;FIGURE_OBJECT&quot;,&quot;id&quot;:&quot;c10fb3f8-38f3-413e-8d52-13bcc4d27768&quot;,&quot;relativeTransform&quot;:{&quot;translate&quot;:{&quot;x&quot;:-49.15157028932826,&quot;y&quot;:17.47724985215745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3]}],&quot;text&quot;:&quot;The Human Genome Project completed&quot;}],&quot;verticalAlign&quot;:&quot;BOTTOM&quot;,&quot;_lastCaretLocation&quot;:{&quot;lineIndex&quot;:0,&quot;runIndex&quot;:0,&quot;charIndex&quot;:26}},&quot;size&quot;:{&quot;x&quot;:102.81643999768865,&quot;y&quot;:25.4295451010324},&quot;targetSize&quot;:{&quot;x&quot;:76.16032592421381,&quot;y&quot;:18.836700074838813},&quot;format&quot;:&quot;BETTER_TEXT&quot;,&quot;verticalAlign&quot;:&quot;TOP&quot;},&quot;isLocked&quot;:false,&quot;parent&quot;:{&quot;type&quot;:&quot;CHILD&quot;,&quot;parentId&quot;:&quot;a3e8a353-4344-44c8-b148-df5b620d78f9&quot;,&quot;order&quot;:&quot;68&quot;}},&quot;c24e679b-4104-49b1-a33e-645c475dbe87&quot;:{&quot;type&quot;:&quot;FIGURE_OBJECT&quot;,&quot;id&quot;:&quot;c24e679b-4104-49b1-a33e-645c475dbe87&quot;,&quot;relativeTransform&quot;:{&quot;translate&quot;:{&quot;x&quot;:22.021122367779306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27]}],&quot;text&quot;:&quot;The Genome Analyzer launched&quot;}],&quot;verticalAlign&quot;:&quot;BOTTOM&quot;,&quot;_lastCaretLocation&quot;:{&quot;lineIndex&quot;:0,&quot;runIndex&quot;:-1,&quot;charIndex&quot;:-1,&quot;endOfLine&quot;:true}},&quot;size&quot;:{&quot;x&quot;:94.58107320895436,&quot;y&quot;:25.4295451010324},&quot;targetSize&quot;:{&quot;x&quot;:70.06005422885508,&quot;y&quot;:18.836700074838813},&quot;format&quot;:&quot;BETTER_TEXT&quot;,&quot;verticalAlign&quot;:&quot;TOP&quot;},&quot;isLocked&quot;:false,&quot;parent&quot;:{&quot;type&quot;:&quot;CHILD&quot;,&quot;parentId&quot;:&quot;a3e8a353-4344-44c8-b148-df5b620d78f9&quot;,&quot;order&quot;:&quot;5&quot;}},&quot;404b0621-58f5-4519-bcc0-b5b1fd438d62&quot;:{&quot;type&quot;:&quot;FIGURE_OBJECT&quot;,&quot;id&quot;:&quot;404b0621-58f5-4519-bcc0-b5b1fd438d62&quot;,&quot;relativeTransform&quot;:{&quot;translate&quot;:{&quot;x&quot;:237.45273318353244,&quot;y&quot;:16.946056129500224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24]}],&quot;text&quot;:&quot;PacBio sequencer released&quot;}],&quot;verticalAlign&quot;:&quot;BOTTOM&quot;,&quot;_lastCaretLocation&quot;:{&quot;lineIndex&quot;:0,&quot;runIndex&quot;:0,&quot;charIndex&quot;:16}},&quot;size&quot;:{&quot;x&quot;:91.24748117881656,&quot;y&quot;:26.491932546346845},&quot;targetSize&quot;:{&quot;x&quot;:67.59072679912337,&quot;y&quot;:19.6236537380347},&quot;format&quot;:&quot;BETTER_TEXT&quot;,&quot;verticalAlign&quot;:&quot;TOP&quot;},&quot;isLocked&quot;:false,&quot;parent&quot;:{&quot;type&quot;:&quot;CHILD&quot;,&quot;parentId&quot;:&quot;a3e8a353-4344-44c8-b148-df5b620d78f9&quot;,&quot;order&quot;:&quot;57&quot;}},&quot;bf5d1fc9-bcd8-4599-81bc-55cfec7c6c67&quot;:{&quot;type&quot;:&quot;FIGURE_OBJECT&quot;,&quot;id&quot;:&quot;bf5d1fc9-bcd8-4599-81bc-55cfec7c6c67&quot;,&quot;relativeTransform&quot;:{&quot;translate&quot;:{&quot;x&quot;:381.1560226152294,&quot;y&quot;:17.47724985215745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46]}],&quot;text&quot;:&quot;The Human Microbiome Project completion reached&quot;}],&quot;verticalAlign&quot;:&quot;BOTTOM&quot;,&quot;_lastCaretLocation&quot;:{&quot;lineIndex&quot;:0,&quot;runIndex&quot;:-1,&quot;charIndex&quot;:-1,&quot;endOfLine&quot;:true}},&quot;size&quot;:{&quot;x&quot;:136.5605098541135,&quot;y&quot;:25.4295451010324},&quot;targetSize&quot;:{&quot;x&quot;:101.15593322526925,&quot;y&quot;:18.836700074838813},&quot;format&quot;:&quot;BETTER_TEXT&quot;,&quot;verticalAlign&quot;:&quot;TOP&quot;},&quot;isLocked&quot;:false,&quot;parent&quot;:{&quot;type&quot;:&quot;CHILD&quot;,&quot;parentId&quot;:&quot;a3e8a353-4344-44c8-b148-df5b620d78f9&quot;,&quot;order&quot;:&quot;82&quot;}},&quot;36518975-783a-4eb9-af14-cc8abda5354e&quot;:{&quot;id&quot;:&quot;36518975-783a-4eb9-af14-cc8abda5354e&quot;,&quot;name&quot;:&quot;PacBio Sequel&quot;,&quot;displayName&quot;:&quot;&quot;,&quot;type&quot;:&quot;FIGURE_OBJECT&quot;,&quot;relativeTransform&quot;:{&quot;translate&quot;:{&quot;x&quot;:237.48650707853537,&quot;y&quot;:78.54021266718904},&quot;rotate&quot;:0,&quot;skewX&quot;:0,&quot;scale&quot;:{&quot;x&quot;:0.2226977347147417,&quot;y&quot;:0.2226977347147417}},&quot;image&quot;:{&quot;url&quot;:&quot;https://icons.biorender.com/biorender/5c8a8d992893493300561d39/20190314172247/image/pacbio-sequel.png&quot;,&quot;fallbackUrl&quot;:&quot;https://res.cloudinary.com/dlcjuc3ej/image/upload/v1552584167/gp4otpeesnfdvi4oqevp.svg#/keystone/api/icons/5c8a8d992893493300561d39/20190314172247/image/pacbio-sequel.svg&quot;,&quot;isPremium&quot;:true,&quot;size&quot;:{&quot;x&quot;:200,&quot;y&quot;:322.05882352941177}},&quot;source&quot;:{&quot;id&quot;:&quot;5c8a8d992893493300561d39&quot;,&quot;type&quot;:&quot;ASSETS&quot;},&quot;isPremium&quot;:true,&quot;parent&quot;:{&quot;type&quot;:&quot;CHILD&quot;,&quot;parentId&quot;:&quot;a3e8a353-4344-44c8-b148-df5b620d78f9&quot;,&quot;order&quot;:&quot;605&quot;}},&quot;d1ae4472-13ee-4bd6-98c5-c3228f8f5875&quot;:{&quot;type&quot;:&quot;FIGURE_OBJECT&quot;,&quot;id&quot;:&quot;d1ae4472-13ee-4bd6-98c5-c3228f8f5875&quot;,&quot;relativeTransform&quot;:{&quot;translate&quot;:{&quot;x&quot;:175.01105639647795,&quot;y&quot;:-134.38759262934144},&quot;rotate&quot;:0},&quot;opacity&quot;:1,&quot;path&quot;:{&quot;type&quot;:&quot;ELLIPSE&quot;,&quot;size&quot;:{&quot;x&quot;:40.82221854525816,&quot;y&quot;:40.82221854525816}},&quot;isLocked&quot;:false,&quot;pathStyles&quot;:[{&quot;type&quot;:&quot;FILL&quot;,&quot;fillStyle&quot;:&quot;rgb(238, 244, 251)&quot;},{&quot;type&quot;:&quot;STROKE&quot;,&quot;strokeStyle&quot;:&quot;rgb(91, 121, 159)&quot;,&quot;lineWidth&quot;:1.3551210222555614,&quot;lineJoin&quot;:&quot;round&quot;}],&quot;parent&quot;:{&quot;type&quot;:&quot;CHILD&quot;,&quot;parentId&quot;:&quot;a3e8a353-4344-44c8-b148-df5b620d78f9&quot;,&quot;order&quot;:&quot;78&quot;}},&quot;169cd882-1970-4231-9133-16189e392e2d&quot;:{&quot;id&quot;:&quot;169cd882-1970-4231-9133-16189e392e2d&quot;,&quot;name&quot;:&quot;Bacteria 2 (bacillus pili)&quot;,&quot;displayName&quot;:&quot;&quot;,&quot;type&quot;:&quot;FIGURE_OBJECT&quot;,&quot;relativeTransform&quot;:{&quot;translate&quot;:{&quot;x&quot;:175.01094463548847,&quot;y&quot;:-134.38808937332183},&quot;rotate&quot;:2.2534880584188905,&quot;skewX&quot;:-3.9323558247997404e-16,&quot;scale&quot;:{&quot;x&quot;:0.21003357450085175,&quot;y&quot;:0.21003357450085175}},&quot;image&quot;:{&quot;url&quot;:&quot;https://icons.biorender.com/biorender/61e85e21a373b400299f0eac/bacteria-2-bacillus-pili.png&quot;,&quot;fallbackUrl&quot;:&quot;https://res.cloudinary.com/dlcjuc3ej/image/upload/v1642618396/indfkpmhxmfk5kupjj3d.svg#/keystone/api/icons/61e85e21a373b400299f0eac/bacteria-2-bacillus-pili.svg&quot;,&quot;isPremium&quot;:false,&quot;size&quot;:{&quot;x&quot;:100,&quot;y&quot;:50}},&quot;source&quot;:{&quot;id&quot;:&quot;61e85da4a373b400299f0e8b&quot;,&quot;type&quot;:&quot;ASSETS&quot;},&quot;isPremium&quot;:false,&quot;parent&quot;:{&quot;type&quot;:&quot;CHILD&quot;,&quot;parentId&quot;:&quot;a3e8a353-4344-44c8-b148-df5b620d78f9&quot;,&quot;order&quot;:&quot;8&quot;}},&quot;ac15d688-5861-441a-b26b-a197756d776f&quot;:{&quot;id&quot;:&quot;ac15d688-5861-441a-b26b-a197756d776f&quot;,&quot;name&quot;:&quot;Person (standing, arms out)&quot;,&quot;displayName&quot;:&quot;&quot;,&quot;type&quot;:&quot;FIGURE_OBJECT&quot;,&quot;relativeTransform&quot;:{&quot;translate&quot;:{&quot;x&quot;:374.7062903070326,&quot;y&quot;:77.81843220332834},&quot;rotate&quot;:0,&quot;skewX&quot;:0,&quot;scale&quot;:{&quot;x&quot;:0.5424087330856868,&quot;y&quot;:0.5424087330856868}},&quot;image&quot;:{&quot;url&quot;:&quot;https://icons.biorender.com/biorender/634edaccffac5700214662d5/20221018194011/image/person-standing-arms-out-01.png&quot;,&quot;fallbackUrl&quot;:&quot;https://res.cloudinary.com/dlcjuc3ej/image/upload/v1666122011/upntirsqf5au6iwnwrk5.svg#/keystone/api/icons/634edaccffac5700214662d5/20221018194011/image/person-standing-arms-out-01.svg&quot;,&quot;isPremium&quot;:false,&quot;size&quot;:{&quot;x&quot;:90,&quot;y&quot;:134.88888888888889}},&quot;source&quot;:{&quot;id&quot;:&quot;634edaccffac5700214662d5&quot;,&quot;type&quot;:&quot;ASSETS&quot;},&quot;isPremium&quot;:false,&quot;parent&quot;:{&quot;type&quot;:&quot;CHILD&quot;,&quot;parentId&quot;:&quot;a3e8a353-4344-44c8-b148-df5b620d78f9&quot;,&quot;order&quot;:&quot;9&quot;},&quot;styles&quot;:{&quot;editable&quot;:[{&quot;monochromeTargetColor&quot;:&quot;#8FA1C3&quot;,&quot;styleName&quot;:&quot;FILL&quot;,&quot;color&quot;:&quot;#5e719c&quot;},{&quot;monochromeTargetColor&quot;:&quot;#8FA1C3&quot;,&quot;styleName&quot;:&quot;STROKE&quot;}]},&quot;opacity&quot;:1},&quot;49d26668-2634-4ee0-80a5-00a6e26dda64&quot;:{&quot;type&quot;:&quot;FIGURE_OBJECT&quot;,&quot;id&quot;:&quot;49d26668-2634-4ee0-80a5-00a6e26dda64&quot;,&quot;relativeTransform&quot;:{&quot;translate&quot;:{&quot;x&quot;:390.92643998933215,&quot;y&quot;:79.43293470866483},&quot;rotate&quot;:0},&quot;opacity&quot;:1,&quot;path&quot;:{&quot;type&quot;:&quot;ELLIPSE&quot;,&quot;size&quot;:{&quot;x&quot;:40.82221854525816,&quot;y&quot;:40.82221854525816}},&quot;isLocked&quot;:false,&quot;pathStyles&quot;:[{&quot;type&quot;:&quot;FILL&quot;,&quot;fillStyle&quot;:&quot;rgb(238, 244, 251)&quot;},{&quot;type&quot;:&quot;STROKE&quot;,&quot;strokeStyle&quot;:&quot;rgb(91, 121, 159)&quot;,&quot;lineWidth&quot;:1.3551210222555614,&quot;lineJoin&quot;:&quot;round&quot;}],&quot;parent&quot;:{&quot;type&quot;:&quot;CHILD&quot;,&quot;parentId&quot;:&quot;a3e8a353-4344-44c8-b148-df5b620d78f9&quot;,&quot;order&quot;:&quot;92&quot;}},&quot;f474559b-3b8c-4a8e-ac4b-bf90780977d3&quot;:{&quot;id&quot;:&quot;f474559b-3b8c-4a8e-ac4b-bf90780977d3&quot;,&quot;name&quot;:&quot;Bacteria 2 (bacillus pili)&quot;,&quot;displayName&quot;:&quot;&quot;,&quot;type&quot;:&quot;FIGURE_OBJECT&quot;,&quot;relativeTransform&quot;:{&quot;translate&quot;:{&quot;x&quot;:384.5456580661576,&quot;y&quot;:75.48748655680332},&quot;rotate&quot;:2.2534880584188905,&quot;skewX&quot;:-3.9323558247997404e-16,&quot;scale&quot;:{&quot;x&quot;:0.21003357450085175,&quot;y&quot;:0.21003357450085175}},&quot;image&quot;:{&quot;url&quot;:&quot;https://icons.biorender.com/biorender/61e85e21a373b400299f0eac/bacteria-2-bacillus-pili.png&quot;,&quot;fallbackUrl&quot;:&quot;https://res.cloudinary.com/dlcjuc3ej/image/upload/v1642618396/indfkpmhxmfk5kupjj3d.svg#/keystone/api/icons/61e85e21a373b400299f0eac/bacteria-2-bacillus-pili.svg&quot;,&quot;isPremium&quot;:false,&quot;size&quot;:{&quot;x&quot;:100,&quot;y&quot;:50}},&quot;source&quot;:{&quot;id&quot;:&quot;61e85da4a373b400299f0e8b&quot;,&quot;type&quot;:&quot;ASSETS&quot;},&quot;isPremium&quot;:false,&quot;parent&quot;:{&quot;type&quot;:&quot;CHILD&quot;,&quot;parentId&quot;:&quot;a3e8a353-4344-44c8-b148-df5b620d78f9&quot;,&quot;order&quot;:&quot;95&quot;}},&quot;8070df3b-3536-4b3f-b2d6-d8e311acf138&quot;:{&quot;id&quot;:&quot;8070df3b-3536-4b3f-b2d6-d8e311acf138&quot;,&quot;name&quot;:&quot;Bacteria 3 (bacillus flagellum)&quot;,&quot;displayName&quot;:&quot;&quot;,&quot;type&quot;:&quot;FIGURE_OBJECT&quot;,&quot;relativeTransform&quot;:{&quot;translate&quot;:{&quot;x&quot;:394.54048055703686,&quot;y&quot;:82.83012374067015},&quot;rotate&quot;:2.4156016837382395,&quot;skewX&quot;:0,&quot;scale&quot;:{&quot;x&quot;:0.2886840629040523,&quot;y&quot;:0.28868406290405224}},&quot;image&quot;:{&quot;url&quot;:&quot;https://icons.biorender.com/biorender/61e85e73a373b400299f0eca/bacteria-3-bacillus-flagellum.png&quot;,&quot;fallbackUrl&quot;:&quot;https://res.cloudinary.com/dlcjuc3ej/image/upload/v1642618479/rihglhm6yn6xlbzvmwiu.svg#/keystone/api/icons/61e85e73a373b400299f0eca/bacteria-3-bacillus-flagellum.svg&quot;,&quot;isPremium&quot;:false,&quot;size&quot;:{&quot;x&quot;:100,&quot;y&quot;:30.76923076923077}},&quot;source&quot;:{&quot;id&quot;:&quot;61e85e2fa373b400299f0ead&quot;,&quot;type&quot;:&quot;ASSETS&quot;},&quot;isPremium&quot;:false,&quot;parent&quot;:{&quot;type&quot;:&quot;CHILD&quot;,&quot;parentId&quot;:&quot;a3e8a353-4344-44c8-b148-df5b620d78f9&quot;,&quot;order&quot;:&quot;97&quot;}},&quot;a665ec54-8d3a-493b-8369-a03b2bf74ebd&quot;:{&quot;type&quot;:&quot;FIGURE_OBJECT&quot;,&quot;id&quot;:&quot;a665ec54-8d3a-493b-8369-a03b2bf74ebd&quot;,&quot;parent&quot;:{&quot;type&quot;:&quot;CHILD&quot;,&quot;parentId&quot;:&quot;a3e8a353-4344-44c8-b148-df5b620d78f9&quot;,&quot;order&quot;:&quot;16&quot;},&quot;relativeTransform&quot;:{&quot;translate&quot;:{&quot;x&quot;:-30.901053986215032,&quot;y&quot;:207.57591663346219},&quot;rotate&quot;:0}},&quot;04cd3ce6-cfb2-4091-97ec-b060f6e0421d&quot;:{&quot;relativeTransform&quot;:{&quot;translate&quot;:{&quot;x&quot;:-307.7900516810187,&quot;y&quot;:-117.26419469543107},&quot;rotate&quot;:0},&quot;type&quot;:&quot;FIGURE_OBJECT&quot;,&quot;id&quot;:&quot;04cd3ce6-cfb2-4091-97ec-b060f6e0421d&quot;,&quot;name&quot;:&quot;dsDNA brush 3 (circular, small)&quot;,&quot;displayName&quot;:&quot;Simplified dsDNA brush (circular, small)&quot;,&quot;opacity&quot;:1,&quot;source&quot;:{&quot;id&quot;:&quot;5e728d366ffd2c00a486dbf8&quot;,&quot;type&quot;:&quot;ASSETS&quot;},&quot;path&quot;:{&quot;type&quot;:&quot;ARC&quot;,&quot;size&quot;:{&quot;x&quot;:11.206576790631404,&quot;y&quot;:10.941320858454194},&quot;startAngle&quot;:3.141592653589793,&quot;sweepAngle&quot;:6.283185307179586},&quot;pathStyles&quot;:[{&quot;type&quot;:&quot;FILL&quot;,&quot;fillStyle&quot;:&quot;rgba(0,0,0,0)&quot;},{&quot;type&quot;:&quot;STROKE&quot;,&quot;strokeStyle&quot;:&quot;rgba(0,0,0,0)&quot;,&quot;lineWidth&quot;:2.710242044511123,&quot;lineJoin&quot;:&quot;round&quot;}],&quot;pathPattern&quot;:{&quot;type&quot;:&quot;ROW&quot;,&quot;patternId&quot;:&quot;15e492e4-5718-4f89-996a-9d2636714c24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STRETCH&quot;},&quot;isPremium&quot;:true},&quot;isLocked&quot;:false,&quot;parent&quot;:{&quot;type&quot;:&quot;CHILD&quot;,&quot;parentId&quot;:&quot;a665ec54-8d3a-493b-8369-a03b2bf74ebd&quot;,&quot;order&quot;:&quot;2&quot;},&quot;isPremium&quot;:true},&quot;3f04be21-a2c7-40f8-88ec-24e85ad526ee&quot;:{&quot;relativeTransform&quot;:{&quot;translate&quot;:{&quot;x&quot;:-289.22213722984014,&quot;y&quot;:-117.26454249506203},&quot;rotate&quot;:0},&quot;type&quot;:&quot;FIGURE_OBJECT&quot;,&quot;id&quot;:&quot;3f04be21-a2c7-40f8-88ec-24e85ad526ee&quot;,&quot;name&quot;:&quot;dsDNA brush 3 (circular, small)&quot;,&quot;displayName&quot;:&quot;Simplified dsDNA brush (circular, small)&quot;,&quot;opacity&quot;:1,&quot;source&quot;:{&quot;id&quot;:&quot;5e728d366ffd2c00a486dbf8&quot;,&quot;type&quot;:&quot;ASSETS&quot;},&quot;path&quot;:{&quot;type&quot;:&quot;ARC&quot;,&quot;size&quot;:{&quot;x&quot;:11.206576790631404,&quot;y&quot;:10.941320858454194},&quot;startAngle&quot;:3.141592653589793,&quot;sweepAngle&quot;:6.283185307179586},&quot;pathStyles&quot;:[{&quot;type&quot;:&quot;FILL&quot;,&quot;fillStyle&quot;:&quot;rgba(0,0,0,0)&quot;},{&quot;type&quot;:&quot;STROKE&quot;,&quot;strokeStyle&quot;:&quot;rgba(0,0,0,0)&quot;,&quot;lineWidth&quot;:2.710242044511123,&quot;lineJoin&quot;:&quot;round&quot;}],&quot;pathPattern&quot;:{&quot;type&quot;:&quot;ROW&quot;,&quot;patternId&quot;:&quot;269eefbd-acd9-48ce-bde2-7d46634fcff4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STRETCH&quot;},&quot;isPremium&quot;:true},&quot;isLocked&quot;:false,&quot;parent&quot;:{&quot;type&quot;:&quot;CHILD&quot;,&quot;parentId&quot;:&quot;a665ec54-8d3a-493b-8369-a03b2bf74ebd&quot;,&quot;order&quot;:&quot;5&quot;},&quot;isPremium&quot;:true},&quot;49975e2a-bc2c-422b-829a-3ce093a60edc&quot;:{&quot;relativeTransform&quot;:{&quot;translate&quot;:{&quot;x&quot;:-317.12451422281333,&quot;y&quot;:-134.24057362222294},&quot;rotate&quot;:0},&quot;type&quot;:&quot;FIGURE_OBJECT&quot;,&quot;id&quot;:&quot;49975e2a-bc2c-422b-829a-3ce093a60edc&quot;,&quot;name&quot;:&quot;dsDNA brush 3 (circular, small)&quot;,&quot;displayName&quot;:&quot;Simplified dsDNA brush (circular, small)&quot;,&quot;opacity&quot;:1,&quot;source&quot;:{&quot;id&quot;:&quot;5e728d366ffd2c00a486dbf8&quot;,&quot;type&quot;:&quot;ASSETS&quot;},&quot;path&quot;:{&quot;type&quot;:&quot;ARC&quot;,&quot;size&quot;:{&quot;x&quot;:11.206576790631404,&quot;y&quot;:10.941320858454194},&quot;startAngle&quot;:3.141592653589793,&quot;sweepAngle&quot;:6.283185307179586},&quot;pathStyles&quot;:[{&quot;type&quot;:&quot;FILL&quot;,&quot;fillStyle&quot;:&quot;rgba(0,0,0,0)&quot;},{&quot;type&quot;:&quot;STROKE&quot;,&quot;strokeStyle&quot;:&quot;rgba(0,0,0,0)&quot;,&quot;lineWidth&quot;:2.710242044511123,&quot;lineJoin&quot;:&quot;round&quot;}],&quot;pathPattern&quot;:{&quot;type&quot;:&quot;ROW&quot;,&quot;patternId&quot;:&quot;e731f18c-fad8-49e9-8443-e4527cafe790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STRETCH&quot;},&quot;isPremium&quot;:true},&quot;isLocked&quot;:false,&quot;parent&quot;:{&quot;type&quot;:&quot;CHILD&quot;,&quot;parentId&quot;:&quot;a665ec54-8d3a-493b-8369-a03b2bf74ebd&quot;,&quot;order&quot;:&quot;7&quot;},&quot;isPremium&quot;:true},&quot;3f0ea6f1-873b-4e50-b693-7bdcebac73a8&quot;:{&quot;type&quot;:&quot;FIGURE_OBJECT&quot;,&quot;id&quot;:&quot;3f0ea6f1-873b-4e50-b693-7bdcebac73a8&quot;,&quot;parent&quot;:{&quot;type&quot;:&quot;CHILD&quot;,&quot;parentId&quot;:&quot;a3e8a353-4344-44c8-b148-df5b620d78f9&quot;,&quot;order&quot;:&quot;1&quot;},&quot;relativeTransform&quot;:{&quot;translate&quot;:{&quot;x&quot;:-33.76245288311175,&quot;y&quot;:-212.83879986203837},&quot;rotate&quot;:0}},&quot;577c3836-56eb-442f-9185-9ff49fbde82c&quot;:{&quot;type&quot;:&quot;FIGURE_OBJECT&quot;,&quot;id&quot;:&quot;577c3836-56eb-442f-9185-9ff49fbde82c&quot;,&quot;relativeTransform&quot;:{&quot;translate&quot;:{&quot;x&quot;:-393.3963570116353,&quot;y&quot;:53.25091587653316},&quot;rotate&quot;:-2.4492935982947064e-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3f0ea6f1-873b-4e50-b693-7bdcebac73a8&quot;,&quot;order&quot;:&quot;5&quot;}},&quot;dc682ebb-1e7a-4ff4-9256-d70abfc6ba06&quot;:{&quot;type&quot;:&quot;FIGURE_OBJECT&quot;,&quot;id&quot;:&quot;dc682ebb-1e7a-4ff4-9256-d70abfc6ba06&quot;,&quot;name&quot;:&quot;ssDNA brush 2 (straight)&quot;,&quot;relativeTransform&quot;:{&quot;translate&quot;:{&quot;x&quot;:0,&quot;y&quot;:0},&quot;rotate&quot;:-2.4492935982947064e-16},&quot;opacity&quot;:1,&quot;source&quot;:{&quot;id&quot;:&quot;5ee8e24fc07fdd00b4edfd1b&quot;,&quot;type&quot;:&quot;ASSETS&quot;},&quot;path&quot;:{&quot;type&quot;:&quot;POLY_LINE&quot;,&quot;points&quot;:[{&quot;x&quot;:-11.13924607306978,&quot;y&quot;:0},{&quot;x&quot;:11.13924607306978,&quot;y&quot;:0}],&quot;closed&quot;:false},&quot;pathStyles&quot;:[{&quot;type&quot;:&quot;FILL&quot;,&quot;fillStyle&quot;:&quot;rgba(0,0,0,0)&quot;},{&quot;type&quot;:&quot;STROKE&quot;,&quot;strokeStyle&quot;:&quot;rgba(0,0,0,0)&quot;,&quot;lineWidth&quot;:3.5131209160524524,&quot;lineJoin&quot;:&quot;round&quot;}],&quot;pathSmoothing&quot;:{&quot;type&quot;:&quot;CATMULL_SMOOTHING&quot;,&quot;smoothing&quot;:0.2},&quot;pathPattern&quot;:{&quot;type&quot;:&quot;ROW&quot;,&quot;patternId&quot;:&quot;e6c39662-bbd4-495f-a34f-5f0320808e08&quot;,&quot;patternTransform&quot;:{&quot;translate&quot;:{&quot;x&quot;:-0.003164556962025317,&quot;y&quot;:-0.5},&quot;rotate&quot;:1.2246467991473532e-16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577c3836-56eb-442f-9185-9ff49fbde82c&quot;,&quot;order&quot;:&quot;5&quot;},&quot;isPremium&quot;:true},&quot;39e78047-3d50-4532-8ce6-ebf9b148a99c&quot;:{&quot;type&quot;:&quot;FIGURE_OBJECT&quot;,&quot;id&quot;:&quot;39e78047-3d50-4532-8ce6-ebf9b148a99c&quot;,&quot;name&quot;:&quot;Radar&quot;,&quot;relativeTransform&quot;:{&quot;translate&quot;:{&quot;x&quot;:-379.7787526227921,&quot;y&quot;:53.716977582784374},&quot;rotate&quot;:-3.141592653589793,&quot;skewX&quot;:-4.176383173379905e-32,&quot;scale&quot;:{&quot;x&quot;:0.04801811156576107,&quot;y&quot;:0.04801811156576107}},&quot;opacity&quot;:1,&quot;image&quot;:{&quot;url&quot;:&quot;https://icons.biorender.com/biorender/5a7b6a46c232db0014da97cf/radar.png&quot;,&quot;fallbackUrl&quot;:&quot;https://res.cloudinary.com/dlcjuc3ej/image/upload/v1518037571/q9dotefktk1jxbh0yfaj.svg#/keystone/api/icons/5a7b6a46c232db0014da97cf/radar.svg&quot;,&quot;size&quot;:{&quot;x&quot;:200,&quot;y&quot;:200},&quot;isPremium&quot;:false},&quot;source&quot;:{&quot;id&quot;:&quot;5a3802e5acaa880014e2ef43&quot;,&quot;type&quot;:&quot;ASSETS&quot;},&quot;pathStyles&quot;:[{&quot;type&quot;:&quot;FILL&quot;,&quot;fillStyle&quot;:&quot;rgb(0,0,0)&quot;}],&quot;isLocked&quot;:false,&quot;parent&quot;:{&quot;type&quot;:&quot;CHILD&quot;,&quot;parentId&quot;:&quot;3f0ea6f1-873b-4e50-b693-7bdcebac73a8&quot;,&quot;order&quot;:&quot;2&quot;}},&quot;5d520e2c-1fca-4ea3-bb60-3772d2e900e0&quot;:{&quot;type&quot;:&quot;FIGURE_OBJECT&quot;,&quot;id&quot;:&quot;5d520e2c-1fca-4ea3-bb60-3772d2e900e0&quot;,&quot;relativeTransform&quot;:{&quot;translate&quot;:{&quot;x&quot;:-379.7683834575245,&quot;y&quot;:53.74749999155547},&quot;rotate&quot;:3.141592653589793},&quot;layout&quot;:{&quot;sizeRatio&quot;:{&quot;x&quot;:0.88,&quot;y&quot;:0.88},&quot;keepAspectRatio&quot;:true},&quot;opacity&quot;:1,&quot;path&quot;:{&quot;type&quot;:&quot;ELLIPSE&quot;,&quot;size&quot;:{&quot;x&quot;:5.447761803881116,&quot;y&quot;:5.447761803881116}},&quot;pathStyles&quot;:[{&quot;type&quot;:&quot;FILL&quot;,&quot;fillStyle&quot;:&quot;rgba(68, 160, 67, 1)&quot;},{&quot;type&quot;:&quot;STROKE&quot;,&quot;strokeStyle&quot;:&quot;rgba(33, 87, 22, 1)&quot;,&quot;lineWidth&quot;:0.12233913774716193,&quot;lineJoin&quot;:&quot;round&quot;}],&quot;isLocked&quot;:false,&quot;parent&quot;:{&quot;type&quot;:&quot;CHILD&quot;,&quot;parentId&quot;:&quot;3f0ea6f1-873b-4e50-b693-7bdcebac73a8&quot;,&quot;order&quot;:&quot;7&quot;}},&quot;c9e270e5-9713-44e8-a6d5-17b27afdfaaa&quot;:{&quot;type&quot;:&quot;FIGURE_OBJECT&quot;,&quot;id&quot;:&quot;c9e270e5-9713-44e8-a6d5-17b27afdfaaa&quot;,&quot;relativeTransform&quot;:{&quot;translate&quot;:{&quot;x&quot;:0,&quot;y&quot;:0},&quot;rotate&quot;:0},&quot;text&quot;:{&quot;size&quot;:{&quot;x&quot;:4.794030387415381,&quot;y&quot;:4.742923577894465},&quot;targetSize&quot;:{&quot;x&quot;:3.5511336203076893,&quot;y&quot;:2},&quot;format&quot;:&quot;BETTER_TEXT&quot;,&quot;textData&quot;:{&quot;lineSpacing&quot;:&quot;normal&quot;,&quot;alignment&quot;:&quot;center&quot;,&quot;lines&quot;:[{&quot;runs&quot;:[],&quot;text&quot;:&quot;&quot;,&quot;baseStyle&quot;:{&quot;fontFamily&quot;:&quot;Roboto&quot;,&quot;fontSize&quot;:4.097545520278273,&quot;color&quot;:&quot;rgba(255,255,255,1)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verticalAlign&quot;:&quot;TOP&quot;},&quot;parent&quot;:{&quot;type&quot;:&quot;CHILD&quot;,&quot;parentId&quot;:&quot;5d520e2c-1fca-4ea3-bb60-3772d2e900e0&quot;,&quot;order&quot;:&quot;5&quot;}},&quot;fad6a393-74ac-451f-8a41-aeb0dd540fa4&quot;:{&quot;type&quot;:&quot;FIGURE_OBJECT&quot;,&quot;id&quot;:&quot;fad6a393-74ac-451f-8a41-aeb0dd540fa4&quot;,&quot;parent&quot;:{&quot;type&quot;:&quot;CHILD&quot;,&quot;parentId&quot;:&quot;a3e8a353-4344-44c8-b148-df5b620d78f9&quot;,&quot;order&quot;:&quot;08&quot;},&quot;relativeTransform&quot;:{&quot;translate&quot;:{&quot;x&quot;:-33.76245288311175,&quot;y&quot;:-212.84441136689583},&quot;rotate&quot;:0}},&quot;9ca10097-de0d-4acb-8a5a-a63f20b314d6&quot;:{&quot;type&quot;:&quot;FIGURE_OBJECT&quot;,&quot;id&quot;:&quot;9ca10097-de0d-4acb-8a5a-a63f20b314d6&quot;,&quot;relativeTransform&quot;:{&quot;translate&quot;:{&quot;x&quot;:-388.7266504864185,&quot;y&quot;:63.75008825168841},&quot;rotate&quot;:-2.4492935982947064e-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fad6a393-74ac-451f-8a41-aeb0dd540fa4&quot;,&quot;order&quot;:&quot;5&quot;}},&quot;4aa63f2a-d520-4cd1-a53a-c20ab3b98c4b&quot;:{&quot;type&quot;:&quot;FIGURE_OBJECT&quot;,&quot;id&quot;:&quot;4aa63f2a-d520-4cd1-a53a-c20ab3b98c4b&quot;,&quot;name&quot;:&quot;ssDNA brush 2 (straight)&quot;,&quot;relativeTransform&quot;:{&quot;translate&quot;:{&quot;x&quot;:0,&quot;y&quot;:0},&quot;rotate&quot;:-2.4492935982947064e-16},&quot;opacity&quot;:1,&quot;source&quot;:{&quot;id&quot;:&quot;5ee8e24fc07fdd00b4edfd1b&quot;,&quot;type&quot;:&quot;ASSETS&quot;},&quot;path&quot;:{&quot;type&quot;:&quot;POLY_LINE&quot;,&quot;points&quot;:[{&quot;x&quot;:-15.809053086484246,&quot;y&quot;:0},{&quot;x&quot;:15.809053086484246,&quot;y&quot;:0}],&quot;closed&quot;:false},&quot;pathStyles&quot;:[{&quot;type&quot;:&quot;FILL&quot;,&quot;fillStyle&quot;:&quot;rgba(0,0,0,0)&quot;},{&quot;type&quot;:&quot;STROKE&quot;,&quot;strokeStyle&quot;:&quot;rgba(0,0,0,0)&quot;,&quot;lineWidth&quot;:3.5131209160524524,&quot;lineJoin&quot;:&quot;round&quot;}],&quot;pathSmoothing&quot;:{&quot;type&quot;:&quot;CATMULL_SMOOTHING&quot;,&quot;smoothing&quot;:0.2},&quot;pathPattern&quot;:{&quot;type&quot;:&quot;ROW&quot;,&quot;patternId&quot;:&quot;382b15d3-79db-4af6-ad86-70d13b6857fe&quot;,&quot;patternTransform&quot;:{&quot;translate&quot;:{&quot;x&quot;:-0.003164556962025317,&quot;y&quot;:-0.5},&quot;rotate&quot;:1.2246467991473532e-16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9ca10097-de0d-4acb-8a5a-a63f20b314d6&quot;,&quot;order&quot;:&quot;5&quot;},&quot;isPremium&quot;:true},&quot;21e4fca0-73b4-4f88-ac2c-22dc4545a670&quot;:{&quot;type&quot;:&quot;FIGURE_OBJECT&quot;,&quot;id&quot;:&quot;21e4fca0-73b4-4f88-ac2c-22dc4545a670&quot;,&quot;name&quot;:&quot;Radar&quot;,&quot;relativeTransform&quot;:{&quot;translate&quot;:{&quot;x&quot;:-370.84787231328653,&quot;y&quot;:64.329182265931},&quot;rotate&quot;:3.1415926535897922,&quot;skewX&quot;:0,&quot;scale&quot;:{&quot;x&quot;:-0.048018111565761024,&quot;y&quot;:0.048018111565761024}},&quot;opacity&quot;:1,&quot;image&quot;:{&quot;url&quot;:&quot;https://icons.biorender.com/biorender/5a3802fe2ce7d200145afea9/radar.png&quot;,&quot;fallbackUrl&quot;:&quot;https://res.cloudinary.com/dlcjuc3ej/image/upload/v1513620219/r2nixglsf92hqwiswvrv.svg#/keystone/api/icons/5a3802fe2ce7d200145afea9/radar.svg&quot;,&quot;size&quot;:{&quot;x&quot;:200,&quot;y&quot;:200},&quot;isPremium&quot;:false},&quot;source&quot;:{&quot;id&quot;:&quot;5a3802e5acaa880014e2ef43&quot;,&quot;type&quot;:&quot;ASSETS&quot;},&quot;pathStyles&quot;:[{&quot;type&quot;:&quot;FILL&quot;,&quot;fillStyle&quot;:&quot;rgb(0,0,0)&quot;}],&quot;isLocked&quot;:false,&quot;parent&quot;:{&quot;type&quot;:&quot;CHILD&quot;,&quot;parentId&quot;:&quot;fad6a393-74ac-451f-8a41-aeb0dd540fa4&quot;,&quot;order&quot;:&quot;2&quot;},&quot;styles&quot;:{&quot;editable&quot;:[{&quot;monochromeTargetColor&quot;:&quot;#000000&quot;,&quot;styleName&quot;:&quot;FILL&quot;,&quot;color&quot;:&quot;#aeaeae&quot;},{&quot;monochromeTargetColor&quot;:&quot;#000000&quot;,&quot;styleName&quot;:&quot;STROKE&quot;}]}},&quot;4b50c378-e740-4384-8f28-e17492beab2a&quot;:{&quot;type&quot;:&quot;FIGURE_OBJECT&quot;,&quot;id&quot;:&quot;4b50c378-e740-4384-8f28-e17492beab2a&quot;,&quot;relativeTransform&quot;:{&quot;translate&quot;:{&quot;x&quot;:-370.8480987499034,&quot;y&quot;:64.38271052731697},&quot;rotate&quot;:3.1415926535897922},&quot;layout&quot;:{&quot;sizeRatio&quot;:{&quot;x&quot;:0.88,&quot;y&quot;:0.88},&quot;keepAspectRatio&quot;:true},&quot;opacity&quot;:1,&quot;path&quot;:{&quot;type&quot;:&quot;ELLIPSE&quot;,&quot;size&quot;:{&quot;x&quot;:5.447761803881116,&quot;y&quot;:5.447761803881116}},&quot;pathStyles&quot;:[{&quot;type&quot;:&quot;FILL&quot;,&quot;fillStyle&quot;:&quot;rgba(124, 124, 124, 1)&quot;},{&quot;type&quot;:&quot;STROKE&quot;,&quot;strokeStyle&quot;:&quot;rgba(27, 27, 27, 1)&quot;,&quot;lineWidth&quot;:0.12233913774716183,&quot;lineJoin&quot;:&quot;round&quot;}],&quot;isLocked&quot;:false,&quot;parent&quot;:{&quot;type&quot;:&quot;CHILD&quot;,&quot;parentId&quot;:&quot;fad6a393-74ac-451f-8a41-aeb0dd540fa4&quot;,&quot;order&quot;:&quot;7&quot;}},&quot;a5d04b8f-6beb-4d7f-b63b-5a94493a3a5a&quot;:{&quot;type&quot;:&quot;FIGURE_OBJECT&quot;,&quot;id&quot;:&quot;a5d04b8f-6beb-4d7f-b63b-5a94493a3a5a&quot;,&quot;relativeTransform&quot;:{&quot;translate&quot;:{&quot;x&quot;:0,&quot;y&quot;:0},&quot;rotate&quot;:-2.4492935982947064e-16},&quot;text&quot;:{&quot;size&quot;:{&quot;x&quot;:4.794030387415382,&quot;y&quot;:4.742923577894465},&quot;targetSize&quot;:{&quot;x&quot;:3.55113362030769,&quot;y&quot;:2},&quot;format&quot;:&quot;BETTER_TEXT&quot;,&quot;textData&quot;:{&quot;lineSpacing&quot;:&quot;normal&quot;,&quot;alignment&quot;:&quot;center&quot;,&quot;lines&quot;:[{&quot;runs&quot;:[],&quot;text&quot;:&quot;&quot;,&quot;baseStyle&quot;:{&quot;fontFamily&quot;:&quot;Roboto&quot;,&quot;fontSize&quot;:4.097545520278273,&quot;color&quot;:&quot;rgba(255,255,255,1)&quot;,&quot;fontWeight&quot;:&quot;normal&quot;,&quot;fontStyle&quot;:&quot;normal&quot;,&quot;decoration&quot;:&quot;none&quot;,&quot;script&quot;:&quot;none&quot;}}],&quot;verticalAlign&quot;:&quot;TOP&quot;},&quot;verticalAlign&quot;:&quot;TOP&quot;},&quot;parent&quot;:{&quot;type&quot;:&quot;CHILD&quot;,&quot;parentId&quot;:&quot;4b50c378-e740-4384-8f28-e17492beab2a&quot;,&quot;order&quot;:&quot;5&quot;}},&quot;017b29b9-4c85-4018-bef6-ad5fdb20a2f7&quot;:{&quot;type&quot;:&quot;FIGURE_OBJECT&quot;,&quot;id&quot;:&quot;017b29b9-4c85-4018-bef6-ad5fdb20a2f7&quot;,&quot;parent&quot;:{&quot;type&quot;:&quot;CHILD&quot;,&quot;parentId&quot;:&quot;a3e8a353-4344-44c8-b148-df5b620d78f9&quot;,&quot;order&quot;:&quot;07&quot;},&quot;relativeTransform&quot;:{&quot;translate&quot;:{&quot;x&quot;:-33.76245288311175,&quot;y&quot;:-210.87033103526858},&quot;rotate&quot;:0}},&quot;bf9ed446-0d5b-4e92-80e0-f71482d92e48&quot;:{&quot;type&quot;:&quot;FIGURE_OBJECT&quot;,&quot;id&quot;:&quot;bf9ed446-0d5b-4e92-80e0-f71482d92e48&quot;,&quot;name&quot;:&quot;ssDNA brush 2 (straight)&quot;,&quot;relativeTransform&quot;:{&quot;translate&quot;:{&quot;x&quot;:-384.11559114759245,&quot;y&quot;:72.64684150015263},&quot;rotate&quot;:-2.4492935982947064e-16},&quot;opacity&quot;:1,&quot;source&quot;:{&quot;id&quot;:&quot;5ee8e24fc07fdd00b4edfd1b&quot;,&quot;type&quot;:&quot;ASSETS&quot;},&quot;path&quot;:{&quot;type&quot;:&quot;POLY_LINE&quot;,&quot;points&quot;:[{&quot;x&quot;:-20.420024288803127,&quot;y&quot;:0},{&quot;x&quot;:20.420024288803127,&quot;y&quot;:0}],&quot;closed&quot;:false},&quot;pathStyles&quot;:[{&quot;type&quot;:&quot;FILL&quot;,&quot;fillStyle&quot;:&quot;rgba(0,0,0,0)&quot;},{&quot;type&quot;:&quot;STROKE&quot;,&quot;strokeStyle&quot;:&quot;rgba(0,0,0,0)&quot;,&quot;lineWidth&quot;:3.5131209160524524,&quot;lineJoin&quot;:&quot;round&quot;}],&quot;pathSmoothing&quot;:{&quot;type&quot;:&quot;CATMULL_SMOOTHING&quot;,&quot;smoothing&quot;:0.2},&quot;pathPattern&quot;:{&quot;type&quot;:&quot;ROW&quot;,&quot;patternId&quot;:&quot;89de5663-400c-4671-ba5c-c6cafc4b52af&quot;,&quot;patternTransform&quot;:{&quot;translate&quot;:{&quot;x&quot;:-0.003164556962025317,&quot;y&quot;:-0.5},&quot;rotate&quot;:1.2246467991473532e-16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017b29b9-4c85-4018-bef6-ad5fdb20a2f7&quot;,&quot;order&quot;:&quot;5&quot;},&quot;isPremium&quot;:true},&quot;9f0f0d69-b0eb-4b58-81ca-c5f943841a46&quot;:{&quot;type&quot;:&quot;FIGURE_OBJECT&quot;,&quot;id&quot;:&quot;9f0f0d69-b0eb-4b58-81ca-c5f943841a46&quot;,&quot;name&quot;:&quot;Radar&quot;,&quot;relativeTransform&quot;:{&quot;translate&quot;:{&quot;x&quot;:-362.450149775069,&quot;y&quot;:72.96169511259293},&quot;rotate&quot;:3.1415926535897922,&quot;skewX&quot;:0,&quot;scale&quot;:{&quot;x&quot;:-0.048018111565761024,&quot;y&quot;:0.048018111565761024}},&quot;opacity&quot;:1,&quot;image&quot;:{&quot;url&quot;:&quot;https://icons.biorender.com/biorender/5a3802fe2ce7d200145afeac/radar.png&quot;,&quot;fallbackUrl&quot;:&quot;https://res.cloudinary.com/dlcjuc3ej/image/upload/v1513620219/okbveiuaxgvmgwfwdvlk.svg#/keystone/api/icons/5a3802fe2ce7d200145afeac/radar.svg&quot;,&quot;size&quot;:{&quot;x&quot;:200,&quot;y&quot;:200},&quot;isPremium&quot;:false},&quot;source&quot;:{&quot;id&quot;:&quot;5a3802e5acaa880014e2ef43&quot;,&quot;type&quot;:&quot;ASSETS&quot;},&quot;pathStyles&quot;:[{&quot;type&quot;:&quot;FILL&quot;,&quot;fillStyle&quot;:&quot;rgb(0,0,0)&quot;}],&quot;isLocked&quot;:false,&quot;parent&quot;:{&quot;type&quot;:&quot;CHILD&quot;,&quot;parentId&quot;:&quot;017b29b9-4c85-4018-bef6-ad5fdb20a2f7&quot;,&quot;order&quot;:&quot;2&quot;}},&quot;30ac8b54-c607-47ae-9961-47006f7bbe77&quot;:{&quot;type&quot;:&quot;FIGURE_OBJECT&quot;,&quot;id&quot;:&quot;30ac8b54-c607-47ae-9961-47006f7bbe77&quot;,&quot;relativeTransform&quot;:{&quot;translate&quot;:{&quot;x&quot;:-362.1216220144419,&quot;y&quot;:72.96142103418448},&quot;rotate&quot;:3.1415926535897922},&quot;layout&quot;:{&quot;sizeRatio&quot;:{&quot;x&quot;:0.88,&quot;y&quot;:0.88},&quot;keepAspectRatio&quot;:true},&quot;opacity&quot;:1,&quot;path&quot;:{&quot;type&quot;:&quot;ELLIPSE&quot;,&quot;size&quot;:{&quot;x&quot;:5.447761803881116,&quot;y&quot;:5.447761803881116}},&quot;pathStyles&quot;:[{&quot;type&quot;:&quot;FILL&quot;,&quot;fillStyle&quot;:&quot;rgba(63, 120, 193, 1)&quot;},{&quot;type&quot;:&quot;STROKE&quot;,&quot;strokeStyle&quot;:&quot;rgba(19,54,122,1)&quot;,&quot;lineWidth&quot;:0.12233913774716183,&quot;lineJoin&quot;:&quot;round&quot;}],&quot;isLocked&quot;:false,&quot;parent&quot;:{&quot;type&quot;:&quot;CHILD&quot;,&quot;parentId&quot;:&quot;017b29b9-4c85-4018-bef6-ad5fdb20a2f7&quot;,&quot;order&quot;:&quot;7&quot;}},&quot;7ecc2c3d-8772-4602-9d36-3ce7a4868d5d&quot;:{&quot;type&quot;:&quot;FIGURE_OBJECT&quot;,&quot;id&quot;:&quot;7ecc2c3d-8772-4602-9d36-3ce7a4868d5d&quot;,&quot;relativeTransform&quot;:{&quot;translate&quot;:{&quot;x&quot;:0,&quot;y&quot;:0},&quot;rotate&quot;:-2.4492935982947064e-16},&quot;text&quot;:{&quot;size&quot;:{&quot;x&quot;:4.794030387415382,&quot;y&quot;:4.742923577894465},&quot;targetSize&quot;:{&quot;x&quot;:3.55113362030769,&quot;y&quot;:2},&quot;format&quot;:&quot;BETTER_TEXT&quot;,&quot;textData&quot;:{&quot;lineSpacing&quot;:&quot;normal&quot;,&quot;alignment&quot;:&quot;center&quot;,&quot;lines&quot;:[{&quot;runs&quot;:[],&quot;text&quot;:&quot;&quot;,&quot;baseStyle&quot;:{&quot;fontFamily&quot;:&quot;Roboto&quot;,&quot;fontSize&quot;:4.097545520278273,&quot;color&quot;:&quot;rgba(255,255,255,1)&quot;,&quot;fontWeight&quot;:&quot;normal&quot;,&quot;fontStyle&quot;:&quot;normal&quot;,&quot;decoration&quot;:&quot;none&quot;,&quot;script&quot;:&quot;none&quot;}}],&quot;verticalAlign&quot;:&quot;TOP&quot;},&quot;verticalAlign&quot;:&quot;TOP&quot;},&quot;parent&quot;:{&quot;type&quot;:&quot;CHILD&quot;,&quot;parentId&quot;:&quot;30ac8b54-c607-47ae-9961-47006f7bbe77&quot;,&quot;order&quot;:&quot;5&quot;}},&quot;be2c8934-4bb6-4fce-8522-5a8454eda182&quot;:{&quot;type&quot;:&quot;FIGURE_OBJECT&quot;,&quot;id&quot;:&quot;be2c8934-4bb6-4fce-8522-5a8454eda182&quot;,&quot;parent&quot;:{&quot;type&quot;:&quot;CHILD&quot;,&quot;parentId&quot;:&quot;a3e8a353-4344-44c8-b148-df5b620d78f9&quot;,&quot;order&quot;:&quot;055&quot;},&quot;relativeTransform&quot;:{&quot;translate&quot;:{&quot;x&quot;:-33.76245288311175,&quot;y&quot;:-212.7091539612721},&quot;rotate&quot;:0}},&quot;a7aaf767-cb99-4d8a-a585-9e643a194ec8&quot;:{&quot;type&quot;:&quot;FIGURE_OBJECT&quot;,&quot;id&quot;:&quot;a7aaf767-cb99-4d8a-a585-9e643a194ec8&quot;,&quot;relativeTransform&quot;:{&quot;translate&quot;:{&quot;x&quot;:-379.74612920175394,&quot;y&quot;:84.78227256550278},&quot;rotate&quot;:-2.4492935982947064e-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be2c8934-4bb6-4fce-8522-5a8454eda182&quot;,&quot;order&quot;:&quot;5&quot;}},&quot;02b1a2d7-057e-4080-8446-fe309816a361&quot;:{&quot;type&quot;:&quot;FIGURE_OBJECT&quot;,&quot;id&quot;:&quot;02b1a2d7-057e-4080-8446-fe309816a361&quot;,&quot;name&quot;:&quot;ssDNA brush 2 (straight)&quot;,&quot;relativeTransform&quot;:{&quot;translate&quot;:{&quot;x&quot;:0,&quot;y&quot;:0},&quot;rotate&quot;:-2.4492935982947064e-16},&quot;opacity&quot;:1,&quot;source&quot;:{&quot;id&quot;:&quot;5ee8e24fc07fdd00b4edfd1b&quot;,&quot;type&quot;:&quot;ASSETS&quot;},&quot;path&quot;:{&quot;type&quot;:&quot;POLY_LINE&quot;,&quot;points&quot;:[{&quot;x&quot;:-24.78946394601923,&quot;y&quot;:0},{&quot;x&quot;:24.78946394601923,&quot;y&quot;:0}],&quot;closed&quot;:false},&quot;pathStyles&quot;:[{&quot;type&quot;:&quot;FILL&quot;,&quot;fillStyle&quot;:&quot;rgba(0,0,0,0)&quot;},{&quot;type&quot;:&quot;STROKE&quot;,&quot;strokeStyle&quot;:&quot;rgba(0,0,0,0)&quot;,&quot;lineWidth&quot;:3.5131209160524524,&quot;lineJoin&quot;:&quot;round&quot;}],&quot;pathSmoothing&quot;:{&quot;type&quot;:&quot;CATMULL_SMOOTHING&quot;,&quot;smoothing&quot;:0.2},&quot;pathPattern&quot;:{&quot;type&quot;:&quot;ROW&quot;,&quot;patternId&quot;:&quot;0e2462b1-9561-4ea7-aa99-1bcaed221055&quot;,&quot;patternTransform&quot;:{&quot;translate&quot;:{&quot;x&quot;:-0.003164556962025317,&quot;y&quot;:-0.5},&quot;rotate&quot;:1.2246467991473532e-16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a7aaf767-cb99-4d8a-a585-9e643a194ec8&quot;,&quot;order&quot;:&quot;5&quot;},&quot;isPremium&quot;:true},&quot;095bbd9a-1ec9-4338-92d5-6a72157755fe&quot;:{&quot;type&quot;:&quot;FIGURE_OBJECT&quot;,&quot;id&quot;:&quot;095bbd9a-1ec9-4338-92d5-6a72157755fe&quot;,&quot;name&quot;:&quot;Radar&quot;,&quot;relativeTransform&quot;:{&quot;translate&quot;:{&quot;x&quot;:-354.49129338666995,&quot;y&quot;:85.44412920531408},&quot;rotate&quot;:-3.141592653589793,&quot;skewX&quot;:0,&quot;scale&quot;:{&quot;x&quot;:0.048388291450045445,&quot;y&quot;:0.048388291450045445}},&quot;opacity&quot;:1,&quot;image&quot;:{&quot;url&quot;:&quot;https://icons.biorender.com/biorender/5a3802fe2ce7d200145afeb1/radar.png&quot;,&quot;fallbackUrl&quot;:&quot;https://res.cloudinary.com/dlcjuc3ej/image/upload/v1513620219/xf0hknxummh0eqbotpso.svg#/keystone/api/icons/5a3802fe2ce7d200145afeb1/radar.svg&quot;,&quot;size&quot;:{&quot;x&quot;:200,&quot;y&quot;:200},&quot;isPremium&quot;:false},&quot;source&quot;:{&quot;id&quot;:&quot;5a3802e5acaa880014e2ef43&quot;,&quot;type&quot;:&quot;ASSETS&quot;},&quot;pathStyles&quot;:[{&quot;type&quot;:&quot;FILL&quot;,&quot;fillStyle&quot;:&quot;rgb(0,0,0)&quot;}],&quot;isLocked&quot;:false,&quot;parent&quot;:{&quot;type&quot;:&quot;CHILD&quot;,&quot;parentId&quot;:&quot;be2c8934-4bb6-4fce-8522-5a8454eda182&quot;,&quot;order&quot;:&quot;2&quot;}},&quot;f1057f69-4818-4872-a35b-e081a22dcf45&quot;:{&quot;type&quot;:&quot;FIGURE_OBJECT&quot;,&quot;id&quot;:&quot;f1057f69-4818-4872-a35b-e081a22dcf45&quot;,&quot;relativeTransform&quot;:{&quot;translate&quot;:{&quot;x&quot;:-354.45615793937503,&quot;y&quot;:85.46464938251745},&quot;rotate&quot;:3.141592653589793},&quot;layout&quot;:{&quot;sizeRatio&quot;:{&quot;x&quot;:0.88,&quot;y&quot;:0.88},&quot;keepAspectRatio&quot;:true},&quot;opacity&quot;:1,&quot;path&quot;:{&quot;type&quot;:&quot;ELLIPSE&quot;,&quot;size&quot;:{&quot;x&quot;:5.384903223385816,&quot;y&quot;:5.389685883970983}},&quot;pathStyles&quot;:[{&quot;type&quot;:&quot;FILL&quot;,&quot;fillStyle&quot;:&quot;rgba(200, 77, 76, 1)&quot;},{&quot;type&quot;:&quot;STROKE&quot;,&quot;strokeStyle&quot;:&quot;rgba(107, 21, 25, 1)&quot;,&quot;lineWidth&quot;:0.1232822712103069,&quot;lineJoin&quot;:&quot;round&quot;}],&quot;isLocked&quot;:false,&quot;parent&quot;:{&quot;type&quot;:&quot;CHILD&quot;,&quot;parentId&quot;:&quot;be2c8934-4bb6-4fce-8522-5a8454eda182&quot;,&quot;order&quot;:&quot;7&quot;}},&quot;9d691b66-5f12-4118-bcf4-67a83e84eb03&quot;:{&quot;type&quot;:&quot;FIGURE_OBJECT&quot;,&quot;id&quot;:&quot;9d691b66-5f12-4118-bcf4-67a83e84eb03&quot;,&quot;relativeTransform&quot;:{&quot;translate&quot;:{&quot;x&quot;:0,&quot;y&quot;:0},&quot;rotate&quot;:0},&quot;text&quot;:{&quot;size&quot;:{&quot;x&quot;:4.738714836579518,&quot;y&quot;:4.742923577894465},&quot;targetSize&quot;:{&quot;x&quot;:3.5101591382070505,&quot;y&quot;:2},&quot;format&quot;:&quot;BETTER_TEXT&quot;,&quot;textData&quot;:{&quot;lineSpacing&quot;:&quot;normal&quot;,&quot;alignment&quot;:&quot;center&quot;,&quot;lines&quot;:[{&quot;runs&quot;:[],&quot;text&quot;:&quot;&quot;,&quot;baseStyle&quot;:{&quot;fontFamily&quot;:&quot;Roboto&quot;,&quot;fontSize&quot;:4.097545520278273,&quot;color&quot;:&quot;rgba(255,255,255,1)&quot;,&quot;fontWeight&quot;:&quot;normal&quot;,&quot;fontStyle&quot;:&quot;normal&quot;,&quot;decoration&quot;:&quot;none&quot;,&quot;script&quot;:&quot;none&quot;}}],&quot;verticalAlign&quot;:&quot;TOP&quot;},&quot;verticalAlign&quot;:&quot;TOP&quot;},&quot;parent&quot;:{&quot;type&quot;:&quot;CHILD&quot;,&quot;parentId&quot;:&quot;f1057f69-4818-4872-a35b-e081a22dcf45&quot;,&quot;order&quot;:&quot;5&quot;}},&quot;2882d807-b078-40e3-bc17-e823ba5a1075&quot;:{&quot;type&quot;:&quot;FIGURE_OBJECT&quot;,&quot;id&quot;:&quot;2882d807-b078-40e3-bc17-e823ba5a1075&quot;,&quot;parent&quot;:{&quot;type&quot;:&quot;CHILD&quot;,&quot;parentId&quot;:&quot;a3e8a353-4344-44c8-b148-df5b620d78f9&quot;,&quot;order&quot;:&quot;06&quot;},&quot;relativeTransform&quot;:{&quot;translate&quot;:{&quot;x&quot;:-33.76245288311175,&quot;y&quot;:-212.83879986203837},&quot;rotate&quot;:0}},&quot;a4481c21-b81f-4b9e-9eec-b3acf3835c81&quot;:{&quot;type&quot;:&quot;FIGURE_OBJECT&quot;,&quot;id&quot;:&quot;a4481c21-b81f-4b9e-9eec-b3acf3835c81&quot;,&quot;name&quot;:&quot;ssDNA brush 2 (straight)&quot;,&quot;relativeTransform&quot;:{&quot;translate&quot;:{&quot;x&quot;:-375.4364756130264,&quot;y&quot;:95.52015667239408},&quot;rotate&quot;:-2.4492935982947064e-16},&quot;opacity&quot;:1,&quot;source&quot;:{&quot;id&quot;:&quot;5ee8e24fc07fdd00b4edfd1b&quot;,&quot;type&quot;:&quot;ASSETS&quot;},&quot;path&quot;:{&quot;type&quot;:&quot;POLY_LINE&quot;,&quot;points&quot;:[{&quot;x&quot;:-29.09925226164832,&quot;y&quot;:0},{&quot;x&quot;:29.09925226164832,&quot;y&quot;:0}],&quot;closed&quot;:false},&quot;pathStyles&quot;:[{&quot;type&quot;:&quot;FILL&quot;,&quot;fillStyle&quot;:&quot;rgba(0,0,0,0)&quot;},{&quot;type&quot;:&quot;STROKE&quot;,&quot;strokeStyle&quot;:&quot;rgba(0,0,0,0)&quot;,&quot;lineWidth&quot;:3.5131209160524524,&quot;lineJoin&quot;:&quot;round&quot;}],&quot;pathSmoothing&quot;:{&quot;type&quot;:&quot;CATMULL_SMOOTHING&quot;,&quot;smoothing&quot;:0.2},&quot;pathPattern&quot;:{&quot;type&quot;:&quot;ROW&quot;,&quot;patternId&quot;:&quot;abb82b2d-e636-4fbf-8b3e-51184cd08271&quot;,&quot;patternTransform&quot;:{&quot;translate&quot;:{&quot;x&quot;:-0.003164556962025317,&quot;y&quot;:-0.5},&quot;rotate&quot;:1.2246467991473532e-16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2882d807-b078-40e3-bc17-e823ba5a1075&quot;,&quot;order&quot;:&quot;5&quot;},&quot;isPremium&quot;:true},&quot;e3fdf7b7-bba3-4998-bf2b-0e9442418269&quot;:{&quot;type&quot;:&quot;FIGURE_OBJECT&quot;,&quot;id&quot;:&quot;e3fdf7b7-bba3-4998-bf2b-0e9442418269&quot;,&quot;name&quot;:&quot;Radar&quot;,&quot;relativeTransform&quot;:{&quot;translate&quot;:{&quot;x&quot;:-345.71893857102884,&quot;y&quot;:96.2173862727979},&quot;rotate&quot;:3.1415926535897922,&quot;skewX&quot;:0,&quot;scale&quot;:{&quot;x&quot;:-0.048018111565761024,&quot;y&quot;:0.048018111565761024}},&quot;opacity&quot;:1,&quot;image&quot;:{&quot;url&quot;:&quot;https://icons.biorender.com/biorender/5a3802fe2ce7d200145afea9/radar.png&quot;,&quot;fallbackUrl&quot;:&quot;https://res.cloudinary.com/dlcjuc3ej/image/upload/v1513620219/r2nixglsf92hqwiswvrv.svg#/keystone/api/icons/5a3802fe2ce7d200145afea9/radar.svg&quot;,&quot;size&quot;:{&quot;x&quot;:200,&quot;y&quot;:200},&quot;isPremium&quot;:false},&quot;source&quot;:{&quot;id&quot;:&quot;5a3802e5acaa880014e2ef43&quot;,&quot;type&quot;:&quot;ASSETS&quot;},&quot;pathStyles&quot;:[{&quot;type&quot;:&quot;FILL&quot;,&quot;fillStyle&quot;:&quot;rgb(0,0,0)&quot;}],&quot;isLocked&quot;:false,&quot;parent&quot;:{&quot;type&quot;:&quot;CHILD&quot;,&quot;parentId&quot;:&quot;2882d807-b078-40e3-bc17-e823ba5a1075&quot;,&quot;order&quot;:&quot;2&quot;},&quot;styles&quot;:{&quot;editable&quot;:[{&quot;monochromeTargetColor&quot;:&quot;#000000&quot;,&quot;styleName&quot;:&quot;FILL&quot;,&quot;color&quot;:&quot;#aeaeae&quot;},{&quot;monochromeTargetColor&quot;:&quot;#000000&quot;,&quot;styleName&quot;:&quot;STROKE&quot;}]}},&quot;cf45c339-ba10-424b-8445-39a1ff5cbb9a&quot;:{&quot;type&quot;:&quot;FIGURE_OBJECT&quot;,&quot;id&quot;:&quot;cf45c339-ba10-424b-8445-39a1ff5cbb9a&quot;,&quot;relativeTransform&quot;:{&quot;translate&quot;:{&quot;x&quot;:-345.71916500764576,&quot;y&quot;:96.30795704209751},&quot;rotate&quot;:3.1415926535897922},&quot;layout&quot;:{&quot;sizeRatio&quot;:{&quot;x&quot;:0.88,&quot;y&quot;:0.88},&quot;keepAspectRatio&quot;:true},&quot;opacity&quot;:1,&quot;path&quot;:{&quot;type&quot;:&quot;ELLIPSE&quot;,&quot;size&quot;:{&quot;x&quot;:5.447761803881116,&quot;y&quot;:5.447761803881116}},&quot;pathStyles&quot;:[{&quot;type&quot;:&quot;FILL&quot;,&quot;fillStyle&quot;:&quot;rgba(124, 124, 124, 1)&quot;},{&quot;type&quot;:&quot;STROKE&quot;,&quot;strokeStyle&quot;:&quot;rgba(27, 27, 27, 1)&quot;,&quot;lineWidth&quot;:0.12233913774716183,&quot;lineJoin&quot;:&quot;round&quot;}],&quot;isLocked&quot;:false,&quot;parent&quot;:{&quot;type&quot;:&quot;CHILD&quot;,&quot;parentId&quot;:&quot;2882d807-b078-40e3-bc17-e823ba5a1075&quot;,&quot;order&quot;:&quot;7&quot;}},&quot;0ff4037f-05ff-4291-8d41-2386c5c0ca20&quot;:{&quot;type&quot;:&quot;FIGURE_OBJECT&quot;,&quot;id&quot;:&quot;0ff4037f-05ff-4291-8d41-2386c5c0ca20&quot;,&quot;relativeTransform&quot;:{&quot;translate&quot;:{&quot;x&quot;:0,&quot;y&quot;:0},&quot;rotate&quot;:-2.4492935982947064e-16},&quot;text&quot;:{&quot;size&quot;:{&quot;x&quot;:4.794030387415382,&quot;y&quot;:4.742923577894465},&quot;targetSize&quot;:{&quot;x&quot;:3.55113362030769,&quot;y&quot;:2},&quot;format&quot;:&quot;BETTER_TEXT&quot;,&quot;textData&quot;:{&quot;lineSpacing&quot;:&quot;normal&quot;,&quot;alignment&quot;:&quot;center&quot;,&quot;lines&quot;:[{&quot;runs&quot;:[],&quot;text&quot;:&quot;&quot;,&quot;baseStyle&quot;:{&quot;fontFamily&quot;:&quot;Roboto&quot;,&quot;fontSize&quot;:4.097545520278273,&quot;color&quot;:&quot;rgba(255,255,255,1)&quot;,&quot;fontWeight&quot;:&quot;normal&quot;,&quot;fontStyle&quot;:&quot;normal&quot;,&quot;decoration&quot;:&quot;none&quot;,&quot;script&quot;:&quot;none&quot;}}],&quot;verticalAlign&quot;:&quot;TOP&quot;},&quot;verticalAlign&quot;:&quot;TOP&quot;},&quot;parent&quot;:{&quot;type&quot;:&quot;CHILD&quot;,&quot;parentId&quot;:&quot;cf45c339-ba10-424b-8445-39a1ff5cbb9a&quot;,&quot;order&quot;:&quot;5&quot;}},&quot;c470f997-988b-415a-ba9b-3ff6e60b8134&quot;:{&quot;type&quot;:&quot;FIGURE_OBJECT&quot;,&quot;id&quot;:&quot;c470f997-988b-415a-ba9b-3ff6e60b8134&quot;,&quot;parent&quot;:{&quot;type&quot;:&quot;CHILD&quot;,&quot;parentId&quot;:&quot;a3e8a353-4344-44c8-b148-df5b620d78f9&quot;,&quot;order&quot;:&quot;47&quot;},&quot;relativeTransform&quot;:{&quot;translate&quot;:{&quot;x&quot;:2.2748425974167508,&quot;y&quot;:-212.83879986203837},&quot;rotate&quot;:0}},&quot;50607a84-83da-4491-b294-da769ef686e3&quot;:{&quot;id&quot;:&quot;50607a84-83da-4491-b294-da769ef686e3&quot;,&quot;name&quot;:&quot;Multimode microplate reader (BioTek Synergy H1)&quot;,&quot;displayName&quot;:&quot;&quot;,&quot;type&quot;:&quot;FIGURE_OBJECT&quot;,&quot;relativeTransform&quot;:{&quot;translate&quot;:{&quot;x&quot;:20.39587696069097,&quot;y&quot;:87.19158519467487},&quot;rotate&quot;:6.283185307179586,&quot;skewX&quot;:0,&quot;scale&quot;:{&quot;x&quot;:-0.28850533545722734,&quot;y&quot;:0.28850533545722734}},&quot;image&quot;:{&quot;url&quot;:&quot;https://icons.biorender.com/biorender/633ef3d4035252002109fe37/20221006152834/image/multimode-microplate-reader-biotek-synergy-h1.png&quot;,&quot;fallbackUrl&quot;:&quot;https://res.cloudinary.com/dlcjuc3ej/image/upload/v1665070114/misnzkabyo8uz5ktjy1w.svg#/keystone/api/icons/633ef3d4035252002109fe37/20221006152834/image/multimode-microplate-reader-biotek-synergy-h1.svg&quot;,&quot;isPremium&quot;:false,&quot;size&quot;:{&quot;x&quot;:195,&quot;y&quot;:158.4375}},&quot;source&quot;:{&quot;id&quot;:&quot;633ef3d4035252002109fe37&quot;,&quot;type&quot;:&quot;ASSETS&quot;},&quot;isPremium&quot;:false,&quot;parent&quot;:{&quot;type&quot;:&quot;CHILD&quot;,&quot;parentId&quot;:&quot;c470f997-988b-415a-ba9b-3ff6e60b8134&quot;,&quot;order&quot;:&quot;2&quot;}},&quot;39feb309-f991-4ec7-a9e9-1d6ff6102382&quot;:{&quot;id&quot;:&quot;39feb309-f991-4ec7-a9e9-1d6ff6102382&quot;,&quot;name&quot;:&quot;Computer screen&quot;,&quot;displayName&quot;:&quot;&quot;,&quot;type&quot;:&quot;FIGURE_OBJECT&quot;,&quot;relativeTransform&quot;:{&quot;translate&quot;:{&quot;x&quot;:11.789587042049169,&quot;y&quot;:57.28742056357612},&quot;rotate&quot;:0,&quot;skewX&quot;:0,&quot;scale&quot;:{&quot;x&quot;:0.12245453638592134,&quot;y&quot;:0.12245453638592134}},&quot;image&quot;:{&quot;url&quot;:&quot;https://icons.biorender.com/biorender/5b3ccd292b2a330014798001/20180704133618/image/computer-screen.png&quot;,&quot;fallbackUrl&quot;:&quot;https://res.cloudinary.com/dlcjuc3ej/image/upload/v1530711378/yhcfqigyysi2b65enuwc.svg#/keystone/api/icons/5b3ccd292b2a330014798001/20180704133618/image/computer-screen.svg&quot;,&quot;isPremium&quot;:false,&quot;size&quot;:{&quot;x&quot;:250,&quot;y&quot;:203.125}},&quot;source&quot;:{&quot;id&quot;:&quot;5b3ccd292b2a330014798001&quot;,&quot;type&quot;:&quot;ASSETS&quot;},&quot;isPremium&quot;:false,&quot;parent&quot;:{&quot;type&quot;:&quot;CHILD&quot;,&quot;parentId&quot;:&quot;c470f997-988b-415a-ba9b-3ff6e60b8134&quot;,&quot;order&quot;:&quot;5&quot;}},&quot;23325e1e-f58e-47e8-ac8f-fa96b4bcbbc6&quot;:{&quot;type&quot;:&quot;FIGURE_OBJECT&quot;,&quot;id&quot;:&quot;23325e1e-f58e-47e8-ac8f-fa96b4bcbbc6&quot;,&quot;parent&quot;:{&quot;type&quot;:&quot;CHILD&quot;,&quot;parentId&quot;:&quot;a3e8a353-4344-44c8-b148-df5b620d78f9&quot;,&quot;order&quot;:&quot;66&quot;},&quot;relativeTransform&quot;:{&quot;translate&quot;:{&quot;x&quot;:-22.917122100970747,&quot;y&quot;:0.8928139361068447},&quot;rotate&quot;:0}},&quot;8b4421e2-ef1b-480f-876f-1124970b047d&quot;:{&quot;id&quot;:&quot;8b4421e2-ef1b-480f-876f-1124970b047d&quot;,&quot;name&quot;:&quot;Person (standing, arms out)&quot;,&quot;displayName&quot;:&quot;&quot;,&quot;type&quot;:&quot;FIGURE_OBJECT&quot;,&quot;relativeTransform&quot;:{&quot;translate&quot;:{&quot;x&quot;:-241.15195866836513,&quot;y&quot;:-138.537378013615},&quot;rotate&quot;:0,&quot;skewX&quot;:0,&quot;scale&quot;:{&quot;x&quot;:0.5424087330856868,&quot;y&quot;:0.5424087330856868}},&quot;image&quot;:{&quot;url&quot;:&quot;https://icons.biorender.com/biorender/634edaccffac5700214662d5/20221018194011/image/person-standing-arms-out-01.png&quot;,&quot;fallbackUrl&quot;:&quot;https://res.cloudinary.com/dlcjuc3ej/image/upload/v1666122011/upntirsqf5au6iwnwrk5.svg#/keystone/api/icons/634edaccffac5700214662d5/20221018194011/image/person-standing-arms-out-01.svg&quot;,&quot;isPremium&quot;:false,&quot;size&quot;:{&quot;x&quot;:90,&quot;y&quot;:134.88888888888889}},&quot;source&quot;:{&quot;id&quot;:&quot;634edaccffac5700214662d5&quot;,&quot;type&quot;:&quot;ASSETS&quot;},&quot;isPremium&quot;:false,&quot;parent&quot;:{&quot;type&quot;:&quot;CHILD&quot;,&quot;parentId&quot;:&quot;23325e1e-f58e-47e8-ac8f-fa96b4bcbbc6&quot;,&quot;order&quot;:&quot;2&quot;},&quot;styles&quot;:{&quot;editable&quot;:[{&quot;monochromeTargetColor&quot;:&quot;#8FA1C3&quot;,&quot;styleName&quot;:&quot;FILL&quot;,&quot;color&quot;:&quot;#5e719c&quot;},{&quot;monochromeTargetColor&quot;:&quot;#8FA1C3&quot;,&quot;styleName&quot;:&quot;STROKE&quot;}]},&quot;opacity&quot;:1},&quot;3d2a5414-6eb7-4552-979b-9e70ee0da0ed&quot;:{&quot;id&quot;:&quot;3d2a5414-6eb7-4552-979b-9e70ee0da0ed&quot;,&quot;name&quot;:&quot;DNA (short, symbol)&quot;,&quot;displayName&quot;:&quot;&quot;,&quot;type&quot;:&quot;FIGURE_OBJECT&quot;,&quot;relativeTransform&quot;:{&quot;translate&quot;:{&quot;x&quot;:-241.15218703345067,&quot;y&quot;:-143.78810531263198},&quot;rotate&quot;:1.5707963267948966,&quot;skewX&quot;:0,&quot;scale&quot;:{&quot;x&quot;:0.2929673118328149,&quot;y&quot;:0.2929673118328149}},&quot;image&quot;:{&quot;url&quot;:&quot;https://icons.biorender.com/biorender/6329d3598dc9890028b7ab15/dna-short-symbol.png&quot;,&quot;fallbackUrl&quot;:&quot;https://res.cloudinary.com/dlcjuc3ej/image/upload/v1663685447/m5id6xunoq4fezcftv3j.svg#/keystone/api/icons/6329d3598dc9890028b7ab15/dna-short-symbol.svg&quot;,&quot;isPremium&quot;:false,&quot;size&quot;:{&quot;x&quot;:79,&quot;y&quot;:40.68796992481203}},&quot;source&quot;:{&quot;id&quot;:&quot;6329d2c58dc9890028b7aaf8&quot;,&quot;type&quot;:&quot;ASSETS&quot;},&quot;isPremium&quot;:false,&quot;parent&quot;:{&quot;type&quot;:&quot;CHILD&quot;,&quot;parentId&quot;:&quot;23325e1e-f58e-47e8-ac8f-fa96b4bcbbc6&quot;,&quot;order&quot;:&quot;5&quot;}},&quot;e85025bf-4537-4ca7-ae38-5529cbcfcbf2&quot;:{&quot;type&quot;:&quot;FIGURE_OBJECT&quot;,&quot;id&quot;:&quot;e85025bf-4537-4ca7-ae38-5529cbcfcbf2&quot;,&quot;parent&quot;:{&quot;type&quot;:&quot;CHILD&quot;,&quot;parentId&quot;:&quot;a3e8a353-4344-44c8-b148-df5b620d78f9&quot;,&quot;order&quot;:&quot;55&quot;},&quot;relativeTransform&quot;:{&quot;translate&quot;:{&quot;x&quot;:-18.35720164933362,&quot;y&quot;:130.32521042721507},&quot;rotate&quot;:0}},&quot;322be9bc-720a-4d3d-b758-bec23fcd1e03&quot;:{&quot;type&quot;:&quot;FIGURE_OBJECT&quot;,&quot;id&quot;:&quot;322be9bc-720a-4d3d-b758-bec23fcd1e03&quot;,&quot;name&quot;:&quot;Bacteria membrane gram negative (for brush)&quot;,&quot;relativeTransform&quot;:{&quot;translate&quot;:{&quot;x&quot;:-175.22029202765742,&quot;y&quot;:-51.78531413061107},&quot;rotate&quot;:0.3981020211130216},&quot;opacity&quot;:1,&quot;source&quot;:{&quot;id&quot;:&quot;5ef2a58ec6167a00ae83fa82&quot;,&quot;type&quot;:&quot;ASSETS&quot;},&quot;path&quot;:{&quot;type&quot;:&quot;POLY_LINE&quot;,&quot;points&quot;:[{&quot;x&quot;:28.05024866173788,&quot;y&quot;:-9.639044999574145},{&quot;x&quot;:28.05024866173788,&quot;y&quot;:9.639044999574145},{&quot;x&quot;:-28.05024866173788,&quot;y&quot;:9.639044999574145},{&quot;x&quot;:-28.05024866173788,&quot;y&quot;:-9.639044999574145}],&quot;closed&quot;:true,&quot;cornerRounding&quot;:{&quot;type&quot;:&quot;ARC_LENGTH&quot;,&quot;global&quot;:17.20886482623302}},&quot;pathStyles&quot;:[{&quot;type&quot;:&quot;FILL&quot;,&quot;fillStyle&quot;:&quot;rgba(238,244,251,1)&quot;},{&quot;type&quot;:&quot;STROKE&quot;,&quot;strokeStyle&quot;:&quot;rgba(0,0,0,0)&quot;,&quot;lineWidth&quot;:2.592040923766127,&quot;lineJoin&quot;:&quot;round&quot;}],&quot;pathPattern&quot;:{&quot;type&quot;:&quot;ROW&quot;,&quot;patternId&quot;:&quot;e47a7a8d-51a3-4753-9266-6e64dda068c0&quot;,&quot;patternTransform&quot;:{&quot;translate&quot;:{&quot;x&quot;:-0.00425531914893617,&quot;y&quot;:-0.5},&quot;rotate&quot;:0,&quot;skewX&quot;:0,&quot;scale&quot;:{&quot;x&quot;:0.00425531914893617,&quot;y&quot;:0.00425531914893617}},&quot;xUnits&quot;:&quot;STROKE_WIDTH&quot;,&quot;yUnits&quot;:&quot;STROKE_WIDTH&quot;,&quot;bending&quot;:true,&quot;repeat&quot;:{&quot;distance&quot;:0.41702127659574467,&quot;align&quot;:&quot;STRETCH&quot;},&quot;isPremium&quot;:false},&quot;isLocked&quot;:false,&quot;parent&quot;:{&quot;type&quot;:&quot;CHILD&quot;,&quot;parentId&quot;:&quot;e85025bf-4537-4ca7-ae38-5529cbcfcbf2&quot;,&quot;order&quot;:&quot;2&quot;}},&quot;1ba337c7-f4fe-441b-baf1-a93ae8d8065f&quot;:{&quot;type&quot;:&quot;FIGURE_OBJECT&quot;,&quot;id&quot;:&quot;1ba337c7-f4fe-441b-baf1-a93ae8d8065f&quot;,&quot;name&quot;:&quot;Nucleoid&quot;,&quot;relativeTransform&quot;:{&quot;translate&quot;:{&quot;x&quot;:-175.22025591202208,&quot;y&quot;:-51.78521057718163},&quot;rotate&quot;:0.3981020211130215,&quot;skewX&quot;:-1.3405120015866548e-16,&quot;scale&quot;:{&quot;x&quot;:0.19703364971541532,&quot;y&quot;:0.19703364971541565}},&quot;opacity&quot;:1,&quot;image&quot;:{&quot;url&quot;:&quot;https://icons.biorender.com/biorender/5b199378742d140014d47276/nucleoid.png&quot;,&quot;fallbackUrl&quot;:&quot;https://res.cloudinary.com/dlcjuc3ej/image/upload/v1528402801/pk4wdrdz74ixtmneofl1.svg#/keystone/api/icons/5b199378742d140014d47276/nucleoid.svg&quot;,&quot;size&quot;:{&quot;x&quot;:228,&quot;y&quot;:67},&quot;isPremium&quot;:false},&quot;source&quot;:{&quot;id&quot;:&quot;5b19933911fc630014111608&quot;,&quot;type&quot;:&quot;ASSETS&quot;},&quot;pathStyles&quot;:[{&quot;type&quot;:&quot;FILL&quot;,&quot;fillStyle&quot;:&quot;rgb(0,0,0)&quot;}],&quot;isLocked&quot;:false,&quot;parent&quot;:{&quot;type&quot;:&quot;CHILD&quot;,&quot;parentId&quot;:&quot;e85025bf-4537-4ca7-ae38-5529cbcfcbf2&quot;,&quot;order&quot;:&quot;5&quot;}},&quot;2b434cdf-c8d3-43ab-a238-9d8e8c7ba91c&quot;:{&quot;type&quot;:&quot;FIGURE_OBJECT&quot;,&quot;id&quot;:&quot;2b434cdf-c8d3-43ab-a238-9d8e8c7ba91c&quot;,&quot;parent&quot;:{&quot;type&quot;:&quot;CHILD&quot;,&quot;parentId&quot;:&quot;a3e8a353-4344-44c8-b148-df5b620d78f9&quot;,&quot;order&quot;:&quot;71&quot;},&quot;relativeTransform&quot;:{&quot;translate&quot;:{&quot;x&quot;:-3.809553837186539,&quot;y&quot;:130.32521042721507},&quot;rotate&quot;:0}},&quot;c2c5d9fc-64f6-4209-b2b6-0dc8d7ab9652&quot;:{&quot;id&quot;:&quot;c2c5d9fc-64f6-4209-b2b6-0dc8d7ab9652&quot;,&quot;name&quot;:&quot;Person (standing, arms out)&quot;,&quot;displayName&quot;:&quot;&quot;,&quot;type&quot;:&quot;FIGURE_OBJECT&quot;,&quot;relativeTransform&quot;:{&quot;translate&quot;:{&quot;x&quot;:-45.34211340865703,&quot;y&quot;:-51.063920404120836},&quot;rotate&quot;:0,&quot;skewX&quot;:0,&quot;scale&quot;:{&quot;x&quot;:0.5424087330856868,&quot;y&quot;:0.5424087330856868}},&quot;image&quot;:{&quot;url&quot;:&quot;https://icons.biorender.com/biorender/634edaccffac5700214662d5/20221018194011/image/person-standing-arms-out-01.png&quot;,&quot;fallbackUrl&quot;:&quot;https://res.cloudinary.com/dlcjuc3ej/image/upload/v1666122011/upntirsqf5au6iwnwrk5.svg#/keystone/api/icons/634edaccffac5700214662d5/20221018194011/image/person-standing-arms-out-01.svg&quot;,&quot;isPremium&quot;:false,&quot;size&quot;:{&quot;x&quot;:90,&quot;y&quot;:134.88888888888889}},&quot;source&quot;:{&quot;id&quot;:&quot;634edaccffac5700214662d5&quot;,&quot;type&quot;:&quot;ASSETS&quot;},&quot;isPremium&quot;:false,&quot;parent&quot;:{&quot;type&quot;:&quot;CHILD&quot;,&quot;parentId&quot;:&quot;2b434cdf-c8d3-43ab-a238-9d8e8c7ba91c&quot;,&quot;order&quot;:&quot;2&quot;},&quot;styles&quot;:{&quot;editable&quot;:[{&quot;monochromeTargetColor&quot;:&quot;#8FA1C3&quot;,&quot;styleName&quot;:&quot;FILL&quot;,&quot;color&quot;:&quot;#5e719c&quot;},{&quot;monochromeTargetColor&quot;:&quot;#8FA1C3&quot;,&quot;styleName&quot;:&quot;STROKE&quot;}]},&quot;opacity&quot;:1},&quot;74340348-eaa7-4c3e-8461-bc0d7686ef9c&quot;:{&quot;id&quot;:&quot;74340348-eaa7-4c3e-8461-bc0d7686ef9c&quot;,&quot;name&quot;:&quot;DNA (short, symbol)&quot;,&quot;displayName&quot;:&quot;&quot;,&quot;type&quot;:&quot;FIGURE_OBJECT&quot;,&quot;relativeTransform&quot;:{&quot;translate&quot;:{&quot;x&quot;:-45.34234177374258,&quot;y&quot;:-56.3146477031378},&quot;rotate&quot;:1.5707963267948966,&quot;skewX&quot;:0,&quot;scale&quot;:{&quot;x&quot;:0.2929673118328149,&quot;y&quot;:0.2929673118328149}},&quot;image&quot;:{&quot;url&quot;:&quot;https://icons.biorender.com/biorender/6329d3598dc9890028b7ab15/dna-short-symbol.png&quot;,&quot;fallbackUrl&quot;:&quot;https://res.cloudinary.com/dlcjuc3ej/image/upload/v1663685447/m5id6xunoq4fezcftv3j.svg#/keystone/api/icons/6329d3598dc9890028b7ab15/dna-short-symbol.svg&quot;,&quot;isPremium&quot;:false,&quot;size&quot;:{&quot;x&quot;:79,&quot;y&quot;:40.68796992481203}},&quot;source&quot;:{&quot;id&quot;:&quot;6329d2c58dc9890028b7aaf8&quot;,&quot;type&quot;:&quot;ASSETS&quot;},&quot;isPremium&quot;:false,&quot;parent&quot;:{&quot;type&quot;:&quot;CHILD&quot;,&quot;parentId&quot;:&quot;2b434cdf-c8d3-43ab-a238-9d8e8c7ba91c&quot;,&quot;order&quot;:&quot;5&quot;}},&quot;b68be20f-3627-4c96-a2e3-1200899fba15&quot;:{&quot;id&quot;:&quot;b68be20f-3627-4c96-a2e3-1200899fba15&quot;,&quot;type&quot;:&quot;FIGURE_OBJECT&quot;,&quot;document&quot;:{&quot;type&quot;:&quot;DOCUMENT_GROUP&quot;,&quot;canvasType&quot;:&quot;SLIDE&quot;,&quot;units&quot;:&quot;in&quot;}}}}"/>
  <p:tag name="TRANSPARENTBACKGROUND" val="false"/>
  <p:tag name="VERSION" val="1731329366670"/>
  <p:tag name="FIGURESLIDEID" val="fe9a5d91-172d-4052-b564-43c9c8b787a1"/>
  <p:tag name="TITLE" val="Untitled"/>
  <p:tag name="CREATORNAME" val="Kalliopi Rantsiou"/>
  <p:tag name="DATEINSERTED" val="17313294085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5047</TotalTime>
  <Words>487</Words>
  <Application>Microsoft Macintosh PowerPoint</Application>
  <PresentationFormat>Widescreen</PresentationFormat>
  <Paragraphs>88</Paragraphs>
  <Slides>21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-apple-system</vt:lpstr>
      <vt:lpstr>Aptos</vt:lpstr>
      <vt:lpstr>Aptos Display</vt:lpstr>
      <vt:lpstr>Arial</vt:lpstr>
      <vt:lpstr>Calibri</vt:lpstr>
      <vt:lpstr>Montserrat</vt:lpstr>
      <vt:lpstr>Office Theme</vt:lpstr>
      <vt:lpstr>Documento</vt:lpstr>
      <vt:lpstr>Presentazione standard di PowerPoint</vt:lpstr>
      <vt:lpstr>Questioni che interessano i microbiologi</vt:lpstr>
      <vt:lpstr>Come studiamo i microrganismi </vt:lpstr>
      <vt:lpstr>I microrganismi vivono in comunità complesse e interagiscono tra loro e con l’ambiente </vt:lpstr>
      <vt:lpstr>Biofilm</vt:lpstr>
      <vt:lpstr>https://doi.org/10.1038/s41579-022-00767-0</vt:lpstr>
      <vt:lpstr>Presentazione standard di PowerPoint</vt:lpstr>
      <vt:lpstr>https://doi.org/10.1038/s41579-024-01086-2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Microbiologia degli alimenti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Kalliopi Rantsiou</dc:creator>
  <cp:lastModifiedBy>Francesca Cristetti</cp:lastModifiedBy>
  <cp:revision>33</cp:revision>
  <dcterms:created xsi:type="dcterms:W3CDTF">2025-02-11T08:56:09Z</dcterms:created>
  <dcterms:modified xsi:type="dcterms:W3CDTF">2025-02-15T11:43:59Z</dcterms:modified>
</cp:coreProperties>
</file>