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20"/>
  </p:notesMasterIdLst>
  <p:handoutMasterIdLst>
    <p:handoutMasterId r:id="rId21"/>
  </p:handoutMasterIdLst>
  <p:sldIdLst>
    <p:sldId id="375" r:id="rId2"/>
    <p:sldId id="343" r:id="rId3"/>
    <p:sldId id="376" r:id="rId4"/>
    <p:sldId id="370" r:id="rId5"/>
    <p:sldId id="356" r:id="rId6"/>
    <p:sldId id="385" r:id="rId7"/>
    <p:sldId id="386" r:id="rId8"/>
    <p:sldId id="387" r:id="rId9"/>
    <p:sldId id="355" r:id="rId10"/>
    <p:sldId id="371" r:id="rId11"/>
    <p:sldId id="377" r:id="rId12"/>
    <p:sldId id="373" r:id="rId13"/>
    <p:sldId id="381" r:id="rId14"/>
    <p:sldId id="378" r:id="rId15"/>
    <p:sldId id="379" r:id="rId16"/>
    <p:sldId id="382" r:id="rId17"/>
    <p:sldId id="384" r:id="rId18"/>
    <p:sldId id="383" r:id="rId19"/>
  </p:sldIdLst>
  <p:sldSz cx="9144000" cy="6858000" type="screen4x3"/>
  <p:notesSz cx="6815138" cy="9942513"/>
  <p:defaultTextStyle>
    <a:defPPr>
      <a:defRPr lang="it-IT"/>
    </a:defPPr>
    <a:lvl1pPr algn="l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tonio" initials="A" lastIdx="3" clrIdx="0"/>
  <p:cmAuthor id="1" name="antonio" initials="a" lastIdx="1" clrIdx="1"/>
  <p:cmAuthor id="2" name="Antonio Trifirò" initials="AT" lastIdx="33" clrIdx="2">
    <p:extLst>
      <p:ext uri="{19B8F6BF-5375-455C-9EA6-DF929625EA0E}">
        <p15:presenceInfo xmlns:p15="http://schemas.microsoft.com/office/powerpoint/2012/main" userId="S::atrifiro@unime.it::f485f425-bbee-4405-9f62-57fab21d911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1FD9"/>
    <a:srgbClr val="FF3300"/>
    <a:srgbClr val="3333CC"/>
    <a:srgbClr val="FF4081"/>
    <a:srgbClr val="3A4DB6"/>
    <a:srgbClr val="A2A2A2"/>
    <a:srgbClr val="F41416"/>
    <a:srgbClr val="0071BB"/>
    <a:srgbClr val="574C74"/>
    <a:srgbClr val="EA57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7" autoAdjust="0"/>
    <p:restoredTop sz="94646" autoAdjust="0"/>
  </p:normalViewPr>
  <p:slideViewPr>
    <p:cSldViewPr>
      <p:cViewPr varScale="1">
        <p:scale>
          <a:sx n="79" d="100"/>
          <a:sy n="79" d="100"/>
        </p:scale>
        <p:origin x="157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tonio Trifirò" userId="f485f425-bbee-4405-9f62-57fab21d911b" providerId="ADAL" clId="{02E1E925-C44D-4DEA-B374-CB2149A347B5}"/>
    <pc:docChg chg="modSld">
      <pc:chgData name="Antonio Trifirò" userId="f485f425-bbee-4405-9f62-57fab21d911b" providerId="ADAL" clId="{02E1E925-C44D-4DEA-B374-CB2149A347B5}" dt="2025-02-26T11:24:51.155" v="15" actId="1036"/>
      <pc:docMkLst>
        <pc:docMk/>
      </pc:docMkLst>
      <pc:sldChg chg="addSp modSp mod">
        <pc:chgData name="Antonio Trifirò" userId="f485f425-bbee-4405-9f62-57fab21d911b" providerId="ADAL" clId="{02E1E925-C44D-4DEA-B374-CB2149A347B5}" dt="2025-02-26T11:24:51.155" v="15" actId="1036"/>
        <pc:sldMkLst>
          <pc:docMk/>
          <pc:sldMk cId="3083921334" sldId="378"/>
        </pc:sldMkLst>
        <pc:spChg chg="mod">
          <ac:chgData name="Antonio Trifirò" userId="f485f425-bbee-4405-9f62-57fab21d911b" providerId="ADAL" clId="{02E1E925-C44D-4DEA-B374-CB2149A347B5}" dt="2025-02-26T11:24:13.741" v="8" actId="1035"/>
          <ac:spMkLst>
            <pc:docMk/>
            <pc:sldMk cId="3083921334" sldId="378"/>
            <ac:spMk id="2" creationId="{5B5439BC-A62E-BBE4-9C6F-822BB8B79613}"/>
          </ac:spMkLst>
        </pc:spChg>
        <pc:spChg chg="mod">
          <ac:chgData name="Antonio Trifirò" userId="f485f425-bbee-4405-9f62-57fab21d911b" providerId="ADAL" clId="{02E1E925-C44D-4DEA-B374-CB2149A347B5}" dt="2025-02-26T11:24:51.155" v="15" actId="1036"/>
          <ac:spMkLst>
            <pc:docMk/>
            <pc:sldMk cId="3083921334" sldId="378"/>
            <ac:spMk id="5" creationId="{81A4075A-96F9-2728-1D2E-90B77CA12359}"/>
          </ac:spMkLst>
        </pc:spChg>
        <pc:spChg chg="mod">
          <ac:chgData name="Antonio Trifirò" userId="f485f425-bbee-4405-9f62-57fab21d911b" providerId="ADAL" clId="{02E1E925-C44D-4DEA-B374-CB2149A347B5}" dt="2025-02-26T11:24:51.155" v="15" actId="1036"/>
          <ac:spMkLst>
            <pc:docMk/>
            <pc:sldMk cId="3083921334" sldId="378"/>
            <ac:spMk id="6" creationId="{6A370473-9337-45C9-4EDA-C1D5B66887BB}"/>
          </ac:spMkLst>
        </pc:spChg>
        <pc:picChg chg="mod">
          <ac:chgData name="Antonio Trifirò" userId="f485f425-bbee-4405-9f62-57fab21d911b" providerId="ADAL" clId="{02E1E925-C44D-4DEA-B374-CB2149A347B5}" dt="2025-02-26T11:24:51.155" v="15" actId="1036"/>
          <ac:picMkLst>
            <pc:docMk/>
            <pc:sldMk cId="3083921334" sldId="378"/>
            <ac:picMk id="4" creationId="{902B0321-F584-BF08-E9FF-2BD0AABC022A}"/>
          </ac:picMkLst>
        </pc:picChg>
        <pc:picChg chg="add mod">
          <ac:chgData name="Antonio Trifirò" userId="f485f425-bbee-4405-9f62-57fab21d911b" providerId="ADAL" clId="{02E1E925-C44D-4DEA-B374-CB2149A347B5}" dt="2025-02-26T11:24:35.809" v="12" actId="1076"/>
          <ac:picMkLst>
            <pc:docMk/>
            <pc:sldMk cId="3083921334" sldId="378"/>
            <ac:picMk id="7" creationId="{C704C561-0022-AA0D-8E08-EB14DE190AEA}"/>
          </ac:picMkLst>
        </pc:picChg>
        <pc:picChg chg="mod">
          <ac:chgData name="Antonio Trifirò" userId="f485f425-bbee-4405-9f62-57fab21d911b" providerId="ADAL" clId="{02E1E925-C44D-4DEA-B374-CB2149A347B5}" dt="2025-02-26T11:24:51.155" v="15" actId="1036"/>
          <ac:picMkLst>
            <pc:docMk/>
            <pc:sldMk cId="3083921334" sldId="378"/>
            <ac:picMk id="8" creationId="{E6D7275D-AA1E-07F3-8524-4B2411E0261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116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defTabSz="915988">
              <a:spcBef>
                <a:spcPct val="0"/>
              </a:spcBef>
              <a:buFontTx/>
              <a:buNone/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63975" y="0"/>
            <a:ext cx="295116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algn="r" defTabSz="915988">
              <a:spcBef>
                <a:spcPct val="0"/>
              </a:spcBef>
              <a:buFontTx/>
              <a:buNone/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5625"/>
            <a:ext cx="295116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defTabSz="915988">
              <a:spcBef>
                <a:spcPct val="0"/>
              </a:spcBef>
              <a:buFontTx/>
              <a:buNone/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63975" y="9445625"/>
            <a:ext cx="295116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r" defTabSz="915988">
              <a:spcBef>
                <a:spcPct val="0"/>
              </a:spcBef>
              <a:buFontTx/>
              <a:buNone/>
              <a:defRPr sz="1200"/>
            </a:lvl1pPr>
          </a:lstStyle>
          <a:p>
            <a:pPr>
              <a:defRPr/>
            </a:pPr>
            <a:fld id="{44886FE3-E9D1-4D07-A20C-A6A87519A7B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27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60800" y="0"/>
            <a:ext cx="29527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2338" y="746125"/>
            <a:ext cx="4970462" cy="3727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1038" y="4721225"/>
            <a:ext cx="5453062" cy="447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4038"/>
            <a:ext cx="295275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60800" y="9444038"/>
            <a:ext cx="295275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/>
            </a:lvl1pPr>
          </a:lstStyle>
          <a:p>
            <a:pPr>
              <a:defRPr/>
            </a:pPr>
            <a:fld id="{8066EA6D-D1D3-46AE-A67E-7B0B7AAD4C7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D635F8-C416-49C6-A14F-1CD14CB6CF4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6325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514064-17D1-4518-82E1-031F77F05C2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7370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5F8299-395B-499A-A7C8-096C83DD4D1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11849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olo, ClipArt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lipArt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E7357F-FA83-416B-B057-1CE48A52AFD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33099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2757A0-5B9A-4A85-B1AF-B0251E5E61E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86643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1CCDE-41C4-4F66-AB40-6F73208836A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2542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6B52C2-A335-45BC-8F04-9336470E3E7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5613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EC153F-1CC9-429E-90AF-FF052DB7DD0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7269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86B5DE-F0BC-492B-84FA-86A7CA4F15A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7262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FB4506-69FC-4956-89F4-04830C02D90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9595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389BE3-ECCD-46DB-A933-A7217CD2A15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8599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9FD66-C859-41DD-B0BD-EC94FAD00BE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7787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2D6AC8-860E-4A72-BA42-AB2CE1C0B47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5576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2A550-7DB0-48D2-A7DF-5637D857618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0610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/>
            </a:lvl1pPr>
          </a:lstStyle>
          <a:p>
            <a:pPr>
              <a:defRPr/>
            </a:pPr>
            <a:fld id="{9C671A06-425E-47F8-A2F7-1C20A7AB854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1335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emf"/><Relationship Id="rId7" Type="http://schemas.openxmlformats.org/officeDocument/2006/relationships/image" Target="../media/image7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alice-web-masterclass.app.cern.ch/?password=23092024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1AE6DE24-A510-D9F7-A17C-0850E44EBA0C}"/>
              </a:ext>
            </a:extLst>
          </p:cNvPr>
          <p:cNvSpPr txBox="1"/>
          <p:nvPr/>
        </p:nvSpPr>
        <p:spPr>
          <a:xfrm>
            <a:off x="251520" y="2505553"/>
            <a:ext cx="1339593" cy="16435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sz="1600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8D8BE2E-6502-E6C7-4A25-C5726369802E}"/>
              </a:ext>
            </a:extLst>
          </p:cNvPr>
          <p:cNvSpPr txBox="1"/>
          <p:nvPr/>
        </p:nvSpPr>
        <p:spPr>
          <a:xfrm>
            <a:off x="1" y="-5289"/>
            <a:ext cx="2735954" cy="22344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99F22DB-5A16-B448-686C-7A8BECA83183}"/>
              </a:ext>
            </a:extLst>
          </p:cNvPr>
          <p:cNvSpPr txBox="1"/>
          <p:nvPr/>
        </p:nvSpPr>
        <p:spPr>
          <a:xfrm>
            <a:off x="6408046" y="-2225"/>
            <a:ext cx="2735954" cy="22344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733C21A5-0883-4E2F-E295-C74CFA00A04F}"/>
              </a:ext>
            </a:extLst>
          </p:cNvPr>
          <p:cNvSpPr/>
          <p:nvPr/>
        </p:nvSpPr>
        <p:spPr bwMode="auto">
          <a:xfrm>
            <a:off x="1708155" y="0"/>
            <a:ext cx="4699891" cy="223223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it-IT" sz="3200" dirty="0">
                <a:solidFill>
                  <a:srgbClr val="FF0000"/>
                </a:solidFill>
                <a:latin typeface="Abadi" panose="020B0604020104020204" pitchFamily="34" charset="0"/>
              </a:rPr>
              <a:t>Alice Masterclass </a:t>
            </a:r>
            <a:endParaRPr lang="it-IT" sz="2000" dirty="0">
              <a:solidFill>
                <a:srgbClr val="FF0000"/>
              </a:solidFill>
              <a:latin typeface="Abadi" panose="020B0604020104020204" pitchFamily="34" charset="0"/>
            </a:endParaRPr>
          </a:p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it-IT" sz="1600" dirty="0">
                <a:solidFill>
                  <a:srgbClr val="FF0000"/>
                </a:solidFill>
                <a:latin typeface="Abadi" panose="020B0604020104020204" pitchFamily="34" charset="0"/>
              </a:rPr>
              <a:t>Catania, 26 febbraio 2025</a:t>
            </a:r>
            <a:endParaRPr kumimoji="0" lang="it-IT" sz="2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badi" panose="020B0604020104020204" pitchFamily="34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3546861-DD94-BF38-9271-3FF3B69797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112" y="2156170"/>
            <a:ext cx="7772400" cy="1084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it-IT" sz="4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778C3A0-7913-C17E-B106-FF39356650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224" y="4667956"/>
            <a:ext cx="7643866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buFontTx/>
              <a:buNone/>
              <a:defRPr/>
            </a:pPr>
            <a:r>
              <a:rPr lang="it-IT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Antonio Trifirò </a:t>
            </a:r>
          </a:p>
          <a:p>
            <a:pPr marL="342900" indent="-342900" algn="ctr">
              <a:buFontTx/>
              <a:buNone/>
              <a:defRPr/>
            </a:pPr>
            <a:r>
              <a:rPr lang="it-IT" sz="1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Università degli Studi di Messina</a:t>
            </a:r>
          </a:p>
          <a:p>
            <a:pPr marL="342900" indent="-342900" algn="ctr">
              <a:buFontTx/>
              <a:buNone/>
              <a:defRPr/>
            </a:pPr>
            <a:r>
              <a:rPr lang="it-IT" sz="1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Dipartimento di Scienze MIFT</a:t>
            </a:r>
          </a:p>
          <a:p>
            <a:pPr marL="342900" indent="-342900" algn="ctr">
              <a:buFontTx/>
              <a:buNone/>
              <a:defRPr/>
            </a:pPr>
            <a:r>
              <a:rPr lang="it-IT" sz="1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&amp; </a:t>
            </a:r>
          </a:p>
          <a:p>
            <a:pPr marL="342900" indent="-342900" algn="ctr">
              <a:buFontTx/>
              <a:buNone/>
              <a:defRPr/>
            </a:pPr>
            <a:r>
              <a:rPr lang="it-IT" sz="1400" dirty="0">
                <a:solidFill>
                  <a:schemeClr val="bg1"/>
                </a:solidFill>
                <a:latin typeface="Comic Sans MS" pitchFamily="66" charset="0"/>
              </a:rPr>
              <a:t>Istituto Nazionale di Fisica Nucleare –Sez. di Catania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3F67AE64-C705-4068-40A9-C79E9A5477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967" y="3092012"/>
            <a:ext cx="792003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it-IT" sz="4800" b="1" dirty="0">
                <a:solidFill>
                  <a:srgbClr val="FF0000"/>
                </a:solidFill>
                <a:latin typeface="Comic Sans MS" pitchFamily="66" charset="0"/>
              </a:rPr>
              <a:t>Analisi dei dati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B98F062-1015-F6D4-5394-CF9CC151A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65237" cy="1916832"/>
          </a:xfrm>
          <a:prstGeom prst="rect">
            <a:avLst/>
          </a:prstGeom>
        </p:spPr>
      </p:pic>
      <p:pic>
        <p:nvPicPr>
          <p:cNvPr id="8" name="Immagine 3">
            <a:extLst>
              <a:ext uri="{FF2B5EF4-FFF2-40B4-BE49-F238E27FC236}">
                <a16:creationId xmlns:a16="http://schemas.microsoft.com/office/drawing/2014/main" id="{C9BC6741-A53C-1C85-0E96-9691C325B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9818" y="2601259"/>
            <a:ext cx="1469852" cy="1394121"/>
          </a:xfrm>
          <a:prstGeom prst="rect">
            <a:avLst/>
          </a:prstGeom>
        </p:spPr>
      </p:pic>
      <p:pic>
        <p:nvPicPr>
          <p:cNvPr id="9" name="Picture 15" descr="A black and white logo&#10;&#10;AI-generated content may be incorrect.">
            <a:extLst>
              <a:ext uri="{FF2B5EF4-FFF2-40B4-BE49-F238E27FC236}">
                <a16:creationId xmlns:a16="http://schemas.microsoft.com/office/drawing/2014/main" id="{137A29BD-7995-DFAA-D72F-307AC50B1D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662" y="4686397"/>
            <a:ext cx="1469852" cy="1440007"/>
          </a:xfrm>
          <a:prstGeom prst="rect">
            <a:avLst/>
          </a:prstGeom>
        </p:spPr>
      </p:pic>
      <p:pic>
        <p:nvPicPr>
          <p:cNvPr id="10" name="pasted-image.png">
            <a:extLst>
              <a:ext uri="{FF2B5EF4-FFF2-40B4-BE49-F238E27FC236}">
                <a16:creationId xmlns:a16="http://schemas.microsoft.com/office/drawing/2014/main" id="{582BFDAA-B3CB-F7EA-850E-01C8E8FEE8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954" y="2525009"/>
            <a:ext cx="1171460" cy="158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magine 4">
            <a:extLst>
              <a:ext uri="{FF2B5EF4-FFF2-40B4-BE49-F238E27FC236}">
                <a16:creationId xmlns:a16="http://schemas.microsoft.com/office/drawing/2014/main" id="{35715898-FE55-50F0-165F-2B702F8B6B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97" y="4793992"/>
            <a:ext cx="1338216" cy="1284688"/>
          </a:xfrm>
          <a:prstGeom prst="rect">
            <a:avLst/>
          </a:prstGeom>
        </p:spPr>
      </p:pic>
      <p:pic>
        <p:nvPicPr>
          <p:cNvPr id="12" name="Immagine 13">
            <a:extLst>
              <a:ext uri="{FF2B5EF4-FFF2-40B4-BE49-F238E27FC236}">
                <a16:creationId xmlns:a16="http://schemas.microsoft.com/office/drawing/2014/main" id="{5D8B8B49-8394-1A7D-94E4-81EDC28BFC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900" y="931321"/>
            <a:ext cx="2818400" cy="1124774"/>
          </a:xfrm>
          <a:prstGeom prst="rect">
            <a:avLst/>
          </a:prstGeom>
        </p:spPr>
      </p:pic>
      <p:pic>
        <p:nvPicPr>
          <p:cNvPr id="13" name="Picture 13" descr="A blue and white logo&#10;&#10;AI-generated content may be incorrect.">
            <a:extLst>
              <a:ext uri="{FF2B5EF4-FFF2-40B4-BE49-F238E27FC236}">
                <a16:creationId xmlns:a16="http://schemas.microsoft.com/office/drawing/2014/main" id="{810FDC10-871D-4573-4D4A-2B60C7F0D7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58573"/>
            <a:ext cx="2735954" cy="123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287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80728"/>
            <a:ext cx="8686000" cy="5400600"/>
          </a:xfrm>
          <a:prstGeom prst="rect">
            <a:avLst/>
          </a:prstGeom>
        </p:spPr>
      </p:pic>
      <p:sp>
        <p:nvSpPr>
          <p:cNvPr id="7" name="Titolo 1"/>
          <p:cNvSpPr txBox="1">
            <a:spLocks/>
          </p:cNvSpPr>
          <p:nvPr/>
        </p:nvSpPr>
        <p:spPr>
          <a:xfrm>
            <a:off x="357158" y="44624"/>
            <a:ext cx="8643938" cy="78579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ALICE</a:t>
            </a:r>
            <a:r>
              <a:rPr kumimoji="0" lang="it-IT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7B5636-A4A0-8BD0-9E0B-BED57781C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8" name="Picture 4">
            <a:extLst>
              <a:ext uri="{FF2B5EF4-FFF2-40B4-BE49-F238E27FC236}">
                <a16:creationId xmlns:a16="http://schemas.microsoft.com/office/drawing/2014/main" id="{53CE1853-B6BC-8662-76B1-AA13EB6B7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50" y="1340768"/>
            <a:ext cx="8317132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443AD873-9C11-13D8-C775-094C18A7B91E}"/>
              </a:ext>
            </a:extLst>
          </p:cNvPr>
          <p:cNvSpPr txBox="1">
            <a:spLocks/>
          </p:cNvSpPr>
          <p:nvPr/>
        </p:nvSpPr>
        <p:spPr>
          <a:xfrm>
            <a:off x="357158" y="260648"/>
            <a:ext cx="8643938" cy="78579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Alice Inner Tracking System</a:t>
            </a:r>
            <a:r>
              <a:rPr kumimoji="0" lang="it-IT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20967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A18DDA9-4A41-E839-93BE-E709014EC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5248" y="78432"/>
            <a:ext cx="4106339" cy="263048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1B8CFB6-C6D2-ED20-BE2D-3D8E2653CC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799172"/>
            <a:ext cx="3584182" cy="497305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52EF9D1-B31F-EE59-0F59-3DA89ADAE0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9701" y="2797562"/>
            <a:ext cx="4086795" cy="3982006"/>
          </a:xfrm>
          <a:prstGeom prst="rect">
            <a:avLst/>
          </a:prstGeom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D41CCC62-742C-4ECE-1F23-EB705D74434F}"/>
              </a:ext>
            </a:extLst>
          </p:cNvPr>
          <p:cNvSpPr txBox="1">
            <a:spLocks/>
          </p:cNvSpPr>
          <p:nvPr/>
        </p:nvSpPr>
        <p:spPr>
          <a:xfrm>
            <a:off x="18945" y="188640"/>
            <a:ext cx="4430866" cy="78579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3200" b="1" kern="0" dirty="0">
                <a:solidFill>
                  <a:srgbClr val="FF0000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Decadimenti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3200" b="1" kern="0" dirty="0">
                <a:solidFill>
                  <a:srgbClr val="FF0000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che analizzeremo</a:t>
            </a:r>
            <a:r>
              <a:rPr kumimoji="0" lang="it-IT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 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DAF1F08-D5BC-6C7B-B49F-F199454895D1}"/>
              </a:ext>
            </a:extLst>
          </p:cNvPr>
          <p:cNvSpPr txBox="1"/>
          <p:nvPr/>
        </p:nvSpPr>
        <p:spPr>
          <a:xfrm>
            <a:off x="5796136" y="212205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None/>
            </a:pPr>
            <a:r>
              <a:rPr lang="it-IT" sz="1800" i="1" dirty="0"/>
              <a:t>m=497 MeV /c</a:t>
            </a:r>
            <a:r>
              <a:rPr lang="it-IT" sz="1800" i="1" baseline="30000" dirty="0"/>
              <a:t>2</a:t>
            </a:r>
            <a:r>
              <a:rPr lang="it-IT" sz="1800" i="1" dirty="0"/>
              <a:t> ±13 MeV/c</a:t>
            </a:r>
            <a:r>
              <a:rPr lang="it-IT" sz="1800" i="1" baseline="30000" dirty="0"/>
              <a:t>2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8D9C403-4A94-BB37-750D-759FEB08E9F5}"/>
              </a:ext>
            </a:extLst>
          </p:cNvPr>
          <p:cNvSpPr txBox="1"/>
          <p:nvPr/>
        </p:nvSpPr>
        <p:spPr>
          <a:xfrm>
            <a:off x="971600" y="2204864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None/>
            </a:pPr>
            <a:r>
              <a:rPr lang="it-IT" sz="1800" i="1" dirty="0"/>
              <a:t>m=1115 MeV /c</a:t>
            </a:r>
            <a:r>
              <a:rPr lang="it-IT" sz="1800" i="1" baseline="30000" dirty="0"/>
              <a:t>2</a:t>
            </a:r>
            <a:r>
              <a:rPr lang="it-IT" sz="1800" i="1" dirty="0"/>
              <a:t> ±5 MeV/c</a:t>
            </a:r>
            <a:r>
              <a:rPr lang="it-IT" sz="1800" i="1" baseline="30000" dirty="0"/>
              <a:t>2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625FE7D-DEFF-A471-2386-5700F50044B2}"/>
              </a:ext>
            </a:extLst>
          </p:cNvPr>
          <p:cNvSpPr txBox="1"/>
          <p:nvPr/>
        </p:nvSpPr>
        <p:spPr>
          <a:xfrm>
            <a:off x="6012160" y="341970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None/>
            </a:pPr>
            <a:r>
              <a:rPr lang="it-IT" sz="1800" i="1" dirty="0"/>
              <a:t>m=1115 MeV /c</a:t>
            </a:r>
            <a:r>
              <a:rPr lang="it-IT" sz="1800" i="1" baseline="30000" dirty="0"/>
              <a:t>2</a:t>
            </a:r>
            <a:r>
              <a:rPr lang="it-IT" sz="1800" i="1" dirty="0"/>
              <a:t> ±5 MeV/c</a:t>
            </a:r>
            <a:r>
              <a:rPr lang="it-IT" sz="1800" i="1" baseline="30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9042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FD781D-B315-670F-E369-9FA1328FD5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34201208-04E9-F537-C36E-60913C210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980728"/>
            <a:ext cx="6248714" cy="5337687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DDEB0AAC-D666-14C3-5EF3-7D368825DB08}"/>
              </a:ext>
            </a:extLst>
          </p:cNvPr>
          <p:cNvSpPr txBox="1"/>
          <p:nvPr/>
        </p:nvSpPr>
        <p:spPr>
          <a:xfrm>
            <a:off x="4556018" y="278092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None/>
            </a:pPr>
            <a:r>
              <a:rPr lang="it-IT" sz="1800" i="1" dirty="0"/>
              <a:t>m=1321 MeV/c</a:t>
            </a:r>
            <a:r>
              <a:rPr lang="it-IT" sz="1800" i="1" baseline="30000" dirty="0"/>
              <a:t>2</a:t>
            </a:r>
            <a:r>
              <a:rPr lang="it-IT" sz="1800" i="1" dirty="0"/>
              <a:t>±10 MeV/c</a:t>
            </a:r>
            <a:r>
              <a:rPr lang="it-IT" sz="1800" i="1" baseline="30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954491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817992-3A5F-08BF-3591-2E8AA70E11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5439BC-A62E-BBE4-9C6F-822BB8B79613}"/>
              </a:ext>
            </a:extLst>
          </p:cNvPr>
          <p:cNvSpPr txBox="1">
            <a:spLocks/>
          </p:cNvSpPr>
          <p:nvPr/>
        </p:nvSpPr>
        <p:spPr>
          <a:xfrm>
            <a:off x="357158" y="116632"/>
            <a:ext cx="8643938" cy="78579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Sottrazione del Background</a:t>
            </a:r>
            <a:r>
              <a:rPr kumimoji="0" lang="it-IT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02B0321-F584-BF08-E9FF-2BD0AABC0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076975"/>
            <a:ext cx="7596336" cy="3864193"/>
          </a:xfrm>
          <a:prstGeom prst="rect">
            <a:avLst/>
          </a:prstGeom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81A4075A-96F9-2728-1D2E-90B77CA12359}"/>
              </a:ext>
            </a:extLst>
          </p:cNvPr>
          <p:cNvSpPr txBox="1">
            <a:spLocks/>
          </p:cNvSpPr>
          <p:nvPr/>
        </p:nvSpPr>
        <p:spPr>
          <a:xfrm>
            <a:off x="4932040" y="3453239"/>
            <a:ext cx="1512168" cy="43204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800" b="1" kern="0" dirty="0">
                <a:solidFill>
                  <a:srgbClr val="3A4DB6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Background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itchFamily="66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6A370473-9337-45C9-4EDA-C1D5B66887BB}"/>
              </a:ext>
            </a:extLst>
          </p:cNvPr>
          <p:cNvSpPr txBox="1">
            <a:spLocks/>
          </p:cNvSpPr>
          <p:nvPr/>
        </p:nvSpPr>
        <p:spPr>
          <a:xfrm>
            <a:off x="4211960" y="2157095"/>
            <a:ext cx="1512168" cy="432048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800" b="1" kern="0" dirty="0">
                <a:solidFill>
                  <a:srgbClr val="3A4DB6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it-IT" sz="1800" b="1" kern="0" dirty="0" err="1">
                <a:solidFill>
                  <a:srgbClr val="FF408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Signal</a:t>
            </a:r>
            <a:endParaRPr lang="it-IT" sz="1800" b="1" kern="0" dirty="0">
              <a:solidFill>
                <a:srgbClr val="FF4081"/>
              </a:solidFill>
              <a:latin typeface="Comic Sans MS" pitchFamily="66" charset="0"/>
              <a:ea typeface="Arial Unicode MS" pitchFamily="34" charset="-128"/>
              <a:cs typeface="Arial Unicode MS" pitchFamily="34" charset="-128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itchFamily="66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E6D7275D-AA1E-07F3-8524-4B2411E02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84" y="1929251"/>
            <a:ext cx="1809353" cy="88773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704C561-0022-AA0D-8E08-EB14DE190A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167" y="5297801"/>
            <a:ext cx="5627665" cy="133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9213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BB7FB-6D8E-1BE1-E0FE-89130DD2F5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41307EDA-1C17-CF10-646D-566BD0DF768E}"/>
              </a:ext>
            </a:extLst>
          </p:cNvPr>
          <p:cNvSpPr txBox="1"/>
          <p:nvPr/>
        </p:nvSpPr>
        <p:spPr bwMode="auto">
          <a:xfrm>
            <a:off x="0" y="-27385"/>
            <a:ext cx="9144000" cy="217598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00" dirty="0">
                <a:solidFill>
                  <a:srgbClr val="99392F"/>
                </a:solidFill>
                <a:latin typeface="Comic Sans MS" panose="030F0702030302020204" pitchFamily="66" charset="0"/>
              </a:rPr>
              <a:t>    </a:t>
            </a:r>
          </a:p>
          <a:p>
            <a:pPr algn="ctr">
              <a:buNone/>
            </a:pP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Event Selection 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and Luminosity: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V0</a:t>
            </a:r>
          </a:p>
          <a:p>
            <a:pPr algn="ctr">
              <a:buNone/>
            </a:pP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>
              <a:buNone/>
            </a:pP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  I</a:t>
            </a:r>
          </a:p>
          <a:p>
            <a:pPr algn="ctr"/>
            <a:endParaRPr lang="it-IT" sz="2800" dirty="0">
              <a:solidFill>
                <a:srgbClr val="99392F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3B91BF8-A21F-AEC5-8C89-052FAF6F0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548574"/>
            <a:ext cx="5349316" cy="374452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CB782F9-5F3B-F7CA-BC58-6DFCB02241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1540" y="847454"/>
            <a:ext cx="3785064" cy="344564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BF7C7EF-BACF-5B26-F454-94D8007BE353}"/>
              </a:ext>
            </a:extLst>
          </p:cNvPr>
          <p:cNvSpPr txBox="1"/>
          <p:nvPr/>
        </p:nvSpPr>
        <p:spPr bwMode="auto">
          <a:xfrm>
            <a:off x="0" y="4351292"/>
            <a:ext cx="9144000" cy="212167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00" dirty="0">
                <a:solidFill>
                  <a:srgbClr val="99392F"/>
                </a:solidFill>
                <a:latin typeface="Comic Sans MS" panose="030F0702030302020204" pitchFamily="66" charset="0"/>
              </a:rPr>
              <a:t>   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  2 x (4 Rings of </a:t>
            </a:r>
            <a:r>
              <a:rPr lang="en-US" sz="2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Plsastic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 Scintillators + PMTs )</a:t>
            </a:r>
          </a:p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Centrality</a:t>
            </a:r>
            <a:r>
              <a:rPr lang="en-US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, Event Plane direction, Particle Multiplicity, background rejection, beam monitor..</a:t>
            </a:r>
          </a:p>
          <a:p>
            <a:pPr algn="ctr">
              <a:lnSpc>
                <a:spcPct val="120000"/>
              </a:lnSpc>
            </a:pPr>
            <a:endParaRPr lang="en-US" sz="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8BC9573-8F6B-4919-0867-6BE9C476B3DC}"/>
              </a:ext>
            </a:extLst>
          </p:cNvPr>
          <p:cNvSpPr txBox="1"/>
          <p:nvPr/>
        </p:nvSpPr>
        <p:spPr bwMode="auto">
          <a:xfrm>
            <a:off x="755576" y="681272"/>
            <a:ext cx="1368152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6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0.7&lt;</a:t>
            </a:r>
            <a:r>
              <a:rPr kumimoji="0" lang="el-GR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θ</a:t>
            </a:r>
            <a:r>
              <a:rPr kumimoji="0" lang="it-IT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&lt;6.9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4FD652E-B1B5-0200-F940-95239A505368}"/>
              </a:ext>
            </a:extLst>
          </p:cNvPr>
          <p:cNvSpPr txBox="1"/>
          <p:nvPr/>
        </p:nvSpPr>
        <p:spPr bwMode="auto">
          <a:xfrm>
            <a:off x="4283968" y="692696"/>
            <a:ext cx="1368152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6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1600" b="0" ker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160</a:t>
            </a:r>
            <a:r>
              <a:rPr kumimoji="0" lang="it-IT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&lt;</a:t>
            </a:r>
            <a:r>
              <a:rPr kumimoji="0" lang="el-GR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θ</a:t>
            </a:r>
            <a:r>
              <a:rPr kumimoji="0" lang="it-IT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&lt;177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6D37404B-3917-9112-A839-5722968EFB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81273"/>
            <a:ext cx="9144000" cy="3539816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CE1DA56D-65B2-9CB0-8F10-537CB8097B90}"/>
              </a:ext>
            </a:extLst>
          </p:cNvPr>
          <p:cNvSpPr txBox="1">
            <a:spLocks/>
          </p:cNvSpPr>
          <p:nvPr/>
        </p:nvSpPr>
        <p:spPr>
          <a:xfrm>
            <a:off x="844991" y="739354"/>
            <a:ext cx="2850754" cy="43204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800" b="1" kern="0" dirty="0">
                <a:solidFill>
                  <a:srgbClr val="FF0000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Impact </a:t>
            </a:r>
            <a:r>
              <a:rPr lang="it-IT" sz="1800" b="1" kern="0" dirty="0" err="1">
                <a:solidFill>
                  <a:srgbClr val="FF0000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Parameter</a:t>
            </a:r>
            <a:r>
              <a:rPr kumimoji="0" lang="it-IT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 </a:t>
            </a: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0B03DBF4-45D7-D230-1627-9A747AB704AC}"/>
              </a:ext>
            </a:extLst>
          </p:cNvPr>
          <p:cNvCxnSpPr>
            <a:cxnSpLocks/>
          </p:cNvCxnSpPr>
          <p:nvPr/>
        </p:nvCxnSpPr>
        <p:spPr bwMode="auto">
          <a:xfrm flipH="1">
            <a:off x="1331640" y="1077907"/>
            <a:ext cx="792088" cy="1070688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5861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25B8A4-D309-1DB3-021C-307146AB9D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24E3523-9855-D5BC-999D-757EF99BC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68959"/>
            <a:ext cx="4861904" cy="378904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479AEE7-0592-5FB9-CB43-6D87E8B17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-1"/>
            <a:ext cx="7395503" cy="453480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CAD8A95-6BD8-B3DE-D435-E7E76FAC43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6" y="5301208"/>
            <a:ext cx="3879704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055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FE463-2D06-3F1B-014C-A976162F2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D54C7756-DF1D-1E9D-9F18-976F2C256A87}"/>
                  </a:ext>
                </a:extLst>
              </p:cNvPr>
              <p:cNvSpPr txBox="1"/>
              <p:nvPr/>
            </p:nvSpPr>
            <p:spPr>
              <a:xfrm>
                <a:off x="810842" y="1124744"/>
                <a:ext cx="7522316" cy="79233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buNone/>
                </a:pPr>
                <a:r>
                  <a:rPr lang="en-US" sz="3200" dirty="0">
                    <a:solidFill>
                      <a:srgbClr val="FF3300"/>
                    </a:solidFill>
                  </a:rPr>
                  <a:t>Yield</a:t>
                </a:r>
                <a:r>
                  <a:rPr lang="en-US" sz="3200" dirty="0">
                    <a:solidFill>
                      <a:srgbClr val="3333CC"/>
                    </a:solidFill>
                  </a:rPr>
                  <a:t> (per un </a:t>
                </a:r>
                <a:r>
                  <a:rPr lang="en-US" sz="3200" dirty="0" err="1">
                    <a:solidFill>
                      <a:srgbClr val="3333CC"/>
                    </a:solidFill>
                  </a:rPr>
                  <a:t>certo</a:t>
                </a:r>
                <a:r>
                  <a:rPr lang="en-US" sz="3200" dirty="0">
                    <a:solidFill>
                      <a:srgbClr val="3333CC"/>
                    </a:solidFill>
                  </a:rPr>
                  <a:t> </a:t>
                </a:r>
                <a:r>
                  <a:rPr lang="en-US" sz="3200" dirty="0" err="1">
                    <a:solidFill>
                      <a:srgbClr val="3333CC"/>
                    </a:solidFill>
                  </a:rPr>
                  <a:t>tipo</a:t>
                </a:r>
                <a:r>
                  <a:rPr lang="en-US" sz="3200" dirty="0">
                    <a:solidFill>
                      <a:srgbClr val="3333CC"/>
                    </a:solidFill>
                  </a:rPr>
                  <a:t> di </a:t>
                </a:r>
                <a:r>
                  <a:rPr lang="en-US" sz="3200" dirty="0" err="1">
                    <a:solidFill>
                      <a:srgbClr val="3333CC"/>
                    </a:solidFill>
                  </a:rPr>
                  <a:t>particella</a:t>
                </a:r>
                <a:r>
                  <a:rPr lang="en-US" sz="3200" dirty="0">
                    <a:solidFill>
                      <a:srgbClr val="3333CC"/>
                    </a:solidFill>
                  </a:rPr>
                  <a:t>):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200" i="1" smtClean="0">
                                <a:solidFill>
                                  <a:srgbClr val="33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3200" b="0" i="1" smtClean="0">
                                <a:solidFill>
                                  <a:srgbClr val="3333CC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it-IT" sz="3200" b="0" i="1" smtClean="0">
                                <a:solidFill>
                                  <a:srgbClr val="3333CC"/>
                                </a:solidFill>
                                <a:latin typeface="Cambria Math" panose="02040503050406030204" pitchFamily="18" charset="0"/>
                              </a:rPr>
                              <m:t>𝑝𝑎𝑟𝑡𝑖𝑐𝑙𝑒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200" i="1" smtClean="0">
                                <a:solidFill>
                                  <a:srgbClr val="33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3200" b="0" i="1" smtClean="0">
                                <a:solidFill>
                                  <a:srgbClr val="3333CC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it-IT" sz="3200" b="0" i="1" smtClean="0">
                                <a:solidFill>
                                  <a:srgbClr val="3333CC"/>
                                </a:solidFill>
                                <a:latin typeface="Cambria Math" panose="02040503050406030204" pitchFamily="18" charset="0"/>
                              </a:rPr>
                              <m:t>𝑒𝑣𝑒𝑛𝑡𝑠</m:t>
                            </m:r>
                          </m:sub>
                        </m:sSub>
                      </m:den>
                    </m:f>
                  </m:oMath>
                </a14:m>
                <a:endParaRPr lang="en-US" sz="3200" i="1" dirty="0">
                  <a:solidFill>
                    <a:srgbClr val="3333CC"/>
                  </a:solidFill>
                </a:endParaRPr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D54C7756-DF1D-1E9D-9F18-976F2C256A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842" y="1124744"/>
                <a:ext cx="7522316" cy="792333"/>
              </a:xfrm>
              <a:prstGeom prst="rect">
                <a:avLst/>
              </a:prstGeom>
              <a:blipFill>
                <a:blip r:embed="rId2"/>
                <a:stretch>
                  <a:fillRect l="-3241" t="-775" b="-85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8D606C48-6897-65CF-C76E-86E11D0B2677}"/>
                  </a:ext>
                </a:extLst>
              </p:cNvPr>
              <p:cNvSpPr txBox="1"/>
              <p:nvPr/>
            </p:nvSpPr>
            <p:spPr>
              <a:xfrm>
                <a:off x="725145" y="4051660"/>
                <a:ext cx="8054384" cy="92474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buNone/>
                </a:pPr>
                <a:r>
                  <a:rPr lang="en-US" sz="3600" dirty="0">
                    <a:solidFill>
                      <a:srgbClr val="3333CC"/>
                    </a:solidFill>
                  </a:rPr>
                  <a:t>Strangeness </a:t>
                </a:r>
                <a:r>
                  <a:rPr lang="en-US" sz="3600" dirty="0">
                    <a:solidFill>
                      <a:srgbClr val="FF3300"/>
                    </a:solidFill>
                  </a:rPr>
                  <a:t>Enhancement</a:t>
                </a:r>
                <a:r>
                  <a:rPr lang="en-US" sz="3600" dirty="0">
                    <a:solidFill>
                      <a:srgbClr val="3333CC"/>
                    </a:solidFill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600" i="1" smtClean="0">
                                <a:solidFill>
                                  <a:srgbClr val="33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3600" b="1" i="1" smtClean="0">
                                <a:solidFill>
                                  <a:srgbClr val="3333CC"/>
                                </a:solidFill>
                                <a:latin typeface="Cambria Math" panose="02040503050406030204" pitchFamily="18" charset="0"/>
                              </a:rPr>
                              <m:t>𝒀</m:t>
                            </m:r>
                          </m:e>
                          <m:sub>
                            <m:r>
                              <a:rPr lang="it-IT" sz="3600" b="0" i="1" smtClean="0">
                                <a:solidFill>
                                  <a:srgbClr val="3333CC"/>
                                </a:solidFill>
                                <a:latin typeface="Cambria Math" panose="02040503050406030204" pitchFamily="18" charset="0"/>
                              </a:rPr>
                              <m:t>𝑃𝑏𝑃𝑏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600" i="1" smtClean="0">
                                <a:solidFill>
                                  <a:srgbClr val="33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sz="3600" i="1" smtClean="0">
                                    <a:solidFill>
                                      <a:srgbClr val="3333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3600" b="1" i="1">
                                    <a:solidFill>
                                      <a:srgbClr val="3333CC"/>
                                    </a:solidFill>
                                    <a:latin typeface="Cambria Math" panose="02040503050406030204" pitchFamily="18" charset="0"/>
                                  </a:rPr>
                                  <m:t>𝑵</m:t>
                                </m:r>
                              </m:e>
                              <m:sub>
                                <m:r>
                                  <a:rPr lang="it-IT" sz="3600" i="1">
                                    <a:solidFill>
                                      <a:srgbClr val="3333CC"/>
                                    </a:solidFill>
                                    <a:latin typeface="Cambria Math" panose="02040503050406030204" pitchFamily="18" charset="0"/>
                                  </a:rPr>
                                  <m:t>𝑝𝑎𝑟𝑡</m:t>
                                </m:r>
                                <m:r>
                                  <a:rPr lang="it-IT" sz="3600" b="0" i="1" smtClean="0">
                                    <a:solidFill>
                                      <a:srgbClr val="3333CC"/>
                                    </a:solidFill>
                                    <a:latin typeface="Cambria Math" panose="02040503050406030204" pitchFamily="18" charset="0"/>
                                  </a:rPr>
                                  <m:t>𝑖𝑐𝑖𝑝𝑎𝑛𝑡</m:t>
                                </m:r>
                              </m:sub>
                            </m:sSub>
                            <m:r>
                              <a:rPr lang="it-IT" sz="3600" b="0" i="1" smtClean="0">
                                <a:solidFill>
                                  <a:srgbClr val="3333CC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it-IT" sz="3600" b="1" i="1" smtClean="0">
                                <a:solidFill>
                                  <a:srgbClr val="3333CC"/>
                                </a:solidFill>
                                <a:latin typeface="Cambria Math" panose="02040503050406030204" pitchFamily="18" charset="0"/>
                              </a:rPr>
                              <m:t>𝒀</m:t>
                            </m:r>
                          </m:e>
                          <m:sub>
                            <m:r>
                              <a:rPr lang="it-IT" sz="3600" b="0" i="1" smtClean="0">
                                <a:solidFill>
                                  <a:srgbClr val="3333CC"/>
                                </a:solidFill>
                                <a:latin typeface="Cambria Math" panose="02040503050406030204" pitchFamily="18" charset="0"/>
                              </a:rPr>
                              <m:t>𝑝𝑝</m:t>
                            </m:r>
                          </m:sub>
                        </m:sSub>
                        <m:r>
                          <a:rPr lang="it-IT" sz="3600" b="0" i="1" smtClean="0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</a:rPr>
                          <m:t>/2</m:t>
                        </m:r>
                      </m:den>
                    </m:f>
                  </m:oMath>
                </a14:m>
                <a:endParaRPr lang="en-US" sz="3600" i="1" dirty="0">
                  <a:solidFill>
                    <a:srgbClr val="3333CC"/>
                  </a:solidFill>
                </a:endParaRPr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8D606C48-6897-65CF-C76E-86E11D0B26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145" y="4051660"/>
                <a:ext cx="8054384" cy="924740"/>
              </a:xfrm>
              <a:prstGeom prst="rect">
                <a:avLst/>
              </a:prstGeom>
              <a:blipFill>
                <a:blip r:embed="rId3"/>
                <a:stretch>
                  <a:fillRect l="-3482" t="-3311" b="-13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417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FDE8F3-D912-B3B3-ABBE-FBCB17FEE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58BB44A4-EEFF-4BA8-636A-A7C2D6BBEF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5776" y="2132856"/>
            <a:ext cx="4176464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 all'esercitazione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888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221" name="Picture 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08" y="1124744"/>
            <a:ext cx="7423200" cy="5300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79" descr="What is dark matter? | Astronomy Essentials | EarthSky"/>
          <p:cNvSpPr>
            <a:spLocks noChangeAspect="1" noChangeArrowheads="1"/>
          </p:cNvSpPr>
          <p:nvPr/>
        </p:nvSpPr>
        <p:spPr bwMode="auto">
          <a:xfrm>
            <a:off x="155575" y="-769938"/>
            <a:ext cx="2857500" cy="160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357158" y="0"/>
            <a:ext cx="8643938" cy="78579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ALICE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(A Large Ion Collider Experiment)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86AA21BF-EEA7-4AD1-9CB8-45B8133AD2B8}"/>
              </a:ext>
            </a:extLst>
          </p:cNvPr>
          <p:cNvSpPr txBox="1"/>
          <p:nvPr/>
        </p:nvSpPr>
        <p:spPr>
          <a:xfrm>
            <a:off x="503548" y="0"/>
            <a:ext cx="8136904" cy="96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it-IT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Large Hadron Collider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it-IT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D74C13D-5F9C-0ACA-0266-DB40CFAF49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270"/>
          <a:stretch/>
        </p:blipFill>
        <p:spPr>
          <a:xfrm>
            <a:off x="395536" y="1168233"/>
            <a:ext cx="8244916" cy="550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774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F76BA9D-53B7-ED6A-597A-9195C6D0D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337191" y="349454"/>
            <a:ext cx="8469618" cy="610252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Oggetto 3">
                <a:extLst>
                  <a:ext uri="{FF2B5EF4-FFF2-40B4-BE49-F238E27FC236}">
                    <a16:creationId xmlns:a16="http://schemas.microsoft.com/office/drawing/2014/main" id="{034B5E7B-3AA2-92CB-F365-38322718CD5C}"/>
                  </a:ext>
                </a:extLst>
              </p:cNvPr>
              <p:cNvSpPr txBox="1"/>
              <p:nvPr/>
            </p:nvSpPr>
            <p:spPr bwMode="auto">
              <a:xfrm>
                <a:off x="5076056" y="4403083"/>
                <a:ext cx="3990911" cy="219427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>
                <a:no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𝑞𝐵𝑣</m:t>
                      </m:r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r>
                        <m:rPr>
                          <m:nor/>
                        </m:rPr>
                        <a:rPr lang="en-US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      </m:t>
                      </m:r>
                    </m:oMath>
                  </m:oMathPara>
                </a14:m>
                <a:endParaRPr lang="it-IT" i="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>
                  <a:buNone/>
                </a:pPr>
                <a:endParaRPr lang="it-IT" i="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r>
                        <m:rPr>
                          <m:nor/>
                        </m:rPr>
                        <a:rPr lang="en-US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  <m:r>
                        <a:rPr lang="en-US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it-IT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Oggetto 3">
                <a:extLst>
                  <a:ext uri="{FF2B5EF4-FFF2-40B4-BE49-F238E27FC236}">
                    <a16:creationId xmlns:a16="http://schemas.microsoft.com/office/drawing/2014/main" id="{034B5E7B-3AA2-92CB-F365-38322718CD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76056" y="4403083"/>
                <a:ext cx="3990911" cy="219427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48">
            <a:extLst>
              <a:ext uri="{FF2B5EF4-FFF2-40B4-BE49-F238E27FC236}">
                <a16:creationId xmlns:a16="http://schemas.microsoft.com/office/drawing/2014/main" id="{6933F7C3-831D-691F-788F-ADAD6CB20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96" y="4221088"/>
            <a:ext cx="4918052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5E37F53-A8CD-805C-41D2-A3618898EF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057" y="286515"/>
            <a:ext cx="8352928" cy="34417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Oggetto 3">
                <a:extLst>
                  <a:ext uri="{FF2B5EF4-FFF2-40B4-BE49-F238E27FC236}">
                    <a16:creationId xmlns:a16="http://schemas.microsoft.com/office/drawing/2014/main" id="{F8978479-E5D3-E655-549E-5CB6990EDD45}"/>
                  </a:ext>
                </a:extLst>
              </p:cNvPr>
              <p:cNvSpPr txBox="1"/>
              <p:nvPr/>
            </p:nvSpPr>
            <p:spPr bwMode="auto">
              <a:xfrm>
                <a:off x="293057" y="0"/>
                <a:ext cx="8352928" cy="61105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>
                <a:no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28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Forza</m:t>
                      </m:r>
                      <m:r>
                        <a:rPr lang="it-IT" sz="28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sz="28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di</m:t>
                      </m:r>
                      <m:r>
                        <a:rPr lang="it-IT" sz="28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sz="28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Lorentz</m:t>
                      </m:r>
                      <m:r>
                        <a:rPr lang="it-IT" sz="28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:  </m:t>
                      </m:r>
                      <m:acc>
                        <m:accPr>
                          <m:chr m:val="⃗"/>
                          <m:ctrlPr>
                            <a:rPr lang="it-IT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r>
                        <a:rPr lang="it-IT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acc>
                        <m:accPr>
                          <m:chr m:val="⃗"/>
                          <m:ctrlPr>
                            <a:rPr lang="it-IT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</m:acc>
                      <m:r>
                        <a:rPr lang="it-IT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it-IT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it-IT" sz="2800" i="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Oggetto 3">
                <a:extLst>
                  <a:ext uri="{FF2B5EF4-FFF2-40B4-BE49-F238E27FC236}">
                    <a16:creationId xmlns:a16="http://schemas.microsoft.com/office/drawing/2014/main" id="{F8978479-E5D3-E655-549E-5CB6990EDD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3057" y="0"/>
                <a:ext cx="8352928" cy="61105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156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DBC5B5F6-A0EF-FDF2-EBBE-70829C80B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188640"/>
            <a:ext cx="5749692" cy="330032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202F87E4-55F8-28B2-D61F-D9F94D44B497}"/>
              </a:ext>
            </a:extLst>
          </p:cNvPr>
          <p:cNvSpPr txBox="1"/>
          <p:nvPr/>
        </p:nvSpPr>
        <p:spPr>
          <a:xfrm rot="474059">
            <a:off x="3163015" y="1905217"/>
            <a:ext cx="2529937" cy="6340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600" b="1" dirty="0" err="1">
                <a:solidFill>
                  <a:srgbClr val="D91FD9"/>
                </a:solidFill>
                <a:latin typeface="Abadi" panose="020B0604020104020204" pitchFamily="34" charset="0"/>
              </a:rPr>
              <a:t>Particella</a:t>
            </a:r>
            <a:r>
              <a:rPr lang="en-US" sz="1600" b="1" dirty="0">
                <a:solidFill>
                  <a:srgbClr val="D91FD9"/>
                </a:solidFill>
                <a:latin typeface="Abadi" panose="020B0604020104020204" pitchFamily="34" charset="0"/>
              </a:rPr>
              <a:t> </a:t>
            </a:r>
            <a:r>
              <a:rPr lang="en-US" sz="1600" b="1" dirty="0" err="1">
                <a:solidFill>
                  <a:srgbClr val="D91FD9"/>
                </a:solidFill>
                <a:latin typeface="Abadi" panose="020B0604020104020204" pitchFamily="34" charset="0"/>
              </a:rPr>
              <a:t>neutra</a:t>
            </a:r>
            <a:endParaRPr lang="en-US" sz="1600" b="1" dirty="0">
              <a:solidFill>
                <a:srgbClr val="D91FD9"/>
              </a:solidFill>
              <a:latin typeface="Abadi" panose="020B0604020104020204" pitchFamily="34" charset="0"/>
            </a:endParaRPr>
          </a:p>
          <a:p>
            <a:pPr algn="ctr">
              <a:buNone/>
            </a:pPr>
            <a:r>
              <a:rPr lang="en-US" sz="1600" b="1" dirty="0" err="1">
                <a:solidFill>
                  <a:srgbClr val="D91FD9"/>
                </a:solidFill>
                <a:latin typeface="Abadi" panose="020B0604020104020204" pitchFamily="34" charset="0"/>
              </a:rPr>
              <a:t>Percorso</a:t>
            </a:r>
            <a:r>
              <a:rPr lang="en-US" sz="1600" b="1" dirty="0">
                <a:solidFill>
                  <a:srgbClr val="D91FD9"/>
                </a:solidFill>
                <a:latin typeface="Abadi" panose="020B0604020104020204" pitchFamily="34" charset="0"/>
              </a:rPr>
              <a:t> </a:t>
            </a:r>
            <a:r>
              <a:rPr lang="en-US" sz="1600" b="1" dirty="0" err="1">
                <a:solidFill>
                  <a:srgbClr val="D91FD9"/>
                </a:solidFill>
                <a:latin typeface="Abadi" panose="020B0604020104020204" pitchFamily="34" charset="0"/>
              </a:rPr>
              <a:t>invisibile</a:t>
            </a:r>
            <a:endParaRPr lang="en-US" sz="1600" b="1" dirty="0">
              <a:solidFill>
                <a:srgbClr val="D91FD9"/>
              </a:solidFill>
              <a:latin typeface="Abadi" panose="020B0604020104020204" pitchFamily="34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F960750F-9E97-F7F4-45F3-75973C2F53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01229"/>
            <a:ext cx="9144000" cy="297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3151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F7E383-6F53-833F-A0CC-A7FADBAF03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96ECFF6-0068-F559-7284-86D2F0D8E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584" y="4509120"/>
            <a:ext cx="8316832" cy="138480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A562719-4357-FE2C-45EB-000BBF682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620688"/>
            <a:ext cx="5749692" cy="330032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AE8609E5-ACCA-DDB6-DEED-5C090EE1FDFA}"/>
              </a:ext>
            </a:extLst>
          </p:cNvPr>
          <p:cNvSpPr txBox="1"/>
          <p:nvPr/>
        </p:nvSpPr>
        <p:spPr>
          <a:xfrm rot="474059">
            <a:off x="3163015" y="2337265"/>
            <a:ext cx="2529937" cy="6340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600" b="1" dirty="0" err="1">
                <a:solidFill>
                  <a:srgbClr val="D91FD9"/>
                </a:solidFill>
                <a:latin typeface="Abadi" panose="020B0604020104020204" pitchFamily="34" charset="0"/>
              </a:rPr>
              <a:t>Particella</a:t>
            </a:r>
            <a:r>
              <a:rPr lang="en-US" sz="1600" b="1" dirty="0">
                <a:solidFill>
                  <a:srgbClr val="D91FD9"/>
                </a:solidFill>
                <a:latin typeface="Abadi" panose="020B0604020104020204" pitchFamily="34" charset="0"/>
              </a:rPr>
              <a:t> </a:t>
            </a:r>
            <a:r>
              <a:rPr lang="en-US" sz="1600" b="1" dirty="0" err="1">
                <a:solidFill>
                  <a:srgbClr val="D91FD9"/>
                </a:solidFill>
                <a:latin typeface="Abadi" panose="020B0604020104020204" pitchFamily="34" charset="0"/>
              </a:rPr>
              <a:t>neutra</a:t>
            </a:r>
            <a:endParaRPr lang="en-US" sz="1600" b="1" dirty="0">
              <a:solidFill>
                <a:srgbClr val="D91FD9"/>
              </a:solidFill>
              <a:latin typeface="Abadi" panose="020B0604020104020204" pitchFamily="34" charset="0"/>
            </a:endParaRPr>
          </a:p>
          <a:p>
            <a:pPr algn="ctr">
              <a:buNone/>
            </a:pPr>
            <a:r>
              <a:rPr lang="en-US" sz="1600" b="1" dirty="0" err="1">
                <a:solidFill>
                  <a:srgbClr val="D91FD9"/>
                </a:solidFill>
                <a:latin typeface="Abadi" panose="020B0604020104020204" pitchFamily="34" charset="0"/>
              </a:rPr>
              <a:t>Percorso</a:t>
            </a:r>
            <a:r>
              <a:rPr lang="en-US" sz="1600" b="1" dirty="0">
                <a:solidFill>
                  <a:srgbClr val="D91FD9"/>
                </a:solidFill>
                <a:latin typeface="Abadi" panose="020B0604020104020204" pitchFamily="34" charset="0"/>
              </a:rPr>
              <a:t> </a:t>
            </a:r>
            <a:r>
              <a:rPr lang="en-US" sz="1600" b="1" dirty="0" err="1">
                <a:solidFill>
                  <a:srgbClr val="D91FD9"/>
                </a:solidFill>
                <a:latin typeface="Abadi" panose="020B0604020104020204" pitchFamily="34" charset="0"/>
              </a:rPr>
              <a:t>invisibile</a:t>
            </a:r>
            <a:endParaRPr lang="en-US" sz="1600" b="1" dirty="0">
              <a:solidFill>
                <a:srgbClr val="D91FD9"/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902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C1C33EE-F1FA-6633-0808-666A9003E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506" y="529584"/>
            <a:ext cx="8656987" cy="579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172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A86B18C-7666-7F69-5079-4BB34BA20B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559" y="1340768"/>
            <a:ext cx="4459503" cy="541238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8378B66-5B96-4F4B-AE86-BD82AAFC85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07"/>
          <a:stretch/>
        </p:blipFill>
        <p:spPr>
          <a:xfrm>
            <a:off x="2202063" y="1340768"/>
            <a:ext cx="4464496" cy="541228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C276ADDB-8D73-46AF-A88D-6E1D7E3F15D0}"/>
              </a:ext>
            </a:extLst>
          </p:cNvPr>
          <p:cNvSpPr txBox="1"/>
          <p:nvPr/>
        </p:nvSpPr>
        <p:spPr bwMode="auto">
          <a:xfrm>
            <a:off x="0" y="72416"/>
            <a:ext cx="8868622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Ω Barion Discovery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(Brookhaven National </a:t>
            </a:r>
            <a:r>
              <a:rPr kumimoji="0" lang="it-IT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Laboratory</a:t>
            </a: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, 1964)</a:t>
            </a:r>
            <a:endParaRPr kumimoji="0" lang="it-IT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9D6F0FEF-34BD-4654-B136-390212C5B832}"/>
                  </a:ext>
                </a:extLst>
              </p:cNvPr>
              <p:cNvSpPr txBox="1"/>
              <p:nvPr/>
            </p:nvSpPr>
            <p:spPr bwMode="auto">
              <a:xfrm>
                <a:off x="3635896" y="5013176"/>
                <a:ext cx="1307601" cy="27699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66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it-IT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it-IT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it-IT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𝜋</m:t>
                          </m:r>
                        </m:e>
                        <m:sup>
                          <m:r>
                            <a:rPr kumimoji="0" lang="it-IT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p>
                      </m:sSup>
                      <m:r>
                        <a:rPr kumimoji="0" lang="it-IT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→</m:t>
                      </m:r>
                      <m:r>
                        <a:rPr kumimoji="0" lang="it-IT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𝛾</m:t>
                      </m:r>
                      <m:r>
                        <a:rPr kumimoji="0" lang="it-IT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+</m:t>
                      </m:r>
                      <m:r>
                        <a:rPr kumimoji="0" lang="it-IT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𝛾</m:t>
                      </m:r>
                      <m:r>
                        <a:rPr kumimoji="0" lang="it-IT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it-IT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9D6F0FEF-34BD-4654-B136-390212C5B8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35896" y="5013176"/>
                <a:ext cx="1307601" cy="276999"/>
              </a:xfrm>
              <a:prstGeom prst="rect">
                <a:avLst/>
              </a:prstGeom>
              <a:blipFill>
                <a:blip r:embed="rId4"/>
                <a:stretch>
                  <a:fillRect l="-7442" r="-2791" b="-3695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546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84679d45-8346-4e23-8c84-a7304edba77f}" enabled="0" method="" siteId="{84679d45-8346-4e23-8c84-a7304edba77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17904</TotalTime>
  <Words>209</Words>
  <Application>Microsoft Office PowerPoint</Application>
  <PresentationFormat>Presentazione su schermo (4:3)</PresentationFormat>
  <Paragraphs>55</Paragraphs>
  <Slides>18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4" baseType="lpstr">
      <vt:lpstr>Abadi</vt:lpstr>
      <vt:lpstr>Arial</vt:lpstr>
      <vt:lpstr>Cambria Math</vt:lpstr>
      <vt:lpstr>Comic Sans MS</vt:lpstr>
      <vt:lpstr>Times New Roman</vt:lpstr>
      <vt:lpstr>1_Struttura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infn-me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linac da 5MeV di Messina A. Trifirò</dc:title>
  <dc:creator>Antonio Trifirò</dc:creator>
  <cp:lastModifiedBy>Antonio Trifirò</cp:lastModifiedBy>
  <cp:revision>421</cp:revision>
  <dcterms:created xsi:type="dcterms:W3CDTF">2003-05-20T16:45:38Z</dcterms:created>
  <dcterms:modified xsi:type="dcterms:W3CDTF">2025-02-26T11:24:58Z</dcterms:modified>
</cp:coreProperties>
</file>