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7" r:id="rId4"/>
    <p:sldId id="260" r:id="rId5"/>
    <p:sldId id="29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72" r:id="rId15"/>
    <p:sldId id="268" r:id="rId16"/>
    <p:sldId id="267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91" r:id="rId25"/>
    <p:sldId id="280" r:id="rId26"/>
    <p:sldId id="282" r:id="rId27"/>
    <p:sldId id="283" r:id="rId28"/>
    <p:sldId id="284" r:id="rId29"/>
    <p:sldId id="285" r:id="rId30"/>
    <p:sldId id="286" r:id="rId31"/>
    <p:sldId id="292" r:id="rId32"/>
    <p:sldId id="294" r:id="rId33"/>
    <p:sldId id="295" r:id="rId34"/>
    <p:sldId id="287" r:id="rId35"/>
    <p:sldId id="288" r:id="rId36"/>
    <p:sldId id="289" r:id="rId37"/>
    <p:sldId id="259" r:id="rId38"/>
    <p:sldId id="281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B"/>
    <a:srgbClr val="008080"/>
    <a:srgbClr val="FF6D6D"/>
    <a:srgbClr val="AEAEAE"/>
    <a:srgbClr val="00B4B0"/>
    <a:srgbClr val="3333CC"/>
    <a:srgbClr val="FFFFCC"/>
    <a:srgbClr val="FF5050"/>
    <a:srgbClr val="15608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E1631-1825-416D-BCF0-D45403901599}" type="datetimeFigureOut">
              <a:rPr lang="it-IT" smtClean="0"/>
              <a:t>19/02/2025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4BE2F-885C-4724-80C1-2E1D02AA3F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20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ticle Collision&quot; Images – Browse 2,747 Stock Photos, Vectors, and Video  | Adobe Stock">
            <a:extLst>
              <a:ext uri="{FF2B5EF4-FFF2-40B4-BE49-F238E27FC236}">
                <a16:creationId xmlns:a16="http://schemas.microsoft.com/office/drawing/2014/main" id="{AABBF786-3FAF-3835-EEDC-0F07F85842D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r="46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B0DD765-0F69-A10C-6DB8-E3E408A0E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5972C5-FCF2-8EBF-175A-91804A1B3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696544-EADB-B7EC-B153-30D63ABE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9CF7D-58AF-4618-AF26-2ADB7A59A6A1}" type="datetime1">
              <a:rPr lang="it-IT" smtClean="0"/>
              <a:t>19/02/2025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58A06D-094B-53C5-C64B-B56802A4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3A0B82-E856-E0CF-5652-97C2C574D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10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0CE479-92EE-17BC-CCD1-C87643F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3456CCB-3723-144A-8D64-0EA980F71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BCA419-C7EF-C3B7-A64F-B59EFEFE5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CFDA-AF1B-4A54-92BA-319FB270DFF0}" type="datetime1">
              <a:rPr lang="it-IT" smtClean="0"/>
              <a:t>19/02/2025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E54530-8521-5108-7EB3-6A38D18A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322D28-82DE-DC8C-BEDB-C0EC8D317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357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9B6E588-96D9-686C-EA05-DBD75AA43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230B36-EB73-5B93-7849-930877080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21EEC1-24CD-8465-FEAE-DD0ED1EE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AC24-BEC1-4A76-877F-FEF75342C4E9}" type="datetime1">
              <a:rPr lang="it-IT" smtClean="0"/>
              <a:t>19/02/2025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4A3AED-6B9E-EA40-98A6-303A8993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D6670C-7306-7821-8B4B-5CC5D65E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69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article Collision&quot; Images – Browse 2,747 Stock Photos, Vectors, and Video  | Adobe Stock">
            <a:extLst>
              <a:ext uri="{FF2B5EF4-FFF2-40B4-BE49-F238E27FC236}">
                <a16:creationId xmlns:a16="http://schemas.microsoft.com/office/drawing/2014/main" id="{FBC6E959-A417-B6A8-9F2E-2F806C9FC4A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r="46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6BA7CA8-F4AA-78A7-77A0-1C827A52E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1F2CD9-DD15-8CB1-92ED-FBB7ECAC8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4B365A-1769-A75F-4CF8-8D7E9BA6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4B21-14C7-4095-A2EA-D06279865C4F}" type="datetime1">
              <a:rPr lang="it-IT" smtClean="0"/>
              <a:t>19/02/2025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3DDB00-0927-7673-82A7-32DE8664C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E0FC85-E71A-5E5C-2D70-5DAC444C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767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15FF0F93-A67E-4C72-B73C-1C5E19C9DB9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43FB63BC-6A38-7583-C4A8-48DFFD1C0A7B}"/>
              </a:ext>
            </a:extLst>
          </p:cNvPr>
          <p:cNvSpPr/>
          <p:nvPr userDrawn="1"/>
        </p:nvSpPr>
        <p:spPr>
          <a:xfrm>
            <a:off x="606175" y="267128"/>
            <a:ext cx="11096090" cy="6339155"/>
          </a:xfrm>
          <a:prstGeom prst="roundRect">
            <a:avLst/>
          </a:prstGeom>
          <a:solidFill>
            <a:srgbClr val="FFFFEB">
              <a:alpha val="80000"/>
            </a:srgbClr>
          </a:solidFill>
          <a:ln w="38100"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75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DCE57-E4AB-F260-2152-4AA5DFDC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B5A38A-F6C4-6DC5-0CFD-E627C8C80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561CCE-784C-D104-00A1-3A798C79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A64C6-95FC-4109-8C77-286D1EBE5955}" type="datetime1">
              <a:rPr lang="it-IT" smtClean="0"/>
              <a:t>19/02/2025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310C53-4DCA-8F88-A076-4689FFD3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81FFEF-8D60-6DDA-4CF0-BC658B23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19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1F73C2-7C12-94D1-25BE-7B92368D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9C27CC-85D0-A70B-0641-C8DD92BB7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78BDA5-FDB2-A500-FDCC-E623F2661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92B24F-511B-D59C-3DE4-C22898AC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4302-5938-4CA5-9529-AF99BFFAEA0C}" type="datetime1">
              <a:rPr lang="it-IT" smtClean="0"/>
              <a:t>19/02/2025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65C5AE-615A-8C63-BC8C-EFD23A4D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49BEBA-A067-988B-83B0-2F8F49C2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43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CFA033-48C2-96E7-576A-CBDBB9F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F5D2B1-E7F0-6247-5464-01487C8D4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C8B83F-2CD4-CC17-0100-DA7B246E5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387850F-C1CC-4E71-846A-9CF6112F7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F9DEE80-A4BA-BF10-97F3-8C1BCE3170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07FE6AF-8011-4E0D-6889-68E21328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A104-006F-4178-9EE3-3FB492F375B4}" type="datetime1">
              <a:rPr lang="it-IT" smtClean="0"/>
              <a:t>19/02/2025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3D78452-3491-A138-3C14-10325151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BB4FF0D-4B92-BBEC-2FBD-7177A98E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82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F954E5-A8AA-96FF-F6AF-94905F34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97354E7-7309-F5E1-C23D-56AF3FA70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5CB0-D1DD-478B-AABC-042C8CECB096}" type="datetime1">
              <a:rPr lang="it-IT" smtClean="0"/>
              <a:t>19/02/2025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B6DB7D-DED9-F721-E608-250CC53E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3E338C-688E-AC29-548F-A5658A66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34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D1E38BE-42B9-DCF0-F91C-A800A4E8E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D81D-44D7-475F-835E-905C890920D7}" type="datetime1">
              <a:rPr lang="it-IT" smtClean="0"/>
              <a:t>19/02/2025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1EE948-E186-282B-FC03-F715351B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5C24F2-ED33-9C7B-0F1C-465E52EB0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27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05697-0820-3E71-F88C-76683255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FE72ED-1139-5428-E53A-A63C334FD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E2A7BA-4017-2F51-79A2-23AFE66E1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1AAB195-FB6D-7BA8-9F97-3EF93E00A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F72CC-4814-4A6D-8EFD-D95307F70FEB}" type="datetime1">
              <a:rPr lang="it-IT" smtClean="0"/>
              <a:t>19/02/2025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E8A3C8-E227-4FEF-B42E-794EB194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0EA449-C85A-ADEC-7CAA-933A7477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91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7E9254-72A2-72C6-E674-922B5073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33D7057-253C-EF3A-E45E-FF3C30E35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5FA2F1-7ED9-1B42-5B69-4DAF457D6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DCBB62-ACFC-F5A4-132A-21CBD85C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F67-1094-442B-A3EA-65176A807F3A}" type="datetime1">
              <a:rPr lang="it-IT" smtClean="0"/>
              <a:t>19/02/2025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12AAC4-B009-CB73-15CD-7F285C12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83FEA0-ED84-689A-E4F5-9D1AEFF8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46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A097F6-F59F-311C-69F6-2BE6B479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D1A36F-C17B-94D4-8765-2C819A263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FBA7F0-5A68-C9B4-6477-FE001AD300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2307A-0D8F-4E2E-9C08-4C795145BD12}" type="datetime1">
              <a:rPr lang="it-IT" smtClean="0"/>
              <a:t>19/02/2025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F44B17-97E2-E283-C120-0CABDF1003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836C74-CFFD-6362-CAB4-2A1633802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FF0F93-A67E-4C72-B73C-1C5E19C9D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26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A0E7D8-EC6F-ACB3-9291-EFF22620DC46}"/>
              </a:ext>
            </a:extLst>
          </p:cNvPr>
          <p:cNvSpPr txBox="1"/>
          <p:nvPr/>
        </p:nvSpPr>
        <p:spPr>
          <a:xfrm>
            <a:off x="-30642" y="4012224"/>
            <a:ext cx="612664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5500" b="1" dirty="0">
                <a:solidFill>
                  <a:srgbClr val="FFFFEB"/>
                </a:solidFill>
                <a:effectLst>
                  <a:glow rad="76200">
                    <a:schemeClr val="tx1">
                      <a:lumMod val="75000"/>
                      <a:lumOff val="25000"/>
                      <a:alpha val="74000"/>
                    </a:schemeClr>
                  </a:glow>
                </a:effectLst>
                <a:latin typeface="Century Gothic" panose="020B0502020202020204" pitchFamily="34" charset="0"/>
                <a:ea typeface="ADLaM Display" panose="02010000000000000000" pitchFamily="2" charset="0"/>
                <a:cs typeface="Biome" panose="020B0502040204020203" pitchFamily="34" charset="0"/>
              </a:rPr>
              <a:t>L'ESPERIMENTO </a:t>
            </a:r>
          </a:p>
          <a:p>
            <a:pPr algn="r"/>
            <a:r>
              <a:rPr lang="it-IT" sz="5500" b="1" dirty="0">
                <a:solidFill>
                  <a:srgbClr val="FFFFEB"/>
                </a:solidFill>
                <a:effectLst>
                  <a:glow rad="76200">
                    <a:schemeClr val="tx1">
                      <a:lumMod val="75000"/>
                      <a:lumOff val="25000"/>
                      <a:alpha val="74000"/>
                    </a:schemeClr>
                  </a:glow>
                </a:effectLst>
                <a:latin typeface="Century Gothic" panose="020B0502020202020204" pitchFamily="34" charset="0"/>
                <a:ea typeface="ADLaM Display" panose="02010000000000000000" pitchFamily="2" charset="0"/>
                <a:cs typeface="Biome" panose="020B0502040204020203" pitchFamily="34" charset="0"/>
              </a:rPr>
              <a:t>ALICE  AL CERN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60000"/>
                    <a:lumOff val="40000"/>
                  </a:srgb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ADLaM Display" panose="02010000000000000000" pitchFamily="2" charset="0"/>
                <a:cs typeface="Biome" panose="020B0502040204020203" pitchFamily="34" charset="0"/>
              </a:rPr>
              <a:t>ALICE MASTERCLASS 2025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263961E-9AA2-A877-2C94-375405F3C5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9633298" y="4170762"/>
            <a:ext cx="2096367" cy="2052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BB0C055-9ACC-0D33-3A96-51977B2A96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704769" y="2369232"/>
            <a:ext cx="4024896" cy="164299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331C398-07DB-B6B0-2469-63BB55ABF1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7704769" y="4170762"/>
            <a:ext cx="1752371" cy="2052000"/>
          </a:xfrm>
          <a:prstGeom prst="rect">
            <a:avLst/>
          </a:prstGeom>
        </p:spPr>
      </p:pic>
      <p:pic>
        <p:nvPicPr>
          <p:cNvPr id="2050" name="Picture 2" descr="Home INFN Catania">
            <a:extLst>
              <a:ext uri="{FF2B5EF4-FFF2-40B4-BE49-F238E27FC236}">
                <a16:creationId xmlns:a16="http://schemas.microsoft.com/office/drawing/2014/main" id="{7E613C7B-2863-6B41-9C54-FA0BD046F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68" y="646924"/>
            <a:ext cx="2235081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dentità visiva | Università di Catania">
            <a:extLst>
              <a:ext uri="{FF2B5EF4-FFF2-40B4-BE49-F238E27FC236}">
                <a16:creationId xmlns:a16="http://schemas.microsoft.com/office/drawing/2014/main" id="{4E16D2A8-7907-F2B9-D7AF-59F905877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915" y="662694"/>
            <a:ext cx="164475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6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2EBAD-6815-699C-F43D-9200CB11D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3A600-F1A3-92B2-6901-C14D0B1D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A86B1C-F01A-507E-21F4-E9D8C0A8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F53977-EDE3-87F2-23B5-5640F7042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8545"/>
            <a:ext cx="6086708" cy="427505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2000" dirty="0">
              <a:solidFill>
                <a:srgbClr val="008080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2000" dirty="0">
                <a:solidFill>
                  <a:srgbClr val="008080"/>
                </a:solidFill>
                <a:latin typeface="Aptos" panose="02110004020202020204"/>
              </a:rPr>
              <a:t>A hard job!</a:t>
            </a:r>
          </a:p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 una singola collisione possono essere prodotte decine di migliaia di particelle</a:t>
            </a:r>
          </a:p>
        </p:txBody>
      </p:sp>
      <p:pic>
        <p:nvPicPr>
          <p:cNvPr id="9218" name="Picture 2" descr="Hits and reconstructed trajectories of particles in the transverse... |  Download Scientific Diagram">
            <a:extLst>
              <a:ext uri="{FF2B5EF4-FFF2-40B4-BE49-F238E27FC236}">
                <a16:creationId xmlns:a16="http://schemas.microsoft.com/office/drawing/2014/main" id="{DC215477-4248-2085-F70A-CBDC926E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22" y="2540315"/>
            <a:ext cx="3968857" cy="362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F35C53-6BFA-18F3-8D59-C13BF28E55F0}"/>
              </a:ext>
            </a:extLst>
          </p:cNvPr>
          <p:cNvSpPr txBox="1"/>
          <p:nvPr/>
        </p:nvSpPr>
        <p:spPr>
          <a:xfrm>
            <a:off x="838199" y="1671871"/>
            <a:ext cx="9387469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Si ricostruiscono le </a:t>
            </a:r>
            <a:r>
              <a:rPr lang="it-IT" sz="1800" b="1" dirty="0">
                <a:solidFill>
                  <a:prstClr val="black"/>
                </a:solidFill>
                <a:latin typeface="Aptos" panose="02110004020202020204"/>
              </a:rPr>
              <a:t>TRACCE</a:t>
            </a: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 delle particelle partendo dai “punti” lasciati sui rivelatori</a:t>
            </a:r>
          </a:p>
        </p:txBody>
      </p:sp>
    </p:spTree>
    <p:extLst>
      <p:ext uri="{BB962C8B-B14F-4D97-AF65-F5344CB8AC3E}">
        <p14:creationId xmlns:p14="http://schemas.microsoft.com/office/powerpoint/2010/main" val="1453989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4DC13-36A5-DD9D-271F-D5A95D39F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9A27F2-BEC0-84F1-C84D-D599FD359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077985-BFC8-8106-1804-4A4C136E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E9C45-6D9C-14AD-CB5A-96C31AE36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8545"/>
            <a:ext cx="6086708" cy="427505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2000" dirty="0">
              <a:solidFill>
                <a:srgbClr val="008080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2000" dirty="0">
                <a:solidFill>
                  <a:srgbClr val="008080"/>
                </a:solidFill>
                <a:latin typeface="Aptos" panose="02110004020202020204"/>
              </a:rPr>
              <a:t>A hard job!</a:t>
            </a:r>
          </a:p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 una singola collisione possono essere prodotte decine di migliaia di particelle</a:t>
            </a:r>
          </a:p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A causa delle «imperfezioni» dei rivelatori i «punti» si possono discostare dalla traccia ideale </a:t>
            </a:r>
            <a:endParaRPr lang="it-IT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4488837-48DB-4B89-6216-B1B1092D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177" y="2368267"/>
            <a:ext cx="1774659" cy="379860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02B4FB-C30D-AD90-5DE5-81D990D0A09A}"/>
              </a:ext>
            </a:extLst>
          </p:cNvPr>
          <p:cNvSpPr txBox="1"/>
          <p:nvPr/>
        </p:nvSpPr>
        <p:spPr>
          <a:xfrm>
            <a:off x="838199" y="1671871"/>
            <a:ext cx="9387469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Si ricostruiscono le </a:t>
            </a:r>
            <a:r>
              <a:rPr lang="it-IT" sz="1800" b="1" dirty="0">
                <a:solidFill>
                  <a:prstClr val="black"/>
                </a:solidFill>
                <a:latin typeface="Aptos" panose="02110004020202020204"/>
              </a:rPr>
              <a:t>TRACCE</a:t>
            </a: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 delle particelle partendo dai “punti” lasciati sui rivelatori</a:t>
            </a:r>
          </a:p>
        </p:txBody>
      </p:sp>
    </p:spTree>
    <p:extLst>
      <p:ext uri="{BB962C8B-B14F-4D97-AF65-F5344CB8AC3E}">
        <p14:creationId xmlns:p14="http://schemas.microsoft.com/office/powerpoint/2010/main" val="3622455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C0BF1-E748-389D-ABE0-904049801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CC39C8-1ACF-96DB-1E82-E5F8DC9A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E79852-ECD6-CBA8-AF41-2135119A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12290" name="Picture 2" descr="an example of a ‘jet’ of secondary particles">
            <a:extLst>
              <a:ext uri="{FF2B5EF4-FFF2-40B4-BE49-F238E27FC236}">
                <a16:creationId xmlns:a16="http://schemas.microsoft.com/office/drawing/2014/main" id="{994AFD0F-F210-C908-8AB6-B7D24B53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8" y="2174486"/>
            <a:ext cx="11070000" cy="28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4DD85D-7C97-2E7B-C9FD-3EF1D0952AFF}"/>
              </a:ext>
            </a:extLst>
          </p:cNvPr>
          <p:cNvSpPr txBox="1"/>
          <p:nvPr/>
        </p:nvSpPr>
        <p:spPr>
          <a:xfrm>
            <a:off x="3048930" y="5068616"/>
            <a:ext cx="6094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EMULSIONI NUCLEARI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4484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6E053-1644-2657-E000-E01C2C479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CAEEFD-3C3B-9C08-BA6F-444B49EE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40608B-7AB2-2256-2BE5-7A4943B5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18436" name="Picture 4" descr="Cloud chamber: Radioactive particles on Make a GIF">
            <a:extLst>
              <a:ext uri="{FF2B5EF4-FFF2-40B4-BE49-F238E27FC236}">
                <a16:creationId xmlns:a16="http://schemas.microsoft.com/office/drawing/2014/main" id="{5FC38368-07A5-E947-0364-E6E15C979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b="10325"/>
          <a:stretch/>
        </p:blipFill>
        <p:spPr bwMode="auto">
          <a:xfrm>
            <a:off x="2904893" y="1981327"/>
            <a:ext cx="6382214" cy="28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D6E5EF-0815-3EAB-1265-525ADF9DC011}"/>
              </a:ext>
            </a:extLst>
          </p:cNvPr>
          <p:cNvSpPr txBox="1"/>
          <p:nvPr/>
        </p:nvSpPr>
        <p:spPr>
          <a:xfrm>
            <a:off x="3048930" y="5068616"/>
            <a:ext cx="6094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CAMERA A NEBBIA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2007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77E90-E31D-E727-9822-2348CE980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BA31D1-E540-DC25-9E84-8EE15104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661AF5-D205-7345-2CFD-2E358D19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5586CC-BB7E-7706-8679-131BB3870CC4}"/>
              </a:ext>
            </a:extLst>
          </p:cNvPr>
          <p:cNvSpPr txBox="1"/>
          <p:nvPr/>
        </p:nvSpPr>
        <p:spPr>
          <a:xfrm>
            <a:off x="1409700" y="5726538"/>
            <a:ext cx="34522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RIVELATORI A PIXEL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5E87E3F-8943-4A10-3D8F-C039849B92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0" t="3518" r="58050" b="2444"/>
          <a:stretch/>
        </p:blipFill>
        <p:spPr>
          <a:xfrm>
            <a:off x="1331642" y="1605710"/>
            <a:ext cx="3452231" cy="39981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C363136-E193-B260-2BE0-7C453EC61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6881" y="1623315"/>
            <a:ext cx="5981111" cy="215276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FA0B9F5-2FF5-A371-F606-8A2E9D176B0C}"/>
              </a:ext>
            </a:extLst>
          </p:cNvPr>
          <p:cNvSpPr txBox="1"/>
          <p:nvPr/>
        </p:nvSpPr>
        <p:spPr>
          <a:xfrm>
            <a:off x="5132349" y="3890932"/>
            <a:ext cx="6094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 anche tanti altri rivelatori…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53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B1136-795B-CFD2-030D-9437C1D84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2C5609-74E2-FE1C-40E3-2059A736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321699-889D-5EB7-600C-B975141B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745AED-0219-7A6D-09AA-43D8340F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8545"/>
            <a:ext cx="6086708" cy="4275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Perché le tracce appaiono curvate?</a:t>
            </a:r>
            <a:endParaRPr lang="it-IT" sz="2000" dirty="0"/>
          </a:p>
        </p:txBody>
      </p:sp>
      <p:pic>
        <p:nvPicPr>
          <p:cNvPr id="7" name="Picture 2" descr="Hits and reconstructed trajectories of particles in the transverse... |  Download Scientific Diagram">
            <a:extLst>
              <a:ext uri="{FF2B5EF4-FFF2-40B4-BE49-F238E27FC236}">
                <a16:creationId xmlns:a16="http://schemas.microsoft.com/office/drawing/2014/main" id="{25CAF937-3A84-4238-BEA7-7627A54A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15" y="1825625"/>
            <a:ext cx="3968857" cy="362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028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D4C19-2C1A-329D-625C-C5269BFFC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07060E-7CBD-C211-252B-220BD0E5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A224CB-7B9C-64DF-5769-F569B41A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D08910-0220-A964-F488-5DB52CBA7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8545"/>
            <a:ext cx="5112836" cy="4275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Perché le tracce appaiono curvate?</a:t>
            </a:r>
          </a:p>
          <a:p>
            <a:pPr marL="0" indent="0">
              <a:buNone/>
              <a:defRPr/>
            </a:pPr>
            <a:r>
              <a:rPr lang="it-IT" sz="2000" dirty="0"/>
              <a:t>Molti rivelatori lavorano in presenza di un campo magnetico</a:t>
            </a:r>
          </a:p>
          <a:p>
            <a:pPr marL="0" indent="0">
              <a:buNone/>
              <a:defRPr/>
            </a:pPr>
            <a:endParaRPr lang="it-IT" sz="2000" dirty="0"/>
          </a:p>
          <a:p>
            <a:pPr>
              <a:defRPr/>
            </a:pPr>
            <a:r>
              <a:rPr lang="it-IT" sz="2000" dirty="0"/>
              <a:t>Il segno della </a:t>
            </a:r>
            <a:r>
              <a:rPr lang="it-IT" sz="2000" b="1" dirty="0">
                <a:solidFill>
                  <a:srgbClr val="008080"/>
                </a:solidFill>
              </a:rPr>
              <a:t>CARICA</a:t>
            </a:r>
            <a:r>
              <a:rPr lang="it-IT" sz="2000" dirty="0"/>
              <a:t> si deduce dal verso di curvatura della traiettoria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CFFFB4-F412-8723-73C7-AF84CB47C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966" y="1668545"/>
            <a:ext cx="4769237" cy="244787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1E517F5-D1CA-4C22-8E19-2E143529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0625" y="3938395"/>
            <a:ext cx="1561452" cy="178218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140914E-1BA7-0B0A-9243-C31F520CB972}"/>
              </a:ext>
            </a:extLst>
          </p:cNvPr>
          <p:cNvSpPr txBox="1"/>
          <p:nvPr/>
        </p:nvSpPr>
        <p:spPr>
          <a:xfrm>
            <a:off x="3824686" y="4359869"/>
            <a:ext cx="7683190" cy="199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MOMENTO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(= massa x velocità) si misura in campo magnetico: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F =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</a:rPr>
              <a:t>qv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 x B</a:t>
            </a:r>
          </a:p>
          <a:p>
            <a:pPr marR="0" lvl="0" indent="268288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 v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Symbol" panose="05050102010706020507" pitchFamily="18" charset="2"/>
              </a:rPr>
              <a:t>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	  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  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ma =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qvB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Wingdings" panose="05000000000000000000" pitchFamily="2" charset="2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	            	            mv</a:t>
            </a:r>
            <a:r>
              <a:rPr lang="it-IT" sz="2000" baseline="30000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2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/R =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qvB</a:t>
            </a:r>
            <a:endParaRPr lang="it-IT" sz="2000" dirty="0">
              <a:solidFill>
                <a:prstClr val="black"/>
              </a:solidFill>
              <a:latin typeface="Aptos" panose="02110004020202020204"/>
              <a:sym typeface="Wingdings" panose="05000000000000000000" pitchFamily="2" charset="2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	                              p = mv =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qBR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64AB49B-1505-55E8-EEBC-E22FF4D1266A}"/>
              </a:ext>
            </a:extLst>
          </p:cNvPr>
          <p:cNvCxnSpPr/>
          <p:nvPr/>
        </p:nvCxnSpPr>
        <p:spPr>
          <a:xfrm>
            <a:off x="7103331" y="4783866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695A7EB-E035-BAD0-C5DD-952FE3CAA00C}"/>
              </a:ext>
            </a:extLst>
          </p:cNvPr>
          <p:cNvCxnSpPr/>
          <p:nvPr/>
        </p:nvCxnSpPr>
        <p:spPr>
          <a:xfrm>
            <a:off x="7612570" y="4780152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E61690B-F063-15C3-8248-9BF8FA29ACE4}"/>
              </a:ext>
            </a:extLst>
          </p:cNvPr>
          <p:cNvCxnSpPr/>
          <p:nvPr/>
        </p:nvCxnSpPr>
        <p:spPr>
          <a:xfrm>
            <a:off x="7965688" y="4787589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75606AC-BE6E-8EC3-D53F-3157D98FAB7C}"/>
              </a:ext>
            </a:extLst>
          </p:cNvPr>
          <p:cNvCxnSpPr/>
          <p:nvPr/>
        </p:nvCxnSpPr>
        <p:spPr>
          <a:xfrm>
            <a:off x="4441906" y="5211328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A0162503-089D-8FCF-68B6-90392842F0BA}"/>
              </a:ext>
            </a:extLst>
          </p:cNvPr>
          <p:cNvCxnSpPr/>
          <p:nvPr/>
        </p:nvCxnSpPr>
        <p:spPr>
          <a:xfrm>
            <a:off x="4828481" y="5207614"/>
            <a:ext cx="25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5809C86C-ECE1-8A98-D580-5BF1E63A51E3}"/>
              </a:ext>
            </a:extLst>
          </p:cNvPr>
          <p:cNvSpPr/>
          <p:nvPr/>
        </p:nvSpPr>
        <p:spPr>
          <a:xfrm>
            <a:off x="6211231" y="5939204"/>
            <a:ext cx="1784199" cy="408351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242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57B6A-30D9-CE43-45CA-106E84EAE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EB7657-4E32-D226-EBF8-F39A59A8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Identificare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C838FA9-C50A-B7C5-1CDD-F0E2E423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DDB0B0-4FF7-BC1C-E44C-175147CDB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8545"/>
            <a:ext cx="10370635" cy="4275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Esistono diverse tecniche per identificare le particelle.</a:t>
            </a:r>
          </a:p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Alcuni esempi:</a:t>
            </a:r>
          </a:p>
          <a:p>
            <a:pPr marL="0" indent="0">
              <a:buNone/>
              <a:defRPr/>
            </a:pPr>
            <a:endParaRPr lang="it-IT" sz="20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PERDITA DI ENERGIA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(particelle cariche)</a:t>
            </a:r>
            <a:endParaRPr lang="it-IT" sz="2000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2DF0368-59AB-D68C-199C-983C2518FA8C}"/>
              </a:ext>
            </a:extLst>
          </p:cNvPr>
          <p:cNvSpPr/>
          <p:nvPr/>
        </p:nvSpPr>
        <p:spPr>
          <a:xfrm>
            <a:off x="1723245" y="4170558"/>
            <a:ext cx="1940312" cy="1126273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C84D0E7-9E5A-F8CE-4B73-9662B9158EF6}"/>
              </a:ext>
            </a:extLst>
          </p:cNvPr>
          <p:cNvCxnSpPr/>
          <p:nvPr/>
        </p:nvCxnSpPr>
        <p:spPr>
          <a:xfrm>
            <a:off x="998415" y="4363707"/>
            <a:ext cx="1471961" cy="189571"/>
          </a:xfrm>
          <a:prstGeom prst="straightConnector1">
            <a:avLst/>
          </a:prstGeom>
          <a:ln>
            <a:solidFill>
              <a:srgbClr val="FFFF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Nuvola 9">
            <a:extLst>
              <a:ext uri="{FF2B5EF4-FFF2-40B4-BE49-F238E27FC236}">
                <a16:creationId xmlns:a16="http://schemas.microsoft.com/office/drawing/2014/main" id="{BC792E81-E88C-6AFF-0068-3F2336BFFA49}"/>
              </a:ext>
            </a:extLst>
          </p:cNvPr>
          <p:cNvSpPr/>
          <p:nvPr/>
        </p:nvSpPr>
        <p:spPr>
          <a:xfrm>
            <a:off x="2321693" y="4456424"/>
            <a:ext cx="1074237" cy="348791"/>
          </a:xfrm>
          <a:prstGeom prst="cloud">
            <a:avLst/>
          </a:prstGeom>
          <a:solidFill>
            <a:srgbClr val="FFFFCC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3109CE-C132-E1AF-6757-CB8AC4B5178F}"/>
              </a:ext>
            </a:extLst>
          </p:cNvPr>
          <p:cNvSpPr txBox="1"/>
          <p:nvPr/>
        </p:nvSpPr>
        <p:spPr>
          <a:xfrm>
            <a:off x="2470376" y="4752770"/>
            <a:ext cx="577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sym typeface="Symbol" panose="05050102010706020507" pitchFamily="18" charset="2"/>
              </a:rPr>
              <a:t>E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9460" name="Picture 4" descr="The specific ionization energy loss vs. transverse momentum in the TPC....  | Download Scientific Diagram">
            <a:extLst>
              <a:ext uri="{FF2B5EF4-FFF2-40B4-BE49-F238E27FC236}">
                <a16:creationId xmlns:a16="http://schemas.microsoft.com/office/drawing/2014/main" id="{2CC9DB7E-0C37-2335-D172-CC812661F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61" y="3459667"/>
            <a:ext cx="3996614" cy="265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AAAAFC96-38A7-7F6D-F0BE-0D8E9B0A9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9095">
            <a:off x="8246574" y="862373"/>
            <a:ext cx="28044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4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0F3B2-D8DF-256C-F293-6F3AD7B25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F076C4-660E-C855-40B2-808CB97B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Identificare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79E72C-CF3F-8E53-9AD2-F3A5B7DA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9AD298-E27B-D50E-069D-098138770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8545"/>
            <a:ext cx="10370635" cy="4275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Esistono diverse tecniche per identificare le particelle.</a:t>
            </a:r>
          </a:p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Alcuni esempi:</a:t>
            </a:r>
          </a:p>
          <a:p>
            <a:pPr marL="0" indent="0">
              <a:buNone/>
              <a:defRPr/>
            </a:pPr>
            <a:endParaRPr lang="it-IT" sz="20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TEMPO DI VOLO</a:t>
            </a:r>
            <a:endParaRPr lang="it-IT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F90DAA3-7C1E-3130-3B84-B67D81BDB9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6064" y="3806073"/>
            <a:ext cx="3381375" cy="1809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003DD30-E5CA-33A6-DAC3-D7B494F730A7}"/>
                  </a:ext>
                </a:extLst>
              </p:cNvPr>
              <p:cNvSpPr txBox="1"/>
              <p:nvPr/>
            </p:nvSpPr>
            <p:spPr>
              <a:xfrm>
                <a:off x="4856066" y="3429000"/>
                <a:ext cx="6094140" cy="2960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Tempo per percorrere uno spazio L ad una velocità </a:t>
                </a:r>
                <a:r>
                  <a:rPr lang="el-GR" dirty="0"/>
                  <a:t>β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 algn="ctr"/>
                <a:r>
                  <a:rPr lang="it-IT" dirty="0"/>
                  <a:t>∆t = L /</a:t>
                </a:r>
                <a:r>
                  <a:rPr lang="el-GR" dirty="0"/>
                  <a:t>β</a:t>
                </a:r>
                <a:r>
                  <a:rPr lang="it-IT" dirty="0"/>
                  <a:t>c  </a:t>
                </a:r>
                <a:r>
                  <a:rPr lang="it-IT" dirty="0">
                    <a:sym typeface="Wingdings" panose="05000000000000000000" pitchFamily="2" charset="2"/>
                  </a:rPr>
                  <a:t> </a:t>
                </a:r>
                <a:r>
                  <a:rPr lang="el-GR" dirty="0"/>
                  <a:t>β</a:t>
                </a:r>
                <a:r>
                  <a:rPr lang="it-IT" dirty="0"/>
                  <a:t> = L/ (∆t c)</a:t>
                </a:r>
              </a:p>
              <a:p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Misurati impulso e velocità si ricava la massa</a:t>
                </a:r>
              </a:p>
              <a:p>
                <a:endParaRPr lang="it-IT" dirty="0"/>
              </a:p>
              <a:p>
                <a:pPr algn="ctr"/>
                <a:r>
                  <a:rPr lang="it-IT" dirty="0"/>
                  <a:t>m = p / </a:t>
                </a:r>
                <a:r>
                  <a:rPr lang="el-GR" dirty="0"/>
                  <a:t>(</a:t>
                </a:r>
                <a:r>
                  <a:rPr lang="el-GR" dirty="0">
                    <a:sym typeface="Symbol" panose="05050102010706020507" pitchFamily="18" charset="2"/>
                  </a:rPr>
                  <a:t></a:t>
                </a:r>
                <a:r>
                  <a:rPr lang="it-IT" dirty="0">
                    <a:sym typeface="Symbol" panose="05050102010706020507" pitchFamily="18" charset="2"/>
                  </a:rPr>
                  <a:t> </a:t>
                </a:r>
                <a:r>
                  <a:rPr lang="el-GR" dirty="0"/>
                  <a:t>β</a:t>
                </a:r>
                <a:r>
                  <a:rPr lang="it-IT" dirty="0"/>
                  <a:t> c)   </a:t>
                </a:r>
              </a:p>
              <a:p>
                <a:endParaRPr lang="it-IT" dirty="0"/>
              </a:p>
              <a:p>
                <a:r>
                  <a:rPr lang="it-IT" dirty="0"/>
                  <a:t>dove  </a:t>
                </a:r>
                <a:r>
                  <a:rPr lang="el-GR" dirty="0"/>
                  <a:t>β</a:t>
                </a:r>
                <a:r>
                  <a:rPr lang="it-IT" dirty="0"/>
                  <a:t> (=v/c)  e </a:t>
                </a:r>
                <a:r>
                  <a:rPr lang="el-GR" dirty="0">
                    <a:sym typeface="Symbol" panose="05050102010706020507" pitchFamily="18" charset="2"/>
                  </a:rPr>
                  <a:t> </a:t>
                </a:r>
                <a:r>
                  <a:rPr lang="it-IT" dirty="0">
                    <a:sym typeface="Symbol" panose="05050102010706020507" pitchFamily="18" charset="2"/>
                  </a:rPr>
                  <a:t> = 1 /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1 − 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𝛽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003DD30-E5CA-33A6-DAC3-D7B494F73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066" y="3429000"/>
                <a:ext cx="6094140" cy="2960747"/>
              </a:xfrm>
              <a:prstGeom prst="rect">
                <a:avLst/>
              </a:prstGeom>
              <a:blipFill>
                <a:blip r:embed="rId3"/>
                <a:stretch>
                  <a:fillRect l="-901" t="-1031" b="-10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14">
            <a:extLst>
              <a:ext uri="{FF2B5EF4-FFF2-40B4-BE49-F238E27FC236}">
                <a16:creationId xmlns:a16="http://schemas.microsoft.com/office/drawing/2014/main" id="{AEB35B27-6090-098D-15CF-5BD346582346}"/>
              </a:ext>
            </a:extLst>
          </p:cNvPr>
          <p:cNvSpPr/>
          <p:nvPr/>
        </p:nvSpPr>
        <p:spPr>
          <a:xfrm>
            <a:off x="7022187" y="5333590"/>
            <a:ext cx="1784199" cy="408351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E467459-6BF2-873C-4A3B-709A4888F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9095">
            <a:off x="8246574" y="862373"/>
            <a:ext cx="28044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64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C0F55-866B-1D0D-33E2-4B6785FBA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A72546-1BC7-781B-0EFA-3FD875D81903}"/>
              </a:ext>
            </a:extLst>
          </p:cNvPr>
          <p:cNvSpPr txBox="1"/>
          <p:nvPr/>
        </p:nvSpPr>
        <p:spPr>
          <a:xfrm>
            <a:off x="838197" y="2994108"/>
            <a:ext cx="7380895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Esperimenti a bersaglio fisso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il proiettile «attraversa» il bersaglio, e tutti i prodotti della reazione vanno in avanti (rispetto al bersaglio)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rivelatori in avanti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DE2025E-06F3-0AE7-96A3-705CA8A0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Rivelatori presso gli acceleratori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6BA9E8-6B6C-AE24-6503-D070F658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B1A80B-3370-762B-D0C9-448B52F06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8545"/>
            <a:ext cx="10370635" cy="173252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Molto spesso, negli esperimenti di fisica delle particelle, 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non basta un solo rivelatore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con un solo tipo di misura</a:t>
            </a:r>
          </a:p>
          <a:p>
            <a:pPr marL="0" indent="0">
              <a:buNone/>
              <a:defRPr/>
            </a:pPr>
            <a:r>
              <a:rPr lang="it-IT" sz="2000" dirty="0"/>
              <a:t>Serve il </a:t>
            </a:r>
            <a:r>
              <a:rPr lang="it-IT" sz="2000" b="1" dirty="0"/>
              <a:t>maggior numero possibile di informazioni </a:t>
            </a:r>
            <a:r>
              <a:rPr lang="it-IT" sz="2000" dirty="0"/>
              <a:t>su cosa è successo durante la collisione delle particelle!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EB6EC3C-08CF-B255-1EA5-50CC0658B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570" y="3456934"/>
            <a:ext cx="2760250" cy="16549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F4F909F-467D-FBF8-F07D-B69F8E0C5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363" y="4788667"/>
            <a:ext cx="2452019" cy="166286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010698A-E4AD-B1AB-0624-955F85AD56A8}"/>
              </a:ext>
            </a:extLst>
          </p:cNvPr>
          <p:cNvSpPr txBox="1"/>
          <p:nvPr/>
        </p:nvSpPr>
        <p:spPr>
          <a:xfrm>
            <a:off x="3907575" y="5148897"/>
            <a:ext cx="7767752" cy="1330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Esperimenti ai collider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le particelle possono andare da tutte le parti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servono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rivelatori a 4 ϖ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cioè che coprano tutto l’angolo solido attorno al punto di collisione (struttura a cipolla)</a:t>
            </a:r>
          </a:p>
        </p:txBody>
      </p:sp>
    </p:spTree>
    <p:extLst>
      <p:ext uri="{BB962C8B-B14F-4D97-AF65-F5344CB8AC3E}">
        <p14:creationId xmlns:p14="http://schemas.microsoft.com/office/powerpoint/2010/main" val="119344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BC6EF-48FA-C90E-37D2-DD3AFA05E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8112D9A-D131-46C6-C1D3-233E2B005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668" y="1825625"/>
            <a:ext cx="3554946" cy="424490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5A1B54A-555F-3C1B-46FD-CACDC2732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I prodotti di una collisione ad LHC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EE1EC2-543F-5D8F-706B-F601ACC4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6535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8080"/>
                </a:solidFill>
              </a:rPr>
              <a:t>Collisioni protone-protone</a:t>
            </a:r>
          </a:p>
          <a:p>
            <a:r>
              <a:rPr lang="it-IT" sz="2000" dirty="0"/>
              <a:t>Vengono prodotte in media diverse </a:t>
            </a:r>
            <a:r>
              <a:rPr lang="it-IT" sz="2000" b="1" dirty="0"/>
              <a:t>decine di particelle cariche per evento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E8CD8E-6806-C667-0A23-633B0325E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08CF04-7528-AAC3-EF03-011FFDBFECD5}"/>
              </a:ext>
            </a:extLst>
          </p:cNvPr>
          <p:cNvSpPr txBox="1"/>
          <p:nvPr/>
        </p:nvSpPr>
        <p:spPr>
          <a:xfrm>
            <a:off x="10082267" y="5659444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900 GeV</a:t>
            </a:r>
          </a:p>
        </p:txBody>
      </p:sp>
    </p:spTree>
    <p:extLst>
      <p:ext uri="{BB962C8B-B14F-4D97-AF65-F5344CB8AC3E}">
        <p14:creationId xmlns:p14="http://schemas.microsoft.com/office/powerpoint/2010/main" val="3771916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590D1-BF68-7DE7-0A90-8AFDA4C76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51A621-E030-648F-22D2-07F81E3A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BC6205-33DA-EC81-2859-6E613616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B3563D-BD78-8D3B-484A-50E6F4BCC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02" y="1825624"/>
            <a:ext cx="4829215" cy="443020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I numeri di ALICE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Altezza 16 m (palazzo di 4 piani)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Lunghezza 26 m (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 1 campo da basket)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Peso 10.000 t (circa 5000 auto)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Installato a 50 m di profondità 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Prende dati presso l’acceleratore Large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</a:rPr>
              <a:t>Hadron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 Collider (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LHC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 al CERN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18 rivelatori diversi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Collaborazione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2000 persone (da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40 pasi diversi)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 presa dati dal 2009 (fino al 2033)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Costo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500 milioni di Euro (maggiore della massima vincita al superenalotto)</a:t>
            </a:r>
            <a:endParaRPr lang="it-IT" sz="2000" dirty="0"/>
          </a:p>
        </p:txBody>
      </p:sp>
      <p:pic>
        <p:nvPicPr>
          <p:cNvPr id="22532" name="Picture 4" descr="ALICE images gallery | CERN">
            <a:extLst>
              <a:ext uri="{FF2B5EF4-FFF2-40B4-BE49-F238E27FC236}">
                <a16:creationId xmlns:a16="http://schemas.microsoft.com/office/drawing/2014/main" id="{5E6426AA-AA43-1FA7-FA7F-6BDC9480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76" y="1825625"/>
            <a:ext cx="4896122" cy="27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E921B72B-F72B-D6A6-C425-D45C8CBF1ADC}"/>
              </a:ext>
            </a:extLst>
          </p:cNvPr>
          <p:cNvCxnSpPr/>
          <p:nvPr/>
        </p:nvCxnSpPr>
        <p:spPr>
          <a:xfrm>
            <a:off x="6192823" y="1796747"/>
            <a:ext cx="0" cy="2810107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19D0E84-0420-DC30-9D90-0FAA031BB1CD}"/>
              </a:ext>
            </a:extLst>
          </p:cNvPr>
          <p:cNvCxnSpPr>
            <a:cxnSpLocks/>
          </p:cNvCxnSpPr>
          <p:nvPr/>
        </p:nvCxnSpPr>
        <p:spPr>
          <a:xfrm flipH="1">
            <a:off x="6523643" y="4736952"/>
            <a:ext cx="4295077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41B49CB-3F34-62D2-065A-C9E0A9576CE0}"/>
              </a:ext>
            </a:extLst>
          </p:cNvPr>
          <p:cNvSpPr txBox="1"/>
          <p:nvPr/>
        </p:nvSpPr>
        <p:spPr>
          <a:xfrm rot="16200000">
            <a:off x="5586475" y="2759316"/>
            <a:ext cx="76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8080"/>
                </a:solidFill>
                <a:latin typeface="Aptos" panose="02110004020202020204"/>
              </a:rPr>
              <a:t>16 m</a:t>
            </a:r>
            <a:endParaRPr lang="it-IT" dirty="0">
              <a:solidFill>
                <a:srgbClr val="00808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48B078-6D17-7FCF-DD8D-4AF070B9D185}"/>
              </a:ext>
            </a:extLst>
          </p:cNvPr>
          <p:cNvSpPr txBox="1"/>
          <p:nvPr/>
        </p:nvSpPr>
        <p:spPr>
          <a:xfrm>
            <a:off x="8396214" y="4736952"/>
            <a:ext cx="76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8080"/>
                </a:solidFill>
                <a:latin typeface="Aptos" panose="02110004020202020204"/>
              </a:rPr>
              <a:t>2</a:t>
            </a:r>
            <a:r>
              <a:rPr lang="it-IT" sz="1800" dirty="0">
                <a:solidFill>
                  <a:srgbClr val="008080"/>
                </a:solidFill>
                <a:latin typeface="Aptos" panose="02110004020202020204"/>
              </a:rPr>
              <a:t>6 m</a:t>
            </a:r>
            <a:endParaRPr lang="it-IT" dirty="0">
              <a:solidFill>
                <a:srgbClr val="00808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90FCAF-BAE0-C8F3-966F-CA25AEFDD390}"/>
              </a:ext>
            </a:extLst>
          </p:cNvPr>
          <p:cNvSpPr txBox="1"/>
          <p:nvPr/>
        </p:nvSpPr>
        <p:spPr>
          <a:xfrm>
            <a:off x="6699631" y="5563085"/>
            <a:ext cx="449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rgbClr val="008080"/>
                </a:solidFill>
                <a:latin typeface="Aptos" panose="02110004020202020204"/>
              </a:rPr>
              <a:t>PROGETTATO PER LO STUDIO DEL QGP</a:t>
            </a:r>
          </a:p>
        </p:txBody>
      </p:sp>
    </p:spTree>
    <p:extLst>
      <p:ext uri="{BB962C8B-B14F-4D97-AF65-F5344CB8AC3E}">
        <p14:creationId xmlns:p14="http://schemas.microsoft.com/office/powerpoint/2010/main" val="2367071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1FAB2-38C6-7F97-8E84-D17F49033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A04442-1556-A8C9-75A3-CB2E3B4E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FCF096-8160-D892-6DAB-EEE2D490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C91856-15B8-57A6-65A8-E257C7157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ITS (Inner Tracking System)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Usato per il tracciamento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Interamente in pixel di Silicio (10 m</a:t>
            </a:r>
            <a:r>
              <a:rPr lang="it-IT" sz="2000" baseline="30000" dirty="0">
                <a:solidFill>
                  <a:prstClr val="black"/>
                </a:solidFill>
                <a:latin typeface="Aptos" panose="02110004020202020204"/>
              </a:rPr>
              <a:t>2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Rivelatore più vicino al punto d’interazione (ITS </a:t>
            </a:r>
            <a:r>
              <a:rPr lang="it-IT" sz="2000" u="sng" dirty="0">
                <a:solidFill>
                  <a:prstClr val="black"/>
                </a:solidFill>
                <a:latin typeface="Aptos" panose="02110004020202020204"/>
              </a:rPr>
              <a:t>3.9 cm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, ITS2 </a:t>
            </a:r>
            <a:r>
              <a:rPr lang="it-IT" sz="2000" u="sng" dirty="0">
                <a:solidFill>
                  <a:prstClr val="black"/>
                </a:solidFill>
                <a:latin typeface="Aptos" panose="02110004020202020204"/>
              </a:rPr>
              <a:t>2.2 cm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Corrisponde a una fotocamera da 13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</a:rPr>
              <a:t>Gpixel</a:t>
            </a:r>
            <a:endParaRPr lang="it-IT" sz="2000" dirty="0">
              <a:solidFill>
                <a:prstClr val="black"/>
              </a:solidFill>
              <a:latin typeface="Aptos" panose="02110004020202020204"/>
            </a:endParaRP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Risoluzione spaziale 5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  <a:sym typeface="Symbol" panose="05050102010706020507" pitchFamily="18" charset="2"/>
              </a:rPr>
              <a:t>m</a:t>
            </a:r>
            <a:endParaRPr lang="it-IT" sz="2000" dirty="0"/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3C8946DC-20DB-CC80-8AC2-7E681DDA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D4B47C8-FEDB-F54B-2957-6B73DDE72FE7}"/>
              </a:ext>
            </a:extLst>
          </p:cNvPr>
          <p:cNvCxnSpPr>
            <a:cxnSpLocks/>
          </p:cNvCxnSpPr>
          <p:nvPr/>
        </p:nvCxnSpPr>
        <p:spPr>
          <a:xfrm>
            <a:off x="3902927" y="2375210"/>
            <a:ext cx="3479180" cy="117087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577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D1AE-7A6F-7D4D-02E7-3202DD998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703B2A-42AB-6116-CAEB-44EC1B004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2F37F9-6949-AFC0-3E58-D35C3F93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C19283-9913-992D-5BB5-950DFAF00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TPC (Time </a:t>
            </a:r>
            <a:r>
              <a:rPr lang="it-IT" sz="2000" b="1" dirty="0" err="1">
                <a:solidFill>
                  <a:prstClr val="black"/>
                </a:solidFill>
                <a:latin typeface="Aptos" panose="02110004020202020204"/>
              </a:rPr>
              <a:t>Projection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 Chamber)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Tracciamento e identificazione (perdita di energia)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Rivelatore a gas (90 m</a:t>
            </a:r>
            <a:r>
              <a:rPr lang="it-IT" sz="2000" baseline="300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44DF0FD4-0E6D-73E4-40F9-4EC39737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ACC9519B-B400-80D6-0448-57EBAFBB88B2}"/>
              </a:ext>
            </a:extLst>
          </p:cNvPr>
          <p:cNvCxnSpPr>
            <a:cxnSpLocks/>
          </p:cNvCxnSpPr>
          <p:nvPr/>
        </p:nvCxnSpPr>
        <p:spPr>
          <a:xfrm>
            <a:off x="3222702" y="2464420"/>
            <a:ext cx="4337825" cy="8586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981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92C5E-47E2-367B-2CFB-D043BA1AC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986FD5-A9DE-37D4-7FF0-6DE35046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2A8AF9-66CA-A814-5A02-ADED51E2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76ACDB-33DF-B6C0-7576-AFA04C947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TOF (Time of Flight)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Tracciamento e identificazione (tempo di volo)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Rivelatore a gas  (160 m</a:t>
            </a:r>
            <a:r>
              <a:rPr lang="it-IT" sz="2000" baseline="30000" dirty="0">
                <a:solidFill>
                  <a:prstClr val="black"/>
                </a:solidFill>
                <a:latin typeface="Aptos" panose="02110004020202020204"/>
              </a:rPr>
              <a:t>2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EDAA63CD-A861-D268-01F6-C03CEFB7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B51B491-3CB0-161B-EBF5-F8563BF36737}"/>
              </a:ext>
            </a:extLst>
          </p:cNvPr>
          <p:cNvCxnSpPr>
            <a:cxnSpLocks/>
          </p:cNvCxnSpPr>
          <p:nvPr/>
        </p:nvCxnSpPr>
        <p:spPr>
          <a:xfrm>
            <a:off x="3088888" y="2308302"/>
            <a:ext cx="3612995" cy="170613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755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0B71B-721D-C9D8-15A6-34F14A4D2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0415D-9330-A969-DE95-B5AB6867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54B424-6BDE-3E3A-0227-7F237F6C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ACD985-2349-6450-59AC-88EB03A29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ZDC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 (Zero Degree </a:t>
            </a:r>
            <a:r>
              <a:rPr lang="it-IT" sz="2000" dirty="0" err="1">
                <a:solidFill>
                  <a:prstClr val="black"/>
                </a:solidFill>
                <a:latin typeface="Aptos" panose="02110004020202020204"/>
              </a:rPr>
              <a:t>Calorimeter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) e 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VZERO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Misurano la centralità della collisione</a:t>
            </a:r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A9D9AB72-C929-28D3-2AE7-340C2450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3E874DE-A1DC-EA49-5013-897DE8E01C66}"/>
              </a:ext>
            </a:extLst>
          </p:cNvPr>
          <p:cNvCxnSpPr>
            <a:cxnSpLocks/>
          </p:cNvCxnSpPr>
          <p:nvPr/>
        </p:nvCxnSpPr>
        <p:spPr>
          <a:xfrm>
            <a:off x="1260088" y="2145681"/>
            <a:ext cx="3166946" cy="87188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FF9D360-442E-9821-339A-9A47C9D24D11}"/>
              </a:ext>
            </a:extLst>
          </p:cNvPr>
          <p:cNvCxnSpPr>
            <a:cxnSpLocks/>
          </p:cNvCxnSpPr>
          <p:nvPr/>
        </p:nvCxnSpPr>
        <p:spPr>
          <a:xfrm>
            <a:off x="3233854" y="2489045"/>
            <a:ext cx="4293219" cy="10570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913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83C04-392F-58D8-296E-C2A820460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420524-EA7B-3F56-6CE9-2B73DBCE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L’esperimento ALICE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8F6A0E-B40C-A09A-D266-7697235C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662881-8BD0-6E70-37CE-FB4AC0E0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2" y="2018486"/>
            <a:ext cx="3461894" cy="405238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Magnete L3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Campo solenoidale da 0.5 T (10 000 maggiore del campo magnetico terrestre)</a:t>
            </a:r>
          </a:p>
        </p:txBody>
      </p:sp>
      <p:pic>
        <p:nvPicPr>
          <p:cNvPr id="22534" name="Picture 6" descr="ALICE_Detector">
            <a:extLst>
              <a:ext uri="{FF2B5EF4-FFF2-40B4-BE49-F238E27FC236}">
                <a16:creationId xmlns:a16="http://schemas.microsoft.com/office/drawing/2014/main" id="{2054EB96-D76D-7E7A-5794-38F60FEB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16" y="1918243"/>
            <a:ext cx="7334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D97D774-092F-E8C8-9272-A632D059753A}"/>
              </a:ext>
            </a:extLst>
          </p:cNvPr>
          <p:cNvCxnSpPr>
            <a:cxnSpLocks/>
          </p:cNvCxnSpPr>
          <p:nvPr/>
        </p:nvCxnSpPr>
        <p:spPr>
          <a:xfrm>
            <a:off x="3088888" y="2308302"/>
            <a:ext cx="3691053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Solenoide">
            <a:extLst>
              <a:ext uri="{FF2B5EF4-FFF2-40B4-BE49-F238E27FC236}">
                <a16:creationId xmlns:a16="http://schemas.microsoft.com/office/drawing/2014/main" id="{DD1E8D6B-9D0B-9361-C967-FAF5CC7D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90" y="3851818"/>
            <a:ext cx="2424112" cy="13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51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ED267-CB8E-FF55-B738-96FFB6909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E0CAF-11B5-791D-716D-4739A793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Dalla particella al segnale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41B39-A701-7BE3-0C66-DDFD46F4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2320F8-31D4-D5D5-2A37-D6BEB14B3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05" y="1728555"/>
            <a:ext cx="10515600" cy="405238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Le particelle </a:t>
            </a:r>
            <a:r>
              <a:rPr lang="it-IT" sz="2000" b="1" dirty="0">
                <a:latin typeface="Aptos" panose="02110004020202020204"/>
              </a:rPr>
              <a:t>INSTABILI</a:t>
            </a:r>
            <a:r>
              <a:rPr lang="it-IT" sz="2000" dirty="0">
                <a:latin typeface="Aptos" panose="02110004020202020204"/>
              </a:rPr>
              <a:t> possono decadere in particelle STABILI prima di raggiungere i rivelatori</a:t>
            </a: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Vite medie dell’ordine di 10</a:t>
            </a:r>
            <a:r>
              <a:rPr lang="it-IT" sz="2000" baseline="30000" dirty="0">
                <a:latin typeface="Aptos" panose="02110004020202020204"/>
              </a:rPr>
              <a:t>-20</a:t>
            </a:r>
            <a:r>
              <a:rPr lang="it-IT" sz="2000" dirty="0">
                <a:latin typeface="Aptos" panose="02110004020202020204"/>
              </a:rPr>
              <a:t> s, viaggiando alla velocità della luce, decadono in ~10</a:t>
            </a:r>
            <a:r>
              <a:rPr lang="it-IT" sz="2000" baseline="30000" dirty="0">
                <a:latin typeface="Aptos" panose="02110004020202020204"/>
              </a:rPr>
              <a:t>-12</a:t>
            </a:r>
            <a:r>
              <a:rPr lang="it-IT" sz="2000" dirty="0">
                <a:latin typeface="Aptos" panose="02110004020202020204"/>
              </a:rPr>
              <a:t> m!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6367463">
              <a:buNone/>
              <a:defRPr/>
            </a:pPr>
            <a:r>
              <a:rPr lang="it-IT" sz="2000" b="1" dirty="0">
                <a:latin typeface="Aptos" panose="02110004020202020204"/>
              </a:rPr>
              <a:t>K</a:t>
            </a:r>
            <a:r>
              <a:rPr lang="it-IT" sz="2000" b="1" baseline="30000" dirty="0">
                <a:latin typeface="Aptos" panose="02110004020202020204"/>
              </a:rPr>
              <a:t>0</a:t>
            </a:r>
            <a:r>
              <a:rPr lang="it-IT" sz="2000" b="1" dirty="0">
                <a:latin typeface="Aptos" panose="02110004020202020204"/>
              </a:rPr>
              <a:t> short (neutro)</a:t>
            </a:r>
          </a:p>
          <a:p>
            <a:pPr marL="0" indent="6367463">
              <a:buNone/>
              <a:defRPr/>
            </a:pPr>
            <a:r>
              <a:rPr lang="it-IT" sz="2000" dirty="0">
                <a:latin typeface="Aptos" panose="02110004020202020204"/>
              </a:rPr>
              <a:t>Vita media 8.96 ×10</a:t>
            </a:r>
            <a:r>
              <a:rPr lang="it-IT" sz="2000" baseline="30000" dirty="0">
                <a:latin typeface="Aptos" panose="02110004020202020204"/>
              </a:rPr>
              <a:t>−11</a:t>
            </a:r>
            <a:r>
              <a:rPr lang="it-IT" sz="2000" dirty="0">
                <a:latin typeface="Aptos" panose="02110004020202020204"/>
              </a:rPr>
              <a:t>s</a:t>
            </a:r>
          </a:p>
          <a:p>
            <a:pPr marL="0" indent="6367463">
              <a:buNone/>
              <a:defRPr/>
            </a:pPr>
            <a:r>
              <a:rPr lang="it-IT" sz="2000" dirty="0">
                <a:latin typeface="Aptos" panose="02110004020202020204"/>
              </a:rPr>
              <a:t>Lunghezza di decadimento </a:t>
            </a:r>
            <a:r>
              <a:rPr lang="it-IT" sz="2000" dirty="0">
                <a:latin typeface="Aptos" panose="02110004020202020204"/>
                <a:sym typeface="Symbol" panose="05050102010706020507" pitchFamily="18" charset="2"/>
              </a:rPr>
              <a:t></a:t>
            </a:r>
            <a:r>
              <a:rPr lang="it-IT" sz="2000" dirty="0">
                <a:latin typeface="Aptos" panose="02110004020202020204"/>
              </a:rPr>
              <a:t>2.7 cm</a:t>
            </a:r>
          </a:p>
          <a:p>
            <a:pPr marL="0" indent="6367463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6367463">
              <a:buNone/>
              <a:defRPr/>
            </a:pPr>
            <a:r>
              <a:rPr lang="it-IT" sz="2000" b="1" dirty="0">
                <a:latin typeface="Aptos" panose="02110004020202020204"/>
              </a:rPr>
              <a:t>Lambda e anti Lambda (neutre)</a:t>
            </a:r>
          </a:p>
          <a:p>
            <a:pPr marL="0" indent="6367463">
              <a:buNone/>
              <a:defRPr/>
            </a:pPr>
            <a:r>
              <a:rPr lang="it-IT" sz="2000" dirty="0">
                <a:latin typeface="Aptos" panose="02110004020202020204"/>
              </a:rPr>
              <a:t>Vita media 2.63 ×10</a:t>
            </a:r>
            <a:r>
              <a:rPr lang="it-IT" sz="2000" baseline="30000" dirty="0">
                <a:latin typeface="Aptos" panose="02110004020202020204"/>
              </a:rPr>
              <a:t>−10</a:t>
            </a:r>
            <a:r>
              <a:rPr lang="it-IT" sz="2000" dirty="0">
                <a:latin typeface="Aptos" panose="02110004020202020204"/>
              </a:rPr>
              <a:t>s</a:t>
            </a:r>
          </a:p>
          <a:p>
            <a:pPr marL="0" indent="6367463">
              <a:buNone/>
              <a:defRPr/>
            </a:pPr>
            <a:r>
              <a:rPr lang="it-IT" sz="2000" dirty="0">
                <a:latin typeface="Aptos" panose="02110004020202020204"/>
              </a:rPr>
              <a:t>Lunghezza di decadimento </a:t>
            </a:r>
            <a:r>
              <a:rPr lang="it-IT" sz="2000" dirty="0">
                <a:latin typeface="Aptos" panose="02110004020202020204"/>
                <a:sym typeface="Symbol" panose="05050102010706020507" pitchFamily="18" charset="2"/>
              </a:rPr>
              <a:t>7.9</a:t>
            </a:r>
            <a:r>
              <a:rPr lang="it-IT" sz="2000" dirty="0">
                <a:latin typeface="Aptos" panose="02110004020202020204"/>
              </a:rPr>
              <a:t> cm</a:t>
            </a:r>
          </a:p>
          <a:p>
            <a:pPr marL="0" indent="6367463">
              <a:buNone/>
              <a:defRPr/>
            </a:pPr>
            <a:endParaRPr lang="it-IT" sz="1000" dirty="0">
              <a:latin typeface="Aptos" panose="02110004020202020204"/>
            </a:endParaRPr>
          </a:p>
          <a:p>
            <a:pPr marL="0" indent="0" algn="ctr">
              <a:buNone/>
              <a:defRPr/>
            </a:pP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Come possiamo rivelare le particelle instabili?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02F29FA-67CC-27EE-79AE-30969AAFB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66" y="2889757"/>
            <a:ext cx="6104886" cy="2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46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A4B8F-083E-4E8A-BE88-D4610F461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CE4CF4-B9B7-071D-4EFB-9979D078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DA2B3B-F587-1510-D8EB-EF6101D89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B19E37-C3A4-36D7-5A4E-8B29CD85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05" y="1728554"/>
            <a:ext cx="10515600" cy="4895269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La massa invariante è così chiamata perché è una grandezza che non cambia in sistemi di riferimento diversi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446088">
              <a:buNone/>
              <a:defRPr/>
            </a:pPr>
            <a:r>
              <a:rPr lang="it-IT" sz="2000" dirty="0">
                <a:latin typeface="Aptos" panose="02110004020202020204"/>
              </a:rPr>
              <a:t>Conservazione dell’energia:         E = E1 + E2</a:t>
            </a:r>
          </a:p>
          <a:p>
            <a:pPr marL="0" indent="446088">
              <a:buNone/>
              <a:defRPr/>
            </a:pPr>
            <a:r>
              <a:rPr lang="it-IT" sz="2000" dirty="0">
                <a:latin typeface="Aptos" panose="02110004020202020204"/>
              </a:rPr>
              <a:t>Conservazione del momento:      p = p1 + p2</a:t>
            </a:r>
          </a:p>
          <a:p>
            <a:pPr marL="0" indent="446088">
              <a:buNone/>
              <a:defRPr/>
            </a:pPr>
            <a:r>
              <a:rPr lang="it-IT" sz="2000" dirty="0">
                <a:latin typeface="Aptos" panose="02110004020202020204"/>
              </a:rPr>
              <a:t>Conservazione della carica:          Z = Z1 + Z2</a:t>
            </a:r>
          </a:p>
          <a:p>
            <a:pPr marL="0" indent="446088">
              <a:buNone/>
              <a:defRPr/>
            </a:pPr>
            <a:r>
              <a:rPr lang="it-IT" sz="2000" dirty="0">
                <a:latin typeface="Aptos" panose="02110004020202020204"/>
              </a:rPr>
              <a:t>Dalla relatività:		      E</a:t>
            </a:r>
            <a:r>
              <a:rPr lang="it-IT" sz="2000" baseline="30000" dirty="0">
                <a:latin typeface="Aptos" panose="02110004020202020204"/>
              </a:rPr>
              <a:t>2</a:t>
            </a:r>
            <a:r>
              <a:rPr lang="it-IT" sz="2000" dirty="0">
                <a:latin typeface="Aptos" panose="02110004020202020204"/>
              </a:rPr>
              <a:t> = p</a:t>
            </a:r>
            <a:r>
              <a:rPr lang="it-IT" sz="2000" baseline="30000" dirty="0">
                <a:latin typeface="Aptos" panose="02110004020202020204"/>
              </a:rPr>
              <a:t>2</a:t>
            </a:r>
            <a:r>
              <a:rPr lang="it-IT" sz="2000" dirty="0">
                <a:latin typeface="Aptos" panose="02110004020202020204"/>
              </a:rPr>
              <a:t> + m</a:t>
            </a:r>
            <a:r>
              <a:rPr lang="it-IT" sz="2000" baseline="30000" dirty="0">
                <a:latin typeface="Aptos" panose="02110004020202020204"/>
              </a:rPr>
              <a:t>2</a:t>
            </a:r>
          </a:p>
          <a:p>
            <a:pPr marL="0" indent="0">
              <a:buNone/>
              <a:defRPr/>
            </a:pPr>
            <a:r>
              <a:rPr lang="it-IT" sz="2000" baseline="30000" dirty="0">
                <a:latin typeface="Aptos" panose="02110004020202020204"/>
              </a:rPr>
              <a:t>             Supponendo c=1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D83FA92-A539-ED36-48F4-BAF70BC56FB9}"/>
              </a:ext>
            </a:extLst>
          </p:cNvPr>
          <p:cNvCxnSpPr>
            <a:cxnSpLocks/>
          </p:cNvCxnSpPr>
          <p:nvPr/>
        </p:nvCxnSpPr>
        <p:spPr>
          <a:xfrm flipV="1">
            <a:off x="4444381" y="2691394"/>
            <a:ext cx="1476916" cy="40639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C2173AC-5DC9-6F31-4A25-CA282923A81D}"/>
              </a:ext>
            </a:extLst>
          </p:cNvPr>
          <p:cNvCxnSpPr>
            <a:cxnSpLocks/>
          </p:cNvCxnSpPr>
          <p:nvPr/>
        </p:nvCxnSpPr>
        <p:spPr>
          <a:xfrm>
            <a:off x="4463649" y="3265683"/>
            <a:ext cx="1558009" cy="41501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63D3D85-B0F8-5CDF-57E1-8610133A8E36}"/>
              </a:ext>
            </a:extLst>
          </p:cNvPr>
          <p:cNvSpPr txBox="1"/>
          <p:nvPr/>
        </p:nvSpPr>
        <p:spPr>
          <a:xfrm>
            <a:off x="2648673" y="3516510"/>
            <a:ext cx="2592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Particella (</a:t>
            </a:r>
            <a:r>
              <a:rPr lang="it-IT" b="1" dirty="0"/>
              <a:t>MADRE</a:t>
            </a:r>
            <a:r>
              <a:rPr lang="it-IT" dirty="0"/>
              <a:t>) </a:t>
            </a:r>
          </a:p>
          <a:p>
            <a:r>
              <a:rPr lang="it-IT" dirty="0"/>
              <a:t>instabile che decade 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2A647162-E102-9D3B-44EE-723010545D94}"/>
              </a:ext>
            </a:extLst>
          </p:cNvPr>
          <p:cNvSpPr/>
          <p:nvPr/>
        </p:nvSpPr>
        <p:spPr>
          <a:xfrm>
            <a:off x="4137102" y="3011619"/>
            <a:ext cx="360000" cy="360000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19635EE-CB36-D90F-B60B-2D164086695A}"/>
              </a:ext>
            </a:extLst>
          </p:cNvPr>
          <p:cNvSpPr txBox="1"/>
          <p:nvPr/>
        </p:nvSpPr>
        <p:spPr>
          <a:xfrm>
            <a:off x="3174762" y="2826953"/>
            <a:ext cx="1191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8080"/>
                </a:solidFill>
              </a:rPr>
              <a:t>E, m, p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0C67232-29A1-C169-B0FD-D5750AC3AA26}"/>
              </a:ext>
            </a:extLst>
          </p:cNvPr>
          <p:cNvSpPr txBox="1"/>
          <p:nvPr/>
        </p:nvSpPr>
        <p:spPr>
          <a:xfrm>
            <a:off x="6021658" y="2523637"/>
            <a:ext cx="1443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E1, m1, p1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1981542-977B-530C-FBB2-B748E0A4A296}"/>
              </a:ext>
            </a:extLst>
          </p:cNvPr>
          <p:cNvSpPr txBox="1"/>
          <p:nvPr/>
        </p:nvSpPr>
        <p:spPr>
          <a:xfrm>
            <a:off x="6021658" y="2942462"/>
            <a:ext cx="3912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</a:lstStyle>
          <a:p>
            <a:r>
              <a:rPr lang="it-IT" dirty="0"/>
              <a:t>Particelle (</a:t>
            </a:r>
            <a:r>
              <a:rPr lang="it-IT" b="1" dirty="0"/>
              <a:t>FIGLIE</a:t>
            </a:r>
            <a:r>
              <a:rPr lang="it-IT" dirty="0"/>
              <a:t>) prodotte nel decadimento di m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F1DB859-A4FC-97A4-1267-6ADCA84DD57C}"/>
              </a:ext>
            </a:extLst>
          </p:cNvPr>
          <p:cNvSpPr txBox="1"/>
          <p:nvPr/>
        </p:nvSpPr>
        <p:spPr>
          <a:xfrm>
            <a:off x="6021658" y="3672738"/>
            <a:ext cx="1443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E2, m2, p2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FB703765-0E1E-5926-F059-E92BC2165F11}"/>
              </a:ext>
            </a:extLst>
          </p:cNvPr>
          <p:cNvCxnSpPr/>
          <p:nvPr/>
        </p:nvCxnSpPr>
        <p:spPr>
          <a:xfrm>
            <a:off x="3859729" y="2896919"/>
            <a:ext cx="277373" cy="0"/>
          </a:xfrm>
          <a:prstGeom prst="straightConnector1">
            <a:avLst/>
          </a:prstGeom>
          <a:ln>
            <a:solidFill>
              <a:srgbClr val="0080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2C172B3E-B041-A18D-812B-CA80781B2B07}"/>
              </a:ext>
            </a:extLst>
          </p:cNvPr>
          <p:cNvCxnSpPr/>
          <p:nvPr/>
        </p:nvCxnSpPr>
        <p:spPr>
          <a:xfrm>
            <a:off x="6900295" y="2523637"/>
            <a:ext cx="277373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215F03C6-8C19-B39A-2993-6ED7284DE2DC}"/>
              </a:ext>
            </a:extLst>
          </p:cNvPr>
          <p:cNvCxnSpPr/>
          <p:nvPr/>
        </p:nvCxnSpPr>
        <p:spPr>
          <a:xfrm>
            <a:off x="6907731" y="3713094"/>
            <a:ext cx="277373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AFE9EF07-762C-BD49-D0B4-F531D88153DC}"/>
              </a:ext>
            </a:extLst>
          </p:cNvPr>
          <p:cNvCxnSpPr/>
          <p:nvPr/>
        </p:nvCxnSpPr>
        <p:spPr>
          <a:xfrm>
            <a:off x="5367037" y="5218515"/>
            <a:ext cx="2773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8B48937C-DBDD-32FD-0A88-D1382DECD71C}"/>
              </a:ext>
            </a:extLst>
          </p:cNvPr>
          <p:cNvCxnSpPr/>
          <p:nvPr/>
        </p:nvCxnSpPr>
        <p:spPr>
          <a:xfrm>
            <a:off x="4928423" y="5207364"/>
            <a:ext cx="2773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6D2A3A29-31B4-0965-D907-F7ACA2F087BD}"/>
              </a:ext>
            </a:extLst>
          </p:cNvPr>
          <p:cNvCxnSpPr/>
          <p:nvPr/>
        </p:nvCxnSpPr>
        <p:spPr>
          <a:xfrm>
            <a:off x="5894862" y="5203650"/>
            <a:ext cx="2773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magine 36">
            <a:extLst>
              <a:ext uri="{FF2B5EF4-FFF2-40B4-BE49-F238E27FC236}">
                <a16:creationId xmlns:a16="http://schemas.microsoft.com/office/drawing/2014/main" id="{FAE54691-D581-6714-641D-0C749D8E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620" y="5309723"/>
            <a:ext cx="47910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04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D0D14-3C56-5747-9E3F-C28924BD0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871C32ED-68D3-34F8-86BD-C2A9BB15CB42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79B895-00B0-0258-C8C7-DA2BFC31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4142" y="1976501"/>
            <a:ext cx="3914624" cy="119306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Ma se tutto è «noto»… perché vedo una distribuzione e non un numero??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baseline="30000" dirty="0">
              <a:latin typeface="Aptos" panose="021100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E2C0B7-C29D-D3AB-26A6-B538C598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5CE28B-DA66-54C2-89F4-E3441374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28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03B7D63-0E49-E64E-D293-877D19692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4861154-D1D8-B3FD-DFFA-857E994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4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17B03-35A1-1498-BC55-0F34136E4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86CA999-3FC4-B5E9-8687-2B3C365B2781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7324C8-D23D-A2EC-44C7-BA2D22DC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039" y="1989653"/>
            <a:ext cx="3914624" cy="40796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Perché abbiamo un rivelatore «vero»! </a:t>
            </a: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Il momento non è quello «vero» ma quello ricostruito dal rivelatore, che è un po’ impreciso... </a:t>
            </a: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→ Otteniamo una distribuzione a campana (detta Gaussiana)</a:t>
            </a: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 La larghezza della campana è la «</a:t>
            </a: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risoluzione</a:t>
            </a:r>
            <a:r>
              <a:rPr lang="it-IT" sz="2000" dirty="0">
                <a:latin typeface="Aptos" panose="02110004020202020204"/>
              </a:rPr>
              <a:t>» del rivelatore (= quanto bene funziona il nostro rivelatore)</a:t>
            </a:r>
          </a:p>
          <a:p>
            <a:pPr marL="0" indent="0">
              <a:buNone/>
              <a:defRPr/>
            </a:pPr>
            <a:endParaRPr lang="it-IT" sz="2000" baseline="30000" dirty="0">
              <a:latin typeface="Aptos" panose="021100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CA41E7-0E8E-C2DD-E50A-AE5717D6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B18A6F-DB07-FF0F-E3D9-5EA38AB8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10D11BB-B548-00F2-E1BB-DBE24503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80A5A1A-61DF-9E25-CA31-F559E4434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04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920795-F6C8-5F98-7E45-E24E0B923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I prodotti di una collisione ad LHC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EF2F3A-70EA-71D4-389A-30C39F132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23411" cy="435133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Collisioni piombo-piombo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Possono essere prodotte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Symbol" panose="05050102010706020507" pitchFamily="18" charset="2"/>
              </a:rPr>
              <a:t>decine di migliaia di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particelle cariche per evento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Dipende dalla 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centralità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 della collisione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CAB1D5-5CCE-7013-12DD-E15259CF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4098" name="Picture 2" descr="CCali1_05_11">
            <a:extLst>
              <a:ext uri="{FF2B5EF4-FFF2-40B4-BE49-F238E27FC236}">
                <a16:creationId xmlns:a16="http://schemas.microsoft.com/office/drawing/2014/main" id="{44F5618F-5CEA-2D06-F64B-6BF704B76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8" t="5620" r="1296" b="3316"/>
          <a:stretch/>
        </p:blipFill>
        <p:spPr bwMode="auto">
          <a:xfrm>
            <a:off x="7861610" y="4000266"/>
            <a:ext cx="2340000" cy="236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Cali1_05_11">
            <a:extLst>
              <a:ext uri="{FF2B5EF4-FFF2-40B4-BE49-F238E27FC236}">
                <a16:creationId xmlns:a16="http://schemas.microsoft.com/office/drawing/2014/main" id="{D973EF8F-F80B-FD59-602A-9680A9F72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5487" r="50000" b="3449"/>
          <a:stretch/>
        </p:blipFill>
        <p:spPr bwMode="auto">
          <a:xfrm>
            <a:off x="7861610" y="1716811"/>
            <a:ext cx="2340000" cy="220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17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5AAD9-4DB2-00C3-0825-F13F919CB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51F82EF8-ECC3-DAD9-52C7-6E6ED94ED037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2072F0-B6E8-AC59-8C1E-89DDE7C00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039" y="1989653"/>
            <a:ext cx="3914624" cy="40796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b="1" dirty="0">
                <a:latin typeface="Aptos" panose="02110004020202020204"/>
              </a:rPr>
              <a:t>Segnale</a:t>
            </a:r>
            <a:r>
              <a:rPr lang="it-IT" sz="2000" dirty="0">
                <a:latin typeface="Aptos" panose="02110004020202020204"/>
              </a:rPr>
              <a:t>: coppie di particelle realmente figlie della stessa madre (picco)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b="1" dirty="0">
                <a:latin typeface="Aptos" panose="02110004020202020204"/>
              </a:rPr>
              <a:t>Background</a:t>
            </a:r>
            <a:r>
              <a:rPr lang="it-IT" sz="2000" dirty="0">
                <a:latin typeface="Aptos" panose="02110004020202020204"/>
              </a:rPr>
              <a:t>: coppie di particelle che non derivano dal decadimento di una particella madre (fondo)</a:t>
            </a:r>
          </a:p>
          <a:p>
            <a:pPr marL="0" indent="0">
              <a:buNone/>
              <a:defRPr/>
            </a:pPr>
            <a:endParaRPr lang="it-IT" sz="2000" baseline="30000" dirty="0">
              <a:latin typeface="Aptos" panose="021100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2DC5901-1807-E346-C0B2-DEB8C99F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D5C2BF-C089-F759-3BAC-A0B95D11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30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50E3CA8-D81D-B188-7314-A693370F6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9FE2BCF1-9F5D-BCC5-9FDA-869F0E360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A88125-1CE6-A6AD-9921-8C564DA65076}"/>
              </a:ext>
            </a:extLst>
          </p:cNvPr>
          <p:cNvSpPr txBox="1"/>
          <p:nvPr/>
        </p:nvSpPr>
        <p:spPr>
          <a:xfrm>
            <a:off x="2598234" y="557295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D79856-FDBF-8704-D933-BF119E28613C}"/>
              </a:ext>
            </a:extLst>
          </p:cNvPr>
          <p:cNvSpPr txBox="1"/>
          <p:nvPr/>
        </p:nvSpPr>
        <p:spPr>
          <a:xfrm>
            <a:off x="4579434" y="49783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Segnale</a:t>
            </a:r>
          </a:p>
        </p:txBody>
      </p:sp>
    </p:spTree>
    <p:extLst>
      <p:ext uri="{BB962C8B-B14F-4D97-AF65-F5344CB8AC3E}">
        <p14:creationId xmlns:p14="http://schemas.microsoft.com/office/powerpoint/2010/main" val="2751709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A1D39-3C5C-37C2-081B-26D2630F7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B9E3E983-9D17-4D21-2E58-ED826653D15E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49F8BAB-F8E7-320A-1E97-3A74AF7A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4A48C3-913A-8FDF-E28E-1C021188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31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05F95A0-105F-20D9-DC5D-AA493DBD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E03390F-328A-0B1B-F83D-ECD93BB48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7A9412-5262-7DC4-41EA-5E3C1EB7284A}"/>
              </a:ext>
            </a:extLst>
          </p:cNvPr>
          <p:cNvSpPr txBox="1"/>
          <p:nvPr/>
        </p:nvSpPr>
        <p:spPr>
          <a:xfrm>
            <a:off x="2598234" y="557295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710900-CF7C-9203-AEAA-844A049D5968}"/>
              </a:ext>
            </a:extLst>
          </p:cNvPr>
          <p:cNvSpPr txBox="1"/>
          <p:nvPr/>
        </p:nvSpPr>
        <p:spPr>
          <a:xfrm>
            <a:off x="4579434" y="49783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Segnale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4B353AA-C0AF-FFD1-0994-F7F7D7637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77" y="1722026"/>
            <a:ext cx="3603787" cy="349994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C4836F9-AA97-ED2A-6279-3467CD03BB07}"/>
              </a:ext>
            </a:extLst>
          </p:cNvPr>
          <p:cNvSpPr txBox="1"/>
          <p:nvPr/>
        </p:nvSpPr>
        <p:spPr>
          <a:xfrm>
            <a:off x="7708281" y="5347689"/>
            <a:ext cx="32756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Madre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 Maria</a:t>
            </a:r>
          </a:p>
          <a:p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Figli: Filippo e Carla</a:t>
            </a:r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E27AF326-2F65-A95D-8155-C28CF643AC54}"/>
              </a:ext>
            </a:extLst>
          </p:cNvPr>
          <p:cNvSpPr/>
          <p:nvPr/>
        </p:nvSpPr>
        <p:spPr>
          <a:xfrm>
            <a:off x="8232517" y="321723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7D455F0-9A38-616E-094C-91BE8F85E213}"/>
              </a:ext>
            </a:extLst>
          </p:cNvPr>
          <p:cNvSpPr txBox="1"/>
          <p:nvPr/>
        </p:nvSpPr>
        <p:spPr>
          <a:xfrm>
            <a:off x="7885347" y="2947428"/>
            <a:ext cx="118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Filippo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0412D7F7-473A-4454-BE61-0D4DB2D025E1}"/>
              </a:ext>
            </a:extLst>
          </p:cNvPr>
          <p:cNvSpPr/>
          <p:nvPr/>
        </p:nvSpPr>
        <p:spPr>
          <a:xfrm>
            <a:off x="9180726" y="255895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5B29015-88E9-22AD-EDB7-CE063760B353}"/>
              </a:ext>
            </a:extLst>
          </p:cNvPr>
          <p:cNvSpPr txBox="1"/>
          <p:nvPr/>
        </p:nvSpPr>
        <p:spPr>
          <a:xfrm>
            <a:off x="8931783" y="2368638"/>
            <a:ext cx="97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Carla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78EF9C88-440D-5EE8-5013-E17131983D5B}"/>
              </a:ext>
            </a:extLst>
          </p:cNvPr>
          <p:cNvCxnSpPr>
            <a:cxnSpLocks/>
          </p:cNvCxnSpPr>
          <p:nvPr/>
        </p:nvCxnSpPr>
        <p:spPr>
          <a:xfrm flipH="1">
            <a:off x="4471639" y="3316760"/>
            <a:ext cx="3858322" cy="166159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CCAF4829-3969-0FAA-4831-1C33C2D8EF85}"/>
              </a:ext>
            </a:extLst>
          </p:cNvPr>
          <p:cNvCxnSpPr>
            <a:cxnSpLocks/>
          </p:cNvCxnSpPr>
          <p:nvPr/>
        </p:nvCxnSpPr>
        <p:spPr>
          <a:xfrm flipH="1">
            <a:off x="4471639" y="2558955"/>
            <a:ext cx="4745128" cy="232527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243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B4F06-7BF3-F01A-E54E-EC30EF2A6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C8F6A59E-E1FC-D24D-2A09-8331D071A84D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9416F5-43D8-12AF-184F-614C8047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F6451E-8E51-3A99-E9D6-B2D61C5A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32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2EDBFDD-0C90-316E-87D4-4EF566D7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7A3769B-0D05-BEF4-2396-13D38911F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FE758C-E47B-76D6-1108-E6F81E55E4A8}"/>
              </a:ext>
            </a:extLst>
          </p:cNvPr>
          <p:cNvSpPr txBox="1"/>
          <p:nvPr/>
        </p:nvSpPr>
        <p:spPr>
          <a:xfrm>
            <a:off x="2598234" y="557295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59CF18-3DD4-9CA7-B630-F887FD3C9F5D}"/>
              </a:ext>
            </a:extLst>
          </p:cNvPr>
          <p:cNvSpPr txBox="1"/>
          <p:nvPr/>
        </p:nvSpPr>
        <p:spPr>
          <a:xfrm>
            <a:off x="4579434" y="49783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Segnale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DC30944-D545-514D-3E0B-B092593D2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77" y="1722026"/>
            <a:ext cx="3603787" cy="349994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A77B010-C6EC-F3BB-B759-A67087356050}"/>
              </a:ext>
            </a:extLst>
          </p:cNvPr>
          <p:cNvSpPr txBox="1"/>
          <p:nvPr/>
        </p:nvSpPr>
        <p:spPr>
          <a:xfrm>
            <a:off x="7708281" y="5347689"/>
            <a:ext cx="32756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Madre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 Maria</a:t>
            </a:r>
          </a:p>
          <a:p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Figli: Filippo e Carla</a:t>
            </a:r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071DD51A-95EA-D5CD-2132-E0415AEB0509}"/>
              </a:ext>
            </a:extLst>
          </p:cNvPr>
          <p:cNvSpPr/>
          <p:nvPr/>
        </p:nvSpPr>
        <p:spPr>
          <a:xfrm>
            <a:off x="8232517" y="321723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AAFF833-C6C2-0886-AAEF-B17E85FCDF5B}"/>
              </a:ext>
            </a:extLst>
          </p:cNvPr>
          <p:cNvSpPr txBox="1"/>
          <p:nvPr/>
        </p:nvSpPr>
        <p:spPr>
          <a:xfrm>
            <a:off x="7885347" y="2947428"/>
            <a:ext cx="118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Filippo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2E89466F-6276-E945-6EC2-0A42A777A1F5}"/>
              </a:ext>
            </a:extLst>
          </p:cNvPr>
          <p:cNvSpPr/>
          <p:nvPr/>
        </p:nvSpPr>
        <p:spPr>
          <a:xfrm>
            <a:off x="9180726" y="255895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65C6268-CD1F-A8D7-203F-A2F604995EF8}"/>
              </a:ext>
            </a:extLst>
          </p:cNvPr>
          <p:cNvSpPr txBox="1"/>
          <p:nvPr/>
        </p:nvSpPr>
        <p:spPr>
          <a:xfrm>
            <a:off x="8931783" y="2368638"/>
            <a:ext cx="97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Carla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398BBBDF-658D-1E0C-2F0F-E215908B0BC6}"/>
              </a:ext>
            </a:extLst>
          </p:cNvPr>
          <p:cNvCxnSpPr>
            <a:cxnSpLocks/>
          </p:cNvCxnSpPr>
          <p:nvPr/>
        </p:nvCxnSpPr>
        <p:spPr>
          <a:xfrm flipH="1">
            <a:off x="4471639" y="3316760"/>
            <a:ext cx="3858322" cy="166159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1D10447-07A3-BA2E-8FFF-683112C90E7F}"/>
              </a:ext>
            </a:extLst>
          </p:cNvPr>
          <p:cNvCxnSpPr>
            <a:cxnSpLocks/>
          </p:cNvCxnSpPr>
          <p:nvPr/>
        </p:nvCxnSpPr>
        <p:spPr>
          <a:xfrm flipH="1">
            <a:off x="4471639" y="2558955"/>
            <a:ext cx="4745128" cy="232527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e 6">
            <a:extLst>
              <a:ext uri="{FF2B5EF4-FFF2-40B4-BE49-F238E27FC236}">
                <a16:creationId xmlns:a16="http://schemas.microsoft.com/office/drawing/2014/main" id="{D525770B-A223-0C86-9A02-9CE0D86DADD7}"/>
              </a:ext>
            </a:extLst>
          </p:cNvPr>
          <p:cNvSpPr/>
          <p:nvPr/>
        </p:nvSpPr>
        <p:spPr>
          <a:xfrm>
            <a:off x="9687993" y="3250178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00000"/>
                </a:gs>
                <a:gs pos="83000">
                  <a:srgbClr val="C00000"/>
                </a:gs>
                <a:gs pos="100000">
                  <a:srgbClr val="FF6D6D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C57CB8-2422-0C8C-2817-276447E7C4F5}"/>
              </a:ext>
            </a:extLst>
          </p:cNvPr>
          <p:cNvSpPr txBox="1"/>
          <p:nvPr/>
        </p:nvSpPr>
        <p:spPr>
          <a:xfrm>
            <a:off x="9461607" y="3065252"/>
            <a:ext cx="97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rgbClr val="C00000"/>
                </a:solidFill>
                <a:latin typeface="Aptos" panose="02110004020202020204"/>
              </a:rPr>
              <a:t> Carla 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DE8600F-B481-E906-8D5D-1CEAD1BE88B7}"/>
              </a:ext>
            </a:extLst>
          </p:cNvPr>
          <p:cNvSpPr/>
          <p:nvPr/>
        </p:nvSpPr>
        <p:spPr>
          <a:xfrm>
            <a:off x="8837026" y="4507691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00000"/>
                </a:gs>
                <a:gs pos="83000">
                  <a:srgbClr val="C00000"/>
                </a:gs>
                <a:gs pos="100000">
                  <a:srgbClr val="FF6D6D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0378F2-C8E6-CF5F-C16D-606D16DC80E5}"/>
              </a:ext>
            </a:extLst>
          </p:cNvPr>
          <p:cNvSpPr txBox="1"/>
          <p:nvPr/>
        </p:nvSpPr>
        <p:spPr>
          <a:xfrm>
            <a:off x="8469965" y="4292854"/>
            <a:ext cx="118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C00000"/>
                </a:solidFill>
                <a:latin typeface="Aptos" panose="02110004020202020204"/>
              </a:rPr>
              <a:t> </a:t>
            </a:r>
            <a:r>
              <a:rPr lang="it-IT" sz="1400" dirty="0">
                <a:solidFill>
                  <a:srgbClr val="C00000"/>
                </a:solidFill>
                <a:latin typeface="Aptos" panose="02110004020202020204"/>
              </a:rPr>
              <a:t>Filippo </a:t>
            </a:r>
            <a:endParaRPr lang="it-IT" sz="1400" dirty="0">
              <a:solidFill>
                <a:srgbClr val="C00000"/>
              </a:solidFill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B6C3FE5-2427-0ACC-A4D0-CCF732A128FB}"/>
              </a:ext>
            </a:extLst>
          </p:cNvPr>
          <p:cNvCxnSpPr>
            <a:cxnSpLocks/>
          </p:cNvCxnSpPr>
          <p:nvPr/>
        </p:nvCxnSpPr>
        <p:spPr>
          <a:xfrm flipH="1">
            <a:off x="5028457" y="3335725"/>
            <a:ext cx="4710061" cy="24292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EE0F561-E94D-99CF-780D-2840A953ED1A}"/>
              </a:ext>
            </a:extLst>
          </p:cNvPr>
          <p:cNvCxnSpPr>
            <a:cxnSpLocks/>
          </p:cNvCxnSpPr>
          <p:nvPr/>
        </p:nvCxnSpPr>
        <p:spPr>
          <a:xfrm flipH="1">
            <a:off x="5144409" y="4574395"/>
            <a:ext cx="3692617" cy="12498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621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57C55-B452-5882-AA36-19E95A58C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D3979F7A-BB9E-50D9-B69B-7C797D9C50E4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FD2C46F-906B-321C-338F-EA7D799D8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FCAF88-042C-FCBB-4278-4D2222E3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33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4CB9733-9E07-491A-F9CA-9E8B95B4F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EE1698C-03AC-F867-80A0-29A327D0F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7AAE62-E7E1-D0D2-EB9E-33EBD462F395}"/>
              </a:ext>
            </a:extLst>
          </p:cNvPr>
          <p:cNvSpPr txBox="1"/>
          <p:nvPr/>
        </p:nvSpPr>
        <p:spPr>
          <a:xfrm>
            <a:off x="2598234" y="557295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76FAC0-9BE6-2387-475A-04370295A2E9}"/>
              </a:ext>
            </a:extLst>
          </p:cNvPr>
          <p:cNvSpPr txBox="1"/>
          <p:nvPr/>
        </p:nvSpPr>
        <p:spPr>
          <a:xfrm>
            <a:off x="4579434" y="49783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Segnale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E610C24-0EE9-1E3A-BC05-11027346B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77" y="1722026"/>
            <a:ext cx="3603787" cy="349994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DBDAB8-E20D-115A-CDA8-D055B37F2A0B}"/>
              </a:ext>
            </a:extLst>
          </p:cNvPr>
          <p:cNvSpPr txBox="1"/>
          <p:nvPr/>
        </p:nvSpPr>
        <p:spPr>
          <a:xfrm>
            <a:off x="7708281" y="5347689"/>
            <a:ext cx="32756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Madre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 Maria</a:t>
            </a:r>
          </a:p>
          <a:p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Figli: Filippo e Carla</a:t>
            </a:r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64CB6435-362C-E54A-2AB3-93A0744B2F41}"/>
              </a:ext>
            </a:extLst>
          </p:cNvPr>
          <p:cNvSpPr/>
          <p:nvPr/>
        </p:nvSpPr>
        <p:spPr>
          <a:xfrm>
            <a:off x="8232517" y="321723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0914989-937B-FFAB-65BE-415A9434DF7B}"/>
              </a:ext>
            </a:extLst>
          </p:cNvPr>
          <p:cNvSpPr txBox="1"/>
          <p:nvPr/>
        </p:nvSpPr>
        <p:spPr>
          <a:xfrm>
            <a:off x="7885347" y="2947428"/>
            <a:ext cx="118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Filippo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49AAE807-EFCE-6C67-77F9-75A73E592B16}"/>
              </a:ext>
            </a:extLst>
          </p:cNvPr>
          <p:cNvSpPr/>
          <p:nvPr/>
        </p:nvSpPr>
        <p:spPr>
          <a:xfrm>
            <a:off x="9180726" y="2558955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75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7A07411-1EE0-4A73-94A8-F6ECCBBE57F2}"/>
              </a:ext>
            </a:extLst>
          </p:cNvPr>
          <p:cNvSpPr txBox="1"/>
          <p:nvPr/>
        </p:nvSpPr>
        <p:spPr>
          <a:xfrm>
            <a:off x="8931783" y="2368638"/>
            <a:ext cx="97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 Carla 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D36E38F4-762F-932B-8E31-C45692B7FB05}"/>
              </a:ext>
            </a:extLst>
          </p:cNvPr>
          <p:cNvCxnSpPr>
            <a:cxnSpLocks/>
          </p:cNvCxnSpPr>
          <p:nvPr/>
        </p:nvCxnSpPr>
        <p:spPr>
          <a:xfrm flipH="1">
            <a:off x="4471639" y="3316760"/>
            <a:ext cx="3858322" cy="166159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8D59B37-5710-6DE8-BC9B-6757F8343BEA}"/>
              </a:ext>
            </a:extLst>
          </p:cNvPr>
          <p:cNvCxnSpPr>
            <a:cxnSpLocks/>
          </p:cNvCxnSpPr>
          <p:nvPr/>
        </p:nvCxnSpPr>
        <p:spPr>
          <a:xfrm flipH="1">
            <a:off x="4471639" y="2558955"/>
            <a:ext cx="4745128" cy="232527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e 6">
            <a:extLst>
              <a:ext uri="{FF2B5EF4-FFF2-40B4-BE49-F238E27FC236}">
                <a16:creationId xmlns:a16="http://schemas.microsoft.com/office/drawing/2014/main" id="{D77AB72F-7949-57D5-15D7-11334A23B08D}"/>
              </a:ext>
            </a:extLst>
          </p:cNvPr>
          <p:cNvSpPr/>
          <p:nvPr/>
        </p:nvSpPr>
        <p:spPr>
          <a:xfrm>
            <a:off x="9227584" y="3841827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00000"/>
                </a:gs>
                <a:gs pos="83000">
                  <a:srgbClr val="C00000"/>
                </a:gs>
                <a:gs pos="100000">
                  <a:srgbClr val="FF6D6D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A4E8BC-158A-26C9-7F66-9920BAEDB089}"/>
              </a:ext>
            </a:extLst>
          </p:cNvPr>
          <p:cNvSpPr txBox="1"/>
          <p:nvPr/>
        </p:nvSpPr>
        <p:spPr>
          <a:xfrm>
            <a:off x="9001198" y="3656901"/>
            <a:ext cx="97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rgbClr val="C00000"/>
                </a:solidFill>
                <a:latin typeface="Aptos" panose="02110004020202020204"/>
              </a:rPr>
              <a:t> Carla 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41F38E8-0221-6419-05AE-EF75DF3BD371}"/>
              </a:ext>
            </a:extLst>
          </p:cNvPr>
          <p:cNvSpPr/>
          <p:nvPr/>
        </p:nvSpPr>
        <p:spPr>
          <a:xfrm>
            <a:off x="9791176" y="2415897"/>
            <a:ext cx="517783" cy="599524"/>
          </a:xfrm>
          <a:custGeom>
            <a:avLst/>
            <a:gdLst>
              <a:gd name="connsiteX0" fmla="*/ 0 w 517783"/>
              <a:gd name="connsiteY0" fmla="*/ 299762 h 599524"/>
              <a:gd name="connsiteX1" fmla="*/ 258892 w 517783"/>
              <a:gd name="connsiteY1" fmla="*/ 0 h 599524"/>
              <a:gd name="connsiteX2" fmla="*/ 517784 w 517783"/>
              <a:gd name="connsiteY2" fmla="*/ 299762 h 599524"/>
              <a:gd name="connsiteX3" fmla="*/ 258892 w 517783"/>
              <a:gd name="connsiteY3" fmla="*/ 599524 h 599524"/>
              <a:gd name="connsiteX4" fmla="*/ 0 w 517783"/>
              <a:gd name="connsiteY4" fmla="*/ 299762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83" h="599524" extrusionOk="0">
                <a:moveTo>
                  <a:pt x="0" y="299762"/>
                </a:moveTo>
                <a:cubicBezTo>
                  <a:pt x="-16124" y="134898"/>
                  <a:pt x="126790" y="10696"/>
                  <a:pt x="258892" y="0"/>
                </a:cubicBezTo>
                <a:cubicBezTo>
                  <a:pt x="416820" y="30675"/>
                  <a:pt x="518391" y="152718"/>
                  <a:pt x="517784" y="299762"/>
                </a:cubicBezTo>
                <a:cubicBezTo>
                  <a:pt x="508523" y="451344"/>
                  <a:pt x="424964" y="627441"/>
                  <a:pt x="258892" y="599524"/>
                </a:cubicBezTo>
                <a:cubicBezTo>
                  <a:pt x="119779" y="585131"/>
                  <a:pt x="14973" y="493233"/>
                  <a:pt x="0" y="299762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00000"/>
                </a:gs>
                <a:gs pos="83000">
                  <a:srgbClr val="C00000"/>
                </a:gs>
                <a:gs pos="100000">
                  <a:srgbClr val="FF6D6D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6F810B-A1C6-DBF9-52C6-63E27D1BDC53}"/>
              </a:ext>
            </a:extLst>
          </p:cNvPr>
          <p:cNvSpPr txBox="1"/>
          <p:nvPr/>
        </p:nvSpPr>
        <p:spPr>
          <a:xfrm>
            <a:off x="9407267" y="2172423"/>
            <a:ext cx="118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C00000"/>
                </a:solidFill>
                <a:latin typeface="Aptos" panose="02110004020202020204"/>
              </a:rPr>
              <a:t> </a:t>
            </a:r>
            <a:r>
              <a:rPr lang="it-IT" sz="1400" dirty="0">
                <a:solidFill>
                  <a:srgbClr val="C00000"/>
                </a:solidFill>
                <a:latin typeface="Aptos" panose="02110004020202020204"/>
              </a:rPr>
              <a:t>Filippo </a:t>
            </a:r>
            <a:endParaRPr lang="it-IT" sz="1400" dirty="0">
              <a:solidFill>
                <a:srgbClr val="C00000"/>
              </a:solidFill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48C12A7-F792-E001-7E0A-96FEFB4EE870}"/>
              </a:ext>
            </a:extLst>
          </p:cNvPr>
          <p:cNvCxnSpPr>
            <a:cxnSpLocks/>
          </p:cNvCxnSpPr>
          <p:nvPr/>
        </p:nvCxnSpPr>
        <p:spPr>
          <a:xfrm flipH="1">
            <a:off x="4314670" y="3838473"/>
            <a:ext cx="4982174" cy="20625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D656EDF-96DB-DFC8-56C8-58E0D60C2F8E}"/>
              </a:ext>
            </a:extLst>
          </p:cNvPr>
          <p:cNvCxnSpPr>
            <a:cxnSpLocks/>
          </p:cNvCxnSpPr>
          <p:nvPr/>
        </p:nvCxnSpPr>
        <p:spPr>
          <a:xfrm flipH="1">
            <a:off x="4266573" y="2456236"/>
            <a:ext cx="5524603" cy="33981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616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9FB1F-4078-A50C-D263-94CB9EDCF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C15F934A-2934-7BF2-251A-EA115280B5BA}"/>
              </a:ext>
            </a:extLst>
          </p:cNvPr>
          <p:cNvSpPr/>
          <p:nvPr/>
        </p:nvSpPr>
        <p:spPr>
          <a:xfrm>
            <a:off x="1066328" y="3582696"/>
            <a:ext cx="6367791" cy="28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1823A9-6DC5-77AE-3567-A6A3AF8AA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039" y="1989653"/>
            <a:ext cx="3914624" cy="40796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Il segnale ci fornisce un’idea del numero di particelle (K</a:t>
            </a:r>
            <a:r>
              <a:rPr lang="it-IT" sz="2000" baseline="30000" dirty="0">
                <a:latin typeface="Aptos" panose="02110004020202020204"/>
              </a:rPr>
              <a:t>0</a:t>
            </a:r>
            <a:r>
              <a:rPr lang="it-IT" sz="2000" dirty="0">
                <a:latin typeface="Aptos" panose="02110004020202020204"/>
              </a:rPr>
              <a:t>) prodotte in ogni collisione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N.B. Non tutte le particelle prodotte vengono rivelate!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  <a:sym typeface="Wingdings" panose="05000000000000000000" pitchFamily="2" charset="2"/>
              </a:rPr>
              <a:t> </a:t>
            </a:r>
            <a:r>
              <a:rPr lang="it-IT" sz="2000" b="1" dirty="0">
                <a:solidFill>
                  <a:srgbClr val="008080"/>
                </a:solidFill>
                <a:latin typeface="Aptos" panose="02110004020202020204"/>
                <a:sym typeface="Wingdings" panose="05000000000000000000" pitchFamily="2" charset="2"/>
              </a:rPr>
              <a:t>Efficienza del rivelatore</a:t>
            </a:r>
            <a:endParaRPr lang="it-IT" sz="2000" b="1" dirty="0">
              <a:solidFill>
                <a:srgbClr val="008080"/>
              </a:solidFill>
              <a:latin typeface="Aptos" panose="02110004020202020204"/>
            </a:endParaRPr>
          </a:p>
          <a:p>
            <a:pPr marL="0" indent="0">
              <a:buNone/>
              <a:defRPr/>
            </a:pPr>
            <a:endParaRPr lang="it-IT" sz="2000" baseline="30000" dirty="0">
              <a:latin typeface="Aptos" panose="021100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61FCB4-F91C-8585-DA4F-753399B2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Massa invariante – esempio K</a:t>
            </a:r>
            <a:r>
              <a:rPr lang="it-IT" baseline="30000" dirty="0"/>
              <a:t>0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3BF27C-8867-D63E-29D5-8E39025A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73ADD37-51D5-4F0C-ABAC-596773C7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8" y="1722026"/>
            <a:ext cx="6371535" cy="22785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929D203-D637-AC70-FA4F-77D9DCCB6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18" y="3971711"/>
            <a:ext cx="4717410" cy="2466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4DBBAF-B362-6C05-DA33-12399841C8C4}"/>
              </a:ext>
            </a:extLst>
          </p:cNvPr>
          <p:cNvSpPr txBox="1"/>
          <p:nvPr/>
        </p:nvSpPr>
        <p:spPr>
          <a:xfrm>
            <a:off x="2598234" y="557295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8D07FC-C62E-9E7A-B2E4-EBC014B4F777}"/>
              </a:ext>
            </a:extLst>
          </p:cNvPr>
          <p:cNvSpPr txBox="1"/>
          <p:nvPr/>
        </p:nvSpPr>
        <p:spPr>
          <a:xfrm>
            <a:off x="4579434" y="49783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Segnale</a:t>
            </a:r>
          </a:p>
        </p:txBody>
      </p:sp>
    </p:spTree>
    <p:extLst>
      <p:ext uri="{BB962C8B-B14F-4D97-AF65-F5344CB8AC3E}">
        <p14:creationId xmlns:p14="http://schemas.microsoft.com/office/powerpoint/2010/main" val="1361774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7932D-A7CC-A3AD-E98B-B8A9373E6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44E8AB2F-EE44-11C5-68BB-670B5121F8B2}"/>
              </a:ext>
            </a:extLst>
          </p:cNvPr>
          <p:cNvCxnSpPr>
            <a:cxnSpLocks/>
          </p:cNvCxnSpPr>
          <p:nvPr/>
        </p:nvCxnSpPr>
        <p:spPr>
          <a:xfrm flipV="1">
            <a:off x="6795757" y="5075336"/>
            <a:ext cx="350461" cy="7232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64B9A9BC-AC28-3C99-91A3-B81B226E745E}"/>
              </a:ext>
            </a:extLst>
          </p:cNvPr>
          <p:cNvCxnSpPr>
            <a:cxnSpLocks/>
          </p:cNvCxnSpPr>
          <p:nvPr/>
        </p:nvCxnSpPr>
        <p:spPr>
          <a:xfrm flipV="1">
            <a:off x="6773163" y="5075337"/>
            <a:ext cx="106363" cy="723295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FA2F53-6300-52FE-3CDA-614CC4CA6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90" y="1989653"/>
            <a:ext cx="10662473" cy="407963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latin typeface="Aptos" panose="02110004020202020204"/>
              </a:rPr>
              <a:t>Una particella potrebbe non essere rivelata:</a:t>
            </a:r>
          </a:p>
          <a:p>
            <a:pPr>
              <a:defRPr/>
            </a:pPr>
            <a:r>
              <a:rPr lang="it-IT" sz="2000" dirty="0">
                <a:latin typeface="Aptos" panose="02110004020202020204"/>
              </a:rPr>
              <a:t>Perché non incide sul rivelatore o incide su una zona non attiva (efficienza geometrica)</a:t>
            </a:r>
          </a:p>
          <a:p>
            <a:pPr>
              <a:defRPr/>
            </a:pPr>
            <a:r>
              <a:rPr lang="it-IT" sz="2000" dirty="0">
                <a:latin typeface="Aptos" panose="02110004020202020204"/>
              </a:rPr>
              <a:t>Perché il segnale che genera nel rivelatore non è sufficiente per la rivelazione (efficienza intrinseca)</a:t>
            </a:r>
          </a:p>
          <a:p>
            <a:pPr marL="0" indent="0" algn="ctr">
              <a:buNone/>
              <a:defRPr/>
            </a:pP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Efficienza totale </a:t>
            </a:r>
            <a:r>
              <a:rPr lang="it-IT" sz="2000" dirty="0">
                <a:latin typeface="Aptos" panose="02110004020202020204"/>
              </a:rPr>
              <a:t>= efficienza geometrica x efficienza intrinseca (0-100%)</a:t>
            </a:r>
          </a:p>
          <a:p>
            <a:pPr marL="0" indent="0">
              <a:buNone/>
              <a:defRPr/>
            </a:pPr>
            <a:endParaRPr lang="it-IT" sz="2000" dirty="0">
              <a:latin typeface="Aptos" panose="021100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99D913-5ADC-0347-87DB-A8C271B5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Efficienza del rivelatore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155F1B-CE42-D4BE-0454-F2C5F6F0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35</a:t>
            </a:fld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33A48E6-66BE-5D3B-262D-760D5B32404E}"/>
              </a:ext>
            </a:extLst>
          </p:cNvPr>
          <p:cNvCxnSpPr>
            <a:cxnSpLocks/>
          </p:cNvCxnSpPr>
          <p:nvPr/>
        </p:nvCxnSpPr>
        <p:spPr>
          <a:xfrm>
            <a:off x="4025587" y="5798632"/>
            <a:ext cx="27617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F63A5A9-A92C-3A2E-2632-E2035D54A068}"/>
              </a:ext>
            </a:extLst>
          </p:cNvPr>
          <p:cNvCxnSpPr>
            <a:cxnSpLocks/>
          </p:cNvCxnSpPr>
          <p:nvPr/>
        </p:nvCxnSpPr>
        <p:spPr>
          <a:xfrm flipH="1">
            <a:off x="6787373" y="5795337"/>
            <a:ext cx="273576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1BC3A6CF-4AE8-6A16-E344-3FD835D0D1E8}"/>
              </a:ext>
            </a:extLst>
          </p:cNvPr>
          <p:cNvCxnSpPr>
            <a:cxnSpLocks/>
          </p:cNvCxnSpPr>
          <p:nvPr/>
        </p:nvCxnSpPr>
        <p:spPr>
          <a:xfrm flipV="1">
            <a:off x="6879526" y="4650056"/>
            <a:ext cx="61964" cy="42528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8D4CE7C-1D3F-9D1C-8A01-23AF3527045D}"/>
              </a:ext>
            </a:extLst>
          </p:cNvPr>
          <p:cNvCxnSpPr>
            <a:cxnSpLocks/>
          </p:cNvCxnSpPr>
          <p:nvPr/>
        </p:nvCxnSpPr>
        <p:spPr>
          <a:xfrm flipH="1" flipV="1">
            <a:off x="6619046" y="5755923"/>
            <a:ext cx="154117" cy="39414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erchio vuoto 6">
            <a:extLst>
              <a:ext uri="{FF2B5EF4-FFF2-40B4-BE49-F238E27FC236}">
                <a16:creationId xmlns:a16="http://schemas.microsoft.com/office/drawing/2014/main" id="{67A1274D-1037-DDB2-21FE-2F764E1B745B}"/>
              </a:ext>
            </a:extLst>
          </p:cNvPr>
          <p:cNvSpPr/>
          <p:nvPr/>
        </p:nvSpPr>
        <p:spPr>
          <a:xfrm>
            <a:off x="5603853" y="5075337"/>
            <a:ext cx="1440000" cy="1440000"/>
          </a:xfrm>
          <a:prstGeom prst="donut">
            <a:avLst>
              <a:gd name="adj" fmla="val 12610"/>
            </a:avLst>
          </a:prstGeom>
          <a:solidFill>
            <a:srgbClr val="00B4B0">
              <a:alpha val="50196"/>
            </a:srgbClr>
          </a:solidFill>
          <a:scene3d>
            <a:camera prst="orthographicFront">
              <a:rot lat="0" lon="3300000" rev="0"/>
            </a:camera>
            <a:lightRig rig="balanced" dir="t"/>
          </a:scene3d>
          <a:sp3d extrusionH="1270000" contourW="12700" prstMaterial="clear">
            <a:extrusionClr>
              <a:schemeClr val="bg1">
                <a:lumMod val="95000"/>
              </a:schemeClr>
            </a:extrusionClr>
            <a:contourClr>
              <a:srgbClr val="AEAEAE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B85911E-7241-AECD-351A-797C96F4189F}"/>
              </a:ext>
            </a:extLst>
          </p:cNvPr>
          <p:cNvCxnSpPr>
            <a:cxnSpLocks/>
          </p:cNvCxnSpPr>
          <p:nvPr/>
        </p:nvCxnSpPr>
        <p:spPr>
          <a:xfrm flipH="1" flipV="1">
            <a:off x="4556753" y="5241070"/>
            <a:ext cx="2076503" cy="51557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F97EBD1-5ADD-0BE7-79C1-03D040C47220}"/>
              </a:ext>
            </a:extLst>
          </p:cNvPr>
          <p:cNvCxnSpPr>
            <a:cxnSpLocks/>
          </p:cNvCxnSpPr>
          <p:nvPr/>
        </p:nvCxnSpPr>
        <p:spPr>
          <a:xfrm flipV="1">
            <a:off x="7146218" y="4650056"/>
            <a:ext cx="202435" cy="42528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Esplosione: 8 punte 35">
            <a:extLst>
              <a:ext uri="{FF2B5EF4-FFF2-40B4-BE49-F238E27FC236}">
                <a16:creationId xmlns:a16="http://schemas.microsoft.com/office/drawing/2014/main" id="{2B5C6855-796D-5D54-10DD-0E1545E0D864}"/>
              </a:ext>
            </a:extLst>
          </p:cNvPr>
          <p:cNvSpPr/>
          <p:nvPr/>
        </p:nvSpPr>
        <p:spPr>
          <a:xfrm>
            <a:off x="7043853" y="5108402"/>
            <a:ext cx="139907" cy="13096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B1B715A-69D9-A5E9-5FF2-FC9AD49DAC12}"/>
              </a:ext>
            </a:extLst>
          </p:cNvPr>
          <p:cNvSpPr txBox="1"/>
          <p:nvPr/>
        </p:nvSpPr>
        <p:spPr>
          <a:xfrm>
            <a:off x="2952086" y="4982435"/>
            <a:ext cx="1933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Particella fuori dall’accettanza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A4B52F9-97B7-C891-2165-059ADAAA1E13}"/>
              </a:ext>
            </a:extLst>
          </p:cNvPr>
          <p:cNvSpPr txBox="1"/>
          <p:nvPr/>
        </p:nvSpPr>
        <p:spPr>
          <a:xfrm>
            <a:off x="5180145" y="3987978"/>
            <a:ext cx="19336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Particella nell’accettanza ma non rivelata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BF9239C-463C-FD79-C5B6-8C1BD94D6CE0}"/>
              </a:ext>
            </a:extLst>
          </p:cNvPr>
          <p:cNvSpPr txBox="1"/>
          <p:nvPr/>
        </p:nvSpPr>
        <p:spPr>
          <a:xfrm>
            <a:off x="7422648" y="4152006"/>
            <a:ext cx="19336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Particella nell’accettanza e rivelata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32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4FCDC-BBDC-B0DC-168F-4E6E7AF5E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5E613-1C1C-DD51-55E5-C7DC737E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E adesso…</a:t>
            </a:r>
            <a:endParaRPr lang="it-IT" baseline="-25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14C2B7-A105-8BA5-6188-9841A0F3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36</a:t>
            </a:fld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1D768D5-4A13-D0E5-3B8C-F0E1AE241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166" y="2722535"/>
            <a:ext cx="10515600" cy="1085558"/>
          </a:xfrm>
        </p:spPr>
      </p:pic>
    </p:spTree>
    <p:extLst>
      <p:ext uri="{BB962C8B-B14F-4D97-AF65-F5344CB8AC3E}">
        <p14:creationId xmlns:p14="http://schemas.microsoft.com/office/powerpoint/2010/main" val="1334613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33879B9-3C18-6296-715B-EF50FCB1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364D93-1A6F-2D3A-AE66-73314053C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I prodotti di una collisione ad LHC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5D39E2-ABB2-B93E-2CD8-FE0AF3EB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562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8080"/>
                </a:solidFill>
              </a:rPr>
              <a:t>Collisioni protone-piombo</a:t>
            </a:r>
          </a:p>
          <a:p>
            <a:r>
              <a:rPr lang="it-IT" sz="2000" dirty="0"/>
              <a:t>Vengono prodotte </a:t>
            </a:r>
            <a:r>
              <a:rPr lang="it-IT" sz="2000" b="1" dirty="0">
                <a:sym typeface="Symbol" panose="05050102010706020507" pitchFamily="18" charset="2"/>
              </a:rPr>
              <a:t>centinaia di </a:t>
            </a:r>
            <a:r>
              <a:rPr lang="it-IT" sz="2000" b="1" dirty="0"/>
              <a:t>particelle cariche per evento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1A292A-A364-3826-46FC-7D9031D65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741A87F-A5A1-1D31-BCD5-FFE9002C2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2439"/>
          <a:stretch/>
        </p:blipFill>
        <p:spPr bwMode="auto">
          <a:xfrm>
            <a:off x="6480718" y="2362349"/>
            <a:ext cx="4683513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D9FBA9-B787-2AB4-E37C-1E5FE915CD11}"/>
              </a:ext>
            </a:extLst>
          </p:cNvPr>
          <p:cNvSpPr txBox="1"/>
          <p:nvPr/>
        </p:nvSpPr>
        <p:spPr>
          <a:xfrm>
            <a:off x="10012707" y="5382088"/>
            <a:ext cx="100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5.02 TeV</a:t>
            </a:r>
          </a:p>
        </p:txBody>
      </p:sp>
    </p:spTree>
    <p:extLst>
      <p:ext uri="{BB962C8B-B14F-4D97-AF65-F5344CB8AC3E}">
        <p14:creationId xmlns:p14="http://schemas.microsoft.com/office/powerpoint/2010/main" val="2435574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70D3121-06EB-6A75-8F2F-4D0BC7460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816E9C-C3C9-BC40-2AFE-6F2E7FF1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Dalla particella al segnale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2F44C2-F53F-6694-0749-F17667BF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38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F54111-1E25-4BAC-54E1-1F5D846DA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1" y="2018486"/>
            <a:ext cx="8686705" cy="405238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sz="2000" dirty="0">
                <a:solidFill>
                  <a:srgbClr val="C00000"/>
                </a:solidFill>
                <a:latin typeface="Aptos" panose="02110004020202020204"/>
              </a:rPr>
              <a:t>PARTICELLA INTERAGISCE CON LA MATERIA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(rivelatore)</a:t>
            </a:r>
          </a:p>
          <a:p>
            <a:pPr marL="0" indent="0">
              <a:buNone/>
              <a:defRPr/>
            </a:pPr>
            <a:r>
              <a:rPr lang="it-IT" sz="2000" dirty="0">
                <a:solidFill>
                  <a:srgbClr val="008080"/>
                </a:solidFill>
                <a:latin typeface="Aptos" panose="02110004020202020204"/>
              </a:rPr>
              <a:t>PROCESSO FISICO</a:t>
            </a:r>
          </a:p>
          <a:p>
            <a:pPr marL="0" indent="0">
              <a:buNone/>
              <a:defRPr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Aptos" panose="02110004020202020204"/>
              </a:rPr>
              <a:t>SEGNALE MISURABILE</a:t>
            </a:r>
          </a:p>
          <a:p>
            <a:pPr marL="0" indent="0">
              <a:buNone/>
              <a:defRPr/>
            </a:pPr>
            <a:r>
              <a:rPr lang="it-IT" sz="2000" dirty="0">
                <a:solidFill>
                  <a:srgbClr val="3333CC"/>
                </a:solidFill>
                <a:latin typeface="Aptos" panose="02110004020202020204"/>
              </a:rPr>
              <a:t>RACCOLTA DEL SEGNALE 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(carica elettrica, segnale luminoso)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27C0EA-735E-2B9C-7EF4-7E16F582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324" y="4044679"/>
            <a:ext cx="3717351" cy="20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5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AF466-DB36-609E-373A-48C9576DC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F4E497BE-3037-540E-8D33-43C6C4DCF193}"/>
              </a:ext>
            </a:extLst>
          </p:cNvPr>
          <p:cNvSpPr/>
          <p:nvPr/>
        </p:nvSpPr>
        <p:spPr>
          <a:xfrm>
            <a:off x="1823066" y="4848403"/>
            <a:ext cx="9261010" cy="609492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>
                <a:solidFill>
                  <a:schemeClr val="tx1"/>
                </a:solidFill>
              </a:rPr>
              <a:t>CENTRALITÀ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A268E1-F807-2FBD-3D51-EF4F3A24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Centralità di una collisione tra ioni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6AB48F-C99C-77A6-BA82-562BD6E7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7170" name="Picture 2" descr="PDF] Heavy-ion collisions - hot QCD in a lab | Semantic Scholar">
            <a:extLst>
              <a:ext uri="{FF2B5EF4-FFF2-40B4-BE49-F238E27FC236}">
                <a16:creationId xmlns:a16="http://schemas.microsoft.com/office/drawing/2014/main" id="{C8477FDF-F531-F2CB-065E-24442FD8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16"/>
          <a:stretch/>
        </p:blipFill>
        <p:spPr bwMode="auto">
          <a:xfrm>
            <a:off x="2840727" y="1936571"/>
            <a:ext cx="6614802" cy="196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D1BE9D2A-C617-933F-C651-62FF6DD4707B}"/>
              </a:ext>
            </a:extLst>
          </p:cNvPr>
          <p:cNvSpPr/>
          <p:nvPr/>
        </p:nvSpPr>
        <p:spPr>
          <a:xfrm>
            <a:off x="1793641" y="4414730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0C322ADB-8428-7BB0-C183-BABAA54BC584}"/>
              </a:ext>
            </a:extLst>
          </p:cNvPr>
          <p:cNvSpPr/>
          <p:nvPr/>
        </p:nvSpPr>
        <p:spPr>
          <a:xfrm>
            <a:off x="3113948" y="4414730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7354386-F16E-2C1E-A5EB-58E39CDED502}"/>
              </a:ext>
            </a:extLst>
          </p:cNvPr>
          <p:cNvSpPr/>
          <p:nvPr/>
        </p:nvSpPr>
        <p:spPr>
          <a:xfrm>
            <a:off x="5016376" y="4414730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F4016407-1D82-CC78-D88F-8C40835FB819}"/>
              </a:ext>
            </a:extLst>
          </p:cNvPr>
          <p:cNvSpPr/>
          <p:nvPr/>
        </p:nvSpPr>
        <p:spPr>
          <a:xfrm>
            <a:off x="5842686" y="4414730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42053077-D1AC-36D9-1575-85BEE3F6FE6F}"/>
              </a:ext>
            </a:extLst>
          </p:cNvPr>
          <p:cNvSpPr/>
          <p:nvPr/>
        </p:nvSpPr>
        <p:spPr>
          <a:xfrm>
            <a:off x="7758181" y="4414730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9610AADE-AB4A-6FF5-9BC3-153164FD4282}"/>
              </a:ext>
            </a:extLst>
          </p:cNvPr>
          <p:cNvSpPr/>
          <p:nvPr/>
        </p:nvSpPr>
        <p:spPr>
          <a:xfrm>
            <a:off x="7944035" y="4417402"/>
            <a:ext cx="1440000" cy="1440000"/>
          </a:xfrm>
          <a:prstGeom prst="ellipse">
            <a:avLst/>
          </a:prstGeom>
          <a:solidFill>
            <a:srgbClr val="156082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036CB0-E82D-12E1-15BF-F4248012F099}"/>
              </a:ext>
            </a:extLst>
          </p:cNvPr>
          <p:cNvSpPr txBox="1"/>
          <p:nvPr/>
        </p:nvSpPr>
        <p:spPr>
          <a:xfrm>
            <a:off x="2066695" y="5830762"/>
            <a:ext cx="217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Collisione periferica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59FDD38-4C67-9167-1D0E-6533DF713022}"/>
              </a:ext>
            </a:extLst>
          </p:cNvPr>
          <p:cNvSpPr txBox="1"/>
          <p:nvPr/>
        </p:nvSpPr>
        <p:spPr>
          <a:xfrm>
            <a:off x="7861666" y="5881770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Collisione </a:t>
            </a:r>
          </a:p>
          <a:p>
            <a:pPr algn="ctr"/>
            <a:r>
              <a:rPr lang="it-IT" dirty="0"/>
              <a:t> centrale</a:t>
            </a: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82A09460-F32F-790B-4C32-D99693CD4235}"/>
              </a:ext>
            </a:extLst>
          </p:cNvPr>
          <p:cNvCxnSpPr>
            <a:stCxn id="8" idx="2"/>
          </p:cNvCxnSpPr>
          <p:nvPr/>
        </p:nvCxnSpPr>
        <p:spPr>
          <a:xfrm>
            <a:off x="5842686" y="5134730"/>
            <a:ext cx="610885" cy="0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D7B88C5-0686-1DDE-6F9A-3715B88E8929}"/>
              </a:ext>
            </a:extLst>
          </p:cNvPr>
          <p:cNvSpPr txBox="1"/>
          <p:nvPr/>
        </p:nvSpPr>
        <p:spPr>
          <a:xfrm>
            <a:off x="5428128" y="5152291"/>
            <a:ext cx="14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Parametro d’impatto b</a:t>
            </a:r>
          </a:p>
        </p:txBody>
      </p:sp>
    </p:spTree>
    <p:extLst>
      <p:ext uri="{BB962C8B-B14F-4D97-AF65-F5344CB8AC3E}">
        <p14:creationId xmlns:p14="http://schemas.microsoft.com/office/powerpoint/2010/main" val="521430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35A08-5173-5E75-35E9-8F44825BB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B2B30D-6594-D55B-8D67-25EAF5DE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Centralità di una collisione tra ioni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B9929D-195F-2516-D591-F01870FF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9DCF6164-2B3D-D3A7-1947-C2317B403199}"/>
              </a:ext>
            </a:extLst>
          </p:cNvPr>
          <p:cNvSpPr/>
          <p:nvPr/>
        </p:nvSpPr>
        <p:spPr>
          <a:xfrm rot="10800000">
            <a:off x="1711556" y="3021816"/>
            <a:ext cx="9261010" cy="609492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C495D436-17DD-65AC-6D53-218D841C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866" y="2911309"/>
            <a:ext cx="1373724" cy="720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A323250-F492-E94C-371F-3D861670E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584" y="2988864"/>
            <a:ext cx="807000" cy="720000"/>
          </a:xfrm>
          <a:prstGeom prst="rect">
            <a:avLst/>
          </a:prstGeom>
        </p:spPr>
      </p:pic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F1B8C5D4-580A-E9BB-B39E-A6CBB449D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353" y="1677481"/>
            <a:ext cx="10515601" cy="4351338"/>
          </a:xfrm>
        </p:spPr>
        <p:txBody>
          <a:bodyPr/>
          <a:lstStyle/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Valutata sulla base di quante particelle cariche vengono prodotte in ogni collisione oppure sul numero di nucleoni partecipanti alla collisione</a:t>
            </a:r>
          </a:p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Le collisioni vengono divise in </a:t>
            </a:r>
            <a:r>
              <a:rPr lang="it-IT" sz="2000" b="1" dirty="0">
                <a:solidFill>
                  <a:prstClr val="black"/>
                </a:solidFill>
                <a:latin typeface="Aptos" panose="02110004020202020204"/>
              </a:rPr>
              <a:t>classi di centralità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pPr marL="0" indent="0">
              <a:buNone/>
              <a:defRPr/>
            </a:pPr>
            <a:endParaRPr lang="it-IT" sz="20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buNone/>
              <a:defRPr/>
            </a:pP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		0-5%	   5-10% 	      10-20%      20-30%     …         90-100%</a:t>
            </a:r>
            <a:endParaRPr lang="it-IT" b="1" dirty="0">
              <a:solidFill>
                <a:srgbClr val="00808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4EE65C8-A4E6-C03D-3971-9F7984622866}"/>
              </a:ext>
            </a:extLst>
          </p:cNvPr>
          <p:cNvSpPr txBox="1"/>
          <p:nvPr/>
        </p:nvSpPr>
        <p:spPr>
          <a:xfrm>
            <a:off x="1510834" y="3891956"/>
            <a:ext cx="2682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Collisioni CENTRALI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Parametro d’impatto piccolo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Molte particelle cariche prodotte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Molti nucleoni partecipanti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0EE8F8-E97A-BCA2-94B5-9432C30D74F5}"/>
              </a:ext>
            </a:extLst>
          </p:cNvPr>
          <p:cNvSpPr txBox="1"/>
          <p:nvPr/>
        </p:nvSpPr>
        <p:spPr>
          <a:xfrm>
            <a:off x="8599293" y="3930264"/>
            <a:ext cx="2682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Collisioni PERIFERICHE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Parametro d’impatto grande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Poche particelle cariche prodotte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Pochi nucleoni partecipanti</a:t>
            </a:r>
          </a:p>
        </p:txBody>
      </p:sp>
    </p:spTree>
    <p:extLst>
      <p:ext uri="{BB962C8B-B14F-4D97-AF65-F5344CB8AC3E}">
        <p14:creationId xmlns:p14="http://schemas.microsoft.com/office/powerpoint/2010/main" val="148517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8EFBB-E817-168D-066F-157E001BA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78D1B3-E730-4B96-7F96-7D21236EC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Rivelare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DE4F39-43B8-CB40-1403-CB0C3402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D670F8-5C8B-3B34-5688-2CCDC030A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8544"/>
            <a:ext cx="10370635" cy="450841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 rivelare una particella bisogna che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interagisca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il materiale del 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rivelatore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2000" dirty="0">
                <a:latin typeface="Aptos" panose="02110004020202020204"/>
              </a:rPr>
              <a:t>Un </a:t>
            </a:r>
            <a:r>
              <a:rPr lang="it-IT" sz="2000" b="1" dirty="0">
                <a:solidFill>
                  <a:srgbClr val="008080"/>
                </a:solidFill>
                <a:latin typeface="Aptos" panose="02110004020202020204"/>
              </a:rPr>
              <a:t>RIVELATORE</a:t>
            </a: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 è uno strumento usato per rivelare, tracciare e identificare particelle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536575" indent="-177800"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PARTICELLE CARICHE	Interazione elettromagnetica o adronica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536575" indent="-177800"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FOTONI			Interazione elettromagnetica</a:t>
            </a:r>
          </a:p>
          <a:p>
            <a:pPr marL="536575" indent="-177800"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NEUTRINI			Interazione debole (bassissima probabilità di interagire)</a:t>
            </a:r>
          </a:p>
          <a:p>
            <a:pPr marL="0" indent="3054350">
              <a:buNone/>
              <a:defRPr/>
            </a:pPr>
            <a:endParaRPr lang="it-IT" dirty="0"/>
          </a:p>
          <a:p>
            <a:pPr marL="0" indent="3054350">
              <a:buNone/>
              <a:defRPr/>
            </a:pPr>
            <a:r>
              <a:rPr lang="it-IT" sz="2000" dirty="0"/>
              <a:t>CONTARE 	</a:t>
            </a:r>
            <a:r>
              <a:rPr lang="it-IT" sz="2000" dirty="0">
                <a:sym typeface="Symbol" panose="05050102010706020507" pitchFamily="18" charset="2"/>
              </a:rPr>
              <a:t> contare numero particelle in un rivelatore</a:t>
            </a:r>
            <a:endParaRPr lang="it-IT" sz="2000" dirty="0"/>
          </a:p>
          <a:p>
            <a:pPr marL="0" indent="3054350">
              <a:buNone/>
              <a:defRPr/>
            </a:pPr>
            <a:r>
              <a:rPr lang="it-IT" sz="2000" dirty="0"/>
              <a:t>TRACCIARE 	</a:t>
            </a:r>
            <a:r>
              <a:rPr lang="it-IT" sz="2000" dirty="0">
                <a:sym typeface="Symbol" panose="05050102010706020507" pitchFamily="18" charset="2"/>
              </a:rPr>
              <a:t> ricostruire le tracce delle particelle nel rivelatore</a:t>
            </a:r>
            <a:endParaRPr lang="it-IT" sz="2000" dirty="0"/>
          </a:p>
          <a:p>
            <a:pPr marL="0" indent="3054350">
              <a:buNone/>
              <a:defRPr/>
            </a:pPr>
            <a:r>
              <a:rPr lang="it-IT" sz="2000" dirty="0"/>
              <a:t>IDENTIFICARE </a:t>
            </a:r>
            <a:r>
              <a:rPr lang="it-IT" sz="2000" dirty="0">
                <a:sym typeface="Symbol" panose="05050102010706020507" pitchFamily="18" charset="2"/>
              </a:rPr>
              <a:t>  misurare massa, carica, velocità, energia</a:t>
            </a:r>
            <a:endParaRPr lang="it-IT" sz="20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230089B-477A-B125-1E50-766D95E05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66" y="3922753"/>
            <a:ext cx="2796785" cy="194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9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02BE0-AA38-00F2-821D-4D081A0A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A36FD-C9F7-7661-57D9-9D93B3FE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Contare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4A1D13-338B-850B-9E20-11F73853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FB4337-DFD9-7511-2FF8-08DB0CB30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154" y="2504887"/>
            <a:ext cx="5015846" cy="3405260"/>
          </a:xfrm>
        </p:spPr>
        <p:txBody>
          <a:bodyPr/>
          <a:lstStyle/>
          <a:p>
            <a:pPr>
              <a:defRPr/>
            </a:pPr>
            <a:r>
              <a:rPr lang="it-IT" sz="2000" dirty="0">
                <a:solidFill>
                  <a:prstClr val="black"/>
                </a:solidFill>
                <a:latin typeface="Aptos" panose="02110004020202020204"/>
              </a:rPr>
              <a:t>IONIZZAZIONE del gas lungo la traccia della particella</a:t>
            </a:r>
          </a:p>
          <a:p>
            <a:pPr>
              <a:defRPr/>
            </a:pPr>
            <a:r>
              <a:rPr lang="it-IT" sz="2000" dirty="0"/>
              <a:t>Gli elettroni liberati dagli atomi di gas ionizzati sono attratti dall’elettrodo positivo</a:t>
            </a:r>
          </a:p>
          <a:p>
            <a:pPr>
              <a:defRPr/>
            </a:pPr>
            <a:r>
              <a:rPr lang="it-IT" sz="2000" dirty="0"/>
              <a:t>1 suono = 1 particella entrata nel rivelatore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8F0B4D-B018-1505-F63E-BD137857F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8244" y="1825625"/>
            <a:ext cx="6291606" cy="419440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68C18B-F08C-C099-3667-454F105AAEC8}"/>
              </a:ext>
            </a:extLst>
          </p:cNvPr>
          <p:cNvSpPr txBox="1"/>
          <p:nvPr/>
        </p:nvSpPr>
        <p:spPr>
          <a:xfrm>
            <a:off x="983166" y="1697980"/>
            <a:ext cx="6094140" cy="371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Esempio: contatore Geiger (schema semplificato)</a:t>
            </a:r>
          </a:p>
        </p:txBody>
      </p:sp>
    </p:spTree>
    <p:extLst>
      <p:ext uri="{BB962C8B-B14F-4D97-AF65-F5344CB8AC3E}">
        <p14:creationId xmlns:p14="http://schemas.microsoft.com/office/powerpoint/2010/main" val="2375431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43BA0-CCD2-BB62-234C-E6CF41776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8F0A99-5F63-6B9D-9E0A-8BA4490D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38E050-4C72-F41B-5EE9-053FA0F9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2" name="Trapezio 11">
            <a:extLst>
              <a:ext uri="{FF2B5EF4-FFF2-40B4-BE49-F238E27FC236}">
                <a16:creationId xmlns:a16="http://schemas.microsoft.com/office/drawing/2014/main" id="{DD626B05-D374-B277-0F75-3D2B4EEC9DD3}"/>
              </a:ext>
            </a:extLst>
          </p:cNvPr>
          <p:cNvSpPr/>
          <p:nvPr/>
        </p:nvSpPr>
        <p:spPr>
          <a:xfrm rot="15715020">
            <a:off x="5032468" y="312598"/>
            <a:ext cx="335781" cy="5608984"/>
          </a:xfrm>
          <a:prstGeom prst="trapezoid">
            <a:avLst>
              <a:gd name="adj" fmla="val 32182"/>
            </a:avLst>
          </a:prstGeom>
          <a:solidFill>
            <a:srgbClr val="AEAEAE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1F606BC-C8EA-C15C-EE35-B2352C656B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961" t="18271" r="26474" b="68217"/>
          <a:stretch/>
        </p:blipFill>
        <p:spPr>
          <a:xfrm>
            <a:off x="7605592" y="2557238"/>
            <a:ext cx="420592" cy="420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rapezio 12">
            <a:extLst>
              <a:ext uri="{FF2B5EF4-FFF2-40B4-BE49-F238E27FC236}">
                <a16:creationId xmlns:a16="http://schemas.microsoft.com/office/drawing/2014/main" id="{148E2127-F996-9A8F-255C-B9B8F8E514B2}"/>
              </a:ext>
            </a:extLst>
          </p:cNvPr>
          <p:cNvSpPr/>
          <p:nvPr/>
        </p:nvSpPr>
        <p:spPr>
          <a:xfrm rot="16967572">
            <a:off x="3045954" y="2814336"/>
            <a:ext cx="820680" cy="2674790"/>
          </a:xfrm>
          <a:prstGeom prst="trapezoid">
            <a:avLst>
              <a:gd name="adj" fmla="val 36139"/>
            </a:avLst>
          </a:prstGeom>
          <a:solidFill>
            <a:srgbClr val="3333CC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00FE18-3015-CB29-B7B0-CD6A40CB25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106" y="3179338"/>
            <a:ext cx="1872622" cy="1325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6875666-9A18-4CCA-4BEB-D73302B62B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5963" y="3962142"/>
            <a:ext cx="1127962" cy="1066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64D09A-7C74-6899-2253-3BD8F8095432}"/>
              </a:ext>
            </a:extLst>
          </p:cNvPr>
          <p:cNvSpPr txBox="1"/>
          <p:nvPr/>
        </p:nvSpPr>
        <p:spPr>
          <a:xfrm>
            <a:off x="1129106" y="4579093"/>
            <a:ext cx="1707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ATOMO </a:t>
            </a:r>
          </a:p>
          <a:p>
            <a:pPr algn="ctr"/>
            <a:r>
              <a:rPr lang="it-IT" dirty="0"/>
              <a:t>~10-</a:t>
            </a:r>
            <a:r>
              <a:rPr lang="it-IT" baseline="30000" dirty="0"/>
              <a:t>10</a:t>
            </a:r>
            <a:r>
              <a:rPr lang="it-IT" dirty="0"/>
              <a:t> 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30D1027-FA87-F907-24C9-B601EB12910D}"/>
              </a:ext>
            </a:extLst>
          </p:cNvPr>
          <p:cNvSpPr txBox="1"/>
          <p:nvPr/>
        </p:nvSpPr>
        <p:spPr>
          <a:xfrm>
            <a:off x="7605592" y="2395598"/>
            <a:ext cx="2268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ELETTRONE </a:t>
            </a:r>
          </a:p>
          <a:p>
            <a:pPr algn="ctr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10-</a:t>
            </a:r>
            <a:r>
              <a:rPr lang="it-IT" baseline="30000" dirty="0">
                <a:solidFill>
                  <a:schemeClr val="bg2">
                    <a:lumMod val="50000"/>
                  </a:schemeClr>
                </a:solidFill>
              </a:rPr>
              <a:t>18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 m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19C2440-5F66-E888-6BE3-2E39A7C7D5FE}"/>
              </a:ext>
            </a:extLst>
          </p:cNvPr>
          <p:cNvSpPr txBox="1"/>
          <p:nvPr/>
        </p:nvSpPr>
        <p:spPr>
          <a:xfrm>
            <a:off x="5739919" y="5922643"/>
            <a:ext cx="4237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PROTONE/NEUTRONE ~10</a:t>
            </a:r>
            <a:r>
              <a:rPr lang="it-IT" baseline="30000" dirty="0">
                <a:solidFill>
                  <a:srgbClr val="C00000"/>
                </a:solidFill>
              </a:rPr>
              <a:t>-15</a:t>
            </a:r>
            <a:r>
              <a:rPr lang="it-IT" dirty="0">
                <a:solidFill>
                  <a:srgbClr val="C00000"/>
                </a:solidFill>
              </a:rPr>
              <a:t> m</a:t>
            </a:r>
          </a:p>
          <a:p>
            <a:pPr algn="ctr"/>
            <a:r>
              <a:rPr lang="it-IT" dirty="0">
                <a:solidFill>
                  <a:srgbClr val="C00000"/>
                </a:solidFill>
              </a:rPr>
              <a:t>100.000 volte più piccolo dell’atomo</a:t>
            </a:r>
          </a:p>
        </p:txBody>
      </p:sp>
      <p:sp>
        <p:nvSpPr>
          <p:cNvPr id="20" name="Trapezio 19">
            <a:extLst>
              <a:ext uri="{FF2B5EF4-FFF2-40B4-BE49-F238E27FC236}">
                <a16:creationId xmlns:a16="http://schemas.microsoft.com/office/drawing/2014/main" id="{E4A148E2-277D-7415-AB62-D7D648A246E6}"/>
              </a:ext>
            </a:extLst>
          </p:cNvPr>
          <p:cNvSpPr/>
          <p:nvPr/>
        </p:nvSpPr>
        <p:spPr>
          <a:xfrm rot="17301778">
            <a:off x="5584810" y="3766447"/>
            <a:ext cx="998493" cy="2324731"/>
          </a:xfrm>
          <a:prstGeom prst="trapezoid">
            <a:avLst>
              <a:gd name="adj" fmla="val 38542"/>
            </a:avLst>
          </a:prstGeom>
          <a:solidFill>
            <a:srgbClr val="FF505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rapezio 33">
            <a:extLst>
              <a:ext uri="{FF2B5EF4-FFF2-40B4-BE49-F238E27FC236}">
                <a16:creationId xmlns:a16="http://schemas.microsoft.com/office/drawing/2014/main" id="{44438AFD-42F7-D7E3-974D-1E0A3A7ED46D}"/>
              </a:ext>
            </a:extLst>
          </p:cNvPr>
          <p:cNvSpPr/>
          <p:nvPr/>
        </p:nvSpPr>
        <p:spPr>
          <a:xfrm rot="14813432">
            <a:off x="8038445" y="4098064"/>
            <a:ext cx="755110" cy="1921971"/>
          </a:xfrm>
          <a:prstGeom prst="trapezoid">
            <a:avLst>
              <a:gd name="adj" fmla="val 38542"/>
            </a:avLst>
          </a:prstGeom>
          <a:solidFill>
            <a:schemeClr val="accent6">
              <a:lumMod val="75000"/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15C3F05B-FB71-09A2-5470-E713088E87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3921" y="4306845"/>
            <a:ext cx="765091" cy="722288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611A05C-0E06-4ECD-5AA2-7B67EB0B56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5550" y="4798918"/>
            <a:ext cx="1063102" cy="1084507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B1FE789-E7CC-93BF-EA58-8314F97C7507}"/>
              </a:ext>
            </a:extLst>
          </p:cNvPr>
          <p:cNvSpPr txBox="1"/>
          <p:nvPr/>
        </p:nvSpPr>
        <p:spPr>
          <a:xfrm>
            <a:off x="9121990" y="4255642"/>
            <a:ext cx="2268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QUARK </a:t>
            </a:r>
          </a:p>
          <a:p>
            <a:pPr algn="ctr"/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10-</a:t>
            </a:r>
            <a:r>
              <a:rPr lang="it-IT" baseline="30000" dirty="0">
                <a:solidFill>
                  <a:schemeClr val="accent6">
                    <a:lumMod val="75000"/>
                  </a:schemeClr>
                </a:solidFill>
              </a:rPr>
              <a:t>18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m 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84537DF-D7CC-40EA-0B7C-815466F2F7EC}"/>
              </a:ext>
            </a:extLst>
          </p:cNvPr>
          <p:cNvSpPr txBox="1"/>
          <p:nvPr/>
        </p:nvSpPr>
        <p:spPr>
          <a:xfrm>
            <a:off x="3523714" y="4974680"/>
            <a:ext cx="25209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3333CC"/>
                </a:solidFill>
              </a:rPr>
              <a:t>NUCLEO </a:t>
            </a:r>
          </a:p>
          <a:p>
            <a:pPr algn="ctr"/>
            <a:r>
              <a:rPr lang="it-IT" dirty="0">
                <a:solidFill>
                  <a:srgbClr val="3333CC"/>
                </a:solidFill>
              </a:rPr>
              <a:t>~10</a:t>
            </a:r>
            <a:r>
              <a:rPr lang="it-IT" baseline="30000" dirty="0">
                <a:solidFill>
                  <a:srgbClr val="3333CC"/>
                </a:solidFill>
              </a:rPr>
              <a:t>-14</a:t>
            </a:r>
            <a:r>
              <a:rPr lang="it-IT" dirty="0">
                <a:solidFill>
                  <a:srgbClr val="3333CC"/>
                </a:solidFill>
              </a:rPr>
              <a:t> m</a:t>
            </a:r>
          </a:p>
          <a:p>
            <a:pPr algn="ctr"/>
            <a:r>
              <a:rPr lang="it-IT" dirty="0">
                <a:solidFill>
                  <a:srgbClr val="3333CC"/>
                </a:solidFill>
              </a:rPr>
              <a:t>10.000 volte più </a:t>
            </a:r>
          </a:p>
          <a:p>
            <a:pPr algn="ctr"/>
            <a:r>
              <a:rPr lang="it-IT" dirty="0">
                <a:solidFill>
                  <a:srgbClr val="3333CC"/>
                </a:solidFill>
              </a:rPr>
              <a:t>piccolo dell’atomo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B7719CF-0859-FDC5-CB28-7986061B0E4C}"/>
              </a:ext>
            </a:extLst>
          </p:cNvPr>
          <p:cNvSpPr txBox="1"/>
          <p:nvPr/>
        </p:nvSpPr>
        <p:spPr>
          <a:xfrm>
            <a:off x="7353463" y="3287949"/>
            <a:ext cx="3544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100 milioni più piccoli dell’atomo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4B498154-D82D-A38A-6DB7-048EAD813ED1}"/>
              </a:ext>
            </a:extLst>
          </p:cNvPr>
          <p:cNvCxnSpPr>
            <a:cxnSpLocks/>
          </p:cNvCxnSpPr>
          <p:nvPr/>
        </p:nvCxnSpPr>
        <p:spPr>
          <a:xfrm>
            <a:off x="8791805" y="3962142"/>
            <a:ext cx="195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2B68F55A-CF8E-9AA4-2593-EF60AA5BDBCD}"/>
              </a:ext>
            </a:extLst>
          </p:cNvPr>
          <p:cNvCxnSpPr>
            <a:cxnSpLocks/>
          </p:cNvCxnSpPr>
          <p:nvPr/>
        </p:nvCxnSpPr>
        <p:spPr>
          <a:xfrm>
            <a:off x="8809463" y="3962142"/>
            <a:ext cx="0" cy="1240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4BFF3923-D292-7262-5F60-5267429A7C2F}"/>
              </a:ext>
            </a:extLst>
          </p:cNvPr>
          <p:cNvCxnSpPr>
            <a:cxnSpLocks/>
          </p:cNvCxnSpPr>
          <p:nvPr/>
        </p:nvCxnSpPr>
        <p:spPr>
          <a:xfrm>
            <a:off x="10734907" y="3962142"/>
            <a:ext cx="0" cy="12408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5054E27D-D09E-0AC8-CC6C-C074817B129C}"/>
              </a:ext>
            </a:extLst>
          </p:cNvPr>
          <p:cNvCxnSpPr>
            <a:cxnSpLocks/>
          </p:cNvCxnSpPr>
          <p:nvPr/>
        </p:nvCxnSpPr>
        <p:spPr>
          <a:xfrm>
            <a:off x="8791805" y="5202949"/>
            <a:ext cx="1951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C99AD66E-9291-8DFE-30A2-4EE8D96ADE30}"/>
              </a:ext>
            </a:extLst>
          </p:cNvPr>
          <p:cNvCxnSpPr>
            <a:cxnSpLocks/>
          </p:cNvCxnSpPr>
          <p:nvPr/>
        </p:nvCxnSpPr>
        <p:spPr>
          <a:xfrm>
            <a:off x="8026184" y="2237595"/>
            <a:ext cx="195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9DE8E37B-98A2-9A3E-0759-31BD28AA8AC5}"/>
              </a:ext>
            </a:extLst>
          </p:cNvPr>
          <p:cNvCxnSpPr>
            <a:cxnSpLocks/>
          </p:cNvCxnSpPr>
          <p:nvPr/>
        </p:nvCxnSpPr>
        <p:spPr>
          <a:xfrm>
            <a:off x="8043842" y="2237595"/>
            <a:ext cx="0" cy="90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2463008C-612A-369F-AAC9-A6F6A507EB91}"/>
              </a:ext>
            </a:extLst>
          </p:cNvPr>
          <p:cNvCxnSpPr>
            <a:cxnSpLocks/>
          </p:cNvCxnSpPr>
          <p:nvPr/>
        </p:nvCxnSpPr>
        <p:spPr>
          <a:xfrm>
            <a:off x="9969286" y="2237595"/>
            <a:ext cx="0" cy="90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084188D7-7ED3-7C77-2FEF-698A5649DFB5}"/>
              </a:ext>
            </a:extLst>
          </p:cNvPr>
          <p:cNvCxnSpPr>
            <a:cxnSpLocks/>
          </p:cNvCxnSpPr>
          <p:nvPr/>
        </p:nvCxnSpPr>
        <p:spPr>
          <a:xfrm>
            <a:off x="8026184" y="3132719"/>
            <a:ext cx="1951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E636E79E-A493-018A-C736-DAF5C5652806}"/>
              </a:ext>
            </a:extLst>
          </p:cNvPr>
          <p:cNvSpPr txBox="1"/>
          <p:nvPr/>
        </p:nvSpPr>
        <p:spPr>
          <a:xfrm>
            <a:off x="1005591" y="1631539"/>
            <a:ext cx="943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Le particelle non sono visibili a occhio nudo… sono necessari i rivelatori!</a:t>
            </a:r>
          </a:p>
          <a:p>
            <a:r>
              <a:rPr lang="it-IT" dirty="0"/>
              <a:t>Se l’atomo avesse le dimensioni di uno stadio, il nucleo </a:t>
            </a:r>
          </a:p>
          <a:p>
            <a:r>
              <a:rPr lang="it-IT" dirty="0"/>
              <a:t>sarebbe grande quanto una biglia, protoni e neutroni </a:t>
            </a:r>
          </a:p>
          <a:p>
            <a:r>
              <a:rPr lang="it-IT" dirty="0"/>
              <a:t>come formiche (gli elettroni come pulci)</a:t>
            </a:r>
          </a:p>
        </p:txBody>
      </p:sp>
    </p:spTree>
    <p:extLst>
      <p:ext uri="{BB962C8B-B14F-4D97-AF65-F5344CB8AC3E}">
        <p14:creationId xmlns:p14="http://schemas.microsoft.com/office/powerpoint/2010/main" val="755770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FCAC8-CCC1-8902-2B06-536E2B26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A419B4-7629-9B5B-73DE-F2C3F4C7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66" y="500062"/>
            <a:ext cx="10515600" cy="1325563"/>
          </a:xfrm>
        </p:spPr>
        <p:txBody>
          <a:bodyPr/>
          <a:lstStyle/>
          <a:p>
            <a:r>
              <a:rPr lang="it-IT" dirty="0"/>
              <a:t>Tracciare le particelle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6A4440-CCFF-2B5D-721C-06CBC894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0F93-A67E-4C72-B73C-1C5E19C9DB99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C16CBE-F760-CAB9-C061-7AAF34F656B3}"/>
              </a:ext>
            </a:extLst>
          </p:cNvPr>
          <p:cNvSpPr txBox="1"/>
          <p:nvPr/>
        </p:nvSpPr>
        <p:spPr>
          <a:xfrm>
            <a:off x="838199" y="1671871"/>
            <a:ext cx="9387469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Si ricostruiscono le </a:t>
            </a:r>
            <a:r>
              <a:rPr lang="it-IT" sz="1800" b="1" dirty="0">
                <a:solidFill>
                  <a:prstClr val="black"/>
                </a:solidFill>
                <a:latin typeface="Aptos" panose="02110004020202020204"/>
              </a:rPr>
              <a:t>TRACCE</a:t>
            </a:r>
            <a:r>
              <a:rPr lang="it-IT" sz="1800" dirty="0">
                <a:solidFill>
                  <a:prstClr val="black"/>
                </a:solidFill>
                <a:latin typeface="Aptos" panose="02110004020202020204"/>
              </a:rPr>
              <a:t> delle particelle partendo dai “punti” lasciati sui rivelatori</a:t>
            </a:r>
          </a:p>
        </p:txBody>
      </p:sp>
      <p:pic>
        <p:nvPicPr>
          <p:cNvPr id="9220" name="Picture 4" descr="Orme di dinosauri svelano l'ultimo ...">
            <a:extLst>
              <a:ext uri="{FF2B5EF4-FFF2-40B4-BE49-F238E27FC236}">
                <a16:creationId xmlns:a16="http://schemas.microsoft.com/office/drawing/2014/main" id="{89FED141-A881-2A73-1348-53968CDB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72" y="266522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rima impronta ...">
            <a:extLst>
              <a:ext uri="{FF2B5EF4-FFF2-40B4-BE49-F238E27FC236}">
                <a16:creationId xmlns:a16="http://schemas.microsoft.com/office/drawing/2014/main" id="{92A785F7-6039-9F6A-BFE2-3F2692F7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551" y="4168592"/>
            <a:ext cx="2775246" cy="18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La scia bianca degli aerei, cosa è ...">
            <a:extLst>
              <a:ext uri="{FF2B5EF4-FFF2-40B4-BE49-F238E27FC236}">
                <a16:creationId xmlns:a16="http://schemas.microsoft.com/office/drawing/2014/main" id="{65143D93-430C-4B7F-4F1F-F4CFCD857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98" y="261504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90 Tracce Di Gatto Su Neve Foto stock ...">
            <a:extLst>
              <a:ext uri="{FF2B5EF4-FFF2-40B4-BE49-F238E27FC236}">
                <a16:creationId xmlns:a16="http://schemas.microsoft.com/office/drawing/2014/main" id="{6DD141E3-F3FB-3C7B-9975-83F56E5A4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665" y="4168592"/>
            <a:ext cx="2452929" cy="18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941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7110</TotalTime>
  <Words>1537</Words>
  <Application>Microsoft Office PowerPoint</Application>
  <PresentationFormat>Widescreen</PresentationFormat>
  <Paragraphs>291</Paragraphs>
  <Slides>38</Slides>
  <Notes>0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6" baseType="lpstr">
      <vt:lpstr>Aptos</vt:lpstr>
      <vt:lpstr>Aptos Display</vt:lpstr>
      <vt:lpstr>Arial</vt:lpstr>
      <vt:lpstr>Cambria Math</vt:lpstr>
      <vt:lpstr>Century Gothic</vt:lpstr>
      <vt:lpstr>Symbol</vt:lpstr>
      <vt:lpstr>Wingdings</vt:lpstr>
      <vt:lpstr>Tema di Office</vt:lpstr>
      <vt:lpstr>Presentazione standard di PowerPoint</vt:lpstr>
      <vt:lpstr>I prodotti di una collisione ad LHC</vt:lpstr>
      <vt:lpstr>I prodotti di una collisione ad LHC</vt:lpstr>
      <vt:lpstr>Centralità di una collisione tra ioni</vt:lpstr>
      <vt:lpstr>Centralità di una collisione tra ioni</vt:lpstr>
      <vt:lpstr>Rivelare particelle</vt:lpstr>
      <vt:lpstr>Contare le particelle</vt:lpstr>
      <vt:lpstr>Tracciare le particelle</vt:lpstr>
      <vt:lpstr>Tracciare le particelle</vt:lpstr>
      <vt:lpstr>Tracciare le particelle</vt:lpstr>
      <vt:lpstr>Tracciare le particelle</vt:lpstr>
      <vt:lpstr>Tracciare le particelle</vt:lpstr>
      <vt:lpstr>Tracciare le particelle</vt:lpstr>
      <vt:lpstr>Tracciare le particelle</vt:lpstr>
      <vt:lpstr>Tracciare le particelle</vt:lpstr>
      <vt:lpstr>Tracciare le particelle</vt:lpstr>
      <vt:lpstr>Identificare le particelle</vt:lpstr>
      <vt:lpstr>Identificare le particelle</vt:lpstr>
      <vt:lpstr>Rivelatori presso gli acceleratori</vt:lpstr>
      <vt:lpstr>L’esperimento ALICE</vt:lpstr>
      <vt:lpstr>L’esperimento ALICE</vt:lpstr>
      <vt:lpstr>L’esperimento ALICE</vt:lpstr>
      <vt:lpstr>L’esperimento ALICE</vt:lpstr>
      <vt:lpstr>L’esperimento ALICE</vt:lpstr>
      <vt:lpstr>L’esperimento ALICE</vt:lpstr>
      <vt:lpstr>Dalla particella al segnale</vt:lpstr>
      <vt:lpstr>Massa invariante</vt:lpstr>
      <vt:lpstr>Massa invariante – esempio K0</vt:lpstr>
      <vt:lpstr>Massa invariante – esempio K0</vt:lpstr>
      <vt:lpstr>Massa invariante – esempio K0</vt:lpstr>
      <vt:lpstr>Massa invariante – esempio K0</vt:lpstr>
      <vt:lpstr>Massa invariante – esempio K0</vt:lpstr>
      <vt:lpstr>Massa invariante – esempio K0</vt:lpstr>
      <vt:lpstr>Massa invariante – esempio K0</vt:lpstr>
      <vt:lpstr>Efficienza del rivelatore</vt:lpstr>
      <vt:lpstr>E adesso…</vt:lpstr>
      <vt:lpstr>I prodotti di una collisione ad LHC</vt:lpstr>
      <vt:lpstr>Dalla particella al segnale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Paola La Rocca</dc:creator>
  <cp:lastModifiedBy>Paola La Rocca</cp:lastModifiedBy>
  <cp:revision>21</cp:revision>
  <dcterms:created xsi:type="dcterms:W3CDTF">2025-02-14T17:08:25Z</dcterms:created>
  <dcterms:modified xsi:type="dcterms:W3CDTF">2025-02-19T16:53:03Z</dcterms:modified>
</cp:coreProperties>
</file>