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70" r:id="rId3"/>
    <p:sldId id="277" r:id="rId4"/>
    <p:sldId id="276" r:id="rId5"/>
    <p:sldId id="278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DD4"/>
    <a:srgbClr val="FF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27"/>
  </p:normalViewPr>
  <p:slideViewPr>
    <p:cSldViewPr snapToGrid="0">
      <p:cViewPr>
        <p:scale>
          <a:sx n="87" d="100"/>
          <a:sy n="87" d="100"/>
        </p:scale>
        <p:origin x="100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285C-F288-9747-9E22-6F7FDE6A2F5B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0CF52-38DA-B64B-90EF-D5A16309F2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57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7709F-F589-8839-7652-3DCB0EAFA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5A96D1A-D6CB-1764-E303-A547FA0D3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D6E27F3-AE35-5527-D6AA-59EDDDF5C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Collaborazione video storie di scienza Eureka -  Archimede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694E83-A503-0117-FC17-8A195B324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A8CF2-33C0-C643-B07E-F694E3CDF5D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6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B4FBC5-4D47-E217-B2F0-89CC0B263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F22C8C0-F917-2979-8374-5AD5C8F96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D71996-0140-D9F5-87A4-65B035C2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F4C6-7380-1B49-BC08-5CE9F64F9AD7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C9DD3F-61E0-FC77-47BD-CBF50BDE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6DFF98-6951-CCB5-A517-F1F6E06D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35D8-990E-1042-B760-ECC00E0A2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14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E4230-E794-9171-7C6D-3B18515D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9FBED0-8B1E-479A-DC57-0A766F685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BDF963-EAE4-E1E4-EE84-FAFD7FE8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F4C6-7380-1B49-BC08-5CE9F64F9AD7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2F1999-4F4A-2811-68FC-AFB33FD9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90090C-5BA6-0540-8FE0-35BFC89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35D8-990E-1042-B760-ECC00E0A2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08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0FF3E8F-3ABB-C050-EFF6-899F46648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6EA2647-AB25-F7D9-8F9B-54947A599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C50391-86E6-569B-9E9A-B38C6A08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F4C6-7380-1B49-BC08-5CE9F64F9AD7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ECCBE4-FCD7-8328-B961-F50F4478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8A52D0-3A3B-08C8-2FBD-532F5EEB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35D8-990E-1042-B760-ECC00E0A2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98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32E2B-F36D-580C-713A-5301925D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6C89EA-A67C-23CC-6981-96EB38992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03DF5B-22A7-F179-C05B-962D87FC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F4C6-7380-1B49-BC08-5CE9F64F9AD7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9A00C6-C02E-27EE-7D1E-35C49A41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C27676-AA9A-0C5B-6ED3-393C57BF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35D8-990E-1042-B760-ECC00E0A2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40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E8370C-5BDB-4CDA-EE99-8605462E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3B847E-7C50-BDEA-CC33-61540EB81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EAE046-6533-BD59-03D7-62CCD6E3C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F4C6-7380-1B49-BC08-5CE9F64F9AD7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BBF413-910E-C047-5C21-43D9E907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DF93F6-EBEC-706A-399A-FA3BED56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35D8-990E-1042-B760-ECC00E0A2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58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EC2931-71E5-FB3A-EEE4-2CC6C8DA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B5E37F-6D88-5C3E-3537-B99801DBC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CFBD92-24C0-8D56-C0B9-138F9A85B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2D502B-C03C-105F-D8D8-D69A201A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F4C6-7380-1B49-BC08-5CE9F64F9AD7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5538E2-5C62-C6EE-DAA4-0803A5C3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5706CB-564D-BC97-5DAB-E6B4E018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35D8-990E-1042-B760-ECC00E0A2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86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5BAC3-7457-5569-5195-0B388B12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CFEA4D-6279-336E-BBAB-C9380DC04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1DD113-2993-5DF3-8129-FCB0B67A9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53B7C8-03CD-287B-8916-E68994E5F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16DE306-15DF-7C4B-D611-7F415902B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B481E7-8CCE-872C-7658-77987C34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F4C6-7380-1B49-BC08-5CE9F64F9AD7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E37F34D-0EAC-4472-8111-A6A001FD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192BC5-3077-753E-B835-80BA9F49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35D8-990E-1042-B760-ECC00E0A2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33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32C827-6EA5-E086-6676-0AEDE702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429EA31-0A23-574B-511F-AD719C55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F4C6-7380-1B49-BC08-5CE9F64F9AD7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1A999D-42B1-7B47-A721-E4E1D4B1B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1E0C3BB-06F1-FA4A-8BB4-D078568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35D8-990E-1042-B760-ECC00E0A2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58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B06618E-8717-5B3F-33EC-F65E61DC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F4C6-7380-1B49-BC08-5CE9F64F9AD7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9CC239-E5B7-BD41-4F95-A300C526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2D4922-E5EA-09C2-C1C4-CFA0A02D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35D8-990E-1042-B760-ECC00E0A2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58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A2E860-004F-4559-DBAF-8D14B388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C73AAE-5ECC-3C08-069C-1A091BB2B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7D4DB0-679E-81C0-874B-214864451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15303B-416C-C063-830C-3FB82EBA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F4C6-7380-1B49-BC08-5CE9F64F9AD7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7F90CB-B434-F348-CC65-0436D6B3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B71ED8-BDAB-DB14-3E14-E66B7777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35D8-990E-1042-B760-ECC00E0A2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5475A5-2AAC-A13A-40F8-E1E295B2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A6D6A0B-6EFD-5D02-C845-41CCA011A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8153E2-3E97-7C70-641E-B03B8C650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F237BF-EA64-8C42-5B7B-0BDBA1D3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F4C6-7380-1B49-BC08-5CE9F64F9AD7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99F6CE-A425-62A6-4E03-EAAAF87A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4FE9AD-9C2F-506A-23B4-F6CF86F7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35D8-990E-1042-B760-ECC00E0A2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79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8C3B26-2709-A3A8-E50B-6A5A3CB0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9AF0F3-7BB9-A591-AA7A-B40B21FCA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04308F-5983-C2A4-B12B-697870FD7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6F4C6-7380-1B49-BC08-5CE9F64F9AD7}" type="datetimeFigureOut">
              <a:rPr lang="it-IT" smtClean="0"/>
              <a:t>20/05/25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3C4D4C-FF4C-D0A8-2FA6-05CC10F3B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7168AF-569D-F6CA-43C9-6B20D8107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35D8-990E-1042-B760-ECC00E0A2A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67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67F076-1123-C541-5A8F-5A0EAD2D0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574" y="1961203"/>
            <a:ext cx="9144000" cy="238760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D52DD4"/>
                </a:solidFill>
                <a:latin typeface="Helvetica" pitchFamily="2" charset="0"/>
              </a:rPr>
              <a:t>REPORT LNGS </a:t>
            </a:r>
            <a:br>
              <a:rPr lang="it-IT" dirty="0">
                <a:solidFill>
                  <a:srgbClr val="D52DD4"/>
                </a:solidFill>
                <a:latin typeface="Helvetica" pitchFamily="2" charset="0"/>
              </a:rPr>
            </a:br>
            <a:r>
              <a:rPr lang="it-IT" sz="4400" dirty="0">
                <a:solidFill>
                  <a:srgbClr val="D52DD4"/>
                </a:solidFill>
                <a:latin typeface="Helvetica" pitchFamily="2" charset="0"/>
              </a:rPr>
              <a:t>Paestum 19-21maggio 2025</a:t>
            </a:r>
          </a:p>
        </p:txBody>
      </p:sp>
    </p:spTree>
    <p:extLst>
      <p:ext uri="{BB962C8B-B14F-4D97-AF65-F5344CB8AC3E}">
        <p14:creationId xmlns:p14="http://schemas.microsoft.com/office/powerpoint/2010/main" val="23809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7AADE79-5988-8A8C-F119-63D77491A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85" y="1527891"/>
            <a:ext cx="6168763" cy="700298"/>
          </a:xfrm>
        </p:spPr>
        <p:txBody>
          <a:bodyPr anchor="b">
            <a:normAutofit fontScale="90000"/>
          </a:bodyPr>
          <a:lstStyle/>
          <a:p>
            <a:br>
              <a:rPr lang="it-IT" sz="3600" dirty="0"/>
            </a:br>
            <a:r>
              <a:rPr lang="it-IT" sz="2200" dirty="0">
                <a:latin typeface="Helvetica" pitchFamily="2" charset="0"/>
              </a:rPr>
              <a:t>Comune Teramo - </a:t>
            </a:r>
            <a:r>
              <a:rPr lang="it-IT" sz="2200" dirty="0">
                <a:effectLst/>
                <a:latin typeface="Helvetica" pitchFamily="2" charset="0"/>
              </a:rPr>
              <a:t>ACS Abruzzo Circuito </a:t>
            </a:r>
            <a:br>
              <a:rPr lang="it-IT" sz="2200" dirty="0">
                <a:effectLst/>
                <a:latin typeface="Helvetica" pitchFamily="2" charset="0"/>
              </a:rPr>
            </a:br>
            <a:r>
              <a:rPr lang="it-IT" sz="2200" dirty="0">
                <a:effectLst/>
                <a:latin typeface="Helvetica" pitchFamily="2" charset="0"/>
              </a:rPr>
              <a:t>Spettacolo </a:t>
            </a:r>
            <a:endParaRPr lang="it-IT" sz="2200" dirty="0">
              <a:latin typeface="Helvetica" pitchFamily="2" charset="0"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B865CD-14DF-072F-4D44-59C68D99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45" y="2733836"/>
            <a:ext cx="4243589" cy="1669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Helvetica" pitchFamily="2" charset="0"/>
              </a:rPr>
              <a:t>Sabato e Domenica</a:t>
            </a:r>
          </a:p>
          <a:p>
            <a:pPr marL="0" indent="0">
              <a:buNone/>
            </a:pPr>
            <a:r>
              <a:rPr lang="en-US" sz="2200" dirty="0">
                <a:latin typeface="Helvetica" pitchFamily="2" charset="0"/>
              </a:rPr>
              <a:t>29-30 </a:t>
            </a:r>
            <a:r>
              <a:rPr lang="en-US" sz="2200" dirty="0" err="1">
                <a:latin typeface="Helvetica" pitchFamily="2" charset="0"/>
              </a:rPr>
              <a:t>marzo</a:t>
            </a:r>
            <a:endParaRPr lang="en-US" sz="22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200" dirty="0">
                <a:latin typeface="Helvetica" pitchFamily="2" charset="0"/>
              </a:rPr>
              <a:t>5-6 </a:t>
            </a:r>
            <a:r>
              <a:rPr lang="en-US" sz="2200" dirty="0" err="1">
                <a:latin typeface="Helvetica" pitchFamily="2" charset="0"/>
              </a:rPr>
              <a:t>aprile</a:t>
            </a:r>
            <a:endParaRPr lang="en-US" sz="22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200" dirty="0">
                <a:latin typeface="Helvetica" pitchFamily="2" charset="0"/>
              </a:rPr>
              <a:t>12-13 Aprile</a:t>
            </a:r>
          </a:p>
          <a:p>
            <a:pPr marL="0" indent="0">
              <a:buNone/>
            </a:pPr>
            <a:r>
              <a:rPr lang="en-US" sz="2200" dirty="0">
                <a:latin typeface="Helvetica" pitchFamily="2" charset="0"/>
              </a:rPr>
              <a:t>4-5 </a:t>
            </a:r>
            <a:r>
              <a:rPr lang="en-US" sz="2200" dirty="0" err="1">
                <a:latin typeface="Helvetica" pitchFamily="2" charset="0"/>
              </a:rPr>
              <a:t>maggio</a:t>
            </a:r>
            <a:endParaRPr lang="en-US" sz="2200" dirty="0">
              <a:latin typeface="Helvetica" pitchFamily="2" charset="0"/>
            </a:endParaRPr>
          </a:p>
        </p:txBody>
      </p:sp>
      <p:pic>
        <p:nvPicPr>
          <p:cNvPr id="5" name="Segnaposto contenuto 4" descr="Immagine che contiene vestiti, Viso umano, persona, muro&#10;&#10;Descrizione generata automaticamente">
            <a:extLst>
              <a:ext uri="{FF2B5EF4-FFF2-40B4-BE49-F238E27FC236}">
                <a16:creationId xmlns:a16="http://schemas.microsoft.com/office/drawing/2014/main" id="{AF335DD7-C145-0130-78BA-B921BE5D23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29" r="28517" b="-1"/>
          <a:stretch/>
        </p:blipFill>
        <p:spPr>
          <a:xfrm>
            <a:off x="6368964" y="983564"/>
            <a:ext cx="5823036" cy="583835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1DD1CBA-A9A9-3830-FAA7-7204C193A500}"/>
              </a:ext>
            </a:extLst>
          </p:cNvPr>
          <p:cNvSpPr txBox="1">
            <a:spLocks/>
          </p:cNvSpPr>
          <p:nvPr/>
        </p:nvSpPr>
        <p:spPr>
          <a:xfrm>
            <a:off x="1435666" y="-380769"/>
            <a:ext cx="7813696" cy="14004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D52DD4"/>
                </a:solidFill>
                <a:latin typeface="Helvetica" pitchFamily="2" charset="0"/>
              </a:rPr>
              <a:t>Mostra INFN-KIDS –Teramo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E77A1E3-F04D-196B-5696-324310AB6C8D}"/>
              </a:ext>
            </a:extLst>
          </p:cNvPr>
          <p:cNvSpPr/>
          <p:nvPr/>
        </p:nvSpPr>
        <p:spPr>
          <a:xfrm>
            <a:off x="439685" y="5069093"/>
            <a:ext cx="5112222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D2F7B8-45B3-F069-6300-9B27D93086E7}"/>
              </a:ext>
            </a:extLst>
          </p:cNvPr>
          <p:cNvSpPr txBox="1"/>
          <p:nvPr/>
        </p:nvSpPr>
        <p:spPr>
          <a:xfrm>
            <a:off x="640080" y="5755573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Helvetica" pitchFamily="2" charset="0"/>
              </a:rPr>
              <a:t>Circa 500 bambini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7F48EB7-D50B-9516-2F8C-D28192DFDBC6}"/>
              </a:ext>
            </a:extLst>
          </p:cNvPr>
          <p:cNvSpPr txBox="1"/>
          <p:nvPr/>
        </p:nvSpPr>
        <p:spPr>
          <a:xfrm>
            <a:off x="3218074" y="983564"/>
            <a:ext cx="3549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Helvetica" pitchFamily="2" charset="0"/>
              </a:rPr>
              <a:t>22 febbraio - 5 maggio</a:t>
            </a:r>
            <a:br>
              <a:rPr lang="it-IT" sz="2000" dirty="0"/>
            </a:b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131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0E0069-83ED-02FC-A2C0-466E2D841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32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4E874CB-3D18-25C7-3A4B-D4C2A9E0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45" y="386076"/>
            <a:ext cx="5708155" cy="1325563"/>
          </a:xfrm>
        </p:spPr>
        <p:txBody>
          <a:bodyPr>
            <a:noAutofit/>
          </a:bodyPr>
          <a:lstStyle/>
          <a:p>
            <a:r>
              <a:rPr lang="it-IT" sz="3600" b="1" kern="100" dirty="0">
                <a:solidFill>
                  <a:srgbClr val="D52DD4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BUDDING RESEARCHERS (SHARPER 2024/2025)</a:t>
            </a:r>
            <a:endParaRPr lang="it-IT" sz="3600" b="1" dirty="0">
              <a:solidFill>
                <a:srgbClr val="D52DD4"/>
              </a:solidFill>
              <a:latin typeface="Helvetica" pitchFamily="2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E3AD91-8A0E-BE00-81D7-D36B83877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08" y="2487373"/>
            <a:ext cx="4933462" cy="1871809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it-IT" sz="2400" kern="10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6 maggio visita studenti della scuola primaria Masci di Chieti per un’attività chiamata </a:t>
            </a:r>
            <a:r>
              <a:rPr lang="it-IT" sz="2400" i="1" kern="100" dirty="0" err="1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Budding</a:t>
            </a:r>
            <a:r>
              <a:rPr lang="it-IT" sz="2400" i="1" kern="10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400" i="1" kern="100" dirty="0" err="1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Researchers</a:t>
            </a:r>
            <a:r>
              <a:rPr lang="it-IT" sz="2400" kern="10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nell’ambito di SHARPER 24/25 – 100 studenti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71A369B-FACA-4ACE-CAD9-EAF213BD88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73" r="7997" b="2"/>
          <a:stretch>
            <a:fillRect/>
          </a:stretch>
        </p:blipFill>
        <p:spPr>
          <a:xfrm>
            <a:off x="4594574" y="3423278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52" name="Arc 3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62B5F33-AD0A-4B60-F02B-811C9A6D4A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29" r="116" b="-4"/>
          <a:stretch>
            <a:fillRect/>
          </a:stretch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A4237F9-0B80-FBE1-FA76-D7C8E76FBF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657" r="6783" b="-1"/>
          <a:stretch>
            <a:fillRect/>
          </a:stretch>
        </p:blipFill>
        <p:spPr>
          <a:xfrm>
            <a:off x="9930413" y="2512459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534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16700-8892-01AB-4A37-285D230F2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590469-147A-EB94-2103-5CEB982A8549}"/>
              </a:ext>
            </a:extLst>
          </p:cNvPr>
          <p:cNvSpPr txBox="1"/>
          <p:nvPr/>
        </p:nvSpPr>
        <p:spPr>
          <a:xfrm>
            <a:off x="7717507" y="5244689"/>
            <a:ext cx="352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Helvetica" pitchFamily="2" charset="0"/>
              </a:rPr>
              <a:t>BANDO PER TUTOR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57FFF4F3-97AC-C028-64EC-E1F2CA7A92C0}"/>
              </a:ext>
            </a:extLst>
          </p:cNvPr>
          <p:cNvSpPr txBox="1">
            <a:spLocks/>
          </p:cNvSpPr>
          <p:nvPr/>
        </p:nvSpPr>
        <p:spPr>
          <a:xfrm>
            <a:off x="640079" y="325370"/>
            <a:ext cx="7383043" cy="946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>
                <a:solidFill>
                  <a:srgbClr val="0070C0"/>
                </a:solidFill>
                <a:latin typeface="Helvetica" pitchFamily="2" charset="0"/>
              </a:rPr>
              <a:t>PREMIO ASIMOV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065E5685-374D-3BE3-3908-6BC2AA62AF34}"/>
              </a:ext>
            </a:extLst>
          </p:cNvPr>
          <p:cNvSpPr txBox="1">
            <a:spLocks/>
          </p:cNvSpPr>
          <p:nvPr/>
        </p:nvSpPr>
        <p:spPr>
          <a:xfrm>
            <a:off x="250724" y="1666568"/>
            <a:ext cx="3834580" cy="47047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21 maggio presso la sala Consiliare del Comune di Pescara si terrà la cerimonia conclusiva del premio </a:t>
            </a:r>
            <a:r>
              <a:rPr lang="it-IT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ASIMOV Junior</a:t>
            </a:r>
            <a:r>
              <a:rPr lang="it-IT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(III edizione) dedicato, invece, alle scuole medie. Durante la cerimonia verrà annunciato il vincitore. 14 SCUOLE DI ABRUZZO, CAMPANIA E MOLISE.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it-IT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26 maggio Cerimonia regionale Abruzzo del Premio ASIMOV – 250 studenti.</a:t>
            </a:r>
          </a:p>
          <a:p>
            <a:endParaRPr lang="it-IT" sz="2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28CABDA-573F-7AD2-9F29-10BAAFC51E4F}"/>
              </a:ext>
            </a:extLst>
          </p:cNvPr>
          <p:cNvSpPr txBox="1"/>
          <p:nvPr/>
        </p:nvSpPr>
        <p:spPr>
          <a:xfrm>
            <a:off x="4616825" y="3447069"/>
            <a:ext cx="424358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it-IT" sz="1400" b="1" i="0" u="none" strike="noStrike" dirty="0">
                <a:solidFill>
                  <a:srgbClr val="0070C0"/>
                </a:solidFill>
                <a:effectLst/>
                <a:latin typeface="Helvetica" pitchFamily="2" charset="0"/>
              </a:rPr>
              <a:t>LE RIBELLI: OTTO SCIENZIATE CHE HANNO CAMBIATO IL MONDO</a:t>
            </a:r>
            <a:br>
              <a:rPr lang="it-IT" sz="1400" b="0" i="0" u="none" strike="noStrike" dirty="0">
                <a:solidFill>
                  <a:srgbClr val="777777"/>
                </a:solidFill>
                <a:effectLst/>
                <a:latin typeface="Helvetica" pitchFamily="2" charset="0"/>
              </a:rPr>
            </a:br>
            <a:r>
              <a:rPr lang="it-IT" sz="1400" b="1" i="0" u="none" strike="noStrike" dirty="0">
                <a:solidFill>
                  <a:srgbClr val="777777"/>
                </a:solidFill>
                <a:effectLst/>
                <a:latin typeface="Helvetica" pitchFamily="2" charset="0"/>
              </a:rPr>
              <a:t>Simone Petralia – Editore Scienza Express</a:t>
            </a:r>
            <a:endParaRPr lang="it-IT" sz="1400" b="0" i="0" u="none" strike="noStrike" dirty="0">
              <a:solidFill>
                <a:srgbClr val="777777"/>
              </a:solidFill>
              <a:effectLst/>
              <a:latin typeface="Helvetica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400" b="1" i="0" u="none" strike="noStrike" dirty="0">
                <a:solidFill>
                  <a:srgbClr val="FF0000"/>
                </a:solidFill>
                <a:effectLst/>
                <a:latin typeface="Helvetica" pitchFamily="2" charset="0"/>
              </a:rPr>
              <a:t>MOSCHE, CAVALLETTE, SCARAFAGGI </a:t>
            </a:r>
          </a:p>
          <a:p>
            <a:pPr algn="l"/>
            <a:r>
              <a:rPr lang="it-IT" sz="1400" b="1" i="0" u="none" strike="noStrike" dirty="0">
                <a:solidFill>
                  <a:srgbClr val="FF0000"/>
                </a:solidFill>
                <a:effectLst/>
                <a:latin typeface="Helvetica" pitchFamily="2" charset="0"/>
              </a:rPr>
              <a:t>E PREMIO NOBEL </a:t>
            </a:r>
            <a:br>
              <a:rPr lang="it-IT" sz="1400" b="0" i="0" u="none" strike="noStrike" dirty="0">
                <a:solidFill>
                  <a:srgbClr val="777777"/>
                </a:solidFill>
                <a:effectLst/>
                <a:latin typeface="Helvetica" pitchFamily="2" charset="0"/>
              </a:rPr>
            </a:br>
            <a:r>
              <a:rPr lang="it-IT" sz="1400" b="1" i="0" u="none" strike="noStrike" dirty="0">
                <a:solidFill>
                  <a:srgbClr val="777777"/>
                </a:solidFill>
                <a:effectLst/>
                <a:latin typeface="Helvetica" pitchFamily="2" charset="0"/>
              </a:rPr>
              <a:t>Luigi Garlando –  Editore </a:t>
            </a:r>
            <a:r>
              <a:rPr lang="it-IT" sz="1400" b="1" i="0" u="none" strike="noStrike" dirty="0" err="1">
                <a:solidFill>
                  <a:srgbClr val="777777"/>
                </a:solidFill>
                <a:effectLst/>
                <a:latin typeface="Helvetica" pitchFamily="2" charset="0"/>
              </a:rPr>
              <a:t>Harpercollins</a:t>
            </a:r>
            <a:endParaRPr lang="it-IT" sz="1400" b="0" i="0" u="none" strike="noStrike" dirty="0">
              <a:solidFill>
                <a:srgbClr val="777777"/>
              </a:solidFill>
              <a:effectLst/>
              <a:latin typeface="Helvetica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400" b="1" i="0" u="none" strike="noStrike" dirty="0">
                <a:solidFill>
                  <a:srgbClr val="0070C0"/>
                </a:solidFill>
                <a:effectLst/>
                <a:latin typeface="Helvetica" pitchFamily="2" charset="0"/>
              </a:rPr>
              <a:t>ASTROFISICA PER ANSIOSI. TUTTI I MODI IN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400" b="1" i="0" u="none" strike="noStrike" dirty="0">
                <a:solidFill>
                  <a:srgbClr val="0070C0"/>
                </a:solidFill>
                <a:effectLst/>
                <a:latin typeface="Helvetica" pitchFamily="2" charset="0"/>
              </a:rPr>
              <a:t>CUI L’UNIVERSO POTREBBE UCCIDERCI</a:t>
            </a:r>
            <a:br>
              <a:rPr lang="it-IT" sz="1400" b="0" i="0" u="none" strike="noStrike" dirty="0">
                <a:solidFill>
                  <a:srgbClr val="777777"/>
                </a:solidFill>
                <a:effectLst/>
                <a:latin typeface="Helvetica" pitchFamily="2" charset="0"/>
              </a:rPr>
            </a:br>
            <a:r>
              <a:rPr lang="it-IT" sz="1400" b="1" i="0" u="none" strike="noStrike" dirty="0">
                <a:solidFill>
                  <a:srgbClr val="777777"/>
                </a:solidFill>
                <a:effectLst/>
                <a:latin typeface="Helvetica" pitchFamily="2" charset="0"/>
              </a:rPr>
              <a:t>Licia Troisi – Editore Rizzoli</a:t>
            </a:r>
            <a:endParaRPr lang="it-IT" sz="1400" b="0" i="0" u="none" strike="noStrike" dirty="0">
              <a:solidFill>
                <a:srgbClr val="777777"/>
              </a:solidFill>
              <a:effectLst/>
              <a:latin typeface="Helvetica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400" b="1" i="0" u="none" strike="noStrike" dirty="0">
                <a:solidFill>
                  <a:srgbClr val="0070C0"/>
                </a:solidFill>
                <a:effectLst/>
                <a:latin typeface="Helvetica" pitchFamily="2" charset="0"/>
              </a:rPr>
              <a:t>CERCATORI DI MERAVIGLIA. STORIE DI GRANDI SCIENZIATI CURIOSI DEL MONDO</a:t>
            </a:r>
            <a:br>
              <a:rPr lang="it-IT" sz="1400" b="0" i="0" u="none" strike="noStrike" dirty="0">
                <a:solidFill>
                  <a:srgbClr val="777777"/>
                </a:solidFill>
                <a:effectLst/>
                <a:latin typeface="Helvetica" pitchFamily="2" charset="0"/>
              </a:rPr>
            </a:br>
            <a:r>
              <a:rPr lang="it-IT" sz="1400" b="1" i="0" u="none" strike="noStrike" dirty="0">
                <a:solidFill>
                  <a:srgbClr val="777777"/>
                </a:solidFill>
                <a:effectLst/>
                <a:latin typeface="Helvetica" pitchFamily="2" charset="0"/>
              </a:rPr>
              <a:t>Amedeo Balbi – Editore Zanichelli</a:t>
            </a:r>
            <a:endParaRPr lang="it-IT" sz="1400" b="0" i="0" u="none" strike="noStrike" dirty="0">
              <a:solidFill>
                <a:srgbClr val="777777"/>
              </a:solidFill>
              <a:effectLst/>
              <a:latin typeface="Helvetica" pitchFamily="2" charset="0"/>
            </a:endParaRPr>
          </a:p>
          <a:p>
            <a:br>
              <a:rPr lang="it-IT" dirty="0"/>
            </a:br>
            <a:endParaRPr lang="it-IT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F74D154-ECA8-DCEA-4D1B-3ADFA6DFC717}"/>
              </a:ext>
            </a:extLst>
          </p:cNvPr>
          <p:cNvCxnSpPr/>
          <p:nvPr/>
        </p:nvCxnSpPr>
        <p:spPr>
          <a:xfrm>
            <a:off x="4985348" y="4555185"/>
            <a:ext cx="11106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4D02B56A-5F6D-94B3-EDF4-C735FF7F5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120" y="325370"/>
            <a:ext cx="4622801" cy="260032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1092ADD-A88D-F57B-C527-E2F019444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321" y="3593163"/>
            <a:ext cx="2204600" cy="2939467"/>
          </a:xfrm>
          <a:prstGeom prst="rect">
            <a:avLst/>
          </a:prstGeom>
        </p:spPr>
      </p:pic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22CFF3E-F52E-DD99-9C3B-9980CC6F078E}"/>
              </a:ext>
            </a:extLst>
          </p:cNvPr>
          <p:cNvCxnSpPr/>
          <p:nvPr/>
        </p:nvCxnSpPr>
        <p:spPr>
          <a:xfrm>
            <a:off x="3893574" y="2925696"/>
            <a:ext cx="707923" cy="377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74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309461-60AA-2043-CEEA-281982A4C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3746B1-BDF8-0C6A-C49C-2D31BC74A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F87888-2994-0A04-DB22-A5F52DBDB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78AD2D5-F5CB-92B8-23CB-87E24396A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4" y="2099221"/>
            <a:ext cx="5484736" cy="437195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b="1" kern="10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29 maggio </a:t>
            </a:r>
            <a:r>
              <a:rPr lang="it-IT" sz="1800" kern="10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Evento di premiazione per il Concorso GENERA Network </a:t>
            </a:r>
            <a:r>
              <a:rPr lang="it-IT" sz="1800" b="1" kern="10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“Oltre gli stereotipi di genere e verso le professioni del futuro: donne e ricerca in fisica” </a:t>
            </a:r>
            <a:r>
              <a:rPr lang="it-IT" sz="1800" kern="10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presso i Laboratori Nazionali di Frascati (LNF).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kern="100" dirty="0"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Partecipanti: </a:t>
            </a:r>
            <a:r>
              <a:rPr lang="it-IT" sz="1800" kern="10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150 studenti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Corso formazione INFN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kern="100" dirty="0"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Sedi </a:t>
            </a:r>
            <a:r>
              <a:rPr lang="it-IT" sz="1800" kern="100" dirty="0" err="1"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coninvolte</a:t>
            </a:r>
            <a:r>
              <a:rPr lang="it-IT" sz="1800" kern="100" dirty="0"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 Roma1,Pisa,Presidenza,Napoli,LNGS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GRAZIE AI COLLEGHI DI FRASCATI !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it-IT" sz="1800" kern="100" dirty="0">
              <a:effectLst/>
              <a:latin typeface="Helvetica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it-IT" sz="20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1E097BA-FE76-3780-F46F-A2AF51078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751" y="-66"/>
            <a:ext cx="4916895" cy="6858066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5DB7849A-3906-6494-8CE5-96EFA8DE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64" y="386829"/>
            <a:ext cx="5789536" cy="1325563"/>
          </a:xfrm>
        </p:spPr>
        <p:txBody>
          <a:bodyPr>
            <a:noAutofit/>
          </a:bodyPr>
          <a:lstStyle/>
          <a:p>
            <a:r>
              <a:rPr lang="it-IT" sz="3600" kern="100" cap="all" dirty="0">
                <a:solidFill>
                  <a:srgbClr val="D52DD4"/>
                </a:solidFill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“Scienziate del domani in un mondo senza barriere”</a:t>
            </a:r>
            <a:endParaRPr lang="it-IT" sz="3600" b="1" cap="all" dirty="0">
              <a:solidFill>
                <a:srgbClr val="D52DD4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33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282</Words>
  <Application>Microsoft Macintosh PowerPoint</Application>
  <PresentationFormat>Widescreen</PresentationFormat>
  <Paragraphs>32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Helvetica</vt:lpstr>
      <vt:lpstr>Tema di Office</vt:lpstr>
      <vt:lpstr>REPORT LNGS  Paestum 19-21maggio 2025</vt:lpstr>
      <vt:lpstr> Comune Teramo - ACS Abruzzo Circuito  Spettacolo </vt:lpstr>
      <vt:lpstr>BUDDING RESEARCHERS (SHARPER 2024/2025)</vt:lpstr>
      <vt:lpstr>Presentazione standard di PowerPoint</vt:lpstr>
      <vt:lpstr>“Scienziate del domani in un mondo senza barriere”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Roberta Antolini</dc:creator>
  <cp:lastModifiedBy>Corinna Ottaviani</cp:lastModifiedBy>
  <cp:revision>24</cp:revision>
  <dcterms:created xsi:type="dcterms:W3CDTF">2023-10-10T07:44:45Z</dcterms:created>
  <dcterms:modified xsi:type="dcterms:W3CDTF">2025-05-21T10:23:02Z</dcterms:modified>
</cp:coreProperties>
</file>