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0" r:id="rId2"/>
    <p:sldId id="287" r:id="rId3"/>
    <p:sldId id="290" r:id="rId4"/>
    <p:sldId id="291" r:id="rId5"/>
    <p:sldId id="288" r:id="rId6"/>
    <p:sldId id="289" r:id="rId7"/>
    <p:sldId id="29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47" autoAdjust="0"/>
  </p:normalViewPr>
  <p:slideViewPr>
    <p:cSldViewPr snapToGrid="0">
      <p:cViewPr varScale="1">
        <p:scale>
          <a:sx n="59" d="100"/>
          <a:sy n="59" d="100"/>
        </p:scale>
        <p:origin x="94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5AED9-45B9-4F4E-A858-03A7EEA01570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089E5-BDBE-467C-86D7-473ED8764B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49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21/05/2025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P.Montagna - Attività Terza Missione INFN Pavia inizio 2025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0A0-9466-4FDC-A8D7-04850D58E9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33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21/05/2025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P.Montagna - Attività Terza Missione INFN Pavia inizio 2025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0A0-9466-4FDC-A8D7-04850D58E9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49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21/05/2025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P.Montagna - Attività Terza Missione INFN Pavia inizio 2025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0A0-9466-4FDC-A8D7-04850D58E9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19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21/05/2025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P.Montagna - Attività Terza Missione INFN Pavia inizio 2025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0A0-9466-4FDC-A8D7-04850D58E9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77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21/05/2025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P.Montagna - Attività Terza Missione INFN Pavia inizio 2025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0A0-9466-4FDC-A8D7-04850D58E9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83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21/05/2025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P.Montagna - Attività Terza Missione INFN Pavia inizio 2025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0A0-9466-4FDC-A8D7-04850D58E9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54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21/05/2025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P.Montagna - Attività Terza Missione INFN Pavia inizio 2025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0A0-9466-4FDC-A8D7-04850D58E9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86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21/05/2025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P.Montagna - Attività Terza Missione INFN Pavia inizio 2025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0A0-9466-4FDC-A8D7-04850D58E9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76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21/05/2025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P.Montagna - Attività Terza Missione INFN Pavia inizio 2025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0A0-9466-4FDC-A8D7-04850D58E9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69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21/05/2025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P.Montagna - Attività Terza Missione INFN Pavia inizio 2025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0A0-9466-4FDC-A8D7-04850D58E9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81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21/05/2025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P.Montagna - Attività Terza Missione INFN Pavia inizio 2025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0A0-9466-4FDC-A8D7-04850D58E9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474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21/05/2025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P.Montagna - Attività Terza Missione INFN Pavia inizio 2025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C0A0-9466-4FDC-A8D7-04850D58E9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35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21/05/2025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P.Montagna - Attività Terza Missione INFN Pavia inizio 2025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0A0-9466-4FDC-A8D7-04850D58E9B4}" type="slidenum">
              <a:rPr lang="it-IT" smtClean="0"/>
              <a:t>1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80" y="2823834"/>
            <a:ext cx="3533686" cy="207190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51057" y="354023"/>
            <a:ext cx="5521961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Attività di Terza Missione</a:t>
            </a:r>
          </a:p>
          <a:p>
            <a:pPr algn="ctr"/>
            <a:r>
              <a:rPr lang="it-IT" sz="4000" b="1" dirty="0">
                <a:solidFill>
                  <a:srgbClr val="FF0000"/>
                </a:solidFill>
              </a:rPr>
              <a:t>INFN Sezione di Pavia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(&amp; </a:t>
            </a:r>
            <a:r>
              <a:rPr lang="it-IT" sz="2400" b="1" dirty="0" err="1">
                <a:solidFill>
                  <a:srgbClr val="FF0000"/>
                </a:solidFill>
              </a:rPr>
              <a:t>Dip.Fisica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Unipv</a:t>
            </a:r>
            <a:r>
              <a:rPr lang="it-IT" sz="2400" b="1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Gennaio-Maggio 2025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571241" y="1356313"/>
            <a:ext cx="5328382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Progetti nazionali attivi in Sezione:</a:t>
            </a:r>
          </a:p>
          <a:p>
            <a:r>
              <a:rPr lang="it-IT" sz="2800" dirty="0"/>
              <a:t>Lab2Go </a:t>
            </a:r>
            <a:r>
              <a:rPr lang="it-IT" sz="2800" dirty="0">
                <a:sym typeface="Wingdings" panose="05000000000000000000" pitchFamily="2" charset="2"/>
              </a:rPr>
              <a:t> </a:t>
            </a:r>
            <a:r>
              <a:rPr lang="it-IT" sz="2800" dirty="0" err="1">
                <a:sym typeface="Wingdings" panose="05000000000000000000" pitchFamily="2" charset="2"/>
              </a:rPr>
              <a:t>A.Kourkoumeli</a:t>
            </a:r>
            <a:r>
              <a:rPr lang="it-IT" sz="2800" dirty="0">
                <a:sym typeface="Wingdings" panose="05000000000000000000" pitchFamily="2" charset="2"/>
              </a:rPr>
              <a:t> </a:t>
            </a:r>
          </a:p>
          <a:p>
            <a:r>
              <a:rPr lang="it-IT" sz="2800" dirty="0">
                <a:sym typeface="Wingdings" panose="05000000000000000000" pitchFamily="2" charset="2"/>
              </a:rPr>
              <a:t>OCRA  </a:t>
            </a:r>
            <a:r>
              <a:rPr lang="it-IT" sz="2800" dirty="0" err="1">
                <a:sym typeface="Wingdings" panose="05000000000000000000" pitchFamily="2" charset="2"/>
              </a:rPr>
              <a:t>A.Menegolli</a:t>
            </a:r>
            <a:endParaRPr lang="it-IT" sz="2800" dirty="0">
              <a:sym typeface="Wingdings" panose="05000000000000000000" pitchFamily="2" charset="2"/>
            </a:endParaRPr>
          </a:p>
          <a:p>
            <a:r>
              <a:rPr lang="it-IT" sz="2800" dirty="0" err="1">
                <a:sym typeface="Wingdings" panose="05000000000000000000" pitchFamily="2" charset="2"/>
              </a:rPr>
              <a:t>Masterclasses</a:t>
            </a:r>
            <a:r>
              <a:rPr lang="it-IT" sz="2800" dirty="0">
                <a:sym typeface="Wingdings" panose="05000000000000000000" pitchFamily="2" charset="2"/>
              </a:rPr>
              <a:t>  </a:t>
            </a:r>
            <a:r>
              <a:rPr lang="it-IT" sz="2800" dirty="0" err="1">
                <a:sym typeface="Wingdings" panose="05000000000000000000" pitchFamily="2" charset="2"/>
              </a:rPr>
              <a:t>S.Costanza</a:t>
            </a:r>
            <a:endParaRPr lang="it-IT" sz="2800" dirty="0">
              <a:sym typeface="Wingdings" panose="05000000000000000000" pitchFamily="2" charset="2"/>
            </a:endParaRPr>
          </a:p>
          <a:p>
            <a:r>
              <a:rPr lang="it-IT" sz="2800" dirty="0" err="1">
                <a:sym typeface="Wingdings" panose="05000000000000000000" pitchFamily="2" charset="2"/>
              </a:rPr>
              <a:t>Pint</a:t>
            </a:r>
            <a:r>
              <a:rPr lang="it-IT" sz="2800" dirty="0">
                <a:sym typeface="Wingdings" panose="05000000000000000000" pitchFamily="2" charset="2"/>
              </a:rPr>
              <a:t> of Science  </a:t>
            </a:r>
            <a:r>
              <a:rPr lang="it-IT" sz="2800" dirty="0" err="1">
                <a:sym typeface="Wingdings" panose="05000000000000000000" pitchFamily="2" charset="2"/>
              </a:rPr>
              <a:t>M.Carante</a:t>
            </a:r>
            <a:r>
              <a:rPr lang="it-IT" sz="2800" dirty="0">
                <a:sym typeface="Wingdings" panose="05000000000000000000" pitchFamily="2" charset="2"/>
              </a:rPr>
              <a:t> </a:t>
            </a:r>
          </a:p>
          <a:p>
            <a:r>
              <a:rPr lang="it-IT" sz="2800" dirty="0">
                <a:sym typeface="Wingdings" panose="05000000000000000000" pitchFamily="2" charset="2"/>
              </a:rPr>
              <a:t>Asimov </a:t>
            </a:r>
            <a:r>
              <a:rPr lang="it-VA" sz="2800" dirty="0">
                <a:sym typeface="Wingdings" panose="05000000000000000000" pitchFamily="2" charset="2"/>
              </a:rPr>
              <a:t></a:t>
            </a:r>
            <a:r>
              <a:rPr lang="it-IT" sz="2800" dirty="0">
                <a:sym typeface="Wingdings" panose="05000000000000000000" pitchFamily="2" charset="2"/>
              </a:rPr>
              <a:t> </a:t>
            </a:r>
            <a:r>
              <a:rPr lang="it-IT" sz="2800" dirty="0" err="1" smtClean="0">
                <a:sym typeface="Wingdings" panose="05000000000000000000" pitchFamily="2" charset="2"/>
              </a:rPr>
              <a:t>M.Radici</a:t>
            </a:r>
            <a:endParaRPr lang="it-IT" sz="2800" dirty="0" smtClean="0">
              <a:sym typeface="Wingdings" panose="05000000000000000000" pitchFamily="2" charset="2"/>
            </a:endParaRPr>
          </a:p>
          <a:p>
            <a:r>
              <a:rPr lang="it-IT" sz="2800" b="1" dirty="0" smtClean="0">
                <a:solidFill>
                  <a:srgbClr val="FF3399"/>
                </a:solidFill>
                <a:sym typeface="Wingdings" panose="05000000000000000000" pitchFamily="2" charset="2"/>
              </a:rPr>
              <a:t>Stage </a:t>
            </a:r>
            <a:r>
              <a:rPr lang="it-VA" sz="2800" b="1" dirty="0" smtClean="0">
                <a:solidFill>
                  <a:srgbClr val="FF3399"/>
                </a:solidFill>
                <a:sym typeface="Wingdings" panose="05000000000000000000" pitchFamily="2" charset="2"/>
              </a:rPr>
              <a:t></a:t>
            </a:r>
            <a:r>
              <a:rPr lang="it-IT" sz="2800" b="1" dirty="0" smtClean="0">
                <a:solidFill>
                  <a:srgbClr val="FF3399"/>
                </a:solidFill>
                <a:sym typeface="Wingdings" panose="05000000000000000000" pitchFamily="2" charset="2"/>
              </a:rPr>
              <a:t> </a:t>
            </a:r>
            <a:r>
              <a:rPr lang="it-IT" sz="2800" b="1" dirty="0" err="1" smtClean="0">
                <a:solidFill>
                  <a:srgbClr val="FF3399"/>
                </a:solidFill>
                <a:sym typeface="Wingdings" panose="05000000000000000000" pitchFamily="2" charset="2"/>
              </a:rPr>
              <a:t>P.Montagna</a:t>
            </a:r>
            <a:endParaRPr lang="it-IT" sz="2800" b="1" dirty="0" smtClean="0">
              <a:solidFill>
                <a:srgbClr val="FF3399"/>
              </a:solidFill>
              <a:sym typeface="Wingdings" panose="05000000000000000000" pitchFamily="2" charset="2"/>
            </a:endParaRPr>
          </a:p>
          <a:p>
            <a:r>
              <a:rPr lang="it-IT" sz="2800" b="1" dirty="0" smtClean="0">
                <a:solidFill>
                  <a:srgbClr val="FF3399"/>
                </a:solidFill>
                <a:sym typeface="Wingdings" panose="05000000000000000000" pitchFamily="2" charset="2"/>
              </a:rPr>
              <a:t>Game </a:t>
            </a:r>
            <a:r>
              <a:rPr lang="it-VA" sz="2800" b="1" dirty="0" smtClean="0">
                <a:solidFill>
                  <a:srgbClr val="FF3399"/>
                </a:solidFill>
                <a:sym typeface="Wingdings" panose="05000000000000000000" pitchFamily="2" charset="2"/>
              </a:rPr>
              <a:t></a:t>
            </a:r>
            <a:r>
              <a:rPr lang="it-IT" sz="2800" b="1" dirty="0" smtClean="0">
                <a:solidFill>
                  <a:srgbClr val="FF3399"/>
                </a:solidFill>
                <a:sym typeface="Wingdings" panose="05000000000000000000" pitchFamily="2" charset="2"/>
              </a:rPr>
              <a:t> </a:t>
            </a:r>
            <a:r>
              <a:rPr lang="it-IT" sz="2800" b="1" dirty="0" err="1" smtClean="0">
                <a:solidFill>
                  <a:srgbClr val="FF3399"/>
                </a:solidFill>
                <a:sym typeface="Wingdings" panose="05000000000000000000" pitchFamily="2" charset="2"/>
              </a:rPr>
              <a:t>L.Zatti</a:t>
            </a:r>
            <a:endParaRPr lang="it-IT" sz="2800" b="1" dirty="0">
              <a:solidFill>
                <a:srgbClr val="FF3399"/>
              </a:solidFill>
              <a:sym typeface="Wingdings" panose="05000000000000000000" pitchFamily="2" charset="2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64468" y="4984535"/>
            <a:ext cx="113351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+ altri eventi locali:</a:t>
            </a:r>
          </a:p>
          <a:p>
            <a:r>
              <a:rPr lang="it-IT" sz="2800" b="1" dirty="0" smtClean="0"/>
              <a:t>Giornata contro la violenza sulle donne (Giardino delle Scienziate Pavesi)</a:t>
            </a:r>
          </a:p>
          <a:p>
            <a:r>
              <a:rPr lang="it-IT" sz="2800" b="1" dirty="0" smtClean="0"/>
              <a:t>Escape room e Giornate di Fisica Nucleare a Pavia</a:t>
            </a:r>
          </a:p>
          <a:p>
            <a:endParaRPr lang="it-IT" sz="2800" b="1" dirty="0"/>
          </a:p>
        </p:txBody>
      </p:sp>
      <p:sp>
        <p:nvSpPr>
          <p:cNvPr id="3" name="AutoShape 2" descr="5.962.300+ New Foto stock, immagini e fotografie royalty-free - iStock |  Novità, News, Idea"/>
          <p:cNvSpPr>
            <a:spLocks noChangeAspect="1" noChangeArrowheads="1"/>
          </p:cNvSpPr>
          <p:nvPr/>
        </p:nvSpPr>
        <p:spPr bwMode="auto">
          <a:xfrm>
            <a:off x="155575" y="-144463"/>
            <a:ext cx="1575254" cy="15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79" y="4105405"/>
            <a:ext cx="1901462" cy="96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21/05/2025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P.Montagna - Attività Terza Missione INFN Pavia inizio 2025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0A0-9466-4FDC-A8D7-04850D58E9B4}" type="slidenum">
              <a:rPr lang="it-IT" smtClean="0"/>
              <a:t>2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719" y="170873"/>
            <a:ext cx="9878778" cy="636803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64180"/>
            <a:ext cx="6060114" cy="251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2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21/05/2025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P.Montagna - Attività Terza Missione INFN Pavia inizio 2025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0A0-9466-4FDC-A8D7-04850D58E9B4}" type="slidenum">
              <a:rPr lang="it-IT" smtClean="0"/>
              <a:t>3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979715" y="402771"/>
            <a:ext cx="9575250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LAB2GO PAVIA</a:t>
            </a:r>
          </a:p>
          <a:p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Scuole partecipanti: 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Liceo Scientifico </a:t>
            </a:r>
            <a:r>
              <a:rPr lang="it-IT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Taramelli</a:t>
            </a: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Pavia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Scuola Internazionale Pavese Pavia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Istituto Tecnico Cardano Pavia</a:t>
            </a:r>
          </a:p>
          <a:p>
            <a:pPr marL="285750" indent="-285750">
              <a:buFontTx/>
              <a:buChar char="-"/>
            </a:pP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Totale </a:t>
            </a:r>
            <a:r>
              <a:rPr lang="it-IT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25 studenti</a:t>
            </a:r>
          </a:p>
          <a:p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In tutti i casi:</a:t>
            </a:r>
          </a:p>
          <a:p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1-2 incontri introduttivi</a:t>
            </a:r>
          </a:p>
          <a:p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4-5 incontri da 1h30 </a:t>
            </a:r>
          </a:p>
          <a:p>
            <a:endParaRPr lang="it-IT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Evento finale comune </a:t>
            </a: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(4h) al </a:t>
            </a:r>
            <a:r>
              <a:rPr lang="it-IT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Dip.Fisica</a:t>
            </a: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il 21 maggio 2025</a:t>
            </a:r>
          </a:p>
        </p:txBody>
      </p:sp>
    </p:spTree>
    <p:extLst>
      <p:ext uri="{BB962C8B-B14F-4D97-AF65-F5344CB8AC3E}">
        <p14:creationId xmlns:p14="http://schemas.microsoft.com/office/powerpoint/2010/main" val="328835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21/05/2025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P.Montagna - Attività Terza Missione INFN Pavia inizio 2025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0A0-9466-4FDC-A8D7-04850D58E9B4}" type="slidenum">
              <a:rPr lang="it-IT" smtClean="0"/>
              <a:t>4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3" y="0"/>
            <a:ext cx="6927533" cy="574765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515617" y="859171"/>
            <a:ext cx="483818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ASIMOV </a:t>
            </a:r>
          </a:p>
          <a:p>
            <a:pPr algn="ctr"/>
            <a:r>
              <a:rPr lang="it-IT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PAVIA-LOMBARDIA </a:t>
            </a:r>
          </a:p>
          <a:p>
            <a:pPr algn="ctr"/>
            <a:r>
              <a:rPr lang="it-IT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it-IT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M.Radici</a:t>
            </a:r>
            <a:r>
              <a:rPr lang="it-IT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PV, </a:t>
            </a:r>
            <a:r>
              <a:rPr lang="it-IT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E.Vigezzi</a:t>
            </a:r>
            <a:r>
              <a:rPr lang="it-IT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MI)</a:t>
            </a:r>
            <a:endParaRPr lang="it-IT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100" y="2991728"/>
            <a:ext cx="6968900" cy="3208014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8461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21/05/2025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P.Montagna - Attività Terza Missione INFN Pavia inizio 2025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0A0-9466-4FDC-A8D7-04850D58E9B4}" type="slidenum">
              <a:rPr lang="it-IT" smtClean="0"/>
              <a:t>5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52" y="202020"/>
            <a:ext cx="11684578" cy="606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25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21/05/2025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P.Montagna - Attività Terza Missione INFN Pavia inizio 2025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0A0-9466-4FDC-A8D7-04850D58E9B4}" type="slidenum">
              <a:rPr lang="it-IT" smtClean="0"/>
              <a:t>6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8" y="109458"/>
            <a:ext cx="8995144" cy="422305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429" y="12072"/>
            <a:ext cx="2851518" cy="305388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428" y="2882352"/>
            <a:ext cx="2957845" cy="399934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225" y="4421154"/>
            <a:ext cx="4907622" cy="1782796"/>
          </a:xfrm>
          <a:prstGeom prst="rect">
            <a:avLst/>
          </a:prstGeom>
        </p:spPr>
      </p:pic>
      <p:sp>
        <p:nvSpPr>
          <p:cNvPr id="9" name="Rettangolo arrotondato 8"/>
          <p:cNvSpPr/>
          <p:nvPr/>
        </p:nvSpPr>
        <p:spPr>
          <a:xfrm>
            <a:off x="5638800" y="4453034"/>
            <a:ext cx="3254829" cy="1599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Grazie a Pigi, Antonio, </a:t>
            </a:r>
          </a:p>
          <a:p>
            <a:pPr algn="ctr"/>
            <a:r>
              <a:rPr lang="it-IT" dirty="0" smtClean="0"/>
              <a:t>Lucia, </a:t>
            </a:r>
            <a:r>
              <a:rPr lang="it-IT" dirty="0" err="1" smtClean="0"/>
              <a:t>Mariaelena</a:t>
            </a:r>
            <a:endParaRPr lang="it-IT" dirty="0" smtClean="0"/>
          </a:p>
          <a:p>
            <a:pPr algn="ctr"/>
            <a:r>
              <a:rPr lang="it-IT" dirty="0" smtClean="0"/>
              <a:t>Gruppo Lavoro FESTIVAL</a:t>
            </a:r>
          </a:p>
          <a:p>
            <a:pPr algn="ctr"/>
            <a:r>
              <a:rPr lang="it-IT" dirty="0" smtClean="0"/>
              <a:t>Progetto GAME e INFN Firenze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85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21/05/2025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P.Montagna - Attività Terza Missione INFN Pavia inizio 2025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0A0-9466-4FDC-A8D7-04850D58E9B4}" type="slidenum">
              <a:rPr lang="it-IT" smtClean="0"/>
              <a:t>7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67" y="196623"/>
            <a:ext cx="1239202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559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216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</dc:creator>
  <cp:lastModifiedBy>Paolo</cp:lastModifiedBy>
  <cp:revision>42</cp:revision>
  <dcterms:created xsi:type="dcterms:W3CDTF">2024-01-09T10:22:20Z</dcterms:created>
  <dcterms:modified xsi:type="dcterms:W3CDTF">2025-05-20T14:13:56Z</dcterms:modified>
</cp:coreProperties>
</file>