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724" r:id="rId2"/>
    <p:sldMasterId id="2147483747" r:id="rId3"/>
    <p:sldMasterId id="2147483770" r:id="rId4"/>
  </p:sldMasterIdLst>
  <p:notesMasterIdLst>
    <p:notesMasterId r:id="rId48"/>
  </p:notesMasterIdLst>
  <p:sldIdLst>
    <p:sldId id="281" r:id="rId5"/>
    <p:sldId id="346" r:id="rId6"/>
    <p:sldId id="351" r:id="rId7"/>
    <p:sldId id="258" r:id="rId8"/>
    <p:sldId id="341" r:id="rId9"/>
    <p:sldId id="353" r:id="rId10"/>
    <p:sldId id="354" r:id="rId11"/>
    <p:sldId id="352" r:id="rId12"/>
    <p:sldId id="263" r:id="rId13"/>
    <p:sldId id="356" r:id="rId14"/>
    <p:sldId id="355" r:id="rId15"/>
    <p:sldId id="282" r:id="rId16"/>
    <p:sldId id="285" r:id="rId17"/>
    <p:sldId id="266" r:id="rId18"/>
    <p:sldId id="267" r:id="rId19"/>
    <p:sldId id="287" r:id="rId20"/>
    <p:sldId id="268" r:id="rId21"/>
    <p:sldId id="269" r:id="rId22"/>
    <p:sldId id="271" r:id="rId23"/>
    <p:sldId id="272" r:id="rId24"/>
    <p:sldId id="273" r:id="rId25"/>
    <p:sldId id="357" r:id="rId26"/>
    <p:sldId id="344" r:id="rId27"/>
    <p:sldId id="275" r:id="rId28"/>
    <p:sldId id="276" r:id="rId29"/>
    <p:sldId id="358" r:id="rId30"/>
    <p:sldId id="277" r:id="rId31"/>
    <p:sldId id="278" r:id="rId32"/>
    <p:sldId id="279" r:id="rId33"/>
    <p:sldId id="280" r:id="rId34"/>
    <p:sldId id="283" r:id="rId35"/>
    <p:sldId id="359" r:id="rId36"/>
    <p:sldId id="332" r:id="rId37"/>
    <p:sldId id="335" r:id="rId38"/>
    <p:sldId id="336" r:id="rId39"/>
    <p:sldId id="337" r:id="rId40"/>
    <p:sldId id="260" r:id="rId41"/>
    <p:sldId id="325" r:id="rId42"/>
    <p:sldId id="338" r:id="rId43"/>
    <p:sldId id="311" r:id="rId44"/>
    <p:sldId id="330" r:id="rId45"/>
    <p:sldId id="270" r:id="rId46"/>
    <p:sldId id="361" r:id="rId47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8B04"/>
    <a:srgbClr val="FFFF66"/>
    <a:srgbClr val="339933"/>
    <a:srgbClr val="000099"/>
    <a:srgbClr val="A9E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5" autoAdjust="0"/>
    <p:restoredTop sz="96654" autoAdjust="0"/>
  </p:normalViewPr>
  <p:slideViewPr>
    <p:cSldViewPr snapToGrid="0" snapToObjects="1">
      <p:cViewPr varScale="1">
        <p:scale>
          <a:sx n="88" d="100"/>
          <a:sy n="88" d="100"/>
        </p:scale>
        <p:origin x="523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CC21A-02FB-4755-83FF-B82DF5635D75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DA206-379A-4ECD-A13F-32EC0C2D5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57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DA206-379A-4ECD-A13F-32EC0C2D594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846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62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99711-9B0D-0D80-4FE5-E6D180C8C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B54979-9BCF-4223-E011-DF198035B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48B2A6-EBD8-D37A-905B-20A8BF5CE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26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77FE4-DE1E-BA30-6F25-907EF105A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FF0E5-8FE7-AA34-53BB-362E00C28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A140D5-3F16-3F3A-427F-A775C9DF0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45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FD933-E1B0-0C38-D240-8EAA472A5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10557D-4258-8278-8494-55EF2135D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4739FB-D460-D39C-2F8E-04E1FEFD8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0E2CE-AB11-0CDE-EA2F-8F065DF43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DA206-379A-4ECD-A13F-32EC0C2D594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244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A6838DB2-146A-7B28-735E-61581F3498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1D69549B-83DC-3E27-19F6-ED5FCF876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335CCFE4-483F-6506-6F33-4074DB2E81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73A8E196-D84F-982F-F2EC-D94D097B2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6CD01E3E-C4FF-BD33-A168-933E7D4AF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7B271BE9-D84E-B7D4-4EFE-15DF88ED0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DA206-379A-4ECD-A13F-32EC0C2D594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139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04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FB4A7E-5433-4EE7-9443-A73427B58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D66C06-36D3-5C11-450C-81C211858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FBB54E-3805-88EA-CDE4-DCC660854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5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6BA2E7-E13C-D471-56EA-C8DECEDDE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F09BAC-B0A6-37FF-3089-A59232082F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412E85-6B5E-9912-DA77-7659D93A2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596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B7DC57B-EACE-C1DE-78D6-432DC113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C74A6-120B-2B68-392F-6CCE6A449B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7A21E-3772-4040-AA8B-EE6991242E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DE55780-BED8-582D-C9AE-2113152B9A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4766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33FAF96-DF0B-97E3-F5B0-04A51B1729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7709ABE-FD9C-8DA7-700E-CD3B73BA38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75F24-543D-4B0D-8C70-62C6681CEB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871E7A3-8A11-2F3B-D6C1-D9281558AE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79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100">
                <a:solidFill>
                  <a:schemeClr val="bg1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575">
                <a:solidFill>
                  <a:schemeClr val="bg1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762034C-BC91-7D9C-FD93-438D0B6BFF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96974A-0FAB-00E9-61FD-0B14D36AE0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B3F4B-EDC3-43EE-BAF9-BDC164E97E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89C9D80E-E2FF-B700-AE64-E1FB24AE10E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917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B45DF2-11B6-332F-4A37-E081EB46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760BB-5419-C30B-BD5E-3EE835C04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BAD45-AED5-4604-8115-35017B8F7F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9C54FC-0D92-9F3D-265E-40DDFBA716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513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325FBD-E575-1EFF-B10D-D413D679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021596-7F67-DB13-DEB4-E3E219A79D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E0A69-DB4B-493D-8DB1-396671FEE6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746B930C-681B-03E1-54CB-66E15AFAE3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139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90" y="373593"/>
            <a:ext cx="5616575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67437" y="0"/>
            <a:ext cx="6024563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6B693-BAFE-2676-28FA-5F894F5A8E4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FDF7F8-E10A-DF57-8563-7BB7A06ADB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C93DF-E475-4EB1-A837-ACD8775751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E391C655-CCEF-9169-9437-839B8A6CF2F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4217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FE132-D2B3-C53D-9E2D-8970450658A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5DFF5-D496-74E7-1DF6-45D64DBD80B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1A817-D58E-4DC7-B8AF-D5CC609F29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7547106B-69C0-15AA-6176-1E13A9EB466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8492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64240-B9D8-4FE2-BC16-498D5FE834A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547EB5-1950-521D-DE0D-EFF1C22F7AD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4B4C5-C2DC-425A-9E53-71AA080330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A4A95D12-C1FC-312A-15CC-910AB949323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17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33912-C5FB-681E-134C-5E150F6BF1D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51C9F-3C11-445E-B071-A2461A9B49E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5FF5-387C-41F5-8413-91959BDD4D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96A74B-CFB0-56C1-67DD-FCCCB4C3067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170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887AF-E747-958F-1671-DA2C70628D0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3F9B-BF2B-035C-156C-9551ECAE09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FCB8D-EA41-44C5-BC7E-32FD9320D9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DFB42-B779-FA9E-E9D1-70512105BB4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0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8752" y="409576"/>
            <a:ext cx="2518833" cy="545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488018" y="409576"/>
            <a:ext cx="7357533" cy="5457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CA9E86-C27C-CA21-D7DD-6649D4366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96A0B0-6242-FFB6-4338-639CCECE7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74F3D0-4D9E-50D8-698D-04D8D57D4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330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1E5E3C-813E-2561-4384-9B6EA0ED6FC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7465CB-AB32-9A67-641C-CF416A54F2C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46015-0A30-4E24-92E9-A4085F3B2C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88006E5D-B8B8-440A-972F-FB2F3AF5F43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021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3E9EBA9-D011-BD9D-C781-BE4F96DB475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6D4561-D1F7-F270-6199-CBD34D4316F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A91A3-9E88-494B-8E5A-C1250D59E6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B474A7D-DB6A-D1BE-5CAE-E05FCD50BA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030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704448-2219-65A0-5F07-CCA7A036B44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C3C605-C2B9-C1F0-BEE4-E10BB19634E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6EDE2-EC64-4DF3-85A9-653BAF63DE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18059B18-5BBD-DFE4-1FAA-3313F740A19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770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709740"/>
            <a:ext cx="11376025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5"/>
            <a:ext cx="113760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B9019-8024-DF80-5071-55E41B3B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99871B-DF31-D08F-F3CB-4D141A6998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0C1B9-55AE-4B05-A1D9-0F3E3B57AC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DA8C6203-936E-DF32-3539-7B63A200B9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453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791A313-415F-29F5-05BD-710D5A09B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A390AB-7B29-B988-1CE7-7FCEAE002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7D502-CB28-4234-A84E-E07C744064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EFF7EDF2-E06E-7A54-AD40-FE7500F1DD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1465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6CF80F9-E28B-32D7-3B35-2E2A7AC0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9F0CA3-AEC5-A3B4-40B9-509C24286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39383-04B4-4A82-BDD9-AFB2AD1E59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3354BB22-F608-5CFB-0FD8-C17A6882EE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635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05C68D-9D38-5540-F88D-078BFCC2D745}"/>
              </a:ext>
            </a:extLst>
          </p:cNvPr>
          <p:cNvSpPr txBox="1"/>
          <p:nvPr userDrawn="1"/>
        </p:nvSpPr>
        <p:spPr>
          <a:xfrm>
            <a:off x="408518" y="6196013"/>
            <a:ext cx="11374967" cy="196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CH" sz="675" dirty="0" err="1"/>
              <a:t>home.cern</a:t>
            </a:r>
            <a:endParaRPr lang="en-US" sz="675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1CBF27A6-E1FF-3755-3690-CDF2A4735F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244725"/>
            <a:ext cx="17272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352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DAC50-F8CD-5ACB-941A-8451335B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906BA-A73B-8014-9D5D-1603F9DF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4002C-8D61-607A-304F-679CE2A8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7D9E7-73F2-4F13-84B0-FA5380243C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2339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4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7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8018" y="409576"/>
            <a:ext cx="10079567" cy="504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488018" y="1752600"/>
            <a:ext cx="493818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629400" y="1752600"/>
            <a:ext cx="4938184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A5EC9-F9FD-3225-1609-1FAB58DDEE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6F246B-9A7A-72A6-C26C-B001E6A42B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E746C6-2BDB-9ECB-CE7D-F51C20260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111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1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9" y="3429002"/>
            <a:ext cx="11376025" cy="2153265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5815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126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396798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100">
                <a:solidFill>
                  <a:schemeClr val="bg1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575">
                <a:solidFill>
                  <a:schemeClr val="bg1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916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785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44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90" y="373593"/>
            <a:ext cx="5616575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7" y="0"/>
            <a:ext cx="6024563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906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185081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23156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8018" y="409576"/>
            <a:ext cx="10079567" cy="504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488018" y="1752600"/>
            <a:ext cx="10079567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4B8423-F9E7-650E-17EF-83B421373B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1DC252-C357-8E97-A1FA-65A6CF5EE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98141-ADB6-B5D0-452A-E7531D601A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197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82083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45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60698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58856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405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709740"/>
            <a:ext cx="11376025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5"/>
            <a:ext cx="113760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091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158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80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9" y="6196406"/>
            <a:ext cx="11376025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sz="675" dirty="0" err="1"/>
              <a:t>home.cern</a:t>
            </a:r>
            <a:endParaRPr lang="en-US" sz="6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04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8C915-9EC5-4261-B7E6-DD311F178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9BFF4-2200-427A-B7F1-1A5FC5216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7EBA7-1B2C-4E74-ADAC-07608570D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C7785-349E-4374-B448-86FBAE0F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CB5C2-F616-4A4C-94DD-ED3F3B57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7D23-563F-4AF0-BC37-AB5B7C4B21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368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8018" y="409576"/>
            <a:ext cx="10079567" cy="504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488018" y="1752600"/>
            <a:ext cx="10079567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2ADE03-429E-791F-A1BA-6936FED46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26C8D3-A187-5CE4-0A79-9C0B947CE1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35197D-7CE5-3504-FD1B-EAAC7EBE05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73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B23AEA5A-574B-DB52-3BC8-D6577611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99EEF932-A313-0DFF-7694-C9822ABE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01265BB-2BF3-9CA9-5B34-2103296B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14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BE07A7E6-3AF4-0E61-6CD6-31299B92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85" y="2168525"/>
            <a:ext cx="251883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632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E4C201A1-F6DD-94FB-E812-64A7EADE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09614"/>
            <a:ext cx="1991784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989" y="3429002"/>
            <a:ext cx="11376025" cy="2153265"/>
          </a:xfrm>
        </p:spPr>
        <p:txBody>
          <a:bodyPr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97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03114981-7788-7043-E45B-3B64FA6E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1E5AFE8B-0823-47E0-1530-758FD7B0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53345068-9D05-334D-9D18-001177A1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09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07F2C028-BFE3-4C95-2F18-97D1E876E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E136C87C-B8A4-A788-1CCE-343DFCE5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8FC746A2-3383-15ED-FF07-9EB44453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1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E0805A-C676-91D9-1AFB-E6B87180A8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579C7C-86B0-9040-A60F-A9C5A983A1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39A113-E6D6-AD08-FDB8-C21BC79F7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A1DBFFA3-DEE4-5E0A-7917-6F4C363D0F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BFFE3113-F01C-6FB9-E8D3-0FCEFBA04E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7CEDAC-B96B-0786-90DB-88A607F621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5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100">
                <a:solidFill>
                  <a:schemeClr val="bg1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575">
                <a:solidFill>
                  <a:schemeClr val="bg1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D863EAC9-AE44-07A8-6331-CC5ECD6AA9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39023FCF-75E3-0B77-DF3D-FD7749EFF4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4ADB27B5-4D32-02A7-1C1C-689B76DB55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23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68B58B6E-E95A-DD5E-22C3-3A08F7413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E75F52C-801B-421B-76CA-231F3302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8E5C2AA7-85F5-7C91-FA7D-CA5639F8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97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3CB9963D-94D5-06BF-50B0-23C1C395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583630BA-905B-C5FE-B0A7-1DA0BA8E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DC240D5A-D44A-8C33-EE00-7C9003989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17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90" y="373593"/>
            <a:ext cx="5616575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67437" y="0"/>
            <a:ext cx="6024563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B554-8F1D-7F46-7D6C-C6D56440DF4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F394FA4A-7D5A-8841-ADB1-4C76A87430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98C6087-51FB-794F-B2E2-A921CEEDBD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4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4C4E8-F6FF-67CD-873B-5910C74562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36F66DE-96FD-B0C6-532D-CC3A4459A4F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FE69588F-352C-8081-29E9-3B0DD4F232B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38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A8254-1941-21F6-FBDC-278A2C16A23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6BE4FB3B-7C10-36BA-997B-2C4F9633177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C4249A3B-7C65-6B87-1948-6D1E714DF2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97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F6C96-D6F2-781A-3134-C6856F98F83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4F225-A19C-43EA-A3B2-F3CEABD74C7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B08A379-D0C0-6BA3-315E-8ECA379F4B2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35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77C58-1A71-D827-C08B-AFAB6C85F23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C791A-49D2-4A9C-02DE-03EAC4872E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719EBBE4-486D-72AB-55B5-4FEED0EEC1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78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CE8670-27DA-8FC7-A471-0CAB4394B7D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25F2A65-DA6D-47F6-2836-B0D72663AAD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471ADB81-F64D-659C-EF83-BA3899DBD2A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5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5F2083-ECE7-5C18-68F1-FFB33E7F01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F3284E-9738-2BF4-2D7C-FD42B359D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35752B-D24E-599A-B9BA-00FFA5D83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9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E193E-5E0C-A6DD-D108-4C9D8AC022A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E6946-740C-EEC4-E486-357F8F84FB9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54D6E-D8CD-12B9-8814-791055424E0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77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803E26-990B-2C6E-4BFB-0EA668F1578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D5890-2437-C9E1-D744-200A37E8229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5BD81-67A0-4631-D3A0-34FBD2C543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73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CB04F1EB-EC97-D752-104D-15605B82F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85" y="2168525"/>
            <a:ext cx="251883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858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76AFB351-B3BE-E4CA-CAF3-32838F8E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09614"/>
            <a:ext cx="1991784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989" y="3429002"/>
            <a:ext cx="11376025" cy="2153265"/>
          </a:xfrm>
        </p:spPr>
        <p:txBody>
          <a:bodyPr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90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B5616CD7-36B6-01BB-7785-5E1FD4E7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934417F-45A2-4649-2A30-554B1743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7B72E639-AD55-0799-4323-8B292F91C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67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D29333F0-E8C0-AB26-16B3-2C14CFF59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CA71E86C-69A8-9299-43A3-2947B663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97BD7065-193F-B42C-0D8B-8AE6CE57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91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E04E1D67-412F-D036-0899-07B5AE1CBCA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233F0B4A-9850-B766-F526-FE894C238D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568D3C38-13E4-774E-ED84-E5746F2512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42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100">
                <a:solidFill>
                  <a:schemeClr val="bg1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575">
                <a:solidFill>
                  <a:schemeClr val="bg1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97A416B3-C63C-02D3-5C21-4DA710F605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155EC1D-7899-F817-58F0-7931857F3F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D94436EB-31C2-FD1D-627E-906F50C61B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40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BCB5407F-FF5C-7FB9-FFDA-164CE166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A9D9BBDE-874E-F378-E144-E2EBA185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36A0F99D-39EA-536D-A8CE-DE4B74B7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4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D40741BA-8C36-859A-03C2-4C9EFF39B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830B031-7D8B-4DB7-F1DD-6AEF370A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380FC692-2655-3CE1-CED6-59D7F580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2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88018" y="1752600"/>
            <a:ext cx="493818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629400" y="1752600"/>
            <a:ext cx="4938184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D3E6A1-DAF3-9A2F-0D2C-BAD6F3A50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0B310-4491-4315-B2F6-C628458A97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B65E7A-63FD-F01C-F5FF-F269F81534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69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90" y="373593"/>
            <a:ext cx="5616575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67437" y="0"/>
            <a:ext cx="6024563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E5D3A-18AE-EE65-898C-288AA58EB6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F2FE70A-D1D4-722A-D433-A377B1BBE8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5B8BB7A6-595D-BE25-7015-1B971BB6E7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46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1171-8AA9-A465-3CDD-25EF557536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E4479A26-1C0C-C3E1-D8E4-8E15704227D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115868F-11D6-E658-F92C-F4B052E9CE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77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7AC0F-0855-34A8-FB48-A054195FC8B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08F9761E-E578-30FC-3CC7-9FD291B6B3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CC93065-A36E-01A9-BAA1-970C130E51F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54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51543-9EDC-5A39-998A-140CCAFBEBF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2409B-D911-772E-F923-D3D20AB834D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E30E980-B42E-3D25-7937-6CA18EEB2A6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11BCB-F32D-CE17-F9B9-1863E053F02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308FA-552A-5BDE-8717-C344B6ED82B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9BD3E82F-6B04-F913-FAB0-306FA6E9867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35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FBCFE1-08B0-D456-62C7-38064FD538A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325DBC8-FD22-D30E-B438-76DE8863F4E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CCC88868-092B-9E54-A801-034BD4F96E7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0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6122BA-305E-FFC9-A092-AE5B8440B7F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BC8CE-721C-F9A7-A2AD-11E1FE5F1F2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60D24-58B8-8F35-31FD-E301E43ACF0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6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A5EDA-8CCA-0D16-6D3A-651F16DEED2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B14F9-8515-C5A1-B9F6-C10B574B483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F5E0E-9E47-A5B3-DA21-1527EE34670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24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6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1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9" y="3429002"/>
            <a:ext cx="11376025" cy="2153265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13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F74207B-987F-9271-FCEA-7B13E8CE7F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9E061A-10E4-C345-22A6-21E66B4EA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27A120-BF99-9A65-1BC6-1EC8A27E5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4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962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30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72883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100">
                <a:solidFill>
                  <a:schemeClr val="bg1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575">
                <a:solidFill>
                  <a:schemeClr val="bg1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83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50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05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90" y="373593"/>
            <a:ext cx="5616575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7" y="0"/>
            <a:ext cx="6024563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2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78698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618489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98711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0F5994-E9B5-BAEE-48E4-624613AFA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A212C27-947F-616E-0A1F-8D122B58A6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C97338D-D1EB-80A5-0960-173F21F41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2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0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8605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0307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94672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08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30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165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95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0"/>
            <a:ext cx="12192000" cy="637332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18162"/>
            <a:ext cx="4116387" cy="639468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935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2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A8230-5167-3266-1B90-759F059AF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F5F245-0C23-EC77-DAC3-82CB70D359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BEC953-CAE6-2362-20A0-2280C3FB8F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36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1"/>
            <a:ext cx="6024562" cy="636693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16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940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39035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03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0370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6BA40677-8940-9832-01D2-5E1EAE248B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85" y="2168525"/>
            <a:ext cx="251883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7170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CC43-1D92-8810-C167-B3D28E28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0F05C0-F1D1-528D-FB5C-51A781637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05176-5542-475D-8249-C2BAA77990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61D7B0D5-ABB1-751D-3DB6-7074B7AB83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222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1F7250DC-6A0A-28C5-B537-CA8FD6F905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09614"/>
            <a:ext cx="1991784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989" y="3429002"/>
            <a:ext cx="11376025" cy="2153265"/>
          </a:xfrm>
        </p:spPr>
        <p:txBody>
          <a:bodyPr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/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22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5A16846-939E-C32A-20C5-2F0CB2658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7D16D3-E0B9-BA07-2F74-76D3CBC9C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FC915-2A9F-4B08-8483-29621D7A1A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83E4376-6B99-780F-972C-20CA93E2C8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361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CFE44F8-F6B1-0713-AC87-9D862F53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2CCD55-509B-EF69-0266-42F62C0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FBF55-E4E3-456D-A3F1-2DFEC21292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5A9BD5F3-8052-216A-92B5-981FDB3404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94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5CD7D4-39B1-DB2A-4DF2-D8834F42BE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A954D1B-C137-546E-69BB-8E20A86E9C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221BB-0332-486F-A7B3-15EBF1024B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1316E135-5FE0-BAAD-544C-3692E3C892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6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F42ED-48AD-568F-4AB3-2537B328F6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88B17-14A4-94FF-760F-85B4F89121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8E2A8-C11E-6C01-0D2F-DD33129155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921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100">
                <a:solidFill>
                  <a:schemeClr val="bg1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575">
                <a:solidFill>
                  <a:schemeClr val="bg1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F260B6A-9476-57B6-1019-667085C27D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FFFF2F-ABF3-E902-F63E-F8365944AF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036A-9945-48B8-8084-0FCB06FEFF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9F0F15C5-2D9B-55AE-CAAD-E39BD58781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121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0BAB73-5224-8D75-1163-3C62F137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65781-92A0-617F-41BD-8CCB3B9352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92B4D-7471-46B4-BC61-5D4AFCDBD6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47302C7-5641-772F-E906-4848410D237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876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981F128-1DA0-6149-6AD1-3D7AD852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AA63CD9-F18E-E8B6-638A-9703BED84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C731-3CC7-456F-9C60-012CC7EC1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0D12F928-EA0A-38C4-0752-DCD70DD266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7526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90" y="373593"/>
            <a:ext cx="5616575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67437" y="0"/>
            <a:ext cx="6024563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747FB-B098-0118-F66F-2290C5981B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CA14EE-9057-9A9F-BE79-1CDAC7B890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6D544-BC65-4788-AA30-B66715446F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03F2997B-8B02-27D2-1014-06E4D06DC8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751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DF37-D52D-68D3-8F42-E095A418135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BEAD69-B55A-6ADC-8625-184DF2F7F7E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D648-5F6E-4E49-8508-E71DDC37F2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2D3F0FDF-FD7C-B21B-205A-3F87074CA60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559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856B4-975E-597D-EDE5-CB96BFDE053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DAA4DF-AA76-0479-B3AF-5F133997813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67B4E-5922-41DF-9978-49E09883B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2BBB6393-0D38-C698-7979-1E55C8370FE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243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D13E4-F872-F46A-6C2D-6ABDF7A11D1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6DF1E-2F22-4B95-4453-E465E99040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59256-9E5C-49E0-9C30-66CA8FF344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F13BEB-2564-3CA9-8707-B618A5C0876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730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3C2D4-B6D0-CB67-6FD5-225B052F785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22078-1719-4F3D-6560-FF1949105F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0AB75-C809-49E9-AC2E-5231168D8A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EBFE31-9BEE-382A-6BCF-F8D5859FA0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0259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8EE2EC4-E566-D55C-4A8E-37D6706CCFF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4B1DB9A-D65D-92E9-20C3-568C0D3C0DE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45B4-19DF-4355-BB51-EE41893E4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C398A7B8-B0DC-7C94-3B85-BEFD948FAF5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3384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22893A9-EAF6-79AC-195F-2B3DCC61F7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476D5A-0E0E-C3CF-2F38-D2325F7E17C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81FDA-4C53-4234-A78A-57A039EB4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0167123-2F62-D0C5-45C3-7A7B729C83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34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0A2570-C0E6-375A-3015-8F48A438FC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5817C5-232A-6B0F-4733-34704B67D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983C2-3E1D-FDED-B7B7-5E979CAEF8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005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86C11E-8C87-5C06-A105-F12FAE374B7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E769301-E126-C1CB-22C4-025D26EE0D7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71417-EBC1-402B-9DDF-775D2B0BAC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22C57626-903A-503F-4EB5-206FD19A744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75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709740"/>
            <a:ext cx="11376025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5"/>
            <a:ext cx="113760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97201-592D-51CE-FD35-D067C831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F079C8-161D-7984-1C3D-D928BB43E2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687DF-6898-4D84-B55E-8165583EC6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F198C8E0-F093-3561-6D9C-1C2DBEBF51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097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89DD01-445E-331C-305E-56435801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607102-4298-5C9A-C160-4099C449E6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AFD5-1584-42C3-8F94-BDD753495D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910BBB87-75F9-DA7B-5F69-01415654E6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48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9F434B6-30CD-52B2-DA3A-D975314F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F22D743-C2C7-576B-8FA4-2EC56FDD0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C28F-A85E-4544-B067-905CAD3DFC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CDBD721A-1E68-0812-5F26-D0BFFAB9DD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941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CBA697-EFCC-A39E-9CD6-FB23276C50D8}"/>
              </a:ext>
            </a:extLst>
          </p:cNvPr>
          <p:cNvSpPr txBox="1"/>
          <p:nvPr userDrawn="1"/>
        </p:nvSpPr>
        <p:spPr>
          <a:xfrm>
            <a:off x="408518" y="6196013"/>
            <a:ext cx="11374967" cy="196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CH" sz="675" dirty="0" err="1"/>
              <a:t>home.cern</a:t>
            </a:r>
            <a:endParaRPr lang="en-US" sz="675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59552285-3A18-4955-CF69-8FA49F2F3A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244725"/>
            <a:ext cx="17272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3185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F6A07-3EFA-E5B9-E35F-9098FF97B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8DF94-D9C9-7640-E195-DFB31E1F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C84E7-B329-877B-461F-3A04E3EF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10FF8-3D1E-4985-A069-01D469477F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586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0B3FEABF-EEBF-5804-61F5-684781DC6B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85" y="2168525"/>
            <a:ext cx="251883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1326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94604-098A-B180-EDE2-0C2D2A119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23E7A-335D-F9FB-0125-3A9D69883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60AAB-2E0C-454E-ADA9-9D654C4092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45563F15-CAED-7853-4EE3-E20F4C0D3E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05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28420A66-E706-7462-9D47-AB7D39A9CF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09614"/>
            <a:ext cx="1991784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989" y="3429002"/>
            <a:ext cx="11376025" cy="2153265"/>
          </a:xfrm>
        </p:spPr>
        <p:txBody>
          <a:bodyPr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/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177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B1AE994-5A2D-EFAB-5606-B71CB5C83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113C2B-E7F8-10F3-BEA5-06C471FD9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8E9C4-E666-4F73-9438-2CD393F88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C1A7D38F-C3CD-B6BA-7B75-630E2523B6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7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>
            <a:extLst>
              <a:ext uri="{FF2B5EF4-FFF2-40B4-BE49-F238E27FC236}">
                <a16:creationId xmlns:a16="http://schemas.microsoft.com/office/drawing/2014/main" id="{515AA426-25B7-A1BE-68F4-F96593DE67B3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12192000" cy="762000"/>
            <a:chOff x="0" y="3840"/>
            <a:chExt cx="5760" cy="480"/>
          </a:xfrm>
        </p:grpSpPr>
        <p:sp>
          <p:nvSpPr>
            <p:cNvPr id="1032" name="Rectangle 13">
              <a:extLst>
                <a:ext uri="{FF2B5EF4-FFF2-40B4-BE49-F238E27FC236}">
                  <a16:creationId xmlns:a16="http://schemas.microsoft.com/office/drawing/2014/main" id="{D9C96379-1BDF-99E9-69F1-F0B800B3AB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it-IT" altLang="it-IT" sz="900"/>
            </a:p>
          </p:txBody>
        </p:sp>
        <p:sp>
          <p:nvSpPr>
            <p:cNvPr id="1033" name="Rectangle 14">
              <a:extLst>
                <a:ext uri="{FF2B5EF4-FFF2-40B4-BE49-F238E27FC236}">
                  <a16:creationId xmlns:a16="http://schemas.microsoft.com/office/drawing/2014/main" id="{AE64079D-E5A1-9251-940A-E1A4CB95BC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it-IT" altLang="it-IT" sz="900"/>
            </a:p>
          </p:txBody>
        </p:sp>
      </p:grpSp>
      <p:sp>
        <p:nvSpPr>
          <p:cNvPr id="1027" name="Rectangle 2">
            <a:extLst>
              <a:ext uri="{FF2B5EF4-FFF2-40B4-BE49-F238E27FC236}">
                <a16:creationId xmlns:a16="http://schemas.microsoft.com/office/drawing/2014/main" id="{AB356110-5345-3FAE-253F-2CE8397F6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409576"/>
            <a:ext cx="100795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DFAB0BF-4925-482B-9324-F7A4147532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752600"/>
            <a:ext cx="1007956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F9F76B9-DD83-319A-B763-DA4CC235FF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91200" y="61468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r>
              <a:rPr lang="en-US"/>
              <a:t>30/01/2025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ACDC58-DBB5-483B-B29F-0C37D23224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25600" y="61468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877760-BCAD-340A-6134-D988DBF555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1468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7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94" r:id="rId64"/>
    <p:sldLayoutId id="2147483796" r:id="rId65"/>
    <p:sldLayoutId id="2147483797" r:id="rId66"/>
    <p:sldLayoutId id="2147483798" r:id="rId67"/>
    <p:sldLayoutId id="2147483800" r:id="rId68"/>
    <p:sldLayoutId id="2147483802" r:id="rId69"/>
    <p:sldLayoutId id="2147483803" r:id="rId70"/>
    <p:sldLayoutId id="2147483806" r:id="rId71"/>
    <p:sldLayoutId id="2147483807" r:id="rId72"/>
    <p:sldLayoutId id="2147483808" r:id="rId7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82243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22433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B810602E-FF1B-31C2-8682-46E2E7CCD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8518" y="373063"/>
            <a:ext cx="1137496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B390C32B-EC48-5E1C-6D95-131107D7F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6664"/>
            <a:ext cx="12192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6EC10F58-B5FB-F822-7C05-F40BF7E84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8518" y="1592263"/>
            <a:ext cx="1137496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B1A94-D132-1DC8-8716-6C3359D53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3867" y="6351589"/>
            <a:ext cx="154305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04F32-C787-F03F-3569-828B69B9F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267" y="6356351"/>
            <a:ext cx="6815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1C62A33-842E-42CB-A1A7-23946536AE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A6FC7E-312B-2E08-DAFB-83BDB9B29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8733" y="6356351"/>
            <a:ext cx="6572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6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</p:sldLayoutIdLst>
  <p:hf hd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685800" rtl="0" eaLnBrk="1" fontAlgn="base" hangingPunct="1">
        <a:lnSpc>
          <a:spcPct val="90000"/>
        </a:lnSpc>
        <a:spcBef>
          <a:spcPts val="1350"/>
        </a:spcBef>
        <a:spcAft>
          <a:spcPts val="300"/>
        </a:spcAft>
        <a:buFont typeface="Arial" panose="020B0604020202020204" pitchFamily="34" charset="0"/>
        <a:defRPr sz="1500" b="1" kern="1200">
          <a:solidFill>
            <a:srgbClr val="181818"/>
          </a:solidFill>
          <a:latin typeface="+mn-lt"/>
          <a:ea typeface="+mn-ea"/>
          <a:cs typeface="+mn-cs"/>
        </a:defRPr>
      </a:lvl1pPr>
      <a:lvl2pPr marL="242888" indent="-242888" algn="l" defTabSz="685800" rtl="0" eaLnBrk="1" fontAlgn="base" hangingPunct="1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300" kern="1200">
          <a:solidFill>
            <a:srgbClr val="181818"/>
          </a:solidFill>
          <a:latin typeface="+mn-lt"/>
          <a:ea typeface="+mn-ea"/>
          <a:cs typeface="+mn-cs"/>
        </a:defRPr>
      </a:lvl2pPr>
      <a:lvl3pPr marL="485775" indent="-242888" algn="l" defTabSz="685800" rtl="0" eaLnBrk="1" fontAlgn="base" hangingPunct="1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200" kern="1200">
          <a:solidFill>
            <a:srgbClr val="181818"/>
          </a:solidFill>
          <a:latin typeface="+mn-lt"/>
          <a:ea typeface="+mn-ea"/>
          <a:cs typeface="+mn-cs"/>
        </a:defRPr>
      </a:lvl3pPr>
      <a:lvl4pPr marL="728663" indent="-242888" algn="l" defTabSz="685800" rtl="0" eaLnBrk="1" fontAlgn="base" hangingPunct="1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200" kern="1200">
          <a:solidFill>
            <a:srgbClr val="181818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446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DCB1BB00-FFB5-5E66-9211-BFB909130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8518" y="373063"/>
            <a:ext cx="1137496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5FB1F825-8C6F-E897-AAE9-74EF935E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6664"/>
            <a:ext cx="12192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2D5C4-6D3B-9833-4D22-1100D3C28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518" y="1592263"/>
            <a:ext cx="11374967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29E1F-3F58-0A52-60F1-4BFD47870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3867" y="6351589"/>
            <a:ext cx="154305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30/01/2025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F316A-4D65-35A6-C4F0-AFA7AEBBD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267" y="6356351"/>
            <a:ext cx="6815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CB7BDD1-E0F5-4353-84E7-D4AAC10497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16E6C3-2822-A768-66F4-7209EC130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8733" y="6356351"/>
            <a:ext cx="6572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1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</p:sldLayoutIdLst>
  <p:hf hd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685800" rtl="0" eaLnBrk="1" fontAlgn="base" hangingPunct="1">
        <a:lnSpc>
          <a:spcPct val="90000"/>
        </a:lnSpc>
        <a:spcBef>
          <a:spcPts val="1350"/>
        </a:spcBef>
        <a:spcAft>
          <a:spcPts val="300"/>
        </a:spcAft>
        <a:buFont typeface="Arial" panose="020B0604020202020204" pitchFamily="34" charset="0"/>
        <a:defRPr sz="1500" b="1" kern="1200">
          <a:solidFill>
            <a:srgbClr val="181818"/>
          </a:solidFill>
          <a:latin typeface="+mn-lt"/>
          <a:ea typeface="+mn-ea"/>
          <a:cs typeface="+mn-cs"/>
        </a:defRPr>
      </a:lvl1pPr>
      <a:lvl2pPr marL="242888" indent="-242888" algn="l" defTabSz="685800" rtl="0" eaLnBrk="1" fontAlgn="base" hangingPunct="1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300" kern="1200">
          <a:solidFill>
            <a:srgbClr val="181818"/>
          </a:solidFill>
          <a:latin typeface="+mn-lt"/>
          <a:ea typeface="+mn-ea"/>
          <a:cs typeface="+mn-cs"/>
        </a:defRPr>
      </a:lvl2pPr>
      <a:lvl3pPr marL="485775" indent="-242888" algn="l" defTabSz="685800" rtl="0" eaLnBrk="1" fontAlgn="base" hangingPunct="1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200" kern="1200">
          <a:solidFill>
            <a:srgbClr val="181818"/>
          </a:solidFill>
          <a:latin typeface="+mn-lt"/>
          <a:ea typeface="+mn-ea"/>
          <a:cs typeface="+mn-cs"/>
        </a:defRPr>
      </a:lvl3pPr>
      <a:lvl4pPr marL="728663" indent="-242888" algn="l" defTabSz="685800" rtl="0" eaLnBrk="1" fontAlgn="base" hangingPunct="1"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defRPr sz="1200" kern="1200">
          <a:solidFill>
            <a:srgbClr val="181818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1C446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4101" y="6350853"/>
            <a:ext cx="15422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US"/>
              <a:t>30/01/2025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2"/>
            <a:ext cx="6812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3" y="6356352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/>
              <a:t>"Longitudinal beam coupling impedance mitigation studies for CERN PS accelerator complex" - Michela Neroni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spcAft>
          <a:spcPts val="300"/>
        </a:spcAft>
        <a:buFont typeface="Arial"/>
        <a:buNone/>
        <a:tabLst/>
        <a:defRPr sz="1575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42888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charset="0"/>
        <a:buChar char="•"/>
        <a:tabLst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75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9897" userDrawn="1">
          <p15:clr>
            <a:srgbClr val="F26B43"/>
          </p15:clr>
        </p15:guide>
        <p15:guide id="4" pos="343" userDrawn="1">
          <p15:clr>
            <a:srgbClr val="F26B43"/>
          </p15:clr>
        </p15:guide>
        <p15:guide id="6" pos="5060" userDrawn="1">
          <p15:clr>
            <a:srgbClr val="F26B43"/>
          </p15:clr>
        </p15:guide>
        <p15:guide id="7" pos="5180" userDrawn="1">
          <p15:clr>
            <a:srgbClr val="F26B43"/>
          </p15:clr>
        </p15:guide>
        <p15:guide id="8" pos="6783" userDrawn="1">
          <p15:clr>
            <a:srgbClr val="F26B43"/>
          </p15:clr>
        </p15:guide>
        <p15:guide id="9" pos="6663" userDrawn="1">
          <p15:clr>
            <a:srgbClr val="F26B43"/>
          </p15:clr>
        </p15:guide>
        <p15:guide id="10" pos="3577" userDrawn="1">
          <p15:clr>
            <a:srgbClr val="F26B43"/>
          </p15:clr>
        </p15:guide>
        <p15:guide id="11" pos="3457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8416" userDrawn="1">
          <p15:clr>
            <a:srgbClr val="F26B43"/>
          </p15:clr>
        </p15:guide>
        <p15:guide id="18" pos="82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0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8429/JACoW-IPAC2023-WEPL153" TargetMode="External"/><Relationship Id="rId13" Type="http://schemas.openxmlformats.org/officeDocument/2006/relationships/hyperlink" Target="https://indico.cern.ch/event/1280060/" TargetMode="External"/><Relationship Id="rId3" Type="http://schemas.openxmlformats.org/officeDocument/2006/relationships/hyperlink" Target="https://iopscience.iop.org/article/10.1088/1748-0221/19/08/T08001" TargetMode="External"/><Relationship Id="rId7" Type="http://schemas.openxmlformats.org/officeDocument/2006/relationships/hyperlink" Target="https://doi.org/10.18429/JACoW-IPAC2024-THPC51" TargetMode="External"/><Relationship Id="rId12" Type="http://schemas.openxmlformats.org/officeDocument/2006/relationships/hyperlink" Target="https://indico.cern.ch/event/1340543/" TargetMode="External"/><Relationship Id="rId2" Type="http://schemas.openxmlformats.org/officeDocument/2006/relationships/hyperlink" Target="https://iopscience.iop.org/article/10.1088/1742-6596/2687/6/06201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celconf.web.cern.ch/ipac2024/doi/jacow-ipac2024-thpc52/" TargetMode="External"/><Relationship Id="rId11" Type="http://schemas.openxmlformats.org/officeDocument/2006/relationships/hyperlink" Target="http://cds.cern.ch/record/2870131" TargetMode="External"/><Relationship Id="rId5" Type="http://schemas.openxmlformats.org/officeDocument/2006/relationships/hyperlink" Target="https://ieeexplore.ieee.org/document/9699420" TargetMode="External"/><Relationship Id="rId10" Type="http://schemas.openxmlformats.org/officeDocument/2006/relationships/hyperlink" Target="https://indico.cern.ch/event/1208317" TargetMode="External"/><Relationship Id="rId4" Type="http://schemas.openxmlformats.org/officeDocument/2006/relationships/hyperlink" Target="https://ieeexplore.ieee.org/document/10021975" TargetMode="External"/><Relationship Id="rId9" Type="http://schemas.openxmlformats.org/officeDocument/2006/relationships/hyperlink" Target="https://indico.cern.ch/event/1181518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11" Type="http://schemas.openxmlformats.org/officeDocument/2006/relationships/image" Target="../media/image15.png"/><Relationship Id="rId5" Type="http://schemas.openxmlformats.org/officeDocument/2006/relationships/image" Target="../media/image910.png"/><Relationship Id="rId10" Type="http://schemas.openxmlformats.org/officeDocument/2006/relationships/image" Target="../media/image14.png"/><Relationship Id="rId4" Type="http://schemas.openxmlformats.org/officeDocument/2006/relationships/image" Target="../media/image11.gi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png"/><Relationship Id="rId5" Type="http://schemas.openxmlformats.org/officeDocument/2006/relationships/image" Target="../media/image9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20.png"/><Relationship Id="rId7" Type="http://schemas.openxmlformats.org/officeDocument/2006/relationships/image" Target="../media/image1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472283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0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2700001-5B40-2427-49EC-C8FAEB7C08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15566" y="2153180"/>
            <a:ext cx="113589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noProof="0" dirty="0"/>
              <a:t>Longitudinal beam coupling impedance mitigation studies for CERN PS accelerator complex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AD6DEA7-9FF7-67E6-49D2-C72BAE98A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566" y="3480003"/>
            <a:ext cx="11358935" cy="3110993"/>
          </a:xfrm>
        </p:spPr>
        <p:txBody>
          <a:bodyPr>
            <a:normAutofit/>
          </a:bodyPr>
          <a:lstStyle/>
          <a:p>
            <a:r>
              <a:rPr lang="en-GB" sz="2200" noProof="0" dirty="0"/>
              <a:t>Ph.D. in Accelerator Physics – XXXVII cycle</a:t>
            </a:r>
          </a:p>
          <a:p>
            <a:endParaRPr lang="en-GB" sz="2200" noProof="0" dirty="0"/>
          </a:p>
          <a:p>
            <a:r>
              <a:rPr lang="en-GB" sz="2200" b="1" noProof="0" dirty="0"/>
              <a:t>Michela Neroni* </a:t>
            </a:r>
          </a:p>
          <a:p>
            <a:endParaRPr lang="en-GB" sz="2200" b="1" u="sng" noProof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l" eaLnBrk="0" hangingPunct="0">
              <a:spcBef>
                <a:spcPct val="0"/>
              </a:spcBef>
              <a:buClrTx/>
              <a:defRPr/>
            </a:pPr>
            <a:endParaRPr lang="en-GB" sz="1100" b="1" u="sng" noProof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l" eaLnBrk="0" hangingPunct="0">
              <a:spcBef>
                <a:spcPct val="0"/>
              </a:spcBef>
              <a:buClrTx/>
              <a:defRPr/>
            </a:pPr>
            <a:r>
              <a:rPr lang="en-GB" sz="2000" u="sng" noProof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Advisors</a:t>
            </a:r>
          </a:p>
          <a:p>
            <a:pPr algn="l" eaLnBrk="0" hangingPunct="0">
              <a:spcBef>
                <a:spcPct val="0"/>
              </a:spcBef>
              <a:buClrTx/>
              <a:defRPr/>
            </a:pPr>
            <a:r>
              <a:rPr lang="en-GB" sz="2000" noProof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Prof. Andrea Mostacci (Sapienza, University of Rome) </a:t>
            </a:r>
          </a:p>
          <a:p>
            <a:pPr algn="l" eaLnBrk="0" hangingPunct="0">
              <a:spcBef>
                <a:spcPct val="0"/>
              </a:spcBef>
              <a:buClrTx/>
              <a:defRPr/>
            </a:pPr>
            <a:r>
              <a:rPr lang="en-GB" sz="2000" noProof="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Dr.</a:t>
            </a:r>
            <a:r>
              <a:rPr lang="en-GB" sz="2000" noProof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Christine Vollinger (CERN)</a:t>
            </a:r>
          </a:p>
        </p:txBody>
      </p:sp>
      <p:pic>
        <p:nvPicPr>
          <p:cNvPr id="48131" name="Picture 11">
            <a:extLst>
              <a:ext uri="{FF2B5EF4-FFF2-40B4-BE49-F238E27FC236}">
                <a16:creationId xmlns:a16="http://schemas.microsoft.com/office/drawing/2014/main" id="{5FB8F450-8943-4851-E58E-12335BE58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4" y="112763"/>
            <a:ext cx="41148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Box 15">
            <a:extLst>
              <a:ext uri="{FF2B5EF4-FFF2-40B4-BE49-F238E27FC236}">
                <a16:creationId xmlns:a16="http://schemas.microsoft.com/office/drawing/2014/main" id="{8ED6A12A-402D-7AD3-CDC3-1637F84F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253" y="3827419"/>
            <a:ext cx="5445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sz="2000" noProof="0" dirty="0"/>
              <a:t> </a:t>
            </a:r>
            <a:r>
              <a:rPr lang="en-GB" sz="2000" b="1" noProof="0" dirty="0"/>
              <a:t>Final Defence - </a:t>
            </a:r>
            <a:r>
              <a:rPr lang="en-GB" sz="2000" noProof="0" dirty="0"/>
              <a:t>30</a:t>
            </a:r>
            <a:r>
              <a:rPr lang="en-GB" sz="2000" baseline="30000" noProof="0" dirty="0"/>
              <a:t>th</a:t>
            </a:r>
            <a:r>
              <a:rPr lang="en-GB" sz="2000" noProof="0" dirty="0"/>
              <a:t> of January 2025</a:t>
            </a:r>
          </a:p>
        </p:txBody>
      </p:sp>
      <p:pic>
        <p:nvPicPr>
          <p:cNvPr id="48136" name="Picture 17">
            <a:extLst>
              <a:ext uri="{FF2B5EF4-FFF2-40B4-BE49-F238E27FC236}">
                <a16:creationId xmlns:a16="http://schemas.microsoft.com/office/drawing/2014/main" id="{DED9BF3E-D4C6-A732-E56F-54DD71E2C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599" y="147738"/>
            <a:ext cx="1961902" cy="190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193AD5-D224-B23B-BEE3-2A8B462E2243}"/>
              </a:ext>
            </a:extLst>
          </p:cNvPr>
          <p:cNvSpPr txBox="1"/>
          <p:nvPr/>
        </p:nvSpPr>
        <p:spPr>
          <a:xfrm>
            <a:off x="9948440" y="6456262"/>
            <a:ext cx="34559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50" noProof="0" dirty="0">
                <a:solidFill>
                  <a:srgbClr val="000000"/>
                </a:solidFill>
              </a:rPr>
              <a:t>*michela.neroni@uniroma1.it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D00AD-9839-AD78-C3F1-8DBBBDA5E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ABFE8-9BC6-2F6F-3C1F-132C06CD0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0291A665-4267-EA0C-8263-F497048CE13C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noProof="0" dirty="0">
                <a:solidFill>
                  <a:srgbClr val="841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4036A544-E623-668A-D244-670044DD0C1A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345D8F-6F61-E236-C3F9-363A414C7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ED2D4-C38E-C2EA-D483-E05D16A9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0A25AD-0259-2048-0113-E8E74BAB9B78}"/>
              </a:ext>
            </a:extLst>
          </p:cNvPr>
          <p:cNvSpPr txBox="1">
            <a:spLocks/>
          </p:cNvSpPr>
          <p:nvPr/>
        </p:nvSpPr>
        <p:spPr bwMode="auto">
          <a:xfrm>
            <a:off x="688271" y="365952"/>
            <a:ext cx="11621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sz="2200" u="sng">
                <a:ln w="0"/>
                <a:solidFill>
                  <a:schemeClr val="tx1"/>
                </a:solidFill>
              </a:rPr>
              <a:t>Outline</a:t>
            </a:r>
            <a:endParaRPr lang="en-GB" sz="2200" u="sng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9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AB1D1-3065-28A3-0BD8-A396E03D7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C969947F-766C-6DD2-F0F6-740E3A6FF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80" y="2456045"/>
            <a:ext cx="2934271" cy="2332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80A10-541A-F13E-120A-3C6B98F9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8" y="104363"/>
            <a:ext cx="8620588" cy="504825"/>
          </a:xfrm>
        </p:spPr>
        <p:txBody>
          <a:bodyPr>
            <a:noAutofit/>
          </a:bodyPr>
          <a:lstStyle/>
          <a:p>
            <a:r>
              <a:rPr lang="en-GB" noProof="0" dirty="0"/>
              <a:t>Fast extraction process: kickers and septa magnets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506B1-594B-7662-0456-5ED2E800E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D8F2AA-204A-4D6B-0A03-FF8DEECEDDD7}"/>
                  </a:ext>
                </a:extLst>
              </p:cNvPr>
              <p:cNvSpPr txBox="1"/>
              <p:nvPr/>
            </p:nvSpPr>
            <p:spPr>
              <a:xfrm>
                <a:off x="6836158" y="4457791"/>
                <a:ext cx="535584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noProof="0" dirty="0">
                    <a:solidFill>
                      <a:srgbClr val="000000"/>
                    </a:solidFill>
                  </a:rPr>
                  <a:t>Fast rise/fall time</a:t>
                </a:r>
                <a:r>
                  <a:rPr lang="en-GB" sz="1600" noProof="0" dirty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GB" sz="16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GB" sz="1600" noProof="0" dirty="0">
                    <a:solidFill>
                      <a:srgbClr val="000000"/>
                    </a:solidFill>
                  </a:rPr>
                  <a:t> ns) for magnetic field pulse</a:t>
                </a:r>
                <a:endParaRPr lang="en-GB" sz="1600" dirty="0">
                  <a:solidFill>
                    <a:srgbClr val="00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600" noProof="0" dirty="0">
                    <a:solidFill>
                      <a:srgbClr val="000000"/>
                    </a:solidFill>
                  </a:rPr>
                  <a:t>Ferrite material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F</a:t>
                </a:r>
                <a:r>
                  <a:rPr lang="en-GB" sz="1600" noProof="0" dirty="0">
                    <a:solidFill>
                      <a:srgbClr val="000000"/>
                    </a:solidFill>
                  </a:rPr>
                  <a:t>ast deflection brings the beam from the circular orbit to the extraction channel.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D8F2AA-204A-4D6B-0A03-FF8DEECED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158" y="4457791"/>
                <a:ext cx="5355842" cy="1323439"/>
              </a:xfrm>
              <a:prstGeom prst="rect">
                <a:avLst/>
              </a:prstGeom>
              <a:blipFill>
                <a:blip r:embed="rId3"/>
                <a:stretch>
                  <a:fillRect l="-455" t="-1382" r="-114" b="-5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693D19A-A4A3-8BF9-80C7-C731B4423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871" y="2517497"/>
            <a:ext cx="2617495" cy="1880238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1F5AB958-8FB0-DE26-FC6A-7DD9DF9A332F}"/>
              </a:ext>
            </a:extLst>
          </p:cNvPr>
          <p:cNvGrpSpPr/>
          <p:nvPr/>
        </p:nvGrpSpPr>
        <p:grpSpPr>
          <a:xfrm>
            <a:off x="2952573" y="759141"/>
            <a:ext cx="5908298" cy="1711488"/>
            <a:chOff x="2133474" y="664752"/>
            <a:chExt cx="6412673" cy="171148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BF6976-5B8D-E21E-2C3F-6518847D60CA}"/>
                </a:ext>
              </a:extLst>
            </p:cNvPr>
            <p:cNvSpPr txBox="1"/>
            <p:nvPr/>
          </p:nvSpPr>
          <p:spPr>
            <a:xfrm>
              <a:off x="6823168" y="1596205"/>
              <a:ext cx="1722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noProof="0" dirty="0">
                  <a:solidFill>
                    <a:srgbClr val="339933"/>
                  </a:solidFill>
                </a:rPr>
                <a:t>Kicker magnet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8FE32A3-F60A-3848-D0F2-D7D548534DCB}"/>
                </a:ext>
              </a:extLst>
            </p:cNvPr>
            <p:cNvGrpSpPr/>
            <p:nvPr/>
          </p:nvGrpSpPr>
          <p:grpSpPr>
            <a:xfrm>
              <a:off x="2133474" y="664752"/>
              <a:ext cx="6036808" cy="1711488"/>
              <a:chOff x="2133474" y="664752"/>
              <a:chExt cx="6036808" cy="171148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173BCF8-850E-83E8-4C83-9A5F41AE1C3F}"/>
                  </a:ext>
                </a:extLst>
              </p:cNvPr>
              <p:cNvSpPr/>
              <p:nvPr/>
            </p:nvSpPr>
            <p:spPr bwMode="auto">
              <a:xfrm>
                <a:off x="6279856" y="1428849"/>
                <a:ext cx="274277" cy="9473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E0E1ACE2-901C-A9A9-F8BC-017FCD67F8C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309257" y="2055223"/>
                <a:ext cx="4606834" cy="0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EA8852D-FD4C-6F60-3B19-CD66A14CADEB}"/>
                  </a:ext>
                </a:extLst>
              </p:cNvPr>
              <p:cNvSpPr/>
              <p:nvPr/>
            </p:nvSpPr>
            <p:spPr bwMode="auto">
              <a:xfrm>
                <a:off x="6966857" y="1880659"/>
                <a:ext cx="837556" cy="7721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1CDF64-5D85-1D78-CE6B-FABF04065C3E}"/>
                  </a:ext>
                </a:extLst>
              </p:cNvPr>
              <p:cNvSpPr/>
              <p:nvPr/>
            </p:nvSpPr>
            <p:spPr bwMode="auto">
              <a:xfrm>
                <a:off x="6966857" y="2165820"/>
                <a:ext cx="837556" cy="7721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5A60F2D-DD2F-7BD4-9265-6157E25D0993}"/>
                  </a:ext>
                </a:extLst>
              </p:cNvPr>
              <p:cNvGrpSpPr/>
              <p:nvPr/>
            </p:nvGrpSpPr>
            <p:grpSpPr>
              <a:xfrm>
                <a:off x="4242717" y="741822"/>
                <a:ext cx="3927565" cy="1314581"/>
                <a:chOff x="4296610" y="741822"/>
                <a:chExt cx="3927565" cy="1314581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FD9480F1-F833-6548-2034-EC32A9BAD8EC}"/>
                    </a:ext>
                  </a:extLst>
                </p:cNvPr>
                <p:cNvCxnSpPr/>
                <p:nvPr/>
              </p:nvCxnSpPr>
              <p:spPr bwMode="auto">
                <a:xfrm flipH="1">
                  <a:off x="7318484" y="2056403"/>
                  <a:ext cx="90569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6F67A0E-3589-8056-5881-4AA2B120E18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6480928" y="1902545"/>
                  <a:ext cx="837556" cy="153858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2DA569BC-42AE-BBD7-D9AF-5D309C603BA8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5376473" y="1499054"/>
                  <a:ext cx="1104455" cy="40349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A2723586-4AA2-35EE-38BB-163912C4AD72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4296610" y="741822"/>
                  <a:ext cx="1079863" cy="757232"/>
                </a:xfrm>
                <a:prstGeom prst="straightConnector1">
                  <a:avLst/>
                </a:prstGeom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5EE16A7-09F0-96D0-2BC6-AF961B9AFD54}"/>
                  </a:ext>
                </a:extLst>
              </p:cNvPr>
              <p:cNvSpPr/>
              <p:nvPr/>
            </p:nvSpPr>
            <p:spPr bwMode="auto">
              <a:xfrm>
                <a:off x="4406846" y="1386244"/>
                <a:ext cx="274279" cy="925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C2CFD9C-E399-B3CA-CEE2-5D1602F0DC1C}"/>
                  </a:ext>
                </a:extLst>
              </p:cNvPr>
              <p:cNvSpPr/>
              <p:nvPr/>
            </p:nvSpPr>
            <p:spPr bwMode="auto">
              <a:xfrm>
                <a:off x="3714857" y="1386244"/>
                <a:ext cx="274278" cy="9473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EE35D0B-D64A-D1FF-16BC-2D725C71E1CE}"/>
                  </a:ext>
                </a:extLst>
              </p:cNvPr>
              <p:cNvSpPr/>
              <p:nvPr/>
            </p:nvSpPr>
            <p:spPr bwMode="auto">
              <a:xfrm rot="1327481">
                <a:off x="5067620" y="1152427"/>
                <a:ext cx="837556" cy="1902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7A4B21B-0C43-8635-8928-CCCC9152C6A1}"/>
                  </a:ext>
                </a:extLst>
              </p:cNvPr>
              <p:cNvSpPr/>
              <p:nvPr/>
            </p:nvSpPr>
            <p:spPr bwMode="auto">
              <a:xfrm rot="1262759">
                <a:off x="4913600" y="1580166"/>
                <a:ext cx="837556" cy="7721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838F16E-4FE8-305C-2AC5-FCBC53A1EF0E}"/>
                  </a:ext>
                </a:extLst>
              </p:cNvPr>
              <p:cNvGrpSpPr/>
              <p:nvPr/>
            </p:nvGrpSpPr>
            <p:grpSpPr>
              <a:xfrm>
                <a:off x="3260825" y="1511287"/>
                <a:ext cx="4003766" cy="551007"/>
                <a:chOff x="1116874" y="4270805"/>
                <a:chExt cx="4003766" cy="5510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226BEE4-CF7D-A23D-B1A2-7CEDC0D68CAA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4283085" y="4814167"/>
                  <a:ext cx="837555" cy="167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663C0BFF-5FFC-B9E9-2BA1-C37FB84B62EB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400034" y="4274628"/>
                  <a:ext cx="1898356" cy="53953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FAF155E1-064F-FE9E-2DF1-7449B8ABF97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683939" y="4270805"/>
                  <a:ext cx="719794" cy="55100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1686B441-483F-8CE3-CE14-C4B9173927B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116874" y="4815840"/>
                  <a:ext cx="584992" cy="0"/>
                </a:xfrm>
                <a:prstGeom prst="line">
                  <a:avLst/>
                </a:prstGeom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A931DF7-597F-3FCB-1FD1-86E038EEB3B8}"/>
                  </a:ext>
                </a:extLst>
              </p:cNvPr>
              <p:cNvSpPr txBox="1"/>
              <p:nvPr/>
            </p:nvSpPr>
            <p:spPr>
              <a:xfrm>
                <a:off x="5010551" y="746057"/>
                <a:ext cx="17229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339933"/>
                    </a:solidFill>
                  </a:rPr>
                  <a:t>Septum magnet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21FA04B-FD8D-279E-C9C4-F086785A52D2}"/>
                  </a:ext>
                </a:extLst>
              </p:cNvPr>
              <p:cNvSpPr txBox="1"/>
              <p:nvPr/>
            </p:nvSpPr>
            <p:spPr>
              <a:xfrm>
                <a:off x="2133474" y="1777651"/>
                <a:ext cx="15782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000000"/>
                    </a:solidFill>
                  </a:rPr>
                  <a:t>Circulating beam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3FF1727-7D99-5D5F-F032-EB69F9FF02BE}"/>
                  </a:ext>
                </a:extLst>
              </p:cNvPr>
              <p:cNvSpPr txBox="1"/>
              <p:nvPr/>
            </p:nvSpPr>
            <p:spPr>
              <a:xfrm>
                <a:off x="2810459" y="664752"/>
                <a:ext cx="15782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FF0000"/>
                    </a:solidFill>
                  </a:rPr>
                  <a:t>Extracted beam</a:t>
                </a:r>
              </a:p>
            </p:txBody>
          </p: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42A01CF-5590-B776-7906-FA2B4BF41849}"/>
              </a:ext>
            </a:extLst>
          </p:cNvPr>
          <p:cNvSpPr txBox="1"/>
          <p:nvPr/>
        </p:nvSpPr>
        <p:spPr>
          <a:xfrm>
            <a:off x="485470" y="2025819"/>
            <a:ext cx="2280259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00" b="1" u="sng" noProof="0" dirty="0">
                <a:solidFill>
                  <a:schemeClr val="tx1"/>
                </a:solidFill>
              </a:rPr>
              <a:t>Magnetic septum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66724F-6B6D-2FBD-7F22-FBE9C23E6F14}"/>
              </a:ext>
            </a:extLst>
          </p:cNvPr>
          <p:cNvSpPr txBox="1"/>
          <p:nvPr/>
        </p:nvSpPr>
        <p:spPr>
          <a:xfrm>
            <a:off x="9029490" y="2036681"/>
            <a:ext cx="2280259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00" b="1" u="sng" noProof="0" dirty="0">
                <a:solidFill>
                  <a:schemeClr val="tx1"/>
                </a:solidFill>
              </a:rPr>
              <a:t>Kicker magnet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A52BECA-7102-AA71-EB65-C360E94253A3}"/>
              </a:ext>
            </a:extLst>
          </p:cNvPr>
          <p:cNvSpPr txBox="1"/>
          <p:nvPr/>
        </p:nvSpPr>
        <p:spPr>
          <a:xfrm>
            <a:off x="244738" y="5119511"/>
            <a:ext cx="5111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000000"/>
                </a:solidFill>
              </a:rPr>
              <a:t>It gives the </a:t>
            </a:r>
            <a:r>
              <a:rPr lang="en-GB" sz="1600" b="1" noProof="0" dirty="0">
                <a:solidFill>
                  <a:srgbClr val="000000"/>
                </a:solidFill>
              </a:rPr>
              <a:t>final deflection </a:t>
            </a:r>
            <a:r>
              <a:rPr lang="en-GB" sz="1600" noProof="0" dirty="0">
                <a:solidFill>
                  <a:srgbClr val="000000"/>
                </a:solidFill>
              </a:rPr>
              <a:t>to the extracted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solidFill>
                <a:srgbClr val="000000"/>
              </a:solidFill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813B7CBB-D1FC-FBAC-F770-A28384399B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645" t="2515" r="2392" b="51690"/>
          <a:stretch/>
        </p:blipFill>
        <p:spPr>
          <a:xfrm>
            <a:off x="8737599" y="383177"/>
            <a:ext cx="2300515" cy="1329188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187FD77-84DE-077E-66D6-5B341B1CB19B}"/>
              </a:ext>
            </a:extLst>
          </p:cNvPr>
          <p:cNvCxnSpPr/>
          <p:nvPr/>
        </p:nvCxnSpPr>
        <p:spPr bwMode="auto">
          <a:xfrm flipV="1">
            <a:off x="7907945" y="1186843"/>
            <a:ext cx="643872" cy="35449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0BB828-20C8-B850-BC93-606849A7834F}"/>
              </a:ext>
            </a:extLst>
          </p:cNvPr>
          <p:cNvSpPr txBox="1"/>
          <p:nvPr/>
        </p:nvSpPr>
        <p:spPr>
          <a:xfrm>
            <a:off x="3610016" y="5884430"/>
            <a:ext cx="87226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M. J. Barnes, “Kicker Systems,” in CERN Accelerator School: Beam Injection, Extraction and Transfer, vol. 5, p. 229, CERN Yellow Reports: School Proceedings, 2017.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1E3DD-68FB-07E0-46E6-0BF448CE3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470DD4-330D-6004-D766-F7F90CDE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0" grpId="0" animBg="1"/>
      <p:bldP spid="101" grpId="0" animBg="1"/>
      <p:bldP spid="10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 descr="A blueprint of a circular structure&#10;&#10;Description automatically generated">
            <a:extLst>
              <a:ext uri="{FF2B5EF4-FFF2-40B4-BE49-F238E27FC236}">
                <a16:creationId xmlns:a16="http://schemas.microsoft.com/office/drawing/2014/main" id="{51A71FF8-7E30-1B47-2F77-F3614758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1" y="1575328"/>
            <a:ext cx="4995087" cy="38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blue and silver machine&#10;&#10;Description automatically generated">
            <a:extLst>
              <a:ext uri="{FF2B5EF4-FFF2-40B4-BE49-F238E27FC236}">
                <a16:creationId xmlns:a16="http://schemas.microsoft.com/office/drawing/2014/main" id="{EE3D801C-53DA-5787-7E6C-E36E59BB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54" y="1682609"/>
            <a:ext cx="3205650" cy="180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A0E03F-F5FC-BA85-34AD-53E37DD33FAB}"/>
              </a:ext>
            </a:extLst>
          </p:cNvPr>
          <p:cNvCxnSpPr>
            <a:cxnSpLocks/>
          </p:cNvCxnSpPr>
          <p:nvPr/>
        </p:nvCxnSpPr>
        <p:spPr>
          <a:xfrm flipH="1" flipV="1">
            <a:off x="5191030" y="1969556"/>
            <a:ext cx="2627475" cy="5078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B0F237-3C29-1A63-1AED-1A9EF283F3C9}"/>
              </a:ext>
            </a:extLst>
          </p:cNvPr>
          <p:cNvCxnSpPr>
            <a:cxnSpLocks/>
          </p:cNvCxnSpPr>
          <p:nvPr/>
        </p:nvCxnSpPr>
        <p:spPr>
          <a:xfrm flipH="1" flipV="1">
            <a:off x="5486400" y="2958714"/>
            <a:ext cx="2754355" cy="15909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B72916-36D9-6E94-2E6D-4F039D1B2B47}"/>
              </a:ext>
            </a:extLst>
          </p:cNvPr>
          <p:cNvSpPr txBox="1"/>
          <p:nvPr/>
        </p:nvSpPr>
        <p:spPr>
          <a:xfrm>
            <a:off x="358982" y="588664"/>
            <a:ext cx="11314858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</a:rPr>
              <a:t>Two kickers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+mn-ea"/>
              </a:rPr>
              <a:t>and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</a:rPr>
              <a:t> one septum magnet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+mn-ea"/>
              </a:rPr>
              <a:t>involved in the main extraction from PS towards SPS and experimental areas.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B6158-AC4C-3230-0927-989D26F501B4}"/>
              </a:ext>
            </a:extLst>
          </p:cNvPr>
          <p:cNvSpPr txBox="1"/>
          <p:nvPr/>
        </p:nvSpPr>
        <p:spPr>
          <a:xfrm>
            <a:off x="4304249" y="1852946"/>
            <a:ext cx="809735" cy="184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noProof="0" dirty="0">
                <a:solidFill>
                  <a:srgbClr val="FF0000"/>
                </a:solidFill>
                <a:latin typeface="Arial"/>
                <a:ea typeface="+mn-ea"/>
              </a:rPr>
              <a:t>KFA71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779EDF-551A-E90E-34C7-DB9A1EA622BA}"/>
              </a:ext>
            </a:extLst>
          </p:cNvPr>
          <p:cNvSpPr txBox="1"/>
          <p:nvPr/>
        </p:nvSpPr>
        <p:spPr>
          <a:xfrm>
            <a:off x="4864552" y="2701566"/>
            <a:ext cx="809735" cy="184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noProof="0" dirty="0">
                <a:solidFill>
                  <a:srgbClr val="FF0000"/>
                </a:solidFill>
                <a:latin typeface="Arial"/>
                <a:ea typeface="+mn-ea"/>
              </a:rPr>
              <a:t>KFA79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F568D2-1874-0F51-5592-90E5DD0C7F1A}"/>
              </a:ext>
            </a:extLst>
          </p:cNvPr>
          <p:cNvSpPr txBox="1"/>
          <p:nvPr/>
        </p:nvSpPr>
        <p:spPr>
          <a:xfrm>
            <a:off x="2507092" y="4004862"/>
            <a:ext cx="809735" cy="184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noProof="0" dirty="0">
                <a:solidFill>
                  <a:srgbClr val="FF0000"/>
                </a:solidFill>
                <a:latin typeface="Arial"/>
                <a:ea typeface="+mn-ea"/>
              </a:rPr>
              <a:t>SMH16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EA7A7D-DA13-9BCB-7349-63F634DF3DFA}"/>
              </a:ext>
            </a:extLst>
          </p:cNvPr>
          <p:cNvCxnSpPr>
            <a:cxnSpLocks/>
          </p:cNvCxnSpPr>
          <p:nvPr/>
        </p:nvCxnSpPr>
        <p:spPr>
          <a:xfrm flipH="1">
            <a:off x="4410613" y="2072102"/>
            <a:ext cx="207962" cy="373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EC1087-600C-78EF-AB8B-365B6C9403CA}"/>
              </a:ext>
            </a:extLst>
          </p:cNvPr>
          <p:cNvCxnSpPr>
            <a:cxnSpLocks/>
          </p:cNvCxnSpPr>
          <p:nvPr/>
        </p:nvCxnSpPr>
        <p:spPr>
          <a:xfrm flipV="1">
            <a:off x="4612141" y="2828840"/>
            <a:ext cx="252412" cy="174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562F512-1D38-551E-1EBC-1EDF13CB06A0}"/>
              </a:ext>
            </a:extLst>
          </p:cNvPr>
          <p:cNvCxnSpPr>
            <a:cxnSpLocks/>
          </p:cNvCxnSpPr>
          <p:nvPr/>
        </p:nvCxnSpPr>
        <p:spPr>
          <a:xfrm flipV="1">
            <a:off x="2538843" y="4211318"/>
            <a:ext cx="153988" cy="166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8913FE6-ECCB-32D7-2D40-29533F5A56EE}"/>
              </a:ext>
            </a:extLst>
          </p:cNvPr>
          <p:cNvSpPr txBox="1"/>
          <p:nvPr/>
        </p:nvSpPr>
        <p:spPr>
          <a:xfrm>
            <a:off x="2019301" y="5030102"/>
            <a:ext cx="15239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i="1" noProof="0" dirty="0">
                <a:solidFill>
                  <a:srgbClr val="2F2F2F"/>
                </a:solidFill>
                <a:latin typeface="Amasis MT Pro Light" panose="020F0502020204030204" pitchFamily="18" charset="0"/>
                <a:ea typeface="+mn-ea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93CE8-445B-8E5E-40D5-F591766C8E07}"/>
              </a:ext>
            </a:extLst>
          </p:cNvPr>
          <p:cNvSpPr txBox="1"/>
          <p:nvPr/>
        </p:nvSpPr>
        <p:spPr>
          <a:xfrm>
            <a:off x="573671" y="888293"/>
            <a:ext cx="794002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noProof="0" dirty="0">
                <a:solidFill>
                  <a:srgbClr val="000000"/>
                </a:solidFill>
                <a:latin typeface="Arial"/>
                <a:ea typeface="+mn-ea"/>
              </a:rPr>
              <a:t>Kickers first installed in the 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</a:rPr>
              <a:t>1970s.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</a:rPr>
              <a:t>Twelve magnet modules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+mn-ea"/>
              </a:rPr>
              <a:t>foreseen for extraction, split in 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</a:rPr>
              <a:t>two different devices.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BC659E-47DE-3060-CEB8-3F30081D6E4B}"/>
              </a:ext>
            </a:extLst>
          </p:cNvPr>
          <p:cNvCxnSpPr>
            <a:cxnSpLocks/>
          </p:cNvCxnSpPr>
          <p:nvPr/>
        </p:nvCxnSpPr>
        <p:spPr bwMode="auto">
          <a:xfrm flipV="1">
            <a:off x="8240755" y="1663876"/>
            <a:ext cx="2309812" cy="3619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EE93AB-92A1-8755-D451-DBD7596D2BE8}"/>
              </a:ext>
            </a:extLst>
          </p:cNvPr>
          <p:cNvSpPr txBox="1"/>
          <p:nvPr/>
        </p:nvSpPr>
        <p:spPr bwMode="auto">
          <a:xfrm rot="21044221">
            <a:off x="8963067" y="1635301"/>
            <a:ext cx="762000" cy="2079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noProof="0" dirty="0">
                <a:solidFill>
                  <a:srgbClr val="FF0000"/>
                </a:solidFill>
                <a:latin typeface="Arial"/>
                <a:ea typeface="+mn-ea"/>
              </a:rPr>
              <a:t>2.45 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40DAD-2CF5-6550-89B0-CFAF5752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08" y="97719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P</a:t>
            </a:r>
            <a:r>
              <a:rPr lang="en-GB" dirty="0" err="1"/>
              <a:t>roton</a:t>
            </a:r>
            <a:r>
              <a:rPr lang="en-GB" dirty="0"/>
              <a:t> Synchrotron</a:t>
            </a:r>
            <a:r>
              <a:rPr lang="en-GB" noProof="0" dirty="0"/>
              <a:t> extraction </a:t>
            </a:r>
            <a:r>
              <a:rPr lang="en-GB" dirty="0"/>
              <a:t>k</a:t>
            </a:r>
            <a:r>
              <a:rPr lang="en-GB" noProof="0" dirty="0" err="1"/>
              <a:t>ickers</a:t>
            </a:r>
            <a:endParaRPr lang="en-GB" noProof="0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73B2F6A3-3D52-60AA-A710-1D2C49D5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83667-BDE1-F188-421C-3D42FA4FF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699" y="3672250"/>
            <a:ext cx="2176175" cy="2164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A396B-1285-EFD7-84E6-5B77FABBDF44}"/>
              </a:ext>
            </a:extLst>
          </p:cNvPr>
          <p:cNvSpPr txBox="1"/>
          <p:nvPr/>
        </p:nvSpPr>
        <p:spPr>
          <a:xfrm>
            <a:off x="1198088" y="5410036"/>
            <a:ext cx="708051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FF0000"/>
                </a:solidFill>
              </a:rPr>
              <a:t>Impedance study of the 3-modules kicker can be extended on the 9-modules kicker.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2DAB49D-5EFB-F397-FCBE-EE64096E9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2FACBD-5D0C-3D9E-FEA8-84FB9404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20" grpId="0" animBg="1"/>
      <p:bldP spid="10" grpId="0"/>
      <p:bldP spid="1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9312B95-5A91-94E9-E570-CA66C062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904"/>
          <a:stretch/>
        </p:blipFill>
        <p:spPr>
          <a:xfrm>
            <a:off x="404901" y="633753"/>
            <a:ext cx="3586074" cy="23276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C6F5D-7B31-F3C2-2254-AAF4271CE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noProof="0">
                <a:solidFill>
                  <a:srgbClr val="FFFFFF"/>
                </a:solidFill>
                <a:latin typeface="Arial"/>
                <a:ea typeface="+mn-ea"/>
              </a:rPr>
              <a:t>"Longitudinal beam coupling impedance mitigation studies for CERN PS accelerator complex" - Michela Neroni</a:t>
            </a:r>
            <a:endParaRPr lang="en-GB" noProof="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57351" name="Title 2">
            <a:extLst>
              <a:ext uri="{FF2B5EF4-FFF2-40B4-BE49-F238E27FC236}">
                <a16:creationId xmlns:a16="http://schemas.microsoft.com/office/drawing/2014/main" id="{7E861AC9-1A27-270C-E1E8-3AC29906E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6" y="152890"/>
            <a:ext cx="933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GB" b="1" noProof="0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Model geometry and materials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1CBFEE-F8C7-E084-BA55-6EB1674E1502}"/>
              </a:ext>
            </a:extLst>
          </p:cNvPr>
          <p:cNvSpPr txBox="1"/>
          <p:nvPr/>
        </p:nvSpPr>
        <p:spPr>
          <a:xfrm>
            <a:off x="295276" y="3586740"/>
            <a:ext cx="7497444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rgbClr val="000000"/>
                </a:solidFill>
              </a:rPr>
              <a:t>3D models built starting from technical drawings and existing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noProof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rgbClr val="000000"/>
                </a:solidFill>
                <a:ea typeface="+mn-ea"/>
              </a:rPr>
              <a:t>Ferrite dispersive behaviour </a:t>
            </a:r>
            <a:r>
              <a:rPr lang="en-GB" sz="1800" noProof="0" dirty="0">
                <a:solidFill>
                  <a:srgbClr val="000000"/>
                </a:solidFill>
                <a:ea typeface="+mn-ea"/>
                <a:sym typeface="Wingdings" panose="05000000000000000000" pitchFamily="2" charset="2"/>
              </a:rPr>
              <a:t></a:t>
            </a:r>
            <a:r>
              <a:rPr lang="en-GB" sz="1800" noProof="0" dirty="0">
                <a:solidFill>
                  <a:srgbClr val="000000"/>
                </a:solidFill>
                <a:latin typeface="Arial"/>
                <a:ea typeface="+mn-ea"/>
              </a:rPr>
              <a:t> experimental values* of </a:t>
            </a:r>
            <a:r>
              <a:rPr lang="en-GB" sz="1800" b="1" noProof="0" dirty="0">
                <a:solidFill>
                  <a:srgbClr val="000000"/>
                </a:solidFill>
                <a:latin typeface="Arial"/>
                <a:ea typeface="+mn-ea"/>
              </a:rPr>
              <a:t>relative</a:t>
            </a:r>
            <a:r>
              <a:rPr lang="en-GB" sz="1800" noProof="0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en-GB" sz="1800" b="1" noProof="0" dirty="0">
                <a:solidFill>
                  <a:srgbClr val="000000"/>
                </a:solidFill>
                <a:latin typeface="Arial"/>
                <a:ea typeface="+mn-ea"/>
              </a:rPr>
              <a:t>magnetic permeability</a:t>
            </a:r>
            <a:r>
              <a:rPr lang="en-GB" sz="1800" noProof="0" dirty="0">
                <a:solidFill>
                  <a:srgbClr val="000000"/>
                </a:solidFill>
                <a:latin typeface="Arial"/>
                <a:ea typeface="+mn-ea"/>
              </a:rPr>
              <a:t> of </a:t>
            </a:r>
            <a:r>
              <a:rPr lang="en-GB" sz="1800" noProof="0" dirty="0">
                <a:solidFill>
                  <a:srgbClr val="00B050"/>
                </a:solidFill>
                <a:latin typeface="Arial"/>
                <a:ea typeface="+mn-ea"/>
              </a:rPr>
              <a:t>Ferrite 8C11</a:t>
            </a:r>
            <a:r>
              <a:rPr lang="en-GB" sz="1800" noProof="0" dirty="0">
                <a:solidFill>
                  <a:srgbClr val="000000"/>
                </a:solidFill>
                <a:latin typeface="Arial"/>
                <a:ea typeface="+mn-ea"/>
              </a:rPr>
              <a:t>.</a:t>
            </a:r>
            <a:r>
              <a:rPr lang="en-GB" sz="1800" noProof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6C0079-9A02-641B-16B4-494B0F7CFE8B}"/>
              </a:ext>
            </a:extLst>
          </p:cNvPr>
          <p:cNvSpPr txBox="1"/>
          <p:nvPr/>
        </p:nvSpPr>
        <p:spPr>
          <a:xfrm>
            <a:off x="2232662" y="5132871"/>
            <a:ext cx="4871892" cy="553998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noProof="0" dirty="0">
                <a:solidFill>
                  <a:srgbClr val="C00000"/>
                </a:solidFill>
                <a:latin typeface="Arial"/>
                <a:ea typeface="+mn-ea"/>
                <a:sym typeface="Wingdings" panose="05000000000000000000" pitchFamily="2" charset="2"/>
              </a:rPr>
              <a:t>Optimization of simulation settings is also required to properly handle large complexity</a:t>
            </a:r>
            <a:endParaRPr lang="en-GB" sz="1800" b="1" noProof="0" dirty="0">
              <a:solidFill>
                <a:srgbClr val="C00000"/>
              </a:solidFill>
              <a:latin typeface="Arial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B3F15-E395-B908-B150-561D015520AA}"/>
              </a:ext>
            </a:extLst>
          </p:cNvPr>
          <p:cNvSpPr txBox="1"/>
          <p:nvPr/>
        </p:nvSpPr>
        <p:spPr>
          <a:xfrm>
            <a:off x="191187" y="3117729"/>
            <a:ext cx="1079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</a:rPr>
              <a:t>Accurate geometry </a:t>
            </a:r>
            <a:r>
              <a:rPr lang="en-GB" sz="1800" dirty="0">
                <a:solidFill>
                  <a:srgbClr val="000000"/>
                </a:solidFill>
              </a:rPr>
              <a:t>and </a:t>
            </a:r>
            <a:r>
              <a:rPr lang="en-GB" sz="1800" b="1" dirty="0">
                <a:solidFill>
                  <a:srgbClr val="C00000"/>
                </a:solidFill>
              </a:rPr>
              <a:t>material definition </a:t>
            </a:r>
            <a:r>
              <a:rPr lang="en-GB" sz="1800" dirty="0">
                <a:solidFill>
                  <a:srgbClr val="000000"/>
                </a:solidFill>
              </a:rPr>
              <a:t>in electromagnetic simulation is of paramount importance:</a:t>
            </a:r>
          </a:p>
          <a:p>
            <a:endParaRPr lang="en-GB" sz="18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29DE7-B75B-9E0D-33F2-3FCD0DD47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149" y="3901623"/>
            <a:ext cx="3656378" cy="219937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34696B-0E48-D282-0210-D71994962307}"/>
              </a:ext>
            </a:extLst>
          </p:cNvPr>
          <p:cNvCxnSpPr>
            <a:cxnSpLocks/>
          </p:cNvCxnSpPr>
          <p:nvPr/>
        </p:nvCxnSpPr>
        <p:spPr bwMode="auto">
          <a:xfrm>
            <a:off x="7124743" y="4297320"/>
            <a:ext cx="891743" cy="0"/>
          </a:xfrm>
          <a:prstGeom prst="straightConnector1">
            <a:avLst/>
          </a:pr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B52702C-AD37-89B9-E67C-021A65F7333E}"/>
              </a:ext>
            </a:extLst>
          </p:cNvPr>
          <p:cNvSpPr txBox="1"/>
          <p:nvPr/>
        </p:nvSpPr>
        <p:spPr>
          <a:xfrm>
            <a:off x="1815253" y="5767682"/>
            <a:ext cx="5977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0" dirty="0">
                <a:solidFill>
                  <a:srgbClr val="000000"/>
                </a:solidFill>
              </a:rPr>
              <a:t>*M. </a:t>
            </a:r>
            <a:r>
              <a:rPr lang="en-GB" sz="800" noProof="0" dirty="0" err="1">
                <a:solidFill>
                  <a:srgbClr val="000000"/>
                </a:solidFill>
              </a:rPr>
              <a:t>Giovannozzi</a:t>
            </a:r>
            <a:r>
              <a:rPr lang="en-GB" sz="800" noProof="0" dirty="0">
                <a:solidFill>
                  <a:srgbClr val="000000"/>
                </a:solidFill>
              </a:rPr>
              <a:t> et al., The CERN PS multi-turn extraction based on beam splitting in stable islands of transverse phase space: Design Report. CERN Yellow Reports: Monographs, Geneva, Switzerland: CERN, 2006.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5D63A-71F3-DD5B-452B-58ACB66650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r="316"/>
          <a:stretch/>
        </p:blipFill>
        <p:spPr>
          <a:xfrm>
            <a:off x="7578402" y="979714"/>
            <a:ext cx="4208697" cy="1146704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A5E14F20-6156-49AA-59D3-FF068AC1BF8C}"/>
              </a:ext>
            </a:extLst>
          </p:cNvPr>
          <p:cNvSpPr/>
          <p:nvPr/>
        </p:nvSpPr>
        <p:spPr bwMode="auto">
          <a:xfrm rot="5400000">
            <a:off x="9454425" y="-1052457"/>
            <a:ext cx="357052" cy="3946996"/>
          </a:xfrm>
          <a:prstGeom prst="leftBrace">
            <a:avLst>
              <a:gd name="adj1" fmla="val 8333"/>
              <a:gd name="adj2" fmla="val 4976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88EE5-52A2-2FB6-F2E9-7BB7D011A56E}"/>
              </a:ext>
            </a:extLst>
          </p:cNvPr>
          <p:cNvSpPr txBox="1"/>
          <p:nvPr/>
        </p:nvSpPr>
        <p:spPr>
          <a:xfrm>
            <a:off x="8382047" y="447554"/>
            <a:ext cx="340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</a:rPr>
              <a:t>n-</a:t>
            </a:r>
            <a:r>
              <a:rPr lang="it-IT" sz="1400" dirty="0" err="1">
                <a:solidFill>
                  <a:schemeClr val="tx1"/>
                </a:solidFill>
              </a:rPr>
              <a:t>cells</a:t>
            </a:r>
            <a:r>
              <a:rPr lang="it-IT" sz="1400" dirty="0">
                <a:solidFill>
                  <a:schemeClr val="tx1"/>
                </a:solidFill>
              </a:rPr>
              <a:t> transmission line </a:t>
            </a:r>
            <a:r>
              <a:rPr lang="it-IT" sz="1400" dirty="0" err="1">
                <a:solidFill>
                  <a:schemeClr val="tx1"/>
                </a:solidFill>
              </a:rPr>
              <a:t>magnet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A83E4E-36F9-E613-0772-329F885B0DCB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7317" y="2053274"/>
            <a:ext cx="818733" cy="73144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94687F7-A9A6-B0F7-018C-6A9DA78AE625}"/>
              </a:ext>
            </a:extLst>
          </p:cNvPr>
          <p:cNvSpPr txBox="1"/>
          <p:nvPr/>
        </p:nvSpPr>
        <p:spPr>
          <a:xfrm rot="21283712">
            <a:off x="1766549" y="1972529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2DBAB-6E02-FCDC-22A1-BE57D99F3013}"/>
              </a:ext>
            </a:extLst>
          </p:cNvPr>
          <p:cNvSpPr txBox="1"/>
          <p:nvPr/>
        </p:nvSpPr>
        <p:spPr>
          <a:xfrm>
            <a:off x="7659453" y="2310926"/>
            <a:ext cx="33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0000"/>
                </a:solidFill>
              </a:rPr>
              <a:t>Characteristic impedance of each module is 15 </a:t>
            </a:r>
            <a:r>
              <a:rPr lang="el-GR" sz="1600" dirty="0">
                <a:solidFill>
                  <a:srgbClr val="000000"/>
                </a:solidFill>
              </a:rPr>
              <a:t>Ω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endParaRPr lang="en-GB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918D5E-7513-B71A-0924-E3BBCAEB4A66}"/>
                  </a:ext>
                </a:extLst>
              </p:cNvPr>
              <p:cNvSpPr txBox="1"/>
              <p:nvPr/>
            </p:nvSpPr>
            <p:spPr>
              <a:xfrm>
                <a:off x="10007600" y="3593846"/>
                <a:ext cx="17868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918D5E-7513-B71A-0924-E3BBCAEB4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0" y="3593846"/>
                <a:ext cx="1786889" cy="307777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CF514AC9-54E5-C702-3F47-8D6B052C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0EF1524-DF75-70ED-DDBD-1A3E6F27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DC648-A5F2-1B14-4981-AE1A4E90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87" r="2"/>
          <a:stretch/>
        </p:blipFill>
        <p:spPr>
          <a:xfrm>
            <a:off x="4431793" y="568014"/>
            <a:ext cx="2301684" cy="232768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8843ED-A509-C426-634D-25E563A5340E}"/>
              </a:ext>
            </a:extLst>
          </p:cNvPr>
          <p:cNvCxnSpPr>
            <a:cxnSpLocks/>
          </p:cNvCxnSpPr>
          <p:nvPr/>
        </p:nvCxnSpPr>
        <p:spPr bwMode="auto">
          <a:xfrm>
            <a:off x="5917748" y="1788785"/>
            <a:ext cx="458097" cy="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576353-EC2A-ADCE-A506-519EE785956E}"/>
              </a:ext>
            </a:extLst>
          </p:cNvPr>
          <p:cNvSpPr txBox="1"/>
          <p:nvPr/>
        </p:nvSpPr>
        <p:spPr>
          <a:xfrm>
            <a:off x="6290062" y="1647310"/>
            <a:ext cx="680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C00000"/>
                </a:solidFill>
              </a:rPr>
              <a:t>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96372"/>
            <a:ext cx="8304212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Analytical and simulated longitudinal impedance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A3752-9356-603D-1344-DF02782D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520CE1-FDFC-CA33-8E75-53D3B224AB20}"/>
              </a:ext>
            </a:extLst>
          </p:cNvPr>
          <p:cNvSpPr txBox="1"/>
          <p:nvPr/>
        </p:nvSpPr>
        <p:spPr>
          <a:xfrm>
            <a:off x="2765377" y="61385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u="sng" noProof="0" dirty="0">
                <a:solidFill>
                  <a:srgbClr val="FF0000"/>
                </a:solidFill>
              </a:rPr>
              <a:t>3-modules kicker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A0CB7-511C-E905-552D-465FCC7D6012}"/>
              </a:ext>
            </a:extLst>
          </p:cNvPr>
          <p:cNvSpPr txBox="1"/>
          <p:nvPr/>
        </p:nvSpPr>
        <p:spPr>
          <a:xfrm>
            <a:off x="323012" y="5233659"/>
            <a:ext cx="11442268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anchor="ctr">
            <a:spAutoFit/>
          </a:bodyPr>
          <a:lstStyle/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GB" sz="1800" b="1" noProof="0" dirty="0">
                <a:solidFill>
                  <a:srgbClr val="FF0000"/>
                </a:solidFill>
                <a:latin typeface="Arial"/>
                <a:ea typeface="+mn-ea"/>
              </a:rPr>
              <a:t>Ferrite</a:t>
            </a:r>
            <a:r>
              <a:rPr lang="en-GB" sz="1800" noProof="0" dirty="0">
                <a:solidFill>
                  <a:srgbClr val="FF0000"/>
                </a:solidFill>
                <a:latin typeface="Arial"/>
                <a:ea typeface="+mn-ea"/>
              </a:rPr>
              <a:t> drives the </a:t>
            </a:r>
            <a:r>
              <a:rPr lang="en-GB" sz="1800" b="1" noProof="0" dirty="0">
                <a:solidFill>
                  <a:srgbClr val="FF0000"/>
                </a:solidFill>
                <a:latin typeface="Arial"/>
                <a:ea typeface="+mn-ea"/>
              </a:rPr>
              <a:t>broadband behaviour </a:t>
            </a:r>
            <a:r>
              <a:rPr lang="en-GB" sz="1800" noProof="0" dirty="0">
                <a:solidFill>
                  <a:srgbClr val="FF0000"/>
                </a:solidFill>
                <a:latin typeface="Arial"/>
                <a:ea typeface="+mn-ea"/>
              </a:rPr>
              <a:t>as described by analytical model*. 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GB" sz="1800" b="1" noProof="0" dirty="0">
                <a:solidFill>
                  <a:srgbClr val="FF0000"/>
                </a:solidFill>
                <a:latin typeface="Arial"/>
                <a:ea typeface="+mn-ea"/>
              </a:rPr>
              <a:t>Narrowband resonances in the low frequency range </a:t>
            </a:r>
            <a:r>
              <a:rPr lang="en-GB" sz="1800" noProof="0" dirty="0">
                <a:solidFill>
                  <a:srgbClr val="FF0000"/>
                </a:solidFill>
                <a:latin typeface="Arial"/>
                <a:ea typeface="+mn-ea"/>
              </a:rPr>
              <a:t>problematic for </a:t>
            </a:r>
            <a:r>
              <a:rPr lang="en-GB" sz="1800" b="1" noProof="0" dirty="0">
                <a:solidFill>
                  <a:srgbClr val="FF0000"/>
                </a:solidFill>
                <a:latin typeface="Arial"/>
                <a:ea typeface="+mn-ea"/>
              </a:rPr>
              <a:t>coupled bunch instabilities</a:t>
            </a:r>
            <a:r>
              <a:rPr lang="en-GB" sz="1800" noProof="0" dirty="0">
                <a:solidFill>
                  <a:srgbClr val="FF0000"/>
                </a:solidFill>
                <a:latin typeface="Arial"/>
                <a:ea typeface="+mn-ea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23CE4-DF93-4437-DB7B-A9FC574792B3}"/>
              </a:ext>
            </a:extLst>
          </p:cNvPr>
          <p:cNvSpPr txBox="1"/>
          <p:nvPr/>
        </p:nvSpPr>
        <p:spPr>
          <a:xfrm>
            <a:off x="3180080" y="5964239"/>
            <a:ext cx="8271691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noProof="0" dirty="0">
                <a:solidFill>
                  <a:srgbClr val="000000"/>
                </a:solidFill>
                <a:latin typeface="Arial"/>
                <a:ea typeface="+mn-ea"/>
              </a:rPr>
              <a:t>* </a:t>
            </a:r>
            <a:r>
              <a:rPr lang="en-GB" noProof="0" dirty="0">
                <a:solidFill>
                  <a:srgbClr val="000000"/>
                </a:solidFill>
                <a:ea typeface="+mn-ea"/>
              </a:rPr>
              <a:t>H. Tsutsui, “</a:t>
            </a:r>
            <a:r>
              <a:rPr lang="en-GB" noProof="0" dirty="0">
                <a:solidFill>
                  <a:srgbClr val="000000"/>
                </a:solidFill>
                <a:latin typeface="Arial"/>
                <a:ea typeface="+mn-ea"/>
              </a:rPr>
              <a:t>Some simplified models of ferrite kicker magnet for calculation of longitudinal coupling impedance</a:t>
            </a:r>
            <a:r>
              <a:rPr lang="en-GB" noProof="0" dirty="0">
                <a:solidFill>
                  <a:srgbClr val="000000"/>
                </a:solidFill>
                <a:ea typeface="+mn-ea"/>
              </a:rPr>
              <a:t>”, Tech. Rep. CERN-SL-2000-004-AP, CERN, 2000</a:t>
            </a:r>
            <a:endParaRPr lang="en-GB" noProof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520F63-C74D-CC3D-94BA-55C1F27C0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380" y="1226115"/>
            <a:ext cx="2345640" cy="2657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0053B4-08E6-7C5B-C8C1-98806665608C}"/>
              </a:ext>
            </a:extLst>
          </p:cNvPr>
          <p:cNvSpPr txBox="1"/>
          <p:nvPr/>
        </p:nvSpPr>
        <p:spPr>
          <a:xfrm>
            <a:off x="7094385" y="901066"/>
            <a:ext cx="2727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000000"/>
                </a:solidFill>
              </a:rPr>
              <a:t>Analytical model geometry*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4CEE979-0E92-564E-FF4F-2A02AE84D196}"/>
              </a:ext>
            </a:extLst>
          </p:cNvPr>
          <p:cNvCxnSpPr/>
          <p:nvPr/>
        </p:nvCxnSpPr>
        <p:spPr bwMode="auto">
          <a:xfrm rot="16200000" flipH="1">
            <a:off x="7416800" y="3991435"/>
            <a:ext cx="589280" cy="508000"/>
          </a:xfrm>
          <a:prstGeom prst="bentConnector3">
            <a:avLst>
              <a:gd name="adj1" fmla="val 100000"/>
            </a:avLst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DBECF3-A8D4-E09A-3C55-38FB09911B96}"/>
              </a:ext>
            </a:extLst>
          </p:cNvPr>
          <p:cNvSpPr txBox="1"/>
          <p:nvPr/>
        </p:nvSpPr>
        <p:spPr>
          <a:xfrm>
            <a:off x="7920049" y="4370534"/>
            <a:ext cx="4271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Impedance per unit length can be derived</a:t>
            </a:r>
            <a:br>
              <a:rPr lang="en-GB" sz="1600" dirty="0">
                <a:solidFill>
                  <a:srgbClr val="000000"/>
                </a:solidFill>
              </a:rPr>
            </a:br>
            <a:r>
              <a:rPr lang="en-GB" sz="1600" dirty="0">
                <a:solidFill>
                  <a:srgbClr val="000000"/>
                </a:solidFill>
                <a:sym typeface="Wingdings" panose="05000000000000000000" pitchFamily="2" charset="2"/>
              </a:rPr>
              <a:t> Effective magnet length used in this case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68E3561C-F2FB-238D-87E8-AFC919A1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ED93979-2339-1254-B9A8-7FF1DECC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880B4-E431-48ED-8F86-0EE3D7E07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32" y="1088713"/>
            <a:ext cx="6583702" cy="3731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128407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Spare and current kicker module geometry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2F753-F0CE-162A-945C-88C9ECE6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3AE25-845E-E202-9530-93E19CC4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11" r="48106"/>
          <a:stretch/>
        </p:blipFill>
        <p:spPr>
          <a:xfrm>
            <a:off x="1253481" y="844901"/>
            <a:ext cx="1511059" cy="1969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18426C-41F5-5734-A967-8CCB8EF1399C}"/>
              </a:ext>
            </a:extLst>
          </p:cNvPr>
          <p:cNvSpPr txBox="1"/>
          <p:nvPr/>
        </p:nvSpPr>
        <p:spPr>
          <a:xfrm>
            <a:off x="4954578" y="1082119"/>
            <a:ext cx="6753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noProof="0" dirty="0">
                <a:solidFill>
                  <a:srgbClr val="FF0000"/>
                </a:solidFill>
              </a:rPr>
              <a:t>Spare </a:t>
            </a:r>
            <a:r>
              <a:rPr lang="en-GB" sz="1800" b="1" dirty="0">
                <a:solidFill>
                  <a:srgbClr val="FF0000"/>
                </a:solidFill>
              </a:rPr>
              <a:t>3-modules kicker (KFA79)</a:t>
            </a:r>
            <a:r>
              <a:rPr lang="en-GB" sz="1800" b="1" noProof="0" dirty="0">
                <a:solidFill>
                  <a:srgbClr val="FF0000"/>
                </a:solidFill>
              </a:rPr>
              <a:t> available for impedance measurements </a:t>
            </a:r>
            <a:r>
              <a:rPr lang="en-GB" sz="1800" noProof="0" dirty="0">
                <a:solidFill>
                  <a:srgbClr val="000000"/>
                </a:solidFill>
              </a:rPr>
              <a:t>equipped with a </a:t>
            </a:r>
            <a:r>
              <a:rPr lang="en-GB" sz="1800" u="sng" noProof="0" dirty="0">
                <a:solidFill>
                  <a:srgbClr val="000000"/>
                </a:solidFill>
              </a:rPr>
              <a:t>new </a:t>
            </a:r>
            <a:r>
              <a:rPr lang="en-GB" sz="1800" b="1" u="sng" noProof="0" dirty="0">
                <a:solidFill>
                  <a:srgbClr val="000000"/>
                </a:solidFill>
              </a:rPr>
              <a:t>module</a:t>
            </a:r>
            <a:r>
              <a:rPr lang="en-GB" sz="1800" u="sng" noProof="0" dirty="0">
                <a:solidFill>
                  <a:srgbClr val="000000"/>
                </a:solidFill>
              </a:rPr>
              <a:t> unit whose laminations and </a:t>
            </a:r>
            <a:r>
              <a:rPr lang="en-GB" sz="1800" b="1" u="sng" noProof="0" dirty="0">
                <a:solidFill>
                  <a:srgbClr val="000000"/>
                </a:solidFill>
              </a:rPr>
              <a:t>frame</a:t>
            </a:r>
            <a:r>
              <a:rPr lang="en-GB" sz="1800" u="sng" noProof="0" dirty="0">
                <a:solidFill>
                  <a:srgbClr val="000000"/>
                </a:solidFill>
              </a:rPr>
              <a:t> are differently shaped</a:t>
            </a:r>
            <a:r>
              <a:rPr lang="en-GB" sz="1800" noProof="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2D0BFF-E7D3-E112-3E28-07F383A8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40"/>
          <a:stretch/>
        </p:blipFill>
        <p:spPr>
          <a:xfrm>
            <a:off x="698649" y="2830426"/>
            <a:ext cx="4787751" cy="310470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FA4402-51F8-74AD-9A37-554470D0552B}"/>
              </a:ext>
            </a:extLst>
          </p:cNvPr>
          <p:cNvSpPr/>
          <p:nvPr/>
        </p:nvSpPr>
        <p:spPr bwMode="auto">
          <a:xfrm>
            <a:off x="1293091" y="4552168"/>
            <a:ext cx="423949" cy="897775"/>
          </a:xfrm>
          <a:prstGeom prst="roundRect">
            <a:avLst/>
          </a:prstGeom>
          <a:noFill/>
          <a:ln w="19050" cap="flat" cmpd="sng" algn="ctr">
            <a:solidFill>
              <a:srgbClr val="E68B04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noProof="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454474-4B07-F06F-B2E6-5F7B7C10D659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1717040" y="5001056"/>
            <a:ext cx="4683760" cy="0"/>
          </a:xfrm>
          <a:prstGeom prst="straightConnector1">
            <a:avLst/>
          </a:prstGeom>
          <a:ln w="19050" cap="flat" cmpd="sng" algn="ctr">
            <a:solidFill>
              <a:srgbClr val="E68B04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D9B56C9-AAE4-ADB3-2378-492B27A5E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23" y="2513803"/>
            <a:ext cx="3797618" cy="2936140"/>
          </a:xfrm>
          <a:prstGeom prst="rect">
            <a:avLst/>
          </a:prstGeom>
          <a:ln w="19050">
            <a:solidFill>
              <a:srgbClr val="E68B04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AB3398-BBFC-9F2E-B5D5-0A374A6AD1FF}"/>
              </a:ext>
            </a:extLst>
          </p:cNvPr>
          <p:cNvSpPr txBox="1"/>
          <p:nvPr/>
        </p:nvSpPr>
        <p:spPr>
          <a:xfrm>
            <a:off x="4178808" y="5760280"/>
            <a:ext cx="7954772" cy="349702"/>
          </a:xfrm>
          <a:prstGeom prst="rect">
            <a:avLst/>
          </a:prstGeom>
          <a:solidFill>
            <a:srgbClr val="FFFF66"/>
          </a:solidFill>
          <a:ln w="19050">
            <a:solidFill>
              <a:srgbClr val="FF0000"/>
            </a:solidFill>
          </a:ln>
        </p:spPr>
        <p:txBody>
          <a:bodyPr wrap="square" lIns="36000" tIns="36000" rIns="36000" bIns="36000" rtlCol="0" anchor="ctr" anchorCtr="1">
            <a:spAutoFit/>
          </a:bodyPr>
          <a:lstStyle/>
          <a:p>
            <a:r>
              <a:rPr lang="en-GB" sz="1800" noProof="0" dirty="0">
                <a:solidFill>
                  <a:schemeClr val="tx1"/>
                </a:solidFill>
              </a:rPr>
              <a:t>Impedance validation and mitigation carried out on the spare kicker geometry. </a:t>
            </a:r>
            <a:endParaRPr lang="en-GB" sz="1800" b="1" noProof="0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153686-DD9A-EAB4-45A2-127FA0770B2E}"/>
              </a:ext>
            </a:extLst>
          </p:cNvPr>
          <p:cNvCxnSpPr>
            <a:cxnSpLocks/>
          </p:cNvCxnSpPr>
          <p:nvPr/>
        </p:nvCxnSpPr>
        <p:spPr bwMode="auto">
          <a:xfrm flipV="1">
            <a:off x="1175657" y="1870076"/>
            <a:ext cx="734423" cy="60739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01A769-2B13-C257-7032-CE6BDAF572F4}"/>
              </a:ext>
            </a:extLst>
          </p:cNvPr>
          <p:cNvSpPr txBox="1"/>
          <p:nvPr/>
        </p:nvSpPr>
        <p:spPr>
          <a:xfrm rot="21283712">
            <a:off x="711348" y="1664517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42855C-C544-5A35-92AF-26B6186D1684}"/>
              </a:ext>
            </a:extLst>
          </p:cNvPr>
          <p:cNvSpPr txBox="1"/>
          <p:nvPr/>
        </p:nvSpPr>
        <p:spPr>
          <a:xfrm>
            <a:off x="1293091" y="580241"/>
            <a:ext cx="1104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Current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E9C9F-4B43-A9E8-1264-336F7B8ACA60}"/>
              </a:ext>
            </a:extLst>
          </p:cNvPr>
          <p:cNvSpPr txBox="1"/>
          <p:nvPr/>
        </p:nvSpPr>
        <p:spPr>
          <a:xfrm>
            <a:off x="3138475" y="585594"/>
            <a:ext cx="1104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Spare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9DB100-68AC-A052-88AE-D46CAF478BA4}"/>
              </a:ext>
            </a:extLst>
          </p:cNvPr>
          <p:cNvSpPr/>
          <p:nvPr/>
        </p:nvSpPr>
        <p:spPr bwMode="auto">
          <a:xfrm>
            <a:off x="7076017" y="2621279"/>
            <a:ext cx="1534584" cy="2357121"/>
          </a:xfrm>
          <a:prstGeom prst="rect">
            <a:avLst/>
          </a:prstGeom>
          <a:solidFill>
            <a:schemeClr val="accent5">
              <a:alpha val="4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DE66FE-DC6F-5C72-818D-E10199A38E70}"/>
              </a:ext>
            </a:extLst>
          </p:cNvPr>
          <p:cNvSpPr txBox="1"/>
          <p:nvPr/>
        </p:nvSpPr>
        <p:spPr>
          <a:xfrm>
            <a:off x="8196580" y="2256622"/>
            <a:ext cx="1534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Beam spectrum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39F62A5-44D5-F067-AB1A-890C5FD8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E817658-1214-63D8-6B67-BFD8D5D6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1B4F33-F6E7-BABF-B944-6C8F077A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97" t="10611"/>
          <a:stretch/>
        </p:blipFill>
        <p:spPr>
          <a:xfrm>
            <a:off x="3010989" y="860705"/>
            <a:ext cx="1461808" cy="1969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5" descr="A diagram of a machine&#10;&#10;Description automatically generated">
            <a:extLst>
              <a:ext uri="{FF2B5EF4-FFF2-40B4-BE49-F238E27FC236}">
                <a16:creationId xmlns:a16="http://schemas.microsoft.com/office/drawing/2014/main" id="{6E95AD9C-65E0-34AC-7CF5-AFBD3A336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46" y="1438165"/>
            <a:ext cx="5497513" cy="1982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18">
            <a:extLst>
              <a:ext uri="{FF2B5EF4-FFF2-40B4-BE49-F238E27FC236}">
                <a16:creationId xmlns:a16="http://schemas.microsoft.com/office/drawing/2014/main" id="{2055AB78-D7E7-41F7-463C-F4515D3F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7" y="1713834"/>
            <a:ext cx="3041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2ECE6-DAF8-EF54-0028-4A997C5C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noProof="0">
                <a:solidFill>
                  <a:srgbClr val="FFFFFF"/>
                </a:solidFill>
                <a:latin typeface="Arial"/>
                <a:ea typeface="+mn-ea"/>
              </a:rPr>
              <a:t>"Longitudinal beam coupling impedance mitigation studies for CERN PS accelerator complex" - Michela Neroni</a:t>
            </a:r>
            <a:endParaRPr lang="en-GB" noProof="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68615" name="Title 2">
            <a:extLst>
              <a:ext uri="{FF2B5EF4-FFF2-40B4-BE49-F238E27FC236}">
                <a16:creationId xmlns:a16="http://schemas.microsoft.com/office/drawing/2014/main" id="{FCB3DF8A-A8CE-2A58-FEB2-C8F71763D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53440"/>
            <a:ext cx="8531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it-IT"/>
            </a:defPPr>
            <a:lvl1pPr defTabSz="685800" eaLnBrk="1" hangingPunct="1">
              <a:lnSpc>
                <a:spcPct val="90000"/>
              </a:lnSpc>
              <a:buClrTx/>
              <a:buFontTx/>
              <a:buNone/>
              <a:defRPr sz="2600" b="1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</a:defRPr>
            </a:lvl9pPr>
          </a:lstStyle>
          <a:p>
            <a:r>
              <a:rPr lang="en-GB" sz="2400" noProof="0" dirty="0"/>
              <a:t>Adding cable terminations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6ACB80-4CD2-F4BE-9C5C-848FFCE517E6}"/>
              </a:ext>
            </a:extLst>
          </p:cNvPr>
          <p:cNvSpPr/>
          <p:nvPr/>
        </p:nvSpPr>
        <p:spPr>
          <a:xfrm>
            <a:off x="7196702" y="2482429"/>
            <a:ext cx="1743075" cy="920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noProof="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A589A-59DD-C415-5484-4E15190416B9}"/>
              </a:ext>
            </a:extLst>
          </p:cNvPr>
          <p:cNvSpPr txBox="1"/>
          <p:nvPr/>
        </p:nvSpPr>
        <p:spPr>
          <a:xfrm>
            <a:off x="401008" y="1542662"/>
            <a:ext cx="1819275" cy="4924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noProof="0" dirty="0">
                <a:solidFill>
                  <a:srgbClr val="FF0000"/>
                </a:solidFill>
                <a:latin typeface="Arial"/>
                <a:ea typeface="+mn-ea"/>
              </a:rPr>
              <a:t>Spare 3-modules kicker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3EC7D3-2835-6DBB-8633-DE5764E38F01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2369752" y="3004471"/>
            <a:ext cx="660962" cy="13615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76181C0-4883-D36E-3213-E9087A3E6E87}"/>
              </a:ext>
            </a:extLst>
          </p:cNvPr>
          <p:cNvSpPr txBox="1"/>
          <p:nvPr/>
        </p:nvSpPr>
        <p:spPr>
          <a:xfrm>
            <a:off x="848927" y="4366022"/>
            <a:ext cx="3041650" cy="984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anchor="ctr" anchorCtr="1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</a:rPr>
              <a:t>Input connector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 cables terminated on 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open circuit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+mn-ea"/>
              </a:rPr>
              <a:t>when the main switch in off-state, i.e. when not extracting from the PS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585075-AFDB-5684-CC2C-2E7EF56CEBF1}"/>
              </a:ext>
            </a:extLst>
          </p:cNvPr>
          <p:cNvCxnSpPr>
            <a:cxnSpLocks/>
          </p:cNvCxnSpPr>
          <p:nvPr/>
        </p:nvCxnSpPr>
        <p:spPr>
          <a:xfrm>
            <a:off x="3268578" y="3004471"/>
            <a:ext cx="1319935" cy="15332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C0CB87-520F-976F-322B-C154FABF8F79}"/>
              </a:ext>
            </a:extLst>
          </p:cNvPr>
          <p:cNvSpPr txBox="1"/>
          <p:nvPr/>
        </p:nvSpPr>
        <p:spPr>
          <a:xfrm>
            <a:off x="3962966" y="4555019"/>
            <a:ext cx="2064211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anchor="ctr" anchorCtr="1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</a:rPr>
              <a:t>Output connector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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noProof="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Connecting cables terminated on 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15 Ω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 </a:t>
            </a:r>
            <a:endParaRPr lang="en-GB" sz="1600" noProof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644EDF11-E53F-EFB0-D756-C036084C3F44}"/>
              </a:ext>
            </a:extLst>
          </p:cNvPr>
          <p:cNvCxnSpPr>
            <a:cxnSpLocks/>
            <a:stCxn id="28" idx="0"/>
            <a:endCxn id="6" idx="1"/>
          </p:cNvCxnSpPr>
          <p:nvPr/>
        </p:nvCxnSpPr>
        <p:spPr>
          <a:xfrm rot="5400000" flipH="1" flipV="1">
            <a:off x="5289780" y="2648097"/>
            <a:ext cx="1612215" cy="2201630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FF21F8-DA7E-7E01-8419-33EA95BEDF97}"/>
              </a:ext>
            </a:extLst>
          </p:cNvPr>
          <p:cNvSpPr txBox="1"/>
          <p:nvPr/>
        </p:nvSpPr>
        <p:spPr>
          <a:xfrm>
            <a:off x="6847840" y="1247716"/>
            <a:ext cx="462207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noProof="0" dirty="0">
                <a:solidFill>
                  <a:srgbClr val="FF0000"/>
                </a:solidFill>
                <a:latin typeface="Arial"/>
                <a:ea typeface="+mn-ea"/>
              </a:rPr>
              <a:t> Circuit schematic of a magnet module unit*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4C1C5-DC28-F6F0-D7DE-35EC73A1EAD4}"/>
              </a:ext>
            </a:extLst>
          </p:cNvPr>
          <p:cNvSpPr txBox="1"/>
          <p:nvPr/>
        </p:nvSpPr>
        <p:spPr>
          <a:xfrm>
            <a:off x="1114746" y="5885131"/>
            <a:ext cx="55516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noProof="0" dirty="0">
                <a:solidFill>
                  <a:srgbClr val="000000"/>
                </a:solidFill>
                <a:latin typeface="Arial"/>
                <a:ea typeface="+mn-ea"/>
              </a:rPr>
              <a:t>* L. </a:t>
            </a:r>
            <a:r>
              <a:rPr lang="en-GB" noProof="0" dirty="0" err="1">
                <a:solidFill>
                  <a:srgbClr val="000000"/>
                </a:solidFill>
                <a:latin typeface="Arial"/>
                <a:ea typeface="+mn-ea"/>
              </a:rPr>
              <a:t>Sermeus</a:t>
            </a:r>
            <a:r>
              <a:rPr lang="en-GB" noProof="0" dirty="0">
                <a:solidFill>
                  <a:srgbClr val="000000"/>
                </a:solidFill>
                <a:latin typeface="Arial"/>
                <a:ea typeface="+mn-ea"/>
              </a:rPr>
              <a:t> et al., “The kicker systems for the PS Multi-turn Extraction”, No. CERN-ATS-2010-140, 2010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0EA45-784F-EE57-8C2B-A7B8A2E0A47F}"/>
              </a:ext>
            </a:extLst>
          </p:cNvPr>
          <p:cNvSpPr txBox="1"/>
          <p:nvPr/>
        </p:nvSpPr>
        <p:spPr>
          <a:xfrm>
            <a:off x="201773" y="538182"/>
            <a:ext cx="1186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noProof="0" dirty="0">
                <a:solidFill>
                  <a:srgbClr val="000000"/>
                </a:solidFill>
              </a:rPr>
              <a:t>Previous simulations were considering kicker in stand-alone... </a:t>
            </a:r>
            <a:r>
              <a:rPr lang="en-GB" sz="1600" noProof="0" dirty="0">
                <a:solidFill>
                  <a:srgbClr val="000000"/>
                </a:solidFill>
              </a:rPr>
              <a:t>Each magnet module is connected to the </a:t>
            </a:r>
            <a:r>
              <a:rPr lang="en-GB" sz="1600" b="1" noProof="0" dirty="0">
                <a:solidFill>
                  <a:srgbClr val="000000"/>
                </a:solidFill>
              </a:rPr>
              <a:t>power circuit </a:t>
            </a:r>
            <a:r>
              <a:rPr lang="en-GB" sz="1600" noProof="0" dirty="0">
                <a:solidFill>
                  <a:srgbClr val="000000"/>
                </a:solidFill>
              </a:rPr>
              <a:t>by means of </a:t>
            </a:r>
            <a:r>
              <a:rPr lang="en-GB" sz="1600" b="1" noProof="0" dirty="0">
                <a:solidFill>
                  <a:srgbClr val="000000"/>
                </a:solidFill>
              </a:rPr>
              <a:t>long transmission line cables </a:t>
            </a:r>
            <a:r>
              <a:rPr lang="en-GB" sz="16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 impedance model of the component must include the kicker as it is in the actual configuration in the accelerator.</a:t>
            </a:r>
            <a:endParaRPr lang="en-GB" sz="1600" noProof="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999B93-8B69-8BE8-1BF8-363772EC8509}"/>
              </a:ext>
            </a:extLst>
          </p:cNvPr>
          <p:cNvSpPr txBox="1"/>
          <p:nvPr/>
        </p:nvSpPr>
        <p:spPr>
          <a:xfrm>
            <a:off x="6595287" y="4198780"/>
            <a:ext cx="535784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FF0000"/>
                </a:solidFill>
              </a:rPr>
              <a:t>Frequency domain simulation </a:t>
            </a:r>
            <a:r>
              <a:rPr lang="en-GB" sz="1800" noProof="0" dirty="0">
                <a:solidFill>
                  <a:srgbClr val="FF0000"/>
                </a:solidFill>
              </a:rPr>
              <a:t>reproducing wire measurements setup</a:t>
            </a:r>
            <a:r>
              <a:rPr lang="en-GB" sz="1800" b="1" noProof="0" dirty="0">
                <a:solidFill>
                  <a:srgbClr val="FF0000"/>
                </a:solidFill>
              </a:rPr>
              <a:t> (</a:t>
            </a:r>
            <a:r>
              <a:rPr lang="en-GB" sz="1800" b="1" u="sng" noProof="0" dirty="0">
                <a:solidFill>
                  <a:srgbClr val="FF0000"/>
                </a:solidFill>
              </a:rPr>
              <a:t>wire simulation</a:t>
            </a:r>
            <a:r>
              <a:rPr lang="en-GB" sz="1800" b="1" noProof="0" dirty="0">
                <a:solidFill>
                  <a:srgbClr val="FF0000"/>
                </a:solidFill>
              </a:rPr>
              <a:t>)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GB" sz="1800" b="1" u="sng" noProof="0" dirty="0">
                <a:solidFill>
                  <a:srgbClr val="000000"/>
                </a:solidFill>
                <a:sym typeface="Wingdings" panose="05000000000000000000" pitchFamily="2" charset="2"/>
              </a:rPr>
              <a:t>output connector terminated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 with </a:t>
            </a:r>
            <a:r>
              <a:rPr lang="en-GB" sz="1800" b="1" dirty="0">
                <a:solidFill>
                  <a:srgbClr val="000000"/>
                </a:solidFill>
                <a:ea typeface="ＭＳ Ｐゴシック"/>
                <a:sym typeface="Wingdings" panose="05000000000000000000" pitchFamily="2" charset="2"/>
              </a:rPr>
              <a:t>15</a:t>
            </a:r>
            <a:r>
              <a:rPr lang="en-GB" sz="1800" b="1" noProof="0" dirty="0">
                <a:solidFill>
                  <a:srgbClr val="000000"/>
                </a:solidFill>
                <a:ea typeface="ＭＳ Ｐゴシック"/>
                <a:sym typeface="Wingdings" panose="05000000000000000000" pitchFamily="2" charset="2"/>
              </a:rPr>
              <a:t> Ω resistor </a:t>
            </a:r>
            <a:r>
              <a:rPr lang="en-GB" sz="1800" noProof="0" dirty="0">
                <a:solidFill>
                  <a:srgbClr val="000000"/>
                </a:solidFill>
                <a:ea typeface="ＭＳ Ｐゴシック"/>
                <a:sym typeface="Wingdings" panose="05000000000000000000" pitchFamily="2" charset="2"/>
              </a:rPr>
              <a:t>(actual kicker configuration).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00A5297-3BEE-2213-ABD3-CDC633E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4DC474-266B-CFA1-0501-8F77643B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9F4CF5D-5B9B-E403-D84A-FC16E5025796}"/>
              </a:ext>
            </a:extLst>
          </p:cNvPr>
          <p:cNvCxnSpPr>
            <a:cxnSpLocks/>
          </p:cNvCxnSpPr>
          <p:nvPr/>
        </p:nvCxnSpPr>
        <p:spPr bwMode="auto">
          <a:xfrm flipV="1">
            <a:off x="848927" y="3155123"/>
            <a:ext cx="591536" cy="87639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A948D5B-AC60-D459-6BC6-7CB25B9634F3}"/>
              </a:ext>
            </a:extLst>
          </p:cNvPr>
          <p:cNvSpPr txBox="1"/>
          <p:nvPr/>
        </p:nvSpPr>
        <p:spPr>
          <a:xfrm rot="21078502">
            <a:off x="199181" y="3001234"/>
            <a:ext cx="1129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 axis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7" grpId="0" animBg="1"/>
      <p:bldP spid="28" grpId="0" animBg="1"/>
      <p:bldP spid="37" grpId="0"/>
      <p:bldP spid="7" grpId="0"/>
      <p:bldP spid="1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6D142E4-E43C-EDB8-B5AD-6243D89B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8" y="2813445"/>
            <a:ext cx="4954385" cy="31882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2A05E4-C358-6308-92F3-CFEDDFA4C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749" y="2668355"/>
            <a:ext cx="4095659" cy="3259846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A24D8F-C45D-2D96-8935-586FEC23A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07" y="497750"/>
            <a:ext cx="4104380" cy="2319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55" y="113504"/>
            <a:ext cx="9978559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Stretched wire measurements of the spare 3-modules kicker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70727-7D4B-5790-25FA-6D9A4FD2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FA86F-7FDE-5737-E741-9EF30C9102ED}"/>
              </a:ext>
            </a:extLst>
          </p:cNvPr>
          <p:cNvSpPr txBox="1"/>
          <p:nvPr/>
        </p:nvSpPr>
        <p:spPr>
          <a:xfrm>
            <a:off x="7781030" y="906752"/>
            <a:ext cx="2321706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FF0000"/>
                </a:solidFill>
                <a:latin typeface="Arial"/>
                <a:ea typeface="ＭＳ Ｐゴシック"/>
              </a:rPr>
              <a:t>Output power connectors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ＭＳ Ｐゴシック"/>
              </a:rPr>
              <a:t>terminated on a </a:t>
            </a:r>
            <a:r>
              <a:rPr lang="en-GB" sz="1600" b="1" noProof="0" dirty="0">
                <a:solidFill>
                  <a:srgbClr val="FF0000"/>
                </a:solidFill>
                <a:latin typeface="Arial"/>
                <a:ea typeface="ＭＳ Ｐゴシック"/>
              </a:rPr>
              <a:t>15 Ω resistor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ＭＳ Ｐゴシック"/>
              </a:rPr>
              <a:t>and 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ＭＳ Ｐゴシック"/>
              </a:rPr>
              <a:t>input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ＭＳ Ｐゴシック"/>
              </a:rPr>
              <a:t> connectors left 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ＭＳ Ｐゴシック"/>
              </a:rPr>
              <a:t>undefined open</a:t>
            </a:r>
            <a:endParaRPr lang="en-GB" sz="1000" noProof="0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CF202-9585-C87E-D393-5B0DDD311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674" y="620056"/>
            <a:ext cx="2016356" cy="18968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937D36-FD05-7D21-D194-27DE8F1DF058}"/>
              </a:ext>
            </a:extLst>
          </p:cNvPr>
          <p:cNvSpPr/>
          <p:nvPr/>
        </p:nvSpPr>
        <p:spPr bwMode="auto">
          <a:xfrm>
            <a:off x="1700676" y="4995949"/>
            <a:ext cx="920605" cy="77308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noProof="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738EDA7-9C3A-5C91-C671-6FC785AB6755}"/>
              </a:ext>
            </a:extLst>
          </p:cNvPr>
          <p:cNvSpPr/>
          <p:nvPr/>
        </p:nvSpPr>
        <p:spPr bwMode="auto">
          <a:xfrm>
            <a:off x="474323" y="4873689"/>
            <a:ext cx="828502" cy="86452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noProof="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3BED8D-3100-71D1-06E2-6C4F8D4229D5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1302826" y="5305197"/>
            <a:ext cx="3909923" cy="754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42A6A33-6547-31AE-4809-6C97F63FFE64}"/>
              </a:ext>
            </a:extLst>
          </p:cNvPr>
          <p:cNvSpPr txBox="1"/>
          <p:nvPr/>
        </p:nvSpPr>
        <p:spPr>
          <a:xfrm>
            <a:off x="8869680" y="3709713"/>
            <a:ext cx="3178231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FF0000"/>
                </a:solidFill>
              </a:rPr>
              <a:t>Excellent agreement</a:t>
            </a:r>
            <a:r>
              <a:rPr lang="en-GB" sz="1800" noProof="0" dirty="0">
                <a:solidFill>
                  <a:srgbClr val="FF0000"/>
                </a:solidFill>
              </a:rPr>
              <a:t> of simulations and measurements </a:t>
            </a:r>
            <a:br>
              <a:rPr lang="en-GB" sz="1800" noProof="0" dirty="0">
                <a:solidFill>
                  <a:srgbClr val="FF0000"/>
                </a:solidFill>
              </a:rPr>
            </a:br>
            <a:r>
              <a:rPr lang="en-GB" sz="1800" noProof="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GB" sz="1800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3D model benchmarked.</a:t>
            </a:r>
            <a:endParaRPr lang="en-GB" sz="1800" b="1" noProof="0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65B0E0-9099-A043-DD45-22B9CD3D1477}"/>
              </a:ext>
            </a:extLst>
          </p:cNvPr>
          <p:cNvCxnSpPr>
            <a:cxnSpLocks/>
          </p:cNvCxnSpPr>
          <p:nvPr/>
        </p:nvCxnSpPr>
        <p:spPr bwMode="auto">
          <a:xfrm flipV="1">
            <a:off x="685800" y="1752036"/>
            <a:ext cx="892797" cy="38465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DEAF70C-8327-810F-18BE-FAAB51F0F6C1}"/>
              </a:ext>
            </a:extLst>
          </p:cNvPr>
          <p:cNvSpPr txBox="1"/>
          <p:nvPr/>
        </p:nvSpPr>
        <p:spPr>
          <a:xfrm>
            <a:off x="76079" y="1503374"/>
            <a:ext cx="1129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 axis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0ACAFF0-BAF2-0F4B-BF05-FC068F1B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D973FE-C87A-84B9-1018-C27F44C7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490577-6436-AC7D-1A51-F25436FDB97B}"/>
              </a:ext>
            </a:extLst>
          </p:cNvPr>
          <p:cNvSpPr txBox="1"/>
          <p:nvPr/>
        </p:nvSpPr>
        <p:spPr>
          <a:xfrm>
            <a:off x="273289" y="4833658"/>
            <a:ext cx="11645421" cy="49244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GB" sz="1600" b="1" noProof="0" dirty="0">
                <a:solidFill>
                  <a:srgbClr val="FF0000"/>
                </a:solidFill>
                <a:latin typeface="Arial"/>
                <a:ea typeface="+mn-ea"/>
              </a:rPr>
              <a:t>Impedance amplitude driven by number of ferrite elements.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GB" sz="1600" b="1" noProof="0" dirty="0">
                <a:solidFill>
                  <a:srgbClr val="FF0000"/>
                </a:solidFill>
                <a:latin typeface="Arial"/>
                <a:ea typeface="+mn-ea"/>
              </a:rPr>
              <a:t>High shunt impedance resonances at low frequency.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  <a:r>
              <a:rPr lang="en-GB" sz="1600" dirty="0">
                <a:solidFill>
                  <a:srgbClr val="FF0000"/>
                </a:solidFill>
              </a:rPr>
              <a:t>Shunt impedance comparable to the one of an RF cavity.</a:t>
            </a:r>
            <a:endParaRPr lang="en-GB" sz="1600" noProof="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F0DF58C-D647-BED4-CBC6-1F2C9787B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06" y="1806866"/>
            <a:ext cx="4506083" cy="32234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080ADA-C5E6-654E-59D3-28C4EBD88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09" y="1078324"/>
            <a:ext cx="5642835" cy="3442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3" y="128658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Wakefield simulations of the 9-modules kicker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405D0-2697-47BD-B13C-7939B031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31B996-61AB-39FA-C7A6-04F13E4CBB3D}"/>
              </a:ext>
            </a:extLst>
          </p:cNvPr>
          <p:cNvSpPr/>
          <p:nvPr/>
        </p:nvSpPr>
        <p:spPr bwMode="auto">
          <a:xfrm>
            <a:off x="1550979" y="3342891"/>
            <a:ext cx="628198" cy="865927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noProof="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B895AA-87C7-7894-C8A0-08AA4B687FAE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>
            <a:off x="2179177" y="3775855"/>
            <a:ext cx="4699429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7908785-1E3F-CAB6-A14B-0949B2E5A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159" y="23385"/>
            <a:ext cx="3085441" cy="16991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CE2A69-13CA-E2CF-7898-C66493157EAB}"/>
              </a:ext>
            </a:extLst>
          </p:cNvPr>
          <p:cNvSpPr txBox="1"/>
          <p:nvPr/>
        </p:nvSpPr>
        <p:spPr>
          <a:xfrm>
            <a:off x="4779821" y="5410406"/>
            <a:ext cx="6497780" cy="64633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</a:rPr>
              <a:t>Full understanding of kickers impedance allows starting with a </a:t>
            </a:r>
            <a:r>
              <a:rPr lang="en-GB" sz="1800" b="1" noProof="0" dirty="0">
                <a:solidFill>
                  <a:srgbClr val="FF0000"/>
                </a:solidFill>
              </a:rPr>
              <a:t>mitigation strategy</a:t>
            </a:r>
            <a:r>
              <a:rPr lang="en-GB" sz="1800" noProof="0" dirty="0">
                <a:solidFill>
                  <a:srgbClr val="FF0000"/>
                </a:solidFill>
              </a:rPr>
              <a:t> to address the low frequency resonances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F34C3-AF76-5703-D1C8-1F7D152119E3}"/>
              </a:ext>
            </a:extLst>
          </p:cNvPr>
          <p:cNvSpPr/>
          <p:nvPr/>
        </p:nvSpPr>
        <p:spPr bwMode="auto">
          <a:xfrm>
            <a:off x="7851648" y="1879600"/>
            <a:ext cx="1369725" cy="2527807"/>
          </a:xfrm>
          <a:prstGeom prst="rect">
            <a:avLst/>
          </a:prstGeom>
          <a:solidFill>
            <a:schemeClr val="accent5">
              <a:alpha val="4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49CD8-29AD-DC9E-3D73-54389B314F89}"/>
              </a:ext>
            </a:extLst>
          </p:cNvPr>
          <p:cNvSpPr txBox="1"/>
          <p:nvPr/>
        </p:nvSpPr>
        <p:spPr>
          <a:xfrm>
            <a:off x="9349824" y="2678694"/>
            <a:ext cx="1534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Beam spectrum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48F555-69AE-97ED-6470-36711379CE41}"/>
              </a:ext>
            </a:extLst>
          </p:cNvPr>
          <p:cNvCxnSpPr>
            <a:cxnSpLocks/>
          </p:cNvCxnSpPr>
          <p:nvPr/>
        </p:nvCxnSpPr>
        <p:spPr bwMode="auto">
          <a:xfrm flipV="1">
            <a:off x="8192159" y="1086131"/>
            <a:ext cx="585439" cy="83584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F20991-5B84-1FFA-8AAB-E505BB9C1A68}"/>
              </a:ext>
            </a:extLst>
          </p:cNvPr>
          <p:cNvSpPr txBox="1"/>
          <p:nvPr/>
        </p:nvSpPr>
        <p:spPr>
          <a:xfrm rot="21348454">
            <a:off x="7793819" y="908786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FA8711C-6BBD-41D5-F7B4-F79E689F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CB5D5DB-87DD-B4C3-FC23-9528A2B2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2" grpId="0" animBg="1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0D6E3D-604B-7BD7-A528-BAA9F6B15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67" y="934594"/>
            <a:ext cx="5835033" cy="2723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47" y="126127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Location of the low frequency resonances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A460F-DA79-3D55-A088-5D55192D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9" name="Picture 7" descr="A green and yellow object with many rows of metal bars&#10;&#10;Description automatically generated with medium confidence">
            <a:extLst>
              <a:ext uri="{FF2B5EF4-FFF2-40B4-BE49-F238E27FC236}">
                <a16:creationId xmlns:a16="http://schemas.microsoft.com/office/drawing/2014/main" id="{41EF2C39-720F-EDA9-895B-672F43A3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0"/>
          <a:stretch/>
        </p:blipFill>
        <p:spPr bwMode="auto">
          <a:xfrm>
            <a:off x="3755450" y="3566835"/>
            <a:ext cx="6723156" cy="251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BBFBBFA-C2B6-2E8F-5CD3-049CE4074BBB}"/>
              </a:ext>
            </a:extLst>
          </p:cNvPr>
          <p:cNvGrpSpPr/>
          <p:nvPr/>
        </p:nvGrpSpPr>
        <p:grpSpPr>
          <a:xfrm>
            <a:off x="754185" y="3887546"/>
            <a:ext cx="4005940" cy="676678"/>
            <a:chOff x="254144" y="4326600"/>
            <a:chExt cx="2652915" cy="676678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28EB2244-C846-7C04-7DD2-CC608C180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62" y="4757057"/>
              <a:ext cx="25567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sz="1500" b="1" noProof="0" dirty="0">
                  <a:solidFill>
                    <a:srgbClr val="C00000"/>
                  </a:solidFill>
                </a:rPr>
                <a:t>E-field </a:t>
              </a:r>
              <a:r>
                <a:rPr lang="en-GB" sz="1600" b="1" noProof="0" dirty="0">
                  <a:solidFill>
                    <a:srgbClr val="C00000"/>
                  </a:solidFill>
                </a:rPr>
                <a:t>monitor</a:t>
              </a:r>
              <a:r>
                <a:rPr lang="en-GB" sz="1500" b="1" noProof="0" dirty="0">
                  <a:solidFill>
                    <a:srgbClr val="C00000"/>
                  </a:solidFill>
                </a:rPr>
                <a:t> at 35.7 MHz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F0FDA0-A633-4DEF-431A-A6F240AED8F0}"/>
                </a:ext>
              </a:extLst>
            </p:cNvPr>
            <p:cNvSpPr txBox="1"/>
            <p:nvPr/>
          </p:nvSpPr>
          <p:spPr>
            <a:xfrm>
              <a:off x="254144" y="4326600"/>
              <a:ext cx="2374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u="sng" noProof="0" dirty="0">
                  <a:solidFill>
                    <a:srgbClr val="C00000"/>
                  </a:solidFill>
                </a:rPr>
                <a:t>9-modules kicker – Top view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70AA0B-6B1B-75F5-9476-33C1D2DBD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220" y="934594"/>
            <a:ext cx="2778979" cy="26322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EC79E8-B247-1E7A-BE75-CB5A1849A1BB}"/>
              </a:ext>
            </a:extLst>
          </p:cNvPr>
          <p:cNvSpPr txBox="1"/>
          <p:nvPr/>
        </p:nvSpPr>
        <p:spPr>
          <a:xfrm>
            <a:off x="2058801" y="564061"/>
            <a:ext cx="9293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b="1" u="sng" noProof="0" dirty="0">
                <a:solidFill>
                  <a:srgbClr val="C00000"/>
                </a:solidFill>
              </a:rPr>
              <a:t>3-modules kicker – Side view</a:t>
            </a:r>
            <a:r>
              <a:rPr lang="en-GB" sz="1600" noProof="0" dirty="0">
                <a:solidFill>
                  <a:srgbClr val="C00000"/>
                </a:solidFill>
              </a:rPr>
              <a:t>: </a:t>
            </a:r>
            <a:r>
              <a:rPr lang="en-GB" sz="1600" b="1" noProof="0" dirty="0">
                <a:solidFill>
                  <a:srgbClr val="C00000"/>
                </a:solidFill>
              </a:rPr>
              <a:t>E-field monitor at 19.7 MHz, 32.2 MHz and 45.5 </a:t>
            </a:r>
            <a:r>
              <a:rPr lang="en-GB" sz="1600" b="1" noProof="0" dirty="0" err="1">
                <a:solidFill>
                  <a:srgbClr val="C00000"/>
                </a:solidFill>
              </a:rPr>
              <a:t>MHz.</a:t>
            </a:r>
            <a:endParaRPr lang="en-GB" sz="1800" b="1" u="sng" noProof="0" dirty="0">
              <a:solidFill>
                <a:srgbClr val="C000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A8D53B0-A32F-1175-07ED-C77B1934A416}"/>
              </a:ext>
            </a:extLst>
          </p:cNvPr>
          <p:cNvCxnSpPr>
            <a:cxnSpLocks/>
          </p:cNvCxnSpPr>
          <p:nvPr/>
        </p:nvCxnSpPr>
        <p:spPr bwMode="auto">
          <a:xfrm>
            <a:off x="531788" y="2296460"/>
            <a:ext cx="711961" cy="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BE06FE-C5DA-2C9C-23DA-23E722FBB07D}"/>
              </a:ext>
            </a:extLst>
          </p:cNvPr>
          <p:cNvSpPr txBox="1"/>
          <p:nvPr/>
        </p:nvSpPr>
        <p:spPr>
          <a:xfrm>
            <a:off x="88909" y="2019246"/>
            <a:ext cx="114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 axis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3C24BF-1342-E757-1CC3-7CFF1EFE90B6}"/>
              </a:ext>
            </a:extLst>
          </p:cNvPr>
          <p:cNvSpPr txBox="1"/>
          <p:nvPr/>
        </p:nvSpPr>
        <p:spPr>
          <a:xfrm>
            <a:off x="3523221" y="4827021"/>
            <a:ext cx="114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 axis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85082D-47D9-289F-D390-E9A4D8543EC4}"/>
              </a:ext>
            </a:extLst>
          </p:cNvPr>
          <p:cNvCxnSpPr>
            <a:cxnSpLocks/>
          </p:cNvCxnSpPr>
          <p:nvPr/>
        </p:nvCxnSpPr>
        <p:spPr bwMode="auto">
          <a:xfrm flipH="1">
            <a:off x="4092383" y="4830139"/>
            <a:ext cx="493648" cy="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4B98A3C8-810B-1BEA-60C2-DA25131C3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3083B14-56B6-F575-0BD2-54777C4B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240D3-B9A5-5C44-D80E-711D50AA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E9D88F4F-B045-F2F9-A3A9-56839D38647F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noProof="0" dirty="0">
                <a:solidFill>
                  <a:srgbClr val="841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128D1C-6775-E7B3-3483-090C04CA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71" y="365952"/>
            <a:ext cx="11621000" cy="504825"/>
          </a:xfrm>
        </p:spPr>
        <p:txBody>
          <a:bodyPr>
            <a:noAutofit/>
          </a:bodyPr>
          <a:lstStyle/>
          <a:p>
            <a:r>
              <a:rPr lang="en-GB" sz="2200" u="sng" noProof="0" dirty="0">
                <a:ln w="0"/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819BA775-D3AF-FD28-9149-7CFC297714BE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noProof="0" dirty="0">
                <a:solidFill>
                  <a:srgbClr val="841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C9A7007-4398-CB6B-0D03-48CEDFB47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104196B-3C7B-7BB0-B376-2E578C3B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32" y="76548"/>
            <a:ext cx="8720054" cy="504825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Mitigation solution for Proton Synchrotron extraction kickers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F77ED-F096-2450-AF8F-43B8F079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AA0E4-567B-EEB6-66EE-1826238713E9}"/>
              </a:ext>
            </a:extLst>
          </p:cNvPr>
          <p:cNvSpPr txBox="1"/>
          <p:nvPr/>
        </p:nvSpPr>
        <p:spPr>
          <a:xfrm>
            <a:off x="242071" y="513912"/>
            <a:ext cx="11604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noProof="0" dirty="0">
                <a:solidFill>
                  <a:srgbClr val="C00000"/>
                </a:solidFill>
                <a:highlight>
                  <a:srgbClr val="FFFF00"/>
                </a:highlight>
              </a:rPr>
              <a:t>How can we mitigate the unwanted contributions?</a:t>
            </a:r>
            <a:endParaRPr lang="en-GB" sz="1600" b="1" noProof="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defRPr/>
            </a:pPr>
            <a:r>
              <a:rPr lang="en-GB" sz="1600" b="1" noProof="0" dirty="0">
                <a:solidFill>
                  <a:srgbClr val="FF0000"/>
                </a:solidFill>
              </a:rPr>
              <a:t>Idea</a:t>
            </a:r>
            <a:r>
              <a:rPr lang="en-GB" sz="1400" noProof="0" dirty="0">
                <a:solidFill>
                  <a:srgbClr val="000000"/>
                </a:solidFill>
              </a:rPr>
              <a:t>: </a:t>
            </a:r>
            <a:r>
              <a:rPr lang="en-GB" sz="1600" b="1" noProof="0" dirty="0">
                <a:solidFill>
                  <a:srgbClr val="000000"/>
                </a:solidFill>
              </a:rPr>
              <a:t>create a path for the induced currents </a:t>
            </a:r>
            <a:r>
              <a:rPr lang="en-GB" sz="1600" noProof="0" dirty="0">
                <a:solidFill>
                  <a:srgbClr val="000000"/>
                </a:solidFill>
              </a:rPr>
              <a:t>by </a:t>
            </a:r>
            <a:r>
              <a:rPr lang="en-GB" sz="1600" u="sng" noProof="0" dirty="0">
                <a:solidFill>
                  <a:srgbClr val="000000"/>
                </a:solidFill>
              </a:rPr>
              <a:t>connecting all the ground contacts.</a:t>
            </a:r>
            <a:endParaRPr lang="en-GB" sz="1400" noProof="0" dirty="0">
              <a:solidFill>
                <a:srgbClr val="000000"/>
              </a:solidFill>
            </a:endParaRPr>
          </a:p>
        </p:txBody>
      </p:sp>
      <p:pic>
        <p:nvPicPr>
          <p:cNvPr id="12" name="Picture 11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62A1FCFA-B4C2-43E2-1192-E45C1ADC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19" y="1430382"/>
            <a:ext cx="7401563" cy="27382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8D1647-0451-AC6E-F9EF-BA15799321BA}"/>
              </a:ext>
            </a:extLst>
          </p:cNvPr>
          <p:cNvSpPr txBox="1"/>
          <p:nvPr/>
        </p:nvSpPr>
        <p:spPr>
          <a:xfrm>
            <a:off x="1883229" y="4369033"/>
            <a:ext cx="414173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</a:rPr>
              <a:t>Leading in </a:t>
            </a:r>
            <a:r>
              <a:rPr lang="en-GB" sz="1800" u="sng" noProof="0" dirty="0">
                <a:solidFill>
                  <a:srgbClr val="000000"/>
                </a:solidFill>
              </a:rPr>
              <a:t>simulation</a:t>
            </a:r>
            <a:r>
              <a:rPr lang="en-GB" sz="1800" noProof="0" dirty="0">
                <a:solidFill>
                  <a:srgbClr val="000000"/>
                </a:solidFill>
              </a:rPr>
              <a:t> to an </a:t>
            </a:r>
            <a:r>
              <a:rPr lang="en-GB" sz="1800" noProof="0" dirty="0">
                <a:solidFill>
                  <a:srgbClr val="FF0000"/>
                </a:solidFill>
              </a:rPr>
              <a:t>impedance peak reduction of a factor five</a:t>
            </a:r>
            <a:r>
              <a:rPr lang="en-GB" sz="1800" noProof="0" dirty="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0510C6-AB24-C483-3F67-146EB4691DB1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>
            <a:off x="6024960" y="4692199"/>
            <a:ext cx="1788440" cy="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10F06D-603D-46CF-DF9D-AACAF9230B44}"/>
              </a:ext>
            </a:extLst>
          </p:cNvPr>
          <p:cNvSpPr txBox="1"/>
          <p:nvPr/>
        </p:nvSpPr>
        <p:spPr>
          <a:xfrm>
            <a:off x="1778920" y="5292860"/>
            <a:ext cx="562808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</a:rPr>
              <a:t>The same mitigation solution with equal outcome was observed in simulations of the 9-modules kicker.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4921B3-4A02-021C-8CCB-5EB589DEB918}"/>
              </a:ext>
            </a:extLst>
          </p:cNvPr>
          <p:cNvSpPr txBox="1"/>
          <p:nvPr/>
        </p:nvSpPr>
        <p:spPr>
          <a:xfrm>
            <a:off x="502195" y="1256429"/>
            <a:ext cx="2762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u="sng" noProof="0" dirty="0">
                <a:solidFill>
                  <a:srgbClr val="C00000"/>
                </a:solidFill>
              </a:rPr>
              <a:t>3-modules spare kicker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46085-FB23-1FF9-AFA7-5C3DE90E9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400" y="3323071"/>
            <a:ext cx="3529502" cy="273825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0D3A2A-E666-E068-A080-4B4B032D7A35}"/>
              </a:ext>
            </a:extLst>
          </p:cNvPr>
          <p:cNvCxnSpPr>
            <a:cxnSpLocks/>
          </p:cNvCxnSpPr>
          <p:nvPr/>
        </p:nvCxnSpPr>
        <p:spPr bwMode="auto">
          <a:xfrm>
            <a:off x="62322" y="2799509"/>
            <a:ext cx="741812" cy="7467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73B295-14FC-75DD-3694-6BB6C64062B4}"/>
              </a:ext>
            </a:extLst>
          </p:cNvPr>
          <p:cNvSpPr txBox="1"/>
          <p:nvPr/>
        </p:nvSpPr>
        <p:spPr>
          <a:xfrm>
            <a:off x="-30569" y="2539576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7044C20A-A14D-F460-9367-E672C5EE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CAD01FB-B39F-3DAB-0EFE-49DCE975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69" y="99565"/>
            <a:ext cx="9833201" cy="504825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Impedance measurements with transition pieces of 3-modules kicker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93922-4B19-3D63-EAC0-FBD38AA4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10" name="Picture 9" descr="A metal piece of equipment&#10;&#10;Description automatically generated">
            <a:extLst>
              <a:ext uri="{FF2B5EF4-FFF2-40B4-BE49-F238E27FC236}">
                <a16:creationId xmlns:a16="http://schemas.microsoft.com/office/drawing/2014/main" id="{A5EDB4C6-08AD-2D97-7356-027C5E26D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794" y="592250"/>
            <a:ext cx="1928835" cy="2106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67802D-7D16-DCA6-D52F-DA408F2E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526" y="592250"/>
            <a:ext cx="1928835" cy="3147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6EBB0-4F33-F542-79B4-EFD587AB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" y="713992"/>
            <a:ext cx="5587955" cy="34262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F241F9-8BED-D5CE-A772-D23C8B38C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450" y="3106545"/>
            <a:ext cx="4608028" cy="2892053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2AEB4E-3F6A-019A-EED4-48629BDFA30C}"/>
              </a:ext>
            </a:extLst>
          </p:cNvPr>
          <p:cNvSpPr/>
          <p:nvPr/>
        </p:nvSpPr>
        <p:spPr bwMode="auto">
          <a:xfrm>
            <a:off x="838639" y="2981895"/>
            <a:ext cx="711200" cy="7874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noProof="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375C4E-A462-75D4-5660-EA78D59E3894}"/>
              </a:ext>
            </a:extLst>
          </p:cNvPr>
          <p:cNvCxnSpPr>
            <a:cxnSpLocks/>
            <a:stCxn id="19" idx="2"/>
            <a:endCxn id="16" idx="1"/>
          </p:cNvCxnSpPr>
          <p:nvPr/>
        </p:nvCxnSpPr>
        <p:spPr bwMode="auto">
          <a:xfrm>
            <a:off x="1194239" y="3769295"/>
            <a:ext cx="3108211" cy="783277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6058F16-7B29-3A4B-01B1-79BC737599AB}"/>
              </a:ext>
            </a:extLst>
          </p:cNvPr>
          <p:cNvSpPr txBox="1"/>
          <p:nvPr/>
        </p:nvSpPr>
        <p:spPr>
          <a:xfrm>
            <a:off x="9194800" y="3987601"/>
            <a:ext cx="2712563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FF0000"/>
                </a:solidFill>
              </a:rPr>
              <a:t>Mitigation solution fully proven. </a:t>
            </a:r>
            <a:r>
              <a:rPr lang="en-GB" sz="1800" noProof="0" dirty="0">
                <a:solidFill>
                  <a:srgbClr val="FF0000"/>
                </a:solidFill>
              </a:rPr>
              <a:t>Low frequency resonances completely dampened with the insertion of transition pieces.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1E49AA-0312-71B2-9FE6-B663FDA4C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A7DC-4025-E60B-B1D8-805C19A61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12586-A433-8233-9B93-D128C9AA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90B1C-8746-F5DF-184F-6AED4922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692297EC-BA9A-3935-D6F9-3DB072037F31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noProof="0" dirty="0">
                <a:solidFill>
                  <a:srgbClr val="841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7608A927-2528-DA07-7ED8-28B916FDCC86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7818B3-A8AF-E1C8-EB87-BFEF5407A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AE284E-F812-FE15-CB41-24106697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427DD9-3AF8-D356-A107-AEDDD9A4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71" y="365952"/>
            <a:ext cx="11621000" cy="504825"/>
          </a:xfrm>
        </p:spPr>
        <p:txBody>
          <a:bodyPr>
            <a:noAutofit/>
          </a:bodyPr>
          <a:lstStyle/>
          <a:p>
            <a:r>
              <a:rPr lang="en-GB" sz="2200" u="sng" noProof="0" dirty="0">
                <a:ln w="0"/>
                <a:solidFill>
                  <a:schemeClr val="tx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36098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717BB-10AA-0F69-176F-248E42997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CD25-B529-20DB-90D3-A65EDBD7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8" y="104363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Proton Synchrotron septa magnets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08D30-DCBF-5DF9-BAED-62D55BFF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12" name="Picture 11" descr="Close-up of a machine&#10;&#10;Description automatically generated">
            <a:extLst>
              <a:ext uri="{FF2B5EF4-FFF2-40B4-BE49-F238E27FC236}">
                <a16:creationId xmlns:a16="http://schemas.microsoft.com/office/drawing/2014/main" id="{12CF52F3-5E02-E050-CA8D-3D9479F0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25" r="27655"/>
          <a:stretch/>
        </p:blipFill>
        <p:spPr>
          <a:xfrm rot="5400000">
            <a:off x="1101266" y="1254276"/>
            <a:ext cx="3225805" cy="282103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8FAD71-A12E-48CE-2FC6-9CD43EED6749}"/>
              </a:ext>
            </a:extLst>
          </p:cNvPr>
          <p:cNvCxnSpPr>
            <a:cxnSpLocks/>
          </p:cNvCxnSpPr>
          <p:nvPr/>
        </p:nvCxnSpPr>
        <p:spPr bwMode="auto">
          <a:xfrm flipH="1">
            <a:off x="1688685" y="3473356"/>
            <a:ext cx="358446" cy="96890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396CE8-304A-F9F6-7A71-409A4CD444B7}"/>
              </a:ext>
            </a:extLst>
          </p:cNvPr>
          <p:cNvSpPr txBox="1"/>
          <p:nvPr/>
        </p:nvSpPr>
        <p:spPr>
          <a:xfrm>
            <a:off x="733448" y="4393829"/>
            <a:ext cx="1771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noProof="0" dirty="0">
                <a:solidFill>
                  <a:srgbClr val="000000"/>
                </a:solidFill>
              </a:rPr>
              <a:t>Movable magnet yoke</a:t>
            </a:r>
            <a:endParaRPr lang="en-GB" sz="1200" noProof="0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1F5565-4FDF-5D3F-307F-42A7769FA2C9}"/>
              </a:ext>
            </a:extLst>
          </p:cNvPr>
          <p:cNvCxnSpPr>
            <a:cxnSpLocks/>
          </p:cNvCxnSpPr>
          <p:nvPr/>
        </p:nvCxnSpPr>
        <p:spPr bwMode="auto">
          <a:xfrm flipV="1">
            <a:off x="3181666" y="1505268"/>
            <a:ext cx="1210733" cy="98565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5DC1A10-869E-4B41-C0C4-E10957B3B4E5}"/>
              </a:ext>
            </a:extLst>
          </p:cNvPr>
          <p:cNvSpPr txBox="1"/>
          <p:nvPr/>
        </p:nvSpPr>
        <p:spPr>
          <a:xfrm>
            <a:off x="4292431" y="1228270"/>
            <a:ext cx="1617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noProof="0" dirty="0">
                <a:solidFill>
                  <a:srgbClr val="000000"/>
                </a:solidFill>
              </a:rPr>
              <a:t>Beam screen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361D8C-2F05-C276-38D1-565F883724F9}"/>
              </a:ext>
            </a:extLst>
          </p:cNvPr>
          <p:cNvCxnSpPr>
            <a:cxnSpLocks/>
          </p:cNvCxnSpPr>
          <p:nvPr/>
        </p:nvCxnSpPr>
        <p:spPr bwMode="auto">
          <a:xfrm>
            <a:off x="2976877" y="3232288"/>
            <a:ext cx="872594" cy="108999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0DFDB87-04BF-FEF0-9EB8-43862E017BC0}"/>
              </a:ext>
            </a:extLst>
          </p:cNvPr>
          <p:cNvSpPr txBox="1"/>
          <p:nvPr/>
        </p:nvSpPr>
        <p:spPr>
          <a:xfrm>
            <a:off x="3680300" y="4305497"/>
            <a:ext cx="1617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noProof="0" dirty="0">
                <a:solidFill>
                  <a:srgbClr val="000000"/>
                </a:solidFill>
              </a:rPr>
              <a:t>Septum blade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AE1F1C4-65C5-C808-B3A2-E2794CEDC2D0}"/>
              </a:ext>
            </a:extLst>
          </p:cNvPr>
          <p:cNvCxnSpPr>
            <a:cxnSpLocks/>
          </p:cNvCxnSpPr>
          <p:nvPr/>
        </p:nvCxnSpPr>
        <p:spPr bwMode="auto">
          <a:xfrm flipV="1">
            <a:off x="3487082" y="2759971"/>
            <a:ext cx="943018" cy="5829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3E41415-840E-0A0D-48D8-FEF1EFAD8411}"/>
              </a:ext>
            </a:extLst>
          </p:cNvPr>
          <p:cNvSpPr txBox="1"/>
          <p:nvPr/>
        </p:nvSpPr>
        <p:spPr>
          <a:xfrm>
            <a:off x="4426397" y="2096831"/>
            <a:ext cx="1840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noProof="0" dirty="0">
                <a:solidFill>
                  <a:srgbClr val="000000"/>
                </a:solidFill>
              </a:rPr>
              <a:t>RF fingers</a:t>
            </a:r>
            <a:r>
              <a:rPr lang="en-GB" sz="1200" noProof="0" dirty="0">
                <a:solidFill>
                  <a:srgbClr val="000000"/>
                </a:solidFill>
              </a:rPr>
              <a:t>: placed to bridge the gap between the impedance screen and the end covers on both sides.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2CD61EA-45BB-EB00-6F1C-D7D578CDDB30}"/>
              </a:ext>
            </a:extLst>
          </p:cNvPr>
          <p:cNvSpPr txBox="1"/>
          <p:nvPr/>
        </p:nvSpPr>
        <p:spPr>
          <a:xfrm>
            <a:off x="1057275" y="5245834"/>
            <a:ext cx="1063128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800" noProof="0" dirty="0">
                <a:solidFill>
                  <a:srgbClr val="C00000"/>
                </a:solidFill>
              </a:rPr>
              <a:t>Impedance evaluation addressed with </a:t>
            </a:r>
            <a:r>
              <a:rPr lang="en-GB" sz="1800" b="1" noProof="0" dirty="0">
                <a:solidFill>
                  <a:srgbClr val="C00000"/>
                </a:solidFill>
              </a:rPr>
              <a:t>stretched wire measurements</a:t>
            </a:r>
            <a:r>
              <a:rPr lang="en-GB" sz="1800" noProof="0" dirty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sz="1800" u="sng" noProof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4 septa magnets measured, </a:t>
            </a:r>
            <a:r>
              <a:rPr lang="en-GB" sz="1800" b="1" u="sng" noProof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one case example </a:t>
            </a:r>
            <a:r>
              <a:rPr lang="en-GB" sz="1800" u="sng" noProof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shown here  </a:t>
            </a:r>
            <a:r>
              <a:rPr lang="en-GB" sz="1800" b="1" u="sng" noProof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Extraction septum (SMH16</a:t>
            </a:r>
            <a:r>
              <a:rPr lang="en-GB" sz="1800" b="1" u="sng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).</a:t>
            </a:r>
            <a:endParaRPr lang="en-GB" sz="1800" b="1" u="sng" noProof="0" dirty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50634-3FE9-7DDC-6362-D8F8297E139B}"/>
              </a:ext>
            </a:extLst>
          </p:cNvPr>
          <p:cNvSpPr txBox="1"/>
          <p:nvPr/>
        </p:nvSpPr>
        <p:spPr>
          <a:xfrm>
            <a:off x="1387528" y="768100"/>
            <a:ext cx="2821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u="sng" noProof="0" dirty="0">
                <a:solidFill>
                  <a:srgbClr val="C00000"/>
                </a:solidFill>
              </a:rPr>
              <a:t>Picture of an extraction septum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1FDDA-5B5B-DF50-BE3E-5B3E8C11EC20}"/>
              </a:ext>
            </a:extLst>
          </p:cNvPr>
          <p:cNvSpPr txBox="1"/>
          <p:nvPr/>
        </p:nvSpPr>
        <p:spPr>
          <a:xfrm>
            <a:off x="6250824" y="1166176"/>
            <a:ext cx="5702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0000"/>
                </a:solidFill>
                <a:sym typeface="Wingdings" panose="05000000000000000000" pitchFamily="2" charset="2"/>
              </a:rPr>
              <a:t>PS impedance model to be updated </a:t>
            </a:r>
            <a:r>
              <a:rPr lang="en-GB" sz="1800" dirty="0">
                <a:solidFill>
                  <a:srgbClr val="000000"/>
                </a:solidFill>
                <a:sym typeface="Wingdings" panose="05000000000000000000" pitchFamily="2" charset="2"/>
              </a:rPr>
              <a:t>with missing septa impedance.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</a:rPr>
              <a:t>Mainly </a:t>
            </a:r>
            <a:r>
              <a:rPr lang="en-GB" sz="1800" b="1" dirty="0">
                <a:solidFill>
                  <a:srgbClr val="000000"/>
                </a:solidFill>
              </a:rPr>
              <a:t>resistive wall impedance </a:t>
            </a:r>
            <a:r>
              <a:rPr lang="en-GB" sz="1800" dirty="0">
                <a:solidFill>
                  <a:srgbClr val="000000"/>
                </a:solidFill>
              </a:rPr>
              <a:t>driven by the conductivity of beam screen</a:t>
            </a:r>
            <a:r>
              <a:rPr lang="en-GB" sz="1800" b="1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material</a:t>
            </a:r>
            <a:r>
              <a:rPr lang="en-GB" sz="1800" b="1" dirty="0">
                <a:solidFill>
                  <a:srgbClr val="000000"/>
                </a:solidFill>
              </a:rPr>
              <a:t> </a:t>
            </a:r>
            <a:r>
              <a:rPr lang="en-GB" sz="1800" b="1" dirty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en-GB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broadband impedance contribution expected</a:t>
            </a:r>
            <a:r>
              <a:rPr lang="en-GB" sz="1800" b="1" dirty="0">
                <a:solidFill>
                  <a:srgbClr val="000000"/>
                </a:solidFill>
                <a:sym typeface="Wingdings" panose="05000000000000000000" pitchFamily="2" charset="2"/>
              </a:rPr>
              <a:t>.</a:t>
            </a:r>
            <a:endParaRPr lang="en-GB" sz="18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endParaRPr lang="en-GB" sz="1800" b="1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noProof="0" dirty="0">
                <a:solidFill>
                  <a:srgbClr val="000000"/>
                </a:solidFill>
              </a:rPr>
              <a:t>Extremely complex geometry 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and </a:t>
            </a:r>
            <a:r>
              <a:rPr lang="en-GB" sz="1800" noProof="0" dirty="0">
                <a:solidFill>
                  <a:srgbClr val="000000"/>
                </a:solidFill>
              </a:rPr>
              <a:t>yoke</a:t>
            </a:r>
            <a:r>
              <a:rPr lang="en-GB" sz="1800" b="1" noProof="0" dirty="0">
                <a:solidFill>
                  <a:srgbClr val="000000"/>
                </a:solidFill>
              </a:rPr>
              <a:t> laminations</a:t>
            </a:r>
            <a:r>
              <a:rPr lang="en-GB" sz="1800" noProof="0" dirty="0">
                <a:solidFill>
                  <a:srgbClr val="000000"/>
                </a:solidFill>
              </a:rPr>
              <a:t> </a:t>
            </a:r>
            <a:r>
              <a:rPr lang="en-GB" sz="1800" b="1" noProof="0" dirty="0">
                <a:solidFill>
                  <a:srgbClr val="000000"/>
                </a:solidFill>
              </a:rPr>
              <a:t>material properties </a:t>
            </a:r>
            <a:r>
              <a:rPr lang="en-GB" sz="1800" noProof="0" dirty="0">
                <a:solidFill>
                  <a:srgbClr val="000000"/>
                </a:solidFill>
              </a:rPr>
              <a:t>as a function of frequency are </a:t>
            </a:r>
            <a:r>
              <a:rPr lang="en-GB" sz="1800" b="1" noProof="0" dirty="0">
                <a:solidFill>
                  <a:srgbClr val="000000"/>
                </a:solidFill>
              </a:rPr>
              <a:t>unknown</a:t>
            </a:r>
            <a:r>
              <a:rPr lang="en-GB" sz="1800" noProof="0" dirty="0">
                <a:solidFill>
                  <a:srgbClr val="000000"/>
                </a:solidFill>
              </a:rPr>
              <a:t> 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 difficult to address the impedance evaluation with simulations.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6737B0-4B72-3AE1-30BA-21A317E549AD}"/>
              </a:ext>
            </a:extLst>
          </p:cNvPr>
          <p:cNvCxnSpPr>
            <a:cxnSpLocks/>
          </p:cNvCxnSpPr>
          <p:nvPr/>
        </p:nvCxnSpPr>
        <p:spPr bwMode="auto">
          <a:xfrm>
            <a:off x="2826166" y="3311277"/>
            <a:ext cx="19840" cy="117877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48CEF30-0C57-B389-2983-39683289FB4D}"/>
              </a:ext>
            </a:extLst>
          </p:cNvPr>
          <p:cNvSpPr txBox="1"/>
          <p:nvPr/>
        </p:nvSpPr>
        <p:spPr>
          <a:xfrm>
            <a:off x="2497784" y="4445467"/>
            <a:ext cx="1032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Extracted beam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F5DE77-A94E-4E42-D239-C07C5EC53292}"/>
              </a:ext>
            </a:extLst>
          </p:cNvPr>
          <p:cNvCxnSpPr>
            <a:cxnSpLocks/>
          </p:cNvCxnSpPr>
          <p:nvPr/>
        </p:nvCxnSpPr>
        <p:spPr bwMode="auto">
          <a:xfrm>
            <a:off x="3564002" y="2993571"/>
            <a:ext cx="416340" cy="78028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6D36A4-77FD-FD7D-7C75-E595DCCD5B05}"/>
              </a:ext>
            </a:extLst>
          </p:cNvPr>
          <p:cNvSpPr txBox="1"/>
          <p:nvPr/>
        </p:nvSpPr>
        <p:spPr>
          <a:xfrm>
            <a:off x="3920041" y="3620732"/>
            <a:ext cx="1172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Circulating beam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778DB13C-B0FE-B7A5-45EC-ED745045D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DF9D532-533A-417A-4C38-64684036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7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65" y="109424"/>
            <a:ext cx="8464021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Stretched wire measurements of the extraction septum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64062-7134-F013-A1CC-DAFB7823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2EE07-3E70-7BEC-B67C-8E2C9B6F4E85}"/>
              </a:ext>
            </a:extLst>
          </p:cNvPr>
          <p:cNvSpPr txBox="1"/>
          <p:nvPr/>
        </p:nvSpPr>
        <p:spPr>
          <a:xfrm>
            <a:off x="425685" y="622730"/>
            <a:ext cx="978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</a:rPr>
              <a:t>A </a:t>
            </a:r>
            <a:r>
              <a:rPr lang="en-GB" sz="1800" b="1" noProof="0" dirty="0">
                <a:solidFill>
                  <a:srgbClr val="C00000"/>
                </a:solidFill>
              </a:rPr>
              <a:t>spare septum </a:t>
            </a:r>
            <a:r>
              <a:rPr lang="en-GB" sz="1800" noProof="0" dirty="0">
                <a:solidFill>
                  <a:srgbClr val="000000"/>
                </a:solidFill>
              </a:rPr>
              <a:t>was measured, </a:t>
            </a:r>
            <a:r>
              <a:rPr lang="en-GB" sz="1800" b="1" noProof="0" dirty="0">
                <a:solidFill>
                  <a:srgbClr val="000000"/>
                </a:solidFill>
              </a:rPr>
              <a:t>impedance</a:t>
            </a:r>
            <a:r>
              <a:rPr lang="en-GB" sz="1800" noProof="0" dirty="0">
                <a:solidFill>
                  <a:srgbClr val="000000"/>
                </a:solidFill>
              </a:rPr>
              <a:t> </a:t>
            </a:r>
            <a:r>
              <a:rPr lang="en-GB" sz="1800" b="1" noProof="0" dirty="0">
                <a:solidFill>
                  <a:srgbClr val="000000"/>
                </a:solidFill>
              </a:rPr>
              <a:t>assessment</a:t>
            </a:r>
            <a:r>
              <a:rPr lang="en-GB" sz="1800" noProof="0" dirty="0">
                <a:solidFill>
                  <a:srgbClr val="000000"/>
                </a:solidFill>
              </a:rPr>
              <a:t> needed to qualify </a:t>
            </a:r>
            <a:r>
              <a:rPr lang="en-GB" sz="1800" b="1" noProof="0" dirty="0">
                <a:solidFill>
                  <a:srgbClr val="000000"/>
                </a:solidFill>
              </a:rPr>
              <a:t>for installation</a:t>
            </a:r>
            <a:r>
              <a:rPr lang="en-GB" sz="1800" noProof="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8" descr="A large machine in a factory&#10;&#10;Description automatically generated">
            <a:extLst>
              <a:ext uri="{FF2B5EF4-FFF2-40B4-BE49-F238E27FC236}">
                <a16:creationId xmlns:a16="http://schemas.microsoft.com/office/drawing/2014/main" id="{2AF9B11E-3E98-0688-FD11-9AFF48B3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44" t="23385" r="11965" b="13505"/>
          <a:stretch/>
        </p:blipFill>
        <p:spPr>
          <a:xfrm>
            <a:off x="6470885" y="1063095"/>
            <a:ext cx="4806715" cy="2199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E140D9-A145-3A39-A45C-A403A8EB0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801" y="1024278"/>
            <a:ext cx="4101163" cy="29473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477314-5A00-3368-3D2C-2920C0FC2E3F}"/>
              </a:ext>
            </a:extLst>
          </p:cNvPr>
          <p:cNvSpPr txBox="1"/>
          <p:nvPr/>
        </p:nvSpPr>
        <p:spPr>
          <a:xfrm>
            <a:off x="2916238" y="5578347"/>
            <a:ext cx="3860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Suspicion of RF contact issues</a:t>
            </a:r>
            <a:endParaRPr lang="en-GB" sz="1800" noProof="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310B32-46D0-9714-9CD3-60444942DCD4}"/>
              </a:ext>
            </a:extLst>
          </p:cNvPr>
          <p:cNvSpPr txBox="1"/>
          <p:nvPr/>
        </p:nvSpPr>
        <p:spPr>
          <a:xfrm>
            <a:off x="348903" y="4024839"/>
            <a:ext cx="68792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b="1" noProof="0" dirty="0">
                <a:solidFill>
                  <a:srgbClr val="000000"/>
                </a:solidFill>
              </a:rPr>
              <a:t>Multiple reflections </a:t>
            </a:r>
            <a:r>
              <a:rPr lang="en-GB" sz="1800" noProof="0" dirty="0">
                <a:solidFill>
                  <a:srgbClr val="000000"/>
                </a:solidFill>
              </a:rPr>
              <a:t>caused by the remaining mismatch between the VNA and the DUT at the flange interface.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800" noProof="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b="1" noProof="0" dirty="0">
                <a:solidFill>
                  <a:srgbClr val="000000"/>
                </a:solidFill>
              </a:rPr>
              <a:t>Two sharp notches </a:t>
            </a:r>
            <a:r>
              <a:rPr lang="en-GB" sz="1800" noProof="0" dirty="0">
                <a:solidFill>
                  <a:srgbClr val="000000"/>
                </a:solidFill>
              </a:rPr>
              <a:t>at frequencies of 965 MHz and 1.47 GHz, and additional notch above 400 </a:t>
            </a:r>
            <a:r>
              <a:rPr lang="en-GB" sz="1800" noProof="0" dirty="0" err="1">
                <a:solidFill>
                  <a:srgbClr val="000000"/>
                </a:solidFill>
              </a:rPr>
              <a:t>MHz.</a:t>
            </a:r>
            <a:endParaRPr lang="en-GB" sz="1800" noProof="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423414-763A-AE85-6805-E0FC3021D4D8}"/>
              </a:ext>
            </a:extLst>
          </p:cNvPr>
          <p:cNvSpPr txBox="1"/>
          <p:nvPr/>
        </p:nvSpPr>
        <p:spPr>
          <a:xfrm>
            <a:off x="6096000" y="3280094"/>
            <a:ext cx="579624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  <a:defRPr/>
            </a:pPr>
            <a:r>
              <a:rPr lang="en-GB" sz="1800" noProof="0" dirty="0">
                <a:solidFill>
                  <a:srgbClr val="0000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Visual inspection showed RF fingers all lifted. </a:t>
            </a:r>
            <a:r>
              <a:rPr lang="en-GB" sz="1800" noProof="0" dirty="0">
                <a:solidFill>
                  <a:srgbClr val="FF0000"/>
                </a:solidFill>
              </a:rPr>
              <a:t>Rework on non-contacting fingers needed.</a:t>
            </a:r>
          </a:p>
        </p:txBody>
      </p:sp>
      <p:pic>
        <p:nvPicPr>
          <p:cNvPr id="21" name="Picture 20" descr="A close up of a machine&#10;&#10;Description automatically generated">
            <a:extLst>
              <a:ext uri="{FF2B5EF4-FFF2-40B4-BE49-F238E27FC236}">
                <a16:creationId xmlns:a16="http://schemas.microsoft.com/office/drawing/2014/main" id="{438B12BE-B4D2-1808-392E-5448C3B95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743" y="3926425"/>
            <a:ext cx="3217479" cy="21689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A32ACA-2707-A567-D313-2DF94DFD1B5D}"/>
              </a:ext>
            </a:extLst>
          </p:cNvPr>
          <p:cNvSpPr txBox="1"/>
          <p:nvPr/>
        </p:nvSpPr>
        <p:spPr>
          <a:xfrm>
            <a:off x="5657509" y="1133916"/>
            <a:ext cx="876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Port 1 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74C26D68-4548-C508-3B72-7973B71626C4}"/>
              </a:ext>
            </a:extLst>
          </p:cNvPr>
          <p:cNvCxnSpPr>
            <a:cxnSpLocks/>
            <a:stCxn id="19" idx="2"/>
          </p:cNvCxnSpPr>
          <p:nvPr/>
        </p:nvCxnSpPr>
        <p:spPr bwMode="auto">
          <a:xfrm rot="16200000" flipH="1">
            <a:off x="6352745" y="1215724"/>
            <a:ext cx="324712" cy="838203"/>
          </a:xfrm>
          <a:prstGeom prst="curvedConnector2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404F57-9DFD-1158-7083-53CF7B3D67EF}"/>
              </a:ext>
            </a:extLst>
          </p:cNvPr>
          <p:cNvSpPr txBox="1"/>
          <p:nvPr/>
        </p:nvSpPr>
        <p:spPr>
          <a:xfrm>
            <a:off x="11315019" y="2030807"/>
            <a:ext cx="876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Port 2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20E45324-B31B-E2C9-16E1-7B9FBEFF19AC}"/>
              </a:ext>
            </a:extLst>
          </p:cNvPr>
          <p:cNvCxnSpPr>
            <a:cxnSpLocks/>
            <a:stCxn id="25" idx="2"/>
          </p:cNvCxnSpPr>
          <p:nvPr/>
        </p:nvCxnSpPr>
        <p:spPr bwMode="auto">
          <a:xfrm rot="5400000">
            <a:off x="11280360" y="1967201"/>
            <a:ext cx="70990" cy="875311"/>
          </a:xfrm>
          <a:prstGeom prst="curvedConnector2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FF8787F-9F55-632A-DBF2-0A7955A066C2}"/>
              </a:ext>
            </a:extLst>
          </p:cNvPr>
          <p:cNvSpPr txBox="1"/>
          <p:nvPr/>
        </p:nvSpPr>
        <p:spPr>
          <a:xfrm>
            <a:off x="10251011" y="510197"/>
            <a:ext cx="1884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Wire stretched along beam axis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B3A46B-2496-ECDD-973E-2CD67FDA31E8}"/>
              </a:ext>
            </a:extLst>
          </p:cNvPr>
          <p:cNvCxnSpPr>
            <a:cxnSpLocks/>
          </p:cNvCxnSpPr>
          <p:nvPr/>
        </p:nvCxnSpPr>
        <p:spPr bwMode="auto">
          <a:xfrm flipV="1">
            <a:off x="10611645" y="964681"/>
            <a:ext cx="393849" cy="844859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F9B31F-D0FC-2A0F-C764-350C4653ACE8}"/>
              </a:ext>
            </a:extLst>
          </p:cNvPr>
          <p:cNvCxnSpPr>
            <a:cxnSpLocks/>
          </p:cNvCxnSpPr>
          <p:nvPr/>
        </p:nvCxnSpPr>
        <p:spPr bwMode="auto">
          <a:xfrm flipV="1">
            <a:off x="2916238" y="2725177"/>
            <a:ext cx="771752" cy="371668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CCBBCC-852A-F435-EEDA-AA8E544DB833}"/>
              </a:ext>
            </a:extLst>
          </p:cNvPr>
          <p:cNvCxnSpPr>
            <a:cxnSpLocks/>
          </p:cNvCxnSpPr>
          <p:nvPr/>
        </p:nvCxnSpPr>
        <p:spPr bwMode="auto">
          <a:xfrm flipV="1">
            <a:off x="4074886" y="2763136"/>
            <a:ext cx="771752" cy="371668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8AC67E11-D0E0-5253-0F05-65ADFAA0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D0B62E26-6310-7C94-4ABA-B57AAD65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7A6E-1C52-B91A-5355-71CB21D3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C05DE0-9C59-6DDB-72F1-95101B97171A}"/>
              </a:ext>
            </a:extLst>
          </p:cNvPr>
          <p:cNvSpPr txBox="1">
            <a:spLocks/>
          </p:cNvSpPr>
          <p:nvPr/>
        </p:nvSpPr>
        <p:spPr bwMode="auto">
          <a:xfrm>
            <a:off x="152030" y="126592"/>
            <a:ext cx="8464021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noProof="0" dirty="0"/>
              <a:t>Stretched wire measurements of the extraction septum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FDA602-483E-652A-59DB-385747C8B87B}"/>
              </a:ext>
            </a:extLst>
          </p:cNvPr>
          <p:cNvSpPr txBox="1"/>
          <p:nvPr/>
        </p:nvSpPr>
        <p:spPr>
          <a:xfrm>
            <a:off x="427137" y="631678"/>
            <a:ext cx="846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</a:rPr>
              <a:t>Septum magnet remeasured after repair on the contact fingers.</a:t>
            </a:r>
          </a:p>
        </p:txBody>
      </p:sp>
      <p:pic>
        <p:nvPicPr>
          <p:cNvPr id="18" name="Picture 17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C4BBD144-AD08-66D0-933C-5861C70C8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94" y="1021959"/>
            <a:ext cx="4730339" cy="35039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AE8AF5-8F07-9306-77C7-340842A82485}"/>
              </a:ext>
            </a:extLst>
          </p:cNvPr>
          <p:cNvSpPr txBox="1"/>
          <p:nvPr/>
        </p:nvSpPr>
        <p:spPr>
          <a:xfrm>
            <a:off x="5936563" y="1808449"/>
            <a:ext cx="59343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800" noProof="0" dirty="0">
                <a:solidFill>
                  <a:srgbClr val="000000"/>
                </a:solidFill>
              </a:rPr>
              <a:t>Large impedance peaks at frequencies of 965 MHz and 1.47 GHz, as well as resonance above 400 MHz, are now greatly attenuated.</a:t>
            </a:r>
          </a:p>
          <a:p>
            <a:endParaRPr lang="en-GB" sz="1800" noProof="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noProof="0" dirty="0">
                <a:solidFill>
                  <a:srgbClr val="000000"/>
                </a:solidFill>
              </a:rPr>
              <a:t>Narrowband resonances corresponded to a gap or discontinuity along the circulating beam path.</a:t>
            </a:r>
          </a:p>
          <a:p>
            <a:pPr marL="285750" indent="-285750">
              <a:buFontTx/>
              <a:buChar char="-"/>
            </a:pPr>
            <a:endParaRPr lang="en-GB" sz="1800" noProof="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noProof="0" dirty="0">
                <a:solidFill>
                  <a:srgbClr val="000000"/>
                </a:solidFill>
              </a:rPr>
              <a:t>Mainly </a:t>
            </a:r>
            <a:r>
              <a:rPr lang="en-GB" sz="1800" b="1" noProof="0" dirty="0">
                <a:solidFill>
                  <a:srgbClr val="FF0000"/>
                </a:solidFill>
              </a:rPr>
              <a:t>broadband impedance </a:t>
            </a:r>
            <a:r>
              <a:rPr lang="en-GB" sz="1800" noProof="0" dirty="0">
                <a:solidFill>
                  <a:srgbClr val="000000"/>
                </a:solidFill>
              </a:rPr>
              <a:t>contribution.</a:t>
            </a:r>
          </a:p>
          <a:p>
            <a:pPr marL="285750" indent="-285750">
              <a:buFontTx/>
              <a:buChar char="-"/>
            </a:pPr>
            <a:endParaRPr lang="en-GB" sz="1800" noProof="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FCDEFC-0F4B-D8E7-3C37-65B776EB4080}"/>
              </a:ext>
            </a:extLst>
          </p:cNvPr>
          <p:cNvSpPr txBox="1"/>
          <p:nvPr/>
        </p:nvSpPr>
        <p:spPr>
          <a:xfrm>
            <a:off x="345440" y="4783551"/>
            <a:ext cx="11525431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FF0000"/>
                </a:solidFill>
              </a:rPr>
              <a:t>Impedance measurements </a:t>
            </a:r>
            <a:r>
              <a:rPr lang="en-GB" sz="1800" noProof="0" dirty="0">
                <a:solidFill>
                  <a:srgbClr val="000000"/>
                </a:solidFill>
              </a:rPr>
              <a:t>proven to be </a:t>
            </a:r>
            <a:r>
              <a:rPr lang="en-GB" sz="1800" b="1" noProof="0" dirty="0">
                <a:solidFill>
                  <a:srgbClr val="FF0000"/>
                </a:solidFill>
              </a:rPr>
              <a:t>essential</a:t>
            </a:r>
            <a:r>
              <a:rPr lang="en-GB" sz="1800" noProof="0" dirty="0">
                <a:solidFill>
                  <a:srgbClr val="FF0000"/>
                </a:solidFill>
              </a:rPr>
              <a:t> </a:t>
            </a:r>
            <a:r>
              <a:rPr lang="en-GB" sz="1800" noProof="0" dirty="0">
                <a:solidFill>
                  <a:srgbClr val="000000"/>
                </a:solidFill>
              </a:rPr>
              <a:t>for determining impedance contribution of septa magnets and to check the presence of any </a:t>
            </a:r>
            <a:r>
              <a:rPr lang="en-GB" sz="1800" b="1" noProof="0" dirty="0">
                <a:solidFill>
                  <a:srgbClr val="FF0000"/>
                </a:solidFill>
              </a:rPr>
              <a:t>assembly defects, not discernible through simulations</a:t>
            </a:r>
            <a:r>
              <a:rPr lang="en-GB" sz="1800" noProof="0" dirty="0">
                <a:solidFill>
                  <a:srgbClr val="FF0000"/>
                </a:solidFill>
              </a:rPr>
              <a:t>.</a:t>
            </a:r>
          </a:p>
          <a:p>
            <a:r>
              <a:rPr lang="en-GB" sz="1800" noProof="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GB" sz="1800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Mitigation</a:t>
            </a:r>
            <a:r>
              <a:rPr lang="en-GB" sz="1800" noProof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of unwanted impedance contribution addressed </a:t>
            </a:r>
            <a:r>
              <a:rPr lang="en-GB" sz="1800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by measuring each device before installation.</a:t>
            </a:r>
            <a:endParaRPr lang="en-GB" sz="1800" b="1" noProof="0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93755-FDE2-BD5E-2110-C9BDD6E2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B1142C-3D47-5C9D-10FC-D83723ED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C9DD2-5F43-826D-3F62-A52DC4AC5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B1FA7-0ABB-2DA6-AC79-B7DF2786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835D245B-26AA-1E78-9762-9C452334082E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noProof="0" dirty="0">
                <a:solidFill>
                  <a:srgbClr val="841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76DFE650-DB5C-0636-00BA-200AE95EF1E0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B3CB6-70AF-D3CC-3F61-288AB6DF6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97408-4B8F-5D20-9807-0DCD2024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26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A69685-D8D4-FAA9-1845-A4301918BB2F}"/>
              </a:ext>
            </a:extLst>
          </p:cNvPr>
          <p:cNvSpPr txBox="1">
            <a:spLocks/>
          </p:cNvSpPr>
          <p:nvPr/>
        </p:nvSpPr>
        <p:spPr bwMode="auto">
          <a:xfrm>
            <a:off x="688271" y="365952"/>
            <a:ext cx="11621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sz="2200" u="sng" dirty="0">
                <a:ln w="0"/>
                <a:solidFill>
                  <a:schemeClr val="tx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112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4" y="84967"/>
            <a:ext cx="8574086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Proton Synchrotron pumping manifolds impedance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C5692-219B-34EF-07C3-3A330A070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D40CAD-A1D7-D0AE-F7E5-3B7589771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12" b="12743"/>
          <a:stretch/>
        </p:blipFill>
        <p:spPr>
          <a:xfrm>
            <a:off x="791949" y="589792"/>
            <a:ext cx="4302341" cy="1989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36673-685F-1D82-F86B-9F1FF953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521" y="445623"/>
            <a:ext cx="3840797" cy="2133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D31C3A-F7BE-FDDB-1884-9E5F244C1374}"/>
              </a:ext>
            </a:extLst>
          </p:cNvPr>
          <p:cNvSpPr txBox="1"/>
          <p:nvPr/>
        </p:nvSpPr>
        <p:spPr>
          <a:xfrm>
            <a:off x="310879" y="3084224"/>
            <a:ext cx="64876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</a:rPr>
              <a:t>There are </a:t>
            </a:r>
            <a:r>
              <a:rPr lang="en-GB" sz="1800" u="sng" noProof="0" dirty="0">
                <a:solidFill>
                  <a:srgbClr val="000000"/>
                </a:solidFill>
              </a:rPr>
              <a:t>100 straight sections </a:t>
            </a:r>
            <a:r>
              <a:rPr lang="en-GB" sz="1800" noProof="0" dirty="0">
                <a:solidFill>
                  <a:srgbClr val="000000"/>
                </a:solidFill>
              </a:rPr>
              <a:t>along the PS accelerator, generally 1 manifold for each section:</a:t>
            </a:r>
          </a:p>
          <a:p>
            <a:endParaRPr lang="en-GB" sz="1800" noProof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u="sng" noProof="0" dirty="0">
                <a:solidFill>
                  <a:srgbClr val="FF0000"/>
                </a:solidFill>
              </a:rPr>
              <a:t>50</a:t>
            </a:r>
            <a:r>
              <a:rPr lang="en-GB" sz="1800" noProof="0" dirty="0">
                <a:solidFill>
                  <a:srgbClr val="000000"/>
                </a:solidFill>
              </a:rPr>
              <a:t> </a:t>
            </a:r>
            <a:r>
              <a:rPr lang="en-GB" sz="1800" b="1" noProof="0" dirty="0">
                <a:solidFill>
                  <a:srgbClr val="FF0000"/>
                </a:solidFill>
              </a:rPr>
              <a:t>empty</a:t>
            </a:r>
            <a:r>
              <a:rPr lang="en-GB" sz="1800" noProof="0" dirty="0">
                <a:solidFill>
                  <a:srgbClr val="000000"/>
                </a:solidFill>
              </a:rPr>
              <a:t> </a:t>
            </a:r>
            <a:r>
              <a:rPr lang="en-GB" sz="1800" b="1" noProof="0" dirty="0">
                <a:solidFill>
                  <a:srgbClr val="FF0000"/>
                </a:solidFill>
              </a:rPr>
              <a:t>manifold</a:t>
            </a:r>
            <a:r>
              <a:rPr lang="en-GB" sz="1800" noProof="0" dirty="0">
                <a:solidFill>
                  <a:srgbClr val="000000"/>
                </a:solidFill>
              </a:rPr>
              <a:t> units.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noProof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u="sng" noProof="0" dirty="0">
                <a:solidFill>
                  <a:srgbClr val="FF0000"/>
                </a:solidFill>
              </a:rPr>
              <a:t>55</a:t>
            </a:r>
            <a:r>
              <a:rPr lang="en-GB" sz="1800" b="1" noProof="0" dirty="0">
                <a:solidFill>
                  <a:srgbClr val="FF0000"/>
                </a:solidFill>
              </a:rPr>
              <a:t> manifolds </a:t>
            </a:r>
            <a:r>
              <a:rPr lang="en-GB" sz="1800" noProof="0" dirty="0">
                <a:solidFill>
                  <a:srgbClr val="000000"/>
                </a:solidFill>
              </a:rPr>
              <a:t>equipped </a:t>
            </a:r>
            <a:r>
              <a:rPr lang="en-GB" sz="1800" b="1" noProof="0" dirty="0">
                <a:solidFill>
                  <a:srgbClr val="FF0000"/>
                </a:solidFill>
              </a:rPr>
              <a:t>with</a:t>
            </a:r>
            <a:r>
              <a:rPr lang="en-GB" sz="1800" noProof="0" dirty="0">
                <a:solidFill>
                  <a:srgbClr val="000000"/>
                </a:solidFill>
              </a:rPr>
              <a:t> beam diagnostic instrumentation, or 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pickup.</a:t>
            </a:r>
            <a:endParaRPr lang="en-GB" sz="1800" noProof="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01FBD-B4F5-332E-D023-AC451061750C}"/>
              </a:ext>
            </a:extLst>
          </p:cNvPr>
          <p:cNvSpPr txBox="1"/>
          <p:nvPr/>
        </p:nvSpPr>
        <p:spPr>
          <a:xfrm>
            <a:off x="5633349" y="2387609"/>
            <a:ext cx="178488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000000"/>
                </a:solidFill>
              </a:rPr>
              <a:t>Insertion blind flange </a:t>
            </a:r>
            <a:r>
              <a:rPr lang="en-GB" sz="1400" dirty="0">
                <a:solidFill>
                  <a:srgbClr val="000000"/>
                </a:solidFill>
              </a:rPr>
              <a:t>o</a:t>
            </a:r>
            <a:r>
              <a:rPr lang="en-GB" sz="1400" noProof="0" dirty="0">
                <a:solidFill>
                  <a:srgbClr val="000000"/>
                </a:solidFill>
              </a:rPr>
              <a:t>r pickup unit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416B1FA5-BDCB-0099-7F60-64F84BA794B5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6040505" y="1711744"/>
            <a:ext cx="875098" cy="461230"/>
          </a:xfrm>
          <a:prstGeom prst="bentConnector2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F24F51B5-47D9-05DF-CFF1-40C0ECECF632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0383553" y="891876"/>
            <a:ext cx="872643" cy="474024"/>
          </a:xfrm>
          <a:prstGeom prst="bentConnector3">
            <a:avLst>
              <a:gd name="adj1" fmla="val 100209"/>
            </a:avLst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8EB88AC-1A92-E81F-25E8-5A7F0C5A2665}"/>
              </a:ext>
            </a:extLst>
          </p:cNvPr>
          <p:cNvSpPr txBox="1"/>
          <p:nvPr/>
        </p:nvSpPr>
        <p:spPr>
          <a:xfrm>
            <a:off x="10582862" y="159038"/>
            <a:ext cx="139889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000000"/>
                </a:solidFill>
              </a:rPr>
              <a:t>Vacuum pump connection</a:t>
            </a:r>
          </a:p>
        </p:txBody>
      </p:sp>
      <p:pic>
        <p:nvPicPr>
          <p:cNvPr id="9" name="Picture 8" descr="A person holding a metal object&#10;&#10;Description automatically generated">
            <a:extLst>
              <a:ext uri="{FF2B5EF4-FFF2-40B4-BE49-F238E27FC236}">
                <a16:creationId xmlns:a16="http://schemas.microsoft.com/office/drawing/2014/main" id="{4E348A01-E0C9-C14C-3E76-3DD2AB9E5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693" y="2709247"/>
            <a:ext cx="2780507" cy="266176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35EC70-B6BD-9886-43BF-9579053D5E8C}"/>
              </a:ext>
            </a:extLst>
          </p:cNvPr>
          <p:cNvCxnSpPr/>
          <p:nvPr/>
        </p:nvCxnSpPr>
        <p:spPr bwMode="auto">
          <a:xfrm>
            <a:off x="5633349" y="766524"/>
            <a:ext cx="914400" cy="914400"/>
          </a:xfrm>
          <a:prstGeom prst="straightConnector1">
            <a:avLst/>
          </a:prstGeom>
          <a:noFill/>
          <a:ln>
            <a:noFill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047022-1F2E-865E-2195-96BFE596AC5B}"/>
                  </a:ext>
                </a:extLst>
              </p:cNvPr>
              <p:cNvSpPr txBox="1"/>
              <p:nvPr/>
            </p:nvSpPr>
            <p:spPr>
              <a:xfrm>
                <a:off x="5788769" y="795724"/>
                <a:ext cx="24447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noProof="0" dirty="0">
                    <a:solidFill>
                      <a:srgbClr val="FF0000"/>
                    </a:solidFill>
                  </a:rPr>
                  <a:t>Inner radius </a:t>
                </a:r>
                <a14:m>
                  <m:oMath xmlns:m="http://schemas.openxmlformats.org/officeDocument/2006/math">
                    <m:r>
                      <a:rPr lang="en-GB" sz="1400" b="1" i="1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GB" sz="1400" b="1" i="1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GB" sz="1400" b="1" i="1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𝟕𝟏</m:t>
                    </m:r>
                    <m:r>
                      <a:rPr lang="en-GB" sz="1400" b="1" i="1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400" b="1" i="1" noProof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GB" sz="1400" b="1" noProof="0" dirty="0">
                    <a:solidFill>
                      <a:srgbClr val="FF0000"/>
                    </a:solidFill>
                  </a:rPr>
                  <a:t> mm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047022-1F2E-865E-2195-96BFE596A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769" y="795724"/>
                <a:ext cx="2444772" cy="307777"/>
              </a:xfrm>
              <a:prstGeom prst="rect">
                <a:avLst/>
              </a:prstGeom>
              <a:blipFill>
                <a:blip r:embed="rId5"/>
                <a:stretch>
                  <a:fillRect l="-748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F9C2F2-715C-0DC6-2B85-70E5631F21D6}"/>
              </a:ext>
            </a:extLst>
          </p:cNvPr>
          <p:cNvCxnSpPr>
            <a:cxnSpLocks/>
          </p:cNvCxnSpPr>
          <p:nvPr/>
        </p:nvCxnSpPr>
        <p:spPr bwMode="auto">
          <a:xfrm>
            <a:off x="5181693" y="4853225"/>
            <a:ext cx="2560761" cy="0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FEFFA00-3018-F4BA-507B-B8316017D8BF}"/>
              </a:ext>
            </a:extLst>
          </p:cNvPr>
          <p:cNvSpPr txBox="1"/>
          <p:nvPr/>
        </p:nvSpPr>
        <p:spPr>
          <a:xfrm>
            <a:off x="458473" y="5414165"/>
            <a:ext cx="1126415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noProof="0" dirty="0">
                <a:solidFill>
                  <a:srgbClr val="FF0000"/>
                </a:solidFill>
              </a:rPr>
              <a:t>Empty pumping manifolds suspected to be the source of </a:t>
            </a:r>
            <a:r>
              <a:rPr lang="en-GB" sz="1800" b="1" noProof="0" dirty="0">
                <a:solidFill>
                  <a:srgbClr val="FF0000"/>
                </a:solidFill>
              </a:rPr>
              <a:t>microwave instabilities</a:t>
            </a:r>
            <a:r>
              <a:rPr lang="en-GB" sz="1800" noProof="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Impedance study addressed through </a:t>
            </a:r>
            <a:r>
              <a:rPr lang="en-GB" sz="1800" b="1" dirty="0">
                <a:solidFill>
                  <a:srgbClr val="FF0000"/>
                </a:solidFill>
              </a:rPr>
              <a:t>eigenmode</a:t>
            </a:r>
            <a:r>
              <a:rPr lang="en-GB" sz="1800" dirty="0">
                <a:solidFill>
                  <a:srgbClr val="FF0000"/>
                </a:solidFill>
              </a:rPr>
              <a:t>, </a:t>
            </a:r>
            <a:r>
              <a:rPr lang="en-GB" sz="1800" b="1" dirty="0" err="1">
                <a:solidFill>
                  <a:srgbClr val="FF0000"/>
                </a:solidFill>
              </a:rPr>
              <a:t>wakefield</a:t>
            </a:r>
            <a:r>
              <a:rPr lang="en-GB" sz="1800" dirty="0">
                <a:solidFill>
                  <a:srgbClr val="FF0000"/>
                </a:solidFill>
              </a:rPr>
              <a:t> simulations, and </a:t>
            </a:r>
            <a:r>
              <a:rPr lang="en-GB" sz="1800" b="1" dirty="0">
                <a:solidFill>
                  <a:srgbClr val="FF0000"/>
                </a:solidFill>
              </a:rPr>
              <a:t>analytical</a:t>
            </a:r>
            <a:r>
              <a:rPr lang="en-GB" sz="1800" dirty="0">
                <a:solidFill>
                  <a:srgbClr val="FF0000"/>
                </a:solidFill>
              </a:rPr>
              <a:t> considerations.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3321F-9661-F210-FB7A-BB8969BE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2016D-DC0B-A4E8-146B-262C735C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51EC1BE-ED84-442D-AC44-498A796D6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60" y="3424328"/>
            <a:ext cx="5496213" cy="2382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C523A5-1BFA-73BF-B9B8-0C81FCBD9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882" y="3049770"/>
            <a:ext cx="3881697" cy="26544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C824E0-8AB9-8FAC-1E2E-7A25D644B75F}"/>
              </a:ext>
            </a:extLst>
          </p:cNvPr>
          <p:cNvSpPr txBox="1"/>
          <p:nvPr/>
        </p:nvSpPr>
        <p:spPr>
          <a:xfrm>
            <a:off x="9757352" y="3741397"/>
            <a:ext cx="190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solidFill>
                  <a:srgbClr val="FF0000"/>
                </a:solidFill>
              </a:rPr>
              <a:t>Maximum shunt impedance reduced to 1.8 </a:t>
            </a:r>
            <a:r>
              <a:rPr lang="en-GB" sz="1600" noProof="0" dirty="0" err="1">
                <a:solidFill>
                  <a:srgbClr val="FF0000"/>
                </a:solidFill>
              </a:rPr>
              <a:t>kΩ</a:t>
            </a:r>
            <a:endParaRPr lang="en-GB" sz="1600" noProof="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03" y="160509"/>
            <a:ext cx="8675688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Longitudinal impedance simulations of pumping manifold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0CF60-4079-CA1A-14F1-6CB1A88D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345B4F-8182-EC30-6CE2-1522A6C12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5" y="910792"/>
            <a:ext cx="5332962" cy="19825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48D969-F794-4C52-7CA8-6B86A54B2208}"/>
              </a:ext>
            </a:extLst>
          </p:cNvPr>
          <p:cNvSpPr txBox="1"/>
          <p:nvPr/>
        </p:nvSpPr>
        <p:spPr>
          <a:xfrm>
            <a:off x="253335" y="632126"/>
            <a:ext cx="2048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noProof="0" dirty="0">
                <a:solidFill>
                  <a:srgbClr val="FF0000"/>
                </a:solidFill>
              </a:rPr>
              <a:t>Empty manifold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2D90E3-6373-E465-8CB5-AD07F7415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186" y="632126"/>
            <a:ext cx="3881697" cy="24537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A7CEFC-E8B5-873F-93DE-6EC4ABB79196}"/>
              </a:ext>
            </a:extLst>
          </p:cNvPr>
          <p:cNvSpPr txBox="1"/>
          <p:nvPr/>
        </p:nvSpPr>
        <p:spPr>
          <a:xfrm>
            <a:off x="9693275" y="813884"/>
            <a:ext cx="2343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solidFill>
                  <a:srgbClr val="FF0000"/>
                </a:solidFill>
              </a:rPr>
              <a:t>Maximum shunt impedance of 75 </a:t>
            </a:r>
            <a:r>
              <a:rPr lang="en-GB" sz="1600" noProof="0" dirty="0" err="1">
                <a:solidFill>
                  <a:srgbClr val="FF0000"/>
                </a:solidFill>
              </a:rPr>
              <a:t>kΩ</a:t>
            </a:r>
            <a:r>
              <a:rPr lang="en-GB" sz="1600" noProof="0" dirty="0">
                <a:solidFill>
                  <a:srgbClr val="FF0000"/>
                </a:solidFill>
              </a:rPr>
              <a:t> at 1.2 GHz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5AE445-9C77-4315-1791-A0D62667621A}"/>
              </a:ext>
            </a:extLst>
          </p:cNvPr>
          <p:cNvSpPr txBox="1"/>
          <p:nvPr/>
        </p:nvSpPr>
        <p:spPr>
          <a:xfrm>
            <a:off x="2604117" y="5724106"/>
            <a:ext cx="934975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Pickup </a:t>
            </a:r>
            <a:r>
              <a:rPr lang="en-GB" sz="1800" noProof="0" dirty="0">
                <a:solidFill>
                  <a:srgbClr val="000000"/>
                </a:solidFill>
              </a:rPr>
              <a:t>already acting as a shield 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en-GB" sz="1800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empty case is the target for impedance mitigation.</a:t>
            </a:r>
            <a:endParaRPr lang="en-GB" sz="1800" b="1" noProof="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5701D-1970-643A-FF61-56573BD95A7F}"/>
              </a:ext>
            </a:extLst>
          </p:cNvPr>
          <p:cNvSpPr txBox="1"/>
          <p:nvPr/>
        </p:nvSpPr>
        <p:spPr>
          <a:xfrm>
            <a:off x="253335" y="3138805"/>
            <a:ext cx="3207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noProof="0" dirty="0">
                <a:solidFill>
                  <a:srgbClr val="FF0000"/>
                </a:solidFill>
              </a:rPr>
              <a:t>Manifold with </a:t>
            </a:r>
            <a:r>
              <a:rPr lang="en-GB" sz="1600" u="sng" dirty="0">
                <a:solidFill>
                  <a:srgbClr val="FF0000"/>
                </a:solidFill>
              </a:rPr>
              <a:t>pickup</a:t>
            </a:r>
            <a:endParaRPr lang="en-GB" sz="1600" u="sng" noProof="0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E289F-9B52-1BB8-8BEA-CA4962DE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70EDE-A86F-403C-FEF1-E14F53E7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28</a:t>
            </a:fld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4176CE-0E47-8181-6249-F74D68806057}"/>
              </a:ext>
            </a:extLst>
          </p:cNvPr>
          <p:cNvCxnSpPr>
            <a:cxnSpLocks/>
          </p:cNvCxnSpPr>
          <p:nvPr/>
        </p:nvCxnSpPr>
        <p:spPr bwMode="auto">
          <a:xfrm>
            <a:off x="636365" y="1309136"/>
            <a:ext cx="813729" cy="521418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75D64C7-E3AC-36B4-C54D-E31BDAFF8AEC}"/>
              </a:ext>
            </a:extLst>
          </p:cNvPr>
          <p:cNvSpPr txBox="1"/>
          <p:nvPr/>
        </p:nvSpPr>
        <p:spPr>
          <a:xfrm rot="2084591">
            <a:off x="610689" y="1478970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E26670-5DA6-1103-67E3-4FF7F88E1126}"/>
              </a:ext>
            </a:extLst>
          </p:cNvPr>
          <p:cNvCxnSpPr>
            <a:cxnSpLocks/>
          </p:cNvCxnSpPr>
          <p:nvPr/>
        </p:nvCxnSpPr>
        <p:spPr bwMode="auto">
          <a:xfrm>
            <a:off x="1437593" y="3670602"/>
            <a:ext cx="12501" cy="48629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38535AB-87EF-E7F2-F404-B08075E40DF7}"/>
              </a:ext>
            </a:extLst>
          </p:cNvPr>
          <p:cNvSpPr txBox="1"/>
          <p:nvPr/>
        </p:nvSpPr>
        <p:spPr>
          <a:xfrm>
            <a:off x="1464614" y="3759860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4" y="120457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Empty manifold – field monitors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8EB66-CF3B-D205-35E5-C25B5764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0A4D08-32D2-AF76-B97D-C6B8FE9B31E6}"/>
              </a:ext>
            </a:extLst>
          </p:cNvPr>
          <p:cNvGrpSpPr/>
          <p:nvPr/>
        </p:nvGrpSpPr>
        <p:grpSpPr>
          <a:xfrm>
            <a:off x="400051" y="812113"/>
            <a:ext cx="7559675" cy="5032576"/>
            <a:chOff x="751937" y="661987"/>
            <a:chExt cx="7521592" cy="50296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6CDD9BC-E55B-218A-CF10-F0611FECA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937" y="661987"/>
              <a:ext cx="7521592" cy="502963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3AF956-8684-3828-1E6C-62A0442C05FE}"/>
                </a:ext>
              </a:extLst>
            </p:cNvPr>
            <p:cNvSpPr/>
            <p:nvPr/>
          </p:nvSpPr>
          <p:spPr bwMode="auto">
            <a:xfrm>
              <a:off x="2463800" y="3107267"/>
              <a:ext cx="397933" cy="321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D68BFB-2341-A318-8B83-DFF13FD5A848}"/>
                </a:ext>
              </a:extLst>
            </p:cNvPr>
            <p:cNvSpPr/>
            <p:nvPr/>
          </p:nvSpPr>
          <p:spPr bwMode="auto">
            <a:xfrm>
              <a:off x="6197600" y="3107266"/>
              <a:ext cx="397933" cy="321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4603A1-8B21-B3ED-CCB7-3930C4FCA065}"/>
                </a:ext>
              </a:extLst>
            </p:cNvPr>
            <p:cNvSpPr txBox="1"/>
            <p:nvPr/>
          </p:nvSpPr>
          <p:spPr>
            <a:xfrm>
              <a:off x="2794000" y="1117164"/>
              <a:ext cx="936541" cy="307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noProof="0" dirty="0">
                  <a:solidFill>
                    <a:srgbClr val="FF0000"/>
                  </a:solidFill>
                </a:rPr>
                <a:t>1.22 GHz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EE079A-2E69-AD00-3889-4EAA7A88F5E7}"/>
                </a:ext>
              </a:extLst>
            </p:cNvPr>
            <p:cNvSpPr txBox="1"/>
            <p:nvPr/>
          </p:nvSpPr>
          <p:spPr>
            <a:xfrm>
              <a:off x="6565452" y="1111238"/>
              <a:ext cx="936541" cy="307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noProof="0" dirty="0">
                  <a:solidFill>
                    <a:srgbClr val="FF0000"/>
                  </a:solidFill>
                </a:rPr>
                <a:t>1.26 GHz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E7B3DC-09DF-196A-D6B4-B4748B4CAA15}"/>
                </a:ext>
              </a:extLst>
            </p:cNvPr>
            <p:cNvSpPr txBox="1"/>
            <p:nvPr/>
          </p:nvSpPr>
          <p:spPr>
            <a:xfrm>
              <a:off x="2794000" y="3779936"/>
              <a:ext cx="936541" cy="307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noProof="0" dirty="0">
                  <a:solidFill>
                    <a:srgbClr val="FF0000"/>
                  </a:solidFill>
                </a:rPr>
                <a:t>1.34 GHz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F41E24-0B36-F9E3-BAC6-C983455EF2B1}"/>
                </a:ext>
              </a:extLst>
            </p:cNvPr>
            <p:cNvSpPr txBox="1"/>
            <p:nvPr/>
          </p:nvSpPr>
          <p:spPr>
            <a:xfrm>
              <a:off x="6396566" y="3730287"/>
              <a:ext cx="936541" cy="307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noProof="0" dirty="0">
                  <a:solidFill>
                    <a:srgbClr val="FF0000"/>
                  </a:solidFill>
                </a:rPr>
                <a:t>1.43 GHz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792167-48FF-9511-2D56-18D7A6BDBA88}"/>
                  </a:ext>
                </a:extLst>
              </p:cNvPr>
              <p:cNvSpPr txBox="1"/>
              <p:nvPr/>
            </p:nvSpPr>
            <p:spPr>
              <a:xfrm>
                <a:off x="8533342" y="2704823"/>
                <a:ext cx="2948516" cy="1107996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800" i="0" noProof="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First four modes of a cylindrical resonator with the same dimensions:</a:t>
                </a:r>
                <a:endParaRPr lang="en-GB" sz="1800" noProof="0" dirty="0">
                  <a:solidFill>
                    <a:schemeClr val="tx1">
                      <a:lumMod val="50000"/>
                    </a:schemeClr>
                  </a:solidFill>
                  <a:latin typeface="+mn-lt"/>
                </a:endParaRPr>
              </a:p>
              <a:p>
                <a:r>
                  <a:rPr lang="en-GB" sz="1800" noProof="0" dirty="0">
                    <a:solidFill>
                      <a:schemeClr val="tx1">
                        <a:lumMod val="50000"/>
                      </a:schemeClr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i="1" noProof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111</m:t>
                        </m:r>
                      </m:sub>
                    </m:sSub>
                    <m:r>
                      <a:rPr lang="en-GB" sz="1800" i="1" noProof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800" i="1" noProof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112</m:t>
                        </m:r>
                      </m:sub>
                    </m:sSub>
                    <m:r>
                      <a:rPr lang="en-GB" sz="1800" i="1" noProof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800" i="1" noProof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113</m:t>
                        </m:r>
                      </m:sub>
                    </m:sSub>
                    <m:r>
                      <a:rPr lang="en-GB" sz="1800" i="1" noProof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800" i="1" noProof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800" i="1" noProof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114</m:t>
                        </m:r>
                      </m:sub>
                    </m:sSub>
                    <m:r>
                      <a:rPr lang="en-GB" sz="1800" i="1" noProof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1800" noProof="0" dirty="0">
                  <a:solidFill>
                    <a:schemeClr val="tx1">
                      <a:lumMod val="50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792167-48FF-9511-2D56-18D7A6BDB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342" y="2704823"/>
                <a:ext cx="2948516" cy="1107996"/>
              </a:xfrm>
              <a:prstGeom prst="rect">
                <a:avLst/>
              </a:prstGeom>
              <a:blipFill>
                <a:blip r:embed="rId3"/>
                <a:stretch>
                  <a:fillRect l="-4959" t="-7182" r="-4545" b="-38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8879AE6-D91A-7128-65C9-8D5CB9C8DC4E}"/>
              </a:ext>
            </a:extLst>
          </p:cNvPr>
          <p:cNvSpPr txBox="1"/>
          <p:nvPr/>
        </p:nvSpPr>
        <p:spPr>
          <a:xfrm>
            <a:off x="8177212" y="4901046"/>
            <a:ext cx="401478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noProof="0" dirty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en-GB" sz="2000" noProof="0" dirty="0">
                <a:solidFill>
                  <a:srgbClr val="C00000"/>
                </a:solidFill>
              </a:rPr>
              <a:t>Shield needed to mitigate manifold impedance contribution.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FD777F-9CE9-2FB7-D6CD-F9D8B49D3FAA}"/>
                  </a:ext>
                </a:extLst>
              </p:cNvPr>
              <p:cNvSpPr txBox="1"/>
              <p:nvPr/>
            </p:nvSpPr>
            <p:spPr>
              <a:xfrm>
                <a:off x="182564" y="570156"/>
                <a:ext cx="87291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noProof="0" dirty="0">
                    <a:solidFill>
                      <a:srgbClr val="000000"/>
                    </a:solidFill>
                  </a:rPr>
                  <a:t>Empty manifold acts as a </a:t>
                </a:r>
                <a:r>
                  <a:rPr lang="en-GB" sz="1600" b="1" noProof="0" dirty="0">
                    <a:solidFill>
                      <a:srgbClr val="C00000"/>
                    </a:solidFill>
                  </a:rPr>
                  <a:t>cylindrical resonator</a:t>
                </a:r>
                <a:r>
                  <a:rPr lang="en-GB" sz="1600" noProof="0" dirty="0">
                    <a:solidFill>
                      <a:srgbClr val="000000"/>
                    </a:solidFill>
                  </a:rPr>
                  <a:t>, with radius </a:t>
                </a:r>
                <a14:m>
                  <m:oMath xmlns:m="http://schemas.openxmlformats.org/officeDocument/2006/math">
                    <m:r>
                      <a:rPr lang="en-GB" sz="16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16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=71.5</m:t>
                    </m:r>
                  </m:oMath>
                </a14:m>
                <a:r>
                  <a:rPr lang="en-GB" sz="1600" noProof="0" dirty="0">
                    <a:solidFill>
                      <a:srgbClr val="000000"/>
                    </a:solidFill>
                  </a:rPr>
                  <a:t> mm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FD777F-9CE9-2FB7-D6CD-F9D8B49D3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64" y="570156"/>
                <a:ext cx="8729134" cy="338554"/>
              </a:xfrm>
              <a:prstGeom prst="rect">
                <a:avLst/>
              </a:prstGeom>
              <a:blipFill>
                <a:blip r:embed="rId4"/>
                <a:stretch>
                  <a:fillRect l="-419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7CDA2-32C2-D76E-3A56-25F672AD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1BAA97-3F9C-74D2-D091-B457F44F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29</a:t>
            </a:fld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0189E19-919B-4CA9-DBE3-544B9406ED20}"/>
              </a:ext>
            </a:extLst>
          </p:cNvPr>
          <p:cNvCxnSpPr>
            <a:cxnSpLocks/>
          </p:cNvCxnSpPr>
          <p:nvPr/>
        </p:nvCxnSpPr>
        <p:spPr bwMode="auto">
          <a:xfrm>
            <a:off x="1649990" y="1063574"/>
            <a:ext cx="12501" cy="48629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EFD0584-B0A2-7764-4A29-745E0542446F}"/>
              </a:ext>
            </a:extLst>
          </p:cNvPr>
          <p:cNvSpPr txBox="1"/>
          <p:nvPr/>
        </p:nvSpPr>
        <p:spPr>
          <a:xfrm>
            <a:off x="1322131" y="812113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A5CA1A-68EC-CE35-05EF-70D91C71E412}"/>
              </a:ext>
            </a:extLst>
          </p:cNvPr>
          <p:cNvCxnSpPr>
            <a:cxnSpLocks/>
          </p:cNvCxnSpPr>
          <p:nvPr/>
        </p:nvCxnSpPr>
        <p:spPr bwMode="auto">
          <a:xfrm>
            <a:off x="5433637" y="1074981"/>
            <a:ext cx="12501" cy="48629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DFA07A5-67B9-2A9F-D732-C0EEA9594CB6}"/>
              </a:ext>
            </a:extLst>
          </p:cNvPr>
          <p:cNvSpPr txBox="1"/>
          <p:nvPr/>
        </p:nvSpPr>
        <p:spPr>
          <a:xfrm>
            <a:off x="5105778" y="823520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FED105-199E-BB2E-5D7C-6094370CC6DC}"/>
              </a:ext>
            </a:extLst>
          </p:cNvPr>
          <p:cNvCxnSpPr>
            <a:cxnSpLocks/>
          </p:cNvCxnSpPr>
          <p:nvPr/>
        </p:nvCxnSpPr>
        <p:spPr bwMode="auto">
          <a:xfrm>
            <a:off x="1658977" y="3678314"/>
            <a:ext cx="12501" cy="48629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C25BA70-A893-FC0A-58AC-2FC14CAEF7D6}"/>
              </a:ext>
            </a:extLst>
          </p:cNvPr>
          <p:cNvSpPr txBox="1"/>
          <p:nvPr/>
        </p:nvSpPr>
        <p:spPr>
          <a:xfrm>
            <a:off x="1331118" y="3426853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264D4A-5F76-CF35-C36C-7776AA24E0CE}"/>
              </a:ext>
            </a:extLst>
          </p:cNvPr>
          <p:cNvCxnSpPr>
            <a:cxnSpLocks/>
          </p:cNvCxnSpPr>
          <p:nvPr/>
        </p:nvCxnSpPr>
        <p:spPr bwMode="auto">
          <a:xfrm>
            <a:off x="5411682" y="3668258"/>
            <a:ext cx="12501" cy="48629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7C81D7-12CA-45AA-6BD5-C053C044C4B0}"/>
              </a:ext>
            </a:extLst>
          </p:cNvPr>
          <p:cNvSpPr txBox="1"/>
          <p:nvPr/>
        </p:nvSpPr>
        <p:spPr>
          <a:xfrm>
            <a:off x="5083823" y="3416797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15A27-F1A5-489D-20CF-107900C34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D261-2B51-CCDB-DDE1-8D9A3150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92" y="141000"/>
            <a:ext cx="8442008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Beam intensity upgrades in the CERN injector complex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A91E3-1A2A-D423-0EA5-35D0FD93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BB3678-2859-C72D-A812-C98707E6D5D9}"/>
              </a:ext>
            </a:extLst>
          </p:cNvPr>
          <p:cNvSpPr txBox="1"/>
          <p:nvPr/>
        </p:nvSpPr>
        <p:spPr>
          <a:xfrm>
            <a:off x="2795601" y="5291771"/>
            <a:ext cx="6501335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noProof="0" dirty="0">
                <a:solidFill>
                  <a:srgbClr val="000000"/>
                </a:solidFill>
              </a:rPr>
              <a:t>Parasitic mechanisms leading to beam instabilities and losses must be limited in the </a:t>
            </a:r>
            <a:r>
              <a:rPr lang="en-GB" sz="2000" b="1" noProof="0" dirty="0">
                <a:solidFill>
                  <a:srgbClr val="FF0000"/>
                </a:solidFill>
              </a:rPr>
              <a:t>Proton Synchrotron (PS).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B6A8DAD-04B7-DAE4-1EFA-9B0A07C0E93D}"/>
              </a:ext>
            </a:extLst>
          </p:cNvPr>
          <p:cNvGrpSpPr/>
          <p:nvPr/>
        </p:nvGrpSpPr>
        <p:grpSpPr>
          <a:xfrm>
            <a:off x="400410" y="1242662"/>
            <a:ext cx="5644381" cy="3630125"/>
            <a:chOff x="142394" y="1108954"/>
            <a:chExt cx="5644381" cy="363012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AC90D0C-A538-51B6-D5E7-6C74724FD9D6}"/>
                </a:ext>
              </a:extLst>
            </p:cNvPr>
            <p:cNvGrpSpPr/>
            <p:nvPr/>
          </p:nvGrpSpPr>
          <p:grpSpPr>
            <a:xfrm>
              <a:off x="142394" y="1108954"/>
              <a:ext cx="5644381" cy="3187906"/>
              <a:chOff x="5689754" y="798714"/>
              <a:chExt cx="5644381" cy="3187906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2C69F84-29BF-5981-0BDA-C35FE3A3AC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250680" y="3349658"/>
                <a:ext cx="1041015" cy="7692"/>
              </a:xfrm>
              <a:prstGeom prst="straightConnector1">
                <a:avLst/>
              </a:prstGeom>
              <a:ln w="19050" cap="flat" cmpd="sng" algn="ctr">
                <a:solidFill>
                  <a:schemeClr val="accent1">
                    <a:lumMod val="9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CC7C5F6-B4C1-EE8B-B422-FA73295C1F9A}"/>
                  </a:ext>
                </a:extLst>
              </p:cNvPr>
              <p:cNvSpPr/>
              <p:nvPr/>
            </p:nvSpPr>
            <p:spPr bwMode="auto">
              <a:xfrm>
                <a:off x="6904340" y="3405683"/>
                <a:ext cx="1771902" cy="290165"/>
              </a:xfrm>
              <a:custGeom>
                <a:avLst/>
                <a:gdLst>
                  <a:gd name="connsiteX0" fmla="*/ 1691640 w 1691640"/>
                  <a:gd name="connsiteY0" fmla="*/ 229205 h 290165"/>
                  <a:gd name="connsiteX1" fmla="*/ 1203960 w 1691640"/>
                  <a:gd name="connsiteY1" fmla="*/ 605 h 290165"/>
                  <a:gd name="connsiteX2" fmla="*/ 0 w 1691640"/>
                  <a:gd name="connsiteY2" fmla="*/ 290165 h 290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1640" h="290165">
                    <a:moveTo>
                      <a:pt x="1691640" y="229205"/>
                    </a:moveTo>
                    <a:cubicBezTo>
                      <a:pt x="1588770" y="109825"/>
                      <a:pt x="1485900" y="-9555"/>
                      <a:pt x="1203960" y="605"/>
                    </a:cubicBezTo>
                    <a:cubicBezTo>
                      <a:pt x="922020" y="10765"/>
                      <a:pt x="461010" y="150465"/>
                      <a:pt x="0" y="290165"/>
                    </a:cubicBezTo>
                  </a:path>
                </a:pathLst>
              </a:custGeom>
              <a:ln w="19050" cap="flat" cmpd="sng" algn="ctr">
                <a:solidFill>
                  <a:schemeClr val="accent1">
                    <a:lumMod val="9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79DBC4A-DCDC-7ED4-C605-81D87DA11A19}"/>
                  </a:ext>
                </a:extLst>
              </p:cNvPr>
              <p:cNvSpPr/>
              <p:nvPr/>
            </p:nvSpPr>
            <p:spPr bwMode="auto">
              <a:xfrm>
                <a:off x="8581389" y="3357350"/>
                <a:ext cx="1286362" cy="39485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 b="1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7327FFD-584E-652E-55D4-2F133C1CE881}"/>
                  </a:ext>
                </a:extLst>
              </p:cNvPr>
              <p:cNvSpPr/>
              <p:nvPr/>
            </p:nvSpPr>
            <p:spPr bwMode="auto">
              <a:xfrm>
                <a:off x="8438606" y="3061442"/>
                <a:ext cx="444138" cy="155121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58C69D2-3FDB-CFD4-A2F4-E6EF3F4D553D}"/>
                  </a:ext>
                </a:extLst>
              </p:cNvPr>
              <p:cNvSpPr/>
              <p:nvPr/>
            </p:nvSpPr>
            <p:spPr bwMode="auto">
              <a:xfrm>
                <a:off x="8132899" y="3216563"/>
                <a:ext cx="984068" cy="394855"/>
              </a:xfrm>
              <a:custGeom>
                <a:avLst/>
                <a:gdLst>
                  <a:gd name="connsiteX0" fmla="*/ 0 w 984068"/>
                  <a:gd name="connsiteY0" fmla="*/ 452846 h 452846"/>
                  <a:gd name="connsiteX1" fmla="*/ 470263 w 984068"/>
                  <a:gd name="connsiteY1" fmla="*/ 0 h 452846"/>
                  <a:gd name="connsiteX2" fmla="*/ 984068 w 984068"/>
                  <a:gd name="connsiteY2" fmla="*/ 156755 h 45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4068" h="452846">
                    <a:moveTo>
                      <a:pt x="0" y="452846"/>
                    </a:moveTo>
                    <a:cubicBezTo>
                      <a:pt x="153126" y="251097"/>
                      <a:pt x="306252" y="49348"/>
                      <a:pt x="470263" y="0"/>
                    </a:cubicBezTo>
                    <a:lnTo>
                      <a:pt x="984068" y="156755"/>
                    </a:lnTo>
                  </a:path>
                </a:pathLst>
              </a:custGeom>
              <a:noFill/>
              <a:ln w="28575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837AC8-DB14-1BA7-8903-B5F2C6BF7589}"/>
                  </a:ext>
                </a:extLst>
              </p:cNvPr>
              <p:cNvSpPr txBox="1"/>
              <p:nvPr/>
            </p:nvSpPr>
            <p:spPr>
              <a:xfrm>
                <a:off x="8408852" y="2833597"/>
                <a:ext cx="5869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PSB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753CEE9-EF40-EC86-1689-48A4F3E12EA7}"/>
                  </a:ext>
                </a:extLst>
              </p:cNvPr>
              <p:cNvSpPr txBox="1"/>
              <p:nvPr/>
            </p:nvSpPr>
            <p:spPr>
              <a:xfrm>
                <a:off x="8978536" y="3429000"/>
                <a:ext cx="5869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C00000"/>
                    </a:solidFill>
                  </a:rPr>
                  <a:t>PS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0A939291-6FF8-F4FC-56D4-7CB704ABD2DE}"/>
                  </a:ext>
                </a:extLst>
              </p:cNvPr>
              <p:cNvCxnSpPr>
                <a:cxnSpLocks/>
                <a:stCxn id="20" idx="0"/>
              </p:cNvCxnSpPr>
              <p:nvPr/>
            </p:nvCxnSpPr>
            <p:spPr bwMode="auto">
              <a:xfrm flipV="1">
                <a:off x="8132899" y="3299716"/>
                <a:ext cx="275953" cy="311702"/>
              </a:xfrm>
              <a:prstGeom prst="straightConnector1">
                <a:avLst/>
              </a:prstGeom>
              <a:ln w="1905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F0F8B62-0670-1754-CFEA-76B248F5080B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 bwMode="auto">
              <a:xfrm>
                <a:off x="8603162" y="3216563"/>
                <a:ext cx="370948" cy="83153"/>
              </a:xfrm>
              <a:prstGeom prst="straightConnector1">
                <a:avLst/>
              </a:prstGeom>
              <a:ln w="1905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AB81D67-9FC3-BC97-CE83-70571A8D3FBC}"/>
                  </a:ext>
                </a:extLst>
              </p:cNvPr>
              <p:cNvSpPr/>
              <p:nvPr/>
            </p:nvSpPr>
            <p:spPr bwMode="auto">
              <a:xfrm>
                <a:off x="8408852" y="3537040"/>
                <a:ext cx="191482" cy="449580"/>
              </a:xfrm>
              <a:custGeom>
                <a:avLst/>
                <a:gdLst>
                  <a:gd name="connsiteX0" fmla="*/ 46702 w 191482"/>
                  <a:gd name="connsiteY0" fmla="*/ 449580 h 449580"/>
                  <a:gd name="connsiteX1" fmla="*/ 8602 w 191482"/>
                  <a:gd name="connsiteY1" fmla="*/ 190500 h 449580"/>
                  <a:gd name="connsiteX2" fmla="*/ 191482 w 191482"/>
                  <a:gd name="connsiteY2" fmla="*/ 0 h 44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482" h="449580">
                    <a:moveTo>
                      <a:pt x="46702" y="449580"/>
                    </a:moveTo>
                    <a:cubicBezTo>
                      <a:pt x="15587" y="357505"/>
                      <a:pt x="-15528" y="265430"/>
                      <a:pt x="8602" y="190500"/>
                    </a:cubicBezTo>
                    <a:cubicBezTo>
                      <a:pt x="32732" y="115570"/>
                      <a:pt x="112107" y="57785"/>
                      <a:pt x="191482" y="0"/>
                    </a:cubicBezTo>
                  </a:path>
                </a:pathLst>
              </a:custGeom>
              <a:ln w="28575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2BFBC3D-1114-BDCC-FF0E-848A13BB1BC4}"/>
                  </a:ext>
                </a:extLst>
              </p:cNvPr>
              <p:cNvSpPr/>
              <p:nvPr/>
            </p:nvSpPr>
            <p:spPr bwMode="auto">
              <a:xfrm flipV="1">
                <a:off x="7013851" y="1619020"/>
                <a:ext cx="2499360" cy="882837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accent1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E7A19C9-E50A-45E4-D387-CE5EB3AE8E5C}"/>
                  </a:ext>
                </a:extLst>
              </p:cNvPr>
              <p:cNvSpPr txBox="1"/>
              <p:nvPr/>
            </p:nvSpPr>
            <p:spPr>
              <a:xfrm>
                <a:off x="8102386" y="1634542"/>
                <a:ext cx="58692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00B0F0"/>
                    </a:solidFill>
                  </a:rPr>
                  <a:t>SPS</a:t>
                </a: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1FA35EB-9DE0-8F67-8041-D90D7E79CAA1}"/>
                  </a:ext>
                </a:extLst>
              </p:cNvPr>
              <p:cNvSpPr/>
              <p:nvPr/>
            </p:nvSpPr>
            <p:spPr bwMode="auto">
              <a:xfrm>
                <a:off x="7382115" y="3018843"/>
                <a:ext cx="482660" cy="425040"/>
              </a:xfrm>
              <a:custGeom>
                <a:avLst/>
                <a:gdLst>
                  <a:gd name="connsiteX0" fmla="*/ 632460 w 632460"/>
                  <a:gd name="connsiteY0" fmla="*/ 403860 h 403860"/>
                  <a:gd name="connsiteX1" fmla="*/ 0 w 632460"/>
                  <a:gd name="connsiteY1" fmla="*/ 0 h 40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2460" h="403860">
                    <a:moveTo>
                      <a:pt x="632460" y="403860"/>
                    </a:moveTo>
                    <a:lnTo>
                      <a:pt x="0" y="0"/>
                    </a:lnTo>
                  </a:path>
                </a:pathLst>
              </a:custGeom>
              <a:ln w="19050" cap="flat" cmpd="sng" algn="ctr">
                <a:solidFill>
                  <a:schemeClr val="accent1">
                    <a:lumMod val="9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DB0F8F-F34E-1440-2831-4822B19F1E1F}"/>
                  </a:ext>
                </a:extLst>
              </p:cNvPr>
              <p:cNvSpPr/>
              <p:nvPr/>
            </p:nvSpPr>
            <p:spPr bwMode="auto">
              <a:xfrm>
                <a:off x="7015482" y="2136006"/>
                <a:ext cx="857122" cy="1314985"/>
              </a:xfrm>
              <a:custGeom>
                <a:avLst/>
                <a:gdLst>
                  <a:gd name="connsiteX0" fmla="*/ 800002 w 800002"/>
                  <a:gd name="connsiteY0" fmla="*/ 1379220 h 1404587"/>
                  <a:gd name="connsiteX1" fmla="*/ 114202 w 800002"/>
                  <a:gd name="connsiteY1" fmla="*/ 1219200 h 1404587"/>
                  <a:gd name="connsiteX2" fmla="*/ 7522 w 800002"/>
                  <a:gd name="connsiteY2" fmla="*/ 0 h 1404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002" h="1404587">
                    <a:moveTo>
                      <a:pt x="800002" y="1379220"/>
                    </a:moveTo>
                    <a:cubicBezTo>
                      <a:pt x="523142" y="1414145"/>
                      <a:pt x="246282" y="1449070"/>
                      <a:pt x="114202" y="1219200"/>
                    </a:cubicBezTo>
                    <a:cubicBezTo>
                      <a:pt x="-17878" y="989330"/>
                      <a:pt x="-5178" y="494665"/>
                      <a:pt x="7522" y="0"/>
                    </a:cubicBezTo>
                  </a:path>
                </a:pathLst>
              </a:custGeom>
              <a:ln w="19050" cap="flat" cmpd="sng" algn="ctr">
                <a:solidFill>
                  <a:schemeClr val="accent1">
                    <a:lumMod val="9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594B10B3-1B94-F216-F8AE-48BCCF0CA5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265305" y="1379315"/>
                <a:ext cx="804275" cy="415239"/>
              </a:xfrm>
              <a:prstGeom prst="straightConnector1">
                <a:avLst/>
              </a:prstGeom>
              <a:ln w="19050" cap="flat" cmpd="sng" algn="ctr">
                <a:solidFill>
                  <a:schemeClr val="accent1">
                    <a:lumMod val="9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4723157-F8FF-6742-8DEE-AA7B27E69E09}"/>
                  </a:ext>
                </a:extLst>
              </p:cNvPr>
              <p:cNvSpPr/>
              <p:nvPr/>
            </p:nvSpPr>
            <p:spPr bwMode="auto">
              <a:xfrm>
                <a:off x="9122523" y="1680087"/>
                <a:ext cx="1286362" cy="381377"/>
              </a:xfrm>
              <a:custGeom>
                <a:avLst/>
                <a:gdLst>
                  <a:gd name="connsiteX0" fmla="*/ 0 w 1569720"/>
                  <a:gd name="connsiteY0" fmla="*/ 47891 h 284111"/>
                  <a:gd name="connsiteX1" fmla="*/ 891540 w 1569720"/>
                  <a:gd name="connsiteY1" fmla="*/ 17411 h 284111"/>
                  <a:gd name="connsiteX2" fmla="*/ 1569720 w 1569720"/>
                  <a:gd name="connsiteY2" fmla="*/ 284111 h 28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20" h="284111">
                    <a:moveTo>
                      <a:pt x="0" y="47891"/>
                    </a:moveTo>
                    <a:cubicBezTo>
                      <a:pt x="314960" y="12966"/>
                      <a:pt x="629920" y="-21959"/>
                      <a:pt x="891540" y="17411"/>
                    </a:cubicBezTo>
                    <a:cubicBezTo>
                      <a:pt x="1153160" y="56781"/>
                      <a:pt x="1361440" y="170446"/>
                      <a:pt x="1569720" y="284111"/>
                    </a:cubicBezTo>
                  </a:path>
                </a:pathLst>
              </a:custGeom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E185704-89E4-B192-421D-DA8A9E2450F6}"/>
                  </a:ext>
                </a:extLst>
              </p:cNvPr>
              <p:cNvSpPr/>
              <p:nvPr/>
            </p:nvSpPr>
            <p:spPr bwMode="auto">
              <a:xfrm>
                <a:off x="5689754" y="798714"/>
                <a:ext cx="4601941" cy="164017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5B1385-723B-8BA8-C697-1E7EE1B12861}"/>
                  </a:ext>
                </a:extLst>
              </p:cNvPr>
              <p:cNvSpPr txBox="1"/>
              <p:nvPr/>
            </p:nvSpPr>
            <p:spPr>
              <a:xfrm>
                <a:off x="7623445" y="820738"/>
                <a:ext cx="58692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0070C0"/>
                    </a:solidFill>
                  </a:rPr>
                  <a:t>LHC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5DF055A-8BDD-8988-3ED7-40C0F82610EA}"/>
                  </a:ext>
                </a:extLst>
              </p:cNvPr>
              <p:cNvSpPr txBox="1"/>
              <p:nvPr/>
            </p:nvSpPr>
            <p:spPr>
              <a:xfrm>
                <a:off x="7202713" y="2722434"/>
                <a:ext cx="420732" cy="276999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00B0F0"/>
                    </a:solidFill>
                  </a:rPr>
                  <a:t>AD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2CF2F28-5E2C-E2ED-7604-0624F477B990}"/>
                  </a:ext>
                </a:extLst>
              </p:cNvPr>
              <p:cNvSpPr txBox="1"/>
              <p:nvPr/>
            </p:nvSpPr>
            <p:spPr>
              <a:xfrm>
                <a:off x="6337796" y="3582277"/>
                <a:ext cx="650986" cy="276999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00B0F0"/>
                    </a:solidFill>
                  </a:rPr>
                  <a:t>n-TOF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A513C6-96BA-27F7-3017-EA6FE7D2AB00}"/>
                  </a:ext>
                </a:extLst>
              </p:cNvPr>
              <p:cNvSpPr txBox="1"/>
              <p:nvPr/>
            </p:nvSpPr>
            <p:spPr>
              <a:xfrm>
                <a:off x="10245953" y="3222486"/>
                <a:ext cx="984068" cy="276999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00B0F0"/>
                    </a:solidFill>
                  </a:rPr>
                  <a:t>East Area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E58A8EF-3AC8-217C-91C6-A8E978D183A8}"/>
                  </a:ext>
                </a:extLst>
              </p:cNvPr>
              <p:cNvSpPr txBox="1"/>
              <p:nvPr/>
            </p:nvSpPr>
            <p:spPr>
              <a:xfrm>
                <a:off x="7990725" y="1253142"/>
                <a:ext cx="984068" cy="276999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00B0F0"/>
                    </a:solidFill>
                  </a:rPr>
                  <a:t>North Area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3BBC4A1-4BA6-B915-4F74-06DB6E76F51B}"/>
                  </a:ext>
                </a:extLst>
              </p:cNvPr>
              <p:cNvSpPr txBox="1"/>
              <p:nvPr/>
            </p:nvSpPr>
            <p:spPr>
              <a:xfrm>
                <a:off x="10350067" y="2007362"/>
                <a:ext cx="984068" cy="276999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sz="1200" b="1" noProof="0" dirty="0">
                    <a:solidFill>
                      <a:srgbClr val="00B0F0"/>
                    </a:solidFill>
                  </a:rPr>
                  <a:t>AWAKE</a:t>
                </a: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B300C95-F121-A3D0-52F8-67CF0AF5471F}"/>
                  </a:ext>
                </a:extLst>
              </p:cNvPr>
              <p:cNvSpPr/>
              <p:nvPr/>
            </p:nvSpPr>
            <p:spPr bwMode="auto">
              <a:xfrm>
                <a:off x="9172898" y="1732027"/>
                <a:ext cx="960120" cy="207878"/>
              </a:xfrm>
              <a:custGeom>
                <a:avLst/>
                <a:gdLst>
                  <a:gd name="connsiteX0" fmla="*/ 0 w 960120"/>
                  <a:gd name="connsiteY0" fmla="*/ 17597 h 207878"/>
                  <a:gd name="connsiteX1" fmla="*/ 236220 w 960120"/>
                  <a:gd name="connsiteY1" fmla="*/ 17597 h 207878"/>
                  <a:gd name="connsiteX2" fmla="*/ 563880 w 960120"/>
                  <a:gd name="connsiteY2" fmla="*/ 200477 h 207878"/>
                  <a:gd name="connsiteX3" fmla="*/ 960120 w 960120"/>
                  <a:gd name="connsiteY3" fmla="*/ 154757 h 207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120" h="207878">
                    <a:moveTo>
                      <a:pt x="0" y="17597"/>
                    </a:moveTo>
                    <a:cubicBezTo>
                      <a:pt x="71120" y="2357"/>
                      <a:pt x="142240" y="-12883"/>
                      <a:pt x="236220" y="17597"/>
                    </a:cubicBezTo>
                    <a:cubicBezTo>
                      <a:pt x="330200" y="48077"/>
                      <a:pt x="443230" y="177617"/>
                      <a:pt x="563880" y="200477"/>
                    </a:cubicBezTo>
                    <a:cubicBezTo>
                      <a:pt x="684530" y="223337"/>
                      <a:pt x="822325" y="189047"/>
                      <a:pt x="960120" y="154757"/>
                    </a:cubicBezTo>
                  </a:path>
                </a:pathLst>
              </a:custGeom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C4036621-5BB7-870E-1BAD-36E7DC9CAAC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841736" y="1923322"/>
                <a:ext cx="158077" cy="20963"/>
              </a:xfrm>
              <a:prstGeom prst="straightConnector1">
                <a:avLst/>
              </a:prstGeom>
              <a:ln w="1905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39127BDF-7F51-F99E-EEB4-1C912397DF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8329622" y="798714"/>
                <a:ext cx="459014" cy="41558"/>
              </a:xfrm>
              <a:prstGeom prst="straightConnector1">
                <a:avLst/>
              </a:prstGeom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40D4EEFE-1E0B-8115-DC66-DFA06BD68C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8461702" y="813979"/>
                <a:ext cx="421042" cy="40186"/>
              </a:xfrm>
              <a:prstGeom prst="straightConnector1">
                <a:avLst/>
              </a:prstGeom>
              <a:ln w="1905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9C03F400-E695-3521-74AD-A42CDBF1B1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265305" y="799587"/>
                <a:ext cx="318027" cy="40685"/>
              </a:xfrm>
              <a:prstGeom prst="straightConnector1">
                <a:avLst/>
              </a:prstGeom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A5E7BAEC-497A-2D11-846C-20426957BD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146049" y="814852"/>
                <a:ext cx="318027" cy="25420"/>
              </a:xfrm>
              <a:prstGeom prst="straightConnector1">
                <a:avLst/>
              </a:prstGeom>
              <a:ln w="1905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27BE779-19B3-6C43-2062-BC147285F740}"/>
                </a:ext>
              </a:extLst>
            </p:cNvPr>
            <p:cNvSpPr txBox="1"/>
            <p:nvPr/>
          </p:nvSpPr>
          <p:spPr>
            <a:xfrm>
              <a:off x="2731736" y="4277414"/>
              <a:ext cx="1286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noProof="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From LINAC 3 and LEIR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1211866-6603-7916-5E85-6E09735F1FD5}"/>
                </a:ext>
              </a:extLst>
            </p:cNvPr>
            <p:cNvSpPr txBox="1"/>
            <p:nvPr/>
          </p:nvSpPr>
          <p:spPr>
            <a:xfrm>
              <a:off x="2048816" y="3818862"/>
              <a:ext cx="84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noProof="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From LINAC 4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56064C9D-145D-34F8-B042-1DE604CE8A44}"/>
              </a:ext>
            </a:extLst>
          </p:cNvPr>
          <p:cNvSpPr txBox="1"/>
          <p:nvPr/>
        </p:nvSpPr>
        <p:spPr>
          <a:xfrm>
            <a:off x="5972660" y="1036177"/>
            <a:ext cx="5869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800" noProof="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b="1" noProof="0" dirty="0">
                <a:solidFill>
                  <a:srgbClr val="C00000"/>
                </a:solidFill>
                <a:sym typeface="Wingdings" panose="05000000000000000000" pitchFamily="2" charset="2"/>
              </a:rPr>
              <a:t>Proton Synchrotron (PS)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 accelerates </a:t>
            </a:r>
            <a:r>
              <a:rPr lang="en-GB" sz="1800" b="1" noProof="0" dirty="0">
                <a:solidFill>
                  <a:srgbClr val="000000"/>
                </a:solidFill>
                <a:sym typeface="Wingdings" panose="05000000000000000000" pitchFamily="2" charset="2"/>
              </a:rPr>
              <a:t>ions 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and</a:t>
            </a:r>
            <a:r>
              <a:rPr lang="en-GB" sz="1800" b="1" noProof="0" dirty="0">
                <a:solidFill>
                  <a:srgbClr val="000000"/>
                </a:solidFill>
                <a:sym typeface="Wingdings" panose="05000000000000000000" pitchFamily="2" charset="2"/>
              </a:rPr>
              <a:t> protons beams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 towards experimental areas and Super Proton Synchrotron (SPS).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Oldest CERN synchrotron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it was designed for working with lower intensities.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rgbClr val="000000"/>
                </a:solidFill>
              </a:rPr>
              <a:t>Constant need for higher intensity and brightness beams (High Luminosity LHC, Physics Beyond Colliders projects) 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en-GB" sz="1800" b="1" noProof="0" dirty="0">
                <a:solidFill>
                  <a:srgbClr val="C00000"/>
                </a:solidFill>
                <a:sym typeface="Wingdings" panose="05000000000000000000" pitchFamily="2" charset="2"/>
              </a:rPr>
              <a:t>high quality beam from the injectors</a:t>
            </a:r>
            <a:r>
              <a:rPr lang="en-GB" sz="1800" noProof="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complex is crucial.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82A5C-2201-3970-FF61-5412F05D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F20C9D-2E2C-016E-F933-B2D8E1C38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7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80" y="93427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Mitigation solutions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24A4B-D90C-49BF-CA30-38F60B27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E7E1B-1865-E869-F8FD-6B50603F9193}"/>
              </a:ext>
            </a:extLst>
          </p:cNvPr>
          <p:cNvSpPr txBox="1"/>
          <p:nvPr/>
        </p:nvSpPr>
        <p:spPr>
          <a:xfrm>
            <a:off x="520172" y="580736"/>
            <a:ext cx="8662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</a:rPr>
              <a:t>Among the different alternatives, two solutions were giving best performance:</a:t>
            </a:r>
          </a:p>
          <a:p>
            <a:endParaRPr lang="en-GB" sz="1800" noProof="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1800" noProof="0" dirty="0">
                <a:solidFill>
                  <a:srgbClr val="000000"/>
                </a:solidFill>
              </a:rPr>
              <a:t>Dummy pickup, longer and with elliptical cross-section.</a:t>
            </a:r>
          </a:p>
          <a:p>
            <a:pPr marL="457200" indent="-457200">
              <a:buFont typeface="+mj-lt"/>
              <a:buAutoNum type="arabicPeriod"/>
            </a:pPr>
            <a:endParaRPr lang="en-GB" sz="1800" noProof="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1800" noProof="0" dirty="0">
                <a:solidFill>
                  <a:srgbClr val="000000"/>
                </a:solidFill>
              </a:rPr>
              <a:t>Stainless steel beam screen.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B31677-AF1B-103F-3D45-BD1068C4155D}"/>
              </a:ext>
            </a:extLst>
          </p:cNvPr>
          <p:cNvGrpSpPr/>
          <p:nvPr/>
        </p:nvGrpSpPr>
        <p:grpSpPr>
          <a:xfrm>
            <a:off x="8788080" y="704850"/>
            <a:ext cx="3403920" cy="4962525"/>
            <a:chOff x="8788080" y="704850"/>
            <a:chExt cx="3403920" cy="49625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BE4828-E6E8-48BF-A929-0A4BC9D78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968"/>
            <a:stretch/>
          </p:blipFill>
          <p:spPr>
            <a:xfrm>
              <a:off x="8819998" y="812423"/>
              <a:ext cx="3311753" cy="23103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A2DCBC-A05A-1F22-BF70-7168A6FB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8080" y="3265659"/>
              <a:ext cx="3403920" cy="2330429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6BE1F44-579A-55D5-5C42-F25F991BF13D}"/>
                </a:ext>
              </a:extLst>
            </p:cNvPr>
            <p:cNvSpPr/>
            <p:nvPr/>
          </p:nvSpPr>
          <p:spPr bwMode="auto">
            <a:xfrm>
              <a:off x="8788080" y="704850"/>
              <a:ext cx="3403920" cy="4962525"/>
            </a:xfrm>
            <a:prstGeom prst="round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EDBCA21-0F38-47CC-13F2-4A165966A64E}"/>
              </a:ext>
            </a:extLst>
          </p:cNvPr>
          <p:cNvGrpSpPr/>
          <p:nvPr/>
        </p:nvGrpSpPr>
        <p:grpSpPr>
          <a:xfrm>
            <a:off x="705540" y="2485219"/>
            <a:ext cx="5700920" cy="3045189"/>
            <a:chOff x="705540" y="2485219"/>
            <a:chExt cx="5700920" cy="304518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5CF668-5450-1F8C-F640-2AA0E308450C}"/>
                </a:ext>
              </a:extLst>
            </p:cNvPr>
            <p:cNvGrpSpPr/>
            <p:nvPr/>
          </p:nvGrpSpPr>
          <p:grpSpPr>
            <a:xfrm>
              <a:off x="705540" y="2485219"/>
              <a:ext cx="5700920" cy="3045189"/>
              <a:chOff x="1566655" y="2493293"/>
              <a:chExt cx="5700920" cy="304518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4B45594-BFE3-1C26-DF60-DE7F4922F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6655" y="2545373"/>
                <a:ext cx="5700920" cy="2993109"/>
              </a:xfrm>
              <a:prstGeom prst="rect">
                <a:avLst/>
              </a:prstGeom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95438D5-C074-EE9F-EE92-0369512019A9}"/>
                  </a:ext>
                </a:extLst>
              </p:cNvPr>
              <p:cNvSpPr/>
              <p:nvPr/>
            </p:nvSpPr>
            <p:spPr bwMode="auto">
              <a:xfrm>
                <a:off x="1566655" y="2493293"/>
                <a:ext cx="5700920" cy="2993108"/>
              </a:xfrm>
              <a:prstGeom prst="round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F7932D-4FDC-9092-6ADE-4E712ADCAB27}"/>
                </a:ext>
              </a:extLst>
            </p:cNvPr>
            <p:cNvSpPr txBox="1"/>
            <p:nvPr/>
          </p:nvSpPr>
          <p:spPr>
            <a:xfrm>
              <a:off x="3660585" y="3290500"/>
              <a:ext cx="66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B050"/>
                  </a:solidFill>
                </a:rPr>
                <a:t>Ferrite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E7BF670-9BA4-FE31-D90B-B324F1C3E100}"/>
                </a:ext>
              </a:extLst>
            </p:cNvPr>
            <p:cNvCxnSpPr/>
            <p:nvPr/>
          </p:nvCxnSpPr>
          <p:spPr bwMode="auto">
            <a:xfrm>
              <a:off x="3980317" y="3554618"/>
              <a:ext cx="342629" cy="479235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59FEC3-5D67-0EDB-3203-E49DA10729DF}"/>
                </a:ext>
              </a:extLst>
            </p:cNvPr>
            <p:cNvSpPr txBox="1"/>
            <p:nvPr/>
          </p:nvSpPr>
          <p:spPr>
            <a:xfrm>
              <a:off x="4646904" y="3186112"/>
              <a:ext cx="9460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E68B04"/>
                  </a:solidFill>
                </a:rPr>
                <a:t>RF fingers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9BCB59-F9FB-36AB-AA69-5E5D02CA61E1}"/>
                </a:ext>
              </a:extLst>
            </p:cNvPr>
            <p:cNvSpPr txBox="1"/>
            <p:nvPr/>
          </p:nvSpPr>
          <p:spPr>
            <a:xfrm>
              <a:off x="1495849" y="3847949"/>
              <a:ext cx="66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B050"/>
                  </a:solidFill>
                </a:rPr>
                <a:t>Ferrite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5C08AF9-533B-53CA-90AA-3D76E8A28562}"/>
                </a:ext>
              </a:extLst>
            </p:cNvPr>
            <p:cNvCxnSpPr>
              <a:cxnSpLocks/>
              <a:stCxn id="26" idx="2"/>
            </p:cNvCxnSpPr>
            <p:nvPr/>
          </p:nvCxnSpPr>
          <p:spPr bwMode="auto">
            <a:xfrm>
              <a:off x="1827030" y="4124948"/>
              <a:ext cx="1056283" cy="205932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442DA66A-1734-8533-BE3A-D3156DB56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7ECBBFBA-F5EA-2E50-B78A-EDF4BA3EE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DCE7A-935C-FFC6-9342-0F7D415322A0}"/>
              </a:ext>
            </a:extLst>
          </p:cNvPr>
          <p:cNvSpPr txBox="1"/>
          <p:nvPr/>
        </p:nvSpPr>
        <p:spPr>
          <a:xfrm rot="2135531">
            <a:off x="2011476" y="3129146"/>
            <a:ext cx="1158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01F67-5E84-1E54-7CDA-1AB0E285B42C}"/>
              </a:ext>
            </a:extLst>
          </p:cNvPr>
          <p:cNvSpPr txBox="1"/>
          <p:nvPr/>
        </p:nvSpPr>
        <p:spPr>
          <a:xfrm>
            <a:off x="10319656" y="5405765"/>
            <a:ext cx="1658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B0E1A36-D663-FF79-5B9B-FED15E017BA5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30094" y="5071702"/>
            <a:ext cx="189563" cy="524386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2038-A2FB-6BB1-0D3D-57384991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9" y="125766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Simulated impedance with mitigation solutions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C37E5-3818-FF4E-695D-11717A0D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72821-8AC5-7709-6970-97B6FD5CF022}"/>
              </a:ext>
            </a:extLst>
          </p:cNvPr>
          <p:cNvSpPr txBox="1"/>
          <p:nvPr/>
        </p:nvSpPr>
        <p:spPr>
          <a:xfrm>
            <a:off x="431800" y="667166"/>
            <a:ext cx="102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</a:rPr>
              <a:t>Remembering that </a:t>
            </a:r>
            <a:r>
              <a:rPr lang="en-GB" sz="1800" noProof="0" dirty="0">
                <a:solidFill>
                  <a:srgbClr val="FF0000"/>
                </a:solidFill>
              </a:rPr>
              <a:t>one empty manifold</a:t>
            </a:r>
            <a:r>
              <a:rPr lang="en-GB" sz="1800" noProof="0" dirty="0">
                <a:solidFill>
                  <a:srgbClr val="000000"/>
                </a:solidFill>
              </a:rPr>
              <a:t> unit gives a shunt impedance of </a:t>
            </a:r>
            <a:r>
              <a:rPr lang="en-GB" sz="1800" noProof="0" dirty="0">
                <a:solidFill>
                  <a:srgbClr val="FF0000"/>
                </a:solidFill>
              </a:rPr>
              <a:t>75 </a:t>
            </a:r>
            <a:r>
              <a:rPr lang="en-GB" sz="1800" noProof="0" dirty="0" err="1">
                <a:solidFill>
                  <a:srgbClr val="FF0000"/>
                </a:solidFill>
              </a:rPr>
              <a:t>kΩ</a:t>
            </a:r>
            <a:r>
              <a:rPr lang="en-GB" sz="1800" noProof="0" dirty="0">
                <a:solidFill>
                  <a:srgbClr val="FF0000"/>
                </a:solidFill>
              </a:rPr>
              <a:t> at 1.2 GHz.</a:t>
            </a:r>
            <a:endParaRPr lang="en-GB" sz="1800" noProof="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71E7E9-92D8-D102-9109-56F951701AF3}"/>
              </a:ext>
            </a:extLst>
          </p:cNvPr>
          <p:cNvSpPr txBox="1"/>
          <p:nvPr/>
        </p:nvSpPr>
        <p:spPr>
          <a:xfrm>
            <a:off x="431800" y="1005720"/>
            <a:ext cx="566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noProof="0" dirty="0">
                <a:solidFill>
                  <a:srgbClr val="000000"/>
                </a:solidFill>
              </a:rPr>
              <a:t>Impedance comparing the two </a:t>
            </a:r>
            <a:r>
              <a:rPr lang="en-GB" sz="1800" b="1" u="sng" noProof="0" dirty="0">
                <a:solidFill>
                  <a:srgbClr val="C00000"/>
                </a:solidFill>
              </a:rPr>
              <a:t>mitigation solutions</a:t>
            </a:r>
            <a:r>
              <a:rPr lang="en-GB" sz="1800" noProof="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7042D2-6D36-CE08-50DB-1C21DE454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667" y="1139805"/>
            <a:ext cx="4566418" cy="29809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AF10FA-549B-880E-B51A-3D073D25538E}"/>
              </a:ext>
            </a:extLst>
          </p:cNvPr>
          <p:cNvSpPr txBox="1"/>
          <p:nvPr/>
        </p:nvSpPr>
        <p:spPr>
          <a:xfrm>
            <a:off x="7163464" y="4642320"/>
            <a:ext cx="4487797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FF0000"/>
                </a:solidFill>
              </a:rPr>
              <a:t>A </a:t>
            </a:r>
            <a:r>
              <a:rPr lang="en-GB" sz="1800" b="1" noProof="0" dirty="0">
                <a:solidFill>
                  <a:srgbClr val="FF0000"/>
                </a:solidFill>
              </a:rPr>
              <a:t>dummy and longer pickup </a:t>
            </a:r>
            <a:r>
              <a:rPr lang="en-GB" sz="1800" noProof="0" dirty="0">
                <a:solidFill>
                  <a:srgbClr val="FF0000"/>
                </a:solidFill>
              </a:rPr>
              <a:t>with an </a:t>
            </a:r>
            <a:r>
              <a:rPr lang="en-GB" sz="1800" b="1" noProof="0" dirty="0">
                <a:solidFill>
                  <a:srgbClr val="FF0000"/>
                </a:solidFill>
              </a:rPr>
              <a:t>elliptical cross-section </a:t>
            </a:r>
            <a:r>
              <a:rPr lang="en-GB" sz="1800" noProof="0" dirty="0">
                <a:solidFill>
                  <a:srgbClr val="FF0000"/>
                </a:solidFill>
              </a:rPr>
              <a:t>gives the best </a:t>
            </a:r>
            <a:r>
              <a:rPr lang="en-GB" sz="1800" b="1" noProof="0" dirty="0">
                <a:solidFill>
                  <a:srgbClr val="FF0000"/>
                </a:solidFill>
              </a:rPr>
              <a:t>performance for </a:t>
            </a:r>
            <a:r>
              <a:rPr lang="en-GB" sz="1800" b="1" dirty="0">
                <a:solidFill>
                  <a:srgbClr val="FF0000"/>
                </a:solidFill>
              </a:rPr>
              <a:t>impedance reduction.</a:t>
            </a:r>
            <a:endParaRPr lang="en-GB" sz="1800" noProof="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59B0EB-36A4-B675-0B76-D975C1EB3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915" y="1417122"/>
            <a:ext cx="3182399" cy="21787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4DCA576-CDE9-35F6-96FA-74F415AACAB8}"/>
              </a:ext>
            </a:extLst>
          </p:cNvPr>
          <p:cNvGrpSpPr/>
          <p:nvPr/>
        </p:nvGrpSpPr>
        <p:grpSpPr>
          <a:xfrm>
            <a:off x="1406222" y="3699197"/>
            <a:ext cx="4566418" cy="2344296"/>
            <a:chOff x="705540" y="2537299"/>
            <a:chExt cx="5700920" cy="29931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9413646-DE95-0630-4C8E-2DB641D7F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540" y="2537299"/>
              <a:ext cx="5700920" cy="29931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F70897-581E-787C-E567-21E689D46944}"/>
                </a:ext>
              </a:extLst>
            </p:cNvPr>
            <p:cNvSpPr txBox="1"/>
            <p:nvPr/>
          </p:nvSpPr>
          <p:spPr>
            <a:xfrm>
              <a:off x="3660585" y="3290500"/>
              <a:ext cx="66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B050"/>
                  </a:solidFill>
                </a:rPr>
                <a:t>Ferrite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6DAA41A-6087-36C5-81DF-E45A6DAD5019}"/>
                </a:ext>
              </a:extLst>
            </p:cNvPr>
            <p:cNvCxnSpPr/>
            <p:nvPr/>
          </p:nvCxnSpPr>
          <p:spPr bwMode="auto">
            <a:xfrm>
              <a:off x="3980317" y="3554618"/>
              <a:ext cx="342629" cy="479235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D167A3-4711-0619-7AF7-E1D10CB08DED}"/>
                </a:ext>
              </a:extLst>
            </p:cNvPr>
            <p:cNvSpPr txBox="1"/>
            <p:nvPr/>
          </p:nvSpPr>
          <p:spPr>
            <a:xfrm>
              <a:off x="4646904" y="3186112"/>
              <a:ext cx="9460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E68B04"/>
                  </a:solidFill>
                </a:rPr>
                <a:t>RF fingers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C8A69B-0EA4-2A43-2BA4-FE727E552E40}"/>
                </a:ext>
              </a:extLst>
            </p:cNvPr>
            <p:cNvSpPr txBox="1"/>
            <p:nvPr/>
          </p:nvSpPr>
          <p:spPr>
            <a:xfrm>
              <a:off x="1495849" y="3847949"/>
              <a:ext cx="66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B050"/>
                  </a:solidFill>
                </a:rPr>
                <a:t>Ferrite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6272FCE-BB98-4F5E-3D6E-149606A0960A}"/>
                </a:ext>
              </a:extLst>
            </p:cNvPr>
            <p:cNvCxnSpPr>
              <a:cxnSpLocks/>
              <a:stCxn id="21" idx="2"/>
            </p:cNvCxnSpPr>
            <p:nvPr/>
          </p:nvCxnSpPr>
          <p:spPr bwMode="auto">
            <a:xfrm>
              <a:off x="1827030" y="4124948"/>
              <a:ext cx="1056283" cy="205932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3E6259-E9F5-059E-38C8-30EB89C27E76}"/>
              </a:ext>
            </a:extLst>
          </p:cNvPr>
          <p:cNvSpPr txBox="1"/>
          <p:nvPr/>
        </p:nvSpPr>
        <p:spPr>
          <a:xfrm>
            <a:off x="540739" y="2285119"/>
            <a:ext cx="99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Elliptical pickup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C2DAF8-4DBE-BE7D-2060-38ECE4CC22EE}"/>
              </a:ext>
            </a:extLst>
          </p:cNvPr>
          <p:cNvSpPr txBox="1"/>
          <p:nvPr/>
        </p:nvSpPr>
        <p:spPr>
          <a:xfrm>
            <a:off x="540739" y="4682788"/>
            <a:ext cx="99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Beam screen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1D0D4B79-A399-FE2B-BBD1-8CB329CF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7501AFC-287E-5E4D-FFEB-37CE564C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73C1B-B912-5F56-EF51-05E8074CCC25}"/>
              </a:ext>
            </a:extLst>
          </p:cNvPr>
          <p:cNvSpPr txBox="1"/>
          <p:nvPr/>
        </p:nvSpPr>
        <p:spPr>
          <a:xfrm>
            <a:off x="2978331" y="3360643"/>
            <a:ext cx="1658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79AEF5F-4DD9-6DAD-E144-E5A5FCFB385C}"/>
              </a:ext>
            </a:extLst>
          </p:cNvPr>
          <p:cNvCxnSpPr>
            <a:cxnSpLocks/>
          </p:cNvCxnSpPr>
          <p:nvPr/>
        </p:nvCxnSpPr>
        <p:spPr bwMode="auto">
          <a:xfrm flipH="1">
            <a:off x="2788769" y="3026580"/>
            <a:ext cx="189563" cy="524386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66351F-5B40-B012-46F8-DEAACC1835D1}"/>
              </a:ext>
            </a:extLst>
          </p:cNvPr>
          <p:cNvSpPr txBox="1"/>
          <p:nvPr/>
        </p:nvSpPr>
        <p:spPr>
          <a:xfrm rot="2135531">
            <a:off x="2532965" y="4208045"/>
            <a:ext cx="1158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2189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865B-48A1-E3A8-CE2E-2D5FA9FE0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3A88C-DA3E-8FB0-C0DA-0185F8550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D9632365-9D3A-05A9-D397-16A6BE9481F1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noProof="0" dirty="0">
                <a:solidFill>
                  <a:srgbClr val="841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b="1" dirty="0">
              <a:solidFill>
                <a:srgbClr val="841729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FD7F6957-1F02-1DE7-277E-54F85C4AB843}"/>
              </a:ext>
            </a:extLst>
          </p:cNvPr>
          <p:cNvSpPr txBox="1"/>
          <p:nvPr/>
        </p:nvSpPr>
        <p:spPr>
          <a:xfrm>
            <a:off x="1055440" y="1315593"/>
            <a:ext cx="1008112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Introduction and motivations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Longitudinal beam coupling impedance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Extraction kickers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Septa magnets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Pumping manifolds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841729"/>
                </a:solidFill>
                <a:cs typeface="Arial" panose="020B0604020202020204" pitchFamily="34" charset="0"/>
              </a:rPr>
              <a:t>Conclusions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DDE3B-269F-8408-B903-06F5A85F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4EA707-A8D6-44DD-1C5D-8EE759A4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34063D-5A98-718F-A194-ADCB7A56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71" y="365952"/>
            <a:ext cx="11621000" cy="504825"/>
          </a:xfrm>
        </p:spPr>
        <p:txBody>
          <a:bodyPr>
            <a:noAutofit/>
          </a:bodyPr>
          <a:lstStyle/>
          <a:p>
            <a:r>
              <a:rPr lang="en-GB" sz="2200" u="sng" noProof="0" dirty="0">
                <a:ln w="0"/>
                <a:solidFill>
                  <a:schemeClr val="tx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819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4D80-6279-5A13-A784-011BBBDC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3" y="128992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Conclusions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0DA9E-8DE0-6C88-DDD9-E555FEB6C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5C4305E-E382-F6D4-1DBA-2A817814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91" y="1427795"/>
            <a:ext cx="1129706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b="1" noProof="0" dirty="0">
                <a:solidFill>
                  <a:srgbClr val="FF0000"/>
                </a:solidFill>
              </a:rPr>
              <a:t>Excellent agreement </a:t>
            </a:r>
            <a:r>
              <a:rPr lang="en-GB" sz="1800" noProof="0" dirty="0">
                <a:solidFill>
                  <a:srgbClr val="000000"/>
                </a:solidFill>
              </a:rPr>
              <a:t>of electromagnetic </a:t>
            </a:r>
            <a:r>
              <a:rPr lang="en-GB" sz="1800" b="1" noProof="0" dirty="0">
                <a:solidFill>
                  <a:srgbClr val="FF0000"/>
                </a:solidFill>
              </a:rPr>
              <a:t>simulations</a:t>
            </a:r>
            <a:r>
              <a:rPr lang="en-GB" sz="1800" noProof="0" dirty="0">
                <a:solidFill>
                  <a:srgbClr val="000000"/>
                </a:solidFill>
              </a:rPr>
              <a:t> and bench </a:t>
            </a:r>
            <a:r>
              <a:rPr lang="en-GB" sz="1800" b="1" noProof="0" dirty="0">
                <a:solidFill>
                  <a:srgbClr val="FF0000"/>
                </a:solidFill>
              </a:rPr>
              <a:t>measurements</a:t>
            </a:r>
            <a:r>
              <a:rPr lang="en-GB" sz="1800" noProof="0" dirty="0">
                <a:solidFill>
                  <a:srgbClr val="000000"/>
                </a:solidFill>
              </a:rPr>
              <a:t> of impedance model for the </a:t>
            </a:r>
            <a:r>
              <a:rPr lang="en-GB" sz="1800" b="1" noProof="0" dirty="0">
                <a:solidFill>
                  <a:srgbClr val="FF0000"/>
                </a:solidFill>
              </a:rPr>
              <a:t>extraction kicker magnets</a:t>
            </a:r>
            <a:r>
              <a:rPr lang="en-GB" sz="1800" b="1" dirty="0">
                <a:solidFill>
                  <a:srgbClr val="FF0000"/>
                </a:solidFill>
              </a:rPr>
              <a:t>.</a:t>
            </a:r>
            <a:br>
              <a:rPr lang="en-GB" sz="1800" b="1" dirty="0">
                <a:solidFill>
                  <a:srgbClr val="FF0000"/>
                </a:solidFill>
              </a:rPr>
            </a:br>
            <a:endParaRPr lang="en-GB" sz="1800" b="1" noProof="0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b="1" noProof="0" dirty="0">
                <a:solidFill>
                  <a:srgbClr val="FF0000"/>
                </a:solidFill>
              </a:rPr>
              <a:t>High accuracy impedance model </a:t>
            </a:r>
            <a:r>
              <a:rPr lang="en-GB" sz="1800" noProof="0" dirty="0">
                <a:solidFill>
                  <a:srgbClr val="000000"/>
                </a:solidFill>
              </a:rPr>
              <a:t>in the </a:t>
            </a:r>
            <a:r>
              <a:rPr lang="en-GB" sz="1800" b="1" noProof="0" dirty="0">
                <a:solidFill>
                  <a:srgbClr val="FF0000"/>
                </a:solidFill>
              </a:rPr>
              <a:t>low frequency range </a:t>
            </a:r>
            <a:r>
              <a:rPr lang="en-GB" sz="1800" noProof="0" dirty="0">
                <a:solidFill>
                  <a:srgbClr val="000000"/>
                </a:solidFill>
              </a:rPr>
              <a:t>allows a better prediction of </a:t>
            </a:r>
            <a:r>
              <a:rPr lang="en-GB" sz="1800" u="sng" noProof="0" dirty="0">
                <a:solidFill>
                  <a:srgbClr val="000000"/>
                </a:solidFill>
              </a:rPr>
              <a:t>longitudinal coupled bunch instability</a:t>
            </a:r>
            <a:r>
              <a:rPr lang="en-GB" sz="1800" noProof="0" dirty="0">
                <a:solidFill>
                  <a:srgbClr val="000000"/>
                </a:solidFill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800" noProof="0" dirty="0">
                <a:solidFill>
                  <a:srgbClr val="000000"/>
                </a:solidFill>
              </a:rPr>
              <a:t>Effective </a:t>
            </a:r>
            <a:r>
              <a:rPr lang="en-GB" sz="1800" b="1" noProof="0" dirty="0">
                <a:solidFill>
                  <a:srgbClr val="FF0000"/>
                </a:solidFill>
              </a:rPr>
              <a:t>mitigation solutions </a:t>
            </a:r>
            <a:r>
              <a:rPr lang="en-GB" sz="1800" noProof="0" dirty="0">
                <a:solidFill>
                  <a:srgbClr val="000000"/>
                </a:solidFill>
              </a:rPr>
              <a:t>including</a:t>
            </a:r>
            <a:r>
              <a:rPr lang="en-GB" sz="1800" b="1" noProof="0" dirty="0">
                <a:solidFill>
                  <a:srgbClr val="FF0000"/>
                </a:solidFill>
              </a:rPr>
              <a:t> transition pieces </a:t>
            </a:r>
            <a:r>
              <a:rPr lang="en-GB" sz="1800" noProof="0" dirty="0">
                <a:solidFill>
                  <a:srgbClr val="000000"/>
                </a:solidFill>
              </a:rPr>
              <a:t>were</a:t>
            </a:r>
            <a:r>
              <a:rPr lang="en-GB" sz="1800" b="1" noProof="0" dirty="0">
                <a:solidFill>
                  <a:srgbClr val="FF0000"/>
                </a:solidFill>
              </a:rPr>
              <a:t> </a:t>
            </a:r>
            <a:r>
              <a:rPr lang="en-GB" sz="1800" noProof="0" dirty="0">
                <a:solidFill>
                  <a:srgbClr val="000000"/>
                </a:solidFill>
              </a:rPr>
              <a:t>proposed</a:t>
            </a:r>
            <a:r>
              <a:rPr lang="en-GB" sz="1800" dirty="0">
                <a:solidFill>
                  <a:srgbClr val="000000"/>
                </a:solidFill>
              </a:rPr>
              <a:t> and installed in the spare 3-modules kicker for future replacement of the kicker in the PS. </a:t>
            </a:r>
            <a:endParaRPr lang="en-GB" sz="1800" noProof="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800" noProof="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noProof="0" dirty="0">
                <a:solidFill>
                  <a:srgbClr val="000000"/>
                </a:solidFill>
              </a:rPr>
              <a:t>Impedance evaluation of </a:t>
            </a:r>
            <a:r>
              <a:rPr lang="en-GB" sz="1800" b="1" noProof="0" dirty="0">
                <a:solidFill>
                  <a:srgbClr val="FF0000"/>
                </a:solidFill>
              </a:rPr>
              <a:t>septa magnets</a:t>
            </a:r>
            <a:r>
              <a:rPr lang="en-GB" sz="1800" b="1" noProof="0" dirty="0">
                <a:solidFill>
                  <a:srgbClr val="000000"/>
                </a:solidFill>
              </a:rPr>
              <a:t> </a:t>
            </a:r>
            <a:r>
              <a:rPr lang="en-GB" sz="1800" noProof="0" dirty="0">
                <a:solidFill>
                  <a:srgbClr val="000000"/>
                </a:solidFill>
              </a:rPr>
              <a:t>highlighted t</a:t>
            </a:r>
            <a:r>
              <a:rPr lang="en-GB" sz="1800" dirty="0">
                <a:solidFill>
                  <a:srgbClr val="000000"/>
                </a:solidFill>
              </a:rPr>
              <a:t>he importance of radio frequency </a:t>
            </a:r>
            <a:r>
              <a:rPr lang="en-GB" sz="1800" b="1" dirty="0">
                <a:solidFill>
                  <a:srgbClr val="FF0000"/>
                </a:solidFill>
              </a:rPr>
              <a:t>measurements</a:t>
            </a:r>
            <a:r>
              <a:rPr lang="en-GB" sz="1800" noProof="0" dirty="0">
                <a:solidFill>
                  <a:srgbClr val="000000"/>
                </a:solidFill>
              </a:rPr>
              <a:t> to detect</a:t>
            </a:r>
            <a:r>
              <a:rPr lang="en-GB" sz="1800" b="1" noProof="0" dirty="0">
                <a:solidFill>
                  <a:srgbClr val="FF0000"/>
                </a:solidFill>
              </a:rPr>
              <a:t> assembly defects</a:t>
            </a:r>
            <a:r>
              <a:rPr lang="en-GB" sz="1800" noProof="0" dirty="0">
                <a:solidFill>
                  <a:srgbClr val="000000"/>
                </a:solidFill>
              </a:rPr>
              <a:t> and to address the impedance problem when simulations become complex.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800" noProof="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noProof="0" dirty="0">
                <a:solidFill>
                  <a:srgbClr val="000000"/>
                </a:solidFill>
              </a:rPr>
              <a:t>For</a:t>
            </a:r>
            <a:r>
              <a:rPr lang="en-GB" sz="1800" b="1" noProof="0" dirty="0">
                <a:solidFill>
                  <a:srgbClr val="FF0000"/>
                </a:solidFill>
              </a:rPr>
              <a:t> empty pumping manifolds </a:t>
            </a:r>
            <a:r>
              <a:rPr lang="en-GB" sz="1800" noProof="0" dirty="0">
                <a:solidFill>
                  <a:srgbClr val="000000"/>
                </a:solidFill>
              </a:rPr>
              <a:t>impedance mitigation was needed to limit the impact on </a:t>
            </a:r>
            <a:r>
              <a:rPr lang="en-GB" sz="1800" u="sng" noProof="0" dirty="0">
                <a:solidFill>
                  <a:srgbClr val="000000"/>
                </a:solidFill>
              </a:rPr>
              <a:t>microwave instabilities</a:t>
            </a:r>
            <a:r>
              <a:rPr lang="en-GB" sz="1800" noProof="0" dirty="0">
                <a:solidFill>
                  <a:srgbClr val="000000"/>
                </a:solidFill>
              </a:rPr>
              <a:t>. Effective </a:t>
            </a:r>
            <a:r>
              <a:rPr lang="en-GB" sz="1800" b="1" noProof="0" dirty="0">
                <a:solidFill>
                  <a:srgbClr val="FF0000"/>
                </a:solidFill>
              </a:rPr>
              <a:t>mitigation solutions</a:t>
            </a:r>
            <a:r>
              <a:rPr lang="en-GB" sz="1800" noProof="0" dirty="0">
                <a:solidFill>
                  <a:srgbClr val="000000"/>
                </a:solidFill>
              </a:rPr>
              <a:t> showed a huge reduction of the empty manifold impedance.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E72914-78A6-7BFE-B0A7-15F79FEF381F}"/>
              </a:ext>
            </a:extLst>
          </p:cNvPr>
          <p:cNvSpPr txBox="1"/>
          <p:nvPr/>
        </p:nvSpPr>
        <p:spPr>
          <a:xfrm>
            <a:off x="3034539" y="5167281"/>
            <a:ext cx="807509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noProof="0" dirty="0">
                <a:solidFill>
                  <a:srgbClr val="000000"/>
                </a:solidFill>
                <a:latin typeface="Arial"/>
                <a:ea typeface="+mn-ea"/>
              </a:rPr>
              <a:t>The study allows to </a:t>
            </a:r>
            <a:r>
              <a:rPr lang="en-GB" sz="2000" b="1" noProof="0" dirty="0">
                <a:solidFill>
                  <a:srgbClr val="FF0000"/>
                </a:solidFill>
                <a:latin typeface="Arial"/>
                <a:ea typeface="+mn-ea"/>
              </a:rPr>
              <a:t>update the PS longitudinal impedance model</a:t>
            </a:r>
            <a:r>
              <a:rPr lang="en-GB" sz="2000" noProof="0" dirty="0">
                <a:solidFill>
                  <a:srgbClr val="FF0000"/>
                </a:solidFill>
                <a:latin typeface="Arial"/>
                <a:ea typeface="+mn-ea"/>
              </a:rPr>
              <a:t> </a:t>
            </a:r>
            <a:r>
              <a:rPr lang="en-GB" sz="2000" noProof="0" dirty="0">
                <a:solidFill>
                  <a:srgbClr val="000000"/>
                </a:solidFill>
                <a:latin typeface="Arial"/>
                <a:ea typeface="+mn-ea"/>
                <a:sym typeface="Wingdings" panose="05000000000000000000" pitchFamily="2" charset="2"/>
              </a:rPr>
              <a:t> </a:t>
            </a:r>
            <a:r>
              <a:rPr lang="en-GB" sz="2000" b="1" noProof="0" dirty="0">
                <a:solidFill>
                  <a:srgbClr val="FF0000"/>
                </a:solidFill>
                <a:latin typeface="Arial"/>
                <a:ea typeface="+mn-ea"/>
                <a:sym typeface="Wingdings" panose="05000000000000000000" pitchFamily="2" charset="2"/>
              </a:rPr>
              <a:t>accurate prediction of </a:t>
            </a:r>
            <a:r>
              <a:rPr lang="en-GB" sz="2000" b="1" noProof="0">
                <a:solidFill>
                  <a:srgbClr val="FF0000"/>
                </a:solidFill>
                <a:latin typeface="Arial"/>
                <a:ea typeface="+mn-ea"/>
                <a:sym typeface="Wingdings" panose="05000000000000000000" pitchFamily="2" charset="2"/>
              </a:rPr>
              <a:t>accelerator performance.</a:t>
            </a:r>
            <a:endParaRPr lang="en-GB" sz="2000" noProof="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E16AA-49AD-EC83-7B7D-7971907DD100}"/>
              </a:ext>
            </a:extLst>
          </p:cNvPr>
          <p:cNvSpPr txBox="1"/>
          <p:nvPr/>
        </p:nvSpPr>
        <p:spPr>
          <a:xfrm>
            <a:off x="2047551" y="618428"/>
            <a:ext cx="809689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noProof="0" dirty="0">
                <a:solidFill>
                  <a:srgbClr val="000000"/>
                </a:solidFill>
                <a:latin typeface="Arial"/>
                <a:ea typeface="+mn-ea"/>
              </a:rPr>
              <a:t>Methodology</a:t>
            </a:r>
            <a:r>
              <a:rPr lang="en-GB" sz="1800" noProof="0" dirty="0">
                <a:solidFill>
                  <a:srgbClr val="000000"/>
                </a:solidFill>
                <a:latin typeface="Arial"/>
                <a:ea typeface="+mn-ea"/>
              </a:rPr>
              <a:t>: electromagnetic simulation and bench measurements applied to Proton Synchrotron (PS) key components.</a:t>
            </a:r>
            <a:endParaRPr lang="en-GB" sz="1800" noProof="0" dirty="0">
              <a:solidFill>
                <a:srgbClr val="FF0000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458993D-3E2D-68C2-AAD1-9D3F01531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FA2B6-8AC2-E475-906C-A2A006E4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94B9-DAFA-9C77-7F24-485C83C72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15C52-4485-98AE-CD4A-A8AB0F659FD3}"/>
              </a:ext>
            </a:extLst>
          </p:cNvPr>
          <p:cNvSpPr txBox="1"/>
          <p:nvPr/>
        </p:nvSpPr>
        <p:spPr>
          <a:xfrm>
            <a:off x="3130780" y="2925120"/>
            <a:ext cx="609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 for the attention!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6C0DE-74D9-9A81-A233-0BE4EAEA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47AE12-3FD4-8DFE-9C00-88F29FE4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2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1FD7B-41EB-DD13-2F87-D4B0B4D5C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1F43F4-4367-E25D-3B77-D43C7CE10B39}"/>
              </a:ext>
            </a:extLst>
          </p:cNvPr>
          <p:cNvSpPr txBox="1">
            <a:spLocks/>
          </p:cNvSpPr>
          <p:nvPr/>
        </p:nvSpPr>
        <p:spPr>
          <a:xfrm>
            <a:off x="239713" y="128992"/>
            <a:ext cx="7559675" cy="5048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dirty="0"/>
              <a:t>Lists of publications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F80EF-FAF5-8E09-20ED-6FD8835D9E2C}"/>
              </a:ext>
            </a:extLst>
          </p:cNvPr>
          <p:cNvSpPr txBox="1"/>
          <p:nvPr/>
        </p:nvSpPr>
        <p:spPr>
          <a:xfrm>
            <a:off x="180014" y="598715"/>
            <a:ext cx="11831971" cy="555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1100" b="1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Journal Articles</a:t>
            </a:r>
            <a:endParaRPr lang="en-GB" sz="1100" u="sng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M. Neroni, M. Barnes, L. Ducimetiere, et al., “Characterization of the longitudinal beam coupling impedance and mitigation strategy for the fast extraction kicker KFA79 in the CERN PS,” Journal of Physics: Conference Series, vol. 2687, no. 6, p. 062 012, Jan. 2024. doi: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10.1088/1742-6596/2687/6/062012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M. Neroni, M. Barnes, A. Lasheen, A. Mostacci, B. Popovic, and C. Vollinger, “Beam coupling impedance of the main extraction kickers in the CERN PS,” Journal of Instrumentation, vol. 19, no. 08, T08001, Aug. 2024. doi: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10.1088/1748-0221/19/08/T08001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S. Singh, M. Neroni, P. Benoit, et al., “Development and Implementation of a RC Snubber to Suppress Breaker Arcing Present in High-Stored-Energy Superconducting Magnet Systems,” IEEE Transactions on Applied Superconductivity, vol. 33, no. 5, pp. 1–4, 2023. doi: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10.1109/TASC.2023.3238294.</a:t>
            </a:r>
            <a:endParaRPr lang="en-GB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S. Singh, W. </a:t>
            </a:r>
            <a:r>
              <a:rPr lang="en-GB" kern="100" dirty="0" err="1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Głuchowska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M. Neroni, B. Cure, A. Dudarev, and M. Mentink, “CERN North Area Multi-Purpose Superconducting Magnet Facility,” IEEE Transactions on Applied Superconductivity, vol. 32, no. 6, pp. 1–5, 2022. doi: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10.1109/TASC.2022.3146809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Conference Proceedings</a:t>
            </a:r>
            <a:endParaRPr lang="en-GB" sz="1100" u="sng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M. Neroni, S. Albright, H. Damerau, </a:t>
            </a:r>
            <a:r>
              <a:rPr lang="en-GB" i="1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“Recent updates in the impedance characterization of the CERN PS Booster </a:t>
            </a:r>
            <a:r>
              <a:rPr lang="en-GB" kern="100" dirty="0" err="1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Finemet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RF system,” English, in </a:t>
            </a:r>
            <a:r>
              <a:rPr lang="en-GB" i="1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Proc. IPAC’24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(Nashville, TN), ser. IPAC’24 - 15</a:t>
            </a:r>
            <a:r>
              <a:rPr lang="en-GB" kern="100" baseline="300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International Particle Accelerator Conference, JACoW Publishing, Geneva, Switzerland, May 2024, pp. 3120–3123, ISBN: 978-3-95450-247-9. doi: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10.18429/JACoW-IPAC2024-THPC52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C. Vollinger, M. Sullivan, and M. Neroni, “Mitigation of beam coupling impedance for the wire scanners in the CERN Super Proton Synchrotron,” English, in </a:t>
            </a:r>
            <a:r>
              <a:rPr lang="en-GB" i="1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Proc. IPAC’24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(Nashville, TN), ser. IPAC’24 - 15th International Particle Accelerator Conference, JACoW Publishing, Geneva, Switzerland, May 2024, pp. 3116–3119, ISBN: 978-3-95450-247-9.  doi: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10.18429/JACoW-IPAC2024-THPC51.</a:t>
            </a:r>
            <a:endParaRPr lang="en-GB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P. Krkotic, S. Calatroni, M. Neroni, </a:t>
            </a:r>
            <a:r>
              <a:rPr lang="en-GB" i="1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“Impedance analysis of deformable RF contact bridges for high luminosity LHC,” English, in </a:t>
            </a:r>
            <a:r>
              <a:rPr lang="en-GB" i="1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Proc. IPAC’23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(Venice, Italy), ser. IPAC’23 - 14th International Particle Accelerator Conference, JACoW Publishing, Geneva, Switzerland, May 2023, pp. 3470–3473, ISBN:978-3-95450-231-8. doi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10.18429/JACoW-IPAC2023-WEPL153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Talks in international conferences</a:t>
            </a:r>
            <a:endParaRPr lang="en-GB" sz="1100" u="sng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Contributed oral</a:t>
            </a: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M. Neroni et al., ”Beam coupling impedance of the main extraction kickers in the CERN PS”, in Proc. 68th ICFA Advanced beam dynamics workshop on High-Intensity and High-Brightness Hadron beams (HB2023), CERN, Geneva, Switzerland, Oct. 2023.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Internal notes and presentations given at internal meetings </a:t>
            </a:r>
            <a:endParaRPr lang="en-GB" sz="1100" u="sng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M. Neroni, ”Impedance measurements and simulation on the KFA79”, Presentation at Impedance Working Group meeting, CERN, Geneva, Switzerland, July 2022.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https://indico.cern.ch/event/1181518</a:t>
            </a:r>
            <a:endParaRPr lang="en-GB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M. Neroni, ”Longitudinal impedance studies of KFA79”, Presentation at Accelerator Beam Transfer Forum meeting, CERN, Geneva, Switzerland, Oct. 2022.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https://indico.cern.ch/event/1208317</a:t>
            </a:r>
            <a:endParaRPr lang="en-GB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M. Valente Dos Santos, M. Neroni and C. Vollinger, ”Measurement of the SMH16.3 Magnetic Septa”, No. CERN-ACC-NOTE-2023-0013, CERN, Geneva, Switzerland, Sept. 2023.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http://cds.cern.ch/record/2870131</a:t>
            </a:r>
            <a:endParaRPr lang="en-GB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M. Neroni, ”Beam coupling impedance of the main extraction kickers in the CERN PS”, Presentation at PS Coordination Meeting #111, CERN, Geneva, Switzerland, Oct. 2023.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https://indico.cern.ch/event/1340543/</a:t>
            </a:r>
            <a:endParaRPr lang="en-GB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M. Neroni, ”Longitudinal beam coupling impedance mitigation studies for CERN PS accelerator complex”, Presentation at SY-RF Seminars, CERN, Geneva, Switzerland, Nov. 2023. </a:t>
            </a:r>
            <a:r>
              <a:rPr lang="en-GB" u="sng" kern="1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https://indico.cern.ch/event/1280060/</a:t>
            </a:r>
            <a:endParaRPr lang="en-GB" kern="1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D083A9-3EAB-5B86-F596-DE7290DA0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D1025-5D82-E08A-FDFB-87799A5C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76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EDA88-E3D9-26D8-71DC-5CDF57E7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6AEF2-95CD-1F11-E937-5EBC8CA53D6D}"/>
              </a:ext>
            </a:extLst>
          </p:cNvPr>
          <p:cNvSpPr txBox="1"/>
          <p:nvPr/>
        </p:nvSpPr>
        <p:spPr>
          <a:xfrm>
            <a:off x="4333703" y="2510445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Spare slides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34D734-BBCA-227A-8AB6-5FF2770E6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7EFE5-1BC0-92AF-5DFD-2140A36B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08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45" y="86866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The CERN Proton Synchrotron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70DFC-44C8-1405-4ADA-651F0C7B7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DC58ACC-46B6-C222-44C3-A4DF58D1DF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8309077"/>
                  </p:ext>
                </p:extLst>
              </p:nvPr>
            </p:nvGraphicFramePr>
            <p:xfrm>
              <a:off x="444783" y="1555134"/>
              <a:ext cx="8879840" cy="2875498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977874">
                      <a:extLst>
                        <a:ext uri="{9D8B030D-6E8A-4147-A177-3AD203B41FA5}">
                          <a16:colId xmlns:a16="http://schemas.microsoft.com/office/drawing/2014/main" val="2631635606"/>
                        </a:ext>
                      </a:extLst>
                    </a:gridCol>
                    <a:gridCol w="997058">
                      <a:extLst>
                        <a:ext uri="{9D8B030D-6E8A-4147-A177-3AD203B41FA5}">
                          <a16:colId xmlns:a16="http://schemas.microsoft.com/office/drawing/2014/main" val="2493037147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2531163812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2101116203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4109081265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969981529"/>
                        </a:ext>
                      </a:extLst>
                    </a:gridCol>
                    <a:gridCol w="662118">
                      <a:extLst>
                        <a:ext uri="{9D8B030D-6E8A-4147-A177-3AD203B41FA5}">
                          <a16:colId xmlns:a16="http://schemas.microsoft.com/office/drawing/2014/main" val="135511816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1653183219"/>
                        </a:ext>
                      </a:extLst>
                    </a:gridCol>
                  </a:tblGrid>
                  <a:tr h="534413"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LHC</a:t>
                          </a:r>
                        </a:p>
                        <a:p>
                          <a:r>
                            <a:rPr lang="en-GB" sz="1400" noProof="0" dirty="0"/>
                            <a:t>(protons)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LHC</a:t>
                          </a:r>
                        </a:p>
                        <a:p>
                          <a:r>
                            <a:rPr lang="en-GB" sz="1400" noProof="0" dirty="0"/>
                            <a:t>(ions)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AWAKE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n-TOF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East Area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AD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SFTPRO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30215473"/>
                      </a:ext>
                    </a:extLst>
                  </a:tr>
                  <a:tr h="600379"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Total intensity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noProof="0" smtClean="0">
                                      <a:latin typeface="Cambria Math" panose="02040503050406030204" pitchFamily="18" charset="0"/>
                                    </a:rPr>
                                    <m:t>×10</m:t>
                                  </m:r>
                                </m:e>
                                <m:sup>
                                  <m:r>
                                    <a:rPr lang="en-GB" sz="1400" noProof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400" noProof="0" dirty="0"/>
                            <a:t>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1870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850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2000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2400-3000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44093960"/>
                      </a:ext>
                    </a:extLst>
                  </a:tr>
                  <a:tr h="600379"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Intensity per bunch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noProof="0" smtClean="0">
                                      <a:latin typeface="Cambria Math" panose="02040503050406030204" pitchFamily="18" charset="0"/>
                                    </a:rPr>
                                    <m:t>×10</m:t>
                                  </m:r>
                                </m:e>
                                <m:sup>
                                  <m:r>
                                    <a:rPr lang="en-GB" sz="1400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sz="1400" b="0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400" noProof="0" dirty="0"/>
                            <a:t> ppb</a:t>
                          </a:r>
                          <a:r>
                            <a:rPr lang="en-GB" sz="1400" i="1" noProof="0" dirty="0"/>
                            <a:t> or </a:t>
                          </a:r>
                          <a:r>
                            <a:rPr lang="en-GB" sz="1400" noProof="0" dirty="0" err="1"/>
                            <a:t>cpb</a:t>
                          </a:r>
                          <a:r>
                            <a:rPr lang="en-GB" sz="1400" noProof="0" dirty="0"/>
                            <a:t>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2.6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85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40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240-300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69705320"/>
                      </a:ext>
                    </a:extLst>
                  </a:tr>
                  <a:tr h="600379"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Long. Emittance [eVs]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1.2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0.3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79468459"/>
                      </a:ext>
                    </a:extLst>
                  </a:tr>
                  <a:tr h="539948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Long. instability type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0" u="sng" noProof="0" dirty="0">
                              <a:highlight>
                                <a:srgbClr val="FFFF00"/>
                              </a:highlight>
                            </a:rPr>
                            <a:t>Coupled bunch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u="sng" noProof="0" dirty="0">
                              <a:highlight>
                                <a:srgbClr val="FFFF00"/>
                              </a:highlight>
                            </a:rPr>
                            <a:t>Microwave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u="sng" noProof="0" dirty="0">
                              <a:highlight>
                                <a:srgbClr val="FFFF00"/>
                              </a:highlight>
                            </a:rPr>
                            <a:t>Microwave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r>
                            <a:rPr lang="en-GB" sz="1400" u="sng" noProof="0" dirty="0">
                              <a:highlight>
                                <a:srgbClr val="FFFF00"/>
                              </a:highlight>
                            </a:rPr>
                            <a:t>Not limited by long. instability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u="sng" noProof="0" dirty="0">
                              <a:highlight>
                                <a:srgbClr val="FFFF00"/>
                              </a:highlight>
                            </a:rPr>
                            <a:t>Coupled bunch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90445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DC58ACC-46B6-C222-44C3-A4DF58D1DF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8309077"/>
                  </p:ext>
                </p:extLst>
              </p:nvPr>
            </p:nvGraphicFramePr>
            <p:xfrm>
              <a:off x="444783" y="1555134"/>
              <a:ext cx="8879840" cy="2875498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977874">
                      <a:extLst>
                        <a:ext uri="{9D8B030D-6E8A-4147-A177-3AD203B41FA5}">
                          <a16:colId xmlns:a16="http://schemas.microsoft.com/office/drawing/2014/main" val="2631635606"/>
                        </a:ext>
                      </a:extLst>
                    </a:gridCol>
                    <a:gridCol w="997058">
                      <a:extLst>
                        <a:ext uri="{9D8B030D-6E8A-4147-A177-3AD203B41FA5}">
                          <a16:colId xmlns:a16="http://schemas.microsoft.com/office/drawing/2014/main" val="2493037147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2531163812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2101116203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4109081265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969981529"/>
                        </a:ext>
                      </a:extLst>
                    </a:gridCol>
                    <a:gridCol w="662118">
                      <a:extLst>
                        <a:ext uri="{9D8B030D-6E8A-4147-A177-3AD203B41FA5}">
                          <a16:colId xmlns:a16="http://schemas.microsoft.com/office/drawing/2014/main" val="135511816"/>
                        </a:ext>
                      </a:extLst>
                    </a:gridCol>
                    <a:gridCol w="1048558">
                      <a:extLst>
                        <a:ext uri="{9D8B030D-6E8A-4147-A177-3AD203B41FA5}">
                          <a16:colId xmlns:a16="http://schemas.microsoft.com/office/drawing/2014/main" val="1653183219"/>
                        </a:ext>
                      </a:extLst>
                    </a:gridCol>
                  </a:tblGrid>
                  <a:tr h="534413"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LHC</a:t>
                          </a:r>
                        </a:p>
                        <a:p>
                          <a:r>
                            <a:rPr lang="en-GB" sz="1400" noProof="0" dirty="0"/>
                            <a:t>(protons)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LHC</a:t>
                          </a:r>
                        </a:p>
                        <a:p>
                          <a:r>
                            <a:rPr lang="en-GB" sz="1400" noProof="0" dirty="0"/>
                            <a:t>(ions)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AWAKE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n-TOF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East Area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AD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SFTPRO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30215473"/>
                      </a:ext>
                    </a:extLst>
                  </a:tr>
                  <a:tr h="6003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8" t="-91837" r="-349231" b="-298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1870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850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2000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2400-3000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44093960"/>
                      </a:ext>
                    </a:extLst>
                  </a:tr>
                  <a:tr h="6003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8" t="-189899" r="-349231" b="-1959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2.6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85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40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240-300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69705320"/>
                      </a:ext>
                    </a:extLst>
                  </a:tr>
                  <a:tr h="600379"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Long. Emittance [eVs]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1.2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0.3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79468459"/>
                      </a:ext>
                    </a:extLst>
                  </a:tr>
                  <a:tr h="539948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Long. instability type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0" u="sng" noProof="0" dirty="0">
                              <a:highlight>
                                <a:srgbClr val="FFFF00"/>
                              </a:highlight>
                            </a:rPr>
                            <a:t>Coupled bunch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u="sng" noProof="0" dirty="0">
                              <a:highlight>
                                <a:srgbClr val="FFFF00"/>
                              </a:highlight>
                            </a:rPr>
                            <a:t>Microwave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u="sng" noProof="0" dirty="0">
                              <a:highlight>
                                <a:srgbClr val="FFFF00"/>
                              </a:highlight>
                            </a:rPr>
                            <a:t>Microwave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r>
                            <a:rPr lang="en-GB" sz="1400" u="sng" noProof="0" dirty="0">
                              <a:highlight>
                                <a:srgbClr val="FFFF00"/>
                              </a:highlight>
                            </a:rPr>
                            <a:t>Not limited by long. instability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u="sng" noProof="0" dirty="0">
                              <a:highlight>
                                <a:srgbClr val="FFFF00"/>
                              </a:highlight>
                            </a:rPr>
                            <a:t>Coupled bunch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90445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C9395CE-6836-F6E9-577D-ABC63F3190B6}"/>
              </a:ext>
            </a:extLst>
          </p:cNvPr>
          <p:cNvSpPr txBox="1"/>
          <p:nvPr/>
        </p:nvSpPr>
        <p:spPr>
          <a:xfrm>
            <a:off x="444784" y="1288778"/>
            <a:ext cx="7713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noProof="0" dirty="0">
                <a:solidFill>
                  <a:schemeClr val="tx1"/>
                </a:solidFill>
              </a:rPr>
              <a:t>PS beam parameters for LHC injection and fixed target experiments.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A1456F-6A88-EBBB-1895-778DCAF7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54A088A-CD76-E489-63FB-31394539E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FBCCBE-5685-EC6A-97C8-C4CCF7210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07"/>
          <a:stretch/>
        </p:blipFill>
        <p:spPr>
          <a:xfrm>
            <a:off x="8679970" y="3460544"/>
            <a:ext cx="3109866" cy="1856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262B3-15A8-C8FC-F9C7-43996AD56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953" y="1105803"/>
            <a:ext cx="3557252" cy="1340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17CAE-D453-1273-BC07-777176B5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95" y="118088"/>
            <a:ext cx="7559675" cy="504825"/>
          </a:xfrm>
        </p:spPr>
        <p:txBody>
          <a:bodyPr/>
          <a:lstStyle/>
          <a:p>
            <a:r>
              <a:rPr lang="en-GB" noProof="0" dirty="0"/>
              <a:t>Beam instabilities and mitigation strategy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600F6-B703-5B31-2ABB-C44E8CA7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410D2-D9A0-9E59-05B8-FD243396F9F3}"/>
              </a:ext>
            </a:extLst>
          </p:cNvPr>
          <p:cNvSpPr txBox="1"/>
          <p:nvPr/>
        </p:nvSpPr>
        <p:spPr>
          <a:xfrm>
            <a:off x="191344" y="618215"/>
            <a:ext cx="1087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</a:rPr>
              <a:t>Depending on the decay time of the wake field, we can distinguish </a:t>
            </a:r>
            <a:r>
              <a:rPr lang="en-GB" sz="1800" noProof="0" dirty="0">
                <a:solidFill>
                  <a:srgbClr val="C00000"/>
                </a:solidFill>
              </a:rPr>
              <a:t>two types </a:t>
            </a:r>
            <a:r>
              <a:rPr lang="en-GB" sz="1800" noProof="0" dirty="0">
                <a:solidFill>
                  <a:srgbClr val="000000"/>
                </a:solidFill>
              </a:rPr>
              <a:t>of impedances: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E871F3-75DE-D932-2755-3D42CBAA7079}"/>
                  </a:ext>
                </a:extLst>
              </p:cNvPr>
              <p:cNvSpPr txBox="1"/>
              <p:nvPr/>
            </p:nvSpPr>
            <p:spPr>
              <a:xfrm>
                <a:off x="302517" y="1121694"/>
                <a:ext cx="732022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800" b="1" noProof="0" dirty="0">
                    <a:solidFill>
                      <a:srgbClr val="C00000"/>
                    </a:solidFill>
                    <a:latin typeface="+mn-lt"/>
                  </a:rPr>
                  <a:t>Narrow-band impedances </a:t>
                </a:r>
                <a14:m>
                  <m:oMath xmlns:m="http://schemas.openxmlformats.org/officeDocument/2006/math">
                    <m:r>
                      <a:rPr lang="en-GB" sz="1800" b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1800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800" i="1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sz="18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1800" i="1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GB" sz="1800" i="1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800" i="1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sz="1800" i="1" noProof="0" dirty="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en-GB" sz="1800" u="sng" noProof="0" dirty="0">
                    <a:solidFill>
                      <a:srgbClr val="000000"/>
                    </a:solidFill>
                    <a:latin typeface="+mn-lt"/>
                  </a:rPr>
                  <a:t>impedance bandwidth </a:t>
                </a:r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and </a:t>
                </a:r>
                <a14:m>
                  <m:oMath xmlns:m="http://schemas.openxmlformats.org/officeDocument/2006/math">
                    <m:r>
                      <a:rPr lang="en-GB" sz="1800" i="1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sz="1800" i="1" noProof="0" dirty="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en-GB" sz="1800" u="sng" noProof="0" dirty="0">
                    <a:solidFill>
                      <a:srgbClr val="000000"/>
                    </a:solidFill>
                    <a:latin typeface="+mn-lt"/>
                  </a:rPr>
                  <a:t>bunch length</a:t>
                </a:r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). Wake field lasts during the passage of many bunches </a:t>
                </a:r>
              </a:p>
              <a:p>
                <a:pPr algn="l"/>
                <a:r>
                  <a:rPr lang="en-GB" sz="1800" noProof="0" dirty="0">
                    <a:solidFill>
                      <a:srgbClr val="000000"/>
                    </a:solidFill>
                    <a:latin typeface="+mn-lt"/>
                    <a:sym typeface="Wingdings" panose="05000000000000000000" pitchFamily="2" charset="2"/>
                  </a:rPr>
                  <a:t> </a:t>
                </a:r>
                <a:r>
                  <a:rPr lang="en-GB" sz="1800" b="1" noProof="0" dirty="0">
                    <a:solidFill>
                      <a:srgbClr val="FF0000"/>
                    </a:solidFill>
                    <a:latin typeface="+mn-lt"/>
                  </a:rPr>
                  <a:t>coupled bunch instabilities</a:t>
                </a:r>
                <a:r>
                  <a:rPr lang="en-GB" sz="1800" noProof="0" dirty="0">
                    <a:solidFill>
                      <a:srgbClr val="FF0000"/>
                    </a:solidFill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E871F3-75DE-D932-2755-3D42CBAA7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17" y="1121694"/>
                <a:ext cx="7320229" cy="923330"/>
              </a:xfrm>
              <a:prstGeom prst="rect">
                <a:avLst/>
              </a:prstGeom>
              <a:blipFill>
                <a:blip r:embed="rId5"/>
                <a:stretch>
                  <a:fillRect l="-750" t="-3311" r="-1083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BC6E62-D8A6-AAED-BCF5-38D37319FE8B}"/>
                  </a:ext>
                </a:extLst>
              </p:cNvPr>
              <p:cNvSpPr txBox="1"/>
              <p:nvPr/>
            </p:nvSpPr>
            <p:spPr>
              <a:xfrm>
                <a:off x="302517" y="3412691"/>
                <a:ext cx="735351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GB" sz="1800" b="1" noProof="0" dirty="0">
                    <a:solidFill>
                      <a:srgbClr val="C00000"/>
                    </a:solidFill>
                    <a:latin typeface="+mn-lt"/>
                  </a:rPr>
                  <a:t>Broad-band impedances </a:t>
                </a:r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800" i="1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sz="18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GB" sz="1800" i="1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GB" sz="1800" i="1" noProof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  <a:latin typeface="+mj-lt"/>
                  </a:rPr>
                  <a:t>)</a:t>
                </a:r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. Wake field produced by these impedance sources decays over one bunch length </a:t>
                </a:r>
              </a:p>
              <a:p>
                <a:pPr algn="l"/>
                <a:r>
                  <a:rPr lang="en-GB" sz="1800" noProof="0" dirty="0">
                    <a:solidFill>
                      <a:srgbClr val="000000"/>
                    </a:solidFill>
                    <a:latin typeface="+mn-lt"/>
                    <a:sym typeface="Wingdings" panose="05000000000000000000" pitchFamily="2" charset="2"/>
                  </a:rPr>
                  <a:t> </a:t>
                </a:r>
                <a:r>
                  <a:rPr lang="en-GB" sz="1800" b="1" noProof="0" dirty="0">
                    <a:solidFill>
                      <a:srgbClr val="FF0000"/>
                    </a:solidFill>
                    <a:latin typeface="+mn-lt"/>
                  </a:rPr>
                  <a:t>single bunch instabilities.</a:t>
                </a:r>
                <a:endParaRPr lang="en-GB" sz="1800" noProof="0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BC6E62-D8A6-AAED-BCF5-38D37319F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17" y="3412691"/>
                <a:ext cx="7353514" cy="923330"/>
              </a:xfrm>
              <a:prstGeom prst="rect">
                <a:avLst/>
              </a:prstGeom>
              <a:blipFill>
                <a:blip r:embed="rId6"/>
                <a:stretch>
                  <a:fillRect l="-746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B11640-5280-99BD-1C6B-BB66C744A8F1}"/>
              </a:ext>
            </a:extLst>
          </p:cNvPr>
          <p:cNvCxnSpPr>
            <a:cxnSpLocks/>
          </p:cNvCxnSpPr>
          <p:nvPr/>
        </p:nvCxnSpPr>
        <p:spPr bwMode="auto">
          <a:xfrm>
            <a:off x="7622746" y="1727471"/>
            <a:ext cx="8652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D4BCE1-09C0-B434-5D3F-282DB00742E6}"/>
              </a:ext>
            </a:extLst>
          </p:cNvPr>
          <p:cNvSpPr txBox="1"/>
          <p:nvPr/>
        </p:nvSpPr>
        <p:spPr>
          <a:xfrm>
            <a:off x="614842" y="2202288"/>
            <a:ext cx="712762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83002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en-GB" sz="1800" b="1" noProof="0" dirty="0">
                <a:solidFill>
                  <a:srgbClr val="830022"/>
                </a:solidFill>
              </a:rPr>
              <a:t>Reducing Q factor</a:t>
            </a:r>
            <a:r>
              <a:rPr lang="en-GB" sz="1800" noProof="0" dirty="0">
                <a:solidFill>
                  <a:srgbClr val="000000"/>
                </a:solidFill>
              </a:rPr>
              <a:t>: introduction of HOM-couplers, broadening methods like insertion of absorbers (e.g. ferrites).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1635F2-DF0B-593E-7A94-D180BC62EABE}"/>
              </a:ext>
            </a:extLst>
          </p:cNvPr>
          <p:cNvCxnSpPr>
            <a:cxnSpLocks/>
          </p:cNvCxnSpPr>
          <p:nvPr/>
        </p:nvCxnSpPr>
        <p:spPr bwMode="auto">
          <a:xfrm>
            <a:off x="7452539" y="4108161"/>
            <a:ext cx="999414" cy="21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A10A070-C700-A590-A573-7CD8FFCA27D1}"/>
              </a:ext>
            </a:extLst>
          </p:cNvPr>
          <p:cNvSpPr txBox="1"/>
          <p:nvPr/>
        </p:nvSpPr>
        <p:spPr>
          <a:xfrm>
            <a:off x="614843" y="4488205"/>
            <a:ext cx="7127627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830022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en-GB" sz="1800" b="1" noProof="0" dirty="0">
                <a:solidFill>
                  <a:srgbClr val="830022"/>
                </a:solidFill>
              </a:rPr>
              <a:t>Reducing R/Q</a:t>
            </a:r>
            <a:r>
              <a:rPr lang="en-GB" sz="1800" noProof="0" dirty="0">
                <a:solidFill>
                  <a:srgbClr val="830022"/>
                </a:solidFill>
              </a:rPr>
              <a:t> </a:t>
            </a:r>
            <a:r>
              <a:rPr lang="en-GB" sz="1800" noProof="0" dirty="0">
                <a:solidFill>
                  <a:srgbClr val="000000"/>
                </a:solidFill>
              </a:rPr>
              <a:t>and therefore changing the overall geometry (to be decided in the design phase or mitigated with adding shields in an existing structure)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FE573B-E916-72F0-913E-5DF0C41D1476}"/>
                  </a:ext>
                </a:extLst>
              </p:cNvPr>
              <p:cNvSpPr txBox="1"/>
              <p:nvPr/>
            </p:nvSpPr>
            <p:spPr>
              <a:xfrm>
                <a:off x="9268265" y="2397044"/>
                <a:ext cx="2432011" cy="849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Resonator</m:t>
                    </m:r>
                    <m:r>
                      <a:rPr lang="en-GB" sz="140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40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model</m:t>
                    </m:r>
                  </m:oMath>
                </a14:m>
                <a:r>
                  <a:rPr lang="en-GB" sz="1400" noProof="0" dirty="0">
                    <a:solidFill>
                      <a:srgbClr val="000000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GB" sz="14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sz="14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𝑗𝑄</m:t>
                        </m:r>
                        <m:d>
                          <m:dPr>
                            <m:ctrlP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400" i="1" noProof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400" i="1" noProof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1400" i="1" noProof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 noProof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1400" i="1" noProof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1400" i="1" noProof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1400" i="1" noProof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 noProof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1400" i="1" noProof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sz="1400" i="1" noProof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GB" sz="1400" noProof="0" dirty="0">
                    <a:solidFill>
                      <a:srgbClr val="000000"/>
                    </a:solidFill>
                  </a:rPr>
                  <a:t>,  </a:t>
                </a:r>
                <a14:m>
                  <m:oMath xmlns:m="http://schemas.openxmlformats.org/officeDocument/2006/math">
                    <m:r>
                      <a:rPr lang="en-GB" sz="14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sz="14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en-GB" sz="1400" noProof="0" dirty="0">
                  <a:solidFill>
                    <a:srgbClr val="000000"/>
                  </a:solidFill>
                </a:endParaRPr>
              </a:p>
              <a:p>
                <a:endParaRPr lang="en-GB" sz="1400" noProof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FE573B-E916-72F0-913E-5DF0C41D1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265" y="2397044"/>
                <a:ext cx="2432011" cy="849143"/>
              </a:xfrm>
              <a:prstGeom prst="rect">
                <a:avLst/>
              </a:prstGeom>
              <a:blipFill>
                <a:blip r:embed="rId7"/>
                <a:stretch>
                  <a:fillRect l="-2506" t="-6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CBA7607-F202-A25D-D860-06F3D105C5EB}"/>
              </a:ext>
            </a:extLst>
          </p:cNvPr>
          <p:cNvSpPr txBox="1"/>
          <p:nvPr/>
        </p:nvSpPr>
        <p:spPr>
          <a:xfrm>
            <a:off x="2504634" y="5791371"/>
            <a:ext cx="100091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noProof="0" dirty="0">
                <a:solidFill>
                  <a:srgbClr val="000000"/>
                </a:solidFill>
              </a:rPr>
              <a:t>C. Vollinger et al., “Needs and solution for machine impedance reduction”, Proc. of ICFA Mini-Workshop on Impedances and Beam Instabilities in Particle Accelerators, Benevento, Italy, 2017.</a:t>
            </a:r>
          </a:p>
          <a:p>
            <a:r>
              <a:rPr lang="en-GB" noProof="0" dirty="0">
                <a:solidFill>
                  <a:srgbClr val="000000"/>
                </a:solidFill>
              </a:rPr>
              <a:t>E. </a:t>
            </a:r>
            <a:r>
              <a:rPr lang="en-GB" noProof="0" dirty="0" err="1">
                <a:solidFill>
                  <a:srgbClr val="000000"/>
                </a:solidFill>
              </a:rPr>
              <a:t>Shaposhnikova</a:t>
            </a:r>
            <a:r>
              <a:rPr lang="en-GB" noProof="0" dirty="0">
                <a:solidFill>
                  <a:srgbClr val="000000"/>
                </a:solidFill>
              </a:rPr>
              <a:t>, “Present knowledge of the longitudinal SPS impedance”, 10th Workshop on LEP - SPS Performance: Chamonix X, Chamonix, 2000.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D9AAB23-6A23-35DD-9D2B-9E114FC3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840E4B2-92F4-F8AD-B54F-98351DDF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8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5737F-F0ED-F352-03C2-4E69011B4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4F0C7-6287-F949-D206-2D7631CC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47" y="1139274"/>
            <a:ext cx="4583944" cy="29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6ABE553-2E60-93C4-7C75-E01111BD5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2038" y="5236373"/>
            <a:ext cx="181927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GB" i="1" noProof="0" dirty="0"/>
              <a:t>Courtesy of A. Lasheen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7BE130E-FF62-EE87-C062-AD6461F9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" y="187119"/>
            <a:ext cx="88860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/>
            <a:r>
              <a:rPr lang="en-GB" sz="2400" b="1" noProof="0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Shunt impedance threshold for coupled-bunch instabilities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EA8AF3-885B-5A6F-6EE2-98E40778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311" y="4372203"/>
            <a:ext cx="3120332" cy="63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67B226-CA01-6591-26B2-CF506588677A}"/>
              </a:ext>
            </a:extLst>
          </p:cNvPr>
          <p:cNvSpPr txBox="1"/>
          <p:nvPr/>
        </p:nvSpPr>
        <p:spPr>
          <a:xfrm>
            <a:off x="4239988" y="957351"/>
            <a:ext cx="1968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noProof="0" dirty="0">
                <a:solidFill>
                  <a:srgbClr val="000000"/>
                </a:solidFill>
              </a:rPr>
              <a:t>Courtesy of Alexandre Lasheen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1DD594-1A2C-3AEF-CB0C-4EE13E65ECB5}"/>
              </a:ext>
            </a:extLst>
          </p:cNvPr>
          <p:cNvSpPr txBox="1"/>
          <p:nvPr/>
        </p:nvSpPr>
        <p:spPr>
          <a:xfrm>
            <a:off x="1781983" y="4945467"/>
            <a:ext cx="45761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100" noProof="0" dirty="0">
                <a:solidFill>
                  <a:srgbClr val="000000"/>
                </a:solidFill>
                <a:latin typeface="LMRoman10-Regular"/>
              </a:rPr>
              <a:t>E. </a:t>
            </a:r>
            <a:r>
              <a:rPr lang="en-GB" sz="1100" noProof="0" dirty="0" err="1">
                <a:solidFill>
                  <a:srgbClr val="000000"/>
                </a:solidFill>
                <a:latin typeface="LMRoman10-Regular"/>
              </a:rPr>
              <a:t>Shaposhnikova</a:t>
            </a:r>
            <a:r>
              <a:rPr lang="en-GB" sz="1100" noProof="0" dirty="0">
                <a:solidFill>
                  <a:srgbClr val="000000"/>
                </a:solidFill>
                <a:latin typeface="LMRoman10-Regular"/>
              </a:rPr>
              <a:t>, “Longitudinal stability of the LHC beam in the SPS,” Tech.</a:t>
            </a:r>
          </a:p>
          <a:p>
            <a:pPr algn="l"/>
            <a:r>
              <a:rPr lang="en-GB" sz="1100" noProof="0" dirty="0">
                <a:solidFill>
                  <a:srgbClr val="000000"/>
                </a:solidFill>
                <a:latin typeface="LMRoman10-Regular"/>
              </a:rPr>
              <a:t>Rep. SL-Note-2001-031-HRF, CERN, Geneva, Switzerland, 2001.</a:t>
            </a:r>
            <a:endParaRPr lang="en-GB" sz="1100" noProof="0" dirty="0">
              <a:solidFill>
                <a:srgbClr val="000000"/>
              </a:solidFill>
            </a:endParaRPr>
          </a:p>
        </p:txBody>
      </p:sp>
      <p:pic>
        <p:nvPicPr>
          <p:cNvPr id="12" name="Picture 11" descr="A graph of a graph with colored lines&#10;&#10;Description automatically generated">
            <a:extLst>
              <a:ext uri="{FF2B5EF4-FFF2-40B4-BE49-F238E27FC236}">
                <a16:creationId xmlns:a16="http://schemas.microsoft.com/office/drawing/2014/main" id="{2D530EAA-8420-4EBC-808B-4C77230F3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341" y="1048481"/>
            <a:ext cx="4092518" cy="3136479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DDCC3E4-0724-3223-CB63-79662C01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158AD2E-E78D-4723-A53F-DE3F3176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2A4E8-10DE-6113-FEC4-DAD27F97209F}"/>
              </a:ext>
            </a:extLst>
          </p:cNvPr>
          <p:cNvSpPr txBox="1"/>
          <p:nvPr/>
        </p:nvSpPr>
        <p:spPr>
          <a:xfrm>
            <a:off x="8582144" y="1080461"/>
            <a:ext cx="1795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noProof="0" dirty="0">
                <a:solidFill>
                  <a:srgbClr val="000000"/>
                </a:solidFill>
              </a:rPr>
              <a:t>Courtesy of Jake Flowerdew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D1BEFB-C400-73DD-DE39-7FEF42C22839}"/>
              </a:ext>
            </a:extLst>
          </p:cNvPr>
          <p:cNvSpPr txBox="1"/>
          <p:nvPr/>
        </p:nvSpPr>
        <p:spPr>
          <a:xfrm>
            <a:off x="7221313" y="3964629"/>
            <a:ext cx="35625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>
                <a:solidFill>
                  <a:srgbClr val="000000"/>
                </a:solidFill>
                <a:latin typeface="+mn-lt"/>
              </a:rPr>
              <a:t>Comparison between impedance of RF cavities and extraction kickers at flat top energy in the low frequency range up to 80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+mn-lt"/>
              </a:rPr>
              <a:t>MHz.</a:t>
            </a:r>
            <a:endParaRPr lang="en-GB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391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42" y="95583"/>
            <a:ext cx="7559675" cy="504825"/>
          </a:xfrm>
        </p:spPr>
        <p:txBody>
          <a:bodyPr>
            <a:noAutofit/>
          </a:bodyPr>
          <a:lstStyle/>
          <a:p>
            <a:r>
              <a:rPr lang="en-GB" noProof="0" dirty="0"/>
              <a:t>Longitudinal beam coupling impedance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28A21-3266-06FB-DA73-1EC979BE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99E8A-9DD4-1541-23EB-779B86BB0605}"/>
              </a:ext>
            </a:extLst>
          </p:cNvPr>
          <p:cNvSpPr txBox="1"/>
          <p:nvPr/>
        </p:nvSpPr>
        <p:spPr>
          <a:xfrm>
            <a:off x="5954024" y="558790"/>
            <a:ext cx="5323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noProof="0" dirty="0">
                <a:solidFill>
                  <a:srgbClr val="000000"/>
                </a:solidFill>
                <a:latin typeface="+mn-lt"/>
              </a:rPr>
              <a:t>Bunch of charged particles facing: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noProof="0" dirty="0">
                <a:solidFill>
                  <a:srgbClr val="000000"/>
                </a:solidFill>
                <a:latin typeface="+mn-lt"/>
              </a:rPr>
              <a:t>Cross section variations </a:t>
            </a:r>
            <a:r>
              <a:rPr lang="en-GB" sz="1600" noProof="0" dirty="0">
                <a:solidFill>
                  <a:srgbClr val="000000"/>
                </a:solidFill>
                <a:latin typeface="+mn-lt"/>
              </a:rPr>
              <a:t>of beam chamber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noProof="0" dirty="0">
                <a:solidFill>
                  <a:srgbClr val="000000"/>
                </a:solidFill>
                <a:latin typeface="+mn-lt"/>
              </a:rPr>
              <a:t>Finite resistivity</a:t>
            </a:r>
            <a:r>
              <a:rPr lang="en-GB" sz="1600" noProof="0" dirty="0">
                <a:solidFill>
                  <a:srgbClr val="000000"/>
                </a:solidFill>
                <a:latin typeface="+mn-lt"/>
              </a:rPr>
              <a:t> of the walls 	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687CE-FC2E-73FB-2320-399633E665ED}"/>
                  </a:ext>
                </a:extLst>
              </p:cNvPr>
              <p:cNvSpPr txBox="1"/>
              <p:nvPr/>
            </p:nvSpPr>
            <p:spPr>
              <a:xfrm>
                <a:off x="120743" y="2818697"/>
                <a:ext cx="11608128" cy="164564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800" noProof="0" dirty="0">
                    <a:solidFill>
                      <a:srgbClr val="000000"/>
                    </a:solidFill>
                  </a:rPr>
                  <a:t>Effect of wake field produced by a moving leading particle,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</a:rPr>
                  <a:t>, on a point charge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</a:rPr>
                  <a:t>, at a fixed distance </a:t>
                </a:r>
                <a14:m>
                  <m:oMath xmlns:m="http://schemas.openxmlformats.org/officeDocument/2006/math">
                    <m:r>
                      <a:rPr lang="en-GB" sz="18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</a:rPr>
                  <a:t> in the </a:t>
                </a:r>
                <a:r>
                  <a:rPr lang="en-GB" sz="1800" u="sng" noProof="0" dirty="0">
                    <a:solidFill>
                      <a:srgbClr val="000000"/>
                    </a:solidFill>
                  </a:rPr>
                  <a:t>longitudinal direction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 can be quantified through the </a:t>
                </a:r>
                <a:r>
                  <a:rPr lang="en-GB" sz="1800" b="1" noProof="0" dirty="0">
                    <a:solidFill>
                      <a:srgbClr val="000000"/>
                    </a:solidFill>
                  </a:rPr>
                  <a:t>longitudinal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 </a:t>
                </a:r>
                <a:r>
                  <a:rPr lang="en-GB" sz="1800" b="1" noProof="0" dirty="0">
                    <a:solidFill>
                      <a:srgbClr val="000000"/>
                    </a:solidFill>
                  </a:rPr>
                  <a:t>wake function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:</a:t>
                </a:r>
              </a:p>
              <a:p>
                <a:endParaRPr lang="en-GB" sz="1800" noProof="0" dirty="0">
                  <a:solidFill>
                    <a:srgbClr val="000000"/>
                  </a:solidFill>
                </a:endParaRPr>
              </a:p>
              <a:p>
                <a:endParaRPr lang="en-GB" sz="200" noProof="0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000" b="0" i="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sz="2000" b="0" i="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sz="2000" b="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sz="2000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sz="2000" b="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sz="2000" b="0" i="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200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sz="2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b>
                            <m:sSubPr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00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sz="2000" b="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it-IT" sz="2000" b="0" i="0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GB" sz="200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GB" sz="200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it-IT" sz="2000" b="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GB" sz="200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GB" sz="200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GB" sz="200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b="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it-IT" sz="2000" b="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GB" sz="2000" noProof="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687CE-FC2E-73FB-2320-399633E66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43" y="2818697"/>
                <a:ext cx="11608128" cy="1645643"/>
              </a:xfrm>
              <a:prstGeom prst="rect">
                <a:avLst/>
              </a:prstGeom>
              <a:blipFill>
                <a:blip r:embed="rId2"/>
                <a:stretch>
                  <a:fillRect l="-473" t="-185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610EB0-11A4-9C27-A9F1-BC58BBEC675C}"/>
                  </a:ext>
                </a:extLst>
              </p:cNvPr>
              <p:cNvSpPr txBox="1"/>
              <p:nvPr/>
            </p:nvSpPr>
            <p:spPr>
              <a:xfrm>
                <a:off x="2368732" y="4899770"/>
                <a:ext cx="4637864" cy="772712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000" b="0" i="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sz="2000" b="0" i="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GB" sz="200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sz="2000" b="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20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sz="2000" b="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it-IT" sz="2000" b="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GB" sz="200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20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GB" sz="200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it-IT" sz="2000" b="0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sSup>
                            <m:sSupPr>
                              <m:ctrlP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e>
                      </m:nary>
                      <m:r>
                        <a:rPr lang="en-GB" sz="20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GB" sz="20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GB" sz="2000" noProof="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610EB0-11A4-9C27-A9F1-BC58BBEC6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732" y="4899770"/>
                <a:ext cx="4637864" cy="7727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blue and orange geometric object&#10;&#10;Description automatically generated with medium confidence">
            <a:extLst>
              <a:ext uri="{FF2B5EF4-FFF2-40B4-BE49-F238E27FC236}">
                <a16:creationId xmlns:a16="http://schemas.microsoft.com/office/drawing/2014/main" id="{D52A086C-D7E9-3F2B-CFA2-EDB1DC7348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81" t="12257" r="9310" b="21558"/>
          <a:stretch/>
        </p:blipFill>
        <p:spPr>
          <a:xfrm>
            <a:off x="347166" y="585997"/>
            <a:ext cx="5019047" cy="1581537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A45A410A-6F61-C490-F795-996EBDAC62C7}"/>
              </a:ext>
            </a:extLst>
          </p:cNvPr>
          <p:cNvSpPr/>
          <p:nvPr/>
        </p:nvSpPr>
        <p:spPr bwMode="auto">
          <a:xfrm>
            <a:off x="6772327" y="1445723"/>
            <a:ext cx="428017" cy="276937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8A5CF-F4F3-24E0-9541-442D8B6B6535}"/>
              </a:ext>
            </a:extLst>
          </p:cNvPr>
          <p:cNvSpPr txBox="1"/>
          <p:nvPr/>
        </p:nvSpPr>
        <p:spPr>
          <a:xfrm>
            <a:off x="6275361" y="1778596"/>
            <a:ext cx="2216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Wake field</a:t>
            </a:r>
            <a:endParaRPr lang="en-GB" sz="1000" noProof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697EE7-3891-8C77-B91E-31E556FDE6AC}"/>
              </a:ext>
            </a:extLst>
          </p:cNvPr>
          <p:cNvSpPr txBox="1"/>
          <p:nvPr/>
        </p:nvSpPr>
        <p:spPr>
          <a:xfrm>
            <a:off x="7841902" y="1654073"/>
            <a:ext cx="400293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rgbClr val="000000"/>
                </a:solidFill>
                <a:latin typeface="+mn-lt"/>
              </a:rPr>
              <a:t>It can affect one or more following bunches </a:t>
            </a:r>
            <a:r>
              <a:rPr lang="en-GB" sz="1800" noProof="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en-GB" sz="1800" b="1" noProof="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Beam quality degradation</a:t>
            </a:r>
            <a:r>
              <a:rPr lang="en-GB" sz="1800" noProof="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 and </a:t>
            </a:r>
            <a:r>
              <a:rPr lang="en-GB" sz="1800" b="1" noProof="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beam instabilities </a:t>
            </a:r>
            <a:endParaRPr lang="en-GB" sz="1800" b="1" noProof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F1FE8F12-78E4-E289-82AF-DF05375C50F1}"/>
              </a:ext>
            </a:extLst>
          </p:cNvPr>
          <p:cNvSpPr/>
          <p:nvPr/>
        </p:nvSpPr>
        <p:spPr bwMode="auto">
          <a:xfrm>
            <a:off x="3234182" y="4380743"/>
            <a:ext cx="251430" cy="451316"/>
          </a:xfrm>
          <a:prstGeom prst="downArrow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D5C9A1F1-BA78-C35D-0279-ED94314EBEA4}"/>
              </a:ext>
            </a:extLst>
          </p:cNvPr>
          <p:cNvSpPr txBox="1"/>
          <p:nvPr/>
        </p:nvSpPr>
        <p:spPr>
          <a:xfrm>
            <a:off x="945227" y="4389860"/>
            <a:ext cx="2182561" cy="338554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Fourier transform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17D91A-7FD4-1B4B-0D46-1D946CEBF024}"/>
              </a:ext>
            </a:extLst>
          </p:cNvPr>
          <p:cNvSpPr txBox="1"/>
          <p:nvPr/>
        </p:nvSpPr>
        <p:spPr>
          <a:xfrm>
            <a:off x="7026507" y="4773981"/>
            <a:ext cx="22491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Longitudinal beam coupling impedance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9B5EFC-CD05-6C95-E6A7-DD50CC8657E2}"/>
              </a:ext>
            </a:extLst>
          </p:cNvPr>
          <p:cNvSpPr txBox="1"/>
          <p:nvPr/>
        </p:nvSpPr>
        <p:spPr>
          <a:xfrm>
            <a:off x="5954024" y="4439856"/>
            <a:ext cx="194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chemeClr val="tx1"/>
                </a:solidFill>
              </a:rPr>
              <a:t>Lorentz force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A43FF06-66C4-65FD-816C-E8F96074437C}"/>
              </a:ext>
            </a:extLst>
          </p:cNvPr>
          <p:cNvCxnSpPr/>
          <p:nvPr/>
        </p:nvCxnSpPr>
        <p:spPr bwMode="auto">
          <a:xfrm>
            <a:off x="6104264" y="4256676"/>
            <a:ext cx="0" cy="23462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73B678E-0E36-DC6B-25A2-5E4EE9113CD5}"/>
              </a:ext>
            </a:extLst>
          </p:cNvPr>
          <p:cNvSpPr txBox="1"/>
          <p:nvPr/>
        </p:nvSpPr>
        <p:spPr>
          <a:xfrm>
            <a:off x="781216" y="2389784"/>
            <a:ext cx="60946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0070C0"/>
                </a:solidFill>
              </a:rPr>
              <a:t>CST Studio Suite®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6928C0-94D1-A7ED-AD19-FCBF3F9AEFB5}"/>
              </a:ext>
            </a:extLst>
          </p:cNvPr>
          <p:cNvCxnSpPr>
            <a:cxnSpLocks/>
          </p:cNvCxnSpPr>
          <p:nvPr/>
        </p:nvCxnSpPr>
        <p:spPr bwMode="auto">
          <a:xfrm>
            <a:off x="10007600" y="4480292"/>
            <a:ext cx="1837234" cy="0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6188E83-EA20-8307-DD91-708F307287BE}"/>
              </a:ext>
            </a:extLst>
          </p:cNvPr>
          <p:cNvSpPr/>
          <p:nvPr/>
        </p:nvSpPr>
        <p:spPr bwMode="auto">
          <a:xfrm>
            <a:off x="11210883" y="3838823"/>
            <a:ext cx="98948" cy="16537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87C018-C685-CA9C-DCCC-8D128363198F}"/>
              </a:ext>
            </a:extLst>
          </p:cNvPr>
          <p:cNvSpPr/>
          <p:nvPr/>
        </p:nvSpPr>
        <p:spPr bwMode="auto">
          <a:xfrm>
            <a:off x="10448542" y="4749369"/>
            <a:ext cx="98948" cy="16537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387950-D267-EA59-17FE-B6C0495B589D}"/>
              </a:ext>
            </a:extLst>
          </p:cNvPr>
          <p:cNvCxnSpPr>
            <a:cxnSpLocks/>
          </p:cNvCxnSpPr>
          <p:nvPr/>
        </p:nvCxnSpPr>
        <p:spPr bwMode="auto">
          <a:xfrm flipV="1">
            <a:off x="10007600" y="3641518"/>
            <a:ext cx="0" cy="838774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061735-FC63-975F-3028-7C669A080351}"/>
              </a:ext>
            </a:extLst>
          </p:cNvPr>
          <p:cNvCxnSpPr>
            <a:cxnSpLocks/>
          </p:cNvCxnSpPr>
          <p:nvPr/>
        </p:nvCxnSpPr>
        <p:spPr bwMode="auto">
          <a:xfrm flipH="1">
            <a:off x="9525540" y="4465539"/>
            <a:ext cx="503027" cy="449209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196ADD-69F3-6F00-9144-6804941E1549}"/>
              </a:ext>
            </a:extLst>
          </p:cNvPr>
          <p:cNvCxnSpPr>
            <a:cxnSpLocks/>
          </p:cNvCxnSpPr>
          <p:nvPr/>
        </p:nvCxnSpPr>
        <p:spPr bwMode="auto">
          <a:xfrm flipV="1">
            <a:off x="9986634" y="3921512"/>
            <a:ext cx="1224249" cy="558780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049A9BB-8627-DFD6-42AA-A763359D4884}"/>
              </a:ext>
            </a:extLst>
          </p:cNvPr>
          <p:cNvCxnSpPr>
            <a:cxnSpLocks/>
            <a:endCxn id="17" idx="1"/>
          </p:cNvCxnSpPr>
          <p:nvPr/>
        </p:nvCxnSpPr>
        <p:spPr bwMode="auto">
          <a:xfrm>
            <a:off x="10028567" y="4480292"/>
            <a:ext cx="434466" cy="293296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70A9B18-17AB-0631-E323-310E0E323B86}"/>
                  </a:ext>
                </a:extLst>
              </p:cNvPr>
              <p:cNvSpPr txBox="1"/>
              <p:nvPr/>
            </p:nvSpPr>
            <p:spPr>
              <a:xfrm>
                <a:off x="10498016" y="3915943"/>
                <a:ext cx="23185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70A9B18-17AB-0631-E323-310E0E323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8016" y="3915943"/>
                <a:ext cx="231858" cy="215444"/>
              </a:xfrm>
              <a:prstGeom prst="rect">
                <a:avLst/>
              </a:prstGeom>
              <a:blipFill>
                <a:blip r:embed="rId5"/>
                <a:stretch>
                  <a:fillRect l="-7895" r="-7895"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84893D-CDBD-D42F-9B53-C08F69158674}"/>
                  </a:ext>
                </a:extLst>
              </p:cNvPr>
              <p:cNvSpPr txBox="1"/>
              <p:nvPr/>
            </p:nvSpPr>
            <p:spPr>
              <a:xfrm>
                <a:off x="9996653" y="4636081"/>
                <a:ext cx="23185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it-I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84893D-CDBD-D42F-9B53-C08F69158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6653" y="4636081"/>
                <a:ext cx="231858" cy="215444"/>
              </a:xfrm>
              <a:prstGeom prst="rect">
                <a:avLst/>
              </a:prstGeom>
              <a:blipFill>
                <a:blip r:embed="rId6"/>
                <a:stretch>
                  <a:fillRect l="-10526" r="-5263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F7FB607-62F1-7579-101B-CDD3487E934E}"/>
                  </a:ext>
                </a:extLst>
              </p:cNvPr>
              <p:cNvSpPr txBox="1"/>
              <p:nvPr/>
            </p:nvSpPr>
            <p:spPr>
              <a:xfrm>
                <a:off x="10308824" y="4879119"/>
                <a:ext cx="2794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F7FB607-62F1-7579-101B-CDD3487E9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824" y="4879119"/>
                <a:ext cx="279435" cy="246221"/>
              </a:xfrm>
              <a:prstGeom prst="rect">
                <a:avLst/>
              </a:prstGeom>
              <a:blipFill>
                <a:blip r:embed="rId7"/>
                <a:stretch>
                  <a:fillRect l="-15217" r="-4348" b="-24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AC2D2BD-F674-C8B8-8248-2E767DCB6C0E}"/>
                  </a:ext>
                </a:extLst>
              </p:cNvPr>
              <p:cNvSpPr txBox="1"/>
              <p:nvPr/>
            </p:nvSpPr>
            <p:spPr>
              <a:xfrm>
                <a:off x="11260357" y="3537135"/>
                <a:ext cx="2794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AC2D2BD-F674-C8B8-8248-2E767DCB6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0357" y="3537135"/>
                <a:ext cx="279435" cy="246221"/>
              </a:xfrm>
              <a:prstGeom prst="rect">
                <a:avLst/>
              </a:prstGeom>
              <a:blipFill>
                <a:blip r:embed="rId8"/>
                <a:stretch>
                  <a:fillRect l="-15217" r="-4348" b="-24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E65B2D-BB91-5FE4-C230-A89196F7EA31}"/>
              </a:ext>
            </a:extLst>
          </p:cNvPr>
          <p:cNvCxnSpPr>
            <a:stCxn id="17" idx="0"/>
          </p:cNvCxnSpPr>
          <p:nvPr/>
        </p:nvCxnSpPr>
        <p:spPr bwMode="auto">
          <a:xfrm flipV="1">
            <a:off x="10498016" y="4480292"/>
            <a:ext cx="0" cy="26907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5638A5-1472-B279-78EF-719DF588B67B}"/>
              </a:ext>
            </a:extLst>
          </p:cNvPr>
          <p:cNvCxnSpPr>
            <a:cxnSpLocks/>
          </p:cNvCxnSpPr>
          <p:nvPr/>
        </p:nvCxnSpPr>
        <p:spPr bwMode="auto">
          <a:xfrm flipV="1">
            <a:off x="11260357" y="3952295"/>
            <a:ext cx="0" cy="52799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CBBCC6B-A353-4503-9B84-566500CE7A46}"/>
                  </a:ext>
                </a:extLst>
              </p:cNvPr>
              <p:cNvSpPr txBox="1"/>
              <p:nvPr/>
            </p:nvSpPr>
            <p:spPr>
              <a:xfrm>
                <a:off x="11705879" y="4503830"/>
                <a:ext cx="16350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GB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CBBCC6B-A353-4503-9B84-566500CE7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5879" y="4503830"/>
                <a:ext cx="163506" cy="246221"/>
              </a:xfrm>
              <a:prstGeom prst="rect">
                <a:avLst/>
              </a:prstGeom>
              <a:blipFill>
                <a:blip r:embed="rId9"/>
                <a:stretch>
                  <a:fillRect l="-11111" r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88E2AE69-7CAB-019F-7792-DE86C31365C7}"/>
              </a:ext>
            </a:extLst>
          </p:cNvPr>
          <p:cNvSpPr txBox="1"/>
          <p:nvPr/>
        </p:nvSpPr>
        <p:spPr>
          <a:xfrm>
            <a:off x="9729560" y="3608076"/>
            <a:ext cx="113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B5443F-F253-195F-6851-E78C2974FD9B}"/>
              </a:ext>
            </a:extLst>
          </p:cNvPr>
          <p:cNvSpPr txBox="1"/>
          <p:nvPr/>
        </p:nvSpPr>
        <p:spPr>
          <a:xfrm>
            <a:off x="9595453" y="4864452"/>
            <a:ext cx="113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A52D9C0-5CDA-A8C4-B134-3E270F927C53}"/>
                  </a:ext>
                </a:extLst>
              </p:cNvPr>
              <p:cNvSpPr txBox="1"/>
              <p:nvPr/>
            </p:nvSpPr>
            <p:spPr>
              <a:xfrm>
                <a:off x="10407772" y="4225908"/>
                <a:ext cx="2286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A52D9C0-5CDA-A8C4-B134-3E270F927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772" y="4225908"/>
                <a:ext cx="228652" cy="215444"/>
              </a:xfrm>
              <a:prstGeom prst="rect">
                <a:avLst/>
              </a:prstGeom>
              <a:blipFill>
                <a:blip r:embed="rId10"/>
                <a:stretch>
                  <a:fillRect l="-7895" r="-5263"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9C2C747-7564-4E4B-144D-B13D5EDBCF14}"/>
                  </a:ext>
                </a:extLst>
              </p:cNvPr>
              <p:cNvSpPr txBox="1"/>
              <p:nvPr/>
            </p:nvSpPr>
            <p:spPr>
              <a:xfrm>
                <a:off x="11231849" y="4449413"/>
                <a:ext cx="2286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it-I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9C2C747-7564-4E4B-144D-B13D5EDBC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1849" y="4449413"/>
                <a:ext cx="228652" cy="215444"/>
              </a:xfrm>
              <a:prstGeom prst="rect">
                <a:avLst/>
              </a:prstGeom>
              <a:blipFill>
                <a:blip r:embed="rId11"/>
                <a:stretch>
                  <a:fillRect l="-7895" r="-5263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FC3F7B0-BC25-25C1-B086-97DCEA87D50C}"/>
              </a:ext>
            </a:extLst>
          </p:cNvPr>
          <p:cNvCxnSpPr>
            <a:cxnSpLocks/>
            <a:endCxn id="51" idx="1"/>
          </p:cNvCxnSpPr>
          <p:nvPr/>
        </p:nvCxnSpPr>
        <p:spPr bwMode="auto">
          <a:xfrm flipV="1">
            <a:off x="10494947" y="4557135"/>
            <a:ext cx="736902" cy="8411"/>
          </a:xfrm>
          <a:prstGeom prst="straightConnector1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4FB3BF3-4CC8-4026-512C-CA902D01F23D}"/>
                  </a:ext>
                </a:extLst>
              </p:cNvPr>
              <p:cNvSpPr txBox="1"/>
              <p:nvPr/>
            </p:nvSpPr>
            <p:spPr>
              <a:xfrm>
                <a:off x="10566656" y="4565546"/>
                <a:ext cx="67845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it-IT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it-IT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r>
                        <a:rPr lang="it-IT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GB" sz="1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4FB3BF3-4CC8-4026-512C-CA902D01F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6656" y="4565546"/>
                <a:ext cx="678454" cy="215444"/>
              </a:xfrm>
              <a:prstGeom prst="rect">
                <a:avLst/>
              </a:prstGeom>
              <a:blipFill>
                <a:blip r:embed="rId12"/>
                <a:stretch>
                  <a:fillRect l="-1786" r="-8036" b="-3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583B964-0906-3893-FAB0-23AEA8ED5A62}"/>
              </a:ext>
            </a:extLst>
          </p:cNvPr>
          <p:cNvCxnSpPr>
            <a:stCxn id="16" idx="6"/>
          </p:cNvCxnSpPr>
          <p:nvPr/>
        </p:nvCxnSpPr>
        <p:spPr bwMode="auto">
          <a:xfrm flipV="1">
            <a:off x="11309831" y="3921512"/>
            <a:ext cx="396048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3509331-4C09-F070-E9F5-40A6319DBBA8}"/>
                  </a:ext>
                </a:extLst>
              </p:cNvPr>
              <p:cNvSpPr txBox="1"/>
              <p:nvPr/>
            </p:nvSpPr>
            <p:spPr>
              <a:xfrm>
                <a:off x="11400074" y="3947363"/>
                <a:ext cx="69769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it-IT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it-IT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acc>
                        <m:accPr>
                          <m:chr m:val="̂"/>
                          <m:ctrlPr>
                            <a:rPr lang="it-IT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</m:oMath>
                  </m:oMathPara>
                </a14:m>
                <a:endParaRPr lang="en-GB" sz="1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3509331-4C09-F070-E9F5-40A6319DB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074" y="3947363"/>
                <a:ext cx="697690" cy="215444"/>
              </a:xfrm>
              <a:prstGeom prst="rect">
                <a:avLst/>
              </a:prstGeom>
              <a:blipFill>
                <a:blip r:embed="rId13"/>
                <a:stretch>
                  <a:fillRect l="-1739" t="-14286" r="-34783" b="-3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8896C43-20C1-11D7-6242-4A241D555317}"/>
              </a:ext>
            </a:extLst>
          </p:cNvPr>
          <p:cNvCxnSpPr/>
          <p:nvPr/>
        </p:nvCxnSpPr>
        <p:spPr bwMode="auto">
          <a:xfrm flipV="1">
            <a:off x="10571217" y="4835679"/>
            <a:ext cx="396048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594669C-C765-ECD5-7B16-91B42023D89B}"/>
                  </a:ext>
                </a:extLst>
              </p:cNvPr>
              <p:cNvSpPr txBox="1"/>
              <p:nvPr/>
            </p:nvSpPr>
            <p:spPr>
              <a:xfrm>
                <a:off x="10661460" y="4861530"/>
                <a:ext cx="69769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it-IT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it-IT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acc>
                        <m:accPr>
                          <m:chr m:val="̂"/>
                          <m:ctrlPr>
                            <a:rPr lang="it-IT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</m:oMath>
                  </m:oMathPara>
                </a14:m>
                <a:endParaRPr lang="en-GB" sz="1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594669C-C765-ECD5-7B16-91B42023D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1460" y="4861530"/>
                <a:ext cx="697690" cy="215444"/>
              </a:xfrm>
              <a:prstGeom prst="rect">
                <a:avLst/>
              </a:prstGeom>
              <a:blipFill>
                <a:blip r:embed="rId14"/>
                <a:stretch>
                  <a:fillRect l="-2632" t="-11111" r="-35088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Date Placeholder 67">
            <a:extLst>
              <a:ext uri="{FF2B5EF4-FFF2-40B4-BE49-F238E27FC236}">
                <a16:creationId xmlns:a16="http://schemas.microsoft.com/office/drawing/2014/main" id="{31FDD045-1841-DD62-2D27-22A4F610D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4D847887-B36A-41F4-5E1A-2655F478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9DA45-5136-1439-1B28-E2861FF2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8744C1-6477-9A03-0F04-BE3C58931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03" y="222299"/>
            <a:ext cx="10079567" cy="504825"/>
          </a:xfrm>
        </p:spPr>
        <p:txBody>
          <a:bodyPr/>
          <a:lstStyle/>
          <a:p>
            <a:r>
              <a:rPr lang="en-US" dirty="0"/>
              <a:t>PS Microwave instability with Pb Ions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08AE2-3B0A-CD0E-03B0-20AEEAF1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30/01/2025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74F63-11FA-9E7F-1180-4E140481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"Longitudinal beam coupling impedance mitigation studies for CERN PS accelerator complex" - Michela Neroni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97986-0FA4-0B32-4241-6DA602EA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85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8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rainbow colored lines on a white background&#10;&#10;Description automatically generated">
            <a:extLst>
              <a:ext uri="{FF2B5EF4-FFF2-40B4-BE49-F238E27FC236}">
                <a16:creationId xmlns:a16="http://schemas.microsoft.com/office/drawing/2014/main" id="{68256282-7858-14E0-BD40-CDF7EC024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18" y="1279922"/>
            <a:ext cx="4124130" cy="3299304"/>
          </a:xfrm>
          <a:prstGeom prst="rect">
            <a:avLst/>
          </a:prstGeom>
        </p:spPr>
      </p:pic>
      <p:pic>
        <p:nvPicPr>
          <p:cNvPr id="8" name="Picture 7" descr="A blue and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0F1B54E6-981E-402E-68BF-0766C5AAB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58" y="1279922"/>
            <a:ext cx="4124129" cy="3299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DD5A69-5529-8017-0577-A2A6375A93C6}"/>
              </a:ext>
            </a:extLst>
          </p:cNvPr>
          <p:cNvSpPr txBox="1"/>
          <p:nvPr/>
        </p:nvSpPr>
        <p:spPr>
          <a:xfrm>
            <a:off x="3399158" y="987655"/>
            <a:ext cx="220788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longitudinal emittance blow-up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F71BE-D189-9774-6126-F8AF087250BF}"/>
              </a:ext>
            </a:extLst>
          </p:cNvPr>
          <p:cNvSpPr txBox="1"/>
          <p:nvPr/>
        </p:nvSpPr>
        <p:spPr>
          <a:xfrm>
            <a:off x="8634736" y="1150913"/>
            <a:ext cx="24125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controlled emittance blow-up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C1ADE3-1B9B-A9BA-0E12-6680EF7E80C6}"/>
              </a:ext>
            </a:extLst>
          </p:cNvPr>
          <p:cNvSpPr txBox="1"/>
          <p:nvPr/>
        </p:nvSpPr>
        <p:spPr>
          <a:xfrm>
            <a:off x="371303" y="4636421"/>
            <a:ext cx="1051866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Microwave instability occurs at PS transition.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be avoided with 200 MHz controlled emittance blow up.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emittance blowup we observe uncaptured beam at handover to 80 MHz system →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stability limit.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4E2A166-F9D5-02CF-69A4-5A083EEE0E3D}"/>
              </a:ext>
            </a:extLst>
          </p:cNvPr>
          <p:cNvSpPr/>
          <p:nvPr/>
        </p:nvSpPr>
        <p:spPr>
          <a:xfrm>
            <a:off x="5411087" y="2558072"/>
            <a:ext cx="522931" cy="5862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 descr="A close-up of a screen&#10;&#10;Description automatically generated">
            <a:extLst>
              <a:ext uri="{FF2B5EF4-FFF2-40B4-BE49-F238E27FC236}">
                <a16:creationId xmlns:a16="http://schemas.microsoft.com/office/drawing/2014/main" id="{DC2C579B-E125-DB6E-C7EC-C39BAE2D9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70" y="1817002"/>
            <a:ext cx="3656484" cy="2977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A833C0-67B8-A0CF-6B6B-FF0F9603ED81}"/>
              </a:ext>
            </a:extLst>
          </p:cNvPr>
          <p:cNvSpPr txBox="1"/>
          <p:nvPr/>
        </p:nvSpPr>
        <p:spPr>
          <a:xfrm>
            <a:off x="9861833" y="4224199"/>
            <a:ext cx="21746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Uncaptured beam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835DD8-F58F-76AE-ADBD-D1FDE1D3BF41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10581079" y="3345628"/>
            <a:ext cx="368057" cy="8785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691E95-0DCC-5AD4-61F6-064E25270595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0949136" y="3344520"/>
            <a:ext cx="860588" cy="879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FE93D8-3641-C080-5034-9974B94D3DBB}"/>
                  </a:ext>
                </a:extLst>
              </p:cNvPr>
              <p:cNvSpPr txBox="1"/>
              <p:nvPr/>
            </p:nvSpPr>
            <p:spPr>
              <a:xfrm>
                <a:off x="508925" y="1205061"/>
                <a:ext cx="2112199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2.65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3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3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3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11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ppb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FE93D8-3641-C080-5034-9974B94D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25" y="1205061"/>
                <a:ext cx="2112199" cy="400110"/>
              </a:xfrm>
              <a:prstGeom prst="rect">
                <a:avLst/>
              </a:prstGeom>
              <a:blipFill>
                <a:blip r:embed="rId5"/>
                <a:stretch>
                  <a:fillRect t="-5970" b="-268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503E979-F56E-99A1-9453-67BDB985D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798" y="237330"/>
            <a:ext cx="3204106" cy="8420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4EDF3-19AE-3DAA-8F18-2052E1EADA4F}"/>
              </a:ext>
            </a:extLst>
          </p:cNvPr>
          <p:cNvSpPr txBox="1"/>
          <p:nvPr/>
        </p:nvSpPr>
        <p:spPr>
          <a:xfrm>
            <a:off x="6521933" y="519348"/>
            <a:ext cx="140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Growth rate:</a:t>
            </a:r>
          </a:p>
        </p:txBody>
      </p:sp>
    </p:spTree>
    <p:extLst>
      <p:ext uri="{BB962C8B-B14F-4D97-AF65-F5344CB8AC3E}">
        <p14:creationId xmlns:p14="http://schemas.microsoft.com/office/powerpoint/2010/main" val="1768488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80591-5D5C-AE1B-1577-556D2607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noProof="0">
                <a:solidFill>
                  <a:srgbClr val="FFFFFF"/>
                </a:solidFill>
                <a:latin typeface="Arial"/>
                <a:ea typeface="+mn-ea"/>
              </a:rPr>
              <a:t>"Longitudinal beam coupling impedance mitigation studies for CERN PS accelerator complex" - Michela Neroni</a:t>
            </a:r>
            <a:endParaRPr lang="en-GB" noProof="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556EB0F-F992-6583-2D15-143619487CCD}"/>
              </a:ext>
            </a:extLst>
          </p:cNvPr>
          <p:cNvSpPr txBox="1">
            <a:spLocks/>
          </p:cNvSpPr>
          <p:nvPr/>
        </p:nvSpPr>
        <p:spPr>
          <a:xfrm>
            <a:off x="205581" y="113730"/>
            <a:ext cx="8532019" cy="3836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+mj-lt"/>
                <a:ea typeface="+mj-ea"/>
                <a:cs typeface="+mj-cs"/>
              </a:defRPr>
            </a:lvl1pPr>
          </a:lstStyle>
          <a:p>
            <a:pPr defTabSz="685800" eaLnBrk="1" fontAlgn="auto" hangingPunct="1">
              <a:spcAft>
                <a:spcPts val="0"/>
              </a:spcAft>
            </a:pPr>
            <a:r>
              <a:rPr lang="en-GB" sz="2400" noProof="0" dirty="0">
                <a:solidFill>
                  <a:srgbClr val="822433"/>
                </a:solidFill>
              </a:rPr>
              <a:t>Wire simulation on 3-modules kicker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E2E9FA-36D0-35F9-8D13-72DA1CF9804C}"/>
                  </a:ext>
                </a:extLst>
              </p:cNvPr>
              <p:cNvSpPr txBox="1"/>
              <p:nvPr/>
            </p:nvSpPr>
            <p:spPr>
              <a:xfrm>
                <a:off x="205582" y="599254"/>
                <a:ext cx="1191021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b="1" noProof="0" dirty="0">
                    <a:solidFill>
                      <a:srgbClr val="000000"/>
                    </a:solidFill>
                    <a:latin typeface="+mn-lt"/>
                    <a:ea typeface="+mn-ea"/>
                  </a:rPr>
                  <a:t>Simulated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GB" sz="1800" b="1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𝑺</m:t>
                        </m:r>
                      </m:e>
                      <m:sub>
                        <m:r>
                          <a:rPr lang="en-GB" sz="1800" b="1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𝟐𝟏</m:t>
                        </m:r>
                      </m:sub>
                    </m:sSub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  <a:latin typeface="+mn-lt"/>
                    <a:ea typeface="+mn-ea"/>
                  </a:rPr>
                  <a:t> between kicker input and output port, when adding a </a:t>
                </a:r>
                <a:r>
                  <a:rPr lang="en-GB" sz="1800" b="1" noProof="0" dirty="0">
                    <a:solidFill>
                      <a:srgbClr val="000000"/>
                    </a:solidFill>
                    <a:latin typeface="+mn-lt"/>
                    <a:ea typeface="+mn-ea"/>
                  </a:rPr>
                  <a:t>wire</a:t>
                </a:r>
                <a:r>
                  <a:rPr lang="en-GB" sz="1800" noProof="0" dirty="0">
                    <a:solidFill>
                      <a:srgbClr val="000000"/>
                    </a:solidFill>
                    <a:latin typeface="+mn-lt"/>
                    <a:ea typeface="+mn-ea"/>
                  </a:rPr>
                  <a:t> along beam axis and changing </a:t>
                </a:r>
                <a:r>
                  <a:rPr lang="en-GB" sz="1800" b="1" noProof="0" dirty="0">
                    <a:solidFill>
                      <a:srgbClr val="000000"/>
                    </a:solidFill>
                    <a:latin typeface="+mn-lt"/>
                    <a:ea typeface="+mn-ea"/>
                  </a:rPr>
                  <a:t>output connector termination</a:t>
                </a:r>
                <a:r>
                  <a:rPr lang="en-GB" sz="1800" noProof="0" dirty="0">
                    <a:solidFill>
                      <a:srgbClr val="000000"/>
                    </a:solidFill>
                    <a:latin typeface="+mn-lt"/>
                    <a:ea typeface="+mn-ea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E2E9FA-36D0-35F9-8D13-72DA1CF98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82" y="599254"/>
                <a:ext cx="11910218" cy="553998"/>
              </a:xfrm>
              <a:prstGeom prst="rect">
                <a:avLst/>
              </a:prstGeom>
              <a:blipFill>
                <a:blip r:embed="rId3"/>
                <a:stretch>
                  <a:fillRect l="-1228" t="-14286" b="-252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977E78A-655F-987B-6802-70D4A6FD1D3F}"/>
              </a:ext>
            </a:extLst>
          </p:cNvPr>
          <p:cNvSpPr txBox="1"/>
          <p:nvPr/>
        </p:nvSpPr>
        <p:spPr>
          <a:xfrm>
            <a:off x="1974714" y="5292891"/>
            <a:ext cx="9198384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noProof="0" dirty="0">
                <a:solidFill>
                  <a:srgbClr val="000000"/>
                </a:solidFill>
                <a:latin typeface="Arial"/>
              </a:rPr>
              <a:t>Cable terminations highly impacting on impedance behaviour in the low frequency range </a:t>
            </a:r>
            <a:r>
              <a:rPr lang="en-GB" sz="1800" noProof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 </a:t>
            </a:r>
            <a:r>
              <a:rPr lang="en-GB" sz="1800" b="1" noProof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15 </a:t>
            </a:r>
            <a:r>
              <a:rPr lang="el-GR" sz="1800" b="1" noProof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Ω</a:t>
            </a:r>
            <a:r>
              <a:rPr lang="en-GB" sz="1800" b="1" noProof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 terminations</a:t>
            </a:r>
            <a:r>
              <a:rPr lang="en-GB" sz="1800" noProof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 must be considered in the </a:t>
            </a:r>
            <a:r>
              <a:rPr lang="en-GB" sz="1800" b="1" noProof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measurements</a:t>
            </a:r>
            <a:r>
              <a:rPr lang="en-GB" sz="1800" noProof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.</a:t>
            </a:r>
            <a:endParaRPr lang="en-GB" sz="1800" noProof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1FFC33-D61A-30CC-59A5-BF6732DD3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71" y="1272642"/>
            <a:ext cx="5356803" cy="3722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854999-3AE2-2D1B-DDA4-4A521E118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350" y="1183076"/>
            <a:ext cx="3502499" cy="326925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B3E6220B-128D-8954-3733-8C8614B7299E}"/>
              </a:ext>
            </a:extLst>
          </p:cNvPr>
          <p:cNvSpPr/>
          <p:nvPr/>
        </p:nvSpPr>
        <p:spPr bwMode="auto">
          <a:xfrm>
            <a:off x="1420812" y="1365250"/>
            <a:ext cx="409575" cy="723900"/>
          </a:xfrm>
          <a:prstGeom prst="flowChartAlternateProcess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noProof="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2DC2CC-CE66-CCF7-B0DD-674F09FFB7CB}"/>
              </a:ext>
            </a:extLst>
          </p:cNvPr>
          <p:cNvCxnSpPr>
            <a:cxnSpLocks/>
          </p:cNvCxnSpPr>
          <p:nvPr/>
        </p:nvCxnSpPr>
        <p:spPr bwMode="auto">
          <a:xfrm>
            <a:off x="1830387" y="1466850"/>
            <a:ext cx="5155963" cy="0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1F910-8B90-405E-BE2B-61875F51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8F8F6D-A174-0FEB-757F-111C7741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69" y="141100"/>
            <a:ext cx="8376430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Longitudinal impedance measurements on the KFA71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253B2-5513-26B1-6CBD-305CD118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DF8172-FD41-0DF3-68AA-4AFDB3F1E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32" y="3205120"/>
            <a:ext cx="4494416" cy="2694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CC6960-A148-9FD8-5053-518FB4470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489" y="3109711"/>
            <a:ext cx="4119556" cy="267023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218A53-8059-E4DD-00B2-DD8A4E2BA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34" y="678915"/>
            <a:ext cx="4300436" cy="24250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1ED9B3-C33F-D08C-BFE0-54E930E81EC4}"/>
              </a:ext>
            </a:extLst>
          </p:cNvPr>
          <p:cNvSpPr txBox="1"/>
          <p:nvPr/>
        </p:nvSpPr>
        <p:spPr>
          <a:xfrm>
            <a:off x="6000020" y="901499"/>
            <a:ext cx="503999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FF0000"/>
                </a:solidFill>
                <a:latin typeface="Arial"/>
                <a:ea typeface="ＭＳ Ｐゴシック"/>
              </a:rPr>
              <a:t>Output power connectors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ＭＳ Ｐゴシック"/>
              </a:rPr>
              <a:t>terminated on a </a:t>
            </a:r>
            <a:r>
              <a:rPr lang="en-GB" sz="1600" b="1" noProof="0" dirty="0">
                <a:solidFill>
                  <a:srgbClr val="FF0000"/>
                </a:solidFill>
                <a:latin typeface="Arial"/>
                <a:ea typeface="ＭＳ Ｐゴシック"/>
              </a:rPr>
              <a:t>15 Ω resistor 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ＭＳ Ｐゴシック"/>
              </a:rPr>
              <a:t>and 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ＭＳ Ｐゴシック"/>
              </a:rPr>
              <a:t>input</a:t>
            </a:r>
            <a:r>
              <a:rPr lang="en-GB" sz="1600" noProof="0" dirty="0">
                <a:solidFill>
                  <a:srgbClr val="000000"/>
                </a:solidFill>
                <a:latin typeface="Arial"/>
                <a:ea typeface="ＭＳ Ｐゴシック"/>
              </a:rPr>
              <a:t> connectors left </a:t>
            </a:r>
            <a:r>
              <a:rPr lang="en-GB" sz="1600" b="1" noProof="0" dirty="0">
                <a:solidFill>
                  <a:srgbClr val="000000"/>
                </a:solidFill>
                <a:latin typeface="Arial"/>
                <a:ea typeface="ＭＳ Ｐゴシック"/>
              </a:rPr>
              <a:t>undefined open.</a:t>
            </a:r>
            <a:endParaRPr lang="en-GB" sz="1000" noProof="0" dirty="0">
              <a:solidFill>
                <a:srgbClr val="00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94396D-6D69-06A5-462F-E4C3EBE31E64}"/>
              </a:ext>
            </a:extLst>
          </p:cNvPr>
          <p:cNvSpPr/>
          <p:nvPr/>
        </p:nvSpPr>
        <p:spPr bwMode="auto">
          <a:xfrm>
            <a:off x="1062638" y="4811736"/>
            <a:ext cx="565265" cy="84577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noProof="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2A61D3-D820-6F2E-7AF1-9BADDCCA92AE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 flipV="1">
            <a:off x="1627903" y="5234622"/>
            <a:ext cx="4562586" cy="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D273B59-E02E-4540-C57B-10139049F728}"/>
              </a:ext>
            </a:extLst>
          </p:cNvPr>
          <p:cNvSpPr txBox="1"/>
          <p:nvPr/>
        </p:nvSpPr>
        <p:spPr>
          <a:xfrm>
            <a:off x="5952899" y="1693616"/>
            <a:ext cx="520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solidFill>
                  <a:srgbClr val="000000"/>
                </a:solidFill>
              </a:rPr>
              <a:t>Satisfactory convergence could not be reached for frequency domain simulations of KFA71 due to geometrical complexity of the model </a:t>
            </a:r>
            <a:r>
              <a:rPr lang="en-GB" sz="16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r>
              <a:rPr lang="en-GB" sz="1600" noProof="0" dirty="0">
                <a:solidFill>
                  <a:srgbClr val="000000"/>
                </a:solidFill>
              </a:rPr>
              <a:t> Wakefield simulations used for comparison.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C28BD-4418-144D-CD22-ADCA6FB7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D5DEE-6316-5F1D-E648-248B3A0F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FB414-3F08-3097-990F-471A1613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F5D19-B84F-38DC-0B03-9606FEBB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"Longitudinal beam coupling impedance mitigation studies for CERN PS accelerator complex" - Michela Neroni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E2566-3B64-8433-F4CA-A2077453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4" y="1236817"/>
            <a:ext cx="3800174" cy="4158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C4F7D-9A34-A6F7-ECEF-2AA62E84B7A8}"/>
              </a:ext>
            </a:extLst>
          </p:cNvPr>
          <p:cNvSpPr txBox="1"/>
          <p:nvPr/>
        </p:nvSpPr>
        <p:spPr>
          <a:xfrm>
            <a:off x="4679468" y="1146318"/>
            <a:ext cx="2966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Module-Tank: </a:t>
            </a:r>
            <a:r>
              <a:rPr lang="en-US" sz="1600" b="1" dirty="0">
                <a:solidFill>
                  <a:srgbClr val="000000"/>
                </a:solidFill>
              </a:rPr>
              <a:t>ground conductor contact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9B3E8F-1DC1-FD5E-A494-98F452C84A17}"/>
              </a:ext>
            </a:extLst>
          </p:cNvPr>
          <p:cNvSpPr txBox="1"/>
          <p:nvPr/>
        </p:nvSpPr>
        <p:spPr>
          <a:xfrm>
            <a:off x="198200" y="130870"/>
            <a:ext cx="77077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Alternative positioning of transition pieces</a:t>
            </a:r>
            <a:endParaRPr lang="en-GB" sz="2400" b="1" dirty="0">
              <a:solidFill>
                <a:srgbClr val="8224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3EE55F-D788-CA38-B323-5D8030160BA9}"/>
              </a:ext>
            </a:extLst>
          </p:cNvPr>
          <p:cNvSpPr txBox="1"/>
          <p:nvPr/>
        </p:nvSpPr>
        <p:spPr>
          <a:xfrm>
            <a:off x="252911" y="633989"/>
            <a:ext cx="70967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Transition pieces placed closer to the beam chamber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4B34D5-5600-46A8-C0F2-FDFFD3CE5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474" y="2443155"/>
            <a:ext cx="2625440" cy="3067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25DB93-F465-91AD-D74C-CD37D71B9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700" y="2388160"/>
            <a:ext cx="2625441" cy="312214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BAFB26-6273-788D-17E8-CCA30F6ACF28}"/>
              </a:ext>
            </a:extLst>
          </p:cNvPr>
          <p:cNvCxnSpPr>
            <a:cxnSpLocks/>
          </p:cNvCxnSpPr>
          <p:nvPr/>
        </p:nvCxnSpPr>
        <p:spPr>
          <a:xfrm>
            <a:off x="5785805" y="1764003"/>
            <a:ext cx="0" cy="212826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1001F2-812F-83BE-B0F9-AB1808F81424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9538378" y="1731093"/>
            <a:ext cx="0" cy="2094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32BB540-FDF1-EFB4-0BE8-7915E3C4F651}"/>
              </a:ext>
            </a:extLst>
          </p:cNvPr>
          <p:cNvSpPr txBox="1"/>
          <p:nvPr/>
        </p:nvSpPr>
        <p:spPr>
          <a:xfrm>
            <a:off x="8454046" y="1146318"/>
            <a:ext cx="2168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Module-Module: </a:t>
            </a:r>
            <a:r>
              <a:rPr lang="en-US" sz="1600" b="1" dirty="0">
                <a:solidFill>
                  <a:srgbClr val="000000"/>
                </a:solidFill>
              </a:rPr>
              <a:t>HV plates contact </a:t>
            </a:r>
            <a:endParaRPr lang="en-GB" sz="1600" b="1" dirty="0">
              <a:solidFill>
                <a:srgbClr val="000000"/>
              </a:solidFill>
            </a:endParaRPr>
          </a:p>
        </p:txBody>
      </p:sp>
      <p:pic>
        <p:nvPicPr>
          <p:cNvPr id="42" name="Picture 41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3E76FAAF-4943-C567-16E0-E8D3D8B36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88" y="1082079"/>
            <a:ext cx="7975988" cy="453910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3981946-3350-22F4-0EDC-B4D36DCC43E2}"/>
              </a:ext>
            </a:extLst>
          </p:cNvPr>
          <p:cNvSpPr txBox="1"/>
          <p:nvPr/>
        </p:nvSpPr>
        <p:spPr>
          <a:xfrm>
            <a:off x="5397388" y="5883812"/>
            <a:ext cx="698072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Almost just broadband contribution caused by the ferrite left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89D67A-E6AF-0C63-54B8-1BA60DB0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17309-51B6-14D1-D897-29C3B704E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C1C8-495E-541E-23D3-6C1F53BB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02" y="133975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Longitudinal beam coupling impedance evaluation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B7C05-7245-5DC3-94E9-17A643AD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68D617-6E28-E3A8-518F-8C2CDEC9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931" y="1638787"/>
            <a:ext cx="4778627" cy="2599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F6A9D8B-8FC6-7D52-8FE2-3E7BC59B0C0C}"/>
                  </a:ext>
                </a:extLst>
              </p:cNvPr>
              <p:cNvSpPr txBox="1"/>
              <p:nvPr/>
            </p:nvSpPr>
            <p:spPr>
              <a:xfrm>
                <a:off x="6303523" y="4242825"/>
                <a:ext cx="5888477" cy="1514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en-GB" sz="1800" b="1" noProof="0" dirty="0">
                    <a:solidFill>
                      <a:srgbClr val="000000"/>
                    </a:solidFill>
                    <a:latin typeface="+mn-lt"/>
                  </a:rPr>
                  <a:t>Log-formula,</a:t>
                </a:r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 related to </a:t>
                </a:r>
                <a:r>
                  <a:rPr lang="en-GB" sz="1800" u="sng" noProof="0" dirty="0">
                    <a:solidFill>
                      <a:srgbClr val="000000"/>
                    </a:solidFill>
                    <a:latin typeface="+mn-lt"/>
                  </a:rPr>
                  <a:t>distributed impedances:</a:t>
                </a:r>
                <a:endParaRPr lang="en-GB" sz="1800" noProof="0" dirty="0">
                  <a:solidFill>
                    <a:srgbClr val="000000"/>
                  </a:solidFill>
                  <a:latin typeface="+mn-lt"/>
                </a:endParaRPr>
              </a:p>
              <a:p>
                <a:pPr lvl="3">
                  <a:lnSpc>
                    <a:spcPct val="150000"/>
                  </a:lnSpc>
                </a:pPr>
                <a:r>
                  <a:rPr lang="en-GB" sz="1800" b="1" noProof="0" dirty="0">
                    <a:solidFill>
                      <a:srgbClr val="FF0000"/>
                    </a:solidFill>
                    <a:latin typeface="+mn-lt"/>
                  </a:rPr>
                  <a:t>          </a:t>
                </a:r>
                <a14:m>
                  <m:oMath xmlns:m="http://schemas.openxmlformats.org/officeDocument/2006/math">
                    <m:r>
                      <a:rPr lang="en-GB" sz="1800" b="1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GB" sz="1800" b="1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sz="1800" b="1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GB" sz="1800" b="1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sz="1800" b="1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GB" sz="1800" b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𝐥𝐧</m:t>
                    </m:r>
                    <m:r>
                      <a:rPr lang="en-GB" sz="1800" b="1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800" b="1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sSub>
                          <m:sSubPr>
                            <m:ctrlPr>
                              <a:rPr lang="en-GB" sz="18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e>
                          <m:sub>
                            <m:r>
                              <a:rPr lang="en-GB" sz="18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𝑫𝑼𝑻</m:t>
                            </m:r>
                          </m:sub>
                        </m:sSub>
                      </m:sub>
                    </m:sSub>
                    <m:r>
                      <a:rPr lang="en-GB" sz="1800" b="1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b="1" noProof="0" dirty="0">
                    <a:solidFill>
                      <a:srgbClr val="000000"/>
                    </a:solidFill>
                    <a:latin typeface="+mn-lt"/>
                  </a:rPr>
                  <a:t>,</a:t>
                </a:r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 </a:t>
                </a:r>
                <a:endParaRPr lang="en-GB" sz="1800" b="1" noProof="0" dirty="0">
                  <a:solidFill>
                    <a:srgbClr val="FF0000"/>
                  </a:solidFill>
                  <a:latin typeface="+mn-lt"/>
                </a:endParaRPr>
              </a:p>
              <a:p>
                <a:pPr marL="630238" lvl="3" indent="-1588"/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 characteristic impedance of the device</a:t>
                </a:r>
                <a:r>
                  <a:rPr lang="en-GB" sz="1800" dirty="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en-GB" sz="1800" noProof="0" dirty="0">
                    <a:solidFill>
                      <a:srgbClr val="000000"/>
                    </a:solidFill>
                    <a:latin typeface="+mn-lt"/>
                  </a:rPr>
                  <a:t>including coaxial wire.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F6A9D8B-8FC6-7D52-8FE2-3E7BC59B0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23" y="4242825"/>
                <a:ext cx="5888477" cy="1514645"/>
              </a:xfrm>
              <a:prstGeom prst="rect">
                <a:avLst/>
              </a:prstGeom>
              <a:blipFill>
                <a:blip r:embed="rId3"/>
                <a:stretch>
                  <a:fillRect b="-60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1DAE9D0-90B2-47EF-29DA-6FADBE24D29D}"/>
              </a:ext>
            </a:extLst>
          </p:cNvPr>
          <p:cNvSpPr txBox="1"/>
          <p:nvPr/>
        </p:nvSpPr>
        <p:spPr>
          <a:xfrm>
            <a:off x="8960124" y="3237528"/>
            <a:ext cx="1920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GB" sz="1200" i="1" noProof="0" dirty="0">
                <a:solidFill>
                  <a:srgbClr val="000000"/>
                </a:solidFill>
              </a:rPr>
              <a:t>Device Under Test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F81F2D-CEFD-6F3B-1C52-A5D6DEC88393}"/>
              </a:ext>
            </a:extLst>
          </p:cNvPr>
          <p:cNvSpPr txBox="1"/>
          <p:nvPr/>
        </p:nvSpPr>
        <p:spPr>
          <a:xfrm>
            <a:off x="6229785" y="829089"/>
            <a:ext cx="311378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00" b="1" u="sng" noProof="0" dirty="0">
                <a:solidFill>
                  <a:schemeClr val="tx1"/>
                </a:solidFill>
              </a:rPr>
              <a:t>Single stretched wire measurements</a:t>
            </a:r>
            <a:r>
              <a:rPr lang="en-GB" sz="1800" noProof="0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24BBB4-A30D-696E-9057-61397A4677A1}"/>
              </a:ext>
            </a:extLst>
          </p:cNvPr>
          <p:cNvSpPr txBox="1"/>
          <p:nvPr/>
        </p:nvSpPr>
        <p:spPr>
          <a:xfrm>
            <a:off x="7578181" y="4045989"/>
            <a:ext cx="1827076" cy="3077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noProof="0">
                <a:solidFill>
                  <a:srgbClr val="C00000"/>
                </a:solidFill>
              </a:rPr>
              <a:t>Stretched thin </a:t>
            </a:r>
            <a:r>
              <a:rPr lang="en-GB" sz="1400" b="1" noProof="0" dirty="0">
                <a:solidFill>
                  <a:srgbClr val="C00000"/>
                </a:solidFill>
              </a:rPr>
              <a:t>wire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475A55-A88C-5167-D9B4-864BD18F199F}"/>
              </a:ext>
            </a:extLst>
          </p:cNvPr>
          <p:cNvSpPr txBox="1"/>
          <p:nvPr/>
        </p:nvSpPr>
        <p:spPr>
          <a:xfrm>
            <a:off x="419021" y="827783"/>
            <a:ext cx="2280259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00" b="1" u="sng" noProof="0" dirty="0">
                <a:solidFill>
                  <a:schemeClr val="tx1"/>
                </a:solidFill>
              </a:rPr>
              <a:t>Electromagnetic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10">
                <a:extLst>
                  <a:ext uri="{FF2B5EF4-FFF2-40B4-BE49-F238E27FC236}">
                    <a16:creationId xmlns:a16="http://schemas.microsoft.com/office/drawing/2014/main" id="{F2720E4B-6F0D-F4C0-05F4-6AD9AB30CDF6}"/>
                  </a:ext>
                </a:extLst>
              </p:cNvPr>
              <p:cNvSpPr txBox="1"/>
              <p:nvPr/>
            </p:nvSpPr>
            <p:spPr>
              <a:xfrm>
                <a:off x="1695990" y="4776294"/>
                <a:ext cx="2857500" cy="863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𝑍</m:t>
                      </m:r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∞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𝜔</m:t>
                                  </m:r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p>
                              </m:sSup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∞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+∞</m:t>
                              </m:r>
                            </m:sup>
                            <m:e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𝜔</m:t>
                                  </m:r>
                                  <m: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p>
                              </m:sSup>
                            </m:e>
                          </m:nary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𝑑𝑠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10">
                <a:extLst>
                  <a:ext uri="{FF2B5EF4-FFF2-40B4-BE49-F238E27FC236}">
                    <a16:creationId xmlns:a16="http://schemas.microsoft.com/office/drawing/2014/main" id="{F2720E4B-6F0D-F4C0-05F4-6AD9AB30C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990" y="4776294"/>
                <a:ext cx="2857500" cy="863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9799A8E-419D-6A51-4D1E-E99E0D5D1470}"/>
              </a:ext>
            </a:extLst>
          </p:cNvPr>
          <p:cNvCxnSpPr/>
          <p:nvPr/>
        </p:nvCxnSpPr>
        <p:spPr bwMode="auto">
          <a:xfrm flipV="1">
            <a:off x="3234852" y="4545558"/>
            <a:ext cx="233464" cy="34632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3375351-7D21-DED7-51C8-D341082BB00E}"/>
                  </a:ext>
                </a:extLst>
              </p:cNvPr>
              <p:cNvSpPr txBox="1"/>
              <p:nvPr/>
            </p:nvSpPr>
            <p:spPr>
              <a:xfrm>
                <a:off x="3399397" y="4351233"/>
                <a:ext cx="27732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>
                    <a:solidFill>
                      <a:schemeClr val="tx1"/>
                    </a:solidFill>
                  </a:rPr>
                  <a:t>Wake potential: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d>
                          <m:dPr>
                            <m:ctrlP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4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1400" b="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sz="1400" b="0" i="1" noProof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1400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GB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3375351-7D21-DED7-51C8-D341082BB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397" y="4351233"/>
                <a:ext cx="2773208" cy="307777"/>
              </a:xfrm>
              <a:prstGeom prst="rect">
                <a:avLst/>
              </a:prstGeom>
              <a:blipFill>
                <a:blip r:embed="rId5"/>
                <a:stretch>
                  <a:fillRect l="-659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89E11A4-416B-A7F4-E405-904C28C263F8}"/>
              </a:ext>
            </a:extLst>
          </p:cNvPr>
          <p:cNvCxnSpPr>
            <a:cxnSpLocks/>
          </p:cNvCxnSpPr>
          <p:nvPr/>
        </p:nvCxnSpPr>
        <p:spPr bwMode="auto">
          <a:xfrm>
            <a:off x="3234852" y="5553359"/>
            <a:ext cx="398834" cy="20359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0333C9E-2171-8BD2-6B4A-0ED10BD9A185}"/>
              </a:ext>
            </a:extLst>
          </p:cNvPr>
          <p:cNvSpPr txBox="1"/>
          <p:nvPr/>
        </p:nvSpPr>
        <p:spPr>
          <a:xfrm>
            <a:off x="3598319" y="5578312"/>
            <a:ext cx="2418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>
                <a:solidFill>
                  <a:schemeClr val="tx1"/>
                </a:solidFill>
              </a:rPr>
              <a:t>C</a:t>
            </a:r>
            <a:r>
              <a:rPr lang="en-GB" sz="1400" b="0" i="0" noProof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harge distribution function</a:t>
            </a: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8BCA8BE-AEA5-A39D-38C3-AE6E09CDCEDA}"/>
              </a:ext>
            </a:extLst>
          </p:cNvPr>
          <p:cNvSpPr txBox="1"/>
          <p:nvPr/>
        </p:nvSpPr>
        <p:spPr>
          <a:xfrm>
            <a:off x="91355" y="4784150"/>
            <a:ext cx="1574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noProof="0" dirty="0">
                <a:solidFill>
                  <a:schemeClr val="tx1"/>
                </a:solidFill>
              </a:rPr>
              <a:t>Longitudinal wake impedance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2E1DDD-C102-B347-CFBA-E671297AB34E}"/>
              </a:ext>
            </a:extLst>
          </p:cNvPr>
          <p:cNvGrpSpPr/>
          <p:nvPr/>
        </p:nvGrpSpPr>
        <p:grpSpPr>
          <a:xfrm>
            <a:off x="505098" y="2461702"/>
            <a:ext cx="4235374" cy="1821553"/>
            <a:chOff x="530766" y="2275731"/>
            <a:chExt cx="4117565" cy="1694527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F8E452B-DC73-DF37-03B2-E00459F7C3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3883" y="3169336"/>
              <a:ext cx="2974064" cy="0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775008-965D-AB6A-AF7B-2702DF03A9EF}"/>
                </a:ext>
              </a:extLst>
            </p:cNvPr>
            <p:cNvSpPr txBox="1"/>
            <p:nvPr/>
          </p:nvSpPr>
          <p:spPr>
            <a:xfrm>
              <a:off x="3244244" y="3094337"/>
              <a:ext cx="184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noProof="0" dirty="0">
                  <a:solidFill>
                    <a:srgbClr val="000000"/>
                  </a:solidFill>
                </a:rPr>
                <a:t>z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E46497-6923-7793-0657-B5F33D9B12F4}"/>
                </a:ext>
              </a:extLst>
            </p:cNvPr>
            <p:cNvGrpSpPr/>
            <p:nvPr/>
          </p:nvGrpSpPr>
          <p:grpSpPr>
            <a:xfrm>
              <a:off x="530766" y="2275731"/>
              <a:ext cx="4117565" cy="1694527"/>
              <a:chOff x="530766" y="2275731"/>
              <a:chExt cx="4117565" cy="169452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2A69A79-51D5-B2C2-954D-E14AE4780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0766" y="2323856"/>
                <a:ext cx="2665379" cy="1646402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3BB10A5-F988-5D4F-7296-E9909E12D04B}"/>
                  </a:ext>
                </a:extLst>
              </p:cNvPr>
              <p:cNvSpPr/>
              <p:nvPr/>
            </p:nvSpPr>
            <p:spPr bwMode="auto">
              <a:xfrm>
                <a:off x="2133772" y="3050820"/>
                <a:ext cx="96196" cy="15384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3A53FD3-2D28-49EA-DC1D-B9D0A34134B8}"/>
                  </a:ext>
                </a:extLst>
              </p:cNvPr>
              <p:cNvSpPr/>
              <p:nvPr/>
            </p:nvSpPr>
            <p:spPr bwMode="auto">
              <a:xfrm>
                <a:off x="1530145" y="3049374"/>
                <a:ext cx="96196" cy="15384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F77D7D6-9DB3-375A-FE17-0225621DF3F4}"/>
                      </a:ext>
                    </a:extLst>
                  </p:cNvPr>
                  <p:cNvSpPr txBox="1"/>
                  <p:nvPr/>
                </p:nvSpPr>
                <p:spPr>
                  <a:xfrm>
                    <a:off x="2085673" y="2719205"/>
                    <a:ext cx="35019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GB" sz="1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GB" sz="1800" b="1" noProof="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F77D7D6-9DB3-375A-FE17-0225621DF3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85673" y="2719205"/>
                    <a:ext cx="350194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10169" b="-153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F36209B4-1D8E-6EB0-297F-D57A6FEB35AF}"/>
                      </a:ext>
                    </a:extLst>
                  </p:cNvPr>
                  <p:cNvSpPr txBox="1"/>
                  <p:nvPr/>
                </p:nvSpPr>
                <p:spPr>
                  <a:xfrm>
                    <a:off x="1392415" y="2715922"/>
                    <a:ext cx="35019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GB" sz="1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GB" sz="1800" b="1" noProof="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F36209B4-1D8E-6EB0-297F-D57A6FEB35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92415" y="2715922"/>
                    <a:ext cx="35019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016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820D28E1-4F4E-7F16-F4FD-BBA7A75485C6}"/>
                  </a:ext>
                </a:extLst>
              </p:cNvPr>
              <p:cNvCxnSpPr/>
              <p:nvPr/>
            </p:nvCxnSpPr>
            <p:spPr bwMode="auto">
              <a:xfrm>
                <a:off x="1578243" y="3324667"/>
                <a:ext cx="603627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9A81941-2569-871D-19E0-4CED01E8BE01}"/>
                  </a:ext>
                </a:extLst>
              </p:cNvPr>
              <p:cNvSpPr txBox="1"/>
              <p:nvPr/>
            </p:nvSpPr>
            <p:spPr>
              <a:xfrm>
                <a:off x="1742609" y="3246299"/>
                <a:ext cx="3430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noProof="0" dirty="0">
                    <a:solidFill>
                      <a:schemeClr val="tx1"/>
                    </a:solidFill>
                  </a:rPr>
                  <a:t>s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6652A40-963A-66B0-1CB7-163AC77214D8}"/>
                  </a:ext>
                </a:extLst>
              </p:cNvPr>
              <p:cNvSpPr txBox="1"/>
              <p:nvPr/>
            </p:nvSpPr>
            <p:spPr>
              <a:xfrm>
                <a:off x="2171189" y="2275731"/>
                <a:ext cx="24771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>
                    <a:solidFill>
                      <a:schemeClr val="tx1"/>
                    </a:solidFill>
                  </a:rPr>
                  <a:t>E.g. Wakefield simulation</a:t>
                </a: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F743C040-1BFE-112C-117D-6B5FD1C0BB8A}"/>
                  </a:ext>
                </a:extLst>
              </p:cNvPr>
              <p:cNvCxnSpPr>
                <a:cxnSpLocks/>
                <a:endCxn id="71" idx="1"/>
              </p:cNvCxnSpPr>
              <p:nvPr/>
            </p:nvCxnSpPr>
            <p:spPr bwMode="auto">
              <a:xfrm flipV="1">
                <a:off x="2811025" y="2793812"/>
                <a:ext cx="598734" cy="278839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68398A-5320-0833-868E-97BA222647E6}"/>
                  </a:ext>
                </a:extLst>
              </p:cNvPr>
              <p:cNvSpPr txBox="1"/>
              <p:nvPr/>
            </p:nvSpPr>
            <p:spPr>
              <a:xfrm>
                <a:off x="3409759" y="2655312"/>
                <a:ext cx="123857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>
                    <a:solidFill>
                      <a:schemeClr val="tx1"/>
                    </a:solidFill>
                  </a:rPr>
                  <a:t>Particle beam</a:t>
                </a:r>
              </a:p>
            </p:txBody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3E14CE9-ACA1-9D89-CDCE-70AC6554706F}"/>
              </a:ext>
            </a:extLst>
          </p:cNvPr>
          <p:cNvSpPr txBox="1"/>
          <p:nvPr/>
        </p:nvSpPr>
        <p:spPr>
          <a:xfrm>
            <a:off x="419021" y="1682602"/>
            <a:ext cx="4048476" cy="5847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noProof="0" dirty="0">
                <a:solidFill>
                  <a:srgbClr val="000000"/>
                </a:solidFill>
              </a:rPr>
              <a:t>Modern software allows the analysis of </a:t>
            </a:r>
            <a:r>
              <a:rPr lang="en-GB" sz="1600" b="1" noProof="0" dirty="0">
                <a:solidFill>
                  <a:srgbClr val="000000"/>
                </a:solidFill>
              </a:rPr>
              <a:t>complex</a:t>
            </a:r>
            <a:r>
              <a:rPr lang="en-GB" sz="1600" noProof="0" dirty="0">
                <a:solidFill>
                  <a:srgbClr val="000000"/>
                </a:solidFill>
              </a:rPr>
              <a:t> </a:t>
            </a:r>
            <a:r>
              <a:rPr lang="en-GB" sz="1600" b="1" noProof="0" dirty="0">
                <a:solidFill>
                  <a:srgbClr val="000000"/>
                </a:solidFill>
              </a:rPr>
              <a:t>geometries</a:t>
            </a:r>
            <a:r>
              <a:rPr lang="en-GB" sz="1600" noProof="0" dirty="0">
                <a:solidFill>
                  <a:srgbClr val="000000"/>
                </a:solidFill>
              </a:rPr>
              <a:t> with high accuracy.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A9064B-9747-7DEB-2C59-A26DA495A8B7}"/>
              </a:ext>
            </a:extLst>
          </p:cNvPr>
          <p:cNvSpPr txBox="1"/>
          <p:nvPr/>
        </p:nvSpPr>
        <p:spPr>
          <a:xfrm>
            <a:off x="419021" y="4264237"/>
            <a:ext cx="15747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0070C0"/>
                </a:solidFill>
              </a:rPr>
              <a:t>CST Studio Suite®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3D3BD-D1B3-E511-F6A5-5AF68E7309FF}"/>
              </a:ext>
            </a:extLst>
          </p:cNvPr>
          <p:cNvSpPr txBox="1"/>
          <p:nvPr/>
        </p:nvSpPr>
        <p:spPr>
          <a:xfrm>
            <a:off x="6857999" y="5771045"/>
            <a:ext cx="5582355" cy="37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*</a:t>
            </a:r>
            <a:r>
              <a:rPr lang="en-GB" dirty="0">
                <a:solidFill>
                  <a:srgbClr val="000000"/>
                </a:solidFill>
              </a:rPr>
              <a:t>H. Hahn and F. Pedersen, “On Coaxial Wire Measurements of the Longitudinal Coupling Impedance,” Tech. Rep. BNL-50870, Brookhaven National Laboratory, 1978.</a:t>
            </a:r>
            <a:endParaRPr lang="en-GB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A806B8-EBF3-085E-E5A0-1D0AE56D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30/01/2025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E03CB6-1242-39ED-8288-D785E48F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  <p:bldP spid="14" grpId="0" animBg="1"/>
      <p:bldP spid="27" grpId="0" animBg="1"/>
      <p:bldP spid="36" grpId="0" animBg="1"/>
      <p:bldP spid="46" grpId="0"/>
      <p:bldP spid="59" grpId="0"/>
      <p:bldP spid="65" grpId="0"/>
      <p:bldP spid="67" grpId="0"/>
      <p:bldP spid="73" grpId="0" animBg="1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000EED-75FF-21D2-6411-8E76A04B9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E925D7-466F-B620-629E-40771EFF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83" y="120979"/>
            <a:ext cx="8532019" cy="521752"/>
          </a:xfrm>
        </p:spPr>
        <p:txBody>
          <a:bodyPr/>
          <a:lstStyle/>
          <a:p>
            <a:r>
              <a:rPr lang="en-GB" noProof="0" dirty="0"/>
              <a:t>Proton Synchrotron longitudinal impedance model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7E7F2-C606-F321-CFBF-C1601908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noProof="0">
                <a:solidFill>
                  <a:srgbClr val="FFFFFF"/>
                </a:solidFill>
                <a:latin typeface="Arial"/>
                <a:ea typeface="+mn-ea"/>
              </a:rPr>
              <a:t>"Longitudinal beam coupling impedance mitigation studies for CERN PS accelerator complex" - Michela Neroni</a:t>
            </a:r>
            <a:endParaRPr lang="en-GB" noProof="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72E78-12E5-2185-D102-6B3FC5D52EF7}"/>
              </a:ext>
            </a:extLst>
          </p:cNvPr>
          <p:cNvSpPr txBox="1"/>
          <p:nvPr/>
        </p:nvSpPr>
        <p:spPr>
          <a:xfrm>
            <a:off x="7237058" y="5890632"/>
            <a:ext cx="66061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>
                <a:solidFill>
                  <a:srgbClr val="000000"/>
                </a:solidFill>
              </a:rPr>
              <a:t>*A. Lasheen. PS Longitudinal Impedance Model. </a:t>
            </a:r>
            <a:r>
              <a:rPr lang="en-GB" noProof="0" dirty="0" err="1">
                <a:solidFill>
                  <a:srgbClr val="000000"/>
                </a:solidFill>
              </a:rPr>
              <a:t>Zenodo</a:t>
            </a:r>
            <a:r>
              <a:rPr lang="en-GB" noProof="0" dirty="0">
                <a:solidFill>
                  <a:srgbClr val="000000"/>
                </a:solidFill>
              </a:rPr>
              <a:t>, 2020. </a:t>
            </a:r>
            <a:r>
              <a:rPr lang="en-GB" noProof="0" dirty="0">
                <a:solidFill>
                  <a:srgbClr val="000000"/>
                </a:solidFill>
                <a:hlinkClick r:id="rId3"/>
              </a:rPr>
              <a:t>doi:10.5281/zenodo.4722835.</a:t>
            </a:r>
            <a:endParaRPr lang="en-GB" noProof="0" dirty="0">
              <a:solidFill>
                <a:srgbClr val="0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E8ADAA-10B0-9B9C-3737-A8125E5ED1D5}"/>
              </a:ext>
            </a:extLst>
          </p:cNvPr>
          <p:cNvGrpSpPr/>
          <p:nvPr/>
        </p:nvGrpSpPr>
        <p:grpSpPr>
          <a:xfrm>
            <a:off x="6871064" y="2561438"/>
            <a:ext cx="5247075" cy="2912224"/>
            <a:chOff x="775663" y="2918777"/>
            <a:chExt cx="4777068" cy="278713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D69C7C96-5FE4-F78C-966F-20BD9C433E60}"/>
                </a:ext>
              </a:extLst>
            </p:cNvPr>
            <p:cNvGrpSpPr/>
            <p:nvPr/>
          </p:nvGrpSpPr>
          <p:grpSpPr>
            <a:xfrm>
              <a:off x="775663" y="3005351"/>
              <a:ext cx="4649999" cy="2700559"/>
              <a:chOff x="71085" y="3713261"/>
              <a:chExt cx="4797248" cy="2331718"/>
            </a:xfrm>
          </p:grpSpPr>
          <p:pic>
            <p:nvPicPr>
              <p:cNvPr id="63" name="Picture 62" descr="A graph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4694E7C6-BE0A-1C68-A5AC-0E7071759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967" b="5208"/>
              <a:stretch/>
            </p:blipFill>
            <p:spPr>
              <a:xfrm>
                <a:off x="71085" y="3713261"/>
                <a:ext cx="4797248" cy="2331718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43DA071-7EA9-2BF6-E17F-1291FC1E107F}"/>
                  </a:ext>
                </a:extLst>
              </p:cNvPr>
              <p:cNvSpPr txBox="1"/>
              <p:nvPr/>
            </p:nvSpPr>
            <p:spPr>
              <a:xfrm>
                <a:off x="3883991" y="4861213"/>
                <a:ext cx="6880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noProof="0" dirty="0">
                    <a:solidFill>
                      <a:srgbClr val="000000"/>
                    </a:solidFill>
                  </a:rPr>
                  <a:t>Kickers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B979E8-C521-9FF1-1537-BF6FDFE62300}"/>
                  </a:ext>
                </a:extLst>
              </p:cNvPr>
              <p:cNvSpPr txBox="1"/>
              <p:nvPr/>
            </p:nvSpPr>
            <p:spPr>
              <a:xfrm>
                <a:off x="1137190" y="4341533"/>
                <a:ext cx="9444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noProof="0" dirty="0">
                    <a:solidFill>
                      <a:srgbClr val="000000"/>
                    </a:solidFill>
                  </a:rPr>
                  <a:t>RF cavities</a:t>
                </a: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A5311819-15A3-77C6-2779-6AFD9983BC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15835" y="4480033"/>
                <a:ext cx="281419" cy="321767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2002FA71-E1FA-E549-E6DB-AA6F44EE96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15835" y="4480033"/>
                <a:ext cx="848148" cy="313283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25656335-79E0-7139-D497-4CFF499C65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15835" y="4480033"/>
                <a:ext cx="1143668" cy="189264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29BB0D9B-41FD-7CB7-02BA-240E3A0D02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015835" y="4456483"/>
                <a:ext cx="1550068" cy="23550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15BC9A-93A2-24F2-D4B4-5EC31D544682}"/>
                  </a:ext>
                </a:extLst>
              </p:cNvPr>
              <p:cNvSpPr txBox="1"/>
              <p:nvPr/>
            </p:nvSpPr>
            <p:spPr>
              <a:xfrm>
                <a:off x="2655981" y="3873876"/>
                <a:ext cx="14941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noProof="0" dirty="0">
                    <a:solidFill>
                      <a:srgbClr val="000000"/>
                    </a:solidFill>
                  </a:rPr>
                  <a:t>Vacuum equipment</a:t>
                </a: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2A79E734-0461-CBF4-D1AB-F4284E641F11}"/>
                  </a:ext>
                </a:extLst>
              </p:cNvPr>
              <p:cNvCxnSpPr/>
              <p:nvPr/>
            </p:nvCxnSpPr>
            <p:spPr bwMode="auto">
              <a:xfrm>
                <a:off x="3740614" y="4084820"/>
                <a:ext cx="433453" cy="122941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F6C771F9-1F6C-5E80-3176-BE62F27C77FA}"/>
                  </a:ext>
                </a:extLst>
              </p:cNvPr>
              <p:cNvCxnSpPr>
                <a:endCxn id="79" idx="2"/>
              </p:cNvCxnSpPr>
              <p:nvPr/>
            </p:nvCxnSpPr>
            <p:spPr bwMode="auto">
              <a:xfrm flipV="1">
                <a:off x="3403045" y="4150875"/>
                <a:ext cx="0" cy="18859"/>
              </a:xfrm>
              <a:prstGeom prst="straightConnector1">
                <a:avLst/>
              </a:prstGeom>
              <a:noFill/>
              <a:ln>
                <a:noFill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F629210F-1DB6-661D-7D24-2A22E680CC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15835" y="4480033"/>
                <a:ext cx="664105" cy="549073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9914F9-3E74-86AA-E341-65E940FCE07F}"/>
                </a:ext>
              </a:extLst>
            </p:cNvPr>
            <p:cNvSpPr txBox="1"/>
            <p:nvPr/>
          </p:nvSpPr>
          <p:spPr>
            <a:xfrm>
              <a:off x="1751197" y="2918777"/>
              <a:ext cx="38015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u="sng" noProof="0" dirty="0">
                  <a:solidFill>
                    <a:schemeClr val="tx1"/>
                  </a:solidFill>
                </a:rPr>
                <a:t>Total Longitudinal PS Impedance Model*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08519A-E3E2-0789-F05A-668510EF5F29}"/>
              </a:ext>
            </a:extLst>
          </p:cNvPr>
          <p:cNvSpPr txBox="1"/>
          <p:nvPr/>
        </p:nvSpPr>
        <p:spPr>
          <a:xfrm>
            <a:off x="5247196" y="773972"/>
            <a:ext cx="1681891" cy="92333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Accelerator impedance model </a:t>
            </a:r>
            <a:endParaRPr lang="en-GB" sz="1000" noProof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622821-F5DF-CD0D-D1EA-C28337B931CB}"/>
              </a:ext>
            </a:extLst>
          </p:cNvPr>
          <p:cNvGrpSpPr/>
          <p:nvPr/>
        </p:nvGrpSpPr>
        <p:grpSpPr>
          <a:xfrm>
            <a:off x="1625600" y="672780"/>
            <a:ext cx="2702916" cy="1125715"/>
            <a:chOff x="247142" y="1617485"/>
            <a:chExt cx="2367064" cy="112571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D1609CB-B578-77D7-D3DB-C8455561DD8E}"/>
                </a:ext>
              </a:extLst>
            </p:cNvPr>
            <p:cNvSpPr/>
            <p:nvPr/>
          </p:nvSpPr>
          <p:spPr bwMode="auto">
            <a:xfrm>
              <a:off x="247142" y="1617485"/>
              <a:ext cx="2367064" cy="1125715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C5BD44-2A4B-0003-5711-8B272E5FC035}"/>
                </a:ext>
              </a:extLst>
            </p:cNvPr>
            <p:cNvSpPr txBox="1"/>
            <p:nvPr/>
          </p:nvSpPr>
          <p:spPr>
            <a:xfrm>
              <a:off x="247142" y="1665982"/>
              <a:ext cx="23670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>
                  <a:solidFill>
                    <a:srgbClr val="000000"/>
                  </a:solidFill>
                </a:rPr>
                <a:t>Impedance of </a:t>
              </a:r>
              <a:r>
                <a:rPr lang="en-GB" sz="1600" b="1" noProof="0" dirty="0">
                  <a:solidFill>
                    <a:srgbClr val="C00000"/>
                  </a:solidFill>
                </a:rPr>
                <a:t>each accelerator component </a:t>
              </a:r>
              <a:r>
                <a:rPr lang="en-GB" sz="1600" noProof="0" dirty="0">
                  <a:solidFill>
                    <a:srgbClr val="000000"/>
                  </a:solidFill>
                </a:rPr>
                <a:t>(e.g. kickers, septa, beam diagnostics,..)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0BE991-B5A9-411E-0E5D-79B9AA354933}"/>
              </a:ext>
            </a:extLst>
          </p:cNvPr>
          <p:cNvGrpSpPr/>
          <p:nvPr/>
        </p:nvGrpSpPr>
        <p:grpSpPr>
          <a:xfrm>
            <a:off x="4360709" y="773972"/>
            <a:ext cx="886487" cy="656551"/>
            <a:chOff x="3619528" y="1924574"/>
            <a:chExt cx="886487" cy="656551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A59BEB22-25CB-2B60-0996-9D090A189863}"/>
                </a:ext>
              </a:extLst>
            </p:cNvPr>
            <p:cNvSpPr/>
            <p:nvPr/>
          </p:nvSpPr>
          <p:spPr>
            <a:xfrm>
              <a:off x="3619528" y="2211793"/>
              <a:ext cx="872203" cy="36933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noProof="0" dirty="0"/>
            </a:p>
          </p:txBody>
        </p:sp>
        <p:sp>
          <p:nvSpPr>
            <p:cNvPr id="25" name="TextBox 37">
              <a:extLst>
                <a:ext uri="{FF2B5EF4-FFF2-40B4-BE49-F238E27FC236}">
                  <a16:creationId xmlns:a16="http://schemas.microsoft.com/office/drawing/2014/main" id="{8D035980-0F0D-9379-7E13-6C1A9EFA1401}"/>
                </a:ext>
              </a:extLst>
            </p:cNvPr>
            <p:cNvSpPr txBox="1"/>
            <p:nvPr/>
          </p:nvSpPr>
          <p:spPr>
            <a:xfrm>
              <a:off x="3852149" y="1924574"/>
              <a:ext cx="65386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800" noProof="0" dirty="0">
                  <a:latin typeface="Garamond" panose="02020404030301010803" pitchFamily="18" charset="0"/>
                </a:rPr>
                <a:t>Ʃ</a:t>
              </a: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1B382F9-6273-4C14-BAA2-50EE4B349DFF}"/>
              </a:ext>
            </a:extLst>
          </p:cNvPr>
          <p:cNvSpPr/>
          <p:nvPr/>
        </p:nvSpPr>
        <p:spPr>
          <a:xfrm>
            <a:off x="6997151" y="1075220"/>
            <a:ext cx="872203" cy="3693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E29BEF-C8E7-0432-682D-FA9B8A86E2AE}"/>
              </a:ext>
            </a:extLst>
          </p:cNvPr>
          <p:cNvGrpSpPr/>
          <p:nvPr/>
        </p:nvGrpSpPr>
        <p:grpSpPr>
          <a:xfrm>
            <a:off x="7905220" y="925908"/>
            <a:ext cx="2702916" cy="641304"/>
            <a:chOff x="247142" y="1617486"/>
            <a:chExt cx="2367064" cy="64130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E2B6767-E78D-1377-8193-62EFE8201FBE}"/>
                </a:ext>
              </a:extLst>
            </p:cNvPr>
            <p:cNvSpPr/>
            <p:nvPr/>
          </p:nvSpPr>
          <p:spPr bwMode="auto">
            <a:xfrm>
              <a:off x="247142" y="1617486"/>
              <a:ext cx="2367064" cy="641304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1108E-BF9B-31E0-7F2F-CA856CA25D97}"/>
                </a:ext>
              </a:extLst>
            </p:cNvPr>
            <p:cNvSpPr txBox="1"/>
            <p:nvPr/>
          </p:nvSpPr>
          <p:spPr>
            <a:xfrm>
              <a:off x="247142" y="1642698"/>
              <a:ext cx="2367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noProof="0" dirty="0">
                  <a:solidFill>
                    <a:srgbClr val="C00000"/>
                  </a:solidFill>
                </a:rPr>
                <a:t>Input </a:t>
              </a:r>
              <a:r>
                <a:rPr lang="en-GB" sz="1600" noProof="0" dirty="0">
                  <a:solidFill>
                    <a:srgbClr val="000000"/>
                  </a:solidFill>
                </a:rPr>
                <a:t>for beam dynamics simulation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53EE61-064A-8144-250F-1AE854FC1FB5}"/>
                  </a:ext>
                </a:extLst>
              </p:cNvPr>
              <p:cNvSpPr txBox="1"/>
              <p:nvPr/>
            </p:nvSpPr>
            <p:spPr>
              <a:xfrm>
                <a:off x="365112" y="2306509"/>
                <a:ext cx="6157980" cy="3699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800" noProof="0" dirty="0">
                    <a:solidFill>
                      <a:srgbClr val="000000"/>
                    </a:solidFill>
                  </a:rPr>
                  <a:t>Latest update of PS longitudinal impedance model was in 2020. </a:t>
                </a:r>
                <a:r>
                  <a:rPr lang="en-GB" sz="1800" b="1" noProof="0" dirty="0">
                    <a:solidFill>
                      <a:srgbClr val="000000"/>
                    </a:solidFill>
                  </a:rPr>
                  <a:t>LHC Injectors Upgrade 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(</a:t>
                </a:r>
                <a:r>
                  <a:rPr lang="en-GB" sz="180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LIU) requirements have been </a:t>
                </a:r>
                <a:r>
                  <a:rPr lang="en-GB" sz="1800" b="1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achieved in the PS </a:t>
                </a:r>
                <a:r>
                  <a:rPr lang="en-GB" sz="180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b</m:t>
                        </m:r>
                      </m:sub>
                    </m:sSub>
                    <m:r>
                      <a:rPr lang="en-GB" sz="1800" b="0" i="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GB" sz="180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2.6 ×</m:t>
                    </m:r>
                    <m:sSup>
                      <m:sSupPr>
                        <m:ctrlPr>
                          <a:rPr lang="en-GB" sz="18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GB" sz="1800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GB" sz="1800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p/b, with </a:t>
                </a:r>
                <a14:m>
                  <m:oMath xmlns:m="http://schemas.openxmlformats.org/officeDocument/2006/math">
                    <m:r>
                      <a:rPr lang="en-GB" sz="180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72</m:t>
                    </m:r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bunches).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GB" sz="1800" b="0" noProof="0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800" b="0" noProof="0" dirty="0">
                    <a:solidFill>
                      <a:srgbClr val="000000"/>
                    </a:solidFill>
                  </a:rPr>
                  <a:t>Tackling </a:t>
                </a:r>
                <a:r>
                  <a:rPr lang="en-GB" sz="1800" b="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critical impedance sources and adding missing contributors (e.g. </a:t>
                </a:r>
                <a:r>
                  <a:rPr lang="en-GB" sz="1800" b="1" noProof="0" dirty="0">
                    <a:solidFill>
                      <a:srgbClr val="C00000"/>
                    </a:solidFill>
                    <a:highlight>
                      <a:srgbClr val="FFFF00"/>
                    </a:highlight>
                    <a:sym typeface="Wingdings" panose="05000000000000000000" pitchFamily="2" charset="2"/>
                  </a:rPr>
                  <a:t>septa magnets</a:t>
                </a:r>
                <a:r>
                  <a:rPr lang="en-GB" sz="1800" b="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) will provide </a:t>
                </a:r>
                <a:r>
                  <a:rPr lang="en-GB" sz="1800" b="1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additional margin</a:t>
                </a:r>
                <a:r>
                  <a:rPr lang="en-GB" sz="1800" b="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.</a:t>
                </a:r>
                <a:endParaRPr lang="en-GB" sz="1800" noProof="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GB" sz="1800" noProof="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800" b="1" noProof="0" dirty="0">
                    <a:solidFill>
                      <a:srgbClr val="C00000"/>
                    </a:solidFill>
                  </a:rPr>
                  <a:t>Impedance model</a:t>
                </a:r>
                <a:r>
                  <a:rPr lang="en-GB" sz="1800" noProof="0" dirty="0">
                    <a:solidFill>
                      <a:srgbClr val="C00000"/>
                    </a:solidFill>
                  </a:rPr>
                  <a:t> 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must be kept </a:t>
                </a:r>
                <a:r>
                  <a:rPr lang="en-GB" sz="1800" b="1" noProof="0" dirty="0">
                    <a:solidFill>
                      <a:srgbClr val="C00000"/>
                    </a:solidFill>
                  </a:rPr>
                  <a:t>up-to-date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, to ensure the use of the </a:t>
                </a:r>
                <a:r>
                  <a:rPr lang="en-GB" sz="1800" b="1" noProof="0" dirty="0">
                    <a:solidFill>
                      <a:srgbClr val="000000"/>
                    </a:solidFill>
                  </a:rPr>
                  <a:t>most recent geometrical model of each component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GB" sz="1800" noProof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53EE61-064A-8144-250F-1AE854FC1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12" y="2306509"/>
                <a:ext cx="6157980" cy="3699539"/>
              </a:xfrm>
              <a:prstGeom prst="rect">
                <a:avLst/>
              </a:prstGeom>
              <a:blipFill>
                <a:blip r:embed="rId5"/>
                <a:stretch>
                  <a:fillRect l="-693" t="-824" r="-5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6F8C7B-248B-1C1A-69E2-E7C8D6BC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797CD9-648D-64CA-8325-34FE7C95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20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C00652-780B-EB39-9E70-E35772FE4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A9EBF1-D79A-09C4-30C2-873C8E2A5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83" y="120979"/>
            <a:ext cx="10731891" cy="521752"/>
          </a:xfrm>
        </p:spPr>
        <p:txBody>
          <a:bodyPr/>
          <a:lstStyle/>
          <a:p>
            <a:r>
              <a:rPr lang="en-GB" noProof="0" dirty="0"/>
              <a:t>Impedance model and beam spectrum </a:t>
            </a:r>
            <a:r>
              <a:rPr lang="en-GB" dirty="0"/>
              <a:t>in the CERN Proton Synchrotron </a:t>
            </a:r>
            <a:br>
              <a:rPr lang="en-GB" dirty="0"/>
            </a:b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10B82-0E87-2977-F9DA-9E392BA19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noProof="0">
                <a:solidFill>
                  <a:srgbClr val="FFFFFF"/>
                </a:solidFill>
                <a:latin typeface="Arial"/>
                <a:ea typeface="+mn-ea"/>
              </a:rPr>
              <a:t>"Longitudinal beam coupling impedance mitigation studies for CERN PS accelerator complex" - Michela Neroni</a:t>
            </a:r>
            <a:endParaRPr lang="en-GB" noProof="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0AE9C60-D331-332D-32D2-C0ED12560E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98"/>
          <a:stretch/>
        </p:blipFill>
        <p:spPr>
          <a:xfrm>
            <a:off x="374243" y="1080460"/>
            <a:ext cx="4694926" cy="240959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EA1F4A7-81CF-2C2C-D094-1A3E27C00408}"/>
              </a:ext>
            </a:extLst>
          </p:cNvPr>
          <p:cNvSpPr txBox="1"/>
          <p:nvPr/>
        </p:nvSpPr>
        <p:spPr>
          <a:xfrm>
            <a:off x="374243" y="778988"/>
            <a:ext cx="469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u="sng" noProof="0" dirty="0">
                <a:solidFill>
                  <a:schemeClr val="tx1"/>
                </a:solidFill>
              </a:rPr>
              <a:t>PS beam spectrum and impedance at flat top for LHC proton beam</a:t>
            </a:r>
          </a:p>
        </p:txBody>
      </p:sp>
      <p:pic>
        <p:nvPicPr>
          <p:cNvPr id="8" name="Picture 7" descr="A graph of a frequency&#10;&#10;Description automatically generated">
            <a:extLst>
              <a:ext uri="{FF2B5EF4-FFF2-40B4-BE49-F238E27FC236}">
                <a16:creationId xmlns:a16="http://schemas.microsoft.com/office/drawing/2014/main" id="{F5F07906-3787-CB06-1E49-EAF135687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9333"/>
          <a:stretch/>
        </p:blipFill>
        <p:spPr>
          <a:xfrm>
            <a:off x="783419" y="3893516"/>
            <a:ext cx="3710660" cy="2009283"/>
          </a:xfrm>
          <a:prstGeom prst="rect">
            <a:avLst/>
          </a:prstGeom>
          <a:ln w="38100">
            <a:solidFill>
              <a:srgbClr val="00B0F0"/>
            </a:solidFill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33673F-ED5F-B850-3779-472F737607F1}"/>
                  </a:ext>
                </a:extLst>
              </p:cNvPr>
              <p:cNvSpPr txBox="1"/>
              <p:nvPr/>
            </p:nvSpPr>
            <p:spPr>
              <a:xfrm>
                <a:off x="5582194" y="1758837"/>
                <a:ext cx="6235563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noProof="0" dirty="0">
                    <a:solidFill>
                      <a:srgbClr val="000000"/>
                    </a:solidFill>
                  </a:rPr>
                  <a:t>The impedance sources have different effects depending on their </a:t>
                </a:r>
                <a:r>
                  <a:rPr lang="en-GB" sz="1800" b="1" noProof="0" dirty="0">
                    <a:solidFill>
                      <a:srgbClr val="000000"/>
                    </a:solidFill>
                  </a:rPr>
                  <a:t>wavelength-to-bunch length ratio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𝑓</m:t>
                        </m:r>
                      </m:e>
                      <m:sub>
                        <m: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sub>
                    </m:sSub>
                    <m:r>
                      <a:rPr lang="en-GB" sz="18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𝜏</m:t>
                    </m:r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𝑓</m:t>
                        </m:r>
                      </m:e>
                      <m:sub>
                        <m:r>
                          <a:rPr lang="en-GB" sz="18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frequency of the impedance peak and </a:t>
                </a:r>
                <a14:m>
                  <m:oMath xmlns:m="http://schemas.openxmlformats.org/officeDocument/2006/math">
                    <m:r>
                      <a:rPr lang="en-GB" sz="18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𝜏</m:t>
                    </m:r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bunch length. </a:t>
                </a:r>
              </a:p>
              <a:p>
                <a:endParaRPr lang="en-GB" sz="1800" noProof="0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1800" b="1" noProof="0" dirty="0">
                    <a:solidFill>
                      <a:srgbClr val="C00000"/>
                    </a:solidFill>
                  </a:rPr>
                  <a:t>Low frequency 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range includes sources up to </a:t>
                </a:r>
                <a:r>
                  <a:rPr lang="en-GB" sz="1800" b="1" noProof="0" dirty="0">
                    <a:solidFill>
                      <a:srgbClr val="000000"/>
                    </a:solidFill>
                  </a:rPr>
                  <a:t>40 MHz </a:t>
                </a:r>
                <a14:m>
                  <m:oMath xmlns:m="http://schemas.openxmlformats.org/officeDocument/2006/math">
                    <m:r>
                      <a:rPr lang="en-GB" sz="1800" b="0" i="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sSub>
                      <m:sSubPr>
                        <m:ctrlPr>
                          <a:rPr lang="en-GB" sz="1800" b="1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sz="1800" b="1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𝒇</m:t>
                        </m:r>
                      </m:e>
                      <m:sub>
                        <m:r>
                          <a:rPr lang="en-GB" sz="1800" b="1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sub>
                    </m:sSub>
                    <m:r>
                      <a:rPr lang="en-GB" sz="1800" b="1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𝝉</m:t>
                    </m:r>
                    <m:r>
                      <a:rPr lang="en-GB" sz="1800" b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  <m:r>
                      <a:rPr lang="en-GB" sz="1800" b="1" i="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en-GB" sz="1800" b="0" i="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</a:rPr>
                  <a:t> </a:t>
                </a:r>
                <a:r>
                  <a:rPr lang="en-GB" sz="1800" noProof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Longitudinal coupled-bunch instabilities expected in this frequency range.</a:t>
                </a:r>
              </a:p>
              <a:p>
                <a:endParaRPr lang="en-GB" sz="1800" noProof="0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1800" b="1" noProof="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GB" sz="1800" b="1" noProof="0" dirty="0">
                    <a:solidFill>
                      <a:srgbClr val="C00000"/>
                    </a:solidFill>
                  </a:rPr>
                  <a:t>igh frequency</a:t>
                </a:r>
                <a:r>
                  <a:rPr lang="en-GB" sz="1800" noProof="0" dirty="0">
                    <a:solidFill>
                      <a:srgbClr val="C00000"/>
                    </a:solidFill>
                  </a:rPr>
                  <a:t> </a:t>
                </a:r>
                <a:r>
                  <a:rPr lang="en-GB" sz="1800" noProof="0" dirty="0">
                    <a:solidFill>
                      <a:srgbClr val="000000"/>
                    </a:solidFill>
                  </a:rPr>
                  <a:t>sources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sz="1800" b="1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en-GB" sz="1800" b="1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𝒇</m:t>
                        </m:r>
                      </m:e>
                      <m:sub>
                        <m:r>
                          <a:rPr lang="en-GB" sz="1800" b="1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sub>
                    </m:sSub>
                    <m:r>
                      <a:rPr lang="en-GB" sz="1800" b="1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𝝉</m:t>
                    </m:r>
                    <m:r>
                      <a:rPr lang="en-GB" sz="1800" b="1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≫</m:t>
                    </m:r>
                    <m:r>
                      <a:rPr lang="en-GB" sz="1800" b="1" i="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en-GB" sz="1800" b="0" i="0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GB" sz="1800" noProof="0" dirty="0">
                    <a:solidFill>
                      <a:srgbClr val="000000"/>
                    </a:solidFill>
                  </a:rPr>
                  <a:t> are expected to drive microwave instability, leading to uncontrolled emittance blow-up.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33673F-ED5F-B850-3779-472F73760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4" y="1758837"/>
                <a:ext cx="6235563" cy="3139321"/>
              </a:xfrm>
              <a:prstGeom prst="rect">
                <a:avLst/>
              </a:prstGeom>
              <a:blipFill>
                <a:blip r:embed="rId5"/>
                <a:stretch>
                  <a:fillRect l="-880" t="-1165" b="-21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6C6E973-9F23-2296-C22D-06F0927DD9EA}"/>
              </a:ext>
            </a:extLst>
          </p:cNvPr>
          <p:cNvSpPr/>
          <p:nvPr/>
        </p:nvSpPr>
        <p:spPr bwMode="auto">
          <a:xfrm>
            <a:off x="457200" y="1080460"/>
            <a:ext cx="1168400" cy="227996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E52F2-E843-715A-373C-365E8A9BCE4E}"/>
              </a:ext>
            </a:extLst>
          </p:cNvPr>
          <p:cNvCxnSpPr>
            <a:cxnSpLocks/>
          </p:cNvCxnSpPr>
          <p:nvPr/>
        </p:nvCxnSpPr>
        <p:spPr bwMode="auto">
          <a:xfrm>
            <a:off x="1625600" y="3360420"/>
            <a:ext cx="2868479" cy="533096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6C9B64-F679-3624-C32A-6AE8A5A8F490}"/>
              </a:ext>
            </a:extLst>
          </p:cNvPr>
          <p:cNvCxnSpPr>
            <a:cxnSpLocks/>
          </p:cNvCxnSpPr>
          <p:nvPr/>
        </p:nvCxnSpPr>
        <p:spPr bwMode="auto">
          <a:xfrm>
            <a:off x="457200" y="3360420"/>
            <a:ext cx="326219" cy="533096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48D96ED9-14D3-5A67-EAA4-D81A5907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1B71BC2-96F3-8673-939C-1164C9A5D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35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34D8B-7842-0736-0A01-CD06BBB98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7726-530A-D14D-8038-79CB3F10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45" y="86866"/>
            <a:ext cx="9776405" cy="504825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Observations of longitudinal instabilities at CERN Proton Synchrotron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18E64-198A-0A49-CD5A-5A4AC35B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1634B6-8860-B08F-F988-1D89D6352C7C}"/>
              </a:ext>
            </a:extLst>
          </p:cNvPr>
          <p:cNvSpPr txBox="1"/>
          <p:nvPr/>
        </p:nvSpPr>
        <p:spPr>
          <a:xfrm>
            <a:off x="7507601" y="3716300"/>
            <a:ext cx="4116711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Large</a:t>
            </a:r>
            <a:r>
              <a:rPr lang="en-GB" sz="2000" b="1" noProof="0" dirty="0">
                <a:solidFill>
                  <a:srgbClr val="C00000"/>
                </a:solidFill>
              </a:rPr>
              <a:t> variety of beams </a:t>
            </a:r>
            <a:r>
              <a:rPr lang="en-GB" sz="2000" noProof="0" dirty="0">
                <a:solidFill>
                  <a:srgbClr val="000000"/>
                </a:solidFill>
              </a:rPr>
              <a:t>produced in the PS results in different beam stability regimes </a:t>
            </a:r>
            <a:r>
              <a:rPr lang="en-GB" sz="20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en-GB" sz="2000" noProof="0" dirty="0">
                <a:solidFill>
                  <a:srgbClr val="FF0000"/>
                </a:solidFill>
                <a:sym typeface="Wingdings" panose="05000000000000000000" pitchFamily="2" charset="2"/>
              </a:rPr>
              <a:t>important to tackle specific impedance source causing instability.</a:t>
            </a:r>
            <a:endParaRPr lang="en-GB" sz="2000" noProof="0" dirty="0">
              <a:solidFill>
                <a:srgbClr val="FF0000"/>
              </a:solidFill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B52EAD9-08F0-8358-9AB5-58A71690B434}"/>
              </a:ext>
            </a:extLst>
          </p:cNvPr>
          <p:cNvSpPr txBox="1"/>
          <p:nvPr/>
        </p:nvSpPr>
        <p:spPr>
          <a:xfrm>
            <a:off x="239462" y="3931328"/>
            <a:ext cx="404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noProof="0" dirty="0">
                <a:solidFill>
                  <a:srgbClr val="000000"/>
                </a:solidFill>
              </a:rPr>
              <a:t>Example of recent observation of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microwave instability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at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transition crossing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for </a:t>
            </a:r>
            <a:r>
              <a:rPr kumimoji="0" lang="en-GB" sz="16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LHC ions beam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:</a:t>
            </a:r>
            <a:endParaRPr lang="en-GB" sz="1600" noProof="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6CE7A-70D3-AD5B-26BD-DA6ABD9243F6}"/>
              </a:ext>
            </a:extLst>
          </p:cNvPr>
          <p:cNvSpPr txBox="1"/>
          <p:nvPr/>
        </p:nvSpPr>
        <p:spPr>
          <a:xfrm>
            <a:off x="361948" y="573782"/>
            <a:ext cx="115709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>
                <a:solidFill>
                  <a:srgbClr val="000000"/>
                </a:solidFill>
              </a:rPr>
              <a:t>Among the beams in the PS, some were observed to be at the longitudinal stability limit:</a:t>
            </a:r>
          </a:p>
          <a:p>
            <a:r>
              <a:rPr lang="en-GB" sz="1600" noProof="0" dirty="0">
                <a:solidFill>
                  <a:srgbClr val="000000"/>
                </a:solidFill>
              </a:rPr>
              <a:t>	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noProof="0" dirty="0">
                <a:solidFill>
                  <a:srgbClr val="C00000"/>
                </a:solidFill>
              </a:rPr>
              <a:t>Coupled bunch instabilities</a:t>
            </a:r>
            <a:r>
              <a:rPr lang="en-GB" sz="1600" noProof="0" dirty="0">
                <a:solidFill>
                  <a:srgbClr val="000000"/>
                </a:solidFill>
              </a:rPr>
              <a:t> observed in LHC and fixed target protons beams, characterized by train of bunches. 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GB" sz="1600" u="sng" noProof="0" dirty="0">
                <a:solidFill>
                  <a:srgbClr val="000000"/>
                </a:solidFill>
              </a:rPr>
              <a:t>Narrowband</a:t>
            </a:r>
            <a:r>
              <a:rPr lang="en-GB" sz="1600" noProof="0" dirty="0">
                <a:solidFill>
                  <a:srgbClr val="000000"/>
                </a:solidFill>
              </a:rPr>
              <a:t> and </a:t>
            </a:r>
            <a:r>
              <a:rPr lang="en-GB" sz="1600" u="sng" noProof="0" dirty="0">
                <a:solidFill>
                  <a:srgbClr val="000000"/>
                </a:solidFill>
              </a:rPr>
              <a:t>high shunt impedance</a:t>
            </a:r>
            <a:r>
              <a:rPr lang="en-GB" sz="1600" noProof="0" dirty="0">
                <a:solidFill>
                  <a:srgbClr val="000000"/>
                </a:solidFill>
              </a:rPr>
              <a:t> sources acting</a:t>
            </a:r>
            <a:r>
              <a:rPr lang="en-GB" sz="1600" b="1" noProof="0" dirty="0">
                <a:solidFill>
                  <a:srgbClr val="000000"/>
                </a:solidFill>
              </a:rPr>
              <a:t> </a:t>
            </a:r>
            <a:r>
              <a:rPr lang="en-GB" sz="1600" noProof="0" dirty="0">
                <a:solidFill>
                  <a:srgbClr val="000000"/>
                </a:solidFill>
              </a:rPr>
              <a:t>in the same frequency range of action of RF system (</a:t>
            </a:r>
            <a:r>
              <a:rPr lang="en-GB" sz="1600" b="1" noProof="0" dirty="0">
                <a:solidFill>
                  <a:srgbClr val="000000"/>
                </a:solidFill>
              </a:rPr>
              <a:t>low frequency range</a:t>
            </a:r>
            <a:r>
              <a:rPr lang="en-GB" sz="1600" noProof="0" dirty="0">
                <a:solidFill>
                  <a:srgbClr val="000000"/>
                </a:solidFill>
              </a:rPr>
              <a:t>)¹</a:t>
            </a:r>
            <a:r>
              <a:rPr lang="en-GB" sz="1600" noProof="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GB" sz="1600" b="1" noProof="0" dirty="0">
                <a:solidFill>
                  <a:srgbClr val="C0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extraction kickers</a:t>
            </a:r>
            <a:r>
              <a:rPr lang="en-GB" sz="1600" b="1" noProof="0" dirty="0">
                <a:solidFill>
                  <a:srgbClr val="C00000"/>
                </a:solidFill>
                <a:sym typeface="Wingdings" panose="05000000000000000000" pitchFamily="2" charset="2"/>
              </a:rPr>
              <a:t> suspected contributors </a:t>
            </a:r>
            <a:r>
              <a:rPr lang="en-GB" sz="1600" noProof="0" dirty="0">
                <a:solidFill>
                  <a:srgbClr val="000000"/>
                </a:solidFill>
                <a:sym typeface="Wingdings" panose="05000000000000000000" pitchFamily="2" charset="2"/>
              </a:rPr>
              <a:t>with some peaks at low frequency.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endParaRPr lang="en-GB" sz="1600" noProof="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1657350" lvl="3" indent="-285750">
              <a:buFont typeface="Wingdings" panose="05000000000000000000" pitchFamily="2" charset="2"/>
              <a:buChar char="§"/>
            </a:pPr>
            <a:endParaRPr lang="en-GB" sz="1600" noProof="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noProof="0" dirty="0">
                <a:solidFill>
                  <a:srgbClr val="C00000"/>
                </a:solidFill>
                <a:sym typeface="Wingdings" panose="05000000000000000000" pitchFamily="2" charset="2"/>
              </a:rPr>
              <a:t>Microwave instabilities</a:t>
            </a:r>
            <a:r>
              <a:rPr lang="en-GB" sz="1600" noProof="0" dirty="0">
                <a:solidFill>
                  <a:srgbClr val="000000"/>
                </a:solidFill>
                <a:sym typeface="Wingdings" panose="05000000000000000000" pitchFamily="2" charset="2"/>
              </a:rPr>
              <a:t> observed at transition crossing in AWAKE beam and LHC ions beam.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GB" sz="1600" noProof="0" dirty="0">
                <a:solidFill>
                  <a:srgbClr val="000000"/>
                </a:solidFill>
              </a:rPr>
              <a:t>Measurements of </a:t>
            </a:r>
            <a:r>
              <a:rPr lang="en-GB" sz="1600" b="1" noProof="0" dirty="0">
                <a:solidFill>
                  <a:srgbClr val="000000"/>
                </a:solidFill>
              </a:rPr>
              <a:t>high frequency modulation </a:t>
            </a:r>
            <a:r>
              <a:rPr lang="en-GB" sz="1600" noProof="0" dirty="0">
                <a:solidFill>
                  <a:srgbClr val="000000"/>
                </a:solidFill>
              </a:rPr>
              <a:t>with RF off in long bunch regime², showed beam modulation at </a:t>
            </a:r>
            <a:r>
              <a:rPr lang="en-GB" sz="1600" b="1" noProof="0" dirty="0">
                <a:solidFill>
                  <a:srgbClr val="000000"/>
                </a:solidFill>
              </a:rPr>
              <a:t>1.2 GHz</a:t>
            </a:r>
            <a:r>
              <a:rPr lang="en-GB" sz="1600" noProof="0" dirty="0">
                <a:solidFill>
                  <a:srgbClr val="000000"/>
                </a:solidFill>
              </a:rPr>
              <a:t>, compatible with </a:t>
            </a:r>
            <a:r>
              <a:rPr lang="en-GB" sz="1600" b="1" noProof="0" dirty="0">
                <a:solidFill>
                  <a:srgbClr val="C00000"/>
                </a:solidFill>
                <a:highlight>
                  <a:srgbClr val="FFFF00"/>
                </a:highlight>
              </a:rPr>
              <a:t>pumping manifold </a:t>
            </a:r>
            <a:r>
              <a:rPr lang="en-GB" sz="1600" b="1" noProof="0" dirty="0">
                <a:solidFill>
                  <a:srgbClr val="C00000"/>
                </a:solidFill>
              </a:rPr>
              <a:t>impedance </a:t>
            </a:r>
            <a:r>
              <a:rPr lang="en-GB" sz="1600" noProof="0" dirty="0">
                <a:solidFill>
                  <a:srgbClr val="000000"/>
                </a:solidFill>
              </a:rPr>
              <a:t>(vacuum equipment). 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endParaRPr lang="en-GB" sz="1600" noProof="0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59D19-0CCA-E762-1513-83ACEBB8D408}"/>
              </a:ext>
            </a:extLst>
          </p:cNvPr>
          <p:cNvSpPr txBox="1"/>
          <p:nvPr/>
        </p:nvSpPr>
        <p:spPr>
          <a:xfrm>
            <a:off x="2014888" y="5740311"/>
            <a:ext cx="10473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GB" noProof="0" dirty="0">
                <a:solidFill>
                  <a:srgbClr val="000000"/>
                </a:solidFill>
              </a:rPr>
              <a:t> A. Lasheen et al., “Identification of impedance sources responsible for longitudinal beam instabilities in the CERN PS,” in CERN Yellow Reports: Conference Proceedings, vol. 9, pp. 323–323, 2020.</a:t>
            </a:r>
          </a:p>
          <a:p>
            <a:pPr>
              <a:buFont typeface="+mj-lt"/>
              <a:buAutoNum type="arabicPeriod"/>
            </a:pPr>
            <a:r>
              <a:rPr lang="en-GB" noProof="0" dirty="0">
                <a:solidFill>
                  <a:srgbClr val="000000"/>
                </a:solidFill>
              </a:rPr>
              <a:t> E. Vinten and A. Lasheen, “Longitudinal microwave instability with long bunches in the CERN Proton Synchrotron,” in Proc. IPAC’23, Venice, Italy, pp. 2661–2664, 2023.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C2F64E-FB6F-0E03-37DD-27FFB04FFBA2}"/>
              </a:ext>
            </a:extLst>
          </p:cNvPr>
          <p:cNvGrpSpPr/>
          <p:nvPr/>
        </p:nvGrpSpPr>
        <p:grpSpPr>
          <a:xfrm>
            <a:off x="3864660" y="3204773"/>
            <a:ext cx="3780789" cy="2599332"/>
            <a:chOff x="4068008" y="3310710"/>
            <a:chExt cx="3780789" cy="259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7E4198-5511-8A32-E852-8F07C400CFE6}"/>
                </a:ext>
              </a:extLst>
            </p:cNvPr>
            <p:cNvSpPr txBox="1"/>
            <p:nvPr/>
          </p:nvSpPr>
          <p:spPr>
            <a:xfrm>
              <a:off x="4245966" y="5208797"/>
              <a:ext cx="4406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000000"/>
                  </a:solidFill>
                </a:rPr>
                <a:t>200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A68477-BE5D-52CB-72A4-A228DA6BA3BA}"/>
                </a:ext>
              </a:extLst>
            </p:cNvPr>
            <p:cNvSpPr txBox="1"/>
            <p:nvPr/>
          </p:nvSpPr>
          <p:spPr>
            <a:xfrm>
              <a:off x="4240885" y="4619695"/>
              <a:ext cx="4406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000000"/>
                  </a:solidFill>
                </a:rPr>
                <a:t>600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D659D5-911C-485C-0C97-9114D1E2504B}"/>
                </a:ext>
              </a:extLst>
            </p:cNvPr>
            <p:cNvSpPr txBox="1"/>
            <p:nvPr/>
          </p:nvSpPr>
          <p:spPr>
            <a:xfrm>
              <a:off x="4188402" y="4030256"/>
              <a:ext cx="4880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000000"/>
                  </a:solidFill>
                </a:rPr>
                <a:t>1000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3EC4DE-DD92-EEED-A29A-37E316E8A0AA}"/>
                </a:ext>
              </a:extLst>
            </p:cNvPr>
            <p:cNvSpPr txBox="1"/>
            <p:nvPr/>
          </p:nvSpPr>
          <p:spPr>
            <a:xfrm>
              <a:off x="4188401" y="3438250"/>
              <a:ext cx="4880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000000"/>
                  </a:solidFill>
                </a:rPr>
                <a:t>1400</a:t>
              </a:r>
            </a:p>
          </p:txBody>
        </p:sp>
        <p:pic>
          <p:nvPicPr>
            <p:cNvPr id="18" name="Picture 17" descr="A blue and yellow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F705E8A-429C-EAD1-F035-05907D88C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6" b="7342"/>
            <a:stretch/>
          </p:blipFill>
          <p:spPr>
            <a:xfrm>
              <a:off x="4617637" y="3372033"/>
              <a:ext cx="2460494" cy="2262534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C706F92-2713-4648-E072-D4A1E61548BB}"/>
                </a:ext>
              </a:extLst>
            </p:cNvPr>
            <p:cNvGrpSpPr/>
            <p:nvPr/>
          </p:nvGrpSpPr>
          <p:grpSpPr>
            <a:xfrm>
              <a:off x="4617637" y="3310710"/>
              <a:ext cx="2460494" cy="2593423"/>
              <a:chOff x="4617637" y="3310710"/>
              <a:chExt cx="2460494" cy="2593423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62C3609-15F8-CCB8-9F38-3F30DFE8B47E}"/>
                  </a:ext>
                </a:extLst>
              </p:cNvPr>
              <p:cNvCxnSpPr/>
              <p:nvPr/>
            </p:nvCxnSpPr>
            <p:spPr bwMode="auto">
              <a:xfrm>
                <a:off x="4617637" y="5634567"/>
                <a:ext cx="2460494" cy="0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2796006-DAEB-C817-2FBA-4ED977FA79C9}"/>
                  </a:ext>
                </a:extLst>
              </p:cNvPr>
              <p:cNvCxnSpPr/>
              <p:nvPr/>
            </p:nvCxnSpPr>
            <p:spPr bwMode="auto">
              <a:xfrm>
                <a:off x="5444067" y="5634567"/>
                <a:ext cx="0" cy="5503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2B83915-4EA8-CF5A-B3EA-CCC9F209AE1B}"/>
                  </a:ext>
                </a:extLst>
              </p:cNvPr>
              <p:cNvCxnSpPr/>
              <p:nvPr/>
            </p:nvCxnSpPr>
            <p:spPr bwMode="auto">
              <a:xfrm>
                <a:off x="5998422" y="5634567"/>
                <a:ext cx="0" cy="5503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55B433E-FCFE-9F46-9F78-F0E3AD0CA4AB}"/>
                  </a:ext>
                </a:extLst>
              </p:cNvPr>
              <p:cNvCxnSpPr/>
              <p:nvPr/>
            </p:nvCxnSpPr>
            <p:spPr bwMode="auto">
              <a:xfrm>
                <a:off x="6558492" y="5634567"/>
                <a:ext cx="0" cy="5503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1961DEE-9FDD-B66C-33F4-108A038E16DF}"/>
                  </a:ext>
                </a:extLst>
              </p:cNvPr>
              <p:cNvCxnSpPr/>
              <p:nvPr/>
            </p:nvCxnSpPr>
            <p:spPr bwMode="auto">
              <a:xfrm>
                <a:off x="4891617" y="5634567"/>
                <a:ext cx="0" cy="5503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E94E9B-43BC-8AAF-7D43-32A9A206FBC6}"/>
                  </a:ext>
                </a:extLst>
              </p:cNvPr>
              <p:cNvSpPr txBox="1"/>
              <p:nvPr/>
            </p:nvSpPr>
            <p:spPr>
              <a:xfrm>
                <a:off x="4707662" y="5648740"/>
                <a:ext cx="44066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>
                    <a:solidFill>
                      <a:srgbClr val="000000"/>
                    </a:solidFill>
                  </a:rPr>
                  <a:t>240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AC8BCF-5A3C-5DA8-1122-4B9ABBDCCBF0}"/>
                  </a:ext>
                </a:extLst>
              </p:cNvPr>
              <p:cNvSpPr txBox="1"/>
              <p:nvPr/>
            </p:nvSpPr>
            <p:spPr>
              <a:xfrm>
                <a:off x="5259725" y="5650217"/>
                <a:ext cx="41563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>
                    <a:solidFill>
                      <a:srgbClr val="000000"/>
                    </a:solidFill>
                  </a:rPr>
                  <a:t>245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FC4E8C-B9BD-F3B6-1A62-9E6FAFF3A19B}"/>
                  </a:ext>
                </a:extLst>
              </p:cNvPr>
              <p:cNvSpPr txBox="1"/>
              <p:nvPr/>
            </p:nvSpPr>
            <p:spPr>
              <a:xfrm>
                <a:off x="5819794" y="5640737"/>
                <a:ext cx="41563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>
                    <a:solidFill>
                      <a:srgbClr val="000000"/>
                    </a:solidFill>
                  </a:rPr>
                  <a:t>250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89DDA-FF77-E6E2-1473-1976CBF33FBE}"/>
                  </a:ext>
                </a:extLst>
              </p:cNvPr>
              <p:cNvSpPr txBox="1"/>
              <p:nvPr/>
            </p:nvSpPr>
            <p:spPr>
              <a:xfrm>
                <a:off x="6374148" y="5644096"/>
                <a:ext cx="41563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>
                    <a:solidFill>
                      <a:srgbClr val="000000"/>
                    </a:solidFill>
                  </a:rPr>
                  <a:t>255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55C7C34-06C9-9A39-077B-5DD8C701D3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17637" y="3310710"/>
                <a:ext cx="0" cy="2323857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5022E2-FD3D-3EC9-7E6C-748EA9EE741E}"/>
                </a:ext>
              </a:extLst>
            </p:cNvPr>
            <p:cNvSpPr txBox="1"/>
            <p:nvPr/>
          </p:nvSpPr>
          <p:spPr>
            <a:xfrm>
              <a:off x="6916006" y="5648432"/>
              <a:ext cx="9327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0000"/>
                  </a:solidFill>
                </a:rPr>
                <a:t>Time (ns)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F02E09-E4AB-A2F2-A7AC-5C146478D9E3}"/>
                </a:ext>
              </a:extLst>
            </p:cNvPr>
            <p:cNvSpPr txBox="1"/>
            <p:nvPr/>
          </p:nvSpPr>
          <p:spPr>
            <a:xfrm>
              <a:off x="4320900" y="5551195"/>
              <a:ext cx="4406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000000"/>
                  </a:solidFill>
                </a:rPr>
                <a:t>0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406DB70-60D7-7704-7943-DDE534085E20}"/>
                </a:ext>
              </a:extLst>
            </p:cNvPr>
            <p:cNvCxnSpPr/>
            <p:nvPr/>
          </p:nvCxnSpPr>
          <p:spPr bwMode="auto">
            <a:xfrm flipH="1">
              <a:off x="4592955" y="5337448"/>
              <a:ext cx="2468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24F8CE-2B30-30A8-36EF-A3F9913399FF}"/>
                </a:ext>
              </a:extLst>
            </p:cNvPr>
            <p:cNvCxnSpPr/>
            <p:nvPr/>
          </p:nvCxnSpPr>
          <p:spPr bwMode="auto">
            <a:xfrm flipH="1">
              <a:off x="4592955" y="4748346"/>
              <a:ext cx="2468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9E09101-F029-CAED-282D-D9FC9DA6D717}"/>
                </a:ext>
              </a:extLst>
            </p:cNvPr>
            <p:cNvCxnSpPr/>
            <p:nvPr/>
          </p:nvCxnSpPr>
          <p:spPr bwMode="auto">
            <a:xfrm flipH="1">
              <a:off x="4592955" y="4158907"/>
              <a:ext cx="2468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8E3CB4-0D98-90AE-E9DF-240AD5A3BBD9}"/>
                </a:ext>
              </a:extLst>
            </p:cNvPr>
            <p:cNvCxnSpPr/>
            <p:nvPr/>
          </p:nvCxnSpPr>
          <p:spPr bwMode="auto">
            <a:xfrm flipH="1">
              <a:off x="4592955" y="3566901"/>
              <a:ext cx="2468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1927C6B-CFC3-A453-1BFB-189ADABC921D}"/>
                </a:ext>
              </a:extLst>
            </p:cNvPr>
            <p:cNvSpPr txBox="1"/>
            <p:nvPr/>
          </p:nvSpPr>
          <p:spPr>
            <a:xfrm rot="16200000">
              <a:off x="3545066" y="4438068"/>
              <a:ext cx="13074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0000"/>
                  </a:solidFill>
                </a:rPr>
                <a:t>Frame number</a:t>
              </a:r>
            </a:p>
          </p:txBody>
        </p:sp>
      </p:grpSp>
      <p:sp>
        <p:nvSpPr>
          <p:cNvPr id="54" name="Date Placeholder 53">
            <a:extLst>
              <a:ext uri="{FF2B5EF4-FFF2-40B4-BE49-F238E27FC236}">
                <a16:creationId xmlns:a16="http://schemas.microsoft.com/office/drawing/2014/main" id="{F96A6F61-F05F-301C-6299-410088D8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14BE2BFC-E19E-202D-1FAC-51517F42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DCE4F6E-207F-30D2-C569-64A1D82FF3FF}"/>
              </a:ext>
            </a:extLst>
          </p:cNvPr>
          <p:cNvSpPr/>
          <p:nvPr/>
        </p:nvSpPr>
        <p:spPr bwMode="auto">
          <a:xfrm>
            <a:off x="873693" y="1542031"/>
            <a:ext cx="2186217" cy="25085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59" y="100259"/>
            <a:ext cx="7559675" cy="504825"/>
          </a:xfrm>
        </p:spPr>
        <p:txBody>
          <a:bodyPr>
            <a:normAutofit/>
          </a:bodyPr>
          <a:lstStyle/>
          <a:p>
            <a:r>
              <a:rPr lang="en-GB" noProof="0" dirty="0"/>
              <a:t>Methodology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E937C-E693-516E-300E-211DA52B3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"Longitudinal beam coupling impedance mitigation studies for CERN PS accelerator complex" - Michela Neroni</a:t>
            </a:r>
            <a:endParaRPr lang="en-GB" noProof="0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A21BBF1-0024-6AC0-C240-054B733FF8EE}"/>
              </a:ext>
            </a:extLst>
          </p:cNvPr>
          <p:cNvGrpSpPr/>
          <p:nvPr/>
        </p:nvGrpSpPr>
        <p:grpSpPr>
          <a:xfrm>
            <a:off x="477520" y="558720"/>
            <a:ext cx="10708258" cy="4651133"/>
            <a:chOff x="185195" y="648134"/>
            <a:chExt cx="8737838" cy="4250544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5FFC4AA-91C5-C95C-1C1B-ABD1AAD78045}"/>
                </a:ext>
              </a:extLst>
            </p:cNvPr>
            <p:cNvGrpSpPr/>
            <p:nvPr/>
          </p:nvGrpSpPr>
          <p:grpSpPr>
            <a:xfrm>
              <a:off x="574170" y="849302"/>
              <a:ext cx="8348863" cy="4049376"/>
              <a:chOff x="574170" y="1044152"/>
              <a:chExt cx="8348863" cy="404937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160BF8E-0A50-5653-CDF2-9418D406237C}"/>
                  </a:ext>
                </a:extLst>
              </p:cNvPr>
              <p:cNvGrpSpPr/>
              <p:nvPr/>
            </p:nvGrpSpPr>
            <p:grpSpPr>
              <a:xfrm>
                <a:off x="574170" y="1044152"/>
                <a:ext cx="1669497" cy="492995"/>
                <a:chOff x="704850" y="914400"/>
                <a:chExt cx="1669497" cy="492995"/>
              </a:xfrm>
            </p:grpSpPr>
            <p:sp>
              <p:nvSpPr>
                <p:cNvPr id="6" name="Flowchart: Alternate Process 5">
                  <a:extLst>
                    <a:ext uri="{FF2B5EF4-FFF2-40B4-BE49-F238E27FC236}">
                      <a16:creationId xmlns:a16="http://schemas.microsoft.com/office/drawing/2014/main" id="{2DA1F13D-558F-4E5C-691C-98AC301F5AE8}"/>
                    </a:ext>
                  </a:extLst>
                </p:cNvPr>
                <p:cNvSpPr/>
                <p:nvPr/>
              </p:nvSpPr>
              <p:spPr bwMode="auto">
                <a:xfrm>
                  <a:off x="704850" y="914400"/>
                  <a:ext cx="1657350" cy="457200"/>
                </a:xfrm>
                <a:prstGeom prst="flowChartAlternateProcess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noProof="0" dirty="0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71F8BC4-EE42-3535-5010-1E0EE8A401BF}"/>
                    </a:ext>
                  </a:extLst>
                </p:cNvPr>
                <p:cNvSpPr txBox="1"/>
                <p:nvPr/>
              </p:nvSpPr>
              <p:spPr>
                <a:xfrm>
                  <a:off x="716997" y="929239"/>
                  <a:ext cx="1657350" cy="478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noProof="0" dirty="0">
                      <a:solidFill>
                        <a:srgbClr val="000000"/>
                      </a:solidFill>
                    </a:rPr>
                    <a:t>Identification of impedance source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4C04E4-92F6-84D3-6E04-5B43BCA403D3}"/>
                  </a:ext>
                </a:extLst>
              </p:cNvPr>
              <p:cNvGrpSpPr/>
              <p:nvPr/>
            </p:nvGrpSpPr>
            <p:grpSpPr>
              <a:xfrm>
                <a:off x="580243" y="1787714"/>
                <a:ext cx="1657350" cy="680635"/>
                <a:chOff x="704850" y="914400"/>
                <a:chExt cx="1657350" cy="680635"/>
              </a:xfrm>
            </p:grpSpPr>
            <p:sp>
              <p:nvSpPr>
                <p:cNvPr id="11" name="Flowchart: Alternate Process 10">
                  <a:extLst>
                    <a:ext uri="{FF2B5EF4-FFF2-40B4-BE49-F238E27FC236}">
                      <a16:creationId xmlns:a16="http://schemas.microsoft.com/office/drawing/2014/main" id="{FB760925-D0F9-45DC-3D5B-0536693BFC7A}"/>
                    </a:ext>
                  </a:extLst>
                </p:cNvPr>
                <p:cNvSpPr/>
                <p:nvPr/>
              </p:nvSpPr>
              <p:spPr bwMode="auto">
                <a:xfrm>
                  <a:off x="704850" y="914400"/>
                  <a:ext cx="1657350" cy="680635"/>
                </a:xfrm>
                <a:prstGeom prst="flowChartAlternateProcess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noProof="0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7BE2B33-147D-44D4-AC95-1F65E7C601F7}"/>
                    </a:ext>
                  </a:extLst>
                </p:cNvPr>
                <p:cNvSpPr txBox="1"/>
                <p:nvPr/>
              </p:nvSpPr>
              <p:spPr>
                <a:xfrm>
                  <a:off x="722911" y="916005"/>
                  <a:ext cx="1639289" cy="675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noProof="0" dirty="0">
                      <a:solidFill>
                        <a:srgbClr val="000000"/>
                      </a:solidFill>
                    </a:rPr>
                    <a:t>Analytical evaluation</a:t>
                  </a:r>
                </a:p>
                <a:p>
                  <a:pPr algn="ctr"/>
                  <a:r>
                    <a:rPr lang="en-GB" sz="1400" noProof="0" dirty="0">
                      <a:solidFill>
                        <a:srgbClr val="000000"/>
                      </a:solidFill>
                    </a:rPr>
                    <a:t>(applicable just in simpler cases)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FC2B54A-35DE-18B6-01A3-D017858F211F}"/>
                  </a:ext>
                </a:extLst>
              </p:cNvPr>
              <p:cNvGrpSpPr/>
              <p:nvPr/>
            </p:nvGrpSpPr>
            <p:grpSpPr>
              <a:xfrm>
                <a:off x="576149" y="2708278"/>
                <a:ext cx="1657350" cy="478157"/>
                <a:chOff x="704850" y="909935"/>
                <a:chExt cx="1657350" cy="478157"/>
              </a:xfrm>
            </p:grpSpPr>
            <p:sp>
              <p:nvSpPr>
                <p:cNvPr id="14" name="Flowchart: Alternate Process 13">
                  <a:extLst>
                    <a:ext uri="{FF2B5EF4-FFF2-40B4-BE49-F238E27FC236}">
                      <a16:creationId xmlns:a16="http://schemas.microsoft.com/office/drawing/2014/main" id="{201BE6FF-B7B1-0D23-87E8-D49CE07A7A54}"/>
                    </a:ext>
                  </a:extLst>
                </p:cNvPr>
                <p:cNvSpPr/>
                <p:nvPr/>
              </p:nvSpPr>
              <p:spPr bwMode="auto">
                <a:xfrm>
                  <a:off x="704850" y="914400"/>
                  <a:ext cx="1657350" cy="457200"/>
                </a:xfrm>
                <a:prstGeom prst="flowChartAlternateProcess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noProof="0" dirty="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E03DBCF-1580-6B74-2436-89B03EFB6EBE}"/>
                    </a:ext>
                  </a:extLst>
                </p:cNvPr>
                <p:cNvSpPr txBox="1"/>
                <p:nvPr/>
              </p:nvSpPr>
              <p:spPr>
                <a:xfrm>
                  <a:off x="704850" y="909935"/>
                  <a:ext cx="1657350" cy="478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noProof="0" dirty="0">
                      <a:solidFill>
                        <a:srgbClr val="000000"/>
                      </a:solidFill>
                    </a:rPr>
                    <a:t>Electromagnetic simulations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41BA5D7-EDE7-A065-8A5B-A95108A793E5}"/>
                  </a:ext>
                </a:extLst>
              </p:cNvPr>
              <p:cNvGrpSpPr/>
              <p:nvPr/>
            </p:nvGrpSpPr>
            <p:grpSpPr>
              <a:xfrm>
                <a:off x="586317" y="3524926"/>
                <a:ext cx="1657350" cy="478157"/>
                <a:chOff x="704850" y="909935"/>
                <a:chExt cx="1657350" cy="478157"/>
              </a:xfrm>
            </p:grpSpPr>
            <p:sp>
              <p:nvSpPr>
                <p:cNvPr id="17" name="Flowchart: Alternate Process 16">
                  <a:extLst>
                    <a:ext uri="{FF2B5EF4-FFF2-40B4-BE49-F238E27FC236}">
                      <a16:creationId xmlns:a16="http://schemas.microsoft.com/office/drawing/2014/main" id="{84A43EF2-C1C6-5A22-9EEA-07BCFF57599E}"/>
                    </a:ext>
                  </a:extLst>
                </p:cNvPr>
                <p:cNvSpPr/>
                <p:nvPr/>
              </p:nvSpPr>
              <p:spPr bwMode="auto">
                <a:xfrm>
                  <a:off x="704850" y="914400"/>
                  <a:ext cx="1657350" cy="457200"/>
                </a:xfrm>
                <a:prstGeom prst="flowChartAlternateProcess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noProof="0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43500A3-280D-F31A-7CD6-96BAD7F888A6}"/>
                    </a:ext>
                  </a:extLst>
                </p:cNvPr>
                <p:cNvSpPr txBox="1"/>
                <p:nvPr/>
              </p:nvSpPr>
              <p:spPr>
                <a:xfrm>
                  <a:off x="704850" y="909935"/>
                  <a:ext cx="1657350" cy="478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noProof="0" dirty="0">
                      <a:solidFill>
                        <a:srgbClr val="000000"/>
                      </a:solidFill>
                    </a:rPr>
                    <a:t>Radio frequency measurements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E4EAEA7-0A63-939D-947A-6C3CAD95C480}"/>
                  </a:ext>
                </a:extLst>
              </p:cNvPr>
              <p:cNvGrpSpPr/>
              <p:nvPr/>
            </p:nvGrpSpPr>
            <p:grpSpPr>
              <a:xfrm>
                <a:off x="4006435" y="1462564"/>
                <a:ext cx="1733550" cy="477177"/>
                <a:chOff x="715018" y="32699"/>
                <a:chExt cx="1733550" cy="477177"/>
              </a:xfrm>
            </p:grpSpPr>
            <p:sp>
              <p:nvSpPr>
                <p:cNvPr id="20" name="Flowchart: Alternate Process 19">
                  <a:extLst>
                    <a:ext uri="{FF2B5EF4-FFF2-40B4-BE49-F238E27FC236}">
                      <a16:creationId xmlns:a16="http://schemas.microsoft.com/office/drawing/2014/main" id="{2BA03909-11A8-28DE-268C-3F4E85BD46C1}"/>
                    </a:ext>
                  </a:extLst>
                </p:cNvPr>
                <p:cNvSpPr/>
                <p:nvPr/>
              </p:nvSpPr>
              <p:spPr bwMode="auto">
                <a:xfrm>
                  <a:off x="715018" y="32699"/>
                  <a:ext cx="1657350" cy="457200"/>
                </a:xfrm>
                <a:prstGeom prst="flowChartAlternateProcess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noProof="0" dirty="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346416E-92FC-7C09-5C52-0384AA6B11CA}"/>
                    </a:ext>
                  </a:extLst>
                </p:cNvPr>
                <p:cNvSpPr txBox="1"/>
                <p:nvPr/>
              </p:nvSpPr>
              <p:spPr>
                <a:xfrm>
                  <a:off x="715018" y="48211"/>
                  <a:ext cx="173355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noProof="0" dirty="0">
                      <a:solidFill>
                        <a:srgbClr val="000000"/>
                      </a:solidFill>
                    </a:rPr>
                    <a:t>Wakefield simulations </a:t>
                  </a:r>
                </a:p>
                <a:p>
                  <a:pPr algn="ctr"/>
                  <a:r>
                    <a:rPr lang="en-GB" sz="1200" noProof="0" dirty="0">
                      <a:solidFill>
                        <a:srgbClr val="000000"/>
                      </a:solidFill>
                    </a:rPr>
                    <a:t>(Particle beam source)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C8A94CE-E60D-C698-C1C3-E26CA547B3DD}"/>
                  </a:ext>
                </a:extLst>
              </p:cNvPr>
              <p:cNvGrpSpPr/>
              <p:nvPr/>
            </p:nvGrpSpPr>
            <p:grpSpPr>
              <a:xfrm>
                <a:off x="3980924" y="2957834"/>
                <a:ext cx="1693857" cy="472938"/>
                <a:chOff x="689507" y="793949"/>
                <a:chExt cx="1693857" cy="472938"/>
              </a:xfrm>
            </p:grpSpPr>
            <p:sp>
              <p:nvSpPr>
                <p:cNvPr id="23" name="Flowchart: Alternate Process 22">
                  <a:extLst>
                    <a:ext uri="{FF2B5EF4-FFF2-40B4-BE49-F238E27FC236}">
                      <a16:creationId xmlns:a16="http://schemas.microsoft.com/office/drawing/2014/main" id="{C67AEA71-B2D7-9819-9627-14333CE9DE26}"/>
                    </a:ext>
                  </a:extLst>
                </p:cNvPr>
                <p:cNvSpPr/>
                <p:nvPr/>
              </p:nvSpPr>
              <p:spPr bwMode="auto">
                <a:xfrm>
                  <a:off x="689507" y="793949"/>
                  <a:ext cx="1657350" cy="457200"/>
                </a:xfrm>
                <a:prstGeom prst="flowChartAlternateProcess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noProof="0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9F0C32-FE2C-CFE7-3F6B-9FA4F26427D7}"/>
                    </a:ext>
                  </a:extLst>
                </p:cNvPr>
                <p:cNvSpPr txBox="1"/>
                <p:nvPr/>
              </p:nvSpPr>
              <p:spPr>
                <a:xfrm>
                  <a:off x="726014" y="805222"/>
                  <a:ext cx="165735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noProof="0" dirty="0">
                      <a:solidFill>
                        <a:srgbClr val="000000"/>
                      </a:solidFill>
                    </a:rPr>
                    <a:t>Frequency domain</a:t>
                  </a:r>
                </a:p>
                <a:p>
                  <a:pPr algn="ctr"/>
                  <a:r>
                    <a:rPr lang="en-GB" sz="1200" noProof="0" dirty="0">
                      <a:solidFill>
                        <a:srgbClr val="000000"/>
                      </a:solidFill>
                    </a:rPr>
                    <a:t>(S-parameters)</a:t>
                  </a:r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10FD61A-B495-B27A-77A5-794F97FEFD50}"/>
                  </a:ext>
                </a:extLst>
              </p:cNvPr>
              <p:cNvCxnSpPr>
                <a:cxnSpLocks/>
                <a:stCxn id="15" idx="3"/>
                <a:endCxn id="21" idx="1"/>
              </p:cNvCxnSpPr>
              <p:nvPr/>
            </p:nvCxnSpPr>
            <p:spPr bwMode="auto">
              <a:xfrm flipV="1">
                <a:off x="2233498" y="1708909"/>
                <a:ext cx="1772936" cy="1238448"/>
              </a:xfrm>
              <a:prstGeom prst="straightConnector1">
                <a:avLst/>
              </a:prstGeom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CDD8414-5BFB-FDB6-0B86-CB3C766D226C}"/>
                  </a:ext>
                </a:extLst>
              </p:cNvPr>
              <p:cNvCxnSpPr>
                <a:cxnSpLocks/>
                <a:stCxn id="15" idx="3"/>
                <a:endCxn id="24" idx="1"/>
              </p:cNvCxnSpPr>
              <p:nvPr/>
            </p:nvCxnSpPr>
            <p:spPr bwMode="auto">
              <a:xfrm>
                <a:off x="2233498" y="2947357"/>
                <a:ext cx="1783933" cy="252583"/>
              </a:xfrm>
              <a:prstGeom prst="straightConnector1">
                <a:avLst/>
              </a:prstGeom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AF749B-B506-41C9-F35D-9E6796A96E7D}"/>
                  </a:ext>
                </a:extLst>
              </p:cNvPr>
              <p:cNvSpPr txBox="1"/>
              <p:nvPr/>
            </p:nvSpPr>
            <p:spPr>
              <a:xfrm>
                <a:off x="6276037" y="2971001"/>
                <a:ext cx="22193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i="1" noProof="0" dirty="0">
                    <a:solidFill>
                      <a:srgbClr val="000000"/>
                    </a:solidFill>
                  </a:rPr>
                  <a:t>Useful for direct comparison with bench measurements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ED5B0CB-9F14-AA72-3343-B218250B6241}"/>
                  </a:ext>
                </a:extLst>
              </p:cNvPr>
              <p:cNvCxnSpPr>
                <a:stCxn id="31" idx="1"/>
                <a:endCxn id="24" idx="3"/>
              </p:cNvCxnSpPr>
              <p:nvPr/>
            </p:nvCxnSpPr>
            <p:spPr bwMode="auto">
              <a:xfrm flipH="1" flipV="1">
                <a:off x="5674781" y="3199940"/>
                <a:ext cx="601256" cy="1894"/>
              </a:xfrm>
              <a:prstGeom prst="straightConnector1">
                <a:avLst/>
              </a:prstGeom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4BBA01-EEB5-ABAC-0BCE-D3CBBE6FBDA6}"/>
                  </a:ext>
                </a:extLst>
              </p:cNvPr>
              <p:cNvSpPr txBox="1"/>
              <p:nvPr/>
            </p:nvSpPr>
            <p:spPr>
              <a:xfrm>
                <a:off x="2593046" y="3617688"/>
                <a:ext cx="1582522" cy="285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noProof="0" dirty="0">
                    <a:solidFill>
                      <a:srgbClr val="FF0000"/>
                    </a:solidFill>
                  </a:rPr>
                  <a:t>Is there agreement?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4C0AA73-6ACA-02CA-6192-0B7F41634FBE}"/>
                  </a:ext>
                </a:extLst>
              </p:cNvPr>
              <p:cNvCxnSpPr>
                <a:cxnSpLocks/>
                <a:stCxn id="8" idx="2"/>
                <a:endCxn id="12" idx="0"/>
              </p:cNvCxnSpPr>
              <p:nvPr/>
            </p:nvCxnSpPr>
            <p:spPr bwMode="auto">
              <a:xfrm>
                <a:off x="1414992" y="1537147"/>
                <a:ext cx="2956" cy="252171"/>
              </a:xfrm>
              <a:prstGeom prst="straightConnector1">
                <a:avLst/>
              </a:prstGeom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30BC181-1B46-11F4-6499-5AD182622641}"/>
                  </a:ext>
                </a:extLst>
              </p:cNvPr>
              <p:cNvCxnSpPr>
                <a:cxnSpLocks/>
                <a:stCxn id="12" idx="2"/>
                <a:endCxn id="15" idx="0"/>
              </p:cNvCxnSpPr>
              <p:nvPr/>
            </p:nvCxnSpPr>
            <p:spPr bwMode="auto">
              <a:xfrm flipH="1">
                <a:off x="1404824" y="2464363"/>
                <a:ext cx="13124" cy="243914"/>
              </a:xfrm>
              <a:prstGeom prst="straightConnector1">
                <a:avLst/>
              </a:prstGeom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DABD3183-F0C8-7947-4E9E-780443C5C3DB}"/>
                  </a:ext>
                </a:extLst>
              </p:cNvPr>
              <p:cNvCxnSpPr>
                <a:cxnSpLocks/>
                <a:stCxn id="15" idx="2"/>
                <a:endCxn id="18" idx="0"/>
              </p:cNvCxnSpPr>
              <p:nvPr/>
            </p:nvCxnSpPr>
            <p:spPr bwMode="auto">
              <a:xfrm>
                <a:off x="1404824" y="3186435"/>
                <a:ext cx="10168" cy="338490"/>
              </a:xfrm>
              <a:prstGeom prst="straightConnector1">
                <a:avLst/>
              </a:prstGeom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2" name="Arrow: Bent 51">
                <a:extLst>
                  <a:ext uri="{FF2B5EF4-FFF2-40B4-BE49-F238E27FC236}">
                    <a16:creationId xmlns:a16="http://schemas.microsoft.com/office/drawing/2014/main" id="{018D8AA6-4F0C-E51E-E1A5-DD552152EA2E}"/>
                  </a:ext>
                </a:extLst>
              </p:cNvPr>
              <p:cNvSpPr/>
              <p:nvPr/>
            </p:nvSpPr>
            <p:spPr bwMode="auto">
              <a:xfrm rot="10800000" flipH="1">
                <a:off x="3148542" y="3890377"/>
                <a:ext cx="809625" cy="424229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40192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B63EB70-52E7-FFEC-4428-124C71BA4254}"/>
                  </a:ext>
                </a:extLst>
              </p:cNvPr>
              <p:cNvSpPr txBox="1"/>
              <p:nvPr/>
            </p:nvSpPr>
            <p:spPr>
              <a:xfrm>
                <a:off x="4006435" y="3708533"/>
                <a:ext cx="4916598" cy="138499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1400" noProof="0" dirty="0">
                    <a:solidFill>
                      <a:srgbClr val="000000"/>
                    </a:solidFill>
                  </a:rPr>
                  <a:t>Benchmark of simulation model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1400" noProof="0" dirty="0">
                    <a:solidFill>
                      <a:srgbClr val="000000"/>
                    </a:solidFill>
                  </a:rPr>
                  <a:t>Full understanding of impedance contribution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sz="1400" noProof="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sz="1400" noProof="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sz="1400" noProof="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sz="1400" noProof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0FFEA1-1B7C-6809-FD0A-DB65306B95D2}"/>
                  </a:ext>
                </a:extLst>
              </p:cNvPr>
              <p:cNvSpPr txBox="1"/>
              <p:nvPr/>
            </p:nvSpPr>
            <p:spPr>
              <a:xfrm>
                <a:off x="3263801" y="3916655"/>
                <a:ext cx="54373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b="1" noProof="0" dirty="0">
                    <a:solidFill>
                      <a:schemeClr val="tx1"/>
                    </a:solidFill>
                  </a:rPr>
                  <a:t>If yes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77F636FA-7141-D5C5-1C4D-5109ACB84D9D}"/>
                  </a:ext>
                </a:extLst>
              </p:cNvPr>
              <p:cNvCxnSpPr/>
              <p:nvPr/>
            </p:nvCxnSpPr>
            <p:spPr bwMode="auto">
              <a:xfrm flipH="1">
                <a:off x="5522591" y="4239345"/>
                <a:ext cx="672408" cy="34247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4470022-F413-E57F-0989-0803AA11FB90}"/>
                  </a:ext>
                </a:extLst>
              </p:cNvPr>
              <p:cNvSpPr txBox="1"/>
              <p:nvPr/>
            </p:nvSpPr>
            <p:spPr>
              <a:xfrm>
                <a:off x="4783667" y="4606130"/>
                <a:ext cx="1651000" cy="47815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b="1" noProof="0" dirty="0">
                    <a:solidFill>
                      <a:srgbClr val="000000"/>
                    </a:solidFill>
                  </a:rPr>
                  <a:t>Update of existing impedance model 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3A47AB4-0FFF-E15E-CC87-B59129665BC6}"/>
                  </a:ext>
                </a:extLst>
              </p:cNvPr>
              <p:cNvSpPr txBox="1"/>
              <p:nvPr/>
            </p:nvSpPr>
            <p:spPr>
              <a:xfrm>
                <a:off x="6510514" y="4606130"/>
                <a:ext cx="2412519" cy="2812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b="1" noProof="0" dirty="0">
                    <a:solidFill>
                      <a:srgbClr val="000000"/>
                    </a:solidFill>
                  </a:rPr>
                  <a:t>Impedance mitigation strategy</a:t>
                </a: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0502B5F2-CAD2-51AF-DFBE-B4EBAA973C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194999" y="4239345"/>
                <a:ext cx="631031" cy="34247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107" name="Left Brace 106">
              <a:extLst>
                <a:ext uri="{FF2B5EF4-FFF2-40B4-BE49-F238E27FC236}">
                  <a16:creationId xmlns:a16="http://schemas.microsoft.com/office/drawing/2014/main" id="{3007F37B-A7A4-4BA2-72BB-E727AFC55493}"/>
                </a:ext>
              </a:extLst>
            </p:cNvPr>
            <p:cNvSpPr/>
            <p:nvPr/>
          </p:nvSpPr>
          <p:spPr bwMode="auto">
            <a:xfrm>
              <a:off x="220967" y="1504950"/>
              <a:ext cx="353203" cy="2409825"/>
            </a:xfrm>
            <a:prstGeom prst="leftBrace">
              <a:avLst/>
            </a:prstGeom>
            <a:ln>
              <a:solidFill>
                <a:srgbClr val="E68B0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noProof="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8" name="Left Brace 107">
              <a:extLst>
                <a:ext uri="{FF2B5EF4-FFF2-40B4-BE49-F238E27FC236}">
                  <a16:creationId xmlns:a16="http://schemas.microsoft.com/office/drawing/2014/main" id="{C7CC1035-60BC-2AFE-2B2F-08EEC1FACCE9}"/>
                </a:ext>
              </a:extLst>
            </p:cNvPr>
            <p:cNvSpPr/>
            <p:nvPr/>
          </p:nvSpPr>
          <p:spPr bwMode="auto">
            <a:xfrm>
              <a:off x="425522" y="2744261"/>
              <a:ext cx="155448" cy="914400"/>
            </a:xfrm>
            <a:prstGeom prst="leftBrac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C9AF839-E7B3-E8C9-F504-EED6128C394F}"/>
                </a:ext>
              </a:extLst>
            </p:cNvPr>
            <p:cNvSpPr txBox="1"/>
            <p:nvPr/>
          </p:nvSpPr>
          <p:spPr>
            <a:xfrm>
              <a:off x="185195" y="3944002"/>
              <a:ext cx="2110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>
                  <a:solidFill>
                    <a:srgbClr val="E68B04"/>
                  </a:solidFill>
                </a:rPr>
                <a:t>Complementary tools, to be used in conjunction</a:t>
              </a:r>
            </a:p>
          </p:txBody>
        </p:sp>
        <p:sp>
          <p:nvSpPr>
            <p:cNvPr id="110" name="Left Brace 109">
              <a:extLst>
                <a:ext uri="{FF2B5EF4-FFF2-40B4-BE49-F238E27FC236}">
                  <a16:creationId xmlns:a16="http://schemas.microsoft.com/office/drawing/2014/main" id="{8A7E017B-125C-00D8-4437-8207D2CCC9B9}"/>
                </a:ext>
              </a:extLst>
            </p:cNvPr>
            <p:cNvSpPr/>
            <p:nvPr/>
          </p:nvSpPr>
          <p:spPr bwMode="auto">
            <a:xfrm rot="5400000">
              <a:off x="4675913" y="139219"/>
              <a:ext cx="325572" cy="1905000"/>
            </a:xfrm>
            <a:prstGeom prst="leftBrace">
              <a:avLst>
                <a:gd name="adj1" fmla="val 8333"/>
                <a:gd name="adj2" fmla="val 5052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0DE9D0F-93BA-B72F-3AE0-1A2A5C94D39A}"/>
                </a:ext>
              </a:extLst>
            </p:cNvPr>
            <p:cNvSpPr txBox="1"/>
            <p:nvPr/>
          </p:nvSpPr>
          <p:spPr>
            <a:xfrm>
              <a:off x="4070410" y="648134"/>
              <a:ext cx="1904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>
                  <a:solidFill>
                    <a:srgbClr val="0070C0"/>
                  </a:solidFill>
                </a:rPr>
                <a:t>CST Studio Suite</a:t>
              </a:r>
              <a:r>
                <a:rPr lang="en-GB" sz="1200" noProof="0" dirty="0">
                  <a:solidFill>
                    <a:srgbClr val="0070C0"/>
                  </a:solidFill>
                </a:rPr>
                <a:t>®</a:t>
              </a:r>
              <a:endParaRPr lang="en-GB" sz="1400" noProof="0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6B5C14-1446-F74A-6310-9BAB4FEA0F32}"/>
              </a:ext>
            </a:extLst>
          </p:cNvPr>
          <p:cNvCxnSpPr>
            <a:cxnSpLocks/>
          </p:cNvCxnSpPr>
          <p:nvPr/>
        </p:nvCxnSpPr>
        <p:spPr bwMode="auto">
          <a:xfrm>
            <a:off x="9246499" y="5008113"/>
            <a:ext cx="12461" cy="388438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E1FBB4C-245E-26E1-7133-01C13A17E77F}"/>
              </a:ext>
            </a:extLst>
          </p:cNvPr>
          <p:cNvSpPr txBox="1"/>
          <p:nvPr/>
        </p:nvSpPr>
        <p:spPr>
          <a:xfrm>
            <a:off x="8136274" y="5396551"/>
            <a:ext cx="2830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000000"/>
                </a:solidFill>
              </a:rPr>
              <a:t>To be equally proven with simulations and measurements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4B8ABBDC-2033-9A99-2576-8F75E2E9F2DD}"/>
              </a:ext>
            </a:extLst>
          </p:cNvPr>
          <p:cNvSpPr/>
          <p:nvPr/>
        </p:nvSpPr>
        <p:spPr bwMode="auto">
          <a:xfrm>
            <a:off x="5141774" y="2049259"/>
            <a:ext cx="2160280" cy="500288"/>
          </a:xfrm>
          <a:prstGeom prst="flowChartAlternateProcess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4F7131-1303-9C95-C153-ACE993C2C345}"/>
              </a:ext>
            </a:extLst>
          </p:cNvPr>
          <p:cNvSpPr txBox="1"/>
          <p:nvPr/>
        </p:nvSpPr>
        <p:spPr>
          <a:xfrm>
            <a:off x="5176539" y="2067790"/>
            <a:ext cx="2171164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>
                <a:solidFill>
                  <a:srgbClr val="000000"/>
                </a:solidFill>
              </a:rPr>
              <a:t>Eigenmode simulations</a:t>
            </a:r>
          </a:p>
          <a:p>
            <a:pPr algn="ctr"/>
            <a:r>
              <a:rPr lang="en-GB" sz="1200" noProof="0" dirty="0">
                <a:solidFill>
                  <a:srgbClr val="000000"/>
                </a:solidFill>
              </a:rPr>
              <a:t>(resonator structures)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8E42949-6B20-9A27-CE1B-1BA227F93EBE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2987725" y="2387784"/>
            <a:ext cx="2113589" cy="47363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9C167828-875B-1FCF-575D-5E33DB5A1B9D}"/>
              </a:ext>
            </a:extLst>
          </p:cNvPr>
          <p:cNvCxnSpPr>
            <a:cxnSpLocks/>
            <a:stCxn id="14" idx="3"/>
            <a:endCxn id="18" idx="3"/>
          </p:cNvCxnSpPr>
          <p:nvPr/>
        </p:nvCxnSpPr>
        <p:spPr bwMode="auto">
          <a:xfrm>
            <a:off x="2987725" y="2854838"/>
            <a:ext cx="12461" cy="900192"/>
          </a:xfrm>
          <a:prstGeom prst="curvedConnector3">
            <a:avLst>
              <a:gd name="adj1" fmla="val 4951296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187E9D1-B74D-19FE-78DC-03156F577B50}"/>
              </a:ext>
            </a:extLst>
          </p:cNvPr>
          <p:cNvSpPr/>
          <p:nvPr/>
        </p:nvSpPr>
        <p:spPr bwMode="auto">
          <a:xfrm>
            <a:off x="7974976" y="493836"/>
            <a:ext cx="3104442" cy="1345124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621889-C3FF-C09D-FFD1-0C792280BE9D}"/>
              </a:ext>
            </a:extLst>
          </p:cNvPr>
          <p:cNvSpPr txBox="1"/>
          <p:nvPr/>
        </p:nvSpPr>
        <p:spPr>
          <a:xfrm>
            <a:off x="7974976" y="536378"/>
            <a:ext cx="31044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Objective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Upgrade of existing accelerator for working with higher intensities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GB" sz="1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CFFFE12-E73F-7192-11EA-3F0ACCF10A17}"/>
              </a:ext>
            </a:extLst>
          </p:cNvPr>
          <p:cNvSpPr/>
          <p:nvPr/>
        </p:nvSpPr>
        <p:spPr bwMode="auto">
          <a:xfrm>
            <a:off x="2942076" y="4165204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9C08269-9416-9E0C-6DD0-9E2856A2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30/01/2025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0C232696-C0E3-7796-6EBB-162D55028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DAC66781-D9D8-BC4F-8F43-CFE588336C9F}" vid="{8746F749-1D46-FC47-B97A-D3A04384F822}"/>
    </a:ext>
  </a:extLst>
</a:theme>
</file>

<file path=ppt/theme/theme3.xml><?xml version="1.0" encoding="utf-8"?>
<a:theme xmlns:a="http://schemas.openxmlformats.org/drawingml/2006/main" name="2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DAC66781-D9D8-BC4F-8F43-CFE588336C9F}" vid="{8746F749-1D46-FC47-B97A-D3A04384F822}"/>
    </a:ext>
  </a:extLst>
</a:theme>
</file>

<file path=ppt/theme/theme4.xml><?xml version="1.0" encoding="utf-8"?>
<a:theme xmlns:a="http://schemas.openxmlformats.org/drawingml/2006/main" name="3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DAC66781-D9D8-BC4F-8F43-CFE588336C9F}" vid="{8746F749-1D46-FC47-B97A-D3A04384F82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MichelaNeroni_IIyearPhD</Template>
  <TotalTime>7902</TotalTime>
  <Words>4766</Words>
  <Application>Microsoft Office PowerPoint</Application>
  <PresentationFormat>Widescreen</PresentationFormat>
  <Paragraphs>678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ＭＳ Ｐゴシック</vt:lpstr>
      <vt:lpstr>Amasis MT Pro Light</vt:lpstr>
      <vt:lpstr>Aptos</vt:lpstr>
      <vt:lpstr>Arial</vt:lpstr>
      <vt:lpstr>Calibri</vt:lpstr>
      <vt:lpstr>Cambria Math</vt:lpstr>
      <vt:lpstr>Garamond</vt:lpstr>
      <vt:lpstr>LMRoman10-Regular</vt:lpstr>
      <vt:lpstr>Wingdings</vt:lpstr>
      <vt:lpstr>la sapienza</vt:lpstr>
      <vt:lpstr>1_Office Theme</vt:lpstr>
      <vt:lpstr>2_Office Theme</vt:lpstr>
      <vt:lpstr>3_Office Theme</vt:lpstr>
      <vt:lpstr>Longitudinal beam coupling impedance mitigation studies for CERN PS accelerator complex</vt:lpstr>
      <vt:lpstr>Outline</vt:lpstr>
      <vt:lpstr>Beam intensity upgrades in the CERN injector complex</vt:lpstr>
      <vt:lpstr>Longitudinal beam coupling impedance</vt:lpstr>
      <vt:lpstr>Longitudinal beam coupling impedance evaluation</vt:lpstr>
      <vt:lpstr>Proton Synchrotron longitudinal impedance model</vt:lpstr>
      <vt:lpstr>Impedance model and beam spectrum in the CERN Proton Synchrotron  </vt:lpstr>
      <vt:lpstr>Observations of longitudinal instabilities at CERN Proton Synchrotron</vt:lpstr>
      <vt:lpstr>Methodology overview</vt:lpstr>
      <vt:lpstr>PowerPoint Presentation</vt:lpstr>
      <vt:lpstr>Fast extraction process: kickers and septa magnets</vt:lpstr>
      <vt:lpstr>Proton Synchrotron extraction kickers</vt:lpstr>
      <vt:lpstr>PowerPoint Presentation</vt:lpstr>
      <vt:lpstr>Analytical and simulated longitudinal impedance</vt:lpstr>
      <vt:lpstr>Spare and current kicker module geometry</vt:lpstr>
      <vt:lpstr>PowerPoint Presentation</vt:lpstr>
      <vt:lpstr>Stretched wire measurements of the spare 3-modules kicker</vt:lpstr>
      <vt:lpstr>Wakefield simulations of the 9-modules kicker</vt:lpstr>
      <vt:lpstr>Location of the low frequency resonances</vt:lpstr>
      <vt:lpstr>Mitigation solution for Proton Synchrotron extraction kickers</vt:lpstr>
      <vt:lpstr>Impedance measurements with transition pieces of 3-modules kicker</vt:lpstr>
      <vt:lpstr>Outline</vt:lpstr>
      <vt:lpstr>Proton Synchrotron septa magnets</vt:lpstr>
      <vt:lpstr>Stretched wire measurements of the extraction septum</vt:lpstr>
      <vt:lpstr>PowerPoint Presentation</vt:lpstr>
      <vt:lpstr>PowerPoint Presentation</vt:lpstr>
      <vt:lpstr>Proton Synchrotron pumping manifolds impedance</vt:lpstr>
      <vt:lpstr>Longitudinal impedance simulations of pumping manifold</vt:lpstr>
      <vt:lpstr>Empty manifold – field monitors</vt:lpstr>
      <vt:lpstr>Mitigation solutions</vt:lpstr>
      <vt:lpstr>Simulated impedance with mitigation solutions</vt:lpstr>
      <vt:lpstr>Outline</vt:lpstr>
      <vt:lpstr>Conclusions</vt:lpstr>
      <vt:lpstr>PowerPoint Presentation</vt:lpstr>
      <vt:lpstr>PowerPoint Presentation</vt:lpstr>
      <vt:lpstr>PowerPoint Presentation</vt:lpstr>
      <vt:lpstr>The CERN Proton Synchrotron</vt:lpstr>
      <vt:lpstr>Beam instabilities and mitigation strategy</vt:lpstr>
      <vt:lpstr>PowerPoint Presentation</vt:lpstr>
      <vt:lpstr>PS Microwave instability with Pb Ions</vt:lpstr>
      <vt:lpstr>PowerPoint Presentation</vt:lpstr>
      <vt:lpstr>Longitudinal impedance measurements on the KFA71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Michela Neroni</cp:lastModifiedBy>
  <cp:revision>289</cp:revision>
  <dcterms:created xsi:type="dcterms:W3CDTF">2013-01-27T09:14:16Z</dcterms:created>
  <dcterms:modified xsi:type="dcterms:W3CDTF">2025-01-30T10:50:32Z</dcterms:modified>
  <cp:category/>
</cp:coreProperties>
</file>