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87" r:id="rId3"/>
    <p:sldId id="341" r:id="rId4"/>
    <p:sldId id="289" r:id="rId5"/>
    <p:sldId id="342" r:id="rId6"/>
    <p:sldId id="290" r:id="rId7"/>
    <p:sldId id="345" r:id="rId8"/>
    <p:sldId id="292" r:id="rId9"/>
    <p:sldId id="271" r:id="rId10"/>
    <p:sldId id="273" r:id="rId11"/>
    <p:sldId id="272" r:id="rId12"/>
    <p:sldId id="267" r:id="rId13"/>
    <p:sldId id="347" r:id="rId14"/>
    <p:sldId id="346" r:id="rId15"/>
    <p:sldId id="268" r:id="rId16"/>
    <p:sldId id="343" r:id="rId17"/>
    <p:sldId id="349" r:id="rId18"/>
    <p:sldId id="265" r:id="rId19"/>
    <p:sldId id="293" r:id="rId20"/>
    <p:sldId id="294" r:id="rId21"/>
    <p:sldId id="350" r:id="rId22"/>
    <p:sldId id="307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38" r:id="rId32"/>
    <p:sldId id="339" r:id="rId33"/>
    <p:sldId id="320" r:id="rId34"/>
    <p:sldId id="334" r:id="rId35"/>
    <p:sldId id="344" r:id="rId36"/>
    <p:sldId id="326" r:id="rId37"/>
    <p:sldId id="327" r:id="rId38"/>
    <p:sldId id="328" r:id="rId39"/>
    <p:sldId id="329" r:id="rId40"/>
    <p:sldId id="283" r:id="rId41"/>
    <p:sldId id="354" r:id="rId42"/>
    <p:sldId id="348" r:id="rId43"/>
    <p:sldId id="321" r:id="rId44"/>
    <p:sldId id="322" r:id="rId45"/>
    <p:sldId id="333" r:id="rId46"/>
    <p:sldId id="351" r:id="rId47"/>
    <p:sldId id="352" r:id="rId48"/>
    <p:sldId id="353" r:id="rId49"/>
    <p:sldId id="324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DA22CC-7849-47B1-9F4B-D77DC7B05FD9}" name="Serena  Monaco" initials="SM" userId="S::monaco.2002713@studenti.uniroma1.it::824f3ab7-e2f9-420a-90d6-7dabf85f6e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156082"/>
    <a:srgbClr val="00FF00"/>
    <a:srgbClr val="4472C4"/>
    <a:srgbClr val="822434"/>
    <a:srgbClr val="0F0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5846" autoAdjust="0"/>
  </p:normalViewPr>
  <p:slideViewPr>
    <p:cSldViewPr snapToGrid="0">
      <p:cViewPr>
        <p:scale>
          <a:sx n="111" d="100"/>
          <a:sy n="111" d="100"/>
        </p:scale>
        <p:origin x="1192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6T22:14:50.3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0 196,'36'0,"0"0,-8 0,11 0,-15 0,15 0,-16 0,-2 0,-6 0,-6 0,0 0,0 0,8 0,-1 0,12 0,0 0,0 0,8 0,-13 0,2 0,-10 0,-6 0,0 0,0 0,5 0,7 0,7 0,6 0,-6 0,5 0,-11 0,0 0,-3 0,-8 0,3 0,-1 0,2 0,4 0,2 0,9 0,-6 0,1 0,-10 0,-6 0,0 0,0 0,5 0,7 0,1 0,11 0,-7-4,2 3,-8-4,-6 5,-5 0,0 0,0 0,0 0,5 0,1-5,12 4,1-4,33 1,-31 3,18-4,-38 5,-1 0,0 0,3 0,9 0,5 0,9 0,-1 0,9 0,-7 0,1 0,-15 0,-8 0,-4 0,-1 0,0 0,0 0,0 0,5 0,7 0,2 0,9 0,-10 0,20 0,-23 0,15 0,-24 0,4 0,-5 0,0 0,11 0,-8 0,13 0,-5 0,-4 0,3 0,-10 0,1 0,-1 0,-1 0,21 0,-9 0,28 0,-18 0,11 0,-7 0,0 0,-6 0,-1 0,-7 0,-4 0,-2 0,-4 0,-1 0,0 0,0 0,5 0,1 0,12 0,-5 0,11 0,-5 0,0 0,-2 0,-10 0,-1 0,-6 0,0 0,1 0,-1 0,-1 0,1 0,35-5,-21 4,28-9,-36 9,5-4,-10 5,5 0,-6-4,0 3,4-4,2 5,4 0,2-4,0 3,-6-4,11 5,-9-5,15 4,-9-8,-2 8,-1-4,-10 5,5 0,-6 0,0 0,-3-4,2 3,-3-4,4 5,5 0,2 0,4-4,-4 3,-2-4,-4 5,-1 0,0-4,1 3,-1-4,0 5,0 0,5 0,1 0,12-5,1 4,13-4,-5 0,12 4,-13-10,6 10,-13-4,-1 5,-6 0,-6 0,0 0,-6 0,0 0,0 0,0 0,5 0,7 0,7 0,6 0,0 0,7 0,-5 0,5 0,-7 0,0 0,-6 0,-1 0,-7 0,-4 0,-2 0,-4 0,-1 0,0 0,0 0,5 0,1 0,43 0,-22 0,36 0,-36 0,11 0,-4 0,6 0,-6 0,-2 0,-7 0,-6 0,-1 0,-7 0,-4 0,-2 0,-4 0,-1 0,1 0,-1 0,-1 0,1 0,5 0,1 0,6 0,0 0,9 0,-12 0,5 0,-13 0,-1 0,0 0,0 0,0 0,11-5,3 4,18-4,53-1,-31 5,2-5,0 0,-8 5,38-5,-49 6,4 0,-28 0,-3 0,-8 0,3 0,-5 0,0 0,0 0,0 0,5 0,7 0,1 0,5 0,-12 0,0 0,-1 0,-3 0,3 0,-5 0,0 0,5 0,1 0,6 0,0 0,-6 0,4 0,-9 0,8 0,-8 0,3 0,1 0,1 0,12 0,-5 0,-1 0,5 0,12 0,-6 0,10 0,-22 0,-4 0,3 0,-8 0,3 4,-4-3,-1 3,-4 0,2-3,3 7,6-7,4 8,1-7,4 7,-8-8,5 4,-11-5,2 4,-8 1,3 0,-3 2,4-6,5 7,2-6,0 6,3-7,-8 4,3-5,-5 4,1-3,-1 3,0-4,-3 4,2-3,-4 2,5-3,11 5,-3-3,10 3,-6-5,-6 4,5-3,-10 3,5-4,-6 0,1 0,-1 0,0 4,5-3,2 8,4-8,-4 4,3-5,-8 4,3-3,-4 3,-1-4,0 0,6 0,0 5,6-4,-6 4,5-1,-10-3,5 4,-6-5,0 0,1 0,-5 4,3-3,-2 3,3 0,5-3,2 7,5-6,-1 7,7-3,1 0,6 4,-6-9,5 9,-11-8,5 7,-7-8,-4 4,-2-1,-4-3,-1 3,-4 0,3-2,-7 5,7-2,-3 0,9 3,2-7,-1 8,5-8,-10 8,5-8,-6 3,0-4,1 0,-5 4,3-3,-7 7,7-7,2 7,6-7,4 9,1-5,0 6,-1-6,1 5,-5-5,-2 1,-5-2,1 0,-1-3,-4 7,3-7,-7 7,7-3,-3 4,9 0,2 1,14 5,-12-4,10 4,-12-5,4 4,-5-3,-1-2,-5-5,-4 0,-1 1,0 0,-3 2,7-2,-3 0,9 4,2-4,0 5,-2-4,-5 2,1-7,-1 8,0-8,0 3,-3 0,1-3,9 8,7-3,11 10,-6-4,14 14,-18-13,7 6,-17-9,-4-5,-1 3,0-6,8 5,-1-1,7 8,3 3,2 0,0 3,3-4,-14 0,1-2,-8-5,-1 1,0-2,-4 1,-1 0,4 3,3-1,15 8,-4-3,10 7,-9-2,3 0,-5 0,-5-5,-2-2,-5-5,1 1,-1-1,-4 0,-1 0,0-4,-3 2,3-2,0 4,1-1,9 2,18 21,0-4,4 11,0 1,1-1,22 26,-43-47,3 1,-10-9,1 1,-5-1,-1 0,0-4,-3 2,6-2,-2 4,5 5,4 1,8 27,0-16,0 16,-7-21,-5-6,0 0,-1-6,1 0,-5 1,-1-1,0-1,-3 1,2-1,1 1,-3 5,13 16,-6 8,8 7,2 2,-6-11,12 12,-12-12,6 5,-7-7,0-6,0-2,-1-10,-5-2,-1-4,-4-1,0 0,4-3,-3 1,3-2,-4 4,0-1,0 6,5 1,7 41,1-14,9 45,-8-34,-2-1,-2-13,-8-22,3 4,-1-12,-3 0,3 1,-4-1,4-4,-3 2,7 3,-2 12,21 43,-12-22,18 28,-21-43,4-1,-6-11,0 2,-5-7,3-2,-7-1,3-4,0 1,-3 3,3-3,0 0,-3 3,7-7,-7 7,7-7,-7 8,7-4,-7 3,2-3,-3-1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E8709-7429-417B-B466-ECBE7E56949A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D4D2-F62F-4498-8E12-7EBC0AF54B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66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20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particular</a:t>
            </a:r>
            <a:r>
              <a:rPr lang="it-IT" dirty="0"/>
              <a:t>:  </a:t>
            </a:r>
          </a:p>
          <a:p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are re-</a:t>
            </a:r>
            <a:r>
              <a:rPr lang="it-IT" dirty="0" err="1"/>
              <a:t>injected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bubble</a:t>
            </a:r>
            <a:r>
              <a:rPr lang="it-IT" dirty="0"/>
              <a:t> (with the self injection </a:t>
            </a:r>
            <a:r>
              <a:rPr lang="it-IT" dirty="0" err="1"/>
              <a:t>mechanism</a:t>
            </a:r>
            <a:r>
              <a:rPr lang="it-IT" dirty="0"/>
              <a:t>),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 a strong </a:t>
            </a:r>
            <a:r>
              <a:rPr lang="it-IT" dirty="0" err="1"/>
              <a:t>electric</a:t>
            </a:r>
            <a:r>
              <a:rPr lang="it-IT" dirty="0"/>
              <a:t> field—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longitudinal</a:t>
            </a:r>
            <a:r>
              <a:rPr lang="it-IT" dirty="0"/>
              <a:t>, </a:t>
            </a:r>
            <a:r>
              <a:rPr lang="it-IT" dirty="0" err="1"/>
              <a:t>responsible</a:t>
            </a:r>
            <a:r>
              <a:rPr lang="it-IT" dirty="0"/>
              <a:t> for </a:t>
            </a:r>
            <a:r>
              <a:rPr lang="it-IT" dirty="0" err="1"/>
              <a:t>accelerating</a:t>
            </a:r>
            <a:r>
              <a:rPr lang="it-IT" dirty="0"/>
              <a:t> the </a:t>
            </a:r>
            <a:r>
              <a:rPr lang="it-IT" dirty="0" err="1"/>
              <a:t>electrons</a:t>
            </a:r>
            <a:r>
              <a:rPr lang="it-IT" dirty="0"/>
              <a:t>, and </a:t>
            </a:r>
            <a:r>
              <a:rPr lang="it-IT" dirty="0" err="1"/>
              <a:t>transverse</a:t>
            </a:r>
            <a:r>
              <a:rPr lang="it-IT" dirty="0"/>
              <a:t>, </a:t>
            </a:r>
            <a:r>
              <a:rPr lang="it-IT" dirty="0" err="1"/>
              <a:t>responsible</a:t>
            </a:r>
            <a:r>
              <a:rPr lang="it-IT" dirty="0"/>
              <a:t> for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the </a:t>
            </a:r>
            <a:r>
              <a:rPr lang="it-IT" dirty="0" err="1"/>
              <a:t>axis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 </a:t>
            </a:r>
            <a:r>
              <a:rPr lang="it-IT" dirty="0" err="1"/>
              <a:t>give</a:t>
            </a:r>
            <a:r>
              <a:rPr lang="it-IT" dirty="0"/>
              <a:t> rise to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68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properties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place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by a </a:t>
            </a:r>
            <a:r>
              <a:rPr lang="it-IT" dirty="0" err="1"/>
              <a:t>synchrotron</a:t>
            </a:r>
            <a:r>
              <a:rPr lang="it-IT" dirty="0"/>
              <a:t> and a free-electron laser.  </a:t>
            </a:r>
          </a:p>
          <a:p>
            <a:r>
              <a:rPr lang="it-IT" dirty="0"/>
              <a:t>The </a:t>
            </a:r>
            <a:r>
              <a:rPr lang="it-IT" dirty="0" err="1"/>
              <a:t>emitted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the following </a:t>
            </a:r>
            <a:r>
              <a:rPr lang="it-IT" dirty="0" err="1"/>
              <a:t>characteristics</a:t>
            </a:r>
            <a:r>
              <a:rPr lang="it-IT" dirty="0"/>
              <a:t>: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spatially</a:t>
            </a:r>
            <a:r>
              <a:rPr lang="it-IT" dirty="0"/>
              <a:t> </a:t>
            </a:r>
            <a:r>
              <a:rPr lang="it-IT" dirty="0" err="1"/>
              <a:t>collimated</a:t>
            </a:r>
            <a:r>
              <a:rPr lang="it-IT" dirty="0"/>
              <a:t> (on the </a:t>
            </a:r>
            <a:r>
              <a:rPr lang="it-IT" dirty="0" err="1"/>
              <a:t>milliradian</a:t>
            </a:r>
            <a:r>
              <a:rPr lang="it-IT" dirty="0"/>
              <a:t> scale), </a:t>
            </a:r>
            <a:r>
              <a:rPr lang="it-IT" dirty="0" err="1"/>
              <a:t>spatially</a:t>
            </a:r>
            <a:r>
              <a:rPr lang="it-IT" dirty="0"/>
              <a:t> </a:t>
            </a:r>
            <a:r>
              <a:rPr lang="it-IT" dirty="0" err="1"/>
              <a:t>coherent</a:t>
            </a:r>
            <a:r>
              <a:rPr lang="it-IT" dirty="0"/>
              <a:t>,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pulse</a:t>
            </a:r>
            <a:r>
              <a:rPr lang="it-IT" dirty="0"/>
              <a:t> duration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approximately</a:t>
            </a:r>
            <a:r>
              <a:rPr lang="it-IT" dirty="0"/>
              <a:t> comparable to </a:t>
            </a:r>
            <a:r>
              <a:rPr lang="it-IT" dirty="0" err="1"/>
              <a:t>that</a:t>
            </a:r>
            <a:r>
              <a:rPr lang="it-IT" dirty="0"/>
              <a:t> of the laser,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on the </a:t>
            </a:r>
            <a:r>
              <a:rPr lang="it-IT" dirty="0" err="1"/>
              <a:t>femtosecond</a:t>
            </a:r>
            <a:r>
              <a:rPr lang="it-IT" dirty="0"/>
              <a:t> </a:t>
            </a:r>
            <a:r>
              <a:rPr lang="it-IT" dirty="0" err="1"/>
              <a:t>timescale</a:t>
            </a:r>
            <a:r>
              <a:rPr lang="it-IT" dirty="0"/>
              <a:t>. </a:t>
            </a:r>
            <a:r>
              <a:rPr lang="it-IT" dirty="0" err="1"/>
              <a:t>Its</a:t>
            </a:r>
            <a:r>
              <a:rPr lang="it-IT" dirty="0"/>
              <a:t> energy </a:t>
            </a:r>
            <a:r>
              <a:rPr lang="it-IT" dirty="0" err="1"/>
              <a:t>falls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X-ray range.  </a:t>
            </a:r>
          </a:p>
          <a:p>
            <a:endParaRPr lang="it-IT" dirty="0"/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suitable</a:t>
            </a:r>
            <a:r>
              <a:rPr lang="it-IT" dirty="0"/>
              <a:t> for </a:t>
            </a:r>
            <a:r>
              <a:rPr lang="it-IT" dirty="0" err="1"/>
              <a:t>classical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imaging and </a:t>
            </a:r>
            <a:r>
              <a:rPr lang="it-IT" dirty="0" err="1"/>
              <a:t>spectroscopy</a:t>
            </a:r>
            <a:r>
              <a:rPr lang="it-IT" dirty="0"/>
              <a:t>. </a:t>
            </a:r>
            <a:r>
              <a:rPr lang="it-IT" dirty="0" err="1"/>
              <a:t>Moreover</a:t>
            </a:r>
            <a:r>
              <a:rPr lang="it-IT" dirty="0"/>
              <a:t>, thanks to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extremely</a:t>
            </a:r>
            <a:r>
              <a:rPr lang="it-IT" dirty="0"/>
              <a:t> short </a:t>
            </a:r>
            <a:r>
              <a:rPr lang="it-IT" dirty="0" err="1"/>
              <a:t>pulse</a:t>
            </a:r>
            <a:r>
              <a:rPr lang="it-IT" dirty="0"/>
              <a:t> duration,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enables</a:t>
            </a:r>
            <a:r>
              <a:rPr lang="it-IT" dirty="0"/>
              <a:t> </a:t>
            </a:r>
            <a:r>
              <a:rPr lang="it-IT" dirty="0" err="1"/>
              <a:t>ultrafast</a:t>
            </a:r>
            <a:r>
              <a:rPr lang="it-IT" dirty="0"/>
              <a:t> studies.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634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study of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begins</a:t>
            </a:r>
            <a:r>
              <a:rPr lang="it-IT" dirty="0"/>
              <a:t> with </a:t>
            </a:r>
            <a:r>
              <a:rPr lang="it-IT" dirty="0" err="1"/>
              <a:t>analyzing</a:t>
            </a:r>
            <a:r>
              <a:rPr lang="it-IT" dirty="0"/>
              <a:t> the </a:t>
            </a:r>
            <a:r>
              <a:rPr lang="it-IT" dirty="0" err="1"/>
              <a:t>equations</a:t>
            </a:r>
            <a:r>
              <a:rPr lang="it-IT" dirty="0"/>
              <a:t> of </a:t>
            </a:r>
            <a:r>
              <a:rPr lang="it-IT" dirty="0" err="1"/>
              <a:t>motion</a:t>
            </a:r>
            <a:r>
              <a:rPr lang="it-IT" dirty="0"/>
              <a:t> of </a:t>
            </a:r>
            <a:r>
              <a:rPr lang="it-IT" dirty="0" err="1"/>
              <a:t>electrons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bubble</a:t>
            </a:r>
            <a:r>
              <a:rPr lang="it-IT" dirty="0"/>
              <a:t>.</a:t>
            </a:r>
          </a:p>
          <a:p>
            <a:r>
              <a:rPr lang="it-IT" dirty="0" err="1"/>
              <a:t>Being</a:t>
            </a:r>
            <a:r>
              <a:rPr lang="it-IT" dirty="0"/>
              <a:t> in a </a:t>
            </a:r>
            <a:r>
              <a:rPr lang="it-IT" dirty="0" err="1"/>
              <a:t>transient</a:t>
            </a:r>
            <a:r>
              <a:rPr lang="it-IT" dirty="0"/>
              <a:t> regime </a:t>
            </a:r>
            <a:r>
              <a:rPr lang="it-IT" dirty="0" err="1"/>
              <a:t>characterized</a:t>
            </a:r>
            <a:r>
              <a:rPr lang="it-IT" dirty="0"/>
              <a:t> by strong </a:t>
            </a:r>
            <a:r>
              <a:rPr lang="it-IT" dirty="0" err="1"/>
              <a:t>nonlinearity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complicates</a:t>
            </a:r>
            <a:r>
              <a:rPr lang="it-IT" dirty="0"/>
              <a:t> the </a:t>
            </a:r>
            <a:r>
              <a:rPr lang="it-IT" dirty="0" err="1"/>
              <a:t>calculations</a:t>
            </a:r>
            <a:r>
              <a:rPr lang="it-IT" dirty="0"/>
              <a:t>.</a:t>
            </a:r>
          </a:p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slide, I </a:t>
            </a:r>
            <a:r>
              <a:rPr lang="it-IT" dirty="0" err="1"/>
              <a:t>present</a:t>
            </a:r>
            <a:r>
              <a:rPr lang="it-IT" dirty="0"/>
              <a:t> the </a:t>
            </a:r>
            <a:r>
              <a:rPr lang="it-IT" dirty="0" err="1"/>
              <a:t>considerations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 to </a:t>
            </a:r>
            <a:r>
              <a:rPr lang="it-IT" dirty="0" err="1"/>
              <a:t>simplify</a:t>
            </a:r>
            <a:r>
              <a:rPr lang="it-IT" dirty="0"/>
              <a:t> the </a:t>
            </a:r>
            <a:r>
              <a:rPr lang="it-IT" dirty="0" err="1"/>
              <a:t>calculations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lead to the </a:t>
            </a:r>
            <a:r>
              <a:rPr lang="it-IT" dirty="0" err="1"/>
              <a:t>determination</a:t>
            </a:r>
            <a:r>
              <a:rPr lang="it-IT" dirty="0"/>
              <a:t> of the </a:t>
            </a:r>
            <a:r>
              <a:rPr lang="it-IT" dirty="0" err="1"/>
              <a:t>spectrum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/>
              <a:t>Inside the </a:t>
            </a:r>
            <a:r>
              <a:rPr lang="it-IT" dirty="0" err="1"/>
              <a:t>bubble</a:t>
            </a:r>
            <a:r>
              <a:rPr lang="it-IT" dirty="0"/>
              <a:t>, </a:t>
            </a:r>
            <a:r>
              <a:rPr lang="it-IT" dirty="0" err="1"/>
              <a:t>electrons</a:t>
            </a:r>
            <a:r>
              <a:rPr lang="it-IT" dirty="0"/>
              <a:t> are </a:t>
            </a:r>
            <a:r>
              <a:rPr lang="it-IT" dirty="0" err="1"/>
              <a:t>accelerating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Lorentz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changing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can assume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variation</a:t>
            </a:r>
            <a:r>
              <a:rPr lang="it-IT" dirty="0"/>
              <a:t> follows a </a:t>
            </a:r>
            <a:r>
              <a:rPr lang="it-IT" dirty="0" err="1"/>
              <a:t>parabolic</a:t>
            </a:r>
            <a:r>
              <a:rPr lang="it-IT" dirty="0"/>
              <a:t> model. </a:t>
            </a:r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in </a:t>
            </a:r>
            <a:r>
              <a:rPr lang="it-IT" dirty="0" err="1"/>
              <a:t>trajectories</a:t>
            </a:r>
            <a:r>
              <a:rPr lang="it-IT" dirty="0"/>
              <a:t> of  </a:t>
            </a:r>
            <a:r>
              <a:rPr lang="it-IT" dirty="0" err="1"/>
              <a:t>electtronsn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amplitude</a:t>
            </a:r>
            <a:r>
              <a:rPr lang="it-IT" dirty="0"/>
              <a:t> and frequency  </a:t>
            </a:r>
            <a:r>
              <a:rPr lang="it-IT" dirty="0" err="1"/>
              <a:t>depends</a:t>
            </a:r>
            <a:r>
              <a:rPr lang="it-IT" dirty="0"/>
              <a:t> on time</a:t>
            </a:r>
          </a:p>
          <a:p>
            <a:endParaRPr lang="it-IT" dirty="0"/>
          </a:p>
          <a:p>
            <a:r>
              <a:rPr lang="it-IT" dirty="0"/>
              <a:t>To </a:t>
            </a:r>
            <a:r>
              <a:rPr lang="it-IT" dirty="0" err="1"/>
              <a:t>stabilize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focus on the point of maximum </a:t>
            </a:r>
            <a:r>
              <a:rPr lang="it-IT" dirty="0" err="1"/>
              <a:t>acceleration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the Lorentz </a:t>
            </a:r>
            <a:r>
              <a:rPr lang="it-IT" dirty="0" err="1"/>
              <a:t>factor</a:t>
            </a:r>
            <a:r>
              <a:rPr lang="it-IT" dirty="0"/>
              <a:t> gamma </a:t>
            </a:r>
            <a:r>
              <a:rPr lang="it-IT" dirty="0" err="1"/>
              <a:t>reaches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maximum,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dephasing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to </a:t>
            </a:r>
            <a:r>
              <a:rPr lang="it-IT" dirty="0" err="1"/>
              <a:t>simplify</a:t>
            </a:r>
            <a:r>
              <a:rPr lang="it-IT" dirty="0"/>
              <a:t> the </a:t>
            </a:r>
            <a:r>
              <a:rPr lang="it-IT" dirty="0" err="1"/>
              <a:t>equations</a:t>
            </a:r>
            <a:r>
              <a:rPr lang="it-IT" dirty="0"/>
              <a:t> and </a:t>
            </a:r>
            <a:r>
              <a:rPr lang="it-IT" dirty="0" err="1"/>
              <a:t>approximate</a:t>
            </a:r>
            <a:r>
              <a:rPr lang="it-IT" dirty="0"/>
              <a:t> the </a:t>
            </a:r>
            <a:r>
              <a:rPr lang="it-IT" dirty="0" err="1"/>
              <a:t>motion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cosine-like </a:t>
            </a:r>
            <a:r>
              <a:rPr lang="it-IT" dirty="0" err="1"/>
              <a:t>oscillation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493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4DFF7-6622-732E-5DA3-E31E02D98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8ECEE05-9A7D-B951-35E2-BE5FA6F8B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8A40A70-079C-D7DE-1B8F-3847D57D0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study of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begins</a:t>
            </a:r>
            <a:r>
              <a:rPr lang="it-IT" dirty="0"/>
              <a:t> with </a:t>
            </a:r>
            <a:r>
              <a:rPr lang="it-IT" dirty="0" err="1"/>
              <a:t>analyzing</a:t>
            </a:r>
            <a:r>
              <a:rPr lang="it-IT" dirty="0"/>
              <a:t> the </a:t>
            </a:r>
            <a:r>
              <a:rPr lang="it-IT" dirty="0" err="1"/>
              <a:t>equations</a:t>
            </a:r>
            <a:r>
              <a:rPr lang="it-IT" dirty="0"/>
              <a:t> of </a:t>
            </a:r>
            <a:r>
              <a:rPr lang="it-IT" dirty="0" err="1"/>
              <a:t>motion</a:t>
            </a:r>
            <a:r>
              <a:rPr lang="it-IT" dirty="0"/>
              <a:t> of </a:t>
            </a:r>
            <a:r>
              <a:rPr lang="it-IT" dirty="0" err="1"/>
              <a:t>electrons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bubble</a:t>
            </a:r>
            <a:r>
              <a:rPr lang="it-IT" dirty="0"/>
              <a:t>.</a:t>
            </a:r>
          </a:p>
          <a:p>
            <a:r>
              <a:rPr lang="it-IT" dirty="0" err="1"/>
              <a:t>Being</a:t>
            </a:r>
            <a:r>
              <a:rPr lang="it-IT" dirty="0"/>
              <a:t> in a </a:t>
            </a:r>
            <a:r>
              <a:rPr lang="it-IT" dirty="0" err="1"/>
              <a:t>transient</a:t>
            </a:r>
            <a:r>
              <a:rPr lang="it-IT" dirty="0"/>
              <a:t> regime </a:t>
            </a:r>
            <a:r>
              <a:rPr lang="it-IT" dirty="0" err="1"/>
              <a:t>characterized</a:t>
            </a:r>
            <a:r>
              <a:rPr lang="it-IT" dirty="0"/>
              <a:t> by strong </a:t>
            </a:r>
            <a:r>
              <a:rPr lang="it-IT" dirty="0" err="1"/>
              <a:t>nonlinearity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complicates</a:t>
            </a:r>
            <a:r>
              <a:rPr lang="it-IT" dirty="0"/>
              <a:t> the </a:t>
            </a:r>
            <a:r>
              <a:rPr lang="it-IT" dirty="0" err="1"/>
              <a:t>calculations</a:t>
            </a:r>
            <a:r>
              <a:rPr lang="it-IT" dirty="0"/>
              <a:t>.</a:t>
            </a:r>
          </a:p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slide, I </a:t>
            </a:r>
            <a:r>
              <a:rPr lang="it-IT" dirty="0" err="1"/>
              <a:t>present</a:t>
            </a:r>
            <a:r>
              <a:rPr lang="it-IT" dirty="0"/>
              <a:t> the </a:t>
            </a:r>
            <a:r>
              <a:rPr lang="it-IT" dirty="0" err="1"/>
              <a:t>considerations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 to </a:t>
            </a:r>
            <a:r>
              <a:rPr lang="it-IT" dirty="0" err="1"/>
              <a:t>simplify</a:t>
            </a:r>
            <a:r>
              <a:rPr lang="it-IT" dirty="0"/>
              <a:t> the </a:t>
            </a:r>
            <a:r>
              <a:rPr lang="it-IT" dirty="0" err="1"/>
              <a:t>calculations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lead to the </a:t>
            </a:r>
            <a:r>
              <a:rPr lang="it-IT" dirty="0" err="1"/>
              <a:t>determination</a:t>
            </a:r>
            <a:r>
              <a:rPr lang="it-IT" dirty="0"/>
              <a:t> of the </a:t>
            </a:r>
            <a:r>
              <a:rPr lang="it-IT" dirty="0" err="1"/>
              <a:t>spectrum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/>
              <a:t>Inside the </a:t>
            </a:r>
            <a:r>
              <a:rPr lang="it-IT" dirty="0" err="1"/>
              <a:t>bubble</a:t>
            </a:r>
            <a:r>
              <a:rPr lang="it-IT" dirty="0"/>
              <a:t>, </a:t>
            </a:r>
            <a:r>
              <a:rPr lang="it-IT" dirty="0" err="1"/>
              <a:t>electrons</a:t>
            </a:r>
            <a:r>
              <a:rPr lang="it-IT" dirty="0"/>
              <a:t> are </a:t>
            </a:r>
            <a:r>
              <a:rPr lang="it-IT" dirty="0" err="1"/>
              <a:t>accelerating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Lorentz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changing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can assume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variation</a:t>
            </a:r>
            <a:r>
              <a:rPr lang="it-IT" dirty="0"/>
              <a:t> follows a </a:t>
            </a:r>
            <a:r>
              <a:rPr lang="it-IT" dirty="0" err="1"/>
              <a:t>parabolic</a:t>
            </a:r>
            <a:r>
              <a:rPr lang="it-IT" dirty="0"/>
              <a:t> model. </a:t>
            </a:r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in </a:t>
            </a:r>
            <a:r>
              <a:rPr lang="it-IT" dirty="0" err="1"/>
              <a:t>trajectories</a:t>
            </a:r>
            <a:r>
              <a:rPr lang="it-IT" dirty="0"/>
              <a:t> of  </a:t>
            </a:r>
            <a:r>
              <a:rPr lang="it-IT" dirty="0" err="1"/>
              <a:t>electtronsn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amplitude</a:t>
            </a:r>
            <a:r>
              <a:rPr lang="it-IT" dirty="0"/>
              <a:t> and frequency  </a:t>
            </a:r>
            <a:r>
              <a:rPr lang="it-IT" dirty="0" err="1"/>
              <a:t>depends</a:t>
            </a:r>
            <a:r>
              <a:rPr lang="it-IT" dirty="0"/>
              <a:t> on time</a:t>
            </a:r>
          </a:p>
          <a:p>
            <a:endParaRPr lang="it-IT" dirty="0"/>
          </a:p>
          <a:p>
            <a:r>
              <a:rPr lang="it-IT" dirty="0"/>
              <a:t>To </a:t>
            </a:r>
            <a:r>
              <a:rPr lang="it-IT" dirty="0" err="1"/>
              <a:t>stabilize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focus on the point of maximum </a:t>
            </a:r>
            <a:r>
              <a:rPr lang="it-IT" dirty="0" err="1"/>
              <a:t>acceleration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the Lorentz </a:t>
            </a:r>
            <a:r>
              <a:rPr lang="it-IT" dirty="0" err="1"/>
              <a:t>factor</a:t>
            </a:r>
            <a:r>
              <a:rPr lang="it-IT" dirty="0"/>
              <a:t> gamma </a:t>
            </a:r>
            <a:r>
              <a:rPr lang="it-IT" dirty="0" err="1"/>
              <a:t>reaches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maximum,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dephasing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to </a:t>
            </a:r>
            <a:r>
              <a:rPr lang="it-IT" dirty="0" err="1"/>
              <a:t>simplify</a:t>
            </a:r>
            <a:r>
              <a:rPr lang="it-IT" dirty="0"/>
              <a:t> the </a:t>
            </a:r>
            <a:r>
              <a:rPr lang="it-IT" dirty="0" err="1"/>
              <a:t>equations</a:t>
            </a:r>
            <a:r>
              <a:rPr lang="it-IT" dirty="0"/>
              <a:t> and </a:t>
            </a:r>
            <a:r>
              <a:rPr lang="it-IT" dirty="0" err="1"/>
              <a:t>approximate</a:t>
            </a:r>
            <a:r>
              <a:rPr lang="it-IT" dirty="0"/>
              <a:t> the </a:t>
            </a:r>
            <a:r>
              <a:rPr lang="it-IT" dirty="0" err="1"/>
              <a:t>motion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cosine-like </a:t>
            </a:r>
            <a:r>
              <a:rPr lang="it-IT" dirty="0" err="1"/>
              <a:t>oscillation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C44047-D432-5B3B-36F0-985ED529F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F7423-A96B-81EB-6C4B-86FEBF571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75663D9-5C56-4BD4-AE62-CC1551431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8E3809A-C6FD-EEB3-9A25-CEBAB959F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study of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begins</a:t>
            </a:r>
            <a:r>
              <a:rPr lang="it-IT" dirty="0"/>
              <a:t> with </a:t>
            </a:r>
            <a:r>
              <a:rPr lang="it-IT" dirty="0" err="1"/>
              <a:t>analyzing</a:t>
            </a:r>
            <a:r>
              <a:rPr lang="it-IT" dirty="0"/>
              <a:t> the </a:t>
            </a:r>
            <a:r>
              <a:rPr lang="it-IT" dirty="0" err="1"/>
              <a:t>equations</a:t>
            </a:r>
            <a:r>
              <a:rPr lang="it-IT" dirty="0"/>
              <a:t> of </a:t>
            </a:r>
            <a:r>
              <a:rPr lang="it-IT" dirty="0" err="1"/>
              <a:t>motion</a:t>
            </a:r>
            <a:r>
              <a:rPr lang="it-IT" dirty="0"/>
              <a:t> of </a:t>
            </a:r>
            <a:r>
              <a:rPr lang="it-IT" dirty="0" err="1"/>
              <a:t>electrons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bubble</a:t>
            </a:r>
            <a:r>
              <a:rPr lang="it-IT" dirty="0"/>
              <a:t>.</a:t>
            </a:r>
          </a:p>
          <a:p>
            <a:r>
              <a:rPr lang="it-IT" dirty="0" err="1"/>
              <a:t>Being</a:t>
            </a:r>
            <a:r>
              <a:rPr lang="it-IT" dirty="0"/>
              <a:t> in a </a:t>
            </a:r>
            <a:r>
              <a:rPr lang="it-IT" dirty="0" err="1"/>
              <a:t>transient</a:t>
            </a:r>
            <a:r>
              <a:rPr lang="it-IT" dirty="0"/>
              <a:t> regime </a:t>
            </a:r>
            <a:r>
              <a:rPr lang="it-IT" dirty="0" err="1"/>
              <a:t>characterized</a:t>
            </a:r>
            <a:r>
              <a:rPr lang="it-IT" dirty="0"/>
              <a:t> by strong </a:t>
            </a:r>
            <a:r>
              <a:rPr lang="it-IT" dirty="0" err="1"/>
              <a:t>nonlinearity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complicates</a:t>
            </a:r>
            <a:r>
              <a:rPr lang="it-IT" dirty="0"/>
              <a:t> the </a:t>
            </a:r>
            <a:r>
              <a:rPr lang="it-IT" dirty="0" err="1"/>
              <a:t>calculations</a:t>
            </a:r>
            <a:r>
              <a:rPr lang="it-IT" dirty="0"/>
              <a:t>.</a:t>
            </a:r>
          </a:p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slide, I </a:t>
            </a:r>
            <a:r>
              <a:rPr lang="it-IT" dirty="0" err="1"/>
              <a:t>present</a:t>
            </a:r>
            <a:r>
              <a:rPr lang="it-IT" dirty="0"/>
              <a:t> the </a:t>
            </a:r>
            <a:r>
              <a:rPr lang="it-IT" dirty="0" err="1"/>
              <a:t>considerations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 to </a:t>
            </a:r>
            <a:r>
              <a:rPr lang="it-IT" dirty="0" err="1"/>
              <a:t>simplify</a:t>
            </a:r>
            <a:r>
              <a:rPr lang="it-IT" dirty="0"/>
              <a:t> the </a:t>
            </a:r>
            <a:r>
              <a:rPr lang="it-IT" dirty="0" err="1"/>
              <a:t>calculations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lead to the </a:t>
            </a:r>
            <a:r>
              <a:rPr lang="it-IT" dirty="0" err="1"/>
              <a:t>determination</a:t>
            </a:r>
            <a:r>
              <a:rPr lang="it-IT" dirty="0"/>
              <a:t> of the </a:t>
            </a:r>
            <a:r>
              <a:rPr lang="it-IT" dirty="0" err="1"/>
              <a:t>spectrum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/>
              <a:t>Inside the </a:t>
            </a:r>
            <a:r>
              <a:rPr lang="it-IT" dirty="0" err="1"/>
              <a:t>bubble</a:t>
            </a:r>
            <a:r>
              <a:rPr lang="it-IT" dirty="0"/>
              <a:t>, </a:t>
            </a:r>
            <a:r>
              <a:rPr lang="it-IT" dirty="0" err="1"/>
              <a:t>electrons</a:t>
            </a:r>
            <a:r>
              <a:rPr lang="it-IT" dirty="0"/>
              <a:t> are </a:t>
            </a:r>
            <a:r>
              <a:rPr lang="it-IT" dirty="0" err="1"/>
              <a:t>accelerating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Lorentz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changing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can assume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variation</a:t>
            </a:r>
            <a:r>
              <a:rPr lang="it-IT" dirty="0"/>
              <a:t> follows a </a:t>
            </a:r>
            <a:r>
              <a:rPr lang="it-IT" dirty="0" err="1"/>
              <a:t>parabolic</a:t>
            </a:r>
            <a:r>
              <a:rPr lang="it-IT" dirty="0"/>
              <a:t> model. </a:t>
            </a:r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in </a:t>
            </a:r>
            <a:r>
              <a:rPr lang="it-IT" dirty="0" err="1"/>
              <a:t>trajectories</a:t>
            </a:r>
            <a:r>
              <a:rPr lang="it-IT" dirty="0"/>
              <a:t> of  </a:t>
            </a:r>
            <a:r>
              <a:rPr lang="it-IT" dirty="0" err="1"/>
              <a:t>electtronsn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amplitude</a:t>
            </a:r>
            <a:r>
              <a:rPr lang="it-IT" dirty="0"/>
              <a:t> and frequency  </a:t>
            </a:r>
            <a:r>
              <a:rPr lang="it-IT" dirty="0" err="1"/>
              <a:t>depends</a:t>
            </a:r>
            <a:r>
              <a:rPr lang="it-IT" dirty="0"/>
              <a:t> on time</a:t>
            </a:r>
          </a:p>
          <a:p>
            <a:endParaRPr lang="it-IT" dirty="0"/>
          </a:p>
          <a:p>
            <a:r>
              <a:rPr lang="it-IT" dirty="0"/>
              <a:t>To </a:t>
            </a:r>
            <a:r>
              <a:rPr lang="it-IT" dirty="0" err="1"/>
              <a:t>stabilize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focus on the point of maximum </a:t>
            </a:r>
            <a:r>
              <a:rPr lang="it-IT" dirty="0" err="1"/>
              <a:t>acceleration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the Lorentz </a:t>
            </a:r>
            <a:r>
              <a:rPr lang="it-IT" dirty="0" err="1"/>
              <a:t>factor</a:t>
            </a:r>
            <a:r>
              <a:rPr lang="it-IT" dirty="0"/>
              <a:t> gamma </a:t>
            </a:r>
            <a:r>
              <a:rPr lang="it-IT" dirty="0" err="1"/>
              <a:t>reaches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maximum,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dephasing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to </a:t>
            </a:r>
            <a:r>
              <a:rPr lang="it-IT" dirty="0" err="1"/>
              <a:t>simplify</a:t>
            </a:r>
            <a:r>
              <a:rPr lang="it-IT" dirty="0"/>
              <a:t> the </a:t>
            </a:r>
            <a:r>
              <a:rPr lang="it-IT" dirty="0" err="1"/>
              <a:t>equations</a:t>
            </a:r>
            <a:r>
              <a:rPr lang="it-IT" dirty="0"/>
              <a:t> and </a:t>
            </a:r>
            <a:r>
              <a:rPr lang="it-IT" dirty="0" err="1"/>
              <a:t>approximate</a:t>
            </a:r>
            <a:r>
              <a:rPr lang="it-IT" dirty="0"/>
              <a:t> the </a:t>
            </a:r>
            <a:r>
              <a:rPr lang="it-IT" dirty="0" err="1"/>
              <a:t>motion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cosine-like </a:t>
            </a:r>
            <a:r>
              <a:rPr lang="it-IT" dirty="0" err="1"/>
              <a:t>oscillation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CB5EE7-A843-28C9-3F5E-09EF52F83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546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 to </a:t>
            </a:r>
            <a:r>
              <a:rPr lang="it-IT" dirty="0" err="1"/>
              <a:t>discuss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strength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, by </a:t>
            </a:r>
            <a:r>
              <a:rPr lang="it-IT" dirty="0" err="1"/>
              <a:t>analogy</a:t>
            </a:r>
            <a:r>
              <a:rPr lang="it-IT" dirty="0"/>
              <a:t> with </a:t>
            </a:r>
            <a:r>
              <a:rPr lang="it-IT" dirty="0" err="1"/>
              <a:t>wigglers</a:t>
            </a:r>
            <a:r>
              <a:rPr lang="it-IT" dirty="0"/>
              <a:t> and </a:t>
            </a:r>
            <a:r>
              <a:rPr lang="it-IT" dirty="0" err="1"/>
              <a:t>undulators</a:t>
            </a:r>
            <a:r>
              <a:rPr lang="it-IT" dirty="0"/>
              <a:t>, helps </a:t>
            </a:r>
            <a:r>
              <a:rPr lang="it-IT" dirty="0" err="1"/>
              <a:t>distinguish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electron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regimes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/>
              <a:t>On the </a:t>
            </a:r>
            <a:r>
              <a:rPr lang="it-IT" dirty="0" err="1"/>
              <a:t>left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the </a:t>
            </a:r>
            <a:r>
              <a:rPr lang="it-IT" dirty="0" err="1"/>
              <a:t>classic</a:t>
            </a:r>
            <a:r>
              <a:rPr lang="it-IT" dirty="0"/>
              <a:t> </a:t>
            </a:r>
            <a:r>
              <a:rPr lang="it-IT" dirty="0" err="1"/>
              <a:t>strength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for </a:t>
            </a:r>
            <a:r>
              <a:rPr lang="it-IT" dirty="0" err="1"/>
              <a:t>wigglers</a:t>
            </a:r>
            <a:r>
              <a:rPr lang="it-IT" dirty="0"/>
              <a:t> and </a:t>
            </a:r>
            <a:r>
              <a:rPr lang="it-IT" dirty="0" err="1"/>
              <a:t>undulators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magnetic</a:t>
            </a:r>
            <a:r>
              <a:rPr lang="it-IT" dirty="0"/>
              <a:t> field \(B\) and the </a:t>
            </a:r>
            <a:r>
              <a:rPr lang="it-IT" dirty="0" err="1"/>
              <a:t>distance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magnets</a:t>
            </a:r>
            <a:r>
              <a:rPr lang="it-IT" dirty="0"/>
              <a:t>, or the </a:t>
            </a:r>
            <a:r>
              <a:rPr lang="it-IT" dirty="0" err="1"/>
              <a:t>period</a:t>
            </a:r>
            <a:r>
              <a:rPr lang="it-IT" dirty="0"/>
              <a:t> \(\</a:t>
            </a:r>
            <a:r>
              <a:rPr lang="it-IT" dirty="0" err="1"/>
              <a:t>lambda_u</a:t>
            </a:r>
            <a:r>
              <a:rPr lang="it-IT" dirty="0"/>
              <a:t>\). </a:t>
            </a:r>
            <a:r>
              <a:rPr lang="it-IT" dirty="0" err="1"/>
              <a:t>These</a:t>
            </a:r>
            <a:r>
              <a:rPr lang="it-IT" dirty="0"/>
              <a:t> are </a:t>
            </a:r>
            <a:r>
              <a:rPr lang="it-IT" dirty="0" err="1"/>
              <a:t>fixed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, </a:t>
            </a:r>
            <a:r>
              <a:rPr lang="it-IT" dirty="0" err="1"/>
              <a:t>determined</a:t>
            </a:r>
            <a:r>
              <a:rPr lang="it-IT" dirty="0"/>
              <a:t> by the device </a:t>
            </a:r>
            <a:r>
              <a:rPr lang="it-IT" dirty="0" err="1"/>
              <a:t>itself</a:t>
            </a:r>
            <a:r>
              <a:rPr lang="it-IT" dirty="0"/>
              <a:t>. For </a:t>
            </a:r>
            <a:r>
              <a:rPr lang="it-IT" dirty="0" err="1"/>
              <a:t>undulators</a:t>
            </a:r>
            <a:r>
              <a:rPr lang="it-IT" dirty="0"/>
              <a:t>, \(K &lt; 1\),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in more </a:t>
            </a:r>
            <a:r>
              <a:rPr lang="it-IT" dirty="0" err="1"/>
              <a:t>confined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the </a:t>
            </a:r>
            <a:r>
              <a:rPr lang="it-IT" dirty="0" err="1"/>
              <a:t>axis</a:t>
            </a:r>
            <a:r>
              <a:rPr lang="it-IT" dirty="0"/>
              <a:t>. </a:t>
            </a:r>
            <a:r>
              <a:rPr lang="it-IT" dirty="0" err="1"/>
              <a:t>When</a:t>
            </a:r>
            <a:r>
              <a:rPr lang="it-IT" dirty="0"/>
              <a:t> \(K &gt; 1\),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wigglers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amplitude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larger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For </a:t>
            </a:r>
            <a:r>
              <a:rPr lang="it-IT" dirty="0" err="1"/>
              <a:t>electrons</a:t>
            </a:r>
            <a:r>
              <a:rPr lang="it-IT" dirty="0"/>
              <a:t>, </a:t>
            </a:r>
            <a:r>
              <a:rPr lang="it-IT" dirty="0" err="1"/>
              <a:t>shown</a:t>
            </a:r>
            <a:r>
              <a:rPr lang="it-IT" dirty="0"/>
              <a:t> on the </a:t>
            </a:r>
            <a:r>
              <a:rPr lang="it-IT" dirty="0" err="1"/>
              <a:t>right</a:t>
            </a:r>
            <a:r>
              <a:rPr lang="it-IT" dirty="0"/>
              <a:t>, the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strength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electron's</a:t>
            </a:r>
            <a:r>
              <a:rPr lang="it-IT" dirty="0"/>
              <a:t> energy, the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amplitude</a:t>
            </a:r>
            <a:r>
              <a:rPr lang="it-IT" dirty="0"/>
              <a:t>, and the </a:t>
            </a:r>
            <a:r>
              <a:rPr lang="it-IT" dirty="0" err="1"/>
              <a:t>oscillation</a:t>
            </a:r>
            <a:r>
              <a:rPr lang="it-IT" dirty="0"/>
              <a:t> frequency.  </a:t>
            </a:r>
          </a:p>
          <a:p>
            <a:endParaRPr lang="it-IT" dirty="0"/>
          </a:p>
          <a:p>
            <a:r>
              <a:rPr lang="it-IT" dirty="0"/>
              <a:t>The key </a:t>
            </a:r>
            <a:r>
              <a:rPr lang="it-IT" dirty="0" err="1"/>
              <a:t>approximation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make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treat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and </a:t>
            </a:r>
            <a:r>
              <a:rPr lang="it-IT" dirty="0" err="1"/>
              <a:t>uniform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for </a:t>
            </a:r>
            <a:r>
              <a:rPr lang="it-IT" dirty="0" err="1"/>
              <a:t>now</a:t>
            </a:r>
            <a:r>
              <a:rPr lang="it-IT" dirty="0"/>
              <a:t>, </a:t>
            </a:r>
            <a:r>
              <a:rPr lang="it-IT" dirty="0" err="1"/>
              <a:t>simplifying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calculations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it-IT" dirty="0" err="1"/>
              <a:t>However</a:t>
            </a:r>
            <a:r>
              <a:rPr lang="it-IT" dirty="0"/>
              <a:t>, for </a:t>
            </a:r>
            <a:r>
              <a:rPr lang="it-IT" dirty="0" err="1"/>
              <a:t>electrons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</a:t>
            </a:r>
            <a:r>
              <a:rPr lang="it-IT" dirty="0" err="1"/>
              <a:t>clearly</a:t>
            </a:r>
            <a:r>
              <a:rPr lang="it-IT" dirty="0"/>
              <a:t> </a:t>
            </a:r>
            <a:r>
              <a:rPr lang="it-IT" dirty="0" err="1"/>
              <a:t>distinguish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regimes</a:t>
            </a:r>
            <a:r>
              <a:rPr lang="it-IT" dirty="0"/>
              <a:t>, \(K \</a:t>
            </a:r>
            <a:r>
              <a:rPr lang="it-IT" dirty="0" err="1"/>
              <a:t>ll</a:t>
            </a:r>
            <a:r>
              <a:rPr lang="it-IT" dirty="0"/>
              <a:t> 1\) and \(K \gg 1\),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tend</a:t>
            </a:r>
            <a:r>
              <a:rPr lang="it-IT" dirty="0"/>
              <a:t> to </a:t>
            </a:r>
            <a:r>
              <a:rPr lang="it-IT" dirty="0" err="1"/>
              <a:t>coexist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579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1BAE8-D951-AFA6-1E86-1F8F7A20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52BB947-6D7B-CAB3-16A8-1F6955A19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466293A-71B7-9C0D-63D7-F9B2D0597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Starting</a:t>
            </a:r>
            <a:r>
              <a:rPr lang="it-IT" dirty="0"/>
              <a:t> from the </a:t>
            </a:r>
            <a:r>
              <a:rPr lang="it-IT" dirty="0" err="1"/>
              <a:t>Liénard-Wiechert</a:t>
            </a:r>
            <a:r>
              <a:rPr lang="it-IT" dirty="0"/>
              <a:t> </a:t>
            </a:r>
            <a:r>
              <a:rPr lang="it-IT" dirty="0" err="1"/>
              <a:t>potentials</a:t>
            </a:r>
            <a:r>
              <a:rPr lang="it-IT" dirty="0"/>
              <a:t>, and </a:t>
            </a:r>
            <a:r>
              <a:rPr lang="it-IT" dirty="0" err="1"/>
              <a:t>incorporating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approximations</a:t>
            </a:r>
            <a:r>
              <a:rPr lang="it-IT" dirty="0"/>
              <a:t> </a:t>
            </a:r>
            <a:r>
              <a:rPr lang="it-IT" dirty="0" err="1"/>
              <a:t>presented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arrive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analytical</a:t>
            </a:r>
            <a:r>
              <a:rPr lang="it-IT" dirty="0"/>
              <a:t> </a:t>
            </a:r>
            <a:r>
              <a:rPr lang="it-IT" dirty="0" err="1"/>
              <a:t>expression</a:t>
            </a:r>
            <a:r>
              <a:rPr lang="it-IT" dirty="0"/>
              <a:t> for </a:t>
            </a:r>
            <a:r>
              <a:rPr lang="it-IT" dirty="0" err="1"/>
              <a:t>calculating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refer</a:t>
            </a:r>
            <a:r>
              <a:rPr lang="it-IT" dirty="0"/>
              <a:t> to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"1D"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considers</a:t>
            </a:r>
            <a:r>
              <a:rPr lang="it-IT" dirty="0"/>
              <a:t> a linear </a:t>
            </a:r>
            <a:r>
              <a:rPr lang="it-IT" dirty="0" err="1"/>
              <a:t>polarization</a:t>
            </a:r>
            <a:r>
              <a:rPr lang="it-IT" dirty="0"/>
              <a:t> of </a:t>
            </a:r>
            <a:r>
              <a:rPr lang="it-IT" dirty="0" err="1"/>
              <a:t>oscillating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equation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find</a:t>
            </a:r>
            <a:r>
              <a:rPr lang="it-IT" dirty="0"/>
              <a:t>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Bessel </a:t>
            </a:r>
            <a:r>
              <a:rPr lang="it-IT" dirty="0" err="1"/>
              <a:t>functions</a:t>
            </a:r>
            <a:r>
              <a:rPr lang="it-IT" dirty="0"/>
              <a:t> and \(</a:t>
            </a:r>
            <a:r>
              <a:rPr lang="it-IT" dirty="0" err="1"/>
              <a:t>R_n</a:t>
            </a:r>
            <a:r>
              <a:rPr lang="it-IT" dirty="0"/>
              <a:t>\), the </a:t>
            </a:r>
            <a:r>
              <a:rPr lang="it-IT" dirty="0" err="1"/>
              <a:t>resonance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. </a:t>
            </a:r>
            <a:r>
              <a:rPr lang="it-IT" dirty="0" err="1"/>
              <a:t>Additionally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observe</a:t>
            </a:r>
            <a:r>
              <a:rPr lang="it-IT" dirty="0"/>
              <a:t> a strong </a:t>
            </a:r>
            <a:r>
              <a:rPr lang="it-IT" dirty="0" err="1"/>
              <a:t>dependence</a:t>
            </a:r>
            <a:r>
              <a:rPr lang="it-IT" dirty="0"/>
              <a:t> on the </a:t>
            </a:r>
            <a:r>
              <a:rPr lang="it-IT" dirty="0" err="1"/>
              <a:t>parameter</a:t>
            </a:r>
            <a:r>
              <a:rPr lang="it-IT" dirty="0"/>
              <a:t> \(K\).  </a:t>
            </a:r>
          </a:p>
          <a:p>
            <a:endParaRPr lang="it-IT" dirty="0"/>
          </a:p>
          <a:p>
            <a:r>
              <a:rPr lang="it-IT" dirty="0"/>
              <a:t>On the </a:t>
            </a:r>
            <a:r>
              <a:rPr lang="it-IT" dirty="0" err="1"/>
              <a:t>left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a plot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equations</a:t>
            </a:r>
            <a:r>
              <a:rPr lang="it-IT" dirty="0"/>
              <a:t>, </a:t>
            </a:r>
            <a:r>
              <a:rPr lang="it-IT" dirty="0" err="1"/>
              <a:t>illustrating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the </a:t>
            </a:r>
            <a:r>
              <a:rPr lang="it-IT" dirty="0" err="1"/>
              <a:t>harmonics</a:t>
            </a:r>
            <a:r>
              <a:rPr lang="it-IT" dirty="0"/>
              <a:t> </a:t>
            </a:r>
            <a:r>
              <a:rPr lang="it-IT" dirty="0" err="1"/>
              <a:t>vary</a:t>
            </a:r>
            <a:r>
              <a:rPr lang="it-IT" dirty="0"/>
              <a:t> with the </a:t>
            </a:r>
            <a:r>
              <a:rPr lang="it-IT" dirty="0" err="1"/>
              <a:t>observation</a:t>
            </a:r>
            <a:r>
              <a:rPr lang="it-IT" dirty="0"/>
              <a:t> angle \(\theta\).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collimated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interesting</a:t>
            </a:r>
            <a:r>
              <a:rPr lang="it-IT" dirty="0"/>
              <a:t> to </a:t>
            </a:r>
            <a:r>
              <a:rPr lang="it-IT" dirty="0" err="1"/>
              <a:t>examine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happens</a:t>
            </a:r>
            <a:r>
              <a:rPr lang="it-IT" dirty="0"/>
              <a:t> on-</a:t>
            </a:r>
            <a:r>
              <a:rPr lang="it-IT" dirty="0" err="1"/>
              <a:t>axis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, for \(\theta \</a:t>
            </a:r>
            <a:r>
              <a:rPr lang="it-IT" dirty="0" err="1"/>
              <a:t>approx</a:t>
            </a:r>
            <a:r>
              <a:rPr lang="it-IT" dirty="0"/>
              <a:t> 0\).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F545BC-A8DF-DA44-3A8D-C7B8B441D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537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24940-207C-BD33-29E1-420E1F0E4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57E5D8-BD6C-AC74-8A0A-D8684DF24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BB680E-226F-34F5-1EEE-A845B657F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Starting</a:t>
            </a:r>
            <a:r>
              <a:rPr lang="it-IT" dirty="0"/>
              <a:t> from the </a:t>
            </a:r>
            <a:r>
              <a:rPr lang="it-IT" dirty="0" err="1"/>
              <a:t>Liénard-Wiechert</a:t>
            </a:r>
            <a:r>
              <a:rPr lang="it-IT" dirty="0"/>
              <a:t> </a:t>
            </a:r>
            <a:r>
              <a:rPr lang="it-IT" dirty="0" err="1"/>
              <a:t>potentials</a:t>
            </a:r>
            <a:r>
              <a:rPr lang="it-IT" dirty="0"/>
              <a:t>, and </a:t>
            </a:r>
            <a:r>
              <a:rPr lang="it-IT" dirty="0" err="1"/>
              <a:t>incorporating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approximations</a:t>
            </a:r>
            <a:r>
              <a:rPr lang="it-IT" dirty="0"/>
              <a:t> </a:t>
            </a:r>
            <a:r>
              <a:rPr lang="it-IT" dirty="0" err="1"/>
              <a:t>presented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arrive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analytical</a:t>
            </a:r>
            <a:r>
              <a:rPr lang="it-IT" dirty="0"/>
              <a:t> </a:t>
            </a:r>
            <a:r>
              <a:rPr lang="it-IT" dirty="0" err="1"/>
              <a:t>expression</a:t>
            </a:r>
            <a:r>
              <a:rPr lang="it-IT" dirty="0"/>
              <a:t> for </a:t>
            </a:r>
            <a:r>
              <a:rPr lang="it-IT" dirty="0" err="1"/>
              <a:t>calculating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refer</a:t>
            </a:r>
            <a:r>
              <a:rPr lang="it-IT" dirty="0"/>
              <a:t> to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"1D"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considers</a:t>
            </a:r>
            <a:r>
              <a:rPr lang="it-IT" dirty="0"/>
              <a:t> a linear </a:t>
            </a:r>
            <a:r>
              <a:rPr lang="it-IT" dirty="0" err="1"/>
              <a:t>polarization</a:t>
            </a:r>
            <a:r>
              <a:rPr lang="it-IT" dirty="0"/>
              <a:t> of </a:t>
            </a:r>
            <a:r>
              <a:rPr lang="it-IT" dirty="0" err="1"/>
              <a:t>oscillating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equation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find</a:t>
            </a:r>
            <a:r>
              <a:rPr lang="it-IT" dirty="0"/>
              <a:t>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Bessel </a:t>
            </a:r>
            <a:r>
              <a:rPr lang="it-IT" dirty="0" err="1"/>
              <a:t>functions</a:t>
            </a:r>
            <a:r>
              <a:rPr lang="it-IT" dirty="0"/>
              <a:t> and \(</a:t>
            </a:r>
            <a:r>
              <a:rPr lang="it-IT" dirty="0" err="1"/>
              <a:t>R_n</a:t>
            </a:r>
            <a:r>
              <a:rPr lang="it-IT" dirty="0"/>
              <a:t>\), the </a:t>
            </a:r>
            <a:r>
              <a:rPr lang="it-IT" dirty="0" err="1"/>
              <a:t>resonance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. </a:t>
            </a:r>
            <a:r>
              <a:rPr lang="it-IT" dirty="0" err="1"/>
              <a:t>Additionally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observe</a:t>
            </a:r>
            <a:r>
              <a:rPr lang="it-IT" dirty="0"/>
              <a:t> a strong </a:t>
            </a:r>
            <a:r>
              <a:rPr lang="it-IT" dirty="0" err="1"/>
              <a:t>dependence</a:t>
            </a:r>
            <a:r>
              <a:rPr lang="it-IT" dirty="0"/>
              <a:t> on the </a:t>
            </a:r>
            <a:r>
              <a:rPr lang="it-IT" dirty="0" err="1"/>
              <a:t>parameter</a:t>
            </a:r>
            <a:r>
              <a:rPr lang="it-IT" dirty="0"/>
              <a:t> \(K\).  </a:t>
            </a:r>
          </a:p>
          <a:p>
            <a:endParaRPr lang="it-IT" dirty="0"/>
          </a:p>
          <a:p>
            <a:r>
              <a:rPr lang="it-IT" dirty="0"/>
              <a:t>On the </a:t>
            </a:r>
            <a:r>
              <a:rPr lang="it-IT" dirty="0" err="1"/>
              <a:t>left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a plot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equations</a:t>
            </a:r>
            <a:r>
              <a:rPr lang="it-IT" dirty="0"/>
              <a:t>, </a:t>
            </a:r>
            <a:r>
              <a:rPr lang="it-IT" dirty="0" err="1"/>
              <a:t>illustrating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the </a:t>
            </a:r>
            <a:r>
              <a:rPr lang="it-IT" dirty="0" err="1"/>
              <a:t>harmonics</a:t>
            </a:r>
            <a:r>
              <a:rPr lang="it-IT" dirty="0"/>
              <a:t> </a:t>
            </a:r>
            <a:r>
              <a:rPr lang="it-IT" dirty="0" err="1"/>
              <a:t>vary</a:t>
            </a:r>
            <a:r>
              <a:rPr lang="it-IT" dirty="0"/>
              <a:t> with the </a:t>
            </a:r>
            <a:r>
              <a:rPr lang="it-IT" dirty="0" err="1"/>
              <a:t>observation</a:t>
            </a:r>
            <a:r>
              <a:rPr lang="it-IT" dirty="0"/>
              <a:t> angle \(\theta\).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collimated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interesting</a:t>
            </a:r>
            <a:r>
              <a:rPr lang="it-IT" dirty="0"/>
              <a:t> to </a:t>
            </a:r>
            <a:r>
              <a:rPr lang="it-IT" dirty="0" err="1"/>
              <a:t>examine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happens</a:t>
            </a:r>
            <a:r>
              <a:rPr lang="it-IT" dirty="0"/>
              <a:t> on-</a:t>
            </a:r>
            <a:r>
              <a:rPr lang="it-IT" dirty="0" err="1"/>
              <a:t>axis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, for \(\theta \</a:t>
            </a:r>
            <a:r>
              <a:rPr lang="it-IT" dirty="0" err="1"/>
              <a:t>approx</a:t>
            </a:r>
            <a:r>
              <a:rPr lang="it-IT" dirty="0"/>
              <a:t> 0\).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9FFF45-A9BD-5F59-8466-7C5D190F9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597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On-</a:t>
            </a:r>
            <a:r>
              <a:rPr lang="it-IT" dirty="0" err="1"/>
              <a:t>axis</a:t>
            </a:r>
            <a:r>
              <a:rPr lang="it-IT" dirty="0"/>
              <a:t>, the </a:t>
            </a:r>
            <a:r>
              <a:rPr lang="it-IT" dirty="0" err="1"/>
              <a:t>dependence</a:t>
            </a:r>
            <a:r>
              <a:rPr lang="it-IT" dirty="0"/>
              <a:t> on \(\theta\) </a:t>
            </a:r>
            <a:r>
              <a:rPr lang="it-IT" dirty="0" err="1"/>
              <a:t>disappears</a:t>
            </a:r>
            <a:r>
              <a:rPr lang="it-IT" dirty="0"/>
              <a:t>, and 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appears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here</a:t>
            </a:r>
            <a:r>
              <a:rPr lang="it-IT" dirty="0"/>
              <a:t>. The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truly</a:t>
            </a:r>
            <a:r>
              <a:rPr lang="it-IT" dirty="0"/>
              <a:t> </a:t>
            </a:r>
            <a:r>
              <a:rPr lang="it-IT" dirty="0" err="1"/>
              <a:t>matters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case </a:t>
            </a:r>
            <a:r>
              <a:rPr lang="it-IT" dirty="0" err="1"/>
              <a:t>is</a:t>
            </a:r>
            <a:r>
              <a:rPr lang="it-IT" dirty="0"/>
              <a:t> the **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strength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**. </a:t>
            </a:r>
            <a:r>
              <a:rPr lang="it-IT" dirty="0" err="1"/>
              <a:t>Depending</a:t>
            </a:r>
            <a:r>
              <a:rPr lang="it-IT" dirty="0"/>
              <a:t> on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observe</a:t>
            </a:r>
            <a:r>
              <a:rPr lang="it-IT" dirty="0"/>
              <a:t> </a:t>
            </a:r>
            <a:r>
              <a:rPr lang="it-IT" dirty="0" err="1"/>
              <a:t>extreme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ranging</a:t>
            </a:r>
            <a:r>
              <a:rPr lang="it-IT" dirty="0"/>
              <a:t> from </a:t>
            </a:r>
            <a:r>
              <a:rPr lang="it-IT" dirty="0" err="1"/>
              <a:t>undulator</a:t>
            </a:r>
            <a:r>
              <a:rPr lang="it-IT" dirty="0"/>
              <a:t>-like to </a:t>
            </a:r>
            <a:r>
              <a:rPr lang="it-IT" dirty="0" err="1"/>
              <a:t>wiggler</a:t>
            </a:r>
            <a:r>
              <a:rPr lang="it-IT" dirty="0"/>
              <a:t>-like </a:t>
            </a:r>
            <a:r>
              <a:rPr lang="it-IT" dirty="0" err="1"/>
              <a:t>behavior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mentioned</a:t>
            </a:r>
            <a:r>
              <a:rPr lang="it-IT" dirty="0"/>
              <a:t> </a:t>
            </a:r>
            <a:r>
              <a:rPr lang="it-IT" dirty="0" err="1"/>
              <a:t>earlier</a:t>
            </a:r>
            <a:r>
              <a:rPr lang="it-IT" dirty="0"/>
              <a:t>,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can </a:t>
            </a:r>
            <a:r>
              <a:rPr lang="it-IT" dirty="0" err="1"/>
              <a:t>exhibit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behaviors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</a:t>
            </a:r>
            <a:r>
              <a:rPr lang="it-IT" dirty="0" err="1"/>
              <a:t>achieve</a:t>
            </a:r>
            <a:r>
              <a:rPr lang="it-IT" dirty="0"/>
              <a:t> complete control over the </a:t>
            </a:r>
            <a:r>
              <a:rPr lang="it-IT" dirty="0" err="1"/>
              <a:t>motion</a:t>
            </a:r>
            <a:r>
              <a:rPr lang="it-IT" dirty="0"/>
              <a:t> of the </a:t>
            </a:r>
            <a:r>
              <a:rPr lang="it-IT" dirty="0" err="1"/>
              <a:t>electrons</a:t>
            </a:r>
            <a:r>
              <a:rPr lang="it-IT" dirty="0"/>
              <a:t>.</a:t>
            </a:r>
          </a:p>
          <a:p>
            <a:r>
              <a:rPr lang="it-IT" dirty="0"/>
              <a:t>For </a:t>
            </a:r>
            <a:r>
              <a:rPr lang="it-IT" dirty="0" err="1"/>
              <a:t>example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observe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, for the </a:t>
            </a:r>
            <a:r>
              <a:rPr lang="it-IT" dirty="0" err="1"/>
              <a:t>same</a:t>
            </a:r>
            <a:r>
              <a:rPr lang="it-IT" dirty="0"/>
              <a:t> electron energy \(\gamma\) and </a:t>
            </a:r>
            <a:r>
              <a:rPr lang="it-IT" dirty="0" err="1"/>
              <a:t>oscillation</a:t>
            </a:r>
            <a:r>
              <a:rPr lang="it-IT" dirty="0"/>
              <a:t> frequency \(\omega\),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behaviors</a:t>
            </a:r>
            <a:r>
              <a:rPr lang="it-IT" dirty="0"/>
              <a:t> emerge </a:t>
            </a:r>
            <a:r>
              <a:rPr lang="it-IT" dirty="0" err="1"/>
              <a:t>depending</a:t>
            </a:r>
            <a:r>
              <a:rPr lang="it-IT" dirty="0"/>
              <a:t> on the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amplitude</a:t>
            </a:r>
            <a:r>
              <a:rPr lang="it-IT" dirty="0"/>
              <a:t>. </a:t>
            </a:r>
            <a:r>
              <a:rPr lang="it-IT" dirty="0" err="1"/>
              <a:t>Let’s</a:t>
            </a:r>
            <a:r>
              <a:rPr lang="it-IT" dirty="0"/>
              <a:t> </a:t>
            </a:r>
            <a:r>
              <a:rPr lang="it-IT" dirty="0" err="1"/>
              <a:t>analyze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happens</a:t>
            </a:r>
            <a:r>
              <a:rPr lang="it-IT" dirty="0"/>
              <a:t> for high </a:t>
            </a:r>
            <a:r>
              <a:rPr lang="it-IT" dirty="0" err="1"/>
              <a:t>values</a:t>
            </a:r>
            <a:r>
              <a:rPr lang="it-IT" dirty="0"/>
              <a:t> of \(K\).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78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let’s</a:t>
            </a:r>
            <a:r>
              <a:rPr lang="it-IT" dirty="0"/>
              <a:t> </a:t>
            </a:r>
            <a:r>
              <a:rPr lang="it-IT" dirty="0" err="1"/>
              <a:t>analyze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happens</a:t>
            </a:r>
            <a:r>
              <a:rPr lang="it-IT" dirty="0"/>
              <a:t> for K &gt; &gt;1 . </a:t>
            </a:r>
            <a:r>
              <a:rPr lang="it-IT" dirty="0" err="1"/>
              <a:t>This</a:t>
            </a:r>
            <a:r>
              <a:rPr lang="it-IT" dirty="0"/>
              <a:t> model,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asymptotic</a:t>
            </a:r>
            <a:r>
              <a:rPr lang="it-IT" dirty="0"/>
              <a:t> </a:t>
            </a:r>
            <a:r>
              <a:rPr lang="it-IT" dirty="0" err="1"/>
              <a:t>limit</a:t>
            </a:r>
            <a:r>
              <a:rPr lang="it-IT" dirty="0"/>
              <a:t>,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valid</a:t>
            </a:r>
            <a:r>
              <a:rPr lang="it-IT" dirty="0"/>
              <a:t> for a single electron.  </a:t>
            </a:r>
          </a:p>
          <a:p>
            <a:endParaRPr lang="it-IT" dirty="0"/>
          </a:p>
          <a:p>
            <a:r>
              <a:rPr lang="it-IT" dirty="0"/>
              <a:t>First,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examine</a:t>
            </a:r>
            <a:r>
              <a:rPr lang="it-IT" dirty="0"/>
              <a:t> the case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energies.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, 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in </a:t>
            </a:r>
            <a:r>
              <a:rPr lang="it-IT" dirty="0" err="1"/>
              <a:t>amplitude</a:t>
            </a:r>
            <a:r>
              <a:rPr lang="it-IT" dirty="0"/>
              <a:t> and shifts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critical</a:t>
            </a:r>
            <a:r>
              <a:rPr lang="it-IT" dirty="0"/>
              <a:t> energy. On the </a:t>
            </a:r>
            <a:r>
              <a:rPr lang="it-IT" dirty="0" err="1"/>
              <a:t>right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observe</a:t>
            </a:r>
            <a:r>
              <a:rPr lang="it-IT" dirty="0"/>
              <a:t> the sum of the </a:t>
            </a:r>
            <a:r>
              <a:rPr lang="it-IT" dirty="0" err="1"/>
              <a:t>contributions</a:t>
            </a:r>
            <a:r>
              <a:rPr lang="it-IT" dirty="0"/>
              <a:t> </a:t>
            </a:r>
            <a:r>
              <a:rPr lang="it-IT" dirty="0" err="1"/>
              <a:t>received</a:t>
            </a:r>
            <a:r>
              <a:rPr lang="it-IT" dirty="0"/>
              <a:t> by a detector. </a:t>
            </a:r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temporally</a:t>
            </a:r>
            <a:r>
              <a:rPr lang="it-IT" dirty="0"/>
              <a:t> </a:t>
            </a:r>
            <a:r>
              <a:rPr lang="it-IT" dirty="0" err="1"/>
              <a:t>incoherent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simply</a:t>
            </a:r>
            <a:r>
              <a:rPr lang="it-IT" dirty="0"/>
              <a:t> sum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contributions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 err="1"/>
              <a:t>If</a:t>
            </a:r>
            <a:r>
              <a:rPr lang="it-IT" dirty="0"/>
              <a:t>, </a:t>
            </a:r>
            <a:r>
              <a:rPr lang="it-IT" dirty="0" err="1"/>
              <a:t>instead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vary</a:t>
            </a:r>
            <a:r>
              <a:rPr lang="it-IT" dirty="0"/>
              <a:t> the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amplitude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notice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the </a:t>
            </a:r>
            <a:r>
              <a:rPr lang="it-IT" dirty="0" err="1"/>
              <a:t>critical</a:t>
            </a:r>
            <a:r>
              <a:rPr lang="it-IT" dirty="0"/>
              <a:t> energy </a:t>
            </a:r>
            <a:r>
              <a:rPr lang="it-IT" dirty="0" err="1"/>
              <a:t>changes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the overall </a:t>
            </a:r>
            <a:r>
              <a:rPr lang="it-IT" dirty="0" err="1"/>
              <a:t>shape</a:t>
            </a:r>
            <a:r>
              <a:rPr lang="it-IT" dirty="0"/>
              <a:t> of 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remains</a:t>
            </a:r>
            <a:r>
              <a:rPr lang="it-IT" dirty="0"/>
              <a:t> </a:t>
            </a:r>
            <a:r>
              <a:rPr lang="it-IT" dirty="0" err="1"/>
              <a:t>consistent</a:t>
            </a:r>
            <a:r>
              <a:rPr lang="it-IT" dirty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87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501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Now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let’s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move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on to the work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I’ve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done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Building on the on-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axis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spectrum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model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highlighted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the red box),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focus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has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been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removing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some of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simplifying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assumptions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previously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discussed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developed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albeit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numerically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a model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allows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for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definition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multiple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particles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with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varying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energies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oscillation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amplitudes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achieve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weighted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radiation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function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with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Gaussian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distribution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Specifically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particles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were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sampled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from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Gaussian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distribution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with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mean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zero—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indicating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their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center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along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propagation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axis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—and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variance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defines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oscillation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amplitude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represented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by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summation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red,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which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influences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other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parameters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also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highlighted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red.</a:t>
            </a:r>
          </a:p>
          <a:p>
            <a:pPr algn="l"/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Secondly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divided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plasma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channel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slices.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Within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each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slice,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defined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distinct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values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 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</a:rPr>
              <a:t>γγ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and 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</a:rPr>
              <a:t>σσ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resulting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spectra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shown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on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right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230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6BACB-05E2-E322-6576-98DDF582D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4C4463E-1412-FC97-5AC0-7485DE89B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5618877-64A1-1837-D121-38F2487E8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Now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let’s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move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on to the work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I’ve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done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Building on the on-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axis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spectrum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model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highlighted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the red box),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focus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has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been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removing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some of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simplifying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assumptions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previously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discussed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developed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albeit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numerically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a model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allows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for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definition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multiple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particles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with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varying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energies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oscillation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amplitudes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achieve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weighted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radiation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function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with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Gaussian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distribution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Specifically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particles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were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sampled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from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Gaussian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distribution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with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mean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zero—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indicating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their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center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along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propagation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axis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—and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variance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defines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oscillation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amplitude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represented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by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summation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red,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which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influences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other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parameters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also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highlighted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red.</a:t>
            </a:r>
          </a:p>
          <a:p>
            <a:pPr algn="l"/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Secondly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divided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plasma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channel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slices.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Within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each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slice,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defined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distinct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values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 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</a:rPr>
              <a:t>γγ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and 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</a:rPr>
              <a:t>σσ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resulting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spectra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shown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on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right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D814CD-97E0-9579-4FF0-3CE30EAC6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709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new model, </a:t>
            </a:r>
            <a:r>
              <a:rPr lang="it-IT" dirty="0" err="1"/>
              <a:t>let’s</a:t>
            </a:r>
            <a:r>
              <a:rPr lang="it-IT" dirty="0"/>
              <a:t> focus on making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efficient</a:t>
            </a:r>
            <a:r>
              <a:rPr lang="it-IT" dirty="0"/>
              <a:t> for </a:t>
            </a:r>
            <a:r>
              <a:rPr lang="it-IT" dirty="0" err="1"/>
              <a:t>specific</a:t>
            </a:r>
            <a:r>
              <a:rPr lang="it-IT" dirty="0"/>
              <a:t> studies. The goal </a:t>
            </a:r>
            <a:r>
              <a:rPr lang="it-IT" dirty="0" err="1"/>
              <a:t>is</a:t>
            </a:r>
            <a:r>
              <a:rPr lang="it-IT" dirty="0"/>
              <a:t> to create a model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computationally</a:t>
            </a:r>
            <a:r>
              <a:rPr lang="it-IT" dirty="0"/>
              <a:t> </a:t>
            </a:r>
            <a:r>
              <a:rPr lang="it-IT" dirty="0" err="1"/>
              <a:t>expensive</a:t>
            </a:r>
            <a:r>
              <a:rPr lang="it-IT" dirty="0"/>
              <a:t>, works </a:t>
            </a:r>
            <a:r>
              <a:rPr lang="it-IT" dirty="0" err="1"/>
              <a:t>quickly</a:t>
            </a:r>
            <a:r>
              <a:rPr lang="it-IT" dirty="0"/>
              <a:t>, and </a:t>
            </a:r>
            <a:r>
              <a:rPr lang="it-IT" dirty="0" err="1"/>
              <a:t>provides</a:t>
            </a:r>
            <a:r>
              <a:rPr lang="it-IT" dirty="0"/>
              <a:t> more information </a:t>
            </a:r>
            <a:r>
              <a:rPr lang="it-IT" dirty="0" err="1"/>
              <a:t>compared</a:t>
            </a:r>
            <a:r>
              <a:rPr lang="it-IT" dirty="0"/>
              <a:t> to </a:t>
            </a:r>
            <a:r>
              <a:rPr lang="it-IT" dirty="0" err="1"/>
              <a:t>existing</a:t>
            </a:r>
            <a:r>
              <a:rPr lang="it-IT" dirty="0"/>
              <a:t> models.  </a:t>
            </a:r>
          </a:p>
          <a:p>
            <a:endParaRPr lang="it-IT" dirty="0"/>
          </a:p>
          <a:p>
            <a:r>
              <a:rPr lang="it-IT" dirty="0" err="1"/>
              <a:t>Let’s</a:t>
            </a:r>
            <a:r>
              <a:rPr lang="it-IT" dirty="0"/>
              <a:t> take a </a:t>
            </a:r>
            <a:r>
              <a:rPr lang="it-IT" dirty="0" err="1"/>
              <a:t>closer</a:t>
            </a:r>
            <a:r>
              <a:rPr lang="it-IT" dirty="0"/>
              <a:t> look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choose</a:t>
            </a:r>
            <a:r>
              <a:rPr lang="it-IT" dirty="0"/>
              <a:t> and </a:t>
            </a:r>
            <a:r>
              <a:rPr lang="it-IT" dirty="0" err="1"/>
              <a:t>how</a:t>
            </a:r>
            <a:r>
              <a:rPr lang="it-IT" dirty="0"/>
              <a:t> to </a:t>
            </a:r>
            <a:r>
              <a:rPr lang="it-IT" dirty="0" err="1"/>
              <a:t>select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/>
              <a:t>The first study </a:t>
            </a:r>
            <a:r>
              <a:rPr lang="it-IT" dirty="0" err="1"/>
              <a:t>was</a:t>
            </a:r>
            <a:r>
              <a:rPr lang="it-IT" dirty="0"/>
              <a:t> on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harmonics</a:t>
            </a:r>
            <a:r>
              <a:rPr lang="it-IT" dirty="0"/>
              <a:t> </a:t>
            </a:r>
            <a:r>
              <a:rPr lang="it-IT" dirty="0" err="1"/>
              <a:t>required</a:t>
            </a:r>
            <a:r>
              <a:rPr lang="it-IT" dirty="0"/>
              <a:t>.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exact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can be </a:t>
            </a:r>
            <a:r>
              <a:rPr lang="it-IT" dirty="0" err="1"/>
              <a:t>obtained</a:t>
            </a:r>
            <a:r>
              <a:rPr lang="it-IT" dirty="0"/>
              <a:t> by </a:t>
            </a:r>
            <a:r>
              <a:rPr lang="it-IT" dirty="0" err="1"/>
              <a:t>including</a:t>
            </a:r>
            <a:r>
              <a:rPr lang="it-IT" dirty="0"/>
              <a:t> the </a:t>
            </a:r>
            <a:r>
              <a:rPr lang="it-IT" dirty="0" err="1"/>
              <a:t>largest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harmonics</a:t>
            </a:r>
            <a:r>
              <a:rPr lang="it-IT" dirty="0"/>
              <a:t>, are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really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? The </a:t>
            </a:r>
            <a:r>
              <a:rPr lang="it-IT" dirty="0" err="1"/>
              <a:t>answer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the model </a:t>
            </a:r>
            <a:r>
              <a:rPr lang="it-IT" dirty="0" err="1"/>
              <a:t>includes</a:t>
            </a:r>
            <a:r>
              <a:rPr lang="it-IT" dirty="0"/>
              <a:t> a </a:t>
            </a:r>
            <a:r>
              <a:rPr lang="it-IT" dirty="0" err="1"/>
              <a:t>function</a:t>
            </a:r>
            <a:r>
              <a:rPr lang="it-IT" dirty="0"/>
              <a:t> \(</a:t>
            </a:r>
            <a:r>
              <a:rPr lang="it-IT" dirty="0" err="1"/>
              <a:t>F_n</a:t>
            </a:r>
            <a:r>
              <a:rPr lang="it-IT" dirty="0"/>
              <a:t>\),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combination</a:t>
            </a:r>
            <a:r>
              <a:rPr lang="it-IT" dirty="0"/>
              <a:t> of Bessel </a:t>
            </a:r>
            <a:r>
              <a:rPr lang="it-IT" dirty="0" err="1"/>
              <a:t>functions</a:t>
            </a:r>
            <a:r>
              <a:rPr lang="it-IT" dirty="0"/>
              <a:t>. Bessel </a:t>
            </a:r>
            <a:r>
              <a:rPr lang="it-IT" dirty="0" err="1"/>
              <a:t>functions</a:t>
            </a:r>
            <a:r>
              <a:rPr lang="it-IT" dirty="0"/>
              <a:t> </a:t>
            </a:r>
            <a:r>
              <a:rPr lang="it-IT" dirty="0" err="1"/>
              <a:t>inherently</a:t>
            </a:r>
            <a:r>
              <a:rPr lang="it-IT" dirty="0"/>
              <a:t> </a:t>
            </a:r>
            <a:r>
              <a:rPr lang="it-IT" dirty="0" err="1"/>
              <a:t>assign</a:t>
            </a:r>
            <a:r>
              <a:rPr lang="it-IT" dirty="0"/>
              <a:t>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significance</a:t>
            </a:r>
            <a:r>
              <a:rPr lang="it-IT" dirty="0"/>
              <a:t> to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harmonics</a:t>
            </a:r>
            <a:r>
              <a:rPr lang="it-IT" dirty="0"/>
              <a:t>,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contributions</a:t>
            </a:r>
            <a:r>
              <a:rPr lang="it-IT" dirty="0"/>
              <a:t> </a:t>
            </a:r>
            <a:r>
              <a:rPr lang="it-IT" dirty="0" err="1"/>
              <a:t>decrease</a:t>
            </a:r>
            <a:r>
              <a:rPr lang="it-IT" dirty="0"/>
              <a:t> </a:t>
            </a:r>
            <a:r>
              <a:rPr lang="it-IT" dirty="0" err="1"/>
              <a:t>progressively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to </a:t>
            </a:r>
            <a:r>
              <a:rPr lang="it-IT" dirty="0" err="1"/>
              <a:t>simplify</a:t>
            </a:r>
            <a:r>
              <a:rPr lang="it-IT" dirty="0"/>
              <a:t> the model by </a:t>
            </a:r>
            <a:r>
              <a:rPr lang="it-IT" dirty="0" err="1"/>
              <a:t>focusing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on the </a:t>
            </a:r>
            <a:r>
              <a:rPr lang="it-IT" dirty="0" err="1"/>
              <a:t>harmonics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meaningful</a:t>
            </a:r>
            <a:r>
              <a:rPr lang="it-IT" dirty="0"/>
              <a:t> impact,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reducing</a:t>
            </a:r>
            <a:r>
              <a:rPr lang="it-IT" dirty="0"/>
              <a:t> </a:t>
            </a:r>
            <a:r>
              <a:rPr lang="it-IT" dirty="0" err="1"/>
              <a:t>computational</a:t>
            </a:r>
            <a:r>
              <a:rPr lang="it-IT" dirty="0"/>
              <a:t> cost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sacrificing</a:t>
            </a:r>
            <a:r>
              <a:rPr lang="it-IT" dirty="0"/>
              <a:t> </a:t>
            </a:r>
            <a:r>
              <a:rPr lang="it-IT" dirty="0" err="1"/>
              <a:t>accuracy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The plots </a:t>
            </a:r>
            <a:r>
              <a:rPr lang="it-IT" dirty="0" err="1"/>
              <a:t>at</a:t>
            </a:r>
            <a:r>
              <a:rPr lang="it-IT" dirty="0"/>
              <a:t> the bottom illustrate </a:t>
            </a:r>
            <a:r>
              <a:rPr lang="it-IT" dirty="0" err="1"/>
              <a:t>how</a:t>
            </a:r>
            <a:r>
              <a:rPr lang="it-IT" dirty="0"/>
              <a:t> the </a:t>
            </a:r>
            <a:r>
              <a:rPr lang="it-IT" dirty="0" err="1"/>
              <a:t>shape</a:t>
            </a:r>
            <a:r>
              <a:rPr lang="it-IT" dirty="0"/>
              <a:t> of 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varies</a:t>
            </a:r>
            <a:r>
              <a:rPr lang="it-IT" dirty="0"/>
              <a:t> for 15 </a:t>
            </a:r>
            <a:r>
              <a:rPr lang="it-IT" dirty="0" err="1"/>
              <a:t>harmonics</a:t>
            </a:r>
            <a:r>
              <a:rPr lang="it-IT" dirty="0"/>
              <a:t>: for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of K.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for low K </a:t>
            </a:r>
            <a:r>
              <a:rPr lang="it-IT" dirty="0" err="1"/>
              <a:t>values</a:t>
            </a:r>
            <a:r>
              <a:rPr lang="it-IT" dirty="0"/>
              <a:t>, the first </a:t>
            </a:r>
            <a:r>
              <a:rPr lang="it-IT" dirty="0" err="1"/>
              <a:t>harmonic</a:t>
            </a:r>
            <a:r>
              <a:rPr lang="it-IT" dirty="0"/>
              <a:t> </a:t>
            </a:r>
            <a:r>
              <a:rPr lang="it-IT" dirty="0" err="1"/>
              <a:t>dominates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K </a:t>
            </a:r>
            <a:r>
              <a:rPr lang="it-IT" dirty="0" err="1"/>
              <a:t>increases</a:t>
            </a:r>
            <a:r>
              <a:rPr lang="it-IT" dirty="0"/>
              <a:t>, the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harmonics</a:t>
            </a:r>
            <a:r>
              <a:rPr lang="it-IT" dirty="0"/>
              <a:t> </a:t>
            </a:r>
            <a:r>
              <a:rPr lang="it-IT" dirty="0" err="1"/>
              <a:t>contribute</a:t>
            </a:r>
            <a:r>
              <a:rPr lang="it-IT" dirty="0"/>
              <a:t> more </a:t>
            </a:r>
            <a:r>
              <a:rPr lang="it-IT" dirty="0" err="1"/>
              <a:t>significantly</a:t>
            </a:r>
            <a:r>
              <a:rPr lang="it-IT" dirty="0"/>
              <a:t> to the overall </a:t>
            </a:r>
            <a:r>
              <a:rPr lang="it-IT" dirty="0" err="1"/>
              <a:t>spectrum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144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To conclude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section</a:t>
            </a:r>
            <a:r>
              <a:rPr lang="it-IT" dirty="0"/>
              <a:t>, </a:t>
            </a:r>
            <a:r>
              <a:rPr lang="it-IT" dirty="0" err="1"/>
              <a:t>I’ll</a:t>
            </a:r>
            <a:r>
              <a:rPr lang="it-IT" dirty="0"/>
              <a:t> show </a:t>
            </a:r>
            <a:r>
              <a:rPr lang="it-IT" dirty="0" err="1"/>
              <a:t>how</a:t>
            </a:r>
            <a:r>
              <a:rPr lang="it-IT" dirty="0"/>
              <a:t> 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evolves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varying</a:t>
            </a:r>
            <a:r>
              <a:rPr lang="it-IT" dirty="0"/>
              <a:t> </a:t>
            </a:r>
            <a:r>
              <a:rPr lang="it-IT" dirty="0" err="1"/>
              <a:t>certain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of the </a:t>
            </a:r>
            <a:r>
              <a:rPr lang="it-IT" dirty="0" err="1"/>
              <a:t>electrons</a:t>
            </a:r>
            <a:r>
              <a:rPr lang="it-IT" dirty="0"/>
              <a:t>:  </a:t>
            </a:r>
          </a:p>
          <a:p>
            <a:endParaRPr lang="it-IT" dirty="0"/>
          </a:p>
          <a:p>
            <a:r>
              <a:rPr lang="it-IT" dirty="0"/>
              <a:t>1.*</a:t>
            </a:r>
            <a:r>
              <a:rPr lang="it-IT" dirty="0" err="1"/>
              <a:t>Electrons</a:t>
            </a:r>
            <a:r>
              <a:rPr lang="it-IT" dirty="0"/>
              <a:t> with </a:t>
            </a:r>
            <a:r>
              <a:rPr lang="it-IT" dirty="0" err="1"/>
              <a:t>different</a:t>
            </a:r>
            <a:r>
              <a:rPr lang="it-IT" dirty="0"/>
              <a:t> energies and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amplitude</a:t>
            </a:r>
            <a:endParaRPr lang="it-IT" dirty="0"/>
          </a:p>
          <a:p>
            <a:endParaRPr lang="it-IT" dirty="0"/>
          </a:p>
          <a:p>
            <a:r>
              <a:rPr lang="it-IT" dirty="0"/>
              <a:t>2. </a:t>
            </a:r>
            <a:r>
              <a:rPr lang="it-IT" dirty="0" err="1"/>
              <a:t>Electrons</a:t>
            </a:r>
            <a:r>
              <a:rPr lang="it-IT" dirty="0"/>
              <a:t> with the </a:t>
            </a:r>
            <a:r>
              <a:rPr lang="it-IT" dirty="0" err="1"/>
              <a:t>same</a:t>
            </a:r>
            <a:r>
              <a:rPr lang="it-IT" dirty="0"/>
              <a:t> energy </a:t>
            </a:r>
            <a:r>
              <a:rPr lang="it-IT" dirty="0" err="1"/>
              <a:t>but</a:t>
            </a:r>
            <a:r>
              <a:rPr lang="it-IT" dirty="0"/>
              <a:t> the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amplitude</a:t>
            </a:r>
            <a:r>
              <a:rPr lang="it-IT" dirty="0"/>
              <a:t> : </a:t>
            </a:r>
          </a:p>
          <a:p>
            <a:endParaRPr lang="it-IT" dirty="0"/>
          </a:p>
          <a:p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are </a:t>
            </a:r>
            <a:r>
              <a:rPr lang="it-IT" dirty="0" err="1"/>
              <a:t>purely</a:t>
            </a:r>
            <a:r>
              <a:rPr lang="it-IT" dirty="0"/>
              <a:t> </a:t>
            </a:r>
            <a:r>
              <a:rPr lang="it-IT" dirty="0" err="1"/>
              <a:t>hypothetical</a:t>
            </a:r>
            <a:r>
              <a:rPr lang="it-IT" dirty="0"/>
              <a:t> and non-</a:t>
            </a:r>
            <a:r>
              <a:rPr lang="it-IT" dirty="0" err="1"/>
              <a:t>physical</a:t>
            </a:r>
            <a:r>
              <a:rPr lang="it-IT" dirty="0"/>
              <a:t>—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it’s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fix one </a:t>
            </a:r>
            <a:r>
              <a:rPr lang="it-IT" dirty="0" err="1"/>
              <a:t>parameter</a:t>
            </a:r>
            <a:r>
              <a:rPr lang="it-IT" dirty="0"/>
              <a:t>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allowing</a:t>
            </a:r>
            <a:r>
              <a:rPr lang="it-IT" dirty="0"/>
              <a:t> the </a:t>
            </a:r>
            <a:r>
              <a:rPr lang="it-IT" dirty="0" err="1"/>
              <a:t>other</a:t>
            </a:r>
            <a:r>
              <a:rPr lang="it-IT" dirty="0"/>
              <a:t> to evolve</a:t>
            </a:r>
          </a:p>
          <a:p>
            <a:endParaRPr lang="it-IT" dirty="0"/>
          </a:p>
          <a:p>
            <a:r>
              <a:rPr lang="it-IT" dirty="0"/>
              <a:t>3. **</a:t>
            </a:r>
            <a:r>
              <a:rPr lang="it-IT" dirty="0" err="1"/>
              <a:t>Electrons</a:t>
            </a:r>
            <a:r>
              <a:rPr lang="it-IT" dirty="0"/>
              <a:t> with </a:t>
            </a:r>
            <a:r>
              <a:rPr lang="it-IT" dirty="0" err="1"/>
              <a:t>different</a:t>
            </a:r>
            <a:r>
              <a:rPr lang="it-IT" dirty="0"/>
              <a:t> energies and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amplitudes</a:t>
            </a:r>
            <a:r>
              <a:rPr lang="it-IT" dirty="0"/>
              <a:t>**: </a:t>
            </a:r>
          </a:p>
          <a:p>
            <a:r>
              <a:rPr lang="it-IT" dirty="0" err="1"/>
              <a:t>This</a:t>
            </a:r>
            <a:r>
              <a:rPr lang="it-IT" dirty="0"/>
              <a:t> scenario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realistic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closely</a:t>
            </a:r>
            <a:r>
              <a:rPr lang="it-IT" dirty="0"/>
              <a:t> </a:t>
            </a:r>
            <a:r>
              <a:rPr lang="it-IT" dirty="0" err="1"/>
              <a:t>represents</a:t>
            </a:r>
            <a:r>
              <a:rPr lang="it-IT" dirty="0"/>
              <a:t> the </a:t>
            </a:r>
            <a:r>
              <a:rPr lang="it-IT" dirty="0" err="1"/>
              <a:t>physical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inside the plasma.  </a:t>
            </a:r>
          </a:p>
          <a:p>
            <a:endParaRPr lang="it-IT" dirty="0"/>
          </a:p>
          <a:p>
            <a:r>
              <a:rPr lang="it-IT" dirty="0"/>
              <a:t>By </a:t>
            </a:r>
            <a:r>
              <a:rPr lang="it-IT" dirty="0" err="1"/>
              <a:t>comparing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understand</a:t>
            </a:r>
            <a:r>
              <a:rPr lang="it-IT" dirty="0"/>
              <a:t> the </a:t>
            </a:r>
            <a:r>
              <a:rPr lang="it-IT" dirty="0" err="1"/>
              <a:t>interplay</a:t>
            </a:r>
            <a:r>
              <a:rPr lang="it-IT" dirty="0"/>
              <a:t> of energy and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amplitude</a:t>
            </a:r>
            <a:r>
              <a:rPr lang="it-IT" dirty="0"/>
              <a:t> in shaping the </a:t>
            </a:r>
            <a:r>
              <a:rPr lang="it-IT" dirty="0" err="1"/>
              <a:t>emitted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788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Particle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-in-Cell (PIC)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codes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are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most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commonly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used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tools for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studying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plasma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acceleration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The code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used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called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FBPIC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In the FBPIC code,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electromagnetic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fields are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represented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on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cylindrical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grid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decomposed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azimuthal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modes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approach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particularly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well-suited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for systems with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cylindrical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symmetry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azimuthal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decomposition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represents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fields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 sum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azimuthal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modes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using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Fourier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decomposition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along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azimuthal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angle 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</a:rPr>
              <a:t>θθ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equations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are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solved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spectral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domain,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which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helps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minimize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numerical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errors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it-IT" dirty="0"/>
          </a:p>
          <a:p>
            <a:r>
              <a:rPr lang="it-IT" dirty="0"/>
              <a:t>In general the </a:t>
            </a:r>
            <a:r>
              <a:rPr lang="it-IT" dirty="0" err="1"/>
              <a:t>PICs</a:t>
            </a:r>
            <a:r>
              <a:rPr lang="it-IT" dirty="0"/>
              <a:t> </a:t>
            </a:r>
            <a:r>
              <a:rPr lang="it-IT" dirty="0" err="1"/>
              <a:t>algorithm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time step </a:t>
            </a:r>
            <a:r>
              <a:rPr lang="it-IT" dirty="0" err="1"/>
              <a:t>involves</a:t>
            </a:r>
            <a:r>
              <a:rPr lang="it-IT" dirty="0"/>
              <a:t> </a:t>
            </a:r>
            <a:r>
              <a:rPr lang="it-IT" dirty="0" err="1"/>
              <a:t>four</a:t>
            </a:r>
            <a:r>
              <a:rPr lang="it-IT" dirty="0"/>
              <a:t> steps: </a:t>
            </a:r>
          </a:p>
          <a:p>
            <a:r>
              <a:rPr lang="it-IT" dirty="0" err="1"/>
              <a:t>updating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velocities</a:t>
            </a:r>
            <a:r>
              <a:rPr lang="it-IT" dirty="0"/>
              <a:t> and positions</a:t>
            </a:r>
          </a:p>
          <a:p>
            <a:r>
              <a:rPr lang="it-IT" dirty="0" err="1"/>
              <a:t>using</a:t>
            </a:r>
            <a:r>
              <a:rPr lang="it-IT" dirty="0"/>
              <a:t> the Newton–Lorentz </a:t>
            </a:r>
            <a:r>
              <a:rPr lang="it-IT" dirty="0" err="1"/>
              <a:t>equations</a:t>
            </a:r>
            <a:r>
              <a:rPr lang="it-IT" dirty="0"/>
              <a:t>, </a:t>
            </a:r>
            <a:r>
              <a:rPr lang="it-IT" dirty="0" err="1"/>
              <a:t>depositing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 and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densities</a:t>
            </a:r>
            <a:r>
              <a:rPr lang="it-IT" dirty="0"/>
              <a:t> </a:t>
            </a:r>
            <a:r>
              <a:rPr lang="it-IT" dirty="0" err="1"/>
              <a:t>onto</a:t>
            </a:r>
            <a:r>
              <a:rPr lang="it-IT" dirty="0"/>
              <a:t> the </a:t>
            </a:r>
            <a:r>
              <a:rPr lang="it-IT" dirty="0" err="1"/>
              <a:t>grid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interpo</a:t>
            </a:r>
            <a:r>
              <a:rPr lang="it-IT" dirty="0"/>
              <a:t>-</a:t>
            </a:r>
          </a:p>
          <a:p>
            <a:r>
              <a:rPr lang="it-IT" dirty="0" err="1"/>
              <a:t>lation</a:t>
            </a:r>
            <a:r>
              <a:rPr lang="it-IT" dirty="0"/>
              <a:t>, solving </a:t>
            </a:r>
            <a:r>
              <a:rPr lang="it-IT" dirty="0" err="1"/>
              <a:t>Maxwell’s</a:t>
            </a:r>
            <a:r>
              <a:rPr lang="it-IT" dirty="0"/>
              <a:t> </a:t>
            </a:r>
            <a:r>
              <a:rPr lang="it-IT" dirty="0" err="1"/>
              <a:t>equations</a:t>
            </a:r>
            <a:r>
              <a:rPr lang="it-IT" dirty="0"/>
              <a:t> to update fields, and </a:t>
            </a:r>
            <a:r>
              <a:rPr lang="it-IT" dirty="0" err="1"/>
              <a:t>interpolating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fields back to the </a:t>
            </a:r>
            <a:r>
              <a:rPr lang="it-IT" dirty="0" err="1"/>
              <a:t>particles</a:t>
            </a:r>
            <a:r>
              <a:rPr lang="it-IT" dirty="0"/>
              <a:t> for</a:t>
            </a:r>
          </a:p>
          <a:p>
            <a:r>
              <a:rPr lang="it-IT" dirty="0"/>
              <a:t>the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iteration</a:t>
            </a:r>
            <a:r>
              <a:rPr lang="it-IT" dirty="0"/>
              <a:t>.   </a:t>
            </a:r>
          </a:p>
          <a:p>
            <a:endParaRPr lang="it-IT" dirty="0"/>
          </a:p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run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simulation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several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parameters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must be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initialized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including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laser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properties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simulation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box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dimensions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and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particle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distribution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979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By setting the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later</a:t>
            </a:r>
            <a:r>
              <a:rPr lang="it-IT" dirty="0"/>
              <a:t> be </a:t>
            </a:r>
            <a:r>
              <a:rPr lang="it-IT" dirty="0" err="1"/>
              <a:t>used</a:t>
            </a:r>
            <a:r>
              <a:rPr lang="it-IT" dirty="0"/>
              <a:t> in the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campaign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the </a:t>
            </a:r>
            <a:r>
              <a:rPr lang="it-IT" dirty="0" err="1"/>
              <a:t>evolution</a:t>
            </a:r>
            <a:r>
              <a:rPr lang="it-IT" dirty="0"/>
              <a:t> of the electron </a:t>
            </a:r>
            <a:r>
              <a:rPr lang="it-IT" dirty="0" err="1"/>
              <a:t>bunch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plasma. The </a:t>
            </a:r>
            <a:r>
              <a:rPr lang="it-IT" dirty="0" err="1"/>
              <a:t>results</a:t>
            </a:r>
            <a:r>
              <a:rPr lang="it-IT" dirty="0"/>
              <a:t> show the self-injection of </a:t>
            </a:r>
            <a:r>
              <a:rPr lang="it-IT" dirty="0" err="1"/>
              <a:t>electrons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bubble</a:t>
            </a:r>
            <a:r>
              <a:rPr lang="it-IT" dirty="0"/>
              <a:t>,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oscillation</a:t>
            </a:r>
            <a:r>
              <a:rPr lang="it-IT" dirty="0"/>
              <a:t>, and, once the </a:t>
            </a:r>
            <a:r>
              <a:rPr lang="it-IT" dirty="0" err="1"/>
              <a:t>dephasing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reached</a:t>
            </a:r>
            <a:r>
              <a:rPr lang="it-IT" dirty="0"/>
              <a:t>, the </a:t>
            </a:r>
            <a:r>
              <a:rPr lang="it-IT" dirty="0" err="1"/>
              <a:t>recombination</a:t>
            </a:r>
            <a:r>
              <a:rPr lang="it-IT" dirty="0"/>
              <a:t> of </a:t>
            </a:r>
            <a:r>
              <a:rPr lang="it-IT" dirty="0" err="1"/>
              <a:t>electrons</a:t>
            </a:r>
            <a:r>
              <a:rPr lang="it-IT" dirty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220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evolution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oscillation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amplitude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and energy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parameters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shown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earlier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derived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from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these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trajectories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FBPIC.</a:t>
            </a:r>
          </a:p>
          <a:p>
            <a:pPr algn="l"/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Previously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mentioned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values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gamma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are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underestimated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Let’s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see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why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While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average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value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gamma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peaks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around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250,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observe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energy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distribution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shows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peak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approximately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200 MeV.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847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This</a:t>
            </a:r>
            <a:r>
              <a:rPr lang="it-IT" dirty="0"/>
              <a:t> can be </a:t>
            </a:r>
            <a:r>
              <a:rPr lang="it-IT" dirty="0" err="1"/>
              <a:t>explained</a:t>
            </a:r>
            <a:r>
              <a:rPr lang="it-IT" dirty="0"/>
              <a:t> </a:t>
            </a:r>
            <a:r>
              <a:rPr lang="it-IT" dirty="0" err="1"/>
              <a:t>observing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,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bubble</a:t>
            </a:r>
            <a:r>
              <a:rPr lang="it-IT" dirty="0"/>
              <a:t>,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 energy to </a:t>
            </a:r>
            <a:r>
              <a:rPr lang="it-IT" dirty="0" err="1"/>
              <a:t>enter</a:t>
            </a:r>
            <a:r>
              <a:rPr lang="it-IT" dirty="0"/>
              <a:t>, </a:t>
            </a:r>
            <a:r>
              <a:rPr lang="it-IT" dirty="0" err="1"/>
              <a:t>creating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 electron </a:t>
            </a:r>
            <a:r>
              <a:rPr lang="it-IT" dirty="0" err="1"/>
              <a:t>bunch</a:t>
            </a:r>
            <a:r>
              <a:rPr lang="it-IT" dirty="0"/>
              <a:t> </a:t>
            </a:r>
            <a:r>
              <a:rPr lang="it-IT" dirty="0" err="1"/>
              <a:t>behind</a:t>
            </a:r>
            <a:r>
              <a:rPr lang="it-IT" dirty="0"/>
              <a:t> the first one. </a:t>
            </a:r>
            <a:r>
              <a:rPr lang="it-IT" dirty="0" err="1"/>
              <a:t>This</a:t>
            </a:r>
            <a:r>
              <a:rPr lang="it-IT" dirty="0"/>
              <a:t> new </a:t>
            </a:r>
            <a:r>
              <a:rPr lang="it-IT" dirty="0" err="1"/>
              <a:t>bunch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inevitably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energy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lags </a:t>
            </a:r>
            <a:r>
              <a:rPr lang="it-IT" dirty="0" err="1"/>
              <a:t>behind</a:t>
            </a:r>
            <a:r>
              <a:rPr lang="it-IT" dirty="0"/>
              <a:t> the first </a:t>
            </a:r>
            <a:r>
              <a:rPr lang="it-IT" dirty="0" err="1"/>
              <a:t>bunch</a:t>
            </a:r>
            <a:r>
              <a:rPr lang="it-IT" dirty="0"/>
              <a:t> and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 the maximum energy gain.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result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influence</a:t>
            </a:r>
            <a:r>
              <a:rPr lang="it-IT" dirty="0"/>
              <a:t> the </a:t>
            </a:r>
            <a:r>
              <a:rPr lang="it-IT" dirty="0" err="1"/>
              <a:t>average</a:t>
            </a:r>
            <a:r>
              <a:rPr lang="it-IT" dirty="0"/>
              <a:t> \(\gamma\) </a:t>
            </a:r>
            <a:r>
              <a:rPr lang="it-IT" dirty="0" err="1"/>
              <a:t>value</a:t>
            </a:r>
            <a:r>
              <a:rPr lang="it-IT" dirty="0"/>
              <a:t>, </a:t>
            </a:r>
            <a:r>
              <a:rPr lang="it-IT" dirty="0" err="1"/>
              <a:t>lowering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. In questa slide mostro anche diverse simulazioni con con diverse </a:t>
            </a:r>
            <a:r>
              <a:rPr lang="it-IT" dirty="0" err="1"/>
              <a:t>densita’</a:t>
            </a:r>
            <a:r>
              <a:rPr lang="it-IT" dirty="0"/>
              <a:t> di elettroni. 3.5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443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PIC code </a:t>
            </a:r>
            <a:r>
              <a:rPr lang="it-IT" dirty="0" err="1"/>
              <a:t>capable</a:t>
            </a:r>
            <a:r>
              <a:rPr lang="it-IT" dirty="0"/>
              <a:t> of </a:t>
            </a:r>
            <a:r>
              <a:rPr lang="it-IT" dirty="0" err="1"/>
              <a:t>directly</a:t>
            </a:r>
            <a:r>
              <a:rPr lang="it-IT" dirty="0"/>
              <a:t> </a:t>
            </a:r>
            <a:r>
              <a:rPr lang="it-IT" dirty="0" err="1"/>
              <a:t>extracting</a:t>
            </a:r>
            <a:r>
              <a:rPr lang="it-IT" dirty="0"/>
              <a:t>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, </a:t>
            </a:r>
            <a:r>
              <a:rPr lang="it-IT" dirty="0" err="1"/>
              <a:t>external</a:t>
            </a:r>
            <a:r>
              <a:rPr lang="it-IT" dirty="0"/>
              <a:t> tools are </a:t>
            </a:r>
            <a:r>
              <a:rPr lang="it-IT" dirty="0" err="1"/>
              <a:t>required</a:t>
            </a:r>
            <a:r>
              <a:rPr lang="it-IT" dirty="0"/>
              <a:t>. In </a:t>
            </a:r>
            <a:r>
              <a:rPr lang="it-IT" dirty="0" err="1"/>
              <a:t>this</a:t>
            </a:r>
            <a:r>
              <a:rPr lang="it-IT" dirty="0"/>
              <a:t> case, the tool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**</a:t>
            </a:r>
            <a:r>
              <a:rPr lang="it-IT" dirty="0" err="1"/>
              <a:t>Synchrad</a:t>
            </a:r>
            <a:r>
              <a:rPr lang="it-IT" dirty="0"/>
              <a:t>**, a Python library </a:t>
            </a:r>
            <a:r>
              <a:rPr lang="it-IT" dirty="0" err="1"/>
              <a:t>that</a:t>
            </a:r>
            <a:r>
              <a:rPr lang="it-IT" dirty="0"/>
              <a:t> takes the electron </a:t>
            </a:r>
            <a:r>
              <a:rPr lang="it-IT" dirty="0" err="1"/>
              <a:t>trajectories</a:t>
            </a:r>
            <a:r>
              <a:rPr lang="it-IT" dirty="0"/>
              <a:t> </a:t>
            </a:r>
            <a:r>
              <a:rPr lang="it-IT" dirty="0" err="1"/>
              <a:t>extracted</a:t>
            </a:r>
            <a:r>
              <a:rPr lang="it-IT" dirty="0"/>
              <a:t> from FBPIC </a:t>
            </a:r>
            <a:r>
              <a:rPr lang="it-IT" dirty="0" err="1"/>
              <a:t>as</a:t>
            </a:r>
            <a:r>
              <a:rPr lang="it-IT" dirty="0"/>
              <a:t> input to compute the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Here, I </a:t>
            </a:r>
            <a:r>
              <a:rPr lang="it-IT" dirty="0" err="1"/>
              <a:t>present</a:t>
            </a:r>
            <a:r>
              <a:rPr lang="it-IT" dirty="0"/>
              <a:t> a </a:t>
            </a:r>
            <a:r>
              <a:rPr lang="it-IT" dirty="0" err="1"/>
              <a:t>photon</a:t>
            </a:r>
            <a:r>
              <a:rPr lang="it-IT" dirty="0"/>
              <a:t> spot, the </a:t>
            </a:r>
            <a:r>
              <a:rPr lang="it-IT" dirty="0" err="1"/>
              <a:t>divergence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with </a:t>
            </a:r>
            <a:r>
              <a:rPr lang="it-IT" dirty="0" err="1"/>
              <a:t>Synchrad</a:t>
            </a:r>
            <a:r>
              <a:rPr lang="it-IT" dirty="0"/>
              <a:t>, and a </a:t>
            </a:r>
            <a:r>
              <a:rPr lang="it-IT" dirty="0" err="1"/>
              <a:t>comparison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Synchrad</a:t>
            </a:r>
            <a:r>
              <a:rPr lang="it-IT" dirty="0"/>
              <a:t> and 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with the fast model </a:t>
            </a:r>
            <a:r>
              <a:rPr lang="it-IT" dirty="0" err="1"/>
              <a:t>discussed</a:t>
            </a:r>
            <a:r>
              <a:rPr lang="it-IT" dirty="0"/>
              <a:t> </a:t>
            </a:r>
            <a:r>
              <a:rPr lang="it-IT" dirty="0" err="1"/>
              <a:t>earlier</a:t>
            </a:r>
            <a:r>
              <a:rPr lang="it-IT" dirty="0"/>
              <a:t>. The </a:t>
            </a:r>
            <a:r>
              <a:rPr lang="it-IT" dirty="0" err="1"/>
              <a:t>comparison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made by </a:t>
            </a:r>
            <a:r>
              <a:rPr lang="it-IT" dirty="0" err="1"/>
              <a:t>varying</a:t>
            </a:r>
            <a:r>
              <a:rPr lang="it-IT" dirty="0"/>
              <a:t> energy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runs</a:t>
            </a:r>
            <a:r>
              <a:rPr lang="it-IT" dirty="0"/>
              <a:t> with </a:t>
            </a:r>
            <a:r>
              <a:rPr lang="it-IT" dirty="0" err="1"/>
              <a:t>varying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of K.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The goal of </a:t>
            </a:r>
            <a:r>
              <a:rPr lang="it-IT" dirty="0" err="1"/>
              <a:t>this</a:t>
            </a:r>
            <a:r>
              <a:rPr lang="it-IT" dirty="0"/>
              <a:t> plot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to show the </a:t>
            </a:r>
            <a:r>
              <a:rPr lang="it-IT" dirty="0" err="1"/>
              <a:t>overlap</a:t>
            </a:r>
            <a:r>
              <a:rPr lang="it-IT" dirty="0"/>
              <a:t> of </a:t>
            </a:r>
            <a:r>
              <a:rPr lang="it-IT" dirty="0" err="1"/>
              <a:t>solutions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to </a:t>
            </a:r>
            <a:r>
              <a:rPr lang="it-IT" dirty="0" err="1"/>
              <a:t>understand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the </a:t>
            </a:r>
            <a:r>
              <a:rPr lang="it-IT" dirty="0" err="1"/>
              <a:t>contributions</a:t>
            </a:r>
            <a:r>
              <a:rPr lang="it-IT" dirty="0"/>
              <a:t> of </a:t>
            </a:r>
            <a:r>
              <a:rPr lang="it-IT" dirty="0" err="1"/>
              <a:t>electrons</a:t>
            </a:r>
            <a:r>
              <a:rPr lang="it-IT" dirty="0"/>
              <a:t> with </a:t>
            </a:r>
            <a:r>
              <a:rPr lang="it-IT" dirty="0" err="1"/>
              <a:t>different</a:t>
            </a:r>
            <a:r>
              <a:rPr lang="it-IT" dirty="0"/>
              <a:t> K </a:t>
            </a:r>
            <a:r>
              <a:rPr lang="it-IT" dirty="0" err="1"/>
              <a:t>values</a:t>
            </a:r>
            <a:r>
              <a:rPr lang="it-IT" dirty="0"/>
              <a:t> </a:t>
            </a:r>
            <a:r>
              <a:rPr lang="it-IT" dirty="0" err="1"/>
              <a:t>shape</a:t>
            </a:r>
            <a:r>
              <a:rPr lang="it-IT" dirty="0"/>
              <a:t>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Electrons</a:t>
            </a:r>
            <a:r>
              <a:rPr lang="it-IT" dirty="0"/>
              <a:t> with </a:t>
            </a:r>
            <a:r>
              <a:rPr lang="it-IT" dirty="0" err="1"/>
              <a:t>lower</a:t>
            </a:r>
            <a:r>
              <a:rPr lang="it-IT" dirty="0"/>
              <a:t> K </a:t>
            </a:r>
            <a:r>
              <a:rPr lang="it-IT" dirty="0" err="1"/>
              <a:t>values</a:t>
            </a:r>
            <a:r>
              <a:rPr lang="it-IT" dirty="0"/>
              <a:t> dominate the </a:t>
            </a:r>
            <a:r>
              <a:rPr lang="it-IT" dirty="0" err="1"/>
              <a:t>leftmost</a:t>
            </a:r>
            <a:r>
              <a:rPr lang="it-IT" dirty="0"/>
              <a:t> part of the </a:t>
            </a:r>
            <a:r>
              <a:rPr lang="it-IT" dirty="0" err="1"/>
              <a:t>spectrum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with </a:t>
            </a:r>
            <a:r>
              <a:rPr lang="it-IT" dirty="0" err="1"/>
              <a:t>higher</a:t>
            </a:r>
            <a:r>
              <a:rPr lang="it-IT" dirty="0"/>
              <a:t> K </a:t>
            </a:r>
            <a:r>
              <a:rPr lang="it-IT" dirty="0" err="1"/>
              <a:t>values</a:t>
            </a:r>
            <a:r>
              <a:rPr lang="it-IT" dirty="0"/>
              <a:t> </a:t>
            </a:r>
            <a:r>
              <a:rPr lang="it-IT" dirty="0" err="1"/>
              <a:t>contribute</a:t>
            </a:r>
            <a:r>
              <a:rPr lang="it-IT" dirty="0"/>
              <a:t> to the </a:t>
            </a:r>
            <a:r>
              <a:rPr lang="it-IT" dirty="0" err="1"/>
              <a:t>rightmost</a:t>
            </a:r>
            <a:r>
              <a:rPr lang="it-IT" dirty="0"/>
              <a:t> part.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detailed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be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relied</a:t>
            </a:r>
            <a:r>
              <a:rPr lang="it-IT" dirty="0"/>
              <a:t> on a single slice.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3748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section</a:t>
            </a:r>
            <a:r>
              <a:rPr lang="it-IT" dirty="0"/>
              <a:t>, I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discuss</a:t>
            </a:r>
            <a:r>
              <a:rPr lang="it-IT" dirty="0"/>
              <a:t> the </a:t>
            </a:r>
            <a:r>
              <a:rPr lang="it-IT" dirty="0" err="1"/>
              <a:t>experimental</a:t>
            </a:r>
            <a:r>
              <a:rPr lang="it-IT" dirty="0"/>
              <a:t> activities </a:t>
            </a:r>
            <a:r>
              <a:rPr lang="it-IT" dirty="0" err="1"/>
              <a:t>carried</a:t>
            </a:r>
            <a:r>
              <a:rPr lang="it-IT" dirty="0"/>
              <a:t> out </a:t>
            </a:r>
            <a:r>
              <a:rPr lang="it-IT" dirty="0" err="1"/>
              <a:t>at</a:t>
            </a:r>
            <a:r>
              <a:rPr lang="it-IT" dirty="0"/>
              <a:t> CLPU, a </a:t>
            </a:r>
            <a:r>
              <a:rPr lang="it-IT" dirty="0" err="1"/>
              <a:t>research</a:t>
            </a:r>
            <a:r>
              <a:rPr lang="it-IT" dirty="0"/>
              <a:t> center in </a:t>
            </a:r>
            <a:r>
              <a:rPr lang="it-IT" dirty="0" err="1"/>
              <a:t>Spain</a:t>
            </a:r>
            <a:r>
              <a:rPr lang="it-IT" dirty="0"/>
              <a:t> </a:t>
            </a:r>
            <a:r>
              <a:rPr lang="it-IT" dirty="0" err="1"/>
              <a:t>equipped</a:t>
            </a:r>
            <a:r>
              <a:rPr lang="it-IT" dirty="0"/>
              <a:t> with a </a:t>
            </a:r>
            <a:r>
              <a:rPr lang="it-IT" dirty="0" err="1"/>
              <a:t>petawatt</a:t>
            </a:r>
            <a:r>
              <a:rPr lang="it-IT" dirty="0"/>
              <a:t>-class laser system.  </a:t>
            </a:r>
          </a:p>
          <a:p>
            <a:endParaRPr lang="it-IT" dirty="0"/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layout of the laser system,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divided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three</a:t>
            </a:r>
            <a:r>
              <a:rPr lang="it-IT" dirty="0"/>
              <a:t> lines: **VEGA 1**, **VEGA 2**, and **VEGA 3**. For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**VEGA 2**,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offered</a:t>
            </a:r>
            <a:r>
              <a:rPr lang="it-IT" dirty="0"/>
              <a:t>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accessibility</a:t>
            </a:r>
            <a:r>
              <a:rPr lang="it-IT" dirty="0"/>
              <a:t> and </a:t>
            </a:r>
            <a:r>
              <a:rPr lang="it-IT" dirty="0" err="1"/>
              <a:t>flexibility</a:t>
            </a:r>
            <a:r>
              <a:rPr lang="it-IT" dirty="0"/>
              <a:t>, making </a:t>
            </a:r>
            <a:r>
              <a:rPr lang="it-IT" dirty="0" err="1"/>
              <a:t>it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suitable</a:t>
            </a:r>
            <a:r>
              <a:rPr lang="it-IT" dirty="0"/>
              <a:t> </a:t>
            </a:r>
            <a:r>
              <a:rPr lang="it-IT" dirty="0" err="1"/>
              <a:t>choice</a:t>
            </a:r>
            <a:r>
              <a:rPr lang="it-IT" dirty="0"/>
              <a:t> for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needs</a:t>
            </a:r>
            <a:r>
              <a:rPr lang="it-IT" dirty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579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8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8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femtosecond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high-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intensity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laser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pulse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focused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gas jet,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ionizes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gas,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creating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plasma. At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high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intensities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the laser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interacts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with the plasma,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forming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channel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electrons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can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enter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be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accelerated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by the energy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provided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by the laser.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NOW LETS LOOK WHAT HAPPEN SINSIDE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CHANNell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295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experimental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campaign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focused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a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laser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wakefield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acceleration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experiment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with the goal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measuring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betatron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radiation</a:t>
            </a:r>
            <a:endParaRPr lang="it-IT" b="1" i="0" u="none" strike="noStrike" dirty="0">
              <a:solidFill>
                <a:srgbClr val="000000"/>
              </a:solidFill>
              <a:effectLst/>
            </a:endParaRPr>
          </a:p>
          <a:p>
            <a:endParaRPr lang="it-IT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novelty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experiment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lies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measurement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not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only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in the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typical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X-ray range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but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also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in the EUV (Extreme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Ultraviolet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) range.</a:t>
            </a:r>
          </a:p>
          <a:p>
            <a:endParaRPr lang="it-IT" dirty="0"/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schematic</a:t>
            </a:r>
            <a:r>
              <a:rPr lang="it-IT" dirty="0"/>
              <a:t> of the setup. A laser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focused</a:t>
            </a:r>
            <a:r>
              <a:rPr lang="it-IT" dirty="0"/>
              <a:t> </a:t>
            </a:r>
            <a:r>
              <a:rPr lang="it-IT" dirty="0" err="1"/>
              <a:t>onto</a:t>
            </a:r>
            <a:r>
              <a:rPr lang="it-IT" dirty="0"/>
              <a:t> a gas target,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ionized</a:t>
            </a:r>
            <a:r>
              <a:rPr lang="it-IT" dirty="0"/>
              <a:t> and </a:t>
            </a:r>
            <a:r>
              <a:rPr lang="it-IT" dirty="0" err="1"/>
              <a:t>transformed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plasma. </a:t>
            </a:r>
            <a:r>
              <a:rPr lang="it-IT" dirty="0" err="1"/>
              <a:t>Within</a:t>
            </a:r>
            <a:r>
              <a:rPr lang="it-IT" dirty="0"/>
              <a:t> the plasma, </a:t>
            </a:r>
            <a:r>
              <a:rPr lang="it-IT" dirty="0" err="1"/>
              <a:t>electrons</a:t>
            </a:r>
            <a:r>
              <a:rPr lang="it-IT" dirty="0"/>
              <a:t> are </a:t>
            </a:r>
            <a:r>
              <a:rPr lang="it-IT" dirty="0" err="1"/>
              <a:t>emitted</a:t>
            </a:r>
            <a:r>
              <a:rPr lang="it-IT" dirty="0"/>
              <a:t>, and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generated</a:t>
            </a:r>
            <a:r>
              <a:rPr lang="it-IT" dirty="0"/>
              <a:t> co-</a:t>
            </a:r>
            <a:r>
              <a:rPr lang="it-IT" dirty="0" err="1"/>
              <a:t>axially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emitted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are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deflected</a:t>
            </a:r>
            <a:r>
              <a:rPr lang="it-IT" dirty="0"/>
              <a:t> by a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, </a:t>
            </a:r>
            <a:r>
              <a:rPr lang="it-IT" dirty="0" err="1"/>
              <a:t>allowing</a:t>
            </a:r>
            <a:r>
              <a:rPr lang="it-IT" dirty="0"/>
              <a:t> the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to travel </a:t>
            </a:r>
            <a:r>
              <a:rPr lang="it-IT" dirty="0" err="1"/>
              <a:t>undisturbed</a:t>
            </a:r>
            <a:r>
              <a:rPr lang="it-IT" dirty="0"/>
              <a:t> to the detector,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 and </a:t>
            </a:r>
            <a:r>
              <a:rPr lang="it-IT" dirty="0" err="1"/>
              <a:t>analyzed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methods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achieve</a:t>
            </a:r>
            <a:r>
              <a:rPr lang="it-IT" dirty="0"/>
              <a:t> the </a:t>
            </a:r>
            <a:r>
              <a:rPr lang="it-IT" dirty="0" err="1"/>
              <a:t>objective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illustrated</a:t>
            </a:r>
            <a:r>
              <a:rPr lang="it-IT" dirty="0"/>
              <a:t>, </a:t>
            </a:r>
            <a:r>
              <a:rPr lang="it-IT" dirty="0" err="1"/>
              <a:t>focusing</a:t>
            </a:r>
            <a:r>
              <a:rPr lang="it-IT" dirty="0"/>
              <a:t> on </a:t>
            </a:r>
            <a:r>
              <a:rPr lang="it-IT" dirty="0" err="1"/>
              <a:t>two</a:t>
            </a:r>
            <a:r>
              <a:rPr lang="it-IT" dirty="0"/>
              <a:t> key </a:t>
            </a:r>
            <a:r>
              <a:rPr lang="it-IT" dirty="0" err="1"/>
              <a:t>aspects</a:t>
            </a:r>
            <a:r>
              <a:rPr lang="it-IT" dirty="0"/>
              <a:t>: the </a:t>
            </a:r>
            <a:r>
              <a:rPr lang="it-IT" dirty="0" err="1"/>
              <a:t>measurement</a:t>
            </a:r>
            <a:r>
              <a:rPr lang="it-IT" dirty="0"/>
              <a:t> of  </a:t>
            </a:r>
            <a:r>
              <a:rPr lang="it-IT" dirty="0" err="1"/>
              <a:t>betatron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and the </a:t>
            </a:r>
            <a:r>
              <a:rPr lang="it-IT" dirty="0" err="1"/>
              <a:t>implementation</a:t>
            </a:r>
            <a:r>
              <a:rPr lang="it-IT" dirty="0"/>
              <a:t> of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contrast</a:t>
            </a:r>
            <a:r>
              <a:rPr lang="it-IT" dirty="0"/>
              <a:t> imaging.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7590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Here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 photo of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main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vacuum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chamber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whit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main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parameter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experiment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can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see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gas jet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nozzle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measurement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the 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density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profile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previously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performed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418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Here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the **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**,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essential</a:t>
            </a:r>
            <a:r>
              <a:rPr lang="it-IT" dirty="0"/>
              <a:t> for </a:t>
            </a:r>
            <a:r>
              <a:rPr lang="it-IT" dirty="0" err="1"/>
              <a:t>deflecting</a:t>
            </a:r>
            <a:r>
              <a:rPr lang="it-IT" dirty="0"/>
              <a:t> the </a:t>
            </a:r>
            <a:r>
              <a:rPr lang="it-IT" dirty="0" err="1"/>
              <a:t>trajectory</a:t>
            </a:r>
            <a:r>
              <a:rPr lang="it-IT" dirty="0"/>
              <a:t> of the </a:t>
            </a:r>
            <a:r>
              <a:rPr lang="it-IT" dirty="0" err="1"/>
              <a:t>electrons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are </a:t>
            </a:r>
            <a:r>
              <a:rPr lang="it-IT" dirty="0" err="1"/>
              <a:t>directed</a:t>
            </a:r>
            <a:r>
              <a:rPr lang="it-IT" dirty="0"/>
              <a:t> </a:t>
            </a:r>
            <a:r>
              <a:rPr lang="it-IT" dirty="0" err="1"/>
              <a:t>towards</a:t>
            </a:r>
            <a:r>
              <a:rPr lang="it-IT" dirty="0"/>
              <a:t> a **</a:t>
            </a:r>
            <a:r>
              <a:rPr lang="it-IT" dirty="0" err="1"/>
              <a:t>Lanex</a:t>
            </a:r>
            <a:r>
              <a:rPr lang="it-IT" dirty="0"/>
              <a:t> screen**,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energy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characterized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case, the work </a:t>
            </a:r>
            <a:r>
              <a:rPr lang="it-IT" dirty="0" err="1"/>
              <a:t>involved</a:t>
            </a:r>
            <a:r>
              <a:rPr lang="it-IT" dirty="0"/>
              <a:t> </a:t>
            </a:r>
            <a:r>
              <a:rPr lang="it-IT" dirty="0" err="1"/>
              <a:t>creating</a:t>
            </a:r>
            <a:r>
              <a:rPr lang="it-IT" dirty="0"/>
              <a:t> a **</a:t>
            </a:r>
            <a:r>
              <a:rPr lang="it-IT" dirty="0" err="1"/>
              <a:t>calibration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**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associates</a:t>
            </a:r>
            <a:r>
              <a:rPr lang="it-IT" dirty="0"/>
              <a:t> the position of the </a:t>
            </a:r>
            <a:r>
              <a:rPr lang="it-IT" dirty="0" err="1"/>
              <a:t>electrons</a:t>
            </a:r>
            <a:r>
              <a:rPr lang="it-IT" dirty="0"/>
              <a:t> on the </a:t>
            </a:r>
            <a:r>
              <a:rPr lang="it-IT" dirty="0" err="1"/>
              <a:t>Lanex</a:t>
            </a:r>
            <a:r>
              <a:rPr lang="it-IT" dirty="0"/>
              <a:t> screen with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corresponding</a:t>
            </a:r>
            <a:r>
              <a:rPr lang="it-IT" dirty="0"/>
              <a:t> energy.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393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**</a:t>
            </a:r>
            <a:r>
              <a:rPr lang="it-IT" dirty="0" err="1"/>
              <a:t>dipole</a:t>
            </a:r>
            <a:r>
              <a:rPr lang="it-IT" dirty="0"/>
              <a:t>**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mounted</a:t>
            </a:r>
            <a:r>
              <a:rPr lang="it-IT" dirty="0"/>
              <a:t> on a </a:t>
            </a:r>
            <a:r>
              <a:rPr lang="it-IT" dirty="0" err="1"/>
              <a:t>movable</a:t>
            </a:r>
            <a:r>
              <a:rPr lang="it-IT" dirty="0"/>
              <a:t> stage.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dipole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inserted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deflects</a:t>
            </a:r>
            <a:r>
              <a:rPr lang="it-IT" dirty="0"/>
              <a:t> the </a:t>
            </a:r>
            <a:r>
              <a:rPr lang="it-IT" dirty="0" err="1"/>
              <a:t>electrons</a:t>
            </a:r>
            <a:r>
              <a:rPr lang="it-IT" dirty="0"/>
              <a:t>, </a:t>
            </a:r>
            <a:r>
              <a:rPr lang="it-IT" dirty="0" err="1"/>
              <a:t>allowing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**energy**. </a:t>
            </a:r>
            <a:r>
              <a:rPr lang="it-IT" dirty="0" err="1"/>
              <a:t>Conversely</a:t>
            </a:r>
            <a:r>
              <a:rPr lang="it-IT" dirty="0"/>
              <a:t>,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dipole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off-</a:t>
            </a:r>
            <a:r>
              <a:rPr lang="it-IT" dirty="0" err="1"/>
              <a:t>axis</a:t>
            </a:r>
            <a:r>
              <a:rPr lang="it-IT" dirty="0"/>
              <a:t>, the </a:t>
            </a:r>
            <a:r>
              <a:rPr lang="it-IT" dirty="0" err="1"/>
              <a:t>electrons</a:t>
            </a:r>
            <a:r>
              <a:rPr lang="it-IT" dirty="0"/>
              <a:t> hit the **</a:t>
            </a:r>
            <a:r>
              <a:rPr lang="it-IT" dirty="0" err="1"/>
              <a:t>Lanex</a:t>
            </a:r>
            <a:r>
              <a:rPr lang="it-IT" dirty="0"/>
              <a:t> screen** </a:t>
            </a:r>
            <a:r>
              <a:rPr lang="it-IT" dirty="0" err="1"/>
              <a:t>directly</a:t>
            </a:r>
            <a:r>
              <a:rPr lang="it-IT" dirty="0"/>
              <a:t>, </a:t>
            </a:r>
            <a:r>
              <a:rPr lang="it-IT" dirty="0" err="1"/>
              <a:t>enabling</a:t>
            </a:r>
            <a:r>
              <a:rPr lang="it-IT" dirty="0"/>
              <a:t> a </a:t>
            </a:r>
            <a:r>
              <a:rPr lang="it-IT" dirty="0" err="1"/>
              <a:t>measurement</a:t>
            </a:r>
            <a:r>
              <a:rPr lang="it-IT" dirty="0"/>
              <a:t> of the **spot </a:t>
            </a:r>
            <a:r>
              <a:rPr lang="it-IT" dirty="0" err="1"/>
              <a:t>divergence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5039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slide, I </a:t>
            </a:r>
            <a:r>
              <a:rPr lang="it-IT" dirty="0" err="1"/>
              <a:t>present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/>
              <a:t>At the top, </a:t>
            </a:r>
            <a:r>
              <a:rPr lang="it-IT" dirty="0" err="1"/>
              <a:t>we</a:t>
            </a:r>
            <a:r>
              <a:rPr lang="it-IT" dirty="0"/>
              <a:t> show the **electron spot size** </a:t>
            </a:r>
            <a:r>
              <a:rPr lang="it-IT" dirty="0" err="1"/>
              <a:t>measurement</a:t>
            </a:r>
            <a:r>
              <a:rPr lang="it-IT" dirty="0"/>
              <a:t>. On the </a:t>
            </a:r>
            <a:r>
              <a:rPr lang="it-IT" dirty="0" err="1"/>
              <a:t>right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raw</a:t>
            </a:r>
            <a:r>
              <a:rPr lang="it-IT" dirty="0"/>
              <a:t> data, and on the </a:t>
            </a:r>
            <a:r>
              <a:rPr lang="it-IT" dirty="0" err="1"/>
              <a:t>left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data after post-processing. By </a:t>
            </a:r>
            <a:r>
              <a:rPr lang="it-IT" dirty="0" err="1"/>
              <a:t>averaging</a:t>
            </a:r>
            <a:r>
              <a:rPr lang="it-IT" dirty="0"/>
              <a:t> over 10 shots,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an electron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divergence</a:t>
            </a:r>
            <a:r>
              <a:rPr lang="it-IT" dirty="0"/>
              <a:t> of </a:t>
            </a:r>
            <a:r>
              <a:rPr lang="it-IT" dirty="0" err="1"/>
              <a:t>approximately</a:t>
            </a:r>
            <a:r>
              <a:rPr lang="it-IT" dirty="0"/>
              <a:t> **12 </a:t>
            </a:r>
            <a:r>
              <a:rPr lang="it-IT" dirty="0" err="1"/>
              <a:t>mrad</a:t>
            </a:r>
            <a:r>
              <a:rPr lang="it-IT" dirty="0"/>
              <a:t>**.  </a:t>
            </a:r>
          </a:p>
          <a:p>
            <a:endParaRPr lang="it-IT" dirty="0"/>
          </a:p>
          <a:p>
            <a:r>
              <a:rPr lang="it-IT" dirty="0"/>
              <a:t>At the bottom, </a:t>
            </a:r>
            <a:r>
              <a:rPr lang="it-IT" dirty="0" err="1"/>
              <a:t>we</a:t>
            </a:r>
            <a:r>
              <a:rPr lang="it-IT" dirty="0"/>
              <a:t> display the **energy </a:t>
            </a:r>
            <a:r>
              <a:rPr lang="it-IT" dirty="0" err="1"/>
              <a:t>measurement</a:t>
            </a:r>
            <a:r>
              <a:rPr lang="it-IT" dirty="0"/>
              <a:t>**. </a:t>
            </a:r>
            <a:r>
              <a:rPr lang="it-IT" dirty="0" err="1"/>
              <a:t>Again</a:t>
            </a:r>
            <a:r>
              <a:rPr lang="it-IT" dirty="0"/>
              <a:t>, after </a:t>
            </a:r>
            <a:r>
              <a:rPr lang="it-IT" dirty="0" err="1"/>
              <a:t>averaging</a:t>
            </a:r>
            <a:r>
              <a:rPr lang="it-IT" dirty="0"/>
              <a:t> 10 shots,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determined</a:t>
            </a:r>
            <a:r>
              <a:rPr lang="it-IT" dirty="0"/>
              <a:t> a </a:t>
            </a:r>
            <a:r>
              <a:rPr lang="it-IT" dirty="0" err="1"/>
              <a:t>mean</a:t>
            </a:r>
            <a:r>
              <a:rPr lang="it-IT" dirty="0"/>
              <a:t> Lorentz </a:t>
            </a:r>
            <a:r>
              <a:rPr lang="it-IT" dirty="0" err="1"/>
              <a:t>factor</a:t>
            </a:r>
            <a:r>
              <a:rPr lang="it-IT" dirty="0"/>
              <a:t> of **364.19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5298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E4132-6F23-D9A8-96AA-164525689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D934FC0-CF6E-486A-2CBB-72E658603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6EF195-8D82-38E1-083F-5617439F2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techniques.  </a:t>
            </a:r>
          </a:p>
          <a:p>
            <a:endParaRPr lang="it-IT" dirty="0"/>
          </a:p>
          <a:p>
            <a:r>
              <a:rPr lang="it-IT" dirty="0"/>
              <a:t>The **EUV </a:t>
            </a:r>
            <a:r>
              <a:rPr lang="it-IT" dirty="0" err="1"/>
              <a:t>spectrum</a:t>
            </a:r>
            <a:r>
              <a:rPr lang="it-IT" dirty="0"/>
              <a:t>**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 with a **</a:t>
            </a:r>
            <a:r>
              <a:rPr lang="it-IT" dirty="0" err="1"/>
              <a:t>monochromator</a:t>
            </a:r>
            <a:r>
              <a:rPr lang="it-IT" dirty="0"/>
              <a:t>** </a:t>
            </a:r>
            <a:r>
              <a:rPr lang="it-IT" dirty="0" err="1"/>
              <a:t>equipped</a:t>
            </a:r>
            <a:r>
              <a:rPr lang="it-IT" dirty="0"/>
              <a:t> with a grazing </a:t>
            </a:r>
            <a:r>
              <a:rPr lang="it-IT" dirty="0" err="1"/>
              <a:t>incidence</a:t>
            </a:r>
            <a:r>
              <a:rPr lang="it-IT" dirty="0"/>
              <a:t> </a:t>
            </a:r>
            <a:r>
              <a:rPr lang="it-IT" dirty="0" err="1"/>
              <a:t>grating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For the **X-rays**, a </a:t>
            </a:r>
            <a:r>
              <a:rPr lang="it-IT" dirty="0" err="1"/>
              <a:t>simple</a:t>
            </a:r>
            <a:r>
              <a:rPr lang="it-IT" dirty="0"/>
              <a:t> X-ray camera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sufficient</a:t>
            </a:r>
            <a:r>
              <a:rPr lang="it-IT" dirty="0"/>
              <a:t> to </a:t>
            </a:r>
            <a:r>
              <a:rPr lang="it-IT" dirty="0" err="1"/>
              <a:t>capture</a:t>
            </a:r>
            <a:r>
              <a:rPr lang="it-IT" dirty="0"/>
              <a:t> 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requiring</a:t>
            </a:r>
            <a:r>
              <a:rPr lang="it-IT" dirty="0"/>
              <a:t> </a:t>
            </a:r>
            <a:r>
              <a:rPr lang="it-IT" dirty="0" err="1"/>
              <a:t>additional</a:t>
            </a:r>
            <a:r>
              <a:rPr lang="it-IT" dirty="0"/>
              <a:t> optical </a:t>
            </a:r>
            <a:r>
              <a:rPr lang="it-IT" dirty="0" err="1"/>
              <a:t>components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EA660E-C5F7-6CDA-9F69-DC678B44C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9874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Here,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can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see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experimental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setups for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two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measurements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along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with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corresponding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spectra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obtained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below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important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to highlight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spectra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were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deconvoluted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using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different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transfer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functions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which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can introduce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significant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sources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error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For the EUV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radiation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deconvolution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accounted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for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efficiency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grating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aluminum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filter, and the quantum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efficiency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the CCD camera. For the X-rays,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deconvolution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involved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only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aluminum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filter and the quantum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efficiency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the CCD camera.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The 10-micron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aluminum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filter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played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crucial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role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blocking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initial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laser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radiation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ensuring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only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desired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radiation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measured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careful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deconvolution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process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essential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for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accurately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interpreting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results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0337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Gli spettri ottenuti sono poi stati uniti e fittati con il modello per K&gt;&gt;1, per i valori estrapolati dall’esperimento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2648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To conclude, 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present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 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phase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contrast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imaging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measurement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performed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</a:p>
          <a:p>
            <a:endParaRPr lang="it-IT" dirty="0"/>
          </a:p>
          <a:p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X-ray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Phase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Contrast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Imaging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technique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enhances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spatial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contrast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by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exploiting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changes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thickness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refractive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index of a specimen</a:t>
            </a:r>
          </a:p>
          <a:p>
            <a:endParaRPr lang="it-IT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Refractive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index for x ray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could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rapresented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= 1-delta+ibeta.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delta takes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accoutn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phase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shift,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while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beta for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absorption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</a:p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phase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contrast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value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thelta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order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magnitude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bigger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beta. 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our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case, avendo preso un campione biologico, posso essere stimati questi valori.</a:t>
            </a:r>
          </a:p>
          <a:p>
            <a:endParaRPr lang="it-IT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X-rays pass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through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phase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object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spatial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variations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 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</a:rPr>
              <a:t>δδ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distort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initially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spherical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wavefront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distorted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wavefront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propagates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over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sufficient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distance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undergoes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local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focusing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resulting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converging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vectors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enhance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edge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features on an area detector.</a:t>
            </a:r>
          </a:p>
          <a:p>
            <a:endParaRPr lang="it-IT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 key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requirement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phase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contrast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imaging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transverse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coherence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defined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Ltrans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=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λ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u/(2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π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Ltrans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​=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λ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u/(2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π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λ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X-ray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wavelength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 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u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distance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from the source, and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source size. </a:t>
            </a:r>
          </a:p>
          <a:p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Our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setup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shown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bottom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right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achieve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spatial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coherence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approximately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10−6 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μ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m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5659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Here, I </a:t>
            </a:r>
            <a:r>
              <a:rPr lang="it-IT" dirty="0" err="1"/>
              <a:t>present</a:t>
            </a:r>
            <a:r>
              <a:rPr lang="it-IT" dirty="0"/>
              <a:t> the </a:t>
            </a:r>
            <a:r>
              <a:rPr lang="it-IT" dirty="0" err="1"/>
              <a:t>original</a:t>
            </a:r>
            <a:r>
              <a:rPr lang="it-IT" dirty="0"/>
              <a:t> sample—a spider—and the </a:t>
            </a:r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with </a:t>
            </a:r>
            <a:r>
              <a:rPr lang="it-IT" dirty="0" err="1"/>
              <a:t>three</a:t>
            </a:r>
            <a:r>
              <a:rPr lang="it-IT" dirty="0"/>
              <a:t> single shots.  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evaluated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dirty="0"/>
              <a:t>. The </a:t>
            </a:r>
            <a:r>
              <a:rPr lang="it-IT" dirty="0" err="1"/>
              <a:t>most</a:t>
            </a:r>
            <a:r>
              <a:rPr lang="it-IT" dirty="0"/>
              <a:t> common </a:t>
            </a:r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the literature 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 of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to project a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detail</a:t>
            </a:r>
            <a:r>
              <a:rPr lang="it-IT" dirty="0"/>
              <a:t> </a:t>
            </a:r>
            <a:r>
              <a:rPr lang="it-IT" dirty="0" err="1"/>
              <a:t>onto</a:t>
            </a:r>
            <a:r>
              <a:rPr lang="it-IT" dirty="0"/>
              <a:t> a line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calculate</a:t>
            </a:r>
            <a:r>
              <a:rPr lang="it-IT" dirty="0"/>
              <a:t> the FWHM. In </a:t>
            </a:r>
            <a:r>
              <a:rPr lang="it-IT" dirty="0" err="1"/>
              <a:t>this</a:t>
            </a:r>
            <a:r>
              <a:rPr lang="it-IT" dirty="0"/>
              <a:t> case, the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14 </a:t>
            </a:r>
            <a:r>
              <a:rPr lang="it-IT" dirty="0" err="1"/>
              <a:t>microns</a:t>
            </a:r>
            <a:r>
              <a:rPr lang="it-IT" dirty="0"/>
              <a:t>.  </a:t>
            </a:r>
          </a:p>
          <a:p>
            <a:endParaRPr lang="it-IT" dirty="0"/>
          </a:p>
          <a:p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evaluation</a:t>
            </a:r>
            <a:r>
              <a:rPr lang="it-IT" dirty="0"/>
              <a:t> </a:t>
            </a:r>
            <a:r>
              <a:rPr lang="it-IT" dirty="0" err="1"/>
              <a:t>method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**Edge Spread </a:t>
            </a:r>
            <a:r>
              <a:rPr lang="it-IT" dirty="0" err="1"/>
              <a:t>Function</a:t>
            </a:r>
            <a:r>
              <a:rPr lang="it-IT" dirty="0"/>
              <a:t> (ESF)**,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involves</a:t>
            </a:r>
            <a:r>
              <a:rPr lang="it-IT" dirty="0"/>
              <a:t> </a:t>
            </a:r>
            <a:r>
              <a:rPr lang="it-IT" dirty="0" err="1"/>
              <a:t>assessing</a:t>
            </a:r>
            <a:r>
              <a:rPr lang="it-IT" dirty="0"/>
              <a:t> the </a:t>
            </a:r>
            <a:r>
              <a:rPr lang="it-IT" dirty="0" err="1"/>
              <a:t>contrast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a sample </a:t>
            </a:r>
            <a:r>
              <a:rPr lang="it-IT" dirty="0" err="1"/>
              <a:t>edge</a:t>
            </a:r>
            <a:r>
              <a:rPr lang="it-IT" dirty="0"/>
              <a:t> and fitting </a:t>
            </a:r>
            <a:r>
              <a:rPr lang="it-IT" dirty="0" err="1"/>
              <a:t>it</a:t>
            </a:r>
            <a:r>
              <a:rPr lang="it-IT" dirty="0"/>
              <a:t> with a </a:t>
            </a:r>
            <a:r>
              <a:rPr lang="it-IT" dirty="0" err="1"/>
              <a:t>sigmoidal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. The </a:t>
            </a:r>
            <a:r>
              <a:rPr lang="it-IT" dirty="0" err="1"/>
              <a:t>distance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10% and 90% </a:t>
            </a:r>
            <a:r>
              <a:rPr lang="it-IT" dirty="0" err="1"/>
              <a:t>contrast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 </a:t>
            </a:r>
            <a:r>
              <a:rPr lang="it-IT" dirty="0" err="1"/>
              <a:t>defines</a:t>
            </a:r>
            <a:r>
              <a:rPr lang="it-IT" dirty="0"/>
              <a:t> the </a:t>
            </a:r>
            <a:r>
              <a:rPr lang="it-IT" dirty="0" err="1"/>
              <a:t>resolution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test </a:t>
            </a:r>
            <a:r>
              <a:rPr lang="it-IT" dirty="0" err="1"/>
              <a:t>is</a:t>
            </a:r>
            <a:r>
              <a:rPr lang="it-IT" dirty="0"/>
              <a:t> **24 </a:t>
            </a:r>
            <a:r>
              <a:rPr lang="it-IT" dirty="0" err="1"/>
              <a:t>microns</a:t>
            </a:r>
            <a:r>
              <a:rPr lang="it-IT" dirty="0"/>
              <a:t>**.  </a:t>
            </a:r>
          </a:p>
          <a:p>
            <a:endParaRPr lang="it-IT" dirty="0"/>
          </a:p>
          <a:p>
            <a:r>
              <a:rPr lang="it-IT" dirty="0" err="1"/>
              <a:t>Finally</a:t>
            </a:r>
            <a:r>
              <a:rPr lang="it-IT" dirty="0"/>
              <a:t>, </a:t>
            </a:r>
            <a:r>
              <a:rPr lang="it-IT" dirty="0" err="1"/>
              <a:t>starting</a:t>
            </a:r>
            <a:r>
              <a:rPr lang="it-IT" dirty="0"/>
              <a:t> from the ESF, by </a:t>
            </a:r>
            <a:r>
              <a:rPr lang="it-IT" dirty="0" err="1"/>
              <a:t>deriving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and </a:t>
            </a:r>
            <a:r>
              <a:rPr lang="it-IT" dirty="0" err="1"/>
              <a:t>applying</a:t>
            </a:r>
            <a:r>
              <a:rPr lang="it-IT" dirty="0"/>
              <a:t> a Fourier </a:t>
            </a:r>
            <a:r>
              <a:rPr lang="it-IT" dirty="0" err="1"/>
              <a:t>transform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obtain</a:t>
            </a:r>
            <a:r>
              <a:rPr lang="it-IT" dirty="0"/>
              <a:t> the last </a:t>
            </a:r>
            <a:r>
              <a:rPr lang="it-IT" dirty="0" err="1"/>
              <a:t>evaluation</a:t>
            </a:r>
            <a:r>
              <a:rPr lang="it-IT" dirty="0"/>
              <a:t> </a:t>
            </a:r>
            <a:r>
              <a:rPr lang="it-IT" dirty="0" err="1"/>
              <a:t>method</a:t>
            </a:r>
            <a:r>
              <a:rPr lang="it-IT" dirty="0"/>
              <a:t>,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**</a:t>
            </a:r>
            <a:r>
              <a:rPr lang="it-IT" dirty="0" err="1"/>
              <a:t>Modulation</a:t>
            </a:r>
            <a:r>
              <a:rPr lang="it-IT" dirty="0"/>
              <a:t> Transfer </a:t>
            </a:r>
            <a:r>
              <a:rPr lang="it-IT" dirty="0" err="1"/>
              <a:t>Function</a:t>
            </a:r>
            <a:r>
              <a:rPr lang="it-IT" dirty="0"/>
              <a:t> (MTF)**. By </a:t>
            </a:r>
            <a:r>
              <a:rPr lang="it-IT" dirty="0" err="1"/>
              <a:t>taking</a:t>
            </a:r>
            <a:r>
              <a:rPr lang="it-IT" dirty="0"/>
              <a:t> the </a:t>
            </a:r>
            <a:r>
              <a:rPr lang="it-IT" dirty="0" err="1"/>
              <a:t>spatial</a:t>
            </a:r>
            <a:r>
              <a:rPr lang="it-IT" dirty="0"/>
              <a:t> frequency </a:t>
            </a:r>
            <a:r>
              <a:rPr lang="it-IT" dirty="0" err="1"/>
              <a:t>at</a:t>
            </a:r>
            <a:r>
              <a:rPr lang="it-IT" dirty="0"/>
              <a:t> 0.5 of the </a:t>
            </a:r>
            <a:r>
              <a:rPr lang="it-IT" dirty="0" err="1"/>
              <a:t>amplitude</a:t>
            </a:r>
            <a:r>
              <a:rPr lang="it-IT" dirty="0"/>
              <a:t>, the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**166 </a:t>
            </a:r>
            <a:r>
              <a:rPr lang="it-IT" dirty="0" err="1"/>
              <a:t>microns</a:t>
            </a:r>
            <a:r>
              <a:rPr lang="it-IT" dirty="0"/>
              <a:t>**. 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533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driver </a:t>
            </a:r>
            <a:r>
              <a:rPr lang="it-IT" dirty="0" err="1"/>
              <a:t>pulse</a:t>
            </a:r>
            <a:r>
              <a:rPr lang="it-IT" dirty="0"/>
              <a:t>  </a:t>
            </a:r>
            <a:r>
              <a:rPr lang="it-IT" dirty="0" err="1"/>
              <a:t>propagates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plasma, </a:t>
            </a:r>
            <a:r>
              <a:rPr lang="it-IT" dirty="0" err="1"/>
              <a:t>causing</a:t>
            </a:r>
            <a:r>
              <a:rPr lang="it-IT" dirty="0"/>
              <a:t> the </a:t>
            </a:r>
            <a:r>
              <a:rPr lang="it-IT" dirty="0" err="1"/>
              <a:t>expulsion</a:t>
            </a:r>
            <a:r>
              <a:rPr lang="it-IT" dirty="0"/>
              <a:t> of plasma </a:t>
            </a:r>
            <a:r>
              <a:rPr lang="it-IT" dirty="0" err="1"/>
              <a:t>electrons</a:t>
            </a:r>
            <a:r>
              <a:rPr lang="it-IT" dirty="0"/>
              <a:t>, due to the </a:t>
            </a:r>
            <a:r>
              <a:rPr lang="it-IT" dirty="0" err="1"/>
              <a:t>pondermotive</a:t>
            </a:r>
            <a:r>
              <a:rPr lang="it-IT" dirty="0"/>
              <a:t> force of the </a:t>
            </a:r>
            <a:r>
              <a:rPr lang="it-IT" dirty="0" err="1"/>
              <a:t>lasere</a:t>
            </a:r>
            <a:r>
              <a:rPr lang="it-IT" dirty="0"/>
              <a:t>. </a:t>
            </a:r>
            <a:r>
              <a:rPr lang="it-IT" dirty="0" err="1"/>
              <a:t>creating</a:t>
            </a:r>
            <a:r>
              <a:rPr lang="it-IT" dirty="0"/>
              <a:t> a </a:t>
            </a:r>
            <a:r>
              <a:rPr lang="it-IT" dirty="0" err="1"/>
              <a:t>bubble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on the micron scale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1254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4650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38F86-23EE-6E1E-F3C6-00023AED7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10019E5-6C1A-6EF1-6CD4-409AA2AAD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1CAC992-27AE-5E0A-B0B4-66A983989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082B85-F333-ECC4-2142-840EE5A8A5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9634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3444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monocromatore, </a:t>
            </a:r>
            <a:r>
              <a:rPr lang="it-IT" dirty="0" err="1"/>
              <a:t>e’</a:t>
            </a:r>
            <a:r>
              <a:rPr lang="it-IT" dirty="0"/>
              <a:t> uno spettrometro con all’interno un </a:t>
            </a:r>
            <a:r>
              <a:rPr lang="it-IT" dirty="0" err="1"/>
              <a:t>grating</a:t>
            </a:r>
            <a:r>
              <a:rPr lang="it-IT" dirty="0"/>
              <a:t>, una </a:t>
            </a:r>
            <a:r>
              <a:rPr lang="it-IT" dirty="0" err="1"/>
              <a:t>slit</a:t>
            </a:r>
            <a:r>
              <a:rPr lang="it-IT" dirty="0"/>
              <a:t> di ingresso ed una di uscita.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526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Because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are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much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heavier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electrons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remain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nearly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stationary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967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expelled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, </a:t>
            </a:r>
            <a:r>
              <a:rPr lang="it-IT" dirty="0" err="1"/>
              <a:t>driven</a:t>
            </a:r>
            <a:r>
              <a:rPr lang="it-IT" dirty="0"/>
              <a:t> by the strong </a:t>
            </a:r>
            <a:r>
              <a:rPr lang="it-IT" dirty="0" err="1"/>
              <a:t>electric</a:t>
            </a:r>
            <a:r>
              <a:rPr lang="it-IT" dirty="0"/>
              <a:t> field </a:t>
            </a:r>
            <a:r>
              <a:rPr lang="it-IT" dirty="0" err="1"/>
              <a:t>created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ions</a:t>
            </a:r>
            <a:r>
              <a:rPr lang="it-IT" dirty="0"/>
              <a:t> and </a:t>
            </a:r>
            <a:r>
              <a:rPr lang="it-IT" dirty="0" err="1"/>
              <a:t>electrons</a:t>
            </a:r>
            <a:r>
              <a:rPr lang="it-IT" dirty="0"/>
              <a:t>, are self-</a:t>
            </a:r>
            <a:r>
              <a:rPr lang="it-IT" dirty="0" err="1"/>
              <a:t>injected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back of the </a:t>
            </a:r>
            <a:r>
              <a:rPr lang="it-IT" dirty="0" err="1"/>
              <a:t>bubble</a:t>
            </a:r>
            <a:r>
              <a:rPr lang="it-IT" dirty="0"/>
              <a:t>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accelerated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072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D9A31-8B44-E713-49DD-2C91819CF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7540293-C650-0C01-991E-73E59353B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E3315F-0558-373C-7C3D-072F2155F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advent</a:t>
            </a:r>
            <a:r>
              <a:rPr lang="it-IT" dirty="0"/>
              <a:t> of laser </a:t>
            </a:r>
            <a:r>
              <a:rPr lang="it-IT" dirty="0" err="1"/>
              <a:t>wakefield</a:t>
            </a:r>
            <a:r>
              <a:rPr lang="it-IT" dirty="0"/>
              <a:t> </a:t>
            </a:r>
            <a:r>
              <a:rPr lang="it-IT" dirty="0" err="1"/>
              <a:t>acceleration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largely</a:t>
            </a:r>
            <a:r>
              <a:rPr lang="it-IT" dirty="0"/>
              <a:t> thanks to </a:t>
            </a:r>
            <a:r>
              <a:rPr lang="it-IT" dirty="0" err="1"/>
              <a:t>advancements</a:t>
            </a:r>
            <a:r>
              <a:rPr lang="it-IT" dirty="0"/>
              <a:t> in laser </a:t>
            </a:r>
            <a:r>
              <a:rPr lang="it-IT" dirty="0" err="1"/>
              <a:t>technology</a:t>
            </a:r>
            <a:r>
              <a:rPr lang="it-IT" dirty="0"/>
              <a:t>. </a:t>
            </a:r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invention</a:t>
            </a:r>
            <a:r>
              <a:rPr lang="it-IT" dirty="0"/>
              <a:t> of </a:t>
            </a:r>
            <a:r>
              <a:rPr lang="it-IT" dirty="0" err="1"/>
              <a:t>chirped</a:t>
            </a:r>
            <a:r>
              <a:rPr lang="it-IT" dirty="0"/>
              <a:t>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amplification</a:t>
            </a:r>
            <a:r>
              <a:rPr lang="it-IT" dirty="0"/>
              <a:t> in the 1980s,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</a:t>
            </a:r>
            <a:r>
              <a:rPr lang="it-IT" dirty="0" err="1"/>
              <a:t>achieve</a:t>
            </a:r>
            <a:r>
              <a:rPr lang="it-IT" dirty="0"/>
              <a:t> </a:t>
            </a:r>
            <a:r>
              <a:rPr lang="it-IT" dirty="0" err="1"/>
              <a:t>extremely</a:t>
            </a:r>
            <a:r>
              <a:rPr lang="it-IT" dirty="0"/>
              <a:t> high-power laser </a:t>
            </a:r>
            <a:r>
              <a:rPr lang="it-IT" dirty="0" err="1"/>
              <a:t>pulses</a:t>
            </a:r>
            <a:r>
              <a:rPr lang="it-IT" dirty="0"/>
              <a:t>. And </a:t>
            </a:r>
            <a:r>
              <a:rPr lang="it-IT" dirty="0" err="1"/>
              <a:t>countless</a:t>
            </a:r>
            <a:r>
              <a:rPr lang="it-IT" dirty="0"/>
              <a:t> studies on laser-plasma </a:t>
            </a:r>
            <a:r>
              <a:rPr lang="it-IT" dirty="0" err="1"/>
              <a:t>acceleration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published</a:t>
            </a:r>
            <a:r>
              <a:rPr lang="it-IT" dirty="0"/>
              <a:t>. </a:t>
            </a:r>
          </a:p>
          <a:p>
            <a:r>
              <a:rPr lang="it-IT" dirty="0" err="1"/>
              <a:t>Currently</a:t>
            </a:r>
            <a:r>
              <a:rPr lang="it-IT" dirty="0"/>
              <a:t>, state-of-the-art facilities use </a:t>
            </a:r>
            <a:r>
              <a:rPr lang="it-IT" dirty="0" err="1"/>
              <a:t>lasers</a:t>
            </a:r>
            <a:r>
              <a:rPr lang="it-IT" dirty="0"/>
              <a:t> </a:t>
            </a:r>
            <a:r>
              <a:rPr lang="it-IT" dirty="0" err="1"/>
              <a:t>operating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terawatt</a:t>
            </a:r>
            <a:r>
              <a:rPr lang="it-IT" dirty="0"/>
              <a:t> and </a:t>
            </a:r>
            <a:r>
              <a:rPr lang="it-IT" dirty="0" err="1"/>
              <a:t>petawatt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, </a:t>
            </a:r>
            <a:r>
              <a:rPr lang="it-IT" dirty="0" err="1"/>
              <a:t>capable</a:t>
            </a:r>
            <a:r>
              <a:rPr lang="it-IT" dirty="0"/>
              <a:t> of </a:t>
            </a:r>
            <a:r>
              <a:rPr lang="it-IT" dirty="0" err="1"/>
              <a:t>generating</a:t>
            </a:r>
            <a:r>
              <a:rPr lang="it-IT" dirty="0"/>
              <a:t> </a:t>
            </a:r>
            <a:r>
              <a:rPr lang="it-IT" dirty="0" err="1"/>
              <a:t>intensities</a:t>
            </a:r>
            <a:r>
              <a:rPr lang="it-IT" dirty="0"/>
              <a:t> up to 10^22–10^23 </a:t>
            </a:r>
            <a:r>
              <a:rPr lang="it-IT" dirty="0" err="1"/>
              <a:t>W</a:t>
            </a:r>
            <a:r>
              <a:rPr lang="it-IT" dirty="0"/>
              <a:t>/cm^2.</a:t>
            </a:r>
          </a:p>
          <a:p>
            <a:endParaRPr lang="it-IT" dirty="0"/>
          </a:p>
          <a:p>
            <a:r>
              <a:rPr lang="it-IT" dirty="0" err="1"/>
              <a:t>As</a:t>
            </a:r>
            <a:r>
              <a:rPr lang="it-IT" dirty="0"/>
              <a:t> laser power </a:t>
            </a:r>
            <a:r>
              <a:rPr lang="it-IT" dirty="0" err="1"/>
              <a:t>increased</a:t>
            </a:r>
            <a:r>
              <a:rPr lang="it-IT" dirty="0"/>
              <a:t>,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a race to </a:t>
            </a:r>
            <a:r>
              <a:rPr lang="it-IT" dirty="0" err="1"/>
              <a:t>achieve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electron </a:t>
            </a:r>
            <a:r>
              <a:rPr lang="it-IT" dirty="0" err="1"/>
              <a:t>acceleration</a:t>
            </a:r>
            <a:r>
              <a:rPr lang="it-IT" dirty="0"/>
              <a:t>. In 2002, the record energy </a:t>
            </a:r>
            <a:r>
              <a:rPr lang="it-IT" dirty="0" err="1"/>
              <a:t>was</a:t>
            </a:r>
            <a:r>
              <a:rPr lang="it-IT" dirty="0"/>
              <a:t> 200 MeV, </a:t>
            </a:r>
            <a:r>
              <a:rPr lang="it-IT" dirty="0" err="1"/>
              <a:t>but</a:t>
            </a:r>
            <a:r>
              <a:rPr lang="it-IT" dirty="0"/>
              <a:t> by 2019,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reached</a:t>
            </a:r>
            <a:r>
              <a:rPr lang="it-IT" dirty="0"/>
              <a:t> 7.8 GeV.</a:t>
            </a:r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recent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, </a:t>
            </a:r>
            <a:r>
              <a:rPr lang="it-IT" dirty="0" err="1"/>
              <a:t>however</a:t>
            </a:r>
            <a:r>
              <a:rPr lang="it-IT" dirty="0"/>
              <a:t>, the focus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shifted</a:t>
            </a:r>
            <a:r>
              <a:rPr lang="it-IT" dirty="0"/>
              <a:t> from </a:t>
            </a:r>
            <a:r>
              <a:rPr lang="it-IT" dirty="0" err="1"/>
              <a:t>simply</a:t>
            </a:r>
            <a:r>
              <a:rPr lang="it-IT" dirty="0"/>
              <a:t> </a:t>
            </a:r>
            <a:r>
              <a:rPr lang="it-IT" dirty="0" err="1"/>
              <a:t>increasing</a:t>
            </a:r>
            <a:r>
              <a:rPr lang="it-IT" dirty="0"/>
              <a:t> energy to </a:t>
            </a:r>
            <a:r>
              <a:rPr lang="it-IT" dirty="0" err="1"/>
              <a:t>improving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, </a:t>
            </a:r>
            <a:r>
              <a:rPr lang="it-IT" dirty="0" err="1"/>
              <a:t>stabilizing</a:t>
            </a:r>
            <a:r>
              <a:rPr lang="it-IT" dirty="0"/>
              <a:t> the output, and </a:t>
            </a:r>
            <a:r>
              <a:rPr lang="it-IT" dirty="0" err="1"/>
              <a:t>finding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effort</a:t>
            </a:r>
            <a:r>
              <a:rPr lang="it-IT" dirty="0"/>
              <a:t> </a:t>
            </a:r>
            <a:r>
              <a:rPr lang="it-IT" dirty="0" err="1"/>
              <a:t>culminates</a:t>
            </a:r>
            <a:r>
              <a:rPr lang="it-IT" dirty="0"/>
              <a:t> in the project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EuPRAXIA</a:t>
            </a:r>
            <a:r>
              <a:rPr lang="it-IT" dirty="0"/>
              <a:t>." 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82139B-9973-879F-5413-8C8534EF7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563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advent</a:t>
            </a:r>
            <a:r>
              <a:rPr lang="it-IT" dirty="0"/>
              <a:t> of laser </a:t>
            </a:r>
            <a:r>
              <a:rPr lang="it-IT" dirty="0" err="1"/>
              <a:t>wakefield</a:t>
            </a:r>
            <a:r>
              <a:rPr lang="it-IT" dirty="0"/>
              <a:t> </a:t>
            </a:r>
            <a:r>
              <a:rPr lang="it-IT" dirty="0" err="1"/>
              <a:t>acceleration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largely</a:t>
            </a:r>
            <a:r>
              <a:rPr lang="it-IT" dirty="0"/>
              <a:t> thanks to </a:t>
            </a:r>
            <a:r>
              <a:rPr lang="it-IT" dirty="0" err="1"/>
              <a:t>advancements</a:t>
            </a:r>
            <a:r>
              <a:rPr lang="it-IT" dirty="0"/>
              <a:t> in laser </a:t>
            </a:r>
            <a:r>
              <a:rPr lang="it-IT" dirty="0" err="1"/>
              <a:t>technology</a:t>
            </a:r>
            <a:r>
              <a:rPr lang="it-IT" dirty="0"/>
              <a:t>. </a:t>
            </a:r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invention</a:t>
            </a:r>
            <a:r>
              <a:rPr lang="it-IT" dirty="0"/>
              <a:t> of </a:t>
            </a:r>
            <a:r>
              <a:rPr lang="it-IT" dirty="0" err="1"/>
              <a:t>chirped</a:t>
            </a:r>
            <a:r>
              <a:rPr lang="it-IT" dirty="0"/>
              <a:t>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amplification</a:t>
            </a:r>
            <a:r>
              <a:rPr lang="it-IT" dirty="0"/>
              <a:t> in the 1980s,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</a:t>
            </a:r>
            <a:r>
              <a:rPr lang="it-IT" dirty="0" err="1"/>
              <a:t>achieve</a:t>
            </a:r>
            <a:r>
              <a:rPr lang="it-IT" dirty="0"/>
              <a:t> </a:t>
            </a:r>
            <a:r>
              <a:rPr lang="it-IT" dirty="0" err="1"/>
              <a:t>extremely</a:t>
            </a:r>
            <a:r>
              <a:rPr lang="it-IT" dirty="0"/>
              <a:t> high-power laser </a:t>
            </a:r>
            <a:r>
              <a:rPr lang="it-IT" dirty="0" err="1"/>
              <a:t>pulses</a:t>
            </a:r>
            <a:r>
              <a:rPr lang="it-IT" dirty="0"/>
              <a:t>. And </a:t>
            </a:r>
            <a:r>
              <a:rPr lang="it-IT" dirty="0" err="1"/>
              <a:t>countless</a:t>
            </a:r>
            <a:r>
              <a:rPr lang="it-IT" dirty="0"/>
              <a:t> studies on laser-plasma </a:t>
            </a:r>
            <a:r>
              <a:rPr lang="it-IT" dirty="0" err="1"/>
              <a:t>acceleration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published</a:t>
            </a:r>
            <a:r>
              <a:rPr lang="it-IT" dirty="0"/>
              <a:t>. </a:t>
            </a:r>
          </a:p>
          <a:p>
            <a:r>
              <a:rPr lang="it-IT" dirty="0" err="1"/>
              <a:t>Currently</a:t>
            </a:r>
            <a:r>
              <a:rPr lang="it-IT" dirty="0"/>
              <a:t>, state-of-the-art facilities use </a:t>
            </a:r>
            <a:r>
              <a:rPr lang="it-IT" dirty="0" err="1"/>
              <a:t>lasers</a:t>
            </a:r>
            <a:r>
              <a:rPr lang="it-IT" dirty="0"/>
              <a:t> </a:t>
            </a:r>
            <a:r>
              <a:rPr lang="it-IT" dirty="0" err="1"/>
              <a:t>operating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terawatt</a:t>
            </a:r>
            <a:r>
              <a:rPr lang="it-IT" dirty="0"/>
              <a:t> and </a:t>
            </a:r>
            <a:r>
              <a:rPr lang="it-IT" dirty="0" err="1"/>
              <a:t>petawatt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, </a:t>
            </a:r>
            <a:r>
              <a:rPr lang="it-IT" dirty="0" err="1"/>
              <a:t>capable</a:t>
            </a:r>
            <a:r>
              <a:rPr lang="it-IT" dirty="0"/>
              <a:t> of </a:t>
            </a:r>
            <a:r>
              <a:rPr lang="it-IT" dirty="0" err="1"/>
              <a:t>generating</a:t>
            </a:r>
            <a:r>
              <a:rPr lang="it-IT" dirty="0"/>
              <a:t> </a:t>
            </a:r>
            <a:r>
              <a:rPr lang="it-IT" dirty="0" err="1"/>
              <a:t>intensities</a:t>
            </a:r>
            <a:r>
              <a:rPr lang="it-IT" dirty="0"/>
              <a:t> up to 10^22–10^23 </a:t>
            </a:r>
            <a:r>
              <a:rPr lang="it-IT" dirty="0" err="1"/>
              <a:t>W</a:t>
            </a:r>
            <a:r>
              <a:rPr lang="it-IT" dirty="0"/>
              <a:t>/cm^2.</a:t>
            </a:r>
          </a:p>
          <a:p>
            <a:endParaRPr lang="it-IT" dirty="0"/>
          </a:p>
          <a:p>
            <a:r>
              <a:rPr lang="it-IT" dirty="0" err="1"/>
              <a:t>As</a:t>
            </a:r>
            <a:r>
              <a:rPr lang="it-IT" dirty="0"/>
              <a:t> laser power </a:t>
            </a:r>
            <a:r>
              <a:rPr lang="it-IT" dirty="0" err="1"/>
              <a:t>increased</a:t>
            </a:r>
            <a:r>
              <a:rPr lang="it-IT" dirty="0"/>
              <a:t>,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a race to </a:t>
            </a:r>
            <a:r>
              <a:rPr lang="it-IT" dirty="0" err="1"/>
              <a:t>achieve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electron </a:t>
            </a:r>
            <a:r>
              <a:rPr lang="it-IT" dirty="0" err="1"/>
              <a:t>acceleration</a:t>
            </a:r>
            <a:r>
              <a:rPr lang="it-IT" dirty="0"/>
              <a:t>. In 2002, the record energy </a:t>
            </a:r>
            <a:r>
              <a:rPr lang="it-IT" dirty="0" err="1"/>
              <a:t>was</a:t>
            </a:r>
            <a:r>
              <a:rPr lang="it-IT" dirty="0"/>
              <a:t> 200 MeV, </a:t>
            </a:r>
            <a:r>
              <a:rPr lang="it-IT" dirty="0" err="1"/>
              <a:t>but</a:t>
            </a:r>
            <a:r>
              <a:rPr lang="it-IT" dirty="0"/>
              <a:t> by 2019,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reached</a:t>
            </a:r>
            <a:r>
              <a:rPr lang="it-IT" dirty="0"/>
              <a:t> 7.8 GeV.</a:t>
            </a:r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recent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, </a:t>
            </a:r>
            <a:r>
              <a:rPr lang="it-IT" dirty="0" err="1"/>
              <a:t>however</a:t>
            </a:r>
            <a:r>
              <a:rPr lang="it-IT" dirty="0"/>
              <a:t>, the focus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shifted</a:t>
            </a:r>
            <a:r>
              <a:rPr lang="it-IT" dirty="0"/>
              <a:t> from </a:t>
            </a:r>
            <a:r>
              <a:rPr lang="it-IT" dirty="0" err="1"/>
              <a:t>simply</a:t>
            </a:r>
            <a:r>
              <a:rPr lang="it-IT" dirty="0"/>
              <a:t> </a:t>
            </a:r>
            <a:r>
              <a:rPr lang="it-IT" dirty="0" err="1"/>
              <a:t>increasing</a:t>
            </a:r>
            <a:r>
              <a:rPr lang="it-IT" dirty="0"/>
              <a:t> energy to </a:t>
            </a:r>
            <a:r>
              <a:rPr lang="it-IT" dirty="0" err="1"/>
              <a:t>improving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, </a:t>
            </a:r>
            <a:r>
              <a:rPr lang="it-IT" dirty="0" err="1"/>
              <a:t>stabilizing</a:t>
            </a:r>
            <a:r>
              <a:rPr lang="it-IT" dirty="0"/>
              <a:t> the output, and </a:t>
            </a:r>
            <a:r>
              <a:rPr lang="it-IT" dirty="0" err="1"/>
              <a:t>finding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effort</a:t>
            </a:r>
            <a:r>
              <a:rPr lang="it-IT" dirty="0"/>
              <a:t> </a:t>
            </a:r>
            <a:r>
              <a:rPr lang="it-IT" dirty="0" err="1"/>
              <a:t>culminates</a:t>
            </a:r>
            <a:r>
              <a:rPr lang="it-IT" dirty="0"/>
              <a:t> in the project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EuPRAXIA</a:t>
            </a:r>
            <a:r>
              <a:rPr lang="it-IT" dirty="0"/>
              <a:t>."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000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EuPRAXIA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European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Plasma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Research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Accelerator with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Excellence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in Applications)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groundbreaking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project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aimed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building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world's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first plasma-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based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accelerator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 user-facility.</a:t>
            </a:r>
          </a:p>
          <a:p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 international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collaboration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involving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leading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research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institutions from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around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globe, with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headquarters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established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INFN in Frascati,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Italy</a:t>
            </a:r>
            <a:endParaRPr lang="it-IT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endParaRPr lang="it-IT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framework,we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found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EuAPS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project,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focused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developing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advanced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photon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sources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related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laser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technologies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essential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supporting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EuPRAXIA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project. My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thesis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developed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within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context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D4D2-F62F-4498-8E12-7EBC0AF54B4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52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078858-8719-DBB8-F545-280C9EEE0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474842-4E2C-E6A7-C699-5DDC7A0E5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0BDD89-74C6-2DDD-3E2A-ADB02578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967997-BFEA-CA28-3DCA-BA32E327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E32DAF-EFF1-0FD6-6E88-2BE04D2A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35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C63753-B201-8E70-478E-3329E74F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E2E1CDD-3F1B-C2AC-B2E8-4060737FD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6E0047-F9A5-356C-4E67-837F8A61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DC419F-F974-23A2-77EC-74A2B30B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B9AD9D-CE4D-ABD1-24FD-33811E962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13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7573F97-1EBA-3CAC-A38E-2A306D306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9280CC-0ADF-686E-74DA-8F70481D7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77C506-0961-F693-C2B7-6BAE54CD2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526EF1-64C8-435F-B00D-F28A9AC7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7DCE92-9252-92F1-6B19-AA278198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92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A0C87B-86A5-E6EA-388B-C2CAD673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87CBB3-1231-FF42-1405-CC372F523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DAEE83-EF29-0237-BF89-8A940613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146459-B234-0A89-B2CE-698387F93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2A0D97-6364-1750-6CE0-57ECFBAF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89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8DCDFC-977A-8FE1-125F-4048E95A9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2F978C-00D8-5DD4-E567-8F6AE090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CC8D74-CAE2-B153-1B09-07FA6F0F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7E69C7-767B-BD16-8C17-C69ECA8D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3D43EE-B436-6AF3-3C70-83F86472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05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71E1B8-114B-8F7B-4ACF-74C9880C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D95734-C299-BD39-D52D-96CE84F23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00082BD-68BD-CE87-BEC2-B80007614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D74718-343B-8D29-23AA-D88CF2920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71167D-EA6C-28C1-682E-141FE1F6D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5A82AC-C978-89BF-D107-253B672D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5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0E9AD7-59C2-D5D6-1C9A-FD4D631E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395982-D3FA-D52F-CAA3-DE285D92B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C70735-F162-7A3C-4823-04AE79D8F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1936FE7-B74E-82F5-4027-97748DEE0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F7365D-2655-6CA9-4C8C-9B760FC3A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FD462B3-41BF-5D01-9BDA-AC82B32E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E30B9B4-85AB-C62B-9999-DEDC9918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2208462-75AC-CAA4-6B5E-5F8063B7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50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023B6-B922-7FDF-B950-63B0E6EE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11DE31-D48A-657A-267D-1470D824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BBD336-FA27-584B-3F61-67D299DD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B7A9FC-F448-8023-609D-6F149839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28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BB90D82-41A2-9A4C-3224-FF0D4269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B7840BB-3C98-91DC-BA15-4F576D40F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076BAA-B52C-8EE8-8385-58A0D9D2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13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B9F12E-77B1-1113-2A43-B8E5B171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F5BC9F-DFB1-BD12-F574-22BDAFBD9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27B351-54F0-C22B-C2CC-933BDC907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3C7EEA-5F30-39A9-EDC5-025C3D83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00C030-B329-F423-FDD5-568500B69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D852A4-359A-6046-B01E-39F26C07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17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06193B-C207-5B44-8753-54A958E4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829348F-FCF4-A60B-D026-D5F0EA6F3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C80ADB-9F36-FF69-C85F-A9B80D8B7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EC3A06-CB78-2594-6CBD-92735DAB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61BDC2-C056-618F-9E94-19CFD216B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FDFF98-8D1C-5A57-10B9-E69C7CF1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01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4A4F86D-4AB5-C987-C418-B5464BA4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5D2726-B37F-A864-0DF2-2E2F47C07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D40308-457E-48D8-6183-BE07A80C7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9F489-3F2B-4066-8CEC-67DF0DEA2BE4}" type="datetimeFigureOut">
              <a:rPr lang="it-IT" smtClean="0"/>
              <a:t>30/01/25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531733-EBC4-C1A5-E54D-56CF255F8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418CAB-6656-C528-D53F-82465F618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805B-7A73-4F9A-A07F-3CAECF757F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16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5.emf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5.emf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31.png"/><Relationship Id="rId5" Type="http://schemas.openxmlformats.org/officeDocument/2006/relationships/image" Target="../media/image47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en.wikipedia.org/wiki/Li%C3%A9nard%E2%80%93Wiechert_potential" TargetMode="External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9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5.png"/><Relationship Id="rId5" Type="http://schemas.openxmlformats.org/officeDocument/2006/relationships/image" Target="../media/image54.png"/><Relationship Id="rId1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hyperlink" Target="https://en.wikipedia.org/wiki/Li%C3%A9nard%E2%80%93Wiechert_potential" TargetMode="External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7.png"/><Relationship Id="rId5" Type="http://schemas.openxmlformats.org/officeDocument/2006/relationships/image" Target="../media/image66.png"/><Relationship Id="rId15" Type="http://schemas.openxmlformats.org/officeDocument/2006/relationships/image" Target="../media/image77.png"/><Relationship Id="rId10" Type="http://schemas.openxmlformats.org/officeDocument/2006/relationships/image" Target="../media/image51.png"/><Relationship Id="rId4" Type="http://schemas.openxmlformats.org/officeDocument/2006/relationships/image" Target="../media/image65.png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3.png"/><Relationship Id="rId3" Type="http://schemas.openxmlformats.org/officeDocument/2006/relationships/image" Target="../media/image52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5.png"/><Relationship Id="rId5" Type="http://schemas.openxmlformats.org/officeDocument/2006/relationships/image" Target="../media/image64.png"/><Relationship Id="rId10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710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53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5.png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67.png"/><Relationship Id="rId10" Type="http://schemas.openxmlformats.org/officeDocument/2006/relationships/image" Target="../media/image95.png"/><Relationship Id="rId4" Type="http://schemas.openxmlformats.org/officeDocument/2006/relationships/image" Target="../media/image53.png"/><Relationship Id="rId9" Type="http://schemas.openxmlformats.org/officeDocument/2006/relationships/image" Target="../media/image9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105.png"/><Relationship Id="rId5" Type="http://schemas.openxmlformats.org/officeDocument/2006/relationships/image" Target="../media/image97.png"/><Relationship Id="rId10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png"/><Relationship Id="rId7" Type="http://schemas.openxmlformats.org/officeDocument/2006/relationships/hyperlink" Target="https://fbpic.github.io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5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25.png"/><Relationship Id="rId3" Type="http://schemas.openxmlformats.org/officeDocument/2006/relationships/image" Target="../media/image113.png"/><Relationship Id="rId7" Type="http://schemas.openxmlformats.org/officeDocument/2006/relationships/image" Target="../media/image122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84.png"/><Relationship Id="rId5" Type="http://schemas.openxmlformats.org/officeDocument/2006/relationships/image" Target="../media/image120.png"/><Relationship Id="rId10" Type="http://schemas.openxmlformats.org/officeDocument/2006/relationships/hyperlink" Target="https://github.com/hightower8083/synchrad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Li%C3%A9nard%E2%80%93Wiechert_potential" TargetMode="External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9.emf"/><Relationship Id="rId4" Type="http://schemas.openxmlformats.org/officeDocument/2006/relationships/image" Target="../media/image12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30.png"/><Relationship Id="rId4" Type="http://schemas.openxmlformats.org/officeDocument/2006/relationships/image" Target="../media/image12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image" Target="../media/image5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8.png"/><Relationship Id="rId5" Type="http://schemas.openxmlformats.org/officeDocument/2006/relationships/image" Target="../media/image130.png"/><Relationship Id="rId10" Type="http://schemas.openxmlformats.org/officeDocument/2006/relationships/image" Target="../media/image137.png"/><Relationship Id="rId4" Type="http://schemas.openxmlformats.org/officeDocument/2006/relationships/image" Target="../media/image131.emf"/><Relationship Id="rId9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5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emf"/><Relationship Id="rId9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5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5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6.png"/><Relationship Id="rId5" Type="http://schemas.openxmlformats.org/officeDocument/2006/relationships/image" Target="../media/image156.png"/><Relationship Id="rId10" Type="http://schemas.openxmlformats.org/officeDocument/2006/relationships/image" Target="../media/image165.png"/><Relationship Id="rId4" Type="http://schemas.openxmlformats.org/officeDocument/2006/relationships/image" Target="../media/image155.png"/><Relationship Id="rId9" Type="http://schemas.openxmlformats.org/officeDocument/2006/relationships/image" Target="../media/image1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5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8.png"/><Relationship Id="rId4" Type="http://schemas.openxmlformats.org/officeDocument/2006/relationships/image" Target="../media/image159.png"/><Relationship Id="rId9" Type="http://schemas.openxmlformats.org/officeDocument/2006/relationships/image" Target="../media/image1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svg"/><Relationship Id="rId4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1.emf"/><Relationship Id="rId7" Type="http://schemas.openxmlformats.org/officeDocument/2006/relationships/image" Target="../media/image1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75.png"/><Relationship Id="rId4" Type="http://schemas.openxmlformats.org/officeDocument/2006/relationships/image" Target="../media/image130.png"/><Relationship Id="rId9" Type="http://schemas.openxmlformats.org/officeDocument/2006/relationships/image" Target="../media/image1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36.png"/><Relationship Id="rId4" Type="http://schemas.openxmlformats.org/officeDocument/2006/relationships/image" Target="../media/image135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5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184.png"/><Relationship Id="rId5" Type="http://schemas.openxmlformats.org/officeDocument/2006/relationships/image" Target="../media/image179.png"/><Relationship Id="rId10" Type="http://schemas.openxmlformats.org/officeDocument/2006/relationships/image" Target="../media/image140.emf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89.png"/><Relationship Id="rId7" Type="http://schemas.openxmlformats.org/officeDocument/2006/relationships/image" Target="../media/image1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90.png"/><Relationship Id="rId9" Type="http://schemas.openxmlformats.org/officeDocument/2006/relationships/image" Target="../media/image1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4.emf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euaps.infn.i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upraxia-project.eu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135C80D-1F65-C617-A6CF-F3B005174846}"/>
              </a:ext>
            </a:extLst>
          </p:cNvPr>
          <p:cNvSpPr/>
          <p:nvPr/>
        </p:nvSpPr>
        <p:spPr>
          <a:xfrm>
            <a:off x="0" y="0"/>
            <a:ext cx="12192000" cy="1118436"/>
          </a:xfrm>
          <a:prstGeom prst="rect">
            <a:avLst/>
          </a:prstGeom>
          <a:solidFill>
            <a:srgbClr val="8224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98EE22-E95D-D68B-BA12-DF27F18938AE}"/>
              </a:ext>
            </a:extLst>
          </p:cNvPr>
          <p:cNvSpPr txBox="1"/>
          <p:nvPr/>
        </p:nvSpPr>
        <p:spPr>
          <a:xfrm>
            <a:off x="955756" y="1655418"/>
            <a:ext cx="10628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Study and characterization of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radiation source from plasma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accelerator</a:t>
            </a:r>
            <a:endParaRPr lang="it-IT" sz="3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0A17D17-8F29-8CBE-3AFE-722DA1F01A05}"/>
              </a:ext>
            </a:extLst>
          </p:cNvPr>
          <p:cNvSpPr txBox="1"/>
          <p:nvPr/>
        </p:nvSpPr>
        <p:spPr>
          <a:xfrm>
            <a:off x="3968021" y="4044294"/>
            <a:ext cx="46034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Daniele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Francescone</a:t>
            </a:r>
            <a:endParaRPr lang="en-IT" sz="22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daniele</a:t>
            </a:r>
            <a:r>
              <a:rPr lang="en-IT" sz="2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francescone</a:t>
            </a:r>
            <a:r>
              <a:rPr lang="en-IT" sz="2200">
                <a:latin typeface="Arial" panose="020B0604020202020204" pitchFamily="34" charset="0"/>
                <a:cs typeface="Arial" panose="020B0604020202020204" pitchFamily="34" charset="0"/>
              </a:rPr>
              <a:t>@uniroma1.it</a:t>
            </a:r>
            <a:endParaRPr lang="en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F1BF8A-90B8-734F-5A74-091CF3B803B2}"/>
              </a:ext>
            </a:extLst>
          </p:cNvPr>
          <p:cNvSpPr txBox="1"/>
          <p:nvPr/>
        </p:nvSpPr>
        <p:spPr>
          <a:xfrm>
            <a:off x="1348004" y="3111348"/>
            <a:ext cx="9495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b="1" dirty="0">
                <a:latin typeface="CMR10"/>
              </a:rPr>
              <a:t>XXXVII PhD School in Accelerator Physics</a:t>
            </a:r>
          </a:p>
          <a:p>
            <a:pPr marL="0" indent="0" algn="ctr">
              <a:buNone/>
            </a:pPr>
            <a:r>
              <a:rPr lang="en-GB" sz="2400" b="1" dirty="0">
                <a:latin typeface="CMR10"/>
              </a:rPr>
              <a:t>University of Rome “Sapienza”</a:t>
            </a:r>
            <a:endParaRPr lang="en-GB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04F173-E0BB-E794-ECD4-6667B2779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t="14998" r="53795" b="7508"/>
          <a:stretch/>
        </p:blipFill>
        <p:spPr bwMode="auto">
          <a:xfrm>
            <a:off x="4496576" y="2530"/>
            <a:ext cx="3546389" cy="11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19D06B85-9F4F-A956-30E6-DED09D041967}"/>
              </a:ext>
            </a:extLst>
          </p:cNvPr>
          <p:cNvSpPr txBox="1"/>
          <p:nvPr/>
        </p:nvSpPr>
        <p:spPr>
          <a:xfrm>
            <a:off x="8849400" y="4915685"/>
            <a:ext cx="2763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Supervisors:</a:t>
            </a:r>
          </a:p>
          <a:p>
            <a:pPr algn="r"/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Prof.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Enrica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Chiadroni</a:t>
            </a:r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Giancarlo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Gatti</a:t>
            </a:r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6FDC6516-C449-319B-46C6-E891C31F5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663" y="5544204"/>
            <a:ext cx="1479099" cy="914137"/>
          </a:xfrm>
          <a:prstGeom prst="rect">
            <a:avLst/>
          </a:prstGeom>
        </p:spPr>
      </p:pic>
      <p:pic>
        <p:nvPicPr>
          <p:cNvPr id="8" name="Picture 2" descr="Logo CLPU (Centro de Láseres Pulsados)">
            <a:extLst>
              <a:ext uri="{FF2B5EF4-FFF2-40B4-BE49-F238E27FC236}">
                <a16:creationId xmlns:a16="http://schemas.microsoft.com/office/drawing/2014/main" id="{C654FCF3-2049-D017-FAA7-7DB42475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9" y="5616313"/>
            <a:ext cx="2548146" cy="7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BAE0E393-EDC9-26D3-905C-57E8FE1CF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16" y="5451130"/>
            <a:ext cx="1806369" cy="10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80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FDAF890-BB28-BEAA-8BF7-699D220D312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E063CE-C32C-315D-97BB-9A1AE29FEB90}"/>
              </a:ext>
            </a:extLst>
          </p:cNvPr>
          <p:cNvSpPr txBox="1"/>
          <p:nvPr/>
        </p:nvSpPr>
        <p:spPr>
          <a:xfrm>
            <a:off x="1952151" y="6644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: Source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6135E47-AE27-113E-BF71-168C915AB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6DACB5-F53A-21D6-BAD4-EB444C6AD4FE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2C46EB7-2CEA-0C2A-6781-10E54754B868}"/>
                  </a:ext>
                </a:extLst>
              </p:cNvPr>
              <p:cNvSpPr txBox="1"/>
              <p:nvPr/>
            </p:nvSpPr>
            <p:spPr>
              <a:xfrm>
                <a:off x="3458979" y="4816862"/>
                <a:ext cx="3671889" cy="7318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2C46EB7-2CEA-0C2A-6781-10E54754B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979" y="4816862"/>
                <a:ext cx="3671889" cy="731867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B7E7CBA-ED1D-F0FB-F2B8-5C588BEDFB4E}"/>
                  </a:ext>
                </a:extLst>
              </p:cNvPr>
              <p:cNvSpPr txBox="1"/>
              <p:nvPr/>
            </p:nvSpPr>
            <p:spPr>
              <a:xfrm>
                <a:off x="3214650" y="5575150"/>
                <a:ext cx="3659920" cy="7645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B7E7CBA-ED1D-F0FB-F2B8-5C588BEDF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650" y="5575150"/>
                <a:ext cx="3659920" cy="764505"/>
              </a:xfrm>
              <a:prstGeom prst="rect">
                <a:avLst/>
              </a:prstGeom>
              <a:blipFill>
                <a:blip r:embed="rId5"/>
                <a:stretch>
                  <a:fillRect t="-1639"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991477D-E25E-715F-3FCD-69CABBABC46E}"/>
                  </a:ext>
                </a:extLst>
              </p:cNvPr>
              <p:cNvSpPr txBox="1"/>
              <p:nvPr/>
            </p:nvSpPr>
            <p:spPr>
              <a:xfrm>
                <a:off x="7818761" y="5239616"/>
                <a:ext cx="154085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𝑮𝑽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991477D-E25E-715F-3FCD-69CABBABC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761" y="5239616"/>
                <a:ext cx="1540853" cy="523220"/>
              </a:xfrm>
              <a:prstGeom prst="rect">
                <a:avLst/>
              </a:prstGeom>
              <a:blipFill>
                <a:blip r:embed="rId6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arentesi graffa chiusa 22">
            <a:extLst>
              <a:ext uri="{FF2B5EF4-FFF2-40B4-BE49-F238E27FC236}">
                <a16:creationId xmlns:a16="http://schemas.microsoft.com/office/drawing/2014/main" id="{F654D9E0-FB4E-5204-6BF9-952F8B2C3483}"/>
              </a:ext>
            </a:extLst>
          </p:cNvPr>
          <p:cNvSpPr/>
          <p:nvPr/>
        </p:nvSpPr>
        <p:spPr>
          <a:xfrm>
            <a:off x="6979173" y="4826336"/>
            <a:ext cx="678154" cy="1363428"/>
          </a:xfrm>
          <a:prstGeom prst="rightBrace">
            <a:avLst/>
          </a:prstGeom>
          <a:ln w="57150">
            <a:solidFill>
              <a:srgbClr val="8224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22434"/>
              </a:solidFill>
            </a:endParaRP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78470E42-AB55-3C92-90D9-EEDA56E7E07C}"/>
              </a:ext>
            </a:extLst>
          </p:cNvPr>
          <p:cNvSpPr txBox="1">
            <a:spLocks/>
          </p:cNvSpPr>
          <p:nvPr/>
        </p:nvSpPr>
        <p:spPr>
          <a:xfrm>
            <a:off x="3336185" y="4312657"/>
            <a:ext cx="5616873" cy="43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longitudinal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r>
              <a:rPr lang="it-IT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force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337B8198-1050-DB5B-0FFE-E65863BEB202}"/>
              </a:ext>
            </a:extLst>
          </p:cNvPr>
          <p:cNvGrpSpPr/>
          <p:nvPr/>
        </p:nvGrpSpPr>
        <p:grpSpPr>
          <a:xfrm>
            <a:off x="361627" y="804632"/>
            <a:ext cx="4214981" cy="3256591"/>
            <a:chOff x="766582" y="823991"/>
            <a:chExt cx="4214981" cy="325659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D0A0764-258A-D9C7-7C66-5A6AC8B31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061" y="1339596"/>
              <a:ext cx="3674788" cy="2740986"/>
            </a:xfrm>
            <a:prstGeom prst="rect">
              <a:avLst/>
            </a:prstGeom>
          </p:spPr>
        </p:pic>
        <p:sp>
          <p:nvSpPr>
            <p:cNvPr id="25" name="Titolo 1">
              <a:extLst>
                <a:ext uri="{FF2B5EF4-FFF2-40B4-BE49-F238E27FC236}">
                  <a16:creationId xmlns:a16="http://schemas.microsoft.com/office/drawing/2014/main" id="{1EC9DD7F-F9E1-F4CA-E3E3-9D53D6157E19}"/>
                </a:ext>
              </a:extLst>
            </p:cNvPr>
            <p:cNvSpPr txBox="1">
              <a:spLocks/>
            </p:cNvSpPr>
            <p:nvPr/>
          </p:nvSpPr>
          <p:spPr>
            <a:xfrm>
              <a:off x="766582" y="823991"/>
              <a:ext cx="4214981" cy="4381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Self injection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34355606-C7BA-8A54-7A36-1463BEA79DEA}"/>
              </a:ext>
            </a:extLst>
          </p:cNvPr>
          <p:cNvGrpSpPr/>
          <p:nvPr/>
        </p:nvGrpSpPr>
        <p:grpSpPr>
          <a:xfrm>
            <a:off x="6577646" y="791653"/>
            <a:ext cx="4556396" cy="3360215"/>
            <a:chOff x="6405773" y="732992"/>
            <a:chExt cx="4556396" cy="336021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5765D9D-FB21-ACDC-E0A2-84E212622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807300" y="1352221"/>
              <a:ext cx="3829780" cy="2740986"/>
            </a:xfrm>
            <a:prstGeom prst="rect">
              <a:avLst/>
            </a:prstGeom>
          </p:spPr>
        </p:pic>
        <p:sp>
          <p:nvSpPr>
            <p:cNvPr id="26" name="Titolo 1">
              <a:extLst>
                <a:ext uri="{FF2B5EF4-FFF2-40B4-BE49-F238E27FC236}">
                  <a16:creationId xmlns:a16="http://schemas.microsoft.com/office/drawing/2014/main" id="{AAAF946E-0501-49AC-A0A9-77D2285106FB}"/>
                </a:ext>
              </a:extLst>
            </p:cNvPr>
            <p:cNvSpPr txBox="1">
              <a:spLocks/>
            </p:cNvSpPr>
            <p:nvPr/>
          </p:nvSpPr>
          <p:spPr>
            <a:xfrm>
              <a:off x="6405773" y="732992"/>
              <a:ext cx="4556396" cy="5097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Electron </a:t>
              </a:r>
              <a:r>
                <a:rPr lang="it-IT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Oscillation</a:t>
              </a:r>
              <a:r>
                <a:rPr lang="it-IT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in plasma </a:t>
              </a:r>
              <a:r>
                <a:rPr lang="it-IT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bubble</a:t>
              </a:r>
              <a:endParaRPr lang="it-IT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AF74CBC-D8B8-F3CD-131E-AD87DA938F8E}"/>
              </a:ext>
            </a:extLst>
          </p:cNvPr>
          <p:cNvCxnSpPr/>
          <p:nvPr/>
        </p:nvCxnSpPr>
        <p:spPr>
          <a:xfrm>
            <a:off x="7260956" y="2743200"/>
            <a:ext cx="0" cy="68580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B13FCE4-6627-0453-2729-44176458698E}"/>
                  </a:ext>
                </a:extLst>
              </p:cNvPr>
              <p:cNvSpPr txBox="1"/>
              <p:nvPr/>
            </p:nvSpPr>
            <p:spPr>
              <a:xfrm>
                <a:off x="6630872" y="2917790"/>
                <a:ext cx="696602" cy="394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B13FCE4-6627-0453-2729-441764586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872" y="2917790"/>
                <a:ext cx="696602" cy="394403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olo 1">
            <a:extLst>
              <a:ext uri="{FF2B5EF4-FFF2-40B4-BE49-F238E27FC236}">
                <a16:creationId xmlns:a16="http://schemas.microsoft.com/office/drawing/2014/main" id="{26B881EC-E9A1-6BE9-AAC3-C6DD72B23A3C}"/>
              </a:ext>
            </a:extLst>
          </p:cNvPr>
          <p:cNvSpPr txBox="1">
            <a:spLocks/>
          </p:cNvSpPr>
          <p:nvPr/>
        </p:nvSpPr>
        <p:spPr>
          <a:xfrm>
            <a:off x="5702523" y="2975523"/>
            <a:ext cx="1954804" cy="43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Oscillation</a:t>
            </a:r>
            <a:r>
              <a:rPr lang="it-IT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endParaRPr lang="it-IT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0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FDAF890-BB28-BEAA-8BF7-699D220D312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E063CE-C32C-315D-97BB-9A1AE29FEB90}"/>
              </a:ext>
            </a:extLst>
          </p:cNvPr>
          <p:cNvSpPr txBox="1"/>
          <p:nvPr/>
        </p:nvSpPr>
        <p:spPr>
          <a:xfrm>
            <a:off x="1952151" y="6644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: Features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6135E47-AE27-113E-BF71-168C915AB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61CB7118-86B9-A196-F157-7791F215ED8F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30D2254-E14C-E96D-7263-9056BC6BF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13" y="901147"/>
            <a:ext cx="5488163" cy="5129531"/>
          </a:xfrm>
          <a:prstGeom prst="rect">
            <a:avLst/>
          </a:prstGeom>
        </p:spPr>
      </p:pic>
      <p:sp>
        <p:nvSpPr>
          <p:cNvPr id="52" name="Titolo 1">
            <a:extLst>
              <a:ext uri="{FF2B5EF4-FFF2-40B4-BE49-F238E27FC236}">
                <a16:creationId xmlns:a16="http://schemas.microsoft.com/office/drawing/2014/main" id="{4E02DC9D-58EB-2753-A5CB-4F3FE9EEAAE7}"/>
              </a:ext>
            </a:extLst>
          </p:cNvPr>
          <p:cNvSpPr txBox="1">
            <a:spLocks/>
          </p:cNvSpPr>
          <p:nvPr/>
        </p:nvSpPr>
        <p:spPr>
          <a:xfrm>
            <a:off x="9081842" y="1190101"/>
            <a:ext cx="2880000" cy="509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it-IT" dirty="0"/>
              <a:t>APPLICATIONS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C931B1-929B-80DE-4B2F-608A65F60F1C}"/>
              </a:ext>
            </a:extLst>
          </p:cNvPr>
          <p:cNvSpPr txBox="1"/>
          <p:nvPr/>
        </p:nvSpPr>
        <p:spPr>
          <a:xfrm>
            <a:off x="361627" y="6030678"/>
            <a:ext cx="85198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1" u="sng" strike="noStrike" baseline="0" dirty="0" err="1">
                <a:latin typeface="Martel-Regular"/>
              </a:rPr>
              <a:t>F.Albert</a:t>
            </a:r>
            <a:r>
              <a:rPr lang="en-US" sz="1200" b="0" i="1" u="sng" strike="noStrike" baseline="0" dirty="0">
                <a:latin typeface="Martel-Regular"/>
              </a:rPr>
              <a:t> et al. “Laser </a:t>
            </a:r>
            <a:r>
              <a:rPr lang="en-US" sz="1200" b="0" i="1" u="sng" strike="noStrike" baseline="0" dirty="0" err="1">
                <a:latin typeface="Martel-Regular"/>
              </a:rPr>
              <a:t>wakefield</a:t>
            </a:r>
            <a:r>
              <a:rPr lang="en-US" sz="1200" b="0" i="1" u="sng" strike="noStrike" baseline="0" dirty="0">
                <a:latin typeface="Martel-Regular"/>
              </a:rPr>
              <a:t> accelerator based light sources: Potential applications and </a:t>
            </a:r>
            <a:r>
              <a:rPr lang="it-IT" sz="1200" b="0" i="1" u="sng" strike="noStrike" baseline="0" dirty="0" err="1">
                <a:latin typeface="Martel-Regular"/>
              </a:rPr>
              <a:t>Requirements</a:t>
            </a:r>
            <a:r>
              <a:rPr lang="it-IT" sz="1200" i="1" u="sng" dirty="0">
                <a:latin typeface="Martel-Regular"/>
              </a:rPr>
              <a:t> </a:t>
            </a:r>
            <a:r>
              <a:rPr lang="en-US" sz="1200" b="0" i="1" u="sng" strike="noStrike" baseline="0" dirty="0">
                <a:latin typeface="Martel-Regular"/>
              </a:rPr>
              <a:t>“</a:t>
            </a:r>
            <a:r>
              <a:rPr lang="it-IT" sz="1200" i="1" u="sng" dirty="0">
                <a:latin typeface="Martel-Regular"/>
              </a:rPr>
              <a:t>, Plasma </a:t>
            </a:r>
            <a:r>
              <a:rPr lang="it-IT" sz="1200" i="1" u="sng" dirty="0" err="1">
                <a:latin typeface="Martel-Regular"/>
              </a:rPr>
              <a:t>Phys</a:t>
            </a:r>
            <a:r>
              <a:rPr lang="it-IT" sz="1200" i="1" u="sng" dirty="0">
                <a:latin typeface="Martel-Regular"/>
              </a:rPr>
              <a:t>. Control. Fusion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D5E25C-9C4E-31F9-8EE3-45AE75766B35}"/>
              </a:ext>
            </a:extLst>
          </p:cNvPr>
          <p:cNvSpPr txBox="1"/>
          <p:nvPr/>
        </p:nvSpPr>
        <p:spPr>
          <a:xfrm>
            <a:off x="5859376" y="1826477"/>
            <a:ext cx="5079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Spatially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coherent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Energy: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ime duration: </a:t>
            </a:r>
            <a:r>
              <a:rPr lang="it-IT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tens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endParaRPr lang="it-IT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X-ray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collimated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0751E3D5-251E-75A0-D82D-6AF1780C6C42}"/>
              </a:ext>
            </a:extLst>
          </p:cNvPr>
          <p:cNvSpPr txBox="1">
            <a:spLocks/>
          </p:cNvSpPr>
          <p:nvPr/>
        </p:nvSpPr>
        <p:spPr>
          <a:xfrm>
            <a:off x="5991887" y="1183114"/>
            <a:ext cx="2871694" cy="509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it-IT" dirty="0"/>
              <a:t>PROPERTIES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8BD433-1AA7-D1C8-7CDC-2CF7CBC1CD2C}"/>
              </a:ext>
            </a:extLst>
          </p:cNvPr>
          <p:cNvSpPr txBox="1"/>
          <p:nvPr/>
        </p:nvSpPr>
        <p:spPr>
          <a:xfrm>
            <a:off x="9864983" y="1846090"/>
            <a:ext cx="2165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Ultrafast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studies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CF5C79B4-390B-EDCB-D5B5-AFD55D017019}"/>
                  </a:ext>
                </a:extLst>
              </p14:cNvPr>
              <p14:cNvContentPartPr/>
              <p14:nvPr/>
            </p14:nvContentPartPr>
            <p14:xfrm>
              <a:off x="1419943" y="2714503"/>
              <a:ext cx="3661560" cy="114012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CF5C79B4-390B-EDCB-D5B5-AFD55D0170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1943" y="2678863"/>
                <a:ext cx="3697200" cy="12117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FFE87D6C-7A10-E858-42E5-0B7D46F60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153"/>
          <a:stretch/>
        </p:blipFill>
        <p:spPr>
          <a:xfrm>
            <a:off x="6624635" y="4007897"/>
            <a:ext cx="4513043" cy="1412129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4264DE2-1FBD-290D-DAC2-BAF857FD17C9}"/>
              </a:ext>
            </a:extLst>
          </p:cNvPr>
          <p:cNvSpPr txBox="1">
            <a:spLocks/>
          </p:cNvSpPr>
          <p:nvPr/>
        </p:nvSpPr>
        <p:spPr>
          <a:xfrm>
            <a:off x="6303169" y="3521243"/>
            <a:ext cx="5384274" cy="509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1400" dirty="0"/>
              <a:t>COMPARISON WITH OTHER PLASMA BASED SOURCES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6CAE8FA-D8E3-43BA-2FDA-15E26C97676C}"/>
              </a:ext>
            </a:extLst>
          </p:cNvPr>
          <p:cNvCxnSpPr/>
          <p:nvPr/>
        </p:nvCxnSpPr>
        <p:spPr>
          <a:xfrm>
            <a:off x="8758593" y="2307755"/>
            <a:ext cx="979004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85E56F91-AD63-7DB0-307A-4D5E8F99C1FD}"/>
              </a:ext>
            </a:extLst>
          </p:cNvPr>
          <p:cNvCxnSpPr/>
          <p:nvPr/>
        </p:nvCxnSpPr>
        <p:spPr>
          <a:xfrm>
            <a:off x="8758593" y="2025248"/>
            <a:ext cx="979004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664E912A-D0DA-06AF-E927-99A26E22172E}"/>
              </a:ext>
            </a:extLst>
          </p:cNvPr>
          <p:cNvCxnSpPr/>
          <p:nvPr/>
        </p:nvCxnSpPr>
        <p:spPr>
          <a:xfrm>
            <a:off x="9248095" y="2565141"/>
            <a:ext cx="48950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960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FDAF890-BB28-BEAA-8BF7-699D220D312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E063CE-C32C-315D-97BB-9A1AE29FEB90}"/>
              </a:ext>
            </a:extLst>
          </p:cNvPr>
          <p:cNvSpPr txBox="1"/>
          <p:nvPr/>
        </p:nvSpPr>
        <p:spPr>
          <a:xfrm>
            <a:off x="1952151" y="6644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: Equation of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6135E47-AE27-113E-BF71-168C915AB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553C113-B6E8-9548-DB19-7DBBEB573A06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11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510175E-E34C-4633-6DE4-2413C1558D84}"/>
              </a:ext>
            </a:extLst>
          </p:cNvPr>
          <p:cNvGrpSpPr/>
          <p:nvPr/>
        </p:nvGrpSpPr>
        <p:grpSpPr>
          <a:xfrm>
            <a:off x="550938" y="754544"/>
            <a:ext cx="11026696" cy="2795717"/>
            <a:chOff x="240092" y="1275907"/>
            <a:chExt cx="11711816" cy="3145415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FDC515CD-EEB2-C029-61A7-938AB25CD1B2}"/>
                </a:ext>
              </a:extLst>
            </p:cNvPr>
            <p:cNvSpPr/>
            <p:nvPr/>
          </p:nvSpPr>
          <p:spPr>
            <a:xfrm>
              <a:off x="240092" y="1275907"/>
              <a:ext cx="11711816" cy="2856003"/>
            </a:xfrm>
            <a:prstGeom prst="rect">
              <a:avLst/>
            </a:prstGeom>
            <a:solidFill>
              <a:srgbClr val="0F0C1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C873FE3-AE29-E71E-D45C-25D591EE1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85" t="10080" b="13282"/>
            <a:stretch/>
          </p:blipFill>
          <p:spPr>
            <a:xfrm>
              <a:off x="250725" y="1275907"/>
              <a:ext cx="8416777" cy="2797467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E5B07958-B216-FBD2-0A7B-9EFBDB6948F2}"/>
                </a:ext>
              </a:extLst>
            </p:cNvPr>
            <p:cNvSpPr txBox="1"/>
            <p:nvPr/>
          </p:nvSpPr>
          <p:spPr>
            <a:xfrm>
              <a:off x="2772810" y="4126989"/>
              <a:ext cx="9179098" cy="294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50" b="0" i="1" u="sng" strike="noStrike" baseline="0" dirty="0" err="1">
                  <a:latin typeface="Martel-Regular"/>
                </a:rPr>
                <a:t>F.Albert</a:t>
              </a:r>
              <a:r>
                <a:rPr lang="en-US" sz="1050" b="0" i="1" u="sng" strike="noStrike" baseline="0" dirty="0">
                  <a:latin typeface="Martel-Regular"/>
                </a:rPr>
                <a:t> et al. “Laser </a:t>
              </a:r>
              <a:r>
                <a:rPr lang="en-US" sz="1050" b="0" i="1" u="sng" strike="noStrike" baseline="0" dirty="0" err="1">
                  <a:latin typeface="Martel-Regular"/>
                </a:rPr>
                <a:t>wakefield</a:t>
              </a:r>
              <a:r>
                <a:rPr lang="en-US" sz="1050" b="0" i="1" u="sng" strike="noStrike" baseline="0" dirty="0">
                  <a:latin typeface="Martel-Regular"/>
                </a:rPr>
                <a:t> accelerator based light sources: Potential applications and </a:t>
              </a:r>
              <a:r>
                <a:rPr lang="it-IT" sz="1050" b="0" i="1" u="sng" strike="noStrike" baseline="0" dirty="0" err="1">
                  <a:latin typeface="Martel-Regular"/>
                </a:rPr>
                <a:t>Requirements</a:t>
              </a:r>
              <a:r>
                <a:rPr lang="it-IT" sz="1050" i="1" u="sng" dirty="0">
                  <a:latin typeface="Martel-Regular"/>
                </a:rPr>
                <a:t> </a:t>
              </a:r>
              <a:r>
                <a:rPr lang="en-US" sz="1050" i="1" u="sng" dirty="0">
                  <a:latin typeface="Martel-Regular"/>
                </a:rPr>
                <a:t>“</a:t>
              </a:r>
              <a:r>
                <a:rPr lang="it-IT" sz="1050" i="1" u="sng" dirty="0">
                  <a:latin typeface="Martel-Regular"/>
                </a:rPr>
                <a:t>, Plasma </a:t>
              </a:r>
              <a:r>
                <a:rPr lang="it-IT" sz="1050" i="1" u="sng" dirty="0" err="1">
                  <a:latin typeface="Martel-Regular"/>
                </a:rPr>
                <a:t>Phys</a:t>
              </a:r>
              <a:r>
                <a:rPr lang="it-IT" sz="1050" i="1" u="sng" dirty="0">
                  <a:latin typeface="Martel-Regular"/>
                </a:rPr>
                <a:t>. Control. Fusion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D2969969-C217-4083-99CB-AE5D2C28FA57}"/>
              </a:ext>
            </a:extLst>
          </p:cNvPr>
          <p:cNvGrpSpPr/>
          <p:nvPr/>
        </p:nvGrpSpPr>
        <p:grpSpPr>
          <a:xfrm>
            <a:off x="80121" y="3665514"/>
            <a:ext cx="4049598" cy="2560125"/>
            <a:chOff x="121056" y="3823624"/>
            <a:chExt cx="4049598" cy="2560125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089A52E2-A0A4-E8C6-A7D6-6E8A1C7ACB79}"/>
                </a:ext>
              </a:extLst>
            </p:cNvPr>
            <p:cNvGrpSpPr/>
            <p:nvPr/>
          </p:nvGrpSpPr>
          <p:grpSpPr>
            <a:xfrm>
              <a:off x="121056" y="4254772"/>
              <a:ext cx="4049598" cy="2128977"/>
              <a:chOff x="7211751" y="1721135"/>
              <a:chExt cx="4107433" cy="2490526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1BED16EB-F833-C267-2CB6-F68671B63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11751" y="1721135"/>
                <a:ext cx="4107433" cy="2490526"/>
              </a:xfrm>
              <a:prstGeom prst="rect">
                <a:avLst/>
              </a:prstGeom>
            </p:spPr>
          </p:pic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EB22CE79-F952-7244-95FB-D6E9CA84F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10135" y="3068238"/>
                <a:ext cx="2263073" cy="521463"/>
              </a:xfrm>
              <a:prstGeom prst="rect">
                <a:avLst/>
              </a:prstGeom>
            </p:spPr>
          </p:pic>
        </p:grpSp>
        <p:sp>
          <p:nvSpPr>
            <p:cNvPr id="22" name="Titolo 1">
              <a:extLst>
                <a:ext uri="{FF2B5EF4-FFF2-40B4-BE49-F238E27FC236}">
                  <a16:creationId xmlns:a16="http://schemas.microsoft.com/office/drawing/2014/main" id="{9C7F54EB-55FF-2AC4-1ED2-265C2D52D3CC}"/>
                </a:ext>
              </a:extLst>
            </p:cNvPr>
            <p:cNvSpPr txBox="1">
              <a:spLocks/>
            </p:cNvSpPr>
            <p:nvPr/>
          </p:nvSpPr>
          <p:spPr>
            <a:xfrm>
              <a:off x="781656" y="3823624"/>
              <a:ext cx="3075844" cy="3745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Lorentz </a:t>
              </a:r>
              <a:r>
                <a:rPr lang="it-IT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</a:t>
              </a:r>
              <a:endParaRPr lang="it-IT"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097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6808F-659E-2C6C-8238-424EEA540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BF6D8C9-395C-D092-B85D-CE28E68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143" y="4033676"/>
            <a:ext cx="3616124" cy="2182144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86512C1-284E-DAA4-EF6C-0EBCF442EA72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915954-744E-0BAF-9B38-D1A7FC8A30EB}"/>
              </a:ext>
            </a:extLst>
          </p:cNvPr>
          <p:cNvSpPr txBox="1"/>
          <p:nvPr/>
        </p:nvSpPr>
        <p:spPr>
          <a:xfrm>
            <a:off x="1952151" y="6644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: Equation of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0870728-41F9-514D-FA44-D17B7EB1F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1EFE544-539A-1B25-DF94-94DD39275A69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12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A756875-9ADD-4AC6-E86B-0A905F1AFE2C}"/>
              </a:ext>
            </a:extLst>
          </p:cNvPr>
          <p:cNvGrpSpPr/>
          <p:nvPr/>
        </p:nvGrpSpPr>
        <p:grpSpPr>
          <a:xfrm>
            <a:off x="550938" y="754544"/>
            <a:ext cx="11026696" cy="2795717"/>
            <a:chOff x="240092" y="1275907"/>
            <a:chExt cx="11711816" cy="3145415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ECEB4F3C-F2E2-4586-9B16-29342E66040B}"/>
                </a:ext>
              </a:extLst>
            </p:cNvPr>
            <p:cNvSpPr/>
            <p:nvPr/>
          </p:nvSpPr>
          <p:spPr>
            <a:xfrm>
              <a:off x="240092" y="1275907"/>
              <a:ext cx="11711816" cy="2856003"/>
            </a:xfrm>
            <a:prstGeom prst="rect">
              <a:avLst/>
            </a:prstGeom>
            <a:solidFill>
              <a:srgbClr val="0F0C1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D519094-366C-10E2-789A-9884F23EF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85" t="10080" b="13282"/>
            <a:stretch/>
          </p:blipFill>
          <p:spPr>
            <a:xfrm>
              <a:off x="250725" y="1275907"/>
              <a:ext cx="8416777" cy="2797467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714136A-A4F4-7261-E938-AF38F017D103}"/>
                </a:ext>
              </a:extLst>
            </p:cNvPr>
            <p:cNvSpPr txBox="1"/>
            <p:nvPr/>
          </p:nvSpPr>
          <p:spPr>
            <a:xfrm>
              <a:off x="2772810" y="4126989"/>
              <a:ext cx="9179098" cy="294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50" b="0" i="1" u="sng" strike="noStrike" baseline="0" dirty="0" err="1">
                  <a:latin typeface="Martel-Regular"/>
                </a:rPr>
                <a:t>F.Albert</a:t>
              </a:r>
              <a:r>
                <a:rPr lang="en-US" sz="1050" b="0" i="1" u="sng" strike="noStrike" baseline="0" dirty="0">
                  <a:latin typeface="Martel-Regular"/>
                </a:rPr>
                <a:t> et al. “Laser </a:t>
              </a:r>
              <a:r>
                <a:rPr lang="en-US" sz="1050" b="0" i="1" u="sng" strike="noStrike" baseline="0" dirty="0" err="1">
                  <a:latin typeface="Martel-Regular"/>
                </a:rPr>
                <a:t>wakefield</a:t>
              </a:r>
              <a:r>
                <a:rPr lang="en-US" sz="1050" b="0" i="1" u="sng" strike="noStrike" baseline="0" dirty="0">
                  <a:latin typeface="Martel-Regular"/>
                </a:rPr>
                <a:t> accelerator based light sources: Potential applications and </a:t>
              </a:r>
              <a:r>
                <a:rPr lang="it-IT" sz="1050" b="0" i="1" u="sng" strike="noStrike" baseline="0" dirty="0" err="1">
                  <a:latin typeface="Martel-Regular"/>
                </a:rPr>
                <a:t>Requirements</a:t>
              </a:r>
              <a:r>
                <a:rPr lang="it-IT" sz="1050" i="1" u="sng" dirty="0">
                  <a:latin typeface="Martel-Regular"/>
                </a:rPr>
                <a:t> </a:t>
              </a:r>
              <a:r>
                <a:rPr lang="en-US" sz="1050" i="1" u="sng" dirty="0">
                  <a:latin typeface="Martel-Regular"/>
                </a:rPr>
                <a:t>“</a:t>
              </a:r>
              <a:r>
                <a:rPr lang="it-IT" sz="1050" i="1" u="sng" dirty="0">
                  <a:latin typeface="Martel-Regular"/>
                </a:rPr>
                <a:t>, Plasma </a:t>
              </a:r>
              <a:r>
                <a:rPr lang="it-IT" sz="1050" i="1" u="sng" dirty="0" err="1">
                  <a:latin typeface="Martel-Regular"/>
                </a:rPr>
                <a:t>Phys</a:t>
              </a:r>
              <a:r>
                <a:rPr lang="it-IT" sz="1050" i="1" u="sng" dirty="0">
                  <a:latin typeface="Martel-Regular"/>
                </a:rPr>
                <a:t>. Control. Fusion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02DF3C5E-23C0-9C5A-6996-F262BB26C4F7}"/>
              </a:ext>
            </a:extLst>
          </p:cNvPr>
          <p:cNvGrpSpPr/>
          <p:nvPr/>
        </p:nvGrpSpPr>
        <p:grpSpPr>
          <a:xfrm>
            <a:off x="80121" y="3597915"/>
            <a:ext cx="12071779" cy="2627724"/>
            <a:chOff x="160243" y="3605812"/>
            <a:chExt cx="12071779" cy="2627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5DCB6AB3-C13F-F424-4A5C-256849F2A534}"/>
                    </a:ext>
                  </a:extLst>
                </p:cNvPr>
                <p:cNvSpPr txBox="1"/>
                <p:nvPr/>
              </p:nvSpPr>
              <p:spPr>
                <a:xfrm>
                  <a:off x="10735834" y="3664283"/>
                  <a:ext cx="1496188" cy="4707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sub>
                        </m:sSub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𝜸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5DCB6AB3-C13F-F424-4A5C-256849F2A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5834" y="3664283"/>
                  <a:ext cx="1496188" cy="470770"/>
                </a:xfrm>
                <a:prstGeom prst="rect">
                  <a:avLst/>
                </a:prstGeom>
                <a:blipFill>
                  <a:blip r:embed="rId6"/>
                  <a:stretch>
                    <a:fillRect t="-2703" b="-108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3FB36086-B8BA-28D9-BEF3-278DDD0D4ABB}"/>
                </a:ext>
              </a:extLst>
            </p:cNvPr>
            <p:cNvGrpSpPr/>
            <p:nvPr/>
          </p:nvGrpSpPr>
          <p:grpSpPr>
            <a:xfrm>
              <a:off x="160243" y="3605812"/>
              <a:ext cx="11219229" cy="2627724"/>
              <a:chOff x="121056" y="3756025"/>
              <a:chExt cx="11219229" cy="2627724"/>
            </a:xfrm>
          </p:grpSpPr>
          <p:sp>
            <p:nvSpPr>
              <p:cNvPr id="24" name="Freccia destra 13">
                <a:extLst>
                  <a:ext uri="{FF2B5EF4-FFF2-40B4-BE49-F238E27FC236}">
                    <a16:creationId xmlns:a16="http://schemas.microsoft.com/office/drawing/2014/main" id="{157CFE1A-A77F-E6A9-FCD6-EE412734378A}"/>
                  </a:ext>
                </a:extLst>
              </p:cNvPr>
              <p:cNvSpPr/>
              <p:nvPr/>
            </p:nvSpPr>
            <p:spPr>
              <a:xfrm>
                <a:off x="4015532" y="4880307"/>
                <a:ext cx="550866" cy="4572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Freccia destra 24">
                <a:extLst>
                  <a:ext uri="{FF2B5EF4-FFF2-40B4-BE49-F238E27FC236}">
                    <a16:creationId xmlns:a16="http://schemas.microsoft.com/office/drawing/2014/main" id="{2DB1C317-97C7-E727-955B-FF1766790A21}"/>
                  </a:ext>
                </a:extLst>
              </p:cNvPr>
              <p:cNvSpPr/>
              <p:nvPr/>
            </p:nvSpPr>
            <p:spPr>
              <a:xfrm>
                <a:off x="7811040" y="4841856"/>
                <a:ext cx="550866" cy="4572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Titolo 1">
                <a:extLst>
                  <a:ext uri="{FF2B5EF4-FFF2-40B4-BE49-F238E27FC236}">
                    <a16:creationId xmlns:a16="http://schemas.microsoft.com/office/drawing/2014/main" id="{BDDB18E5-E653-5CB7-8D6D-840EB64284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7547" y="3756025"/>
                <a:ext cx="2962738" cy="50971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1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Betatron</a:t>
                </a:r>
                <a:r>
                  <a:rPr lang="it-IT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frequency</a:t>
                </a:r>
              </a:p>
            </p:txBody>
          </p:sp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A4EFE7A1-9AB4-3440-7A35-F8BC5A93D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18484"/>
              <a:stretch/>
            </p:blipFill>
            <p:spPr>
              <a:xfrm>
                <a:off x="4735196" y="4319279"/>
                <a:ext cx="2803842" cy="1854681"/>
              </a:xfrm>
              <a:prstGeom prst="rect">
                <a:avLst/>
              </a:prstGeom>
            </p:spPr>
          </p:pic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333BCE43-5526-5721-1531-F8F09FC12BF8}"/>
                  </a:ext>
                </a:extLst>
              </p:cNvPr>
              <p:cNvGrpSpPr/>
              <p:nvPr/>
            </p:nvGrpSpPr>
            <p:grpSpPr>
              <a:xfrm>
                <a:off x="121056" y="4254772"/>
                <a:ext cx="4049598" cy="2128977"/>
                <a:chOff x="7211751" y="1721135"/>
                <a:chExt cx="4107433" cy="2490526"/>
              </a:xfrm>
            </p:grpSpPr>
            <p:pic>
              <p:nvPicPr>
                <p:cNvPr id="11" name="Immagine 10">
                  <a:extLst>
                    <a:ext uri="{FF2B5EF4-FFF2-40B4-BE49-F238E27FC236}">
                      <a16:creationId xmlns:a16="http://schemas.microsoft.com/office/drawing/2014/main" id="{59346231-F575-232A-C873-072529FD8F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11751" y="1721135"/>
                  <a:ext cx="4107433" cy="2490526"/>
                </a:xfrm>
                <a:prstGeom prst="rect">
                  <a:avLst/>
                </a:prstGeom>
              </p:spPr>
            </p:pic>
            <p:pic>
              <p:nvPicPr>
                <p:cNvPr id="16" name="Immagine 15">
                  <a:extLst>
                    <a:ext uri="{FF2B5EF4-FFF2-40B4-BE49-F238E27FC236}">
                      <a16:creationId xmlns:a16="http://schemas.microsoft.com/office/drawing/2014/main" id="{91A74855-0BF3-F355-7453-8DCD23DA49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10135" y="3068238"/>
                  <a:ext cx="2263073" cy="521463"/>
                </a:xfrm>
                <a:prstGeom prst="rect">
                  <a:avLst/>
                </a:prstGeom>
              </p:spPr>
            </p:pic>
          </p:grpSp>
          <p:sp>
            <p:nvSpPr>
              <p:cNvPr id="22" name="Titolo 1">
                <a:extLst>
                  <a:ext uri="{FF2B5EF4-FFF2-40B4-BE49-F238E27FC236}">
                    <a16:creationId xmlns:a16="http://schemas.microsoft.com/office/drawing/2014/main" id="{125295B6-FC88-8D29-4114-0A0A72B6BD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656" y="3823624"/>
                <a:ext cx="3075844" cy="37452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Lorentz </a:t>
                </a:r>
                <a:r>
                  <a:rPr lang="it-IT" sz="1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  <a:endParaRPr lang="it-IT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itolo 1">
                <a:extLst>
                  <a:ext uri="{FF2B5EF4-FFF2-40B4-BE49-F238E27FC236}">
                    <a16:creationId xmlns:a16="http://schemas.microsoft.com/office/drawing/2014/main" id="{3A20D0F8-5D40-3536-61DE-72C1BCF89C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5196" y="3825679"/>
                <a:ext cx="3075844" cy="37452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Equation of </a:t>
                </a:r>
                <a:r>
                  <a:rPr lang="it-IT" sz="1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motion</a:t>
                </a:r>
                <a:endParaRPr lang="it-IT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6693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85B87-A19B-0A22-3657-75DC07EB2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AF841FC-F1D3-0E9F-60AC-D6A5F5438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143" y="4033676"/>
            <a:ext cx="3616124" cy="2182144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F6F503F-A8F4-083E-13C3-E7440D36888F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7877C3-E8AD-716A-0D25-EB2851A5033B}"/>
              </a:ext>
            </a:extLst>
          </p:cNvPr>
          <p:cNvSpPr txBox="1"/>
          <p:nvPr/>
        </p:nvSpPr>
        <p:spPr>
          <a:xfrm>
            <a:off x="1952151" y="6644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: Equation of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41163BE-C715-5402-244F-46CE2DA9D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D118757-A4D3-38E3-5D4D-F9E5E6378578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13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88BB381B-497A-1FBC-E3CF-A4BA56342CD8}"/>
              </a:ext>
            </a:extLst>
          </p:cNvPr>
          <p:cNvGrpSpPr/>
          <p:nvPr/>
        </p:nvGrpSpPr>
        <p:grpSpPr>
          <a:xfrm>
            <a:off x="550938" y="754544"/>
            <a:ext cx="11026696" cy="2795717"/>
            <a:chOff x="240092" y="1275907"/>
            <a:chExt cx="11711816" cy="3145415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C2C798F0-A776-E029-BA67-45191AAE0CE3}"/>
                </a:ext>
              </a:extLst>
            </p:cNvPr>
            <p:cNvSpPr/>
            <p:nvPr/>
          </p:nvSpPr>
          <p:spPr>
            <a:xfrm>
              <a:off x="240092" y="1275907"/>
              <a:ext cx="11711816" cy="2856003"/>
            </a:xfrm>
            <a:prstGeom prst="rect">
              <a:avLst/>
            </a:prstGeom>
            <a:solidFill>
              <a:srgbClr val="0F0C1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6619753-44F8-04F0-44C5-9B0382802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85" t="10080" b="13282"/>
            <a:stretch/>
          </p:blipFill>
          <p:spPr>
            <a:xfrm>
              <a:off x="250725" y="1275907"/>
              <a:ext cx="8416777" cy="2797467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DA63D13-B3B7-C8B5-F10B-643199A5F521}"/>
                </a:ext>
              </a:extLst>
            </p:cNvPr>
            <p:cNvSpPr txBox="1"/>
            <p:nvPr/>
          </p:nvSpPr>
          <p:spPr>
            <a:xfrm>
              <a:off x="2772810" y="4126989"/>
              <a:ext cx="9179098" cy="294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50" b="0" i="1" u="sng" strike="noStrike" baseline="0" dirty="0" err="1">
                  <a:latin typeface="Martel-Regular"/>
                </a:rPr>
                <a:t>F.Albert</a:t>
              </a:r>
              <a:r>
                <a:rPr lang="en-US" sz="1050" b="0" i="1" u="sng" strike="noStrike" baseline="0" dirty="0">
                  <a:latin typeface="Martel-Regular"/>
                </a:rPr>
                <a:t> et al. “Laser </a:t>
              </a:r>
              <a:r>
                <a:rPr lang="en-US" sz="1050" b="0" i="1" u="sng" strike="noStrike" baseline="0" dirty="0" err="1">
                  <a:latin typeface="Martel-Regular"/>
                </a:rPr>
                <a:t>wakefield</a:t>
              </a:r>
              <a:r>
                <a:rPr lang="en-US" sz="1050" b="0" i="1" u="sng" strike="noStrike" baseline="0" dirty="0">
                  <a:latin typeface="Martel-Regular"/>
                </a:rPr>
                <a:t> accelerator based light sources: Potential applications and </a:t>
              </a:r>
              <a:r>
                <a:rPr lang="it-IT" sz="1050" b="0" i="1" u="sng" strike="noStrike" baseline="0" dirty="0" err="1">
                  <a:latin typeface="Martel-Regular"/>
                </a:rPr>
                <a:t>Requirements</a:t>
              </a:r>
              <a:r>
                <a:rPr lang="it-IT" sz="1050" i="1" u="sng" dirty="0">
                  <a:latin typeface="Martel-Regular"/>
                </a:rPr>
                <a:t> </a:t>
              </a:r>
              <a:r>
                <a:rPr lang="en-US" sz="1050" i="1" u="sng" dirty="0">
                  <a:latin typeface="Martel-Regular"/>
                </a:rPr>
                <a:t>“</a:t>
              </a:r>
              <a:r>
                <a:rPr lang="it-IT" sz="1050" i="1" u="sng" dirty="0">
                  <a:latin typeface="Martel-Regular"/>
                </a:rPr>
                <a:t>, Plasma </a:t>
              </a:r>
              <a:r>
                <a:rPr lang="it-IT" sz="1050" i="1" u="sng" dirty="0" err="1">
                  <a:latin typeface="Martel-Regular"/>
                </a:rPr>
                <a:t>Phys</a:t>
              </a:r>
              <a:r>
                <a:rPr lang="it-IT" sz="1050" i="1" u="sng" dirty="0">
                  <a:latin typeface="Martel-Regular"/>
                </a:rPr>
                <a:t>. Control. Fusion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25364D62-CFCA-2BF1-A025-E5629ADB64FD}"/>
              </a:ext>
            </a:extLst>
          </p:cNvPr>
          <p:cNvGrpSpPr/>
          <p:nvPr/>
        </p:nvGrpSpPr>
        <p:grpSpPr>
          <a:xfrm>
            <a:off x="120221" y="3588096"/>
            <a:ext cx="12071779" cy="2627724"/>
            <a:chOff x="160243" y="3605812"/>
            <a:chExt cx="12071779" cy="2627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1A99E2F9-5423-C6D2-3D49-AEDBFE0DAB69}"/>
                    </a:ext>
                  </a:extLst>
                </p:cNvPr>
                <p:cNvSpPr txBox="1"/>
                <p:nvPr/>
              </p:nvSpPr>
              <p:spPr>
                <a:xfrm>
                  <a:off x="10735834" y="3664283"/>
                  <a:ext cx="1496188" cy="4707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sub>
                        </m:sSub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𝜸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1A99E2F9-5423-C6D2-3D49-AEDBFE0DA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5834" y="3664283"/>
                  <a:ext cx="1496188" cy="470770"/>
                </a:xfrm>
                <a:prstGeom prst="rect">
                  <a:avLst/>
                </a:prstGeom>
                <a:blipFill>
                  <a:blip r:embed="rId6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719A503A-E2B1-6F14-B66D-C98872641721}"/>
                </a:ext>
              </a:extLst>
            </p:cNvPr>
            <p:cNvGrpSpPr/>
            <p:nvPr/>
          </p:nvGrpSpPr>
          <p:grpSpPr>
            <a:xfrm>
              <a:off x="160243" y="3605812"/>
              <a:ext cx="11219229" cy="2627724"/>
              <a:chOff x="121056" y="3756025"/>
              <a:chExt cx="11219229" cy="2627724"/>
            </a:xfrm>
          </p:grpSpPr>
          <p:sp>
            <p:nvSpPr>
              <p:cNvPr id="24" name="Freccia destra 13">
                <a:extLst>
                  <a:ext uri="{FF2B5EF4-FFF2-40B4-BE49-F238E27FC236}">
                    <a16:creationId xmlns:a16="http://schemas.microsoft.com/office/drawing/2014/main" id="{1598AC9F-87F0-EA77-968C-C2445FF91267}"/>
                  </a:ext>
                </a:extLst>
              </p:cNvPr>
              <p:cNvSpPr/>
              <p:nvPr/>
            </p:nvSpPr>
            <p:spPr>
              <a:xfrm>
                <a:off x="4015532" y="4880307"/>
                <a:ext cx="550866" cy="4572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Freccia destra 24">
                <a:extLst>
                  <a:ext uri="{FF2B5EF4-FFF2-40B4-BE49-F238E27FC236}">
                    <a16:creationId xmlns:a16="http://schemas.microsoft.com/office/drawing/2014/main" id="{48CA82A8-7A9A-D5F2-4CB7-A306F3CE95F5}"/>
                  </a:ext>
                </a:extLst>
              </p:cNvPr>
              <p:cNvSpPr/>
              <p:nvPr/>
            </p:nvSpPr>
            <p:spPr>
              <a:xfrm>
                <a:off x="7811040" y="4841856"/>
                <a:ext cx="550866" cy="4572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Titolo 1">
                <a:extLst>
                  <a:ext uri="{FF2B5EF4-FFF2-40B4-BE49-F238E27FC236}">
                    <a16:creationId xmlns:a16="http://schemas.microsoft.com/office/drawing/2014/main" id="{9A139B07-0823-D94D-7568-0335E18DAE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7547" y="3756025"/>
                <a:ext cx="2962738" cy="50971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1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Betatron</a:t>
                </a:r>
                <a:r>
                  <a:rPr lang="it-IT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frequency</a:t>
                </a:r>
              </a:p>
            </p:txBody>
          </p:sp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05B352FC-59E6-8BE0-615B-C942B853B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4150" y="4774992"/>
                <a:ext cx="2125933" cy="523646"/>
              </a:xfrm>
              <a:prstGeom prst="rect">
                <a:avLst/>
              </a:prstGeom>
            </p:spPr>
          </p:pic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6ADACBF4-C719-7679-5C72-5E4C89E18DB8}"/>
                  </a:ext>
                </a:extLst>
              </p:cNvPr>
              <p:cNvGrpSpPr/>
              <p:nvPr/>
            </p:nvGrpSpPr>
            <p:grpSpPr>
              <a:xfrm>
                <a:off x="121056" y="4254772"/>
                <a:ext cx="4049598" cy="2128977"/>
                <a:chOff x="7211751" y="1721135"/>
                <a:chExt cx="4107433" cy="2490526"/>
              </a:xfrm>
            </p:grpSpPr>
            <p:pic>
              <p:nvPicPr>
                <p:cNvPr id="11" name="Immagine 10">
                  <a:extLst>
                    <a:ext uri="{FF2B5EF4-FFF2-40B4-BE49-F238E27FC236}">
                      <a16:creationId xmlns:a16="http://schemas.microsoft.com/office/drawing/2014/main" id="{93D9E277-D297-41A0-DA3D-D66B825730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11751" y="1721135"/>
                  <a:ext cx="4107433" cy="2490526"/>
                </a:xfrm>
                <a:prstGeom prst="rect">
                  <a:avLst/>
                </a:prstGeom>
              </p:spPr>
            </p:pic>
            <p:pic>
              <p:nvPicPr>
                <p:cNvPr id="16" name="Immagine 15">
                  <a:extLst>
                    <a:ext uri="{FF2B5EF4-FFF2-40B4-BE49-F238E27FC236}">
                      <a16:creationId xmlns:a16="http://schemas.microsoft.com/office/drawing/2014/main" id="{C06AA4B6-26CD-AFB1-3855-E110A3E284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10135" y="3068238"/>
                  <a:ext cx="2263073" cy="521463"/>
                </a:xfrm>
                <a:prstGeom prst="rect">
                  <a:avLst/>
                </a:prstGeom>
              </p:spPr>
            </p:pic>
          </p:grpSp>
          <p:sp>
            <p:nvSpPr>
              <p:cNvPr id="22" name="Titolo 1">
                <a:extLst>
                  <a:ext uri="{FF2B5EF4-FFF2-40B4-BE49-F238E27FC236}">
                    <a16:creationId xmlns:a16="http://schemas.microsoft.com/office/drawing/2014/main" id="{5C682538-CB94-AE84-6FFA-A027C97373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656" y="3823624"/>
                <a:ext cx="3075844" cy="37452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Lorentz </a:t>
                </a:r>
                <a:r>
                  <a:rPr lang="it-IT" sz="1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  <a:endParaRPr lang="it-IT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itolo 1">
                <a:extLst>
                  <a:ext uri="{FF2B5EF4-FFF2-40B4-BE49-F238E27FC236}">
                    <a16:creationId xmlns:a16="http://schemas.microsoft.com/office/drawing/2014/main" id="{3E4E075D-2C07-D55B-B54E-C1673A7890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5196" y="3825679"/>
                <a:ext cx="3075844" cy="37452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Equation of </a:t>
                </a:r>
                <a:r>
                  <a:rPr lang="it-IT" sz="1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motion</a:t>
                </a:r>
                <a:endParaRPr lang="it-IT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91EB027C-EE61-5760-F9D0-5067D8EB3B06}"/>
                  </a:ext>
                </a:extLst>
              </p:cNvPr>
              <p:cNvSpPr txBox="1"/>
              <p:nvPr/>
            </p:nvSpPr>
            <p:spPr>
              <a:xfrm>
                <a:off x="1553404" y="4370993"/>
                <a:ext cx="149618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91EB027C-EE61-5760-F9D0-5067D8EB3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04" y="4370993"/>
                <a:ext cx="1496188" cy="215444"/>
              </a:xfrm>
              <a:prstGeom prst="rect">
                <a:avLst/>
              </a:prstGeom>
              <a:blipFill>
                <a:blip r:embed="rId10"/>
                <a:stretch>
                  <a:fillRect b="-294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e 34">
            <a:extLst>
              <a:ext uri="{FF2B5EF4-FFF2-40B4-BE49-F238E27FC236}">
                <a16:creationId xmlns:a16="http://schemas.microsoft.com/office/drawing/2014/main" id="{E77B05F5-2362-368A-23A0-0B9AA5051BC4}"/>
              </a:ext>
            </a:extLst>
          </p:cNvPr>
          <p:cNvSpPr/>
          <p:nvPr/>
        </p:nvSpPr>
        <p:spPr>
          <a:xfrm>
            <a:off x="2177512" y="4107634"/>
            <a:ext cx="247973" cy="2475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C6121C9-E76A-F4E4-170A-84E0F45D4ED7}"/>
              </a:ext>
            </a:extLst>
          </p:cNvPr>
          <p:cNvSpPr/>
          <p:nvPr/>
        </p:nvSpPr>
        <p:spPr>
          <a:xfrm>
            <a:off x="10558419" y="4739366"/>
            <a:ext cx="1271954" cy="3853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918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FDAF890-BB28-BEAA-8BF7-699D220D312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E063CE-C32C-315D-97BB-9A1AE29FEB90}"/>
              </a:ext>
            </a:extLst>
          </p:cNvPr>
          <p:cNvSpPr txBox="1"/>
          <p:nvPr/>
        </p:nvSpPr>
        <p:spPr>
          <a:xfrm>
            <a:off x="1952151" y="12640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Strenght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6135E47-AE27-113E-BF71-168C915AB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53666BD-C717-034E-580C-46CA4175AF99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D357F38A-9427-01E3-7AEA-C65C1D84B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15839"/>
          <a:stretch/>
        </p:blipFill>
        <p:spPr>
          <a:xfrm>
            <a:off x="5008999" y="1939684"/>
            <a:ext cx="2567791" cy="154217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9618DD-2D29-7B99-410A-3170BD57FBB9}"/>
              </a:ext>
            </a:extLst>
          </p:cNvPr>
          <p:cNvSpPr txBox="1"/>
          <p:nvPr/>
        </p:nvSpPr>
        <p:spPr>
          <a:xfrm>
            <a:off x="4572639" y="5940662"/>
            <a:ext cx="7764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200" i="1" u="sng" dirty="0">
              <a:solidFill>
                <a:srgbClr val="C00000"/>
              </a:solidFill>
            </a:endParaRPr>
          </a:p>
          <a:p>
            <a:r>
              <a:rPr lang="en-US" sz="1200" i="1" u="sng" dirty="0" err="1"/>
              <a:t>Corde</a:t>
            </a:r>
            <a:r>
              <a:rPr lang="en-US" sz="1200" i="1" u="sng" dirty="0"/>
              <a:t>, Sébastien, et al. "Femtosecond x rays from laser-plasma accelerators." Reviews of Modern Physics 85.1 (2013): 1.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DA095AB-7F96-86F6-5F3C-C663A13ED16E}"/>
              </a:ext>
            </a:extLst>
          </p:cNvPr>
          <p:cNvGrpSpPr/>
          <p:nvPr/>
        </p:nvGrpSpPr>
        <p:grpSpPr>
          <a:xfrm>
            <a:off x="7881271" y="1345528"/>
            <a:ext cx="4262560" cy="881526"/>
            <a:chOff x="338668" y="1106688"/>
            <a:chExt cx="4262560" cy="881526"/>
          </a:xfrm>
        </p:grpSpPr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2A689F36-C9C0-41BE-19F7-FD26DF659F53}"/>
                </a:ext>
              </a:extLst>
            </p:cNvPr>
            <p:cNvSpPr/>
            <p:nvPr/>
          </p:nvSpPr>
          <p:spPr>
            <a:xfrm>
              <a:off x="338668" y="1106688"/>
              <a:ext cx="4262560" cy="881526"/>
            </a:xfrm>
            <a:prstGeom prst="roundRect">
              <a:avLst/>
            </a:prstGeom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7ECDEF20-CAA4-F4B5-3DBF-421314AB403F}"/>
                    </a:ext>
                  </a:extLst>
                </p:cNvPr>
                <p:cNvSpPr txBox="1"/>
                <p:nvPr/>
              </p:nvSpPr>
              <p:spPr>
                <a:xfrm>
                  <a:off x="2818962" y="1201629"/>
                  <a:ext cx="1696130" cy="5800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𝑒𝐵</m:t>
                            </m:r>
                            <m:sSub>
                              <m:sSub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𝑚𝑐</m:t>
                            </m:r>
                          </m:den>
                        </m:f>
                      </m:oMath>
                    </m:oMathPara>
                  </a14:m>
                  <a:endParaRPr lang="it-IT" b="0" dirty="0"/>
                </a:p>
              </p:txBody>
            </p:sp>
          </mc:Choice>
          <mc:Fallback xmlns="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7ECDEF20-CAA4-F4B5-3DBF-421314AB40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962" y="1201629"/>
                  <a:ext cx="1696130" cy="580069"/>
                </a:xfrm>
                <a:prstGeom prst="rect">
                  <a:avLst/>
                </a:prstGeom>
                <a:blipFill>
                  <a:blip r:embed="rId5"/>
                  <a:stretch>
                    <a:fillRect t="-2174" b="-1739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itolo 1">
              <a:extLst>
                <a:ext uri="{FF2B5EF4-FFF2-40B4-BE49-F238E27FC236}">
                  <a16:creationId xmlns:a16="http://schemas.microsoft.com/office/drawing/2014/main" id="{828EEA4F-670E-3B8A-EAB3-1A2CE5204474}"/>
                </a:ext>
              </a:extLst>
            </p:cNvPr>
            <p:cNvSpPr txBox="1">
              <a:spLocks/>
            </p:cNvSpPr>
            <p:nvPr/>
          </p:nvSpPr>
          <p:spPr>
            <a:xfrm>
              <a:off x="432800" y="1326251"/>
              <a:ext cx="2244250" cy="37708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Strength</a:t>
              </a:r>
              <a:r>
                <a:rPr lang="it-I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parameter</a:t>
              </a:r>
              <a:endParaRPr lang="it-IT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DD98F09A-B065-37DC-5A77-D22563349461}"/>
              </a:ext>
            </a:extLst>
          </p:cNvPr>
          <p:cNvGrpSpPr/>
          <p:nvPr/>
        </p:nvGrpSpPr>
        <p:grpSpPr>
          <a:xfrm>
            <a:off x="7881271" y="4343550"/>
            <a:ext cx="4315089" cy="949359"/>
            <a:chOff x="6050744" y="1040434"/>
            <a:chExt cx="5452736" cy="949359"/>
          </a:xfrm>
        </p:grpSpPr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C7222E5A-FA4E-D12C-86E9-61AC650A89BB}"/>
                </a:ext>
              </a:extLst>
            </p:cNvPr>
            <p:cNvSpPr/>
            <p:nvPr/>
          </p:nvSpPr>
          <p:spPr>
            <a:xfrm>
              <a:off x="6050744" y="1040434"/>
              <a:ext cx="5386359" cy="949359"/>
            </a:xfrm>
            <a:prstGeom prst="roundRect">
              <a:avLst/>
            </a:prstGeom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1778B42C-BC10-A488-ECD7-CF45A297BDDA}"/>
                    </a:ext>
                  </a:extLst>
                </p:cNvPr>
                <p:cNvSpPr txBox="1"/>
                <p:nvPr/>
              </p:nvSpPr>
              <p:spPr>
                <a:xfrm>
                  <a:off x="9005626" y="1352482"/>
                  <a:ext cx="2497854" cy="3350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1778B42C-BC10-A488-ECD7-CF45A297BD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5626" y="1352482"/>
                  <a:ext cx="2497854" cy="335092"/>
                </a:xfrm>
                <a:prstGeom prst="rect">
                  <a:avLst/>
                </a:prstGeom>
                <a:blipFill>
                  <a:blip r:embed="rId6"/>
                  <a:stretch>
                    <a:fillRect b="-2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itolo 1">
              <a:extLst>
                <a:ext uri="{FF2B5EF4-FFF2-40B4-BE49-F238E27FC236}">
                  <a16:creationId xmlns:a16="http://schemas.microsoft.com/office/drawing/2014/main" id="{344C996C-B177-88EC-841A-9CC4FE9D8C46}"/>
                </a:ext>
              </a:extLst>
            </p:cNvPr>
            <p:cNvSpPr txBox="1">
              <a:spLocks/>
            </p:cNvSpPr>
            <p:nvPr/>
          </p:nvSpPr>
          <p:spPr>
            <a:xfrm>
              <a:off x="6255362" y="1208654"/>
              <a:ext cx="3611309" cy="58361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Betatron</a:t>
              </a:r>
              <a:endParaRPr lang="it-IT"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Strength</a:t>
              </a:r>
              <a:r>
                <a:rPr lang="it-IT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parameter</a:t>
              </a:r>
              <a:endParaRPr lang="it-IT"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Imagen 12">
            <a:extLst>
              <a:ext uri="{FF2B5EF4-FFF2-40B4-BE49-F238E27FC236}">
                <a16:creationId xmlns:a16="http://schemas.microsoft.com/office/drawing/2014/main" id="{8C6AF85E-05CA-6866-AE72-E57E13B89A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1421"/>
          <a:stretch/>
        </p:blipFill>
        <p:spPr>
          <a:xfrm>
            <a:off x="4808259" y="896221"/>
            <a:ext cx="2778140" cy="1030001"/>
          </a:xfrm>
          <a:prstGeom prst="rect">
            <a:avLst/>
          </a:prstGeom>
        </p:spPr>
      </p:pic>
      <p:grpSp>
        <p:nvGrpSpPr>
          <p:cNvPr id="55" name="Gruppo 54">
            <a:extLst>
              <a:ext uri="{FF2B5EF4-FFF2-40B4-BE49-F238E27FC236}">
                <a16:creationId xmlns:a16="http://schemas.microsoft.com/office/drawing/2014/main" id="{11237757-ED18-B7DC-76A0-41E0D3DF0237}"/>
              </a:ext>
            </a:extLst>
          </p:cNvPr>
          <p:cNvGrpSpPr/>
          <p:nvPr/>
        </p:nvGrpSpPr>
        <p:grpSpPr>
          <a:xfrm>
            <a:off x="48169" y="2054880"/>
            <a:ext cx="4017992" cy="1797231"/>
            <a:chOff x="361627" y="3927605"/>
            <a:chExt cx="4017992" cy="1797231"/>
          </a:xfrm>
        </p:grpSpPr>
        <p:pic>
          <p:nvPicPr>
            <p:cNvPr id="15" name="Figure 4" descr="IUCrfigure.png">
              <a:extLst>
                <a:ext uri="{FF2B5EF4-FFF2-40B4-BE49-F238E27FC236}">
                  <a16:creationId xmlns:a16="http://schemas.microsoft.com/office/drawing/2014/main" id="{AF61B676-00DD-684E-D8BE-6550B325B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l="5822" t="62301"/>
            <a:stretch/>
          </p:blipFill>
          <p:spPr>
            <a:xfrm>
              <a:off x="361627" y="3927605"/>
              <a:ext cx="4017992" cy="931077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2DB63FC1-86DD-BC08-A2E6-2F799DEE9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16488" y="5166036"/>
              <a:ext cx="914400" cy="558800"/>
            </a:xfrm>
            <a:prstGeom prst="rect">
              <a:avLst/>
            </a:prstGeom>
          </p:spPr>
        </p:pic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3D62CE9A-EB9D-3989-30DA-0FC1E80B550D}"/>
              </a:ext>
            </a:extLst>
          </p:cNvPr>
          <p:cNvGrpSpPr/>
          <p:nvPr/>
        </p:nvGrpSpPr>
        <p:grpSpPr>
          <a:xfrm>
            <a:off x="3597" y="759120"/>
            <a:ext cx="4831198" cy="1656212"/>
            <a:chOff x="216475" y="2275399"/>
            <a:chExt cx="4831198" cy="1656212"/>
          </a:xfrm>
        </p:grpSpPr>
        <p:pic>
          <p:nvPicPr>
            <p:cNvPr id="14" name="Figure 4" descr="IUCrfigure.png">
              <a:extLst>
                <a:ext uri="{FF2B5EF4-FFF2-40B4-BE49-F238E27FC236}">
                  <a16:creationId xmlns:a16="http://schemas.microsoft.com/office/drawing/2014/main" id="{50026EFC-3D15-6996-D260-73023E41F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l="5822" t="10858" b="44218"/>
            <a:stretch/>
          </p:blipFill>
          <p:spPr>
            <a:xfrm>
              <a:off x="216475" y="2275399"/>
              <a:ext cx="4710530" cy="1300764"/>
            </a:xfrm>
            <a:prstGeom prst="rect">
              <a:avLst/>
            </a:prstGeom>
          </p:spPr>
        </p:pic>
        <p:sp>
          <p:nvSpPr>
            <p:cNvPr id="20" name="Freccia destra 19">
              <a:extLst>
                <a:ext uri="{FF2B5EF4-FFF2-40B4-BE49-F238E27FC236}">
                  <a16:creationId xmlns:a16="http://schemas.microsoft.com/office/drawing/2014/main" id="{7074B495-5957-0096-1E13-B00A15346DCE}"/>
                </a:ext>
              </a:extLst>
            </p:cNvPr>
            <p:cNvSpPr/>
            <p:nvPr/>
          </p:nvSpPr>
          <p:spPr>
            <a:xfrm>
              <a:off x="4562346" y="2888809"/>
              <a:ext cx="485327" cy="2321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83F77133-D767-D0F9-4E2B-4F1BF4BC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95427" y="3372811"/>
              <a:ext cx="685800" cy="558800"/>
            </a:xfrm>
            <a:prstGeom prst="rect">
              <a:avLst/>
            </a:prstGeom>
          </p:spPr>
        </p:pic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C2383639-F3C4-2BC8-5002-8E36B3AA63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372" y="3858245"/>
            <a:ext cx="2930702" cy="2118767"/>
          </a:xfrm>
          <a:prstGeom prst="rect">
            <a:avLst/>
          </a:prstGeom>
        </p:spPr>
      </p:pic>
      <p:sp>
        <p:nvSpPr>
          <p:cNvPr id="52" name="Freccia destra 51">
            <a:extLst>
              <a:ext uri="{FF2B5EF4-FFF2-40B4-BE49-F238E27FC236}">
                <a16:creationId xmlns:a16="http://schemas.microsoft.com/office/drawing/2014/main" id="{69767103-B336-243D-18E6-D242E29B4EDB}"/>
              </a:ext>
            </a:extLst>
          </p:cNvPr>
          <p:cNvSpPr/>
          <p:nvPr/>
        </p:nvSpPr>
        <p:spPr>
          <a:xfrm>
            <a:off x="4260456" y="2557224"/>
            <a:ext cx="485327" cy="2321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3F44DC4E-9EAB-F043-6845-FD397D341A3A}"/>
              </a:ext>
            </a:extLst>
          </p:cNvPr>
          <p:cNvSpPr txBox="1">
            <a:spLocks/>
          </p:cNvSpPr>
          <p:nvPr/>
        </p:nvSpPr>
        <p:spPr>
          <a:xfrm>
            <a:off x="263770" y="4412675"/>
            <a:ext cx="3626602" cy="865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For the </a:t>
            </a:r>
            <a:r>
              <a:rPr lang="it-IT" sz="2000" b="1" dirty="0" err="1"/>
              <a:t>betatron</a:t>
            </a:r>
            <a:r>
              <a:rPr lang="it-IT" sz="2000" b="1" dirty="0"/>
              <a:t> </a:t>
            </a:r>
            <a:r>
              <a:rPr lang="it-IT" sz="2000" b="1" dirty="0" err="1"/>
              <a:t>radiation</a:t>
            </a:r>
            <a:r>
              <a:rPr lang="it-IT" sz="2000" b="1" dirty="0"/>
              <a:t>:</a:t>
            </a:r>
          </a:p>
          <a:p>
            <a:r>
              <a:rPr lang="it-IT" sz="2000" b="1" dirty="0" err="1"/>
              <a:t>Wiggler</a:t>
            </a:r>
            <a:r>
              <a:rPr lang="it-IT" sz="2000" b="1" dirty="0"/>
              <a:t> + </a:t>
            </a:r>
            <a:r>
              <a:rPr lang="it-IT" sz="2000" b="1" dirty="0" err="1"/>
              <a:t>Undultor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437426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10CA2-6D37-14ED-97C0-DA486475D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407F768-36F3-140F-6A34-01424E7BDDAF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2019EB51-ADF3-73C9-C945-B92A1236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45381A-BB9B-92E5-49F9-112076A1B30F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817E6E5-8D42-E8A5-FD58-9926D691F3A8}"/>
              </a:ext>
            </a:extLst>
          </p:cNvPr>
          <p:cNvSpPr txBox="1"/>
          <p:nvPr/>
        </p:nvSpPr>
        <p:spPr>
          <a:xfrm>
            <a:off x="361627" y="6644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Radiated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F98556-4F9B-6312-0FA8-CE3F72C90E6F}"/>
              </a:ext>
            </a:extLst>
          </p:cNvPr>
          <p:cNvSpPr txBox="1"/>
          <p:nvPr/>
        </p:nvSpPr>
        <p:spPr>
          <a:xfrm>
            <a:off x="6524295" y="2529825"/>
            <a:ext cx="2458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 Liénard–</a:t>
            </a:r>
            <a:r>
              <a:rPr lang="it-IT" sz="12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Wiechert</a:t>
            </a:r>
            <a:r>
              <a:rPr lang="it-IT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potential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D5AD71-CB7A-D5EF-D990-DA57B5DAE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294" y="1643134"/>
            <a:ext cx="5729874" cy="881519"/>
          </a:xfrm>
          <a:prstGeom prst="rect">
            <a:avLst/>
          </a:prstGeom>
        </p:spPr>
      </p:pic>
      <p:sp>
        <p:nvSpPr>
          <p:cNvPr id="19" name="Freccia destra 13">
            <a:extLst>
              <a:ext uri="{FF2B5EF4-FFF2-40B4-BE49-F238E27FC236}">
                <a16:creationId xmlns:a16="http://schemas.microsoft.com/office/drawing/2014/main" id="{99479965-9A12-71F7-8696-C856063F0E53}"/>
              </a:ext>
            </a:extLst>
          </p:cNvPr>
          <p:cNvSpPr/>
          <p:nvPr/>
        </p:nvSpPr>
        <p:spPr>
          <a:xfrm rot="7751591">
            <a:off x="4716207" y="2617974"/>
            <a:ext cx="37351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8293B138-690B-FA44-6350-9AB1F4EF6006}"/>
              </a:ext>
            </a:extLst>
          </p:cNvPr>
          <p:cNvGrpSpPr/>
          <p:nvPr/>
        </p:nvGrpSpPr>
        <p:grpSpPr>
          <a:xfrm>
            <a:off x="1047427" y="3499080"/>
            <a:ext cx="4680983" cy="691392"/>
            <a:chOff x="183049" y="2728875"/>
            <a:chExt cx="4680983" cy="69139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D32BCB0-D569-6761-0597-35464303D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9900" y="2729103"/>
              <a:ext cx="4398619" cy="647955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56CEF390-4153-87CF-34C6-32D617BA1CB7}"/>
                </a:ext>
              </a:extLst>
            </p:cNvPr>
            <p:cNvSpPr/>
            <p:nvPr/>
          </p:nvSpPr>
          <p:spPr>
            <a:xfrm>
              <a:off x="183049" y="2728875"/>
              <a:ext cx="4680983" cy="691392"/>
            </a:xfrm>
            <a:prstGeom prst="round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78015E5-3113-A43B-054D-C2D1FD35A7E5}"/>
              </a:ext>
            </a:extLst>
          </p:cNvPr>
          <p:cNvSpPr txBox="1"/>
          <p:nvPr/>
        </p:nvSpPr>
        <p:spPr>
          <a:xfrm>
            <a:off x="361627" y="3465871"/>
            <a:ext cx="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1</a:t>
            </a:r>
            <a:endParaRPr lang="it-IT" b="1" dirty="0">
              <a:solidFill>
                <a:srgbClr val="FF0000"/>
              </a:solidFill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4681AEAA-2149-20D3-FE10-0DD2D3ED4A80}"/>
              </a:ext>
            </a:extLst>
          </p:cNvPr>
          <p:cNvGrpSpPr/>
          <p:nvPr/>
        </p:nvGrpSpPr>
        <p:grpSpPr>
          <a:xfrm>
            <a:off x="1068250" y="4433471"/>
            <a:ext cx="3218875" cy="733296"/>
            <a:chOff x="3712379" y="953912"/>
            <a:chExt cx="4262560" cy="985744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26162787-01AD-CCCE-0416-8ACDFFD19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15472" y="1012571"/>
              <a:ext cx="3960876" cy="876300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00AF5190-E3FC-A02F-7F50-677E658AB27F}"/>
                </a:ext>
              </a:extLst>
            </p:cNvPr>
            <p:cNvSpPr/>
            <p:nvPr/>
          </p:nvSpPr>
          <p:spPr>
            <a:xfrm>
              <a:off x="3712379" y="953912"/>
              <a:ext cx="4262560" cy="985744"/>
            </a:xfrm>
            <a:prstGeom prst="round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F5A1C98B-669F-05AC-30D8-86CA140C09F8}"/>
                </a:ext>
              </a:extLst>
            </p:cNvPr>
            <p:cNvSpPr/>
            <p:nvPr/>
          </p:nvSpPr>
          <p:spPr>
            <a:xfrm>
              <a:off x="7765868" y="1436914"/>
              <a:ext cx="110480" cy="2155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AD5138D6-B808-AF35-21F5-238CD891D6A0}"/>
              </a:ext>
            </a:extLst>
          </p:cNvPr>
          <p:cNvGrpSpPr/>
          <p:nvPr/>
        </p:nvGrpSpPr>
        <p:grpSpPr>
          <a:xfrm>
            <a:off x="1068250" y="5457601"/>
            <a:ext cx="3560668" cy="716228"/>
            <a:chOff x="359641" y="886366"/>
            <a:chExt cx="3735566" cy="900728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02A4789E-06CA-D9BB-3A71-AB4A7CBA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30" y="976292"/>
              <a:ext cx="3336763" cy="810802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1B9CFB83-4D69-0CD8-BFFA-BD3F4DBC8FD5}"/>
                </a:ext>
              </a:extLst>
            </p:cNvPr>
            <p:cNvSpPr/>
            <p:nvPr/>
          </p:nvSpPr>
          <p:spPr>
            <a:xfrm>
              <a:off x="359641" y="886366"/>
              <a:ext cx="3735566" cy="881526"/>
            </a:xfrm>
            <a:prstGeom prst="round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3BBA37CC-EE40-8208-69ED-8580DF5878F1}"/>
              </a:ext>
            </a:extLst>
          </p:cNvPr>
          <p:cNvGrpSpPr/>
          <p:nvPr/>
        </p:nvGrpSpPr>
        <p:grpSpPr>
          <a:xfrm>
            <a:off x="6722366" y="4359356"/>
            <a:ext cx="5108007" cy="881526"/>
            <a:chOff x="258560" y="5491054"/>
            <a:chExt cx="5108007" cy="881526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E633E363-786C-AD2A-73AD-3BFCFF5CD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12230"/>
            <a:stretch/>
          </p:blipFill>
          <p:spPr>
            <a:xfrm>
              <a:off x="273867" y="5523314"/>
              <a:ext cx="5092700" cy="791428"/>
            </a:xfrm>
            <a:prstGeom prst="rect">
              <a:avLst/>
            </a:prstGeom>
          </p:spPr>
        </p:pic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E89CA6B4-1B5B-6EFB-4F61-37DAAD715698}"/>
                </a:ext>
              </a:extLst>
            </p:cNvPr>
            <p:cNvSpPr/>
            <p:nvPr/>
          </p:nvSpPr>
          <p:spPr>
            <a:xfrm>
              <a:off x="258560" y="5491054"/>
              <a:ext cx="5108007" cy="881526"/>
            </a:xfrm>
            <a:prstGeom prst="roundRect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3157899-4681-ED39-8989-1A6BE4DD438C}"/>
              </a:ext>
            </a:extLst>
          </p:cNvPr>
          <p:cNvSpPr txBox="1"/>
          <p:nvPr/>
        </p:nvSpPr>
        <p:spPr>
          <a:xfrm>
            <a:off x="423263" y="5448945"/>
            <a:ext cx="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3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B3F1114A-68A3-AE65-710B-9E79E53694A7}"/>
              </a:ext>
            </a:extLst>
          </p:cNvPr>
          <p:cNvSpPr txBox="1"/>
          <p:nvPr/>
        </p:nvSpPr>
        <p:spPr>
          <a:xfrm>
            <a:off x="390959" y="4450547"/>
            <a:ext cx="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2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E9C638A-83B0-6177-9051-B2760EB66216}"/>
              </a:ext>
            </a:extLst>
          </p:cNvPr>
          <p:cNvSpPr txBox="1"/>
          <p:nvPr/>
        </p:nvSpPr>
        <p:spPr>
          <a:xfrm>
            <a:off x="6112846" y="4475158"/>
            <a:ext cx="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4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AD1831DA-13DE-B4BB-2021-0878B40303A5}"/>
              </a:ext>
            </a:extLst>
          </p:cNvPr>
          <p:cNvSpPr txBox="1"/>
          <p:nvPr/>
        </p:nvSpPr>
        <p:spPr>
          <a:xfrm>
            <a:off x="4113563" y="782607"/>
            <a:ext cx="386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/>
              <a:t>Initial</a:t>
            </a:r>
            <a:r>
              <a:rPr lang="it-IT" sz="2800" b="1" dirty="0"/>
              <a:t> </a:t>
            </a:r>
            <a:r>
              <a:rPr lang="it-IT" sz="2800" b="1" dirty="0" err="1"/>
              <a:t>simplifications</a:t>
            </a:r>
            <a:endParaRPr lang="it-IT" sz="2800" b="1" dirty="0"/>
          </a:p>
        </p:txBody>
      </p:sp>
      <p:sp>
        <p:nvSpPr>
          <p:cNvPr id="54" name="Freccia destra 13">
            <a:extLst>
              <a:ext uri="{FF2B5EF4-FFF2-40B4-BE49-F238E27FC236}">
                <a16:creationId xmlns:a16="http://schemas.microsoft.com/office/drawing/2014/main" id="{07156892-1984-C470-5380-98D32E77F2BD}"/>
              </a:ext>
            </a:extLst>
          </p:cNvPr>
          <p:cNvSpPr/>
          <p:nvPr/>
        </p:nvSpPr>
        <p:spPr>
          <a:xfrm rot="5400000">
            <a:off x="5466142" y="1402728"/>
            <a:ext cx="37351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423D911-8BBF-0207-78F5-F7042CE59791}"/>
              </a:ext>
            </a:extLst>
          </p:cNvPr>
          <p:cNvSpPr txBox="1"/>
          <p:nvPr/>
        </p:nvSpPr>
        <p:spPr>
          <a:xfrm>
            <a:off x="7586338" y="3715156"/>
            <a:ext cx="386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New model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46AA3F42-1109-F3C5-98F3-D046A305EA93}"/>
              </a:ext>
            </a:extLst>
          </p:cNvPr>
          <p:cNvSpPr txBox="1"/>
          <p:nvPr/>
        </p:nvSpPr>
        <p:spPr>
          <a:xfrm>
            <a:off x="1617568" y="2937714"/>
            <a:ext cx="425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Models in  the literature</a:t>
            </a:r>
          </a:p>
        </p:txBody>
      </p:sp>
      <p:sp>
        <p:nvSpPr>
          <p:cNvPr id="57" name="Freccia destra 13">
            <a:extLst>
              <a:ext uri="{FF2B5EF4-FFF2-40B4-BE49-F238E27FC236}">
                <a16:creationId xmlns:a16="http://schemas.microsoft.com/office/drawing/2014/main" id="{75436263-58EA-A09E-A537-DD8072660C65}"/>
              </a:ext>
            </a:extLst>
          </p:cNvPr>
          <p:cNvSpPr/>
          <p:nvPr/>
        </p:nvSpPr>
        <p:spPr>
          <a:xfrm>
            <a:off x="5453544" y="4720579"/>
            <a:ext cx="37351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2190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BAE6F-6F3A-B9E2-8438-A8D90FC6B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2D3F8BC-7FB8-B8D9-C2EC-EC3DB79FD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13" y="2485933"/>
            <a:ext cx="4398619" cy="647955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B83DBF1-D059-1271-E75B-16DBA43FBC8D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37372530-F5B1-2D93-3A20-8CE943B8B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5F0D063-C0B7-69E3-2FBB-6187BD727CA9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16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3592A6E-EFC5-146B-5591-B6CD86DAF44C}"/>
              </a:ext>
            </a:extLst>
          </p:cNvPr>
          <p:cNvGrpSpPr/>
          <p:nvPr/>
        </p:nvGrpSpPr>
        <p:grpSpPr>
          <a:xfrm>
            <a:off x="6820591" y="1206869"/>
            <a:ext cx="4852987" cy="4940728"/>
            <a:chOff x="6296512" y="175410"/>
            <a:chExt cx="5696798" cy="5696797"/>
          </a:xfrm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372ECF2C-4311-696B-57CE-C9F6E2955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6512" y="175410"/>
              <a:ext cx="5696798" cy="569679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itolo 1">
                  <a:extLst>
                    <a:ext uri="{FF2B5EF4-FFF2-40B4-BE49-F238E27FC236}">
                      <a16:creationId xmlns:a16="http://schemas.microsoft.com/office/drawing/2014/main" id="{FDED4A4B-51FC-8281-C3E9-3E08F82322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56108" y="5614654"/>
                  <a:ext cx="2836379" cy="23335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it-IT" sz="1600" dirty="0" err="1">
                      <a:highlight>
                        <a:srgbClr val="FFFFFF"/>
                      </a:highlight>
                      <a:latin typeface="Arial" panose="020B0604020202020204" pitchFamily="34" charset="0"/>
                      <a:cs typeface="Arial" panose="020B0604020202020204" pitchFamily="34" charset="0"/>
                    </a:rPr>
                    <a:t>Normalized</a:t>
                  </a:r>
                  <a:r>
                    <a:rPr lang="it-IT" sz="1600" dirty="0">
                      <a:highlight>
                        <a:srgbClr val="FFFFFF"/>
                      </a:highlight>
                      <a:latin typeface="Arial" panose="020B0604020202020204" pitchFamily="34" charset="0"/>
                      <a:cs typeface="Arial" panose="020B0604020202020204" pitchFamily="34" charset="0"/>
                    </a:rPr>
                    <a:t> angle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600" b="0" i="1" smtClean="0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600" b="0" i="1" smtClean="0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endParaRPr lang="en-US" sz="1600" dirty="0">
                    <a:highlight>
                      <a:srgbClr val="FFFFFF"/>
                    </a:highlight>
                  </a:endParaRPr>
                </a:p>
                <a:p>
                  <a:endParaRPr lang="it-IT" sz="1600" dirty="0"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itolo 1">
                  <a:extLst>
                    <a:ext uri="{FF2B5EF4-FFF2-40B4-BE49-F238E27FC236}">
                      <a16:creationId xmlns:a16="http://schemas.microsoft.com/office/drawing/2014/main" id="{FDED4A4B-51FC-8281-C3E9-3E08F82322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6108" y="5614654"/>
                  <a:ext cx="2836379" cy="233351"/>
                </a:xfrm>
                <a:prstGeom prst="rect">
                  <a:avLst/>
                </a:prstGeom>
                <a:blipFill>
                  <a:blip r:embed="rId6"/>
                  <a:stretch>
                    <a:fillRect l="-1042" t="-100000" b="-588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asellaDiTesto 17">
                  <a:extLst>
                    <a:ext uri="{FF2B5EF4-FFF2-40B4-BE49-F238E27FC236}">
                      <a16:creationId xmlns:a16="http://schemas.microsoft.com/office/drawing/2014/main" id="{37EE2435-1D85-33AA-2F5D-11E9668634BD}"/>
                    </a:ext>
                  </a:extLst>
                </p:cNvPr>
                <p:cNvSpPr txBox="1"/>
                <p:nvPr/>
              </p:nvSpPr>
              <p:spPr>
                <a:xfrm rot="16200000">
                  <a:off x="4825170" y="2558480"/>
                  <a:ext cx="3231718" cy="28903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0" dirty="0"/>
                    <a:t>   </a:t>
                  </a:r>
                  <a:r>
                    <a:rPr lang="en-US" sz="16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Normalized frequency</a:t>
                  </a:r>
                  <a:r>
                    <a:rPr lang="en-US" sz="1600" b="0" dirty="0"/>
                    <a:t>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5" name="CasellaDiTesto 17">
                  <a:extLst>
                    <a:ext uri="{FF2B5EF4-FFF2-40B4-BE49-F238E27FC236}">
                      <a16:creationId xmlns:a16="http://schemas.microsoft.com/office/drawing/2014/main" id="{37EE2435-1D85-33AA-2F5D-11E9668634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825170" y="2558480"/>
                  <a:ext cx="3231718" cy="289033"/>
                </a:xfrm>
                <a:prstGeom prst="rect">
                  <a:avLst/>
                </a:prstGeom>
                <a:blipFill>
                  <a:blip r:embed="rId7"/>
                  <a:stretch>
                    <a:fillRect l="-35000" t="-452" r="-4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F457A7D4-0A32-001E-6656-3D3C8D1BE98A}"/>
              </a:ext>
            </a:extLst>
          </p:cNvPr>
          <p:cNvSpPr txBox="1"/>
          <p:nvPr/>
        </p:nvSpPr>
        <p:spPr>
          <a:xfrm>
            <a:off x="361627" y="6644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Radiated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- model </a:t>
            </a:r>
            <a:r>
              <a:rPr lang="it-IT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0177E61-063E-C5B4-27B2-4C15EEB0F937}"/>
                  </a:ext>
                </a:extLst>
              </p:cNvPr>
              <p:cNvSpPr txBox="1"/>
              <p:nvPr/>
            </p:nvSpPr>
            <p:spPr>
              <a:xfrm>
                <a:off x="7504927" y="855469"/>
                <a:ext cx="43254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b="1" dirty="0">
                    <a:effectLst/>
                    <a:latin typeface="Calibri" panose="020F0502020204030204" pitchFamily="34" charset="0"/>
                  </a:rPr>
                  <a:t>Spectral lines </a:t>
                </a:r>
                <a:r>
                  <a:rPr lang="it-IT" sz="2000" b="1" dirty="0">
                    <a:latin typeface="Calibri" panose="020F0502020204030204" pitchFamily="34" charset="0"/>
                  </a:rPr>
                  <a:t>vs angle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sz="2000" b="1" dirty="0">
                    <a:latin typeface="Calibri" panose="020F0502020204030204" pitchFamily="34" charset="0"/>
                  </a:rPr>
                  <a:t> </a:t>
                </a:r>
                <a:r>
                  <a:rPr lang="it-IT" sz="2000" b="1" dirty="0">
                    <a:effectLst/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0177E61-063E-C5B4-27B2-4C15EEB0F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927" y="855469"/>
                <a:ext cx="4325446" cy="400110"/>
              </a:xfrm>
              <a:prstGeom prst="rect">
                <a:avLst/>
              </a:prstGeom>
              <a:blipFill>
                <a:blip r:embed="rId8"/>
                <a:stretch>
                  <a:fillRect l="-1170" t="-9375" b="-28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5ABC24-EAB0-7972-CF77-1BFF122B31AE}"/>
              </a:ext>
            </a:extLst>
          </p:cNvPr>
          <p:cNvSpPr txBox="1"/>
          <p:nvPr/>
        </p:nvSpPr>
        <p:spPr>
          <a:xfrm>
            <a:off x="361627" y="943614"/>
            <a:ext cx="2458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 Liénard–</a:t>
            </a:r>
            <a:r>
              <a:rPr lang="it-IT" sz="12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Wiechert</a:t>
            </a:r>
            <a:r>
              <a:rPr lang="it-IT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potential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4F5C0D-21E7-DFAF-D4D7-C2CAC373A7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22" y="1252968"/>
            <a:ext cx="4292600" cy="660400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9DADAD12-2256-7824-AB07-C0738A7B8A99}"/>
              </a:ext>
            </a:extLst>
          </p:cNvPr>
          <p:cNvGrpSpPr/>
          <p:nvPr/>
        </p:nvGrpSpPr>
        <p:grpSpPr>
          <a:xfrm>
            <a:off x="442178" y="4228932"/>
            <a:ext cx="2057316" cy="2098080"/>
            <a:chOff x="442051" y="4203338"/>
            <a:chExt cx="2057316" cy="2098080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3BA56982-2681-0B44-5FB2-858DE8327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8262"/>
            <a:stretch/>
          </p:blipFill>
          <p:spPr>
            <a:xfrm>
              <a:off x="442051" y="4203338"/>
              <a:ext cx="1526234" cy="66040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94365EE6-57F6-53DB-48DC-C56779319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r="3855"/>
            <a:stretch/>
          </p:blipFill>
          <p:spPr>
            <a:xfrm>
              <a:off x="442051" y="4902307"/>
              <a:ext cx="1904829" cy="660400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592E245-83B3-67DD-1827-E67C09F84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2346"/>
            <a:stretch/>
          </p:blipFill>
          <p:spPr>
            <a:xfrm>
              <a:off x="465413" y="5641018"/>
              <a:ext cx="2033954" cy="660400"/>
            </a:xfrm>
            <a:prstGeom prst="rect">
              <a:avLst/>
            </a:prstGeom>
          </p:spPr>
        </p:pic>
      </p:grpSp>
      <p:sp>
        <p:nvSpPr>
          <p:cNvPr id="19" name="Freccia destra 13">
            <a:extLst>
              <a:ext uri="{FF2B5EF4-FFF2-40B4-BE49-F238E27FC236}">
                <a16:creationId xmlns:a16="http://schemas.microsoft.com/office/drawing/2014/main" id="{83C005E1-8AB8-7C7C-15B7-78D2C937C120}"/>
              </a:ext>
            </a:extLst>
          </p:cNvPr>
          <p:cNvSpPr/>
          <p:nvPr/>
        </p:nvSpPr>
        <p:spPr>
          <a:xfrm rot="5400000">
            <a:off x="2371435" y="1968823"/>
            <a:ext cx="37351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F229F7A-0D8F-99A2-C2AB-7C566B8BAB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85" y="3296998"/>
            <a:ext cx="3957734" cy="2802809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F394E851-F665-8119-40D3-FE2470A0D502}"/>
              </a:ext>
            </a:extLst>
          </p:cNvPr>
          <p:cNvSpPr/>
          <p:nvPr/>
        </p:nvSpPr>
        <p:spPr>
          <a:xfrm>
            <a:off x="258562" y="2485705"/>
            <a:ext cx="4680983" cy="691392"/>
          </a:xfrm>
          <a:prstGeom prst="roundRect">
            <a:avLst/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C623B75A-8C41-3ABF-95BF-C6BDE7F233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422" y="3815752"/>
            <a:ext cx="1904829" cy="467949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1945DA5F-E486-60FA-A8A1-1D3D7EFB5F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1627" y="3358664"/>
            <a:ext cx="3481647" cy="550260"/>
          </a:xfrm>
          <a:prstGeom prst="rect">
            <a:avLst/>
          </a:prstGeom>
        </p:spPr>
      </p:pic>
      <p:sp>
        <p:nvSpPr>
          <p:cNvPr id="28" name="Freccia destra 13">
            <a:extLst>
              <a:ext uri="{FF2B5EF4-FFF2-40B4-BE49-F238E27FC236}">
                <a16:creationId xmlns:a16="http://schemas.microsoft.com/office/drawing/2014/main" id="{2CEFD204-A9C3-4DFA-2040-80833F31CA2D}"/>
              </a:ext>
            </a:extLst>
          </p:cNvPr>
          <p:cNvSpPr/>
          <p:nvPr/>
        </p:nvSpPr>
        <p:spPr>
          <a:xfrm>
            <a:off x="5693312" y="2698588"/>
            <a:ext cx="37351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53AE487-95B1-04D9-FA42-8C1B54E5B4F2}"/>
              </a:ext>
            </a:extLst>
          </p:cNvPr>
          <p:cNvSpPr txBox="1"/>
          <p:nvPr/>
        </p:nvSpPr>
        <p:spPr>
          <a:xfrm>
            <a:off x="361627" y="1883091"/>
            <a:ext cx="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1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C3D113F7-CD27-3348-2998-D47746097577}"/>
              </a:ext>
            </a:extLst>
          </p:cNvPr>
          <p:cNvCxnSpPr/>
          <p:nvPr/>
        </p:nvCxnSpPr>
        <p:spPr>
          <a:xfrm>
            <a:off x="1577947" y="3815752"/>
            <a:ext cx="2330506" cy="0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C4156755-122F-0AB8-C4C8-C11C0D784B24}"/>
              </a:ext>
            </a:extLst>
          </p:cNvPr>
          <p:cNvCxnSpPr/>
          <p:nvPr/>
        </p:nvCxnSpPr>
        <p:spPr>
          <a:xfrm>
            <a:off x="1334241" y="4228932"/>
            <a:ext cx="1089010" cy="0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5A11B7B9-4003-FE35-1F46-624932571301}"/>
              </a:ext>
            </a:extLst>
          </p:cNvPr>
          <p:cNvCxnSpPr/>
          <p:nvPr/>
        </p:nvCxnSpPr>
        <p:spPr>
          <a:xfrm flipV="1">
            <a:off x="1181191" y="4889332"/>
            <a:ext cx="299651" cy="3541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2B3B8D8-7CF8-EE1A-CE6E-2D6B0E07D4AF}"/>
              </a:ext>
            </a:extLst>
          </p:cNvPr>
          <p:cNvCxnSpPr/>
          <p:nvPr/>
        </p:nvCxnSpPr>
        <p:spPr>
          <a:xfrm>
            <a:off x="1381453" y="5533332"/>
            <a:ext cx="196494" cy="0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78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EACA2DDE-136C-7665-F5EF-FA0B0E045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924" y="3454083"/>
            <a:ext cx="3875450" cy="2589505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D0264085-86C7-64EC-6367-568727C2D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662" y="3456771"/>
            <a:ext cx="3875450" cy="2589507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AC4143BC-308E-4433-3790-221253E40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37" y="3467556"/>
            <a:ext cx="3843174" cy="2567939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FDAF890-BB28-BEAA-8BF7-699D220D312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A6135E47-AE27-113E-BF71-168C915AB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8B3D2EE-FFDB-69B6-8B5C-16A5C168E4BC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E828508-2D41-35D6-9C67-F830EFC0B429}"/>
                  </a:ext>
                </a:extLst>
              </p:cNvPr>
              <p:cNvSpPr txBox="1"/>
              <p:nvPr/>
            </p:nvSpPr>
            <p:spPr>
              <a:xfrm>
                <a:off x="1352089" y="3192425"/>
                <a:ext cx="1776564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E828508-2D41-35D6-9C67-F830EFC0B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089" y="3192425"/>
                <a:ext cx="1776564" cy="335092"/>
              </a:xfrm>
              <a:prstGeom prst="rect">
                <a:avLst/>
              </a:prstGeom>
              <a:blipFill>
                <a:blip r:embed="rId7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E2309EC-5449-3154-A633-CE53EE1E4B0B}"/>
                  </a:ext>
                </a:extLst>
              </p:cNvPr>
              <p:cNvSpPr txBox="1"/>
              <p:nvPr/>
            </p:nvSpPr>
            <p:spPr>
              <a:xfrm>
                <a:off x="10053809" y="3903326"/>
                <a:ext cx="177656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=1.5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E2309EC-5449-3154-A633-CE53EE1E4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809" y="3903326"/>
                <a:ext cx="1776564" cy="307777"/>
              </a:xfrm>
              <a:prstGeom prst="rect">
                <a:avLst/>
              </a:prstGeom>
              <a:blipFill>
                <a:blip r:embed="rId8"/>
                <a:stretch>
                  <a:fillRect t="-8000" b="-3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6E3A4E7-9E26-828D-518D-3DB94FE95765}"/>
              </a:ext>
            </a:extLst>
          </p:cNvPr>
          <p:cNvSpPr txBox="1"/>
          <p:nvPr/>
        </p:nvSpPr>
        <p:spPr>
          <a:xfrm>
            <a:off x="8417049" y="6009553"/>
            <a:ext cx="1652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latin typeface="Liberation Serif"/>
              </a:rPr>
              <a:t>Wiggler</a:t>
            </a:r>
            <a:r>
              <a:rPr lang="it-IT" sz="2000" b="1" dirty="0">
                <a:latin typeface="Liberation Serif"/>
              </a:rPr>
              <a:t> like</a:t>
            </a:r>
          </a:p>
        </p:txBody>
      </p:sp>
      <p:sp>
        <p:nvSpPr>
          <p:cNvPr id="29" name="Freccia bidirezionale orizzontale 28">
            <a:extLst>
              <a:ext uri="{FF2B5EF4-FFF2-40B4-BE49-F238E27FC236}">
                <a16:creationId xmlns:a16="http://schemas.microsoft.com/office/drawing/2014/main" id="{E8B83982-9FD4-0BF7-3FF6-8A6B45CFC263}"/>
              </a:ext>
            </a:extLst>
          </p:cNvPr>
          <p:cNvSpPr/>
          <p:nvPr/>
        </p:nvSpPr>
        <p:spPr>
          <a:xfrm>
            <a:off x="3999399" y="6085833"/>
            <a:ext cx="4303217" cy="29040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E00B3CE-6911-CA45-0CDB-FCD08ABEE390}"/>
              </a:ext>
            </a:extLst>
          </p:cNvPr>
          <p:cNvSpPr txBox="1"/>
          <p:nvPr/>
        </p:nvSpPr>
        <p:spPr>
          <a:xfrm>
            <a:off x="361627" y="6644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Radiated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-  model </a:t>
            </a:r>
            <a:r>
              <a:rPr lang="it-IT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EDDF994-B7CD-9738-A90C-2863E40ECB8E}"/>
              </a:ext>
            </a:extLst>
          </p:cNvPr>
          <p:cNvGrpSpPr/>
          <p:nvPr/>
        </p:nvGrpSpPr>
        <p:grpSpPr>
          <a:xfrm>
            <a:off x="4490311" y="1906097"/>
            <a:ext cx="3795518" cy="943240"/>
            <a:chOff x="6645273" y="1117837"/>
            <a:chExt cx="4796183" cy="9432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5D93AC1-E64A-811B-0508-13040D1212ED}"/>
                    </a:ext>
                  </a:extLst>
                </p:cNvPr>
                <p:cNvSpPr txBox="1"/>
                <p:nvPr/>
              </p:nvSpPr>
              <p:spPr>
                <a:xfrm>
                  <a:off x="7557673" y="1725985"/>
                  <a:ext cx="2497854" cy="3350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5D93AC1-E64A-811B-0508-13040D1212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7673" y="1725985"/>
                  <a:ext cx="2497854" cy="335092"/>
                </a:xfrm>
                <a:prstGeom prst="rect">
                  <a:avLst/>
                </a:prstGeom>
                <a:blipFill>
                  <a:blip r:embed="rId9"/>
                  <a:stretch>
                    <a:fillRect b="-2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itolo 1">
              <a:extLst>
                <a:ext uri="{FF2B5EF4-FFF2-40B4-BE49-F238E27FC236}">
                  <a16:creationId xmlns:a16="http://schemas.microsoft.com/office/drawing/2014/main" id="{6EFA744A-6844-689E-543A-DEBB719EA88B}"/>
                </a:ext>
              </a:extLst>
            </p:cNvPr>
            <p:cNvSpPr txBox="1">
              <a:spLocks/>
            </p:cNvSpPr>
            <p:nvPr/>
          </p:nvSpPr>
          <p:spPr>
            <a:xfrm>
              <a:off x="6645273" y="1117837"/>
              <a:ext cx="4796183" cy="58361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Betatron</a:t>
              </a:r>
              <a:r>
                <a:rPr lang="it-IT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strength</a:t>
              </a:r>
              <a:r>
                <a:rPr lang="it-IT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parameter</a:t>
              </a:r>
              <a:endParaRPr lang="it-IT"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17F22B8A-BA13-3E17-631A-61767E862F90}"/>
              </a:ext>
            </a:extLst>
          </p:cNvPr>
          <p:cNvGrpSpPr/>
          <p:nvPr/>
        </p:nvGrpSpPr>
        <p:grpSpPr>
          <a:xfrm>
            <a:off x="3745552" y="848484"/>
            <a:ext cx="4262560" cy="985744"/>
            <a:chOff x="3712379" y="953912"/>
            <a:chExt cx="4262560" cy="98574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0C3FFA0-0458-BA94-5321-4F9D271B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15472" y="1012571"/>
              <a:ext cx="3960876" cy="876300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CBE19529-5FEE-CE03-D5E4-DE66D865A02E}"/>
                </a:ext>
              </a:extLst>
            </p:cNvPr>
            <p:cNvSpPr/>
            <p:nvPr/>
          </p:nvSpPr>
          <p:spPr>
            <a:xfrm>
              <a:off x="3712379" y="953912"/>
              <a:ext cx="4262560" cy="985744"/>
            </a:xfrm>
            <a:prstGeom prst="round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F526AE17-DD2D-FF2F-AEFB-E88E2D6D4CF1}"/>
                </a:ext>
              </a:extLst>
            </p:cNvPr>
            <p:cNvSpPr/>
            <p:nvPr/>
          </p:nvSpPr>
          <p:spPr>
            <a:xfrm>
              <a:off x="7765868" y="1436914"/>
              <a:ext cx="110480" cy="2155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2">
            <a:extLst>
              <a:ext uri="{FF2B5EF4-FFF2-40B4-BE49-F238E27FC236}">
                <a16:creationId xmlns:a16="http://schemas.microsoft.com/office/drawing/2014/main" id="{F6F659A2-4BA5-7F17-1B98-36949554ADEF}"/>
              </a:ext>
            </a:extLst>
          </p:cNvPr>
          <p:cNvSpPr txBox="1"/>
          <p:nvPr/>
        </p:nvSpPr>
        <p:spPr>
          <a:xfrm>
            <a:off x="8866225" y="824514"/>
            <a:ext cx="3285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Same energy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Same </a:t>
            </a:r>
            <a:r>
              <a:rPr lang="it-IT" sz="1600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oscillation</a:t>
            </a:r>
            <a:r>
              <a:rPr lang="it-IT" sz="1600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sz="1600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amplitude</a:t>
            </a:r>
            <a:endParaRPr lang="it-IT" sz="1600" b="1" dirty="0">
              <a:highlight>
                <a:srgbClr val="00FF0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Single </a:t>
            </a:r>
            <a:r>
              <a:rPr lang="it-IT" sz="1600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particle</a:t>
            </a:r>
            <a:endParaRPr lang="it-IT" sz="1600" b="1" dirty="0">
              <a:highlight>
                <a:srgbClr val="00FF0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FFD61464-EC2F-63AA-1E67-F204409CBE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627" y="2407288"/>
            <a:ext cx="3417203" cy="58476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55" name="Titolo 1">
            <a:extLst>
              <a:ext uri="{FF2B5EF4-FFF2-40B4-BE49-F238E27FC236}">
                <a16:creationId xmlns:a16="http://schemas.microsoft.com/office/drawing/2014/main" id="{3FABCDD9-E7FA-42F6-4DF7-C11F9984E46E}"/>
              </a:ext>
            </a:extLst>
          </p:cNvPr>
          <p:cNvSpPr txBox="1">
            <a:spLocks/>
          </p:cNvSpPr>
          <p:nvPr/>
        </p:nvSpPr>
        <p:spPr>
          <a:xfrm>
            <a:off x="444663" y="1983818"/>
            <a:ext cx="3795518" cy="5836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Harmonic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71356956-146B-BDB1-66DC-C0A0E8C54B3C}"/>
                  </a:ext>
                </a:extLst>
              </p:cNvPr>
              <p:cNvSpPr txBox="1"/>
              <p:nvPr/>
            </p:nvSpPr>
            <p:spPr>
              <a:xfrm>
                <a:off x="2479968" y="3614164"/>
                <a:ext cx="160378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71356956-146B-BDB1-66DC-C0A0E8C54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968" y="3614164"/>
                <a:ext cx="1603787" cy="307777"/>
              </a:xfrm>
              <a:prstGeom prst="rect">
                <a:avLst/>
              </a:prstGeom>
              <a:blipFill>
                <a:blip r:embed="rId12"/>
                <a:stretch>
                  <a:fillRect t="-8000" r="-787" b="-4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78FB03D6-E009-C4F3-8A18-283AC95C74D5}"/>
                  </a:ext>
                </a:extLst>
              </p:cNvPr>
              <p:cNvSpPr txBox="1"/>
              <p:nvPr/>
            </p:nvSpPr>
            <p:spPr>
              <a:xfrm>
                <a:off x="6302230" y="3566191"/>
                <a:ext cx="160378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78FB03D6-E009-C4F3-8A18-283AC95C7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230" y="3566191"/>
                <a:ext cx="1603787" cy="307777"/>
              </a:xfrm>
              <a:prstGeom prst="rect">
                <a:avLst/>
              </a:prstGeom>
              <a:blipFill>
                <a:blip r:embed="rId12"/>
                <a:stretch>
                  <a:fillRect t="-8000" r="-787" b="-4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0A16E6D9-DB3A-008C-323C-C932F0043884}"/>
                  </a:ext>
                </a:extLst>
              </p:cNvPr>
              <p:cNvSpPr txBox="1"/>
              <p:nvPr/>
            </p:nvSpPr>
            <p:spPr>
              <a:xfrm>
                <a:off x="10173558" y="3584733"/>
                <a:ext cx="160378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0A16E6D9-DB3A-008C-323C-C932F0043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3558" y="3584733"/>
                <a:ext cx="1603787" cy="307777"/>
              </a:xfrm>
              <a:prstGeom prst="rect">
                <a:avLst/>
              </a:prstGeom>
              <a:blipFill>
                <a:blip r:embed="rId13"/>
                <a:stretch>
                  <a:fillRect t="-8000" r="-787" b="-3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C864C5CA-6BCC-7344-A93B-3D60EFD29275}"/>
                  </a:ext>
                </a:extLst>
              </p:cNvPr>
              <p:cNvSpPr txBox="1"/>
              <p:nvPr/>
            </p:nvSpPr>
            <p:spPr>
              <a:xfrm>
                <a:off x="6151008" y="3893476"/>
                <a:ext cx="177656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C864C5CA-6BCC-7344-A93B-3D60EFD29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008" y="3893476"/>
                <a:ext cx="1776564" cy="307777"/>
              </a:xfrm>
              <a:prstGeom prst="rect">
                <a:avLst/>
              </a:prstGeom>
              <a:blipFill>
                <a:blip r:embed="rId14"/>
                <a:stretch>
                  <a:fillRect t="-8000" b="-4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EA4995CA-C031-D1C4-6561-4D00729EF0F1}"/>
                  </a:ext>
                </a:extLst>
              </p:cNvPr>
              <p:cNvSpPr txBox="1"/>
              <p:nvPr/>
            </p:nvSpPr>
            <p:spPr>
              <a:xfrm>
                <a:off x="2342422" y="3940380"/>
                <a:ext cx="177656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=1.5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EA4995CA-C031-D1C4-6561-4D00729EF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422" y="3940380"/>
                <a:ext cx="1776564" cy="307777"/>
              </a:xfrm>
              <a:prstGeom prst="rect">
                <a:avLst/>
              </a:prstGeom>
              <a:blipFill>
                <a:blip r:embed="rId15"/>
                <a:stretch>
                  <a:fillRect t="-8000" b="-4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CC2FFD17-FF92-8448-2C4A-36EB7DD19817}"/>
              </a:ext>
            </a:extLst>
          </p:cNvPr>
          <p:cNvSpPr txBox="1"/>
          <p:nvPr/>
        </p:nvSpPr>
        <p:spPr>
          <a:xfrm>
            <a:off x="1558325" y="6035003"/>
            <a:ext cx="3016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latin typeface="Liberation Serif"/>
              </a:rPr>
              <a:t>Undulator</a:t>
            </a:r>
            <a:r>
              <a:rPr lang="it-IT" sz="2000" b="1" dirty="0">
                <a:latin typeface="Liberation Serif"/>
              </a:rPr>
              <a:t> like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74FA46A4-640B-0494-C2E2-3244CBA72F11}"/>
                  </a:ext>
                </a:extLst>
              </p:cNvPr>
              <p:cNvSpPr txBox="1"/>
              <p:nvPr/>
            </p:nvSpPr>
            <p:spPr>
              <a:xfrm>
                <a:off x="9063347" y="3182450"/>
                <a:ext cx="1776564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74FA46A4-640B-0494-C2E2-3244CBA72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347" y="3182450"/>
                <a:ext cx="1776564" cy="335092"/>
              </a:xfrm>
              <a:prstGeom prst="rect">
                <a:avLst/>
              </a:prstGeom>
              <a:blipFill>
                <a:blip r:embed="rId16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sellaDiTesto 67">
                <a:extLst>
                  <a:ext uri="{FF2B5EF4-FFF2-40B4-BE49-F238E27FC236}">
                    <a16:creationId xmlns:a16="http://schemas.microsoft.com/office/drawing/2014/main" id="{5285DFBC-0E4E-F42C-9016-762C059D6D03}"/>
                  </a:ext>
                </a:extLst>
              </p:cNvPr>
              <p:cNvSpPr txBox="1"/>
              <p:nvPr/>
            </p:nvSpPr>
            <p:spPr>
              <a:xfrm>
                <a:off x="5466687" y="3160452"/>
                <a:ext cx="1776564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8" name="CasellaDiTesto 67">
                <a:extLst>
                  <a:ext uri="{FF2B5EF4-FFF2-40B4-BE49-F238E27FC236}">
                    <a16:creationId xmlns:a16="http://schemas.microsoft.com/office/drawing/2014/main" id="{5285DFBC-0E4E-F42C-9016-762C059D6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6687" y="3160452"/>
                <a:ext cx="1776564" cy="335092"/>
              </a:xfrm>
              <a:prstGeom prst="rect">
                <a:avLst/>
              </a:prstGeom>
              <a:blipFill>
                <a:blip r:embed="rId1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848D3F3A-3F1C-E6FC-16C1-67AFB70FD41E}"/>
              </a:ext>
            </a:extLst>
          </p:cNvPr>
          <p:cNvSpPr txBox="1"/>
          <p:nvPr/>
        </p:nvSpPr>
        <p:spPr>
          <a:xfrm>
            <a:off x="3249630" y="706754"/>
            <a:ext cx="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2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54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69969-B1B5-C6D3-378B-3B61B5264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72549B6-5646-BB74-D25D-BBFF9D62391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106E514-600B-B5E6-6731-4072705CD41B}"/>
              </a:ext>
            </a:extLst>
          </p:cNvPr>
          <p:cNvSpPr txBox="1"/>
          <p:nvPr/>
        </p:nvSpPr>
        <p:spPr>
          <a:xfrm>
            <a:off x="361627" y="6644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Asymptotic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K&gt;&gt;1 - model </a:t>
            </a:r>
            <a:r>
              <a:rPr lang="it-IT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" name="Gruppo 106">
            <a:extLst>
              <a:ext uri="{FF2B5EF4-FFF2-40B4-BE49-F238E27FC236}">
                <a16:creationId xmlns:a16="http://schemas.microsoft.com/office/drawing/2014/main" id="{27F42867-7CE2-3437-FD0E-0D98BB9E6408}"/>
              </a:ext>
            </a:extLst>
          </p:cNvPr>
          <p:cNvGrpSpPr/>
          <p:nvPr/>
        </p:nvGrpSpPr>
        <p:grpSpPr>
          <a:xfrm>
            <a:off x="1730981" y="3884090"/>
            <a:ext cx="3735566" cy="881526"/>
            <a:chOff x="359641" y="886366"/>
            <a:chExt cx="3735566" cy="881526"/>
          </a:xfrm>
        </p:grpSpPr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02D8E2DA-8BA6-AEE5-301D-460C7DC85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042" y="956036"/>
              <a:ext cx="3336763" cy="810802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sp>
          <p:nvSpPr>
            <p:cNvPr id="88" name="Rettangolo con angoli arrotondati 87">
              <a:extLst>
                <a:ext uri="{FF2B5EF4-FFF2-40B4-BE49-F238E27FC236}">
                  <a16:creationId xmlns:a16="http://schemas.microsoft.com/office/drawing/2014/main" id="{8B1DB03D-069C-0115-644F-19FE338FF859}"/>
                </a:ext>
              </a:extLst>
            </p:cNvPr>
            <p:cNvSpPr/>
            <p:nvPr/>
          </p:nvSpPr>
          <p:spPr>
            <a:xfrm>
              <a:off x="359641" y="886366"/>
              <a:ext cx="3735566" cy="881526"/>
            </a:xfrm>
            <a:prstGeom prst="round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99" name="Immagine 98">
            <a:extLst>
              <a:ext uri="{FF2B5EF4-FFF2-40B4-BE49-F238E27FC236}">
                <a16:creationId xmlns:a16="http://schemas.microsoft.com/office/drawing/2014/main" id="{0CBF6145-0198-CFCD-9017-5E97F0540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054" y="3482575"/>
            <a:ext cx="4401257" cy="2676627"/>
          </a:xfrm>
          <a:prstGeom prst="rect">
            <a:avLst/>
          </a:prstGeom>
        </p:spPr>
      </p:pic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DEDC3476-D7AC-8EF2-5781-32DC75D62ADB}"/>
              </a:ext>
            </a:extLst>
          </p:cNvPr>
          <p:cNvSpPr txBox="1"/>
          <p:nvPr/>
        </p:nvSpPr>
        <p:spPr>
          <a:xfrm>
            <a:off x="655670" y="3599093"/>
            <a:ext cx="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3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09" name="Immagine 108">
            <a:extLst>
              <a:ext uri="{FF2B5EF4-FFF2-40B4-BE49-F238E27FC236}">
                <a16:creationId xmlns:a16="http://schemas.microsoft.com/office/drawing/2014/main" id="{0449CCEF-80C7-5956-2809-C2BFCCBBF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254" y="1253649"/>
            <a:ext cx="2471357" cy="1651316"/>
          </a:xfrm>
          <a:prstGeom prst="rect">
            <a:avLst/>
          </a:prstGeom>
        </p:spPr>
      </p:pic>
      <p:pic>
        <p:nvPicPr>
          <p:cNvPr id="110" name="Immagine 109">
            <a:extLst>
              <a:ext uri="{FF2B5EF4-FFF2-40B4-BE49-F238E27FC236}">
                <a16:creationId xmlns:a16="http://schemas.microsoft.com/office/drawing/2014/main" id="{A8C4E6BA-7A12-397A-FFBB-41A3C7ABF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726" y="1265854"/>
            <a:ext cx="2471357" cy="1651317"/>
          </a:xfrm>
          <a:prstGeom prst="rect">
            <a:avLst/>
          </a:prstGeom>
        </p:spPr>
      </p:pic>
      <p:pic>
        <p:nvPicPr>
          <p:cNvPr id="111" name="Immagine 110">
            <a:extLst>
              <a:ext uri="{FF2B5EF4-FFF2-40B4-BE49-F238E27FC236}">
                <a16:creationId xmlns:a16="http://schemas.microsoft.com/office/drawing/2014/main" id="{830CC188-7F9D-5E74-CABE-8451C4F2B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80" y="1267402"/>
            <a:ext cx="2450775" cy="1637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CasellaDiTesto 111">
                <a:extLst>
                  <a:ext uri="{FF2B5EF4-FFF2-40B4-BE49-F238E27FC236}">
                    <a16:creationId xmlns:a16="http://schemas.microsoft.com/office/drawing/2014/main" id="{0A304472-E9BF-684E-12AD-04BEC7D0E51E}"/>
                  </a:ext>
                </a:extLst>
              </p:cNvPr>
              <p:cNvSpPr txBox="1"/>
              <p:nvPr/>
            </p:nvSpPr>
            <p:spPr>
              <a:xfrm>
                <a:off x="388780" y="954395"/>
                <a:ext cx="1828697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2" name="CasellaDiTesto 111">
                <a:extLst>
                  <a:ext uri="{FF2B5EF4-FFF2-40B4-BE49-F238E27FC236}">
                    <a16:creationId xmlns:a16="http://schemas.microsoft.com/office/drawing/2014/main" id="{0A304472-E9BF-684E-12AD-04BEC7D0E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80" y="954395"/>
                <a:ext cx="1828697" cy="335092"/>
              </a:xfrm>
              <a:prstGeom prst="rect">
                <a:avLst/>
              </a:prstGeom>
              <a:blipFill>
                <a:blip r:embed="rId8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CasellaDiTesto 118">
                <a:extLst>
                  <a:ext uri="{FF2B5EF4-FFF2-40B4-BE49-F238E27FC236}">
                    <a16:creationId xmlns:a16="http://schemas.microsoft.com/office/drawing/2014/main" id="{4D16778A-E712-E964-FF66-ADF6F26B215D}"/>
                  </a:ext>
                </a:extLst>
              </p:cNvPr>
              <p:cNvSpPr txBox="1"/>
              <p:nvPr/>
            </p:nvSpPr>
            <p:spPr>
              <a:xfrm>
                <a:off x="5708677" y="974974"/>
                <a:ext cx="1385377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9" name="CasellaDiTesto 118">
                <a:extLst>
                  <a:ext uri="{FF2B5EF4-FFF2-40B4-BE49-F238E27FC236}">
                    <a16:creationId xmlns:a16="http://schemas.microsoft.com/office/drawing/2014/main" id="{4D16778A-E712-E964-FF66-ADF6F26B2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77" y="974974"/>
                <a:ext cx="1385377" cy="335092"/>
              </a:xfrm>
              <a:prstGeom prst="rect">
                <a:avLst/>
              </a:prstGeom>
              <a:blipFill>
                <a:blip r:embed="rId9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asellaDiTesto 119">
                <a:extLst>
                  <a:ext uri="{FF2B5EF4-FFF2-40B4-BE49-F238E27FC236}">
                    <a16:creationId xmlns:a16="http://schemas.microsoft.com/office/drawing/2014/main" id="{3FB013BF-387D-0BCB-1F98-98953BB15BCA}"/>
                  </a:ext>
                </a:extLst>
              </p:cNvPr>
              <p:cNvSpPr txBox="1"/>
              <p:nvPr/>
            </p:nvSpPr>
            <p:spPr>
              <a:xfrm>
                <a:off x="2990955" y="944943"/>
                <a:ext cx="2003705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0" name="CasellaDiTesto 119">
                <a:extLst>
                  <a:ext uri="{FF2B5EF4-FFF2-40B4-BE49-F238E27FC236}">
                    <a16:creationId xmlns:a16="http://schemas.microsoft.com/office/drawing/2014/main" id="{3FB013BF-387D-0BCB-1F98-98953BB15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955" y="944943"/>
                <a:ext cx="2003705" cy="335092"/>
              </a:xfrm>
              <a:prstGeom prst="rect">
                <a:avLst/>
              </a:prstGeom>
              <a:blipFill>
                <a:blip r:embed="rId10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1" name="Immagine 120">
            <a:extLst>
              <a:ext uri="{FF2B5EF4-FFF2-40B4-BE49-F238E27FC236}">
                <a16:creationId xmlns:a16="http://schemas.microsoft.com/office/drawing/2014/main" id="{8EC0EC7F-68A0-68A4-953D-86AA96A6B5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122" name="Freccia destra 13">
            <a:extLst>
              <a:ext uri="{FF2B5EF4-FFF2-40B4-BE49-F238E27FC236}">
                <a16:creationId xmlns:a16="http://schemas.microsoft.com/office/drawing/2014/main" id="{0CC37943-49E9-F2CE-1A3D-D78B009717BF}"/>
              </a:ext>
            </a:extLst>
          </p:cNvPr>
          <p:cNvSpPr/>
          <p:nvPr/>
        </p:nvSpPr>
        <p:spPr>
          <a:xfrm rot="5400000" flipV="1">
            <a:off x="3609030" y="3291113"/>
            <a:ext cx="373511" cy="3940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3" name="Freccia destra 13">
            <a:extLst>
              <a:ext uri="{FF2B5EF4-FFF2-40B4-BE49-F238E27FC236}">
                <a16:creationId xmlns:a16="http://schemas.microsoft.com/office/drawing/2014/main" id="{E93E6B6F-AA78-FCF6-0D52-27FDACBD98E5}"/>
              </a:ext>
            </a:extLst>
          </p:cNvPr>
          <p:cNvSpPr/>
          <p:nvPr/>
        </p:nvSpPr>
        <p:spPr>
          <a:xfrm>
            <a:off x="6214609" y="4339826"/>
            <a:ext cx="37351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4" name="Immagine 123">
            <a:extLst>
              <a:ext uri="{FF2B5EF4-FFF2-40B4-BE49-F238E27FC236}">
                <a16:creationId xmlns:a16="http://schemas.microsoft.com/office/drawing/2014/main" id="{054A5263-D2C2-F656-3721-1BCB6F3FA5E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2522"/>
          <a:stretch/>
        </p:blipFill>
        <p:spPr>
          <a:xfrm>
            <a:off x="1719163" y="4955598"/>
            <a:ext cx="704441" cy="635000"/>
          </a:xfrm>
          <a:prstGeom prst="rect">
            <a:avLst/>
          </a:prstGeom>
        </p:spPr>
      </p:pic>
      <p:pic>
        <p:nvPicPr>
          <p:cNvPr id="125" name="Immagine 124">
            <a:extLst>
              <a:ext uri="{FF2B5EF4-FFF2-40B4-BE49-F238E27FC236}">
                <a16:creationId xmlns:a16="http://schemas.microsoft.com/office/drawing/2014/main" id="{C90F2238-C112-958D-CEB3-F9B55B329F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4066" y="5099700"/>
            <a:ext cx="1258741" cy="346796"/>
          </a:xfrm>
          <a:prstGeom prst="rect">
            <a:avLst/>
          </a:prstGeom>
        </p:spPr>
      </p:pic>
      <p:sp>
        <p:nvSpPr>
          <p:cNvPr id="129" name="CasellaDiTesto 128">
            <a:extLst>
              <a:ext uri="{FF2B5EF4-FFF2-40B4-BE49-F238E27FC236}">
                <a16:creationId xmlns:a16="http://schemas.microsoft.com/office/drawing/2014/main" id="{CD0FD547-C586-5B1E-A535-D195D2ED4C88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52800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45494-F4C8-7746-644E-DF2C73527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4CC2D3C-B64C-6C51-D0CE-A0DE177D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4365"/>
            <a:ext cx="12192000" cy="451729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88F5BE8-303E-CDAC-3FFE-272B73CAFD0B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4F6538-D356-3367-AEC9-48A6A07B035B}"/>
              </a:ext>
            </a:extLst>
          </p:cNvPr>
          <p:cNvSpPr txBox="1"/>
          <p:nvPr/>
        </p:nvSpPr>
        <p:spPr>
          <a:xfrm>
            <a:off x="1952151" y="6644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C7772A-4654-CF80-E50B-6841AD4405F3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4F7AEF4-AF8A-0058-AA1C-3EB1BBD1BBCE}"/>
              </a:ext>
            </a:extLst>
          </p:cNvPr>
          <p:cNvSpPr/>
          <p:nvPr/>
        </p:nvSpPr>
        <p:spPr>
          <a:xfrm>
            <a:off x="1952152" y="911851"/>
            <a:ext cx="2582563" cy="9761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D5E0338-B145-5240-2382-92262282B3FF}"/>
              </a:ext>
            </a:extLst>
          </p:cNvPr>
          <p:cNvSpPr/>
          <p:nvPr/>
        </p:nvSpPr>
        <p:spPr>
          <a:xfrm>
            <a:off x="1952151" y="2307383"/>
            <a:ext cx="2582563" cy="9761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5FB5B6A-6E60-009A-0A7B-73ECEF1E091A}"/>
              </a:ext>
            </a:extLst>
          </p:cNvPr>
          <p:cNvSpPr/>
          <p:nvPr/>
        </p:nvSpPr>
        <p:spPr>
          <a:xfrm>
            <a:off x="1952151" y="3702915"/>
            <a:ext cx="2582563" cy="9761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859D132-5F29-5AFA-8AC1-BD6565CC0ED6}"/>
              </a:ext>
            </a:extLst>
          </p:cNvPr>
          <p:cNvSpPr/>
          <p:nvPr/>
        </p:nvSpPr>
        <p:spPr>
          <a:xfrm>
            <a:off x="1952151" y="5116984"/>
            <a:ext cx="2582563" cy="9761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97B7ED5-092C-098B-4CF5-73ED76E07182}"/>
              </a:ext>
            </a:extLst>
          </p:cNvPr>
          <p:cNvSpPr txBox="1"/>
          <p:nvPr/>
        </p:nvSpPr>
        <p:spPr>
          <a:xfrm>
            <a:off x="2179775" y="1122937"/>
            <a:ext cx="21273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dirty="0" err="1"/>
              <a:t>Introduction</a:t>
            </a:r>
            <a:endParaRPr lang="it-IT" sz="3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81287DE-0C2E-7440-6D8C-444945A4FDEC}"/>
              </a:ext>
            </a:extLst>
          </p:cNvPr>
          <p:cNvSpPr txBox="1"/>
          <p:nvPr/>
        </p:nvSpPr>
        <p:spPr>
          <a:xfrm>
            <a:off x="2603546" y="2511691"/>
            <a:ext cx="12797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dirty="0"/>
              <a:t>Theory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8956EBA-17BA-7CE7-3D34-CA59A9AA5C0C}"/>
              </a:ext>
            </a:extLst>
          </p:cNvPr>
          <p:cNvSpPr txBox="1"/>
          <p:nvPr/>
        </p:nvSpPr>
        <p:spPr>
          <a:xfrm>
            <a:off x="2318531" y="3914001"/>
            <a:ext cx="1849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dirty="0" err="1"/>
              <a:t>Simulation</a:t>
            </a:r>
            <a:endParaRPr lang="it-IT" sz="30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BFE7673-BED5-8A2C-5F80-0033381DDA52}"/>
              </a:ext>
            </a:extLst>
          </p:cNvPr>
          <p:cNvSpPr txBox="1"/>
          <p:nvPr/>
        </p:nvSpPr>
        <p:spPr>
          <a:xfrm>
            <a:off x="2253610" y="5328070"/>
            <a:ext cx="19796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dirty="0"/>
              <a:t>Experiment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5498397-582C-DBDA-71F9-A730EE09CFF0}"/>
              </a:ext>
            </a:extLst>
          </p:cNvPr>
          <p:cNvSpPr txBox="1"/>
          <p:nvPr/>
        </p:nvSpPr>
        <p:spPr>
          <a:xfrm>
            <a:off x="4954845" y="1180357"/>
            <a:ext cx="2582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EuPRAXIA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EuAPS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82E5E5F-7C6F-F80F-D6D7-4DD4E0740474}"/>
              </a:ext>
            </a:extLst>
          </p:cNvPr>
          <p:cNvSpPr txBox="1"/>
          <p:nvPr/>
        </p:nvSpPr>
        <p:spPr>
          <a:xfrm>
            <a:off x="4954845" y="2063264"/>
            <a:ext cx="507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radiation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Equation of motion 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Calculated radiated spectrum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3C01FDD-83AC-97AA-725B-3C28821FC03F}"/>
              </a:ext>
            </a:extLst>
          </p:cNvPr>
          <p:cNvSpPr txBox="1"/>
          <p:nvPr/>
        </p:nvSpPr>
        <p:spPr>
          <a:xfrm>
            <a:off x="4954845" y="4006334"/>
            <a:ext cx="528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In Cell simulations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C2CC091-E03D-3CA2-17B7-453D791F8A1B}"/>
              </a:ext>
            </a:extLst>
          </p:cNvPr>
          <p:cNvSpPr txBox="1"/>
          <p:nvPr/>
        </p:nvSpPr>
        <p:spPr>
          <a:xfrm>
            <a:off x="4836173" y="4977269"/>
            <a:ext cx="6108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Laseres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Pulsados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Ultracortos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CLPU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Experimental setup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Measurements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Phase Contrast Imaging</a:t>
            </a:r>
          </a:p>
        </p:txBody>
      </p:sp>
    </p:spTree>
    <p:extLst>
      <p:ext uri="{BB962C8B-B14F-4D97-AF65-F5344CB8AC3E}">
        <p14:creationId xmlns:p14="http://schemas.microsoft.com/office/powerpoint/2010/main" val="2081271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A2E92-2A70-0602-1930-6581CA605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9AFB316-682C-B8CC-CE8A-906AA3D55597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1D6863-CB0A-174F-293B-2ED8CE26BEC0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Quick model for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studies (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K) - model </a:t>
            </a:r>
            <a:r>
              <a:rPr lang="it-IT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BA2BEB-63AB-3609-A41C-944025BEE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EECD879-3D65-8D43-BB84-DD2CBE1FAFD8}"/>
              </a:ext>
            </a:extLst>
          </p:cNvPr>
          <p:cNvSpPr/>
          <p:nvPr/>
        </p:nvSpPr>
        <p:spPr>
          <a:xfrm>
            <a:off x="330751" y="1863916"/>
            <a:ext cx="8737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endParaRPr lang="it-IT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5B3CB82-AE09-2285-8881-A042BCE2CD58}"/>
              </a:ext>
            </a:extLst>
          </p:cNvPr>
          <p:cNvGrpSpPr/>
          <p:nvPr/>
        </p:nvGrpSpPr>
        <p:grpSpPr>
          <a:xfrm>
            <a:off x="842842" y="2252278"/>
            <a:ext cx="3225800" cy="1295400"/>
            <a:chOff x="5705248" y="2038922"/>
            <a:chExt cx="3225800" cy="129540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FD498585-E906-0DDD-FC09-F0185718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5248" y="2038922"/>
              <a:ext cx="3225800" cy="1295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456DE3A1-1064-308E-6F6C-9A87E028AA8F}"/>
                    </a:ext>
                  </a:extLst>
                </p:cNvPr>
                <p:cNvSpPr txBox="1"/>
                <p:nvPr/>
              </p:nvSpPr>
              <p:spPr>
                <a:xfrm>
                  <a:off x="7870168" y="2094458"/>
                  <a:ext cx="96750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oMath>
                    </m:oMathPara>
                  </a14:m>
                  <a:endParaRPr lang="it-IT" b="1" dirty="0"/>
                </a:p>
              </p:txBody>
            </p:sp>
          </mc:Choice>
          <mc:Fallback xmlns=""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E2C7BB1F-35EF-437C-D831-DCCEA5DCE1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0168" y="2094458"/>
                  <a:ext cx="96750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A05E1134-3C96-80DD-6A77-E68BBF214519}"/>
              </a:ext>
            </a:extLst>
          </p:cNvPr>
          <p:cNvSpPr/>
          <p:nvPr/>
        </p:nvSpPr>
        <p:spPr>
          <a:xfrm>
            <a:off x="6080665" y="5674418"/>
            <a:ext cx="615901" cy="398616"/>
          </a:xfrm>
          <a:prstGeom prst="rightArrow">
            <a:avLst>
              <a:gd name="adj1" fmla="val 50000"/>
              <a:gd name="adj2" fmla="val 408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B134205-9C1E-AB31-A78D-62A852385CA9}"/>
              </a:ext>
            </a:extLst>
          </p:cNvPr>
          <p:cNvSpPr/>
          <p:nvPr/>
        </p:nvSpPr>
        <p:spPr>
          <a:xfrm>
            <a:off x="330751" y="3693370"/>
            <a:ext cx="4586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4854D47-4057-1E03-8A4B-E19CF01F2C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102" b="4654"/>
          <a:stretch/>
        </p:blipFill>
        <p:spPr>
          <a:xfrm>
            <a:off x="4420620" y="3355624"/>
            <a:ext cx="2755900" cy="108060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993AD67C-7B07-59FC-7101-1C226D0B6C50}"/>
              </a:ext>
            </a:extLst>
          </p:cNvPr>
          <p:cNvGrpSpPr/>
          <p:nvPr/>
        </p:nvGrpSpPr>
        <p:grpSpPr>
          <a:xfrm>
            <a:off x="7326022" y="2368695"/>
            <a:ext cx="4535227" cy="862334"/>
            <a:chOff x="249269" y="3707441"/>
            <a:chExt cx="4535227" cy="862334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14DD1781-D667-82FD-40AA-33CE30CDC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269" y="3781143"/>
              <a:ext cx="4151445" cy="655491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DB5F6E00-0BD1-8E39-236F-275162D8A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9041" b="4366"/>
            <a:stretch/>
          </p:blipFill>
          <p:spPr>
            <a:xfrm>
              <a:off x="1170785" y="3707441"/>
              <a:ext cx="3613711" cy="862334"/>
            </a:xfrm>
            <a:prstGeom prst="rect">
              <a:avLst/>
            </a:prstGeom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6AD8A930-8176-9786-5D35-D12F64630DEA}"/>
              </a:ext>
            </a:extLst>
          </p:cNvPr>
          <p:cNvGrpSpPr/>
          <p:nvPr/>
        </p:nvGrpSpPr>
        <p:grpSpPr>
          <a:xfrm>
            <a:off x="361627" y="792107"/>
            <a:ext cx="4205828" cy="907276"/>
            <a:chOff x="361627" y="792107"/>
            <a:chExt cx="4205828" cy="907276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FB3D2821-22C0-D6B0-6B8A-594C3B0A6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7302" y="792107"/>
              <a:ext cx="3960876" cy="876300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id="{DF82D393-564C-4D4D-5845-8EE3AE86E941}"/>
                </a:ext>
              </a:extLst>
            </p:cNvPr>
            <p:cNvSpPr/>
            <p:nvPr/>
          </p:nvSpPr>
          <p:spPr>
            <a:xfrm>
              <a:off x="361627" y="817857"/>
              <a:ext cx="4205828" cy="881526"/>
            </a:xfrm>
            <a:prstGeom prst="round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F575253D-1F5E-2C7D-8883-0AA138D27CDF}"/>
                </a:ext>
              </a:extLst>
            </p:cNvPr>
            <p:cNvSpPr/>
            <p:nvPr/>
          </p:nvSpPr>
          <p:spPr>
            <a:xfrm>
              <a:off x="4408714" y="1258620"/>
              <a:ext cx="99464" cy="158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6" name="Immagine 35">
            <a:extLst>
              <a:ext uri="{FF2B5EF4-FFF2-40B4-BE49-F238E27FC236}">
                <a16:creationId xmlns:a16="http://schemas.microsoft.com/office/drawing/2014/main" id="{6FC51735-8430-6C84-27F0-995734AE08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1840" y="2505715"/>
            <a:ext cx="2140491" cy="713497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F89D0C3F-FFB5-9F84-C2F3-5F983157E0C8}"/>
              </a:ext>
            </a:extLst>
          </p:cNvPr>
          <p:cNvGrpSpPr/>
          <p:nvPr/>
        </p:nvGrpSpPr>
        <p:grpSpPr>
          <a:xfrm>
            <a:off x="7415884" y="3552289"/>
            <a:ext cx="4776116" cy="2772887"/>
            <a:chOff x="7415884" y="3552289"/>
            <a:chExt cx="4776116" cy="2772887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1AB1AD88-1D40-B27C-7B1F-88E0089AA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50787"/>
            <a:stretch/>
          </p:blipFill>
          <p:spPr>
            <a:xfrm>
              <a:off x="7415884" y="3552289"/>
              <a:ext cx="4776116" cy="2772887"/>
            </a:xfrm>
            <a:prstGeom prst="rect">
              <a:avLst/>
            </a:prstGeom>
          </p:spPr>
        </p:pic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EAEAECDA-099A-D986-0133-F6E9D024E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7970" y="4491582"/>
              <a:ext cx="215900" cy="736600"/>
            </a:xfrm>
            <a:prstGeom prst="rect">
              <a:avLst/>
            </a:prstGeom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E3D70B3C-4434-A63D-B57B-6AA8DD81F823}"/>
              </a:ext>
            </a:extLst>
          </p:cNvPr>
          <p:cNvGrpSpPr/>
          <p:nvPr/>
        </p:nvGrpSpPr>
        <p:grpSpPr>
          <a:xfrm>
            <a:off x="302349" y="5281606"/>
            <a:ext cx="5121102" cy="881526"/>
            <a:chOff x="302349" y="5281606"/>
            <a:chExt cx="5121102" cy="881526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FF5B6B0D-8376-E98E-30F3-9516D71BE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12230"/>
            <a:stretch/>
          </p:blipFill>
          <p:spPr>
            <a:xfrm>
              <a:off x="330751" y="5281606"/>
              <a:ext cx="5092700" cy="791428"/>
            </a:xfrm>
            <a:prstGeom prst="rect">
              <a:avLst/>
            </a:prstGeom>
          </p:spPr>
        </p:pic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id="{5428646B-9CB9-33FF-14F4-35883661C148}"/>
                </a:ext>
              </a:extLst>
            </p:cNvPr>
            <p:cNvSpPr/>
            <p:nvPr/>
          </p:nvSpPr>
          <p:spPr>
            <a:xfrm>
              <a:off x="302349" y="5281606"/>
              <a:ext cx="5121101" cy="881526"/>
            </a:xfrm>
            <a:prstGeom prst="round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46BDBDE-8D0E-004C-3034-8291B68C657F}"/>
              </a:ext>
            </a:extLst>
          </p:cNvPr>
          <p:cNvSpPr txBox="1"/>
          <p:nvPr/>
        </p:nvSpPr>
        <p:spPr>
          <a:xfrm>
            <a:off x="4547405" y="863936"/>
            <a:ext cx="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2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B17D6C7-F25B-1FC5-7431-2ECC2EA4E95C}"/>
              </a:ext>
            </a:extLst>
          </p:cNvPr>
          <p:cNvSpPr txBox="1"/>
          <p:nvPr/>
        </p:nvSpPr>
        <p:spPr>
          <a:xfrm>
            <a:off x="5451852" y="5355686"/>
            <a:ext cx="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4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4" name="Freccia destra 43">
            <a:extLst>
              <a:ext uri="{FF2B5EF4-FFF2-40B4-BE49-F238E27FC236}">
                <a16:creationId xmlns:a16="http://schemas.microsoft.com/office/drawing/2014/main" id="{812894CD-2CE9-5E9A-B1B6-1597E1F27379}"/>
              </a:ext>
            </a:extLst>
          </p:cNvPr>
          <p:cNvSpPr/>
          <p:nvPr/>
        </p:nvSpPr>
        <p:spPr>
          <a:xfrm>
            <a:off x="6557314" y="2630346"/>
            <a:ext cx="615901" cy="398616"/>
          </a:xfrm>
          <a:prstGeom prst="rightArrow">
            <a:avLst>
              <a:gd name="adj1" fmla="val 50000"/>
              <a:gd name="adj2" fmla="val 408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A917412-74A2-25F2-9F06-2D4A0AD98DA3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258409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10EFA-68DF-6372-6FFC-342F3A9B2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69DCA7C-434B-BE44-9106-001F24BB5C38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9B7500-6044-F44F-7448-10C43C60D962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Quick model for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67BB08-A176-5ADD-2DE1-BA4A50C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A0F8F37-AEF1-E8A5-A33F-B1D3DE4D8D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02" b="4654"/>
          <a:stretch/>
        </p:blipFill>
        <p:spPr>
          <a:xfrm>
            <a:off x="1245763" y="2088704"/>
            <a:ext cx="2755900" cy="1080606"/>
          </a:xfrm>
          <a:prstGeom prst="rect">
            <a:avLst/>
          </a:prstGeom>
        </p:spPr>
      </p:pic>
      <p:sp>
        <p:nvSpPr>
          <p:cNvPr id="30" name="TextBox 2">
            <a:extLst>
              <a:ext uri="{FF2B5EF4-FFF2-40B4-BE49-F238E27FC236}">
                <a16:creationId xmlns:a16="http://schemas.microsoft.com/office/drawing/2014/main" id="{1F50220E-0744-A615-B0C9-7EA06A770017}"/>
              </a:ext>
            </a:extLst>
          </p:cNvPr>
          <p:cNvSpPr txBox="1"/>
          <p:nvPr/>
        </p:nvSpPr>
        <p:spPr>
          <a:xfrm>
            <a:off x="1245763" y="4146215"/>
            <a:ext cx="39473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Gaussian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distribution</a:t>
            </a:r>
            <a:endParaRPr lang="it-IT" b="1" dirty="0">
              <a:highlight>
                <a:srgbClr val="00FF0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Different</a:t>
            </a:r>
            <a:r>
              <a:rPr lang="it-IT" b="1" i="0" u="none" strike="noStrike" dirty="0">
                <a:solidFill>
                  <a:srgbClr val="404040"/>
                </a:solidFill>
                <a:effectLst/>
                <a:highlight>
                  <a:srgbClr val="00FF00"/>
                </a:highlight>
                <a:latin typeface="Roboto Slab" panose="020F0502020204030204" pitchFamily="34" charset="0"/>
              </a:rPr>
              <a:t> 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energy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Different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oscillation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amplitude</a:t>
            </a:r>
            <a:endParaRPr lang="it-IT" b="1" dirty="0">
              <a:highlight>
                <a:srgbClr val="00FF0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9E4038DA-DE89-AAAF-F8CE-A7052B110338}"/>
              </a:ext>
            </a:extLst>
          </p:cNvPr>
          <p:cNvGrpSpPr/>
          <p:nvPr/>
        </p:nvGrpSpPr>
        <p:grpSpPr>
          <a:xfrm>
            <a:off x="504998" y="1103270"/>
            <a:ext cx="5121102" cy="881526"/>
            <a:chOff x="302349" y="5281606"/>
            <a:chExt cx="5121102" cy="881526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14F8CF52-2A25-A9FD-79DF-45331D261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2230"/>
            <a:stretch/>
          </p:blipFill>
          <p:spPr>
            <a:xfrm>
              <a:off x="330751" y="5281606"/>
              <a:ext cx="5092700" cy="791428"/>
            </a:xfrm>
            <a:prstGeom prst="rect">
              <a:avLst/>
            </a:prstGeom>
          </p:spPr>
        </p:pic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id="{7B5362F9-377D-1391-AE56-D5AD43707617}"/>
                </a:ext>
              </a:extLst>
            </p:cNvPr>
            <p:cNvSpPr/>
            <p:nvPr/>
          </p:nvSpPr>
          <p:spPr>
            <a:xfrm>
              <a:off x="302349" y="5281606"/>
              <a:ext cx="5121101" cy="881526"/>
            </a:xfrm>
            <a:prstGeom prst="round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8A861C-54C5-E7F9-0176-394308D534CE}"/>
              </a:ext>
            </a:extLst>
          </p:cNvPr>
          <p:cNvSpPr txBox="1"/>
          <p:nvPr/>
        </p:nvSpPr>
        <p:spPr>
          <a:xfrm>
            <a:off x="6541663" y="4130795"/>
            <a:ext cx="595397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More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accuracy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describing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spectrum</a:t>
            </a:r>
            <a:endParaRPr lang="it-IT" b="1" dirty="0">
              <a:highlight>
                <a:srgbClr val="00FF0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can help study the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effect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of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different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electron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behaviors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on the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spectral</a:t>
            </a: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shape</a:t>
            </a:r>
            <a:endParaRPr lang="it-IT" b="1" dirty="0">
              <a:highlight>
                <a:srgbClr val="00FF0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Time-</a:t>
            </a:r>
            <a:r>
              <a:rPr lang="it-IT" b="1" dirty="0" err="1">
                <a:highlight>
                  <a:srgbClr val="00FF0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convinient</a:t>
            </a:r>
            <a:endParaRPr lang="it-IT" b="1" dirty="0">
              <a:highlight>
                <a:srgbClr val="00FF0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56426FC-42BF-B496-00FC-5AD8716DD181}"/>
              </a:ext>
            </a:extLst>
          </p:cNvPr>
          <p:cNvSpPr/>
          <p:nvPr/>
        </p:nvSpPr>
        <p:spPr>
          <a:xfrm>
            <a:off x="1245763" y="3426930"/>
            <a:ext cx="458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define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slices: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4325C7A-3654-E723-4B1C-0B3783707B14}"/>
              </a:ext>
            </a:extLst>
          </p:cNvPr>
          <p:cNvSpPr/>
          <p:nvPr/>
        </p:nvSpPr>
        <p:spPr>
          <a:xfrm>
            <a:off x="6541663" y="3426930"/>
            <a:ext cx="458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8E5B96E-B706-E5C0-7660-4A80CFA0E9B3}"/>
              </a:ext>
            </a:extLst>
          </p:cNvPr>
          <p:cNvGrpSpPr/>
          <p:nvPr/>
        </p:nvGrpSpPr>
        <p:grpSpPr>
          <a:xfrm>
            <a:off x="8791236" y="1303404"/>
            <a:ext cx="2481162" cy="1543834"/>
            <a:chOff x="2778768" y="1153624"/>
            <a:chExt cx="2481162" cy="1543834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76DFB42-0CEE-A7BB-CED1-AAE9FB94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8768" y="1153624"/>
              <a:ext cx="2481162" cy="1543834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003D3695-156F-6352-8CBF-9738F2390986}"/>
                </a:ext>
              </a:extLst>
            </p:cNvPr>
            <p:cNvSpPr/>
            <p:nvPr/>
          </p:nvSpPr>
          <p:spPr>
            <a:xfrm>
              <a:off x="4222839" y="1196978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27C48986-4A64-CF60-3E4D-368D874B0651}"/>
                </a:ext>
              </a:extLst>
            </p:cNvPr>
            <p:cNvSpPr/>
            <p:nvPr/>
          </p:nvSpPr>
          <p:spPr>
            <a:xfrm>
              <a:off x="3931846" y="1201998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63E54764-6F78-9E25-9421-344F53DA46EC}"/>
                </a:ext>
              </a:extLst>
            </p:cNvPr>
            <p:cNvSpPr/>
            <p:nvPr/>
          </p:nvSpPr>
          <p:spPr>
            <a:xfrm>
              <a:off x="3643528" y="1201998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E7C57663-6221-B438-139D-69CC9081DEBF}"/>
                </a:ext>
              </a:extLst>
            </p:cNvPr>
            <p:cNvSpPr/>
            <p:nvPr/>
          </p:nvSpPr>
          <p:spPr>
            <a:xfrm>
              <a:off x="3063728" y="1193885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906E2A-2455-F1C5-4924-2A6948A6809F}"/>
                </a:ext>
              </a:extLst>
            </p:cNvPr>
            <p:cNvSpPr/>
            <p:nvPr/>
          </p:nvSpPr>
          <p:spPr>
            <a:xfrm>
              <a:off x="3347288" y="1199252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536E76FA-F709-8C49-4094-6D3FAEA23269}"/>
                </a:ext>
              </a:extLst>
            </p:cNvPr>
            <p:cNvGrpSpPr/>
            <p:nvPr/>
          </p:nvGrpSpPr>
          <p:grpSpPr>
            <a:xfrm>
              <a:off x="3150158" y="2346288"/>
              <a:ext cx="130020" cy="115366"/>
              <a:chOff x="3918152" y="3048000"/>
              <a:chExt cx="130020" cy="152175"/>
            </a:xfrm>
          </p:grpSpPr>
          <p:cxnSp>
            <p:nvCxnSpPr>
              <p:cNvPr id="57" name="Connettore 1 56">
                <a:extLst>
                  <a:ext uri="{FF2B5EF4-FFF2-40B4-BE49-F238E27FC236}">
                    <a16:creationId xmlns:a16="http://schemas.microsoft.com/office/drawing/2014/main" id="{3CE71E3E-FF45-8C2B-D0CB-B64050DB19CD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57">
                <a:extLst>
                  <a:ext uri="{FF2B5EF4-FFF2-40B4-BE49-F238E27FC236}">
                    <a16:creationId xmlns:a16="http://schemas.microsoft.com/office/drawing/2014/main" id="{F95C30F2-734B-D9FA-54E3-BF5A8B9B19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58">
                <a:extLst>
                  <a:ext uri="{FF2B5EF4-FFF2-40B4-BE49-F238E27FC236}">
                    <a16:creationId xmlns:a16="http://schemas.microsoft.com/office/drawing/2014/main" id="{D01DA055-1AC0-4C4E-489E-D7ECCF877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16E4AEED-6AB2-60D6-B400-BA2B44BDCE11}"/>
                </a:ext>
              </a:extLst>
            </p:cNvPr>
            <p:cNvGrpSpPr/>
            <p:nvPr/>
          </p:nvGrpSpPr>
          <p:grpSpPr>
            <a:xfrm>
              <a:off x="3434334" y="2321074"/>
              <a:ext cx="130020" cy="126941"/>
              <a:chOff x="3918152" y="3048000"/>
              <a:chExt cx="130020" cy="152175"/>
            </a:xfrm>
          </p:grpSpPr>
          <p:cxnSp>
            <p:nvCxnSpPr>
              <p:cNvPr id="54" name="Connettore 1 53">
                <a:extLst>
                  <a:ext uri="{FF2B5EF4-FFF2-40B4-BE49-F238E27FC236}">
                    <a16:creationId xmlns:a16="http://schemas.microsoft.com/office/drawing/2014/main" id="{4E864873-15C3-5B54-7829-DDB2FE4B4BA7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1 54">
                <a:extLst>
                  <a:ext uri="{FF2B5EF4-FFF2-40B4-BE49-F238E27FC236}">
                    <a16:creationId xmlns:a16="http://schemas.microsoft.com/office/drawing/2014/main" id="{3585DA4A-2D37-6EA3-1BE3-FCEFE57226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>
                <a:extLst>
                  <a:ext uri="{FF2B5EF4-FFF2-40B4-BE49-F238E27FC236}">
                    <a16:creationId xmlns:a16="http://schemas.microsoft.com/office/drawing/2014/main" id="{EFD13D52-C902-E802-3524-573D454A45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B5A83A58-610B-E6B6-3B7C-894E54D8C0A8}"/>
                </a:ext>
              </a:extLst>
            </p:cNvPr>
            <p:cNvGrpSpPr/>
            <p:nvPr/>
          </p:nvGrpSpPr>
          <p:grpSpPr>
            <a:xfrm>
              <a:off x="3717894" y="2321073"/>
              <a:ext cx="130020" cy="126941"/>
              <a:chOff x="3918152" y="3048000"/>
              <a:chExt cx="130020" cy="152175"/>
            </a:xfrm>
          </p:grpSpPr>
          <p:cxnSp>
            <p:nvCxnSpPr>
              <p:cNvPr id="51" name="Connettore 1 50">
                <a:extLst>
                  <a:ext uri="{FF2B5EF4-FFF2-40B4-BE49-F238E27FC236}">
                    <a16:creationId xmlns:a16="http://schemas.microsoft.com/office/drawing/2014/main" id="{AE090DC0-0272-19BC-5B27-9C550F818D16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51">
                <a:extLst>
                  <a:ext uri="{FF2B5EF4-FFF2-40B4-BE49-F238E27FC236}">
                    <a16:creationId xmlns:a16="http://schemas.microsoft.com/office/drawing/2014/main" id="{0C47DACA-7C4E-CCB7-55D6-748D9FC4A6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1 52">
                <a:extLst>
                  <a:ext uri="{FF2B5EF4-FFF2-40B4-BE49-F238E27FC236}">
                    <a16:creationId xmlns:a16="http://schemas.microsoft.com/office/drawing/2014/main" id="{393612A1-07FF-2B7E-0BED-2763E82E11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8F490EB9-EACE-9DC8-4663-51ABF22D5C9B}"/>
                </a:ext>
              </a:extLst>
            </p:cNvPr>
            <p:cNvGrpSpPr/>
            <p:nvPr/>
          </p:nvGrpSpPr>
          <p:grpSpPr>
            <a:xfrm>
              <a:off x="3991091" y="2274702"/>
              <a:ext cx="130020" cy="152175"/>
              <a:chOff x="3918152" y="3048000"/>
              <a:chExt cx="130020" cy="152175"/>
            </a:xfrm>
          </p:grpSpPr>
          <p:cxnSp>
            <p:nvCxnSpPr>
              <p:cNvPr id="48" name="Connettore 1 47">
                <a:extLst>
                  <a:ext uri="{FF2B5EF4-FFF2-40B4-BE49-F238E27FC236}">
                    <a16:creationId xmlns:a16="http://schemas.microsoft.com/office/drawing/2014/main" id="{3EE973B5-11F2-BBB8-E94C-A5308228387F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1 48">
                <a:extLst>
                  <a:ext uri="{FF2B5EF4-FFF2-40B4-BE49-F238E27FC236}">
                    <a16:creationId xmlns:a16="http://schemas.microsoft.com/office/drawing/2014/main" id="{D94CA7D0-7C98-D303-1517-D871DA9044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1 49">
                <a:extLst>
                  <a:ext uri="{FF2B5EF4-FFF2-40B4-BE49-F238E27FC236}">
                    <a16:creationId xmlns:a16="http://schemas.microsoft.com/office/drawing/2014/main" id="{3C3D9649-6C83-0877-C913-B608EC42AF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0EC9B96A-2A2D-F3D1-A26C-293D6AC21A11}"/>
                </a:ext>
              </a:extLst>
            </p:cNvPr>
            <p:cNvGrpSpPr/>
            <p:nvPr/>
          </p:nvGrpSpPr>
          <p:grpSpPr>
            <a:xfrm>
              <a:off x="4280430" y="2219751"/>
              <a:ext cx="130020" cy="152175"/>
              <a:chOff x="3918152" y="3048000"/>
              <a:chExt cx="130020" cy="152175"/>
            </a:xfrm>
          </p:grpSpPr>
          <p:cxnSp>
            <p:nvCxnSpPr>
              <p:cNvPr id="45" name="Connettore 1 44">
                <a:extLst>
                  <a:ext uri="{FF2B5EF4-FFF2-40B4-BE49-F238E27FC236}">
                    <a16:creationId xmlns:a16="http://schemas.microsoft.com/office/drawing/2014/main" id="{E7E23DDF-1229-BC4C-BC5B-19AA582130A2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>
                <a:extLst>
                  <a:ext uri="{FF2B5EF4-FFF2-40B4-BE49-F238E27FC236}">
                    <a16:creationId xmlns:a16="http://schemas.microsoft.com/office/drawing/2014/main" id="{AD8F061B-1504-2E0D-66F4-A9C6AE7F51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>
                <a:extLst>
                  <a:ext uri="{FF2B5EF4-FFF2-40B4-BE49-F238E27FC236}">
                    <a16:creationId xmlns:a16="http://schemas.microsoft.com/office/drawing/2014/main" id="{1AB967DA-69D5-D5C1-0C70-EA72847CFB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3D973DDE-99A6-3312-F72A-5424110A9FFD}"/>
              </a:ext>
            </a:extLst>
          </p:cNvPr>
          <p:cNvGrpSpPr/>
          <p:nvPr/>
        </p:nvGrpSpPr>
        <p:grpSpPr>
          <a:xfrm>
            <a:off x="6132939" y="1303404"/>
            <a:ext cx="2536298" cy="1559587"/>
            <a:chOff x="171928" y="1145748"/>
            <a:chExt cx="2536298" cy="1559587"/>
          </a:xfrm>
        </p:grpSpPr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997ED350-C3CB-32DB-808B-77B69A114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928" y="1145748"/>
              <a:ext cx="2536298" cy="1559587"/>
            </a:xfrm>
            <a:prstGeom prst="rect">
              <a:avLst/>
            </a:prstGeom>
          </p:spPr>
        </p:pic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14746513-0095-209E-46F1-49D3CC1946B3}"/>
                </a:ext>
              </a:extLst>
            </p:cNvPr>
            <p:cNvSpPr/>
            <p:nvPr/>
          </p:nvSpPr>
          <p:spPr>
            <a:xfrm>
              <a:off x="1690895" y="1222790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AF83E847-FAB9-D496-493F-97E4759F8E46}"/>
                </a:ext>
              </a:extLst>
            </p:cNvPr>
            <p:cNvSpPr/>
            <p:nvPr/>
          </p:nvSpPr>
          <p:spPr>
            <a:xfrm>
              <a:off x="1399902" y="1227810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04A61E6A-A76E-3823-23ED-D5C41B3DC3D9}"/>
                </a:ext>
              </a:extLst>
            </p:cNvPr>
            <p:cNvSpPr/>
            <p:nvPr/>
          </p:nvSpPr>
          <p:spPr>
            <a:xfrm>
              <a:off x="1111584" y="1227810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A1304219-62F7-D322-62EA-C99A15B2D811}"/>
                </a:ext>
              </a:extLst>
            </p:cNvPr>
            <p:cNvSpPr/>
            <p:nvPr/>
          </p:nvSpPr>
          <p:spPr>
            <a:xfrm>
              <a:off x="531784" y="1219697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9CFE169A-918C-6562-4260-C64605412BB2}"/>
                </a:ext>
              </a:extLst>
            </p:cNvPr>
            <p:cNvSpPr/>
            <p:nvPr/>
          </p:nvSpPr>
          <p:spPr>
            <a:xfrm>
              <a:off x="815344" y="1225064"/>
              <a:ext cx="255722" cy="1239865"/>
            </a:xfrm>
            <a:prstGeom prst="rect">
              <a:avLst/>
            </a:prstGeom>
            <a:solidFill>
              <a:schemeClr val="accent1">
                <a:alpha val="3005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418C9B5C-5938-344F-957F-4E3B3E5A5964}"/>
                </a:ext>
              </a:extLst>
            </p:cNvPr>
            <p:cNvGrpSpPr/>
            <p:nvPr/>
          </p:nvGrpSpPr>
          <p:grpSpPr>
            <a:xfrm>
              <a:off x="604955" y="2352309"/>
              <a:ext cx="130020" cy="103804"/>
              <a:chOff x="3918152" y="3048000"/>
              <a:chExt cx="130020" cy="152175"/>
            </a:xfrm>
          </p:grpSpPr>
          <p:cxnSp>
            <p:nvCxnSpPr>
              <p:cNvPr id="84" name="Connettore 1 83">
                <a:extLst>
                  <a:ext uri="{FF2B5EF4-FFF2-40B4-BE49-F238E27FC236}">
                    <a16:creationId xmlns:a16="http://schemas.microsoft.com/office/drawing/2014/main" id="{0F240DAE-3225-D6D8-FA69-B1008136EA9E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ttore 1 84">
                <a:extLst>
                  <a:ext uri="{FF2B5EF4-FFF2-40B4-BE49-F238E27FC236}">
                    <a16:creationId xmlns:a16="http://schemas.microsoft.com/office/drawing/2014/main" id="{76A92F2C-B3B7-3356-4DA5-18FFBFDEC1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1 85">
                <a:extLst>
                  <a:ext uri="{FF2B5EF4-FFF2-40B4-BE49-F238E27FC236}">
                    <a16:creationId xmlns:a16="http://schemas.microsoft.com/office/drawing/2014/main" id="{B177F812-6C5B-C570-DD50-DABD9FD4F1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45B44418-FD4B-EA79-BB7A-BA4BA3A36B89}"/>
                </a:ext>
              </a:extLst>
            </p:cNvPr>
            <p:cNvGrpSpPr/>
            <p:nvPr/>
          </p:nvGrpSpPr>
          <p:grpSpPr>
            <a:xfrm>
              <a:off x="866528" y="2321074"/>
              <a:ext cx="130020" cy="91074"/>
              <a:chOff x="3918152" y="3048000"/>
              <a:chExt cx="130020" cy="152175"/>
            </a:xfrm>
          </p:grpSpPr>
          <p:cxnSp>
            <p:nvCxnSpPr>
              <p:cNvPr id="81" name="Connettore 1 80">
                <a:extLst>
                  <a:ext uri="{FF2B5EF4-FFF2-40B4-BE49-F238E27FC236}">
                    <a16:creationId xmlns:a16="http://schemas.microsoft.com/office/drawing/2014/main" id="{C261D6E8-CC04-50E1-267A-784E96D89C32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1 81">
                <a:extLst>
                  <a:ext uri="{FF2B5EF4-FFF2-40B4-BE49-F238E27FC236}">
                    <a16:creationId xmlns:a16="http://schemas.microsoft.com/office/drawing/2014/main" id="{554B8263-E885-0686-FC99-B2DB77A8CF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1 82">
                <a:extLst>
                  <a:ext uri="{FF2B5EF4-FFF2-40B4-BE49-F238E27FC236}">
                    <a16:creationId xmlns:a16="http://schemas.microsoft.com/office/drawing/2014/main" id="{773CFC39-1991-4052-A7C8-37459D9D85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o 68">
              <a:extLst>
                <a:ext uri="{FF2B5EF4-FFF2-40B4-BE49-F238E27FC236}">
                  <a16:creationId xmlns:a16="http://schemas.microsoft.com/office/drawing/2014/main" id="{F9CA198B-87F6-348C-2193-572FB5472CBE}"/>
                </a:ext>
              </a:extLst>
            </p:cNvPr>
            <p:cNvGrpSpPr/>
            <p:nvPr/>
          </p:nvGrpSpPr>
          <p:grpSpPr>
            <a:xfrm>
              <a:off x="1181496" y="2163325"/>
              <a:ext cx="130020" cy="208601"/>
              <a:chOff x="3918152" y="3048000"/>
              <a:chExt cx="130020" cy="152175"/>
            </a:xfrm>
          </p:grpSpPr>
          <p:cxnSp>
            <p:nvCxnSpPr>
              <p:cNvPr id="78" name="Connettore 1 77">
                <a:extLst>
                  <a:ext uri="{FF2B5EF4-FFF2-40B4-BE49-F238E27FC236}">
                    <a16:creationId xmlns:a16="http://schemas.microsoft.com/office/drawing/2014/main" id="{AD8BD39F-55FC-2D36-48D5-25DD2440A492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1 78">
                <a:extLst>
                  <a:ext uri="{FF2B5EF4-FFF2-40B4-BE49-F238E27FC236}">
                    <a16:creationId xmlns:a16="http://schemas.microsoft.com/office/drawing/2014/main" id="{8E5B7674-F92C-1A40-B79B-2B16B7D4A7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1 79">
                <a:extLst>
                  <a:ext uri="{FF2B5EF4-FFF2-40B4-BE49-F238E27FC236}">
                    <a16:creationId xmlns:a16="http://schemas.microsoft.com/office/drawing/2014/main" id="{68921B5B-B147-E0F8-DB77-CEEA152666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o 69">
              <a:extLst>
                <a:ext uri="{FF2B5EF4-FFF2-40B4-BE49-F238E27FC236}">
                  <a16:creationId xmlns:a16="http://schemas.microsoft.com/office/drawing/2014/main" id="{069604AB-88F3-F721-5D60-5EFC72CAC998}"/>
                </a:ext>
              </a:extLst>
            </p:cNvPr>
            <p:cNvGrpSpPr/>
            <p:nvPr/>
          </p:nvGrpSpPr>
          <p:grpSpPr>
            <a:xfrm>
              <a:off x="1457750" y="1725906"/>
              <a:ext cx="130020" cy="407694"/>
              <a:chOff x="3918152" y="3048000"/>
              <a:chExt cx="130020" cy="152175"/>
            </a:xfrm>
          </p:grpSpPr>
          <p:cxnSp>
            <p:nvCxnSpPr>
              <p:cNvPr id="75" name="Connettore 1 74">
                <a:extLst>
                  <a:ext uri="{FF2B5EF4-FFF2-40B4-BE49-F238E27FC236}">
                    <a16:creationId xmlns:a16="http://schemas.microsoft.com/office/drawing/2014/main" id="{92477803-AC15-7C39-3E17-9B79ED477A3C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1 75">
                <a:extLst>
                  <a:ext uri="{FF2B5EF4-FFF2-40B4-BE49-F238E27FC236}">
                    <a16:creationId xmlns:a16="http://schemas.microsoft.com/office/drawing/2014/main" id="{F2BB0011-ED74-F1F9-6030-7160E7E5B9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76">
                <a:extLst>
                  <a:ext uri="{FF2B5EF4-FFF2-40B4-BE49-F238E27FC236}">
                    <a16:creationId xmlns:a16="http://schemas.microsoft.com/office/drawing/2014/main" id="{DA46158A-59AF-C605-D2C9-9CE6220547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o 70">
              <a:extLst>
                <a:ext uri="{FF2B5EF4-FFF2-40B4-BE49-F238E27FC236}">
                  <a16:creationId xmlns:a16="http://schemas.microsoft.com/office/drawing/2014/main" id="{F0671306-7C83-71C9-EBF7-6B826482F04A}"/>
                </a:ext>
              </a:extLst>
            </p:cNvPr>
            <p:cNvGrpSpPr/>
            <p:nvPr/>
          </p:nvGrpSpPr>
          <p:grpSpPr>
            <a:xfrm>
              <a:off x="1752365" y="1239303"/>
              <a:ext cx="130020" cy="486603"/>
              <a:chOff x="3918152" y="3048000"/>
              <a:chExt cx="130020" cy="152175"/>
            </a:xfrm>
          </p:grpSpPr>
          <p:cxnSp>
            <p:nvCxnSpPr>
              <p:cNvPr id="72" name="Connettore 1 71">
                <a:extLst>
                  <a:ext uri="{FF2B5EF4-FFF2-40B4-BE49-F238E27FC236}">
                    <a16:creationId xmlns:a16="http://schemas.microsoft.com/office/drawing/2014/main" id="{F18091C7-17AD-7ADE-7ED7-18AA88FAE051}"/>
                  </a:ext>
                </a:extLst>
              </p:cNvPr>
              <p:cNvCxnSpPr/>
              <p:nvPr/>
            </p:nvCxnSpPr>
            <p:spPr>
              <a:xfrm>
                <a:off x="3981061" y="3048000"/>
                <a:ext cx="0" cy="152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1 72">
                <a:extLst>
                  <a:ext uri="{FF2B5EF4-FFF2-40B4-BE49-F238E27FC236}">
                    <a16:creationId xmlns:a16="http://schemas.microsoft.com/office/drawing/2014/main" id="{8EC7D0A1-C800-C487-FDB1-D0011B0AA2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2701" y="3048000"/>
                <a:ext cx="12547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1 73">
                <a:extLst>
                  <a:ext uri="{FF2B5EF4-FFF2-40B4-BE49-F238E27FC236}">
                    <a16:creationId xmlns:a16="http://schemas.microsoft.com/office/drawing/2014/main" id="{B6DCEB29-9C7E-3347-34D2-3DF438FBF2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8152" y="3200175"/>
                <a:ext cx="12773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31B93087-B102-E28C-DD5C-9D1A4A97E651}"/>
              </a:ext>
            </a:extLst>
          </p:cNvPr>
          <p:cNvSpPr txBox="1"/>
          <p:nvPr/>
        </p:nvSpPr>
        <p:spPr>
          <a:xfrm>
            <a:off x="7436939" y="912395"/>
            <a:ext cx="2763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dirty="0"/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4039A43F-EBE4-6456-C4A7-8D7D71A092AD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09717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1F089-43A0-8B3C-5907-4A0A68F0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80F59068-2EA0-080B-6571-7A8F3322A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4365"/>
            <a:ext cx="12192000" cy="451729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F606106-AB02-7BEA-5146-009223401A0D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3788B5-F513-6F9E-41A3-7520BAAB8C65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of K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6E4A004-245E-319E-5491-9E0C360D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593"/>
          <a:stretch/>
        </p:blipFill>
        <p:spPr>
          <a:xfrm>
            <a:off x="121539" y="1314240"/>
            <a:ext cx="4190831" cy="69309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A5791E5-F187-8467-B4F0-75542621E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2" y="2323200"/>
            <a:ext cx="3081398" cy="52729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5854BE3-630B-7399-8709-A7DA62219ABD}"/>
              </a:ext>
            </a:extLst>
          </p:cNvPr>
          <p:cNvSpPr/>
          <p:nvPr/>
        </p:nvSpPr>
        <p:spPr>
          <a:xfrm>
            <a:off x="5632224" y="820072"/>
            <a:ext cx="4494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-webkit-standard"/>
              </a:rPr>
              <a:t>Bessel </a:t>
            </a:r>
            <a:r>
              <a:rPr lang="it-IT" dirty="0" err="1">
                <a:solidFill>
                  <a:srgbClr val="000000"/>
                </a:solidFill>
                <a:latin typeface="-webkit-standard"/>
              </a:rPr>
              <a:t>functions</a:t>
            </a:r>
            <a:r>
              <a:rPr lang="it-IT" dirty="0">
                <a:solidFill>
                  <a:srgbClr val="000000"/>
                </a:solidFill>
                <a:latin typeface="-webkit-standard"/>
              </a:rPr>
              <a:t>  </a:t>
            </a:r>
            <a:r>
              <a:rPr lang="it-IT" dirty="0" err="1">
                <a:solidFill>
                  <a:srgbClr val="000000"/>
                </a:solidFill>
                <a:latin typeface="-webkit-standard"/>
              </a:rPr>
              <a:t>enhance</a:t>
            </a:r>
            <a:r>
              <a:rPr lang="it-IT" dirty="0">
                <a:solidFill>
                  <a:srgbClr val="000000"/>
                </a:solidFill>
                <a:latin typeface="-webkit-standard"/>
              </a:rPr>
              <a:t> </a:t>
            </a:r>
            <a:br>
              <a:rPr lang="it-IT" dirty="0">
                <a:solidFill>
                  <a:srgbClr val="000000"/>
                </a:solidFill>
                <a:latin typeface="-webkit-standard"/>
              </a:rPr>
            </a:br>
            <a:r>
              <a:rPr lang="it-IT" dirty="0">
                <a:solidFill>
                  <a:srgbClr val="000000"/>
                </a:solidFill>
                <a:latin typeface="-webkit-standard"/>
              </a:rPr>
              <a:t>the first </a:t>
            </a:r>
            <a:r>
              <a:rPr lang="it-IT" dirty="0" err="1">
                <a:solidFill>
                  <a:srgbClr val="000000"/>
                </a:solidFill>
                <a:latin typeface="-webkit-standard"/>
              </a:rPr>
              <a:t>harmonics</a:t>
            </a:r>
            <a:endParaRPr lang="en-US" b="1" dirty="0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2C785AF0-AF15-2B09-4ECE-77DCE29D7711}"/>
              </a:ext>
            </a:extLst>
          </p:cNvPr>
          <p:cNvSpPr/>
          <p:nvPr/>
        </p:nvSpPr>
        <p:spPr>
          <a:xfrm>
            <a:off x="3603607" y="2343996"/>
            <a:ext cx="1070082" cy="398616"/>
          </a:xfrm>
          <a:prstGeom prst="rightArrow">
            <a:avLst>
              <a:gd name="adj1" fmla="val 50000"/>
              <a:gd name="adj2" fmla="val 408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A84D6C6-D5A3-F65A-A757-42DCE325F88E}"/>
              </a:ext>
            </a:extLst>
          </p:cNvPr>
          <p:cNvSpPr/>
          <p:nvPr/>
        </p:nvSpPr>
        <p:spPr>
          <a:xfrm>
            <a:off x="361627" y="3620044"/>
            <a:ext cx="2908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harmonics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17025BE-E419-CD58-1C7C-C66DAC341521}"/>
              </a:ext>
            </a:extLst>
          </p:cNvPr>
          <p:cNvSpPr/>
          <p:nvPr/>
        </p:nvSpPr>
        <p:spPr>
          <a:xfrm>
            <a:off x="9127042" y="863863"/>
            <a:ext cx="2812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-webkit-standard"/>
              </a:rPr>
              <a:t>More </a:t>
            </a:r>
            <a:r>
              <a:rPr lang="it-IT" dirty="0" err="1">
                <a:solidFill>
                  <a:srgbClr val="000000"/>
                </a:solidFill>
                <a:latin typeface="-webkit-standard"/>
              </a:rPr>
              <a:t>computational</a:t>
            </a:r>
            <a:r>
              <a:rPr lang="it-IT" dirty="0">
                <a:solidFill>
                  <a:srgbClr val="000000"/>
                </a:solidFill>
                <a:latin typeface="-webkit-standard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-webkit-standard"/>
              </a:rPr>
              <a:t>expensive</a:t>
            </a:r>
            <a:endParaRPr lang="en-US" b="1" dirty="0"/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2384A9F0-3B1B-6473-2523-F062956F1556}"/>
              </a:ext>
            </a:extLst>
          </p:cNvPr>
          <p:cNvSpPr/>
          <p:nvPr/>
        </p:nvSpPr>
        <p:spPr>
          <a:xfrm>
            <a:off x="8402528" y="982385"/>
            <a:ext cx="488159" cy="321703"/>
          </a:xfrm>
          <a:prstGeom prst="rightArrow">
            <a:avLst>
              <a:gd name="adj1" fmla="val 50000"/>
              <a:gd name="adj2" fmla="val 408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F7DBDD9-9653-F003-F9CB-1B89C4992BE3}"/>
              </a:ext>
            </a:extLst>
          </p:cNvPr>
          <p:cNvSpPr/>
          <p:nvPr/>
        </p:nvSpPr>
        <p:spPr>
          <a:xfrm flipV="1">
            <a:off x="1900239" y="1378297"/>
            <a:ext cx="342900" cy="629042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B868B31D-F0A1-20FE-E12A-F8D7CDA20629}"/>
              </a:ext>
            </a:extLst>
          </p:cNvPr>
          <p:cNvSpPr/>
          <p:nvPr/>
        </p:nvSpPr>
        <p:spPr>
          <a:xfrm>
            <a:off x="1900240" y="1363988"/>
            <a:ext cx="342900" cy="629042"/>
          </a:xfrm>
          <a:prstGeom prst="round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B7D6E5AA-5880-D1BC-AF42-47FACB308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623" y="1417926"/>
            <a:ext cx="3911716" cy="2272075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9E269A5-945D-9E87-A413-60DE0D582598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35" name="Titolo 1">
            <a:extLst>
              <a:ext uri="{FF2B5EF4-FFF2-40B4-BE49-F238E27FC236}">
                <a16:creationId xmlns:a16="http://schemas.microsoft.com/office/drawing/2014/main" id="{36A8EC4E-6646-2144-AC1B-DE26C4DB8E32}"/>
              </a:ext>
            </a:extLst>
          </p:cNvPr>
          <p:cNvSpPr txBox="1">
            <a:spLocks/>
          </p:cNvSpPr>
          <p:nvPr/>
        </p:nvSpPr>
        <p:spPr>
          <a:xfrm>
            <a:off x="495390" y="1959689"/>
            <a:ext cx="3795518" cy="5836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Harmonic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E079974D-5449-514D-C6E8-0B1CE8336A83}"/>
              </a:ext>
            </a:extLst>
          </p:cNvPr>
          <p:cNvGrpSpPr/>
          <p:nvPr/>
        </p:nvGrpSpPr>
        <p:grpSpPr>
          <a:xfrm>
            <a:off x="77458" y="3981027"/>
            <a:ext cx="4013393" cy="2349500"/>
            <a:chOff x="77458" y="3981027"/>
            <a:chExt cx="4013393" cy="234950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10D009-A60A-4460-3C5C-BF06C95E4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58" y="3981027"/>
              <a:ext cx="3924300" cy="2349500"/>
            </a:xfrm>
            <a:prstGeom prst="rect">
              <a:avLst/>
            </a:prstGeom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CAF8DC96-0F8A-B6D1-94B8-E8BEC4D13DEC}"/>
                </a:ext>
              </a:extLst>
            </p:cNvPr>
            <p:cNvSpPr txBox="1"/>
            <p:nvPr/>
          </p:nvSpPr>
          <p:spPr>
            <a:xfrm>
              <a:off x="3129176" y="4012409"/>
              <a:ext cx="961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highlight>
                    <a:srgbClr val="FFFFFF"/>
                  </a:highlight>
                </a:rPr>
                <a:t>K= 0.52</a:t>
              </a:r>
            </a:p>
            <a:p>
              <a:r>
                <a:rPr lang="it-IT" dirty="0">
                  <a:highlight>
                    <a:srgbClr val="FFFFFF"/>
                  </a:highlight>
                </a:rPr>
                <a:t>K=1.04</a:t>
              </a:r>
            </a:p>
            <a:p>
              <a:r>
                <a:rPr lang="it-IT" dirty="0">
                  <a:highlight>
                    <a:srgbClr val="FFFFFF"/>
                  </a:highlight>
                </a:rPr>
                <a:t>K=1.57</a:t>
              </a:r>
            </a:p>
          </p:txBody>
        </p: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id="{F517C451-1BC2-5225-FCDB-E2DC7FA56F34}"/>
                </a:ext>
              </a:extLst>
            </p:cNvPr>
            <p:cNvCxnSpPr/>
            <p:nvPr/>
          </p:nvCxnSpPr>
          <p:spPr>
            <a:xfrm>
              <a:off x="2642288" y="4218137"/>
              <a:ext cx="486888" cy="0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>
              <a:extLst>
                <a:ext uri="{FF2B5EF4-FFF2-40B4-BE49-F238E27FC236}">
                  <a16:creationId xmlns:a16="http://schemas.microsoft.com/office/drawing/2014/main" id="{C3E92328-76E5-85F0-1F20-FB2F8F8145DD}"/>
                </a:ext>
              </a:extLst>
            </p:cNvPr>
            <p:cNvCxnSpPr/>
            <p:nvPr/>
          </p:nvCxnSpPr>
          <p:spPr>
            <a:xfrm>
              <a:off x="2642288" y="4462616"/>
              <a:ext cx="486888" cy="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>
              <a:extLst>
                <a:ext uri="{FF2B5EF4-FFF2-40B4-BE49-F238E27FC236}">
                  <a16:creationId xmlns:a16="http://schemas.microsoft.com/office/drawing/2014/main" id="{7296AE04-E13B-F14C-B027-3524AAA76CDD}"/>
                </a:ext>
              </a:extLst>
            </p:cNvPr>
            <p:cNvCxnSpPr/>
            <p:nvPr/>
          </p:nvCxnSpPr>
          <p:spPr>
            <a:xfrm>
              <a:off x="2642288" y="4714922"/>
              <a:ext cx="486888" cy="0"/>
            </a:xfrm>
            <a:prstGeom prst="line">
              <a:avLst/>
            </a:prstGeom>
            <a:ln w="412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A1A7C941-63A6-91AB-0192-702319536EA4}"/>
              </a:ext>
            </a:extLst>
          </p:cNvPr>
          <p:cNvGrpSpPr/>
          <p:nvPr/>
        </p:nvGrpSpPr>
        <p:grpSpPr>
          <a:xfrm>
            <a:off x="4078151" y="3998084"/>
            <a:ext cx="4013393" cy="2349500"/>
            <a:chOff x="4078151" y="3998084"/>
            <a:chExt cx="4013393" cy="23495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F88DA17-11A5-AC5B-1A21-2DDB4B9C5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8151" y="3998084"/>
              <a:ext cx="3937000" cy="2349500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206213DD-5D14-A3DF-737F-7D45505F2CC6}"/>
                </a:ext>
              </a:extLst>
            </p:cNvPr>
            <p:cNvSpPr txBox="1"/>
            <p:nvPr/>
          </p:nvSpPr>
          <p:spPr>
            <a:xfrm>
              <a:off x="7129869" y="4031734"/>
              <a:ext cx="961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highlight>
                    <a:srgbClr val="FFFFFF"/>
                  </a:highlight>
                </a:rPr>
                <a:t>K= 1.86</a:t>
              </a:r>
            </a:p>
            <a:p>
              <a:r>
                <a:rPr lang="it-IT" dirty="0">
                  <a:highlight>
                    <a:srgbClr val="FFFFFF"/>
                  </a:highlight>
                </a:rPr>
                <a:t>K=2.59</a:t>
              </a:r>
            </a:p>
            <a:p>
              <a:r>
                <a:rPr lang="it-IT" dirty="0">
                  <a:highlight>
                    <a:srgbClr val="FFFFFF"/>
                  </a:highlight>
                </a:rPr>
                <a:t>K=3.7</a:t>
              </a:r>
            </a:p>
          </p:txBody>
        </p:sp>
        <p:cxnSp>
          <p:nvCxnSpPr>
            <p:cNvPr id="43" name="Connettore 1 42">
              <a:extLst>
                <a:ext uri="{FF2B5EF4-FFF2-40B4-BE49-F238E27FC236}">
                  <a16:creationId xmlns:a16="http://schemas.microsoft.com/office/drawing/2014/main" id="{51DDA914-9794-3AF5-C792-4ED862A50E22}"/>
                </a:ext>
              </a:extLst>
            </p:cNvPr>
            <p:cNvCxnSpPr/>
            <p:nvPr/>
          </p:nvCxnSpPr>
          <p:spPr>
            <a:xfrm>
              <a:off x="6648961" y="4218137"/>
              <a:ext cx="486888" cy="0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>
              <a:extLst>
                <a:ext uri="{FF2B5EF4-FFF2-40B4-BE49-F238E27FC236}">
                  <a16:creationId xmlns:a16="http://schemas.microsoft.com/office/drawing/2014/main" id="{83F3A80F-EF1F-BB95-C44B-977390CD8F65}"/>
                </a:ext>
              </a:extLst>
            </p:cNvPr>
            <p:cNvCxnSpPr/>
            <p:nvPr/>
          </p:nvCxnSpPr>
          <p:spPr>
            <a:xfrm>
              <a:off x="6648961" y="4462616"/>
              <a:ext cx="486888" cy="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>
              <a:extLst>
                <a:ext uri="{FF2B5EF4-FFF2-40B4-BE49-F238E27FC236}">
                  <a16:creationId xmlns:a16="http://schemas.microsoft.com/office/drawing/2014/main" id="{78468FB2-4D20-A266-9DD0-7A5E48F9D95D}"/>
                </a:ext>
              </a:extLst>
            </p:cNvPr>
            <p:cNvCxnSpPr/>
            <p:nvPr/>
          </p:nvCxnSpPr>
          <p:spPr>
            <a:xfrm>
              <a:off x="6648961" y="4714922"/>
              <a:ext cx="486888" cy="0"/>
            </a:xfrm>
            <a:prstGeom prst="line">
              <a:avLst/>
            </a:prstGeom>
            <a:ln w="412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53DDD708-4043-BE82-6F98-4D80AEEBEA19}"/>
              </a:ext>
            </a:extLst>
          </p:cNvPr>
          <p:cNvGrpSpPr/>
          <p:nvPr/>
        </p:nvGrpSpPr>
        <p:grpSpPr>
          <a:xfrm>
            <a:off x="8015151" y="3998084"/>
            <a:ext cx="4033951" cy="2349500"/>
            <a:chOff x="8015151" y="3998084"/>
            <a:chExt cx="4033951" cy="234950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D523FE4-5E10-A42D-B628-6F9FB9556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151" y="3998084"/>
              <a:ext cx="3924300" cy="2349500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72E4FF9D-F12F-4F54-96D3-CA8CB05EBBAF}"/>
                </a:ext>
              </a:extLst>
            </p:cNvPr>
            <p:cNvSpPr txBox="1"/>
            <p:nvPr/>
          </p:nvSpPr>
          <p:spPr>
            <a:xfrm>
              <a:off x="11087427" y="4021759"/>
              <a:ext cx="961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highlight>
                    <a:srgbClr val="FFFFFF"/>
                  </a:highlight>
                </a:rPr>
                <a:t>K= 5.22</a:t>
              </a:r>
            </a:p>
            <a:p>
              <a:r>
                <a:rPr lang="it-IT" dirty="0">
                  <a:highlight>
                    <a:srgbClr val="FFFFFF"/>
                  </a:highlight>
                </a:rPr>
                <a:t>K=10.45</a:t>
              </a:r>
            </a:p>
            <a:p>
              <a:r>
                <a:rPr lang="it-IT" dirty="0">
                  <a:highlight>
                    <a:srgbClr val="FFFFFF"/>
                  </a:highlight>
                </a:rPr>
                <a:t>K=15.7</a:t>
              </a:r>
            </a:p>
          </p:txBody>
        </p: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id="{94016892-9829-6826-C725-C28FC57E6A6C}"/>
                </a:ext>
              </a:extLst>
            </p:cNvPr>
            <p:cNvCxnSpPr/>
            <p:nvPr/>
          </p:nvCxnSpPr>
          <p:spPr>
            <a:xfrm>
              <a:off x="10600539" y="4229595"/>
              <a:ext cx="486888" cy="0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>
              <a:extLst>
                <a:ext uri="{FF2B5EF4-FFF2-40B4-BE49-F238E27FC236}">
                  <a16:creationId xmlns:a16="http://schemas.microsoft.com/office/drawing/2014/main" id="{B09B6773-CE8E-3350-1E85-C190F2F11514}"/>
                </a:ext>
              </a:extLst>
            </p:cNvPr>
            <p:cNvCxnSpPr/>
            <p:nvPr/>
          </p:nvCxnSpPr>
          <p:spPr>
            <a:xfrm>
              <a:off x="10600539" y="4474074"/>
              <a:ext cx="486888" cy="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>
              <a:extLst>
                <a:ext uri="{FF2B5EF4-FFF2-40B4-BE49-F238E27FC236}">
                  <a16:creationId xmlns:a16="http://schemas.microsoft.com/office/drawing/2014/main" id="{D945822A-306A-8515-1239-AAD9A6E4EC1D}"/>
                </a:ext>
              </a:extLst>
            </p:cNvPr>
            <p:cNvCxnSpPr/>
            <p:nvPr/>
          </p:nvCxnSpPr>
          <p:spPr>
            <a:xfrm>
              <a:off x="10600539" y="4726380"/>
              <a:ext cx="486888" cy="0"/>
            </a:xfrm>
            <a:prstGeom prst="line">
              <a:avLst/>
            </a:prstGeom>
            <a:ln w="412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9F1CD0A6-CA74-406E-0666-2FE09F0A31CD}"/>
              </a:ext>
            </a:extLst>
          </p:cNvPr>
          <p:cNvGrpSpPr/>
          <p:nvPr/>
        </p:nvGrpSpPr>
        <p:grpSpPr>
          <a:xfrm>
            <a:off x="8867911" y="1473047"/>
            <a:ext cx="3253802" cy="2140353"/>
            <a:chOff x="9992492" y="1563184"/>
            <a:chExt cx="3253802" cy="2140353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B0F256DA-492F-C25C-956D-106D1D7DD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92492" y="1563184"/>
              <a:ext cx="3151543" cy="2140353"/>
            </a:xfrm>
            <a:prstGeom prst="rect">
              <a:avLst/>
            </a:prstGeom>
          </p:spPr>
        </p:pic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DCE70B7A-73A2-AD1C-9A2D-485C9B297AC0}"/>
                </a:ext>
              </a:extLst>
            </p:cNvPr>
            <p:cNvSpPr txBox="1"/>
            <p:nvPr/>
          </p:nvSpPr>
          <p:spPr>
            <a:xfrm>
              <a:off x="12284619" y="1633393"/>
              <a:ext cx="961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highlight>
                    <a:srgbClr val="FFFFFF"/>
                  </a:highlight>
                </a:rPr>
                <a:t>K= 6.91</a:t>
              </a:r>
            </a:p>
            <a:p>
              <a:r>
                <a:rPr lang="it-IT" dirty="0">
                  <a:highlight>
                    <a:srgbClr val="FFFFFF"/>
                  </a:highlight>
                </a:rPr>
                <a:t>K=20.74</a:t>
              </a:r>
            </a:p>
            <a:p>
              <a:r>
                <a:rPr lang="it-IT" dirty="0">
                  <a:highlight>
                    <a:srgbClr val="FFFFFF"/>
                  </a:highlight>
                </a:rPr>
                <a:t>K=34.57</a:t>
              </a:r>
            </a:p>
          </p:txBody>
        </p:sp>
        <p:cxnSp>
          <p:nvCxnSpPr>
            <p:cNvPr id="53" name="Connettore 1 52">
              <a:extLst>
                <a:ext uri="{FF2B5EF4-FFF2-40B4-BE49-F238E27FC236}">
                  <a16:creationId xmlns:a16="http://schemas.microsoft.com/office/drawing/2014/main" id="{5750321A-FD22-FC75-53FC-D4B89CB67D30}"/>
                </a:ext>
              </a:extLst>
            </p:cNvPr>
            <p:cNvCxnSpPr/>
            <p:nvPr/>
          </p:nvCxnSpPr>
          <p:spPr>
            <a:xfrm>
              <a:off x="11797731" y="1850579"/>
              <a:ext cx="486888" cy="0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>
              <a:extLst>
                <a:ext uri="{FF2B5EF4-FFF2-40B4-BE49-F238E27FC236}">
                  <a16:creationId xmlns:a16="http://schemas.microsoft.com/office/drawing/2014/main" id="{84B548BE-CC11-3ECB-BC8A-431DE63F6B0E}"/>
                </a:ext>
              </a:extLst>
            </p:cNvPr>
            <p:cNvCxnSpPr/>
            <p:nvPr/>
          </p:nvCxnSpPr>
          <p:spPr>
            <a:xfrm>
              <a:off x="11797731" y="2095058"/>
              <a:ext cx="486888" cy="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>
              <a:extLst>
                <a:ext uri="{FF2B5EF4-FFF2-40B4-BE49-F238E27FC236}">
                  <a16:creationId xmlns:a16="http://schemas.microsoft.com/office/drawing/2014/main" id="{96F1B515-4284-7AF3-9087-748156DBBAE6}"/>
                </a:ext>
              </a:extLst>
            </p:cNvPr>
            <p:cNvCxnSpPr/>
            <p:nvPr/>
          </p:nvCxnSpPr>
          <p:spPr>
            <a:xfrm>
              <a:off x="11797731" y="2347364"/>
              <a:ext cx="486888" cy="0"/>
            </a:xfrm>
            <a:prstGeom prst="line">
              <a:avLst/>
            </a:prstGeom>
            <a:ln w="412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ttangolo 56">
            <a:extLst>
              <a:ext uri="{FF2B5EF4-FFF2-40B4-BE49-F238E27FC236}">
                <a16:creationId xmlns:a16="http://schemas.microsoft.com/office/drawing/2014/main" id="{12A9C5E8-10AF-3EBA-CC80-46AAC1E7D401}"/>
              </a:ext>
            </a:extLst>
          </p:cNvPr>
          <p:cNvSpPr/>
          <p:nvPr/>
        </p:nvSpPr>
        <p:spPr>
          <a:xfrm>
            <a:off x="3610013" y="3602116"/>
            <a:ext cx="8911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harmonics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BE160B2D-98E4-1FD5-DF8F-540DAA8015A8}"/>
              </a:ext>
            </a:extLst>
          </p:cNvPr>
          <p:cNvSpPr/>
          <p:nvPr/>
        </p:nvSpPr>
        <p:spPr>
          <a:xfrm>
            <a:off x="365908" y="3355547"/>
            <a:ext cx="2908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E67DBA13-EA7E-1D05-785E-A433D9861227}"/>
              </a:ext>
            </a:extLst>
          </p:cNvPr>
          <p:cNvSpPr/>
          <p:nvPr/>
        </p:nvSpPr>
        <p:spPr>
          <a:xfrm>
            <a:off x="361627" y="3068359"/>
            <a:ext cx="2908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Slices = 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69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B66F6-4536-EF77-CA46-278703DD3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C0878AE8-2243-4160-43A8-FC6D890F2A6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F30E43-595E-C6A1-2419-C62C74EEC2AB}"/>
              </a:ext>
            </a:extLst>
          </p:cNvPr>
          <p:cNvSpPr txBox="1"/>
          <p:nvPr/>
        </p:nvSpPr>
        <p:spPr>
          <a:xfrm>
            <a:off x="361627" y="9905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studies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5B7D5CE-2915-99D5-788D-04C30B93B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8908FC-05B3-A48C-9CF6-EB396A3E3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265" y="2620437"/>
            <a:ext cx="6223000" cy="177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8C3BC2-7095-FB5C-A59F-7F4C5FF16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346" y="888048"/>
            <a:ext cx="6223000" cy="1778000"/>
          </a:xfrm>
          <a:prstGeom prst="rect">
            <a:avLst/>
          </a:prstGeom>
        </p:spPr>
      </p:pic>
      <p:sp>
        <p:nvSpPr>
          <p:cNvPr id="8" name="CasellaDiTesto 12">
            <a:extLst>
              <a:ext uri="{FF2B5EF4-FFF2-40B4-BE49-F238E27FC236}">
                <a16:creationId xmlns:a16="http://schemas.microsoft.com/office/drawing/2014/main" id="{230BEA6A-B39A-7258-F483-E2CFFA6A0B89}"/>
              </a:ext>
            </a:extLst>
          </p:cNvPr>
          <p:cNvSpPr txBox="1"/>
          <p:nvPr/>
        </p:nvSpPr>
        <p:spPr>
          <a:xfrm>
            <a:off x="214168" y="1832104"/>
            <a:ext cx="4491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energies in </a:t>
            </a: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slices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B18AF8F-C38D-E857-0967-20DC6F13E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8265" y="4521589"/>
            <a:ext cx="6223000" cy="1778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2D26B0-B67C-7221-3DD4-FD0B77A06BCA}"/>
              </a:ext>
            </a:extLst>
          </p:cNvPr>
          <p:cNvSpPr txBox="1"/>
          <p:nvPr/>
        </p:nvSpPr>
        <p:spPr>
          <a:xfrm>
            <a:off x="283410" y="4654940"/>
            <a:ext cx="5332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energies and </a:t>
            </a: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oscillation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slices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F2C6D97-7F4A-CDBF-D4F6-704D3482FAEE}"/>
              </a:ext>
            </a:extLst>
          </p:cNvPr>
          <p:cNvSpPr txBox="1"/>
          <p:nvPr/>
        </p:nvSpPr>
        <p:spPr>
          <a:xfrm>
            <a:off x="11059848" y="1052842"/>
            <a:ext cx="642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effectLst/>
                <a:latin typeface="Calibri" panose="020F0502020204030204" pitchFamily="34" charset="0"/>
              </a:rPr>
              <a:t>Sum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8783502-0B73-2519-F4D4-979E728D895B}"/>
              </a:ext>
            </a:extLst>
          </p:cNvPr>
          <p:cNvSpPr txBox="1"/>
          <p:nvPr/>
        </p:nvSpPr>
        <p:spPr>
          <a:xfrm>
            <a:off x="11059848" y="2837977"/>
            <a:ext cx="642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effectLst/>
                <a:latin typeface="Calibri" panose="020F0502020204030204" pitchFamily="34" charset="0"/>
              </a:rPr>
              <a:t>Sum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8AEF512-B86C-06CC-5214-E4ADF015DF06}"/>
              </a:ext>
            </a:extLst>
          </p:cNvPr>
          <p:cNvSpPr txBox="1"/>
          <p:nvPr/>
        </p:nvSpPr>
        <p:spPr>
          <a:xfrm>
            <a:off x="11059848" y="4718091"/>
            <a:ext cx="642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effectLst/>
                <a:latin typeface="Calibri" panose="020F0502020204030204" pitchFamily="34" charset="0"/>
              </a:rPr>
              <a:t>Sum</a:t>
            </a:r>
          </a:p>
        </p:txBody>
      </p:sp>
      <p:sp>
        <p:nvSpPr>
          <p:cNvPr id="18" name="CasellaDiTesto 12">
            <a:extLst>
              <a:ext uri="{FF2B5EF4-FFF2-40B4-BE49-F238E27FC236}">
                <a16:creationId xmlns:a16="http://schemas.microsoft.com/office/drawing/2014/main" id="{AACC7940-192C-6933-6BB9-2579A5ECD1BC}"/>
              </a:ext>
            </a:extLst>
          </p:cNvPr>
          <p:cNvSpPr txBox="1"/>
          <p:nvPr/>
        </p:nvSpPr>
        <p:spPr>
          <a:xfrm>
            <a:off x="214168" y="3010446"/>
            <a:ext cx="5723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oscillation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slices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F8447263-3B8C-02FF-FFEB-4B35D60321C8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D4207C8A-23E8-9361-CE32-42B1C61326AB}"/>
              </a:ext>
            </a:extLst>
          </p:cNvPr>
          <p:cNvSpPr/>
          <p:nvPr/>
        </p:nvSpPr>
        <p:spPr>
          <a:xfrm>
            <a:off x="489180" y="1297211"/>
            <a:ext cx="2908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harmonics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ttangolo 92">
            <a:extLst>
              <a:ext uri="{FF2B5EF4-FFF2-40B4-BE49-F238E27FC236}">
                <a16:creationId xmlns:a16="http://schemas.microsoft.com/office/drawing/2014/main" id="{02B55B30-1197-ED4A-6EEB-E037FACBEABE}"/>
              </a:ext>
            </a:extLst>
          </p:cNvPr>
          <p:cNvSpPr/>
          <p:nvPr/>
        </p:nvSpPr>
        <p:spPr>
          <a:xfrm>
            <a:off x="493461" y="1032714"/>
            <a:ext cx="2908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ttangolo 93">
            <a:extLst>
              <a:ext uri="{FF2B5EF4-FFF2-40B4-BE49-F238E27FC236}">
                <a16:creationId xmlns:a16="http://schemas.microsoft.com/office/drawing/2014/main" id="{5792FAE0-440A-3012-3DDA-8D71BA652475}"/>
              </a:ext>
            </a:extLst>
          </p:cNvPr>
          <p:cNvSpPr/>
          <p:nvPr/>
        </p:nvSpPr>
        <p:spPr>
          <a:xfrm>
            <a:off x="489180" y="745526"/>
            <a:ext cx="2908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Slices = 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asellaDiTesto 96">
                <a:extLst>
                  <a:ext uri="{FF2B5EF4-FFF2-40B4-BE49-F238E27FC236}">
                    <a16:creationId xmlns:a16="http://schemas.microsoft.com/office/drawing/2014/main" id="{4090034F-4BA0-CF22-3DD6-1FC140DB65CD}"/>
                  </a:ext>
                </a:extLst>
              </p:cNvPr>
              <p:cNvSpPr txBox="1"/>
              <p:nvPr/>
            </p:nvSpPr>
            <p:spPr>
              <a:xfrm>
                <a:off x="538481" y="2266559"/>
                <a:ext cx="507722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=117.42,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=176.13 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=293.54 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=489.24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=686.93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97" name="CasellaDiTesto 96">
                <a:extLst>
                  <a:ext uri="{FF2B5EF4-FFF2-40B4-BE49-F238E27FC236}">
                    <a16:creationId xmlns:a16="http://schemas.microsoft.com/office/drawing/2014/main" id="{4090034F-4BA0-CF22-3DD6-1FC140DB6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1" y="2266559"/>
                <a:ext cx="5077223" cy="215444"/>
              </a:xfrm>
              <a:prstGeom prst="rect">
                <a:avLst/>
              </a:prstGeom>
              <a:blipFill>
                <a:blip r:embed="rId7"/>
                <a:stretch>
                  <a:fillRect l="-499" t="-11111" r="-249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3B6F0357-E61D-705F-B862-58352A1D6051}"/>
                  </a:ext>
                </a:extLst>
              </p:cNvPr>
              <p:cNvSpPr txBox="1"/>
              <p:nvPr/>
            </p:nvSpPr>
            <p:spPr>
              <a:xfrm>
                <a:off x="538481" y="2562460"/>
                <a:ext cx="978986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=0.1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3B6F0357-E61D-705F-B862-58352A1D6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1" y="2562460"/>
                <a:ext cx="978986" cy="234616"/>
              </a:xfrm>
              <a:prstGeom prst="rect">
                <a:avLst/>
              </a:prstGeom>
              <a:blipFill>
                <a:blip r:embed="rId8"/>
                <a:stretch>
                  <a:fillRect l="-2564" t="-5000" r="-3846" b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asellaDiTesto 98">
                <a:extLst>
                  <a:ext uri="{FF2B5EF4-FFF2-40B4-BE49-F238E27FC236}">
                    <a16:creationId xmlns:a16="http://schemas.microsoft.com/office/drawing/2014/main" id="{318EBCA7-247E-D399-2EAC-BA4C6F6D6B7B}"/>
                  </a:ext>
                </a:extLst>
              </p:cNvPr>
              <p:cNvSpPr txBox="1"/>
              <p:nvPr/>
            </p:nvSpPr>
            <p:spPr>
              <a:xfrm>
                <a:off x="538481" y="3774378"/>
                <a:ext cx="5499391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=0.1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=0.2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=0.3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=0.4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99" name="CasellaDiTesto 98">
                <a:extLst>
                  <a:ext uri="{FF2B5EF4-FFF2-40B4-BE49-F238E27FC236}">
                    <a16:creationId xmlns:a16="http://schemas.microsoft.com/office/drawing/2014/main" id="{318EBCA7-247E-D399-2EAC-BA4C6F6D6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1" y="3774378"/>
                <a:ext cx="5499391" cy="234616"/>
              </a:xfrm>
              <a:prstGeom prst="rect">
                <a:avLst/>
              </a:prstGeom>
              <a:blipFill>
                <a:blip r:embed="rId9"/>
                <a:stretch>
                  <a:fillRect t="-10526" r="-922" b="-26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CasellaDiTesto 99">
                <a:extLst>
                  <a:ext uri="{FF2B5EF4-FFF2-40B4-BE49-F238E27FC236}">
                    <a16:creationId xmlns:a16="http://schemas.microsoft.com/office/drawing/2014/main" id="{16350F4A-3550-2B6F-960F-55B69293FE5C}"/>
                  </a:ext>
                </a:extLst>
              </p:cNvPr>
              <p:cNvSpPr txBox="1"/>
              <p:nvPr/>
            </p:nvSpPr>
            <p:spPr>
              <a:xfrm>
                <a:off x="538481" y="4149008"/>
                <a:ext cx="119930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=195.69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00" name="CasellaDiTesto 99">
                <a:extLst>
                  <a:ext uri="{FF2B5EF4-FFF2-40B4-BE49-F238E27FC236}">
                    <a16:creationId xmlns:a16="http://schemas.microsoft.com/office/drawing/2014/main" id="{16350F4A-3550-2B6F-960F-55B69293F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1" y="4149008"/>
                <a:ext cx="1199303" cy="215444"/>
              </a:xfrm>
              <a:prstGeom prst="rect">
                <a:avLst/>
              </a:prstGeom>
              <a:blipFill>
                <a:blip r:embed="rId10"/>
                <a:stretch>
                  <a:fillRect l="-3158" t="-11111" r="-3158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asellaDiTesto 100">
                <a:extLst>
                  <a:ext uri="{FF2B5EF4-FFF2-40B4-BE49-F238E27FC236}">
                    <a16:creationId xmlns:a16="http://schemas.microsoft.com/office/drawing/2014/main" id="{A1246103-F821-6FB7-E545-D5EDD691C272}"/>
                  </a:ext>
                </a:extLst>
              </p:cNvPr>
              <p:cNvSpPr txBox="1"/>
              <p:nvPr/>
            </p:nvSpPr>
            <p:spPr>
              <a:xfrm>
                <a:off x="596609" y="5838605"/>
                <a:ext cx="5499391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=0.1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=0.2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=0.3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=0.4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01" name="CasellaDiTesto 100">
                <a:extLst>
                  <a:ext uri="{FF2B5EF4-FFF2-40B4-BE49-F238E27FC236}">
                    <a16:creationId xmlns:a16="http://schemas.microsoft.com/office/drawing/2014/main" id="{A1246103-F821-6FB7-E545-D5EDD691C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09" y="5838605"/>
                <a:ext cx="5499391" cy="234616"/>
              </a:xfrm>
              <a:prstGeom prst="rect">
                <a:avLst/>
              </a:prstGeom>
              <a:blipFill>
                <a:blip r:embed="rId11"/>
                <a:stretch>
                  <a:fillRect t="-10000" r="-691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asellaDiTesto 101">
                <a:extLst>
                  <a:ext uri="{FF2B5EF4-FFF2-40B4-BE49-F238E27FC236}">
                    <a16:creationId xmlns:a16="http://schemas.microsoft.com/office/drawing/2014/main" id="{EA1C10F5-B58A-DBFE-462A-577BB2E3B5B4}"/>
                  </a:ext>
                </a:extLst>
              </p:cNvPr>
              <p:cNvSpPr txBox="1"/>
              <p:nvPr/>
            </p:nvSpPr>
            <p:spPr>
              <a:xfrm>
                <a:off x="616246" y="5585427"/>
                <a:ext cx="507722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=117.42,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=176.13 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=293.54 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=489.24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=686.93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02" name="CasellaDiTesto 101">
                <a:extLst>
                  <a:ext uri="{FF2B5EF4-FFF2-40B4-BE49-F238E27FC236}">
                    <a16:creationId xmlns:a16="http://schemas.microsoft.com/office/drawing/2014/main" id="{EA1C10F5-B58A-DBFE-462A-577BB2E3B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46" y="5585427"/>
                <a:ext cx="5077223" cy="215444"/>
              </a:xfrm>
              <a:prstGeom prst="rect">
                <a:avLst/>
              </a:prstGeom>
              <a:blipFill>
                <a:blip r:embed="rId12"/>
                <a:stretch>
                  <a:fillRect l="-499" t="-5556" r="-249" b="-38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7991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051A4-09B0-1BCD-3A83-5D40F317D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FBECE82-41A0-4DB4-F179-61F9EB6A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3" name="Segnaposto contenuto 3">
            <a:extLst>
              <a:ext uri="{FF2B5EF4-FFF2-40B4-BE49-F238E27FC236}">
                <a16:creationId xmlns:a16="http://schemas.microsoft.com/office/drawing/2014/main" id="{6350AAD8-D690-DBBE-94C8-FF166E810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1627" y="836332"/>
            <a:ext cx="4903449" cy="3551564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AD5516E4-1E8E-0B64-76C5-830C33D693FC}"/>
              </a:ext>
            </a:extLst>
          </p:cNvPr>
          <p:cNvGrpSpPr/>
          <p:nvPr/>
        </p:nvGrpSpPr>
        <p:grpSpPr>
          <a:xfrm>
            <a:off x="5664200" y="3622308"/>
            <a:ext cx="7227765" cy="2594374"/>
            <a:chOff x="4963885" y="3676254"/>
            <a:chExt cx="8255378" cy="2739535"/>
          </a:xfrm>
        </p:grpSpPr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3C7EE709-4599-F91E-6BD2-C58DE378A6FB}"/>
                </a:ext>
              </a:extLst>
            </p:cNvPr>
            <p:cNvSpPr txBox="1"/>
            <p:nvPr/>
          </p:nvSpPr>
          <p:spPr>
            <a:xfrm>
              <a:off x="8769317" y="3880449"/>
              <a:ext cx="44499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We need to initialize: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Laser parameters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Simulation box parameters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Initial particle parameters</a:t>
              </a: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FC6B19B0-6910-AA69-DCF5-F2ABFDE58DE8}"/>
                </a:ext>
              </a:extLst>
            </p:cNvPr>
            <p:cNvGrpSpPr/>
            <p:nvPr/>
          </p:nvGrpSpPr>
          <p:grpSpPr>
            <a:xfrm>
              <a:off x="4963885" y="3676254"/>
              <a:ext cx="7008223" cy="2739535"/>
              <a:chOff x="231629" y="4253011"/>
              <a:chExt cx="4586916" cy="1775671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39797861-4D3F-DED1-ED40-91230AF44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629" y="5291654"/>
                <a:ext cx="4586916" cy="737028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90E8BF39-B6B4-2452-626D-CD3FA9B0F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629" y="4253011"/>
                <a:ext cx="2534755" cy="823067"/>
              </a:xfrm>
              <a:prstGeom prst="rect">
                <a:avLst/>
              </a:prstGeom>
            </p:spPr>
          </p:pic>
        </p:grpSp>
      </p:grpSp>
      <p:cxnSp>
        <p:nvCxnSpPr>
          <p:cNvPr id="14" name="Connettore diritto 5">
            <a:extLst>
              <a:ext uri="{FF2B5EF4-FFF2-40B4-BE49-F238E27FC236}">
                <a16:creationId xmlns:a16="http://schemas.microsoft.com/office/drawing/2014/main" id="{D14C80F9-7B2B-FFE1-7F0C-0AFDD24AE17A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D4555D-82E0-3D7A-1B98-B862BB6D33DA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FourierBesselParticleInCell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FBPIC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366FD73-0EF0-C86F-9087-13D24F8E86DB}"/>
              </a:ext>
            </a:extLst>
          </p:cNvPr>
          <p:cNvSpPr txBox="1"/>
          <p:nvPr/>
        </p:nvSpPr>
        <p:spPr>
          <a:xfrm>
            <a:off x="0" y="6154179"/>
            <a:ext cx="141680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A 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spectral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, quasi-3D 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particle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-in-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cell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 code for plasma 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simulations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r>
              <a:rPr lang="it-IT" sz="105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Available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105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at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: </a:t>
            </a:r>
            <a:r>
              <a:rPr lang="it-IT" sz="1050" b="0" i="0" dirty="0">
                <a:effectLst/>
                <a:hlinkClick r:id="rId7"/>
              </a:rPr>
              <a:t>fbpic.github.io</a:t>
            </a:r>
            <a:endParaRPr lang="it-IT" sz="1050" dirty="0"/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10037F3A-E0C8-7264-581D-D162674034F2}"/>
              </a:ext>
            </a:extLst>
          </p:cNvPr>
          <p:cNvSpPr txBox="1"/>
          <p:nvPr/>
        </p:nvSpPr>
        <p:spPr>
          <a:xfrm>
            <a:off x="6096000" y="1356232"/>
            <a:ext cx="54516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Common tool for simulation of plasma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Numerical solver of Maxwell equation in spectral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F86F762-6467-933F-20B4-E92877901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26" y="4671676"/>
            <a:ext cx="5463532" cy="1436892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4365793-04C1-4B01-22A1-4F09A612C4B8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325983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C6795-810D-F0A7-1D7E-1B8F09C53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61913C5-8825-EFBB-50AE-FA7DA552840B}"/>
              </a:ext>
            </a:extLst>
          </p:cNvPr>
          <p:cNvCxnSpPr/>
          <p:nvPr/>
        </p:nvCxnSpPr>
        <p:spPr>
          <a:xfrm>
            <a:off x="368158" y="765305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138166-B2A6-AE11-E934-74B0E6E2378E}"/>
              </a:ext>
            </a:extLst>
          </p:cNvPr>
          <p:cNvSpPr txBox="1"/>
          <p:nvPr/>
        </p:nvSpPr>
        <p:spPr>
          <a:xfrm>
            <a:off x="361627" y="80794"/>
            <a:ext cx="11468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FBPIC - Electron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AB5C37-3788-DAEB-E2D8-FE15A747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3" name="Segnaposto contenuto 4" descr="Immagine che contiene testo, schermata, diagramma, giallo&#10;&#10;Descrizione generata automaticamente">
            <a:extLst>
              <a:ext uri="{FF2B5EF4-FFF2-40B4-BE49-F238E27FC236}">
                <a16:creationId xmlns:a16="http://schemas.microsoft.com/office/drawing/2014/main" id="{1D2B8984-6E5E-AFC2-28E0-5603DBF1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83" y="1068454"/>
            <a:ext cx="7991484" cy="5327656"/>
          </a:xfrm>
          <a:prstGeom prst="rect">
            <a:avLst/>
          </a:prstGeom>
        </p:spPr>
      </p:pic>
      <p:pic>
        <p:nvPicPr>
          <p:cNvPr id="4" name="Segnaposto contenuto 4" descr="Immagine che contiene testo, schermata, diagramma, giallo&#10;&#10;Descrizione generata automaticamente">
            <a:extLst>
              <a:ext uri="{FF2B5EF4-FFF2-40B4-BE49-F238E27FC236}">
                <a16:creationId xmlns:a16="http://schemas.microsoft.com/office/drawing/2014/main" id="{5B4FD9BB-9B16-6FA2-0C58-E7F007EC9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60" y="1068455"/>
            <a:ext cx="7991484" cy="5327656"/>
          </a:xfrm>
        </p:spPr>
      </p:pic>
      <p:sp>
        <p:nvSpPr>
          <p:cNvPr id="8" name="CasellaDiTesto 15">
            <a:extLst>
              <a:ext uri="{FF2B5EF4-FFF2-40B4-BE49-F238E27FC236}">
                <a16:creationId xmlns:a16="http://schemas.microsoft.com/office/drawing/2014/main" id="{D623A7B7-B468-C542-C362-B14256C0CF1A}"/>
              </a:ext>
            </a:extLst>
          </p:cNvPr>
          <p:cNvSpPr txBox="1"/>
          <p:nvPr/>
        </p:nvSpPr>
        <p:spPr>
          <a:xfrm>
            <a:off x="368158" y="885831"/>
            <a:ext cx="11462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Bubble</a:t>
            </a:r>
            <a:r>
              <a:rPr lang="it-IT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it-IT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Self-injection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oscillation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57BC02-0E28-5C04-5CCE-B4E7E321F1C7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7639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0904E-CE62-4485-1750-A5A27EFC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100421D-9ABF-A376-041A-80F3CC2CFC8E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FC7A6FCD-4AC4-CF29-AABB-FCF26CF2C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BE81ED4B-5376-9D94-1E24-3C357EB29F50}"/>
              </a:ext>
            </a:extLst>
          </p:cNvPr>
          <p:cNvGrpSpPr/>
          <p:nvPr/>
        </p:nvGrpSpPr>
        <p:grpSpPr>
          <a:xfrm>
            <a:off x="37370" y="1816925"/>
            <a:ext cx="6151501" cy="3795577"/>
            <a:chOff x="578376" y="817641"/>
            <a:chExt cx="4895520" cy="2649228"/>
          </a:xfrm>
        </p:grpSpPr>
        <p:pic>
          <p:nvPicPr>
            <p:cNvPr id="4" name="Immagine 1">
              <a:extLst>
                <a:ext uri="{FF2B5EF4-FFF2-40B4-BE49-F238E27FC236}">
                  <a16:creationId xmlns:a16="http://schemas.microsoft.com/office/drawing/2014/main" id="{46ACB27B-FD61-8493-66C9-59C20B3FC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224"/>
            <a:stretch/>
          </p:blipFill>
          <p:spPr>
            <a:xfrm>
              <a:off x="578376" y="817641"/>
              <a:ext cx="4163822" cy="2649228"/>
            </a:xfrm>
            <a:prstGeom prst="rect">
              <a:avLst/>
            </a:prstGeom>
          </p:spPr>
        </p:pic>
        <p:cxnSp>
          <p:nvCxnSpPr>
            <p:cNvPr id="5" name="Straight Arrow Connector 34">
              <a:extLst>
                <a:ext uri="{FF2B5EF4-FFF2-40B4-BE49-F238E27FC236}">
                  <a16:creationId xmlns:a16="http://schemas.microsoft.com/office/drawing/2014/main" id="{ACE806F7-436A-CF94-D716-6BF0DA44B00E}"/>
                </a:ext>
              </a:extLst>
            </p:cNvPr>
            <p:cNvCxnSpPr>
              <a:cxnSpLocks/>
            </p:cNvCxnSpPr>
            <p:nvPr/>
          </p:nvCxnSpPr>
          <p:spPr>
            <a:xfrm>
              <a:off x="3573292" y="2694440"/>
              <a:ext cx="99870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itolo 1">
              <a:extLst>
                <a:ext uri="{FF2B5EF4-FFF2-40B4-BE49-F238E27FC236}">
                  <a16:creationId xmlns:a16="http://schemas.microsoft.com/office/drawing/2014/main" id="{22630303-2788-A18A-00F0-2248348097D0}"/>
                </a:ext>
              </a:extLst>
            </p:cNvPr>
            <p:cNvSpPr txBox="1">
              <a:spLocks/>
            </p:cNvSpPr>
            <p:nvPr/>
          </p:nvSpPr>
          <p:spPr>
            <a:xfrm>
              <a:off x="3501131" y="2703125"/>
              <a:ext cx="1972765" cy="4028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recombination</a:t>
              </a:r>
              <a:endPara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BA10B458-6FDB-7AEB-0BD7-28B44A206411}"/>
              </a:ext>
            </a:extLst>
          </p:cNvPr>
          <p:cNvSpPr txBox="1">
            <a:spLocks/>
          </p:cNvSpPr>
          <p:nvPr/>
        </p:nvSpPr>
        <p:spPr>
          <a:xfrm>
            <a:off x="5690559" y="5031240"/>
            <a:ext cx="2418296" cy="332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08C4A753-5BF5-965C-0D9C-25E5D73215A9}"/>
              </a:ext>
            </a:extLst>
          </p:cNvPr>
          <p:cNvSpPr txBox="1">
            <a:spLocks/>
          </p:cNvSpPr>
          <p:nvPr/>
        </p:nvSpPr>
        <p:spPr>
          <a:xfrm>
            <a:off x="5617855" y="3271108"/>
            <a:ext cx="2563704" cy="348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Lorentz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A40025BB-4885-F62D-327F-2D0C9AB1AB50}"/>
              </a:ext>
            </a:extLst>
          </p:cNvPr>
          <p:cNvSpPr txBox="1">
            <a:spLocks/>
          </p:cNvSpPr>
          <p:nvPr/>
        </p:nvSpPr>
        <p:spPr>
          <a:xfrm>
            <a:off x="5617855" y="1551627"/>
            <a:ext cx="2563704" cy="348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Oscillation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CFC8854D-FC1B-FDAA-42CC-9F7A2A701BD5}"/>
              </a:ext>
            </a:extLst>
          </p:cNvPr>
          <p:cNvSpPr txBox="1">
            <a:spLocks/>
          </p:cNvSpPr>
          <p:nvPr/>
        </p:nvSpPr>
        <p:spPr>
          <a:xfrm>
            <a:off x="883127" y="1423464"/>
            <a:ext cx="4348587" cy="348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trajectories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024BFE1-EAB0-F02A-2B05-49660CAD5167}"/>
              </a:ext>
            </a:extLst>
          </p:cNvPr>
          <p:cNvSpPr txBox="1"/>
          <p:nvPr/>
        </p:nvSpPr>
        <p:spPr>
          <a:xfrm>
            <a:off x="361627" y="80794"/>
            <a:ext cx="11468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FBPIC -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881D6BF6-881F-08E5-3917-B35C6EEEA690}"/>
              </a:ext>
            </a:extLst>
          </p:cNvPr>
          <p:cNvGrpSpPr/>
          <p:nvPr/>
        </p:nvGrpSpPr>
        <p:grpSpPr>
          <a:xfrm>
            <a:off x="8375854" y="4394783"/>
            <a:ext cx="3411208" cy="1864454"/>
            <a:chOff x="8289369" y="4394783"/>
            <a:chExt cx="3411208" cy="1864454"/>
          </a:xfrm>
        </p:grpSpPr>
        <p:pic>
          <p:nvPicPr>
            <p:cNvPr id="18" name="Immagine 107">
              <a:extLst>
                <a:ext uri="{FF2B5EF4-FFF2-40B4-BE49-F238E27FC236}">
                  <a16:creationId xmlns:a16="http://schemas.microsoft.com/office/drawing/2014/main" id="{D6B7A672-DF8E-36A9-6BBE-3A5D1161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9369" y="4394783"/>
              <a:ext cx="3198309" cy="1864454"/>
            </a:xfrm>
            <a:prstGeom prst="rect">
              <a:avLst/>
            </a:prstGeom>
          </p:spPr>
        </p:pic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CE2E63DD-93B3-EA2C-4609-C4FE4F41A9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616" y="4889988"/>
              <a:ext cx="434788" cy="5244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0290D258-71B9-E473-52B9-A001E623C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4202" y="5327010"/>
              <a:ext cx="434788" cy="5244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itolo 1">
              <a:extLst>
                <a:ext uri="{FF2B5EF4-FFF2-40B4-BE49-F238E27FC236}">
                  <a16:creationId xmlns:a16="http://schemas.microsoft.com/office/drawing/2014/main" id="{5497B39F-4E12-B4CB-4CCC-3DC1EC90250B}"/>
                </a:ext>
              </a:extLst>
            </p:cNvPr>
            <p:cNvSpPr txBox="1">
              <a:spLocks/>
            </p:cNvSpPr>
            <p:nvPr/>
          </p:nvSpPr>
          <p:spPr>
            <a:xfrm>
              <a:off x="9097755" y="4606838"/>
              <a:ext cx="1751821" cy="3335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energy </a:t>
              </a:r>
              <a:r>
                <a:rPr lang="it-IT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tail</a:t>
              </a:r>
              <a:endPara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itolo 1">
              <a:extLst>
                <a:ext uri="{FF2B5EF4-FFF2-40B4-BE49-F238E27FC236}">
                  <a16:creationId xmlns:a16="http://schemas.microsoft.com/office/drawing/2014/main" id="{82C4AE86-4204-9F32-E6D4-7692F856FE6F}"/>
                </a:ext>
              </a:extLst>
            </p:cNvPr>
            <p:cNvSpPr txBox="1">
              <a:spLocks/>
            </p:cNvSpPr>
            <p:nvPr/>
          </p:nvSpPr>
          <p:spPr>
            <a:xfrm>
              <a:off x="9948756" y="5075010"/>
              <a:ext cx="1751821" cy="3335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</a:t>
              </a:r>
              <a:r>
                <a:rPr lang="it-IT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energy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73EF5DF-8894-7492-D32F-913EE14B33E7}"/>
                </a:ext>
              </a:extLst>
            </p:cNvPr>
            <p:cNvSpPr txBox="1"/>
            <p:nvPr/>
          </p:nvSpPr>
          <p:spPr>
            <a:xfrm>
              <a:off x="10142549" y="5462146"/>
              <a:ext cx="1345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200 MeV</a:t>
              </a:r>
            </a:p>
          </p:txBody>
        </p:sp>
      </p:grpSp>
      <p:pic>
        <p:nvPicPr>
          <p:cNvPr id="36" name="Immagine 35">
            <a:extLst>
              <a:ext uri="{FF2B5EF4-FFF2-40B4-BE49-F238E27FC236}">
                <a16:creationId xmlns:a16="http://schemas.microsoft.com/office/drawing/2014/main" id="{F184BF9E-AF5A-5679-5B8F-072CDD496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9962" y="2607712"/>
            <a:ext cx="2996833" cy="1842773"/>
          </a:xfrm>
          <a:prstGeom prst="rect">
            <a:avLst/>
          </a:prstGeom>
        </p:spPr>
      </p:pic>
      <p:cxnSp>
        <p:nvCxnSpPr>
          <p:cNvPr id="62" name="Straight Arrow Connector 34">
            <a:extLst>
              <a:ext uri="{FF2B5EF4-FFF2-40B4-BE49-F238E27FC236}">
                <a16:creationId xmlns:a16="http://schemas.microsoft.com/office/drawing/2014/main" id="{4CAD67A4-3677-5E3A-D3AE-C13B65F6E0BD}"/>
              </a:ext>
            </a:extLst>
          </p:cNvPr>
          <p:cNvCxnSpPr>
            <a:cxnSpLocks/>
          </p:cNvCxnSpPr>
          <p:nvPr/>
        </p:nvCxnSpPr>
        <p:spPr>
          <a:xfrm>
            <a:off x="10651075" y="3729320"/>
            <a:ext cx="79868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itolo 1">
            <a:extLst>
              <a:ext uri="{FF2B5EF4-FFF2-40B4-BE49-F238E27FC236}">
                <a16:creationId xmlns:a16="http://schemas.microsoft.com/office/drawing/2014/main" id="{584C4DA7-E093-50E5-05C9-40846211DCCB}"/>
              </a:ext>
            </a:extLst>
          </p:cNvPr>
          <p:cNvSpPr txBox="1">
            <a:spLocks/>
          </p:cNvSpPr>
          <p:nvPr/>
        </p:nvSpPr>
        <p:spPr>
          <a:xfrm>
            <a:off x="10186922" y="3828762"/>
            <a:ext cx="1751821" cy="33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  <a:endParaRPr lang="it-IT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30ECBEF0-F7DC-1F6A-BFB5-359855CFF9D9}"/>
              </a:ext>
            </a:extLst>
          </p:cNvPr>
          <p:cNvGrpSpPr/>
          <p:nvPr/>
        </p:nvGrpSpPr>
        <p:grpSpPr>
          <a:xfrm>
            <a:off x="8732733" y="869185"/>
            <a:ext cx="2794062" cy="1738527"/>
            <a:chOff x="8732733" y="869185"/>
            <a:chExt cx="2794062" cy="1738527"/>
          </a:xfrm>
        </p:grpSpPr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2D1A4158-62A8-2D54-3EE2-5573F12B1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32733" y="869185"/>
              <a:ext cx="2794062" cy="1738527"/>
            </a:xfrm>
            <a:prstGeom prst="rect">
              <a:avLst/>
            </a:prstGeom>
          </p:spPr>
        </p:pic>
        <p:sp>
          <p:nvSpPr>
            <p:cNvPr id="11" name="Titolo 1">
              <a:extLst>
                <a:ext uri="{FF2B5EF4-FFF2-40B4-BE49-F238E27FC236}">
                  <a16:creationId xmlns:a16="http://schemas.microsoft.com/office/drawing/2014/main" id="{B2BCB88E-6835-36FC-5103-1A06AAE98F23}"/>
                </a:ext>
              </a:extLst>
            </p:cNvPr>
            <p:cNvSpPr txBox="1">
              <a:spLocks/>
            </p:cNvSpPr>
            <p:nvPr/>
          </p:nvSpPr>
          <p:spPr>
            <a:xfrm>
              <a:off x="9238081" y="1729758"/>
              <a:ext cx="1412994" cy="3228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recombination</a:t>
              </a:r>
              <a:endPara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5" name="Straight Arrow Connector 34">
              <a:extLst>
                <a:ext uri="{FF2B5EF4-FFF2-40B4-BE49-F238E27FC236}">
                  <a16:creationId xmlns:a16="http://schemas.microsoft.com/office/drawing/2014/main" id="{E8336CCF-2321-F928-CE63-A30D21BD4C2A}"/>
                </a:ext>
              </a:extLst>
            </p:cNvPr>
            <p:cNvCxnSpPr>
              <a:cxnSpLocks/>
            </p:cNvCxnSpPr>
            <p:nvPr/>
          </p:nvCxnSpPr>
          <p:spPr>
            <a:xfrm>
              <a:off x="10651075" y="2077858"/>
              <a:ext cx="0" cy="2580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E2F735D7-1151-7497-7926-CAD51D28AE35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256791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38551-A2F6-AA5F-0280-E9039ED51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3D071FE-2C0A-FCB1-217A-D09CEEE5CA89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579A1D-0D84-F9DA-2BA1-51980C614DFC}"/>
              </a:ext>
            </a:extLst>
          </p:cNvPr>
          <p:cNvSpPr txBox="1"/>
          <p:nvPr/>
        </p:nvSpPr>
        <p:spPr>
          <a:xfrm>
            <a:off x="361627" y="80794"/>
            <a:ext cx="11468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FBPIC -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5B2B00-79DB-0C9F-B4EA-000FDE33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3" name="Segnaposto contenuto 3">
            <a:extLst>
              <a:ext uri="{FF2B5EF4-FFF2-40B4-BE49-F238E27FC236}">
                <a16:creationId xmlns:a16="http://schemas.microsoft.com/office/drawing/2014/main" id="{47942474-AFA2-5D45-D0C4-560C65BFE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32963" b="39572"/>
          <a:stretch/>
        </p:blipFill>
        <p:spPr>
          <a:xfrm>
            <a:off x="1037971" y="2654917"/>
            <a:ext cx="5921654" cy="1386251"/>
          </a:xfrm>
          <a:prstGeom prst="rect">
            <a:avLst/>
          </a:prstGeom>
        </p:spPr>
      </p:pic>
      <p:pic>
        <p:nvPicPr>
          <p:cNvPr id="10" name="Immagine 9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943DB52B-3EE6-30C5-D379-E99CA7A2B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4" t="35171" r="56491" b="40017"/>
          <a:stretch/>
        </p:blipFill>
        <p:spPr>
          <a:xfrm>
            <a:off x="7747512" y="3277684"/>
            <a:ext cx="3539627" cy="2279997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9756DE4-9FEF-5F53-E23C-CD7FEDE4057D}"/>
              </a:ext>
            </a:extLst>
          </p:cNvPr>
          <p:cNvCxnSpPr>
            <a:cxnSpLocks/>
          </p:cNvCxnSpPr>
          <p:nvPr/>
        </p:nvCxnSpPr>
        <p:spPr>
          <a:xfrm>
            <a:off x="7183473" y="3800275"/>
            <a:ext cx="472574" cy="36493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1068F302-2AB4-FDF8-A878-725D95513382}"/>
              </a:ext>
            </a:extLst>
          </p:cNvPr>
          <p:cNvSpPr/>
          <p:nvPr/>
        </p:nvSpPr>
        <p:spPr>
          <a:xfrm>
            <a:off x="7747512" y="3317085"/>
            <a:ext cx="3539627" cy="2240596"/>
          </a:xfrm>
          <a:prstGeom prst="rect">
            <a:avLst/>
          </a:prstGeom>
          <a:noFill/>
          <a:ln w="63500" cap="rnd">
            <a:solidFill>
              <a:srgbClr val="4472C4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0FAD6BE-0A48-C539-DC32-6F6855379B17}"/>
              </a:ext>
            </a:extLst>
          </p:cNvPr>
          <p:cNvSpPr txBox="1"/>
          <p:nvPr/>
        </p:nvSpPr>
        <p:spPr>
          <a:xfrm>
            <a:off x="10088516" y="5869821"/>
            <a:ext cx="1558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9379F5D-7B56-A139-F608-BF4E4A7A7454}"/>
              </a:ext>
            </a:extLst>
          </p:cNvPr>
          <p:cNvSpPr txBox="1"/>
          <p:nvPr/>
        </p:nvSpPr>
        <p:spPr>
          <a:xfrm>
            <a:off x="8134583" y="5869821"/>
            <a:ext cx="1558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C42250C-9EF9-CC5E-E0C4-199704D08058}"/>
              </a:ext>
            </a:extLst>
          </p:cNvPr>
          <p:cNvCxnSpPr>
            <a:cxnSpLocks/>
          </p:cNvCxnSpPr>
          <p:nvPr/>
        </p:nvCxnSpPr>
        <p:spPr>
          <a:xfrm flipH="1" flipV="1">
            <a:off x="10271396" y="4883490"/>
            <a:ext cx="356630" cy="90557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037319A4-9B98-99A7-35AA-924DBD30027F}"/>
              </a:ext>
            </a:extLst>
          </p:cNvPr>
          <p:cNvCxnSpPr>
            <a:cxnSpLocks/>
          </p:cNvCxnSpPr>
          <p:nvPr/>
        </p:nvCxnSpPr>
        <p:spPr>
          <a:xfrm flipV="1">
            <a:off x="8831139" y="4820444"/>
            <a:ext cx="284585" cy="96862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Segnaposto contenuto 3">
            <a:extLst>
              <a:ext uri="{FF2B5EF4-FFF2-40B4-BE49-F238E27FC236}">
                <a16:creationId xmlns:a16="http://schemas.microsoft.com/office/drawing/2014/main" id="{650D48D0-80E8-179C-7DD1-343A0748EF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491" b="3858"/>
          <a:stretch/>
        </p:blipFill>
        <p:spPr>
          <a:xfrm>
            <a:off x="1037971" y="4139818"/>
            <a:ext cx="5921654" cy="1496587"/>
          </a:xfrm>
          <a:prstGeom prst="rect">
            <a:avLst/>
          </a:prstGeom>
        </p:spPr>
      </p:pic>
      <p:pic>
        <p:nvPicPr>
          <p:cNvPr id="22" name="Segnaposto contenuto 3">
            <a:extLst>
              <a:ext uri="{FF2B5EF4-FFF2-40B4-BE49-F238E27FC236}">
                <a16:creationId xmlns:a16="http://schemas.microsoft.com/office/drawing/2014/main" id="{AA43998F-4CEB-54DC-E4F7-54FC93D330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574" b="72535"/>
          <a:stretch/>
        </p:blipFill>
        <p:spPr>
          <a:xfrm>
            <a:off x="1037971" y="1222637"/>
            <a:ext cx="5769254" cy="1386251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ED3807F8-C8E6-08E4-8B3D-89854DAD24C6}"/>
              </a:ext>
            </a:extLst>
          </p:cNvPr>
          <p:cNvSpPr/>
          <p:nvPr/>
        </p:nvSpPr>
        <p:spPr>
          <a:xfrm>
            <a:off x="5113433" y="2654918"/>
            <a:ext cx="1963711" cy="1386250"/>
          </a:xfrm>
          <a:prstGeom prst="rect">
            <a:avLst/>
          </a:prstGeom>
          <a:noFill/>
          <a:ln w="63500" cap="rnd">
            <a:solidFill>
              <a:srgbClr val="4472C4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DD2BEFD4-FB3A-B6FF-CE88-0B38D158C8E4}"/>
              </a:ext>
            </a:extLst>
          </p:cNvPr>
          <p:cNvGrpSpPr/>
          <p:nvPr/>
        </p:nvGrpSpPr>
        <p:grpSpPr>
          <a:xfrm>
            <a:off x="8127190" y="1004141"/>
            <a:ext cx="3411208" cy="1864454"/>
            <a:chOff x="8289369" y="4394783"/>
            <a:chExt cx="3411208" cy="1864454"/>
          </a:xfrm>
        </p:grpSpPr>
        <p:pic>
          <p:nvPicPr>
            <p:cNvPr id="24" name="Immagine 107">
              <a:extLst>
                <a:ext uri="{FF2B5EF4-FFF2-40B4-BE49-F238E27FC236}">
                  <a16:creationId xmlns:a16="http://schemas.microsoft.com/office/drawing/2014/main" id="{188F62B7-46CB-BF09-6263-38057E57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9369" y="4394783"/>
              <a:ext cx="3198309" cy="1864454"/>
            </a:xfrm>
            <a:prstGeom prst="rect">
              <a:avLst/>
            </a:prstGeom>
          </p:spPr>
        </p:pic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DCB114DB-B66F-3863-8E85-E21730DD48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616" y="4889988"/>
              <a:ext cx="434788" cy="5244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7F318E0B-5E47-18B2-D1F4-86DFF4818D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4202" y="5327010"/>
              <a:ext cx="434788" cy="5244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olo 1">
              <a:extLst>
                <a:ext uri="{FF2B5EF4-FFF2-40B4-BE49-F238E27FC236}">
                  <a16:creationId xmlns:a16="http://schemas.microsoft.com/office/drawing/2014/main" id="{9A4A5087-D212-2F16-EF1E-7CCC7BCED35C}"/>
                </a:ext>
              </a:extLst>
            </p:cNvPr>
            <p:cNvSpPr txBox="1">
              <a:spLocks/>
            </p:cNvSpPr>
            <p:nvPr/>
          </p:nvSpPr>
          <p:spPr>
            <a:xfrm>
              <a:off x="9097755" y="4606838"/>
              <a:ext cx="1751821" cy="3335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energy </a:t>
              </a:r>
              <a:r>
                <a:rPr lang="it-IT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tail</a:t>
              </a:r>
              <a:endPara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itolo 1">
              <a:extLst>
                <a:ext uri="{FF2B5EF4-FFF2-40B4-BE49-F238E27FC236}">
                  <a16:creationId xmlns:a16="http://schemas.microsoft.com/office/drawing/2014/main" id="{4DD7D71B-1A13-5A37-7E58-B4B3FD993944}"/>
                </a:ext>
              </a:extLst>
            </p:cNvPr>
            <p:cNvSpPr txBox="1">
              <a:spLocks/>
            </p:cNvSpPr>
            <p:nvPr/>
          </p:nvSpPr>
          <p:spPr>
            <a:xfrm>
              <a:off x="9948756" y="5075010"/>
              <a:ext cx="1751821" cy="3335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</a:t>
              </a:r>
              <a:r>
                <a:rPr lang="it-IT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energy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2701959-7021-4015-E7DA-05D909E0E4AC}"/>
                </a:ext>
              </a:extLst>
            </p:cNvPr>
            <p:cNvSpPr txBox="1"/>
            <p:nvPr/>
          </p:nvSpPr>
          <p:spPr>
            <a:xfrm>
              <a:off x="10142549" y="5462146"/>
              <a:ext cx="1345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200 MeV</a:t>
              </a:r>
            </a:p>
          </p:txBody>
        </p:sp>
      </p:grp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099DDF59-7D64-2EDA-2306-35A6B72ACF81}"/>
              </a:ext>
            </a:extLst>
          </p:cNvPr>
          <p:cNvCxnSpPr>
            <a:cxnSpLocks/>
          </p:cNvCxnSpPr>
          <p:nvPr/>
        </p:nvCxnSpPr>
        <p:spPr>
          <a:xfrm>
            <a:off x="8647704" y="2836048"/>
            <a:ext cx="468020" cy="96422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835F91B-5AF4-8757-B31E-4896FB61F974}"/>
              </a:ext>
            </a:extLst>
          </p:cNvPr>
          <p:cNvCxnSpPr>
            <a:cxnSpLocks/>
          </p:cNvCxnSpPr>
          <p:nvPr/>
        </p:nvCxnSpPr>
        <p:spPr>
          <a:xfrm>
            <a:off x="9434025" y="2868595"/>
            <a:ext cx="581891" cy="109152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02B073A7-BD65-6513-DA01-C506796BB9E9}"/>
                  </a:ext>
                </a:extLst>
              </p:cNvPr>
              <p:cNvSpPr txBox="1"/>
              <p:nvPr/>
            </p:nvSpPr>
            <p:spPr>
              <a:xfrm>
                <a:off x="361627" y="896313"/>
                <a:ext cx="20598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=3.5×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02B073A7-BD65-6513-DA01-C506796BB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27" y="896313"/>
                <a:ext cx="2059858" cy="276999"/>
              </a:xfrm>
              <a:prstGeom prst="rect">
                <a:avLst/>
              </a:prstGeom>
              <a:blipFill>
                <a:blip r:embed="rId7"/>
                <a:stretch>
                  <a:fillRect l="-1227" t="-4348" r="-613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A788FF06-FC2A-4E78-BC0C-319F834E9DF6}"/>
                  </a:ext>
                </a:extLst>
              </p:cNvPr>
              <p:cNvSpPr txBox="1"/>
              <p:nvPr/>
            </p:nvSpPr>
            <p:spPr>
              <a:xfrm>
                <a:off x="377051" y="2559049"/>
                <a:ext cx="1883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A788FF06-FC2A-4E78-BC0C-319F834E9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51" y="2559049"/>
                <a:ext cx="1883529" cy="276999"/>
              </a:xfrm>
              <a:prstGeom prst="rect">
                <a:avLst/>
              </a:prstGeom>
              <a:blipFill>
                <a:blip r:embed="rId8"/>
                <a:stretch>
                  <a:fillRect l="-1333" t="-4348" r="-667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C99F4BF5-13D9-53CF-EC97-71FD9FFF79BD}"/>
                  </a:ext>
                </a:extLst>
              </p:cNvPr>
              <p:cNvSpPr txBox="1"/>
              <p:nvPr/>
            </p:nvSpPr>
            <p:spPr>
              <a:xfrm>
                <a:off x="361627" y="3982743"/>
                <a:ext cx="1883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C99F4BF5-13D9-53CF-EC97-71FD9FFF7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27" y="3982743"/>
                <a:ext cx="1883529" cy="276999"/>
              </a:xfrm>
              <a:prstGeom prst="rect">
                <a:avLst/>
              </a:prstGeom>
              <a:blipFill>
                <a:blip r:embed="rId9"/>
                <a:stretch>
                  <a:fillRect l="-1342" t="-4348" r="-1342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7EA01A9-0217-2DE5-8440-177F283375E3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235136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F783F-56BE-60F2-8915-913306531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>
            <a:extLst>
              <a:ext uri="{FF2B5EF4-FFF2-40B4-BE49-F238E27FC236}">
                <a16:creationId xmlns:a16="http://schemas.microsoft.com/office/drawing/2014/main" id="{33DFB3FE-12EF-7DE7-3B6C-08B36247A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42" y="3049313"/>
            <a:ext cx="5126341" cy="3107844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6C93301-348E-282E-996C-22128FB2FF27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C4DFEF-182F-D257-7707-94DE019BF9AB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Synchrad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library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807AAED-4481-4E4E-14E4-795C374F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45DACA7C-D690-0FFC-E974-020E81EA1E28}"/>
              </a:ext>
            </a:extLst>
          </p:cNvPr>
          <p:cNvSpPr txBox="1">
            <a:spLocks/>
          </p:cNvSpPr>
          <p:nvPr/>
        </p:nvSpPr>
        <p:spPr>
          <a:xfrm>
            <a:off x="-282945" y="2487208"/>
            <a:ext cx="4989486" cy="402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5617A7E-53C8-8EFE-2C19-465CC731FE40}"/>
              </a:ext>
            </a:extLst>
          </p:cNvPr>
          <p:cNvGrpSpPr/>
          <p:nvPr/>
        </p:nvGrpSpPr>
        <p:grpSpPr>
          <a:xfrm>
            <a:off x="1738484" y="4794587"/>
            <a:ext cx="2189920" cy="561853"/>
            <a:chOff x="5137803" y="3925400"/>
            <a:chExt cx="2189920" cy="5618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FBE29AA8-3562-A75F-50BC-62547D4446F1}"/>
                    </a:ext>
                  </a:extLst>
                </p:cNvPr>
                <p:cNvSpPr txBox="1"/>
                <p:nvPr/>
              </p:nvSpPr>
              <p:spPr>
                <a:xfrm>
                  <a:off x="5137803" y="4210254"/>
                  <a:ext cx="5850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𝒓𝒖𝒏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FBE29AA8-3562-A75F-50BC-62547D4446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803" y="4210254"/>
                  <a:ext cx="58503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255" r="-4255" b="-1739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CDB52E07-943F-0FB4-9239-EA63AA744695}"/>
                    </a:ext>
                  </a:extLst>
                </p:cNvPr>
                <p:cNvSpPr txBox="1"/>
                <p:nvPr/>
              </p:nvSpPr>
              <p:spPr>
                <a:xfrm>
                  <a:off x="5967600" y="3964185"/>
                  <a:ext cx="5850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𝒓𝒖𝒏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it-IT" b="1" dirty="0"/>
                </a:p>
              </p:txBody>
            </p:sp>
          </mc:Choice>
          <mc:Fallback xmlns="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CDB52E07-943F-0FB4-9239-EA63AA7446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600" y="3964185"/>
                  <a:ext cx="58503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6383" r="-4255" b="-1739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FC0440BE-3276-52BA-3681-18D65A244A7C}"/>
                    </a:ext>
                  </a:extLst>
                </p:cNvPr>
                <p:cNvSpPr txBox="1"/>
                <p:nvPr/>
              </p:nvSpPr>
              <p:spPr>
                <a:xfrm>
                  <a:off x="6742691" y="3925400"/>
                  <a:ext cx="5850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𝒓𝒖𝒏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it-IT" b="1" dirty="0"/>
                </a:p>
              </p:txBody>
            </p:sp>
          </mc:Choice>
          <mc:Fallback xmlns="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FC0440BE-3276-52BA-3681-18D65A244A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691" y="3925400"/>
                  <a:ext cx="585032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6383" r="-4255" b="-1304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78234FF-3676-272F-4708-CCEB83B484DE}"/>
              </a:ext>
            </a:extLst>
          </p:cNvPr>
          <p:cNvGrpSpPr/>
          <p:nvPr/>
        </p:nvGrpSpPr>
        <p:grpSpPr>
          <a:xfrm>
            <a:off x="498855" y="1427596"/>
            <a:ext cx="5711245" cy="891577"/>
            <a:chOff x="3289063" y="1096477"/>
            <a:chExt cx="5711245" cy="89157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C4894F6-6B89-7EE3-5FE0-6AA4C9CA0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1" r="1058"/>
            <a:stretch/>
          </p:blipFill>
          <p:spPr>
            <a:xfrm>
              <a:off x="3289064" y="1096477"/>
              <a:ext cx="5554490" cy="863673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ADF95525-0970-019E-7CCE-2B26E3E5BE4C}"/>
                </a:ext>
              </a:extLst>
            </p:cNvPr>
            <p:cNvGrpSpPr/>
            <p:nvPr/>
          </p:nvGrpSpPr>
          <p:grpSpPr>
            <a:xfrm>
              <a:off x="3289063" y="1106528"/>
              <a:ext cx="5711245" cy="881526"/>
              <a:chOff x="361627" y="817857"/>
              <a:chExt cx="4205828" cy="881526"/>
            </a:xfrm>
          </p:grpSpPr>
          <p:sp>
            <p:nvSpPr>
              <p:cNvPr id="24" name="Rettangolo con angoli arrotondati 23">
                <a:extLst>
                  <a:ext uri="{FF2B5EF4-FFF2-40B4-BE49-F238E27FC236}">
                    <a16:creationId xmlns:a16="http://schemas.microsoft.com/office/drawing/2014/main" id="{CDDCEF80-E193-0129-00C4-BF219F021A3C}"/>
                  </a:ext>
                </a:extLst>
              </p:cNvPr>
              <p:cNvSpPr/>
              <p:nvPr/>
            </p:nvSpPr>
            <p:spPr>
              <a:xfrm>
                <a:off x="361627" y="817857"/>
                <a:ext cx="4205828" cy="881526"/>
              </a:xfrm>
              <a:prstGeom prst="roundRect">
                <a:avLst/>
              </a:prstGeom>
              <a:noFill/>
              <a:ln w="57150">
                <a:solidFill>
                  <a:srgbClr val="4472C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7E3B20BE-0345-8A36-4F52-B4FBB50B21C9}"/>
                  </a:ext>
                </a:extLst>
              </p:cNvPr>
              <p:cNvSpPr/>
              <p:nvPr/>
            </p:nvSpPr>
            <p:spPr>
              <a:xfrm>
                <a:off x="4408714" y="1258620"/>
                <a:ext cx="99464" cy="158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9" name="Titolo 1">
            <a:extLst>
              <a:ext uri="{FF2B5EF4-FFF2-40B4-BE49-F238E27FC236}">
                <a16:creationId xmlns:a16="http://schemas.microsoft.com/office/drawing/2014/main" id="{75F0B85E-FEF5-7984-1FA4-6A887BF773A9}"/>
              </a:ext>
            </a:extLst>
          </p:cNvPr>
          <p:cNvSpPr txBox="1">
            <a:spLocks/>
          </p:cNvSpPr>
          <p:nvPr/>
        </p:nvSpPr>
        <p:spPr>
          <a:xfrm>
            <a:off x="-282945" y="666596"/>
            <a:ext cx="8825101" cy="786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solver of the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trajectories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of FBPIC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EF06E89D-8CA9-D5CA-8A2B-DE7C2EC629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0627" y="3020521"/>
            <a:ext cx="4689746" cy="2862573"/>
          </a:xfrm>
          <a:prstGeom prst="rect">
            <a:avLst/>
          </a:prstGeom>
        </p:spPr>
      </p:pic>
      <p:sp>
        <p:nvSpPr>
          <p:cNvPr id="32" name="Titolo 1">
            <a:extLst>
              <a:ext uri="{FF2B5EF4-FFF2-40B4-BE49-F238E27FC236}">
                <a16:creationId xmlns:a16="http://schemas.microsoft.com/office/drawing/2014/main" id="{4299C78F-BCCE-77A8-13E3-E7D9589ECA3C}"/>
              </a:ext>
            </a:extLst>
          </p:cNvPr>
          <p:cNvSpPr txBox="1">
            <a:spLocks/>
          </p:cNvSpPr>
          <p:nvPr/>
        </p:nvSpPr>
        <p:spPr>
          <a:xfrm>
            <a:off x="7893825" y="2676466"/>
            <a:ext cx="3183350" cy="402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of gamma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CFCB722-F48A-84DA-1D18-7F37BCFB64AA}"/>
              </a:ext>
            </a:extLst>
          </p:cNvPr>
          <p:cNvSpPr txBox="1"/>
          <p:nvPr/>
        </p:nvSpPr>
        <p:spPr>
          <a:xfrm>
            <a:off x="1" y="6157157"/>
            <a:ext cx="62101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0" i="1" u="none" strike="noStrike" dirty="0">
                <a:solidFill>
                  <a:srgbClr val="000000"/>
                </a:solidFill>
                <a:effectLst/>
              </a:rPr>
              <a:t>A Python library for </a:t>
            </a:r>
            <a:r>
              <a:rPr lang="it-IT" sz="1100" b="0" i="1" u="none" strike="noStrike" dirty="0" err="1">
                <a:solidFill>
                  <a:srgbClr val="000000"/>
                </a:solidFill>
                <a:effectLst/>
              </a:rPr>
              <a:t>simulating</a:t>
            </a:r>
            <a:r>
              <a:rPr lang="it-IT" sz="11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b="0" i="1" u="none" strike="noStrike" dirty="0" err="1">
                <a:solidFill>
                  <a:srgbClr val="000000"/>
                </a:solidFill>
                <a:effectLst/>
              </a:rPr>
              <a:t>synchrotron</a:t>
            </a:r>
            <a:r>
              <a:rPr lang="it-IT" sz="11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100" b="0" i="1" u="none" strike="noStrike" dirty="0" err="1">
                <a:solidFill>
                  <a:srgbClr val="000000"/>
                </a:solidFill>
                <a:effectLst/>
              </a:rPr>
              <a:t>radiation</a:t>
            </a:r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r>
              <a:rPr lang="it-IT" sz="11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Available</a:t>
            </a:r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11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at</a:t>
            </a:r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: </a:t>
            </a:r>
            <a:r>
              <a:rPr lang="it-IT" sz="1100" b="0" i="0" dirty="0">
                <a:effectLst/>
                <a:hlinkClick r:id="rId10"/>
              </a:rPr>
              <a:t>github.com/hightower8083/synchrad</a:t>
            </a:r>
            <a:endParaRPr lang="it-IT" sz="1100" dirty="0"/>
          </a:p>
        </p:txBody>
      </p:sp>
      <p:sp>
        <p:nvSpPr>
          <p:cNvPr id="38" name="Titolo 1">
            <a:extLst>
              <a:ext uri="{FF2B5EF4-FFF2-40B4-BE49-F238E27FC236}">
                <a16:creationId xmlns:a16="http://schemas.microsoft.com/office/drawing/2014/main" id="{F4D9F6EB-05D0-1E73-E563-6E20BEC9D739}"/>
              </a:ext>
            </a:extLst>
          </p:cNvPr>
          <p:cNvSpPr txBox="1">
            <a:spLocks/>
          </p:cNvSpPr>
          <p:nvPr/>
        </p:nvSpPr>
        <p:spPr>
          <a:xfrm>
            <a:off x="8218574" y="1061703"/>
            <a:ext cx="3183350" cy="402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Quick model</a:t>
            </a: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D49DB311-03CF-09C8-CAE5-D91EA54B6DB9}"/>
              </a:ext>
            </a:extLst>
          </p:cNvPr>
          <p:cNvGrpSpPr/>
          <p:nvPr/>
        </p:nvGrpSpPr>
        <p:grpSpPr>
          <a:xfrm>
            <a:off x="7753799" y="1407868"/>
            <a:ext cx="3871491" cy="1303574"/>
            <a:chOff x="7256484" y="1427596"/>
            <a:chExt cx="3871491" cy="1303574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AEEF6135-9954-8B15-5C69-051C2010B4D6}"/>
                </a:ext>
              </a:extLst>
            </p:cNvPr>
            <p:cNvGrpSpPr/>
            <p:nvPr/>
          </p:nvGrpSpPr>
          <p:grpSpPr>
            <a:xfrm>
              <a:off x="7256484" y="1427596"/>
              <a:ext cx="3871491" cy="1303574"/>
              <a:chOff x="7256484" y="1427596"/>
              <a:chExt cx="3871491" cy="1303574"/>
            </a:xfrm>
          </p:grpSpPr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963F0B8A-53BF-D3AA-5006-3A0AB6092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t="11102" b="4654"/>
              <a:stretch/>
            </p:blipFill>
            <p:spPr>
              <a:xfrm>
                <a:off x="7256484" y="1427596"/>
                <a:ext cx="3324542" cy="1303574"/>
              </a:xfrm>
              <a:prstGeom prst="rect">
                <a:avLst/>
              </a:prstGeom>
            </p:spPr>
          </p:pic>
          <p:sp>
            <p:nvSpPr>
              <p:cNvPr id="42" name="Cilindro 41">
                <a:extLst>
                  <a:ext uri="{FF2B5EF4-FFF2-40B4-BE49-F238E27FC236}">
                    <a16:creationId xmlns:a16="http://schemas.microsoft.com/office/drawing/2014/main" id="{18CBF791-4EF1-F162-AFA2-BA3C36FE37F5}"/>
                  </a:ext>
                </a:extLst>
              </p:cNvPr>
              <p:cNvSpPr/>
              <p:nvPr/>
            </p:nvSpPr>
            <p:spPr>
              <a:xfrm rot="5400000">
                <a:off x="10405606" y="1699379"/>
                <a:ext cx="684729" cy="760008"/>
              </a:xfrm>
              <a:prstGeom prst="can">
                <a:avLst/>
              </a:prstGeom>
              <a:solidFill>
                <a:srgbClr val="15608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C116BA0F-E9FB-1433-D3B2-F8E55D079189}"/>
                    </a:ext>
                  </a:extLst>
                </p:cNvPr>
                <p:cNvSpPr txBox="1"/>
                <p:nvPr/>
              </p:nvSpPr>
              <p:spPr>
                <a:xfrm>
                  <a:off x="10530727" y="1509222"/>
                  <a:ext cx="462652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</m:oMath>
                    </m:oMathPara>
                  </a14:m>
                  <a:endParaRPr lang="it-IT" b="1" i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C116BA0F-E9FB-1433-D3B2-F8E55D079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0727" y="1509222"/>
                  <a:ext cx="462652" cy="215444"/>
                </a:xfrm>
                <a:prstGeom prst="rect">
                  <a:avLst/>
                </a:prstGeom>
                <a:blipFill>
                  <a:blip r:embed="rId12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CasellaDiTesto 45">
                  <a:extLst>
                    <a:ext uri="{FF2B5EF4-FFF2-40B4-BE49-F238E27FC236}">
                      <a16:creationId xmlns:a16="http://schemas.microsoft.com/office/drawing/2014/main" id="{770FE9DF-DD14-233B-67D8-6363078BBF7C}"/>
                    </a:ext>
                  </a:extLst>
                </p:cNvPr>
                <p:cNvSpPr txBox="1"/>
                <p:nvPr/>
              </p:nvSpPr>
              <p:spPr>
                <a:xfrm>
                  <a:off x="10502561" y="2387115"/>
                  <a:ext cx="490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</m:oMath>
                    </m:oMathPara>
                  </a14:m>
                  <a:endParaRPr lang="it-IT" sz="1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CasellaDiTesto 45">
                  <a:extLst>
                    <a:ext uri="{FF2B5EF4-FFF2-40B4-BE49-F238E27FC236}">
                      <a16:creationId xmlns:a16="http://schemas.microsoft.com/office/drawing/2014/main" id="{770FE9DF-DD14-233B-67D8-6363078BBF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02561" y="2387115"/>
                  <a:ext cx="490818" cy="215444"/>
                </a:xfrm>
                <a:prstGeom prst="rect">
                  <a:avLst/>
                </a:prstGeom>
                <a:blipFill>
                  <a:blip r:embed="rId13"/>
                  <a:stretch>
                    <a:fillRect l="-5000" r="-2500" b="-2222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5B5F4AA2-C5E2-8A75-E0D0-FF892F5AE51D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991249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0F25D-DF06-407D-B2F2-810F16417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DFCA996-0BFC-74AB-3789-032A0F7B94D8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075073-AF22-46C9-28A7-233136E8892C}"/>
              </a:ext>
            </a:extLst>
          </p:cNvPr>
          <p:cNvSpPr txBox="1"/>
          <p:nvPr/>
        </p:nvSpPr>
        <p:spPr>
          <a:xfrm>
            <a:off x="190762" y="80794"/>
            <a:ext cx="6088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EE26A31-1094-847F-4F64-652A06725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E315A42E-BCC9-2C4E-7A90-1AE5E2B2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392" y="4179705"/>
            <a:ext cx="4092813" cy="467384"/>
          </a:xfrm>
        </p:spPr>
        <p:txBody>
          <a:bodyPr>
            <a:normAutofit/>
          </a:bodyPr>
          <a:lstStyle/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Laser Vega II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FCBAEE9-E111-9E23-5071-8C6F53FA2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924590"/>
              </p:ext>
            </p:extLst>
          </p:nvPr>
        </p:nvGraphicFramePr>
        <p:xfrm>
          <a:off x="361628" y="4837297"/>
          <a:ext cx="5041723" cy="109977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86456">
                  <a:extLst>
                    <a:ext uri="{9D8B030D-6E8A-4147-A177-3AD203B41FA5}">
                      <a16:colId xmlns:a16="http://schemas.microsoft.com/office/drawing/2014/main" val="3073168998"/>
                    </a:ext>
                  </a:extLst>
                </a:gridCol>
                <a:gridCol w="1253453">
                  <a:extLst>
                    <a:ext uri="{9D8B030D-6E8A-4147-A177-3AD203B41FA5}">
                      <a16:colId xmlns:a16="http://schemas.microsoft.com/office/drawing/2014/main" val="3502728915"/>
                    </a:ext>
                  </a:extLst>
                </a:gridCol>
                <a:gridCol w="776185">
                  <a:extLst>
                    <a:ext uri="{9D8B030D-6E8A-4147-A177-3AD203B41FA5}">
                      <a16:colId xmlns:a16="http://schemas.microsoft.com/office/drawing/2014/main" val="2789275824"/>
                    </a:ext>
                  </a:extLst>
                </a:gridCol>
                <a:gridCol w="1052615">
                  <a:extLst>
                    <a:ext uri="{9D8B030D-6E8A-4147-A177-3AD203B41FA5}">
                      <a16:colId xmlns:a16="http://schemas.microsoft.com/office/drawing/2014/main" val="3436919066"/>
                    </a:ext>
                  </a:extLst>
                </a:gridCol>
                <a:gridCol w="1073014">
                  <a:extLst>
                    <a:ext uri="{9D8B030D-6E8A-4147-A177-3AD203B41FA5}">
                      <a16:colId xmlns:a16="http://schemas.microsoft.com/office/drawing/2014/main" val="2453343853"/>
                    </a:ext>
                  </a:extLst>
                </a:gridCol>
              </a:tblGrid>
              <a:tr h="56824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>
                            <a:outerShdw blurRad="50800" dist="50800" dir="5400000" sx="1000" sy="1000" algn="ctr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Power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Energy/shot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</a:t>
                      </a:r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Rep. Rate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@</a:t>
                      </a:r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2054342868"/>
                  </a:ext>
                </a:extLst>
              </a:tr>
              <a:tr h="53152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TW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~4 J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~25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</a:t>
                      </a:r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Hz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 nm</a:t>
                      </a:r>
                    </a:p>
                  </a:txBody>
                  <a:tcPr marL="90000" anchor="ctr"/>
                </a:tc>
                <a:extLst>
                  <a:ext uri="{0D108BD9-81ED-4DB2-BD59-A6C34878D82A}">
                    <a16:rowId xmlns:a16="http://schemas.microsoft.com/office/drawing/2014/main" val="171660033"/>
                  </a:ext>
                </a:extLst>
              </a:tr>
            </a:tbl>
          </a:graphicData>
        </a:graphic>
      </p:graphicFrame>
      <p:pic>
        <p:nvPicPr>
          <p:cNvPr id="8" name="Picture 2" descr="Logo CLPU (Centro de Láseres Pulsados)">
            <a:extLst>
              <a:ext uri="{FF2B5EF4-FFF2-40B4-BE49-F238E27FC236}">
                <a16:creationId xmlns:a16="http://schemas.microsoft.com/office/drawing/2014/main" id="{D8762BCE-90BE-C813-CEAD-AC8745971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42" y="-113994"/>
            <a:ext cx="3298561" cy="9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7CBFD66-768C-7FDF-6BCD-984BC3798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27" y="1198624"/>
            <a:ext cx="5041724" cy="250236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4E9CF29-3778-899A-43D5-EE20D88B801D}"/>
              </a:ext>
            </a:extLst>
          </p:cNvPr>
          <p:cNvSpPr txBox="1">
            <a:spLocks/>
          </p:cNvSpPr>
          <p:nvPr/>
        </p:nvSpPr>
        <p:spPr>
          <a:xfrm>
            <a:off x="6096000" y="1093981"/>
            <a:ext cx="5734371" cy="467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Laser system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5C725DE-08C2-FA12-1DD4-3626F5F22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540" y="1813375"/>
            <a:ext cx="5982831" cy="348403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210F73-FBDD-C0B2-BD7C-A689280CB442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001637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E0F07-D745-5937-47DC-3C65E03C8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F978966-4606-07CA-383C-DE6D697CE92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296CD4-2B71-1FF7-0530-475D304018F4}"/>
              </a:ext>
            </a:extLst>
          </p:cNvPr>
          <p:cNvSpPr txBox="1"/>
          <p:nvPr/>
        </p:nvSpPr>
        <p:spPr>
          <a:xfrm>
            <a:off x="361626" y="79078"/>
            <a:ext cx="1146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: Laser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Acceleration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7C6F2C5-B2E5-4B82-2C34-5590556B1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3881"/>
            <a:ext cx="12192000" cy="451729"/>
          </a:xfrm>
          <a:prstGeom prst="rect">
            <a:avLst/>
          </a:prstGeom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944282D9-6684-1326-6731-23AE54009497}"/>
              </a:ext>
            </a:extLst>
          </p:cNvPr>
          <p:cNvSpPr/>
          <p:nvPr/>
        </p:nvSpPr>
        <p:spPr>
          <a:xfrm>
            <a:off x="4810126" y="4691707"/>
            <a:ext cx="2571750" cy="100012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2156794-01E9-E586-DAEA-318C2B5EB69A}"/>
              </a:ext>
            </a:extLst>
          </p:cNvPr>
          <p:cNvSpPr/>
          <p:nvPr/>
        </p:nvSpPr>
        <p:spPr>
          <a:xfrm>
            <a:off x="4810126" y="3867794"/>
            <a:ext cx="2571750" cy="13573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E779A7D-0971-22FD-AF17-8C616B73AA78}"/>
              </a:ext>
            </a:extLst>
          </p:cNvPr>
          <p:cNvSpPr/>
          <p:nvPr/>
        </p:nvSpPr>
        <p:spPr>
          <a:xfrm>
            <a:off x="4810126" y="3367732"/>
            <a:ext cx="2571750" cy="1000124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91D8A86F-3365-EF41-6CCC-FFF2E8E897A5}"/>
              </a:ext>
            </a:extLst>
          </p:cNvPr>
          <p:cNvSpPr/>
          <p:nvPr/>
        </p:nvSpPr>
        <p:spPr>
          <a:xfrm>
            <a:off x="5172076" y="3488828"/>
            <a:ext cx="1847849" cy="75793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rapezio 19">
            <a:extLst>
              <a:ext uri="{FF2B5EF4-FFF2-40B4-BE49-F238E27FC236}">
                <a16:creationId xmlns:a16="http://schemas.microsoft.com/office/drawing/2014/main" id="{5E2B5C44-A700-6427-8A69-AE2A9C006BC9}"/>
              </a:ext>
            </a:extLst>
          </p:cNvPr>
          <p:cNvSpPr/>
          <p:nvPr/>
        </p:nvSpPr>
        <p:spPr>
          <a:xfrm rot="10800000">
            <a:off x="4414836" y="801496"/>
            <a:ext cx="3371851" cy="3139825"/>
          </a:xfrm>
          <a:prstGeom prst="trapezoid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riangolo 21">
            <a:extLst>
              <a:ext uri="{FF2B5EF4-FFF2-40B4-BE49-F238E27FC236}">
                <a16:creationId xmlns:a16="http://schemas.microsoft.com/office/drawing/2014/main" id="{D6F0C391-F1FD-1456-0F49-3DD038E90B4A}"/>
              </a:ext>
            </a:extLst>
          </p:cNvPr>
          <p:cNvSpPr/>
          <p:nvPr/>
        </p:nvSpPr>
        <p:spPr>
          <a:xfrm rot="6124724">
            <a:off x="2667882" y="155876"/>
            <a:ext cx="1154844" cy="4754003"/>
          </a:xfrm>
          <a:prstGeom prst="triangle">
            <a:avLst>
              <a:gd name="adj" fmla="val 6493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1B0035C5-1E9D-43FF-96EF-B83D96BE1965}"/>
              </a:ext>
            </a:extLst>
          </p:cNvPr>
          <p:cNvSpPr/>
          <p:nvPr/>
        </p:nvSpPr>
        <p:spPr>
          <a:xfrm rot="925169">
            <a:off x="581920" y="1457353"/>
            <a:ext cx="694873" cy="11503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ilindro 22">
            <a:extLst>
              <a:ext uri="{FF2B5EF4-FFF2-40B4-BE49-F238E27FC236}">
                <a16:creationId xmlns:a16="http://schemas.microsoft.com/office/drawing/2014/main" id="{540A6352-8A95-3E88-8524-262F66F810A0}"/>
              </a:ext>
            </a:extLst>
          </p:cNvPr>
          <p:cNvSpPr/>
          <p:nvPr/>
        </p:nvSpPr>
        <p:spPr>
          <a:xfrm rot="6052184">
            <a:off x="5741527" y="2580531"/>
            <a:ext cx="708942" cy="1351965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ilindro 23">
            <a:extLst>
              <a:ext uri="{FF2B5EF4-FFF2-40B4-BE49-F238E27FC236}">
                <a16:creationId xmlns:a16="http://schemas.microsoft.com/office/drawing/2014/main" id="{35C3B17F-EA3A-B008-F491-7A6FC041333E}"/>
              </a:ext>
            </a:extLst>
          </p:cNvPr>
          <p:cNvSpPr/>
          <p:nvPr/>
        </p:nvSpPr>
        <p:spPr>
          <a:xfrm rot="6052184">
            <a:off x="8952149" y="1511472"/>
            <a:ext cx="45719" cy="4649129"/>
          </a:xfrm>
          <a:prstGeom prst="can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8C0DCD1-8202-603B-544F-E30B82649084}"/>
              </a:ext>
            </a:extLst>
          </p:cNvPr>
          <p:cNvSpPr txBox="1"/>
          <p:nvPr/>
        </p:nvSpPr>
        <p:spPr>
          <a:xfrm>
            <a:off x="4862528" y="1093625"/>
            <a:ext cx="936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 err="1">
                <a:effectLst/>
                <a:highlight>
                  <a:srgbClr val="FFFF00"/>
                </a:highlight>
                <a:latin typeface="Helvetica" pitchFamily="2" charset="0"/>
              </a:rPr>
              <a:t>Gasjet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7E16507-7629-6205-0D53-EC53BCC10E7C}"/>
              </a:ext>
            </a:extLst>
          </p:cNvPr>
          <p:cNvSpPr txBox="1"/>
          <p:nvPr/>
        </p:nvSpPr>
        <p:spPr>
          <a:xfrm>
            <a:off x="1392739" y="2207116"/>
            <a:ext cx="4023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Laser 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B9BC6C4-2279-7798-69B1-8FA214813365}"/>
              </a:ext>
            </a:extLst>
          </p:cNvPr>
          <p:cNvSpPr txBox="1"/>
          <p:nvPr/>
        </p:nvSpPr>
        <p:spPr>
          <a:xfrm>
            <a:off x="9418492" y="4112179"/>
            <a:ext cx="1393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Electron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C687AB39-11A4-9D5B-DE05-1E93D584FF4C}"/>
                  </a:ext>
                </a:extLst>
              </p:cNvPr>
              <p:cNvSpPr txBox="1"/>
              <p:nvPr/>
            </p:nvSpPr>
            <p:spPr>
              <a:xfrm>
                <a:off x="4791034" y="1676530"/>
                <a:ext cx="2590842" cy="3151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=~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𝟏𝟖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C687AB39-11A4-9D5B-DE05-1E93D584F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34" y="1676530"/>
                <a:ext cx="2590842" cy="315151"/>
              </a:xfrm>
              <a:prstGeom prst="rect">
                <a:avLst/>
              </a:prstGeom>
              <a:blipFill>
                <a:blip r:embed="rId4"/>
                <a:stretch>
                  <a:fillRect t="-4000" b="-3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4436ABC-D5E5-E7C2-E4A1-D78E45EB7F86}"/>
              </a:ext>
            </a:extLst>
          </p:cNvPr>
          <p:cNvSpPr txBox="1"/>
          <p:nvPr/>
        </p:nvSpPr>
        <p:spPr>
          <a:xfrm>
            <a:off x="6940688" y="3107060"/>
            <a:ext cx="4023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plasma </a:t>
            </a:r>
            <a:r>
              <a:rPr lang="it-IT" b="1" i="1" dirty="0" err="1">
                <a:effectLst/>
                <a:highlight>
                  <a:srgbClr val="FFFF00"/>
                </a:highlight>
                <a:latin typeface="Helvetica" pitchFamily="2" charset="0"/>
              </a:rPr>
              <a:t>channel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1833E5BF-E43B-F6AB-02C8-83A460D9B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104" y="1334520"/>
            <a:ext cx="1312286" cy="789273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0C05E06-286C-BF7E-0F72-87A1FE8F17DF}"/>
              </a:ext>
            </a:extLst>
          </p:cNvPr>
          <p:cNvSpPr txBox="1"/>
          <p:nvPr/>
        </p:nvSpPr>
        <p:spPr>
          <a:xfrm>
            <a:off x="8382843" y="992411"/>
            <a:ext cx="2731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Plasma frequency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04051033-F61B-F710-102B-894F12B4321D}"/>
              </a:ext>
            </a:extLst>
          </p:cNvPr>
          <p:cNvCxnSpPr>
            <a:cxnSpLocks/>
          </p:cNvCxnSpPr>
          <p:nvPr/>
        </p:nvCxnSpPr>
        <p:spPr>
          <a:xfrm flipH="1">
            <a:off x="6801089" y="2066626"/>
            <a:ext cx="1733311" cy="94097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3BF037FF-0204-A0D2-F9AA-B916A5CD2043}"/>
              </a:ext>
            </a:extLst>
          </p:cNvPr>
          <p:cNvCxnSpPr>
            <a:cxnSpLocks/>
          </p:cNvCxnSpPr>
          <p:nvPr/>
        </p:nvCxnSpPr>
        <p:spPr>
          <a:xfrm flipV="1">
            <a:off x="1515233" y="2470529"/>
            <a:ext cx="1514930" cy="5678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D2E0AC30-B43E-E41E-EBFC-040E6CF64612}"/>
              </a:ext>
            </a:extLst>
          </p:cNvPr>
          <p:cNvGrpSpPr/>
          <p:nvPr/>
        </p:nvGrpSpPr>
        <p:grpSpPr>
          <a:xfrm>
            <a:off x="441491" y="5842315"/>
            <a:ext cx="3156279" cy="603637"/>
            <a:chOff x="418714" y="5600841"/>
            <a:chExt cx="3657600" cy="745827"/>
          </a:xfrm>
        </p:grpSpPr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4803886C-2E67-BF4B-963C-D770F789C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314" y="5600841"/>
              <a:ext cx="3048000" cy="698500"/>
            </a:xfrm>
            <a:prstGeom prst="rect">
              <a:avLst/>
            </a:prstGeom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43B0277C-1958-D239-09AD-3D71CD68F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714" y="5648168"/>
              <a:ext cx="609600" cy="698500"/>
            </a:xfrm>
            <a:prstGeom prst="rect">
              <a:avLst/>
            </a:prstGeom>
          </p:spPr>
        </p:pic>
      </p:grpSp>
      <p:pic>
        <p:nvPicPr>
          <p:cNvPr id="52" name="Immagine 51">
            <a:extLst>
              <a:ext uri="{FF2B5EF4-FFF2-40B4-BE49-F238E27FC236}">
                <a16:creationId xmlns:a16="http://schemas.microsoft.com/office/drawing/2014/main" id="{FA81B917-DC17-D1E0-EBF9-BF362CA83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9677" y="2367273"/>
            <a:ext cx="2478286" cy="739787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537DCC2A-0346-4C5A-7747-01D5CCCCF58A}"/>
              </a:ext>
            </a:extLst>
          </p:cNvPr>
          <p:cNvSpPr txBox="1"/>
          <p:nvPr/>
        </p:nvSpPr>
        <p:spPr>
          <a:xfrm>
            <a:off x="8534400" y="2099105"/>
            <a:ext cx="2731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Critical </a:t>
            </a:r>
            <a:r>
              <a:rPr lang="it-IT" b="1" i="1" dirty="0" err="1">
                <a:effectLst/>
                <a:highlight>
                  <a:srgbClr val="FFFF00"/>
                </a:highlight>
                <a:latin typeface="Helvetica" pitchFamily="2" charset="0"/>
              </a:rPr>
              <a:t>density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CE394C1-E212-703F-CDA5-A9E397C6F278}"/>
              </a:ext>
            </a:extLst>
          </p:cNvPr>
          <p:cNvSpPr txBox="1"/>
          <p:nvPr/>
        </p:nvSpPr>
        <p:spPr>
          <a:xfrm>
            <a:off x="441491" y="5507165"/>
            <a:ext cx="4023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 err="1">
                <a:highlight>
                  <a:srgbClr val="FFFF00"/>
                </a:highlight>
                <a:latin typeface="Helvetica" pitchFamily="2" charset="0"/>
              </a:rPr>
              <a:t>Normalized</a:t>
            </a:r>
            <a:r>
              <a:rPr lang="it-IT" b="1" i="1" dirty="0">
                <a:highlight>
                  <a:srgbClr val="FFFF00"/>
                </a:highlight>
                <a:latin typeface="Helvetica" pitchFamily="2" charset="0"/>
              </a:rPr>
              <a:t> </a:t>
            </a:r>
            <a:r>
              <a:rPr lang="it-IT" b="1" i="1" dirty="0" err="1">
                <a:highlight>
                  <a:srgbClr val="FFFF00"/>
                </a:highlight>
                <a:latin typeface="Helvetica" pitchFamily="2" charset="0"/>
              </a:rPr>
              <a:t>vector</a:t>
            </a:r>
            <a:r>
              <a:rPr lang="it-IT" b="1" i="1" dirty="0">
                <a:highlight>
                  <a:srgbClr val="FFFF00"/>
                </a:highlight>
                <a:latin typeface="Helvetica" pitchFamily="2" charset="0"/>
              </a:rPr>
              <a:t> </a:t>
            </a:r>
            <a:r>
              <a:rPr lang="it-IT" b="1" i="1" dirty="0" err="1">
                <a:highlight>
                  <a:srgbClr val="FFFF00"/>
                </a:highlight>
                <a:latin typeface="Helvetica" pitchFamily="2" charset="0"/>
              </a:rPr>
              <a:t>potential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75621BE1-18BF-353F-1C7C-BF3C6C22034C}"/>
                  </a:ext>
                </a:extLst>
              </p:cNvPr>
              <p:cNvSpPr txBox="1"/>
              <p:nvPr/>
            </p:nvSpPr>
            <p:spPr>
              <a:xfrm>
                <a:off x="5260287" y="2123750"/>
                <a:ext cx="2068736" cy="30594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𝑯𝒆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/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..</a:t>
                </a:r>
              </a:p>
            </p:txBody>
          </p:sp>
        </mc:Choice>
        <mc:Fallback xmlns=""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75621BE1-18BF-353F-1C7C-BF3C6C220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287" y="2123750"/>
                <a:ext cx="2068736" cy="305944"/>
              </a:xfrm>
              <a:prstGeom prst="rect">
                <a:avLst/>
              </a:prstGeom>
              <a:blipFill>
                <a:blip r:embed="rId9"/>
                <a:stretch>
                  <a:fillRect l="-4294" t="-8000" b="-4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Immagine 58">
            <a:extLst>
              <a:ext uri="{FF2B5EF4-FFF2-40B4-BE49-F238E27FC236}">
                <a16:creationId xmlns:a16="http://schemas.microsoft.com/office/drawing/2014/main" id="{663D6BE5-299C-2F9F-1C56-B689491B9F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33" y="3094501"/>
            <a:ext cx="2558474" cy="2247499"/>
          </a:xfrm>
          <a:prstGeom prst="rect">
            <a:avLst/>
          </a:prstGeom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3A23864C-9AB6-557C-24CC-F3B982180C9E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3672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89E7E-FFFA-E616-8A4E-8D6B6E6D2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7BFD802-2EFF-2F9A-BF32-A36EE77CE114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00DAE9F-8263-7189-EFE8-8376BAE092B7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Acceleration setup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013D33A-90D0-0D90-A697-8D330B6DA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3" name="Triangolo 2">
            <a:extLst>
              <a:ext uri="{FF2B5EF4-FFF2-40B4-BE49-F238E27FC236}">
                <a16:creationId xmlns:a16="http://schemas.microsoft.com/office/drawing/2014/main" id="{7026AC53-97AE-E4B0-66C3-B2739957D937}"/>
              </a:ext>
            </a:extLst>
          </p:cNvPr>
          <p:cNvSpPr/>
          <p:nvPr/>
        </p:nvSpPr>
        <p:spPr>
          <a:xfrm rot="16200000">
            <a:off x="7114249" y="715201"/>
            <a:ext cx="718837" cy="5007641"/>
          </a:xfrm>
          <a:prstGeom prst="triangle">
            <a:avLst/>
          </a:prstGeom>
          <a:gradFill>
            <a:gsLst>
              <a:gs pos="72000">
                <a:srgbClr val="FF0000">
                  <a:lumMod val="69000"/>
                </a:srgbClr>
              </a:gs>
              <a:gs pos="14000">
                <a:srgbClr val="FF0000">
                  <a:lumMod val="42000"/>
                </a:srgbClr>
              </a:gs>
              <a:gs pos="40000">
                <a:srgbClr val="FF0000"/>
              </a:gs>
              <a:gs pos="50000">
                <a:srgbClr val="FF0000"/>
              </a:gs>
            </a:gsLst>
            <a:lin ang="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3764911-99C1-A300-DC02-EBE13FA867D3}"/>
              </a:ext>
            </a:extLst>
          </p:cNvPr>
          <p:cNvSpPr/>
          <p:nvPr/>
        </p:nvSpPr>
        <p:spPr>
          <a:xfrm>
            <a:off x="2979574" y="2974856"/>
            <a:ext cx="416559" cy="459828"/>
          </a:xfrm>
          <a:prstGeom prst="ellipse">
            <a:avLst/>
          </a:prstGeom>
          <a:gradFill>
            <a:gsLst>
              <a:gs pos="63000">
                <a:srgbClr val="0070C0"/>
              </a:gs>
              <a:gs pos="100000">
                <a:schemeClr val="accent1">
                  <a:lumMod val="40000"/>
                  <a:lumOff val="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0" scaled="1"/>
          </a:gradFill>
          <a:effectLst>
            <a:glow rad="127000">
              <a:schemeClr val="accent1">
                <a:alpha val="0"/>
              </a:schemeClr>
            </a:glow>
            <a:outerShdw blurRad="247820" dist="115494" dir="5400000" algn="ctr" rotWithShape="0">
              <a:srgbClr val="000000">
                <a:alpha val="7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riangolo 7">
            <a:extLst>
              <a:ext uri="{FF2B5EF4-FFF2-40B4-BE49-F238E27FC236}">
                <a16:creationId xmlns:a16="http://schemas.microsoft.com/office/drawing/2014/main" id="{09FDD36D-CA86-662E-E646-81CC0BC6D39E}"/>
              </a:ext>
            </a:extLst>
          </p:cNvPr>
          <p:cNvSpPr/>
          <p:nvPr/>
        </p:nvSpPr>
        <p:spPr>
          <a:xfrm rot="5400000">
            <a:off x="1587627" y="1860281"/>
            <a:ext cx="411458" cy="2634039"/>
          </a:xfrm>
          <a:prstGeom prst="triangle">
            <a:avLst/>
          </a:prstGeom>
          <a:gradFill>
            <a:gsLst>
              <a:gs pos="71000">
                <a:srgbClr val="66FF33">
                  <a:lumMod val="61000"/>
                </a:srgbClr>
              </a:gs>
              <a:gs pos="13000">
                <a:srgbClr val="66FF33">
                  <a:lumMod val="56075"/>
                </a:srgbClr>
              </a:gs>
              <a:gs pos="40000">
                <a:srgbClr val="66FF33"/>
              </a:gs>
              <a:gs pos="49000">
                <a:srgbClr val="66FF33"/>
              </a:gs>
            </a:gsLst>
            <a:lin ang="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9417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Segnaposto contenuto 3">
            <a:extLst>
              <a:ext uri="{FF2B5EF4-FFF2-40B4-BE49-F238E27FC236}">
                <a16:creationId xmlns:a16="http://schemas.microsoft.com/office/drawing/2014/main" id="{CF7C92AE-2271-44A5-2188-BF296AB7A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9" t="19504" r="7757" b="14516"/>
          <a:stretch/>
        </p:blipFill>
        <p:spPr>
          <a:xfrm>
            <a:off x="5265214" y="1065877"/>
            <a:ext cx="2489797" cy="86031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61B74F1-98BE-382F-98A0-8A7DF73F0C52}"/>
              </a:ext>
            </a:extLst>
          </p:cNvPr>
          <p:cNvSpPr/>
          <p:nvPr/>
        </p:nvSpPr>
        <p:spPr>
          <a:xfrm>
            <a:off x="4136727" y="2267036"/>
            <a:ext cx="833120" cy="1209040"/>
          </a:xfrm>
          <a:prstGeom prst="rect">
            <a:avLst/>
          </a:prstGeom>
          <a:solidFill>
            <a:srgbClr val="FFC000">
              <a:alpha val="87481"/>
            </a:srgbClr>
          </a:solidFill>
          <a:ln>
            <a:noFill/>
          </a:ln>
          <a:effectLst>
            <a:outerShdw blurRad="50800" dist="50800" dir="984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riangolo 10">
            <a:extLst>
              <a:ext uri="{FF2B5EF4-FFF2-40B4-BE49-F238E27FC236}">
                <a16:creationId xmlns:a16="http://schemas.microsoft.com/office/drawing/2014/main" id="{A69ABEF1-3447-AA4A-E016-836AA3EEB4FB}"/>
              </a:ext>
            </a:extLst>
          </p:cNvPr>
          <p:cNvSpPr/>
          <p:nvPr/>
        </p:nvSpPr>
        <p:spPr>
          <a:xfrm rot="16200000">
            <a:off x="5372198" y="790655"/>
            <a:ext cx="534979" cy="4864792"/>
          </a:xfrm>
          <a:prstGeom prst="triangle">
            <a:avLst/>
          </a:prstGeom>
          <a:gradFill>
            <a:gsLst>
              <a:gs pos="72000">
                <a:srgbClr val="FF0000">
                  <a:lumMod val="69000"/>
                </a:srgbClr>
              </a:gs>
              <a:gs pos="14000">
                <a:srgbClr val="FF0000">
                  <a:lumMod val="42000"/>
                </a:srgbClr>
              </a:gs>
              <a:gs pos="40000">
                <a:srgbClr val="FF0000"/>
              </a:gs>
              <a:gs pos="50000">
                <a:srgbClr val="FF0000"/>
              </a:gs>
            </a:gsLst>
            <a:lin ang="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F4F8217-4BB5-23C7-B2F2-84EED08C60F4}"/>
              </a:ext>
            </a:extLst>
          </p:cNvPr>
          <p:cNvSpPr/>
          <p:nvPr/>
        </p:nvSpPr>
        <p:spPr>
          <a:xfrm>
            <a:off x="4215815" y="2329962"/>
            <a:ext cx="833120" cy="1209040"/>
          </a:xfrm>
          <a:prstGeom prst="rect">
            <a:avLst/>
          </a:prstGeom>
          <a:solidFill>
            <a:srgbClr val="FFC000">
              <a:alpha val="87481"/>
            </a:srgbClr>
          </a:solidFill>
          <a:ln>
            <a:noFill/>
          </a:ln>
          <a:effectLst>
            <a:outerShdw blurRad="50800" dist="50800" dir="1152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id="{E1BC4540-E52E-CB28-2FE2-7AE16D66143A}"/>
              </a:ext>
            </a:extLst>
          </p:cNvPr>
          <p:cNvSpPr/>
          <p:nvPr/>
        </p:nvSpPr>
        <p:spPr>
          <a:xfrm rot="5400000">
            <a:off x="3342665" y="1094243"/>
            <a:ext cx="1935177" cy="2342958"/>
          </a:xfrm>
          <a:prstGeom prst="arc">
            <a:avLst/>
          </a:prstGeom>
          <a:ln w="38100">
            <a:solidFill>
              <a:srgbClr val="9966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AA290A1E-AC78-CF93-18D6-9E6626385760}"/>
              </a:ext>
            </a:extLst>
          </p:cNvPr>
          <p:cNvCxnSpPr>
            <a:cxnSpLocks/>
          </p:cNvCxnSpPr>
          <p:nvPr/>
        </p:nvCxnSpPr>
        <p:spPr>
          <a:xfrm>
            <a:off x="3187853" y="3219022"/>
            <a:ext cx="1127326" cy="14288"/>
          </a:xfrm>
          <a:prstGeom prst="line">
            <a:avLst/>
          </a:prstGeom>
          <a:ln w="38100">
            <a:solidFill>
              <a:srgbClr val="9966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1622523-B1F5-C5AD-FDCA-0BC64791910D}"/>
              </a:ext>
            </a:extLst>
          </p:cNvPr>
          <p:cNvSpPr txBox="1"/>
          <p:nvPr/>
        </p:nvSpPr>
        <p:spPr>
          <a:xfrm>
            <a:off x="6510112" y="4736014"/>
            <a:ext cx="3385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046E343-B1C6-D037-6815-8EB6840DC372}"/>
              </a:ext>
            </a:extLst>
          </p:cNvPr>
          <p:cNvSpPr txBox="1"/>
          <p:nvPr/>
        </p:nvSpPr>
        <p:spPr>
          <a:xfrm>
            <a:off x="5145954" y="2597231"/>
            <a:ext cx="147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</a:t>
            </a:r>
            <a:r>
              <a:rPr lang="it-IT" sz="2400" b="1" baseline="30000" dirty="0"/>
              <a:t>-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46D024-0C44-4535-DD1A-68F5E3BF877E}"/>
              </a:ext>
            </a:extLst>
          </p:cNvPr>
          <p:cNvSpPr txBox="1"/>
          <p:nvPr/>
        </p:nvSpPr>
        <p:spPr>
          <a:xfrm>
            <a:off x="3281082" y="4737797"/>
            <a:ext cx="2814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Electon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characterizations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ilindro 18">
            <a:extLst>
              <a:ext uri="{FF2B5EF4-FFF2-40B4-BE49-F238E27FC236}">
                <a16:creationId xmlns:a16="http://schemas.microsoft.com/office/drawing/2014/main" id="{26D3414B-EE82-3D58-F35C-CB5581443C30}"/>
              </a:ext>
            </a:extLst>
          </p:cNvPr>
          <p:cNvSpPr/>
          <p:nvPr/>
        </p:nvSpPr>
        <p:spPr>
          <a:xfrm>
            <a:off x="8021514" y="2920897"/>
            <a:ext cx="372130" cy="635901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Triangolo 19">
            <a:extLst>
              <a:ext uri="{FF2B5EF4-FFF2-40B4-BE49-F238E27FC236}">
                <a16:creationId xmlns:a16="http://schemas.microsoft.com/office/drawing/2014/main" id="{3FCE5A6A-E812-1E63-9A5D-601D30B8D796}"/>
              </a:ext>
            </a:extLst>
          </p:cNvPr>
          <p:cNvSpPr/>
          <p:nvPr/>
        </p:nvSpPr>
        <p:spPr>
          <a:xfrm rot="5400000">
            <a:off x="9897013" y="2800614"/>
            <a:ext cx="983916" cy="808313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4DC2954-6A48-1A6A-505E-1534B0588A6C}"/>
              </a:ext>
            </a:extLst>
          </p:cNvPr>
          <p:cNvSpPr/>
          <p:nvPr/>
        </p:nvSpPr>
        <p:spPr>
          <a:xfrm>
            <a:off x="10300723" y="2689353"/>
            <a:ext cx="970816" cy="9839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B669395-AA08-125B-95CA-A1B671321DD3}"/>
              </a:ext>
            </a:extLst>
          </p:cNvPr>
          <p:cNvSpPr txBox="1"/>
          <p:nvPr/>
        </p:nvSpPr>
        <p:spPr>
          <a:xfrm>
            <a:off x="459983" y="3397245"/>
            <a:ext cx="21804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1" i="0" u="none" strike="noStrike" dirty="0">
                <a:solidFill>
                  <a:srgbClr val="C58AF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Laser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D39C7B4-675C-B463-7459-B0CA097319B7}"/>
              </a:ext>
            </a:extLst>
          </p:cNvPr>
          <p:cNvSpPr txBox="1"/>
          <p:nvPr/>
        </p:nvSpPr>
        <p:spPr>
          <a:xfrm>
            <a:off x="2593197" y="3560798"/>
            <a:ext cx="11893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1" i="0" u="none" strike="noStrike" dirty="0">
                <a:solidFill>
                  <a:srgbClr val="C58AF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Gasjet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0751CD6-60A0-9E30-477D-725368EBDF32}"/>
              </a:ext>
            </a:extLst>
          </p:cNvPr>
          <p:cNvSpPr txBox="1"/>
          <p:nvPr/>
        </p:nvSpPr>
        <p:spPr>
          <a:xfrm>
            <a:off x="4087793" y="3624867"/>
            <a:ext cx="21804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1" i="0" u="none" strike="noStrike" dirty="0">
                <a:solidFill>
                  <a:srgbClr val="C58AF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Dipole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977EF92-F76A-D7A2-3E4F-C315CC784045}"/>
              </a:ext>
            </a:extLst>
          </p:cNvPr>
          <p:cNvSpPr txBox="1"/>
          <p:nvPr/>
        </p:nvSpPr>
        <p:spPr>
          <a:xfrm>
            <a:off x="5639687" y="1965662"/>
            <a:ext cx="21804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1" i="0" u="none" strike="noStrike" dirty="0">
                <a:solidFill>
                  <a:srgbClr val="C58AF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Lanex screen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9148E1-2AF4-2A5E-FB30-4F9F000D1D9F}"/>
              </a:ext>
            </a:extLst>
          </p:cNvPr>
          <p:cNvSpPr txBox="1"/>
          <p:nvPr/>
        </p:nvSpPr>
        <p:spPr>
          <a:xfrm>
            <a:off x="7646366" y="3587740"/>
            <a:ext cx="21804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1" i="0" u="none" strike="noStrike" dirty="0">
                <a:solidFill>
                  <a:srgbClr val="C58AF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Sample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00FCC93-B913-F6FA-08EA-1B311C51541E}"/>
              </a:ext>
            </a:extLst>
          </p:cNvPr>
          <p:cNvSpPr txBox="1"/>
          <p:nvPr/>
        </p:nvSpPr>
        <p:spPr>
          <a:xfrm>
            <a:off x="10388971" y="3732417"/>
            <a:ext cx="21804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1" i="0" u="none" strike="noStrike" dirty="0">
                <a:solidFill>
                  <a:srgbClr val="C58AF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CCD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EF480A6-DA37-29E6-D82F-55D9908B602F}"/>
              </a:ext>
            </a:extLst>
          </p:cNvPr>
          <p:cNvSpPr txBox="1"/>
          <p:nvPr/>
        </p:nvSpPr>
        <p:spPr>
          <a:xfrm>
            <a:off x="361627" y="4675005"/>
            <a:ext cx="2814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D8410CE-77E2-9947-C02F-64310F1DDCEB}"/>
              </a:ext>
            </a:extLst>
          </p:cNvPr>
          <p:cNvSpPr txBox="1"/>
          <p:nvPr/>
        </p:nvSpPr>
        <p:spPr>
          <a:xfrm>
            <a:off x="9731521" y="4730683"/>
            <a:ext cx="1861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Wavelegth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9A58E61-7E89-A57A-E8CC-5EC66BBB84C4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271298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0E70B-2336-2E59-AC40-AC02936FC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0C61EE8-CD9A-DF03-4375-B8A3CB0C0AF9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DE564966-DEE8-1B4C-F4D5-3A0D3123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B2C7F2B4-CF76-DE45-4180-B5E2A9639108}"/>
              </a:ext>
            </a:extLst>
          </p:cNvPr>
          <p:cNvSpPr txBox="1">
            <a:spLocks/>
          </p:cNvSpPr>
          <p:nvPr/>
        </p:nvSpPr>
        <p:spPr>
          <a:xfrm>
            <a:off x="8162904" y="938732"/>
            <a:ext cx="3630471" cy="65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8E7634-3DD7-E597-B3EE-DC126E3EB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10" y="938732"/>
            <a:ext cx="7772400" cy="33856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02C1A6C-71AB-C9E6-E13F-8B5DFBED5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6" y="4354966"/>
            <a:ext cx="2695629" cy="2021722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5858BF29-545E-327A-5CD3-936904289E26}"/>
              </a:ext>
            </a:extLst>
          </p:cNvPr>
          <p:cNvSpPr txBox="1">
            <a:spLocks/>
          </p:cNvSpPr>
          <p:nvPr/>
        </p:nvSpPr>
        <p:spPr>
          <a:xfrm>
            <a:off x="2589198" y="4485443"/>
            <a:ext cx="2200426" cy="65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measurments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">
            <a:extLst>
              <a:ext uri="{FF2B5EF4-FFF2-40B4-BE49-F238E27FC236}">
                <a16:creationId xmlns:a16="http://schemas.microsoft.com/office/drawing/2014/main" id="{71754D43-AD57-4A4C-2D8C-41871754B5B1}"/>
              </a:ext>
            </a:extLst>
          </p:cNvPr>
          <p:cNvCxnSpPr>
            <a:cxnSpLocks/>
          </p:cNvCxnSpPr>
          <p:nvPr/>
        </p:nvCxnSpPr>
        <p:spPr>
          <a:xfrm flipV="1">
            <a:off x="1685925" y="2984450"/>
            <a:ext cx="1200150" cy="1487538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E7126FE-D0D4-3B82-BF5B-3E8ACB200C94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apparatus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C52A50F-57B9-8763-F189-0E6891A01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480" y="1576899"/>
            <a:ext cx="2829631" cy="229907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0899B5D-7B11-140E-2D9C-A27FAEDCA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210" y="5845276"/>
            <a:ext cx="2438400" cy="228600"/>
          </a:xfrm>
          <a:prstGeom prst="rect">
            <a:avLst/>
          </a:prstGeom>
          <a:ln>
            <a:solidFill>
              <a:srgbClr val="9966F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B6F7E34-142C-8368-C24A-1EA3F0B814A1}"/>
                  </a:ext>
                </a:extLst>
              </p:cNvPr>
              <p:cNvSpPr txBox="1"/>
              <p:nvPr/>
            </p:nvSpPr>
            <p:spPr>
              <a:xfrm>
                <a:off x="2978268" y="5179697"/>
                <a:ext cx="315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B6F7E34-142C-8368-C24A-1EA3F0B81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268" y="5179697"/>
                <a:ext cx="315023" cy="276999"/>
              </a:xfrm>
              <a:prstGeom prst="rect">
                <a:avLst/>
              </a:prstGeom>
              <a:blipFill>
                <a:blip r:embed="rId8"/>
                <a:stretch>
                  <a:fillRect l="-15385" r="-3846" b="-1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3217BE4-2173-7BDE-B582-0D0856DD9ACB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170220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FE37D-4119-1485-7BF0-7E99C0F71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9AA6C88-60DF-4E02-1E56-BE3A06983D84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735B3912-2574-1521-BF83-CFC6891AC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E62ADF0-5075-AA03-069E-11982F55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10" y="938732"/>
            <a:ext cx="7772400" cy="338563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0FBA93B-778A-101D-1921-8E1B76535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192" y="4493197"/>
            <a:ext cx="2629843" cy="1875380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8B25021C-35E7-587B-DFBC-D06C59A527DA}"/>
              </a:ext>
            </a:extLst>
          </p:cNvPr>
          <p:cNvSpPr txBox="1">
            <a:spLocks/>
          </p:cNvSpPr>
          <p:nvPr/>
        </p:nvSpPr>
        <p:spPr>
          <a:xfrm>
            <a:off x="6010675" y="4324367"/>
            <a:ext cx="2200426" cy="65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for energy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">
            <a:extLst>
              <a:ext uri="{FF2B5EF4-FFF2-40B4-BE49-F238E27FC236}">
                <a16:creationId xmlns:a16="http://schemas.microsoft.com/office/drawing/2014/main" id="{D6B173AC-E468-46BF-A2B3-93084D816A55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4167051" y="2364803"/>
            <a:ext cx="914063" cy="2128394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olo 1">
            <a:extLst>
              <a:ext uri="{FF2B5EF4-FFF2-40B4-BE49-F238E27FC236}">
                <a16:creationId xmlns:a16="http://schemas.microsoft.com/office/drawing/2014/main" id="{AB612D59-787B-BEE8-AEBA-01C2B1CC4E1F}"/>
              </a:ext>
            </a:extLst>
          </p:cNvPr>
          <p:cNvSpPr txBox="1">
            <a:spLocks/>
          </p:cNvSpPr>
          <p:nvPr/>
        </p:nvSpPr>
        <p:spPr>
          <a:xfrm>
            <a:off x="8162904" y="938732"/>
            <a:ext cx="3630471" cy="65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ED8AE5-5DC9-5920-6068-1AFBB2E5BAFA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apparatus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ACC50D3-A4AD-F304-A9A0-CC2D2FD19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480" y="1576899"/>
            <a:ext cx="2829631" cy="229907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5398BC-6570-15A0-F1ED-49A351A40E9C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862097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048FA-FB17-453F-2E5F-0DB7CADE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3F2F17B-40D4-6309-A7FE-50129377A00B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1E7CAB-B39D-7766-F361-8AD54420B4E1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apparatus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F9F05FC-4A15-3F46-6843-6419B2A5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259B09-14FE-2BD6-3697-CEA459FA2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10" y="938732"/>
            <a:ext cx="7772400" cy="33856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58FF671-5D2A-55F5-E25B-A654F2763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809" y="4363076"/>
            <a:ext cx="3217285" cy="2005501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392F4E68-9F8F-BCE7-3EFC-7D2EFFD3D419}"/>
              </a:ext>
            </a:extLst>
          </p:cNvPr>
          <p:cNvSpPr txBox="1">
            <a:spLocks/>
          </p:cNvSpPr>
          <p:nvPr/>
        </p:nvSpPr>
        <p:spPr>
          <a:xfrm>
            <a:off x="8425809" y="3704932"/>
            <a:ext cx="3217285" cy="65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Lanex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b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post-processing of images </a:t>
            </a:r>
          </a:p>
        </p:txBody>
      </p:sp>
      <p:cxnSp>
        <p:nvCxnSpPr>
          <p:cNvPr id="15" name="Straight Arrow Connector 1">
            <a:extLst>
              <a:ext uri="{FF2B5EF4-FFF2-40B4-BE49-F238E27FC236}">
                <a16:creationId xmlns:a16="http://schemas.microsoft.com/office/drawing/2014/main" id="{EF9B6D24-196C-CE4A-0883-CBB7BADC7B4A}"/>
              </a:ext>
            </a:extLst>
          </p:cNvPr>
          <p:cNvCxnSpPr>
            <a:cxnSpLocks/>
          </p:cNvCxnSpPr>
          <p:nvPr/>
        </p:nvCxnSpPr>
        <p:spPr>
          <a:xfrm flipH="1" flipV="1">
            <a:off x="4535424" y="2286000"/>
            <a:ext cx="3256920" cy="2068966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olo 1">
            <a:extLst>
              <a:ext uri="{FF2B5EF4-FFF2-40B4-BE49-F238E27FC236}">
                <a16:creationId xmlns:a16="http://schemas.microsoft.com/office/drawing/2014/main" id="{D2624991-CF36-41F0-EB33-0D00E1580196}"/>
              </a:ext>
            </a:extLst>
          </p:cNvPr>
          <p:cNvSpPr txBox="1">
            <a:spLocks/>
          </p:cNvSpPr>
          <p:nvPr/>
        </p:nvSpPr>
        <p:spPr>
          <a:xfrm>
            <a:off x="8162904" y="938732"/>
            <a:ext cx="3630471" cy="65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37DF918-7563-0D7A-2F21-FC0BD0217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480" y="1576899"/>
            <a:ext cx="2829631" cy="229907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2978B4-50D1-562E-3432-257C58E0C236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580253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4C570-0100-DF26-45FE-CEA3C740B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CD39339-502E-3AE9-0D97-DD5945BCFFBC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3E273E-65A6-155D-221F-61A63033CFC7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73050CA-ED10-8BFC-F4D8-30F3BAB6B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F6EF076-7528-1219-46A3-646F20141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27" y="855706"/>
            <a:ext cx="3874284" cy="19836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1F05DC0-1F16-D0FE-E8CB-AE3873AB8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717" y="799798"/>
            <a:ext cx="3766656" cy="23479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8D29F4F-0F0A-A2AE-37B7-5EF00F5D6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744" y="1038291"/>
            <a:ext cx="2374920" cy="200338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84BC3CA-FCC3-65B2-48E7-3DD8876195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387" t="76763"/>
          <a:stretch/>
        </p:blipFill>
        <p:spPr>
          <a:xfrm>
            <a:off x="11205973" y="4884225"/>
            <a:ext cx="584933" cy="6787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E86042B-40BF-5746-9DA5-B165B76B35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297" t="100000" b="-15652"/>
          <a:stretch/>
        </p:blipFill>
        <p:spPr>
          <a:xfrm>
            <a:off x="10936526" y="5018837"/>
            <a:ext cx="828669" cy="45719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CE0E562C-68C6-6753-162C-D5E5480D5F15}"/>
              </a:ext>
            </a:extLst>
          </p:cNvPr>
          <p:cNvSpPr txBox="1">
            <a:spLocks/>
          </p:cNvSpPr>
          <p:nvPr/>
        </p:nvSpPr>
        <p:spPr>
          <a:xfrm>
            <a:off x="5369890" y="653301"/>
            <a:ext cx="3368607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Spotsize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D700407B-BF9F-553B-7450-6C6526A459F7}"/>
              </a:ext>
            </a:extLst>
          </p:cNvPr>
          <p:cNvSpPr txBox="1">
            <a:spLocks/>
          </p:cNvSpPr>
          <p:nvPr/>
        </p:nvSpPr>
        <p:spPr>
          <a:xfrm>
            <a:off x="10371413" y="935336"/>
            <a:ext cx="1958893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2"/>
                </a:solidFill>
              </a:rPr>
              <a:t> </a:t>
            </a:r>
            <a:r>
              <a:rPr lang="it-IT" sz="1600" dirty="0" err="1">
                <a:solidFill>
                  <a:schemeClr val="bg2"/>
                </a:solidFill>
              </a:rPr>
              <a:t>Lanex</a:t>
            </a:r>
            <a:r>
              <a:rPr lang="it-IT" sz="1600" dirty="0">
                <a:solidFill>
                  <a:schemeClr val="bg2"/>
                </a:solidFill>
              </a:rPr>
              <a:t> screen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B7562B8-1B0A-D5A4-05B8-820097713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260" y="4115228"/>
            <a:ext cx="3619018" cy="1852936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ADF88BC7-D6C7-6254-FF8B-DA9E22071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1212" y="4092352"/>
            <a:ext cx="4320914" cy="1196444"/>
          </a:xfrm>
          <a:prstGeom prst="rect">
            <a:avLst/>
          </a:prstGeom>
        </p:spPr>
      </p:pic>
      <p:pic>
        <p:nvPicPr>
          <p:cNvPr id="29" name="Segnaposto contenuto 3">
            <a:extLst>
              <a:ext uri="{FF2B5EF4-FFF2-40B4-BE49-F238E27FC236}">
                <a16:creationId xmlns:a16="http://schemas.microsoft.com/office/drawing/2014/main" id="{117B0A9C-17B8-8393-BB29-8E3A29D1E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rcRect t="39932" r="2450" b="50206"/>
          <a:stretch/>
        </p:blipFill>
        <p:spPr>
          <a:xfrm>
            <a:off x="4108278" y="5555399"/>
            <a:ext cx="7748956" cy="636578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FA743F8E-B5C3-E9A0-C853-3E4CA4B0B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1043" y="2861905"/>
            <a:ext cx="3838148" cy="705108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6B56B1D2-F492-88F4-63F1-11C2CB7A89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3348" y="4279930"/>
            <a:ext cx="1737511" cy="693480"/>
          </a:xfrm>
          <a:prstGeom prst="rect">
            <a:avLst/>
          </a:prstGeom>
        </p:spPr>
      </p:pic>
      <p:sp>
        <p:nvSpPr>
          <p:cNvPr id="32" name="Titolo 1">
            <a:extLst>
              <a:ext uri="{FF2B5EF4-FFF2-40B4-BE49-F238E27FC236}">
                <a16:creationId xmlns:a16="http://schemas.microsoft.com/office/drawing/2014/main" id="{98CD3758-4759-1BB3-084E-7EF24D077E89}"/>
              </a:ext>
            </a:extLst>
          </p:cNvPr>
          <p:cNvSpPr txBox="1">
            <a:spLocks/>
          </p:cNvSpPr>
          <p:nvPr/>
        </p:nvSpPr>
        <p:spPr>
          <a:xfrm>
            <a:off x="5299743" y="3606180"/>
            <a:ext cx="3368607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b="1" dirty="0"/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5">
            <a:extLst>
              <a:ext uri="{FF2B5EF4-FFF2-40B4-BE49-F238E27FC236}">
                <a16:creationId xmlns:a16="http://schemas.microsoft.com/office/drawing/2014/main" id="{C55DAEAB-D1F7-2AFF-5D47-8BE5E20CE757}"/>
              </a:ext>
            </a:extLst>
          </p:cNvPr>
          <p:cNvCxnSpPr/>
          <p:nvPr/>
        </p:nvCxnSpPr>
        <p:spPr>
          <a:xfrm>
            <a:off x="322160" y="3567013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194C032-3705-1D6F-A851-FABA62A5F789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197109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30114-097F-D87C-CA4F-7446DE708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5CA51CBC-30CA-EE4A-FDF2-6A1D13383464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440552-CFA8-304F-D13F-F98EE7FF5B3F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DBDEDC1-924B-99B5-5540-4BF56E26D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BDF194F-6FCE-D621-D9FE-09EFA8C20C35}"/>
              </a:ext>
            </a:extLst>
          </p:cNvPr>
          <p:cNvSpPr txBox="1">
            <a:spLocks/>
          </p:cNvSpPr>
          <p:nvPr/>
        </p:nvSpPr>
        <p:spPr>
          <a:xfrm>
            <a:off x="865524" y="787595"/>
            <a:ext cx="4632512" cy="739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 </a:t>
            </a:r>
            <a:r>
              <a:rPr lang="it-IT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A47FA55-B913-5D5A-BEB8-F2F3678BEED9}"/>
              </a:ext>
            </a:extLst>
          </p:cNvPr>
          <p:cNvSpPr txBox="1">
            <a:spLocks/>
          </p:cNvSpPr>
          <p:nvPr/>
        </p:nvSpPr>
        <p:spPr>
          <a:xfrm>
            <a:off x="6710592" y="928364"/>
            <a:ext cx="5481408" cy="457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</a:t>
            </a:r>
            <a:r>
              <a:rPr lang="it-IT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D47B89-1166-63B6-B952-795AB3FC66B6}"/>
              </a:ext>
            </a:extLst>
          </p:cNvPr>
          <p:cNvSpPr txBox="1"/>
          <p:nvPr/>
        </p:nvSpPr>
        <p:spPr>
          <a:xfrm>
            <a:off x="7339546" y="5870408"/>
            <a:ext cx="3838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counting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3DDEE9DF-DC1D-4E64-0E35-EF57DB078E0F}"/>
              </a:ext>
            </a:extLst>
          </p:cNvPr>
          <p:cNvCxnSpPr>
            <a:cxnSpLocks/>
          </p:cNvCxnSpPr>
          <p:nvPr/>
        </p:nvCxnSpPr>
        <p:spPr>
          <a:xfrm>
            <a:off x="5964141" y="928364"/>
            <a:ext cx="0" cy="5087082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57">
            <a:extLst>
              <a:ext uri="{FF2B5EF4-FFF2-40B4-BE49-F238E27FC236}">
                <a16:creationId xmlns:a16="http://schemas.microsoft.com/office/drawing/2014/main" id="{28482F1B-DD16-DCE8-53F8-E43F65AEBB2C}"/>
              </a:ext>
            </a:extLst>
          </p:cNvPr>
          <p:cNvSpPr txBox="1"/>
          <p:nvPr/>
        </p:nvSpPr>
        <p:spPr>
          <a:xfrm>
            <a:off x="587558" y="5889337"/>
            <a:ext cx="4081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Grazing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680819-3D05-95F3-3DE6-95C485D14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71" y="3607219"/>
            <a:ext cx="3419290" cy="1919053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7293CBDD-06B3-FAE1-74C6-01DD48C7E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521" y="3607219"/>
            <a:ext cx="3070255" cy="2247189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E311C9D0-B196-4800-5AF0-9A375585C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844" y="1430159"/>
            <a:ext cx="1646271" cy="995821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54C26CC8-8E46-C0FB-C382-F6F0347FC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2390" y="1435584"/>
            <a:ext cx="1627983" cy="981958"/>
          </a:xfrm>
          <a:prstGeom prst="rect">
            <a:avLst/>
          </a:prstGeom>
        </p:spPr>
      </p:pic>
      <p:pic>
        <p:nvPicPr>
          <p:cNvPr id="21" name="Picture 28">
            <a:extLst>
              <a:ext uri="{FF2B5EF4-FFF2-40B4-BE49-F238E27FC236}">
                <a16:creationId xmlns:a16="http://schemas.microsoft.com/office/drawing/2014/main" id="{7F3A7248-59AC-AE5F-88D2-B2B7B16E2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1296" y="2506831"/>
            <a:ext cx="1370005" cy="835606"/>
          </a:xfrm>
          <a:prstGeom prst="rect">
            <a:avLst/>
          </a:prstGeom>
        </p:spPr>
      </p:pic>
      <p:pic>
        <p:nvPicPr>
          <p:cNvPr id="22" name="Immagine 4">
            <a:extLst>
              <a:ext uri="{FF2B5EF4-FFF2-40B4-BE49-F238E27FC236}">
                <a16:creationId xmlns:a16="http://schemas.microsoft.com/office/drawing/2014/main" id="{0A045972-0677-7C80-C5CF-D85047FB4E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661" y="1435196"/>
            <a:ext cx="3106400" cy="1853636"/>
          </a:xfrm>
          <a:prstGeom prst="rect">
            <a:avLst/>
          </a:prstGeom>
        </p:spPr>
      </p:pic>
      <p:pic>
        <p:nvPicPr>
          <p:cNvPr id="23" name="Immagine 4">
            <a:extLst>
              <a:ext uri="{FF2B5EF4-FFF2-40B4-BE49-F238E27FC236}">
                <a16:creationId xmlns:a16="http://schemas.microsoft.com/office/drawing/2014/main" id="{82965379-337D-87D1-A89E-3B548073B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79" y="1277901"/>
            <a:ext cx="2048627" cy="2048627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0CF59DB-5663-31A2-13D1-AB422B615374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549376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5D1B-A579-ABFB-5522-3CAFEFA91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B310299-63C7-54C3-DF78-CB658DF8629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76BB3C-5563-0AB5-895D-C6AE9AA3AEE2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9B491D-83B7-C739-33B5-AF155E37B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E27400F8-0AA0-0C06-9F4F-006BADA3206B}"/>
              </a:ext>
            </a:extLst>
          </p:cNvPr>
          <p:cNvSpPr txBox="1">
            <a:spLocks/>
          </p:cNvSpPr>
          <p:nvPr/>
        </p:nvSpPr>
        <p:spPr>
          <a:xfrm>
            <a:off x="1778434" y="714933"/>
            <a:ext cx="2469306" cy="498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 </a:t>
            </a:r>
            <a:r>
              <a:rPr lang="it-IT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it-IT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4142F8A0-31F2-27DF-52F8-D71460F02B99}"/>
              </a:ext>
            </a:extLst>
          </p:cNvPr>
          <p:cNvSpPr txBox="1">
            <a:spLocks/>
          </p:cNvSpPr>
          <p:nvPr/>
        </p:nvSpPr>
        <p:spPr>
          <a:xfrm>
            <a:off x="8276218" y="741918"/>
            <a:ext cx="2372605" cy="457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</a:t>
            </a:r>
            <a:r>
              <a:rPr lang="it-IT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E0CD076E-3711-585A-B78A-948752F59CA3}"/>
              </a:ext>
            </a:extLst>
          </p:cNvPr>
          <p:cNvGrpSpPr/>
          <p:nvPr/>
        </p:nvGrpSpPr>
        <p:grpSpPr>
          <a:xfrm>
            <a:off x="483527" y="1218006"/>
            <a:ext cx="4700764" cy="345186"/>
            <a:chOff x="483527" y="1218006"/>
            <a:chExt cx="4700764" cy="345186"/>
          </a:xfrm>
        </p:grpSpPr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7ABDC23F-A885-5FC3-4526-5220057D4819}"/>
                </a:ext>
              </a:extLst>
            </p:cNvPr>
            <p:cNvCxnSpPr>
              <a:cxnSpLocks/>
            </p:cNvCxnSpPr>
            <p:nvPr/>
          </p:nvCxnSpPr>
          <p:spPr>
            <a:xfrm>
              <a:off x="1399685" y="1387283"/>
              <a:ext cx="37874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32755A6-DCF6-A443-F49D-BD584EB73DFD}"/>
                </a:ext>
              </a:extLst>
            </p:cNvPr>
            <p:cNvSpPr txBox="1"/>
            <p:nvPr/>
          </p:nvSpPr>
          <p:spPr>
            <a:xfrm>
              <a:off x="1829375" y="1218006"/>
              <a:ext cx="14453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Grating</a:t>
              </a:r>
              <a:endParaRPr lang="it-IT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CA1894F-ADD8-2314-489B-BDB1791B27A8}"/>
                </a:ext>
              </a:extLst>
            </p:cNvPr>
            <p:cNvSpPr txBox="1"/>
            <p:nvPr/>
          </p:nvSpPr>
          <p:spPr>
            <a:xfrm>
              <a:off x="4461731" y="1224638"/>
              <a:ext cx="7225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CCD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7BE9B9F-2FD8-CFDE-31F1-88BE21AD742A}"/>
                </a:ext>
              </a:extLst>
            </p:cNvPr>
            <p:cNvSpPr txBox="1"/>
            <p:nvPr/>
          </p:nvSpPr>
          <p:spPr>
            <a:xfrm>
              <a:off x="483527" y="1218006"/>
              <a:ext cx="11503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Plasma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E8E4B56-C49D-5834-2650-29ECA978654A}"/>
                </a:ext>
              </a:extLst>
            </p:cNvPr>
            <p:cNvSpPr txBox="1"/>
            <p:nvPr/>
          </p:nvSpPr>
          <p:spPr>
            <a:xfrm>
              <a:off x="3197773" y="1224638"/>
              <a:ext cx="11503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Al filter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A094BD08-C8A9-9782-75C4-446F6AC8E6BE}"/>
                </a:ext>
              </a:extLst>
            </p:cNvPr>
            <p:cNvCxnSpPr>
              <a:cxnSpLocks/>
            </p:cNvCxnSpPr>
            <p:nvPr/>
          </p:nvCxnSpPr>
          <p:spPr>
            <a:xfrm>
              <a:off x="4058365" y="1400286"/>
              <a:ext cx="37874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81D7EF9A-CFE6-FFC5-CAF8-C55E9F6F054F}"/>
                </a:ext>
              </a:extLst>
            </p:cNvPr>
            <p:cNvCxnSpPr>
              <a:cxnSpLocks/>
            </p:cNvCxnSpPr>
            <p:nvPr/>
          </p:nvCxnSpPr>
          <p:spPr>
            <a:xfrm>
              <a:off x="2769614" y="1400286"/>
              <a:ext cx="37874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5">
            <a:extLst>
              <a:ext uri="{FF2B5EF4-FFF2-40B4-BE49-F238E27FC236}">
                <a16:creationId xmlns:a16="http://schemas.microsoft.com/office/drawing/2014/main" id="{D1FAA5CC-4319-AE5E-B306-F345B28D6AAB}"/>
              </a:ext>
            </a:extLst>
          </p:cNvPr>
          <p:cNvCxnSpPr>
            <a:cxnSpLocks/>
          </p:cNvCxnSpPr>
          <p:nvPr/>
        </p:nvCxnSpPr>
        <p:spPr>
          <a:xfrm>
            <a:off x="5964141" y="928364"/>
            <a:ext cx="0" cy="5087082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2A89C737-D0E0-89C4-0ED4-73C5739EAB84}"/>
              </a:ext>
            </a:extLst>
          </p:cNvPr>
          <p:cNvGrpSpPr/>
          <p:nvPr/>
        </p:nvGrpSpPr>
        <p:grpSpPr>
          <a:xfrm>
            <a:off x="7593420" y="1224638"/>
            <a:ext cx="3323760" cy="348941"/>
            <a:chOff x="6938976" y="1217985"/>
            <a:chExt cx="3323760" cy="348941"/>
          </a:xfrm>
        </p:grpSpPr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E11E8743-BC27-7728-CE8E-D68E07F8795B}"/>
                </a:ext>
              </a:extLst>
            </p:cNvPr>
            <p:cNvCxnSpPr>
              <a:cxnSpLocks/>
            </p:cNvCxnSpPr>
            <p:nvPr/>
          </p:nvCxnSpPr>
          <p:spPr>
            <a:xfrm>
              <a:off x="7855134" y="1397649"/>
              <a:ext cx="37874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B930EFC5-5EF4-A71C-8DB8-94F7984CFE1B}"/>
                </a:ext>
              </a:extLst>
            </p:cNvPr>
            <p:cNvSpPr txBox="1"/>
            <p:nvPr/>
          </p:nvSpPr>
          <p:spPr>
            <a:xfrm>
              <a:off x="9540176" y="1217985"/>
              <a:ext cx="7225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CCD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A51624A6-916E-D99A-54B4-7957C046FFFA}"/>
                </a:ext>
              </a:extLst>
            </p:cNvPr>
            <p:cNvSpPr txBox="1"/>
            <p:nvPr/>
          </p:nvSpPr>
          <p:spPr>
            <a:xfrm>
              <a:off x="6938976" y="1228372"/>
              <a:ext cx="11503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Plasma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94EDB31C-FBC7-5535-0578-ACC357783EEA}"/>
                </a:ext>
              </a:extLst>
            </p:cNvPr>
            <p:cNvSpPr txBox="1"/>
            <p:nvPr/>
          </p:nvSpPr>
          <p:spPr>
            <a:xfrm>
              <a:off x="8276218" y="1217985"/>
              <a:ext cx="11503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Al filter</a:t>
              </a:r>
            </a:p>
          </p:txBody>
        </p: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BBF54159-E27A-30EA-A635-EFE9320C116F}"/>
                </a:ext>
              </a:extLst>
            </p:cNvPr>
            <p:cNvCxnSpPr>
              <a:cxnSpLocks/>
            </p:cNvCxnSpPr>
            <p:nvPr/>
          </p:nvCxnSpPr>
          <p:spPr>
            <a:xfrm>
              <a:off x="9136810" y="1393633"/>
              <a:ext cx="37874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Immagine 52">
            <a:extLst>
              <a:ext uri="{FF2B5EF4-FFF2-40B4-BE49-F238E27FC236}">
                <a16:creationId xmlns:a16="http://schemas.microsoft.com/office/drawing/2014/main" id="{B48A79EA-9319-EB56-FCD5-0CDD95706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27" y="2899235"/>
            <a:ext cx="5029270" cy="2983726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2FC5A973-2127-72E1-D8A0-5C7E6B566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394" y="2853624"/>
            <a:ext cx="5221979" cy="3146161"/>
          </a:xfrm>
          <a:prstGeom prst="rect">
            <a:avLst/>
          </a:prstGeom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32C02553-3273-5675-24FA-89CAF2005E48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35</a:t>
            </a:r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36A0A783-CF65-AA0B-F83F-AF02322B3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049" y="1629235"/>
            <a:ext cx="5262966" cy="1260272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1D3C52EB-2201-0857-9AA7-F9ACC8ECD6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695"/>
          <a:stretch/>
        </p:blipFill>
        <p:spPr>
          <a:xfrm>
            <a:off x="7671783" y="1569564"/>
            <a:ext cx="3594849" cy="126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19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A29E1-EFA4-056E-242F-2156CFC64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FC7A350-7C28-0EE5-43EC-79869B232C08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1662C08-C991-AE33-0D86-D3EC06E68F63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C7B81BA-A644-E2F9-6ADA-F3D71BF4E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0083F755-9658-F673-464A-C78E0E13092B}"/>
              </a:ext>
            </a:extLst>
          </p:cNvPr>
          <p:cNvGrpSpPr/>
          <p:nvPr/>
        </p:nvGrpSpPr>
        <p:grpSpPr>
          <a:xfrm>
            <a:off x="453810" y="726013"/>
            <a:ext cx="5028333" cy="3385937"/>
            <a:chOff x="626026" y="1013857"/>
            <a:chExt cx="5028333" cy="338593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B6989821-4B00-07C8-FA08-8D5624C76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026" y="1370301"/>
              <a:ext cx="5028333" cy="302949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7FE9164-B869-11FB-8FDF-312434C0F87A}"/>
                </a:ext>
              </a:extLst>
            </p:cNvPr>
            <p:cNvCxnSpPr>
              <a:cxnSpLocks/>
            </p:cNvCxnSpPr>
            <p:nvPr/>
          </p:nvCxnSpPr>
          <p:spPr>
            <a:xfrm>
              <a:off x="1699866" y="1595248"/>
              <a:ext cx="1103295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1">
              <a:extLst>
                <a:ext uri="{FF2B5EF4-FFF2-40B4-BE49-F238E27FC236}">
                  <a16:creationId xmlns:a16="http://schemas.microsoft.com/office/drawing/2014/main" id="{57E194C9-BA5F-4D0C-1DD7-631E3BCE176E}"/>
                </a:ext>
              </a:extLst>
            </p:cNvPr>
            <p:cNvSpPr txBox="1"/>
            <p:nvPr/>
          </p:nvSpPr>
          <p:spPr>
            <a:xfrm>
              <a:off x="1534794" y="1013857"/>
              <a:ext cx="215708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000" b="1" dirty="0" err="1"/>
                <a:t>Noise</a:t>
              </a:r>
              <a:r>
                <a:rPr lang="it-IT" sz="2000" b="1" dirty="0"/>
                <a:t> of CCD </a:t>
              </a:r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86B7A737-679C-62F4-51E5-8C37B9B45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088" y="4563663"/>
            <a:ext cx="3064157" cy="185764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44FB1CFE-3E80-27D8-5A3E-5263D66F6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145" y="800113"/>
            <a:ext cx="3064157" cy="1857646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973E0B31-3741-78E4-5ECC-62D88FA5E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53" y="2673845"/>
            <a:ext cx="3117226" cy="188981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05C55D63-611F-B59A-98FE-2C598E2D6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0515" y="4301084"/>
            <a:ext cx="2311400" cy="1701800"/>
          </a:xfrm>
          <a:prstGeom prst="rect">
            <a:avLst/>
          </a:prstGeom>
        </p:spPr>
      </p:pic>
      <p:sp>
        <p:nvSpPr>
          <p:cNvPr id="33" name="CasellaDiTesto 11">
            <a:extLst>
              <a:ext uri="{FF2B5EF4-FFF2-40B4-BE49-F238E27FC236}">
                <a16:creationId xmlns:a16="http://schemas.microsoft.com/office/drawing/2014/main" id="{B614AEA2-8868-52F8-542E-233397FB7EDA}"/>
              </a:ext>
            </a:extLst>
          </p:cNvPr>
          <p:cNvSpPr txBox="1"/>
          <p:nvPr/>
        </p:nvSpPr>
        <p:spPr>
          <a:xfrm>
            <a:off x="6434304" y="1176984"/>
            <a:ext cx="2157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err="1"/>
              <a:t>Synchrad</a:t>
            </a:r>
            <a:r>
              <a:rPr lang="it-IT" sz="2000" b="1" dirty="0"/>
              <a:t> and </a:t>
            </a:r>
            <a:r>
              <a:rPr lang="it-IT" sz="2000" b="1" dirty="0" err="1"/>
              <a:t>measurements</a:t>
            </a:r>
            <a:endParaRPr lang="it-IT" sz="2000" b="1" dirty="0"/>
          </a:p>
        </p:txBody>
      </p:sp>
      <p:sp>
        <p:nvSpPr>
          <p:cNvPr id="34" name="CasellaDiTesto 11">
            <a:extLst>
              <a:ext uri="{FF2B5EF4-FFF2-40B4-BE49-F238E27FC236}">
                <a16:creationId xmlns:a16="http://schemas.microsoft.com/office/drawing/2014/main" id="{DAC8D10C-B812-1898-F42D-AB26972EDA9A}"/>
              </a:ext>
            </a:extLst>
          </p:cNvPr>
          <p:cNvSpPr txBox="1"/>
          <p:nvPr/>
        </p:nvSpPr>
        <p:spPr>
          <a:xfrm>
            <a:off x="6434305" y="3025565"/>
            <a:ext cx="2157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err="1"/>
              <a:t>Synchrad</a:t>
            </a:r>
            <a:r>
              <a:rPr lang="it-IT" sz="2000" b="1" dirty="0"/>
              <a:t> and </a:t>
            </a:r>
            <a:r>
              <a:rPr lang="it-IT" sz="2000" b="1" dirty="0" err="1"/>
              <a:t>quick</a:t>
            </a:r>
            <a:r>
              <a:rPr lang="it-IT" sz="2000" b="1" dirty="0"/>
              <a:t> model</a:t>
            </a:r>
          </a:p>
        </p:txBody>
      </p:sp>
      <p:sp>
        <p:nvSpPr>
          <p:cNvPr id="35" name="CasellaDiTesto 11">
            <a:extLst>
              <a:ext uri="{FF2B5EF4-FFF2-40B4-BE49-F238E27FC236}">
                <a16:creationId xmlns:a16="http://schemas.microsoft.com/office/drawing/2014/main" id="{ECBE1F0A-16C1-002E-ADA4-9F7D7564B971}"/>
              </a:ext>
            </a:extLst>
          </p:cNvPr>
          <p:cNvSpPr txBox="1"/>
          <p:nvPr/>
        </p:nvSpPr>
        <p:spPr>
          <a:xfrm>
            <a:off x="6434306" y="4857379"/>
            <a:ext cx="2157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Quick model and </a:t>
            </a:r>
          </a:p>
          <a:p>
            <a:r>
              <a:rPr lang="it-IT" sz="2000" b="1" dirty="0" err="1"/>
              <a:t>measurements</a:t>
            </a:r>
            <a:endParaRPr lang="it-IT" sz="2000" b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2DFEF8F-DCC3-7073-7D5B-EF81C309AA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4498" y="2205828"/>
            <a:ext cx="2311401" cy="507919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8899C02-2DE4-A500-EB8A-50BF63A5866F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358026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7EAFD-BC6F-DFBC-3F8A-F163A3718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FB189E5-1D5E-F185-0E04-524615B3267F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76205B-C5EF-9CE7-FEF1-4BFAD893DE91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X-ray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Imaging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E49EB6E-ADBF-260A-F9DC-626C2F50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3F603E1-0C7A-B59B-E715-F9CE5D2BD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18" y="1231084"/>
            <a:ext cx="2120587" cy="40011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023959B-7FA6-328B-4E67-C9EBBA3E4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036" y="4139967"/>
            <a:ext cx="2755900" cy="508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AA30DB3-E373-E33B-C0EE-2AD502478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289" y="825022"/>
            <a:ext cx="4548336" cy="3135261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9409D10-73E0-4F2D-1813-2C6EAB5AFAE8}"/>
              </a:ext>
            </a:extLst>
          </p:cNvPr>
          <p:cNvSpPr txBox="1"/>
          <p:nvPr/>
        </p:nvSpPr>
        <p:spPr>
          <a:xfrm>
            <a:off x="3866805" y="1882018"/>
            <a:ext cx="129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shift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F057C9E-D05B-6790-E507-0088A2C4780B}"/>
              </a:ext>
            </a:extLst>
          </p:cNvPr>
          <p:cNvSpPr txBox="1"/>
          <p:nvPr/>
        </p:nvSpPr>
        <p:spPr>
          <a:xfrm>
            <a:off x="5487727" y="1903507"/>
            <a:ext cx="129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absorption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33D316C-704E-7072-D4F3-45A12D682EBD}"/>
              </a:ext>
            </a:extLst>
          </p:cNvPr>
          <p:cNvSpPr txBox="1"/>
          <p:nvPr/>
        </p:nvSpPr>
        <p:spPr>
          <a:xfrm>
            <a:off x="572400" y="1515322"/>
            <a:ext cx="3100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refractive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index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DF3D522-F686-6760-118A-6265E430F0C3}"/>
              </a:ext>
            </a:extLst>
          </p:cNvPr>
          <p:cNvCxnSpPr>
            <a:cxnSpLocks/>
          </p:cNvCxnSpPr>
          <p:nvPr/>
        </p:nvCxnSpPr>
        <p:spPr>
          <a:xfrm flipV="1">
            <a:off x="4567499" y="1584761"/>
            <a:ext cx="475488" cy="26194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78FF0B93-F045-3BC2-D597-0FE2D0CDC3D4}"/>
              </a:ext>
            </a:extLst>
          </p:cNvPr>
          <p:cNvCxnSpPr>
            <a:cxnSpLocks/>
          </p:cNvCxnSpPr>
          <p:nvPr/>
        </p:nvCxnSpPr>
        <p:spPr>
          <a:xfrm flipH="1" flipV="1">
            <a:off x="5700127" y="1596909"/>
            <a:ext cx="261081" cy="31563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0DD1CB73-142B-6687-67C1-A7535B113127}"/>
                  </a:ext>
                </a:extLst>
              </p:cNvPr>
              <p:cNvSpPr txBox="1"/>
              <p:nvPr/>
            </p:nvSpPr>
            <p:spPr>
              <a:xfrm>
                <a:off x="4263438" y="2658440"/>
                <a:ext cx="155909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0DD1CB73-142B-6687-67C1-A7535B113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438" y="2658440"/>
                <a:ext cx="1559097" cy="276999"/>
              </a:xfrm>
              <a:prstGeom prst="rect">
                <a:avLst/>
              </a:prstGeom>
              <a:blipFill>
                <a:blip r:embed="rId7"/>
                <a:stretch>
                  <a:fillRect t="-4348" b="-34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0B8BEEF-EBE6-F082-B851-FA17E635F9E6}"/>
              </a:ext>
            </a:extLst>
          </p:cNvPr>
          <p:cNvSpPr txBox="1"/>
          <p:nvPr/>
        </p:nvSpPr>
        <p:spPr>
          <a:xfrm>
            <a:off x="571333" y="2939547"/>
            <a:ext cx="283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Imaging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9768102-3ABA-A71B-5350-2F55B189C271}"/>
              </a:ext>
            </a:extLst>
          </p:cNvPr>
          <p:cNvSpPr txBox="1"/>
          <p:nvPr/>
        </p:nvSpPr>
        <p:spPr>
          <a:xfrm>
            <a:off x="572400" y="4187875"/>
            <a:ext cx="3100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Accumulated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delay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370C56FA-7B7D-EAF1-E7DF-254D76803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5462" y="5279555"/>
            <a:ext cx="1549400" cy="381000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9272F2F-2EDC-B06B-3E5F-DE402D3ABEA8}"/>
              </a:ext>
            </a:extLst>
          </p:cNvPr>
          <p:cNvSpPr txBox="1"/>
          <p:nvPr/>
        </p:nvSpPr>
        <p:spPr>
          <a:xfrm>
            <a:off x="572400" y="5280027"/>
            <a:ext cx="3100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Spatial</a:t>
            </a:r>
            <a:r>
              <a:rPr lang="it-IT" b="1" dirty="0"/>
              <a:t> </a:t>
            </a:r>
            <a:r>
              <a:rPr lang="it-IT" b="1" dirty="0" err="1"/>
              <a:t>Coherence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0A55AE46-28D3-04F9-F22F-69D799069CBD}"/>
                  </a:ext>
                </a:extLst>
              </p:cNvPr>
              <p:cNvSpPr txBox="1"/>
              <p:nvPr/>
            </p:nvSpPr>
            <p:spPr>
              <a:xfrm>
                <a:off x="3405726" y="3371081"/>
                <a:ext cx="155909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~10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0A55AE46-28D3-04F9-F22F-69D799069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726" y="3371081"/>
                <a:ext cx="1559097" cy="276999"/>
              </a:xfrm>
              <a:prstGeom prst="rect">
                <a:avLst/>
              </a:prstGeom>
              <a:blipFill>
                <a:blip r:embed="rId9"/>
                <a:stretch>
                  <a:fillRect t="-4348"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467AEB40-0A2B-D40E-AB58-2BAFA593CB20}"/>
                  </a:ext>
                </a:extLst>
              </p:cNvPr>
              <p:cNvSpPr txBox="1"/>
              <p:nvPr/>
            </p:nvSpPr>
            <p:spPr>
              <a:xfrm>
                <a:off x="4926289" y="3336775"/>
                <a:ext cx="155909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~10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467AEB40-0A2B-D40E-AB58-2BAFA593C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289" y="3336775"/>
                <a:ext cx="1559097" cy="276999"/>
              </a:xfrm>
              <a:prstGeom prst="rect">
                <a:avLst/>
              </a:prstGeom>
              <a:blipFill>
                <a:blip r:embed="rId10"/>
                <a:stretch>
                  <a:fillRect t="-4348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F17F0B70-6CBD-A34A-652C-A785424FEC2A}"/>
              </a:ext>
            </a:extLst>
          </p:cNvPr>
          <p:cNvCxnSpPr>
            <a:cxnSpLocks/>
          </p:cNvCxnSpPr>
          <p:nvPr/>
        </p:nvCxnSpPr>
        <p:spPr>
          <a:xfrm flipV="1">
            <a:off x="4303946" y="3033756"/>
            <a:ext cx="475488" cy="26194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B224B1C0-13BA-A263-69E4-53DBC2400CCD}"/>
              </a:ext>
            </a:extLst>
          </p:cNvPr>
          <p:cNvCxnSpPr>
            <a:cxnSpLocks/>
          </p:cNvCxnSpPr>
          <p:nvPr/>
        </p:nvCxnSpPr>
        <p:spPr>
          <a:xfrm flipH="1" flipV="1">
            <a:off x="5337553" y="3006450"/>
            <a:ext cx="261081" cy="31563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3AF84507-1DC8-6015-4C1F-1DA59170A3CD}"/>
              </a:ext>
            </a:extLst>
          </p:cNvPr>
          <p:cNvCxnSpPr>
            <a:cxnSpLocks/>
          </p:cNvCxnSpPr>
          <p:nvPr/>
        </p:nvCxnSpPr>
        <p:spPr>
          <a:xfrm>
            <a:off x="4970673" y="5439240"/>
            <a:ext cx="567272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7035B4DE-3B58-7460-607B-592104D6A230}"/>
                  </a:ext>
                </a:extLst>
              </p:cNvPr>
              <p:cNvSpPr txBox="1"/>
              <p:nvPr/>
            </p:nvSpPr>
            <p:spPr>
              <a:xfrm>
                <a:off x="5365317" y="5306453"/>
                <a:ext cx="155909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~10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7035B4DE-3B58-7460-607B-592104D6A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317" y="5306453"/>
                <a:ext cx="1559097" cy="276999"/>
              </a:xfrm>
              <a:prstGeom prst="rect">
                <a:avLst/>
              </a:prstGeom>
              <a:blipFill>
                <a:blip r:embed="rId11"/>
                <a:stretch>
                  <a:fillRect t="-4348" b="-26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4217D743-C189-A627-8BB1-D22EC07D73E7}"/>
              </a:ext>
            </a:extLst>
          </p:cNvPr>
          <p:cNvSpPr/>
          <p:nvPr/>
        </p:nvSpPr>
        <p:spPr>
          <a:xfrm>
            <a:off x="386521" y="5023838"/>
            <a:ext cx="6393559" cy="1244524"/>
          </a:xfrm>
          <a:prstGeom prst="roundRect">
            <a:avLst/>
          </a:prstGeom>
          <a:noFill/>
          <a:ln w="31750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278E7756-B167-4139-3739-A4B1E9AE3260}"/>
              </a:ext>
            </a:extLst>
          </p:cNvPr>
          <p:cNvSpPr/>
          <p:nvPr/>
        </p:nvSpPr>
        <p:spPr>
          <a:xfrm>
            <a:off x="386520" y="3949688"/>
            <a:ext cx="6393559" cy="845706"/>
          </a:xfrm>
          <a:prstGeom prst="roundRect">
            <a:avLst/>
          </a:prstGeom>
          <a:noFill/>
          <a:ln w="31750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118EA31E-9C12-8B40-A414-25AFE4EEBC7B}"/>
              </a:ext>
            </a:extLst>
          </p:cNvPr>
          <p:cNvSpPr/>
          <p:nvPr/>
        </p:nvSpPr>
        <p:spPr>
          <a:xfrm>
            <a:off x="386521" y="2563361"/>
            <a:ext cx="6393559" cy="1104973"/>
          </a:xfrm>
          <a:prstGeom prst="roundRect">
            <a:avLst/>
          </a:prstGeom>
          <a:noFill/>
          <a:ln w="31750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9D5260A3-4154-6A04-0150-365569E93C78}"/>
              </a:ext>
            </a:extLst>
          </p:cNvPr>
          <p:cNvSpPr/>
          <p:nvPr/>
        </p:nvSpPr>
        <p:spPr>
          <a:xfrm>
            <a:off x="386520" y="1135425"/>
            <a:ext cx="6393559" cy="1121584"/>
          </a:xfrm>
          <a:prstGeom prst="roundRect">
            <a:avLst/>
          </a:prstGeom>
          <a:noFill/>
          <a:ln w="31750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DE10CF26-EC2B-4C6B-DA1A-4473C10DA018}"/>
              </a:ext>
            </a:extLst>
          </p:cNvPr>
          <p:cNvCxnSpPr>
            <a:cxnSpLocks/>
          </p:cNvCxnSpPr>
          <p:nvPr/>
        </p:nvCxnSpPr>
        <p:spPr>
          <a:xfrm flipV="1">
            <a:off x="3589276" y="5626916"/>
            <a:ext cx="475488" cy="26194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101BA31B-B1D9-D5D8-12A5-6212B948C2F1}"/>
              </a:ext>
            </a:extLst>
          </p:cNvPr>
          <p:cNvCxnSpPr>
            <a:cxnSpLocks/>
          </p:cNvCxnSpPr>
          <p:nvPr/>
        </p:nvCxnSpPr>
        <p:spPr>
          <a:xfrm flipH="1" flipV="1">
            <a:off x="4692117" y="5632154"/>
            <a:ext cx="261081" cy="31563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0D0997C9-A331-3BF7-4455-96B3EA248000}"/>
              </a:ext>
            </a:extLst>
          </p:cNvPr>
          <p:cNvSpPr txBox="1"/>
          <p:nvPr/>
        </p:nvSpPr>
        <p:spPr>
          <a:xfrm>
            <a:off x="2669317" y="5863260"/>
            <a:ext cx="1983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wavelength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FFD5A2D0-0526-CBC5-873F-77D3EFC79628}"/>
              </a:ext>
            </a:extLst>
          </p:cNvPr>
          <p:cNvSpPr txBox="1"/>
          <p:nvPr/>
        </p:nvSpPr>
        <p:spPr>
          <a:xfrm>
            <a:off x="4518731" y="5903043"/>
            <a:ext cx="1983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size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9F568200-AFCD-130D-6141-406C838F8F69}"/>
              </a:ext>
            </a:extLst>
          </p:cNvPr>
          <p:cNvSpPr txBox="1"/>
          <p:nvPr/>
        </p:nvSpPr>
        <p:spPr>
          <a:xfrm>
            <a:off x="8389245" y="922623"/>
            <a:ext cx="1829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effectLst/>
                <a:highlight>
                  <a:srgbClr val="FFFF00"/>
                </a:highlight>
                <a:latin typeface="TimesNewRomanPSMT"/>
              </a:rPr>
              <a:t>local</a:t>
            </a:r>
            <a:r>
              <a:rPr lang="it-IT" sz="1800" dirty="0">
                <a:effectLst/>
                <a:highlight>
                  <a:srgbClr val="FFFF00"/>
                </a:highlight>
                <a:latin typeface="TimesNewRomanPSMT"/>
              </a:rPr>
              <a:t> </a:t>
            </a:r>
            <a:r>
              <a:rPr lang="it-IT" sz="1800" dirty="0" err="1">
                <a:effectLst/>
                <a:highlight>
                  <a:srgbClr val="FFFF00"/>
                </a:highlight>
                <a:latin typeface="TimesNewRomanPSMT"/>
              </a:rPr>
              <a:t>focusing</a:t>
            </a:r>
            <a:r>
              <a:rPr lang="it-IT" sz="1800" dirty="0">
                <a:effectLst/>
                <a:highlight>
                  <a:srgbClr val="FFFF00"/>
                </a:highlight>
                <a:latin typeface="TimesNewRomanPSMT"/>
              </a:rPr>
              <a:t> 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BAFBEBBA-7AA7-DEC9-CD6B-E81B266A058D}"/>
              </a:ext>
            </a:extLst>
          </p:cNvPr>
          <p:cNvSpPr txBox="1"/>
          <p:nvPr/>
        </p:nvSpPr>
        <p:spPr>
          <a:xfrm>
            <a:off x="9966708" y="648675"/>
            <a:ext cx="1916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effectLst/>
                <a:highlight>
                  <a:srgbClr val="FFFF00"/>
                </a:highlight>
                <a:latin typeface="TimesNewRomanPSMT"/>
              </a:rPr>
              <a:t>edge</a:t>
            </a:r>
            <a:r>
              <a:rPr lang="it-IT" sz="1800" dirty="0">
                <a:effectLst/>
                <a:highlight>
                  <a:srgbClr val="FFFF00"/>
                </a:highlight>
                <a:latin typeface="TimesNewRomanPSMT"/>
              </a:rPr>
              <a:t> </a:t>
            </a:r>
            <a:r>
              <a:rPr lang="it-IT" sz="1800" dirty="0" err="1">
                <a:effectLst/>
                <a:highlight>
                  <a:srgbClr val="FFFF00"/>
                </a:highlight>
                <a:latin typeface="TimesNewRomanPSMT"/>
              </a:rPr>
              <a:t>enhancemen</a:t>
            </a:r>
            <a:r>
              <a:rPr lang="it-IT" sz="1800" dirty="0">
                <a:effectLst/>
                <a:highlight>
                  <a:srgbClr val="FFFF00"/>
                </a:highlight>
                <a:latin typeface="TimesNewRomanPSMT"/>
              </a:rPr>
              <a:t> 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F1E21692-07FA-9A50-D4E7-C7F127982CC4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4255088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65EF5-79B2-C956-D26B-2956A9463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5712A414-F511-B90D-2AE2-4680F1F6B6DC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695203-C458-CA5D-13C8-BDC8E7C3B41F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PCI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3A5AA02-8FE0-E535-92DB-08C323184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A2AA81A-D15C-DF6D-C174-70C56E150C51}"/>
              </a:ext>
            </a:extLst>
          </p:cNvPr>
          <p:cNvSpPr txBox="1"/>
          <p:nvPr/>
        </p:nvSpPr>
        <p:spPr>
          <a:xfrm>
            <a:off x="4332254" y="2552419"/>
            <a:ext cx="2808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FWHM of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8941564D-49AA-704D-5751-64BFDA3E404C}"/>
              </a:ext>
            </a:extLst>
          </p:cNvPr>
          <p:cNvGrpSpPr/>
          <p:nvPr/>
        </p:nvGrpSpPr>
        <p:grpSpPr>
          <a:xfrm>
            <a:off x="628327" y="2767932"/>
            <a:ext cx="6602189" cy="3113373"/>
            <a:chOff x="6877727" y="1437453"/>
            <a:chExt cx="9417302" cy="3874516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FCA7D095-8762-F825-17F2-D8D57CEFBCF8}"/>
                </a:ext>
              </a:extLst>
            </p:cNvPr>
            <p:cNvSpPr/>
            <p:nvPr/>
          </p:nvSpPr>
          <p:spPr>
            <a:xfrm rot="16200000">
              <a:off x="13997116" y="-122723"/>
              <a:ext cx="481976" cy="411385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91878782-6ACD-AD56-C19E-0AC47944449A}"/>
                </a:ext>
              </a:extLst>
            </p:cNvPr>
            <p:cNvGrpSpPr/>
            <p:nvPr/>
          </p:nvGrpSpPr>
          <p:grpSpPr>
            <a:xfrm>
              <a:off x="6877727" y="1437453"/>
              <a:ext cx="9417302" cy="3874516"/>
              <a:chOff x="6453814" y="174958"/>
              <a:chExt cx="9417302" cy="3874516"/>
            </a:xfrm>
          </p:grpSpPr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C90B31EA-AD4B-56B6-0B36-865965334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3814" y="174958"/>
                <a:ext cx="3303789" cy="3874516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36834B02-14B3-02BD-F8C1-8459C597A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11757267" y="436479"/>
                <a:ext cx="4113849" cy="470460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A44711F-7AED-0665-F643-10D1C4659E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87345" y="430719"/>
                <a:ext cx="2169919" cy="1564336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F58FC2A-B400-6586-5436-0E4EE7FA25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87345" y="906939"/>
                <a:ext cx="2169919" cy="1240515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98A44A2-1573-85D7-B299-AE776815F7DC}"/>
              </a:ext>
            </a:extLst>
          </p:cNvPr>
          <p:cNvSpPr txBox="1"/>
          <p:nvPr/>
        </p:nvSpPr>
        <p:spPr>
          <a:xfrm>
            <a:off x="2525647" y="2449700"/>
            <a:ext cx="30605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Magnification</a:t>
            </a:r>
            <a:r>
              <a:rPr lang="it-IT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it-IT" sz="1050" b="1" dirty="0">
                <a:latin typeface="Arial" panose="020B0604020202020204" pitchFamily="34" charset="0"/>
                <a:cs typeface="Arial" panose="020B0604020202020204" pitchFamily="34" charset="0"/>
              </a:rPr>
              <a:t>  x3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25C4AC59-FB4B-9CDC-7FC4-F286BCCC7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938" y="3645978"/>
            <a:ext cx="3170674" cy="1831337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D9BA61F3-EE12-D13A-9C53-EA25F9BBF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892" y="1763149"/>
            <a:ext cx="3022072" cy="1589572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4752F06F-3AD4-41B9-6DF9-7893D51FD454}"/>
              </a:ext>
            </a:extLst>
          </p:cNvPr>
          <p:cNvSpPr txBox="1"/>
          <p:nvPr/>
        </p:nvSpPr>
        <p:spPr>
          <a:xfrm>
            <a:off x="0" y="6116262"/>
            <a:ext cx="1117230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Guo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B., Zhang, X., Zhang, </a:t>
            </a:r>
            <a:r>
              <a:rPr lang="it-IT" sz="105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J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., et al. 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High-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resolution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phase-contrast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 imaging of 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biological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specimens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using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stable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betatron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 X-ray source in the multiple-</a:t>
            </a:r>
            <a:r>
              <a:rPr lang="it-IT" sz="1050" b="0" i="1" u="none" strike="noStrike" dirty="0" err="1">
                <a:solidFill>
                  <a:srgbClr val="000000"/>
                </a:solidFill>
                <a:effectLst/>
              </a:rPr>
              <a:t>exposure</a:t>
            </a:r>
            <a:r>
              <a:rPr lang="it-IT" sz="1050" b="0" i="1" u="none" strike="noStrike" dirty="0">
                <a:solidFill>
                  <a:srgbClr val="000000"/>
                </a:solidFill>
                <a:effectLst/>
              </a:rPr>
              <a:t> mode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 </a:t>
            </a:r>
            <a:r>
              <a:rPr lang="it-IT" sz="1050" b="1" i="0" u="none" strike="noStrike" dirty="0">
                <a:solidFill>
                  <a:srgbClr val="000000"/>
                </a:solidFill>
                <a:effectLst/>
              </a:rPr>
              <a:t>Scientific Reports</a:t>
            </a:r>
            <a:r>
              <a:rPr lang="it-IT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9, 8791 (2019).</a:t>
            </a:r>
            <a:endParaRPr lang="it-IT" sz="1050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E4F805E-CBDC-1FA5-9EC6-4F32E660A434}"/>
              </a:ext>
            </a:extLst>
          </p:cNvPr>
          <p:cNvSpPr txBox="1"/>
          <p:nvPr/>
        </p:nvSpPr>
        <p:spPr>
          <a:xfrm>
            <a:off x="8668892" y="1276056"/>
            <a:ext cx="2808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Scientific reports 2019</a:t>
            </a:r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B0E8D101-88BD-B3B0-6DF9-A57B80760152}"/>
              </a:ext>
            </a:extLst>
          </p:cNvPr>
          <p:cNvGrpSpPr/>
          <p:nvPr/>
        </p:nvGrpSpPr>
        <p:grpSpPr>
          <a:xfrm>
            <a:off x="4256921" y="3774502"/>
            <a:ext cx="3610332" cy="1643364"/>
            <a:chOff x="4454263" y="2948850"/>
            <a:chExt cx="3610332" cy="1643364"/>
          </a:xfrm>
        </p:grpSpPr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70FA9246-51C1-2C80-C6E7-BC198AE40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4263" y="2948850"/>
              <a:ext cx="2761529" cy="1643364"/>
            </a:xfrm>
            <a:prstGeom prst="rect">
              <a:avLst/>
            </a:prstGeom>
          </p:spPr>
        </p:pic>
        <p:cxnSp>
          <p:nvCxnSpPr>
            <p:cNvPr id="52" name="Connettore 2 51">
              <a:extLst>
                <a:ext uri="{FF2B5EF4-FFF2-40B4-BE49-F238E27FC236}">
                  <a16:creationId xmlns:a16="http://schemas.microsoft.com/office/drawing/2014/main" id="{FA20DAD4-EA2D-511E-1A39-55036A8BA0B4}"/>
                </a:ext>
              </a:extLst>
            </p:cNvPr>
            <p:cNvCxnSpPr/>
            <p:nvPr/>
          </p:nvCxnSpPr>
          <p:spPr>
            <a:xfrm>
              <a:off x="5486793" y="3852456"/>
              <a:ext cx="320634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FFDFDCDE-729E-F34B-4192-B9E711EB432F}"/>
                </a:ext>
              </a:extLst>
            </p:cNvPr>
            <p:cNvCxnSpPr/>
            <p:nvPr/>
          </p:nvCxnSpPr>
          <p:spPr>
            <a:xfrm flipH="1">
              <a:off x="6108555" y="3852456"/>
              <a:ext cx="371831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F6AFBE35-D995-B90F-57EC-840EDF585204}"/>
                    </a:ext>
                  </a:extLst>
                </p:cNvPr>
                <p:cNvSpPr txBox="1"/>
                <p:nvPr/>
              </p:nvSpPr>
              <p:spPr>
                <a:xfrm>
                  <a:off x="6596244" y="3724566"/>
                  <a:ext cx="14683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𝐹𝑊𝐻𝑀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F6AFBE35-D995-B90F-57EC-840EDF5852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244" y="3724566"/>
                  <a:ext cx="146835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448" t="-8696" r="-2586" b="-3478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Rettangolo 56">
            <a:extLst>
              <a:ext uri="{FF2B5EF4-FFF2-40B4-BE49-F238E27FC236}">
                <a16:creationId xmlns:a16="http://schemas.microsoft.com/office/drawing/2014/main" id="{1858A244-5233-9003-8FEA-EDA1F5040975}"/>
              </a:ext>
            </a:extLst>
          </p:cNvPr>
          <p:cNvSpPr/>
          <p:nvPr/>
        </p:nvSpPr>
        <p:spPr>
          <a:xfrm rot="18757440">
            <a:off x="5899392" y="3063274"/>
            <a:ext cx="139700" cy="118247"/>
          </a:xfrm>
          <a:prstGeom prst="rect">
            <a:avLst/>
          </a:prstGeom>
          <a:noFill/>
          <a:ln w="317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1343A1DE-1588-AA30-31D9-5FD36C2BAED7}"/>
              </a:ext>
            </a:extLst>
          </p:cNvPr>
          <p:cNvGrpSpPr/>
          <p:nvPr/>
        </p:nvGrpSpPr>
        <p:grpSpPr>
          <a:xfrm>
            <a:off x="501036" y="857327"/>
            <a:ext cx="3755379" cy="1637683"/>
            <a:chOff x="134491" y="4010398"/>
            <a:chExt cx="5359873" cy="2307432"/>
          </a:xfrm>
        </p:grpSpPr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16AC3FBD-84ED-6581-39CF-F14F10BEF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491" y="4010398"/>
              <a:ext cx="4429224" cy="2107379"/>
            </a:xfrm>
            <a:prstGeom prst="rect">
              <a:avLst/>
            </a:prstGeom>
          </p:spPr>
        </p:pic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97BEBCA9-5A42-CDC7-ABFB-F0BE7D857AA7}"/>
                </a:ext>
              </a:extLst>
            </p:cNvPr>
            <p:cNvSpPr txBox="1"/>
            <p:nvPr/>
          </p:nvSpPr>
          <p:spPr>
            <a:xfrm>
              <a:off x="3813048" y="5311969"/>
              <a:ext cx="16813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z = 3 m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FB0610D2-7C27-8F69-BAB8-A88AAA43040D}"/>
                </a:ext>
              </a:extLst>
            </p:cNvPr>
            <p:cNvSpPr txBox="1"/>
            <p:nvPr/>
          </p:nvSpPr>
          <p:spPr>
            <a:xfrm>
              <a:off x="2385759" y="5595402"/>
              <a:ext cx="16813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000" b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z</a:t>
              </a:r>
              <a:r>
                <a:rPr lang="it-IT" sz="20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= 1 m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150F857B-AE32-B0E4-32EF-F03AEF37199A}"/>
                </a:ext>
              </a:extLst>
            </p:cNvPr>
            <p:cNvSpPr txBox="1"/>
            <p:nvPr/>
          </p:nvSpPr>
          <p:spPr>
            <a:xfrm>
              <a:off x="614453" y="5917720"/>
              <a:ext cx="16813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000" b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z</a:t>
              </a:r>
              <a:r>
                <a:rPr lang="it-IT" sz="20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= 0 m</a:t>
              </a:r>
            </a:p>
          </p:txBody>
        </p:sp>
      </p:grpSp>
      <p:cxnSp>
        <p:nvCxnSpPr>
          <p:cNvPr id="64" name="Connettore diritto 5">
            <a:extLst>
              <a:ext uri="{FF2B5EF4-FFF2-40B4-BE49-F238E27FC236}">
                <a16:creationId xmlns:a16="http://schemas.microsoft.com/office/drawing/2014/main" id="{89242FBB-F04F-CB9B-F0C0-DBF581E79A7D}"/>
              </a:ext>
            </a:extLst>
          </p:cNvPr>
          <p:cNvCxnSpPr>
            <a:cxnSpLocks/>
          </p:cNvCxnSpPr>
          <p:nvPr/>
        </p:nvCxnSpPr>
        <p:spPr>
          <a:xfrm flipV="1">
            <a:off x="8148101" y="752965"/>
            <a:ext cx="9996" cy="5340491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D76AB969-E1A2-0658-1013-6CF8E6B5CA4F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989805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1DEE8-F21E-0055-4A4D-1C61D0EF2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C17A869-FFA6-7550-BE9F-B9A642A9CA72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1D59C6-DD14-E716-01A2-BC0D8BE219D5}"/>
              </a:ext>
            </a:extLst>
          </p:cNvPr>
          <p:cNvSpPr txBox="1"/>
          <p:nvPr/>
        </p:nvSpPr>
        <p:spPr>
          <a:xfrm>
            <a:off x="361626" y="79078"/>
            <a:ext cx="1146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Laser-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5146A57-5112-532B-9531-360DC5A0C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4736"/>
            <a:ext cx="12192000" cy="4517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4733C00F-C661-3192-A26F-FAC4210480DB}"/>
              </a:ext>
            </a:extLst>
          </p:cNvPr>
          <p:cNvGrpSpPr/>
          <p:nvPr/>
        </p:nvGrpSpPr>
        <p:grpSpPr>
          <a:xfrm>
            <a:off x="1520386" y="909446"/>
            <a:ext cx="9648517" cy="5482734"/>
            <a:chOff x="1520386" y="1041504"/>
            <a:chExt cx="9648517" cy="5482734"/>
          </a:xfrm>
        </p:grpSpPr>
        <p:pic>
          <p:nvPicPr>
            <p:cNvPr id="10" name="Immagine 9" descr="Immagine che contiene schermata, testo, diagramma&#10;&#10;Descrizione generata automaticamente">
              <a:extLst>
                <a:ext uri="{FF2B5EF4-FFF2-40B4-BE49-F238E27FC236}">
                  <a16:creationId xmlns:a16="http://schemas.microsoft.com/office/drawing/2014/main" id="{147E6EE1-237B-85BF-B3FD-5A816B949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386" y="1041504"/>
              <a:ext cx="9443568" cy="5121746"/>
            </a:xfrm>
            <a:prstGeom prst="rect">
              <a:avLst/>
            </a:prstGeom>
          </p:spPr>
        </p:pic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2DD9518E-E5B3-E650-7F31-9BF8117287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6682" y="1369181"/>
              <a:ext cx="1468369" cy="1920240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AD90E28C-EAFA-7A99-6718-BFAD760371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4219" y="2261281"/>
              <a:ext cx="304714" cy="788068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44C45A35-080A-23CC-094D-1618751215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5521" y="3602377"/>
              <a:ext cx="193412" cy="671784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1F262BA-4F77-BFDA-49AF-FE1F3A81F235}"/>
                </a:ext>
              </a:extLst>
            </p:cNvPr>
            <p:cNvSpPr txBox="1"/>
            <p:nvPr/>
          </p:nvSpPr>
          <p:spPr>
            <a:xfrm>
              <a:off x="5753172" y="3593644"/>
              <a:ext cx="19906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i="1" dirty="0" err="1">
                  <a:effectLst/>
                  <a:highlight>
                    <a:srgbClr val="FFFF00"/>
                  </a:highlight>
                  <a:latin typeface="Helvetica" pitchFamily="2" charset="0"/>
                </a:rPr>
                <a:t>Pondermotive</a:t>
              </a:r>
              <a:r>
                <a:rPr lang="it-IT" b="1" i="1" dirty="0">
                  <a:effectLst/>
                  <a:highlight>
                    <a:srgbClr val="FFFF00"/>
                  </a:highlight>
                  <a:latin typeface="Helvetica" pitchFamily="2" charset="0"/>
                </a:rPr>
                <a:t> Force</a:t>
              </a:r>
              <a:endParaRPr lang="it-IT" b="1" dirty="0">
                <a:effectLst/>
                <a:highlight>
                  <a:srgbClr val="FFFF00"/>
                </a:highlight>
                <a:latin typeface="Helvetica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BA557ED4-4042-CCCD-163A-85548DD0AA35}"/>
                    </a:ext>
                  </a:extLst>
                </p:cNvPr>
                <p:cNvSpPr txBox="1"/>
                <p:nvPr/>
              </p:nvSpPr>
              <p:spPr>
                <a:xfrm>
                  <a:off x="1858846" y="5746871"/>
                  <a:ext cx="2028942" cy="31515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𝒄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</a:endParaRPr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BA557ED4-4042-CCCD-163A-85548DD0AA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8846" y="5746871"/>
                  <a:ext cx="2028942" cy="315151"/>
                </a:xfrm>
                <a:prstGeom prst="rect">
                  <a:avLst/>
                </a:prstGeom>
                <a:blipFill>
                  <a:blip r:embed="rId5"/>
                  <a:stretch>
                    <a:fillRect l="-1242" t="-3846" r="-3106" b="-2692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34E46998-9ECB-CF6F-3253-32B8CB9D9A3B}"/>
                    </a:ext>
                  </a:extLst>
                </p:cNvPr>
                <p:cNvSpPr txBox="1"/>
                <p:nvPr/>
              </p:nvSpPr>
              <p:spPr>
                <a:xfrm>
                  <a:off x="9891274" y="1402492"/>
                  <a:ext cx="936456" cy="30777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34E46998-9ECB-CF6F-3253-32B8CB9D9A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1274" y="1402492"/>
                  <a:ext cx="936456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C40DB313-D3BF-A851-C5C7-DEC7F1F045F2}"/>
                </a:ext>
              </a:extLst>
            </p:cNvPr>
            <p:cNvSpPr txBox="1"/>
            <p:nvPr/>
          </p:nvSpPr>
          <p:spPr>
            <a:xfrm>
              <a:off x="8286682" y="6154906"/>
              <a:ext cx="28822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i="1" u="sng"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/>
                <a:t>Credits: C. Joshi, UCLA 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7B1318-CDB9-DB22-9CBF-D15A2F556B14}"/>
              </a:ext>
            </a:extLst>
          </p:cNvPr>
          <p:cNvSpPr txBox="1"/>
          <p:nvPr/>
        </p:nvSpPr>
        <p:spPr>
          <a:xfrm>
            <a:off x="9627380" y="891709"/>
            <a:ext cx="936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Laser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5BE7B3-7F44-FAE6-5855-6AAD03545D2C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3014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6135E47-AE27-113E-BF71-168C915AB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" y="6465756"/>
            <a:ext cx="12192000" cy="45172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21B802-95FD-3264-F869-40D605AD24EB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9B5872-E3B9-0982-6EDB-456E52B5078C}"/>
              </a:ext>
            </a:extLst>
          </p:cNvPr>
          <p:cNvSpPr txBox="1"/>
          <p:nvPr/>
        </p:nvSpPr>
        <p:spPr>
          <a:xfrm>
            <a:off x="-476" y="709052"/>
            <a:ext cx="11702741" cy="640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On the </a:t>
            </a:r>
            <a:r>
              <a:rPr lang="en-US" sz="1200" b="1" dirty="0" err="1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betatron</a:t>
            </a: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radiation in cylindrically symmetric plasma-ion channels</a:t>
            </a:r>
            <a:endParaRPr lang="it-IT" sz="1200" b="1" dirty="0">
              <a:solidFill>
                <a:srgbClr val="4F81BD"/>
              </a:solidFill>
              <a:effectLst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Authors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Francescone, D.; Bosco,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.; Carillo, M.;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Chiadroni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E.; Curcio, A.; Cianchi, A.; Ferrario, M.; Galletti, M.; Giuliano, L.; Migliorati, M.; Mostacci, A.; Palumbo, L.; Rossi, A.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.;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Shpakov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V.; Silvi, G.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Details: In: JOURNAL OF PHYSICS. CONFERENCE SERIES. ISSN: 1742-6588. (2024), pp. 2170-2173. DOI: 10.18429/jacow-ipac2023-tupl182.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UV-Soft X-ray </a:t>
            </a:r>
            <a:r>
              <a:rPr lang="en-US" sz="1200" b="1" dirty="0" err="1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betatron</a:t>
            </a: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radiation characterization from laser-plasma </a:t>
            </a:r>
            <a:r>
              <a:rPr lang="en-US" sz="1200" b="1" dirty="0" err="1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wakefield</a:t>
            </a: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acceleration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Authors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Francescone, D.; Carillo, M.;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Chiadroni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E.; Curcio, A.; Cianchi, A.; Ferrario, M.; Gatti, G.; Galletti, M.; Giuliano, L.; Migliorati, M.; Mostacci, A.; Palumbo, L.; Rossi, A.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.; Stocchi,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.; Silvi, G.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Details: (2024), pp. 573-575. DOI: 10.18429/jacow-ipac2024-mopr58.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Perspectives in linear accelerator for FLASH VHEE: study of a compact C-band system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Authors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Faillace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L.; Alesini, D.; Bisogni, G.; Bosco,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.; Carillo, M.;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Cirrone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P.; Cuttone, G.; De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Arcangelis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D.; De Gregorio, A.; Di Martino,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.;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Favaudon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V.; Ficcadenti, L.; Francescone, D.;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Franciosini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G.; Gallo, A.; Heinrich, S.; Migliorati, M.; Mostacci, A.; Palumbo, L.; Patera, V.; Patriarca, A.;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Pensavalle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.;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Perondi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.;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Remetti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.; Sarti, A.; Spataro, B.; Torrisi, G.; Vannozzi, A.; Giuliano, L. 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Details: In: PHYSICA MEDICA. ISSN: 1120-1797. 104:(2022), pp. 149-159.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Design study of a compact injector for a synchrotron light source. (accepted)</a:t>
            </a:r>
            <a:endParaRPr lang="it-IT" sz="1200" b="1" dirty="0">
              <a:solidFill>
                <a:srgbClr val="4F81BD"/>
              </a:solidFill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Authors: D. Francescone, P. </a:t>
            </a:r>
            <a:r>
              <a:rPr lang="en-US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Craievich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M. Gaspar, T. Lucas, A. </a:t>
            </a:r>
            <a:r>
              <a:rPr lang="en-US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Mostacci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R. </a:t>
            </a:r>
            <a:r>
              <a:rPr lang="en-US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Zennaro</a:t>
            </a:r>
            <a:r>
              <a:rPr lang="it-IT" sz="12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Details: IEEE Transactions on Nuclear Science, Gen. 2025.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Measurement of femtosecond incoherent X-ray pulses using shot-noise-driven fluctuations in plasma </a:t>
            </a:r>
            <a:r>
              <a:rPr lang="en-US" sz="1200" b="1" dirty="0" err="1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betatron</a:t>
            </a: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sources</a:t>
            </a:r>
            <a:endParaRPr lang="it-IT" sz="1200" b="1" dirty="0">
              <a:solidFill>
                <a:srgbClr val="4F81BD"/>
              </a:solidFill>
              <a:effectLst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Authors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A. Curcio, E.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Chiadroni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A. Cianchi, A. Del Dotto, D. Francescone, M. Galletti, V.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Horný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A. Huerta, A. Mostacci,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A. Pérez-Hernández, M. Petrarca, C. Salgado López, </a:t>
            </a:r>
            <a:r>
              <a:rPr lang="it-IT" sz="1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Stocchi, P. Tomassini, M. Ferrario, G. Gatti 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Details: Phys. Rev. E, </a:t>
            </a:r>
            <a:endParaRPr lang="it-IT" sz="1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Advance spectroscopic analysis: integration of ultra-wideband QCL with ATR-FTIR spectroscopy using polarized THz radiation</a:t>
            </a:r>
            <a:endParaRPr lang="it-IT" sz="1200" b="1" dirty="0">
              <a:solidFill>
                <a:srgbClr val="4F81BD"/>
              </a:solidFill>
              <a:effectLst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ts val="1265"/>
              </a:lnSpc>
              <a:spcAft>
                <a:spcPts val="1000"/>
              </a:spcAft>
            </a:pP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Authors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P.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Magboo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D. Francescone, C. Moffa, A. Curcio, T.-Y.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Kao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A.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M. Lee, M. Petrarca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ts val="1265"/>
              </a:lnSpc>
              <a:spcAft>
                <a:spcPts val="1000"/>
              </a:spcAft>
            </a:pP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r>
              <a:rPr lang="en-US" sz="12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Recovering hidden layers through terahertz reflection fingerprints: a novel mapping approach for unveiling Cultural Heritage materials</a:t>
            </a:r>
            <a:endParaRPr lang="it-IT" sz="1200" b="1" dirty="0">
              <a:solidFill>
                <a:srgbClr val="4F81BD"/>
              </a:solidFill>
              <a:effectLst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ts val="1265"/>
              </a:lnSpc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Authors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C.Moffa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 A. Curcio, 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P.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Magboo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V.Orsini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 D. Francescone,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A.Felici</a:t>
            </a:r>
            <a:r>
              <a:rPr lang="it-IT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M. Petrarca [non so quali altri nomi ci vanno]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B3BA37D-E8EE-7BAB-BC90-AB57FD523E6B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List of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publication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44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ACBA5-B3E6-D3D2-82E3-7F48331A2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106DF76-39CD-F334-4976-E453B10E7988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ABB151-7747-0440-67AD-23D61210D7F6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B337095-459F-D261-DC6C-AF1348F2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" y="6465756"/>
            <a:ext cx="12192000" cy="45172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C0B8C5-E75F-2223-3D3A-326F2892B04B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654B94F-C494-44A9-057F-B9BA0FAC28D1}"/>
              </a:ext>
            </a:extLst>
          </p:cNvPr>
          <p:cNvSpPr txBox="1"/>
          <p:nvPr/>
        </p:nvSpPr>
        <p:spPr>
          <a:xfrm>
            <a:off x="1146105" y="4196604"/>
            <a:ext cx="10919292" cy="321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500" kern="100" dirty="0" err="1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Analyzed</a:t>
            </a:r>
            <a:r>
              <a:rPr lang="it-IT" sz="1500" kern="1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500" kern="100" dirty="0" err="1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it-IT" sz="1500" kern="1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500" kern="100" dirty="0" err="1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variations</a:t>
            </a:r>
            <a:r>
              <a:rPr lang="it-IT" sz="1500" kern="1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in electron energy and </a:t>
            </a:r>
            <a:r>
              <a:rPr lang="it-IT" sz="1500" kern="100" dirty="0" err="1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oscillation</a:t>
            </a:r>
            <a:r>
              <a:rPr lang="it-IT" sz="1500" kern="1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500" kern="100" dirty="0" err="1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amplitude</a:t>
            </a:r>
            <a:r>
              <a:rPr lang="it-IT" sz="1500" kern="1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500" kern="100" dirty="0" err="1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influence</a:t>
            </a:r>
            <a:r>
              <a:rPr lang="it-IT" sz="1500" kern="1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sz="1500" kern="100" dirty="0" err="1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shape</a:t>
            </a:r>
            <a:r>
              <a:rPr lang="it-IT" sz="1500" kern="1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sz="1500" kern="100" dirty="0" err="1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  <a:r>
              <a:rPr lang="it-IT" sz="1500" kern="1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500" kern="100" dirty="0" err="1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spectra</a:t>
            </a:r>
            <a:r>
              <a:rPr lang="it-IT" sz="1500" kern="1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Elemento grafico 14" descr="Badge Segno di spunta con riempimento a tinta unita">
            <a:extLst>
              <a:ext uri="{FF2B5EF4-FFF2-40B4-BE49-F238E27FC236}">
                <a16:creationId xmlns:a16="http://schemas.microsoft.com/office/drawing/2014/main" id="{A10FB6A0-A56C-8578-3764-59AF489A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357" y="2047710"/>
            <a:ext cx="553994" cy="553994"/>
          </a:xfrm>
          <a:prstGeom prst="rect">
            <a:avLst/>
          </a:prstGeom>
        </p:spPr>
      </p:pic>
      <p:pic>
        <p:nvPicPr>
          <p:cNvPr id="16" name="Elemento grafico 15" descr="Badge Segno di spunta con riempimento a tinta unita">
            <a:extLst>
              <a:ext uri="{FF2B5EF4-FFF2-40B4-BE49-F238E27FC236}">
                <a16:creationId xmlns:a16="http://schemas.microsoft.com/office/drawing/2014/main" id="{763F15CD-5A3F-ED9D-B255-A2C85E46A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357" y="1129721"/>
            <a:ext cx="553994" cy="553994"/>
          </a:xfrm>
          <a:prstGeom prst="rect">
            <a:avLst/>
          </a:prstGeom>
        </p:spPr>
      </p:pic>
      <p:pic>
        <p:nvPicPr>
          <p:cNvPr id="17" name="Elemento grafico 16" descr="Badge Segno di spunta con riempimento a tinta unita">
            <a:extLst>
              <a:ext uri="{FF2B5EF4-FFF2-40B4-BE49-F238E27FC236}">
                <a16:creationId xmlns:a16="http://schemas.microsoft.com/office/drawing/2014/main" id="{5DE67434-4385-45FD-F1F3-4AB64A50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357" y="4147200"/>
            <a:ext cx="553994" cy="55399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2D73820-52E9-AB2B-DD59-3510C7DB96C9}"/>
              </a:ext>
            </a:extLst>
          </p:cNvPr>
          <p:cNvSpPr txBox="1"/>
          <p:nvPr/>
        </p:nvSpPr>
        <p:spPr>
          <a:xfrm>
            <a:off x="1106970" y="5249722"/>
            <a:ext cx="108410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for the first time in EUV range</a:t>
            </a:r>
          </a:p>
        </p:txBody>
      </p:sp>
      <p:pic>
        <p:nvPicPr>
          <p:cNvPr id="21" name="Elemento grafico 20" descr="Badge Segno di spunta con riempimento a tinta unita">
            <a:extLst>
              <a:ext uri="{FF2B5EF4-FFF2-40B4-BE49-F238E27FC236}">
                <a16:creationId xmlns:a16="http://schemas.microsoft.com/office/drawing/2014/main" id="{F14137F5-34E3-5E99-E6BB-99704C6BE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357" y="5240189"/>
            <a:ext cx="553994" cy="55399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0707B3-6CB8-C636-56D6-266B78CC8641}"/>
              </a:ext>
            </a:extLst>
          </p:cNvPr>
          <p:cNvSpPr txBox="1"/>
          <p:nvPr/>
        </p:nvSpPr>
        <p:spPr>
          <a:xfrm>
            <a:off x="1146105" y="1245135"/>
            <a:ext cx="1091929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dirty="0">
                <a:latin typeface="Arial "/>
              </a:rPr>
              <a:t>Laser </a:t>
            </a:r>
            <a:r>
              <a:rPr lang="it-IT" sz="1500" dirty="0" err="1">
                <a:latin typeface="Arial "/>
              </a:rPr>
              <a:t>wakefield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acceleration</a:t>
            </a:r>
            <a:r>
              <a:rPr lang="it-IT" sz="1500" dirty="0">
                <a:latin typeface="Arial "/>
              </a:rPr>
              <a:t> (LWFA) and </a:t>
            </a:r>
            <a:r>
              <a:rPr lang="it-IT" sz="1500" dirty="0" err="1">
                <a:latin typeface="Arial "/>
              </a:rPr>
              <a:t>EuPRAXIA</a:t>
            </a:r>
            <a:r>
              <a:rPr lang="it-IT" sz="1500" dirty="0">
                <a:latin typeface="Arial "/>
              </a:rPr>
              <a:t>/</a:t>
            </a:r>
            <a:r>
              <a:rPr lang="it-IT" sz="1500" dirty="0" err="1">
                <a:latin typeface="Arial "/>
              </a:rPr>
              <a:t>EuAPS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have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been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presented</a:t>
            </a:r>
            <a:r>
              <a:rPr lang="it-IT" sz="1500" dirty="0">
                <a:latin typeface="Arial "/>
              </a:rPr>
              <a:t> </a:t>
            </a:r>
          </a:p>
        </p:txBody>
      </p:sp>
      <p:pic>
        <p:nvPicPr>
          <p:cNvPr id="5" name="Elemento grafico 4" descr="Badge Segno di spunta con riempimento a tinta unita">
            <a:extLst>
              <a:ext uri="{FF2B5EF4-FFF2-40B4-BE49-F238E27FC236}">
                <a16:creationId xmlns:a16="http://schemas.microsoft.com/office/drawing/2014/main" id="{CFED9ECB-6BEE-9A88-14C9-47B90B210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357" y="3019085"/>
            <a:ext cx="553994" cy="55399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277B69D-6E9F-9286-8BAA-D63718B15F6A}"/>
              </a:ext>
            </a:extLst>
          </p:cNvPr>
          <p:cNvSpPr txBox="1"/>
          <p:nvPr/>
        </p:nvSpPr>
        <p:spPr>
          <a:xfrm>
            <a:off x="1106970" y="3006836"/>
            <a:ext cx="109192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dirty="0">
                <a:latin typeface="Arial "/>
              </a:rPr>
              <a:t>A Quick model </a:t>
            </a:r>
            <a:r>
              <a:rPr lang="it-IT" sz="1500" dirty="0" err="1">
                <a:latin typeface="Arial "/>
              </a:rPr>
              <a:t>has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been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developed</a:t>
            </a:r>
            <a:r>
              <a:rPr lang="it-IT" sz="1500" dirty="0">
                <a:latin typeface="Arial "/>
              </a:rPr>
              <a:t> and </a:t>
            </a:r>
            <a:r>
              <a:rPr lang="it-IT" sz="1500" dirty="0" err="1">
                <a:latin typeface="Arial "/>
              </a:rPr>
              <a:t>tested</a:t>
            </a:r>
            <a:r>
              <a:rPr lang="it-IT" sz="1500" dirty="0">
                <a:latin typeface="Arial "/>
              </a:rPr>
              <a:t>,  </a:t>
            </a:r>
            <a:r>
              <a:rPr lang="it-IT" sz="1500" dirty="0" err="1">
                <a:latin typeface="Arial "/>
              </a:rPr>
              <a:t>taking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into</a:t>
            </a:r>
            <a:r>
              <a:rPr lang="it-IT" sz="1500" dirty="0">
                <a:latin typeface="Arial "/>
              </a:rPr>
              <a:t> account </a:t>
            </a:r>
            <a:r>
              <a:rPr lang="it-IT" sz="1500" dirty="0" err="1">
                <a:latin typeface="Arial "/>
              </a:rPr>
              <a:t>gaussian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particle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distribution</a:t>
            </a:r>
            <a:r>
              <a:rPr lang="it-IT" sz="1500" dirty="0">
                <a:latin typeface="Arial "/>
              </a:rPr>
              <a:t>, </a:t>
            </a:r>
          </a:p>
          <a:p>
            <a:r>
              <a:rPr lang="it-IT" sz="1500" dirty="0">
                <a:latin typeface="Arial "/>
              </a:rPr>
              <a:t>slices </a:t>
            </a:r>
            <a:r>
              <a:rPr lang="it-IT" sz="1500" dirty="0" err="1">
                <a:latin typeface="Arial "/>
              </a:rPr>
              <a:t>division</a:t>
            </a:r>
            <a:r>
              <a:rPr lang="it-IT" sz="1500" dirty="0">
                <a:latin typeface="Arial "/>
              </a:rPr>
              <a:t>, and </a:t>
            </a:r>
            <a:r>
              <a:rPr lang="it-IT" sz="1500" dirty="0" err="1">
                <a:latin typeface="Arial "/>
              </a:rPr>
              <a:t>variation</a:t>
            </a:r>
            <a:r>
              <a:rPr lang="it-IT" sz="1500" dirty="0">
                <a:latin typeface="Arial "/>
              </a:rPr>
              <a:t> in energy and </a:t>
            </a:r>
            <a:r>
              <a:rPr lang="it-IT" sz="1500" dirty="0" err="1">
                <a:latin typeface="Arial "/>
              </a:rPr>
              <a:t>amplitude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oscillation</a:t>
            </a:r>
            <a:r>
              <a:rPr lang="it-IT" sz="1500" dirty="0">
                <a:latin typeface="Arial "/>
              </a:rPr>
              <a:t> of </a:t>
            </a:r>
            <a:r>
              <a:rPr lang="it-IT" sz="1500" dirty="0" err="1">
                <a:latin typeface="Arial "/>
              </a:rPr>
              <a:t>electrons</a:t>
            </a:r>
            <a:r>
              <a:rPr lang="it-IT" sz="1500" dirty="0">
                <a:latin typeface="Arial "/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207CC01-F532-3B00-5E3F-AAC702F73FB9}"/>
              </a:ext>
            </a:extLst>
          </p:cNvPr>
          <p:cNvSpPr txBox="1"/>
          <p:nvPr/>
        </p:nvSpPr>
        <p:spPr>
          <a:xfrm>
            <a:off x="1146105" y="2108890"/>
            <a:ext cx="70668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dirty="0" err="1">
                <a:latin typeface="Arial "/>
              </a:rPr>
              <a:t>Betatron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radiation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has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been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studied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teoretically</a:t>
            </a:r>
            <a:r>
              <a:rPr lang="it-IT" sz="1500" dirty="0">
                <a:latin typeface="Arial "/>
              </a:rPr>
              <a:t>, </a:t>
            </a:r>
            <a:r>
              <a:rPr lang="it-IT" sz="1500" dirty="0" err="1">
                <a:latin typeface="Arial "/>
              </a:rPr>
              <a:t>numerically</a:t>
            </a:r>
            <a:r>
              <a:rPr lang="it-IT" sz="1500" dirty="0">
                <a:latin typeface="Arial "/>
              </a:rPr>
              <a:t> and </a:t>
            </a:r>
            <a:r>
              <a:rPr lang="it-IT" sz="1500" dirty="0" err="1">
                <a:latin typeface="Arial "/>
              </a:rPr>
              <a:t>experimentally</a:t>
            </a:r>
            <a:r>
              <a:rPr lang="it-IT" sz="1500" dirty="0">
                <a:latin typeface="Arial "/>
              </a:rPr>
              <a:t> and the </a:t>
            </a:r>
            <a:r>
              <a:rPr lang="it-IT" sz="1500" dirty="0" err="1">
                <a:latin typeface="Arial "/>
              </a:rPr>
              <a:t>results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have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been</a:t>
            </a:r>
            <a:r>
              <a:rPr lang="it-IT" sz="1500" dirty="0">
                <a:latin typeface="Arial "/>
              </a:rPr>
              <a:t> </a:t>
            </a:r>
            <a:r>
              <a:rPr lang="it-IT" sz="1500" dirty="0" err="1">
                <a:latin typeface="Arial "/>
              </a:rPr>
              <a:t>shown</a:t>
            </a:r>
            <a:endParaRPr lang="it-IT" sz="15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93099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0C64CD-C9BF-B846-1743-9C59D8E7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107" y="2478934"/>
            <a:ext cx="3163785" cy="1325563"/>
          </a:xfrm>
        </p:spPr>
        <p:txBody>
          <a:bodyPr/>
          <a:lstStyle/>
          <a:p>
            <a:r>
              <a:rPr lang="it-IT" dirty="0" err="1"/>
              <a:t>Backslides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3026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6A8D5-B402-94E8-FEB7-C9947373C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2F45D36-B5DC-25F1-E8A4-874167BC230B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C9AA9D-0356-D7A6-8103-09C1F9DC4925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spotsize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8B9F29-26D0-BA2F-35B7-6DA9212D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9DD4366-DB4F-AAB4-FAD7-AC25C1362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27" y="793067"/>
            <a:ext cx="3874284" cy="19836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53840A8-978F-71A6-A9CD-8BF04F40E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68" y="3699150"/>
            <a:ext cx="4380349" cy="27305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DE14D4A-E74D-7043-975F-BA10F088A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374" y="1162935"/>
            <a:ext cx="2773429" cy="23395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4B4DCDD-752B-F133-F93C-2776C2E6A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1262" y="4175429"/>
            <a:ext cx="1397000" cy="939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33846D1-BD39-8D20-E3C2-81096A878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294" y="3397042"/>
            <a:ext cx="1130300" cy="5842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2FBA6A8-B773-2493-C8D5-9D6320C7AB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387" t="76763"/>
          <a:stretch/>
        </p:blipFill>
        <p:spPr>
          <a:xfrm>
            <a:off x="11205973" y="4884225"/>
            <a:ext cx="584933" cy="6787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2252643-DF9E-708D-BFFA-8D50AAFAFB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297" t="100000" b="-15652"/>
          <a:stretch/>
        </p:blipFill>
        <p:spPr>
          <a:xfrm>
            <a:off x="10936526" y="5018837"/>
            <a:ext cx="828669" cy="457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923745A-F2F2-5229-0ABB-F24DA31BB0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6008" y="2736298"/>
            <a:ext cx="1384300" cy="4191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B695EE30-CD1F-70EC-2113-23141AAD29B0}"/>
              </a:ext>
            </a:extLst>
          </p:cNvPr>
          <p:cNvSpPr txBox="1">
            <a:spLocks/>
          </p:cNvSpPr>
          <p:nvPr/>
        </p:nvSpPr>
        <p:spPr>
          <a:xfrm>
            <a:off x="5799677" y="627392"/>
            <a:ext cx="1926618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err="1"/>
              <a:t>Measurements</a:t>
            </a:r>
            <a:endParaRPr lang="it-IT" sz="1600" dirty="0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EAA21983-9618-DA37-E217-21A756FC2589}"/>
              </a:ext>
            </a:extLst>
          </p:cNvPr>
          <p:cNvSpPr txBox="1">
            <a:spLocks/>
          </p:cNvSpPr>
          <p:nvPr/>
        </p:nvSpPr>
        <p:spPr>
          <a:xfrm>
            <a:off x="203868" y="3195168"/>
            <a:ext cx="1958893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/>
              <a:t> </a:t>
            </a:r>
            <a:r>
              <a:rPr lang="it-IT" sz="1600" dirty="0" err="1"/>
              <a:t>Lanex</a:t>
            </a:r>
            <a:r>
              <a:rPr lang="it-IT" sz="1600" dirty="0"/>
              <a:t> screen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6C24DB17-2C31-D462-94FC-A0C8E3A66969}"/>
              </a:ext>
            </a:extLst>
          </p:cNvPr>
          <p:cNvSpPr txBox="1">
            <a:spLocks/>
          </p:cNvSpPr>
          <p:nvPr/>
        </p:nvSpPr>
        <p:spPr>
          <a:xfrm>
            <a:off x="5117083" y="3447490"/>
            <a:ext cx="818240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/>
              <a:t>Data 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407377D1-2BBA-295A-A77A-0F0A8F9B3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9883" y="3779747"/>
            <a:ext cx="2926412" cy="2269349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7FEB41D2-C2C7-41DC-3E83-1984A8C26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6091" y="1743963"/>
            <a:ext cx="3838148" cy="681540"/>
          </a:xfrm>
          <a:prstGeom prst="rect">
            <a:avLst/>
          </a:prstGeom>
        </p:spPr>
      </p:pic>
      <p:sp>
        <p:nvSpPr>
          <p:cNvPr id="21" name="Arrow: Down 9">
            <a:extLst>
              <a:ext uri="{FF2B5EF4-FFF2-40B4-BE49-F238E27FC236}">
                <a16:creationId xmlns:a16="http://schemas.microsoft.com/office/drawing/2014/main" id="{A99CF8F7-D59D-CEBE-E858-01C109521FA2}"/>
              </a:ext>
            </a:extLst>
          </p:cNvPr>
          <p:cNvSpPr/>
          <p:nvPr/>
        </p:nvSpPr>
        <p:spPr>
          <a:xfrm>
            <a:off x="9226877" y="2437553"/>
            <a:ext cx="130629" cy="2797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12">
            <a:extLst>
              <a:ext uri="{FF2B5EF4-FFF2-40B4-BE49-F238E27FC236}">
                <a16:creationId xmlns:a16="http://schemas.microsoft.com/office/drawing/2014/main" id="{914E1038-3163-A21F-387A-3C59F8953647}"/>
              </a:ext>
            </a:extLst>
          </p:cNvPr>
          <p:cNvSpPr/>
          <p:nvPr/>
        </p:nvSpPr>
        <p:spPr>
          <a:xfrm>
            <a:off x="9248648" y="3239089"/>
            <a:ext cx="130629" cy="2797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13">
            <a:extLst>
              <a:ext uri="{FF2B5EF4-FFF2-40B4-BE49-F238E27FC236}">
                <a16:creationId xmlns:a16="http://schemas.microsoft.com/office/drawing/2014/main" id="{4F5445E1-9AA7-64B5-00C2-A799466E1930}"/>
              </a:ext>
            </a:extLst>
          </p:cNvPr>
          <p:cNvSpPr/>
          <p:nvPr/>
        </p:nvSpPr>
        <p:spPr>
          <a:xfrm>
            <a:off x="9248648" y="4002549"/>
            <a:ext cx="130629" cy="2797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917B36F2-D7D8-7D4A-0EF6-020B7A45C013}"/>
              </a:ext>
            </a:extLst>
          </p:cNvPr>
          <p:cNvSpPr/>
          <p:nvPr/>
        </p:nvSpPr>
        <p:spPr>
          <a:xfrm>
            <a:off x="9534788" y="3617309"/>
            <a:ext cx="363474" cy="2985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831A2202-04E8-CE06-61B1-0A2D96E51D47}"/>
              </a:ext>
            </a:extLst>
          </p:cNvPr>
          <p:cNvSpPr txBox="1">
            <a:spLocks/>
          </p:cNvSpPr>
          <p:nvPr/>
        </p:nvSpPr>
        <p:spPr>
          <a:xfrm>
            <a:off x="9816546" y="5125615"/>
            <a:ext cx="2300614" cy="1153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highlight>
                  <a:srgbClr val="00FF00"/>
                </a:highlight>
              </a:rPr>
              <a:t>We</a:t>
            </a:r>
            <a:r>
              <a:rPr lang="it-IT" sz="1600" b="1" dirty="0">
                <a:highlight>
                  <a:srgbClr val="00FF00"/>
                </a:highlight>
              </a:rPr>
              <a:t> </a:t>
            </a:r>
            <a:r>
              <a:rPr lang="it-IT" sz="1600" b="1" dirty="0" err="1">
                <a:highlight>
                  <a:srgbClr val="00FF00"/>
                </a:highlight>
              </a:rPr>
              <a:t>need</a:t>
            </a:r>
            <a:r>
              <a:rPr lang="it-IT" sz="1600" b="1" dirty="0">
                <a:highlight>
                  <a:srgbClr val="00FF00"/>
                </a:highlight>
              </a:rPr>
              <a:t> the energy to </a:t>
            </a:r>
            <a:r>
              <a:rPr lang="it-IT" sz="1600" b="1" dirty="0" err="1">
                <a:highlight>
                  <a:srgbClr val="00FF00"/>
                </a:highlight>
              </a:rPr>
              <a:t>calculate</a:t>
            </a:r>
            <a:r>
              <a:rPr lang="it-IT" sz="1600" b="1" dirty="0">
                <a:highlight>
                  <a:srgbClr val="00FF00"/>
                </a:highlight>
              </a:rPr>
              <a:t> the </a:t>
            </a:r>
            <a:r>
              <a:rPr lang="it-IT" sz="1600" b="1" dirty="0" err="1">
                <a:highlight>
                  <a:srgbClr val="00FF00"/>
                </a:highlight>
              </a:rPr>
              <a:t>amplitude</a:t>
            </a:r>
            <a:r>
              <a:rPr lang="it-IT" sz="1600" b="1" dirty="0">
                <a:highlight>
                  <a:srgbClr val="00FF00"/>
                </a:highlight>
              </a:rPr>
              <a:t> of </a:t>
            </a:r>
            <a:r>
              <a:rPr lang="it-IT" sz="1600" b="1" dirty="0" err="1">
                <a:highlight>
                  <a:srgbClr val="00FF00"/>
                </a:highlight>
              </a:rPr>
              <a:t>oscillation</a:t>
            </a:r>
            <a:endParaRPr lang="it-IT" sz="1600" b="1" dirty="0">
              <a:highlight>
                <a:srgbClr val="00FF00"/>
              </a:highlight>
            </a:endParaRP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E9A39A74-6871-EB16-CA44-4C911133F553}"/>
              </a:ext>
            </a:extLst>
          </p:cNvPr>
          <p:cNvSpPr txBox="1">
            <a:spLocks/>
          </p:cNvSpPr>
          <p:nvPr/>
        </p:nvSpPr>
        <p:spPr>
          <a:xfrm>
            <a:off x="7726295" y="1147547"/>
            <a:ext cx="4820819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err="1"/>
              <a:t>Calculation</a:t>
            </a:r>
            <a:r>
              <a:rPr lang="it-IT" sz="1600" dirty="0"/>
              <a:t> of the </a:t>
            </a:r>
            <a:r>
              <a:rPr lang="it-IT" sz="1600" dirty="0" err="1"/>
              <a:t>oscillation</a:t>
            </a:r>
            <a:r>
              <a:rPr lang="it-IT" sz="1600" dirty="0"/>
              <a:t> </a:t>
            </a:r>
            <a:r>
              <a:rPr lang="it-IT" sz="1600" dirty="0" err="1"/>
              <a:t>amplitude</a:t>
            </a:r>
            <a:r>
              <a:rPr lang="it-IT" sz="1600" dirty="0"/>
              <a:t> of </a:t>
            </a:r>
            <a:r>
              <a:rPr lang="it-IT" sz="1600" dirty="0" err="1"/>
              <a:t>electrons</a:t>
            </a:r>
            <a:endParaRPr lang="it-IT" sz="1600" dirty="0"/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C6A8774E-F531-DD8D-E45B-AA980C0975F0}"/>
              </a:ext>
            </a:extLst>
          </p:cNvPr>
          <p:cNvSpPr txBox="1">
            <a:spLocks/>
          </p:cNvSpPr>
          <p:nvPr/>
        </p:nvSpPr>
        <p:spPr>
          <a:xfrm>
            <a:off x="3386314" y="795591"/>
            <a:ext cx="817411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/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4201348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91911-811D-41A9-D0CB-9401AF415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BC5802D-AE61-F80A-6538-4EBFF3027DB6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D62920-5E5F-0200-FBF9-9E07E5759D55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Electron energy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24A0E77-1874-6C9A-1E62-21AD6BF19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3" name="Segnaposto contenuto 3">
            <a:extLst>
              <a:ext uri="{FF2B5EF4-FFF2-40B4-BE49-F238E27FC236}">
                <a16:creationId xmlns:a16="http://schemas.microsoft.com/office/drawing/2014/main" id="{08E0D876-FE1F-98F8-F6C9-EBF578A8B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87412" y="2344005"/>
            <a:ext cx="5058672" cy="41105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3704A1-4117-7E18-8FE7-E0CC2E836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3" y="752244"/>
            <a:ext cx="3619018" cy="1852936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4ADA157-0B43-3DB1-C1D1-B261F23016FC}"/>
              </a:ext>
            </a:extLst>
          </p:cNvPr>
          <p:cNvSpPr txBox="1">
            <a:spLocks/>
          </p:cNvSpPr>
          <p:nvPr/>
        </p:nvSpPr>
        <p:spPr>
          <a:xfrm>
            <a:off x="7083608" y="1743386"/>
            <a:ext cx="3663248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/>
              <a:t>Energy </a:t>
            </a:r>
            <a:r>
              <a:rPr lang="it-IT" sz="1600" dirty="0" err="1"/>
              <a:t>spectrum</a:t>
            </a:r>
            <a:r>
              <a:rPr lang="it-IT" sz="1600" dirty="0"/>
              <a:t> (RAW data)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EFC7437-A6B4-B7A3-75AC-6D42B38CD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608" y="628753"/>
            <a:ext cx="4320914" cy="1196444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C8A11A43-086C-C7C9-30CE-EFBF336FCF6B}"/>
              </a:ext>
            </a:extLst>
          </p:cNvPr>
          <p:cNvSpPr txBox="1">
            <a:spLocks/>
          </p:cNvSpPr>
          <p:nvPr/>
        </p:nvSpPr>
        <p:spPr>
          <a:xfrm>
            <a:off x="7741274" y="1977218"/>
            <a:ext cx="3663248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/>
              <a:t>Energy </a:t>
            </a:r>
            <a:r>
              <a:rPr lang="it-IT" sz="1600" dirty="0" err="1"/>
              <a:t>spectrum</a:t>
            </a:r>
            <a:r>
              <a:rPr lang="it-IT" sz="1600" dirty="0"/>
              <a:t> (post </a:t>
            </a:r>
            <a:r>
              <a:rPr lang="it-IT" sz="1600" dirty="0" err="1"/>
              <a:t>processed</a:t>
            </a:r>
            <a:r>
              <a:rPr lang="it-IT" sz="1600" dirty="0"/>
              <a:t> data)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CEF345D5-03D8-44C0-021B-F50C9CCA2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53" y="2781068"/>
            <a:ext cx="3122667" cy="2712295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73FB7516-2E78-E35A-0415-492169EDA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40" y="5676698"/>
            <a:ext cx="1737511" cy="693480"/>
          </a:xfrm>
          <a:prstGeom prst="rect">
            <a:avLst/>
          </a:prstGeom>
        </p:spPr>
      </p:pic>
      <p:sp>
        <p:nvSpPr>
          <p:cNvPr id="13" name="Arrow: Down 14">
            <a:extLst>
              <a:ext uri="{FF2B5EF4-FFF2-40B4-BE49-F238E27FC236}">
                <a16:creationId xmlns:a16="http://schemas.microsoft.com/office/drawing/2014/main" id="{1F771EAE-94F4-4453-93D9-F98C525E9EEC}"/>
              </a:ext>
            </a:extLst>
          </p:cNvPr>
          <p:cNvSpPr/>
          <p:nvPr/>
        </p:nvSpPr>
        <p:spPr>
          <a:xfrm rot="16200000">
            <a:off x="2627202" y="5936549"/>
            <a:ext cx="130629" cy="2797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B04A7A1B-6FCE-C6F9-7A39-C7902B9F6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3095" y="5783546"/>
            <a:ext cx="1143099" cy="358171"/>
          </a:xfrm>
          <a:prstGeom prst="rect">
            <a:avLst/>
          </a:prstGeom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id="{0E74FB86-74B2-16D2-3E8F-6DEA3ED13F79}"/>
              </a:ext>
            </a:extLst>
          </p:cNvPr>
          <p:cNvSpPr/>
          <p:nvPr/>
        </p:nvSpPr>
        <p:spPr>
          <a:xfrm>
            <a:off x="545916" y="5664347"/>
            <a:ext cx="3853543" cy="693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A96789C4-479E-C88F-6243-F254A926B6D3}"/>
              </a:ext>
            </a:extLst>
          </p:cNvPr>
          <p:cNvSpPr txBox="1">
            <a:spLocks/>
          </p:cNvSpPr>
          <p:nvPr/>
        </p:nvSpPr>
        <p:spPr>
          <a:xfrm>
            <a:off x="3386314" y="795591"/>
            <a:ext cx="817411" cy="4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/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1930311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00742-BAE3-7201-4378-434ABFDB2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6483B26-4FCF-9199-A546-6CA585E50207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5F39D2-13C5-13DB-382B-AF353FC2431C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Grazing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35C3F99-9667-C0A6-47CE-93818CDE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A7939F4-274E-E01B-9B30-A892BBBF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00" y="894836"/>
            <a:ext cx="4077947" cy="2289211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2EBF8F66-606D-BC43-EF87-44386F5A11DB}"/>
              </a:ext>
            </a:extLst>
          </p:cNvPr>
          <p:cNvSpPr txBox="1">
            <a:spLocks/>
          </p:cNvSpPr>
          <p:nvPr/>
        </p:nvSpPr>
        <p:spPr>
          <a:xfrm>
            <a:off x="8321569" y="2801442"/>
            <a:ext cx="2835051" cy="505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2) </a:t>
            </a:r>
            <a:r>
              <a:rPr lang="it-IT" sz="2000" dirty="0" err="1"/>
              <a:t>Slit</a:t>
            </a:r>
            <a:r>
              <a:rPr lang="it-IT" sz="2000" dirty="0"/>
              <a:t> </a:t>
            </a:r>
            <a:r>
              <a:rPr lang="it-IT" sz="2000" dirty="0" err="1"/>
              <a:t>measurement</a:t>
            </a:r>
            <a:endParaRPr lang="it-IT" sz="20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FDC8707-B850-0E92-BCF9-F0ED9C289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662" y="3237190"/>
            <a:ext cx="4872114" cy="10067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250A47A-AF0B-27A7-D866-E967D443E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4079" y="4243946"/>
            <a:ext cx="4872110" cy="10067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AB5154C-99D4-67A0-0CE2-7A04692F0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4079" y="5319418"/>
            <a:ext cx="4831654" cy="9487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DBA882-0F01-E594-9E30-9B1C2CF25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9238" y="938928"/>
            <a:ext cx="2103898" cy="1764175"/>
          </a:xfrm>
          <a:prstGeom prst="rect">
            <a:avLst/>
          </a:prstGeom>
        </p:spPr>
      </p:pic>
      <p:pic>
        <p:nvPicPr>
          <p:cNvPr id="12" name="Segnaposto contenuto 4">
            <a:extLst>
              <a:ext uri="{FF2B5EF4-FFF2-40B4-BE49-F238E27FC236}">
                <a16:creationId xmlns:a16="http://schemas.microsoft.com/office/drawing/2014/main" id="{5F16EDAB-4A51-5E8A-B504-A6192D1DE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3815230" y="4832719"/>
            <a:ext cx="2790491" cy="680017"/>
          </a:xfr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E80AC88-F12C-8011-2B4D-F6A556103B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209" y="3948182"/>
            <a:ext cx="4046249" cy="22709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A4403C5-0537-9B9F-4017-007928BDB0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 flipH="1">
            <a:off x="4921896" y="4670020"/>
            <a:ext cx="794969" cy="2539155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A2C17E35-F448-3855-19CC-39846430BAF3}"/>
              </a:ext>
            </a:extLst>
          </p:cNvPr>
          <p:cNvSpPr txBox="1">
            <a:spLocks/>
          </p:cNvSpPr>
          <p:nvPr/>
        </p:nvSpPr>
        <p:spPr>
          <a:xfrm>
            <a:off x="292224" y="3303131"/>
            <a:ext cx="6650153" cy="62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3) Calibration for EUV with mercury lamp and </a:t>
            </a:r>
            <a:r>
              <a:rPr lang="en-US" sz="2000" dirty="0" err="1"/>
              <a:t>Zemax</a:t>
            </a:r>
            <a:endParaRPr lang="en-US" sz="2000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1EE18F34-3FD5-E315-9D5D-5A7282C4FDE8}"/>
              </a:ext>
            </a:extLst>
          </p:cNvPr>
          <p:cNvSpPr txBox="1">
            <a:spLocks/>
          </p:cNvSpPr>
          <p:nvPr/>
        </p:nvSpPr>
        <p:spPr>
          <a:xfrm>
            <a:off x="7203946" y="835842"/>
            <a:ext cx="2835051" cy="505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1) </a:t>
            </a:r>
            <a:r>
              <a:rPr lang="it-IT" sz="2000" dirty="0" err="1"/>
              <a:t>Alignment</a:t>
            </a:r>
            <a:endParaRPr lang="it-IT" sz="2000" dirty="0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3B83B81B-71B7-FECA-9058-C40791BB0A6D}"/>
              </a:ext>
            </a:extLst>
          </p:cNvPr>
          <p:cNvSpPr txBox="1">
            <a:spLocks/>
          </p:cNvSpPr>
          <p:nvPr/>
        </p:nvSpPr>
        <p:spPr>
          <a:xfrm>
            <a:off x="4092983" y="4176806"/>
            <a:ext cx="2512738" cy="62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Mercury line</a:t>
            </a:r>
          </a:p>
        </p:txBody>
      </p:sp>
    </p:spTree>
    <p:extLst>
      <p:ext uri="{BB962C8B-B14F-4D97-AF65-F5344CB8AC3E}">
        <p14:creationId xmlns:p14="http://schemas.microsoft.com/office/powerpoint/2010/main" val="4197748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4074747-70C4-E6C5-7116-B3B182FC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66" y="1505778"/>
            <a:ext cx="4965700" cy="952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70401B-8E12-CFDE-2DC9-2094F7B91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350" y="2677734"/>
            <a:ext cx="3937000" cy="3657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D83A1C-2536-ACC5-FD9C-20054DF2FBB9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Grazing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325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0A31E4D-7740-A034-594E-7906DF59B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392" y="365565"/>
            <a:ext cx="10408769" cy="58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51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CF2D73C-5CAD-A599-8CE4-0C83C7B46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466" y="486889"/>
            <a:ext cx="9920939" cy="56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30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9F12D-FC35-3117-DCAD-9C8CD0E7F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CA81AFAD-BD71-FDB1-413C-4C459AA70DB5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7FE440-289A-18DB-A51A-D4317B067400}"/>
              </a:ext>
            </a:extLst>
          </p:cNvPr>
          <p:cNvSpPr txBox="1"/>
          <p:nvPr/>
        </p:nvSpPr>
        <p:spPr>
          <a:xfrm>
            <a:off x="361627" y="80794"/>
            <a:ext cx="11468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counting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CB41E89-479B-B735-8858-91289CD0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3490C22-195E-A217-B6E6-E9D8E5C19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8" y="3429000"/>
            <a:ext cx="3054354" cy="13497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CCD20BE-5A1A-91B3-7C76-726532AEE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913" y="687030"/>
            <a:ext cx="3608301" cy="1499836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D8E7DC21-EE71-CB5F-2A4D-7990024D2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289" y="4339872"/>
            <a:ext cx="2678374" cy="1620135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69E76D24-8240-A38C-F1A0-902807044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289" y="2755649"/>
            <a:ext cx="2598367" cy="1567269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5E3DD4C1-04DE-5AA3-9BF9-05CDF4ADB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771" y="2864163"/>
            <a:ext cx="4175371" cy="3056048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85FEAB63-6149-0C46-9B08-EEDDCFCE85FF}"/>
              </a:ext>
            </a:extLst>
          </p:cNvPr>
          <p:cNvSpPr txBox="1">
            <a:spLocks/>
          </p:cNvSpPr>
          <p:nvPr/>
        </p:nvSpPr>
        <p:spPr>
          <a:xfrm>
            <a:off x="262924" y="2766467"/>
            <a:ext cx="2512738" cy="62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Calibration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AFC0D0FD-3A99-F304-2502-AD26D1EF5A68}"/>
              </a:ext>
            </a:extLst>
          </p:cNvPr>
          <p:cNvSpPr txBox="1">
            <a:spLocks/>
          </p:cNvSpPr>
          <p:nvPr/>
        </p:nvSpPr>
        <p:spPr>
          <a:xfrm>
            <a:off x="4080131" y="878411"/>
            <a:ext cx="2512738" cy="62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Photons directly hit the CCD camera.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22095F73-D265-2EAD-FD61-BB1EAAD92239}"/>
              </a:ext>
            </a:extLst>
          </p:cNvPr>
          <p:cNvSpPr txBox="1">
            <a:spLocks/>
          </p:cNvSpPr>
          <p:nvPr/>
        </p:nvSpPr>
        <p:spPr>
          <a:xfrm>
            <a:off x="4080130" y="1626392"/>
            <a:ext cx="2652803" cy="808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The number of photons must be very low, and the pixels that will be hit will have a very low density</a:t>
            </a:r>
          </a:p>
        </p:txBody>
      </p:sp>
      <p:sp>
        <p:nvSpPr>
          <p:cNvPr id="15" name="Arrow: Right 20">
            <a:extLst>
              <a:ext uri="{FF2B5EF4-FFF2-40B4-BE49-F238E27FC236}">
                <a16:creationId xmlns:a16="http://schemas.microsoft.com/office/drawing/2014/main" id="{DA25B9C7-31FD-BEF8-6A4A-9C0A3394F3B6}"/>
              </a:ext>
            </a:extLst>
          </p:cNvPr>
          <p:cNvSpPr/>
          <p:nvPr/>
        </p:nvSpPr>
        <p:spPr>
          <a:xfrm>
            <a:off x="3317278" y="1363133"/>
            <a:ext cx="762852" cy="3159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21">
            <a:extLst>
              <a:ext uri="{FF2B5EF4-FFF2-40B4-BE49-F238E27FC236}">
                <a16:creationId xmlns:a16="http://schemas.microsoft.com/office/drawing/2014/main" id="{448714BD-6AA7-4833-2DB9-8EB514C545D4}"/>
              </a:ext>
            </a:extLst>
          </p:cNvPr>
          <p:cNvSpPr/>
          <p:nvPr/>
        </p:nvSpPr>
        <p:spPr>
          <a:xfrm>
            <a:off x="6732933" y="1369214"/>
            <a:ext cx="762852" cy="3159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22">
            <a:extLst>
              <a:ext uri="{FF2B5EF4-FFF2-40B4-BE49-F238E27FC236}">
                <a16:creationId xmlns:a16="http://schemas.microsoft.com/office/drawing/2014/main" id="{D628FF84-0593-AA94-531B-1056BCEB4F43}"/>
              </a:ext>
            </a:extLst>
          </p:cNvPr>
          <p:cNvSpPr/>
          <p:nvPr/>
        </p:nvSpPr>
        <p:spPr>
          <a:xfrm>
            <a:off x="6782005" y="4531009"/>
            <a:ext cx="762852" cy="3159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26F3D024-36D3-8CD7-BA29-DBB5C53E30D2}"/>
              </a:ext>
            </a:extLst>
          </p:cNvPr>
          <p:cNvSpPr txBox="1"/>
          <p:nvPr/>
        </p:nvSpPr>
        <p:spPr>
          <a:xfrm>
            <a:off x="116150" y="4846921"/>
            <a:ext cx="2950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Two  sources were used:</a:t>
            </a:r>
          </a:p>
          <a:p>
            <a:r>
              <a:rPr lang="en-US" sz="1600" dirty="0"/>
              <a:t> Fe55 and copper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49993F9E-D0E6-7F31-439B-136EE2376512}"/>
              </a:ext>
            </a:extLst>
          </p:cNvPr>
          <p:cNvSpPr txBox="1"/>
          <p:nvPr/>
        </p:nvSpPr>
        <p:spPr>
          <a:xfrm>
            <a:off x="3236257" y="5898650"/>
            <a:ext cx="4788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The intensity histogram is compared with the typical  emission line</a:t>
            </a: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ACEE4B7C-F80F-0A60-F717-EBE96EC68C7E}"/>
              </a:ext>
            </a:extLst>
          </p:cNvPr>
          <p:cNvSpPr txBox="1"/>
          <p:nvPr/>
        </p:nvSpPr>
        <p:spPr>
          <a:xfrm>
            <a:off x="8285827" y="5871257"/>
            <a:ext cx="2950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Calibration curve for the CCD camera</a:t>
            </a:r>
          </a:p>
        </p:txBody>
      </p:sp>
      <p:pic>
        <p:nvPicPr>
          <p:cNvPr id="21" name="Picture 28">
            <a:extLst>
              <a:ext uri="{FF2B5EF4-FFF2-40B4-BE49-F238E27FC236}">
                <a16:creationId xmlns:a16="http://schemas.microsoft.com/office/drawing/2014/main" id="{A5DFA6D1-5E23-0BAA-3653-F4FA105918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2414" y="4991132"/>
            <a:ext cx="1370005" cy="835606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2ED61BDA-DBE5-9171-A69C-DE0B14379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382" y="914392"/>
            <a:ext cx="3027830" cy="16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0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EFFA0-6F31-82DF-F5E8-AD77CFA78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22E4F4A-9E75-A76B-4BFC-9DF0943BC40C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3F8E69FC-DAA4-7C33-5D4E-C1B6571AB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4736"/>
            <a:ext cx="12192000" cy="4517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CD8590AB-8F43-158A-6759-904912456F84}"/>
              </a:ext>
            </a:extLst>
          </p:cNvPr>
          <p:cNvGrpSpPr/>
          <p:nvPr/>
        </p:nvGrpSpPr>
        <p:grpSpPr>
          <a:xfrm>
            <a:off x="1520386" y="909446"/>
            <a:ext cx="9648517" cy="5482734"/>
            <a:chOff x="1520386" y="1041504"/>
            <a:chExt cx="9648517" cy="5482734"/>
          </a:xfrm>
        </p:grpSpPr>
        <p:pic>
          <p:nvPicPr>
            <p:cNvPr id="10" name="Immagine 9" descr="Immagine che contiene schermata, testo, diagramma&#10;&#10;Descrizione generata automaticamente">
              <a:extLst>
                <a:ext uri="{FF2B5EF4-FFF2-40B4-BE49-F238E27FC236}">
                  <a16:creationId xmlns:a16="http://schemas.microsoft.com/office/drawing/2014/main" id="{7D2F826C-11E6-DC6B-8D26-978987463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386" y="1041504"/>
              <a:ext cx="9443568" cy="5121746"/>
            </a:xfrm>
            <a:prstGeom prst="rect">
              <a:avLst/>
            </a:prstGeom>
          </p:spPr>
        </p:pic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1D66661D-C92F-712B-2697-719FE8603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6682" y="1369181"/>
              <a:ext cx="1468369" cy="1920240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9FB848A5-64BB-9A59-B82E-D1C413D76C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4219" y="2261281"/>
              <a:ext cx="304714" cy="788068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0F8216F9-90A5-E2E7-E39D-F82E82CB99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5521" y="3602377"/>
              <a:ext cx="193412" cy="671784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D19F3C5-CBB4-1150-1EED-2DD9F68A9768}"/>
                </a:ext>
              </a:extLst>
            </p:cNvPr>
            <p:cNvSpPr txBox="1"/>
            <p:nvPr/>
          </p:nvSpPr>
          <p:spPr>
            <a:xfrm>
              <a:off x="5753172" y="3593644"/>
              <a:ext cx="19906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i="1" dirty="0" err="1">
                  <a:effectLst/>
                  <a:highlight>
                    <a:srgbClr val="FFFF00"/>
                  </a:highlight>
                  <a:latin typeface="Helvetica" pitchFamily="2" charset="0"/>
                </a:rPr>
                <a:t>Pondermotive</a:t>
              </a:r>
              <a:r>
                <a:rPr lang="it-IT" b="1" i="1" dirty="0">
                  <a:effectLst/>
                  <a:highlight>
                    <a:srgbClr val="FFFF00"/>
                  </a:highlight>
                  <a:latin typeface="Helvetica" pitchFamily="2" charset="0"/>
                </a:rPr>
                <a:t> Force</a:t>
              </a:r>
              <a:endParaRPr lang="it-IT" b="1" dirty="0">
                <a:effectLst/>
                <a:highlight>
                  <a:srgbClr val="FFFF00"/>
                </a:highlight>
                <a:latin typeface="Helvetica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7950FED9-9E21-DDB9-4765-F8F82F01DDC8}"/>
                    </a:ext>
                  </a:extLst>
                </p:cNvPr>
                <p:cNvSpPr txBox="1"/>
                <p:nvPr/>
              </p:nvSpPr>
              <p:spPr>
                <a:xfrm>
                  <a:off x="1858846" y="5746871"/>
                  <a:ext cx="2028942" cy="31515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𝒄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</a:endParaRPr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BA557ED4-4042-CCCD-163A-85548DD0AA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8846" y="5746871"/>
                  <a:ext cx="2028942" cy="315151"/>
                </a:xfrm>
                <a:prstGeom prst="rect">
                  <a:avLst/>
                </a:prstGeom>
                <a:blipFill>
                  <a:blip r:embed="rId5"/>
                  <a:stretch>
                    <a:fillRect l="-1242" t="-3846" r="-3106" b="-2692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20BC06E5-4C23-6B44-2EE3-940BABD0ACEE}"/>
                    </a:ext>
                  </a:extLst>
                </p:cNvPr>
                <p:cNvSpPr txBox="1"/>
                <p:nvPr/>
              </p:nvSpPr>
              <p:spPr>
                <a:xfrm>
                  <a:off x="5328380" y="1226170"/>
                  <a:ext cx="2147141" cy="335285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 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𝟓𝟎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20BC06E5-4C23-6B44-2EE3-940BABD0AC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380" y="1226170"/>
                  <a:ext cx="2147141" cy="335285"/>
                </a:xfrm>
                <a:prstGeom prst="rect">
                  <a:avLst/>
                </a:prstGeom>
                <a:blipFill>
                  <a:blip r:embed="rId6"/>
                  <a:stretch>
                    <a:fillRect t="-3571" b="-2857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24CACA92-7860-8D56-DC63-4F4AD2A74947}"/>
                    </a:ext>
                  </a:extLst>
                </p:cNvPr>
                <p:cNvSpPr txBox="1"/>
                <p:nvPr/>
              </p:nvSpPr>
              <p:spPr>
                <a:xfrm>
                  <a:off x="9891274" y="1402492"/>
                  <a:ext cx="936456" cy="30777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24CACA92-7860-8D56-DC63-4F4AD2A74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1274" y="1402492"/>
                  <a:ext cx="936456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D173672F-B7B1-7D0C-BBDD-E90B63A55203}"/>
                </a:ext>
              </a:extLst>
            </p:cNvPr>
            <p:cNvCxnSpPr>
              <a:cxnSpLocks/>
            </p:cNvCxnSpPr>
            <p:nvPr/>
          </p:nvCxnSpPr>
          <p:spPr>
            <a:xfrm>
              <a:off x="3887788" y="1618192"/>
              <a:ext cx="5200650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E1AB5159-4E25-CC85-00E9-C3B1F5BF9C82}"/>
                </a:ext>
              </a:extLst>
            </p:cNvPr>
            <p:cNvSpPr txBox="1"/>
            <p:nvPr/>
          </p:nvSpPr>
          <p:spPr>
            <a:xfrm>
              <a:off x="8286682" y="6154906"/>
              <a:ext cx="28822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i="1" u="sng"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/>
                <a:t>Credits: C. Joshi, UCLA 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EFECBB-B324-44D4-8D10-1938C9521C73}"/>
              </a:ext>
            </a:extLst>
          </p:cNvPr>
          <p:cNvSpPr txBox="1"/>
          <p:nvPr/>
        </p:nvSpPr>
        <p:spPr>
          <a:xfrm>
            <a:off x="9627380" y="891709"/>
            <a:ext cx="936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Laser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337CE8-7E4A-8510-81CC-2D3241F885B3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1F6DF92-7FAC-E9B7-81FF-B5CFDE3840DC}"/>
              </a:ext>
            </a:extLst>
          </p:cNvPr>
          <p:cNvCxnSpPr>
            <a:cxnSpLocks/>
          </p:cNvCxnSpPr>
          <p:nvPr/>
        </p:nvCxnSpPr>
        <p:spPr>
          <a:xfrm>
            <a:off x="5686357" y="1679662"/>
            <a:ext cx="0" cy="2937308"/>
          </a:xfrm>
          <a:prstGeom prst="straightConnector1">
            <a:avLst/>
          </a:prstGeom>
          <a:ln w="41275">
            <a:solidFill>
              <a:srgbClr val="000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96587F0-5817-B652-2B25-9A6AE55ABFE9}"/>
                  </a:ext>
                </a:extLst>
              </p:cNvPr>
              <p:cNvSpPr txBox="1"/>
              <p:nvPr/>
            </p:nvSpPr>
            <p:spPr>
              <a:xfrm>
                <a:off x="3289362" y="4111369"/>
                <a:ext cx="2147141" cy="3354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𝜷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96587F0-5817-B652-2B25-9A6AE55AB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362" y="4111369"/>
                <a:ext cx="2147141" cy="335476"/>
              </a:xfrm>
              <a:prstGeom prst="rect">
                <a:avLst/>
              </a:prstGeom>
              <a:blipFill>
                <a:blip r:embed="rId8"/>
                <a:stretch>
                  <a:fillRect t="-3704" b="-296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8ED8273-29B3-2777-5819-3702B30EF56D}"/>
              </a:ext>
            </a:extLst>
          </p:cNvPr>
          <p:cNvSpPr txBox="1"/>
          <p:nvPr/>
        </p:nvSpPr>
        <p:spPr>
          <a:xfrm>
            <a:off x="361626" y="79078"/>
            <a:ext cx="1146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Laser-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35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F4DDB-2A3E-D504-F13F-D396D4F5F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DFD0AE6-46F1-3A7B-A7DB-F9800E10D75A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7BE51F0C-05C2-38DA-1B5C-F7DD4699B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4736"/>
            <a:ext cx="12192000" cy="45172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3A0E97-0E98-25CC-A1D7-304E7C4B1428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65F7848-BEBE-7C51-C90A-1B5D299B48C2}"/>
              </a:ext>
            </a:extLst>
          </p:cNvPr>
          <p:cNvGrpSpPr/>
          <p:nvPr/>
        </p:nvGrpSpPr>
        <p:grpSpPr>
          <a:xfrm>
            <a:off x="1520386" y="910800"/>
            <a:ext cx="9648517" cy="5484832"/>
            <a:chOff x="1520386" y="1141006"/>
            <a:chExt cx="9648517" cy="5484832"/>
          </a:xfrm>
        </p:grpSpPr>
        <p:pic>
          <p:nvPicPr>
            <p:cNvPr id="9" name="Immagine 8" descr="Immagine che contiene schermata, testo, diagramma&#10;&#10;Descrizione generata automaticamente">
              <a:extLst>
                <a:ext uri="{FF2B5EF4-FFF2-40B4-BE49-F238E27FC236}">
                  <a16:creationId xmlns:a16="http://schemas.microsoft.com/office/drawing/2014/main" id="{86E45E37-A713-3BF3-FCC5-3F02CD6FB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386" y="1141006"/>
              <a:ext cx="9443568" cy="5121746"/>
            </a:xfrm>
            <a:prstGeom prst="rect">
              <a:avLst/>
            </a:prstGeom>
          </p:spPr>
        </p:pic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9FD6A43F-86BE-EC4E-21EC-07B1CFDC4F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6682" y="1470781"/>
              <a:ext cx="1468369" cy="1920240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36AAF626-FA99-BA9E-9FD9-D7CD550AA7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4219" y="2362881"/>
              <a:ext cx="304714" cy="788068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EED8E4CD-E1EC-884E-3DC4-F16535010D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5521" y="3703977"/>
              <a:ext cx="193412" cy="671784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ABAF4D4-C97C-A4FD-18B0-561B25A25259}"/>
                </a:ext>
              </a:extLst>
            </p:cNvPr>
            <p:cNvSpPr txBox="1"/>
            <p:nvPr/>
          </p:nvSpPr>
          <p:spPr>
            <a:xfrm>
              <a:off x="5753172" y="3695244"/>
              <a:ext cx="19906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i="1" dirty="0" err="1">
                  <a:effectLst/>
                  <a:highlight>
                    <a:srgbClr val="FFFF00"/>
                  </a:highlight>
                  <a:latin typeface="Helvetica" pitchFamily="2" charset="0"/>
                </a:rPr>
                <a:t>Pondermotive</a:t>
              </a:r>
              <a:r>
                <a:rPr lang="it-IT" b="1" i="1" dirty="0">
                  <a:effectLst/>
                  <a:highlight>
                    <a:srgbClr val="FFFF00"/>
                  </a:highlight>
                  <a:latin typeface="Helvetica" pitchFamily="2" charset="0"/>
                </a:rPr>
                <a:t> Force</a:t>
              </a:r>
              <a:endParaRPr lang="it-IT" b="1" dirty="0">
                <a:effectLst/>
                <a:highlight>
                  <a:srgbClr val="FFFF00"/>
                </a:highlight>
                <a:latin typeface="Helvetica" pitchFamily="2" charset="0"/>
              </a:endParaRPr>
            </a:p>
          </p:txBody>
        </p:sp>
        <p:sp>
          <p:nvSpPr>
            <p:cNvPr id="21" name="Freccia ad arco 20">
              <a:extLst>
                <a:ext uri="{FF2B5EF4-FFF2-40B4-BE49-F238E27FC236}">
                  <a16:creationId xmlns:a16="http://schemas.microsoft.com/office/drawing/2014/main" id="{B2EA36D1-D94F-3C8C-21B8-0A5D12674C59}"/>
                </a:ext>
              </a:extLst>
            </p:cNvPr>
            <p:cNvSpPr/>
            <p:nvPr/>
          </p:nvSpPr>
          <p:spPr>
            <a:xfrm rot="19114510" flipH="1">
              <a:off x="3042123" y="1485458"/>
              <a:ext cx="2014424" cy="1748468"/>
            </a:xfrm>
            <a:prstGeom prst="circular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A41A345-EC9E-FD7C-443F-8A00440FFB70}"/>
                </a:ext>
              </a:extLst>
            </p:cNvPr>
            <p:cNvSpPr txBox="1"/>
            <p:nvPr/>
          </p:nvSpPr>
          <p:spPr>
            <a:xfrm>
              <a:off x="1833089" y="1613669"/>
              <a:ext cx="19906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i="1" dirty="0">
                  <a:effectLst/>
                  <a:highlight>
                    <a:srgbClr val="FFFF00"/>
                  </a:highlight>
                  <a:latin typeface="Helvetica" pitchFamily="2" charset="0"/>
                </a:rPr>
                <a:t>Self-injection</a:t>
              </a:r>
              <a:endParaRPr lang="it-IT" sz="1400" b="1" dirty="0">
                <a:effectLst/>
                <a:highlight>
                  <a:srgbClr val="FFFF00"/>
                </a:highlight>
                <a:latin typeface="Helvetica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BDF76B13-2B78-4819-C8C2-D32728E93589}"/>
                    </a:ext>
                  </a:extLst>
                </p:cNvPr>
                <p:cNvSpPr txBox="1"/>
                <p:nvPr/>
              </p:nvSpPr>
              <p:spPr>
                <a:xfrm>
                  <a:off x="1858846" y="5848471"/>
                  <a:ext cx="2028942" cy="31515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𝒄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</a:endParaRPr>
                </a:p>
              </p:txBody>
            </p:sp>
          </mc:Choice>
          <mc:Fallback xmlns="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BDF76B13-2B78-4819-C8C2-D32728E93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8846" y="5848471"/>
                  <a:ext cx="2028942" cy="315151"/>
                </a:xfrm>
                <a:prstGeom prst="rect">
                  <a:avLst/>
                </a:prstGeom>
                <a:blipFill>
                  <a:blip r:embed="rId5"/>
                  <a:stretch>
                    <a:fillRect l="-1242" t="-3846" r="-3106" b="-2692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0DBAAFE9-E721-EACD-3745-07E2D6FA9FC7}"/>
                    </a:ext>
                  </a:extLst>
                </p:cNvPr>
                <p:cNvSpPr txBox="1"/>
                <p:nvPr/>
              </p:nvSpPr>
              <p:spPr>
                <a:xfrm>
                  <a:off x="9891274" y="1504092"/>
                  <a:ext cx="936456" cy="30777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0DBAAFE9-E721-EACD-3745-07E2D6FA9F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1274" y="1504092"/>
                  <a:ext cx="936456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9E0B09F1-1AA4-74C1-120F-1F4144440215}"/>
                </a:ext>
              </a:extLst>
            </p:cNvPr>
            <p:cNvCxnSpPr>
              <a:cxnSpLocks/>
            </p:cNvCxnSpPr>
            <p:nvPr/>
          </p:nvCxnSpPr>
          <p:spPr>
            <a:xfrm>
              <a:off x="3887788" y="1719792"/>
              <a:ext cx="5200650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66B5E01E-C4D2-4DDB-2C42-A743197E8AFB}"/>
                </a:ext>
              </a:extLst>
            </p:cNvPr>
            <p:cNvSpPr txBox="1"/>
            <p:nvPr/>
          </p:nvSpPr>
          <p:spPr>
            <a:xfrm>
              <a:off x="8286682" y="6256506"/>
              <a:ext cx="28822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i="1" u="sng"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/>
                <a:t>Credits: C. Joshi, UCLA 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62D7A4-CC9D-6BE9-B72E-FF9045E35AA7}"/>
              </a:ext>
            </a:extLst>
          </p:cNvPr>
          <p:cNvSpPr txBox="1"/>
          <p:nvPr/>
        </p:nvSpPr>
        <p:spPr>
          <a:xfrm>
            <a:off x="9627380" y="891709"/>
            <a:ext cx="936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Laser</a:t>
            </a:r>
            <a:endParaRPr lang="it-IT" b="1" dirty="0"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EC737C0-2B7C-E47E-CA46-222584A621CD}"/>
                  </a:ext>
                </a:extLst>
              </p:cNvPr>
              <p:cNvSpPr txBox="1"/>
              <p:nvPr/>
            </p:nvSpPr>
            <p:spPr>
              <a:xfrm>
                <a:off x="5328380" y="1094112"/>
                <a:ext cx="2147141" cy="3352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EC737C0-2B7C-E47E-CA46-222584A62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380" y="1094112"/>
                <a:ext cx="2147141" cy="335285"/>
              </a:xfrm>
              <a:prstGeom prst="rect">
                <a:avLst/>
              </a:prstGeom>
              <a:blipFill>
                <a:blip r:embed="rId7"/>
                <a:stretch>
                  <a:fillRect t="-3571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DC7CE53-768A-39CB-D5CB-BA17A05CB184}"/>
                  </a:ext>
                </a:extLst>
              </p:cNvPr>
              <p:cNvSpPr txBox="1"/>
              <p:nvPr/>
            </p:nvSpPr>
            <p:spPr>
              <a:xfrm>
                <a:off x="3289362" y="4111369"/>
                <a:ext cx="2147141" cy="3354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𝜷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DC7CE53-768A-39CB-D5CB-BA17A05CB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362" y="4111369"/>
                <a:ext cx="2147141" cy="335476"/>
              </a:xfrm>
              <a:prstGeom prst="rect">
                <a:avLst/>
              </a:prstGeom>
              <a:blipFill>
                <a:blip r:embed="rId8"/>
                <a:stretch>
                  <a:fillRect t="-3704" b="-296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CFD3E64-0EC6-7492-8026-4711DC196E71}"/>
              </a:ext>
            </a:extLst>
          </p:cNvPr>
          <p:cNvCxnSpPr>
            <a:cxnSpLocks/>
          </p:cNvCxnSpPr>
          <p:nvPr/>
        </p:nvCxnSpPr>
        <p:spPr>
          <a:xfrm>
            <a:off x="5686357" y="1679662"/>
            <a:ext cx="0" cy="2937308"/>
          </a:xfrm>
          <a:prstGeom prst="straightConnector1">
            <a:avLst/>
          </a:prstGeom>
          <a:ln w="41275">
            <a:solidFill>
              <a:srgbClr val="000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64CD83-5154-EA15-4785-E1112D32F654}"/>
              </a:ext>
            </a:extLst>
          </p:cNvPr>
          <p:cNvSpPr txBox="1"/>
          <p:nvPr/>
        </p:nvSpPr>
        <p:spPr>
          <a:xfrm>
            <a:off x="361626" y="79078"/>
            <a:ext cx="1146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Laser-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9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C0193-3A42-1388-3792-65E6651D6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3FDF6A2-4228-2ED7-6686-F88EDF25B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D95D83F-3AD3-0314-CCF7-E041DC51FE2E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BC4D06-1E26-C14A-8C0A-2910A0FC57BA}"/>
              </a:ext>
            </a:extLst>
          </p:cNvPr>
          <p:cNvSpPr txBox="1"/>
          <p:nvPr/>
        </p:nvSpPr>
        <p:spPr>
          <a:xfrm>
            <a:off x="1952151" y="6644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of Laser Wakefield Acceleration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8D9D86-6038-244A-F1D2-A16C4735D5DE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1196FD-DDF1-A3C3-46CF-E4C988CA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139" y="804460"/>
            <a:ext cx="4662302" cy="3430123"/>
          </a:xfrm>
          <a:prstGeom prst="rect">
            <a:avLst/>
          </a:prstGeom>
        </p:spPr>
      </p:pic>
      <p:grpSp>
        <p:nvGrpSpPr>
          <p:cNvPr id="53" name="Gruppo 52">
            <a:extLst>
              <a:ext uri="{FF2B5EF4-FFF2-40B4-BE49-F238E27FC236}">
                <a16:creationId xmlns:a16="http://schemas.microsoft.com/office/drawing/2014/main" id="{0C5D3AC2-3B65-FB0D-DEDA-F662BEB44406}"/>
              </a:ext>
            </a:extLst>
          </p:cNvPr>
          <p:cNvGrpSpPr/>
          <p:nvPr/>
        </p:nvGrpSpPr>
        <p:grpSpPr>
          <a:xfrm>
            <a:off x="229257" y="3987893"/>
            <a:ext cx="3942447" cy="2189705"/>
            <a:chOff x="307878" y="744992"/>
            <a:chExt cx="3942447" cy="218970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F3BB5F9-3165-E23A-6D7E-81C6E5B66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879" y="1069897"/>
              <a:ext cx="3525638" cy="1864800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E794134-383A-EEA2-196D-F089E168284D}"/>
                </a:ext>
              </a:extLst>
            </p:cNvPr>
            <p:cNvSpPr txBox="1"/>
            <p:nvPr/>
          </p:nvSpPr>
          <p:spPr>
            <a:xfrm>
              <a:off x="307878" y="744992"/>
              <a:ext cx="3942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Chirped Pulsed Amplification (CPA)</a:t>
              </a:r>
            </a:p>
          </p:txBody>
        </p:sp>
      </p:grpSp>
      <p:pic>
        <p:nvPicPr>
          <p:cNvPr id="56" name="Immagine 55">
            <a:extLst>
              <a:ext uri="{FF2B5EF4-FFF2-40B4-BE49-F238E27FC236}">
                <a16:creationId xmlns:a16="http://schemas.microsoft.com/office/drawing/2014/main" id="{E71208C5-9CB3-C703-4B64-D0BB3367F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6502" y="5831827"/>
            <a:ext cx="527611" cy="534839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9C0511AE-A593-A92D-7B6D-C6A0E0CAE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113" y="5831827"/>
            <a:ext cx="536772" cy="536772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B0DA533-BA3D-7B15-9606-B3237A5671EA}"/>
              </a:ext>
            </a:extLst>
          </p:cNvPr>
          <p:cNvCxnSpPr/>
          <p:nvPr/>
        </p:nvCxnSpPr>
        <p:spPr>
          <a:xfrm flipV="1">
            <a:off x="3139807" y="3150824"/>
            <a:ext cx="2456762" cy="8370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58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42352-C828-0FD6-0A81-5C8DE2E2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F59063D-D0AD-4C0D-97CB-F4A40C283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5789"/>
            <a:ext cx="12192000" cy="451729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647DA8F-EDA2-EE41-8828-D1DF044C1EBA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894496-D796-4389-63F5-871A674ED8B1}"/>
              </a:ext>
            </a:extLst>
          </p:cNvPr>
          <p:cNvSpPr txBox="1"/>
          <p:nvPr/>
        </p:nvSpPr>
        <p:spPr>
          <a:xfrm>
            <a:off x="1952151" y="6644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of Laser Wakefield Acceleration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A5D97D-77DB-98FA-A495-17EBAD1A0DBE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2CB5205-606E-30F8-5567-26B16F44E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139" y="804460"/>
            <a:ext cx="4662302" cy="3430123"/>
          </a:xfrm>
          <a:prstGeom prst="rect">
            <a:avLst/>
          </a:prstGeom>
        </p:spPr>
      </p:pic>
      <p:grpSp>
        <p:nvGrpSpPr>
          <p:cNvPr id="53" name="Gruppo 52">
            <a:extLst>
              <a:ext uri="{FF2B5EF4-FFF2-40B4-BE49-F238E27FC236}">
                <a16:creationId xmlns:a16="http://schemas.microsoft.com/office/drawing/2014/main" id="{13698E96-6F7D-8D4D-0382-CF22A134EF79}"/>
              </a:ext>
            </a:extLst>
          </p:cNvPr>
          <p:cNvGrpSpPr/>
          <p:nvPr/>
        </p:nvGrpSpPr>
        <p:grpSpPr>
          <a:xfrm>
            <a:off x="229257" y="3987893"/>
            <a:ext cx="3942447" cy="2189705"/>
            <a:chOff x="307878" y="744992"/>
            <a:chExt cx="3942447" cy="218970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3F127BC-431B-5803-4686-A91B6356A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6000"/>
            </a:blip>
            <a:stretch>
              <a:fillRect/>
            </a:stretch>
          </p:blipFill>
          <p:spPr>
            <a:xfrm>
              <a:off x="307879" y="1069897"/>
              <a:ext cx="3525638" cy="1864800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5C39826F-482E-F210-757F-4F4F36EC5BAC}"/>
                </a:ext>
              </a:extLst>
            </p:cNvPr>
            <p:cNvSpPr txBox="1"/>
            <p:nvPr/>
          </p:nvSpPr>
          <p:spPr>
            <a:xfrm>
              <a:off x="307878" y="744992"/>
              <a:ext cx="3942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>
                      <a:alpha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Chirped Pulsed Amplification (CPA)</a:t>
              </a:r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8082A6A-96D3-D8E8-7EAD-9529D050C6C7}"/>
              </a:ext>
            </a:extLst>
          </p:cNvPr>
          <p:cNvSpPr txBox="1"/>
          <p:nvPr/>
        </p:nvSpPr>
        <p:spPr>
          <a:xfrm>
            <a:off x="4370518" y="5099433"/>
            <a:ext cx="5151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AutoNum type="alphaLcParenR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MeV- 33 TW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Malka et al. (2002)</a:t>
            </a:r>
          </a:p>
          <a:p>
            <a:pPr marL="342900" indent="-342900">
              <a:buClr>
                <a:srgbClr val="FF0000"/>
              </a:buClr>
              <a:buFontTx/>
              <a:buAutoNum type="alphaLcParenR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1.45 GeV-220 TW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E. Clayton (2010)</a:t>
            </a:r>
          </a:p>
          <a:p>
            <a:pPr marL="342900" indent="-342900">
              <a:buClr>
                <a:srgbClr val="FF0000"/>
              </a:buClr>
              <a:buFontTx/>
              <a:buAutoNum type="alphaLcParenR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GeV-300 TW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W.P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Leemans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(2014)</a:t>
            </a:r>
          </a:p>
          <a:p>
            <a:pPr marL="342900" indent="-342900">
              <a:buClr>
                <a:srgbClr val="FF0000"/>
              </a:buClr>
              <a:buFontTx/>
              <a:buAutoNum type="alphaLcParenR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7.8 GeV-850 TW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A.J. Gonsalves et al.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64CA070A-6245-03F8-73B4-B0878753EF22}"/>
                  </a:ext>
                </a:extLst>
              </p:cNvPr>
              <p:cNvSpPr txBox="1"/>
              <p:nvPr/>
            </p:nvSpPr>
            <p:spPr>
              <a:xfrm>
                <a:off x="4370518" y="4472774"/>
                <a:ext cx="4235793" cy="521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𝐆𝐞𝐕</m:t>
                          </m:r>
                        </m:e>
                      </m:d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sSup>
                        <m:sSup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𝑻𝑾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𝟏𝟎𝟎</m:t>
                                  </m:r>
                                </m:den>
                              </m:f>
                              <m: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12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2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𝝀</m:t>
                                      </m:r>
                                    </m:e>
                                    <m:sub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num>
                            <m:den>
                              <m:r>
                                <a:rPr lang="en-US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sub>
                                  </m:sSub>
                                  <m: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sSup>
                                    <m:sSupPr>
                                      <m:ctrlP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𝟏𝟖</m:t>
                                      </m:r>
                                    </m:sup>
                                  </m:sSup>
                                  <m: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sSup>
                                    <m:sSupPr>
                                      <m:ctrlP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p>
                                  </m:sSup>
                                  <m: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64CA070A-6245-03F8-73B4-B0878753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518" y="4472774"/>
                <a:ext cx="4235793" cy="521874"/>
              </a:xfrm>
              <a:prstGeom prst="rect">
                <a:avLst/>
              </a:prstGeom>
              <a:blipFill>
                <a:blip r:embed="rId6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Immagine 55">
            <a:extLst>
              <a:ext uri="{FF2B5EF4-FFF2-40B4-BE49-F238E27FC236}">
                <a16:creationId xmlns:a16="http://schemas.microsoft.com/office/drawing/2014/main" id="{D7454EFC-A621-521F-0B40-826CBAA480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6000"/>
          </a:blip>
          <a:stretch>
            <a:fillRect/>
          </a:stretch>
        </p:blipFill>
        <p:spPr>
          <a:xfrm>
            <a:off x="404354" y="2861609"/>
            <a:ext cx="1105801" cy="1120949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99ADE1BC-C620-232E-13C3-4CD2D571675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6000"/>
          </a:blip>
          <a:stretch>
            <a:fillRect/>
          </a:stretch>
        </p:blipFill>
        <p:spPr>
          <a:xfrm>
            <a:off x="1531250" y="2870106"/>
            <a:ext cx="1115119" cy="1115119"/>
          </a:xfrm>
          <a:prstGeom prst="rect">
            <a:avLst/>
          </a:prstGeom>
        </p:spPr>
      </p:pic>
      <p:pic>
        <p:nvPicPr>
          <p:cNvPr id="59" name="Immagine 58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8FB96A8C-E593-9CB0-A06B-91829A4A7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25" y="3436438"/>
            <a:ext cx="3119121" cy="2860255"/>
          </a:xfrm>
          <a:prstGeom prst="rect">
            <a:avLst/>
          </a:prstGeom>
        </p:spPr>
      </p:pic>
      <p:sp>
        <p:nvSpPr>
          <p:cNvPr id="60" name="Ovale 59">
            <a:extLst>
              <a:ext uri="{FF2B5EF4-FFF2-40B4-BE49-F238E27FC236}">
                <a16:creationId xmlns:a16="http://schemas.microsoft.com/office/drawing/2014/main" id="{155F22CF-DE9A-D82A-DBE4-35358CBD12BB}"/>
              </a:ext>
            </a:extLst>
          </p:cNvPr>
          <p:cNvSpPr/>
          <p:nvPr/>
        </p:nvSpPr>
        <p:spPr>
          <a:xfrm>
            <a:off x="9956850" y="5811358"/>
            <a:ext cx="131916" cy="1279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6FEA2FD2-C1EC-D75B-9D21-6685A9C78495}"/>
              </a:ext>
            </a:extLst>
          </p:cNvPr>
          <p:cNvSpPr/>
          <p:nvPr/>
        </p:nvSpPr>
        <p:spPr>
          <a:xfrm>
            <a:off x="10979405" y="5390575"/>
            <a:ext cx="131916" cy="1279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9F10BB3E-2B48-82C4-575C-7FA0EEF92640}"/>
              </a:ext>
            </a:extLst>
          </p:cNvPr>
          <p:cNvSpPr/>
          <p:nvPr/>
        </p:nvSpPr>
        <p:spPr>
          <a:xfrm>
            <a:off x="11046494" y="5017500"/>
            <a:ext cx="131916" cy="1279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4577D0E3-202B-2325-D151-48FA9153B7C6}"/>
              </a:ext>
            </a:extLst>
          </p:cNvPr>
          <p:cNvSpPr/>
          <p:nvPr/>
        </p:nvSpPr>
        <p:spPr>
          <a:xfrm>
            <a:off x="10551702" y="4472774"/>
            <a:ext cx="131916" cy="1279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2540A9E6-9E69-9497-BF69-09B30C310744}"/>
              </a:ext>
            </a:extLst>
          </p:cNvPr>
          <p:cNvSpPr txBox="1"/>
          <p:nvPr/>
        </p:nvSpPr>
        <p:spPr>
          <a:xfrm>
            <a:off x="9940730" y="5453990"/>
            <a:ext cx="24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F0452762-8B46-CB7B-28E2-ED812FC1CC38}"/>
              </a:ext>
            </a:extLst>
          </p:cNvPr>
          <p:cNvSpPr txBox="1"/>
          <p:nvPr/>
        </p:nvSpPr>
        <p:spPr>
          <a:xfrm>
            <a:off x="10387353" y="4536757"/>
            <a:ext cx="24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2F802F32-C233-3708-471F-4CD66477C2A1}"/>
              </a:ext>
            </a:extLst>
          </p:cNvPr>
          <p:cNvSpPr txBox="1"/>
          <p:nvPr/>
        </p:nvSpPr>
        <p:spPr>
          <a:xfrm>
            <a:off x="10780566" y="4832509"/>
            <a:ext cx="24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2DB8E76-C4E8-E0F9-D7BC-323898C13927}"/>
              </a:ext>
            </a:extLst>
          </p:cNvPr>
          <p:cNvSpPr txBox="1"/>
          <p:nvPr/>
        </p:nvSpPr>
        <p:spPr>
          <a:xfrm>
            <a:off x="10677266" y="5333876"/>
            <a:ext cx="24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7638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83CDB4F-574E-C54F-864C-31495EBE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4985"/>
            <a:ext cx="12192000" cy="451729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FDAF890-BB28-BEAA-8BF7-699D220D3121}"/>
              </a:ext>
            </a:extLst>
          </p:cNvPr>
          <p:cNvCxnSpPr/>
          <p:nvPr/>
        </p:nvCxnSpPr>
        <p:spPr>
          <a:xfrm>
            <a:off x="361627" y="680402"/>
            <a:ext cx="11468746" cy="0"/>
          </a:xfrm>
          <a:prstGeom prst="line">
            <a:avLst/>
          </a:prstGeom>
          <a:ln w="50800">
            <a:solidFill>
              <a:srgbClr val="822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E063CE-C32C-315D-97BB-9A1AE29FEB90}"/>
              </a:ext>
            </a:extLst>
          </p:cNvPr>
          <p:cNvSpPr txBox="1"/>
          <p:nvPr/>
        </p:nvSpPr>
        <p:spPr>
          <a:xfrm>
            <a:off x="1952151" y="66444"/>
            <a:ext cx="8287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EuPRAXIA-EuAPS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77B84BA-7BFE-9F6E-E942-BC331BA55A89}"/>
              </a:ext>
            </a:extLst>
          </p:cNvPr>
          <p:cNvSpPr txBox="1"/>
          <p:nvPr/>
        </p:nvSpPr>
        <p:spPr>
          <a:xfrm>
            <a:off x="11222986" y="6456987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52FDEB-470A-92F6-4BF9-F1C817AE4BBE}"/>
              </a:ext>
            </a:extLst>
          </p:cNvPr>
          <p:cNvSpPr txBox="1"/>
          <p:nvPr/>
        </p:nvSpPr>
        <p:spPr>
          <a:xfrm>
            <a:off x="642675" y="1090399"/>
            <a:ext cx="5148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b="1" dirty="0" err="1"/>
              <a:t>Eupraxia</a:t>
            </a:r>
            <a:endParaRPr lang="it-IT" b="1" dirty="0"/>
          </a:p>
          <a:p>
            <a:r>
              <a:rPr lang="it-IT" dirty="0">
                <a:highlight>
                  <a:srgbClr val="FFFF00"/>
                </a:highlight>
              </a:rPr>
              <a:t>First plasma </a:t>
            </a:r>
            <a:r>
              <a:rPr lang="it-IT" dirty="0" err="1">
                <a:highlight>
                  <a:srgbClr val="FFFF00"/>
                </a:highlight>
              </a:rPr>
              <a:t>accelerator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based</a:t>
            </a:r>
            <a:r>
              <a:rPr lang="it-IT" dirty="0">
                <a:highlight>
                  <a:srgbClr val="FFFF00"/>
                </a:highlight>
              </a:rPr>
              <a:t> user facility</a:t>
            </a:r>
          </a:p>
          <a:p>
            <a:r>
              <a:rPr lang="it-IT" dirty="0"/>
              <a:t>    Headquarter Frascati LNF –INFN</a:t>
            </a:r>
          </a:p>
          <a:p>
            <a:r>
              <a:rPr lang="it-IT" dirty="0"/>
              <a:t>        </a:t>
            </a:r>
            <a:r>
              <a:rPr lang="it-IT" dirty="0" err="1"/>
              <a:t>EuPRAXIA@SPARC_LAB</a:t>
            </a:r>
            <a:r>
              <a:rPr lang="it-IT" dirty="0"/>
              <a:t> project</a:t>
            </a:r>
          </a:p>
          <a:p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A9B049-7947-C6C4-CA30-C70713ABA1BC}"/>
              </a:ext>
            </a:extLst>
          </p:cNvPr>
          <p:cNvSpPr txBox="1"/>
          <p:nvPr/>
        </p:nvSpPr>
        <p:spPr>
          <a:xfrm>
            <a:off x="642675" y="2536760"/>
            <a:ext cx="4909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b="1" dirty="0" err="1"/>
              <a:t>EuAPS</a:t>
            </a:r>
            <a:endParaRPr lang="it-IT" b="1" dirty="0"/>
          </a:p>
          <a:p>
            <a:r>
              <a:rPr lang="it-IT" dirty="0" err="1"/>
              <a:t>EuPRAXIA</a:t>
            </a:r>
            <a:r>
              <a:rPr lang="it-IT" dirty="0"/>
              <a:t> Advanced </a:t>
            </a:r>
            <a:r>
              <a:rPr lang="it-IT" dirty="0" err="1"/>
              <a:t>Photon</a:t>
            </a:r>
            <a:r>
              <a:rPr lang="it-IT" dirty="0"/>
              <a:t> Sources project</a:t>
            </a:r>
          </a:p>
          <a:p>
            <a:endParaRPr lang="it-IT" dirty="0"/>
          </a:p>
          <a:p>
            <a:r>
              <a:rPr lang="it-IT" dirty="0"/>
              <a:t>Collaboration: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21293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INFN (Milano, Roma, Catania)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1293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CNR (Pisa, Montelibretti (RM), Potenza)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1293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University of Tor Vergata (Roma)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  <a:p>
            <a:r>
              <a:rPr lang="it-IT" dirty="0"/>
              <a:t> </a:t>
            </a:r>
          </a:p>
          <a:p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EC9212-F96B-7E43-A07B-B0836D8B881E}"/>
              </a:ext>
            </a:extLst>
          </p:cNvPr>
          <p:cNvSpPr txBox="1"/>
          <p:nvPr/>
        </p:nvSpPr>
        <p:spPr>
          <a:xfrm>
            <a:off x="642675" y="4798918"/>
            <a:ext cx="4909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 err="1"/>
              <a:t>Objective</a:t>
            </a:r>
            <a:r>
              <a:rPr lang="it-IT" dirty="0"/>
              <a:t>: </a:t>
            </a:r>
          </a:p>
          <a:p>
            <a:r>
              <a:rPr lang="it-IT" dirty="0">
                <a:highlight>
                  <a:srgbClr val="FFFF00"/>
                </a:highlight>
              </a:rPr>
              <a:t>Development a compact </a:t>
            </a:r>
            <a:r>
              <a:rPr lang="it-IT" dirty="0" err="1">
                <a:highlight>
                  <a:srgbClr val="FFFF00"/>
                </a:highlight>
              </a:rPr>
              <a:t>photon</a:t>
            </a:r>
            <a:r>
              <a:rPr lang="it-IT" dirty="0">
                <a:highlight>
                  <a:srgbClr val="FFFF00"/>
                </a:highlight>
              </a:rPr>
              <a:t> sources to drive plasma </a:t>
            </a:r>
            <a:r>
              <a:rPr lang="it-IT" dirty="0" err="1">
                <a:highlight>
                  <a:srgbClr val="FFFF00"/>
                </a:highlight>
              </a:rPr>
              <a:t>accelerators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/>
              <a:t>and the setup of ultra-compact, high </a:t>
            </a:r>
            <a:r>
              <a:rPr lang="it-IT" dirty="0" err="1"/>
              <a:t>performing</a:t>
            </a:r>
            <a:r>
              <a:rPr lang="it-IT" dirty="0"/>
              <a:t> X ray and </a:t>
            </a:r>
            <a:r>
              <a:rPr lang="it-IT" dirty="0" err="1"/>
              <a:t>particle</a:t>
            </a:r>
            <a:r>
              <a:rPr lang="it-IT" dirty="0"/>
              <a:t> sources for users.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5686744-4C88-064F-BFEF-0194B54D8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820" y="3719065"/>
            <a:ext cx="2207937" cy="245853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4FD9566-A4B4-F122-A5DB-2A3E14B2E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990" y="1090399"/>
            <a:ext cx="4285401" cy="245853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0764B94-7AE3-B333-2B38-16A1C58B9DA5}"/>
              </a:ext>
            </a:extLst>
          </p:cNvPr>
          <p:cNvSpPr txBox="1"/>
          <p:nvPr/>
        </p:nvSpPr>
        <p:spPr>
          <a:xfrm>
            <a:off x="8593810" y="3449332"/>
            <a:ext cx="2712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effectLst/>
                <a:hlinkClick r:id="rId6"/>
              </a:rPr>
              <a:t>www.eupraxia-project.eu</a:t>
            </a:r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2F32FCC-2430-2995-CFC4-4B44BFAB28E8}"/>
              </a:ext>
            </a:extLst>
          </p:cNvPr>
          <p:cNvSpPr txBox="1"/>
          <p:nvPr/>
        </p:nvSpPr>
        <p:spPr>
          <a:xfrm>
            <a:off x="9068757" y="5850267"/>
            <a:ext cx="1439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effectLst/>
                <a:hlinkClick r:id="rId7"/>
              </a:rPr>
              <a:t>euaps.infn.it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08672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10738</TotalTime>
  <Words>6458</Words>
  <Application>Microsoft Macintosh PowerPoint</Application>
  <PresentationFormat>Widescreen</PresentationFormat>
  <Paragraphs>669</Paragraphs>
  <Slides>49</Slides>
  <Notes>43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63" baseType="lpstr">
      <vt:lpstr>-webkit-standard</vt:lpstr>
      <vt:lpstr>Arial</vt:lpstr>
      <vt:lpstr>Arial </vt:lpstr>
      <vt:lpstr>Calibri</vt:lpstr>
      <vt:lpstr>Calibri Light</vt:lpstr>
      <vt:lpstr>Cambria</vt:lpstr>
      <vt:lpstr>Cambria Math</vt:lpstr>
      <vt:lpstr>CMR10</vt:lpstr>
      <vt:lpstr>Helvetica</vt:lpstr>
      <vt:lpstr>Liberation Serif</vt:lpstr>
      <vt:lpstr>Martel-Regular</vt:lpstr>
      <vt:lpstr>Roboto Slab</vt:lpstr>
      <vt:lpstr>TimesNewRomanPSMT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Laser Vega II parameter used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Backslides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Serena  Monaco</dc:creator>
  <cp:lastModifiedBy>daniele francescone</cp:lastModifiedBy>
  <cp:revision>142</cp:revision>
  <dcterms:created xsi:type="dcterms:W3CDTF">2023-09-29T17:17:58Z</dcterms:created>
  <dcterms:modified xsi:type="dcterms:W3CDTF">2025-01-30T09:57:42Z</dcterms:modified>
</cp:coreProperties>
</file>